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notesMasterIdLst>
    <p:notesMasterId r:id="rId63"/>
  </p:notesMasterIdLst>
  <p:sldIdLst>
    <p:sldId id="256" r:id="rId2"/>
    <p:sldId id="258" r:id="rId3"/>
    <p:sldId id="259" r:id="rId4"/>
    <p:sldId id="260" r:id="rId5"/>
    <p:sldId id="261" r:id="rId6"/>
    <p:sldId id="262" r:id="rId7"/>
    <p:sldId id="263" r:id="rId8"/>
    <p:sldId id="336" r:id="rId9"/>
    <p:sldId id="25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3" r:id="rId33"/>
    <p:sldId id="292" r:id="rId34"/>
    <p:sldId id="291" r:id="rId35"/>
    <p:sldId id="295" r:id="rId36"/>
    <p:sldId id="298" r:id="rId37"/>
    <p:sldId id="299" r:id="rId38"/>
    <p:sldId id="300" r:id="rId39"/>
    <p:sldId id="302" r:id="rId40"/>
    <p:sldId id="304" r:id="rId41"/>
    <p:sldId id="306" r:id="rId42"/>
    <p:sldId id="308" r:id="rId43"/>
    <p:sldId id="315" r:id="rId44"/>
    <p:sldId id="316" r:id="rId45"/>
    <p:sldId id="318" r:id="rId46"/>
    <p:sldId id="320" r:id="rId47"/>
    <p:sldId id="321" r:id="rId48"/>
    <p:sldId id="323" r:id="rId49"/>
    <p:sldId id="325" r:id="rId50"/>
    <p:sldId id="327" r:id="rId51"/>
    <p:sldId id="329" r:id="rId52"/>
    <p:sldId id="265" r:id="rId53"/>
    <p:sldId id="264" r:id="rId54"/>
    <p:sldId id="266" r:id="rId55"/>
    <p:sldId id="267" r:id="rId56"/>
    <p:sldId id="331" r:id="rId57"/>
    <p:sldId id="332" r:id="rId58"/>
    <p:sldId id="333" r:id="rId59"/>
    <p:sldId id="338" r:id="rId60"/>
    <p:sldId id="337" r:id="rId61"/>
    <p:sldId id="335" r:id="rId62"/>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34" autoAdjust="0"/>
    <p:restoredTop sz="93046" autoAdjust="0"/>
  </p:normalViewPr>
  <p:slideViewPr>
    <p:cSldViewPr snapToGrid="0" showGuides="1">
      <p:cViewPr varScale="1">
        <p:scale>
          <a:sx n="82" d="100"/>
          <a:sy n="82" d="100"/>
        </p:scale>
        <p:origin x="-734" y="-8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8752EF-E690-42CA-8785-B2250845EDA4}" type="datetimeFigureOut">
              <a:rPr lang="el-GR" smtClean="0"/>
              <a:pPr/>
              <a:t>23/11/2025</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A2A790-F998-4E21-B965-FD6E42BF7ED2}" type="slidenum">
              <a:rPr lang="el-GR" smtClean="0"/>
              <a:pPr/>
              <a:t>‹#›</a:t>
            </a:fld>
            <a:endParaRPr lang="el-GR"/>
          </a:p>
        </p:txBody>
      </p:sp>
    </p:spTree>
    <p:extLst>
      <p:ext uri="{BB962C8B-B14F-4D97-AF65-F5344CB8AC3E}">
        <p14:creationId xmlns:p14="http://schemas.microsoft.com/office/powerpoint/2010/main" xmlns="" val="4149700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9BA2A790-F998-4E21-B965-FD6E42BF7ED2}" type="slidenum">
              <a:rPr lang="el-GR" smtClean="0"/>
              <a:pPr/>
              <a:t>1</a:t>
            </a:fld>
            <a:endParaRPr lang="el-GR"/>
          </a:p>
        </p:txBody>
      </p:sp>
    </p:spTree>
    <p:extLst>
      <p:ext uri="{BB962C8B-B14F-4D97-AF65-F5344CB8AC3E}">
        <p14:creationId xmlns:p14="http://schemas.microsoft.com/office/powerpoint/2010/main" xmlns="" val="142477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9BA2A790-F998-4E21-B965-FD6E42BF7ED2}" type="slidenum">
              <a:rPr lang="el-GR" smtClean="0"/>
              <a:pPr/>
              <a:t>2</a:t>
            </a:fld>
            <a:endParaRPr lang="el-GR"/>
          </a:p>
        </p:txBody>
      </p:sp>
    </p:spTree>
    <p:extLst>
      <p:ext uri="{BB962C8B-B14F-4D97-AF65-F5344CB8AC3E}">
        <p14:creationId xmlns:p14="http://schemas.microsoft.com/office/powerpoint/2010/main" xmlns="" val="3290552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9BA2A790-F998-4E21-B965-FD6E42BF7ED2}" type="slidenum">
              <a:rPr lang="el-GR" smtClean="0"/>
              <a:pPr/>
              <a:t>9</a:t>
            </a:fld>
            <a:endParaRPr lang="el-GR"/>
          </a:p>
        </p:txBody>
      </p:sp>
    </p:spTree>
    <p:extLst>
      <p:ext uri="{BB962C8B-B14F-4D97-AF65-F5344CB8AC3E}">
        <p14:creationId xmlns:p14="http://schemas.microsoft.com/office/powerpoint/2010/main" xmlns="" val="2534001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9BA2A790-F998-4E21-B965-FD6E42BF7ED2}" type="slidenum">
              <a:rPr lang="el-GR" smtClean="0"/>
              <a:pPr/>
              <a:t>34</a:t>
            </a:fld>
            <a:endParaRPr lang="el-GR"/>
          </a:p>
        </p:txBody>
      </p:sp>
    </p:spTree>
    <p:extLst>
      <p:ext uri="{BB962C8B-B14F-4D97-AF65-F5344CB8AC3E}">
        <p14:creationId xmlns:p14="http://schemas.microsoft.com/office/powerpoint/2010/main" xmlns="" val="2146247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911DFB73-7953-4255-85A6-C7BD2CC643A4}" type="slidenum">
              <a:rPr lang="el-GR" smtClean="0"/>
              <a:pPr/>
              <a:t>36</a:t>
            </a:fld>
            <a:endParaRPr lang="el-GR"/>
          </a:p>
        </p:txBody>
      </p:sp>
    </p:spTree>
    <p:extLst>
      <p:ext uri="{BB962C8B-B14F-4D97-AF65-F5344CB8AC3E}">
        <p14:creationId xmlns:p14="http://schemas.microsoft.com/office/powerpoint/2010/main" xmlns="" val="3185183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911DFB73-7953-4255-85A6-C7BD2CC643A4}" type="slidenum">
              <a:rPr lang="el-GR" smtClean="0"/>
              <a:pPr/>
              <a:t>40</a:t>
            </a:fld>
            <a:endParaRPr lang="el-GR"/>
          </a:p>
        </p:txBody>
      </p:sp>
    </p:spTree>
    <p:extLst>
      <p:ext uri="{BB962C8B-B14F-4D97-AF65-F5344CB8AC3E}">
        <p14:creationId xmlns:p14="http://schemas.microsoft.com/office/powerpoint/2010/main" xmlns="" val="3823752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911DFB73-7953-4255-85A6-C7BD2CC643A4}" type="slidenum">
              <a:rPr lang="el-GR" smtClean="0"/>
              <a:pPr/>
              <a:t>45</a:t>
            </a:fld>
            <a:endParaRPr lang="el-GR"/>
          </a:p>
        </p:txBody>
      </p:sp>
    </p:spTree>
    <p:extLst>
      <p:ext uri="{BB962C8B-B14F-4D97-AF65-F5344CB8AC3E}">
        <p14:creationId xmlns:p14="http://schemas.microsoft.com/office/powerpoint/2010/main" xmlns="" val="2490527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AFB94F47-6526-407E-ACB1-90EF01A1CB4C}" type="slidenum">
              <a:rPr lang="el-GR" smtClean="0"/>
              <a:pPr/>
              <a:t>54</a:t>
            </a:fld>
            <a:endParaRPr lang="el-GR"/>
          </a:p>
        </p:txBody>
      </p:sp>
    </p:spTree>
    <p:extLst>
      <p:ext uri="{BB962C8B-B14F-4D97-AF65-F5344CB8AC3E}">
        <p14:creationId xmlns:p14="http://schemas.microsoft.com/office/powerpoint/2010/main" xmlns="" val="3377920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9BA2A790-F998-4E21-B965-FD6E42BF7ED2}" type="slidenum">
              <a:rPr lang="el-GR" smtClean="0"/>
              <a:pPr/>
              <a:t>56</a:t>
            </a:fld>
            <a:endParaRPr lang="el-GR"/>
          </a:p>
        </p:txBody>
      </p:sp>
    </p:spTree>
    <p:extLst>
      <p:ext uri="{BB962C8B-B14F-4D97-AF65-F5344CB8AC3E}">
        <p14:creationId xmlns:p14="http://schemas.microsoft.com/office/powerpoint/2010/main" xmlns="" val="1769195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xmlns=""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xmlns="" id="{99C8667E-058A-436F-B8EA-5B3A99D43D09}"/>
              </a:ext>
            </a:extLst>
          </p:cNvPr>
          <p:cNvSpPr>
            <a:spLocks noGrp="1"/>
          </p:cNvSpPr>
          <p:nvPr>
            <p:ph type="dt" sz="half" idx="10"/>
          </p:nvPr>
        </p:nvSpPr>
        <p:spPr/>
        <p:txBody>
          <a:bodyPr/>
          <a:lstStyle/>
          <a:p>
            <a:fld id="{D1D1EADE-8E88-4C7C-8AC5-FB148DE4940E}" type="datetime1">
              <a:rPr lang="en-US" smtClean="0"/>
              <a:pPr/>
              <a:t>11/23/2025</a:t>
            </a:fld>
            <a:endParaRPr lang="en-US"/>
          </a:p>
        </p:txBody>
      </p:sp>
      <p:sp>
        <p:nvSpPr>
          <p:cNvPr id="5" name="Footer Placeholder 4">
            <a:extLst>
              <a:ext uri="{FF2B5EF4-FFF2-40B4-BE49-F238E27FC236}">
                <a16:creationId xmlns:a16="http://schemas.microsoft.com/office/drawing/2014/main" xmlns="" id="{52680305-1AD7-482D-BFFD-6CDB83AB39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BE5762A1-52E9-402D-B65E-DF193E44CE83}"/>
              </a:ext>
            </a:extLst>
          </p:cNvPr>
          <p:cNvSpPr>
            <a:spLocks noGrp="1"/>
          </p:cNvSpPr>
          <p:nvPr>
            <p:ph type="sldNum" sz="quarter" idx="12"/>
          </p:nvPr>
        </p:nvSpPr>
        <p:spPr/>
        <p:txBody>
          <a:bodyPr/>
          <a:lstStyle/>
          <a:p>
            <a:fld id="{87E7843D-FF13-4365-9478-9625B70A2705}" type="slidenum">
              <a:rPr lang="en-US" smtClean="0"/>
              <a:pPr/>
              <a:t>‹#›</a:t>
            </a:fld>
            <a:endParaRPr lang="en-US"/>
          </a:p>
        </p:txBody>
      </p:sp>
    </p:spTree>
    <p:extLst>
      <p:ext uri="{BB962C8B-B14F-4D97-AF65-F5344CB8AC3E}">
        <p14:creationId xmlns:p14="http://schemas.microsoft.com/office/powerpoint/2010/main" xmlns="" val="171026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6359C1-C098-4BF4-A55D-782F4E606B8A}"/>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xmlns=""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C8A70B00-53AE-4D3F-91BE-A8D789ED9864}"/>
              </a:ext>
            </a:extLst>
          </p:cNvPr>
          <p:cNvSpPr>
            <a:spLocks noGrp="1"/>
          </p:cNvSpPr>
          <p:nvPr>
            <p:ph type="dt" sz="half" idx="10"/>
          </p:nvPr>
        </p:nvSpPr>
        <p:spPr/>
        <p:txBody>
          <a:bodyPr/>
          <a:lstStyle/>
          <a:p>
            <a:fld id="{EC3C8B9C-477D-492A-96AD-1FC2CC997A73}" type="datetime1">
              <a:rPr lang="en-US" smtClean="0"/>
              <a:pPr/>
              <a:t>11/23/2025</a:t>
            </a:fld>
            <a:endParaRPr lang="en-US"/>
          </a:p>
        </p:txBody>
      </p:sp>
      <p:sp>
        <p:nvSpPr>
          <p:cNvPr id="5" name="Footer Placeholder 4">
            <a:extLst>
              <a:ext uri="{FF2B5EF4-FFF2-40B4-BE49-F238E27FC236}">
                <a16:creationId xmlns:a16="http://schemas.microsoft.com/office/drawing/2014/main" xmlns="" id="{06647FC7-8124-4F70-A849-B6BCC5189C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B47CEBE4-50DC-47DB-B699-CCC024336C9F}"/>
              </a:ext>
            </a:extLst>
          </p:cNvPr>
          <p:cNvSpPr>
            <a:spLocks noGrp="1"/>
          </p:cNvSpPr>
          <p:nvPr>
            <p:ph type="sldNum" sz="quarter" idx="12"/>
          </p:nvPr>
        </p:nvSpPr>
        <p:spPr/>
        <p:txBody>
          <a:bodyPr/>
          <a:lstStyle/>
          <a:p>
            <a:fld id="{87E7843D-FF13-4365-9478-9625B70A2705}" type="slidenum">
              <a:rPr lang="en-US" smtClean="0"/>
              <a:pPr/>
              <a:t>‹#›</a:t>
            </a:fld>
            <a:endParaRPr lang="en-US"/>
          </a:p>
        </p:txBody>
      </p:sp>
    </p:spTree>
    <p:extLst>
      <p:ext uri="{BB962C8B-B14F-4D97-AF65-F5344CB8AC3E}">
        <p14:creationId xmlns:p14="http://schemas.microsoft.com/office/powerpoint/2010/main" xmlns="" val="2574239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xmlns=""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56ACD4D0-5BE6-412D-B08B-5DFFD593513E}"/>
              </a:ext>
            </a:extLst>
          </p:cNvPr>
          <p:cNvSpPr>
            <a:spLocks noGrp="1"/>
          </p:cNvSpPr>
          <p:nvPr>
            <p:ph type="dt" sz="half" idx="10"/>
          </p:nvPr>
        </p:nvSpPr>
        <p:spPr/>
        <p:txBody>
          <a:bodyPr/>
          <a:lstStyle/>
          <a:p>
            <a:fld id="{42D3AED5-E26D-4E29-B1B3-7847B6779594}" type="datetime1">
              <a:rPr lang="en-US" smtClean="0"/>
              <a:pPr/>
              <a:t>11/23/2025</a:t>
            </a:fld>
            <a:endParaRPr lang="en-US"/>
          </a:p>
        </p:txBody>
      </p:sp>
      <p:sp>
        <p:nvSpPr>
          <p:cNvPr id="5" name="Footer Placeholder 4">
            <a:extLst>
              <a:ext uri="{FF2B5EF4-FFF2-40B4-BE49-F238E27FC236}">
                <a16:creationId xmlns:a16="http://schemas.microsoft.com/office/drawing/2014/main" xmlns="" id="{55021651-B786-4A39-A10F-F5231D0A2C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74504D2D-9379-40DE-9F45-3004BE54F16B}"/>
              </a:ext>
            </a:extLst>
          </p:cNvPr>
          <p:cNvSpPr>
            <a:spLocks noGrp="1"/>
          </p:cNvSpPr>
          <p:nvPr>
            <p:ph type="sldNum" sz="quarter" idx="12"/>
          </p:nvPr>
        </p:nvSpPr>
        <p:spPr/>
        <p:txBody>
          <a:bodyPr/>
          <a:lstStyle/>
          <a:p>
            <a:fld id="{87E7843D-FF13-4365-9478-9625B70A2705}" type="slidenum">
              <a:rPr lang="en-US" smtClean="0"/>
              <a:pPr/>
              <a:t>‹#›</a:t>
            </a:fld>
            <a:endParaRPr lang="en-US"/>
          </a:p>
        </p:txBody>
      </p:sp>
    </p:spTree>
    <p:extLst>
      <p:ext uri="{BB962C8B-B14F-4D97-AF65-F5344CB8AC3E}">
        <p14:creationId xmlns:p14="http://schemas.microsoft.com/office/powerpoint/2010/main" xmlns="" val="3077180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987CA6-BFD9-4CB1-8892-F6B062E8244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7CC3EC35-E02F-41FF-9232-F90692A902FC}"/>
              </a:ext>
            </a:extLst>
          </p:cNvPr>
          <p:cNvSpPr>
            <a:spLocks noGrp="1"/>
          </p:cNvSpPr>
          <p:nvPr>
            <p:ph type="dt" sz="half" idx="10"/>
          </p:nvPr>
        </p:nvSpPr>
        <p:spPr/>
        <p:txBody>
          <a:bodyPr/>
          <a:lstStyle/>
          <a:p>
            <a:fld id="{157B6794-849E-4626-908B-D15793550EFB}" type="datetime1">
              <a:rPr lang="en-US" smtClean="0"/>
              <a:pPr/>
              <a:t>11/23/2025</a:t>
            </a:fld>
            <a:endParaRPr lang="en-US"/>
          </a:p>
        </p:txBody>
      </p:sp>
      <p:sp>
        <p:nvSpPr>
          <p:cNvPr id="5" name="Footer Placeholder 4">
            <a:extLst>
              <a:ext uri="{FF2B5EF4-FFF2-40B4-BE49-F238E27FC236}">
                <a16:creationId xmlns:a16="http://schemas.microsoft.com/office/drawing/2014/main" xmlns="" id="{39D13D38-5DF1-443B-8A12-71E834FDC6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F25E644A-4A37-4757-9809-5B035E2874E6}"/>
              </a:ext>
            </a:extLst>
          </p:cNvPr>
          <p:cNvSpPr>
            <a:spLocks noGrp="1"/>
          </p:cNvSpPr>
          <p:nvPr>
            <p:ph type="sldNum" sz="quarter" idx="12"/>
          </p:nvPr>
        </p:nvSpPr>
        <p:spPr/>
        <p:txBody>
          <a:bodyPr/>
          <a:lstStyle/>
          <a:p>
            <a:fld id="{87E7843D-FF13-4365-9478-9625B70A2705}" type="slidenum">
              <a:rPr lang="en-US" smtClean="0"/>
              <a:pPr/>
              <a:t>‹#›</a:t>
            </a:fld>
            <a:endParaRPr lang="en-US"/>
          </a:p>
        </p:txBody>
      </p:sp>
    </p:spTree>
    <p:extLst>
      <p:ext uri="{BB962C8B-B14F-4D97-AF65-F5344CB8AC3E}">
        <p14:creationId xmlns:p14="http://schemas.microsoft.com/office/powerpoint/2010/main" xmlns="" val="3532330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806546A-957F-4C4D-9744-1177AD258E10}"/>
              </a:ext>
            </a:extLst>
          </p:cNvPr>
          <p:cNvSpPr>
            <a:spLocks noGrp="1"/>
          </p:cNvSpPr>
          <p:nvPr>
            <p:ph type="dt" sz="half" idx="10"/>
          </p:nvPr>
        </p:nvSpPr>
        <p:spPr/>
        <p:txBody>
          <a:bodyPr/>
          <a:lstStyle/>
          <a:p>
            <a:fld id="{63DB64E7-5594-42A3-ADBF-E95A7ACEAD64}" type="datetime1">
              <a:rPr lang="en-US" smtClean="0"/>
              <a:pPr/>
              <a:t>11/23/2025</a:t>
            </a:fld>
            <a:endParaRPr lang="en-US"/>
          </a:p>
        </p:txBody>
      </p:sp>
      <p:sp>
        <p:nvSpPr>
          <p:cNvPr id="5" name="Footer Placeholder 4">
            <a:extLst>
              <a:ext uri="{FF2B5EF4-FFF2-40B4-BE49-F238E27FC236}">
                <a16:creationId xmlns:a16="http://schemas.microsoft.com/office/drawing/2014/main" xmlns="" id="{B1DB149C-CC63-4E3A-A83D-EF637EB519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EDB94775-7982-41EC-B584-D51224D38F77}"/>
              </a:ext>
            </a:extLst>
          </p:cNvPr>
          <p:cNvSpPr>
            <a:spLocks noGrp="1"/>
          </p:cNvSpPr>
          <p:nvPr>
            <p:ph type="sldNum" sz="quarter" idx="12"/>
          </p:nvPr>
        </p:nvSpPr>
        <p:spPr/>
        <p:txBody>
          <a:bodyPr/>
          <a:lstStyle/>
          <a:p>
            <a:fld id="{87E7843D-FF13-4365-9478-9625B70A2705}" type="slidenum">
              <a:rPr lang="en-US" smtClean="0"/>
              <a:pPr/>
              <a:t>‹#›</a:t>
            </a:fld>
            <a:endParaRPr lang="en-US"/>
          </a:p>
        </p:txBody>
      </p:sp>
    </p:spTree>
    <p:extLst>
      <p:ext uri="{BB962C8B-B14F-4D97-AF65-F5344CB8AC3E}">
        <p14:creationId xmlns:p14="http://schemas.microsoft.com/office/powerpoint/2010/main" xmlns="" val="1436207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xmlns=""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xmlns="" id="{89F02C13-D3ED-4044-9716-F29D79A184C9}"/>
              </a:ext>
            </a:extLst>
          </p:cNvPr>
          <p:cNvSpPr>
            <a:spLocks noGrp="1"/>
          </p:cNvSpPr>
          <p:nvPr>
            <p:ph type="dt" sz="half" idx="10"/>
          </p:nvPr>
        </p:nvSpPr>
        <p:spPr/>
        <p:txBody>
          <a:bodyPr/>
          <a:lstStyle/>
          <a:p>
            <a:fld id="{18462B0B-D248-4FFB-8695-AD7FA4B1284A}" type="datetime1">
              <a:rPr lang="en-US" smtClean="0"/>
              <a:pPr/>
              <a:t>11/23/2025</a:t>
            </a:fld>
            <a:endParaRPr lang="en-US"/>
          </a:p>
        </p:txBody>
      </p:sp>
      <p:sp>
        <p:nvSpPr>
          <p:cNvPr id="6" name="Footer Placeholder 5">
            <a:extLst>
              <a:ext uri="{FF2B5EF4-FFF2-40B4-BE49-F238E27FC236}">
                <a16:creationId xmlns:a16="http://schemas.microsoft.com/office/drawing/2014/main" xmlns="" id="{8AF334AD-FB29-4355-B5CF-85E61B4F34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BA5AA154-790C-4774-9C21-8C543E733F26}"/>
              </a:ext>
            </a:extLst>
          </p:cNvPr>
          <p:cNvSpPr>
            <a:spLocks noGrp="1"/>
          </p:cNvSpPr>
          <p:nvPr>
            <p:ph type="sldNum" sz="quarter" idx="12"/>
          </p:nvPr>
        </p:nvSpPr>
        <p:spPr/>
        <p:txBody>
          <a:bodyPr/>
          <a:lstStyle/>
          <a:p>
            <a:fld id="{87E7843D-FF13-4365-9478-9625B70A2705}" type="slidenum">
              <a:rPr lang="en-US" smtClean="0"/>
              <a:pPr/>
              <a:t>‹#›</a:t>
            </a:fld>
            <a:endParaRPr lang="en-US"/>
          </a:p>
        </p:txBody>
      </p:sp>
    </p:spTree>
    <p:extLst>
      <p:ext uri="{BB962C8B-B14F-4D97-AF65-F5344CB8AC3E}">
        <p14:creationId xmlns:p14="http://schemas.microsoft.com/office/powerpoint/2010/main" xmlns="" val="8559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xmlns=""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xmlns="" id="{2511B5C7-1E37-478F-B4B0-C7202FFE41B9}"/>
              </a:ext>
            </a:extLst>
          </p:cNvPr>
          <p:cNvSpPr>
            <a:spLocks noGrp="1"/>
          </p:cNvSpPr>
          <p:nvPr>
            <p:ph type="dt" sz="half" idx="10"/>
          </p:nvPr>
        </p:nvSpPr>
        <p:spPr/>
        <p:txBody>
          <a:bodyPr/>
          <a:lstStyle/>
          <a:p>
            <a:fld id="{D0378EFB-9159-4510-B73F-4F0409ADE937}" type="datetime1">
              <a:rPr lang="en-US" smtClean="0"/>
              <a:pPr/>
              <a:t>11/23/2025</a:t>
            </a:fld>
            <a:endParaRPr lang="en-US"/>
          </a:p>
        </p:txBody>
      </p:sp>
      <p:sp>
        <p:nvSpPr>
          <p:cNvPr id="8" name="Footer Placeholder 7">
            <a:extLst>
              <a:ext uri="{FF2B5EF4-FFF2-40B4-BE49-F238E27FC236}">
                <a16:creationId xmlns:a16="http://schemas.microsoft.com/office/drawing/2014/main" xmlns="" id="{9153F7EF-507C-4CB3-86C5-8B34FFFC1D8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58E3DEA6-E4EB-4C2A-8B4F-55EC965B6219}"/>
              </a:ext>
            </a:extLst>
          </p:cNvPr>
          <p:cNvSpPr>
            <a:spLocks noGrp="1"/>
          </p:cNvSpPr>
          <p:nvPr>
            <p:ph type="sldNum" sz="quarter" idx="12"/>
          </p:nvPr>
        </p:nvSpPr>
        <p:spPr/>
        <p:txBody>
          <a:bodyPr/>
          <a:lstStyle/>
          <a:p>
            <a:fld id="{87E7843D-FF13-4365-9478-9625B70A2705}" type="slidenum">
              <a:rPr lang="en-US" smtClean="0"/>
              <a:pPr/>
              <a:t>‹#›</a:t>
            </a:fld>
            <a:endParaRPr lang="en-US"/>
          </a:p>
        </p:txBody>
      </p:sp>
    </p:spTree>
    <p:extLst>
      <p:ext uri="{BB962C8B-B14F-4D97-AF65-F5344CB8AC3E}">
        <p14:creationId xmlns:p14="http://schemas.microsoft.com/office/powerpoint/2010/main" xmlns="" val="2225425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032964-A933-4B98-A141-A4B316DAFA9F}"/>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xmlns="" id="{5D684C9D-23DA-42B0-9DD3-7592F72E8DC9}"/>
              </a:ext>
            </a:extLst>
          </p:cNvPr>
          <p:cNvSpPr>
            <a:spLocks noGrp="1"/>
          </p:cNvSpPr>
          <p:nvPr>
            <p:ph type="dt" sz="half" idx="10"/>
          </p:nvPr>
        </p:nvSpPr>
        <p:spPr/>
        <p:txBody>
          <a:bodyPr/>
          <a:lstStyle/>
          <a:p>
            <a:fld id="{89BC9412-2452-4BED-A324-9D8C115361AD}" type="datetime1">
              <a:rPr lang="en-US" smtClean="0"/>
              <a:pPr/>
              <a:t>11/23/2025</a:t>
            </a:fld>
            <a:endParaRPr lang="en-US"/>
          </a:p>
        </p:txBody>
      </p:sp>
      <p:sp>
        <p:nvSpPr>
          <p:cNvPr id="4" name="Footer Placeholder 3">
            <a:extLst>
              <a:ext uri="{FF2B5EF4-FFF2-40B4-BE49-F238E27FC236}">
                <a16:creationId xmlns:a16="http://schemas.microsoft.com/office/drawing/2014/main" xmlns="" id="{68BF8F05-876F-49D8-AE30-5BB2A91ECD5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153D20DA-9260-4577-BB51-789570A243AF}"/>
              </a:ext>
            </a:extLst>
          </p:cNvPr>
          <p:cNvSpPr>
            <a:spLocks noGrp="1"/>
          </p:cNvSpPr>
          <p:nvPr>
            <p:ph type="sldNum" sz="quarter" idx="12"/>
          </p:nvPr>
        </p:nvSpPr>
        <p:spPr/>
        <p:txBody>
          <a:bodyPr/>
          <a:lstStyle/>
          <a:p>
            <a:fld id="{87E7843D-FF13-4365-9478-9625B70A2705}" type="slidenum">
              <a:rPr lang="en-US" smtClean="0"/>
              <a:pPr/>
              <a:t>‹#›</a:t>
            </a:fld>
            <a:endParaRPr lang="en-US"/>
          </a:p>
        </p:txBody>
      </p:sp>
    </p:spTree>
    <p:extLst>
      <p:ext uri="{BB962C8B-B14F-4D97-AF65-F5344CB8AC3E}">
        <p14:creationId xmlns:p14="http://schemas.microsoft.com/office/powerpoint/2010/main" xmlns="" val="2173043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D2C1F24-E0A1-45A7-8EF5-92CD9799341C}"/>
              </a:ext>
            </a:extLst>
          </p:cNvPr>
          <p:cNvSpPr>
            <a:spLocks noGrp="1"/>
          </p:cNvSpPr>
          <p:nvPr>
            <p:ph type="dt" sz="half" idx="10"/>
          </p:nvPr>
        </p:nvSpPr>
        <p:spPr/>
        <p:txBody>
          <a:bodyPr/>
          <a:lstStyle/>
          <a:p>
            <a:fld id="{F5318F62-D251-40E8-A23C-F4CFE9FEAB41}" type="datetime1">
              <a:rPr lang="en-US" smtClean="0"/>
              <a:pPr/>
              <a:t>11/23/2025</a:t>
            </a:fld>
            <a:endParaRPr lang="en-US"/>
          </a:p>
        </p:txBody>
      </p:sp>
      <p:sp>
        <p:nvSpPr>
          <p:cNvPr id="3" name="Footer Placeholder 2">
            <a:extLst>
              <a:ext uri="{FF2B5EF4-FFF2-40B4-BE49-F238E27FC236}">
                <a16:creationId xmlns:a16="http://schemas.microsoft.com/office/drawing/2014/main" xmlns="" id="{3E021C19-210E-46B0-9036-5D8AECC9260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1A880FEF-487E-44DF-8615-DF2210419602}"/>
              </a:ext>
            </a:extLst>
          </p:cNvPr>
          <p:cNvSpPr>
            <a:spLocks noGrp="1"/>
          </p:cNvSpPr>
          <p:nvPr>
            <p:ph type="sldNum" sz="quarter" idx="12"/>
          </p:nvPr>
        </p:nvSpPr>
        <p:spPr/>
        <p:txBody>
          <a:bodyPr/>
          <a:lstStyle/>
          <a:p>
            <a:fld id="{87E7843D-FF13-4365-9478-9625B70A2705}" type="slidenum">
              <a:rPr lang="en-US" smtClean="0"/>
              <a:pPr/>
              <a:t>‹#›</a:t>
            </a:fld>
            <a:endParaRPr lang="en-US"/>
          </a:p>
        </p:txBody>
      </p:sp>
    </p:spTree>
    <p:extLst>
      <p:ext uri="{BB962C8B-B14F-4D97-AF65-F5344CB8AC3E}">
        <p14:creationId xmlns:p14="http://schemas.microsoft.com/office/powerpoint/2010/main" xmlns="" val="2889761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xmlns=""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B58D2EA-2191-4216-B64D-067BDFE12375}"/>
              </a:ext>
            </a:extLst>
          </p:cNvPr>
          <p:cNvSpPr>
            <a:spLocks noGrp="1"/>
          </p:cNvSpPr>
          <p:nvPr>
            <p:ph type="dt" sz="half" idx="10"/>
          </p:nvPr>
        </p:nvSpPr>
        <p:spPr/>
        <p:txBody>
          <a:bodyPr/>
          <a:lstStyle/>
          <a:p>
            <a:fld id="{44F76144-149E-4874-93A5-554A0357CF82}" type="datetime1">
              <a:rPr lang="en-US" smtClean="0"/>
              <a:pPr/>
              <a:t>11/23/2025</a:t>
            </a:fld>
            <a:endParaRPr lang="en-US"/>
          </a:p>
        </p:txBody>
      </p:sp>
      <p:sp>
        <p:nvSpPr>
          <p:cNvPr id="6" name="Footer Placeholder 5">
            <a:extLst>
              <a:ext uri="{FF2B5EF4-FFF2-40B4-BE49-F238E27FC236}">
                <a16:creationId xmlns:a16="http://schemas.microsoft.com/office/drawing/2014/main" xmlns="" id="{78042128-DAB4-481C-BEE6-3523E8E88B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AE50E382-C500-4A4C-A7C6-43860383AB91}"/>
              </a:ext>
            </a:extLst>
          </p:cNvPr>
          <p:cNvSpPr>
            <a:spLocks noGrp="1"/>
          </p:cNvSpPr>
          <p:nvPr>
            <p:ph type="sldNum" sz="quarter" idx="12"/>
          </p:nvPr>
        </p:nvSpPr>
        <p:spPr/>
        <p:txBody>
          <a:bodyPr/>
          <a:lstStyle/>
          <a:p>
            <a:fld id="{87E7843D-FF13-4365-9478-9625B70A2705}" type="slidenum">
              <a:rPr lang="en-US" smtClean="0"/>
              <a:pPr/>
              <a:t>‹#›</a:t>
            </a:fld>
            <a:endParaRPr lang="en-US"/>
          </a:p>
        </p:txBody>
      </p:sp>
    </p:spTree>
    <p:extLst>
      <p:ext uri="{BB962C8B-B14F-4D97-AF65-F5344CB8AC3E}">
        <p14:creationId xmlns:p14="http://schemas.microsoft.com/office/powerpoint/2010/main" xmlns="" val="2766580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xmlns=""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xmlns=""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0C38EAB-AD63-415C-B263-BA1D8FBE3CB0}"/>
              </a:ext>
            </a:extLst>
          </p:cNvPr>
          <p:cNvSpPr>
            <a:spLocks noGrp="1"/>
          </p:cNvSpPr>
          <p:nvPr>
            <p:ph type="dt" sz="half" idx="10"/>
          </p:nvPr>
        </p:nvSpPr>
        <p:spPr/>
        <p:txBody>
          <a:bodyPr/>
          <a:lstStyle/>
          <a:p>
            <a:fld id="{50BA65D8-0540-4835-AE5C-25D29DBA01BE}" type="datetime1">
              <a:rPr lang="en-US" smtClean="0"/>
              <a:pPr/>
              <a:t>11/23/2025</a:t>
            </a:fld>
            <a:endParaRPr lang="en-US"/>
          </a:p>
        </p:txBody>
      </p:sp>
      <p:sp>
        <p:nvSpPr>
          <p:cNvPr id="6" name="Footer Placeholder 5">
            <a:extLst>
              <a:ext uri="{FF2B5EF4-FFF2-40B4-BE49-F238E27FC236}">
                <a16:creationId xmlns:a16="http://schemas.microsoft.com/office/drawing/2014/main" xmlns="" id="{422E5541-B6DE-45E8-BCFE-0DFC4F57407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DBB78D45-289B-46AF-8CB9-E6150BEA17ED}"/>
              </a:ext>
            </a:extLst>
          </p:cNvPr>
          <p:cNvSpPr>
            <a:spLocks noGrp="1"/>
          </p:cNvSpPr>
          <p:nvPr>
            <p:ph type="sldNum" sz="quarter" idx="12"/>
          </p:nvPr>
        </p:nvSpPr>
        <p:spPr/>
        <p:txBody>
          <a:bodyPr/>
          <a:lstStyle/>
          <a:p>
            <a:fld id="{87E7843D-FF13-4365-9478-9625B70A2705}" type="slidenum">
              <a:rPr lang="en-US" smtClean="0"/>
              <a:pPr/>
              <a:t>‹#›</a:t>
            </a:fld>
            <a:endParaRPr lang="en-US"/>
          </a:p>
        </p:txBody>
      </p:sp>
    </p:spTree>
    <p:extLst>
      <p:ext uri="{BB962C8B-B14F-4D97-AF65-F5344CB8AC3E}">
        <p14:creationId xmlns:p14="http://schemas.microsoft.com/office/powerpoint/2010/main" xmlns="" val="1229810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pPr/>
              <a:t>11/23/2025</a:t>
            </a:fld>
            <a:endParaRPr lang="en-US"/>
          </a:p>
        </p:txBody>
      </p:sp>
      <p:sp>
        <p:nvSpPr>
          <p:cNvPr id="5" name="Footer Placeholder 4">
            <a:extLst>
              <a:ext uri="{FF2B5EF4-FFF2-40B4-BE49-F238E27FC236}">
                <a16:creationId xmlns:a16="http://schemas.microsoft.com/office/drawing/2014/main" xmlns=""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xmlns=""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pPr/>
              <a:t>‹#›</a:t>
            </a:fld>
            <a:endParaRPr lang="en-US"/>
          </a:p>
        </p:txBody>
      </p:sp>
    </p:spTree>
    <p:extLst>
      <p:ext uri="{BB962C8B-B14F-4D97-AF65-F5344CB8AC3E}">
        <p14:creationId xmlns:p14="http://schemas.microsoft.com/office/powerpoint/2010/main" xmlns="" val="227544996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2" r:id="rId6"/>
    <p:sldLayoutId id="2147483698" r:id="rId7"/>
    <p:sldLayoutId id="2147483699" r:id="rId8"/>
    <p:sldLayoutId id="2147483700" r:id="rId9"/>
    <p:sldLayoutId id="2147483701" r:id="rId10"/>
    <p:sldLayoutId id="2147483703"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18" Type="http://schemas.openxmlformats.org/officeDocument/2006/relationships/image" Target="../media/image24.jpeg"/><Relationship Id="rId3" Type="http://schemas.openxmlformats.org/officeDocument/2006/relationships/image" Target="../media/image9.jpeg"/><Relationship Id="rId21" Type="http://schemas.openxmlformats.org/officeDocument/2006/relationships/image" Target="../media/image27.jpeg"/><Relationship Id="rId7" Type="http://schemas.openxmlformats.org/officeDocument/2006/relationships/image" Target="../media/image13.jpeg"/><Relationship Id="rId12" Type="http://schemas.openxmlformats.org/officeDocument/2006/relationships/image" Target="../media/image18.jpeg"/><Relationship Id="rId17" Type="http://schemas.openxmlformats.org/officeDocument/2006/relationships/image" Target="../media/image23.jpeg"/><Relationship Id="rId2" Type="http://schemas.openxmlformats.org/officeDocument/2006/relationships/notesSlide" Target="../notesSlides/notesSlide3.xml"/><Relationship Id="rId16" Type="http://schemas.openxmlformats.org/officeDocument/2006/relationships/image" Target="../media/image22.jpeg"/><Relationship Id="rId20"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7.jpeg"/><Relationship Id="rId24" Type="http://schemas.openxmlformats.org/officeDocument/2006/relationships/image" Target="../media/image30.jpeg"/><Relationship Id="rId5" Type="http://schemas.openxmlformats.org/officeDocument/2006/relationships/image" Target="../media/image11.jpeg"/><Relationship Id="rId15" Type="http://schemas.openxmlformats.org/officeDocument/2006/relationships/image" Target="../media/image21.jpeg"/><Relationship Id="rId23" Type="http://schemas.openxmlformats.org/officeDocument/2006/relationships/image" Target="../media/image29.jpeg"/><Relationship Id="rId10" Type="http://schemas.openxmlformats.org/officeDocument/2006/relationships/image" Target="../media/image16.jpeg"/><Relationship Id="rId19" Type="http://schemas.openxmlformats.org/officeDocument/2006/relationships/image" Target="../media/image25.jpe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20.jpeg"/><Relationship Id="rId22"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xmlns=""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xmlns="" id="{B9C0E6AB-EAB6-41E0-9D49-369643E873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xmlns="" id="{F78075BE-4130-4D6A-B0EB-6397ED5E5D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Εικόνα 5">
            <a:extLst>
              <a:ext uri="{FF2B5EF4-FFF2-40B4-BE49-F238E27FC236}">
                <a16:creationId xmlns:a16="http://schemas.microsoft.com/office/drawing/2014/main" xmlns="" id="{901F0774-99E4-31F6-D839-773C43C575B9}"/>
              </a:ext>
            </a:extLst>
          </p:cNvPr>
          <p:cNvPicPr>
            <a:picLocks noChangeAspect="1"/>
          </p:cNvPicPr>
          <p:nvPr/>
        </p:nvPicPr>
        <p:blipFill>
          <a:blip r:embed="rId3" cstate="print"/>
          <a:srcRect t="14216" r="2" b="17663"/>
          <a:stretch>
            <a:fillRect/>
          </a:stretch>
        </p:blipFill>
        <p:spPr>
          <a:xfrm>
            <a:off x="800100" y="723899"/>
            <a:ext cx="10591800" cy="5429503"/>
          </a:xfrm>
          <a:prstGeom prst="rect">
            <a:avLst/>
          </a:prstGeom>
        </p:spPr>
      </p:pic>
      <p:sp>
        <p:nvSpPr>
          <p:cNvPr id="8" name="TextBox 7">
            <a:extLst>
              <a:ext uri="{FF2B5EF4-FFF2-40B4-BE49-F238E27FC236}">
                <a16:creationId xmlns:a16="http://schemas.microsoft.com/office/drawing/2014/main" xmlns="" id="{4CF5B2EF-2FDB-941B-8A9E-C6D74FE00D4C}"/>
              </a:ext>
            </a:extLst>
          </p:cNvPr>
          <p:cNvSpPr txBox="1"/>
          <p:nvPr/>
        </p:nvSpPr>
        <p:spPr>
          <a:xfrm>
            <a:off x="179108" y="6132161"/>
            <a:ext cx="11613823" cy="1200329"/>
          </a:xfrm>
          <a:prstGeom prst="rect">
            <a:avLst/>
          </a:prstGeom>
          <a:noFill/>
        </p:spPr>
        <p:txBody>
          <a:bodyPr wrap="square" rtlCol="0">
            <a:spAutoFit/>
          </a:bodyPr>
          <a:lstStyle/>
          <a:p>
            <a:pPr algn="ctr"/>
            <a:r>
              <a:rPr lang="el-GR" b="1" i="1" dirty="0">
                <a:latin typeface="Gabriola" panose="04040605051002020D02" pitchFamily="82" charset="0"/>
              </a:rPr>
              <a:t>Και μοιάζουν οι ζωές μας με συγκρουόμενα σε </a:t>
            </a:r>
            <a:r>
              <a:rPr lang="el-GR" b="1" i="1" dirty="0" err="1">
                <a:latin typeface="Gabriola" panose="04040605051002020D02" pitchFamily="82" charset="0"/>
              </a:rPr>
              <a:t>λούνα</a:t>
            </a:r>
            <a:r>
              <a:rPr lang="el-GR" b="1" i="1" dirty="0">
                <a:latin typeface="Gabriola" panose="04040605051002020D02" pitchFamily="82" charset="0"/>
              </a:rPr>
              <a:t> </a:t>
            </a:r>
            <a:r>
              <a:rPr lang="el-GR" b="1" i="1" dirty="0" err="1">
                <a:latin typeface="Gabriola" panose="04040605051002020D02" pitchFamily="82" charset="0"/>
              </a:rPr>
              <a:t>παρκ</a:t>
            </a:r>
            <a:r>
              <a:rPr lang="el-GR" b="1" i="1" dirty="0">
                <a:latin typeface="Gabriola" panose="04040605051002020D02" pitchFamily="82" charset="0"/>
              </a:rPr>
              <a:t>.</a:t>
            </a:r>
          </a:p>
          <a:p>
            <a:pPr algn="ctr"/>
            <a:r>
              <a:rPr lang="el-GR" b="1" i="1" dirty="0">
                <a:latin typeface="Gabriola" panose="04040605051002020D02" pitchFamily="82" charset="0"/>
              </a:rPr>
              <a:t>                                         Κινούμαστε άτακτα, αποφεύγουμε ο ένας τον άλλον  κι όμως, επιδιώκουμε όσο τίποτα τη σύγκρουση        </a:t>
            </a:r>
            <a:r>
              <a:rPr lang="el-GR" dirty="0">
                <a:latin typeface="Gabriola" panose="04040605051002020D02" pitchFamily="82" charset="0"/>
              </a:rPr>
              <a:t>Αναστασία </a:t>
            </a:r>
            <a:r>
              <a:rPr lang="el-GR" dirty="0" err="1">
                <a:latin typeface="Gabriola" panose="04040605051002020D02" pitchFamily="82" charset="0"/>
              </a:rPr>
              <a:t>Κόντζιλα</a:t>
            </a:r>
            <a:endParaRPr lang="el-GR" dirty="0">
              <a:latin typeface="Gabriola" panose="04040605051002020D02" pitchFamily="82" charset="0"/>
            </a:endParaRPr>
          </a:p>
          <a:p>
            <a:pPr algn="ctr"/>
            <a:endParaRPr lang="el-GR" b="1" dirty="0">
              <a:latin typeface="Gabriola" panose="04040605051002020D02" pitchFamily="82" charset="0"/>
            </a:endParaRPr>
          </a:p>
          <a:p>
            <a:r>
              <a:rPr lang="el-GR" dirty="0"/>
              <a:t>   </a:t>
            </a:r>
          </a:p>
        </p:txBody>
      </p:sp>
      <p:sp>
        <p:nvSpPr>
          <p:cNvPr id="9" name="TextBox 8">
            <a:extLst>
              <a:ext uri="{FF2B5EF4-FFF2-40B4-BE49-F238E27FC236}">
                <a16:creationId xmlns:a16="http://schemas.microsoft.com/office/drawing/2014/main" xmlns="" id="{34C1C76B-0AE6-D9EB-ABA8-669C1472AE98}"/>
              </a:ext>
            </a:extLst>
          </p:cNvPr>
          <p:cNvSpPr txBox="1"/>
          <p:nvPr/>
        </p:nvSpPr>
        <p:spPr>
          <a:xfrm>
            <a:off x="5637229" y="3068424"/>
            <a:ext cx="914400" cy="914400"/>
          </a:xfrm>
          <a:prstGeom prst="rect">
            <a:avLst/>
          </a:prstGeom>
          <a:noFill/>
        </p:spPr>
        <p:txBody>
          <a:bodyPr wrap="square" rtlCol="0">
            <a:spAutoFit/>
          </a:bodyPr>
          <a:lstStyle/>
          <a:p>
            <a:endParaRPr lang="el-GR" dirty="0"/>
          </a:p>
        </p:txBody>
      </p:sp>
      <p:sp>
        <p:nvSpPr>
          <p:cNvPr id="10" name="TextBox 9">
            <a:extLst>
              <a:ext uri="{FF2B5EF4-FFF2-40B4-BE49-F238E27FC236}">
                <a16:creationId xmlns:a16="http://schemas.microsoft.com/office/drawing/2014/main" xmlns="" id="{AA53078A-E949-9640-1516-B1718B92F1C9}"/>
              </a:ext>
            </a:extLst>
          </p:cNvPr>
          <p:cNvSpPr txBox="1"/>
          <p:nvPr/>
        </p:nvSpPr>
        <p:spPr>
          <a:xfrm>
            <a:off x="0" y="-4243"/>
            <a:ext cx="12448095" cy="615553"/>
          </a:xfrm>
          <a:prstGeom prst="rect">
            <a:avLst/>
          </a:prstGeom>
          <a:noFill/>
        </p:spPr>
        <p:txBody>
          <a:bodyPr wrap="square" rtlCol="0">
            <a:spAutoFit/>
          </a:bodyPr>
          <a:lstStyle/>
          <a:p>
            <a:pPr algn="ctr"/>
            <a:r>
              <a:rPr lang="el-GR" sz="1600" b="1" i="1" dirty="0"/>
              <a:t>ΛΟΥΝΑ  ΠΑΡΚ  </a:t>
            </a:r>
          </a:p>
          <a:p>
            <a:pPr lvl="0"/>
            <a:endParaRPr lang="el-GR" dirty="0"/>
          </a:p>
        </p:txBody>
      </p:sp>
    </p:spTree>
    <p:extLst>
      <p:ext uri="{BB962C8B-B14F-4D97-AF65-F5344CB8AC3E}">
        <p14:creationId xmlns:p14="http://schemas.microsoft.com/office/powerpoint/2010/main" xmlns="" val="40596075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46F9BBF-EA1D-5DFE-49AF-E6CBBF49CDA7}"/>
            </a:ext>
          </a:extLst>
        </p:cNvPr>
        <p:cNvGrpSpPr/>
        <p:nvPr/>
      </p:nvGrpSpPr>
      <p:grpSpPr>
        <a:xfrm>
          <a:off x="0" y="0"/>
          <a:ext cx="0" cy="0"/>
          <a:chOff x="0" y="0"/>
          <a:chExt cx="0" cy="0"/>
        </a:xfrm>
      </p:grpSpPr>
      <p:pic>
        <p:nvPicPr>
          <p:cNvPr id="5" name="Εικόνα 4" descr="Εικόνα που περιέχει εσωτερικός χώρος, ασπρόμαυρο, τοίχος, πάτωμα&#10;&#10;Το περιεχόμενο που δημιουργείται από AI ενδέχεται να είναι εσφαλμένο.">
            <a:extLst>
              <a:ext uri="{FF2B5EF4-FFF2-40B4-BE49-F238E27FC236}">
                <a16:creationId xmlns:a16="http://schemas.microsoft.com/office/drawing/2014/main" xmlns="" id="{5C74AE0D-F825-FCC0-3F4B-858407DE584C}"/>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5143500" cy="6858000"/>
          </a:xfrm>
          <a:prstGeom prst="rect">
            <a:avLst/>
          </a:prstGeom>
        </p:spPr>
      </p:pic>
      <p:sp>
        <p:nvSpPr>
          <p:cNvPr id="3" name="Ορθογώνιο 2">
            <a:extLst>
              <a:ext uri="{FF2B5EF4-FFF2-40B4-BE49-F238E27FC236}">
                <a16:creationId xmlns:a16="http://schemas.microsoft.com/office/drawing/2014/main" xmlns="" id="{0E8ACAD3-13A5-7B96-9660-DD45218E723A}"/>
              </a:ext>
            </a:extLst>
          </p:cNvPr>
          <p:cNvSpPr/>
          <p:nvPr/>
        </p:nvSpPr>
        <p:spPr>
          <a:xfrm>
            <a:off x="5260063" y="0"/>
            <a:ext cx="6850456" cy="6857999"/>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600" dirty="0"/>
              <a:t>                                             </a:t>
            </a:r>
            <a:r>
              <a:rPr lang="el-GR" sz="1400" b="1" i="1" dirty="0">
                <a:latin typeface="Gabriola" panose="04040605051002020D02" pitchFamily="82" charset="0"/>
              </a:rPr>
              <a:t>« Μία γάτα στο ΙΚΑ Δάφνης"</a:t>
            </a:r>
          </a:p>
          <a:p>
            <a:r>
              <a:rPr lang="el-GR" sz="1400" i="1" dirty="0">
                <a:latin typeface="Gabriola" panose="04040605051002020D02" pitchFamily="82" charset="0"/>
              </a:rPr>
              <a:t> Τράβηξα την συγκεκριμένη φωτογραφία στο Κέντρο Υγείας Δάφνης (τέως ΙΚΑ Δάφνης) ένα πρωί της προηγούμενης εβδομάδας, καθώς περίμενα έξω από το οδοντιατρικό (όπως αναγράφει και η ταμπέλα στην πόρτα).  Όσο περίμενα να με καλέσουν για να περάσω μέσα, άκουγα στον ίδιο όροφο πως κάποιοι υπάλληλοι προσπαθούσαν να βγάλουν μία γάτα που είχε μπει μέσα</a:t>
            </a:r>
            <a:r>
              <a:rPr lang="el-GR" sz="1400" i="1" dirty="0" smtClean="0">
                <a:latin typeface="Gabriola" panose="04040605051002020D02" pitchFamily="82" charset="0"/>
              </a:rPr>
              <a:t>.. Κάποια </a:t>
            </a:r>
            <a:r>
              <a:rPr lang="el-GR" sz="1400" i="1" dirty="0">
                <a:latin typeface="Gabriola" panose="04040605051002020D02" pitchFamily="82" charset="0"/>
              </a:rPr>
              <a:t>στιγμή η γάτα ήρθε στον χώρο αναμονής έξω από το οδοντιατρείο, όπου και βρισκόμουνα εγώ μαζί με μία μητέρα και την κόρη της. Συγκεκριμένα αποφάσισε να κάτσει ακριβώς μπροστά από την πόρτα του οδοντιατρείου</a:t>
            </a:r>
            <a:r>
              <a:rPr lang="el-GR" sz="1400" i="1" dirty="0" smtClean="0">
                <a:latin typeface="Gabriola" panose="04040605051002020D02" pitchFamily="82" charset="0"/>
              </a:rPr>
              <a:t>. Καθώς </a:t>
            </a:r>
            <a:r>
              <a:rPr lang="el-GR" sz="1400" i="1" dirty="0">
                <a:latin typeface="Gabriola" panose="04040605051002020D02" pitchFamily="82" charset="0"/>
              </a:rPr>
              <a:t>η οδοντίατρος άνοιξε την πόρτα για να καλέσει το επόμενο ραντεβού, φοβήθηκε μην μπει η γάτα μέσα, καθώς απαιτείται μία στοιχειώδης καθαριότητα και ένα σχετικά αποστειρωμένο περιβάλλον στο εσωτερικό, δεδομένου ότι εκτελούνται οδοντιατρικές πράξεις, που θεωρούνται κατά κάποιον τρόπο </a:t>
            </a:r>
            <a:r>
              <a:rPr lang="el-GR" sz="1400" i="1" dirty="0" err="1">
                <a:latin typeface="Gabriola" panose="04040605051002020D02" pitchFamily="82" charset="0"/>
              </a:rPr>
              <a:t>επεμβατικές.Επομένως</a:t>
            </a:r>
            <a:r>
              <a:rPr lang="el-GR" sz="1400" i="1" dirty="0">
                <a:latin typeface="Gabriola" panose="04040605051002020D02" pitchFamily="82" charset="0"/>
              </a:rPr>
              <a:t>, ήταν λογική η αντίδραση της οδοντιάτρου να αγχωθεί με την παρουσία της γάτας, διότι φημίζονται για την ευελιξία και την ταχύτητα των κινήσεών τους και θα μπορούσε εύκολα να μπει μέσα στο οδοντιατρείο. Έτσι, λοιπόν, η οδοντίατρος καθώς έβγαινε προσεκτικά έξω, πρόσεχε να διατηρεί την πόρτα όσο το δυνατόν λιγότερο ανοιχτή, μέχρι που βρέθηκε στον χώρο αναμονής και έκλεισε την πόρτα πίσω της με επιτυχία. Τότε, η οδοντίατρος μας κοίταξε και προσφώνησε: "Πρέπει με κάποιον τρόπο να φύγει η γάτα από εδώ!"Στη συνέχεια, κοίταξε την γάτα που καθόταν ήσυχη και ακίνητη ακριβώς μπροστά από την οδοντίατρο και η γάτα πολύ απλά ξάπλωσε απότομα κάτω και άρχισε να τρίβεται στο πάτωμα, κάνοντας την οδοντίατρο και όλους εμάς που περιμέναμε να χαμογελάσουμε (διότι η γάτα φαινόταν παιχνιδιάρα και χαριτωμένη και δεν περίμενε κανείς να κάνει κάτι τέτοιο).Η οδοντίατρος την κοίταξε με ένα χαμόγελο, που μάλλον δεν μπορούσε να συγκρατήσει και είπε: "Τι να σε κάνω τώρα;". Γενικά, όλο το παραπάνω συμβάν που </a:t>
            </a:r>
            <a:r>
              <a:rPr lang="el-GR" sz="1400" i="1" dirty="0" smtClean="0">
                <a:latin typeface="Gabriola" panose="04040605051002020D02" pitchFamily="82" charset="0"/>
              </a:rPr>
              <a:t>εκτυλίχτηκε</a:t>
            </a:r>
            <a:r>
              <a:rPr lang="el-GR" sz="1400" i="1" dirty="0">
                <a:latin typeface="Gabriola" panose="04040605051002020D02" pitchFamily="82" charset="0"/>
              </a:rPr>
              <a:t> μπροστά μου με έκανε να αισθανθώ όμορφα και έκανε πιο ενδιαφέρον το πρωινό μου πριν την σχολή. Πιο συγκεκριμένα, αυτό το οποίο πρόσεξα ήταν ότι μία φιλήσυχη γατούλα μπορεί να προκαλέσει μία αναταραχή στους γύρω της και πολλοί να προσπαθούν να την απομακρύνουν γρήγορα από τον χώρο, αλλά με μία κίνηση της γάτας (που έπεσε κάτω και άρχισε να τρίβεται με χάρη στο πάτωμα), η οδοντίατρος σαν να μην μπόρεσε να αντισταθεί στην γλυκύτητα αυτού του πλάσματος και σταμάτησε να την απασχολεί για μια στιγμή η παρουσία της</a:t>
            </a:r>
            <a:r>
              <a:rPr lang="el-GR" sz="1400" i="1" dirty="0" smtClean="0">
                <a:latin typeface="Gabriola" panose="04040605051002020D02" pitchFamily="82" charset="0"/>
              </a:rPr>
              <a:t>. Ουσιαστικά</a:t>
            </a:r>
            <a:r>
              <a:rPr lang="el-GR" sz="1400" i="1" dirty="0">
                <a:latin typeface="Gabriola" panose="04040605051002020D02" pitchFamily="82" charset="0"/>
              </a:rPr>
              <a:t>, θεώρησα πολύ ενδιαφέρον το γεγονός ότι η έκφραση ανησυχίας και προβληματισμού στο πρόσωπο της οδοντιάτρου αντικαταστάθηκε από μία έκφραση τρυφερότητας, βλέποντας την γάτα να "κάνει τα δικά </a:t>
            </a:r>
            <a:r>
              <a:rPr lang="el-GR" sz="1400" i="1" dirty="0" err="1">
                <a:latin typeface="Gabriola" panose="04040605051002020D02" pitchFamily="82" charset="0"/>
              </a:rPr>
              <a:t>της".Μπορεί</a:t>
            </a:r>
            <a:r>
              <a:rPr lang="el-GR" sz="1400" i="1" dirty="0">
                <a:latin typeface="Gabriola" panose="04040605051002020D02" pitchFamily="82" charset="0"/>
              </a:rPr>
              <a:t> να ακούγεται απλό, αλλά εμένα κατά κάποιον τρόπο μου έφτιαξε την μέρα, διότι χαίρομαι να είμαι μάρτυρας και να παρακολουθώ τις αντιδράσεις και τις εκφράσεις ανθρώπων σε απροσδόκητες (αλλά και σε μη απροσδόκητες) καταστάσεις και τελικά όλα να βαίνουν ομαλά. </a:t>
            </a:r>
          </a:p>
          <a:p>
            <a:r>
              <a:rPr lang="el-GR" sz="1400" i="1" dirty="0">
                <a:latin typeface="Gabriola" panose="04040605051002020D02" pitchFamily="82" charset="0"/>
              </a:rPr>
              <a:t>Υποσημείωση 1: Η φωτογραφία τραβήχτηκε λίγο μετά το παραπάνω γεγονός, αφού η οδοντίατρος πήγε για μια στιγμή κάπου αλλού και ξαναγύρισε λίγο μετά. </a:t>
            </a:r>
          </a:p>
          <a:p>
            <a:r>
              <a:rPr lang="el-GR" sz="1400" i="1" dirty="0">
                <a:latin typeface="Gabriola" panose="04040605051002020D02" pitchFamily="82" charset="0"/>
              </a:rPr>
              <a:t>Υποσημείωση 2: Θα προτιμούσα να έβγαζα την φωτογραφία καθώς η οδοντίατρος κοιτούσε με τρυφερότητα την πεσμένη γάτα, αλλά δεν πρόλαβα. </a:t>
            </a:r>
            <a:r>
              <a:rPr lang="el-GR" sz="1400" dirty="0">
                <a:latin typeface="Gabriola" panose="04040605051002020D02" pitchFamily="82" charset="0"/>
              </a:rPr>
              <a:t>Πιστεύω ότι με αυτόν τον τρόπο θα αποτυπωνόταν πιο αποτελεσματικά αυτό που περιέγραψα και αισθάνθηκα.</a:t>
            </a:r>
          </a:p>
          <a:p>
            <a:r>
              <a:rPr lang="el-GR" sz="1400" dirty="0">
                <a:latin typeface="Gabriola" panose="04040605051002020D02" pitchFamily="82" charset="0"/>
              </a:rPr>
              <a:t> </a:t>
            </a:r>
            <a:endParaRPr lang="el-GR" sz="1200" i="1" dirty="0">
              <a:latin typeface="Gabriola" panose="04040605051002020D02" pitchFamily="82" charset="0"/>
            </a:endParaRPr>
          </a:p>
          <a:p>
            <a:r>
              <a:rPr lang="el-GR" sz="1400" b="1" dirty="0" err="1">
                <a:latin typeface="Gabriola" panose="04040605051002020D02" pitchFamily="82" charset="0"/>
              </a:rPr>
              <a:t>Σεχγάλ</a:t>
            </a:r>
            <a:r>
              <a:rPr lang="el-GR" sz="1400" b="1" dirty="0">
                <a:latin typeface="Gabriola" panose="04040605051002020D02" pitchFamily="82" charset="0"/>
              </a:rPr>
              <a:t> Βασίλειος</a:t>
            </a:r>
          </a:p>
          <a:p>
            <a:r>
              <a:rPr lang="el-GR" sz="1200" b="1" dirty="0">
                <a:latin typeface="Gabriola" panose="04040605051002020D02" pitchFamily="82" charset="0"/>
              </a:rPr>
              <a:t> </a:t>
            </a:r>
          </a:p>
        </p:txBody>
      </p:sp>
    </p:spTree>
    <p:extLst>
      <p:ext uri="{BB962C8B-B14F-4D97-AF65-F5344CB8AC3E}">
        <p14:creationId xmlns:p14="http://schemas.microsoft.com/office/powerpoint/2010/main" xmlns="" val="863608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φυτό, εξωτερικός χώρος/ύπαιθρος, γραφικός χαρακτήρας&#10;&#10;Το περιεχόμενο που δημιουργείται από AI ενδέχεται να είναι εσφαλμένο.">
            <a:extLst>
              <a:ext uri="{FF2B5EF4-FFF2-40B4-BE49-F238E27FC236}">
                <a16:creationId xmlns:a16="http://schemas.microsoft.com/office/drawing/2014/main" xmlns="" id="{CA040896-B119-F5A1-E09F-94BD8800FC4C}"/>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5143500" cy="6858000"/>
          </a:xfrm>
          <a:prstGeom prst="rect">
            <a:avLst/>
          </a:prstGeom>
        </p:spPr>
      </p:pic>
      <p:sp>
        <p:nvSpPr>
          <p:cNvPr id="5" name="TextBox 4">
            <a:extLst>
              <a:ext uri="{FF2B5EF4-FFF2-40B4-BE49-F238E27FC236}">
                <a16:creationId xmlns:a16="http://schemas.microsoft.com/office/drawing/2014/main" xmlns="" id="{2BD62314-6218-34C3-C854-543042E10BCD}"/>
              </a:ext>
            </a:extLst>
          </p:cNvPr>
          <p:cNvSpPr txBox="1"/>
          <p:nvPr/>
        </p:nvSpPr>
        <p:spPr>
          <a:xfrm>
            <a:off x="5638800" y="0"/>
            <a:ext cx="5753100" cy="6740307"/>
          </a:xfrm>
          <a:prstGeom prst="rect">
            <a:avLst/>
          </a:prstGeom>
          <a:noFill/>
        </p:spPr>
        <p:txBody>
          <a:bodyPr wrap="square" rtlCol="0">
            <a:spAutoFit/>
          </a:bodyPr>
          <a:lstStyle/>
          <a:p>
            <a:r>
              <a:rPr lang="el-GR" dirty="0" smtClean="0">
                <a:latin typeface="Gabriola" panose="04040605051002020D02" pitchFamily="82" charset="0"/>
              </a:rPr>
              <a:t>Ιστορική </a:t>
            </a:r>
            <a:r>
              <a:rPr lang="el-GR" dirty="0">
                <a:latin typeface="Gabriola" panose="04040605051002020D02" pitchFamily="82" charset="0"/>
              </a:rPr>
              <a:t>συνέχεια...</a:t>
            </a:r>
          </a:p>
          <a:p>
            <a:r>
              <a:rPr lang="el-GR" dirty="0">
                <a:latin typeface="Gabriola" panose="04040605051002020D02" pitchFamily="82" charset="0"/>
              </a:rPr>
              <a:t>Γαλανόπουλος Μάριος</a:t>
            </a:r>
          </a:p>
          <a:p>
            <a:endParaRPr lang="el-GR" dirty="0">
              <a:latin typeface="Gabriola" panose="04040605051002020D02" pitchFamily="82" charset="0"/>
            </a:endParaRPr>
          </a:p>
          <a:p>
            <a:r>
              <a:rPr lang="el-GR" dirty="0">
                <a:latin typeface="Gabriola" panose="04040605051002020D02" pitchFamily="82" charset="0"/>
              </a:rPr>
              <a:t>Στη φωτογραφία βλέπουμε μια παιδική ζωγραφιά με ένα από τα δύο βασικά συνθήματα της εξέγερσης του Πολυτεχνείου: «Ψωμί - Παιδεία - Ελευθερία» Το πιο σημαντικό και συγκινητικό από όλα, όσον αφορά τον τριήμερο εορτασμό του Πολυτεχνείου, όπως και φέτος, πενήντα δύο χρόνια μετά, δεν είναι ότι απλώς </a:t>
            </a:r>
            <a:r>
              <a:rPr lang="el-GR" dirty="0" err="1">
                <a:latin typeface="Gabriola" panose="04040605051002020D02" pitchFamily="82" charset="0"/>
              </a:rPr>
              <a:t>αποτίουμε</a:t>
            </a:r>
            <a:r>
              <a:rPr lang="el-GR" dirty="0">
                <a:latin typeface="Gabriola" panose="04040605051002020D02" pitchFamily="82" charset="0"/>
              </a:rPr>
              <a:t> φόρο τιμής σε όλους όσοι αντιστάθηκαν και αγωνίστηκαν απέναντι σε ένα ανελεύθερο, αντιδημοκρατικό και αυταρχικό στρατιωτικό καθεστώς, αλλά ότι συνειδητοποιούμε πως τα μηνύματα της εξέγερσης και η ιστορική της σημασία περνούν από γενιά σε γενιά. Κάθε χρόνο βλέπουμε παππούδες με τα εγγόνια τους και μαθητές σχολείων όλων των βαθμίδων με τους δασκάλους τους να προσέρχονται μαζικά για να αφήσουν ένα λουλούδι στη σιδερένια πόρτα. Το γεγονός αυτό μάς γεμίζει με αισιοδοξία για τη νέα γενιά και το μέλλον της Ελλάδας και, παράλληλα, στέλνει ηχηρό μήνυμα προς όλες τις κατευθύνσεις: η Ιστορία αυτού του τόπου δεν μπορεί να θιγεί από αναθεωρήσεις!</a:t>
            </a:r>
          </a:p>
          <a:p>
            <a:r>
              <a:rPr lang="el-GR" dirty="0"/>
              <a:t> </a:t>
            </a:r>
          </a:p>
          <a:p>
            <a:endParaRPr lang="el-GR" dirty="0"/>
          </a:p>
          <a:p>
            <a:endParaRPr lang="el-GR" dirty="0"/>
          </a:p>
          <a:p>
            <a:endParaRPr lang="el-GR" dirty="0"/>
          </a:p>
          <a:p>
            <a:endParaRPr lang="el-GR" dirty="0"/>
          </a:p>
          <a:p>
            <a:endParaRPr lang="el-GR" dirty="0"/>
          </a:p>
          <a:p>
            <a:endParaRPr lang="el-GR" dirty="0"/>
          </a:p>
          <a:p>
            <a:endParaRPr lang="el-GR" dirty="0"/>
          </a:p>
        </p:txBody>
      </p:sp>
    </p:spTree>
    <p:extLst>
      <p:ext uri="{BB962C8B-B14F-4D97-AF65-F5344CB8AC3E}">
        <p14:creationId xmlns:p14="http://schemas.microsoft.com/office/powerpoint/2010/main" xmlns="" val="37949441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11">
            <a:extLst>
              <a:ext uri="{FF2B5EF4-FFF2-40B4-BE49-F238E27FC236}">
                <a16:creationId xmlns:a16="http://schemas.microsoft.com/office/drawing/2014/main" xmlns="" id="{E49D7415-2F11-44C2-B6AA-13A25B6814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Θέση περιεχομένου 4" descr="Εικόνα που περιέχει κτίριο, σκάλες, εξωτερικός χώρος/ύπαιθρος, φυτό&#10;&#10;Το περιεχόμενο που δημιουργείται από AI ενδέχεται να είναι εσφαλμένο.">
            <a:extLst>
              <a:ext uri="{FF2B5EF4-FFF2-40B4-BE49-F238E27FC236}">
                <a16:creationId xmlns:a16="http://schemas.microsoft.com/office/drawing/2014/main" xmlns="" id="{F6FDDBCA-6B9F-2F9A-346C-365C0CDDF04F}"/>
              </a:ext>
            </a:extLst>
          </p:cNvPr>
          <p:cNvPicPr>
            <a:picLocks noChangeAspect="1"/>
          </p:cNvPicPr>
          <p:nvPr/>
        </p:nvPicPr>
        <p:blipFill>
          <a:blip r:embed="rId2" cstate="print">
            <a:extLst>
              <a:ext uri="{28A0092B-C50C-407E-A947-70E740481C1C}">
                <a14:useLocalDpi xmlns:a14="http://schemas.microsoft.com/office/drawing/2010/main" xmlns="" val="0"/>
              </a:ext>
            </a:extLst>
          </a:blip>
          <a:srcRect r="-1" b="14901"/>
          <a:stretch>
            <a:fillRect/>
          </a:stretch>
        </p:blipFill>
        <p:spPr>
          <a:xfrm>
            <a:off x="20" y="10"/>
            <a:ext cx="6044164" cy="6857990"/>
          </a:xfrm>
          <a:prstGeom prst="rect">
            <a:avLst/>
          </a:prstGeom>
        </p:spPr>
      </p:pic>
      <p:cxnSp>
        <p:nvCxnSpPr>
          <p:cNvPr id="27" name="Straight Connector 13">
            <a:extLst>
              <a:ext uri="{FF2B5EF4-FFF2-40B4-BE49-F238E27FC236}">
                <a16:creationId xmlns:a16="http://schemas.microsoft.com/office/drawing/2014/main" xmlns="" id="{511FC409-B3C2-4F68-865C-C5333D6F271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781300" y="723900"/>
            <a:ext cx="4610075"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xmlns="" id="{433AC66D-B494-DEA5-1D2D-DC1D4549EFD7}"/>
              </a:ext>
            </a:extLst>
          </p:cNvPr>
          <p:cNvSpPr>
            <a:spLocks noGrp="1"/>
          </p:cNvSpPr>
          <p:nvPr>
            <p:ph idx="1"/>
          </p:nvPr>
        </p:nvSpPr>
        <p:spPr>
          <a:xfrm>
            <a:off x="6478501" y="818705"/>
            <a:ext cx="5263844" cy="4975513"/>
          </a:xfrm>
        </p:spPr>
        <p:txBody>
          <a:bodyPr>
            <a:normAutofit fontScale="55000" lnSpcReduction="20000"/>
          </a:bodyPr>
          <a:lstStyle/>
          <a:p>
            <a:pPr marL="0" indent="0">
              <a:buNone/>
            </a:pPr>
            <a:r>
              <a:rPr lang="el-GR" sz="3300" b="1" i="1" dirty="0">
                <a:latin typeface="Gabriola" panose="04040605051002020D02" pitchFamily="82" charset="0"/>
              </a:rPr>
              <a:t>Μια βραδιά στο Μοναστηράκι</a:t>
            </a:r>
          </a:p>
          <a:p>
            <a:pPr marL="0" indent="0">
              <a:buNone/>
            </a:pPr>
            <a:r>
              <a:rPr lang="el-GR" sz="3300" dirty="0">
                <a:latin typeface="Gabriola" panose="04040605051002020D02" pitchFamily="82" charset="0"/>
              </a:rPr>
              <a:t> Η σχεδόν συμμετρική παρουσία των λουλουδιών γύρω από την κλειστή πόρτα και το παράθυρο άνωθεν αυτής, προσδίδουν μια χαρακτηριστική αίσθηση αρμονίας και εσωτερικής ηρεμίας στο στιγμιότυπο. Παράλληλα προβληματισμός προκύπτει όσον αφορά την θέση της φύσης στην σύγχρονη πόλη,  και δη της Αθήνας, στην οποία κυριαρχεί ως επί το </a:t>
            </a:r>
            <a:r>
              <a:rPr lang="el-GR" sz="3300" dirty="0" err="1">
                <a:latin typeface="Gabriola" panose="04040605051002020D02" pitchFamily="82" charset="0"/>
              </a:rPr>
              <a:t>πλείστον</a:t>
            </a:r>
            <a:r>
              <a:rPr lang="el-GR" sz="3300" dirty="0">
                <a:latin typeface="Gabriola" panose="04040605051002020D02" pitchFamily="82" charset="0"/>
              </a:rPr>
              <a:t> το μπετόν</a:t>
            </a:r>
          </a:p>
          <a:p>
            <a:pPr marL="0" indent="0">
              <a:buNone/>
            </a:pPr>
            <a:r>
              <a:rPr lang="el-GR" sz="3300" dirty="0">
                <a:latin typeface="Gabriola" panose="04040605051002020D02" pitchFamily="82" charset="0"/>
              </a:rPr>
              <a:t> </a:t>
            </a:r>
          </a:p>
          <a:p>
            <a:pPr marL="0" indent="0">
              <a:buNone/>
            </a:pPr>
            <a:endParaRPr lang="el-GR" sz="2600" dirty="0">
              <a:latin typeface="Gabriola" panose="04040605051002020D02" pitchFamily="82" charset="0"/>
            </a:endParaRPr>
          </a:p>
          <a:p>
            <a:pPr marL="0" indent="0">
              <a:buNone/>
            </a:pPr>
            <a:endParaRPr lang="el-GR" sz="2600" dirty="0">
              <a:latin typeface="Gabriola" panose="04040605051002020D02" pitchFamily="82" charset="0"/>
            </a:endParaRPr>
          </a:p>
          <a:p>
            <a:pPr marL="0" indent="0">
              <a:buNone/>
            </a:pPr>
            <a:endParaRPr lang="el-GR" sz="2600" dirty="0">
              <a:latin typeface="Gabriola" panose="04040605051002020D02" pitchFamily="82" charset="0"/>
            </a:endParaRPr>
          </a:p>
          <a:p>
            <a:pPr marL="0" indent="0">
              <a:buNone/>
            </a:pPr>
            <a:endParaRPr lang="el-GR" sz="2600" dirty="0">
              <a:latin typeface="Gabriola" panose="04040605051002020D02" pitchFamily="82" charset="0"/>
            </a:endParaRPr>
          </a:p>
          <a:p>
            <a:pPr marL="0" indent="0">
              <a:buNone/>
            </a:pPr>
            <a:endParaRPr lang="el-GR" sz="2600" dirty="0">
              <a:latin typeface="Gabriola" panose="04040605051002020D02" pitchFamily="82" charset="0"/>
            </a:endParaRPr>
          </a:p>
          <a:p>
            <a:pPr marL="0" indent="0">
              <a:buNone/>
            </a:pPr>
            <a:endParaRPr lang="el-GR" sz="2600" dirty="0">
              <a:latin typeface="Gabriola" panose="04040605051002020D02" pitchFamily="82" charset="0"/>
            </a:endParaRPr>
          </a:p>
          <a:p>
            <a:pPr marL="0" indent="0">
              <a:buNone/>
            </a:pPr>
            <a:endParaRPr lang="el-GR" sz="2600" dirty="0">
              <a:latin typeface="Gabriola" panose="04040605051002020D02" pitchFamily="82" charset="0"/>
            </a:endParaRPr>
          </a:p>
          <a:p>
            <a:pPr marL="0" indent="0">
              <a:buNone/>
            </a:pPr>
            <a:endParaRPr lang="el-GR" sz="2600" dirty="0">
              <a:latin typeface="Gabriola" panose="04040605051002020D02" pitchFamily="82" charset="0"/>
            </a:endParaRPr>
          </a:p>
          <a:p>
            <a:pPr marL="0" indent="0">
              <a:buNone/>
            </a:pPr>
            <a:r>
              <a:rPr lang="el-GR" sz="2900" b="1" dirty="0">
                <a:latin typeface="Gabriola" panose="04040605051002020D02" pitchFamily="82" charset="0"/>
              </a:rPr>
              <a:t>Μιλτιάδης </a:t>
            </a:r>
            <a:r>
              <a:rPr lang="el-GR" sz="2900" b="1" dirty="0" err="1">
                <a:latin typeface="Gabriola" pitchFamily="82" charset="0"/>
              </a:rPr>
              <a:t>Τσώλας</a:t>
            </a:r>
            <a:r>
              <a:rPr lang="el-GR" sz="2900" b="1" dirty="0">
                <a:latin typeface="Gabriola" pitchFamily="82" charset="0"/>
              </a:rPr>
              <a:t> </a:t>
            </a:r>
          </a:p>
          <a:p>
            <a:pPr marL="0" indent="0">
              <a:buNone/>
            </a:pPr>
            <a:endParaRPr lang="en-US" dirty="0"/>
          </a:p>
        </p:txBody>
      </p:sp>
      <p:cxnSp>
        <p:nvCxnSpPr>
          <p:cNvPr id="28" name="Straight Connector 15">
            <a:extLst>
              <a:ext uri="{FF2B5EF4-FFF2-40B4-BE49-F238E27FC236}">
                <a16:creationId xmlns:a16="http://schemas.microsoft.com/office/drawing/2014/main" xmlns="" id="{B810270D-76A7-44B3-9746-7EDF5788602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781300" y="6142781"/>
            <a:ext cx="4610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3437347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E49D7415-2F11-44C2-B6AA-13A25B6814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pic>
        <p:nvPicPr>
          <p:cNvPr id="5" name="Θέση περιεχομένου 4" descr="Εικόνα που περιέχει εξωτερικός χώρος/ύπαιθρος, ασπρόμαυρο, έδαφος, άνδρας&#10;&#10;Το περιεχόμενο που δημιουργείται από AI ενδέχεται να είναι εσφαλμένο.">
            <a:extLst>
              <a:ext uri="{FF2B5EF4-FFF2-40B4-BE49-F238E27FC236}">
                <a16:creationId xmlns:a16="http://schemas.microsoft.com/office/drawing/2014/main" xmlns="" id="{8138C8A6-227F-58AF-A493-885896AA65A3}"/>
              </a:ext>
            </a:extLst>
          </p:cNvPr>
          <p:cNvPicPr>
            <a:picLocks noChangeAspect="1"/>
          </p:cNvPicPr>
          <p:nvPr/>
        </p:nvPicPr>
        <p:blipFill>
          <a:blip r:embed="rId2" cstate="print">
            <a:extLst>
              <a:ext uri="{28A0092B-C50C-407E-A947-70E740481C1C}">
                <a14:useLocalDpi xmlns:a14="http://schemas.microsoft.com/office/drawing/2010/main" xmlns="" val="0"/>
              </a:ext>
            </a:extLst>
          </a:blip>
          <a:srcRect l="6392" r="15193" b="-1"/>
          <a:stretch>
            <a:fillRect/>
          </a:stretch>
        </p:blipFill>
        <p:spPr>
          <a:xfrm>
            <a:off x="-1" y="10"/>
            <a:ext cx="8056345" cy="6857990"/>
          </a:xfrm>
          <a:prstGeom prst="rect">
            <a:avLst/>
          </a:prstGeom>
        </p:spPr>
      </p:pic>
      <p:cxnSp>
        <p:nvCxnSpPr>
          <p:cNvPr id="14" name="Straight Connector 13">
            <a:extLst>
              <a:ext uri="{FF2B5EF4-FFF2-40B4-BE49-F238E27FC236}">
                <a16:creationId xmlns:a16="http://schemas.microsoft.com/office/drawing/2014/main" xmlns="" id="{511FC409-B3C2-4F68-865C-C5333D6F271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741170" y="1172935"/>
            <a:ext cx="2653318"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B810270D-76A7-44B3-9746-7EDF5788602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741170" y="3105667"/>
            <a:ext cx="265331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xmlns="" id="{27994C0B-EF16-B04F-96EB-9277AFC90243}"/>
              </a:ext>
            </a:extLst>
          </p:cNvPr>
          <p:cNvSpPr>
            <a:spLocks noGrp="1"/>
          </p:cNvSpPr>
          <p:nvPr>
            <p:ph idx="1"/>
          </p:nvPr>
        </p:nvSpPr>
        <p:spPr>
          <a:xfrm>
            <a:off x="8130012" y="1292412"/>
            <a:ext cx="4061988" cy="4851209"/>
          </a:xfrm>
        </p:spPr>
        <p:txBody>
          <a:bodyPr>
            <a:normAutofit lnSpcReduction="10000"/>
          </a:bodyPr>
          <a:lstStyle/>
          <a:p>
            <a:pPr marL="0" indent="0">
              <a:buNone/>
            </a:pPr>
            <a:endParaRPr lang="el-GR" dirty="0">
              <a:latin typeface="Gabriola" panose="04040605051002020D02" pitchFamily="82" charset="0"/>
            </a:endParaRPr>
          </a:p>
          <a:p>
            <a:pPr marL="0" indent="0">
              <a:buNone/>
            </a:pPr>
            <a:r>
              <a:rPr lang="el-GR" b="1" i="1" dirty="0" smtClean="0">
                <a:latin typeface="Gabriola" panose="04040605051002020D02" pitchFamily="82" charset="0"/>
              </a:rPr>
              <a:t>                    «</a:t>
            </a:r>
            <a:r>
              <a:rPr lang="el-GR" b="1" i="1" dirty="0">
                <a:latin typeface="Gabriola" panose="04040605051002020D02" pitchFamily="82" charset="0"/>
              </a:rPr>
              <a:t>Πατέρα μου κοίταξε…»</a:t>
            </a:r>
          </a:p>
          <a:p>
            <a:pPr marL="0" indent="0">
              <a:buNone/>
            </a:pPr>
            <a:endParaRPr lang="el-GR" b="1" i="1" dirty="0">
              <a:latin typeface="Gabriola" panose="04040605051002020D02" pitchFamily="82" charset="0"/>
            </a:endParaRPr>
          </a:p>
          <a:p>
            <a:pPr marL="0" indent="0">
              <a:buNone/>
            </a:pPr>
            <a:endParaRPr lang="el-GR" b="1" i="1" dirty="0">
              <a:latin typeface="Gabriola" panose="04040605051002020D02" pitchFamily="82" charset="0"/>
            </a:endParaRPr>
          </a:p>
          <a:p>
            <a:pPr marL="0" indent="0">
              <a:buNone/>
            </a:pPr>
            <a:endParaRPr lang="el-GR" b="1" i="1" dirty="0">
              <a:latin typeface="Gabriola" panose="04040605051002020D02" pitchFamily="82" charset="0"/>
            </a:endParaRPr>
          </a:p>
          <a:p>
            <a:pPr marL="0" indent="0">
              <a:buNone/>
            </a:pPr>
            <a:r>
              <a:rPr lang="el-GR" sz="1900" b="1" i="1" dirty="0">
                <a:latin typeface="Gabriola" pitchFamily="82" charset="0"/>
              </a:rPr>
              <a:t>Ένα μικρό αγόρι που κάνει «επίδειξη» των γνώσεων και τεχνικών που διδάχθηκε νωρίτερα από τον πατέρα του και ένα θερινό ειδυλλιακό τοπίο συνθέτουν τη συγκεκριμένη λήψη. Μια καθημερινή οικογενειακή σκηνή, ένας γιος που αναζητά την επιβράβευση του πατέρα, αποτυπώνεται στον φωτογραφικό φακό.</a:t>
            </a:r>
          </a:p>
          <a:p>
            <a:pPr marL="0" indent="0">
              <a:buNone/>
            </a:pPr>
            <a:endParaRPr lang="el-GR" sz="1800" b="1" i="1" dirty="0">
              <a:latin typeface="Gabriola" pitchFamily="82" charset="0"/>
            </a:endParaRPr>
          </a:p>
          <a:p>
            <a:pPr marL="0" indent="0">
              <a:buNone/>
            </a:pPr>
            <a:r>
              <a:rPr lang="el-GR" sz="1800" b="1" i="1" dirty="0">
                <a:latin typeface="Gabriola" pitchFamily="82" charset="0"/>
              </a:rPr>
              <a:t>		Ανδρέας Βασιλείου </a:t>
            </a:r>
            <a:endParaRPr lang="en-US" sz="1800" b="1" i="1" dirty="0">
              <a:latin typeface="Gabriola" pitchFamily="82" charset="0"/>
            </a:endParaRPr>
          </a:p>
        </p:txBody>
      </p:sp>
    </p:spTree>
    <p:extLst>
      <p:ext uri="{BB962C8B-B14F-4D97-AF65-F5344CB8AC3E}">
        <p14:creationId xmlns:p14="http://schemas.microsoft.com/office/powerpoint/2010/main" xmlns="" val="23159712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E49D7415-2F11-44C2-B6AA-13A25B6814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Θέση περιεχομένου 4" descr="Εικόνα που περιέχει ασπρόμαυρο, τοπίο, ουρανός, φύση&#10;&#10;Το περιεχόμενο που δημιουργείται από AI ενδέχεται να είναι εσφαλμένο.">
            <a:extLst>
              <a:ext uri="{FF2B5EF4-FFF2-40B4-BE49-F238E27FC236}">
                <a16:creationId xmlns:a16="http://schemas.microsoft.com/office/drawing/2014/main" xmlns="" id="{CC3943EC-1131-77E8-C365-97CC67DCE525}"/>
              </a:ext>
            </a:extLst>
          </p:cNvPr>
          <p:cNvPicPr>
            <a:picLocks noChangeAspect="1"/>
          </p:cNvPicPr>
          <p:nvPr/>
        </p:nvPicPr>
        <p:blipFill>
          <a:blip r:embed="rId2" cstate="print">
            <a:extLst>
              <a:ext uri="{28A0092B-C50C-407E-A947-70E740481C1C}">
                <a14:useLocalDpi xmlns:a14="http://schemas.microsoft.com/office/drawing/2010/main" xmlns="" val="0"/>
              </a:ext>
            </a:extLst>
          </a:blip>
          <a:srcRect r="-2" b="17278"/>
          <a:stretch>
            <a:fillRect/>
          </a:stretch>
        </p:blipFill>
        <p:spPr>
          <a:xfrm>
            <a:off x="20" y="-1"/>
            <a:ext cx="4663420" cy="6858001"/>
          </a:xfrm>
          <a:prstGeom prst="rect">
            <a:avLst/>
          </a:prstGeom>
        </p:spPr>
      </p:pic>
      <p:cxnSp>
        <p:nvCxnSpPr>
          <p:cNvPr id="14" name="Straight Connector 13">
            <a:extLst>
              <a:ext uri="{FF2B5EF4-FFF2-40B4-BE49-F238E27FC236}">
                <a16:creationId xmlns:a16="http://schemas.microsoft.com/office/drawing/2014/main" xmlns="" id="{D2E57F3D-33BE-4306-87E6-24576371951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346871" y="722376"/>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xmlns="" id="{4B7C06FA-835F-4E9D-3EF6-21C37318AC86}"/>
              </a:ext>
            </a:extLst>
          </p:cNvPr>
          <p:cNvSpPr>
            <a:spLocks noGrp="1"/>
          </p:cNvSpPr>
          <p:nvPr>
            <p:ph idx="1"/>
          </p:nvPr>
        </p:nvSpPr>
        <p:spPr>
          <a:xfrm>
            <a:off x="4786929" y="900185"/>
            <a:ext cx="7245126" cy="5636411"/>
          </a:xfrm>
        </p:spPr>
        <p:txBody>
          <a:bodyPr>
            <a:normAutofit/>
          </a:bodyPr>
          <a:lstStyle/>
          <a:p>
            <a:pPr marL="0" indent="0">
              <a:buNone/>
            </a:pPr>
            <a:r>
              <a:rPr lang="el-GR" sz="1800" b="1" i="1" dirty="0">
                <a:latin typeface="Gabriola" pitchFamily="82" charset="0"/>
              </a:rPr>
              <a:t>«Το ζήτημα είναι από πού βλέπει κανείς τον ουρανό. Εγώ τον έχω δει από καταμεσής της θάλασσας»</a:t>
            </a:r>
          </a:p>
          <a:p>
            <a:pPr marL="0" indent="0">
              <a:buNone/>
            </a:pPr>
            <a:endParaRPr lang="el-GR" sz="1800" b="1" i="1" dirty="0">
              <a:latin typeface="Gabriola" pitchFamily="82" charset="0"/>
            </a:endParaRPr>
          </a:p>
          <a:p>
            <a:pPr marL="0" indent="0">
              <a:buNone/>
            </a:pPr>
            <a:endParaRPr lang="el-GR" sz="1800" b="1" i="1" dirty="0">
              <a:latin typeface="Gabriola" pitchFamily="82" charset="0"/>
            </a:endParaRPr>
          </a:p>
          <a:p>
            <a:pPr marL="0" indent="0">
              <a:buNone/>
            </a:pPr>
            <a:r>
              <a:rPr lang="el-GR" sz="1800" b="1" i="1" dirty="0">
                <a:latin typeface="Gabriola" pitchFamily="82" charset="0"/>
              </a:rPr>
              <a:t>Το συγκεκριμένο απόσπασμα από τον «Μικρό Ναυτίλο» του Οδυσσέα Ελύτη αποτυπώνεται σε αυτή τη φωτογραφική λήψη, όπου ο συννεφιασμένος ουρανός της </a:t>
            </a:r>
            <a:r>
              <a:rPr lang="el-GR" sz="1800" b="1" i="1" dirty="0" err="1">
                <a:latin typeface="Gabriola" pitchFamily="82" charset="0"/>
              </a:rPr>
              <a:t>Ναυπάκτου</a:t>
            </a:r>
            <a:r>
              <a:rPr lang="el-GR" sz="1800" b="1" i="1" dirty="0">
                <a:latin typeface="Gabriola" pitchFamily="82" charset="0"/>
              </a:rPr>
              <a:t> συναντά τη γαλήνια θάλασσα σε ένα μοναδικό φυσικό τοπίο.</a:t>
            </a:r>
          </a:p>
          <a:p>
            <a:pPr marL="0" indent="0">
              <a:buNone/>
            </a:pPr>
            <a:endParaRPr lang="el-GR" sz="1800" b="1" i="1" dirty="0">
              <a:latin typeface="Gabriola" pitchFamily="82" charset="0"/>
            </a:endParaRPr>
          </a:p>
          <a:p>
            <a:pPr marL="0" indent="0">
              <a:buNone/>
            </a:pPr>
            <a:endParaRPr lang="el-GR" sz="1800" b="1" i="1" dirty="0">
              <a:latin typeface="Gabriola" pitchFamily="82" charset="0"/>
            </a:endParaRPr>
          </a:p>
          <a:p>
            <a:pPr marL="0" indent="0">
              <a:buNone/>
            </a:pPr>
            <a:endParaRPr lang="el-GR" sz="1800" b="1" i="1" dirty="0">
              <a:latin typeface="Gabriola" pitchFamily="82" charset="0"/>
            </a:endParaRPr>
          </a:p>
          <a:p>
            <a:pPr marL="0" indent="0">
              <a:buNone/>
            </a:pPr>
            <a:endParaRPr lang="el-GR" sz="1800" b="1" i="1" dirty="0">
              <a:latin typeface="Gabriola" pitchFamily="82" charset="0"/>
            </a:endParaRPr>
          </a:p>
          <a:p>
            <a:pPr marL="0" indent="0">
              <a:buNone/>
            </a:pPr>
            <a:r>
              <a:rPr lang="el-GR" sz="1800" b="1" i="1" dirty="0">
                <a:latin typeface="Gabriola" pitchFamily="82" charset="0"/>
              </a:rPr>
              <a:t>Ανδρέας Βασιλείου </a:t>
            </a:r>
          </a:p>
          <a:p>
            <a:endParaRPr lang="en-US" sz="1800" b="1" i="1" dirty="0">
              <a:latin typeface="Gabriola" pitchFamily="82" charset="0"/>
            </a:endParaRPr>
          </a:p>
        </p:txBody>
      </p:sp>
    </p:spTree>
    <p:extLst>
      <p:ext uri="{BB962C8B-B14F-4D97-AF65-F5344CB8AC3E}">
        <p14:creationId xmlns:p14="http://schemas.microsoft.com/office/powerpoint/2010/main" xmlns="" val="20933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E49D7415-2F11-44C2-B6AA-13A25B6814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pic>
        <p:nvPicPr>
          <p:cNvPr id="5" name="Θέση περιεχομένου 4" descr="Εικόνα που περιέχει εξωτερικός χώρος/ύπαιθρος, τοπίο, ουρανός, νερό&#10;&#10;Το περιεχόμενο που δημιουργείται από AI ενδέχεται να είναι εσφαλμένο.">
            <a:extLst>
              <a:ext uri="{FF2B5EF4-FFF2-40B4-BE49-F238E27FC236}">
                <a16:creationId xmlns:a16="http://schemas.microsoft.com/office/drawing/2014/main" xmlns="" id="{B84B9470-D8FC-21DA-1EEA-47D618222639}"/>
              </a:ext>
            </a:extLst>
          </p:cNvPr>
          <p:cNvPicPr>
            <a:picLocks noChangeAspect="1"/>
          </p:cNvPicPr>
          <p:nvPr/>
        </p:nvPicPr>
        <p:blipFill>
          <a:blip r:embed="rId2" cstate="print">
            <a:extLst>
              <a:ext uri="{28A0092B-C50C-407E-A947-70E740481C1C}">
                <a14:useLocalDpi xmlns:a14="http://schemas.microsoft.com/office/drawing/2010/main" xmlns="" val="0"/>
              </a:ext>
            </a:extLst>
          </a:blip>
          <a:srcRect l="7938" r="13647" b="-1"/>
          <a:stretch>
            <a:fillRect/>
          </a:stretch>
        </p:blipFill>
        <p:spPr>
          <a:xfrm>
            <a:off x="0" y="10"/>
            <a:ext cx="8056345" cy="6857990"/>
          </a:xfrm>
          <a:prstGeom prst="rect">
            <a:avLst/>
          </a:prstGeom>
        </p:spPr>
      </p:pic>
      <p:cxnSp>
        <p:nvCxnSpPr>
          <p:cNvPr id="14" name="Straight Connector 13">
            <a:extLst>
              <a:ext uri="{FF2B5EF4-FFF2-40B4-BE49-F238E27FC236}">
                <a16:creationId xmlns:a16="http://schemas.microsoft.com/office/drawing/2014/main" xmlns="" id="{511FC409-B3C2-4F68-865C-C5333D6F271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741170" y="1172935"/>
            <a:ext cx="2653318"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B810270D-76A7-44B3-9746-7EDF5788602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741170" y="3105667"/>
            <a:ext cx="265331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xmlns="" id="{12AA2714-763F-EE55-C79C-DE4BB5C77175}"/>
              </a:ext>
            </a:extLst>
          </p:cNvPr>
          <p:cNvSpPr>
            <a:spLocks noGrp="1"/>
          </p:cNvSpPr>
          <p:nvPr>
            <p:ph idx="1"/>
          </p:nvPr>
        </p:nvSpPr>
        <p:spPr>
          <a:xfrm>
            <a:off x="8271850" y="2635061"/>
            <a:ext cx="3920150" cy="2862072"/>
          </a:xfrm>
        </p:spPr>
        <p:txBody>
          <a:bodyPr>
            <a:normAutofit fontScale="70000" lnSpcReduction="20000"/>
          </a:bodyPr>
          <a:lstStyle/>
          <a:p>
            <a:pPr marL="0" indent="0" algn="ctr">
              <a:buNone/>
            </a:pPr>
            <a:r>
              <a:rPr lang="el-GR" sz="2600" b="1" i="1" dirty="0" smtClean="0">
                <a:latin typeface="Gabriola" panose="04040605051002020D02" pitchFamily="82" charset="0"/>
              </a:rPr>
              <a:t>«</a:t>
            </a:r>
            <a:r>
              <a:rPr lang="el-GR" sz="2600" b="1" i="1" dirty="0">
                <a:latin typeface="Gabriola" panose="04040605051002020D02" pitchFamily="82" charset="0"/>
              </a:rPr>
              <a:t>Αχερουσία η θάλασσα»</a:t>
            </a:r>
          </a:p>
          <a:p>
            <a:pPr marL="0" indent="0" algn="ctr">
              <a:buNone/>
            </a:pPr>
            <a:endParaRPr lang="el-GR" sz="2600" b="1" i="1" dirty="0">
              <a:latin typeface="Gabriola" panose="04040605051002020D02" pitchFamily="82" charset="0"/>
            </a:endParaRPr>
          </a:p>
          <a:p>
            <a:pPr marL="0" indent="0" algn="ctr">
              <a:buNone/>
            </a:pPr>
            <a:r>
              <a:rPr lang="el-GR" sz="2600" b="1" i="1" dirty="0">
                <a:latin typeface="Gabriola" panose="04040605051002020D02" pitchFamily="82" charset="0"/>
              </a:rPr>
              <a:t>Στη φωτογραφία αποτυπώνεται ο κίνδυνος της </a:t>
            </a:r>
            <a:r>
              <a:rPr lang="el-GR" sz="2600" b="1" i="1" dirty="0" err="1">
                <a:latin typeface="Gabriola" panose="04040605051002020D02" pitchFamily="82" charset="0"/>
              </a:rPr>
              <a:t>παράσυρσης</a:t>
            </a:r>
            <a:r>
              <a:rPr lang="el-GR" sz="2600" b="1" i="1" dirty="0">
                <a:latin typeface="Gabriola" panose="04040605051002020D02" pitchFamily="82" charset="0"/>
              </a:rPr>
              <a:t> από τη δίνη («μαύρη τρύπα») των φαινομενικά γαλήνιων νερών. Αντανακλά, έτσι, τον κίνδυνο της </a:t>
            </a:r>
            <a:r>
              <a:rPr lang="el-GR" sz="2600" b="1" i="1" dirty="0" err="1">
                <a:latin typeface="Gabriola" panose="04040605051002020D02" pitchFamily="82" charset="0"/>
              </a:rPr>
              <a:t>παράσυρσης</a:t>
            </a:r>
            <a:r>
              <a:rPr lang="el-GR" sz="2600" b="1" i="1" dirty="0">
                <a:latin typeface="Gabriola" panose="04040605051002020D02" pitchFamily="82" charset="0"/>
              </a:rPr>
              <a:t> και της πνευματικής αλλοτρίωσης εντός του κοινωνικού πλαισίου και συστήματος.</a:t>
            </a:r>
          </a:p>
          <a:p>
            <a:pPr marL="0" indent="0" algn="ctr">
              <a:buNone/>
            </a:pPr>
            <a:endParaRPr lang="el-GR" sz="2600" b="1" i="1" dirty="0">
              <a:latin typeface="Gabriola" panose="04040605051002020D02" pitchFamily="82" charset="0"/>
            </a:endParaRPr>
          </a:p>
          <a:p>
            <a:pPr marL="0" indent="0" algn="ctr">
              <a:buNone/>
            </a:pPr>
            <a:r>
              <a:rPr lang="el-GR" sz="2600" b="1" i="1" dirty="0">
                <a:latin typeface="Gabriola" panose="04040605051002020D02" pitchFamily="82" charset="0"/>
              </a:rPr>
              <a:t>Ανδρέας Βασιλείου </a:t>
            </a:r>
          </a:p>
          <a:p>
            <a:pPr marL="0" indent="0">
              <a:buNone/>
            </a:pPr>
            <a:endParaRPr lang="en-US" dirty="0"/>
          </a:p>
        </p:txBody>
      </p:sp>
    </p:spTree>
    <p:extLst>
      <p:ext uri="{BB962C8B-B14F-4D97-AF65-F5344CB8AC3E}">
        <p14:creationId xmlns:p14="http://schemas.microsoft.com/office/powerpoint/2010/main" xmlns="" val="6941898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1">
            <a:extLst>
              <a:ext uri="{FF2B5EF4-FFF2-40B4-BE49-F238E27FC236}">
                <a16:creationId xmlns:a16="http://schemas.microsoft.com/office/drawing/2014/main" xmlns="" id="{E49D7415-2F11-44C2-B6AA-13A25B6814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pic>
        <p:nvPicPr>
          <p:cNvPr id="5" name="Θέση περιεχομένου 4" descr="Εικόνα που περιέχει σύννεφο, ουρανός, εξωτερικός χώρος/ύπαιθρος, ασπρόμαυρο&#10;&#10;Το περιεχόμενο που δημιουργείται από AI ενδέχεται να είναι εσφαλμένο.">
            <a:extLst>
              <a:ext uri="{FF2B5EF4-FFF2-40B4-BE49-F238E27FC236}">
                <a16:creationId xmlns:a16="http://schemas.microsoft.com/office/drawing/2014/main" xmlns="" id="{6AB9C0D3-FB91-0634-FE5C-16A700E81937}"/>
              </a:ext>
            </a:extLst>
          </p:cNvPr>
          <p:cNvPicPr>
            <a:picLocks noChangeAspect="1"/>
          </p:cNvPicPr>
          <p:nvPr/>
        </p:nvPicPr>
        <p:blipFill>
          <a:blip r:embed="rId2" cstate="print">
            <a:extLst>
              <a:ext uri="{28A0092B-C50C-407E-A947-70E740481C1C}">
                <a14:useLocalDpi xmlns:a14="http://schemas.microsoft.com/office/drawing/2010/main" xmlns="" val="0"/>
              </a:ext>
            </a:extLst>
          </a:blip>
          <a:srcRect t="14222" r="1" b="654"/>
          <a:stretch>
            <a:fillRect/>
          </a:stretch>
        </p:blipFill>
        <p:spPr>
          <a:xfrm>
            <a:off x="-1" y="10"/>
            <a:ext cx="8056345" cy="6857990"/>
          </a:xfrm>
          <a:prstGeom prst="rect">
            <a:avLst/>
          </a:prstGeom>
        </p:spPr>
      </p:pic>
      <p:cxnSp>
        <p:nvCxnSpPr>
          <p:cNvPr id="21" name="Straight Connector 13">
            <a:extLst>
              <a:ext uri="{FF2B5EF4-FFF2-40B4-BE49-F238E27FC236}">
                <a16:creationId xmlns:a16="http://schemas.microsoft.com/office/drawing/2014/main" xmlns="" id="{511FC409-B3C2-4F68-865C-C5333D6F271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741170" y="1172935"/>
            <a:ext cx="2653318"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15">
            <a:extLst>
              <a:ext uri="{FF2B5EF4-FFF2-40B4-BE49-F238E27FC236}">
                <a16:creationId xmlns:a16="http://schemas.microsoft.com/office/drawing/2014/main" xmlns="" id="{B810270D-76A7-44B3-9746-7EDF5788602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741170" y="3105667"/>
            <a:ext cx="265331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xmlns="" id="{7AEF5E96-96BF-4A50-FA0B-1F474601DF10}"/>
              </a:ext>
            </a:extLst>
          </p:cNvPr>
          <p:cNvSpPr>
            <a:spLocks noGrp="1"/>
          </p:cNvSpPr>
          <p:nvPr>
            <p:ph idx="1"/>
          </p:nvPr>
        </p:nvSpPr>
        <p:spPr>
          <a:xfrm>
            <a:off x="8464990" y="1376628"/>
            <a:ext cx="3494638" cy="5404417"/>
          </a:xfrm>
        </p:spPr>
        <p:txBody>
          <a:bodyPr>
            <a:normAutofit/>
          </a:bodyPr>
          <a:lstStyle/>
          <a:p>
            <a:pPr marL="0" indent="0" algn="r">
              <a:buNone/>
            </a:pPr>
            <a:r>
              <a:rPr lang="el-GR" sz="1800" b="1" dirty="0">
                <a:latin typeface="Gabriola" panose="04040605051002020D02" pitchFamily="82" charset="0"/>
              </a:rPr>
              <a:t>«Μια Παναγιά, </a:t>
            </a:r>
          </a:p>
          <a:p>
            <a:pPr marL="0" indent="0" algn="r">
              <a:buNone/>
            </a:pPr>
            <a:r>
              <a:rPr lang="el-GR" sz="1800" b="1" dirty="0" err="1">
                <a:latin typeface="Gabriola" panose="04040605051002020D02" pitchFamily="82" charset="0"/>
              </a:rPr>
              <a:t>μιαν</a:t>
            </a:r>
            <a:r>
              <a:rPr lang="el-GR" sz="1800" b="1" dirty="0">
                <a:latin typeface="Gabriola" panose="04040605051002020D02" pitchFamily="82" charset="0"/>
              </a:rPr>
              <a:t> αγάπη μου έχω κλείσει σ’ ερημοκλήσι</a:t>
            </a:r>
          </a:p>
          <a:p>
            <a:pPr marL="0" indent="0" algn="r">
              <a:buNone/>
            </a:pPr>
            <a:r>
              <a:rPr lang="el-GR" sz="1800" b="1" dirty="0">
                <a:latin typeface="Gabriola" panose="04040605051002020D02" pitchFamily="82" charset="0"/>
              </a:rPr>
              <a:t> αλαργινό»</a:t>
            </a:r>
          </a:p>
          <a:p>
            <a:pPr marL="0" indent="0">
              <a:buNone/>
            </a:pPr>
            <a:endParaRPr lang="el-GR" sz="1800" b="1" dirty="0">
              <a:latin typeface="Gabriola" panose="04040605051002020D02" pitchFamily="82" charset="0"/>
            </a:endParaRPr>
          </a:p>
          <a:p>
            <a:pPr marL="0" indent="0" algn="r">
              <a:buNone/>
            </a:pPr>
            <a:r>
              <a:rPr lang="el-GR" sz="1800" b="1" dirty="0" smtClean="0">
                <a:latin typeface="Gabriola" panose="04040605051002020D02" pitchFamily="82" charset="0"/>
              </a:rPr>
              <a:t>Ένα </a:t>
            </a:r>
            <a:r>
              <a:rPr lang="el-GR" sz="1800" b="1" dirty="0">
                <a:latin typeface="Gabriola" panose="04040605051002020D02" pitchFamily="82" charset="0"/>
              </a:rPr>
              <a:t>εξωκλήσι αφιερωμένο στην Παναγιά και οι αχτίδες του ήλιου που κάνουν την εμφάνισή τους μετά την κακοκαιρία συνιστούν τη συγκεκριμένη λήψη. Ταυτόχρονα, συνιστούν ευκαιρία για </a:t>
            </a:r>
            <a:r>
              <a:rPr lang="el-GR" sz="1800" b="1" dirty="0" err="1">
                <a:latin typeface="Gabriola" panose="04040605051002020D02" pitchFamily="82" charset="0"/>
              </a:rPr>
              <a:t>αναστοχασμό</a:t>
            </a:r>
            <a:r>
              <a:rPr lang="el-GR" sz="1800" b="1" dirty="0">
                <a:latin typeface="Gabriola" panose="04040605051002020D02" pitchFamily="82" charset="0"/>
              </a:rPr>
              <a:t> σχετικά με την καταφυγή των ανθρώπων στα Θεία ως πηγή άντλησης ελπίδας και παρηγοριάς σε περιόδους δοκιμασίας, θλίψης, απελπισίας.</a:t>
            </a:r>
          </a:p>
          <a:p>
            <a:pPr marL="0" indent="0">
              <a:buNone/>
            </a:pPr>
            <a:r>
              <a:rPr lang="el-GR" sz="1800" b="1" dirty="0">
                <a:latin typeface="Gabriola" panose="04040605051002020D02" pitchFamily="82" charset="0"/>
              </a:rPr>
              <a:t>                                               </a:t>
            </a:r>
            <a:r>
              <a:rPr lang="el-GR" sz="1800" b="1" dirty="0" smtClean="0">
                <a:latin typeface="Gabriola" panose="04040605051002020D02" pitchFamily="82" charset="0"/>
              </a:rPr>
              <a:t>      Ανδρέας </a:t>
            </a:r>
            <a:r>
              <a:rPr lang="el-GR" sz="1800" b="1" dirty="0">
                <a:latin typeface="Gabriola" panose="04040605051002020D02" pitchFamily="82" charset="0"/>
              </a:rPr>
              <a:t>Βασιλείου</a:t>
            </a:r>
            <a:r>
              <a:rPr lang="el-GR" sz="1800" dirty="0">
                <a:latin typeface="Gabriola" panose="04040605051002020D02" pitchFamily="82" charset="0"/>
              </a:rPr>
              <a:t> </a:t>
            </a:r>
            <a:endParaRPr lang="en-US" sz="1800" dirty="0">
              <a:latin typeface="Gabriola" panose="04040605051002020D02" pitchFamily="82" charset="0"/>
            </a:endParaRPr>
          </a:p>
        </p:txBody>
      </p:sp>
    </p:spTree>
    <p:extLst>
      <p:ext uri="{BB962C8B-B14F-4D97-AF65-F5344CB8AC3E}">
        <p14:creationId xmlns:p14="http://schemas.microsoft.com/office/powerpoint/2010/main" xmlns="" val="11072625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xmlns=""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xmlns="" id="{33E93247-6229-44AB-A550-739E971E6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xmlns="" id="{EE2E603F-4A95-4FE8-BB06-211DFD75DBE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Θέση περιεχομένου 4" descr="Εικόνα που περιέχει εξωτερικός χώρος/ύπαιθρος, έδαφος, μονοχρωματικό, ασπρόμαυρο&#10;&#10;Το περιεχόμενο που δημιουργείται από AI ενδέχεται να είναι εσφαλμένο.">
            <a:extLst>
              <a:ext uri="{FF2B5EF4-FFF2-40B4-BE49-F238E27FC236}">
                <a16:creationId xmlns:a16="http://schemas.microsoft.com/office/drawing/2014/main" xmlns="" id="{4A6AB4C3-E35D-2069-20A9-7E34843202AB}"/>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rcRect b="34235"/>
          <a:stretch>
            <a:fillRect/>
          </a:stretch>
        </p:blipFill>
        <p:spPr>
          <a:xfrm>
            <a:off x="6326272" y="10"/>
            <a:ext cx="5865727" cy="6857990"/>
          </a:xfrm>
          <a:prstGeom prst="rect">
            <a:avLst/>
          </a:prstGeom>
        </p:spPr>
      </p:pic>
      <p:sp>
        <p:nvSpPr>
          <p:cNvPr id="8" name="TextBox 7">
            <a:extLst>
              <a:ext uri="{FF2B5EF4-FFF2-40B4-BE49-F238E27FC236}">
                <a16:creationId xmlns:a16="http://schemas.microsoft.com/office/drawing/2014/main" xmlns="" id="{7FD24C1F-6EBB-78C7-2F28-B8FFA68E2509}"/>
              </a:ext>
            </a:extLst>
          </p:cNvPr>
          <p:cNvSpPr txBox="1"/>
          <p:nvPr/>
        </p:nvSpPr>
        <p:spPr>
          <a:xfrm>
            <a:off x="181068" y="924550"/>
            <a:ext cx="5567881" cy="5909310"/>
          </a:xfrm>
          <a:prstGeom prst="rect">
            <a:avLst/>
          </a:prstGeom>
          <a:noFill/>
        </p:spPr>
        <p:txBody>
          <a:bodyPr wrap="square" rtlCol="0">
            <a:spAutoFit/>
          </a:bodyPr>
          <a:lstStyle/>
          <a:p>
            <a:r>
              <a:rPr lang="el-GR" b="1" i="1" dirty="0">
                <a:latin typeface="Gabriola" pitchFamily="82" charset="0"/>
              </a:rPr>
              <a:t>«Κατοπτρισμός»</a:t>
            </a:r>
          </a:p>
          <a:p>
            <a:endParaRPr lang="el-GR" b="1" i="1" dirty="0">
              <a:latin typeface="Gabriola" pitchFamily="82" charset="0"/>
            </a:endParaRPr>
          </a:p>
          <a:p>
            <a:pPr algn="just"/>
            <a:r>
              <a:rPr lang="el-GR" b="1" i="1" dirty="0">
                <a:latin typeface="Gabriola" pitchFamily="82" charset="0"/>
              </a:rPr>
              <a:t>Η αντανάκλαση σε λάκκους νερού ύστερα από μία φθινοπωρινή καταιγίδα υπενθυμίζει πως συχνά η ομορφιά βρίσκεται στην απλότητα. Παράλληλα, υπενθυμίζει πως κάθε «καταιγίδα», κάθε δυσκολία ή δυσάρεστη περίσταση ακολουθείται από οφέλη, όμορφα γεγονότα, εμπειρίες και ευκαιρίες, αρκεί να βρισκόμαστε σε θέση να τα παρατηρήσουμε και να τα προσλάβουμε.</a:t>
            </a:r>
          </a:p>
          <a:p>
            <a:pPr algn="just"/>
            <a:endParaRPr lang="el-GR" b="1" i="1" dirty="0">
              <a:latin typeface="Gabriola" pitchFamily="82" charset="0"/>
            </a:endParaRPr>
          </a:p>
          <a:p>
            <a:pPr algn="just"/>
            <a:endParaRPr lang="el-GR" b="1" i="1" dirty="0">
              <a:latin typeface="Gabriola" pitchFamily="82" charset="0"/>
            </a:endParaRPr>
          </a:p>
          <a:p>
            <a:pPr algn="just"/>
            <a:endParaRPr lang="el-GR" b="1" i="1" dirty="0">
              <a:latin typeface="Gabriola" pitchFamily="82" charset="0"/>
            </a:endParaRPr>
          </a:p>
          <a:p>
            <a:pPr algn="just"/>
            <a:endParaRPr lang="el-GR" b="1" i="1" dirty="0">
              <a:latin typeface="Gabriola" pitchFamily="82" charset="0"/>
            </a:endParaRPr>
          </a:p>
          <a:p>
            <a:pPr algn="just"/>
            <a:r>
              <a:rPr lang="el-GR" b="1" i="1" dirty="0">
                <a:latin typeface="Gabriola" pitchFamily="82" charset="0"/>
              </a:rPr>
              <a:t>Ανδρέας Βασιλείου</a:t>
            </a:r>
          </a:p>
          <a:p>
            <a:endParaRPr lang="el-GR" b="1" i="1"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p:txBody>
      </p:sp>
    </p:spTree>
    <p:extLst>
      <p:ext uri="{BB962C8B-B14F-4D97-AF65-F5344CB8AC3E}">
        <p14:creationId xmlns:p14="http://schemas.microsoft.com/office/powerpoint/2010/main" xmlns="" val="1033875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1">
            <a:extLst>
              <a:ext uri="{FF2B5EF4-FFF2-40B4-BE49-F238E27FC236}">
                <a16:creationId xmlns:a16="http://schemas.microsoft.com/office/drawing/2014/main" xmlns="" id="{E49D7415-2F11-44C2-B6AA-13A25B6814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Θέση περιεχομένου 4" descr="Εικόνα που περιέχει ασπρόμαυρο, κτίριο, φράκτης, συρμάτινη περίφραξη&#10;&#10;Το περιεχόμενο που δημιουργείται από AI ενδέχεται να είναι εσφαλμένο.">
            <a:extLst>
              <a:ext uri="{FF2B5EF4-FFF2-40B4-BE49-F238E27FC236}">
                <a16:creationId xmlns:a16="http://schemas.microsoft.com/office/drawing/2014/main" xmlns="" id="{A76EEF39-CEAE-53E5-64EF-7C499F8C9614}"/>
              </a:ext>
            </a:extLst>
          </p:cNvPr>
          <p:cNvPicPr>
            <a:picLocks noChangeAspect="1"/>
          </p:cNvPicPr>
          <p:nvPr/>
        </p:nvPicPr>
        <p:blipFill>
          <a:blip r:embed="rId2" cstate="print">
            <a:extLst>
              <a:ext uri="{28A0092B-C50C-407E-A947-70E740481C1C}">
                <a14:useLocalDpi xmlns:a14="http://schemas.microsoft.com/office/drawing/2010/main" xmlns="" val="0"/>
              </a:ext>
            </a:extLst>
          </a:blip>
          <a:srcRect r="-2" b="17278"/>
          <a:stretch>
            <a:fillRect/>
          </a:stretch>
        </p:blipFill>
        <p:spPr>
          <a:xfrm>
            <a:off x="0" y="-1"/>
            <a:ext cx="4663420" cy="6858001"/>
          </a:xfrm>
          <a:prstGeom prst="rect">
            <a:avLst/>
          </a:prstGeom>
        </p:spPr>
      </p:pic>
      <p:cxnSp>
        <p:nvCxnSpPr>
          <p:cNvPr id="19" name="Straight Connector 13">
            <a:extLst>
              <a:ext uri="{FF2B5EF4-FFF2-40B4-BE49-F238E27FC236}">
                <a16:creationId xmlns:a16="http://schemas.microsoft.com/office/drawing/2014/main" xmlns="" id="{D2E57F3D-33BE-4306-87E6-24576371951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346871" y="722376"/>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Θέση περιεχομένου 10">
            <a:extLst>
              <a:ext uri="{FF2B5EF4-FFF2-40B4-BE49-F238E27FC236}">
                <a16:creationId xmlns:a16="http://schemas.microsoft.com/office/drawing/2014/main" xmlns="" id="{89AB2688-8A05-46CA-DEE9-B8D986130066}"/>
              </a:ext>
            </a:extLst>
          </p:cNvPr>
          <p:cNvSpPr>
            <a:spLocks noGrp="1"/>
          </p:cNvSpPr>
          <p:nvPr>
            <p:ph idx="1"/>
          </p:nvPr>
        </p:nvSpPr>
        <p:spPr>
          <a:xfrm>
            <a:off x="5106154" y="867179"/>
            <a:ext cx="6175350" cy="3831570"/>
          </a:xfrm>
        </p:spPr>
        <p:txBody>
          <a:bodyPr>
            <a:normAutofit lnSpcReduction="10000"/>
          </a:bodyPr>
          <a:lstStyle/>
          <a:p>
            <a:pPr marL="0" indent="0">
              <a:buNone/>
            </a:pPr>
            <a:r>
              <a:rPr lang="el-GR" sz="1900" b="1" i="1" dirty="0">
                <a:latin typeface="Gabriola" panose="04040605051002020D02" pitchFamily="82" charset="0"/>
              </a:rPr>
              <a:t>«Τα εμπόδια μεγαλώνουν όσο </a:t>
            </a:r>
          </a:p>
          <a:p>
            <a:pPr marL="0" indent="0">
              <a:buNone/>
            </a:pPr>
            <a:r>
              <a:rPr lang="el-GR" sz="1900" b="1" i="1" dirty="0">
                <a:latin typeface="Gabriola" panose="04040605051002020D02" pitchFamily="82" charset="0"/>
              </a:rPr>
              <a:t>πιο κοντά ερχόμαστε </a:t>
            </a:r>
          </a:p>
          <a:p>
            <a:pPr marL="0" indent="0">
              <a:buNone/>
            </a:pPr>
            <a:r>
              <a:rPr lang="el-GR" sz="1900" b="1" i="1" dirty="0">
                <a:latin typeface="Gabriola" panose="04040605051002020D02" pitchFamily="82" charset="0"/>
              </a:rPr>
              <a:t>στον στόχο»</a:t>
            </a:r>
          </a:p>
          <a:p>
            <a:pPr marL="0" indent="0">
              <a:buNone/>
            </a:pPr>
            <a:endParaRPr lang="el-GR" sz="1900" b="1" i="1" dirty="0">
              <a:latin typeface="Gabriola" panose="04040605051002020D02" pitchFamily="82" charset="0"/>
            </a:endParaRPr>
          </a:p>
          <a:p>
            <a:pPr marL="0" indent="0">
              <a:buNone/>
            </a:pPr>
            <a:r>
              <a:rPr lang="el-GR" sz="1900" b="1" i="1" dirty="0">
                <a:latin typeface="Gabriola" panose="04040605051002020D02" pitchFamily="82" charset="0"/>
              </a:rPr>
              <a:t>Τα κάγκελα στη φωτογραφία εμποδίζουν την πρόσβαση στο τοπίο που απεικονίζεται στο υπόβαθρο. Συμβολίζουν ίσως τα εμπόδια που τίθενται στις επιθυμίες και τις δραστηριότητες του ανθρώπου, εμπόδια άλλοτε αντιμετωπίσιμα και άλλοτε ανυπέρβλητα… </a:t>
            </a:r>
          </a:p>
          <a:p>
            <a:pPr marL="0" indent="0">
              <a:buNone/>
            </a:pPr>
            <a:endParaRPr lang="el-GR" sz="1900" b="1" i="1" dirty="0">
              <a:latin typeface="Gabriola" panose="04040605051002020D02" pitchFamily="82" charset="0"/>
            </a:endParaRPr>
          </a:p>
          <a:p>
            <a:pPr marL="0" indent="0">
              <a:buNone/>
            </a:pPr>
            <a:r>
              <a:rPr lang="el-GR" sz="1900" b="1" i="1" dirty="0">
                <a:latin typeface="Gabriola" panose="04040605051002020D02" pitchFamily="82" charset="0"/>
              </a:rPr>
              <a:t>Ανδρέας Βασιλείου </a:t>
            </a:r>
          </a:p>
          <a:p>
            <a:pPr marL="0" indent="0">
              <a:buNone/>
            </a:pPr>
            <a:endParaRPr lang="el-GR" sz="2100" dirty="0">
              <a:latin typeface="Gabriola" panose="04040605051002020D02" pitchFamily="82" charset="0"/>
            </a:endParaRPr>
          </a:p>
          <a:p>
            <a:pPr marL="0" indent="0">
              <a:buNone/>
            </a:pPr>
            <a:endParaRPr lang="el-GR" sz="2100" dirty="0">
              <a:latin typeface="Gabriola" panose="04040605051002020D02" pitchFamily="82" charset="0"/>
            </a:endParaRPr>
          </a:p>
          <a:p>
            <a:pPr marL="0" indent="0">
              <a:buNone/>
            </a:pPr>
            <a:endParaRPr lang="el-GR" sz="2100" dirty="0">
              <a:latin typeface="Gabriola" panose="04040605051002020D02" pitchFamily="82" charset="0"/>
            </a:endParaRPr>
          </a:p>
          <a:p>
            <a:pPr marL="0" indent="0">
              <a:buNone/>
            </a:pPr>
            <a:endParaRPr lang="el-GR" sz="2100" dirty="0">
              <a:latin typeface="Gabriola" panose="04040605051002020D02" pitchFamily="82" charset="0"/>
            </a:endParaRPr>
          </a:p>
          <a:p>
            <a:pPr marL="0" indent="0">
              <a:buNone/>
            </a:pPr>
            <a:endParaRPr lang="el-GR" sz="2100" dirty="0">
              <a:latin typeface="Gabriola" panose="04040605051002020D02" pitchFamily="82" charset="0"/>
            </a:endParaRPr>
          </a:p>
          <a:p>
            <a:pPr marL="0" indent="0">
              <a:buNone/>
            </a:pPr>
            <a:endParaRPr lang="el-GR" dirty="0"/>
          </a:p>
        </p:txBody>
      </p:sp>
    </p:spTree>
    <p:extLst>
      <p:ext uri="{BB962C8B-B14F-4D97-AF65-F5344CB8AC3E}">
        <p14:creationId xmlns:p14="http://schemas.microsoft.com/office/powerpoint/2010/main" xmlns="" val="2091174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xmlns="" id="{E49D7415-2F11-44C2-B6AA-13A25B6814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pic>
        <p:nvPicPr>
          <p:cNvPr id="5" name="Θέση περιεχομένου 4" descr="Εικόνα που περιέχει τέχνη, ιερό, άγαλμα, χώρος λατρείας&#10;&#10;Το περιεχόμενο που δημιουργείται από AI ενδέχεται να είναι εσφαλμένο.">
            <a:extLst>
              <a:ext uri="{FF2B5EF4-FFF2-40B4-BE49-F238E27FC236}">
                <a16:creationId xmlns:a16="http://schemas.microsoft.com/office/drawing/2014/main" xmlns="" id="{B37133FC-99AD-9AA7-5BD5-B78EB04F956D}"/>
              </a:ext>
            </a:extLst>
          </p:cNvPr>
          <p:cNvPicPr>
            <a:picLocks noChangeAspect="1"/>
          </p:cNvPicPr>
          <p:nvPr/>
        </p:nvPicPr>
        <p:blipFill>
          <a:blip r:embed="rId2" cstate="print">
            <a:extLst>
              <a:ext uri="{28A0092B-C50C-407E-A947-70E740481C1C}">
                <a14:useLocalDpi xmlns:a14="http://schemas.microsoft.com/office/drawing/2010/main" xmlns="" val="0"/>
              </a:ext>
            </a:extLst>
          </a:blip>
          <a:srcRect t="15576" r="1" b="27604"/>
          <a:stretch>
            <a:fillRect/>
          </a:stretch>
        </p:blipFill>
        <p:spPr>
          <a:xfrm>
            <a:off x="-1" y="10"/>
            <a:ext cx="8056345" cy="6857990"/>
          </a:xfrm>
          <a:prstGeom prst="rect">
            <a:avLst/>
          </a:prstGeom>
        </p:spPr>
      </p:pic>
      <p:cxnSp>
        <p:nvCxnSpPr>
          <p:cNvPr id="23" name="Straight Connector 22">
            <a:extLst>
              <a:ext uri="{FF2B5EF4-FFF2-40B4-BE49-F238E27FC236}">
                <a16:creationId xmlns:a16="http://schemas.microsoft.com/office/drawing/2014/main" xmlns="" id="{511FC409-B3C2-4F68-865C-C5333D6F271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741170" y="1172935"/>
            <a:ext cx="2653318"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B810270D-76A7-44B3-9746-7EDF5788602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741170" y="3105667"/>
            <a:ext cx="265331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xmlns="" id="{3D5EB544-E34B-68CF-C3A9-4C31291958F7}"/>
              </a:ext>
            </a:extLst>
          </p:cNvPr>
          <p:cNvSpPr>
            <a:spLocks noGrp="1"/>
          </p:cNvSpPr>
          <p:nvPr>
            <p:ph idx="1"/>
          </p:nvPr>
        </p:nvSpPr>
        <p:spPr>
          <a:xfrm>
            <a:off x="8702316" y="1997964"/>
            <a:ext cx="2843711" cy="2862072"/>
          </a:xfrm>
        </p:spPr>
        <p:txBody>
          <a:bodyPr>
            <a:normAutofit/>
          </a:bodyPr>
          <a:lstStyle/>
          <a:p>
            <a:pPr marL="0" indent="0">
              <a:buNone/>
            </a:pPr>
            <a:endParaRPr lang="el-GR" i="1" dirty="0">
              <a:latin typeface="Gabriola" panose="04040605051002020D02" pitchFamily="82" charset="0"/>
            </a:endParaRPr>
          </a:p>
          <a:p>
            <a:pPr marL="0" indent="0" algn="ctr">
              <a:buNone/>
            </a:pPr>
            <a:r>
              <a:rPr lang="el-GR" dirty="0"/>
              <a:t> </a:t>
            </a:r>
            <a:r>
              <a:rPr lang="el-GR" sz="1800" b="1" i="1" dirty="0">
                <a:latin typeface="Gabriola" panose="04040605051002020D02" pitchFamily="82" charset="0"/>
              </a:rPr>
              <a:t>Ελπίδα; Άφεση; Έλεος;</a:t>
            </a:r>
          </a:p>
          <a:p>
            <a:pPr marL="0" indent="0" algn="ctr">
              <a:buNone/>
            </a:pPr>
            <a:endParaRPr lang="el-GR" b="1" i="1" dirty="0">
              <a:latin typeface="Gabriola" panose="04040605051002020D02" pitchFamily="82" charset="0"/>
            </a:endParaRPr>
          </a:p>
          <a:p>
            <a:pPr marL="0" indent="0" algn="ctr">
              <a:buNone/>
            </a:pPr>
            <a:r>
              <a:rPr lang="el-GR" b="1" i="1" dirty="0" smtClean="0">
                <a:latin typeface="Gabriola" panose="04040605051002020D02" pitchFamily="82" charset="0"/>
              </a:rPr>
              <a:t>ΔΑΡΑΒΑΛΗΣ ΧΡΗΣΤΟΣ </a:t>
            </a:r>
            <a:endParaRPr lang="en-US" b="1" i="1" dirty="0">
              <a:latin typeface="Gabriola" panose="04040605051002020D02" pitchFamily="82" charset="0"/>
            </a:endParaRPr>
          </a:p>
        </p:txBody>
      </p:sp>
    </p:spTree>
    <p:extLst>
      <p:ext uri="{BB962C8B-B14F-4D97-AF65-F5344CB8AC3E}">
        <p14:creationId xmlns:p14="http://schemas.microsoft.com/office/powerpoint/2010/main" xmlns="" val="18303418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E49D7415-2F11-44C2-B6AA-13A25B6814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xmlns="" id="{D2E57F3D-33BE-4306-87E6-24576371951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4672" y="722376"/>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xmlns="" id="{D16D481B-1785-355F-AD3D-92840B8536EF}"/>
              </a:ext>
            </a:extLst>
          </p:cNvPr>
          <p:cNvSpPr>
            <a:spLocks noGrp="1"/>
          </p:cNvSpPr>
          <p:nvPr>
            <p:ph idx="1"/>
          </p:nvPr>
        </p:nvSpPr>
        <p:spPr>
          <a:xfrm>
            <a:off x="83261" y="833943"/>
            <a:ext cx="4318504" cy="5872474"/>
          </a:xfrm>
        </p:spPr>
        <p:txBody>
          <a:bodyPr numCol="1">
            <a:normAutofit fontScale="92500" lnSpcReduction="20000"/>
          </a:bodyPr>
          <a:lstStyle/>
          <a:p>
            <a:pPr marL="0" indent="0">
              <a:lnSpc>
                <a:spcPct val="100000"/>
              </a:lnSpc>
              <a:buNone/>
            </a:pPr>
            <a:r>
              <a:rPr lang="el-GR" sz="1200" b="1" i="1" dirty="0">
                <a:solidFill>
                  <a:schemeClr val="tx2"/>
                </a:solidFill>
                <a:latin typeface="Gabriola" panose="04040605051002020D02" pitchFamily="82" charset="0"/>
              </a:rPr>
              <a:t>ΜΕΤΑΜΕΣΟΝΥΧΤΙΟΙ ΠΡΟΒΟΛΕΙΣ</a:t>
            </a:r>
          </a:p>
          <a:p>
            <a:pPr marL="0" indent="0" algn="just">
              <a:lnSpc>
                <a:spcPct val="100000"/>
              </a:lnSpc>
              <a:buNone/>
            </a:pPr>
            <a:r>
              <a:rPr lang="el-GR" sz="1700" b="1" i="1" dirty="0">
                <a:solidFill>
                  <a:schemeClr val="tx2"/>
                </a:solidFill>
                <a:latin typeface="Gabriola" panose="04040605051002020D02" pitchFamily="82" charset="0"/>
              </a:rPr>
              <a:t>Της νύχτας τα κίτρινα φώτα μεταμορφώνονται σε προβολείς ταινιών.  Με πανί τους πολύβουους δρόμους που αποκοιμήθηκαν, υπνωτισμένοι από το άρωμα του </a:t>
            </a:r>
            <a:r>
              <a:rPr lang="el-GR" sz="1700" b="1" i="1" dirty="0" err="1">
                <a:solidFill>
                  <a:schemeClr val="tx2"/>
                </a:solidFill>
                <a:latin typeface="Gabriola" panose="04040605051002020D02" pitchFamily="82" charset="0"/>
              </a:rPr>
              <a:t>νυχτολούλουδουΚαι</a:t>
            </a:r>
            <a:r>
              <a:rPr lang="el-GR" sz="1700" b="1" i="1" dirty="0">
                <a:solidFill>
                  <a:schemeClr val="tx2"/>
                </a:solidFill>
                <a:latin typeface="Gabriola" panose="04040605051002020D02" pitchFamily="82" charset="0"/>
              </a:rPr>
              <a:t> ηθοποιούς τους μοναχικούς διαβάτες, προβάλλουν ταινίες μικρού μήκους.  Χωρίς αρχή. Συχνά και χωρίς </a:t>
            </a:r>
            <a:r>
              <a:rPr lang="el-GR" sz="1700" b="1" i="1" dirty="0" err="1">
                <a:solidFill>
                  <a:schemeClr val="tx2"/>
                </a:solidFill>
                <a:latin typeface="Gabriola" panose="04040605051002020D02" pitchFamily="82" charset="0"/>
              </a:rPr>
              <a:t>τέλος.In</a:t>
            </a:r>
            <a:r>
              <a:rPr lang="el-GR" sz="1700" b="1" i="1" dirty="0">
                <a:solidFill>
                  <a:schemeClr val="tx2"/>
                </a:solidFill>
                <a:latin typeface="Gabriola" panose="04040605051002020D02" pitchFamily="82" charset="0"/>
              </a:rPr>
              <a:t> </a:t>
            </a:r>
            <a:r>
              <a:rPr lang="el-GR" sz="1700" b="1" i="1" dirty="0" err="1">
                <a:solidFill>
                  <a:schemeClr val="tx2"/>
                </a:solidFill>
                <a:latin typeface="Gabriola" panose="04040605051002020D02" pitchFamily="82" charset="0"/>
              </a:rPr>
              <a:t>medias</a:t>
            </a:r>
            <a:r>
              <a:rPr lang="el-GR" sz="1700" b="1" i="1" dirty="0">
                <a:solidFill>
                  <a:schemeClr val="tx2"/>
                </a:solidFill>
                <a:latin typeface="Gabriola" panose="04040605051002020D02" pitchFamily="82" charset="0"/>
              </a:rPr>
              <a:t> </a:t>
            </a:r>
            <a:r>
              <a:rPr lang="el-GR" sz="1700" b="1" i="1" dirty="0" err="1">
                <a:solidFill>
                  <a:schemeClr val="tx2"/>
                </a:solidFill>
                <a:latin typeface="Gabriola" panose="04040605051002020D02" pitchFamily="82" charset="0"/>
              </a:rPr>
              <a:t>res</a:t>
            </a:r>
            <a:r>
              <a:rPr lang="el-GR" sz="1700" b="1" i="1" dirty="0">
                <a:solidFill>
                  <a:schemeClr val="tx2"/>
                </a:solidFill>
                <a:latin typeface="Gabriola" panose="04040605051002020D02" pitchFamily="82" charset="0"/>
              </a:rPr>
              <a:t>: η αγαπημένη τεχνική των νυχτερινών ταινιών. Άλλωστε όλοι μέσα μας κρύβουμε έναν αρχαίο ποιητή, έναν ραψωδό που διηγείται την ομηρική ζωή μας με μια κάποια </a:t>
            </a:r>
            <a:r>
              <a:rPr lang="el-GR" sz="1700" b="1" i="1" dirty="0" err="1">
                <a:solidFill>
                  <a:schemeClr val="tx2"/>
                </a:solidFill>
                <a:latin typeface="Gabriola" panose="04040605051002020D02" pitchFamily="82" charset="0"/>
              </a:rPr>
              <a:t>λυρικότητα</a:t>
            </a:r>
            <a:r>
              <a:rPr lang="el-GR" sz="1700" b="1" i="1" dirty="0">
                <a:solidFill>
                  <a:schemeClr val="tx2"/>
                </a:solidFill>
                <a:latin typeface="Gabriola" panose="04040605051002020D02" pitchFamily="82" charset="0"/>
              </a:rPr>
              <a:t> .Και υπάρχει λόγος που είναι κίτρινα τα φώτα της πόλης. Έχουν το χρώμα των αναμνήσεων. Δικαίως, αφού κάθε στιγμή της νυχτερινής ταινίας γίνεται ανάμνηση μόλις επιβιβάζεται στο τρένο του χρόνου. Έχει για βαγόνια του τα δευτερόλεπτα κι όλο τρέχει και τρέχει και τρέχει…  Όταν ξημερώνει τα φώτα σβήνουν. Την ανατολή οι προβολείς τρεμοπαίζουν και προβάλλουν τα τελευταία καρέ των νυχτερινών </a:t>
            </a:r>
            <a:r>
              <a:rPr lang="el-GR" sz="1700" b="1" i="1" dirty="0" err="1">
                <a:solidFill>
                  <a:schemeClr val="tx2"/>
                </a:solidFill>
                <a:latin typeface="Gabriola" panose="04040605051002020D02" pitchFamily="82" charset="0"/>
              </a:rPr>
              <a:t>ταινιών.Δύο</a:t>
            </a:r>
            <a:r>
              <a:rPr lang="el-GR" sz="1700" b="1" i="1" dirty="0">
                <a:solidFill>
                  <a:schemeClr val="tx2"/>
                </a:solidFill>
                <a:latin typeface="Gabriola" panose="04040605051002020D02" pitchFamily="82" charset="0"/>
              </a:rPr>
              <a:t> παιδιά κοιμούνται στην αυλή κάτω από τα αστέρια. Ποιος ξέρει τι να </a:t>
            </a:r>
            <a:r>
              <a:rPr lang="el-GR" sz="1700" b="1" i="1" dirty="0" err="1">
                <a:solidFill>
                  <a:schemeClr val="tx2"/>
                </a:solidFill>
                <a:latin typeface="Gabriola" panose="04040605051002020D02" pitchFamily="82" charset="0"/>
              </a:rPr>
              <a:t>ονειρεύονταιΈνα</a:t>
            </a:r>
            <a:r>
              <a:rPr lang="el-GR" sz="1700" b="1" i="1" dirty="0">
                <a:solidFill>
                  <a:schemeClr val="tx2"/>
                </a:solidFill>
                <a:latin typeface="Gabriola" panose="04040605051002020D02" pitchFamily="82" charset="0"/>
              </a:rPr>
              <a:t> ζευγάρι αγκαλιάζεται κοιτώντας την φεγγαρόλουστη Ακρόπολη. Ωραίος που είναι ο έρωτας! Λίγο παρακάτω ένας άντρας κοιτάζει με απογοήτευση το τηλέφωνο που βουίζει μονότονα. Καμία φωνή δεν απάντησε. Μια κοπέλα ακούει μουσική ταΐζοντας δύο κανελί γάτες. Κοίτα να δεις που τελικά πεινούσαν </a:t>
            </a:r>
            <a:r>
              <a:rPr lang="el-GR" sz="1700" b="1" i="1" dirty="0" err="1">
                <a:solidFill>
                  <a:schemeClr val="tx2"/>
                </a:solidFill>
                <a:latin typeface="Gabriola" panose="04040605051002020D02" pitchFamily="82" charset="0"/>
              </a:rPr>
              <a:t>αρκετά!Ένας</a:t>
            </a:r>
            <a:r>
              <a:rPr lang="el-GR" sz="1700" b="1" i="1" dirty="0">
                <a:solidFill>
                  <a:schemeClr val="tx2"/>
                </a:solidFill>
                <a:latin typeface="Gabriola" panose="04040605051002020D02" pitchFamily="82" charset="0"/>
              </a:rPr>
              <a:t> άστεγος σκεπάζει το ρυτιδιασμένο σώμα του με τα απομεινάρια μιας φθαρμένης κουβέρτας. Αισθάνεται πια άραγε το κρύο; Εκείνος ο μουσικός που απέμεινε στη μέση της Ερμού με το βιολί του μετρά με το μάτι τα κέρματα στη θήκη, παίζοντας τις τελευταίες νότες κάποιας μελωδίας. Ξημέρωσε… Έσβησαν τα φώτα. Έπεσαν οι τίτλοι τέλους στις ταινίες. Για ακόμα μια φορά εγώ δεν ήμουν μέρος τους. Ήμουν απλά παθητικός θεατής τους. Για να παρηγορήσω τον εαυτό μου, είπα πως και το να παρατηρείς είναι τέχνη…    </a:t>
            </a:r>
          </a:p>
          <a:p>
            <a:pPr marL="0" indent="0">
              <a:lnSpc>
                <a:spcPct val="100000"/>
              </a:lnSpc>
              <a:buNone/>
            </a:pPr>
            <a:r>
              <a:rPr lang="el-GR" sz="1700" b="1" i="1" dirty="0">
                <a:solidFill>
                  <a:schemeClr val="tx2"/>
                </a:solidFill>
                <a:latin typeface="Gabriola" panose="04040605051002020D02" pitchFamily="82" charset="0"/>
              </a:rPr>
              <a:t>  </a:t>
            </a:r>
            <a:r>
              <a:rPr lang="el-GR" sz="1700" b="1" dirty="0">
                <a:solidFill>
                  <a:schemeClr val="tx2"/>
                </a:solidFill>
                <a:latin typeface="Gabriola" panose="04040605051002020D02" pitchFamily="82" charset="0"/>
              </a:rPr>
              <a:t>Αναστασία </a:t>
            </a:r>
            <a:r>
              <a:rPr lang="el-GR" sz="1700" b="1" dirty="0" err="1">
                <a:solidFill>
                  <a:schemeClr val="tx2"/>
                </a:solidFill>
                <a:latin typeface="Gabriola" panose="04040605051002020D02" pitchFamily="82" charset="0"/>
              </a:rPr>
              <a:t>Κόντζιλα</a:t>
            </a:r>
            <a:endParaRPr lang="el-GR" sz="1700" b="1" dirty="0">
              <a:solidFill>
                <a:schemeClr val="tx2"/>
              </a:solidFill>
              <a:latin typeface="Gabriola" panose="04040605051002020D02" pitchFamily="82" charset="0"/>
            </a:endParaRPr>
          </a:p>
          <a:p>
            <a:pPr marL="0" indent="0">
              <a:lnSpc>
                <a:spcPct val="100000"/>
              </a:lnSpc>
              <a:buNone/>
            </a:pPr>
            <a:endParaRPr lang="el-GR" sz="1400" b="1" i="1" dirty="0">
              <a:latin typeface="Gabriola" panose="04040605051002020D02" pitchFamily="82" charset="0"/>
            </a:endParaRPr>
          </a:p>
        </p:txBody>
      </p:sp>
      <p:pic>
        <p:nvPicPr>
          <p:cNvPr id="5" name="Εικόνα 4" descr="Εικόνα που περιέχει φως, εξωτερικός χώρος/ύπαιθρος, σκοτάδι, αναλαμπή φακού&#10;&#10;Το περιεχόμενο που δημιουργείται από AI ενδέχεται να είναι εσφαλμένο.">
            <a:extLst>
              <a:ext uri="{FF2B5EF4-FFF2-40B4-BE49-F238E27FC236}">
                <a16:creationId xmlns:a16="http://schemas.microsoft.com/office/drawing/2014/main" xmlns="" id="{CA925AD2-7C8B-9352-5618-40C20C1FE375}"/>
              </a:ext>
            </a:extLst>
          </p:cNvPr>
          <p:cNvPicPr>
            <a:picLocks noChangeAspect="1"/>
          </p:cNvPicPr>
          <p:nvPr/>
        </p:nvPicPr>
        <p:blipFill>
          <a:blip r:embed="rId3" cstate="print">
            <a:extLst>
              <a:ext uri="{28A0092B-C50C-407E-A947-70E740481C1C}">
                <a14:useLocalDpi xmlns:a14="http://schemas.microsoft.com/office/drawing/2010/main" xmlns="" val="0"/>
              </a:ext>
            </a:extLst>
          </a:blip>
          <a:srcRect l="21728" r="11160" b="1"/>
          <a:stretch>
            <a:fillRect/>
          </a:stretch>
        </p:blipFill>
        <p:spPr>
          <a:xfrm>
            <a:off x="4401765" y="172014"/>
            <a:ext cx="7790236" cy="6500388"/>
          </a:xfrm>
          <a:prstGeom prst="rect">
            <a:avLst/>
          </a:prstGeom>
        </p:spPr>
      </p:pic>
    </p:spTree>
    <p:extLst>
      <p:ext uri="{BB962C8B-B14F-4D97-AF65-F5344CB8AC3E}">
        <p14:creationId xmlns:p14="http://schemas.microsoft.com/office/powerpoint/2010/main" xmlns="" val="10347529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E49D7415-2F11-44C2-B6AA-13A25B6814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pic>
        <p:nvPicPr>
          <p:cNvPr id="5" name="Θέση περιεχομένου 4">
            <a:extLst>
              <a:ext uri="{FF2B5EF4-FFF2-40B4-BE49-F238E27FC236}">
                <a16:creationId xmlns:a16="http://schemas.microsoft.com/office/drawing/2014/main" xmlns="" id="{F32100D0-8416-30CC-5898-6876F62C983B}"/>
              </a:ext>
            </a:extLst>
          </p:cNvPr>
          <p:cNvPicPr>
            <a:picLocks noChangeAspect="1"/>
          </p:cNvPicPr>
          <p:nvPr/>
        </p:nvPicPr>
        <p:blipFill>
          <a:blip r:embed="rId2" cstate="print">
            <a:extLst>
              <a:ext uri="{28A0092B-C50C-407E-A947-70E740481C1C}">
                <a14:useLocalDpi xmlns:a14="http://schemas.microsoft.com/office/drawing/2010/main" xmlns="" val="0"/>
              </a:ext>
            </a:extLst>
          </a:blip>
          <a:srcRect r="6020" b="-1"/>
          <a:stretch>
            <a:fillRect/>
          </a:stretch>
        </p:blipFill>
        <p:spPr>
          <a:xfrm>
            <a:off x="-1" y="10"/>
            <a:ext cx="8056345" cy="6857990"/>
          </a:xfrm>
          <a:prstGeom prst="rect">
            <a:avLst/>
          </a:prstGeom>
        </p:spPr>
      </p:pic>
      <p:cxnSp>
        <p:nvCxnSpPr>
          <p:cNvPr id="14" name="Straight Connector 13">
            <a:extLst>
              <a:ext uri="{FF2B5EF4-FFF2-40B4-BE49-F238E27FC236}">
                <a16:creationId xmlns:a16="http://schemas.microsoft.com/office/drawing/2014/main" xmlns="" id="{511FC409-B3C2-4F68-865C-C5333D6F271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741170" y="1172935"/>
            <a:ext cx="2653318"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B810270D-76A7-44B3-9746-7EDF5788602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741170" y="3105667"/>
            <a:ext cx="265331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xmlns="" id="{5155D161-855E-3F89-41EC-AF5F1DB6C9AB}"/>
              </a:ext>
            </a:extLst>
          </p:cNvPr>
          <p:cNvSpPr>
            <a:spLocks noGrp="1"/>
          </p:cNvSpPr>
          <p:nvPr>
            <p:ph idx="1"/>
          </p:nvPr>
        </p:nvSpPr>
        <p:spPr>
          <a:xfrm>
            <a:off x="8564579" y="2345871"/>
            <a:ext cx="3228666" cy="2862072"/>
          </a:xfrm>
        </p:spPr>
        <p:txBody>
          <a:bodyPr>
            <a:normAutofit/>
          </a:bodyPr>
          <a:lstStyle/>
          <a:p>
            <a:pPr marL="0" indent="0" algn="ctr">
              <a:buNone/>
            </a:pPr>
            <a:r>
              <a:rPr lang="el-GR" sz="1800" b="1" i="1" dirty="0">
                <a:latin typeface="Gabriola" panose="04040605051002020D02" pitchFamily="82" charset="0"/>
              </a:rPr>
              <a:t> Πίστη μου καυτή μου πίστη</a:t>
            </a:r>
          </a:p>
          <a:p>
            <a:pPr marL="0" indent="0" algn="ctr">
              <a:buNone/>
            </a:pPr>
            <a:endParaRPr lang="el-GR" sz="1800" dirty="0">
              <a:latin typeface="Gabriola" panose="04040605051002020D02" pitchFamily="82" charset="0"/>
            </a:endParaRPr>
          </a:p>
          <a:p>
            <a:pPr marL="0" indent="0" algn="ctr">
              <a:buNone/>
            </a:pPr>
            <a:r>
              <a:rPr lang="el-GR" sz="1800" b="1" i="1" dirty="0" smtClean="0">
                <a:latin typeface="Gabriola" panose="04040605051002020D02" pitchFamily="82" charset="0"/>
              </a:rPr>
              <a:t>ΔΑΡΑΒΑΛΗΣ ΧΡΗΣΤΟΣ </a:t>
            </a:r>
            <a:endParaRPr lang="en-US" sz="1800" b="1" i="1" dirty="0" smtClean="0">
              <a:latin typeface="Gabriola" panose="04040605051002020D02" pitchFamily="82" charset="0"/>
            </a:endParaRPr>
          </a:p>
          <a:p>
            <a:pPr marL="0" indent="0" algn="ctr">
              <a:buNone/>
            </a:pPr>
            <a:endParaRPr lang="el-GR" sz="1800" dirty="0">
              <a:latin typeface="Gabriola" panose="04040605051002020D02" pitchFamily="82" charset="0"/>
            </a:endParaRPr>
          </a:p>
        </p:txBody>
      </p:sp>
    </p:spTree>
    <p:extLst>
      <p:ext uri="{BB962C8B-B14F-4D97-AF65-F5344CB8AC3E}">
        <p14:creationId xmlns:p14="http://schemas.microsoft.com/office/powerpoint/2010/main" xmlns="" val="37833308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E49D7415-2F11-44C2-B6AA-13A25B6814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xmlns="" id="{D2E57F3D-33BE-4306-87E6-24576371951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4672" y="722376"/>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xmlns="" id="{AC8B5709-3C44-AEBD-4FBB-0C2C28912C0F}"/>
              </a:ext>
            </a:extLst>
          </p:cNvPr>
          <p:cNvSpPr>
            <a:spLocks noGrp="1"/>
          </p:cNvSpPr>
          <p:nvPr>
            <p:ph idx="1"/>
          </p:nvPr>
        </p:nvSpPr>
        <p:spPr>
          <a:xfrm>
            <a:off x="704088" y="2387600"/>
            <a:ext cx="3799763" cy="3767328"/>
          </a:xfrm>
        </p:spPr>
        <p:txBody>
          <a:bodyPr>
            <a:normAutofit lnSpcReduction="10000"/>
          </a:bodyPr>
          <a:lstStyle/>
          <a:p>
            <a:pPr marL="0" indent="0">
              <a:buNone/>
            </a:pPr>
            <a:endParaRPr lang="el-GR" sz="1800" b="1" i="1" dirty="0" smtClean="0">
              <a:latin typeface="Gabriola" panose="04040605051002020D02" pitchFamily="82" charset="0"/>
            </a:endParaRPr>
          </a:p>
          <a:p>
            <a:pPr marL="0" indent="0">
              <a:buNone/>
            </a:pPr>
            <a:endParaRPr lang="el-GR" sz="1800" b="1" i="1" dirty="0" smtClean="0">
              <a:latin typeface="Gabriola" panose="04040605051002020D02" pitchFamily="82" charset="0"/>
            </a:endParaRPr>
          </a:p>
          <a:p>
            <a:pPr marL="0" indent="0">
              <a:buNone/>
            </a:pPr>
            <a:endParaRPr lang="el-GR" sz="1800" b="1" i="1" dirty="0" smtClean="0">
              <a:latin typeface="Gabriola" panose="04040605051002020D02" pitchFamily="82" charset="0"/>
            </a:endParaRPr>
          </a:p>
          <a:p>
            <a:pPr marL="0" indent="0">
              <a:buNone/>
            </a:pPr>
            <a:endParaRPr lang="el-GR" sz="1800" b="1" i="1" dirty="0" smtClean="0">
              <a:latin typeface="Gabriola" panose="04040605051002020D02" pitchFamily="82" charset="0"/>
            </a:endParaRPr>
          </a:p>
          <a:p>
            <a:pPr marL="0" indent="0">
              <a:buNone/>
            </a:pPr>
            <a:endParaRPr lang="el-GR" sz="1800" b="1" i="1" dirty="0" smtClean="0">
              <a:latin typeface="Gabriola" panose="04040605051002020D02" pitchFamily="82" charset="0"/>
            </a:endParaRPr>
          </a:p>
          <a:p>
            <a:pPr marL="0" indent="0">
              <a:buNone/>
            </a:pPr>
            <a:endParaRPr lang="el-GR" sz="1800" b="1" i="1" dirty="0" smtClean="0">
              <a:latin typeface="Gabriola" panose="04040605051002020D02" pitchFamily="82" charset="0"/>
            </a:endParaRPr>
          </a:p>
          <a:p>
            <a:pPr marL="0" indent="0">
              <a:buNone/>
            </a:pPr>
            <a:endParaRPr lang="el-GR" sz="1800" b="1" i="1" dirty="0" smtClean="0">
              <a:latin typeface="Gabriola" panose="04040605051002020D02" pitchFamily="82" charset="0"/>
            </a:endParaRPr>
          </a:p>
          <a:p>
            <a:pPr marL="0" indent="0">
              <a:buNone/>
            </a:pPr>
            <a:r>
              <a:rPr lang="el-GR" sz="1800" b="1" i="1" dirty="0" smtClean="0">
                <a:latin typeface="Gabriola" panose="04040605051002020D02" pitchFamily="82" charset="0"/>
              </a:rPr>
              <a:t>Πίστη </a:t>
            </a:r>
            <a:r>
              <a:rPr lang="el-GR" sz="1800" b="1" i="1" dirty="0">
                <a:latin typeface="Gabriola" panose="04040605051002020D02" pitchFamily="82" charset="0"/>
              </a:rPr>
              <a:t>μου λαμπάδες και κεριά</a:t>
            </a:r>
          </a:p>
          <a:p>
            <a:pPr marL="0" indent="0">
              <a:buNone/>
            </a:pPr>
            <a:r>
              <a:rPr lang="el-GR" sz="1800" b="1" i="1" dirty="0" smtClean="0">
                <a:latin typeface="Gabriola" panose="04040605051002020D02" pitchFamily="82" charset="0"/>
              </a:rPr>
              <a:t>ΔΑΡΑΒΑΛΗΣ </a:t>
            </a:r>
            <a:r>
              <a:rPr lang="el-GR" sz="1800" b="1" i="1" dirty="0" smtClean="0">
                <a:latin typeface="Gabriola" panose="04040605051002020D02" pitchFamily="82" charset="0"/>
              </a:rPr>
              <a:t>ΧΡΗΣΤΟΣ </a:t>
            </a:r>
            <a:endParaRPr lang="en-US" sz="1800" b="1" i="1" dirty="0" smtClean="0">
              <a:latin typeface="Gabriola" panose="04040605051002020D02" pitchFamily="82" charset="0"/>
            </a:endParaRPr>
          </a:p>
          <a:p>
            <a:pPr marL="0" indent="0">
              <a:buNone/>
            </a:pPr>
            <a:endParaRPr lang="el-GR" sz="1800" b="1" i="1" dirty="0">
              <a:latin typeface="Gabriola" panose="04040605051002020D02" pitchFamily="82" charset="0"/>
            </a:endParaRPr>
          </a:p>
        </p:txBody>
      </p:sp>
      <p:pic>
        <p:nvPicPr>
          <p:cNvPr id="5" name="Εικόνα 4">
            <a:extLst>
              <a:ext uri="{FF2B5EF4-FFF2-40B4-BE49-F238E27FC236}">
                <a16:creationId xmlns:a16="http://schemas.microsoft.com/office/drawing/2014/main" xmlns="" id="{CA4795CB-DD7F-E2A6-B230-9B34743ECC24}"/>
              </a:ext>
            </a:extLst>
          </p:cNvPr>
          <p:cNvPicPr>
            <a:picLocks noChangeAspect="1"/>
          </p:cNvPicPr>
          <p:nvPr/>
        </p:nvPicPr>
        <p:blipFill>
          <a:blip r:embed="rId2" cstate="print">
            <a:extLst>
              <a:ext uri="{28A0092B-C50C-407E-A947-70E740481C1C}">
                <a14:useLocalDpi xmlns:a14="http://schemas.microsoft.com/office/drawing/2010/main" xmlns="" val="0"/>
              </a:ext>
            </a:extLst>
          </a:blip>
          <a:srcRect l="4126" r="-2" b="-2"/>
          <a:stretch>
            <a:fillRect/>
          </a:stretch>
        </p:blipFill>
        <p:spPr>
          <a:xfrm>
            <a:off x="3973193" y="-1"/>
            <a:ext cx="8218807" cy="6857999"/>
          </a:xfrm>
          <a:prstGeom prst="rect">
            <a:avLst/>
          </a:prstGeom>
        </p:spPr>
      </p:pic>
    </p:spTree>
    <p:extLst>
      <p:ext uri="{BB962C8B-B14F-4D97-AF65-F5344CB8AC3E}">
        <p14:creationId xmlns:p14="http://schemas.microsoft.com/office/powerpoint/2010/main" xmlns="" val="32728844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E49D7415-2F11-44C2-B6AA-13A25B6814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xmlns="" id="{D2E57F3D-33BE-4306-87E6-24576371951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4672" y="722376"/>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xmlns="" id="{BEFADD5C-88EB-8F89-2AEC-2D45F8F556F2}"/>
              </a:ext>
            </a:extLst>
          </p:cNvPr>
          <p:cNvSpPr>
            <a:spLocks noGrp="1"/>
          </p:cNvSpPr>
          <p:nvPr>
            <p:ph idx="1"/>
          </p:nvPr>
        </p:nvSpPr>
        <p:spPr>
          <a:xfrm>
            <a:off x="209550" y="904877"/>
            <a:ext cx="4294301" cy="5250051"/>
          </a:xfrm>
        </p:spPr>
        <p:txBody>
          <a:bodyPr>
            <a:normAutofit/>
          </a:bodyPr>
          <a:lstStyle/>
          <a:p>
            <a:pPr marL="0" indent="0">
              <a:buNone/>
            </a:pPr>
            <a:r>
              <a:rPr lang="el-GR" sz="1800" b="1" i="1" dirty="0">
                <a:latin typeface="Gabriola" panose="04040605051002020D02" pitchFamily="82" charset="0"/>
              </a:rPr>
              <a:t>Πίστη μου σπίθες στην πλατεία</a:t>
            </a:r>
          </a:p>
          <a:p>
            <a:pPr marL="0" indent="0">
              <a:buNone/>
            </a:pPr>
            <a:r>
              <a:rPr lang="el-GR" sz="1800" b="1" i="1" dirty="0" smtClean="0">
                <a:latin typeface="Gabriola" panose="04040605051002020D02" pitchFamily="82" charset="0"/>
              </a:rPr>
              <a:t>(</a:t>
            </a:r>
            <a:r>
              <a:rPr lang="el-GR" sz="1800" b="1" i="1" dirty="0">
                <a:latin typeface="Gabriola" panose="04040605051002020D02" pitchFamily="82" charset="0"/>
              </a:rPr>
              <a:t>Τα </a:t>
            </a:r>
            <a:r>
              <a:rPr lang="el-GR" sz="1800" b="1" i="1" dirty="0" err="1">
                <a:latin typeface="Gabriola" panose="04040605051002020D02" pitchFamily="82" charset="0"/>
              </a:rPr>
              <a:t>χαλκούνια</a:t>
            </a:r>
            <a:r>
              <a:rPr lang="el-GR" sz="1800" b="1" i="1" dirty="0">
                <a:latin typeface="Gabriola" panose="04040605051002020D02" pitchFamily="82" charset="0"/>
              </a:rPr>
              <a:t>, Ανάσταση στο χωριό του πατέρα μου)</a:t>
            </a:r>
          </a:p>
          <a:p>
            <a:pPr marL="0" indent="0">
              <a:buNone/>
            </a:pPr>
            <a:endParaRPr lang="el-GR" sz="1800" dirty="0">
              <a:latin typeface="Gabriola" panose="04040605051002020D02" pitchFamily="82" charset="0"/>
            </a:endParaRPr>
          </a:p>
          <a:p>
            <a:pPr marL="0" indent="0">
              <a:buNone/>
            </a:pPr>
            <a:endParaRPr lang="el-GR" sz="1800" dirty="0">
              <a:latin typeface="Gabriola" panose="04040605051002020D02" pitchFamily="82" charset="0"/>
            </a:endParaRPr>
          </a:p>
          <a:p>
            <a:pPr marL="0" indent="0">
              <a:buNone/>
            </a:pPr>
            <a:endParaRPr lang="el-GR" sz="1800" dirty="0">
              <a:latin typeface="Gabriola" panose="04040605051002020D02" pitchFamily="82" charset="0"/>
            </a:endParaRPr>
          </a:p>
          <a:p>
            <a:pPr marL="0" indent="0">
              <a:buNone/>
            </a:pPr>
            <a:endParaRPr lang="el-GR" sz="1800" dirty="0" smtClean="0">
              <a:latin typeface="Gabriola" panose="04040605051002020D02" pitchFamily="82" charset="0"/>
            </a:endParaRPr>
          </a:p>
          <a:p>
            <a:pPr marL="0" indent="0">
              <a:buNone/>
            </a:pPr>
            <a:endParaRPr lang="el-GR" sz="1800" dirty="0" smtClean="0">
              <a:latin typeface="Gabriola" panose="04040605051002020D02" pitchFamily="82" charset="0"/>
            </a:endParaRPr>
          </a:p>
          <a:p>
            <a:pPr marL="0" indent="0">
              <a:buNone/>
            </a:pPr>
            <a:endParaRPr lang="el-GR" sz="1800" dirty="0" smtClean="0">
              <a:latin typeface="Gabriola" panose="04040605051002020D02" pitchFamily="82" charset="0"/>
            </a:endParaRPr>
          </a:p>
          <a:p>
            <a:pPr marL="0" indent="0">
              <a:buNone/>
            </a:pPr>
            <a:endParaRPr lang="el-GR" sz="1800" dirty="0" smtClean="0">
              <a:latin typeface="Gabriola" panose="04040605051002020D02" pitchFamily="82" charset="0"/>
            </a:endParaRPr>
          </a:p>
          <a:p>
            <a:pPr marL="0" indent="0">
              <a:buNone/>
            </a:pPr>
            <a:endParaRPr lang="el-GR" sz="1800" dirty="0" smtClean="0">
              <a:latin typeface="Gabriola" panose="04040605051002020D02" pitchFamily="82" charset="0"/>
            </a:endParaRPr>
          </a:p>
          <a:p>
            <a:pPr marL="0" indent="0">
              <a:buNone/>
            </a:pPr>
            <a:endParaRPr lang="el-GR" sz="1800" dirty="0">
              <a:latin typeface="Gabriola" panose="04040605051002020D02" pitchFamily="82" charset="0"/>
            </a:endParaRPr>
          </a:p>
          <a:p>
            <a:pPr marL="0" indent="0">
              <a:buNone/>
            </a:pPr>
            <a:r>
              <a:rPr lang="el-GR" sz="1800" b="1" i="1" dirty="0" smtClean="0">
                <a:latin typeface="Gabriola" panose="04040605051002020D02" pitchFamily="82" charset="0"/>
              </a:rPr>
              <a:t>ΔΑΡΑΒΑΛΗΣ ΧΡΗΣΤΟΣ </a:t>
            </a:r>
            <a:endParaRPr lang="en-US" sz="1800" b="1" i="1" dirty="0" smtClean="0">
              <a:latin typeface="Gabriola" panose="04040605051002020D02" pitchFamily="82" charset="0"/>
            </a:endParaRPr>
          </a:p>
          <a:p>
            <a:pPr marL="0" indent="0">
              <a:buNone/>
            </a:pPr>
            <a:endParaRPr lang="el-GR" sz="1800" dirty="0">
              <a:latin typeface="Gabriola" panose="04040605051002020D02" pitchFamily="82" charset="0"/>
            </a:endParaRPr>
          </a:p>
        </p:txBody>
      </p:sp>
      <p:pic>
        <p:nvPicPr>
          <p:cNvPr id="5" name="Θέση περιεχομένου 4">
            <a:extLst>
              <a:ext uri="{FF2B5EF4-FFF2-40B4-BE49-F238E27FC236}">
                <a16:creationId xmlns:a16="http://schemas.microsoft.com/office/drawing/2014/main" xmlns="" id="{13859E6C-500A-F981-8143-109B653D019B}"/>
              </a:ext>
            </a:extLst>
          </p:cNvPr>
          <p:cNvPicPr>
            <a:picLocks noChangeAspect="1"/>
          </p:cNvPicPr>
          <p:nvPr/>
        </p:nvPicPr>
        <p:blipFill>
          <a:blip r:embed="rId2" cstate="print">
            <a:extLst>
              <a:ext uri="{28A0092B-C50C-407E-A947-70E740481C1C}">
                <a14:useLocalDpi xmlns:a14="http://schemas.microsoft.com/office/drawing/2010/main" xmlns="" val="0"/>
              </a:ext>
            </a:extLst>
          </a:blip>
          <a:srcRect t="9363" r="-1" b="28055"/>
          <a:stretch>
            <a:fillRect/>
          </a:stretch>
        </p:blipFill>
        <p:spPr>
          <a:xfrm>
            <a:off x="3973190" y="0"/>
            <a:ext cx="8218809" cy="6858000"/>
          </a:xfrm>
          <a:prstGeom prst="rect">
            <a:avLst/>
          </a:prstGeom>
        </p:spPr>
      </p:pic>
    </p:spTree>
    <p:extLst>
      <p:ext uri="{BB962C8B-B14F-4D97-AF65-F5344CB8AC3E}">
        <p14:creationId xmlns:p14="http://schemas.microsoft.com/office/powerpoint/2010/main" xmlns="" val="8714816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E49D7415-2F11-44C2-B6AA-13A25B6814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xmlns="" id="{D2E57F3D-33BE-4306-87E6-24576371951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4672" y="722376"/>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xmlns="" id="{8F73DA32-0790-3820-FA82-C5A27A19B466}"/>
              </a:ext>
            </a:extLst>
          </p:cNvPr>
          <p:cNvSpPr>
            <a:spLocks noGrp="1"/>
          </p:cNvSpPr>
          <p:nvPr>
            <p:ph idx="1"/>
          </p:nvPr>
        </p:nvSpPr>
        <p:spPr>
          <a:xfrm>
            <a:off x="144856" y="923454"/>
            <a:ext cx="4358996" cy="5231474"/>
          </a:xfrm>
        </p:spPr>
        <p:txBody>
          <a:bodyPr>
            <a:normAutofit/>
          </a:bodyPr>
          <a:lstStyle/>
          <a:p>
            <a:pPr marL="0" indent="0">
              <a:buNone/>
            </a:pPr>
            <a:r>
              <a:rPr lang="el-GR" sz="1800" b="1" i="1" dirty="0">
                <a:latin typeface="Gabriola" panose="04040605051002020D02" pitchFamily="82" charset="0"/>
              </a:rPr>
              <a:t>Πορτρέτα εν ώρα εργασίας</a:t>
            </a:r>
          </a:p>
          <a:p>
            <a:pPr marL="0" indent="0">
              <a:buNone/>
            </a:pPr>
            <a:r>
              <a:rPr lang="el-GR" sz="1800" b="1" i="1" dirty="0">
                <a:latin typeface="Gabriola" panose="04040605051002020D02" pitchFamily="82" charset="0"/>
              </a:rPr>
              <a:t>Συγγραφέας στην Ρώμη</a:t>
            </a:r>
          </a:p>
          <a:p>
            <a:pPr marL="0" indent="0">
              <a:buNone/>
            </a:pPr>
            <a:endParaRPr lang="el-GR" sz="1800" b="1" i="1" dirty="0">
              <a:latin typeface="Gabriola" panose="04040605051002020D02" pitchFamily="82" charset="0"/>
            </a:endParaRPr>
          </a:p>
          <a:p>
            <a:pPr marL="0" indent="0">
              <a:buNone/>
            </a:pPr>
            <a:endParaRPr lang="el-GR" sz="1800" b="1" i="1" dirty="0">
              <a:latin typeface="Gabriola" panose="04040605051002020D02" pitchFamily="82" charset="0"/>
            </a:endParaRPr>
          </a:p>
          <a:p>
            <a:pPr marL="0" indent="0">
              <a:buNone/>
            </a:pPr>
            <a:endParaRPr lang="el-GR" sz="1800" b="1" i="1" dirty="0">
              <a:latin typeface="Gabriola" panose="04040605051002020D02" pitchFamily="82" charset="0"/>
            </a:endParaRPr>
          </a:p>
          <a:p>
            <a:pPr marL="0" indent="0">
              <a:buNone/>
            </a:pPr>
            <a:endParaRPr lang="el-GR" sz="1800" b="1" i="1" dirty="0">
              <a:latin typeface="Gabriola" panose="04040605051002020D02" pitchFamily="82" charset="0"/>
            </a:endParaRPr>
          </a:p>
          <a:p>
            <a:pPr marL="0" indent="0">
              <a:buNone/>
            </a:pPr>
            <a:endParaRPr lang="el-GR" sz="1800" b="1" i="1" dirty="0">
              <a:latin typeface="Gabriola" panose="04040605051002020D02" pitchFamily="82" charset="0"/>
            </a:endParaRPr>
          </a:p>
          <a:p>
            <a:pPr marL="0" indent="0">
              <a:buNone/>
            </a:pPr>
            <a:endParaRPr lang="el-GR" sz="1800" b="1" i="1" dirty="0">
              <a:latin typeface="Gabriola" panose="04040605051002020D02" pitchFamily="82" charset="0"/>
            </a:endParaRPr>
          </a:p>
          <a:p>
            <a:pPr marL="0" indent="0">
              <a:buNone/>
            </a:pPr>
            <a:endParaRPr lang="el-GR" sz="1800" b="1" i="1" dirty="0" smtClean="0">
              <a:latin typeface="Gabriola" panose="04040605051002020D02" pitchFamily="82" charset="0"/>
            </a:endParaRPr>
          </a:p>
          <a:p>
            <a:pPr marL="0" indent="0">
              <a:buNone/>
            </a:pPr>
            <a:endParaRPr lang="el-GR" sz="1800" b="1" i="1" dirty="0" smtClean="0">
              <a:latin typeface="Gabriola" panose="04040605051002020D02" pitchFamily="82" charset="0"/>
            </a:endParaRPr>
          </a:p>
          <a:p>
            <a:pPr marL="0" indent="0">
              <a:buNone/>
            </a:pPr>
            <a:r>
              <a:rPr lang="el-GR" sz="1800" b="1" i="1" dirty="0" smtClean="0">
                <a:latin typeface="Gabriola" panose="04040605051002020D02" pitchFamily="82" charset="0"/>
              </a:rPr>
              <a:t>ΔΑΡΑΒΑΛΗΣ ΧΡΗΣΤΟΣ </a:t>
            </a:r>
            <a:endParaRPr lang="en-US" sz="1800" b="1" i="1" dirty="0" smtClean="0">
              <a:latin typeface="Gabriola" panose="04040605051002020D02" pitchFamily="82" charset="0"/>
            </a:endParaRPr>
          </a:p>
          <a:p>
            <a:pPr marL="0" indent="0">
              <a:buNone/>
            </a:pPr>
            <a:endParaRPr lang="en-US" sz="1800" b="1" i="1" dirty="0">
              <a:latin typeface="Gabriola" panose="04040605051002020D02" pitchFamily="82" charset="0"/>
            </a:endParaRPr>
          </a:p>
        </p:txBody>
      </p:sp>
      <p:pic>
        <p:nvPicPr>
          <p:cNvPr id="5" name="Θέση περιεχομένου 4">
            <a:extLst>
              <a:ext uri="{FF2B5EF4-FFF2-40B4-BE49-F238E27FC236}">
                <a16:creationId xmlns:a16="http://schemas.microsoft.com/office/drawing/2014/main" xmlns="" id="{205C7CE3-A4D2-1605-6C70-BB12E5CFAE86}"/>
              </a:ext>
            </a:extLst>
          </p:cNvPr>
          <p:cNvPicPr>
            <a:picLocks noChangeAspect="1"/>
          </p:cNvPicPr>
          <p:nvPr/>
        </p:nvPicPr>
        <p:blipFill>
          <a:blip r:embed="rId2" cstate="print">
            <a:extLst>
              <a:ext uri="{28A0092B-C50C-407E-A947-70E740481C1C}">
                <a14:useLocalDpi xmlns:a14="http://schemas.microsoft.com/office/drawing/2010/main" xmlns="" val="0"/>
              </a:ext>
            </a:extLst>
          </a:blip>
          <a:srcRect l="13302" r="6702" b="-1"/>
          <a:stretch>
            <a:fillRect/>
          </a:stretch>
        </p:blipFill>
        <p:spPr>
          <a:xfrm>
            <a:off x="3973192" y="0"/>
            <a:ext cx="8218808" cy="6858000"/>
          </a:xfrm>
          <a:prstGeom prst="rect">
            <a:avLst/>
          </a:prstGeom>
        </p:spPr>
      </p:pic>
    </p:spTree>
    <p:extLst>
      <p:ext uri="{BB962C8B-B14F-4D97-AF65-F5344CB8AC3E}">
        <p14:creationId xmlns:p14="http://schemas.microsoft.com/office/powerpoint/2010/main" xmlns="" val="281080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xmlns="" id="{E49D7415-2F11-44C2-B6AA-13A25B6814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Θέση περιεχομένου 4">
            <a:extLst>
              <a:ext uri="{FF2B5EF4-FFF2-40B4-BE49-F238E27FC236}">
                <a16:creationId xmlns:a16="http://schemas.microsoft.com/office/drawing/2014/main" xmlns="" id="{B054AB5B-506F-254D-163B-340AE6E9FBEC}"/>
              </a:ext>
            </a:extLst>
          </p:cNvPr>
          <p:cNvPicPr>
            <a:picLocks noChangeAspect="1"/>
          </p:cNvPicPr>
          <p:nvPr/>
        </p:nvPicPr>
        <p:blipFill>
          <a:blip r:embed="rId2" cstate="print">
            <a:extLst>
              <a:ext uri="{28A0092B-C50C-407E-A947-70E740481C1C}">
                <a14:useLocalDpi xmlns:a14="http://schemas.microsoft.com/office/drawing/2010/main" xmlns="" val="0"/>
              </a:ext>
            </a:extLst>
          </a:blip>
          <a:srcRect t="9249" r="2" b="10254"/>
          <a:stretch>
            <a:fillRect/>
          </a:stretch>
        </p:blipFill>
        <p:spPr>
          <a:xfrm>
            <a:off x="20" y="10"/>
            <a:ext cx="5686740" cy="6857990"/>
          </a:xfrm>
          <a:prstGeom prst="rect">
            <a:avLst/>
          </a:prstGeom>
        </p:spPr>
      </p:pic>
      <p:cxnSp>
        <p:nvCxnSpPr>
          <p:cNvPr id="27" name="Straight Connector 26">
            <a:extLst>
              <a:ext uri="{FF2B5EF4-FFF2-40B4-BE49-F238E27FC236}">
                <a16:creationId xmlns:a16="http://schemas.microsoft.com/office/drawing/2014/main" xmlns="" id="{D2E57F3D-33BE-4306-87E6-24576371951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422739" y="722376"/>
            <a:ext cx="16002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Content Placeholder 21">
            <a:extLst>
              <a:ext uri="{FF2B5EF4-FFF2-40B4-BE49-F238E27FC236}">
                <a16:creationId xmlns:a16="http://schemas.microsoft.com/office/drawing/2014/main" xmlns="" id="{82702C41-625C-D5AB-5CA4-EF9361976B8D}"/>
              </a:ext>
            </a:extLst>
          </p:cNvPr>
          <p:cNvSpPr>
            <a:spLocks noGrp="1"/>
          </p:cNvSpPr>
          <p:nvPr>
            <p:ph idx="1"/>
          </p:nvPr>
        </p:nvSpPr>
        <p:spPr>
          <a:xfrm>
            <a:off x="6338819" y="718457"/>
            <a:ext cx="5201121" cy="5231231"/>
          </a:xfrm>
        </p:spPr>
        <p:txBody>
          <a:bodyPr>
            <a:normAutofit/>
          </a:bodyPr>
          <a:lstStyle/>
          <a:p>
            <a:pPr marL="0" indent="0">
              <a:buNone/>
            </a:pPr>
            <a:r>
              <a:rPr lang="el-GR" sz="1800" b="1" i="1" dirty="0">
                <a:latin typeface="Gabriola" panose="04040605051002020D02" pitchFamily="82" charset="0"/>
              </a:rPr>
              <a:t>Πορτρέτα εν ώρα εργασίας </a:t>
            </a:r>
          </a:p>
          <a:p>
            <a:pPr marL="0" indent="0">
              <a:buNone/>
            </a:pPr>
            <a:r>
              <a:rPr lang="el-GR" sz="1800" b="1" i="1" dirty="0">
                <a:latin typeface="Gabriola" panose="04040605051002020D02" pitchFamily="82" charset="0"/>
              </a:rPr>
              <a:t>Πωλητής στην </a:t>
            </a:r>
            <a:r>
              <a:rPr lang="el-GR" sz="1800" b="1" i="1" dirty="0" err="1">
                <a:latin typeface="Gabriola" panose="04040605051002020D02" pitchFamily="82" charset="0"/>
              </a:rPr>
              <a:t>Ταγγέρη</a:t>
            </a:r>
            <a:endParaRPr lang="el-GR" sz="1800" b="1" i="1" dirty="0">
              <a:latin typeface="Gabriola" panose="04040605051002020D02" pitchFamily="82" charset="0"/>
            </a:endParaRPr>
          </a:p>
          <a:p>
            <a:pPr marL="0" indent="0">
              <a:buNone/>
            </a:pPr>
            <a:endParaRPr lang="el-GR" sz="1800" dirty="0">
              <a:latin typeface="Gabriola" panose="04040605051002020D02" pitchFamily="82" charset="0"/>
            </a:endParaRPr>
          </a:p>
          <a:p>
            <a:pPr marL="0" indent="0">
              <a:buNone/>
            </a:pPr>
            <a:endParaRPr lang="el-GR" sz="1800" dirty="0">
              <a:latin typeface="Gabriola" panose="04040605051002020D02" pitchFamily="82" charset="0"/>
            </a:endParaRPr>
          </a:p>
          <a:p>
            <a:pPr marL="0" indent="0">
              <a:buNone/>
            </a:pPr>
            <a:endParaRPr lang="el-GR" sz="1800" dirty="0">
              <a:latin typeface="Gabriola" panose="04040605051002020D02" pitchFamily="82" charset="0"/>
            </a:endParaRPr>
          </a:p>
          <a:p>
            <a:pPr marL="0" indent="0">
              <a:buNone/>
            </a:pPr>
            <a:endParaRPr lang="el-GR" sz="1800" dirty="0" smtClean="0">
              <a:latin typeface="Gabriola" panose="04040605051002020D02" pitchFamily="82" charset="0"/>
            </a:endParaRPr>
          </a:p>
          <a:p>
            <a:pPr marL="0" indent="0">
              <a:buNone/>
            </a:pPr>
            <a:endParaRPr lang="el-GR" sz="1800" dirty="0" smtClean="0">
              <a:latin typeface="Gabriola" panose="04040605051002020D02" pitchFamily="82" charset="0"/>
            </a:endParaRPr>
          </a:p>
          <a:p>
            <a:pPr marL="0" indent="0">
              <a:buNone/>
            </a:pPr>
            <a:endParaRPr lang="el-GR" sz="1800" dirty="0" smtClean="0">
              <a:latin typeface="Gabriola" panose="04040605051002020D02" pitchFamily="82" charset="0"/>
            </a:endParaRPr>
          </a:p>
          <a:p>
            <a:pPr marL="0" indent="0">
              <a:buNone/>
            </a:pPr>
            <a:endParaRPr lang="el-GR" sz="1800" dirty="0" smtClean="0">
              <a:latin typeface="Gabriola" panose="04040605051002020D02" pitchFamily="82" charset="0"/>
            </a:endParaRPr>
          </a:p>
          <a:p>
            <a:pPr marL="0" indent="0">
              <a:buNone/>
            </a:pPr>
            <a:endParaRPr lang="el-GR" sz="1800" dirty="0" smtClean="0">
              <a:latin typeface="Gabriola" panose="04040605051002020D02" pitchFamily="82" charset="0"/>
            </a:endParaRPr>
          </a:p>
          <a:p>
            <a:pPr marL="0" indent="0">
              <a:buNone/>
            </a:pPr>
            <a:endParaRPr lang="el-GR" sz="1800" dirty="0" smtClean="0">
              <a:latin typeface="Gabriola" panose="04040605051002020D02" pitchFamily="82" charset="0"/>
            </a:endParaRPr>
          </a:p>
          <a:p>
            <a:pPr marL="0" indent="0">
              <a:buNone/>
            </a:pPr>
            <a:r>
              <a:rPr lang="el-GR" sz="1800" b="1" i="1" dirty="0" smtClean="0">
                <a:latin typeface="Gabriola" panose="04040605051002020D02" pitchFamily="82" charset="0"/>
              </a:rPr>
              <a:t>ΔΑΡΑΒΑΛΗΣ ΧΡΗΣΤΟΣ </a:t>
            </a:r>
            <a:endParaRPr lang="en-US" sz="1800" b="1" i="1" dirty="0" smtClean="0">
              <a:latin typeface="Gabriola" panose="04040605051002020D02" pitchFamily="82" charset="0"/>
            </a:endParaRPr>
          </a:p>
          <a:p>
            <a:pPr marL="0" indent="0">
              <a:buNone/>
            </a:pPr>
            <a:endParaRPr lang="el-GR" sz="1800" dirty="0">
              <a:latin typeface="Gabriola" panose="04040605051002020D02" pitchFamily="82" charset="0"/>
            </a:endParaRPr>
          </a:p>
          <a:p>
            <a:pPr marL="0" indent="0">
              <a:buNone/>
            </a:pPr>
            <a:endParaRPr lang="en-US" sz="1800" dirty="0">
              <a:latin typeface="Gabriola" panose="04040605051002020D02" pitchFamily="82" charset="0"/>
            </a:endParaRPr>
          </a:p>
        </p:txBody>
      </p:sp>
    </p:spTree>
    <p:extLst>
      <p:ext uri="{BB962C8B-B14F-4D97-AF65-F5344CB8AC3E}">
        <p14:creationId xmlns:p14="http://schemas.microsoft.com/office/powerpoint/2010/main" xmlns="" val="23644575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1">
            <a:extLst>
              <a:ext uri="{FF2B5EF4-FFF2-40B4-BE49-F238E27FC236}">
                <a16:creationId xmlns:a16="http://schemas.microsoft.com/office/drawing/2014/main" xmlns="" id="{E49D7415-2F11-44C2-B6AA-13A25B6814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Θέση περιεχομένου 4" descr="Εικόνα που περιέχει νερό, μεταφορά, σκάφος, εξωτερικός χώρος/ύπαιθρος&#10;&#10;Το περιεχόμενο που δημιουργείται από AI ενδέχεται να είναι εσφαλμένο.">
            <a:extLst>
              <a:ext uri="{FF2B5EF4-FFF2-40B4-BE49-F238E27FC236}">
                <a16:creationId xmlns:a16="http://schemas.microsoft.com/office/drawing/2014/main" xmlns="" id="{6BE683E0-A2E1-232B-AB8F-C14F6BC29B2E}"/>
              </a:ext>
            </a:extLst>
          </p:cNvPr>
          <p:cNvPicPr>
            <a:picLocks noChangeAspect="1"/>
          </p:cNvPicPr>
          <p:nvPr/>
        </p:nvPicPr>
        <p:blipFill>
          <a:blip r:embed="rId2" cstate="print">
            <a:extLst>
              <a:ext uri="{28A0092B-C50C-407E-A947-70E740481C1C}">
                <a14:useLocalDpi xmlns:a14="http://schemas.microsoft.com/office/drawing/2010/main" xmlns="" val="0"/>
              </a:ext>
            </a:extLst>
          </a:blip>
          <a:srcRect t="9820" r="-1" b="5080"/>
          <a:stretch>
            <a:fillRect/>
          </a:stretch>
        </p:blipFill>
        <p:spPr>
          <a:xfrm>
            <a:off x="20" y="10"/>
            <a:ext cx="6044164" cy="6857990"/>
          </a:xfrm>
          <a:prstGeom prst="rect">
            <a:avLst/>
          </a:prstGeom>
        </p:spPr>
      </p:pic>
      <p:cxnSp>
        <p:nvCxnSpPr>
          <p:cNvPr id="18" name="Straight Connector 13">
            <a:extLst>
              <a:ext uri="{FF2B5EF4-FFF2-40B4-BE49-F238E27FC236}">
                <a16:creationId xmlns:a16="http://schemas.microsoft.com/office/drawing/2014/main" xmlns="" id="{511FC409-B3C2-4F68-865C-C5333D6F271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781300" y="723900"/>
            <a:ext cx="4610075"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Content Placeholder 8">
            <a:extLst>
              <a:ext uri="{FF2B5EF4-FFF2-40B4-BE49-F238E27FC236}">
                <a16:creationId xmlns:a16="http://schemas.microsoft.com/office/drawing/2014/main" xmlns="" id="{39F9C699-7E07-36D9-7D3A-A545E522A326}"/>
              </a:ext>
            </a:extLst>
          </p:cNvPr>
          <p:cNvSpPr>
            <a:spLocks noGrp="1"/>
          </p:cNvSpPr>
          <p:nvPr>
            <p:ph idx="1"/>
          </p:nvPr>
        </p:nvSpPr>
        <p:spPr>
          <a:xfrm>
            <a:off x="6696186" y="2221992"/>
            <a:ext cx="4800600" cy="3739896"/>
          </a:xfrm>
        </p:spPr>
        <p:txBody>
          <a:bodyPr>
            <a:normAutofit lnSpcReduction="10000"/>
          </a:bodyPr>
          <a:lstStyle/>
          <a:p>
            <a:pPr marL="0" indent="0">
              <a:buNone/>
            </a:pPr>
            <a:r>
              <a:rPr lang="el-GR" sz="1800" b="1" i="1" dirty="0">
                <a:latin typeface="Gabriola" panose="04040605051002020D02" pitchFamily="82" charset="0"/>
              </a:rPr>
              <a:t>Πορτρέτα εν ώρα εργασίας </a:t>
            </a:r>
          </a:p>
          <a:p>
            <a:pPr marL="0" indent="0">
              <a:buNone/>
            </a:pPr>
            <a:r>
              <a:rPr lang="el-GR" sz="1800" b="1" i="1" dirty="0">
                <a:latin typeface="Gabriola" panose="04040605051002020D02" pitchFamily="82" charset="0"/>
              </a:rPr>
              <a:t>Ψαράς στην Λίμνη </a:t>
            </a:r>
            <a:r>
              <a:rPr lang="el-GR" sz="1800" b="1" i="1" dirty="0" err="1">
                <a:latin typeface="Gabriola" panose="04040605051002020D02" pitchFamily="82" charset="0"/>
              </a:rPr>
              <a:t>Άσι</a:t>
            </a:r>
            <a:endParaRPr lang="el-GR" sz="1800" b="1" i="1" dirty="0">
              <a:latin typeface="Gabriola" panose="04040605051002020D02" pitchFamily="82" charset="0"/>
            </a:endParaRPr>
          </a:p>
          <a:p>
            <a:pPr marL="0" indent="0">
              <a:buNone/>
            </a:pPr>
            <a:endParaRPr lang="el-GR" sz="1800" b="1" i="1" dirty="0">
              <a:latin typeface="Gabriola" panose="04040605051002020D02" pitchFamily="82" charset="0"/>
            </a:endParaRPr>
          </a:p>
          <a:p>
            <a:pPr marL="0" indent="0">
              <a:buNone/>
            </a:pPr>
            <a:endParaRPr lang="el-GR" sz="1800" b="1" i="1" dirty="0" smtClean="0">
              <a:latin typeface="Gabriola" panose="04040605051002020D02" pitchFamily="82" charset="0"/>
            </a:endParaRPr>
          </a:p>
          <a:p>
            <a:pPr marL="0" indent="0">
              <a:buNone/>
            </a:pPr>
            <a:endParaRPr lang="el-GR" sz="1800" b="1" i="1" dirty="0" smtClean="0">
              <a:latin typeface="Gabriola" panose="04040605051002020D02" pitchFamily="82" charset="0"/>
            </a:endParaRPr>
          </a:p>
          <a:p>
            <a:pPr marL="0" indent="0">
              <a:buNone/>
            </a:pPr>
            <a:endParaRPr lang="el-GR" sz="1800" b="1" i="1" dirty="0" smtClean="0">
              <a:latin typeface="Gabriola" panose="04040605051002020D02" pitchFamily="82" charset="0"/>
            </a:endParaRPr>
          </a:p>
          <a:p>
            <a:pPr marL="0" indent="0">
              <a:buNone/>
            </a:pPr>
            <a:endParaRPr lang="el-GR" sz="1800" b="1" i="1" dirty="0" smtClean="0">
              <a:latin typeface="Gabriola" panose="04040605051002020D02" pitchFamily="82" charset="0"/>
            </a:endParaRPr>
          </a:p>
          <a:p>
            <a:pPr marL="0" indent="0">
              <a:buNone/>
            </a:pPr>
            <a:endParaRPr lang="el-GR" sz="1800" b="1" i="1" dirty="0" smtClean="0">
              <a:latin typeface="Gabriola" panose="04040605051002020D02" pitchFamily="82" charset="0"/>
            </a:endParaRPr>
          </a:p>
          <a:p>
            <a:pPr marL="0" indent="0">
              <a:buNone/>
            </a:pPr>
            <a:r>
              <a:rPr lang="el-GR" sz="1800" b="1" i="1" dirty="0" smtClean="0">
                <a:latin typeface="Gabriola" panose="04040605051002020D02" pitchFamily="82" charset="0"/>
              </a:rPr>
              <a:t>ΔΑΡΑΒΑΛΗΣ ΧΡΗΣΤΟΣ </a:t>
            </a:r>
            <a:endParaRPr lang="en-US" sz="1800" b="1" i="1" dirty="0" smtClean="0">
              <a:latin typeface="Gabriola" panose="04040605051002020D02" pitchFamily="82" charset="0"/>
            </a:endParaRPr>
          </a:p>
          <a:p>
            <a:pPr marL="0" indent="0">
              <a:buNone/>
            </a:pPr>
            <a:endParaRPr lang="el-GR" sz="1800" b="1" i="1" dirty="0">
              <a:latin typeface="Gabriola" panose="04040605051002020D02" pitchFamily="82" charset="0"/>
            </a:endParaRPr>
          </a:p>
        </p:txBody>
      </p:sp>
      <p:cxnSp>
        <p:nvCxnSpPr>
          <p:cNvPr id="16" name="Straight Connector 15">
            <a:extLst>
              <a:ext uri="{FF2B5EF4-FFF2-40B4-BE49-F238E27FC236}">
                <a16:creationId xmlns:a16="http://schemas.microsoft.com/office/drawing/2014/main" xmlns="" id="{B810270D-76A7-44B3-9746-7EDF5788602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781300" y="6142781"/>
            <a:ext cx="4610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1280263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E49D7415-2F11-44C2-B6AA-13A25B6814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xmlns="" id="{3815BE95-1337-20E2-B2EF-5DA486F72FC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4672" y="722376"/>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xmlns="" id="{EE3CEC86-9CC6-D12B-7A38-7779CA14F71E}"/>
              </a:ext>
            </a:extLst>
          </p:cNvPr>
          <p:cNvSpPr>
            <a:spLocks noGrp="1"/>
          </p:cNvSpPr>
          <p:nvPr>
            <p:ph idx="1"/>
          </p:nvPr>
        </p:nvSpPr>
        <p:spPr>
          <a:xfrm>
            <a:off x="837819" y="765110"/>
            <a:ext cx="3810762" cy="5664646"/>
          </a:xfrm>
        </p:spPr>
        <p:txBody>
          <a:bodyPr>
            <a:normAutofit/>
          </a:bodyPr>
          <a:lstStyle/>
          <a:p>
            <a:pPr marL="0" indent="0">
              <a:buNone/>
            </a:pPr>
            <a:r>
              <a:rPr lang="el-GR" sz="1800" b="1" i="1" dirty="0">
                <a:latin typeface="Gabriola" panose="04040605051002020D02" pitchFamily="82" charset="0"/>
              </a:rPr>
              <a:t>Πορτρέτα εν ώρα εργασίας </a:t>
            </a:r>
            <a:endParaRPr lang="en-US" sz="1800" b="1" i="1" dirty="0">
              <a:latin typeface="Gabriola" panose="04040605051002020D02" pitchFamily="82" charset="0"/>
            </a:endParaRPr>
          </a:p>
          <a:p>
            <a:pPr marL="0" indent="0">
              <a:buNone/>
            </a:pPr>
            <a:r>
              <a:rPr lang="el-GR" sz="1800" b="1" i="1" dirty="0">
                <a:latin typeface="Gabriola" panose="04040605051002020D02" pitchFamily="82" charset="0"/>
              </a:rPr>
              <a:t>Κρεοπώλης στην Λίμα</a:t>
            </a:r>
            <a:endParaRPr lang="en-US" sz="1800" b="1" i="1" dirty="0">
              <a:latin typeface="Gabriola" panose="04040605051002020D02" pitchFamily="82" charset="0"/>
            </a:endParaRPr>
          </a:p>
          <a:p>
            <a:pPr marL="0" indent="0">
              <a:buNone/>
            </a:pPr>
            <a:endParaRPr lang="el-GR" sz="1800" b="1" i="1" dirty="0" smtClean="0">
              <a:latin typeface="Gabriola" panose="04040605051002020D02" pitchFamily="82" charset="0"/>
            </a:endParaRPr>
          </a:p>
          <a:p>
            <a:pPr marL="0" indent="0">
              <a:buNone/>
            </a:pPr>
            <a:endParaRPr lang="el-GR" sz="1800" b="1" i="1" dirty="0" smtClean="0">
              <a:latin typeface="Gabriola" panose="04040605051002020D02" pitchFamily="82" charset="0"/>
            </a:endParaRPr>
          </a:p>
          <a:p>
            <a:pPr marL="0" indent="0">
              <a:buNone/>
            </a:pPr>
            <a:endParaRPr lang="el-GR" sz="1800" b="1" i="1" dirty="0" smtClean="0">
              <a:latin typeface="Gabriola" panose="04040605051002020D02" pitchFamily="82" charset="0"/>
            </a:endParaRPr>
          </a:p>
          <a:p>
            <a:pPr marL="0" indent="0">
              <a:buNone/>
            </a:pPr>
            <a:endParaRPr lang="el-GR" sz="1800" b="1" i="1" dirty="0" smtClean="0">
              <a:latin typeface="Gabriola" panose="04040605051002020D02" pitchFamily="82" charset="0"/>
            </a:endParaRPr>
          </a:p>
          <a:p>
            <a:pPr marL="0" indent="0">
              <a:buNone/>
            </a:pPr>
            <a:endParaRPr lang="el-GR" sz="1800" b="1" i="1" dirty="0" smtClean="0">
              <a:latin typeface="Gabriola" panose="04040605051002020D02" pitchFamily="82" charset="0"/>
            </a:endParaRPr>
          </a:p>
          <a:p>
            <a:pPr marL="0" indent="0">
              <a:buNone/>
            </a:pPr>
            <a:endParaRPr lang="el-GR" sz="1800" b="1" i="1" dirty="0" smtClean="0">
              <a:latin typeface="Gabriola" panose="04040605051002020D02" pitchFamily="82" charset="0"/>
            </a:endParaRPr>
          </a:p>
          <a:p>
            <a:pPr marL="0" indent="0">
              <a:buNone/>
            </a:pPr>
            <a:endParaRPr lang="el-GR" sz="1800" b="1" i="1" dirty="0" smtClean="0">
              <a:latin typeface="Gabriola" panose="04040605051002020D02" pitchFamily="82" charset="0"/>
            </a:endParaRPr>
          </a:p>
          <a:p>
            <a:pPr marL="0" indent="0">
              <a:buNone/>
            </a:pPr>
            <a:endParaRPr lang="el-GR" sz="1800" b="1" i="1" dirty="0" smtClean="0">
              <a:latin typeface="Gabriola" panose="04040605051002020D02" pitchFamily="82" charset="0"/>
            </a:endParaRPr>
          </a:p>
          <a:p>
            <a:pPr marL="0" indent="0">
              <a:buNone/>
            </a:pPr>
            <a:endParaRPr lang="el-GR" sz="1800" b="1" i="1" dirty="0" smtClean="0">
              <a:latin typeface="Gabriola" panose="04040605051002020D02" pitchFamily="82" charset="0"/>
            </a:endParaRPr>
          </a:p>
          <a:p>
            <a:pPr marL="0" indent="0">
              <a:buNone/>
            </a:pPr>
            <a:endParaRPr lang="el-GR" sz="1800" b="1" i="1" dirty="0" smtClean="0">
              <a:latin typeface="Gabriola" panose="04040605051002020D02" pitchFamily="82" charset="0"/>
            </a:endParaRPr>
          </a:p>
          <a:p>
            <a:pPr marL="0" indent="0">
              <a:buNone/>
            </a:pPr>
            <a:r>
              <a:rPr lang="el-GR" sz="1800" b="1" i="1" dirty="0" smtClean="0">
                <a:latin typeface="Gabriola" panose="04040605051002020D02" pitchFamily="82" charset="0"/>
              </a:rPr>
              <a:t>ΔΑΡΑΒΑΛΗΣ ΧΡΗΣΤΟΣ </a:t>
            </a:r>
            <a:endParaRPr lang="en-US" sz="1800" b="1" i="1" dirty="0" smtClean="0">
              <a:latin typeface="Gabriola" panose="04040605051002020D02" pitchFamily="82" charset="0"/>
            </a:endParaRPr>
          </a:p>
          <a:p>
            <a:pPr marL="0" indent="0">
              <a:buNone/>
            </a:pPr>
            <a:endParaRPr lang="en-US" sz="1800" b="1" i="1" dirty="0">
              <a:latin typeface="Gabriola" panose="04040605051002020D02" pitchFamily="82" charset="0"/>
            </a:endParaRPr>
          </a:p>
        </p:txBody>
      </p:sp>
      <p:pic>
        <p:nvPicPr>
          <p:cNvPr id="5" name="Θέση περιεχομένου 4" descr="Εικόνα που περιέχει άτομο, ρουχισμός, αγελάδα, βοοειδή&#10;&#10;Το περιεχόμενο που δημιουργείται από AI ενδέχεται να είναι εσφαλμένο.">
            <a:extLst>
              <a:ext uri="{FF2B5EF4-FFF2-40B4-BE49-F238E27FC236}">
                <a16:creationId xmlns:a16="http://schemas.microsoft.com/office/drawing/2014/main" xmlns="" id="{802CCD4F-78F7-06AD-329E-4C95E1B0B44F}"/>
              </a:ext>
            </a:extLst>
          </p:cNvPr>
          <p:cNvPicPr>
            <a:picLocks noChangeAspect="1"/>
          </p:cNvPicPr>
          <p:nvPr/>
        </p:nvPicPr>
        <p:blipFill>
          <a:blip r:embed="rId2" cstate="print">
            <a:extLst>
              <a:ext uri="{28A0092B-C50C-407E-A947-70E740481C1C}">
                <a14:useLocalDpi xmlns:a14="http://schemas.microsoft.com/office/drawing/2010/main" xmlns="" val="0"/>
              </a:ext>
            </a:extLst>
          </a:blip>
          <a:srcRect l="7827" r="2573"/>
          <a:stretch>
            <a:fillRect/>
          </a:stretch>
        </p:blipFill>
        <p:spPr>
          <a:xfrm>
            <a:off x="5564124" y="10"/>
            <a:ext cx="4608576" cy="6857990"/>
          </a:xfrm>
          <a:prstGeom prst="rect">
            <a:avLst/>
          </a:prstGeom>
        </p:spPr>
      </p:pic>
    </p:spTree>
    <p:extLst>
      <p:ext uri="{BB962C8B-B14F-4D97-AF65-F5344CB8AC3E}">
        <p14:creationId xmlns:p14="http://schemas.microsoft.com/office/powerpoint/2010/main" xmlns="" val="40552774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E49D7415-2F11-44C2-B6AA-13A25B6814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Θέση περιεχομένου 4" descr="Εικόνα που περιέχει άτομο, εσωτερικός χώρος, γάντι, γάντια&#10;&#10;Το περιεχόμενο που δημιουργείται από AI ενδέχεται να είναι εσφαλμένο.">
            <a:extLst>
              <a:ext uri="{FF2B5EF4-FFF2-40B4-BE49-F238E27FC236}">
                <a16:creationId xmlns:a16="http://schemas.microsoft.com/office/drawing/2014/main" xmlns="" id="{B9E088B7-EC99-03AF-7C6D-1FD3B619406E}"/>
              </a:ext>
            </a:extLst>
          </p:cNvPr>
          <p:cNvPicPr>
            <a:picLocks noChangeAspect="1"/>
          </p:cNvPicPr>
          <p:nvPr/>
        </p:nvPicPr>
        <p:blipFill>
          <a:blip r:embed="rId2" cstate="print">
            <a:extLst>
              <a:ext uri="{28A0092B-C50C-407E-A947-70E740481C1C}">
                <a14:useLocalDpi xmlns:a14="http://schemas.microsoft.com/office/drawing/2010/main" xmlns="" val="0"/>
              </a:ext>
            </a:extLst>
          </a:blip>
          <a:srcRect t="18677" b="17500"/>
          <a:stretch>
            <a:fillRect/>
          </a:stretch>
        </p:blipFill>
        <p:spPr>
          <a:xfrm>
            <a:off x="20" y="10"/>
            <a:ext cx="6044164" cy="6857990"/>
          </a:xfrm>
          <a:prstGeom prst="rect">
            <a:avLst/>
          </a:prstGeom>
        </p:spPr>
      </p:pic>
      <p:cxnSp>
        <p:nvCxnSpPr>
          <p:cNvPr id="14" name="Straight Connector 13">
            <a:extLst>
              <a:ext uri="{FF2B5EF4-FFF2-40B4-BE49-F238E27FC236}">
                <a16:creationId xmlns:a16="http://schemas.microsoft.com/office/drawing/2014/main" xmlns="" id="{511FC409-B3C2-4F68-865C-C5333D6F271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781300" y="723900"/>
            <a:ext cx="4610075"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xmlns="" id="{7B52EFFA-817B-86B2-BD5A-F72CD0113E27}"/>
              </a:ext>
            </a:extLst>
          </p:cNvPr>
          <p:cNvSpPr>
            <a:spLocks noGrp="1"/>
          </p:cNvSpPr>
          <p:nvPr>
            <p:ph idx="1"/>
          </p:nvPr>
        </p:nvSpPr>
        <p:spPr>
          <a:xfrm>
            <a:off x="7039086" y="886408"/>
            <a:ext cx="4800600" cy="5075480"/>
          </a:xfrm>
        </p:spPr>
        <p:txBody>
          <a:bodyPr>
            <a:normAutofit lnSpcReduction="10000"/>
          </a:bodyPr>
          <a:lstStyle/>
          <a:p>
            <a:pPr marL="0" indent="0">
              <a:buNone/>
            </a:pPr>
            <a:r>
              <a:rPr lang="el-GR" sz="1800" b="1" i="1" dirty="0">
                <a:latin typeface="Gabriola" panose="04040605051002020D02" pitchFamily="82" charset="0"/>
              </a:rPr>
              <a:t>Χειρουργείο </a:t>
            </a:r>
          </a:p>
          <a:p>
            <a:pPr marL="0" indent="0">
              <a:buNone/>
            </a:pPr>
            <a:endParaRPr lang="el-GR" sz="1800" b="1" i="1" dirty="0" smtClean="0">
              <a:latin typeface="Gabriola" panose="04040605051002020D02" pitchFamily="82" charset="0"/>
            </a:endParaRPr>
          </a:p>
          <a:p>
            <a:pPr marL="0" indent="0">
              <a:buNone/>
            </a:pPr>
            <a:endParaRPr lang="el-GR" sz="1800" b="1" i="1" dirty="0" smtClean="0">
              <a:latin typeface="Gabriola" panose="04040605051002020D02" pitchFamily="82" charset="0"/>
            </a:endParaRPr>
          </a:p>
          <a:p>
            <a:pPr marL="0" indent="0">
              <a:buNone/>
            </a:pPr>
            <a:endParaRPr lang="el-GR" sz="1800" b="1" i="1" dirty="0" smtClean="0">
              <a:latin typeface="Gabriola" panose="04040605051002020D02" pitchFamily="82" charset="0"/>
            </a:endParaRPr>
          </a:p>
          <a:p>
            <a:pPr marL="0" indent="0">
              <a:buNone/>
            </a:pPr>
            <a:endParaRPr lang="el-GR" sz="1800" b="1" i="1" dirty="0" smtClean="0">
              <a:latin typeface="Gabriola" panose="04040605051002020D02" pitchFamily="82" charset="0"/>
            </a:endParaRPr>
          </a:p>
          <a:p>
            <a:pPr marL="0" indent="0">
              <a:buNone/>
            </a:pPr>
            <a:endParaRPr lang="el-GR" sz="1800" b="1" i="1" dirty="0" smtClean="0">
              <a:latin typeface="Gabriola" panose="04040605051002020D02" pitchFamily="82" charset="0"/>
            </a:endParaRPr>
          </a:p>
          <a:p>
            <a:pPr marL="0" indent="0">
              <a:buNone/>
            </a:pPr>
            <a:endParaRPr lang="el-GR" sz="1800" b="1" i="1" dirty="0" smtClean="0">
              <a:latin typeface="Gabriola" panose="04040605051002020D02" pitchFamily="82" charset="0"/>
            </a:endParaRPr>
          </a:p>
          <a:p>
            <a:pPr marL="0" indent="0">
              <a:buNone/>
            </a:pPr>
            <a:endParaRPr lang="el-GR" sz="1800" b="1" i="1" dirty="0" smtClean="0">
              <a:latin typeface="Gabriola" panose="04040605051002020D02" pitchFamily="82" charset="0"/>
            </a:endParaRPr>
          </a:p>
          <a:p>
            <a:pPr marL="0" indent="0">
              <a:buNone/>
            </a:pPr>
            <a:endParaRPr lang="el-GR" sz="1800" b="1" i="1" dirty="0" smtClean="0">
              <a:latin typeface="Gabriola" panose="04040605051002020D02" pitchFamily="82" charset="0"/>
            </a:endParaRPr>
          </a:p>
          <a:p>
            <a:pPr marL="0" indent="0">
              <a:buNone/>
            </a:pPr>
            <a:endParaRPr lang="el-GR" sz="1800" b="1" i="1" dirty="0" smtClean="0">
              <a:latin typeface="Gabriola" panose="04040605051002020D02" pitchFamily="82" charset="0"/>
            </a:endParaRPr>
          </a:p>
          <a:p>
            <a:pPr marL="0" indent="0">
              <a:buNone/>
            </a:pPr>
            <a:endParaRPr lang="el-GR" sz="1800" b="1" i="1" dirty="0" smtClean="0">
              <a:latin typeface="Gabriola" panose="04040605051002020D02" pitchFamily="82" charset="0"/>
            </a:endParaRPr>
          </a:p>
          <a:p>
            <a:pPr marL="0" indent="0">
              <a:buNone/>
            </a:pPr>
            <a:r>
              <a:rPr lang="el-GR" sz="1800" b="1" i="1" dirty="0" smtClean="0">
                <a:latin typeface="Gabriola" panose="04040605051002020D02" pitchFamily="82" charset="0"/>
              </a:rPr>
              <a:t>ΔΑΡΑΒΑΛΗΣ ΧΡΗΣΤΟΣ </a:t>
            </a:r>
            <a:endParaRPr lang="en-US" sz="1800" b="1" i="1" dirty="0" smtClean="0">
              <a:latin typeface="Gabriola" panose="04040605051002020D02" pitchFamily="82" charset="0"/>
            </a:endParaRPr>
          </a:p>
          <a:p>
            <a:pPr marL="0" indent="0">
              <a:buNone/>
            </a:pPr>
            <a:endParaRPr lang="el-GR" sz="1800" b="1" i="1" dirty="0">
              <a:latin typeface="Gabriola" panose="04040605051002020D02" pitchFamily="82" charset="0"/>
            </a:endParaRPr>
          </a:p>
        </p:txBody>
      </p:sp>
      <p:cxnSp>
        <p:nvCxnSpPr>
          <p:cNvPr id="16" name="Straight Connector 15">
            <a:extLst>
              <a:ext uri="{FF2B5EF4-FFF2-40B4-BE49-F238E27FC236}">
                <a16:creationId xmlns:a16="http://schemas.microsoft.com/office/drawing/2014/main" xmlns="" id="{B810270D-76A7-44B3-9746-7EDF5788602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781300" y="6142781"/>
            <a:ext cx="4610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671756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1">
            <a:extLst>
              <a:ext uri="{FF2B5EF4-FFF2-40B4-BE49-F238E27FC236}">
                <a16:creationId xmlns:a16="http://schemas.microsoft.com/office/drawing/2014/main" xmlns="" id="{E49D7415-2F11-44C2-B6AA-13A25B6814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Θέση περιεχομένου 4" descr="Εικόνα που περιέχει άτομο, χέρι, έδαφος, εξωτερικός χώρος/ύπαιθρος&#10;&#10;Το περιεχόμενο που δημιουργείται από AI ενδέχεται να είναι εσφαλμένο.">
            <a:extLst>
              <a:ext uri="{FF2B5EF4-FFF2-40B4-BE49-F238E27FC236}">
                <a16:creationId xmlns:a16="http://schemas.microsoft.com/office/drawing/2014/main" xmlns="" id="{4FC18DF3-D447-35E9-9C83-9D2B0C9E19BD}"/>
              </a:ext>
            </a:extLst>
          </p:cNvPr>
          <p:cNvPicPr>
            <a:picLocks noChangeAspect="1"/>
          </p:cNvPicPr>
          <p:nvPr/>
        </p:nvPicPr>
        <p:blipFill>
          <a:blip r:embed="rId2" cstate="print">
            <a:extLst>
              <a:ext uri="{28A0092B-C50C-407E-A947-70E740481C1C}">
                <a14:useLocalDpi xmlns:a14="http://schemas.microsoft.com/office/drawing/2010/main" xmlns="" val="0"/>
              </a:ext>
            </a:extLst>
          </a:blip>
          <a:srcRect t="19352" r="-1" b="4909"/>
          <a:stretch>
            <a:fillRect/>
          </a:stretch>
        </p:blipFill>
        <p:spPr>
          <a:xfrm>
            <a:off x="20" y="10"/>
            <a:ext cx="6044164" cy="6857990"/>
          </a:xfrm>
          <a:prstGeom prst="rect">
            <a:avLst/>
          </a:prstGeom>
        </p:spPr>
      </p:pic>
      <p:cxnSp>
        <p:nvCxnSpPr>
          <p:cNvPr id="19" name="Straight Connector 13">
            <a:extLst>
              <a:ext uri="{FF2B5EF4-FFF2-40B4-BE49-F238E27FC236}">
                <a16:creationId xmlns:a16="http://schemas.microsoft.com/office/drawing/2014/main" xmlns="" id="{511FC409-B3C2-4F68-865C-C5333D6F271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781300" y="723900"/>
            <a:ext cx="4610075"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Content Placeholder 8">
            <a:extLst>
              <a:ext uri="{FF2B5EF4-FFF2-40B4-BE49-F238E27FC236}">
                <a16:creationId xmlns:a16="http://schemas.microsoft.com/office/drawing/2014/main" xmlns="" id="{F14FEA08-CB80-5CBE-6DF6-727ED5AF6423}"/>
              </a:ext>
            </a:extLst>
          </p:cNvPr>
          <p:cNvSpPr>
            <a:spLocks noGrp="1"/>
          </p:cNvSpPr>
          <p:nvPr>
            <p:ph idx="1"/>
          </p:nvPr>
        </p:nvSpPr>
        <p:spPr>
          <a:xfrm>
            <a:off x="6696186" y="895739"/>
            <a:ext cx="4800600" cy="5066149"/>
          </a:xfrm>
        </p:spPr>
        <p:txBody>
          <a:bodyPr>
            <a:normAutofit lnSpcReduction="10000"/>
          </a:bodyPr>
          <a:lstStyle/>
          <a:p>
            <a:pPr marL="0" indent="0">
              <a:buNone/>
            </a:pPr>
            <a:r>
              <a:rPr lang="el-GR" sz="1800" b="1" i="1" dirty="0">
                <a:latin typeface="Gabriola" panose="04040605051002020D02" pitchFamily="82" charset="0"/>
              </a:rPr>
              <a:t>Χειρουργείο </a:t>
            </a:r>
          </a:p>
          <a:p>
            <a:pPr marL="0" indent="0">
              <a:buNone/>
            </a:pPr>
            <a:endParaRPr lang="el-GR" sz="1800" b="1" i="1" dirty="0" smtClean="0">
              <a:latin typeface="Gabriola" panose="04040605051002020D02" pitchFamily="82" charset="0"/>
            </a:endParaRPr>
          </a:p>
          <a:p>
            <a:pPr marL="0" indent="0">
              <a:buNone/>
            </a:pPr>
            <a:endParaRPr lang="el-GR" sz="1800" b="1" i="1" dirty="0" smtClean="0">
              <a:latin typeface="Gabriola" panose="04040605051002020D02" pitchFamily="82" charset="0"/>
            </a:endParaRPr>
          </a:p>
          <a:p>
            <a:pPr marL="0" indent="0">
              <a:buNone/>
            </a:pPr>
            <a:endParaRPr lang="el-GR" sz="1800" b="1" i="1" dirty="0" smtClean="0">
              <a:latin typeface="Gabriola" panose="04040605051002020D02" pitchFamily="82" charset="0"/>
            </a:endParaRPr>
          </a:p>
          <a:p>
            <a:pPr marL="0" indent="0">
              <a:buNone/>
            </a:pPr>
            <a:endParaRPr lang="el-GR" sz="1800" b="1" i="1" dirty="0" smtClean="0">
              <a:latin typeface="Gabriola" panose="04040605051002020D02" pitchFamily="82" charset="0"/>
            </a:endParaRPr>
          </a:p>
          <a:p>
            <a:pPr marL="0" indent="0">
              <a:buNone/>
            </a:pPr>
            <a:endParaRPr lang="el-GR" sz="1800" b="1" i="1" dirty="0" smtClean="0">
              <a:latin typeface="Gabriola" panose="04040605051002020D02" pitchFamily="82" charset="0"/>
            </a:endParaRPr>
          </a:p>
          <a:p>
            <a:pPr marL="0" indent="0">
              <a:buNone/>
            </a:pPr>
            <a:endParaRPr lang="el-GR" sz="1800" b="1" i="1" dirty="0" smtClean="0">
              <a:latin typeface="Gabriola" panose="04040605051002020D02" pitchFamily="82" charset="0"/>
            </a:endParaRPr>
          </a:p>
          <a:p>
            <a:pPr marL="0" indent="0">
              <a:buNone/>
            </a:pPr>
            <a:endParaRPr lang="el-GR" sz="1800" b="1" i="1" dirty="0" smtClean="0">
              <a:latin typeface="Gabriola" panose="04040605051002020D02" pitchFamily="82" charset="0"/>
            </a:endParaRPr>
          </a:p>
          <a:p>
            <a:pPr marL="0" indent="0">
              <a:buNone/>
            </a:pPr>
            <a:endParaRPr lang="el-GR" sz="1800" b="1" i="1" dirty="0" smtClean="0">
              <a:latin typeface="Gabriola" panose="04040605051002020D02" pitchFamily="82" charset="0"/>
            </a:endParaRPr>
          </a:p>
          <a:p>
            <a:pPr marL="0" indent="0">
              <a:buNone/>
            </a:pPr>
            <a:endParaRPr lang="el-GR" sz="1800" b="1" i="1" dirty="0" smtClean="0">
              <a:latin typeface="Gabriola" panose="04040605051002020D02" pitchFamily="82" charset="0"/>
            </a:endParaRPr>
          </a:p>
          <a:p>
            <a:pPr marL="0" indent="0">
              <a:buNone/>
            </a:pPr>
            <a:endParaRPr lang="el-GR" sz="1800" b="1" i="1" dirty="0" smtClean="0">
              <a:latin typeface="Gabriola" panose="04040605051002020D02" pitchFamily="82" charset="0"/>
            </a:endParaRPr>
          </a:p>
          <a:p>
            <a:pPr marL="0" indent="0">
              <a:buNone/>
            </a:pPr>
            <a:r>
              <a:rPr lang="el-GR" sz="1800" b="1" i="1" dirty="0" smtClean="0">
                <a:latin typeface="Gabriola" panose="04040605051002020D02" pitchFamily="82" charset="0"/>
              </a:rPr>
              <a:t>ΔΑΡΑΒΑΛΗΣ </a:t>
            </a:r>
            <a:r>
              <a:rPr lang="el-GR" sz="1800" b="1" i="1" dirty="0" smtClean="0">
                <a:latin typeface="Gabriola" panose="04040605051002020D02" pitchFamily="82" charset="0"/>
              </a:rPr>
              <a:t>ΧΡΗΣΤΟΣ </a:t>
            </a:r>
            <a:endParaRPr lang="en-US" sz="1800" b="1" i="1" dirty="0" smtClean="0">
              <a:latin typeface="Gabriola" panose="04040605051002020D02" pitchFamily="82" charset="0"/>
            </a:endParaRPr>
          </a:p>
          <a:p>
            <a:pPr marL="0" indent="0">
              <a:buNone/>
            </a:pPr>
            <a:endParaRPr lang="el-GR" sz="1800" b="1" i="1" dirty="0">
              <a:latin typeface="Gabriola" panose="04040605051002020D02" pitchFamily="82" charset="0"/>
            </a:endParaRPr>
          </a:p>
        </p:txBody>
      </p:sp>
      <p:cxnSp>
        <p:nvCxnSpPr>
          <p:cNvPr id="21" name="Straight Connector 15">
            <a:extLst>
              <a:ext uri="{FF2B5EF4-FFF2-40B4-BE49-F238E27FC236}">
                <a16:creationId xmlns:a16="http://schemas.microsoft.com/office/drawing/2014/main" xmlns="" id="{B810270D-76A7-44B3-9746-7EDF5788602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781300" y="6142781"/>
            <a:ext cx="4610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7413909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E49D7415-2F11-44C2-B6AA-13A25B6814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xmlns="" id="{D2E57F3D-33BE-4306-87E6-24576371951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4672" y="722376"/>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xmlns="" id="{6119F595-4349-2EC7-E427-D98BC149AEE5}"/>
              </a:ext>
            </a:extLst>
          </p:cNvPr>
          <p:cNvSpPr>
            <a:spLocks noGrp="1"/>
          </p:cNvSpPr>
          <p:nvPr>
            <p:ph idx="1"/>
          </p:nvPr>
        </p:nvSpPr>
        <p:spPr>
          <a:xfrm>
            <a:off x="200025" y="802433"/>
            <a:ext cx="3588203" cy="5352495"/>
          </a:xfrm>
        </p:spPr>
        <p:txBody>
          <a:bodyPr>
            <a:normAutofit/>
          </a:bodyPr>
          <a:lstStyle/>
          <a:p>
            <a:pPr marL="0" indent="0">
              <a:buNone/>
            </a:pPr>
            <a:r>
              <a:rPr lang="el-GR" sz="1800" b="1" i="1" dirty="0" err="1">
                <a:latin typeface="Gabriola" panose="04040605051002020D02" pitchFamily="82" charset="0"/>
              </a:rPr>
              <a:t>Ενεντηκοστά</a:t>
            </a:r>
            <a:r>
              <a:rPr lang="el-GR" sz="1800" b="1" i="1" dirty="0">
                <a:latin typeface="Gabriola" panose="04040605051002020D02" pitchFamily="82" charset="0"/>
              </a:rPr>
              <a:t> Πέμπτα </a:t>
            </a:r>
            <a:r>
              <a:rPr lang="el-GR" sz="1800" b="1" i="1" dirty="0" smtClean="0">
                <a:latin typeface="Gabriola" panose="04040605051002020D02" pitchFamily="82" charset="0"/>
              </a:rPr>
              <a:t>Γενέθλια</a:t>
            </a:r>
          </a:p>
          <a:p>
            <a:pPr marL="0" indent="0">
              <a:buNone/>
            </a:pPr>
            <a:endParaRPr lang="el-GR" sz="1800" b="1" i="1" dirty="0" smtClean="0">
              <a:latin typeface="Gabriola" panose="04040605051002020D02" pitchFamily="82" charset="0"/>
            </a:endParaRPr>
          </a:p>
          <a:p>
            <a:pPr marL="0" indent="0">
              <a:buNone/>
            </a:pPr>
            <a:endParaRPr lang="el-GR" sz="1800" b="1" i="1" dirty="0" smtClean="0">
              <a:latin typeface="Gabriola" panose="04040605051002020D02" pitchFamily="82" charset="0"/>
            </a:endParaRPr>
          </a:p>
          <a:p>
            <a:pPr marL="0" indent="0">
              <a:buNone/>
            </a:pPr>
            <a:endParaRPr lang="el-GR" sz="1800" b="1" i="1" dirty="0" smtClean="0">
              <a:latin typeface="Gabriola" panose="04040605051002020D02" pitchFamily="82" charset="0"/>
            </a:endParaRPr>
          </a:p>
          <a:p>
            <a:pPr marL="0" indent="0">
              <a:buNone/>
            </a:pPr>
            <a:endParaRPr lang="el-GR" sz="1800" b="1" i="1" dirty="0" smtClean="0">
              <a:latin typeface="Gabriola" panose="04040605051002020D02" pitchFamily="82" charset="0"/>
            </a:endParaRPr>
          </a:p>
          <a:p>
            <a:pPr marL="0" indent="0">
              <a:buNone/>
            </a:pPr>
            <a:endParaRPr lang="el-GR" sz="1800" b="1" i="1" dirty="0" smtClean="0">
              <a:latin typeface="Gabriola" panose="04040605051002020D02" pitchFamily="82" charset="0"/>
            </a:endParaRPr>
          </a:p>
          <a:p>
            <a:pPr marL="0" indent="0">
              <a:buNone/>
            </a:pPr>
            <a:endParaRPr lang="el-GR" sz="1800" b="1" i="1" dirty="0" smtClean="0">
              <a:latin typeface="Gabriola" panose="04040605051002020D02" pitchFamily="82" charset="0"/>
            </a:endParaRPr>
          </a:p>
          <a:p>
            <a:pPr marL="0" indent="0">
              <a:buNone/>
            </a:pPr>
            <a:endParaRPr lang="el-GR" sz="1800" b="1" i="1" dirty="0" smtClean="0">
              <a:latin typeface="Gabriola" panose="04040605051002020D02" pitchFamily="82" charset="0"/>
            </a:endParaRPr>
          </a:p>
          <a:p>
            <a:pPr marL="0" indent="0">
              <a:buNone/>
            </a:pPr>
            <a:endParaRPr lang="el-GR" sz="1800" b="1" i="1" dirty="0" smtClean="0">
              <a:latin typeface="Gabriola" panose="04040605051002020D02" pitchFamily="82" charset="0"/>
            </a:endParaRPr>
          </a:p>
          <a:p>
            <a:pPr marL="0" indent="0">
              <a:buNone/>
            </a:pPr>
            <a:endParaRPr lang="el-GR" sz="1800" b="1" i="1" dirty="0" smtClean="0">
              <a:latin typeface="Gabriola" panose="04040605051002020D02" pitchFamily="82" charset="0"/>
            </a:endParaRPr>
          </a:p>
          <a:p>
            <a:pPr marL="0" indent="0">
              <a:buNone/>
            </a:pPr>
            <a:endParaRPr lang="el-GR" sz="1800" b="1" i="1" dirty="0">
              <a:latin typeface="Gabriola" panose="04040605051002020D02" pitchFamily="82" charset="0"/>
            </a:endParaRPr>
          </a:p>
          <a:p>
            <a:pPr marL="0" indent="0">
              <a:buNone/>
            </a:pPr>
            <a:r>
              <a:rPr lang="el-GR" sz="1800" b="1" i="1" dirty="0" smtClean="0">
                <a:latin typeface="Gabriola" panose="04040605051002020D02" pitchFamily="82" charset="0"/>
              </a:rPr>
              <a:t>ΔΑΡΑΒΑΛΗΣ ΧΡΗΣΤΟΣ </a:t>
            </a:r>
            <a:endParaRPr lang="en-US" sz="1800" b="1" i="1" dirty="0" smtClean="0">
              <a:latin typeface="Gabriola" panose="04040605051002020D02" pitchFamily="82" charset="0"/>
            </a:endParaRPr>
          </a:p>
          <a:p>
            <a:pPr marL="0" indent="0">
              <a:buNone/>
            </a:pPr>
            <a:endParaRPr lang="el-GR" sz="1800" b="1" i="1" dirty="0">
              <a:latin typeface="Gabriola" panose="04040605051002020D02" pitchFamily="82" charset="0"/>
            </a:endParaRPr>
          </a:p>
        </p:txBody>
      </p:sp>
      <p:pic>
        <p:nvPicPr>
          <p:cNvPr id="5" name="Θέση περιεχομένου 4" descr="Εικόνα που περιέχει ρουχισμός, άτομο, εξωτερικός χώρος/ύπαιθρος, παράθυρο&#10;&#10;Το περιεχόμενο που δημιουργείται από AI ενδέχεται να είναι εσφαλμένο.">
            <a:extLst>
              <a:ext uri="{FF2B5EF4-FFF2-40B4-BE49-F238E27FC236}">
                <a16:creationId xmlns:a16="http://schemas.microsoft.com/office/drawing/2014/main" xmlns="" id="{FDBED73A-691F-3684-5AE1-0DCAC756AB3B}"/>
              </a:ext>
            </a:extLst>
          </p:cNvPr>
          <p:cNvPicPr>
            <a:picLocks noChangeAspect="1"/>
          </p:cNvPicPr>
          <p:nvPr/>
        </p:nvPicPr>
        <p:blipFill>
          <a:blip r:embed="rId2" cstate="print">
            <a:extLst>
              <a:ext uri="{28A0092B-C50C-407E-A947-70E740481C1C}">
                <a14:useLocalDpi xmlns:a14="http://schemas.microsoft.com/office/drawing/2010/main" xmlns="" val="0"/>
              </a:ext>
            </a:extLst>
          </a:blip>
          <a:srcRect l="2577" r="18025" b="-2"/>
          <a:stretch>
            <a:fillRect/>
          </a:stretch>
        </p:blipFill>
        <p:spPr>
          <a:xfrm>
            <a:off x="3973192" y="0"/>
            <a:ext cx="8218808" cy="6858000"/>
          </a:xfrm>
          <a:prstGeom prst="rect">
            <a:avLst/>
          </a:prstGeom>
        </p:spPr>
      </p:pic>
    </p:spTree>
    <p:extLst>
      <p:ext uri="{BB962C8B-B14F-4D97-AF65-F5344CB8AC3E}">
        <p14:creationId xmlns:p14="http://schemas.microsoft.com/office/powerpoint/2010/main" xmlns="" val="4265579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8">
            <a:extLst>
              <a:ext uri="{FF2B5EF4-FFF2-40B4-BE49-F238E27FC236}">
                <a16:creationId xmlns:a16="http://schemas.microsoft.com/office/drawing/2014/main" xmlns=""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0">
            <a:extLst>
              <a:ext uri="{FF2B5EF4-FFF2-40B4-BE49-F238E27FC236}">
                <a16:creationId xmlns:a16="http://schemas.microsoft.com/office/drawing/2014/main" xmlns=""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8" name="Rectangle 12">
            <a:extLst>
              <a:ext uri="{FF2B5EF4-FFF2-40B4-BE49-F238E27FC236}">
                <a16:creationId xmlns:a16="http://schemas.microsoft.com/office/drawing/2014/main" xmlns="" id="{B9C0E6AB-EAB6-41E0-9D49-369643E873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xmlns="" id="{F78075BE-4130-4D6A-B0EB-6397ED5E5D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xmlns="" id="{45A68485-209B-143F-DCA9-02D11BC77E14}"/>
              </a:ext>
            </a:extLst>
          </p:cNvPr>
          <p:cNvPicPr>
            <a:picLocks noChangeAspect="1"/>
          </p:cNvPicPr>
          <p:nvPr/>
        </p:nvPicPr>
        <p:blipFill>
          <a:blip r:embed="rId2" cstate="print"/>
          <a:srcRect l="4487" r="3976" b="2"/>
          <a:stretch>
            <a:fillRect/>
          </a:stretch>
        </p:blipFill>
        <p:spPr>
          <a:xfrm rot="16200000">
            <a:off x="3579267" y="-2212226"/>
            <a:ext cx="4653467" cy="9077920"/>
          </a:xfrm>
          <a:prstGeom prst="rect">
            <a:avLst/>
          </a:prstGeom>
        </p:spPr>
      </p:pic>
      <p:sp>
        <p:nvSpPr>
          <p:cNvPr id="5" name="TextBox 4">
            <a:extLst>
              <a:ext uri="{FF2B5EF4-FFF2-40B4-BE49-F238E27FC236}">
                <a16:creationId xmlns:a16="http://schemas.microsoft.com/office/drawing/2014/main" xmlns="" id="{828018AB-1369-449A-BBEC-E6845B774340}"/>
              </a:ext>
            </a:extLst>
          </p:cNvPr>
          <p:cNvSpPr txBox="1"/>
          <p:nvPr/>
        </p:nvSpPr>
        <p:spPr>
          <a:xfrm>
            <a:off x="-1" y="0"/>
            <a:ext cx="12339873" cy="861774"/>
          </a:xfrm>
          <a:prstGeom prst="rect">
            <a:avLst/>
          </a:prstGeom>
          <a:noFill/>
        </p:spPr>
        <p:txBody>
          <a:bodyPr wrap="square" rtlCol="0">
            <a:spAutoFit/>
          </a:bodyPr>
          <a:lstStyle/>
          <a:p>
            <a:r>
              <a:rPr lang="el-GR" sz="1600" dirty="0">
                <a:latin typeface="Gabriola" panose="04040605051002020D02" pitchFamily="82" charset="0"/>
              </a:rPr>
              <a:t> </a:t>
            </a:r>
          </a:p>
          <a:p>
            <a:r>
              <a:rPr lang="el-GR" sz="1600" dirty="0">
                <a:latin typeface="Gabriola" panose="04040605051002020D02" pitchFamily="82" charset="0"/>
              </a:rPr>
              <a:t> </a:t>
            </a:r>
          </a:p>
          <a:p>
            <a:r>
              <a:rPr lang="el-GR" dirty="0"/>
              <a:t> </a:t>
            </a:r>
          </a:p>
        </p:txBody>
      </p:sp>
      <p:sp>
        <p:nvSpPr>
          <p:cNvPr id="7" name="TextBox 6">
            <a:extLst>
              <a:ext uri="{FF2B5EF4-FFF2-40B4-BE49-F238E27FC236}">
                <a16:creationId xmlns:a16="http://schemas.microsoft.com/office/drawing/2014/main" xmlns="" id="{8A99984D-CFD5-22E3-C850-CF4308FBE009}"/>
              </a:ext>
            </a:extLst>
          </p:cNvPr>
          <p:cNvSpPr txBox="1"/>
          <p:nvPr/>
        </p:nvSpPr>
        <p:spPr>
          <a:xfrm>
            <a:off x="90535" y="4789283"/>
            <a:ext cx="12010930" cy="2585323"/>
          </a:xfrm>
          <a:prstGeom prst="rect">
            <a:avLst/>
          </a:prstGeom>
          <a:noFill/>
        </p:spPr>
        <p:txBody>
          <a:bodyPr wrap="square" rtlCol="0">
            <a:spAutoFit/>
          </a:bodyPr>
          <a:lstStyle/>
          <a:p>
            <a:pPr algn="ctr"/>
            <a:r>
              <a:rPr lang="el-GR" sz="1600" dirty="0"/>
              <a:t> </a:t>
            </a:r>
            <a:r>
              <a:rPr lang="el-GR" sz="1600" dirty="0">
                <a:latin typeface="Gabriola" panose="04040605051002020D02" pitchFamily="82" charset="0"/>
              </a:rPr>
              <a:t>Κάθε μέτρο τσιμέντου αυτής της αφιλόξενης πόλης φιλοξενεί κι από ένα σβησμένο τσιγάρο.  Κάποιος «φυσιολογικός» για τα σημερινά δεδομένα θα το προσπερνούσε, ίσως λέγοντας «σκουπίδια…», κάπως περιφρονητικά. Κάποιος άλλος, υπέρμετρα ρομαντικός, ουτοπιστής και λιγάκι «αφύσικος» θα πρόσεχε να μην το τσαλαπατήσει. Όχι για να μην πονέσει το τσιγάρο, αλλά τη ψυχή που κάηκε μαζί του. Γιατί κάθε σβησμένο τσιγάρο κουβαλάει μια ψυχή που οικειοθελώς έγινε στάχτη, αφού εκείνη τη στιγμή δεν είχε τι άλλο να γίνει…Μια ψυχή κουρασμένη, αμήχανη, φοβισμένη, φορτωμένη στην πλάτη το νεκρό σώμα της καθημερινότητας. Μια ψυχή που επιβίωσε κάποιας άτυχης συνάντησης και τριγυρνά μόνη. Μια ψυχή που περίμενε και περίμενε κάτι που ποτέ δεν ήρθε και τώρα πια άλλο κουράγιο δεν έχει να περιμένει. Κι όμως δίνει ακόμα λίγο χρόνο. Έτσι, ανάβει ένα τσιγάρο περιμένοντας… Ένα τελευταίο τσιγάρο. Ίσως κι όχι…Ένα λεωφορείο που άργησε, ένα τηλεφώνημα σε εκκρεμότητα, μια επίπληξη για κάτι που δεν έγινε σωστά, ένα τραγούδι που το κελί κάποιας ανάμνησης ξεκλείδωσε ή απλώς κάποιο μεράκι που θυμήθηκε να ξυπνήσει, στάθηκαν η αφορμή για εκείνο το τσιγάρο. «Θα το κόψω.» είπες. «Μην το βλέπεις αυτό. Δεν καπνίζω πια. Κάπου- κάπου κάνω ένα για να περνάει </a:t>
            </a:r>
            <a:r>
              <a:rPr lang="el-GR" sz="1600" dirty="0" err="1">
                <a:latin typeface="Gabriola" panose="04040605051002020D02" pitchFamily="82" charset="0"/>
              </a:rPr>
              <a:t>ώρα.»Το</a:t>
            </a:r>
            <a:r>
              <a:rPr lang="el-GR" sz="1600" dirty="0">
                <a:latin typeface="Gabriola" panose="04040605051002020D02" pitchFamily="82" charset="0"/>
              </a:rPr>
              <a:t> πέταξες κάτω, το τσαλαπάτησες για να σβήσει, με βλέμμα σχεδόν ενοχικό. Το τσιγάρο αργόσβηνε, μα η ψυχή σου συνέχιζε να καίγεται…                                                                                                                                                                                                                                                                                   </a:t>
            </a:r>
            <a:r>
              <a:rPr lang="el-GR" sz="1600" b="1" i="1" dirty="0">
                <a:latin typeface="Gabriola" panose="04040605051002020D02" pitchFamily="82" charset="0"/>
              </a:rPr>
              <a:t>Αναστασία </a:t>
            </a:r>
            <a:r>
              <a:rPr lang="el-GR" sz="1600" b="1" i="1" dirty="0" err="1">
                <a:latin typeface="Gabriola" panose="04040605051002020D02" pitchFamily="82" charset="0"/>
              </a:rPr>
              <a:t>Κόντζιλα</a:t>
            </a:r>
            <a:endParaRPr lang="el-GR" sz="1600" b="1" i="1" dirty="0">
              <a:latin typeface="Gabriola" panose="04040605051002020D02" pitchFamily="82" charset="0"/>
            </a:endParaRPr>
          </a:p>
          <a:p>
            <a:pPr algn="ctr"/>
            <a:r>
              <a:rPr lang="el-GR" sz="1600" dirty="0">
                <a:latin typeface="Gabriola" panose="04040605051002020D02" pitchFamily="82" charset="0"/>
              </a:rPr>
              <a:t>                                                                              </a:t>
            </a:r>
          </a:p>
          <a:p>
            <a:r>
              <a:rPr lang="el-GR" sz="1600" dirty="0">
                <a:latin typeface="Gabriola" panose="04040605051002020D02" pitchFamily="82" charset="0"/>
              </a:rPr>
              <a:t> </a:t>
            </a:r>
          </a:p>
        </p:txBody>
      </p:sp>
      <p:sp>
        <p:nvSpPr>
          <p:cNvPr id="8" name="TextBox 7">
            <a:extLst>
              <a:ext uri="{FF2B5EF4-FFF2-40B4-BE49-F238E27FC236}">
                <a16:creationId xmlns:a16="http://schemas.microsoft.com/office/drawing/2014/main" xmlns="" id="{8E6F5961-D095-9076-F54E-9FE30CC21120}"/>
              </a:ext>
            </a:extLst>
          </p:cNvPr>
          <p:cNvSpPr txBox="1"/>
          <p:nvPr/>
        </p:nvSpPr>
        <p:spPr>
          <a:xfrm>
            <a:off x="10583502" y="381723"/>
            <a:ext cx="1517964" cy="338554"/>
          </a:xfrm>
          <a:prstGeom prst="rect">
            <a:avLst/>
          </a:prstGeom>
          <a:noFill/>
        </p:spPr>
        <p:txBody>
          <a:bodyPr wrap="square" rtlCol="0">
            <a:spAutoFit/>
          </a:bodyPr>
          <a:lstStyle/>
          <a:p>
            <a:r>
              <a:rPr lang="el-GR" sz="1600" b="1" i="1" dirty="0">
                <a:latin typeface="Gabriola" panose="04040605051002020D02" pitchFamily="82" charset="0"/>
              </a:rPr>
              <a:t>ΑΠΟΤΣΙΓΑΡΑ</a:t>
            </a:r>
            <a:endParaRPr lang="el-GR" sz="1600" dirty="0">
              <a:latin typeface="Gabriola" panose="04040605051002020D02" pitchFamily="82" charset="0"/>
            </a:endParaRPr>
          </a:p>
        </p:txBody>
      </p:sp>
    </p:spTree>
    <p:extLst>
      <p:ext uri="{BB962C8B-B14F-4D97-AF65-F5344CB8AC3E}">
        <p14:creationId xmlns:p14="http://schemas.microsoft.com/office/powerpoint/2010/main" xmlns="" val="11489431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xmlns=""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xmlns="" id="{33E93247-6229-44AB-A550-739E971E6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i="1" dirty="0" smtClean="0">
                <a:latin typeface="Gabriola" panose="04040605051002020D02" pitchFamily="82" charset="0"/>
              </a:rPr>
              <a:t>ΔΑΡΑΒΑΛΗΣ ΧΡΗΣΤΟΣ </a:t>
            </a:r>
            <a:endParaRPr lang="en-US" b="1" i="1" dirty="0">
              <a:latin typeface="Gabriola" panose="04040605051002020D02" pitchFamily="82" charset="0"/>
            </a:endParaRPr>
          </a:p>
        </p:txBody>
      </p:sp>
      <p:cxnSp>
        <p:nvCxnSpPr>
          <p:cNvPr id="16" name="Straight Connector 15">
            <a:extLst>
              <a:ext uri="{FF2B5EF4-FFF2-40B4-BE49-F238E27FC236}">
                <a16:creationId xmlns:a16="http://schemas.microsoft.com/office/drawing/2014/main" xmlns="" id="{EE2E603F-4A95-4FE8-BB06-211DFD75DBE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Θέση περιεχομένου 4" descr="Εικόνα που περιέχει ουρανός, εξωτερικός χώρος/ύπαιθρος, ορίζοντας, δύση&#10;&#10;Το περιεχόμενο που δημιουργείται από AI ενδέχεται να είναι εσφαλμένο.">
            <a:extLst>
              <a:ext uri="{FF2B5EF4-FFF2-40B4-BE49-F238E27FC236}">
                <a16:creationId xmlns:a16="http://schemas.microsoft.com/office/drawing/2014/main" xmlns="" id="{6B254A40-DA06-A1C8-8C8F-C97391708DD4}"/>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rcRect t="22543" r="1" b="1"/>
          <a:stretch>
            <a:fillRect/>
          </a:stretch>
        </p:blipFill>
        <p:spPr>
          <a:xfrm>
            <a:off x="6326272" y="10"/>
            <a:ext cx="5865727" cy="6857990"/>
          </a:xfrm>
          <a:prstGeom prst="rect">
            <a:avLst/>
          </a:prstGeom>
        </p:spPr>
      </p:pic>
      <p:sp>
        <p:nvSpPr>
          <p:cNvPr id="7" name="TextBox 6">
            <a:extLst>
              <a:ext uri="{FF2B5EF4-FFF2-40B4-BE49-F238E27FC236}">
                <a16:creationId xmlns:a16="http://schemas.microsoft.com/office/drawing/2014/main" xmlns="" id="{11F1A329-294E-286D-99AF-94006B2459EA}"/>
              </a:ext>
            </a:extLst>
          </p:cNvPr>
          <p:cNvSpPr txBox="1"/>
          <p:nvPr/>
        </p:nvSpPr>
        <p:spPr>
          <a:xfrm>
            <a:off x="233266" y="889276"/>
            <a:ext cx="4217436" cy="14496276"/>
          </a:xfrm>
          <a:prstGeom prst="rect">
            <a:avLst/>
          </a:prstGeom>
          <a:noFill/>
        </p:spPr>
        <p:txBody>
          <a:bodyPr wrap="square" rtlCol="0">
            <a:spAutoFit/>
          </a:bodyPr>
          <a:lstStyle/>
          <a:p>
            <a:r>
              <a:rPr lang="el-GR" b="1" i="1" dirty="0">
                <a:latin typeface="Gabriola" panose="04040605051002020D02" pitchFamily="82" charset="0"/>
              </a:rPr>
              <a:t>Όταν αλλάζαμε ηπείρους</a:t>
            </a:r>
          </a:p>
          <a:p>
            <a:r>
              <a:rPr lang="el-GR" b="1" i="1" dirty="0" smtClean="0">
                <a:latin typeface="Gabriola" panose="04040605051002020D02" pitchFamily="82" charset="0"/>
              </a:rPr>
              <a:t>(</a:t>
            </a:r>
            <a:r>
              <a:rPr lang="el-GR" b="1" i="1" dirty="0">
                <a:latin typeface="Gabriola" panose="04040605051002020D02" pitchFamily="82" charset="0"/>
              </a:rPr>
              <a:t>Ανατολή στο στενό του Γιβραλτάρ)</a:t>
            </a: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r>
              <a:rPr lang="el-GR" b="1" i="1" dirty="0" smtClean="0">
                <a:latin typeface="Gabriola" panose="04040605051002020D02" pitchFamily="82" charset="0"/>
              </a:rPr>
              <a:t>ΔΑΡΑΒΑΛΗΣ </a:t>
            </a:r>
            <a:r>
              <a:rPr lang="el-GR" b="1" i="1" dirty="0" smtClean="0">
                <a:latin typeface="Gabriola" panose="04040605051002020D02" pitchFamily="82" charset="0"/>
              </a:rPr>
              <a:t>ΧΡΗΣΤΟΣ </a:t>
            </a:r>
            <a:endParaRPr lang="en-US"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a:latin typeface="Gabriola" panose="04040605051002020D02" pitchFamily="82" charset="0"/>
            </a:endParaRPr>
          </a:p>
        </p:txBody>
      </p:sp>
    </p:spTree>
    <p:extLst>
      <p:ext uri="{BB962C8B-B14F-4D97-AF65-F5344CB8AC3E}">
        <p14:creationId xmlns:p14="http://schemas.microsoft.com/office/powerpoint/2010/main" xmlns="" val="18235451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xmlns=""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xmlns="" id="{33E93247-6229-44AB-A550-739E971E6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i="1" dirty="0" smtClean="0">
                <a:latin typeface="Gabriola" panose="04040605051002020D02" pitchFamily="82" charset="0"/>
              </a:rPr>
              <a:t>ΔΑΡΑΒΑΛΗΣ ΧΡΗΣΤΟΣ </a:t>
            </a:r>
            <a:endParaRPr lang="en-US" b="1" i="1" dirty="0">
              <a:latin typeface="Gabriola" panose="04040605051002020D02" pitchFamily="82" charset="0"/>
            </a:endParaRPr>
          </a:p>
        </p:txBody>
      </p:sp>
      <p:cxnSp>
        <p:nvCxnSpPr>
          <p:cNvPr id="16" name="Straight Connector 15">
            <a:extLst>
              <a:ext uri="{FF2B5EF4-FFF2-40B4-BE49-F238E27FC236}">
                <a16:creationId xmlns:a16="http://schemas.microsoft.com/office/drawing/2014/main" xmlns="" id="{EE2E603F-4A95-4FE8-BB06-211DFD75DBE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Θέση περιεχομένου 4" descr="Εικόνα που περιέχει ουρανός, άτομο, εξωτερικός χώρος/ύπαιθρος, ρουχισμός&#10;&#10;Το περιεχόμενο που δημιουργείται από AI ενδέχεται να είναι εσφαλμένο.">
            <a:extLst>
              <a:ext uri="{FF2B5EF4-FFF2-40B4-BE49-F238E27FC236}">
                <a16:creationId xmlns:a16="http://schemas.microsoft.com/office/drawing/2014/main" xmlns="" id="{C035F09D-CB67-7823-9DA8-35253947F97B}"/>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rcRect t="131" r="-2" b="12180"/>
          <a:stretch>
            <a:fillRect/>
          </a:stretch>
        </p:blipFill>
        <p:spPr>
          <a:xfrm>
            <a:off x="6326272" y="10"/>
            <a:ext cx="5865727" cy="6857990"/>
          </a:xfrm>
          <a:prstGeom prst="rect">
            <a:avLst/>
          </a:prstGeom>
        </p:spPr>
      </p:pic>
      <p:sp>
        <p:nvSpPr>
          <p:cNvPr id="8" name="TextBox 7">
            <a:extLst>
              <a:ext uri="{FF2B5EF4-FFF2-40B4-BE49-F238E27FC236}">
                <a16:creationId xmlns:a16="http://schemas.microsoft.com/office/drawing/2014/main" xmlns="" id="{56C6F607-B33C-69A8-8D54-5BFD5BD6CF43}"/>
              </a:ext>
            </a:extLst>
          </p:cNvPr>
          <p:cNvSpPr txBox="1"/>
          <p:nvPr/>
        </p:nvSpPr>
        <p:spPr>
          <a:xfrm>
            <a:off x="515186" y="985587"/>
            <a:ext cx="3217059" cy="10341293"/>
          </a:xfrm>
          <a:prstGeom prst="rect">
            <a:avLst/>
          </a:prstGeom>
          <a:noFill/>
        </p:spPr>
        <p:txBody>
          <a:bodyPr wrap="square">
            <a:spAutoFit/>
          </a:bodyPr>
          <a:lstStyle/>
          <a:p>
            <a:r>
              <a:rPr lang="el-GR" b="1" i="1" dirty="0">
                <a:latin typeface="Gabriola" panose="04040605051002020D02" pitchFamily="82" charset="0"/>
              </a:rPr>
              <a:t>Όταν αλλάζαμε ηπείρους</a:t>
            </a:r>
          </a:p>
          <a:p>
            <a:r>
              <a:rPr lang="el-GR" b="1" i="1" dirty="0" smtClean="0">
                <a:latin typeface="Gabriola" panose="04040605051002020D02" pitchFamily="82" charset="0"/>
              </a:rPr>
              <a:t>(</a:t>
            </a:r>
            <a:r>
              <a:rPr lang="el-GR" b="1" i="1" dirty="0">
                <a:latin typeface="Gabriola" panose="04040605051002020D02" pitchFamily="82" charset="0"/>
              </a:rPr>
              <a:t>Ανατολή στο στενό του Γιβραλτάρ</a:t>
            </a:r>
            <a:r>
              <a:rPr lang="el-GR" b="1" i="1" dirty="0" smtClean="0">
                <a:latin typeface="Gabriola" panose="04040605051002020D02" pitchFamily="82" charset="0"/>
              </a:rPr>
              <a:t>)</a:t>
            </a: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r>
              <a:rPr lang="el-GR" b="1" i="1" dirty="0" smtClean="0">
                <a:latin typeface="Gabriola" panose="04040605051002020D02" pitchFamily="82" charset="0"/>
              </a:rPr>
              <a:t> </a:t>
            </a:r>
            <a:r>
              <a:rPr lang="el-GR" b="1" i="1" dirty="0" smtClean="0">
                <a:latin typeface="Gabriola" panose="04040605051002020D02" pitchFamily="82" charset="0"/>
              </a:rPr>
              <a:t>ΔΑΡΑΒΑΛΗΣ ΧΡΗΣΤΟΣ </a:t>
            </a:r>
            <a:endParaRPr lang="en-US" b="1" i="1" dirty="0" smtClean="0">
              <a:latin typeface="Gabriola" panose="04040605051002020D02" pitchFamily="82" charset="0"/>
            </a:endParaRPr>
          </a:p>
          <a:p>
            <a:endParaRPr lang="el-GR" b="1" i="1" dirty="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smtClean="0">
              <a:latin typeface="Gabriola" panose="04040605051002020D02" pitchFamily="82" charset="0"/>
            </a:endParaRPr>
          </a:p>
          <a:p>
            <a:endParaRPr lang="el-GR" b="1" i="1" dirty="0">
              <a:latin typeface="Gabriola" panose="04040605051002020D02" pitchFamily="82" charset="0"/>
            </a:endParaRPr>
          </a:p>
          <a:p>
            <a:endParaRPr lang="el-GR" b="1" i="1" dirty="0">
              <a:latin typeface="Gabriola" panose="04040605051002020D02" pitchFamily="82" charset="0"/>
            </a:endParaRPr>
          </a:p>
        </p:txBody>
      </p:sp>
    </p:spTree>
    <p:extLst>
      <p:ext uri="{BB962C8B-B14F-4D97-AF65-F5344CB8AC3E}">
        <p14:creationId xmlns:p14="http://schemas.microsoft.com/office/powerpoint/2010/main" xmlns="" val="41683163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xmlns="" id="{AC665125-8B42-5091-2024-6CED23A110F6}"/>
              </a:ext>
            </a:extLst>
          </p:cNvPr>
          <p:cNvPicPr>
            <a:picLocks noChangeAspect="1"/>
          </p:cNvPicPr>
          <p:nvPr/>
        </p:nvPicPr>
        <p:blipFill>
          <a:blip r:embed="rId2" cstate="print">
            <a:extLst>
              <a:ext uri="{28A0092B-C50C-407E-A947-70E740481C1C}">
                <a14:useLocalDpi xmlns:a14="http://schemas.microsoft.com/office/drawing/2010/main" xmlns="" val="0"/>
              </a:ext>
            </a:extLst>
          </a:blip>
          <a:srcRect b="15644"/>
          <a:stretch>
            <a:fillRect/>
          </a:stretch>
        </p:blipFill>
        <p:spPr>
          <a:xfrm>
            <a:off x="6096000" y="1571"/>
            <a:ext cx="6096000" cy="6856429"/>
          </a:xfrm>
          <a:prstGeom prst="rect">
            <a:avLst/>
          </a:prstGeom>
        </p:spPr>
      </p:pic>
      <p:sp>
        <p:nvSpPr>
          <p:cNvPr id="6" name="5 - TextBox"/>
          <p:cNvSpPr txBox="1"/>
          <p:nvPr/>
        </p:nvSpPr>
        <p:spPr>
          <a:xfrm>
            <a:off x="737118" y="354563"/>
            <a:ext cx="3676262" cy="923330"/>
          </a:xfrm>
          <a:prstGeom prst="rect">
            <a:avLst/>
          </a:prstGeom>
          <a:noFill/>
        </p:spPr>
        <p:txBody>
          <a:bodyPr wrap="square" rtlCol="0">
            <a:spAutoFit/>
          </a:bodyPr>
          <a:lstStyle/>
          <a:p>
            <a:endParaRPr lang="el-GR" dirty="0" smtClean="0"/>
          </a:p>
          <a:p>
            <a:r>
              <a:rPr lang="el-GR" b="1" i="1" dirty="0" smtClean="0">
                <a:latin typeface="Gabriola" pitchFamily="82" charset="0"/>
              </a:rPr>
              <a:t>Εδώ κάνω κουμάντο εγώ</a:t>
            </a:r>
            <a:endParaRPr lang="el-GR" b="1" i="1" dirty="0" smtClean="0">
              <a:latin typeface="Gabriola" pitchFamily="82" charset="0"/>
            </a:endParaRPr>
          </a:p>
          <a:p>
            <a:r>
              <a:rPr lang="el-GR" b="1" i="1" dirty="0" smtClean="0">
                <a:latin typeface="Gabriola" pitchFamily="82" charset="0"/>
              </a:rPr>
              <a:t>Νίκη </a:t>
            </a:r>
            <a:r>
              <a:rPr lang="el-GR" b="1" i="1" dirty="0" err="1" smtClean="0">
                <a:latin typeface="Gabriola" pitchFamily="82" charset="0"/>
              </a:rPr>
              <a:t>Κωστοπούλου</a:t>
            </a:r>
            <a:endParaRPr lang="el-GR" b="1" i="1" dirty="0">
              <a:latin typeface="Gabriola" pitchFamily="82" charset="0"/>
            </a:endParaRPr>
          </a:p>
        </p:txBody>
      </p:sp>
    </p:spTree>
    <p:extLst>
      <p:ext uri="{BB962C8B-B14F-4D97-AF65-F5344CB8AC3E}">
        <p14:creationId xmlns:p14="http://schemas.microsoft.com/office/powerpoint/2010/main" xmlns="" val="42153047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descr="Εικόνα που περιέχει εξωτερικός χώρος/ύπαιθρος, πλοίο, νερό, ουρανός&#10;&#10;Το περιεχόμενο που δημιουργείται από AI ενδέχεται να είναι εσφαλμένο.">
            <a:extLst>
              <a:ext uri="{FF2B5EF4-FFF2-40B4-BE49-F238E27FC236}">
                <a16:creationId xmlns:a16="http://schemas.microsoft.com/office/drawing/2014/main" xmlns="" id="{CD563984-992F-64F0-6A72-489B32C299FA}"/>
              </a:ext>
            </a:extLst>
          </p:cNvPr>
          <p:cNvPicPr>
            <a:picLocks noChangeAspect="1"/>
          </p:cNvPicPr>
          <p:nvPr/>
        </p:nvPicPr>
        <p:blipFill>
          <a:blip r:embed="rId2" cstate="print">
            <a:extLst>
              <a:ext uri="{28A0092B-C50C-407E-A947-70E740481C1C}">
                <a14:useLocalDpi xmlns:a14="http://schemas.microsoft.com/office/drawing/2010/main" xmlns="" val="0"/>
              </a:ext>
            </a:extLst>
          </a:blip>
          <a:srcRect t="10100" r="-2" b="-2"/>
          <a:stretch>
            <a:fillRect/>
          </a:stretch>
        </p:blipFill>
        <p:spPr>
          <a:xfrm>
            <a:off x="0" y="0"/>
            <a:ext cx="5714420" cy="6849700"/>
          </a:xfrm>
          <a:prstGeom prst="rect">
            <a:avLst/>
          </a:prstGeom>
        </p:spPr>
      </p:pic>
      <p:sp>
        <p:nvSpPr>
          <p:cNvPr id="3" name="Θέση περιεχομένου 2">
            <a:extLst>
              <a:ext uri="{FF2B5EF4-FFF2-40B4-BE49-F238E27FC236}">
                <a16:creationId xmlns:a16="http://schemas.microsoft.com/office/drawing/2014/main" xmlns="" id="{FB1131E2-5D79-0A1A-3598-AB09FBA2A54F}"/>
              </a:ext>
            </a:extLst>
          </p:cNvPr>
          <p:cNvSpPr>
            <a:spLocks noGrp="1"/>
          </p:cNvSpPr>
          <p:nvPr>
            <p:ph idx="1"/>
          </p:nvPr>
        </p:nvSpPr>
        <p:spPr>
          <a:xfrm>
            <a:off x="6106390" y="2470244"/>
            <a:ext cx="4596245" cy="3769836"/>
          </a:xfrm>
        </p:spPr>
        <p:txBody>
          <a:bodyPr anchor="ctr">
            <a:normAutofit/>
          </a:bodyPr>
          <a:lstStyle/>
          <a:p>
            <a:pPr marL="0" indent="0">
              <a:buNone/>
            </a:pPr>
            <a:endParaRPr lang="el-GR" sz="2000" dirty="0">
              <a:latin typeface="Gabriola" panose="04040605051002020D02" pitchFamily="82" charset="0"/>
            </a:endParaRPr>
          </a:p>
          <a:p>
            <a:pPr marL="0" indent="0" algn="ctr">
              <a:buNone/>
            </a:pPr>
            <a:r>
              <a:rPr lang="el-GR" sz="2000" b="1" i="1" dirty="0">
                <a:latin typeface="Gabriola" panose="04040605051002020D02" pitchFamily="82" charset="0"/>
              </a:rPr>
              <a:t>                                             </a:t>
            </a:r>
            <a:r>
              <a:rPr lang="el-GR" sz="2000" b="1" i="1" dirty="0" smtClean="0">
                <a:latin typeface="Gabriola" panose="04040605051002020D02" pitchFamily="82" charset="0"/>
              </a:rPr>
              <a:t>	</a:t>
            </a:r>
            <a:r>
              <a:rPr lang="el-GR" sz="1800" b="1" i="1" dirty="0" err="1" smtClean="0">
                <a:latin typeface="Gabriola" panose="04040605051002020D02" pitchFamily="82" charset="0"/>
              </a:rPr>
              <a:t>Μπλέ</a:t>
            </a:r>
            <a:r>
              <a:rPr lang="el-GR" sz="1800" b="1" i="1" dirty="0" smtClean="0">
                <a:latin typeface="Gabriola" panose="04040605051002020D02" pitchFamily="82" charset="0"/>
              </a:rPr>
              <a:t> νύχτα</a:t>
            </a:r>
            <a:endParaRPr lang="el-GR" altLang="el-GR" sz="1800" dirty="0">
              <a:latin typeface="Gabriola" panose="04040605051002020D02" pitchFamily="82" charset="0"/>
            </a:endParaRPr>
          </a:p>
          <a:p>
            <a:pPr marL="0" indent="0" algn="ctr">
              <a:buNone/>
            </a:pPr>
            <a:r>
              <a:rPr kumimoji="0" lang="el-GR" altLang="el-GR" sz="1800" b="1" i="1" u="none" strike="noStrike" cap="none" normalizeH="0" baseline="0" dirty="0">
                <a:ln>
                  <a:noFill/>
                </a:ln>
                <a:effectLst/>
                <a:latin typeface="Gabriola" panose="04040605051002020D02" pitchFamily="82" charset="0"/>
              </a:rPr>
              <a:t>                                                        </a:t>
            </a:r>
            <a:r>
              <a:rPr kumimoji="0" lang="el-GR" altLang="el-GR" sz="1800" b="1" i="1" u="none" strike="noStrike" cap="none" normalizeH="0" baseline="0" dirty="0" smtClean="0">
                <a:ln>
                  <a:noFill/>
                </a:ln>
                <a:effectLst/>
                <a:latin typeface="Gabriola" panose="04040605051002020D02" pitchFamily="82" charset="0"/>
              </a:rPr>
              <a:t>          </a:t>
            </a:r>
            <a:r>
              <a:rPr kumimoji="0" lang="el-GR" altLang="el-GR" sz="1800" b="1" i="1" u="none" strike="noStrike" cap="none" normalizeH="0" baseline="0" dirty="0">
                <a:ln>
                  <a:noFill/>
                </a:ln>
                <a:effectLst/>
                <a:latin typeface="Gabriola" panose="04040605051002020D02" pitchFamily="82" charset="0"/>
              </a:rPr>
              <a:t>Νίκη Κωστοπούλου </a:t>
            </a:r>
          </a:p>
          <a:p>
            <a:pPr marL="0" indent="0">
              <a:buNone/>
            </a:pPr>
            <a:endParaRPr kumimoji="0" lang="el-GR" altLang="el-GR" sz="1800" i="0" u="none" strike="noStrike" cap="none" normalizeH="0" baseline="0" dirty="0">
              <a:ln>
                <a:noFill/>
              </a:ln>
              <a:effectLst/>
              <a:latin typeface="Gabriola" panose="04040605051002020D02" pitchFamily="82" charset="0"/>
            </a:endParaRPr>
          </a:p>
          <a:p>
            <a:pPr marL="0" indent="0">
              <a:buNone/>
            </a:pPr>
            <a:endParaRPr lang="el-GR" sz="1800" dirty="0">
              <a:latin typeface="Gabriola" panose="04040605051002020D02" pitchFamily="82" charset="0"/>
            </a:endParaRPr>
          </a:p>
        </p:txBody>
      </p:sp>
    </p:spTree>
    <p:extLst>
      <p:ext uri="{BB962C8B-B14F-4D97-AF65-F5344CB8AC3E}">
        <p14:creationId xmlns:p14="http://schemas.microsoft.com/office/powerpoint/2010/main" xmlns="" val="28842658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CFF917D2-7E77-0D0A-B30A-5C9E3913BDE2}"/>
              </a:ext>
            </a:extLst>
          </p:cNvPr>
          <p:cNvSpPr txBox="1"/>
          <p:nvPr/>
        </p:nvSpPr>
        <p:spPr>
          <a:xfrm>
            <a:off x="821002" y="3308419"/>
            <a:ext cx="5513559" cy="646331"/>
          </a:xfrm>
          <a:prstGeom prst="rect">
            <a:avLst/>
          </a:prstGeom>
          <a:noFill/>
        </p:spPr>
        <p:txBody>
          <a:bodyPr wrap="square">
            <a:spAutoFit/>
          </a:bodyPr>
          <a:lstStyle/>
          <a:p>
            <a:pPr>
              <a:buNone/>
            </a:pPr>
            <a:r>
              <a:rPr lang="el-GR" b="1" i="1" dirty="0">
                <a:latin typeface="Gabriola" panose="04040605051002020D02" pitchFamily="82" charset="0"/>
              </a:rPr>
              <a:t>Νυχτερινές Τροχιές</a:t>
            </a:r>
          </a:p>
          <a:p>
            <a:pPr>
              <a:buNone/>
            </a:pPr>
            <a:r>
              <a:rPr lang="el-GR" b="1" i="1" dirty="0" smtClean="0">
                <a:latin typeface="Gabriola" panose="04040605051002020D02" pitchFamily="82" charset="0"/>
              </a:rPr>
              <a:t>Νίκη </a:t>
            </a:r>
            <a:r>
              <a:rPr lang="el-GR" b="1" i="1" dirty="0">
                <a:latin typeface="Gabriola" panose="04040605051002020D02" pitchFamily="82" charset="0"/>
              </a:rPr>
              <a:t>Κωστοπούλου </a:t>
            </a:r>
          </a:p>
        </p:txBody>
      </p:sp>
      <p:pic>
        <p:nvPicPr>
          <p:cNvPr id="7" name="Εικόνα 6" descr="Εικόνα που περιέχει εξωτερικός χώρος/ύπαιθρος, αθλητικός αγώνας, άθλημα, δρόμος&#10;&#10;Το περιεχόμενο που δημιουργείται από AI ενδέχεται να είναι εσφαλμένο.">
            <a:extLst>
              <a:ext uri="{FF2B5EF4-FFF2-40B4-BE49-F238E27FC236}">
                <a16:creationId xmlns:a16="http://schemas.microsoft.com/office/drawing/2014/main" xmlns="" id="{1BA965AF-745B-134F-260B-E5661B32FA5D}"/>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588746" y="-114300"/>
            <a:ext cx="5603254" cy="6858000"/>
          </a:xfrm>
          <a:prstGeom prst="rect">
            <a:avLst/>
          </a:prstGeom>
        </p:spPr>
      </p:pic>
    </p:spTree>
    <p:extLst>
      <p:ext uri="{BB962C8B-B14F-4D97-AF65-F5344CB8AC3E}">
        <p14:creationId xmlns:p14="http://schemas.microsoft.com/office/powerpoint/2010/main" xmlns="" val="24151630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Υπότιτλος 2">
            <a:extLst>
              <a:ext uri="{FF2B5EF4-FFF2-40B4-BE49-F238E27FC236}">
                <a16:creationId xmlns:a16="http://schemas.microsoft.com/office/drawing/2014/main" xmlns="" id="{B7081552-65B7-B710-D6F7-9FFECC80ECE8}"/>
              </a:ext>
            </a:extLst>
          </p:cNvPr>
          <p:cNvSpPr>
            <a:spLocks noGrp="1"/>
          </p:cNvSpPr>
          <p:nvPr>
            <p:ph type="subTitle" idx="1"/>
          </p:nvPr>
        </p:nvSpPr>
        <p:spPr>
          <a:xfrm>
            <a:off x="809624" y="876301"/>
            <a:ext cx="4486275" cy="4737328"/>
          </a:xfrm>
        </p:spPr>
        <p:txBody>
          <a:bodyPr anchor="t">
            <a:normAutofit/>
          </a:bodyPr>
          <a:lstStyle/>
          <a:p>
            <a:r>
              <a:rPr lang="el-GR" sz="1800" b="1" i="1" dirty="0">
                <a:latin typeface="Gabriola" panose="04040605051002020D02" pitchFamily="82" charset="0"/>
              </a:rPr>
              <a:t>Ο ΠΕΡΙΚΛΗΣ</a:t>
            </a:r>
          </a:p>
          <a:p>
            <a:r>
              <a:rPr lang="el-GR" sz="1800" b="1" i="1" dirty="0" smtClean="0">
                <a:latin typeface="Gabriola" panose="04040605051002020D02" pitchFamily="82" charset="0"/>
              </a:rPr>
              <a:t> </a:t>
            </a:r>
            <a:r>
              <a:rPr lang="el-GR" sz="1800" b="1" i="1" dirty="0">
                <a:latin typeface="Gabriola" panose="04040605051002020D02" pitchFamily="82" charset="0"/>
              </a:rPr>
              <a:t>Νίκη Κωστοπούλου </a:t>
            </a:r>
          </a:p>
          <a:p>
            <a:endParaRPr lang="el-GR" sz="1800" b="1" dirty="0">
              <a:latin typeface="Gabriola" panose="04040605051002020D02" pitchFamily="82" charset="0"/>
            </a:endParaRPr>
          </a:p>
          <a:p>
            <a:endParaRPr lang="el-GR" sz="1800" b="1" dirty="0">
              <a:latin typeface="Gabriola" panose="04040605051002020D02" pitchFamily="82" charset="0"/>
            </a:endParaRPr>
          </a:p>
          <a:p>
            <a:endParaRPr lang="el-GR" sz="1800" b="1" dirty="0">
              <a:latin typeface="Gabriola" panose="04040605051002020D02" pitchFamily="82" charset="0"/>
            </a:endParaRPr>
          </a:p>
        </p:txBody>
      </p:sp>
      <p:pic>
        <p:nvPicPr>
          <p:cNvPr id="5" name="Εικόνα 4">
            <a:extLst>
              <a:ext uri="{FF2B5EF4-FFF2-40B4-BE49-F238E27FC236}">
                <a16:creationId xmlns:a16="http://schemas.microsoft.com/office/drawing/2014/main" xmlns="" id="{FBE4C94C-4885-92A0-73C0-B98701FD25C5}"/>
              </a:ext>
            </a:extLst>
          </p:cNvPr>
          <p:cNvPicPr>
            <a:picLocks noChangeAspect="1"/>
          </p:cNvPicPr>
          <p:nvPr/>
        </p:nvPicPr>
        <p:blipFill>
          <a:blip r:embed="rId2" cstate="print">
            <a:extLst>
              <a:ext uri="{28A0092B-C50C-407E-A947-70E740481C1C}">
                <a14:useLocalDpi xmlns:a14="http://schemas.microsoft.com/office/drawing/2010/main" xmlns="" val="0"/>
              </a:ext>
            </a:extLst>
          </a:blip>
          <a:srcRect b="15644"/>
          <a:stretch>
            <a:fillRect/>
          </a:stretch>
        </p:blipFill>
        <p:spPr>
          <a:xfrm>
            <a:off x="6096000" y="1571"/>
            <a:ext cx="6096000" cy="6856429"/>
          </a:xfrm>
          <a:prstGeom prst="rect">
            <a:avLst/>
          </a:prstGeom>
        </p:spPr>
      </p:pic>
    </p:spTree>
    <p:extLst>
      <p:ext uri="{BB962C8B-B14F-4D97-AF65-F5344CB8AC3E}">
        <p14:creationId xmlns:p14="http://schemas.microsoft.com/office/powerpoint/2010/main" xmlns="" val="3306215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Εικόνα 10" descr="Εικόνα που περιέχει φυτό, ροζ, πέταλο, ιβίσκος&#10;&#10;Το περιεχόμενο που δημιουργείται από AI ενδέχεται να είναι εσφαλμένο.">
            <a:extLst>
              <a:ext uri="{FF2B5EF4-FFF2-40B4-BE49-F238E27FC236}">
                <a16:creationId xmlns:a16="http://schemas.microsoft.com/office/drawing/2014/main" xmlns="" id="{08A17777-BCD5-6EF2-BA04-D255D27C9CB6}"/>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22549" y="710490"/>
            <a:ext cx="3122143" cy="2341607"/>
          </a:xfrm>
          <a:prstGeom prst="rect">
            <a:avLst/>
          </a:prstGeom>
        </p:spPr>
      </p:pic>
      <p:pic>
        <p:nvPicPr>
          <p:cNvPr id="9" name="Εικόνα 8" descr="Εικόνα που περιέχει φυτό, ροζ, πέταλο, ιβίσκος&#10;&#10;Το περιεχόμενο που δημιουργείται από AI ενδέχεται να είναι εσφαλμένο.">
            <a:extLst>
              <a:ext uri="{FF2B5EF4-FFF2-40B4-BE49-F238E27FC236}">
                <a16:creationId xmlns:a16="http://schemas.microsoft.com/office/drawing/2014/main" xmlns="" id="{AFF9A77A-BAA6-2919-0A04-97C98B66B006}"/>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22549" y="3819656"/>
            <a:ext cx="3104943" cy="2328707"/>
          </a:xfrm>
          <a:prstGeom prst="rect">
            <a:avLst/>
          </a:prstGeom>
        </p:spPr>
      </p:pic>
      <p:pic>
        <p:nvPicPr>
          <p:cNvPr id="5" name="Εικόνα 4" descr="Εικόνα που περιέχει φυτό, πέταλο, λουλούδι, ροζ&#10;&#10;Το περιεχόμενο που δημιουργείται από AI ενδέχεται να είναι εσφαλμένο.">
            <a:extLst>
              <a:ext uri="{FF2B5EF4-FFF2-40B4-BE49-F238E27FC236}">
                <a16:creationId xmlns:a16="http://schemas.microsoft.com/office/drawing/2014/main" xmlns="" id="{3A4AD34C-17CB-BC67-62C0-0A39BFA2E67C}"/>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381676" y="1267428"/>
            <a:ext cx="3252903" cy="4337204"/>
          </a:xfrm>
          <a:prstGeom prst="rect">
            <a:avLst/>
          </a:prstGeom>
        </p:spPr>
      </p:pic>
      <p:pic>
        <p:nvPicPr>
          <p:cNvPr id="7" name="Εικόνα 6" descr="Εικόνα που περιέχει φυτό, ροζ, πέταλο, ιβίσκος&#10;&#10;Το περιεχόμενο που δημιουργείται από AI ενδέχεται να είναι εσφαλμένο.">
            <a:extLst>
              <a:ext uri="{FF2B5EF4-FFF2-40B4-BE49-F238E27FC236}">
                <a16:creationId xmlns:a16="http://schemas.microsoft.com/office/drawing/2014/main" xmlns="" id="{0654E413-DDE9-166D-60CC-2614B850F698}"/>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8313518" y="2216191"/>
            <a:ext cx="3252903" cy="2439677"/>
          </a:xfrm>
          <a:prstGeom prst="rect">
            <a:avLst/>
          </a:prstGeom>
        </p:spPr>
      </p:pic>
      <p:sp>
        <p:nvSpPr>
          <p:cNvPr id="6" name="5 - TextBox"/>
          <p:cNvSpPr txBox="1"/>
          <p:nvPr/>
        </p:nvSpPr>
        <p:spPr>
          <a:xfrm>
            <a:off x="3918858" y="391886"/>
            <a:ext cx="5895066" cy="369332"/>
          </a:xfrm>
          <a:prstGeom prst="rect">
            <a:avLst/>
          </a:prstGeom>
          <a:noFill/>
        </p:spPr>
        <p:txBody>
          <a:bodyPr wrap="square" rtlCol="0">
            <a:spAutoFit/>
          </a:bodyPr>
          <a:lstStyle/>
          <a:p>
            <a:pPr algn="ctr"/>
            <a:r>
              <a:rPr lang="el-GR" b="1" i="1" dirty="0" smtClean="0">
                <a:latin typeface="Gabriola" pitchFamily="82" charset="0"/>
              </a:rPr>
              <a:t>Τα λουλούδια που μου θύμισαν εσένα</a:t>
            </a:r>
            <a:endParaRPr lang="el-GR" b="1" i="1" dirty="0">
              <a:latin typeface="Gabriola" pitchFamily="82" charset="0"/>
            </a:endParaRPr>
          </a:p>
        </p:txBody>
      </p:sp>
    </p:spTree>
    <p:extLst>
      <p:ext uri="{BB962C8B-B14F-4D97-AF65-F5344CB8AC3E}">
        <p14:creationId xmlns:p14="http://schemas.microsoft.com/office/powerpoint/2010/main" xmlns="" val="14423946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φυτό, ιβίσκος, πέταλο, ιβίσκος της Χαβάης&#10;&#10;Το περιεχόμενο που δημιουργείται από AI ενδέχεται να είναι εσφαλμένο.">
            <a:extLst>
              <a:ext uri="{FF2B5EF4-FFF2-40B4-BE49-F238E27FC236}">
                <a16:creationId xmlns:a16="http://schemas.microsoft.com/office/drawing/2014/main" xmlns="" id="{25D1A44D-426B-8D1C-1A33-2350580FD3B7}"/>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480817" y="457200"/>
            <a:ext cx="5230366" cy="5943600"/>
          </a:xfrm>
          <a:prstGeom prst="rect">
            <a:avLst/>
          </a:prstGeom>
        </p:spPr>
      </p:pic>
    </p:spTree>
    <p:extLst>
      <p:ext uri="{BB962C8B-B14F-4D97-AF65-F5344CB8AC3E}">
        <p14:creationId xmlns:p14="http://schemas.microsoft.com/office/powerpoint/2010/main" xmlns="" val="11634040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φυτό, πέταλο, ιβίσκος της Χαβάης, Κινεζικός ιβίσκος&#10;&#10;Το περιεχόμενο που δημιουργείται από AI ενδέχεται να είναι εσφαλμένο.">
            <a:extLst>
              <a:ext uri="{FF2B5EF4-FFF2-40B4-BE49-F238E27FC236}">
                <a16:creationId xmlns:a16="http://schemas.microsoft.com/office/drawing/2014/main" xmlns="" id="{06E21AED-8A95-4884-AB98-E84CAB72CFBE}"/>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547682" y="457200"/>
            <a:ext cx="5096636" cy="5943600"/>
          </a:xfrm>
          <a:prstGeom prst="rect">
            <a:avLst/>
          </a:prstGeom>
        </p:spPr>
      </p:pic>
    </p:spTree>
    <p:extLst>
      <p:ext uri="{BB962C8B-B14F-4D97-AF65-F5344CB8AC3E}">
        <p14:creationId xmlns:p14="http://schemas.microsoft.com/office/powerpoint/2010/main" xmlns="" val="6815493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descr="Εικόνα που περιέχει φυτό, πέταλο, ροζ, Κινεζικός ιβίσκος&#10;&#10;Το περιεχόμενο που δημιουργείται από AI ενδέχεται να είναι εσφαλμένο.">
            <a:extLst>
              <a:ext uri="{FF2B5EF4-FFF2-40B4-BE49-F238E27FC236}">
                <a16:creationId xmlns:a16="http://schemas.microsoft.com/office/drawing/2014/main" xmlns="" id="{597764F7-5852-1D12-EA81-192A14B9B73F}"/>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476501" y="333444"/>
            <a:ext cx="7410450" cy="5832339"/>
          </a:xfrm>
        </p:spPr>
      </p:pic>
    </p:spTree>
    <p:extLst>
      <p:ext uri="{BB962C8B-B14F-4D97-AF65-F5344CB8AC3E}">
        <p14:creationId xmlns:p14="http://schemas.microsoft.com/office/powerpoint/2010/main" xmlns="" val="448099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xmlns=""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xmlns="" id="{B9C0E6AB-EAB6-41E0-9D49-369643E873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Θέση περιεχομένου 3">
            <a:extLst>
              <a:ext uri="{FF2B5EF4-FFF2-40B4-BE49-F238E27FC236}">
                <a16:creationId xmlns:a16="http://schemas.microsoft.com/office/drawing/2014/main" xmlns="" id="{74092837-CE99-149D-C04C-D76083EAA9FE}"/>
              </a:ext>
            </a:extLst>
          </p:cNvPr>
          <p:cNvPicPr>
            <a:picLocks noGrp="1" noChangeAspect="1"/>
          </p:cNvPicPr>
          <p:nvPr>
            <p:ph idx="1"/>
          </p:nvPr>
        </p:nvPicPr>
        <p:blipFill>
          <a:blip r:embed="rId2" cstate="print"/>
          <a:srcRect t="41173" b="30223"/>
          <a:stretch>
            <a:fillRect/>
          </a:stretch>
        </p:blipFill>
        <p:spPr>
          <a:xfrm>
            <a:off x="781438" y="639925"/>
            <a:ext cx="10591800" cy="5410200"/>
          </a:xfrm>
          <a:prstGeom prst="rect">
            <a:avLst/>
          </a:prstGeom>
        </p:spPr>
      </p:pic>
      <p:sp>
        <p:nvSpPr>
          <p:cNvPr id="5" name="TextBox 4">
            <a:extLst>
              <a:ext uri="{FF2B5EF4-FFF2-40B4-BE49-F238E27FC236}">
                <a16:creationId xmlns:a16="http://schemas.microsoft.com/office/drawing/2014/main" xmlns="" id="{49619470-57F0-06F4-3F38-54E1A71FE517}"/>
              </a:ext>
            </a:extLst>
          </p:cNvPr>
          <p:cNvSpPr txBox="1"/>
          <p:nvPr/>
        </p:nvSpPr>
        <p:spPr>
          <a:xfrm>
            <a:off x="63374" y="6151463"/>
            <a:ext cx="12192000" cy="738664"/>
          </a:xfrm>
          <a:prstGeom prst="rect">
            <a:avLst/>
          </a:prstGeom>
          <a:noFill/>
        </p:spPr>
        <p:txBody>
          <a:bodyPr wrap="square" rtlCol="0">
            <a:spAutoFit/>
          </a:bodyPr>
          <a:lstStyle/>
          <a:p>
            <a:pPr algn="ctr"/>
            <a:r>
              <a:rPr lang="el-GR" sz="1400" b="1" dirty="0">
                <a:latin typeface="Gabriola" panose="04040605051002020D02" pitchFamily="82" charset="0"/>
              </a:rPr>
              <a:t>Δρόμοι…Θορυβώδεις λεωφόροι γεμάτοι φώτα, χαλασμένα πεζοδρόμια, σκοτεινοί χωματόδρομοι, αδιάφορα, γκρίζα στενά. Αρτηρίες πόλεων που αγκομαχώντας σπρώχνουν τις </a:t>
            </a:r>
            <a:r>
              <a:rPr lang="el-GR" sz="1400" b="1" dirty="0" err="1">
                <a:latin typeface="Gabriola" panose="04040605051002020D02" pitchFamily="82" charset="0"/>
              </a:rPr>
              <a:t>μέρες.Δρόμοι</a:t>
            </a:r>
            <a:r>
              <a:rPr lang="el-GR" sz="1400" b="1" dirty="0">
                <a:latin typeface="Gabriola" panose="04040605051002020D02" pitchFamily="82" charset="0"/>
              </a:rPr>
              <a:t> απρόσωποι και φαινομενικά άψυχοι…</a:t>
            </a:r>
          </a:p>
          <a:p>
            <a:pPr algn="ctr"/>
            <a:r>
              <a:rPr lang="el-GR" sz="1400" b="1" dirty="0">
                <a:latin typeface="Gabriola" panose="04040605051002020D02" pitchFamily="82" charset="0"/>
              </a:rPr>
              <a:t>Δρόμοι που τους έδωσαν κάποτε κάποιοι ένα όνομα. Συχνά τυχαίο…Δρόμοι αφιλόξενοι που όμως φιλοξένησαν πρώτα φιλιά, τελευταίες αγκαλιές, λαθραία και κάπως φευγαλέα βλέμματα. Δρόμοι που έγιναν χαλί για βιαστικά βήματα. </a:t>
            </a:r>
          </a:p>
          <a:p>
            <a:pPr algn="ctr"/>
            <a:r>
              <a:rPr lang="el-GR" sz="1400" b="1" dirty="0">
                <a:latin typeface="Gabriola" panose="04040605051002020D02" pitchFamily="82" charset="0"/>
              </a:rPr>
              <a:t>Δρόμοι που άκουσαν θυμωμένες συζητήσεις, απελπισμένες συγγνώμες κι υποσχέσεις αγάπης. Δρόμοι που μας έφεραν κοντά κι ύστερα μας χώρισαν. Έτσι πια κι εγώ τους αποκαλώ : «δια-δρόμους».</a:t>
            </a:r>
          </a:p>
        </p:txBody>
      </p:sp>
      <p:sp>
        <p:nvSpPr>
          <p:cNvPr id="6" name="TextBox 5">
            <a:extLst>
              <a:ext uri="{FF2B5EF4-FFF2-40B4-BE49-F238E27FC236}">
                <a16:creationId xmlns:a16="http://schemas.microsoft.com/office/drawing/2014/main" xmlns="" id="{69A6A1F7-5854-A42B-68DC-A4DFF6022531}"/>
              </a:ext>
            </a:extLst>
          </p:cNvPr>
          <p:cNvSpPr txBox="1"/>
          <p:nvPr/>
        </p:nvSpPr>
        <p:spPr>
          <a:xfrm>
            <a:off x="628650" y="322441"/>
            <a:ext cx="10591800" cy="369332"/>
          </a:xfrm>
          <a:prstGeom prst="rect">
            <a:avLst/>
          </a:prstGeom>
          <a:noFill/>
        </p:spPr>
        <p:txBody>
          <a:bodyPr wrap="square" rtlCol="0">
            <a:spAutoFit/>
          </a:bodyPr>
          <a:lstStyle/>
          <a:p>
            <a:r>
              <a:rPr lang="el-GR" b="1" i="1" dirty="0">
                <a:latin typeface="Gabriola" panose="04040605051002020D02" pitchFamily="82" charset="0"/>
              </a:rPr>
              <a:t>ΔΙΑ-ΔΡΟΜΟΙ </a:t>
            </a:r>
            <a:r>
              <a:rPr lang="el-GR" b="1" i="1" dirty="0" smtClean="0">
                <a:latin typeface="Gabriola" panose="04040605051002020D02" pitchFamily="82" charset="0"/>
              </a:rPr>
              <a:t> </a:t>
            </a:r>
            <a:r>
              <a:rPr lang="el-GR" b="1" i="1" dirty="0" smtClean="0">
                <a:solidFill>
                  <a:schemeClr val="tx2"/>
                </a:solidFill>
                <a:latin typeface="Gabriola" panose="04040605051002020D02" pitchFamily="82" charset="0"/>
              </a:rPr>
              <a:t> </a:t>
            </a:r>
            <a:r>
              <a:rPr lang="el-GR" b="1" dirty="0">
                <a:latin typeface="Gabriola" panose="04040605051002020D02" pitchFamily="82" charset="0"/>
              </a:rPr>
              <a:t>Αναστασία </a:t>
            </a:r>
            <a:r>
              <a:rPr lang="el-GR" b="1" dirty="0" err="1">
                <a:latin typeface="Gabriola" panose="04040605051002020D02" pitchFamily="82" charset="0"/>
              </a:rPr>
              <a:t>Κόντζιλα</a:t>
            </a:r>
            <a:r>
              <a:rPr lang="el-GR" b="1" i="1" dirty="0">
                <a:latin typeface="Gabriola" panose="04040605051002020D02" pitchFamily="82" charset="0"/>
              </a:rPr>
              <a:t>                                                                                                                                                                                                                                                                                                                                                            </a:t>
            </a:r>
            <a:endParaRPr lang="el-GR" i="1" dirty="0">
              <a:latin typeface="Gabriola" panose="04040605051002020D02" pitchFamily="82" charset="0"/>
            </a:endParaRPr>
          </a:p>
        </p:txBody>
      </p:sp>
    </p:spTree>
    <p:extLst>
      <p:ext uri="{BB962C8B-B14F-4D97-AF65-F5344CB8AC3E}">
        <p14:creationId xmlns:p14="http://schemas.microsoft.com/office/powerpoint/2010/main" xmlns="" val="30671756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εξωτερικός χώρος/ύπαιθρος, παράθυρο, δύση, απόγευμα&#10;&#10;Το περιεχόμενο που δημιουργείται από AI ενδέχεται να είναι εσφαλμένο.">
            <a:extLst>
              <a:ext uri="{FF2B5EF4-FFF2-40B4-BE49-F238E27FC236}">
                <a16:creationId xmlns:a16="http://schemas.microsoft.com/office/drawing/2014/main" xmlns="" id="{DE13B8F1-0D0F-DBDC-56AE-F538A9A35B10}"/>
              </a:ext>
            </a:extLst>
          </p:cNvPr>
          <p:cNvPicPr>
            <a:picLocks noChangeAspect="1"/>
          </p:cNvPicPr>
          <p:nvPr/>
        </p:nvPicPr>
        <p:blipFill>
          <a:blip r:embed="rId3" cstate="print">
            <a:extLst>
              <a:ext uri="{28A0092B-C50C-407E-A947-70E740481C1C}">
                <a14:useLocalDpi xmlns:a14="http://schemas.microsoft.com/office/drawing/2010/main" xmlns="" val="0"/>
              </a:ext>
            </a:extLst>
          </a:blip>
          <a:srcRect t="18419" r="1" b="11152"/>
          <a:stretch>
            <a:fillRect/>
          </a:stretch>
        </p:blipFill>
        <p:spPr>
          <a:xfrm>
            <a:off x="746190" y="491900"/>
            <a:ext cx="10721907" cy="5663518"/>
          </a:xfrm>
          <a:prstGeom prst="rect">
            <a:avLst/>
          </a:prstGeom>
        </p:spPr>
      </p:pic>
    </p:spTree>
    <p:extLst>
      <p:ext uri="{BB962C8B-B14F-4D97-AF65-F5344CB8AC3E}">
        <p14:creationId xmlns:p14="http://schemas.microsoft.com/office/powerpoint/2010/main" xmlns="" val="29269936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descr="Εικόνα που περιέχει σύννεφο, εξωτερικός χώρος/ύπαιθρος, ήλιος, ανατολή&#10;&#10;Το περιεχόμενο που δημιουργείται από AI ενδέχεται να είναι εσφαλμένο.">
            <a:extLst>
              <a:ext uri="{FF2B5EF4-FFF2-40B4-BE49-F238E27FC236}">
                <a16:creationId xmlns:a16="http://schemas.microsoft.com/office/drawing/2014/main" xmlns="" id="{7E9977A8-5EBF-3BF9-9914-4857EDDC0372}"/>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rcRect t="15992" r="1" b="13579"/>
          <a:stretch>
            <a:fillRect/>
          </a:stretch>
        </p:blipFill>
        <p:spPr>
          <a:xfrm>
            <a:off x="746190" y="491900"/>
            <a:ext cx="10721907" cy="5663518"/>
          </a:xfrm>
          <a:prstGeom prst="rect">
            <a:avLst/>
          </a:prstGeom>
        </p:spPr>
      </p:pic>
    </p:spTree>
    <p:extLst>
      <p:ext uri="{BB962C8B-B14F-4D97-AF65-F5344CB8AC3E}">
        <p14:creationId xmlns:p14="http://schemas.microsoft.com/office/powerpoint/2010/main" xmlns="" val="33959575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C36212F-2477-B57F-7D77-81BFCDCA4EC6}"/>
            </a:ext>
          </a:extLst>
        </p:cNvPr>
        <p:cNvGrpSpPr/>
        <p:nvPr/>
      </p:nvGrpSpPr>
      <p:grpSpPr>
        <a:xfrm>
          <a:off x="0" y="0"/>
          <a:ext cx="0" cy="0"/>
          <a:chOff x="0" y="0"/>
          <a:chExt cx="0" cy="0"/>
        </a:xfrm>
      </p:grpSpPr>
      <p:pic>
        <p:nvPicPr>
          <p:cNvPr id="2" name="Θέση περιεχομένου 4" descr="Εικόνα που περιέχει εξωτερικός χώρος/ύπαιθρος, ουρανός, απόγευμα, σπίτι&#10;&#10;Το περιεχόμενο που δημιουργείται από AI ενδέχεται να είναι εσφαλμένο.">
            <a:extLst>
              <a:ext uri="{FF2B5EF4-FFF2-40B4-BE49-F238E27FC236}">
                <a16:creationId xmlns:a16="http://schemas.microsoft.com/office/drawing/2014/main" xmlns="" id="{94E3FF72-57BD-342B-0F00-958A83318891}"/>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rcRect t="29139" r="-1" b="8012"/>
          <a:stretch>
            <a:fillRect/>
          </a:stretch>
        </p:blipFill>
        <p:spPr>
          <a:xfrm>
            <a:off x="622549" y="797105"/>
            <a:ext cx="3854945" cy="2168378"/>
          </a:xfrm>
          <a:prstGeom prst="rect">
            <a:avLst/>
          </a:prstGeom>
        </p:spPr>
      </p:pic>
      <p:pic>
        <p:nvPicPr>
          <p:cNvPr id="3" name="Θέση περιεχομένου 4" descr="Εικόνα που περιέχει εξωτερικός χώρος/ύπαιθρος, ουρανός, σύννεφο, απόγευμα&#10;&#10;Το περιεχόμενο που δημιουργείται από AI ενδέχεται να είναι εσφαλμένο.">
            <a:extLst>
              <a:ext uri="{FF2B5EF4-FFF2-40B4-BE49-F238E27FC236}">
                <a16:creationId xmlns:a16="http://schemas.microsoft.com/office/drawing/2014/main" xmlns="" id="{19496FC1-D6DE-577B-B43C-75CA172979FD}"/>
              </a:ext>
            </a:extLst>
          </p:cNvPr>
          <p:cNvPicPr>
            <a:picLocks noChangeAspect="1"/>
          </p:cNvPicPr>
          <p:nvPr/>
        </p:nvPicPr>
        <p:blipFill>
          <a:blip r:embed="rId3" cstate="print">
            <a:extLst>
              <a:ext uri="{28A0092B-C50C-407E-A947-70E740481C1C}">
                <a14:useLocalDpi xmlns:a14="http://schemas.microsoft.com/office/drawing/2010/main" xmlns="" val="0"/>
              </a:ext>
            </a:extLst>
          </a:blip>
          <a:srcRect t="14669" r="-1" b="10331"/>
          <a:stretch>
            <a:fillRect/>
          </a:stretch>
        </p:blipFill>
        <p:spPr>
          <a:xfrm>
            <a:off x="622549" y="3899817"/>
            <a:ext cx="3854945" cy="2168384"/>
          </a:xfrm>
          <a:prstGeom prst="rect">
            <a:avLst/>
          </a:prstGeom>
        </p:spPr>
      </p:pic>
      <p:pic>
        <p:nvPicPr>
          <p:cNvPr id="5" name="Εικόνα 4" descr="Εικόνα που περιέχει ουρανός, εξωτερικός χώρος/ύπαιθρος, σύννεφο, απόγευμα&#10;&#10;Το περιεχόμενο που δημιουργείται από AI ενδέχεται να είναι εσφαλμένο.">
            <a:extLst>
              <a:ext uri="{FF2B5EF4-FFF2-40B4-BE49-F238E27FC236}">
                <a16:creationId xmlns:a16="http://schemas.microsoft.com/office/drawing/2014/main" xmlns="" id="{E54C8ED7-6279-3EF0-7E7B-5DC6E1832292}"/>
              </a:ext>
            </a:extLst>
          </p:cNvPr>
          <p:cNvPicPr>
            <a:picLocks noChangeAspect="1"/>
          </p:cNvPicPr>
          <p:nvPr/>
        </p:nvPicPr>
        <p:blipFill>
          <a:blip r:embed="rId4" cstate="print">
            <a:extLst>
              <a:ext uri="{28A0092B-C50C-407E-A947-70E740481C1C}">
                <a14:useLocalDpi xmlns:a14="http://schemas.microsoft.com/office/drawing/2010/main" xmlns="" val="0"/>
              </a:ext>
            </a:extLst>
          </a:blip>
          <a:srcRect t="36804" r="1" b="7228"/>
          <a:stretch>
            <a:fillRect/>
          </a:stretch>
        </p:blipFill>
        <p:spPr>
          <a:xfrm>
            <a:off x="5144764" y="1633200"/>
            <a:ext cx="6410084" cy="3605660"/>
          </a:xfrm>
          <a:prstGeom prst="rect">
            <a:avLst/>
          </a:prstGeom>
        </p:spPr>
      </p:pic>
      <p:sp>
        <p:nvSpPr>
          <p:cNvPr id="6" name="5 - TextBox"/>
          <p:cNvSpPr txBox="1"/>
          <p:nvPr/>
        </p:nvSpPr>
        <p:spPr>
          <a:xfrm>
            <a:off x="4889241" y="5850294"/>
            <a:ext cx="6764694" cy="369332"/>
          </a:xfrm>
          <a:prstGeom prst="rect">
            <a:avLst/>
          </a:prstGeom>
          <a:noFill/>
        </p:spPr>
        <p:txBody>
          <a:bodyPr wrap="square" rtlCol="0">
            <a:spAutoFit/>
          </a:bodyPr>
          <a:lstStyle/>
          <a:p>
            <a:pPr algn="ctr"/>
            <a:r>
              <a:rPr lang="el-GR" b="1" i="1" dirty="0" smtClean="0">
                <a:latin typeface="Gabriola" pitchFamily="82" charset="0"/>
              </a:rPr>
              <a:t>Οι ουρανοί που μου θύμισαν εσένα</a:t>
            </a:r>
            <a:endParaRPr lang="el-GR" b="1" i="1" dirty="0">
              <a:latin typeface="Gabriola" pitchFamily="82" charset="0"/>
            </a:endParaRPr>
          </a:p>
        </p:txBody>
      </p:sp>
    </p:spTree>
    <p:extLst>
      <p:ext uri="{BB962C8B-B14F-4D97-AF65-F5344CB8AC3E}">
        <p14:creationId xmlns:p14="http://schemas.microsoft.com/office/powerpoint/2010/main" xmlns="" val="28188785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xmlns="" id="{2ED63947-C4B2-9B65-670A-153E87BB0AF3}"/>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rcRect l="7256" r="12744" b="-1"/>
          <a:stretch>
            <a:fillRect/>
          </a:stretch>
        </p:blipFill>
        <p:spPr>
          <a:xfrm>
            <a:off x="838200" y="205815"/>
            <a:ext cx="10468866" cy="5888737"/>
          </a:xfrm>
          <a:prstGeom prst="rect">
            <a:avLst/>
          </a:prstGeom>
          <a:ln w="28575">
            <a:solidFill>
              <a:schemeClr val="bg1"/>
            </a:solidFill>
          </a:ln>
        </p:spPr>
      </p:pic>
      <p:sp>
        <p:nvSpPr>
          <p:cNvPr id="3" name="2 - TextBox"/>
          <p:cNvSpPr txBox="1"/>
          <p:nvPr/>
        </p:nvSpPr>
        <p:spPr>
          <a:xfrm>
            <a:off x="1007706" y="6382139"/>
            <a:ext cx="10972800" cy="369332"/>
          </a:xfrm>
          <a:prstGeom prst="rect">
            <a:avLst/>
          </a:prstGeom>
          <a:noFill/>
        </p:spPr>
        <p:txBody>
          <a:bodyPr wrap="square" rtlCol="0">
            <a:spAutoFit/>
          </a:bodyPr>
          <a:lstStyle/>
          <a:p>
            <a:pPr algn="ctr"/>
            <a:r>
              <a:rPr lang="el-GR" b="1" i="1" dirty="0" smtClean="0">
                <a:latin typeface="Gabriola" pitchFamily="82" charset="0"/>
              </a:rPr>
              <a:t>    </a:t>
            </a:r>
            <a:r>
              <a:rPr lang="el-GR" b="1" i="1" dirty="0" err="1" smtClean="0">
                <a:latin typeface="Gabriola" pitchFamily="82" charset="0"/>
              </a:rPr>
              <a:t>Ράνια</a:t>
            </a:r>
            <a:r>
              <a:rPr lang="el-GR" b="1" i="1" dirty="0" smtClean="0">
                <a:latin typeface="Gabriola" pitchFamily="82" charset="0"/>
              </a:rPr>
              <a:t> </a:t>
            </a:r>
            <a:r>
              <a:rPr lang="el-GR" b="1" i="1" dirty="0" err="1" smtClean="0">
                <a:latin typeface="Gabriola" pitchFamily="82" charset="0"/>
              </a:rPr>
              <a:t>Ψαρρού</a:t>
            </a:r>
            <a:r>
              <a:rPr lang="el-GR" b="1" i="1" dirty="0" smtClean="0">
                <a:latin typeface="Gabriola" pitchFamily="82" charset="0"/>
              </a:rPr>
              <a:t>, </a:t>
            </a:r>
            <a:r>
              <a:rPr lang="el-GR" b="1" i="1" dirty="0" err="1" smtClean="0">
                <a:latin typeface="Gabriola" pitchFamily="82" charset="0"/>
              </a:rPr>
              <a:t>Θάλλασά</a:t>
            </a:r>
            <a:r>
              <a:rPr lang="el-GR" b="1" i="1" dirty="0" smtClean="0">
                <a:latin typeface="Gabriola" pitchFamily="82" charset="0"/>
              </a:rPr>
              <a:t> μου</a:t>
            </a:r>
            <a:endParaRPr lang="el-GR" b="1" i="1" dirty="0">
              <a:latin typeface="Gabriola" pitchFamily="82" charset="0"/>
            </a:endParaRPr>
          </a:p>
        </p:txBody>
      </p:sp>
    </p:spTree>
    <p:extLst>
      <p:ext uri="{BB962C8B-B14F-4D97-AF65-F5344CB8AC3E}">
        <p14:creationId xmlns:p14="http://schemas.microsoft.com/office/powerpoint/2010/main" xmlns="" val="11205729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descr="Εικόνα που περιέχει σύννεφο, εξωτερικός χώρος/ύπαιθρος, ουρανός, νερό&#10;&#10;Το περιεχόμενο που δημιουργείται από AI ενδέχεται να είναι εσφαλμένο.">
            <a:extLst>
              <a:ext uri="{FF2B5EF4-FFF2-40B4-BE49-F238E27FC236}">
                <a16:creationId xmlns:a16="http://schemas.microsoft.com/office/drawing/2014/main" xmlns="" id="{660AF7CD-7096-8972-433E-4F6FDEF7A3D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176433" y="2220277"/>
            <a:ext cx="5372100" cy="2417445"/>
          </a:xfrm>
          <a:prstGeom prst="rect">
            <a:avLst/>
          </a:prstGeom>
        </p:spPr>
      </p:pic>
      <p:pic>
        <p:nvPicPr>
          <p:cNvPr id="5" name="Θέση περιεχομένου 4">
            <a:extLst>
              <a:ext uri="{FF2B5EF4-FFF2-40B4-BE49-F238E27FC236}">
                <a16:creationId xmlns:a16="http://schemas.microsoft.com/office/drawing/2014/main" xmlns="" id="{F6BE82AB-3831-AADD-495E-C3952D1451C0}"/>
              </a:ext>
            </a:extLst>
          </p:cNvPr>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643466" y="2220278"/>
            <a:ext cx="5372099" cy="2417444"/>
          </a:xfrm>
          <a:prstGeom prst="rect">
            <a:avLst/>
          </a:prstGeom>
        </p:spPr>
      </p:pic>
      <p:sp>
        <p:nvSpPr>
          <p:cNvPr id="4" name="3 - TextBox"/>
          <p:cNvSpPr txBox="1"/>
          <p:nvPr/>
        </p:nvSpPr>
        <p:spPr>
          <a:xfrm>
            <a:off x="3900196" y="5234473"/>
            <a:ext cx="4693298" cy="369332"/>
          </a:xfrm>
          <a:prstGeom prst="rect">
            <a:avLst/>
          </a:prstGeom>
          <a:noFill/>
        </p:spPr>
        <p:txBody>
          <a:bodyPr wrap="square" rtlCol="0">
            <a:spAutoFit/>
          </a:bodyPr>
          <a:lstStyle/>
          <a:p>
            <a:pPr algn="ctr"/>
            <a:r>
              <a:rPr lang="el-GR" b="1" i="1" dirty="0" err="1" smtClean="0">
                <a:latin typeface="Gabriola" pitchFamily="82" charset="0"/>
              </a:rPr>
              <a:t>Ράνια</a:t>
            </a:r>
            <a:r>
              <a:rPr lang="el-GR" b="1" i="1" dirty="0" smtClean="0">
                <a:latin typeface="Gabriola" pitchFamily="82" charset="0"/>
              </a:rPr>
              <a:t> </a:t>
            </a:r>
            <a:r>
              <a:rPr lang="el-GR" b="1" i="1" dirty="0" err="1" smtClean="0">
                <a:latin typeface="Gabriola" pitchFamily="82" charset="0"/>
              </a:rPr>
              <a:t>Ψαρρού</a:t>
            </a:r>
            <a:r>
              <a:rPr lang="el-GR" b="1" i="1" dirty="0" smtClean="0">
                <a:latin typeface="Gabriola" pitchFamily="82" charset="0"/>
              </a:rPr>
              <a:t>, </a:t>
            </a:r>
            <a:r>
              <a:rPr lang="el-GR" b="1" i="1" dirty="0" err="1" smtClean="0">
                <a:latin typeface="Gabriola" pitchFamily="82" charset="0"/>
              </a:rPr>
              <a:t>Θάλλασά</a:t>
            </a:r>
            <a:r>
              <a:rPr lang="el-GR" b="1" i="1" dirty="0" smtClean="0">
                <a:latin typeface="Gabriola" pitchFamily="82" charset="0"/>
              </a:rPr>
              <a:t> μου</a:t>
            </a:r>
            <a:endParaRPr lang="el-GR" b="1" i="1" dirty="0">
              <a:latin typeface="Gabriola" pitchFamily="82" charset="0"/>
            </a:endParaRPr>
          </a:p>
        </p:txBody>
      </p:sp>
    </p:spTree>
    <p:extLst>
      <p:ext uri="{BB962C8B-B14F-4D97-AF65-F5344CB8AC3E}">
        <p14:creationId xmlns:p14="http://schemas.microsoft.com/office/powerpoint/2010/main" xmlns="" val="7236841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descr="Εικόνα που περιέχει εξωτερικός χώρος/ύπαιθρος, ουρανός, σύννεφο, νερό&#10;&#10;Το περιεχόμενο που δημιουργείται από AI ενδέχεται να είναι εσφαλμένο.">
            <a:extLst>
              <a:ext uri="{FF2B5EF4-FFF2-40B4-BE49-F238E27FC236}">
                <a16:creationId xmlns:a16="http://schemas.microsoft.com/office/drawing/2014/main" xmlns="" id="{01625C6A-4916-4506-AA21-A7B719EFDB37}"/>
              </a:ext>
            </a:extLst>
          </p:cNvPr>
          <p:cNvPicPr>
            <a:picLocks noGrp="1" noChangeAspect="1"/>
          </p:cNvPicPr>
          <p:nvPr>
            <p:ph idx="1"/>
          </p:nvPr>
        </p:nvPicPr>
        <p:blipFill>
          <a:blip r:embed="rId3" cstate="print">
            <a:extLst>
              <a:ext uri="{28A0092B-C50C-407E-A947-70E740481C1C}">
                <a14:useLocalDpi xmlns:a14="http://schemas.microsoft.com/office/drawing/2010/main" xmlns="" val="0"/>
              </a:ext>
            </a:extLst>
          </a:blip>
          <a:srcRect l="20000" r="-1" b="-1"/>
          <a:stretch>
            <a:fillRect/>
          </a:stretch>
        </p:blipFill>
        <p:spPr>
          <a:xfrm>
            <a:off x="838200" y="233807"/>
            <a:ext cx="10468866" cy="5888737"/>
          </a:xfrm>
          <a:prstGeom prst="rect">
            <a:avLst/>
          </a:prstGeom>
          <a:ln w="28575">
            <a:solidFill>
              <a:schemeClr val="bg1"/>
            </a:solidFill>
          </a:ln>
        </p:spPr>
      </p:pic>
      <p:sp>
        <p:nvSpPr>
          <p:cNvPr id="3" name="2 - TextBox"/>
          <p:cNvSpPr txBox="1"/>
          <p:nvPr/>
        </p:nvSpPr>
        <p:spPr>
          <a:xfrm>
            <a:off x="2873829" y="6316824"/>
            <a:ext cx="6923314" cy="369332"/>
          </a:xfrm>
          <a:prstGeom prst="rect">
            <a:avLst/>
          </a:prstGeom>
          <a:noFill/>
        </p:spPr>
        <p:txBody>
          <a:bodyPr wrap="square" rtlCol="0">
            <a:spAutoFit/>
          </a:bodyPr>
          <a:lstStyle/>
          <a:p>
            <a:pPr algn="ctr"/>
            <a:r>
              <a:rPr lang="el-GR" b="1" i="1" dirty="0" err="1" smtClean="0">
                <a:latin typeface="Gabriola" pitchFamily="82" charset="0"/>
              </a:rPr>
              <a:t>Ράνια</a:t>
            </a:r>
            <a:r>
              <a:rPr lang="el-GR" b="1" i="1" dirty="0" smtClean="0">
                <a:latin typeface="Gabriola" pitchFamily="82" charset="0"/>
              </a:rPr>
              <a:t> </a:t>
            </a:r>
            <a:r>
              <a:rPr lang="el-GR" b="1" i="1" dirty="0" err="1" smtClean="0">
                <a:latin typeface="Gabriola" pitchFamily="82" charset="0"/>
              </a:rPr>
              <a:t>Ψαρρού</a:t>
            </a:r>
            <a:r>
              <a:rPr lang="el-GR" b="1" i="1" dirty="0" smtClean="0">
                <a:latin typeface="Gabriola" pitchFamily="82" charset="0"/>
              </a:rPr>
              <a:t>, </a:t>
            </a:r>
            <a:r>
              <a:rPr lang="el-GR" b="1" i="1" dirty="0" err="1" smtClean="0">
                <a:latin typeface="Gabriola" pitchFamily="82" charset="0"/>
              </a:rPr>
              <a:t>Θάλλασά</a:t>
            </a:r>
            <a:r>
              <a:rPr lang="el-GR" b="1" i="1" dirty="0" smtClean="0">
                <a:latin typeface="Gabriola" pitchFamily="82" charset="0"/>
              </a:rPr>
              <a:t> μου</a:t>
            </a:r>
            <a:endParaRPr lang="el-GR" b="1" i="1" dirty="0">
              <a:latin typeface="Gabriola" pitchFamily="82" charset="0"/>
            </a:endParaRPr>
          </a:p>
        </p:txBody>
      </p:sp>
    </p:spTree>
    <p:extLst>
      <p:ext uri="{BB962C8B-B14F-4D97-AF65-F5344CB8AC3E}">
        <p14:creationId xmlns:p14="http://schemas.microsoft.com/office/powerpoint/2010/main" xmlns="" val="36222792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xmlns="" id="{E75E133D-E14F-8806-CBCA-FB2D71E53F00}"/>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xmlns="" val="39572298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xmlns="" id="{D4196706-1C72-6EA0-1F1E-5F6768934357}"/>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441372" y="1"/>
            <a:ext cx="3857625" cy="6857999"/>
          </a:xfrm>
          <a:prstGeom prst="rect">
            <a:avLst/>
          </a:prstGeom>
        </p:spPr>
      </p:pic>
      <p:sp>
        <p:nvSpPr>
          <p:cNvPr id="5" name="4 - TextBox"/>
          <p:cNvSpPr txBox="1"/>
          <p:nvPr/>
        </p:nvSpPr>
        <p:spPr>
          <a:xfrm>
            <a:off x="373224" y="541176"/>
            <a:ext cx="3666931" cy="369332"/>
          </a:xfrm>
          <a:prstGeom prst="rect">
            <a:avLst/>
          </a:prstGeom>
          <a:noFill/>
        </p:spPr>
        <p:txBody>
          <a:bodyPr wrap="square" rtlCol="0">
            <a:spAutoFit/>
          </a:bodyPr>
          <a:lstStyle/>
          <a:p>
            <a:pPr algn="ctr"/>
            <a:r>
              <a:rPr lang="el-GR" b="1" i="1" dirty="0" err="1" smtClean="0">
                <a:latin typeface="Gabriola" pitchFamily="82" charset="0"/>
              </a:rPr>
              <a:t>Ράνια</a:t>
            </a:r>
            <a:r>
              <a:rPr lang="el-GR" b="1" i="1" dirty="0" smtClean="0">
                <a:latin typeface="Gabriola" pitchFamily="82" charset="0"/>
              </a:rPr>
              <a:t> </a:t>
            </a:r>
            <a:r>
              <a:rPr lang="el-GR" b="1" i="1" dirty="0" err="1" smtClean="0">
                <a:latin typeface="Gabriola" pitchFamily="82" charset="0"/>
              </a:rPr>
              <a:t>Ψαρρού</a:t>
            </a:r>
            <a:r>
              <a:rPr lang="el-GR" b="1" i="1" dirty="0" smtClean="0">
                <a:latin typeface="Gabriola" pitchFamily="82" charset="0"/>
              </a:rPr>
              <a:t>, Γυάλινος Κόσμος</a:t>
            </a:r>
            <a:endParaRPr lang="el-GR" b="1" i="1" dirty="0">
              <a:latin typeface="Gabriola" pitchFamily="82" charset="0"/>
            </a:endParaRPr>
          </a:p>
        </p:txBody>
      </p:sp>
    </p:spTree>
    <p:extLst>
      <p:ext uri="{BB962C8B-B14F-4D97-AF65-F5344CB8AC3E}">
        <p14:creationId xmlns:p14="http://schemas.microsoft.com/office/powerpoint/2010/main" xmlns="" val="36539648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φυσικός φωτισμός, ουρανός, σύννεφο, ασπρόμαυρο&#10;&#10;Το περιεχόμενο που δημιουργείται από AI ενδέχεται να είναι εσφαλμένο.">
            <a:extLst>
              <a:ext uri="{FF2B5EF4-FFF2-40B4-BE49-F238E27FC236}">
                <a16:creationId xmlns:a16="http://schemas.microsoft.com/office/drawing/2014/main" xmlns="" id="{CFE451F3-243A-FB7E-F637-BEFF0AE7F85E}"/>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3867150" cy="6874932"/>
          </a:xfrm>
          <a:prstGeom prst="rect">
            <a:avLst/>
          </a:prstGeom>
        </p:spPr>
      </p:pic>
      <p:sp>
        <p:nvSpPr>
          <p:cNvPr id="3" name="2 - TextBox"/>
          <p:cNvSpPr txBox="1"/>
          <p:nvPr/>
        </p:nvSpPr>
        <p:spPr>
          <a:xfrm>
            <a:off x="5467739" y="1147665"/>
            <a:ext cx="6724261" cy="923330"/>
          </a:xfrm>
          <a:prstGeom prst="rect">
            <a:avLst/>
          </a:prstGeom>
          <a:noFill/>
        </p:spPr>
        <p:txBody>
          <a:bodyPr wrap="square" rtlCol="0">
            <a:spAutoFit/>
          </a:bodyPr>
          <a:lstStyle/>
          <a:p>
            <a:r>
              <a:rPr lang="el-GR" b="1" i="1" dirty="0" err="1" smtClean="0">
                <a:latin typeface="Gabriola" pitchFamily="82" charset="0"/>
              </a:rPr>
              <a:t>Ράνια</a:t>
            </a:r>
            <a:r>
              <a:rPr lang="el-GR" b="1" i="1" dirty="0" smtClean="0">
                <a:latin typeface="Gabriola" pitchFamily="82" charset="0"/>
              </a:rPr>
              <a:t> </a:t>
            </a:r>
            <a:r>
              <a:rPr lang="el-GR" b="1" i="1" dirty="0" err="1" smtClean="0">
                <a:latin typeface="Gabriola" pitchFamily="82" charset="0"/>
              </a:rPr>
              <a:t>Ψαρρού</a:t>
            </a:r>
            <a:r>
              <a:rPr lang="el-GR" b="1" i="1" dirty="0" smtClean="0">
                <a:latin typeface="Gabriola" pitchFamily="82" charset="0"/>
              </a:rPr>
              <a:t>, Κοιτώντας </a:t>
            </a:r>
            <a:r>
              <a:rPr lang="el-GR" b="1" i="1" dirty="0" smtClean="0">
                <a:latin typeface="Gabriola" pitchFamily="82" charset="0"/>
              </a:rPr>
              <a:t>ψηλά</a:t>
            </a:r>
          </a:p>
          <a:p>
            <a:r>
              <a:rPr lang="el-GR" b="1" i="1" dirty="0" smtClean="0">
                <a:latin typeface="Gabriola" pitchFamily="82" charset="0"/>
              </a:rPr>
              <a:t/>
            </a:r>
            <a:br>
              <a:rPr lang="el-GR" b="1" i="1" dirty="0" smtClean="0">
                <a:latin typeface="Gabriola" pitchFamily="82" charset="0"/>
              </a:rPr>
            </a:br>
            <a:endParaRPr lang="el-GR" b="1" i="1" dirty="0">
              <a:latin typeface="Gabriola" pitchFamily="82" charset="0"/>
            </a:endParaRPr>
          </a:p>
        </p:txBody>
      </p:sp>
    </p:spTree>
    <p:extLst>
      <p:ext uri="{BB962C8B-B14F-4D97-AF65-F5344CB8AC3E}">
        <p14:creationId xmlns:p14="http://schemas.microsoft.com/office/powerpoint/2010/main" xmlns="" val="15463155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εξωτερικός χώρος/ύπαιθρος, νερό, λίμνη, δέντρο&#10;&#10;Το περιεχόμενο που δημιουργείται από AI ενδέχεται να είναι εσφαλμένο.">
            <a:extLst>
              <a:ext uri="{FF2B5EF4-FFF2-40B4-BE49-F238E27FC236}">
                <a16:creationId xmlns:a16="http://schemas.microsoft.com/office/drawing/2014/main" xmlns="" id="{8363A4A2-0CD5-B5C8-CD08-F370F37AA300}"/>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0"/>
            <a:ext cx="3857625" cy="6858000"/>
          </a:xfrm>
          <a:prstGeom prst="rect">
            <a:avLst/>
          </a:prstGeom>
        </p:spPr>
      </p:pic>
      <p:sp>
        <p:nvSpPr>
          <p:cNvPr id="3" name="2 - TextBox"/>
          <p:cNvSpPr txBox="1"/>
          <p:nvPr/>
        </p:nvSpPr>
        <p:spPr>
          <a:xfrm>
            <a:off x="5019869" y="1091682"/>
            <a:ext cx="5794310" cy="369332"/>
          </a:xfrm>
          <a:prstGeom prst="rect">
            <a:avLst/>
          </a:prstGeom>
          <a:noFill/>
        </p:spPr>
        <p:txBody>
          <a:bodyPr wrap="square" rtlCol="0">
            <a:spAutoFit/>
          </a:bodyPr>
          <a:lstStyle/>
          <a:p>
            <a:r>
              <a:rPr lang="el-GR" b="1" i="1" dirty="0" smtClean="0">
                <a:latin typeface="Gabriola" pitchFamily="82" charset="0"/>
              </a:rPr>
              <a:t>Γιάννης Κωστόπουλος, Λάμψη</a:t>
            </a:r>
            <a:endParaRPr lang="el-GR" b="1" i="1" dirty="0">
              <a:latin typeface="Gabriola" pitchFamily="82" charset="0"/>
            </a:endParaRPr>
          </a:p>
        </p:txBody>
      </p:sp>
    </p:spTree>
    <p:extLst>
      <p:ext uri="{BB962C8B-B14F-4D97-AF65-F5344CB8AC3E}">
        <p14:creationId xmlns:p14="http://schemas.microsoft.com/office/powerpoint/2010/main" xmlns="" val="1487150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xmlns=""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xmlns="" id="{33E93247-6229-44AB-A550-739E971E6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F61CBCE2-3A6B-690E-95E3-C1D9A36F1D20}"/>
              </a:ext>
            </a:extLst>
          </p:cNvPr>
          <p:cNvSpPr txBox="1"/>
          <p:nvPr/>
        </p:nvSpPr>
        <p:spPr>
          <a:xfrm>
            <a:off x="253672" y="871758"/>
            <a:ext cx="5676899" cy="5128992"/>
          </a:xfrm>
          <a:prstGeom prst="rect">
            <a:avLst/>
          </a:prstGeom>
        </p:spPr>
        <p:txBody>
          <a:bodyPr vert="horz" lIns="91440" tIns="45720" rIns="91440" bIns="45720" rtlCol="0" anchor="t">
            <a:normAutofit/>
          </a:bodyPr>
          <a:lstStyle/>
          <a:p>
            <a:endParaRPr lang="el-GR" dirty="0"/>
          </a:p>
          <a:p>
            <a:r>
              <a:rPr lang="el-GR" dirty="0"/>
              <a:t> </a:t>
            </a:r>
          </a:p>
          <a:p>
            <a:r>
              <a:rPr lang="el-GR" dirty="0"/>
              <a:t> </a:t>
            </a:r>
          </a:p>
        </p:txBody>
      </p:sp>
      <p:cxnSp>
        <p:nvCxnSpPr>
          <p:cNvPr id="17" name="Straight Connector 16">
            <a:extLst>
              <a:ext uri="{FF2B5EF4-FFF2-40B4-BE49-F238E27FC236}">
                <a16:creationId xmlns:a16="http://schemas.microsoft.com/office/drawing/2014/main" xmlns="" id="{EE2E603F-4A95-4FE8-BB06-211DFD75DBE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723900"/>
            <a:ext cx="4914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D7CC41EB-2D81-4303-9171-6401B388BA3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6134100"/>
            <a:ext cx="4914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Εικόνα 5">
            <a:extLst>
              <a:ext uri="{FF2B5EF4-FFF2-40B4-BE49-F238E27FC236}">
                <a16:creationId xmlns:a16="http://schemas.microsoft.com/office/drawing/2014/main" xmlns="" id="{611AF385-6EDB-4994-E83D-DE037140D78C}"/>
              </a:ext>
            </a:extLst>
          </p:cNvPr>
          <p:cNvPicPr>
            <a:picLocks noChangeAspect="1"/>
          </p:cNvPicPr>
          <p:nvPr/>
        </p:nvPicPr>
        <p:blipFill>
          <a:blip r:embed="rId2" cstate="print"/>
          <a:srcRect r="-1" b="9093"/>
          <a:stretch>
            <a:fillRect/>
          </a:stretch>
        </p:blipFill>
        <p:spPr>
          <a:xfrm>
            <a:off x="6515100" y="10"/>
            <a:ext cx="5676900" cy="6857990"/>
          </a:xfrm>
          <a:prstGeom prst="rect">
            <a:avLst/>
          </a:prstGeom>
        </p:spPr>
      </p:pic>
      <p:sp>
        <p:nvSpPr>
          <p:cNvPr id="8" name="TextBox 7">
            <a:extLst>
              <a:ext uri="{FF2B5EF4-FFF2-40B4-BE49-F238E27FC236}">
                <a16:creationId xmlns:a16="http://schemas.microsoft.com/office/drawing/2014/main" xmlns="" id="{53F7C4A3-E4A5-18E2-9645-887404972A33}"/>
              </a:ext>
            </a:extLst>
          </p:cNvPr>
          <p:cNvSpPr txBox="1"/>
          <p:nvPr/>
        </p:nvSpPr>
        <p:spPr>
          <a:xfrm>
            <a:off x="334979" y="1021138"/>
            <a:ext cx="5227171" cy="5104282"/>
          </a:xfrm>
          <a:prstGeom prst="rect">
            <a:avLst/>
          </a:prstGeom>
          <a:noFill/>
        </p:spPr>
        <p:txBody>
          <a:bodyPr wrap="square">
            <a:spAutoFit/>
          </a:bodyPr>
          <a:lstStyle/>
          <a:p>
            <a:pPr algn="ctr">
              <a:lnSpc>
                <a:spcPct val="150000"/>
              </a:lnSpc>
              <a:spcAft>
                <a:spcPts val="800"/>
              </a:spcAft>
              <a:buNone/>
            </a:pPr>
            <a:r>
              <a:rPr lang="el-GR" sz="1400" b="1" i="1" dirty="0">
                <a:effectLst/>
                <a:latin typeface="Gabriola" panose="04040605051002020D02" pitchFamily="82" charset="0"/>
                <a:ea typeface="Calibri" panose="020F0502020204030204" pitchFamily="34" charset="0"/>
                <a:cs typeface="Times New Roman" panose="02020603050405020304" pitchFamily="18" charset="0"/>
              </a:rPr>
              <a:t>Κίτρινες τέντες σκέπασαν την αγορά. Να προστατεύσουν το εμπόρευμα. Κι εκείνους που το χαζεύουν. Εκείνους τους περίεργους ανθρώπους που ξεγελώντας τους αυστηρούς δείκτες του ρολογιού, κλέβουν μια απειροελάχιστη στιγμή για να παρατηρήσουν. Για να δώσουν σημασία στο «ασήμαντο». Να προσέξουν την λεπτομέρεια. Να ξεχωρίσουν το ιδιαίτερο, ανάμεσα στα χιλιάδες -φαινομενικά- ίδια πράγματα. Να εντοπίσουν εκείνο το αντικείμενο που περιέχει λίγη από την ψυχή τους. Οι υπαίθριες αγορές ήταν, ίσως και από πάντα, τόπος συνάντησης. </a:t>
            </a:r>
          </a:p>
          <a:p>
            <a:pPr algn="ctr">
              <a:lnSpc>
                <a:spcPct val="150000"/>
              </a:lnSpc>
              <a:spcAft>
                <a:spcPts val="800"/>
              </a:spcAft>
              <a:buNone/>
            </a:pPr>
            <a:r>
              <a:rPr lang="el-GR" sz="1400" b="1" i="1" dirty="0">
                <a:effectLst/>
                <a:latin typeface="Gabriola" panose="04040605051002020D02" pitchFamily="82" charset="0"/>
                <a:ea typeface="Calibri" panose="020F0502020204030204" pitchFamily="34" charset="0"/>
                <a:cs typeface="Times New Roman" panose="02020603050405020304" pitchFamily="18" charset="0"/>
              </a:rPr>
              <a:t>Του παρόντος και του παρελθόντος- συνήθως εκείνου του μακρινού που έχει τη χροιά της γραφικότητας. Των φτωχών και των πλούσιων, αφού ήταν στον δρόμο και των δύο. </a:t>
            </a:r>
          </a:p>
          <a:p>
            <a:pPr algn="ctr">
              <a:lnSpc>
                <a:spcPct val="150000"/>
              </a:lnSpc>
              <a:spcAft>
                <a:spcPts val="800"/>
              </a:spcAft>
              <a:buNone/>
            </a:pPr>
            <a:r>
              <a:rPr lang="el-GR" sz="1400" b="1" i="1" dirty="0">
                <a:effectLst/>
                <a:latin typeface="Gabriola" panose="04040605051002020D02" pitchFamily="82" charset="0"/>
                <a:ea typeface="Calibri" panose="020F0502020204030204" pitchFamily="34" charset="0"/>
                <a:cs typeface="Times New Roman" panose="02020603050405020304" pitchFamily="18" charset="0"/>
              </a:rPr>
              <a:t>Των αρωμάτων, των χρωμάτων, των ήχων, των πολιτισμών, των αισθήσεων, συχνά και των παραισθήσεων… ήταν κι εκείνες οι τιμές που όλο άλλαζαν και προκαλούσαν ζάλη! Κανένας δεν γνώριζε αν αύριο θα έμεναν ίδιες. Ούτε αν αυτό που θέλαμε θα περίμενε εμάς ή κάποιον άλλον τυχαίο περαστικό που θα το έκανε δικό του. Και κάπως έτσι, οι υπαίθριες αγορές ίσως και να διδάσκουν πως εκείνη η πολυσυζητημένη «κατάλληλη στιγμή» να διεκδικήσεις κάτι που θες έχει ένα και μόνο όνομα δύο σύλλαβων: </a:t>
            </a:r>
            <a:r>
              <a:rPr lang="el-GR" sz="1400" b="1" i="1" dirty="0" err="1">
                <a:effectLst/>
                <a:latin typeface="Gabriola" panose="04040605051002020D02" pitchFamily="82" charset="0"/>
                <a:ea typeface="Calibri" panose="020F0502020204030204" pitchFamily="34" charset="0"/>
                <a:cs typeface="Times New Roman" panose="02020603050405020304" pitchFamily="18" charset="0"/>
              </a:rPr>
              <a:t>ΤΩΡΑ.Αύριο</a:t>
            </a:r>
            <a:r>
              <a:rPr lang="el-GR" sz="1400" b="1" i="1" dirty="0">
                <a:effectLst/>
                <a:latin typeface="Gabriola" panose="04040605051002020D02" pitchFamily="82" charset="0"/>
                <a:ea typeface="Calibri" panose="020F0502020204030204" pitchFamily="34" charset="0"/>
                <a:cs typeface="Times New Roman" panose="02020603050405020304" pitchFamily="18" charset="0"/>
              </a:rPr>
              <a:t> μπορεί να μην βρίσκεται εκεί. Κι ακόμα κι αν βρίσκεται, ίσως να κοστίζει περισσότερο…</a:t>
            </a:r>
          </a:p>
        </p:txBody>
      </p:sp>
      <p:sp>
        <p:nvSpPr>
          <p:cNvPr id="9" name="TextBox 8">
            <a:extLst>
              <a:ext uri="{FF2B5EF4-FFF2-40B4-BE49-F238E27FC236}">
                <a16:creationId xmlns:a16="http://schemas.microsoft.com/office/drawing/2014/main" xmlns="" id="{23964463-4E17-591A-19A3-C36B611CA4FE}"/>
              </a:ext>
            </a:extLst>
          </p:cNvPr>
          <p:cNvSpPr txBox="1"/>
          <p:nvPr/>
        </p:nvSpPr>
        <p:spPr>
          <a:xfrm>
            <a:off x="334979" y="380246"/>
            <a:ext cx="5595591" cy="369332"/>
          </a:xfrm>
          <a:prstGeom prst="rect">
            <a:avLst/>
          </a:prstGeom>
          <a:noFill/>
        </p:spPr>
        <p:txBody>
          <a:bodyPr wrap="square" rtlCol="0">
            <a:spAutoFit/>
          </a:bodyPr>
          <a:lstStyle/>
          <a:p>
            <a:r>
              <a:rPr lang="el-GR" b="1" dirty="0"/>
              <a:t> </a:t>
            </a:r>
            <a:r>
              <a:rPr lang="el-GR" b="1" i="1" dirty="0">
                <a:solidFill>
                  <a:schemeClr val="tx2"/>
                </a:solidFill>
                <a:latin typeface="Gabriola" panose="04040605051002020D02" pitchFamily="82" charset="0"/>
              </a:rPr>
              <a:t> </a:t>
            </a:r>
            <a:r>
              <a:rPr lang="el-GR" b="1" dirty="0">
                <a:latin typeface="Gabriola" panose="04040605051002020D02" pitchFamily="82" charset="0"/>
              </a:rPr>
              <a:t>Αναστασία </a:t>
            </a:r>
            <a:r>
              <a:rPr lang="el-GR" b="1" dirty="0" err="1">
                <a:latin typeface="Gabriola" panose="04040605051002020D02" pitchFamily="82" charset="0"/>
              </a:rPr>
              <a:t>Κόντζιλα</a:t>
            </a:r>
            <a:r>
              <a:rPr lang="el-GR" b="1" dirty="0">
                <a:latin typeface="Gabriola" panose="04040605051002020D02" pitchFamily="82" charset="0"/>
              </a:rPr>
              <a:t>  </a:t>
            </a:r>
            <a:r>
              <a:rPr lang="el-GR" b="1" dirty="0" smtClean="0"/>
              <a:t>, </a:t>
            </a:r>
            <a:r>
              <a:rPr lang="el-GR" sz="1400" b="1" dirty="0" smtClean="0">
                <a:latin typeface="Gabriola" panose="04040605051002020D02" pitchFamily="82" charset="0"/>
              </a:rPr>
              <a:t>ΣΤΗΣ </a:t>
            </a:r>
            <a:r>
              <a:rPr lang="el-GR" sz="1400" b="1" dirty="0">
                <a:latin typeface="Gabriola" panose="04040605051002020D02" pitchFamily="82" charset="0"/>
              </a:rPr>
              <a:t>ΑΓΟΡΑΣ ΤΟΝ ΑΧΟ</a:t>
            </a:r>
            <a:endParaRPr lang="el-GR" sz="1400" dirty="0">
              <a:latin typeface="Gabriola" panose="04040605051002020D02" pitchFamily="82" charset="0"/>
            </a:endParaRPr>
          </a:p>
        </p:txBody>
      </p:sp>
    </p:spTree>
    <p:extLst>
      <p:ext uri="{BB962C8B-B14F-4D97-AF65-F5344CB8AC3E}">
        <p14:creationId xmlns:p14="http://schemas.microsoft.com/office/powerpoint/2010/main" xmlns="" val="25223188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εξωτερικός χώρος/ύπαιθρος, πλοίο, νερό, βάρκα&#10;&#10;Το περιεχόμενο που δημιουργείται από AI ενδέχεται να είναι εσφαλμένο.">
            <a:extLst>
              <a:ext uri="{FF2B5EF4-FFF2-40B4-BE49-F238E27FC236}">
                <a16:creationId xmlns:a16="http://schemas.microsoft.com/office/drawing/2014/main" xmlns="" id="{A2F377E7-72CD-6E9F-00EE-06B6676A392E}"/>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198890" y="0"/>
            <a:ext cx="3806775" cy="6767598"/>
          </a:xfrm>
          <a:prstGeom prst="rect">
            <a:avLst/>
          </a:prstGeom>
        </p:spPr>
      </p:pic>
      <p:sp>
        <p:nvSpPr>
          <p:cNvPr id="4" name="3 - TextBox"/>
          <p:cNvSpPr txBox="1"/>
          <p:nvPr/>
        </p:nvSpPr>
        <p:spPr>
          <a:xfrm>
            <a:off x="569167" y="783771"/>
            <a:ext cx="3442996" cy="369332"/>
          </a:xfrm>
          <a:prstGeom prst="rect">
            <a:avLst/>
          </a:prstGeom>
          <a:noFill/>
        </p:spPr>
        <p:txBody>
          <a:bodyPr wrap="square" rtlCol="0">
            <a:spAutoFit/>
          </a:bodyPr>
          <a:lstStyle/>
          <a:p>
            <a:r>
              <a:rPr lang="el-GR" b="1" i="1" dirty="0" smtClean="0">
                <a:latin typeface="Gabriola" pitchFamily="82" charset="0"/>
              </a:rPr>
              <a:t>Χάρης </a:t>
            </a:r>
            <a:r>
              <a:rPr lang="el-GR" b="1" i="1" dirty="0" err="1" smtClean="0">
                <a:latin typeface="Gabriola" pitchFamily="82" charset="0"/>
              </a:rPr>
              <a:t>Μυλωνάς,Ταξίδι</a:t>
            </a:r>
            <a:r>
              <a:rPr lang="el-GR" b="1" i="1" dirty="0" smtClean="0">
                <a:latin typeface="Gabriola" pitchFamily="82" charset="0"/>
              </a:rPr>
              <a:t> </a:t>
            </a:r>
            <a:r>
              <a:rPr lang="el-GR" b="1" i="1" dirty="0" smtClean="0">
                <a:latin typeface="Gabriola" pitchFamily="82" charset="0"/>
              </a:rPr>
              <a:t>στη νύχτα</a:t>
            </a:r>
            <a:r>
              <a:rPr lang="el-GR" b="1" i="1" dirty="0" smtClean="0">
                <a:latin typeface="Gabriola" pitchFamily="82" charset="0"/>
              </a:rPr>
              <a:t> </a:t>
            </a:r>
            <a:endParaRPr lang="el-GR" b="1" i="1" dirty="0">
              <a:latin typeface="Gabriola" pitchFamily="82" charset="0"/>
            </a:endParaRPr>
          </a:p>
        </p:txBody>
      </p:sp>
    </p:spTree>
    <p:extLst>
      <p:ext uri="{BB962C8B-B14F-4D97-AF65-F5344CB8AC3E}">
        <p14:creationId xmlns:p14="http://schemas.microsoft.com/office/powerpoint/2010/main" xmlns="" val="23964000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descr="Εικόνα που περιέχει ουρανός, τοίχος, εξωτερικός χώρος/ύπαιθρος, κτίριο&#10;&#10;Το περιεχόμενο που δημιουργείται από AI ενδέχεται να είναι εσφαλμένο.">
            <a:extLst>
              <a:ext uri="{FF2B5EF4-FFF2-40B4-BE49-F238E27FC236}">
                <a16:creationId xmlns:a16="http://schemas.microsoft.com/office/drawing/2014/main" xmlns="" id="{634E4E45-6638-EFCE-388C-B4CA8EC7BBE2}"/>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657600" y="-12046"/>
            <a:ext cx="4442636" cy="6870046"/>
          </a:xfrm>
        </p:spPr>
      </p:pic>
      <p:sp>
        <p:nvSpPr>
          <p:cNvPr id="3" name="2 - TextBox"/>
          <p:cNvSpPr txBox="1"/>
          <p:nvPr/>
        </p:nvSpPr>
        <p:spPr>
          <a:xfrm>
            <a:off x="7660433" y="550506"/>
            <a:ext cx="4320073" cy="369332"/>
          </a:xfrm>
          <a:prstGeom prst="rect">
            <a:avLst/>
          </a:prstGeom>
          <a:noFill/>
        </p:spPr>
        <p:txBody>
          <a:bodyPr wrap="square" rtlCol="0">
            <a:spAutoFit/>
          </a:bodyPr>
          <a:lstStyle/>
          <a:p>
            <a:pPr algn="ctr"/>
            <a:r>
              <a:rPr lang="el-GR" b="1" i="1" dirty="0" smtClean="0">
                <a:latin typeface="Gabriola" pitchFamily="82" charset="0"/>
              </a:rPr>
              <a:t>Μαρία </a:t>
            </a:r>
            <a:r>
              <a:rPr lang="el-GR" b="1" i="1" dirty="0" err="1" smtClean="0">
                <a:latin typeface="Gabriola" pitchFamily="82" charset="0"/>
              </a:rPr>
              <a:t>Γιάνναρη</a:t>
            </a:r>
            <a:r>
              <a:rPr lang="el-GR" b="1" i="1" dirty="0" smtClean="0">
                <a:latin typeface="Gabriola" pitchFamily="82" charset="0"/>
              </a:rPr>
              <a:t>, Γαλήνη</a:t>
            </a:r>
            <a:endParaRPr lang="el-GR" b="1" i="1" dirty="0">
              <a:latin typeface="Gabriola" pitchFamily="82" charset="0"/>
            </a:endParaRPr>
          </a:p>
        </p:txBody>
      </p:sp>
    </p:spTree>
    <p:extLst>
      <p:ext uri="{BB962C8B-B14F-4D97-AF65-F5344CB8AC3E}">
        <p14:creationId xmlns:p14="http://schemas.microsoft.com/office/powerpoint/2010/main" xmlns="" val="6672095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εξωτερικός χώρος/ύπαιθρος, νερό, αφρός, ρευστό&#10;&#10;Το περιεχόμενο που δημιουργείται από AI ενδέχεται να είναι εσφαλμένο.">
            <a:extLst>
              <a:ext uri="{FF2B5EF4-FFF2-40B4-BE49-F238E27FC236}">
                <a16:creationId xmlns:a16="http://schemas.microsoft.com/office/drawing/2014/main" xmlns="" id="{F8BFFE0A-FFEB-DE5C-8D1C-D359BD954D89}"/>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613056" y="0"/>
            <a:ext cx="4747174" cy="6858000"/>
          </a:xfrm>
          <a:prstGeom prst="rect">
            <a:avLst/>
          </a:prstGeom>
        </p:spPr>
      </p:pic>
      <p:sp>
        <p:nvSpPr>
          <p:cNvPr id="3" name="2 - TextBox"/>
          <p:cNvSpPr txBox="1"/>
          <p:nvPr/>
        </p:nvSpPr>
        <p:spPr>
          <a:xfrm>
            <a:off x="9442580" y="382555"/>
            <a:ext cx="2267338" cy="369332"/>
          </a:xfrm>
          <a:prstGeom prst="rect">
            <a:avLst/>
          </a:prstGeom>
          <a:noFill/>
        </p:spPr>
        <p:txBody>
          <a:bodyPr wrap="square" rtlCol="0">
            <a:spAutoFit/>
          </a:bodyPr>
          <a:lstStyle/>
          <a:p>
            <a:r>
              <a:rPr lang="el-GR" b="1" i="1" dirty="0" smtClean="0">
                <a:latin typeface="Gabriola" pitchFamily="82" charset="0"/>
              </a:rPr>
              <a:t>Μαρία </a:t>
            </a:r>
            <a:r>
              <a:rPr lang="el-GR" b="1" i="1" dirty="0" err="1" smtClean="0">
                <a:latin typeface="Gabriola" pitchFamily="82" charset="0"/>
              </a:rPr>
              <a:t>Γιάννρη</a:t>
            </a:r>
            <a:r>
              <a:rPr lang="el-GR" b="1" i="1" dirty="0" smtClean="0">
                <a:latin typeface="Gabriola" pitchFamily="82" charset="0"/>
              </a:rPr>
              <a:t>, Κύματα</a:t>
            </a:r>
            <a:endParaRPr lang="el-GR" b="1" i="1" dirty="0">
              <a:latin typeface="Gabriola" pitchFamily="82" charset="0"/>
            </a:endParaRPr>
          </a:p>
        </p:txBody>
      </p:sp>
    </p:spTree>
    <p:extLst>
      <p:ext uri="{BB962C8B-B14F-4D97-AF65-F5344CB8AC3E}">
        <p14:creationId xmlns:p14="http://schemas.microsoft.com/office/powerpoint/2010/main" xmlns="" val="19704799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descr="Εικόνα που περιέχει εξωτερικός χώρος/ύπαιθρος, φύση, νερό, κύμα&#10;&#10;Το περιεχόμενο που δημιουργείται από AI ενδέχεται να είναι εσφαλμένο.">
            <a:extLst>
              <a:ext uri="{FF2B5EF4-FFF2-40B4-BE49-F238E27FC236}">
                <a16:creationId xmlns:a16="http://schemas.microsoft.com/office/drawing/2014/main" xmlns="" id="{5BBEEDF6-EA38-73C9-3BCA-E3ADF5ACD21D}"/>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089992" y="-20256"/>
            <a:ext cx="3869019" cy="6878256"/>
          </a:xfrm>
        </p:spPr>
      </p:pic>
    </p:spTree>
    <p:extLst>
      <p:ext uri="{BB962C8B-B14F-4D97-AF65-F5344CB8AC3E}">
        <p14:creationId xmlns:p14="http://schemas.microsoft.com/office/powerpoint/2010/main" xmlns="" val="6563780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εξωτερικός χώρος/ύπαιθρος, νερό, φύση, ανεμογενές κύμα&#10;&#10;Το περιεχόμενο που δημιουργείται από AI ενδέχεται να είναι εσφαλμένο.">
            <a:extLst>
              <a:ext uri="{FF2B5EF4-FFF2-40B4-BE49-F238E27FC236}">
                <a16:creationId xmlns:a16="http://schemas.microsoft.com/office/drawing/2014/main" xmlns="" id="{8F040CB4-08BD-F52C-CDBF-9E84C3149D6B}"/>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823184" y="0"/>
            <a:ext cx="4298995" cy="6858000"/>
          </a:xfrm>
          <a:prstGeom prst="rect">
            <a:avLst/>
          </a:prstGeom>
        </p:spPr>
      </p:pic>
    </p:spTree>
    <p:extLst>
      <p:ext uri="{BB962C8B-B14F-4D97-AF65-F5344CB8AC3E}">
        <p14:creationId xmlns:p14="http://schemas.microsoft.com/office/powerpoint/2010/main" xmlns="" val="17539975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xmlns="" id="{EFD58232-629C-8E79-70B4-EB5272DAF6A3}"/>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161453" y="0"/>
            <a:ext cx="3857625" cy="6858000"/>
          </a:xfrm>
          <a:prstGeom prst="rect">
            <a:avLst/>
          </a:prstGeom>
        </p:spPr>
      </p:pic>
      <p:sp>
        <p:nvSpPr>
          <p:cNvPr id="3" name="2 - TextBox"/>
          <p:cNvSpPr txBox="1"/>
          <p:nvPr/>
        </p:nvSpPr>
        <p:spPr>
          <a:xfrm>
            <a:off x="289249" y="307910"/>
            <a:ext cx="3797559" cy="369332"/>
          </a:xfrm>
          <a:prstGeom prst="rect">
            <a:avLst/>
          </a:prstGeom>
          <a:noFill/>
        </p:spPr>
        <p:txBody>
          <a:bodyPr wrap="square" rtlCol="0">
            <a:spAutoFit/>
          </a:bodyPr>
          <a:lstStyle/>
          <a:p>
            <a:r>
              <a:rPr lang="el-GR" b="1" i="1" dirty="0" smtClean="0">
                <a:latin typeface="Gabriola" pitchFamily="82" charset="0"/>
              </a:rPr>
              <a:t>Μαρία </a:t>
            </a:r>
            <a:r>
              <a:rPr lang="el-GR" b="1" i="1" dirty="0" err="1" smtClean="0">
                <a:latin typeface="Gabriola" pitchFamily="82" charset="0"/>
              </a:rPr>
              <a:t>Γιάνναρη</a:t>
            </a:r>
            <a:r>
              <a:rPr lang="el-GR" b="1" i="1" dirty="0" smtClean="0">
                <a:latin typeface="Gabriola" pitchFamily="82" charset="0"/>
              </a:rPr>
              <a:t>, Ακρογιάλι</a:t>
            </a:r>
            <a:endParaRPr lang="el-GR" b="1" i="1" dirty="0">
              <a:latin typeface="Gabriola" pitchFamily="82" charset="0"/>
            </a:endParaRPr>
          </a:p>
        </p:txBody>
      </p:sp>
    </p:spTree>
    <p:extLst>
      <p:ext uri="{BB962C8B-B14F-4D97-AF65-F5344CB8AC3E}">
        <p14:creationId xmlns:p14="http://schemas.microsoft.com/office/powerpoint/2010/main" xmlns="" val="33047931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xmlns="" id="{51AE1D15-07AA-9101-B66E-8F9C89D81CBB}"/>
              </a:ext>
            </a:extLst>
          </p:cNvPr>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1"/>
            <a:ext cx="5172075" cy="6889023"/>
          </a:xfrm>
        </p:spPr>
      </p:pic>
      <p:sp>
        <p:nvSpPr>
          <p:cNvPr id="3" name="2 - TextBox"/>
          <p:cNvSpPr txBox="1"/>
          <p:nvPr/>
        </p:nvSpPr>
        <p:spPr>
          <a:xfrm>
            <a:off x="5868955" y="485192"/>
            <a:ext cx="6027576" cy="1200329"/>
          </a:xfrm>
          <a:prstGeom prst="rect">
            <a:avLst/>
          </a:prstGeom>
          <a:noFill/>
        </p:spPr>
        <p:txBody>
          <a:bodyPr wrap="square" rtlCol="0">
            <a:spAutoFit/>
          </a:bodyPr>
          <a:lstStyle/>
          <a:p>
            <a:r>
              <a:rPr lang="el-GR" b="1" i="1" dirty="0" smtClean="0">
                <a:latin typeface="Gabriola" pitchFamily="82" charset="0"/>
              </a:rPr>
              <a:t>Ανατολή Αργυρού,</a:t>
            </a:r>
          </a:p>
          <a:p>
            <a:r>
              <a:rPr lang="el-GR" b="1" i="1" dirty="0" err="1" smtClean="0">
                <a:latin typeface="Gabriola" pitchFamily="82" charset="0"/>
              </a:rPr>
              <a:t>Ό,τι</a:t>
            </a:r>
            <a:r>
              <a:rPr lang="el-GR" b="1" i="1" dirty="0" smtClean="0">
                <a:latin typeface="Gabriola" pitchFamily="82" charset="0"/>
              </a:rPr>
              <a:t> </a:t>
            </a:r>
            <a:r>
              <a:rPr lang="el-GR" b="1" i="1" dirty="0" smtClean="0">
                <a:latin typeface="Gabriola" pitchFamily="82" charset="0"/>
              </a:rPr>
              <a:t>είναι το χρώμα για τον ζωγραφικό πίνακα, είναι ο ενθουσιασμός για τη ζωή.</a:t>
            </a:r>
          </a:p>
          <a:p>
            <a:r>
              <a:rPr lang="el-GR" b="1" i="1" dirty="0" smtClean="0">
                <a:latin typeface="Gabriola" pitchFamily="82" charset="0"/>
              </a:rPr>
              <a:t/>
            </a:r>
            <a:br>
              <a:rPr lang="el-GR" b="1" i="1" dirty="0" smtClean="0">
                <a:latin typeface="Gabriola" pitchFamily="82" charset="0"/>
              </a:rPr>
            </a:br>
            <a:endParaRPr lang="el-GR" b="1" i="1" dirty="0">
              <a:latin typeface="Gabriola" pitchFamily="82" charset="0"/>
            </a:endParaRPr>
          </a:p>
        </p:txBody>
      </p:sp>
    </p:spTree>
    <p:extLst>
      <p:ext uri="{BB962C8B-B14F-4D97-AF65-F5344CB8AC3E}">
        <p14:creationId xmlns:p14="http://schemas.microsoft.com/office/powerpoint/2010/main" xmlns="" val="24161269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Εικόνα χωρίς λεζάντα">
            <a:extLst>
              <a:ext uri="{FF2B5EF4-FFF2-40B4-BE49-F238E27FC236}">
                <a16:creationId xmlns:a16="http://schemas.microsoft.com/office/drawing/2014/main" xmlns="" id="{3FFE52B3-E1F7-920D-291C-C46969AE9779}"/>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5527675"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xmlns="" id="{06D6E9A0-D29A-77D8-4E04-FF6D34B30254}"/>
              </a:ext>
            </a:extLst>
          </p:cNvPr>
          <p:cNvSpPr txBox="1"/>
          <p:nvPr/>
        </p:nvSpPr>
        <p:spPr>
          <a:xfrm>
            <a:off x="7372350" y="1209675"/>
            <a:ext cx="4438650" cy="369332"/>
          </a:xfrm>
          <a:prstGeom prst="rect">
            <a:avLst/>
          </a:prstGeom>
          <a:noFill/>
        </p:spPr>
        <p:txBody>
          <a:bodyPr wrap="square" rtlCol="0">
            <a:spAutoFit/>
          </a:bodyPr>
          <a:lstStyle/>
          <a:p>
            <a:r>
              <a:rPr lang="el-GR" b="1" dirty="0">
                <a:latin typeface="Gabriola" pitchFamily="82" charset="0"/>
              </a:rPr>
              <a:t>Φως εκ φωτός </a:t>
            </a:r>
            <a:r>
              <a:rPr lang="el-GR" b="1" dirty="0" smtClean="0">
                <a:latin typeface="Gabriola" pitchFamily="82" charset="0"/>
              </a:rPr>
              <a:t>,  </a:t>
            </a:r>
            <a:r>
              <a:rPr lang="el-GR" b="1" dirty="0">
                <a:latin typeface="Gabriola" pitchFamily="82" charset="0"/>
              </a:rPr>
              <a:t>Ανατολή Αργυρού</a:t>
            </a:r>
          </a:p>
        </p:txBody>
      </p:sp>
    </p:spTree>
    <p:extLst>
      <p:ext uri="{BB962C8B-B14F-4D97-AF65-F5344CB8AC3E}">
        <p14:creationId xmlns:p14="http://schemas.microsoft.com/office/powerpoint/2010/main" xmlns="" val="1167651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Εικόνα χωρίς λεζάντα">
            <a:extLst>
              <a:ext uri="{FF2B5EF4-FFF2-40B4-BE49-F238E27FC236}">
                <a16:creationId xmlns:a16="http://schemas.microsoft.com/office/drawing/2014/main" xmlns="" id="{38DBFDA5-6975-197F-B9DB-673B962613C0}"/>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54864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xmlns="" id="{5EDACD73-77BE-AEA2-7368-57FCA79037AE}"/>
              </a:ext>
            </a:extLst>
          </p:cNvPr>
          <p:cNvSpPr txBox="1"/>
          <p:nvPr/>
        </p:nvSpPr>
        <p:spPr>
          <a:xfrm>
            <a:off x="6316824" y="2480619"/>
            <a:ext cx="5875175" cy="646331"/>
          </a:xfrm>
          <a:prstGeom prst="rect">
            <a:avLst/>
          </a:prstGeom>
          <a:noFill/>
        </p:spPr>
        <p:txBody>
          <a:bodyPr wrap="square" rtlCol="0">
            <a:spAutoFit/>
          </a:bodyPr>
          <a:lstStyle/>
          <a:p>
            <a:r>
              <a:rPr lang="el-GR" b="1" dirty="0" smtClean="0">
                <a:latin typeface="Gabriola" pitchFamily="82" charset="0"/>
              </a:rPr>
              <a:t>Ανατολή Αργυρού</a:t>
            </a:r>
          </a:p>
          <a:p>
            <a:r>
              <a:rPr lang="el-GR" b="1" dirty="0" smtClean="0">
                <a:latin typeface="Gabriola" pitchFamily="82" charset="0"/>
              </a:rPr>
              <a:t>Αν </a:t>
            </a:r>
            <a:r>
              <a:rPr lang="el-GR" b="1" dirty="0">
                <a:latin typeface="Gabriola" pitchFamily="82" charset="0"/>
              </a:rPr>
              <a:t>δεν πρόκειται να αργήσεις πολύ, θα σε περιμένω για όλη μου τη ζωή.</a:t>
            </a:r>
          </a:p>
        </p:txBody>
      </p:sp>
    </p:spTree>
    <p:extLst>
      <p:ext uri="{BB962C8B-B14F-4D97-AF65-F5344CB8AC3E}">
        <p14:creationId xmlns:p14="http://schemas.microsoft.com/office/powerpoint/2010/main" xmlns="" val="16840157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εξωτερικός χώρος/ύπαιθρος, φύση, δύση, συννεφιασμένο&#10;&#10;Το περιεχόμενο που δημιουργείται από AI ενδέχεται να είναι εσφαλμένο.">
            <a:extLst>
              <a:ext uri="{FF2B5EF4-FFF2-40B4-BE49-F238E27FC236}">
                <a16:creationId xmlns:a16="http://schemas.microsoft.com/office/drawing/2014/main" xmlns="" id="{3A234A69-45CB-FFEF-BA29-8728FC4E19B2}"/>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897684" y="130629"/>
            <a:ext cx="8198038" cy="6149145"/>
          </a:xfrm>
          <a:prstGeom prst="rect">
            <a:avLst/>
          </a:prstGeom>
        </p:spPr>
      </p:pic>
      <p:sp>
        <p:nvSpPr>
          <p:cNvPr id="3" name="2 - TextBox"/>
          <p:cNvSpPr txBox="1"/>
          <p:nvPr/>
        </p:nvSpPr>
        <p:spPr>
          <a:xfrm>
            <a:off x="2313992" y="6251510"/>
            <a:ext cx="7529804" cy="369332"/>
          </a:xfrm>
          <a:prstGeom prst="rect">
            <a:avLst/>
          </a:prstGeom>
          <a:noFill/>
        </p:spPr>
        <p:txBody>
          <a:bodyPr wrap="square" rtlCol="0">
            <a:spAutoFit/>
          </a:bodyPr>
          <a:lstStyle/>
          <a:p>
            <a:pPr algn="ctr"/>
            <a:r>
              <a:rPr lang="el-GR" b="1" i="1" dirty="0" smtClean="0">
                <a:latin typeface="Gabriola" pitchFamily="82" charset="0"/>
              </a:rPr>
              <a:t>Ανατολή Αργυρού, Ας </a:t>
            </a:r>
            <a:r>
              <a:rPr lang="el-GR" b="1" i="1" dirty="0" smtClean="0">
                <a:latin typeface="Gabriola" pitchFamily="82" charset="0"/>
              </a:rPr>
              <a:t>μην το κρύβουμε. Διψάμε για ουρανό.</a:t>
            </a:r>
            <a:endParaRPr lang="el-GR" b="1" i="1" dirty="0">
              <a:latin typeface="Gabriola" pitchFamily="82" charset="0"/>
            </a:endParaRPr>
          </a:p>
        </p:txBody>
      </p:sp>
    </p:spTree>
    <p:extLst>
      <p:ext uri="{BB962C8B-B14F-4D97-AF65-F5344CB8AC3E}">
        <p14:creationId xmlns:p14="http://schemas.microsoft.com/office/powerpoint/2010/main" xmlns="" val="3997782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xmlns="" id="{F64F9B95-9045-48D2-B9F3-2927E98F54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085AA86F-6A4D-4BCB-A045-D992CDC2959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xmlns="" id="{33E93247-6229-44AB-A550-739E971E6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xmlns="" id="{EE2E603F-4A95-4FE8-BB06-211DFD75DBE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723900"/>
            <a:ext cx="4914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D7CC41EB-2D81-4303-9171-6401B388BA3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00100" y="6134100"/>
            <a:ext cx="4914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Θέση περιεχομένου 3">
            <a:extLst>
              <a:ext uri="{FF2B5EF4-FFF2-40B4-BE49-F238E27FC236}">
                <a16:creationId xmlns:a16="http://schemas.microsoft.com/office/drawing/2014/main" xmlns="" id="{83F12792-EC51-6CE9-3EBD-7D5A753AD258}"/>
              </a:ext>
            </a:extLst>
          </p:cNvPr>
          <p:cNvPicPr>
            <a:picLocks noGrp="1" noChangeAspect="1"/>
          </p:cNvPicPr>
          <p:nvPr>
            <p:ph idx="1"/>
          </p:nvPr>
        </p:nvPicPr>
        <p:blipFill>
          <a:blip r:embed="rId2" cstate="print"/>
          <a:srcRect t="13062" r="-1" b="19286"/>
          <a:stretch>
            <a:fillRect/>
          </a:stretch>
        </p:blipFill>
        <p:spPr>
          <a:xfrm>
            <a:off x="6515100" y="10"/>
            <a:ext cx="5676900" cy="6857990"/>
          </a:xfrm>
          <a:prstGeom prst="rect">
            <a:avLst/>
          </a:prstGeom>
        </p:spPr>
      </p:pic>
      <p:sp>
        <p:nvSpPr>
          <p:cNvPr id="6" name="TextBox 5">
            <a:extLst>
              <a:ext uri="{FF2B5EF4-FFF2-40B4-BE49-F238E27FC236}">
                <a16:creationId xmlns:a16="http://schemas.microsoft.com/office/drawing/2014/main" xmlns="" id="{6F7B10C1-3ED5-97BB-918A-D751B1F36AD7}"/>
              </a:ext>
            </a:extLst>
          </p:cNvPr>
          <p:cNvSpPr txBox="1"/>
          <p:nvPr/>
        </p:nvSpPr>
        <p:spPr>
          <a:xfrm>
            <a:off x="0" y="226337"/>
            <a:ext cx="6446067" cy="307777"/>
          </a:xfrm>
          <a:prstGeom prst="rect">
            <a:avLst/>
          </a:prstGeom>
          <a:noFill/>
        </p:spPr>
        <p:txBody>
          <a:bodyPr wrap="square" rtlCol="0">
            <a:spAutoFit/>
          </a:bodyPr>
          <a:lstStyle/>
          <a:p>
            <a:r>
              <a:rPr lang="el-GR" sz="1400" b="1" dirty="0">
                <a:latin typeface="Gabriola" panose="04040605051002020D02" pitchFamily="82" charset="0"/>
              </a:rPr>
              <a:t>        </a:t>
            </a:r>
            <a:r>
              <a:rPr lang="el-GR" sz="1400" b="1" dirty="0">
                <a:solidFill>
                  <a:schemeClr val="tx2"/>
                </a:solidFill>
                <a:latin typeface="Gabriola" panose="04040605051002020D02" pitchFamily="82" charset="0"/>
              </a:rPr>
              <a:t>Αναστασία </a:t>
            </a:r>
            <a:r>
              <a:rPr lang="el-GR" sz="1400" b="1" dirty="0" err="1">
                <a:solidFill>
                  <a:schemeClr val="tx2"/>
                </a:solidFill>
                <a:latin typeface="Gabriola" panose="04040605051002020D02" pitchFamily="82" charset="0"/>
              </a:rPr>
              <a:t>Κόντζιλα</a:t>
            </a:r>
            <a:r>
              <a:rPr lang="el-GR" sz="1400" b="1" dirty="0">
                <a:latin typeface="Gabriola" panose="04040605051002020D02" pitchFamily="82" charset="0"/>
              </a:rPr>
              <a:t>                                                                                    </a:t>
            </a:r>
            <a:r>
              <a:rPr lang="el-GR" sz="1400" b="1" i="1" dirty="0">
                <a:latin typeface="Gabriola" panose="04040605051002020D02" pitchFamily="82" charset="0"/>
              </a:rPr>
              <a:t>ΠΑΡΑΘΥΡΟ ΣΤΑ ΤΕΤΡΑΓΩΝΙΚΑ</a:t>
            </a:r>
            <a:endParaRPr lang="el-GR" sz="1400" i="1" dirty="0">
              <a:latin typeface="Gabriola" panose="04040605051002020D02" pitchFamily="82" charset="0"/>
            </a:endParaRPr>
          </a:p>
        </p:txBody>
      </p:sp>
      <p:sp>
        <p:nvSpPr>
          <p:cNvPr id="8" name="TextBox 7">
            <a:extLst>
              <a:ext uri="{FF2B5EF4-FFF2-40B4-BE49-F238E27FC236}">
                <a16:creationId xmlns:a16="http://schemas.microsoft.com/office/drawing/2014/main" xmlns="" id="{CF272510-8077-83AB-7608-1B1988F22894}"/>
              </a:ext>
            </a:extLst>
          </p:cNvPr>
          <p:cNvSpPr txBox="1"/>
          <p:nvPr/>
        </p:nvSpPr>
        <p:spPr>
          <a:xfrm>
            <a:off x="97326" y="634508"/>
            <a:ext cx="6097508" cy="6303970"/>
          </a:xfrm>
          <a:prstGeom prst="rect">
            <a:avLst/>
          </a:prstGeom>
          <a:noFill/>
        </p:spPr>
        <p:txBody>
          <a:bodyPr wrap="square">
            <a:spAutoFit/>
          </a:bodyPr>
          <a:lstStyle/>
          <a:p>
            <a:pPr>
              <a:lnSpc>
                <a:spcPct val="150000"/>
              </a:lnSpc>
              <a:spcAft>
                <a:spcPts val="800"/>
              </a:spcAft>
              <a:buNone/>
            </a:pPr>
            <a:r>
              <a:rPr lang="el-GR" sz="1600" b="1" i="1" dirty="0">
                <a:effectLst/>
                <a:latin typeface="Gabriola" panose="04040605051002020D02" pitchFamily="82" charset="0"/>
                <a:ea typeface="Calibri" panose="020F0502020204030204" pitchFamily="34" charset="0"/>
                <a:cs typeface="Times New Roman" panose="02020603050405020304" pitchFamily="18" charset="0"/>
              </a:rPr>
              <a:t>-Τι βλέπεις στην εικόνα;</a:t>
            </a:r>
          </a:p>
          <a:p>
            <a:pPr>
              <a:lnSpc>
                <a:spcPct val="150000"/>
              </a:lnSpc>
              <a:spcAft>
                <a:spcPts val="800"/>
              </a:spcAft>
              <a:buNone/>
            </a:pPr>
            <a:r>
              <a:rPr lang="el-GR" sz="1600" b="1" i="1" dirty="0">
                <a:effectLst/>
                <a:latin typeface="Gabriola" panose="04040605051002020D02" pitchFamily="82" charset="0"/>
                <a:ea typeface="Calibri" panose="020F0502020204030204" pitchFamily="34" charset="0"/>
                <a:cs typeface="Times New Roman" panose="02020603050405020304" pitchFamily="18" charset="0"/>
              </a:rPr>
              <a:t>- Μια πολυκατοικία. Παλιά, κιτρινισμένη, κάπως άσχημη. Δεν της φέρθηκε και πολύ καλά ο χρόνος…</a:t>
            </a:r>
          </a:p>
          <a:p>
            <a:pPr>
              <a:lnSpc>
                <a:spcPct val="150000"/>
              </a:lnSpc>
              <a:spcAft>
                <a:spcPts val="800"/>
              </a:spcAft>
              <a:buNone/>
            </a:pPr>
            <a:r>
              <a:rPr lang="el-GR" sz="1600" b="1" i="1" dirty="0">
                <a:effectLst/>
                <a:latin typeface="Gabriola" panose="04040605051002020D02" pitchFamily="82" charset="0"/>
                <a:ea typeface="Calibri" panose="020F0502020204030204" pitchFamily="34" charset="0"/>
                <a:cs typeface="Times New Roman" panose="02020603050405020304" pitchFamily="18" charset="0"/>
              </a:rPr>
              <a:t>- Έλα, κοίτα λίγο καλύτερα. </a:t>
            </a:r>
          </a:p>
          <a:p>
            <a:pPr>
              <a:lnSpc>
                <a:spcPct val="150000"/>
              </a:lnSpc>
              <a:spcAft>
                <a:spcPts val="800"/>
              </a:spcAft>
              <a:buNone/>
            </a:pPr>
            <a:r>
              <a:rPr lang="el-GR" sz="1600" b="1" i="1" dirty="0">
                <a:effectLst/>
                <a:latin typeface="Gabriola" panose="04040605051002020D02" pitchFamily="82" charset="0"/>
                <a:ea typeface="Calibri" panose="020F0502020204030204" pitchFamily="34" charset="0"/>
                <a:cs typeface="Times New Roman" panose="02020603050405020304" pitchFamily="18" charset="0"/>
              </a:rPr>
              <a:t>- Τετράγωνα. Πολλά τετράγωνα. Μεγάλα. Μικρά. Πιο μικρά κι από τα μικρά. Τετράγωνα. Λευκά, κίτρινα, γκρι. Από μπετό, από αλουμίνιο, από πλαστικό. Πολλά τετράγωνα. Το ένα μέσα στο άλλο. Τι άψογη γεωμετρία κι αυτή! Σαν πίνακας του Πικάσο είναι. Πόσο πιστά υπηρετούν την έννοια της </a:t>
            </a:r>
            <a:r>
              <a:rPr lang="el-GR" sz="1600" b="1" i="1" dirty="0" err="1">
                <a:effectLst/>
                <a:latin typeface="Gabriola" panose="04040605051002020D02" pitchFamily="82" charset="0"/>
                <a:ea typeface="Calibri" panose="020F0502020204030204" pitchFamily="34" charset="0"/>
                <a:cs typeface="Times New Roman" panose="02020603050405020304" pitchFamily="18" charset="0"/>
              </a:rPr>
              <a:t>στατικότητας</a:t>
            </a:r>
            <a:r>
              <a:rPr lang="el-GR" sz="1600" b="1" i="1" dirty="0">
                <a:effectLst/>
                <a:latin typeface="Gabriola" panose="04040605051002020D02" pitchFamily="82" charset="0"/>
                <a:ea typeface="Calibri" panose="020F0502020204030204" pitchFamily="34" charset="0"/>
                <a:cs typeface="Times New Roman" panose="02020603050405020304" pitchFamily="18" charset="0"/>
              </a:rPr>
              <a:t>! Τι εκπληκτική ομοιομορφία!</a:t>
            </a:r>
          </a:p>
          <a:p>
            <a:pPr>
              <a:lnSpc>
                <a:spcPct val="150000"/>
              </a:lnSpc>
              <a:spcAft>
                <a:spcPts val="800"/>
              </a:spcAft>
              <a:buNone/>
            </a:pPr>
            <a:r>
              <a:rPr lang="el-GR" sz="1600" b="1" i="1" dirty="0">
                <a:effectLst/>
                <a:latin typeface="Gabriola" panose="04040605051002020D02" pitchFamily="82" charset="0"/>
                <a:ea typeface="Calibri" panose="020F0502020204030204" pitchFamily="34" charset="0"/>
                <a:cs typeface="Times New Roman" panose="02020603050405020304" pitchFamily="18" charset="0"/>
              </a:rPr>
              <a:t>- Πίσω από τα τετράγωνα; </a:t>
            </a:r>
          </a:p>
          <a:p>
            <a:pPr>
              <a:lnSpc>
                <a:spcPct val="150000"/>
              </a:lnSpc>
              <a:spcAft>
                <a:spcPts val="800"/>
              </a:spcAft>
              <a:buNone/>
            </a:pPr>
            <a:r>
              <a:rPr lang="el-GR" sz="1600" b="1" i="1" dirty="0">
                <a:effectLst/>
                <a:latin typeface="Gabriola" panose="04040605051002020D02" pitchFamily="82" charset="0"/>
                <a:ea typeface="Calibri" panose="020F0502020204030204" pitchFamily="34" charset="0"/>
                <a:cs typeface="Times New Roman" panose="02020603050405020304" pitchFamily="18" charset="0"/>
              </a:rPr>
              <a:t>Ζωές. Ακαθόριστες μορφές. Όχι και τόσο ομοιόμορφες. Σκιές που περιφέρονται, η καθεμία χορεύοντας στον δικό της, μοναδικό ρυθμό. Φιγούρες που κουβαλούν χιλιάδες ιστορίες και προσπαθούν να τις χωρέσουν στα τετράγωνα. </a:t>
            </a:r>
          </a:p>
          <a:p>
            <a:pPr marL="342900" lvl="0" indent="-342900">
              <a:lnSpc>
                <a:spcPct val="150000"/>
              </a:lnSpc>
              <a:buFont typeface="Courier New" panose="02070309020205020404" pitchFamily="49" charset="0"/>
              <a:buChar char="-"/>
            </a:pPr>
            <a:r>
              <a:rPr lang="el-GR" sz="1600" b="1" i="1" dirty="0">
                <a:effectLst/>
                <a:latin typeface="Gabriola" panose="04040605051002020D02" pitchFamily="82" charset="0"/>
                <a:ea typeface="Calibri" panose="020F0502020204030204" pitchFamily="34" charset="0"/>
                <a:cs typeface="Times New Roman" panose="02020603050405020304" pitchFamily="18" charset="0"/>
              </a:rPr>
              <a:t>Τελικά, μπερδεύτηκα, τι δείχνει η εικόνα; </a:t>
            </a:r>
          </a:p>
          <a:p>
            <a:pPr marL="342900" lvl="0" indent="-342900">
              <a:lnSpc>
                <a:spcPct val="150000"/>
              </a:lnSpc>
              <a:buFont typeface="Courier New" panose="02070309020205020404" pitchFamily="49" charset="0"/>
              <a:buChar char="-"/>
            </a:pPr>
            <a:r>
              <a:rPr lang="el-GR" sz="1600" b="1" i="1" dirty="0">
                <a:effectLst/>
                <a:latin typeface="Gabriola" panose="04040605051002020D02" pitchFamily="82" charset="0"/>
                <a:ea typeface="Calibri" panose="020F0502020204030204" pitchFamily="34" charset="0"/>
                <a:cs typeface="Times New Roman" panose="02020603050405020304" pitchFamily="18" charset="0"/>
              </a:rPr>
              <a:t>Ίσως να μην έχει τόση σημασία το τι δείχνει η εικόνα, αλλά το τι επιλέγεις να δεις…</a:t>
            </a:r>
          </a:p>
          <a:p>
            <a:pPr marL="457200">
              <a:lnSpc>
                <a:spcPct val="150000"/>
              </a:lnSpc>
              <a:spcAft>
                <a:spcPts val="800"/>
              </a:spcAft>
              <a:buNone/>
            </a:pPr>
            <a:r>
              <a:rPr lang="el-GR" sz="1600" b="1" i="1" dirty="0">
                <a:effectLst/>
                <a:latin typeface="Gabriola" panose="04040605051002020D02" pitchFamily="82" charset="0"/>
                <a:ea typeface="Calibri" panose="020F0502020204030204" pitchFamily="34" charset="0"/>
                <a:cs typeface="Times New Roman" panose="02020603050405020304" pitchFamily="18" charset="0"/>
              </a:rPr>
              <a:t> </a:t>
            </a:r>
          </a:p>
          <a:p>
            <a:pPr>
              <a:lnSpc>
                <a:spcPct val="150000"/>
              </a:lnSpc>
              <a:spcAft>
                <a:spcPts val="800"/>
              </a:spcAft>
              <a:buNone/>
            </a:pPr>
            <a:r>
              <a:rPr lang="el-GR" sz="1600" b="1" i="1" dirty="0">
                <a:effectLst/>
                <a:latin typeface="Gabriola" panose="04040605051002020D02" pitchFamily="82"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xmlns="" val="347303300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descr="Εικόνα που περιέχει παράθυρο, ουρανός, δύση, δέντρο&#10;&#10;Το περιεχόμενο που δημιουργείται από AI ενδέχεται να είναι εσφαλμένο.">
            <a:extLst>
              <a:ext uri="{FF2B5EF4-FFF2-40B4-BE49-F238E27FC236}">
                <a16:creationId xmlns:a16="http://schemas.microsoft.com/office/drawing/2014/main" xmlns="" id="{36BB178F-D1F5-A165-FA37-116F8E2CAD16}"/>
              </a:ext>
            </a:extLst>
          </p:cNvPr>
          <p:cNvPicPr>
            <a:picLocks noChangeAspect="1"/>
          </p:cNvPicPr>
          <p:nvPr/>
        </p:nvPicPr>
        <p:blipFill>
          <a:blip r:embed="rId2" cstate="print">
            <a:extLst>
              <a:ext uri="{28A0092B-C50C-407E-A947-70E740481C1C}">
                <a14:useLocalDpi xmlns:a14="http://schemas.microsoft.com/office/drawing/2010/main" xmlns="" val="0"/>
              </a:ext>
            </a:extLst>
          </a:blip>
          <a:srcRect t="18589" r="-1" b="39223"/>
          <a:stretch>
            <a:fillRect/>
          </a:stretch>
        </p:blipFill>
        <p:spPr>
          <a:xfrm>
            <a:off x="838200" y="233807"/>
            <a:ext cx="10468866" cy="5888737"/>
          </a:xfrm>
          <a:prstGeom prst="rect">
            <a:avLst/>
          </a:prstGeom>
          <a:ln w="28575">
            <a:solidFill>
              <a:schemeClr val="bg1"/>
            </a:solidFill>
          </a:ln>
        </p:spPr>
      </p:pic>
      <p:sp>
        <p:nvSpPr>
          <p:cNvPr id="3" name="2 - TextBox"/>
          <p:cNvSpPr txBox="1"/>
          <p:nvPr/>
        </p:nvSpPr>
        <p:spPr>
          <a:xfrm>
            <a:off x="1688841" y="6428792"/>
            <a:ext cx="8808098" cy="369332"/>
          </a:xfrm>
          <a:prstGeom prst="rect">
            <a:avLst/>
          </a:prstGeom>
          <a:noFill/>
        </p:spPr>
        <p:txBody>
          <a:bodyPr wrap="square" rtlCol="0">
            <a:spAutoFit/>
          </a:bodyPr>
          <a:lstStyle/>
          <a:p>
            <a:pPr algn="ctr"/>
            <a:r>
              <a:rPr lang="en-US" b="1" i="1" dirty="0" smtClean="0">
                <a:latin typeface="Gabriola" pitchFamily="82" charset="0"/>
              </a:rPr>
              <a:t>A</a:t>
            </a:r>
            <a:r>
              <a:rPr lang="el-GR" b="1" i="1" dirty="0" err="1" smtClean="0">
                <a:latin typeface="Gabriola" pitchFamily="82" charset="0"/>
              </a:rPr>
              <a:t>νατολή</a:t>
            </a:r>
            <a:r>
              <a:rPr lang="el-GR" b="1" i="1" dirty="0" smtClean="0">
                <a:latin typeface="Gabriola" pitchFamily="82" charset="0"/>
              </a:rPr>
              <a:t> Αργυρού ,Ο </a:t>
            </a:r>
            <a:r>
              <a:rPr lang="el-GR" b="1" i="1" dirty="0" smtClean="0">
                <a:latin typeface="Gabriola" pitchFamily="82" charset="0"/>
              </a:rPr>
              <a:t>καθρέφτης της Ψυχής μου</a:t>
            </a:r>
            <a:endParaRPr lang="el-GR" b="1" i="1" dirty="0">
              <a:latin typeface="Gabriola" pitchFamily="82" charset="0"/>
            </a:endParaRPr>
          </a:p>
        </p:txBody>
      </p:sp>
    </p:spTree>
    <p:extLst>
      <p:ext uri="{BB962C8B-B14F-4D97-AF65-F5344CB8AC3E}">
        <p14:creationId xmlns:p14="http://schemas.microsoft.com/office/powerpoint/2010/main" xmlns="" val="2052596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Εικόνα χωρίς λεζάντα">
            <a:extLst>
              <a:ext uri="{FF2B5EF4-FFF2-40B4-BE49-F238E27FC236}">
                <a16:creationId xmlns:a16="http://schemas.microsoft.com/office/drawing/2014/main" xmlns="" id="{F7B500DF-1F2F-ACBB-7833-D3928853F1A0}"/>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5141913"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xmlns="" id="{815DD841-C9EC-D3AB-CD0E-46FDF91263B4}"/>
              </a:ext>
            </a:extLst>
          </p:cNvPr>
          <p:cNvSpPr txBox="1"/>
          <p:nvPr/>
        </p:nvSpPr>
        <p:spPr>
          <a:xfrm>
            <a:off x="5826414" y="549729"/>
            <a:ext cx="6365586" cy="1477328"/>
          </a:xfrm>
          <a:prstGeom prst="rect">
            <a:avLst/>
          </a:prstGeom>
          <a:noFill/>
        </p:spPr>
        <p:txBody>
          <a:bodyPr wrap="square" rtlCol="0">
            <a:spAutoFit/>
          </a:bodyPr>
          <a:lstStyle/>
          <a:p>
            <a:endParaRPr lang="el-GR" b="1" i="1" dirty="0" smtClean="0">
              <a:latin typeface="Gabriola" pitchFamily="82" charset="0"/>
            </a:endParaRPr>
          </a:p>
          <a:p>
            <a:endParaRPr lang="el-GR" b="1" i="1" dirty="0" smtClean="0">
              <a:latin typeface="Gabriola" pitchFamily="82" charset="0"/>
            </a:endParaRPr>
          </a:p>
          <a:p>
            <a:endParaRPr lang="el-GR" b="1" i="1" dirty="0" smtClean="0">
              <a:latin typeface="Gabriola" pitchFamily="82" charset="0"/>
            </a:endParaRPr>
          </a:p>
          <a:p>
            <a:r>
              <a:rPr lang="el-GR" b="1" i="1" dirty="0" smtClean="0">
                <a:latin typeface="Gabriola" pitchFamily="82" charset="0"/>
              </a:rPr>
              <a:t>Ανατολή </a:t>
            </a:r>
            <a:r>
              <a:rPr lang="el-GR" b="1" i="1" dirty="0" smtClean="0">
                <a:latin typeface="Gabriola" pitchFamily="82" charset="0"/>
              </a:rPr>
              <a:t>Αργυρού </a:t>
            </a:r>
            <a:endParaRPr lang="el-GR" b="1" i="1" dirty="0" smtClean="0">
              <a:latin typeface="Gabriola" pitchFamily="82" charset="0"/>
            </a:endParaRPr>
          </a:p>
          <a:p>
            <a:r>
              <a:rPr lang="el-GR" b="1" i="1" dirty="0" smtClean="0">
                <a:latin typeface="Gabriola" pitchFamily="82" charset="0"/>
              </a:rPr>
              <a:t>Αν </a:t>
            </a:r>
            <a:r>
              <a:rPr lang="el-GR" b="1" i="1" dirty="0">
                <a:latin typeface="Gabriola" pitchFamily="82" charset="0"/>
              </a:rPr>
              <a:t>η φαιά ουσία ήταν πιο ρόδινη, ο κόσμος δεν θα έκανε τόσο μαύρες </a:t>
            </a:r>
            <a:r>
              <a:rPr lang="el-GR" b="1" i="1" dirty="0" smtClean="0">
                <a:latin typeface="Gabriola" pitchFamily="82" charset="0"/>
              </a:rPr>
              <a:t>σκέψεις</a:t>
            </a:r>
            <a:endParaRPr lang="el-GR" b="1" i="1" dirty="0">
              <a:latin typeface="Gabriola" pitchFamily="82" charset="0"/>
            </a:endParaRPr>
          </a:p>
        </p:txBody>
      </p:sp>
    </p:spTree>
    <p:extLst>
      <p:ext uri="{BB962C8B-B14F-4D97-AF65-F5344CB8AC3E}">
        <p14:creationId xmlns:p14="http://schemas.microsoft.com/office/powerpoint/2010/main" xmlns="" val="325796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660EB578-C970-4186-B93C-45851BBC6E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Θέση περιεχομένου 3" descr="Εικόνα που περιέχει εξωτερικός χώρος/ύπαιθρος, έδαφος, δρόμος, λουλούδι&#10;&#10;Το περιεχόμενο που δημιουργείται από AI ενδέχεται να είναι εσφαλμένο.">
            <a:extLst>
              <a:ext uri="{FF2B5EF4-FFF2-40B4-BE49-F238E27FC236}">
                <a16:creationId xmlns:a16="http://schemas.microsoft.com/office/drawing/2014/main" xmlns="" id="{110951F0-B1AD-B9A5-3E1A-DE5E16BC285D}"/>
              </a:ext>
            </a:extLst>
          </p:cNvPr>
          <p:cNvPicPr>
            <a:picLocks noChangeAspect="1"/>
          </p:cNvPicPr>
          <p:nvPr/>
        </p:nvPicPr>
        <p:blipFill>
          <a:blip r:embed="rId2" cstate="print">
            <a:extLst>
              <a:ext uri="{28A0092B-C50C-407E-A947-70E740481C1C}">
                <a14:useLocalDpi xmlns:a14="http://schemas.microsoft.com/office/drawing/2010/main" xmlns="" val="0"/>
              </a:ext>
            </a:extLst>
          </a:blip>
          <a:srcRect r="-2" b="8046"/>
          <a:stretch>
            <a:fillRect/>
          </a:stretch>
        </p:blipFill>
        <p:spPr>
          <a:xfrm>
            <a:off x="20" y="-17929"/>
            <a:ext cx="4206220" cy="6875929"/>
          </a:xfrm>
          <a:prstGeom prst="rect">
            <a:avLst/>
          </a:prstGeom>
        </p:spPr>
      </p:pic>
      <p:cxnSp>
        <p:nvCxnSpPr>
          <p:cNvPr id="13" name="Straight Connector 12">
            <a:extLst>
              <a:ext uri="{FF2B5EF4-FFF2-40B4-BE49-F238E27FC236}">
                <a16:creationId xmlns:a16="http://schemas.microsoft.com/office/drawing/2014/main" xmlns="" id="{CDF57B02-07BB-407B-BB36-06D9C64A673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xmlns="" id="{3A1EF4FD-222D-B47F-39BB-5552B49E6739}"/>
              </a:ext>
            </a:extLst>
          </p:cNvPr>
          <p:cNvSpPr>
            <a:spLocks noGrp="1"/>
          </p:cNvSpPr>
          <p:nvPr>
            <p:ph idx="1"/>
          </p:nvPr>
        </p:nvSpPr>
        <p:spPr>
          <a:xfrm>
            <a:off x="4866967" y="838201"/>
            <a:ext cx="7029757" cy="5219698"/>
          </a:xfrm>
        </p:spPr>
        <p:txBody>
          <a:bodyPr>
            <a:normAutofit/>
          </a:bodyPr>
          <a:lstStyle/>
          <a:p>
            <a:pPr marL="0" indent="0">
              <a:buNone/>
            </a:pPr>
            <a:r>
              <a:rPr lang="el-GR" b="1" i="1" dirty="0">
                <a:latin typeface="Gabriola" panose="04040605051002020D02" pitchFamily="82" charset="0"/>
                <a:ea typeface="Gadugi" panose="020B0502040204020203" pitchFamily="34" charset="0"/>
              </a:rPr>
              <a:t>                                           Ένα Ψάρι στα Βοτσαλάκια </a:t>
            </a:r>
          </a:p>
          <a:p>
            <a:pPr marL="0" indent="0">
              <a:buNone/>
            </a:pPr>
            <a:r>
              <a:rPr lang="el-GR" i="1" dirty="0">
                <a:latin typeface="Gabriola" panose="04040605051002020D02" pitchFamily="82" charset="0"/>
                <a:ea typeface="Gadugi" panose="020B0502040204020203" pitchFamily="34" charset="0"/>
              </a:rPr>
              <a:t>Χθες, καθώς πήγαινα στο νοσοκομείο </a:t>
            </a:r>
            <a:r>
              <a:rPr lang="el-GR" i="1" dirty="0" err="1">
                <a:latin typeface="Gabriola" panose="04040605051002020D02" pitchFamily="82" charset="0"/>
                <a:ea typeface="Gadugi" panose="020B0502040204020203" pitchFamily="34" charset="0"/>
              </a:rPr>
              <a:t>Παίδων</a:t>
            </a:r>
            <a:r>
              <a:rPr lang="el-GR" i="1" dirty="0">
                <a:latin typeface="Gabriola" panose="04040605051002020D02" pitchFamily="82" charset="0"/>
                <a:ea typeface="Gadugi" panose="020B0502040204020203" pitchFamily="34" charset="0"/>
              </a:rPr>
              <a:t> για το καθημερινό μάθημα, παρατήρησα ένα αυτοκόλλητο ψαράκι πεσμένο στον δρόμο της εισόδου των επειγόντων. Η πρώτη μου σκέψη είναι ότι αυτό έπεσε από κάποιο παιδάκι. Άραγε ποια ιστορία να κρύβεται από πίσω; Κάποιο παιδί που το έφεραν σε άσχημη κατάσταση μήπως; Ή ένα αισιόδοξο σενάριο, ένα παιδάκι που φεύγοντας από το νοσοκομείο μαζί με τους ανακουφισμένους γονείς του έχασε το δωράκι - ανταμοιβή του για την καλή συνεργασία με τους ιατρούς και τους νοσηλευτές; Η δεύτερη σκέψη αφορούσε στο πώς το ψαράκι αυτό, πάνω στο βρεγμένο λιθόστρωτο από τη βροχή, έμοιαζε εντυπωσιακά σε ψάρι που ξεβράστηκε στα βότσαλα μιας παραλίας. Τα ζωντανά χρώματα, λοιπόν, η εντυπωσιακή εικόνα και το πλήθος των πιθανών ιστοριών που θα μπορούσαν να συνοδεύουν αυτό το αυτοκόλλητο ψάρι, ένα αντικείμενο που οι περισσότεροι θα προσπερνούσαν, με ώθησαν να σας στέλνω τώρα αυτή τη φωτογραφία για την έκθεση. </a:t>
            </a:r>
          </a:p>
          <a:p>
            <a:pPr marL="0" indent="0">
              <a:buNone/>
            </a:pPr>
            <a:endParaRPr lang="el-GR" i="1" dirty="0">
              <a:latin typeface="Gabriola" panose="04040605051002020D02" pitchFamily="82" charset="0"/>
            </a:endParaRPr>
          </a:p>
          <a:p>
            <a:pPr marL="0" indent="0">
              <a:buNone/>
            </a:pPr>
            <a:r>
              <a:rPr lang="el-GR" dirty="0"/>
              <a:t>					     </a:t>
            </a:r>
            <a:r>
              <a:rPr lang="el-GR" sz="1600" b="1" dirty="0">
                <a:latin typeface="Gabriola" panose="04040605051002020D02" pitchFamily="82" charset="0"/>
              </a:rPr>
              <a:t>Αντζελίνα Αδαμοπούλου</a:t>
            </a:r>
            <a:endParaRPr lang="en-US" sz="1600" b="1" dirty="0">
              <a:latin typeface="Gabriola" panose="04040605051002020D02" pitchFamily="82" charset="0"/>
            </a:endParaRPr>
          </a:p>
        </p:txBody>
      </p:sp>
      <p:cxnSp>
        <p:nvCxnSpPr>
          <p:cNvPr id="15" name="Straight Connector 14">
            <a:extLst>
              <a:ext uri="{FF2B5EF4-FFF2-40B4-BE49-F238E27FC236}">
                <a16:creationId xmlns:a16="http://schemas.microsoft.com/office/drawing/2014/main" xmlns="" id="{C6855964-C920-48EB-8804-74291211C8A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8758712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Εικόνα χωρίς λεζάντα">
            <a:extLst>
              <a:ext uri="{FF2B5EF4-FFF2-40B4-BE49-F238E27FC236}">
                <a16:creationId xmlns:a16="http://schemas.microsoft.com/office/drawing/2014/main" xmlns="" id="{26B25D5C-1A0E-D811-E6EA-0B55E0905FCA}"/>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5169159" cy="687306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4 - TextBox"/>
          <p:cNvSpPr txBox="1"/>
          <p:nvPr/>
        </p:nvSpPr>
        <p:spPr>
          <a:xfrm>
            <a:off x="7455159" y="1894114"/>
            <a:ext cx="3853543" cy="646331"/>
          </a:xfrm>
          <a:prstGeom prst="rect">
            <a:avLst/>
          </a:prstGeom>
          <a:noFill/>
        </p:spPr>
        <p:txBody>
          <a:bodyPr wrap="square" rtlCol="0">
            <a:spAutoFit/>
          </a:bodyPr>
          <a:lstStyle/>
          <a:p>
            <a:r>
              <a:rPr lang="el-GR" b="1" i="1" dirty="0" smtClean="0">
                <a:latin typeface="Gabriola" pitchFamily="82" charset="0"/>
              </a:rPr>
              <a:t>Βυθισμένος στα ηλιοτρόπια, </a:t>
            </a:r>
          </a:p>
          <a:p>
            <a:r>
              <a:rPr lang="el-GR" b="1" i="1" dirty="0" smtClean="0">
                <a:latin typeface="Gabriola" pitchFamily="82" charset="0"/>
              </a:rPr>
              <a:t>Ελευθερία </a:t>
            </a:r>
            <a:r>
              <a:rPr lang="el-GR" b="1" i="1" dirty="0" err="1" smtClean="0">
                <a:latin typeface="Gabriola" pitchFamily="82" charset="0"/>
              </a:rPr>
              <a:t>Βοσινάκη</a:t>
            </a:r>
            <a:endParaRPr lang="el-GR" b="1" i="1" dirty="0">
              <a:latin typeface="Gabriola" pitchFamily="82"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xmlns="" id="{B1A6C9FE-C9DF-B5E2-BEEB-FBEC17FEA0BC}"/>
              </a:ext>
            </a:extLst>
          </p:cNvPr>
          <p:cNvSpPr/>
          <p:nvPr/>
        </p:nvSpPr>
        <p:spPr>
          <a:xfrm>
            <a:off x="195066" y="124054"/>
            <a:ext cx="2018923" cy="218188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 name="Εικόνα 4" descr="Εικόνα που περιέχει πτηνό, εξωτερικός χώρος/ύπαιθρος, δέντρο, κλαδί&#10;&#10;Το περιεχόμενο που δημιουργείται από AI ενδέχεται να είναι εσφαλμένο.">
            <a:extLst>
              <a:ext uri="{FF2B5EF4-FFF2-40B4-BE49-F238E27FC236}">
                <a16:creationId xmlns:a16="http://schemas.microsoft.com/office/drawing/2014/main" xmlns="" id="{34A156BF-6300-10EE-7F4C-EDB1C9FB1EAD}"/>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45061" y="362915"/>
            <a:ext cx="1523396" cy="1683849"/>
          </a:xfrm>
          <a:prstGeom prst="rect">
            <a:avLst/>
          </a:prstGeom>
        </p:spPr>
      </p:pic>
      <p:sp>
        <p:nvSpPr>
          <p:cNvPr id="6" name="Ορθογώνιο 5">
            <a:extLst>
              <a:ext uri="{FF2B5EF4-FFF2-40B4-BE49-F238E27FC236}">
                <a16:creationId xmlns:a16="http://schemas.microsoft.com/office/drawing/2014/main" xmlns="" id="{B55FE765-D110-6B0B-60A7-6E269D14277F}"/>
              </a:ext>
            </a:extLst>
          </p:cNvPr>
          <p:cNvSpPr/>
          <p:nvPr/>
        </p:nvSpPr>
        <p:spPr>
          <a:xfrm>
            <a:off x="6262290" y="97074"/>
            <a:ext cx="1163782" cy="131128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solidFill>
                <a:schemeClr val="bg1"/>
              </a:solidFill>
            </a:endParaRPr>
          </a:p>
        </p:txBody>
      </p:sp>
      <p:sp>
        <p:nvSpPr>
          <p:cNvPr id="8" name="Ορθογώνιο 7">
            <a:extLst>
              <a:ext uri="{FF2B5EF4-FFF2-40B4-BE49-F238E27FC236}">
                <a16:creationId xmlns:a16="http://schemas.microsoft.com/office/drawing/2014/main" xmlns="" id="{A059E5BD-13B9-7175-292A-C40243499F46}"/>
              </a:ext>
            </a:extLst>
          </p:cNvPr>
          <p:cNvSpPr/>
          <p:nvPr/>
        </p:nvSpPr>
        <p:spPr>
          <a:xfrm>
            <a:off x="10055447" y="4728743"/>
            <a:ext cx="1915994" cy="182152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Ορθογώνιο 8">
            <a:extLst>
              <a:ext uri="{FF2B5EF4-FFF2-40B4-BE49-F238E27FC236}">
                <a16:creationId xmlns:a16="http://schemas.microsoft.com/office/drawing/2014/main" xmlns="" id="{8343959A-82C7-9A6B-87CA-575B85C30D44}"/>
              </a:ext>
            </a:extLst>
          </p:cNvPr>
          <p:cNvSpPr/>
          <p:nvPr/>
        </p:nvSpPr>
        <p:spPr>
          <a:xfrm>
            <a:off x="9766322" y="1712199"/>
            <a:ext cx="2321180" cy="268197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Ορθογώνιο 9">
            <a:extLst>
              <a:ext uri="{FF2B5EF4-FFF2-40B4-BE49-F238E27FC236}">
                <a16:creationId xmlns:a16="http://schemas.microsoft.com/office/drawing/2014/main" xmlns="" id="{325D9A91-9C33-D8B0-2D45-963070E2A2CC}"/>
              </a:ext>
            </a:extLst>
          </p:cNvPr>
          <p:cNvSpPr/>
          <p:nvPr/>
        </p:nvSpPr>
        <p:spPr>
          <a:xfrm>
            <a:off x="8858094" y="176355"/>
            <a:ext cx="1365795" cy="137145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solidFill>
                <a:schemeClr val="bg1"/>
              </a:solidFill>
            </a:endParaRPr>
          </a:p>
        </p:txBody>
      </p:sp>
      <p:sp>
        <p:nvSpPr>
          <p:cNvPr id="11" name="Ορθογώνιο 10">
            <a:extLst>
              <a:ext uri="{FF2B5EF4-FFF2-40B4-BE49-F238E27FC236}">
                <a16:creationId xmlns:a16="http://schemas.microsoft.com/office/drawing/2014/main" xmlns="" id="{8206D5FB-3033-5308-0423-9B517EEFEF0B}"/>
              </a:ext>
            </a:extLst>
          </p:cNvPr>
          <p:cNvSpPr/>
          <p:nvPr/>
        </p:nvSpPr>
        <p:spPr>
          <a:xfrm>
            <a:off x="5231383" y="1443712"/>
            <a:ext cx="1163782" cy="131128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Ορθογώνιο 11">
            <a:extLst>
              <a:ext uri="{FF2B5EF4-FFF2-40B4-BE49-F238E27FC236}">
                <a16:creationId xmlns:a16="http://schemas.microsoft.com/office/drawing/2014/main" xmlns="" id="{D9B530D0-8E6F-89F4-9652-54D14C3D6E03}"/>
              </a:ext>
            </a:extLst>
          </p:cNvPr>
          <p:cNvSpPr/>
          <p:nvPr/>
        </p:nvSpPr>
        <p:spPr>
          <a:xfrm>
            <a:off x="6522099" y="1670225"/>
            <a:ext cx="1513761" cy="262330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Ορθογώνιο 12">
            <a:extLst>
              <a:ext uri="{FF2B5EF4-FFF2-40B4-BE49-F238E27FC236}">
                <a16:creationId xmlns:a16="http://schemas.microsoft.com/office/drawing/2014/main" xmlns="" id="{AEB3633E-6A23-5B00-715E-3160B2DC11AA}"/>
              </a:ext>
            </a:extLst>
          </p:cNvPr>
          <p:cNvSpPr/>
          <p:nvPr/>
        </p:nvSpPr>
        <p:spPr>
          <a:xfrm>
            <a:off x="3715528" y="2803250"/>
            <a:ext cx="1349611" cy="131128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Ορθογώνιο 13">
            <a:extLst>
              <a:ext uri="{FF2B5EF4-FFF2-40B4-BE49-F238E27FC236}">
                <a16:creationId xmlns:a16="http://schemas.microsoft.com/office/drawing/2014/main" xmlns="" id="{A6A51886-3E9B-28A5-DB5F-9373A715DA56}"/>
              </a:ext>
            </a:extLst>
          </p:cNvPr>
          <p:cNvSpPr/>
          <p:nvPr/>
        </p:nvSpPr>
        <p:spPr>
          <a:xfrm>
            <a:off x="75644" y="2384881"/>
            <a:ext cx="1674363" cy="208823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Ορθογώνιο 14">
            <a:extLst>
              <a:ext uri="{FF2B5EF4-FFF2-40B4-BE49-F238E27FC236}">
                <a16:creationId xmlns:a16="http://schemas.microsoft.com/office/drawing/2014/main" xmlns="" id="{094C1D46-E083-71B9-F6A3-A2C9C07495BA}"/>
              </a:ext>
            </a:extLst>
          </p:cNvPr>
          <p:cNvSpPr/>
          <p:nvPr/>
        </p:nvSpPr>
        <p:spPr>
          <a:xfrm>
            <a:off x="3245830" y="4511497"/>
            <a:ext cx="1962953" cy="201796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Ορθογώνιο 15">
            <a:extLst>
              <a:ext uri="{FF2B5EF4-FFF2-40B4-BE49-F238E27FC236}">
                <a16:creationId xmlns:a16="http://schemas.microsoft.com/office/drawing/2014/main" xmlns="" id="{4827C316-3A12-5DD9-F8BA-9FE7A21ABF20}"/>
              </a:ext>
            </a:extLst>
          </p:cNvPr>
          <p:cNvSpPr/>
          <p:nvPr/>
        </p:nvSpPr>
        <p:spPr>
          <a:xfrm>
            <a:off x="5890413" y="5217082"/>
            <a:ext cx="1402546" cy="144805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Ορθογώνιο 16">
            <a:extLst>
              <a:ext uri="{FF2B5EF4-FFF2-40B4-BE49-F238E27FC236}">
                <a16:creationId xmlns:a16="http://schemas.microsoft.com/office/drawing/2014/main" xmlns="" id="{F0ED33C9-E951-2FEC-3D4B-E7D9330191BA}"/>
              </a:ext>
            </a:extLst>
          </p:cNvPr>
          <p:cNvSpPr/>
          <p:nvPr/>
        </p:nvSpPr>
        <p:spPr>
          <a:xfrm>
            <a:off x="1654570" y="4552059"/>
            <a:ext cx="1295665" cy="220224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Ορθογώνιο 17">
            <a:extLst>
              <a:ext uri="{FF2B5EF4-FFF2-40B4-BE49-F238E27FC236}">
                <a16:creationId xmlns:a16="http://schemas.microsoft.com/office/drawing/2014/main" xmlns="" id="{9478D899-22C5-7886-A62F-7D2169762B03}"/>
              </a:ext>
            </a:extLst>
          </p:cNvPr>
          <p:cNvSpPr/>
          <p:nvPr/>
        </p:nvSpPr>
        <p:spPr>
          <a:xfrm>
            <a:off x="184545" y="4882522"/>
            <a:ext cx="1326174" cy="139739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Ορθογώνιο 18">
            <a:extLst>
              <a:ext uri="{FF2B5EF4-FFF2-40B4-BE49-F238E27FC236}">
                <a16:creationId xmlns:a16="http://schemas.microsoft.com/office/drawing/2014/main" xmlns="" id="{5CF8BCB6-494E-2169-E5C5-6E948695BAE2}"/>
              </a:ext>
            </a:extLst>
          </p:cNvPr>
          <p:cNvSpPr/>
          <p:nvPr/>
        </p:nvSpPr>
        <p:spPr>
          <a:xfrm>
            <a:off x="8180231" y="1673557"/>
            <a:ext cx="1481005" cy="246253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Ορθογώνιο 19">
            <a:extLst>
              <a:ext uri="{FF2B5EF4-FFF2-40B4-BE49-F238E27FC236}">
                <a16:creationId xmlns:a16="http://schemas.microsoft.com/office/drawing/2014/main" xmlns="" id="{F65BBCD5-1605-9A51-BD6F-3A210A970A21}"/>
              </a:ext>
            </a:extLst>
          </p:cNvPr>
          <p:cNvSpPr/>
          <p:nvPr/>
        </p:nvSpPr>
        <p:spPr>
          <a:xfrm>
            <a:off x="5302703" y="2904823"/>
            <a:ext cx="1163781" cy="222434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Ορθογώνιο 20">
            <a:extLst>
              <a:ext uri="{FF2B5EF4-FFF2-40B4-BE49-F238E27FC236}">
                <a16:creationId xmlns:a16="http://schemas.microsoft.com/office/drawing/2014/main" xmlns="" id="{249365CE-3EF8-D63E-6F3C-8E6869669F65}"/>
              </a:ext>
            </a:extLst>
          </p:cNvPr>
          <p:cNvSpPr/>
          <p:nvPr/>
        </p:nvSpPr>
        <p:spPr>
          <a:xfrm>
            <a:off x="7580418" y="4394178"/>
            <a:ext cx="2080818" cy="232134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endParaRPr lang="el-GR" dirty="0"/>
          </a:p>
        </p:txBody>
      </p:sp>
      <p:sp>
        <p:nvSpPr>
          <p:cNvPr id="22" name="Ορθογώνιο 21">
            <a:extLst>
              <a:ext uri="{FF2B5EF4-FFF2-40B4-BE49-F238E27FC236}">
                <a16:creationId xmlns:a16="http://schemas.microsoft.com/office/drawing/2014/main" xmlns="" id="{96672AFA-DFCC-D434-82C3-F756D39530BB}"/>
              </a:ext>
            </a:extLst>
          </p:cNvPr>
          <p:cNvSpPr/>
          <p:nvPr/>
        </p:nvSpPr>
        <p:spPr>
          <a:xfrm>
            <a:off x="10443466" y="133385"/>
            <a:ext cx="1318743" cy="152931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Ορθογώνιο 23">
            <a:extLst>
              <a:ext uri="{FF2B5EF4-FFF2-40B4-BE49-F238E27FC236}">
                <a16:creationId xmlns:a16="http://schemas.microsoft.com/office/drawing/2014/main" xmlns="" id="{7CCFCCDF-F3EE-06FC-006F-B071EB488A3E}"/>
              </a:ext>
            </a:extLst>
          </p:cNvPr>
          <p:cNvSpPr/>
          <p:nvPr/>
        </p:nvSpPr>
        <p:spPr>
          <a:xfrm>
            <a:off x="2475376" y="113105"/>
            <a:ext cx="1227574" cy="244416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solidFill>
                <a:schemeClr val="bg1"/>
              </a:solidFill>
            </a:endParaRPr>
          </a:p>
        </p:txBody>
      </p:sp>
      <p:sp>
        <p:nvSpPr>
          <p:cNvPr id="25" name="Ορθογώνιο 24">
            <a:extLst>
              <a:ext uri="{FF2B5EF4-FFF2-40B4-BE49-F238E27FC236}">
                <a16:creationId xmlns:a16="http://schemas.microsoft.com/office/drawing/2014/main" xmlns="" id="{364FCC9C-35EF-F033-B773-8A7B57A62E32}"/>
              </a:ext>
            </a:extLst>
          </p:cNvPr>
          <p:cNvSpPr/>
          <p:nvPr/>
        </p:nvSpPr>
        <p:spPr>
          <a:xfrm>
            <a:off x="3839132" y="604104"/>
            <a:ext cx="894990" cy="201796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Ορθογώνιο 25">
            <a:extLst>
              <a:ext uri="{FF2B5EF4-FFF2-40B4-BE49-F238E27FC236}">
                <a16:creationId xmlns:a16="http://schemas.microsoft.com/office/drawing/2014/main" xmlns="" id="{8450A5E0-42B5-3695-55CB-C7A557EB73D4}"/>
              </a:ext>
            </a:extLst>
          </p:cNvPr>
          <p:cNvSpPr/>
          <p:nvPr/>
        </p:nvSpPr>
        <p:spPr>
          <a:xfrm>
            <a:off x="1977694" y="2645060"/>
            <a:ext cx="1567370" cy="164847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 name="Ορθογώνιο 26">
            <a:extLst>
              <a:ext uri="{FF2B5EF4-FFF2-40B4-BE49-F238E27FC236}">
                <a16:creationId xmlns:a16="http://schemas.microsoft.com/office/drawing/2014/main" xmlns="" id="{AE0E6FCE-F44C-0CC1-E4F7-E878A71B3985}"/>
              </a:ext>
            </a:extLst>
          </p:cNvPr>
          <p:cNvSpPr/>
          <p:nvPr/>
        </p:nvSpPr>
        <p:spPr>
          <a:xfrm>
            <a:off x="7470121" y="97074"/>
            <a:ext cx="1163782" cy="131128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 name="Ορθογώνιο 27">
            <a:extLst>
              <a:ext uri="{FF2B5EF4-FFF2-40B4-BE49-F238E27FC236}">
                <a16:creationId xmlns:a16="http://schemas.microsoft.com/office/drawing/2014/main" xmlns="" id="{46C32989-FB38-EA20-E802-2BDF2A6A861E}"/>
              </a:ext>
            </a:extLst>
          </p:cNvPr>
          <p:cNvSpPr/>
          <p:nvPr/>
        </p:nvSpPr>
        <p:spPr>
          <a:xfrm>
            <a:off x="4811499" y="43403"/>
            <a:ext cx="1163782" cy="131128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9" name="Εικόνα 28" descr="Εικόνα που περιέχει δέντρο, χριστουγεννιάτικο δέντρο, πτηνό, χειμώνας&#10;&#10;Το περιεχόμενο που δημιουργείται από AI ενδέχεται να είναι εσφαλμένο.">
            <a:extLst>
              <a:ext uri="{FF2B5EF4-FFF2-40B4-BE49-F238E27FC236}">
                <a16:creationId xmlns:a16="http://schemas.microsoft.com/office/drawing/2014/main" xmlns="" id="{2D05940E-279D-6B55-E14F-622A932BE70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707142" y="510804"/>
            <a:ext cx="785217" cy="1648764"/>
          </a:xfrm>
          <a:prstGeom prst="rect">
            <a:avLst/>
          </a:prstGeom>
        </p:spPr>
      </p:pic>
      <p:pic>
        <p:nvPicPr>
          <p:cNvPr id="30" name="Εικόνα 29" descr="Εικόνα που περιέχει δέντρο, πτηνό, εξωτερικός χώρος/ύπαιθρος, σκαρφαλωμένο/κουρνιασμένο&#10;&#10;Το περιεχόμενο που δημιουργείται από AI ενδέχεται να είναι εσφαλμένο.">
            <a:extLst>
              <a:ext uri="{FF2B5EF4-FFF2-40B4-BE49-F238E27FC236}">
                <a16:creationId xmlns:a16="http://schemas.microsoft.com/office/drawing/2014/main" xmlns="" id="{C1FAF5AB-19A7-C341-D3D9-FCE402956CF0}"/>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021149" y="904118"/>
            <a:ext cx="542384" cy="1285633"/>
          </a:xfrm>
          <a:prstGeom prst="rect">
            <a:avLst/>
          </a:prstGeom>
        </p:spPr>
      </p:pic>
      <p:pic>
        <p:nvPicPr>
          <p:cNvPr id="31" name="Εικόνα 30" descr="Εικόνα που περιέχει πτηνό, εξωτερικός χώρος/ύπαιθρος, Στρούθια, δέντρο">
            <a:extLst>
              <a:ext uri="{FF2B5EF4-FFF2-40B4-BE49-F238E27FC236}">
                <a16:creationId xmlns:a16="http://schemas.microsoft.com/office/drawing/2014/main" xmlns="" id="{428A9D86-39B8-3B26-AD75-9B9C911DCB66}"/>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022981" y="230323"/>
            <a:ext cx="756307" cy="866238"/>
          </a:xfrm>
          <a:prstGeom prst="rect">
            <a:avLst/>
          </a:prstGeom>
        </p:spPr>
      </p:pic>
      <p:pic>
        <p:nvPicPr>
          <p:cNvPr id="32" name="Εικόνα 31" descr="Εικόνα που περιέχει ουρανός, πτηνό, εξωτερικός χώρος/ύπαιθρος, φτερό&#10;&#10;Το περιεχόμενο που δημιουργείται από AI ενδέχεται να είναι εσφαλμένο.">
            <a:extLst>
              <a:ext uri="{FF2B5EF4-FFF2-40B4-BE49-F238E27FC236}">
                <a16:creationId xmlns:a16="http://schemas.microsoft.com/office/drawing/2014/main" xmlns="" id="{7353A657-F805-3669-7780-C88153757502}"/>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443139" y="262603"/>
            <a:ext cx="609172" cy="930725"/>
          </a:xfrm>
          <a:prstGeom prst="rect">
            <a:avLst/>
          </a:prstGeom>
        </p:spPr>
      </p:pic>
      <p:pic>
        <p:nvPicPr>
          <p:cNvPr id="33" name="Εικόνα 32" descr="Εικόνα που περιέχει πτηνό, εξωτερικός χώρος/ύπαιθρος, ουρανός, γρήγορο&#10;&#10;Το περιεχόμενο που δημιουργείται από AI ενδέχεται να είναι εσφαλμένο.">
            <a:extLst>
              <a:ext uri="{FF2B5EF4-FFF2-40B4-BE49-F238E27FC236}">
                <a16:creationId xmlns:a16="http://schemas.microsoft.com/office/drawing/2014/main" xmlns="" id="{3DBCCFF8-F91C-2C0C-CB3F-394BBC98A46F}"/>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7742485" y="244057"/>
            <a:ext cx="671841" cy="909978"/>
          </a:xfrm>
          <a:prstGeom prst="rect">
            <a:avLst/>
          </a:prstGeom>
        </p:spPr>
      </p:pic>
      <p:pic>
        <p:nvPicPr>
          <p:cNvPr id="35" name="Εικόνα 34" descr="Εικόνα που περιέχει πτηνό, δέντρο, εξωτερικός χώρος/ύπαιθρος, κλαδί&#10;&#10;Το περιεχόμενο που δημιουργείται από AI ενδέχεται να είναι εσφαλμένο.">
            <a:extLst>
              <a:ext uri="{FF2B5EF4-FFF2-40B4-BE49-F238E27FC236}">
                <a16:creationId xmlns:a16="http://schemas.microsoft.com/office/drawing/2014/main" xmlns="" id="{E1298A81-F319-EB66-4423-BD7CF5B0478E}"/>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9153734" y="383262"/>
            <a:ext cx="869848" cy="971427"/>
          </a:xfrm>
          <a:prstGeom prst="rect">
            <a:avLst/>
          </a:prstGeom>
        </p:spPr>
      </p:pic>
      <p:pic>
        <p:nvPicPr>
          <p:cNvPr id="36" name="Εικόνα 35" descr="Εικόνα που περιέχει πτηνό, εξωτερικός χώρος/ύπαιθρος, ράμφος, φυτό&#10;&#10;Το περιεχόμενο που δημιουργείται από AI ενδέχεται να είναι εσφαλμένο.">
            <a:extLst>
              <a:ext uri="{FF2B5EF4-FFF2-40B4-BE49-F238E27FC236}">
                <a16:creationId xmlns:a16="http://schemas.microsoft.com/office/drawing/2014/main" xmlns="" id="{BF4AC12F-67A9-F518-0D19-B3DBA723E03D}"/>
              </a:ext>
            </a:extLst>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10667657" y="298009"/>
            <a:ext cx="925370" cy="1110351"/>
          </a:xfrm>
          <a:prstGeom prst="rect">
            <a:avLst/>
          </a:prstGeom>
        </p:spPr>
      </p:pic>
      <p:pic>
        <p:nvPicPr>
          <p:cNvPr id="37" name="Εικόνα 36" descr="Εικόνα που περιέχει πτηνό, Στρούθια, δέντρο, εξωτερικός χώρος/ύπαιθρος&#10;&#10;Το περιεχόμενο που δημιουργείται από AI ενδέχεται να είναι εσφαλμένο.">
            <a:extLst>
              <a:ext uri="{FF2B5EF4-FFF2-40B4-BE49-F238E27FC236}">
                <a16:creationId xmlns:a16="http://schemas.microsoft.com/office/drawing/2014/main" xmlns="" id="{4CDC9093-76CC-AC5F-5DF7-D23F7BD3447A}"/>
              </a:ext>
            </a:extLst>
          </p:cNvPr>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292024" y="2628227"/>
            <a:ext cx="1265068" cy="1601546"/>
          </a:xfrm>
          <a:prstGeom prst="rect">
            <a:avLst/>
          </a:prstGeom>
        </p:spPr>
      </p:pic>
      <p:pic>
        <p:nvPicPr>
          <p:cNvPr id="38" name="Εικόνα 37" descr="Εικόνα που περιέχει δέντρο, πτηνό, εξωτερικός χώρος/ύπαιθρος, σκαρφαλωμένο/κουρνιασμένο&#10;&#10;Το περιεχόμενο που δημιουργείται από AI ενδέχεται να είναι εσφαλμένο.">
            <a:extLst>
              <a:ext uri="{FF2B5EF4-FFF2-40B4-BE49-F238E27FC236}">
                <a16:creationId xmlns:a16="http://schemas.microsoft.com/office/drawing/2014/main" xmlns="" id="{D8011084-F318-2EE5-1355-9D450FFDD336}"/>
              </a:ext>
            </a:extLst>
          </p:cNvPr>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2253968" y="2815797"/>
            <a:ext cx="1057430" cy="1251091"/>
          </a:xfrm>
          <a:prstGeom prst="rect">
            <a:avLst/>
          </a:prstGeom>
        </p:spPr>
      </p:pic>
      <p:pic>
        <p:nvPicPr>
          <p:cNvPr id="39" name="Εικόνα 38" descr="Εικόνα που περιέχει δέντρο, εξωτερικός χώρος/ύπαιθρος, πτηνό, κλαδί&#10;&#10;Το περιεχόμενο που δημιουργείται από AI ενδέχεται να είναι εσφαλμένο.">
            <a:extLst>
              <a:ext uri="{FF2B5EF4-FFF2-40B4-BE49-F238E27FC236}">
                <a16:creationId xmlns:a16="http://schemas.microsoft.com/office/drawing/2014/main" xmlns="" id="{F750E25B-1FE9-40EB-AD6E-07614C649F1D}"/>
              </a:ext>
            </a:extLst>
          </p:cNvPr>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3868709" y="3115158"/>
            <a:ext cx="1011724" cy="758793"/>
          </a:xfrm>
          <a:prstGeom prst="rect">
            <a:avLst/>
          </a:prstGeom>
        </p:spPr>
      </p:pic>
      <p:pic>
        <p:nvPicPr>
          <p:cNvPr id="41" name="Εικόνα 40" descr="Εικόνα που περιέχει πτηνό, δέντρο, ράμφος, εξωτερικός χώρος/ύπαιθρος&#10;&#10;Το περιεχόμενο που δημιουργείται από AI ενδέχεται να είναι εσφαλμένο.">
            <a:extLst>
              <a:ext uri="{FF2B5EF4-FFF2-40B4-BE49-F238E27FC236}">
                <a16:creationId xmlns:a16="http://schemas.microsoft.com/office/drawing/2014/main" xmlns="" id="{20E0BB12-28EA-9695-B227-3AB7F7AAF45D}"/>
              </a:ext>
            </a:extLst>
          </p:cNvPr>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5482140" y="1712199"/>
            <a:ext cx="714528" cy="809799"/>
          </a:xfrm>
          <a:prstGeom prst="rect">
            <a:avLst/>
          </a:prstGeom>
        </p:spPr>
      </p:pic>
      <p:pic>
        <p:nvPicPr>
          <p:cNvPr id="42" name="Εικόνα 41" descr="Εικόνα που περιέχει πτηνό, εξωτερικός χώρος/ύπαιθρος, σκαρφαλωμένο/κουρνιασμένο, φυτό&#10;&#10;Το περιεχόμενο που δημιουργείται από AI ενδέχεται να είναι εσφαλμένο.">
            <a:extLst>
              <a:ext uri="{FF2B5EF4-FFF2-40B4-BE49-F238E27FC236}">
                <a16:creationId xmlns:a16="http://schemas.microsoft.com/office/drawing/2014/main" xmlns="" id="{8E8CB2AE-9DF9-4BB2-0D32-7D087B241180}"/>
              </a:ext>
            </a:extLst>
          </p:cNvPr>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6794892" y="1812573"/>
            <a:ext cx="987975" cy="2271865"/>
          </a:xfrm>
          <a:prstGeom prst="rect">
            <a:avLst/>
          </a:prstGeom>
        </p:spPr>
      </p:pic>
      <p:pic>
        <p:nvPicPr>
          <p:cNvPr id="43" name="Εικόνα 42" descr="Εικόνα που περιέχει πτηνό, εξωτερικός χώρος/ύπαιθρος, δέντρο, ράμφος&#10;&#10;Το περιεχόμενο που δημιουργείται από AI ενδέχεται να είναι εσφαλμένο.">
            <a:extLst>
              <a:ext uri="{FF2B5EF4-FFF2-40B4-BE49-F238E27FC236}">
                <a16:creationId xmlns:a16="http://schemas.microsoft.com/office/drawing/2014/main" xmlns="" id="{FF24E2D3-1C4B-D5C0-1062-07836247CB53}"/>
              </a:ext>
            </a:extLst>
          </p:cNvPr>
          <p:cNvPicPr>
            <a:picLocks noChangeAspect="1"/>
          </p:cNvPicPr>
          <p:nvPr/>
        </p:nvPicPr>
        <p:blipFill>
          <a:blip r:embed="rId16" cstate="print">
            <a:extLst>
              <a:ext uri="{28A0092B-C50C-407E-A947-70E740481C1C}">
                <a14:useLocalDpi xmlns:a14="http://schemas.microsoft.com/office/drawing/2010/main" xmlns="" val="0"/>
              </a:ext>
            </a:extLst>
          </a:blip>
          <a:stretch>
            <a:fillRect/>
          </a:stretch>
        </p:blipFill>
        <p:spPr>
          <a:xfrm>
            <a:off x="8373477" y="1942147"/>
            <a:ext cx="1074151" cy="1889289"/>
          </a:xfrm>
          <a:prstGeom prst="rect">
            <a:avLst/>
          </a:prstGeom>
        </p:spPr>
      </p:pic>
      <p:pic>
        <p:nvPicPr>
          <p:cNvPr id="44" name="Εικόνα 43" descr="Εικόνα που περιέχει δέντρο, πτηνό, σκαρφαλωμένο/κουρνιασμένο, εξωτερικός χώρος/ύπαιθρος&#10;&#10;Το περιεχόμενο που δημιουργείται από AI ενδέχεται να είναι εσφαλμένο.">
            <a:extLst>
              <a:ext uri="{FF2B5EF4-FFF2-40B4-BE49-F238E27FC236}">
                <a16:creationId xmlns:a16="http://schemas.microsoft.com/office/drawing/2014/main" xmlns="" id="{2EE6B914-86F6-8D2F-6F19-57BC07AD5972}"/>
              </a:ext>
            </a:extLst>
          </p:cNvPr>
          <p:cNvPicPr>
            <a:picLocks noChangeAspect="1"/>
          </p:cNvPicPr>
          <p:nvPr/>
        </p:nvPicPr>
        <p:blipFill>
          <a:blip r:embed="rId17" cstate="print">
            <a:extLst>
              <a:ext uri="{28A0092B-C50C-407E-A947-70E740481C1C}">
                <a14:useLocalDpi xmlns:a14="http://schemas.microsoft.com/office/drawing/2010/main" xmlns="" val="0"/>
              </a:ext>
            </a:extLst>
          </a:blip>
          <a:stretch>
            <a:fillRect/>
          </a:stretch>
        </p:blipFill>
        <p:spPr>
          <a:xfrm>
            <a:off x="10095336" y="2046764"/>
            <a:ext cx="1692045" cy="1953073"/>
          </a:xfrm>
          <a:prstGeom prst="rect">
            <a:avLst/>
          </a:prstGeom>
        </p:spPr>
      </p:pic>
      <p:pic>
        <p:nvPicPr>
          <p:cNvPr id="46" name="Εικόνα 45" descr="Εικόνα που περιέχει πτηνό, εξωτερικός χώρος/ύπαιθρος, σπουργίτι, ράμφος&#10;&#10;Το περιεχόμενο που δημιουργείται από AI ενδέχεται να είναι εσφαλμένο.">
            <a:extLst>
              <a:ext uri="{FF2B5EF4-FFF2-40B4-BE49-F238E27FC236}">
                <a16:creationId xmlns:a16="http://schemas.microsoft.com/office/drawing/2014/main" xmlns="" id="{04B41977-431A-E4C1-9090-9401735A99C0}"/>
              </a:ext>
            </a:extLst>
          </p:cNvPr>
          <p:cNvPicPr>
            <a:picLocks noChangeAspect="1"/>
          </p:cNvPicPr>
          <p:nvPr/>
        </p:nvPicPr>
        <p:blipFill>
          <a:blip r:embed="rId18" cstate="print">
            <a:extLst>
              <a:ext uri="{28A0092B-C50C-407E-A947-70E740481C1C}">
                <a14:useLocalDpi xmlns:a14="http://schemas.microsoft.com/office/drawing/2010/main" xmlns="" val="0"/>
              </a:ext>
            </a:extLst>
          </a:blip>
          <a:stretch>
            <a:fillRect/>
          </a:stretch>
        </p:blipFill>
        <p:spPr>
          <a:xfrm>
            <a:off x="1905059" y="4788816"/>
            <a:ext cx="814920" cy="1662286"/>
          </a:xfrm>
          <a:prstGeom prst="rect">
            <a:avLst/>
          </a:prstGeom>
        </p:spPr>
      </p:pic>
      <p:pic>
        <p:nvPicPr>
          <p:cNvPr id="47" name="Εικόνα 46" descr="Εικόνα που περιέχει πτηνό, δέντρο, εξωτερικός χώρος/ύπαιθρος, κλαδί&#10;&#10;Το περιεχόμενο που δημιουργείται από AI ενδέχεται να είναι εσφαλμένο.">
            <a:extLst>
              <a:ext uri="{FF2B5EF4-FFF2-40B4-BE49-F238E27FC236}">
                <a16:creationId xmlns:a16="http://schemas.microsoft.com/office/drawing/2014/main" xmlns="" id="{24852204-3A15-2B93-8584-2CE768AE3254}"/>
              </a:ext>
            </a:extLst>
          </p:cNvPr>
          <p:cNvPicPr>
            <a:picLocks noChangeAspect="1"/>
          </p:cNvPicPr>
          <p:nvPr/>
        </p:nvPicPr>
        <p:blipFill>
          <a:blip r:embed="rId19" cstate="print">
            <a:extLst>
              <a:ext uri="{28A0092B-C50C-407E-A947-70E740481C1C}">
                <a14:useLocalDpi xmlns:a14="http://schemas.microsoft.com/office/drawing/2010/main" xmlns="" val="0"/>
              </a:ext>
            </a:extLst>
          </a:blip>
          <a:stretch>
            <a:fillRect/>
          </a:stretch>
        </p:blipFill>
        <p:spPr>
          <a:xfrm>
            <a:off x="3563828" y="4734365"/>
            <a:ext cx="1326956" cy="1545549"/>
          </a:xfrm>
          <a:prstGeom prst="rect">
            <a:avLst/>
          </a:prstGeom>
        </p:spPr>
      </p:pic>
      <p:pic>
        <p:nvPicPr>
          <p:cNvPr id="48" name="Εικόνα 47" descr="Εικόνα που περιέχει εξωτερικός χώρος/ύπαιθρος, ουρανός, πτήση, χαρταετός&#10;&#10;Το περιεχόμενο που δημιουργείται από AI ενδέχεται να είναι εσφαλμένο.">
            <a:extLst>
              <a:ext uri="{FF2B5EF4-FFF2-40B4-BE49-F238E27FC236}">
                <a16:creationId xmlns:a16="http://schemas.microsoft.com/office/drawing/2014/main" xmlns="" id="{03CCF934-E1AD-9A78-B4BB-AB85C26FCBCD}"/>
              </a:ext>
            </a:extLst>
          </p:cNvPr>
          <p:cNvPicPr>
            <a:picLocks noChangeAspect="1"/>
          </p:cNvPicPr>
          <p:nvPr/>
        </p:nvPicPr>
        <p:blipFill>
          <a:blip r:embed="rId20" cstate="print">
            <a:extLst>
              <a:ext uri="{28A0092B-C50C-407E-A947-70E740481C1C}">
                <a14:useLocalDpi xmlns:a14="http://schemas.microsoft.com/office/drawing/2010/main" xmlns="" val="0"/>
              </a:ext>
            </a:extLst>
          </a:blip>
          <a:stretch>
            <a:fillRect/>
          </a:stretch>
        </p:blipFill>
        <p:spPr>
          <a:xfrm>
            <a:off x="5490381" y="3069900"/>
            <a:ext cx="801741" cy="1812622"/>
          </a:xfrm>
          <a:prstGeom prst="rect">
            <a:avLst/>
          </a:prstGeom>
        </p:spPr>
      </p:pic>
      <p:pic>
        <p:nvPicPr>
          <p:cNvPr id="51" name="Εικόνα 50" descr="Εικόνα που περιέχει πτηνό, δέντρο, εξωτερικός χώρος/ύπαιθρος, σκαρφαλωμένο/κουρνιασμένο&#10;&#10;Το περιεχόμενο που δημιουργείται από AI ενδέχεται να είναι εσφαλμένο.">
            <a:extLst>
              <a:ext uri="{FF2B5EF4-FFF2-40B4-BE49-F238E27FC236}">
                <a16:creationId xmlns:a16="http://schemas.microsoft.com/office/drawing/2014/main" xmlns="" id="{BB30125E-522D-807A-4E9A-387FFBDEDD1A}"/>
              </a:ext>
            </a:extLst>
          </p:cNvPr>
          <p:cNvPicPr>
            <a:picLocks noChangeAspect="1"/>
          </p:cNvPicPr>
          <p:nvPr/>
        </p:nvPicPr>
        <p:blipFill>
          <a:blip r:embed="rId21" cstate="print">
            <a:extLst>
              <a:ext uri="{28A0092B-C50C-407E-A947-70E740481C1C}">
                <a14:useLocalDpi xmlns:a14="http://schemas.microsoft.com/office/drawing/2010/main" xmlns="" val="0"/>
              </a:ext>
            </a:extLst>
          </a:blip>
          <a:stretch>
            <a:fillRect/>
          </a:stretch>
        </p:blipFill>
        <p:spPr>
          <a:xfrm>
            <a:off x="7850383" y="4673167"/>
            <a:ext cx="1523394" cy="1759869"/>
          </a:xfrm>
          <a:prstGeom prst="rect">
            <a:avLst/>
          </a:prstGeom>
        </p:spPr>
      </p:pic>
      <p:pic>
        <p:nvPicPr>
          <p:cNvPr id="52" name="Εικόνα 51" descr="Εικόνα που περιέχει εξωτερικός χώρος/ύπαιθρος, πτηνό, δέντρο, φυτό&#10;&#10;Το περιεχόμενο που δημιουργείται από AI ενδέχεται να είναι εσφαλμένο.">
            <a:extLst>
              <a:ext uri="{FF2B5EF4-FFF2-40B4-BE49-F238E27FC236}">
                <a16:creationId xmlns:a16="http://schemas.microsoft.com/office/drawing/2014/main" xmlns="" id="{EB7106F4-3CBC-C11D-4A97-ABF45CD902C9}"/>
              </a:ext>
            </a:extLst>
          </p:cNvPr>
          <p:cNvPicPr>
            <a:picLocks noChangeAspect="1"/>
          </p:cNvPicPr>
          <p:nvPr/>
        </p:nvPicPr>
        <p:blipFill>
          <a:blip r:embed="rId22" cstate="print">
            <a:extLst>
              <a:ext uri="{28A0092B-C50C-407E-A947-70E740481C1C}">
                <a14:useLocalDpi xmlns:a14="http://schemas.microsoft.com/office/drawing/2010/main" xmlns="" val="0"/>
              </a:ext>
            </a:extLst>
          </a:blip>
          <a:stretch>
            <a:fillRect/>
          </a:stretch>
        </p:blipFill>
        <p:spPr>
          <a:xfrm>
            <a:off x="10443466" y="5006109"/>
            <a:ext cx="1182677" cy="1273805"/>
          </a:xfrm>
          <a:prstGeom prst="rect">
            <a:avLst/>
          </a:prstGeom>
        </p:spPr>
      </p:pic>
      <p:pic>
        <p:nvPicPr>
          <p:cNvPr id="54" name="Εικόνα 53" descr="Εικόνα που περιέχει δέντρο, Στρούθια, πτηνό, εξωτερικός χώρος/ύπαιθρος&#10;&#10;Το περιεχόμενο που δημιουργείται από AI ενδέχεται να είναι εσφαλμένο.">
            <a:extLst>
              <a:ext uri="{FF2B5EF4-FFF2-40B4-BE49-F238E27FC236}">
                <a16:creationId xmlns:a16="http://schemas.microsoft.com/office/drawing/2014/main" xmlns="" id="{9D369387-C503-4012-58BF-748C3DAC252C}"/>
              </a:ext>
            </a:extLst>
          </p:cNvPr>
          <p:cNvPicPr>
            <a:picLocks noChangeAspect="1"/>
          </p:cNvPicPr>
          <p:nvPr/>
        </p:nvPicPr>
        <p:blipFill>
          <a:blip r:embed="rId23" cstate="print">
            <a:extLst>
              <a:ext uri="{28A0092B-C50C-407E-A947-70E740481C1C}">
                <a14:useLocalDpi xmlns:a14="http://schemas.microsoft.com/office/drawing/2010/main" xmlns="" val="0"/>
              </a:ext>
            </a:extLst>
          </a:blip>
          <a:stretch>
            <a:fillRect/>
          </a:stretch>
        </p:blipFill>
        <p:spPr>
          <a:xfrm>
            <a:off x="360250" y="5200690"/>
            <a:ext cx="987842" cy="761056"/>
          </a:xfrm>
          <a:prstGeom prst="rect">
            <a:avLst/>
          </a:prstGeom>
        </p:spPr>
      </p:pic>
      <p:pic>
        <p:nvPicPr>
          <p:cNvPr id="56" name="Εικόνα 55" descr="Εικόνα που περιέχει άνθος, εξωτερικός χώρος/ύπαιθρος, λουλούδι&#10;&#10;Το περιεχόμενο που δημιουργείται από AI ενδέχεται να είναι εσφαλμένο.">
            <a:extLst>
              <a:ext uri="{FF2B5EF4-FFF2-40B4-BE49-F238E27FC236}">
                <a16:creationId xmlns:a16="http://schemas.microsoft.com/office/drawing/2014/main" xmlns="" id="{ABA3EB8B-00C5-FB32-9F77-E9B651E8E674}"/>
              </a:ext>
            </a:extLst>
          </p:cNvPr>
          <p:cNvPicPr>
            <a:picLocks noChangeAspect="1"/>
          </p:cNvPicPr>
          <p:nvPr/>
        </p:nvPicPr>
        <p:blipFill>
          <a:blip r:embed="rId24" cstate="print">
            <a:extLst>
              <a:ext uri="{28A0092B-C50C-407E-A947-70E740481C1C}">
                <a14:useLocalDpi xmlns:a14="http://schemas.microsoft.com/office/drawing/2010/main" xmlns="" val="0"/>
              </a:ext>
            </a:extLst>
          </a:blip>
          <a:stretch>
            <a:fillRect/>
          </a:stretch>
        </p:blipFill>
        <p:spPr>
          <a:xfrm>
            <a:off x="6096000" y="5487530"/>
            <a:ext cx="1007472" cy="907157"/>
          </a:xfrm>
          <a:prstGeom prst="rect">
            <a:avLst/>
          </a:prstGeom>
        </p:spPr>
      </p:pic>
      <p:sp>
        <p:nvSpPr>
          <p:cNvPr id="2" name="TextBox 1">
            <a:extLst>
              <a:ext uri="{FF2B5EF4-FFF2-40B4-BE49-F238E27FC236}">
                <a16:creationId xmlns:a16="http://schemas.microsoft.com/office/drawing/2014/main" xmlns="" id="{D34A9F7E-9143-FA3F-DBB9-C2414DC6E680}"/>
              </a:ext>
            </a:extLst>
          </p:cNvPr>
          <p:cNvSpPr txBox="1"/>
          <p:nvPr/>
        </p:nvSpPr>
        <p:spPr>
          <a:xfrm>
            <a:off x="1" y="6284367"/>
            <a:ext cx="1651518" cy="461665"/>
          </a:xfrm>
          <a:prstGeom prst="rect">
            <a:avLst/>
          </a:prstGeom>
          <a:noFill/>
        </p:spPr>
        <p:txBody>
          <a:bodyPr wrap="square" rtlCol="0">
            <a:spAutoFit/>
          </a:bodyPr>
          <a:lstStyle/>
          <a:p>
            <a:r>
              <a:rPr lang="el-GR" sz="2400" b="1" i="1" dirty="0" err="1">
                <a:latin typeface="Gabriola" panose="04040605051002020D02" pitchFamily="82" charset="0"/>
              </a:rPr>
              <a:t>Τσοποτός</a:t>
            </a:r>
            <a:r>
              <a:rPr lang="el-GR" sz="2400" b="1" i="1" dirty="0">
                <a:latin typeface="Gabriola" panose="04040605051002020D02" pitchFamily="82" charset="0"/>
              </a:rPr>
              <a:t> Βάιος </a:t>
            </a:r>
          </a:p>
        </p:txBody>
      </p:sp>
      <p:sp>
        <p:nvSpPr>
          <p:cNvPr id="3" name="TextBox 2">
            <a:extLst>
              <a:ext uri="{FF2B5EF4-FFF2-40B4-BE49-F238E27FC236}">
                <a16:creationId xmlns:a16="http://schemas.microsoft.com/office/drawing/2014/main" xmlns="" id="{B945865A-FD8B-9B7B-12CB-4AF7AFA6BB83}"/>
              </a:ext>
            </a:extLst>
          </p:cNvPr>
          <p:cNvSpPr txBox="1"/>
          <p:nvPr/>
        </p:nvSpPr>
        <p:spPr>
          <a:xfrm>
            <a:off x="9838966" y="6438434"/>
            <a:ext cx="2940177" cy="461665"/>
          </a:xfrm>
          <a:prstGeom prst="rect">
            <a:avLst/>
          </a:prstGeom>
          <a:noFill/>
        </p:spPr>
        <p:txBody>
          <a:bodyPr wrap="square" rtlCol="0">
            <a:spAutoFit/>
          </a:bodyPr>
          <a:lstStyle/>
          <a:p>
            <a:r>
              <a:rPr lang="el-GR" sz="2400" b="1" i="1" dirty="0">
                <a:latin typeface="Gabriola" panose="04040605051002020D02" pitchFamily="82" charset="0"/>
              </a:rPr>
              <a:t>Οι φτερωτοί μας γείτονες</a:t>
            </a:r>
          </a:p>
        </p:txBody>
      </p:sp>
    </p:spTree>
    <p:extLst>
      <p:ext uri="{BB962C8B-B14F-4D97-AF65-F5344CB8AC3E}">
        <p14:creationId xmlns:p14="http://schemas.microsoft.com/office/powerpoint/2010/main" xmlns="" val="196210043"/>
      </p:ext>
    </p:extLst>
  </p:cSld>
  <p:clrMapOvr>
    <a:masterClrMapping/>
  </p:clrMapOvr>
  <p:timing>
    <p:tnLst>
      <p:par>
        <p:cTn id="1" dur="indefinite" restart="never" nodeType="tmRoot"/>
      </p:par>
    </p:tnLst>
  </p:timing>
</p:sld>
</file>

<file path=ppt/theme/theme1.xml><?xml version="1.0" encoding="utf-8"?>
<a:theme xmlns:a="http://schemas.openxmlformats.org/drawingml/2006/main" name="ChronicleVTI">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ChronicleVTI" id="{508E4D90-5116-4BF0-876B-3F422DD1F65F}" vid="{AA21DC3D-92A8-43A4-8358-ED428371CD55}"/>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467</TotalTime>
  <Words>1634</Words>
  <Application>Microsoft Office PowerPoint</Application>
  <PresentationFormat>Προσαρμογή</PresentationFormat>
  <Paragraphs>371</Paragraphs>
  <Slides>61</Slides>
  <Notes>9</Notes>
  <HiddenSlides>0</HiddenSlides>
  <MMClips>0</MMClips>
  <ScaleCrop>false</ScaleCrop>
  <HeadingPairs>
    <vt:vector size="4" baseType="variant">
      <vt:variant>
        <vt:lpstr>Θέμα</vt:lpstr>
      </vt:variant>
      <vt:variant>
        <vt:i4>1</vt:i4>
      </vt:variant>
      <vt:variant>
        <vt:lpstr>Τίτλοι διαφανειών</vt:lpstr>
      </vt:variant>
      <vt:variant>
        <vt:i4>61</vt:i4>
      </vt:variant>
    </vt:vector>
  </HeadingPairs>
  <TitlesOfParts>
    <vt:vector size="62" baseType="lpstr">
      <vt:lpstr>ChronicleVTI</vt:lpstr>
      <vt:lpstr>Διαφάνεια 1</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Διαφάνεια 34</vt:lpstr>
      <vt:lpstr>Διαφάνεια 35</vt:lpstr>
      <vt:lpstr>Διαφάνεια 36</vt:lpstr>
      <vt:lpstr>Διαφάνεια 37</vt:lpstr>
      <vt:lpstr>Διαφάνεια 38</vt:lpstr>
      <vt:lpstr>Διαφάνεια 39</vt:lpstr>
      <vt:lpstr>Διαφάνεια 40</vt:lpstr>
      <vt:lpstr>Διαφάνεια 41</vt:lpstr>
      <vt:lpstr>Διαφάνεια 42</vt:lpstr>
      <vt:lpstr>Διαφάνεια 43</vt:lpstr>
      <vt:lpstr>Διαφάνεια 44</vt:lpstr>
      <vt:lpstr>Διαφάνεια 45</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lpstr>Διαφάνεια 54</vt:lpstr>
      <vt:lpstr>Διαφάνεια 55</vt:lpstr>
      <vt:lpstr>Διαφάνεια 56</vt:lpstr>
      <vt:lpstr>Διαφάνεια 57</vt:lpstr>
      <vt:lpstr>Διαφάνεια 58</vt:lpstr>
      <vt:lpstr>Διαφάνεια 59</vt:lpstr>
      <vt:lpstr>Διαφάνεια 60</vt:lpstr>
      <vt:lpstr>Διαφάνεια 61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Maria Giannari</dc:creator>
  <cp:lastModifiedBy>user</cp:lastModifiedBy>
  <cp:revision>76</cp:revision>
  <dcterms:created xsi:type="dcterms:W3CDTF">2025-11-11T09:46:30Z</dcterms:created>
  <dcterms:modified xsi:type="dcterms:W3CDTF">2025-11-23T11:22:00Z</dcterms:modified>
</cp:coreProperties>
</file>