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3" r:id="rId5"/>
    <p:sldId id="260" r:id="rId6"/>
    <p:sldId id="261" r:id="rId7"/>
    <p:sldId id="266" r:id="rId8"/>
    <p:sldId id="262" r:id="rId9"/>
    <p:sldId id="264" r:id="rId10"/>
    <p:sldId id="267"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l-GR"/>
              <a:t>Κάντε κλικ για να επεξεργαστείτε τον τίτλο υποδείγματος</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l-GR"/>
              <a:t>Κάντε κλικ για να επεξεργαστείτε τον τίτλο υποδείγματος</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1/3/2025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Τίτλος 8">
            <a:extLst>
              <a:ext uri="{FF2B5EF4-FFF2-40B4-BE49-F238E27FC236}">
                <a16:creationId xmlns:a16="http://schemas.microsoft.com/office/drawing/2014/main" id="{7DF1D67F-80B4-DEAE-40B1-352E6207879E}"/>
              </a:ext>
            </a:extLst>
          </p:cNvPr>
          <p:cNvSpPr>
            <a:spLocks noGrp="1"/>
          </p:cNvSpPr>
          <p:nvPr>
            <p:ph type="title"/>
          </p:nvPr>
        </p:nvSpPr>
        <p:spPr>
          <a:xfrm>
            <a:off x="348343" y="3475079"/>
            <a:ext cx="6430365" cy="1456267"/>
          </a:xfrm>
        </p:spPr>
        <p:txBody>
          <a:bodyPr>
            <a:noAutofit/>
          </a:bodyPr>
          <a:lstStyle/>
          <a:p>
            <a:pPr>
              <a:lnSpc>
                <a:spcPct val="107000"/>
              </a:lnSpc>
              <a:spcAft>
                <a:spcPts val="800"/>
              </a:spcAft>
            </a:pPr>
            <a:r>
              <a:rPr lang="el-GR" sz="1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ΟΝΟΜΑΤΕΠΩΝΥΜΟ : θεοδωση Γεωργία</a:t>
            </a:r>
            <a:br>
              <a:rPr lang="el-GR"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l-GR" sz="1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Α.Μ. : 1450202400183                                                                                                                                                                                                                                                                                                                                                                                                                                                                                                                                                                                                                                                                                                                  </a:t>
            </a:r>
            <a:br>
              <a:rPr lang="el-GR"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l-GR" sz="1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ΕΞΑΜΗΝΟ ΦΟΙΤΗΣΗΣ : ΠΡΩΤΟ</a:t>
            </a:r>
            <a:br>
              <a:rPr lang="el-GR"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l-GR" sz="1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br>
              <a:rPr lang="el-GR"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l-GR" sz="1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ΘΕΜΑ ΕΡΓΑΣΙΑΣ :  </a:t>
            </a:r>
            <a:r>
              <a:rPr lang="el-GR" sz="1600" b="1" kern="1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ανασταση</a:t>
            </a:r>
            <a:r>
              <a:rPr lang="el-GR" sz="1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η νικη της ζωσ κατά του θανατου</a:t>
            </a:r>
            <a:br>
              <a:rPr lang="el-GR"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l-GR" sz="1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ΑΘΗΝΑ,   28/12/202</a:t>
            </a:r>
            <a:r>
              <a:rPr lang="en-US" sz="1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5</a:t>
            </a:r>
            <a:br>
              <a:rPr lang="el-GR"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l-GR" sz="1600" b="1"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br>
              <a:rPr lang="el-GR"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l-GR" sz="1600" b="1" dirty="0">
                <a:solidFill>
                  <a:srgbClr val="0070C0"/>
                </a:solidFill>
                <a:effectLst/>
                <a:latin typeface="Calibri" panose="020F0502020204030204" pitchFamily="34" charset="0"/>
                <a:ea typeface="Calibri" panose="020F0502020204030204" pitchFamily="34" charset="0"/>
              </a:rPr>
              <a:t>ΕΠΙΤΡΕΠΩ ΤΗ ΔΗΜΟΣΙΟΠΟΙΗΣΗ ΤΗΣ ΕΡΓΑΣΙΑΣ ΜΟΥ :   ΝΑΙ </a:t>
            </a:r>
            <a:endParaRPr lang="el-GR" sz="1600" dirty="0">
              <a:solidFill>
                <a:srgbClr val="0070C0"/>
              </a:solidFill>
            </a:endParaRPr>
          </a:p>
        </p:txBody>
      </p:sp>
      <p:pic>
        <p:nvPicPr>
          <p:cNvPr id="5" name="Εικόνα 4">
            <a:extLst>
              <a:ext uri="{FF2B5EF4-FFF2-40B4-BE49-F238E27FC236}">
                <a16:creationId xmlns:a16="http://schemas.microsoft.com/office/drawing/2014/main" id="{57D9B082-0C3D-31EA-5968-5E687D63E990}"/>
              </a:ext>
            </a:extLst>
          </p:cNvPr>
          <p:cNvPicPr>
            <a:picLocks noChangeAspect="1"/>
          </p:cNvPicPr>
          <p:nvPr/>
        </p:nvPicPr>
        <p:blipFill>
          <a:blip r:embed="rId2"/>
          <a:stretch>
            <a:fillRect/>
          </a:stretch>
        </p:blipFill>
        <p:spPr>
          <a:xfrm>
            <a:off x="8562829" y="242474"/>
            <a:ext cx="2627604" cy="2213040"/>
          </a:xfrm>
          <a:prstGeom prst="rect">
            <a:avLst/>
          </a:prstGeom>
        </p:spPr>
      </p:pic>
      <p:sp>
        <p:nvSpPr>
          <p:cNvPr id="7" name="TextBox 6">
            <a:extLst>
              <a:ext uri="{FF2B5EF4-FFF2-40B4-BE49-F238E27FC236}">
                <a16:creationId xmlns:a16="http://schemas.microsoft.com/office/drawing/2014/main" id="{D61FBD0A-B48C-ED57-99DC-CDDC8FAC375D}"/>
              </a:ext>
            </a:extLst>
          </p:cNvPr>
          <p:cNvSpPr txBox="1"/>
          <p:nvPr/>
        </p:nvSpPr>
        <p:spPr>
          <a:xfrm>
            <a:off x="7561263" y="2594171"/>
            <a:ext cx="4630737" cy="1808316"/>
          </a:xfrm>
          <a:prstGeom prst="rect">
            <a:avLst/>
          </a:prstGeom>
          <a:noFill/>
        </p:spPr>
        <p:txBody>
          <a:bodyPr wrap="square">
            <a:spAutoFit/>
          </a:bodyPr>
          <a:lstStyle/>
          <a:p>
            <a:pPr algn="ctr">
              <a:lnSpc>
                <a:spcPct val="107000"/>
              </a:lnSpc>
              <a:spcAft>
                <a:spcPts val="800"/>
              </a:spcAft>
            </a:pPr>
            <a:r>
              <a:rPr lang="el-GR" sz="1600" b="1" kern="1800" dirty="0">
                <a:solidFill>
                  <a:srgbClr val="D9E2F3"/>
                </a:solidFill>
                <a:effectLst/>
                <a:latin typeface="Calibri" panose="020F0502020204030204" pitchFamily="34" charset="0"/>
                <a:ea typeface="Times New Roman" panose="02020603050405020304" pitchFamily="18" charset="0"/>
                <a:cs typeface="Calibri" panose="020F0502020204030204" pitchFamily="34" charset="0"/>
              </a:rPr>
              <a:t>ΑΝΘΡΩΠΙΣΤΙΚΕΣ ΑΞΙΕΣ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l-GR" sz="1600" b="1" kern="1800" dirty="0">
                <a:solidFill>
                  <a:srgbClr val="D9E2F3"/>
                </a:solidFill>
                <a:effectLst/>
                <a:latin typeface="Calibri" panose="020F0502020204030204" pitchFamily="34" charset="0"/>
                <a:ea typeface="Times New Roman" panose="02020603050405020304" pitchFamily="18" charset="0"/>
                <a:cs typeface="Calibri" panose="020F0502020204030204" pitchFamily="34" charset="0"/>
              </a:rPr>
              <a:t> &amp; </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l-GR" sz="1600" b="1" kern="1800" dirty="0">
                <a:solidFill>
                  <a:srgbClr val="D9E2F3"/>
                </a:solidFill>
                <a:effectLst/>
                <a:latin typeface="Calibri" panose="020F0502020204030204" pitchFamily="34" charset="0"/>
                <a:ea typeface="Times New Roman" panose="02020603050405020304" pitchFamily="18" charset="0"/>
                <a:cs typeface="Calibri" panose="020F0502020204030204" pitchFamily="34" charset="0"/>
              </a:rPr>
              <a:t>ΣΥΓΧΡΟΝΗ ΙΑΤΡΙΚΗ </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600" b="1" kern="1800" dirty="0">
                <a:solidFill>
                  <a:srgbClr val="D9E2F3"/>
                </a:solidFill>
                <a:effectLst/>
                <a:latin typeface="Calibri" panose="020F0502020204030204" pitchFamily="34" charset="0"/>
                <a:ea typeface="Times New Roman" panose="02020603050405020304" pitchFamily="18" charset="0"/>
                <a:cs typeface="Calibri" panose="020F0502020204030204" pitchFamily="34" charset="0"/>
              </a:rPr>
              <a:t>MED</a:t>
            </a:r>
            <a:r>
              <a:rPr lang="el-GR" sz="1600" b="1" kern="1800" dirty="0">
                <a:solidFill>
                  <a:srgbClr val="D9E2F3"/>
                </a:solidFill>
                <a:effectLst/>
                <a:latin typeface="Calibri" panose="020F0502020204030204" pitchFamily="34" charset="0"/>
                <a:ea typeface="Times New Roman" panose="02020603050405020304" pitchFamily="18" charset="0"/>
                <a:cs typeface="Calibri" panose="020F0502020204030204" pitchFamily="34" charset="0"/>
              </a:rPr>
              <a:t> 2135</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l-GR" sz="1600" b="1" kern="1800" dirty="0">
                <a:solidFill>
                  <a:srgbClr val="D9E2F3"/>
                </a:solidFill>
                <a:effectLst/>
                <a:latin typeface="Calibri" panose="020F0502020204030204" pitchFamily="34" charset="0"/>
                <a:ea typeface="Times New Roman" panose="02020603050405020304" pitchFamily="18" charset="0"/>
                <a:cs typeface="Calibri" panose="020F0502020204030204" pitchFamily="34" charset="0"/>
              </a:rPr>
              <a:t>Κωδικός μαθήματος στον Οδηγό Σπουδών: 500800</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Εικόνα 7">
            <a:extLst>
              <a:ext uri="{FF2B5EF4-FFF2-40B4-BE49-F238E27FC236}">
                <a16:creationId xmlns:a16="http://schemas.microsoft.com/office/drawing/2014/main" id="{3B675301-344C-A137-C5D9-582467FBDF47}"/>
              </a:ext>
            </a:extLst>
          </p:cNvPr>
          <p:cNvPicPr>
            <a:picLocks noChangeAspect="1"/>
          </p:cNvPicPr>
          <p:nvPr/>
        </p:nvPicPr>
        <p:blipFill>
          <a:blip r:embed="rId3"/>
          <a:stretch>
            <a:fillRect/>
          </a:stretch>
        </p:blipFill>
        <p:spPr>
          <a:xfrm>
            <a:off x="193295" y="242474"/>
            <a:ext cx="810838" cy="1365622"/>
          </a:xfrm>
          <a:prstGeom prst="rect">
            <a:avLst/>
          </a:prstGeom>
        </p:spPr>
      </p:pic>
      <p:sp>
        <p:nvSpPr>
          <p:cNvPr id="11" name="TextBox 10">
            <a:extLst>
              <a:ext uri="{FF2B5EF4-FFF2-40B4-BE49-F238E27FC236}">
                <a16:creationId xmlns:a16="http://schemas.microsoft.com/office/drawing/2014/main" id="{9675F4F0-C7F6-1C81-7FA7-D2401BA63411}"/>
              </a:ext>
            </a:extLst>
          </p:cNvPr>
          <p:cNvSpPr txBox="1"/>
          <p:nvPr/>
        </p:nvSpPr>
        <p:spPr>
          <a:xfrm>
            <a:off x="1001567" y="242474"/>
            <a:ext cx="6096000" cy="923330"/>
          </a:xfrm>
          <a:prstGeom prst="rect">
            <a:avLst/>
          </a:prstGeom>
          <a:noFill/>
        </p:spPr>
        <p:txBody>
          <a:bodyPr wrap="square">
            <a:spAutoFit/>
          </a:bodyPr>
          <a:lstStyle/>
          <a:p>
            <a:r>
              <a:rPr lang="el-GR" sz="1800" kern="100" dirty="0">
                <a:effectLst/>
                <a:latin typeface="Calibri" panose="020F0502020204030204" pitchFamily="34" charset="0"/>
                <a:ea typeface="Calibri" panose="020F0502020204030204" pitchFamily="34" charset="0"/>
                <a:cs typeface="Calibri" panose="020F0502020204030204" pitchFamily="34" charset="0"/>
              </a:rPr>
              <a:t>ΕΘΝΙΚΟ ΚΑΙ ΚΑΠΟΔΙΣΤΡΙΑΚΟ ΠΑΝΕΠΙΣΤΗΜΙΟ ΑΘΗΝΩΝ</a:t>
            </a:r>
            <a:endParaRPr lang="el-GR"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kern="100" dirty="0">
                <a:effectLst/>
                <a:latin typeface="Calibri" panose="020F0502020204030204" pitchFamily="34" charset="0"/>
                <a:ea typeface="Calibri" panose="020F0502020204030204" pitchFamily="34" charset="0"/>
                <a:cs typeface="Calibri" panose="020F0502020204030204" pitchFamily="34" charset="0"/>
              </a:rPr>
              <a:t>ΙΑΤΡΙΚΗ ΣΧΟΛΗ</a:t>
            </a:r>
            <a:endParaRPr lang="el-GR"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kern="100" dirty="0">
                <a:effectLst/>
                <a:latin typeface="Calibri" panose="020F0502020204030204" pitchFamily="34" charset="0"/>
                <a:ea typeface="Calibri" panose="020F0502020204030204" pitchFamily="34" charset="0"/>
                <a:cs typeface="Calibri" panose="020F0502020204030204" pitchFamily="34" charset="0"/>
              </a:rPr>
              <a:t>Α΄ ΕΡΓΑΣΤΗΡΙΟ ΠΑΘΟΛΟΓΙΚΗΣ ΑΝΑΤΟΜΙΚΗΣ</a:t>
            </a:r>
            <a:endParaRPr lang="el-G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F25CDB2D-FE21-98CE-8B8E-42E09657C9F8}"/>
              </a:ext>
            </a:extLst>
          </p:cNvPr>
          <p:cNvSpPr txBox="1"/>
          <p:nvPr/>
        </p:nvSpPr>
        <p:spPr>
          <a:xfrm>
            <a:off x="8001000" y="4541144"/>
            <a:ext cx="3472543" cy="807465"/>
          </a:xfrm>
          <a:prstGeom prst="rect">
            <a:avLst/>
          </a:prstGeom>
          <a:noFill/>
        </p:spPr>
        <p:txBody>
          <a:bodyPr wrap="square">
            <a:spAutoFit/>
          </a:bodyPr>
          <a:lstStyle/>
          <a:p>
            <a:pPr algn="ctr">
              <a:lnSpc>
                <a:spcPct val="107000"/>
              </a:lnSpc>
              <a:spcAft>
                <a:spcPts val="800"/>
              </a:spcAft>
            </a:pPr>
            <a:r>
              <a:rPr lang="el-GR" sz="2000" b="1" kern="1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 </a:t>
            </a:r>
            <a:r>
              <a:rPr lang="el-GR" sz="1800" b="1" kern="1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Υπεύθυνος Καθηγητής</a:t>
            </a:r>
            <a:endParaRPr lang="el-GR" sz="14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l-GR" sz="1800" b="1" kern="1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 Α.Χ. </a:t>
            </a:r>
            <a:r>
              <a:rPr lang="el-GR" sz="1800" b="1" kern="100" dirty="0" err="1">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Λάζαρης</a:t>
            </a:r>
            <a:endParaRPr lang="el-GR" dirty="0"/>
          </a:p>
        </p:txBody>
      </p:sp>
    </p:spTree>
    <p:extLst>
      <p:ext uri="{BB962C8B-B14F-4D97-AF65-F5344CB8AC3E}">
        <p14:creationId xmlns:p14="http://schemas.microsoft.com/office/powerpoint/2010/main" val="251528850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095EB1-D6B6-1AB7-C369-AA274DA56E02}"/>
              </a:ext>
            </a:extLst>
          </p:cNvPr>
          <p:cNvSpPr txBox="1"/>
          <p:nvPr/>
        </p:nvSpPr>
        <p:spPr>
          <a:xfrm>
            <a:off x="348344" y="1720840"/>
            <a:ext cx="7086600" cy="3416320"/>
          </a:xfrm>
          <a:prstGeom prst="rect">
            <a:avLst/>
          </a:prstGeom>
          <a:noFill/>
        </p:spPr>
        <p:txBody>
          <a:bodyPr wrap="square">
            <a:spAutoFit/>
          </a:bodyPr>
          <a:lstStyle/>
          <a:p>
            <a:r>
              <a:rPr lang="el-GR" dirty="0"/>
              <a:t>Η ιατρική, ενώ προσφέρει θεραπεία για τις σωματικές ασθένειες, δεν μπορεί να καταργήσει τον φόβο που προκαλεί ο θάνατος. Αν και η επιστήμη ανακουφίζει από τον πόνο και καθυστερεί τον αναπόφευκτο θάνατο, ο άνθρωπος παραμένει εγκλωβισμένος στην αίσθηση της προσωρινότητας και της ανασφάλειας. Η πίστη στην Ανάσταση, όμως, δίνει στον άνθρωπο τη δυνατότητα να υπερβεί αυτόν τον φόβο, προσφέροντας του την ελπίδα για ζωή πέρα από τον θάνατο. Η Ανάσταση του Χριστού προσδιορίζει τον θάνατο όχι ως το τέλος, αλλά ως μια μετάβαση προς την αιώνια ζωή. Αυτή η πίστη ανανεώνει την εσωτερική δύναμη του πιστού, δίνοντάς του την παρηγοριά ότι, παρά τις σωματικές ασθένειες και τα φυσικά όρια, η ζωή δεν περιορίζεται στον θνητό κόσμο.</a:t>
            </a:r>
          </a:p>
        </p:txBody>
      </p:sp>
      <p:sp>
        <p:nvSpPr>
          <p:cNvPr id="4" name="Τίτλος 3">
            <a:extLst>
              <a:ext uri="{FF2B5EF4-FFF2-40B4-BE49-F238E27FC236}">
                <a16:creationId xmlns:a16="http://schemas.microsoft.com/office/drawing/2014/main" id="{F92B1291-C0AE-C1C0-2824-5294EF85BD40}"/>
              </a:ext>
            </a:extLst>
          </p:cNvPr>
          <p:cNvSpPr>
            <a:spLocks noGrp="1"/>
          </p:cNvSpPr>
          <p:nvPr>
            <p:ph type="title"/>
          </p:nvPr>
        </p:nvSpPr>
        <p:spPr>
          <a:xfrm>
            <a:off x="348344" y="270025"/>
            <a:ext cx="6324599" cy="1545471"/>
          </a:xfrm>
        </p:spPr>
        <p:txBody>
          <a:bodyPr/>
          <a:lstStyle/>
          <a:p>
            <a:r>
              <a:rPr lang="el-GR" dirty="0" err="1"/>
              <a:t>Ιατρικη</a:t>
            </a:r>
            <a:r>
              <a:rPr lang="el-GR" dirty="0"/>
              <a:t> και </a:t>
            </a:r>
            <a:r>
              <a:rPr lang="el-GR" dirty="0" err="1"/>
              <a:t>ανασταση</a:t>
            </a:r>
            <a:r>
              <a:rPr lang="el-GR" dirty="0"/>
              <a:t> </a:t>
            </a:r>
            <a:br>
              <a:rPr lang="el-GR" dirty="0"/>
            </a:br>
            <a:r>
              <a:rPr lang="el-GR" sz="2800" dirty="0"/>
              <a:t>(</a:t>
            </a:r>
            <a:r>
              <a:rPr lang="el-GR" sz="2800" dirty="0" err="1"/>
              <a:t>προσωπικη</a:t>
            </a:r>
            <a:r>
              <a:rPr lang="el-GR" sz="2800" dirty="0"/>
              <a:t> </a:t>
            </a:r>
            <a:r>
              <a:rPr lang="el-GR" sz="2800" dirty="0" err="1"/>
              <a:t>αποψη</a:t>
            </a:r>
            <a:r>
              <a:rPr lang="el-GR" sz="2800" dirty="0"/>
              <a:t>)</a:t>
            </a:r>
          </a:p>
        </p:txBody>
      </p:sp>
      <p:pic>
        <p:nvPicPr>
          <p:cNvPr id="7" name="Εικόνα 6">
            <a:extLst>
              <a:ext uri="{FF2B5EF4-FFF2-40B4-BE49-F238E27FC236}">
                <a16:creationId xmlns:a16="http://schemas.microsoft.com/office/drawing/2014/main" id="{BDFB92A6-09EB-097D-F5BE-AA43E77EEDF6}"/>
              </a:ext>
            </a:extLst>
          </p:cNvPr>
          <p:cNvPicPr>
            <a:picLocks noChangeAspect="1"/>
          </p:cNvPicPr>
          <p:nvPr/>
        </p:nvPicPr>
        <p:blipFill>
          <a:blip r:embed="rId2"/>
          <a:stretch>
            <a:fillRect/>
          </a:stretch>
        </p:blipFill>
        <p:spPr>
          <a:xfrm>
            <a:off x="7551089" y="568261"/>
            <a:ext cx="4292567" cy="5721478"/>
          </a:xfrm>
          <a:prstGeom prst="rect">
            <a:avLst/>
          </a:prstGeom>
        </p:spPr>
      </p:pic>
    </p:spTree>
    <p:extLst>
      <p:ext uri="{BB962C8B-B14F-4D97-AF65-F5344CB8AC3E}">
        <p14:creationId xmlns:p14="http://schemas.microsoft.com/office/powerpoint/2010/main" val="398173951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104ABD-877C-81DE-AE70-95AD4762F5DA}"/>
              </a:ext>
            </a:extLst>
          </p:cNvPr>
          <p:cNvSpPr>
            <a:spLocks noGrp="1"/>
          </p:cNvSpPr>
          <p:nvPr>
            <p:ph type="ctrTitle"/>
          </p:nvPr>
        </p:nvSpPr>
        <p:spPr>
          <a:xfrm>
            <a:off x="2345266" y="482600"/>
            <a:ext cx="6578601" cy="812800"/>
          </a:xfrm>
        </p:spPr>
        <p:txBody>
          <a:bodyPr>
            <a:normAutofit fontScale="90000"/>
          </a:bodyPr>
          <a:lstStyle/>
          <a:p>
            <a:pPr algn="ctr"/>
            <a:r>
              <a:rPr lang="el-GR" dirty="0" err="1"/>
              <a:t>παραπομπεσ</a:t>
            </a:r>
            <a:endParaRPr lang="el-GR" dirty="0"/>
          </a:p>
        </p:txBody>
      </p:sp>
      <p:sp>
        <p:nvSpPr>
          <p:cNvPr id="5" name="TextBox 4">
            <a:extLst>
              <a:ext uri="{FF2B5EF4-FFF2-40B4-BE49-F238E27FC236}">
                <a16:creationId xmlns:a16="http://schemas.microsoft.com/office/drawing/2014/main" id="{43712022-09CE-3801-02A1-F3CB38CEFC85}"/>
              </a:ext>
            </a:extLst>
          </p:cNvPr>
          <p:cNvSpPr txBox="1"/>
          <p:nvPr/>
        </p:nvSpPr>
        <p:spPr>
          <a:xfrm>
            <a:off x="457200" y="1396778"/>
            <a:ext cx="6096000" cy="646331"/>
          </a:xfrm>
          <a:prstGeom prst="rect">
            <a:avLst/>
          </a:prstGeom>
          <a:noFill/>
        </p:spPr>
        <p:txBody>
          <a:bodyPr wrap="square">
            <a:spAutoFit/>
          </a:bodyPr>
          <a:lstStyle/>
          <a:p>
            <a:r>
              <a:rPr lang="el-GR" dirty="0"/>
              <a:t>https://www.orthodoxianewsagency.gr/orthodoxes-provoles/i-eikona-tis-anastaseos-kai-oi-symvolismoi-tis/</a:t>
            </a:r>
          </a:p>
        </p:txBody>
      </p:sp>
      <p:sp>
        <p:nvSpPr>
          <p:cNvPr id="7" name="TextBox 6">
            <a:extLst>
              <a:ext uri="{FF2B5EF4-FFF2-40B4-BE49-F238E27FC236}">
                <a16:creationId xmlns:a16="http://schemas.microsoft.com/office/drawing/2014/main" id="{AC80D93A-7EAD-91E4-332C-BAD007F83342}"/>
              </a:ext>
            </a:extLst>
          </p:cNvPr>
          <p:cNvSpPr txBox="1"/>
          <p:nvPr/>
        </p:nvSpPr>
        <p:spPr>
          <a:xfrm>
            <a:off x="457200" y="2140141"/>
            <a:ext cx="6096000" cy="646331"/>
          </a:xfrm>
          <a:prstGeom prst="rect">
            <a:avLst/>
          </a:prstGeom>
          <a:noFill/>
        </p:spPr>
        <p:txBody>
          <a:bodyPr wrap="square">
            <a:spAutoFit/>
          </a:bodyPr>
          <a:lstStyle/>
          <a:p>
            <a:r>
              <a:rPr lang="el-GR" dirty="0"/>
              <a:t>http://dimitrissiregelas.blogspot.com/2012/04/icon-of-resurrection-or-the-descent.html?m=1</a:t>
            </a:r>
          </a:p>
        </p:txBody>
      </p:sp>
      <p:sp>
        <p:nvSpPr>
          <p:cNvPr id="11" name="TextBox 10">
            <a:extLst>
              <a:ext uri="{FF2B5EF4-FFF2-40B4-BE49-F238E27FC236}">
                <a16:creationId xmlns:a16="http://schemas.microsoft.com/office/drawing/2014/main" id="{BD304B45-1707-646E-65F4-1A3D9E15C440}"/>
              </a:ext>
            </a:extLst>
          </p:cNvPr>
          <p:cNvSpPr txBox="1"/>
          <p:nvPr/>
        </p:nvSpPr>
        <p:spPr>
          <a:xfrm>
            <a:off x="457200" y="2891255"/>
            <a:ext cx="6096000" cy="646331"/>
          </a:xfrm>
          <a:prstGeom prst="rect">
            <a:avLst/>
          </a:prstGeom>
          <a:noFill/>
        </p:spPr>
        <p:txBody>
          <a:bodyPr wrap="square">
            <a:spAutoFit/>
          </a:bodyPr>
          <a:lstStyle/>
          <a:p>
            <a:r>
              <a:rPr lang="el-GR" dirty="0"/>
              <a:t>https://www.orthodoxianewsagency.gr/orthodoxes-provoles/i-eikona-tis-anastaseos-kai-oi-symvolismoi-tis/</a:t>
            </a:r>
          </a:p>
        </p:txBody>
      </p:sp>
      <p:sp>
        <p:nvSpPr>
          <p:cNvPr id="13" name="TextBox 12">
            <a:extLst>
              <a:ext uri="{FF2B5EF4-FFF2-40B4-BE49-F238E27FC236}">
                <a16:creationId xmlns:a16="http://schemas.microsoft.com/office/drawing/2014/main" id="{75343810-EA21-809E-92AD-44CF8D0341FC}"/>
              </a:ext>
            </a:extLst>
          </p:cNvPr>
          <p:cNvSpPr txBox="1"/>
          <p:nvPr/>
        </p:nvSpPr>
        <p:spPr>
          <a:xfrm>
            <a:off x="457200" y="3634618"/>
            <a:ext cx="6096000" cy="646331"/>
          </a:xfrm>
          <a:prstGeom prst="rect">
            <a:avLst/>
          </a:prstGeom>
          <a:noFill/>
        </p:spPr>
        <p:txBody>
          <a:bodyPr wrap="square">
            <a:spAutoFit/>
          </a:bodyPr>
          <a:lstStyle/>
          <a:p>
            <a:r>
              <a:rPr lang="el-GR" dirty="0"/>
              <a:t>http://dimitrissiregelas.blogspot.com/2012/04/icon-of-resurrection-or-the-descent.html?m=1</a:t>
            </a:r>
          </a:p>
        </p:txBody>
      </p:sp>
      <p:sp>
        <p:nvSpPr>
          <p:cNvPr id="15" name="TextBox 14">
            <a:extLst>
              <a:ext uri="{FF2B5EF4-FFF2-40B4-BE49-F238E27FC236}">
                <a16:creationId xmlns:a16="http://schemas.microsoft.com/office/drawing/2014/main" id="{B5D99F8F-BAA5-BD6D-9A04-FE6F0232F5A5}"/>
              </a:ext>
            </a:extLst>
          </p:cNvPr>
          <p:cNvSpPr txBox="1"/>
          <p:nvPr/>
        </p:nvSpPr>
        <p:spPr>
          <a:xfrm>
            <a:off x="457200" y="4377981"/>
            <a:ext cx="6096000" cy="646331"/>
          </a:xfrm>
          <a:prstGeom prst="rect">
            <a:avLst/>
          </a:prstGeom>
          <a:noFill/>
        </p:spPr>
        <p:txBody>
          <a:bodyPr wrap="square">
            <a:spAutoFit/>
          </a:bodyPr>
          <a:lstStyle/>
          <a:p>
            <a:r>
              <a:rPr lang="el-GR" dirty="0"/>
              <a:t>https://www.agioritespateres.com/toichografies-emm-panselinou-protaton-karyes-tou-agiou-orous-1290-m-ch/</a:t>
            </a:r>
          </a:p>
        </p:txBody>
      </p:sp>
      <p:sp>
        <p:nvSpPr>
          <p:cNvPr id="17" name="TextBox 16">
            <a:extLst>
              <a:ext uri="{FF2B5EF4-FFF2-40B4-BE49-F238E27FC236}">
                <a16:creationId xmlns:a16="http://schemas.microsoft.com/office/drawing/2014/main" id="{8CFCA790-C386-85D5-C8A8-2A28E4F93098}"/>
              </a:ext>
            </a:extLst>
          </p:cNvPr>
          <p:cNvSpPr txBox="1"/>
          <p:nvPr/>
        </p:nvSpPr>
        <p:spPr>
          <a:xfrm>
            <a:off x="457200" y="5121344"/>
            <a:ext cx="6781800" cy="369332"/>
          </a:xfrm>
          <a:prstGeom prst="rect">
            <a:avLst/>
          </a:prstGeom>
          <a:noFill/>
        </p:spPr>
        <p:txBody>
          <a:bodyPr wrap="square">
            <a:spAutoFit/>
          </a:bodyPr>
          <a:lstStyle/>
          <a:p>
            <a:r>
              <a:rPr lang="el-GR" dirty="0"/>
              <a:t>http://i-m-patron.gr/i-m-patron-old.gr/keimena/xaran2013.html</a:t>
            </a:r>
          </a:p>
        </p:txBody>
      </p:sp>
      <p:sp>
        <p:nvSpPr>
          <p:cNvPr id="19" name="TextBox 18">
            <a:extLst>
              <a:ext uri="{FF2B5EF4-FFF2-40B4-BE49-F238E27FC236}">
                <a16:creationId xmlns:a16="http://schemas.microsoft.com/office/drawing/2014/main" id="{5EB1B1D0-1607-6988-E040-452BC380053C}"/>
              </a:ext>
            </a:extLst>
          </p:cNvPr>
          <p:cNvSpPr txBox="1"/>
          <p:nvPr/>
        </p:nvSpPr>
        <p:spPr>
          <a:xfrm>
            <a:off x="457200" y="5587708"/>
            <a:ext cx="6096000" cy="369332"/>
          </a:xfrm>
          <a:prstGeom prst="rect">
            <a:avLst/>
          </a:prstGeom>
          <a:noFill/>
        </p:spPr>
        <p:txBody>
          <a:bodyPr wrap="square">
            <a:spAutoFit/>
          </a:bodyPr>
          <a:lstStyle/>
          <a:p>
            <a:r>
              <a:rPr lang="el-GR" dirty="0"/>
              <a:t>https://images.app.goo.gl/p5XA3URq5dduTMAQ8</a:t>
            </a:r>
          </a:p>
        </p:txBody>
      </p:sp>
      <p:sp>
        <p:nvSpPr>
          <p:cNvPr id="21" name="TextBox 20">
            <a:extLst>
              <a:ext uri="{FF2B5EF4-FFF2-40B4-BE49-F238E27FC236}">
                <a16:creationId xmlns:a16="http://schemas.microsoft.com/office/drawing/2014/main" id="{10BB35AD-A0E0-82F4-A332-5DF2AFB47AD3}"/>
              </a:ext>
            </a:extLst>
          </p:cNvPr>
          <p:cNvSpPr txBox="1"/>
          <p:nvPr/>
        </p:nvSpPr>
        <p:spPr>
          <a:xfrm>
            <a:off x="457200" y="6004857"/>
            <a:ext cx="6096000" cy="369332"/>
          </a:xfrm>
          <a:prstGeom prst="rect">
            <a:avLst/>
          </a:prstGeom>
          <a:noFill/>
        </p:spPr>
        <p:txBody>
          <a:bodyPr wrap="square">
            <a:spAutoFit/>
          </a:bodyPr>
          <a:lstStyle/>
          <a:p>
            <a:r>
              <a:rPr lang="el-GR" dirty="0"/>
              <a:t>https://images.app.goo.gl/m2d5fHMocPhZSVgw6</a:t>
            </a:r>
          </a:p>
        </p:txBody>
      </p:sp>
    </p:spTree>
    <p:extLst>
      <p:ext uri="{BB962C8B-B14F-4D97-AF65-F5344CB8AC3E}">
        <p14:creationId xmlns:p14="http://schemas.microsoft.com/office/powerpoint/2010/main" val="287844867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9ABEC0-6F14-4D94-EFF2-BC4596A1BB4D}"/>
              </a:ext>
            </a:extLst>
          </p:cNvPr>
          <p:cNvSpPr>
            <a:spLocks noGrp="1"/>
          </p:cNvSpPr>
          <p:nvPr>
            <p:ph type="title"/>
          </p:nvPr>
        </p:nvSpPr>
        <p:spPr>
          <a:xfrm>
            <a:off x="3731382" y="-133046"/>
            <a:ext cx="3680885" cy="1146627"/>
          </a:xfrm>
        </p:spPr>
        <p:txBody>
          <a:bodyPr>
            <a:normAutofit fontScale="90000"/>
          </a:bodyPr>
          <a:lstStyle/>
          <a:p>
            <a:r>
              <a:rPr lang="el-GR" dirty="0"/>
              <a:t>Το </a:t>
            </a:r>
            <a:r>
              <a:rPr lang="el-GR" dirty="0" err="1"/>
              <a:t>προσωπο</a:t>
            </a:r>
            <a:r>
              <a:rPr lang="el-GR" dirty="0"/>
              <a:t> του </a:t>
            </a:r>
            <a:r>
              <a:rPr lang="el-GR" dirty="0" err="1"/>
              <a:t>χριστου</a:t>
            </a:r>
            <a:r>
              <a:rPr lang="el-GR" dirty="0"/>
              <a:t> στην </a:t>
            </a:r>
            <a:r>
              <a:rPr lang="el-GR" dirty="0" err="1"/>
              <a:t>εικονα</a:t>
            </a:r>
            <a:r>
              <a:rPr lang="el-GR" dirty="0"/>
              <a:t> της </a:t>
            </a:r>
            <a:r>
              <a:rPr lang="el-GR" dirty="0" err="1"/>
              <a:t>αναστασησ</a:t>
            </a:r>
            <a:endParaRPr lang="el-GR" dirty="0"/>
          </a:p>
        </p:txBody>
      </p:sp>
      <p:pic>
        <p:nvPicPr>
          <p:cNvPr id="6" name="Θέση περιεχομένου 5">
            <a:extLst>
              <a:ext uri="{FF2B5EF4-FFF2-40B4-BE49-F238E27FC236}">
                <a16:creationId xmlns:a16="http://schemas.microsoft.com/office/drawing/2014/main" id="{22A02B75-7294-E435-79B3-52F75AE2B91E}"/>
              </a:ext>
            </a:extLst>
          </p:cNvPr>
          <p:cNvPicPr>
            <a:picLocks noGrp="1" noChangeAspect="1"/>
          </p:cNvPicPr>
          <p:nvPr>
            <p:ph idx="1"/>
          </p:nvPr>
        </p:nvPicPr>
        <p:blipFill>
          <a:blip r:embed="rId2"/>
          <a:srcRect l="11766" t="3488" r="15161" b="6871"/>
          <a:stretch/>
        </p:blipFill>
        <p:spPr>
          <a:xfrm>
            <a:off x="5377542" y="1193801"/>
            <a:ext cx="6620724" cy="4691743"/>
          </a:xfrm>
        </p:spPr>
      </p:pic>
      <p:sp>
        <p:nvSpPr>
          <p:cNvPr id="4" name="Θέση κειμένου 3">
            <a:extLst>
              <a:ext uri="{FF2B5EF4-FFF2-40B4-BE49-F238E27FC236}">
                <a16:creationId xmlns:a16="http://schemas.microsoft.com/office/drawing/2014/main" id="{3057CE64-6C44-B1A2-5F7F-A5587F555BBC}"/>
              </a:ext>
            </a:extLst>
          </p:cNvPr>
          <p:cNvSpPr>
            <a:spLocks noGrp="1"/>
          </p:cNvSpPr>
          <p:nvPr>
            <p:ph type="body" sz="half" idx="2"/>
          </p:nvPr>
        </p:nvSpPr>
        <p:spPr>
          <a:xfrm>
            <a:off x="193734" y="1193801"/>
            <a:ext cx="4933437" cy="5704115"/>
          </a:xfrm>
        </p:spPr>
        <p:txBody>
          <a:bodyPr>
            <a:noAutofit/>
          </a:bodyPr>
          <a:lstStyle/>
          <a:p>
            <a:r>
              <a:rPr lang="el-GR" sz="1800" dirty="0"/>
              <a:t>Η εκκλησία του σωτήρα Χριστού της χώρας νυν Καχριέ τζάμι στην Κωνσταντινούπολη χρονολογείται από τον πέμπτο αιώνα μ.Χ. Στο παρεκκλήσι δίπλα η κόγχη είναι αφιερωμένη στην ανάσταση. Στο κέντρο της εικόνας -όπως και στις περισσότερες αγιογραφίες της αναστάσεως- σκιρτά ο Χρήστος λάμποντας από το άκτιστο φως, Κυρίως της ζωής γεμάτος με τον δυναμισμό του Αγίου πνεύματος και ακτινοβολώντας. Το πρόσωπο του εξουσιάζει και κυριαρχεί βασιλικά ως ελευθερωτής μετά την ‘ανάσταση’ που έγινε στον Άδη. Ο ίδιος παρουσιάζετε ως Κύριος των ουρανών και διέρχεται από τους αιθέρες στάση που ενισχύεται μέσω του ιμάτιού του που κυματίζει. Περιστοιχίζεται από μία Φωτεινή δόξα που αποτελείται από ουράνιες  σφαίρες στολισμένες με φωτεινά άστρα που διασχίζονται από την ακτινοβολία του. Είναι ντυμένος με φως χαρακτηριστικό του δοξασμένου σώματος και σύμβολο της θείας δόξας, της θεότητας του.</a:t>
            </a:r>
          </a:p>
        </p:txBody>
      </p:sp>
    </p:spTree>
    <p:extLst>
      <p:ext uri="{BB962C8B-B14F-4D97-AF65-F5344CB8AC3E}">
        <p14:creationId xmlns:p14="http://schemas.microsoft.com/office/powerpoint/2010/main" val="28258976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87FEF92-FC5A-87A0-ECB5-566207FFD436}"/>
              </a:ext>
            </a:extLst>
          </p:cNvPr>
          <p:cNvPicPr>
            <a:picLocks noChangeAspect="1"/>
          </p:cNvPicPr>
          <p:nvPr/>
        </p:nvPicPr>
        <p:blipFill>
          <a:blip r:embed="rId2"/>
          <a:stretch>
            <a:fillRect/>
          </a:stretch>
        </p:blipFill>
        <p:spPr>
          <a:xfrm>
            <a:off x="4831897" y="286054"/>
            <a:ext cx="6749568" cy="6041571"/>
          </a:xfrm>
          <a:prstGeom prst="rect">
            <a:avLst/>
          </a:prstGeom>
        </p:spPr>
      </p:pic>
      <p:sp>
        <p:nvSpPr>
          <p:cNvPr id="5" name="Τίτλος 4">
            <a:extLst>
              <a:ext uri="{FF2B5EF4-FFF2-40B4-BE49-F238E27FC236}">
                <a16:creationId xmlns:a16="http://schemas.microsoft.com/office/drawing/2014/main" id="{D075E9E5-F861-A75D-6B4E-B3FC9E502C64}"/>
              </a:ext>
            </a:extLst>
          </p:cNvPr>
          <p:cNvSpPr>
            <a:spLocks noGrp="1"/>
          </p:cNvSpPr>
          <p:nvPr>
            <p:ph type="title"/>
          </p:nvPr>
        </p:nvSpPr>
        <p:spPr>
          <a:xfrm>
            <a:off x="239487" y="286054"/>
            <a:ext cx="4680856" cy="944638"/>
          </a:xfrm>
        </p:spPr>
        <p:txBody>
          <a:bodyPr>
            <a:normAutofit fontScale="90000"/>
          </a:bodyPr>
          <a:lstStyle/>
          <a:p>
            <a:r>
              <a:rPr lang="el-GR" dirty="0"/>
              <a:t>Τα </a:t>
            </a:r>
            <a:r>
              <a:rPr lang="el-GR" dirty="0" err="1"/>
              <a:t>πρωσοπα</a:t>
            </a:r>
            <a:r>
              <a:rPr lang="el-GR" dirty="0"/>
              <a:t> που </a:t>
            </a:r>
            <a:r>
              <a:rPr lang="el-GR" dirty="0" err="1"/>
              <a:t>περιβαλουν</a:t>
            </a:r>
            <a:r>
              <a:rPr lang="el-GR" dirty="0"/>
              <a:t> τον </a:t>
            </a:r>
            <a:r>
              <a:rPr lang="el-GR" dirty="0" err="1"/>
              <a:t>χριστο</a:t>
            </a:r>
            <a:r>
              <a:rPr lang="el-GR" dirty="0"/>
              <a:t> </a:t>
            </a:r>
          </a:p>
        </p:txBody>
      </p:sp>
      <p:sp>
        <p:nvSpPr>
          <p:cNvPr id="7" name="TextBox 6">
            <a:extLst>
              <a:ext uri="{FF2B5EF4-FFF2-40B4-BE49-F238E27FC236}">
                <a16:creationId xmlns:a16="http://schemas.microsoft.com/office/drawing/2014/main" id="{B127FA9D-2F20-CB09-DBAC-F8F7E55A8D87}"/>
              </a:ext>
            </a:extLst>
          </p:cNvPr>
          <p:cNvSpPr txBox="1"/>
          <p:nvPr/>
        </p:nvSpPr>
        <p:spPr>
          <a:xfrm>
            <a:off x="239487" y="1230692"/>
            <a:ext cx="4680856" cy="5632311"/>
          </a:xfrm>
          <a:prstGeom prst="rect">
            <a:avLst/>
          </a:prstGeom>
          <a:noFill/>
        </p:spPr>
        <p:txBody>
          <a:bodyPr wrap="square">
            <a:spAutoFit/>
          </a:bodyPr>
          <a:lstStyle/>
          <a:p>
            <a:r>
              <a:rPr lang="el-GR" dirty="0"/>
              <a:t>Στην αγιογραφία της Ανάστασης, ο Χριστός περιβάλλεται από σημαντικά πρόσωπα. Στην κορυφή, οι Προπάτορες (Αδάμ και Εύα) αντιπροσωπεύουν την πτώση του ανθρώπου και τη λύτρωση που έφερε ο Χριστός. </a:t>
            </a:r>
          </a:p>
          <a:p>
            <a:r>
              <a:rPr lang="el-GR" dirty="0"/>
              <a:t>Πίσω τους, προφήτες και δίκαιοι της Παλαιάς Διαθήκης, όπως ο Δαβίδ και ο Σολομών, που προεικονίζουν την έλευση του Μεσσία, ενώ συμβολίζουν και  τη σωτηρία της ανθρωπότητας από τον θανάτου. </a:t>
            </a:r>
          </a:p>
          <a:p>
            <a:r>
              <a:rPr lang="el-GR" dirty="0"/>
              <a:t>Στα δεξιά και αριστερά, αγγελικά τάγματα δηλώνουν τη συμμετοχή του ουρανού στη λύτρωση αυτή.</a:t>
            </a:r>
          </a:p>
          <a:p>
            <a:r>
              <a:rPr lang="el-GR" dirty="0"/>
              <a:t>Ο Άγιος Ιωάννης ο Πρόδρομος απεικονίζεται δείχνοντας με το δάχτυλο τον Χριστό. Ο ρόλος του είναι να μαρτυρήσει τη θεϊκή φύση του Χριστού και την εκπλήρωση της προφητείας της Βίβλου για την έλευση του Μεσσία. Συμβολίζει τη σύνδεση της Παλαιάς και Νέας Διαθήκης στην ιστορία της σωτηρίας.</a:t>
            </a:r>
          </a:p>
        </p:txBody>
      </p:sp>
    </p:spTree>
    <p:extLst>
      <p:ext uri="{BB962C8B-B14F-4D97-AF65-F5344CB8AC3E}">
        <p14:creationId xmlns:p14="http://schemas.microsoft.com/office/powerpoint/2010/main" val="2431530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1558DC16-BE5B-973D-907B-757EED26174F}"/>
              </a:ext>
            </a:extLst>
          </p:cNvPr>
          <p:cNvSpPr>
            <a:spLocks noGrp="1"/>
          </p:cNvSpPr>
          <p:nvPr>
            <p:ph type="title"/>
          </p:nvPr>
        </p:nvSpPr>
        <p:spPr>
          <a:xfrm>
            <a:off x="685801" y="609601"/>
            <a:ext cx="7010399" cy="685800"/>
          </a:xfrm>
        </p:spPr>
        <p:txBody>
          <a:bodyPr/>
          <a:lstStyle/>
          <a:p>
            <a:r>
              <a:rPr lang="el-GR" dirty="0"/>
              <a:t>Η γη και ο </a:t>
            </a:r>
            <a:r>
              <a:rPr lang="el-GR" dirty="0" err="1"/>
              <a:t>αδησ</a:t>
            </a:r>
            <a:endParaRPr lang="el-GR" dirty="0"/>
          </a:p>
        </p:txBody>
      </p:sp>
      <p:sp>
        <p:nvSpPr>
          <p:cNvPr id="9" name="TextBox 8">
            <a:extLst>
              <a:ext uri="{FF2B5EF4-FFF2-40B4-BE49-F238E27FC236}">
                <a16:creationId xmlns:a16="http://schemas.microsoft.com/office/drawing/2014/main" id="{EE3F03B2-0F40-C6CB-7D5C-25ECBB04F9C4}"/>
              </a:ext>
            </a:extLst>
          </p:cNvPr>
          <p:cNvSpPr txBox="1"/>
          <p:nvPr/>
        </p:nvSpPr>
        <p:spPr>
          <a:xfrm>
            <a:off x="301626" y="1435100"/>
            <a:ext cx="5608006" cy="4801314"/>
          </a:xfrm>
          <a:prstGeom prst="rect">
            <a:avLst/>
          </a:prstGeom>
          <a:noFill/>
        </p:spPr>
        <p:txBody>
          <a:bodyPr wrap="square">
            <a:spAutoFit/>
          </a:bodyPr>
          <a:lstStyle/>
          <a:p>
            <a:r>
              <a:rPr lang="el-GR" dirty="0"/>
              <a:t>Στην αγιογραφία της Ανάστασης, το γενικότερο υπόβαθρο συμβολίζει:</a:t>
            </a:r>
          </a:p>
          <a:p>
            <a:endParaRPr lang="el-GR" dirty="0"/>
          </a:p>
          <a:p>
            <a:r>
              <a:rPr lang="el-GR" dirty="0"/>
              <a:t>Η γη και τα βουνά: Αντιπροσωπεύουν την κτιστή δημιουργία, που «συγκλονίζεται» από το κοσμοϊστορικό γεγονός της Ανάστασης. Τα ρήγματα της γης δείχνουν τη διάλυση των δεσμών του θανάτου.</a:t>
            </a:r>
          </a:p>
          <a:p>
            <a:r>
              <a:rPr lang="el-GR" dirty="0"/>
              <a:t>Το σκοτάδι του Άδη: Συμβολίζει τη βασιλεία του θανάτου, η οποία καταλύεται από τη θεϊκή δύναμη του Χριστού. Το σκοτάδι υποχωρεί μπροστά στο φως Του.</a:t>
            </a:r>
          </a:p>
          <a:p>
            <a:r>
              <a:rPr lang="el-GR" dirty="0"/>
              <a:t>Οι θρυμματισμένες πύλες: Δείχνουν τη συντριβή του θανάτου και τη διάνοιξη της οδού προς τη ζωή.</a:t>
            </a:r>
          </a:p>
          <a:p>
            <a:endParaRPr lang="el-GR" dirty="0"/>
          </a:p>
          <a:p>
            <a:r>
              <a:rPr lang="el-GR" dirty="0"/>
              <a:t>Γενικότερα το υπόβαθρο δηλώνει τη μεταφυσική διάσταση της σκηνής, όπου η σωτηρία ξεπερνά τον χώρο και τον χρόνο, αναγεννώντας την ανθρώπινη φύση και τη δημιουργία.</a:t>
            </a:r>
          </a:p>
        </p:txBody>
      </p:sp>
      <p:pic>
        <p:nvPicPr>
          <p:cNvPr id="10" name="Εικόνα 9">
            <a:extLst>
              <a:ext uri="{FF2B5EF4-FFF2-40B4-BE49-F238E27FC236}">
                <a16:creationId xmlns:a16="http://schemas.microsoft.com/office/drawing/2014/main" id="{AB055597-C961-7420-66FB-1F59776C18BB}"/>
              </a:ext>
            </a:extLst>
          </p:cNvPr>
          <p:cNvPicPr>
            <a:picLocks noChangeAspect="1"/>
          </p:cNvPicPr>
          <p:nvPr/>
        </p:nvPicPr>
        <p:blipFill>
          <a:blip r:embed="rId2"/>
          <a:stretch>
            <a:fillRect/>
          </a:stretch>
        </p:blipFill>
        <p:spPr>
          <a:xfrm>
            <a:off x="7353762" y="182598"/>
            <a:ext cx="4407790" cy="6492803"/>
          </a:xfrm>
          <a:prstGeom prst="rect">
            <a:avLst/>
          </a:prstGeom>
        </p:spPr>
      </p:pic>
    </p:spTree>
    <p:extLst>
      <p:ext uri="{BB962C8B-B14F-4D97-AF65-F5344CB8AC3E}">
        <p14:creationId xmlns:p14="http://schemas.microsoft.com/office/powerpoint/2010/main" val="3693352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61D061A8-8ACD-EECB-DDD1-C145A88F4EA7}"/>
              </a:ext>
            </a:extLst>
          </p:cNvPr>
          <p:cNvPicPr>
            <a:picLocks noChangeAspect="1"/>
          </p:cNvPicPr>
          <p:nvPr/>
        </p:nvPicPr>
        <p:blipFill>
          <a:blip r:embed="rId2"/>
          <a:stretch>
            <a:fillRect/>
          </a:stretch>
        </p:blipFill>
        <p:spPr>
          <a:xfrm>
            <a:off x="6414378" y="1475993"/>
            <a:ext cx="5440164" cy="4170792"/>
          </a:xfrm>
          <a:prstGeom prst="rect">
            <a:avLst/>
          </a:prstGeom>
        </p:spPr>
      </p:pic>
      <p:sp>
        <p:nvSpPr>
          <p:cNvPr id="9" name="Τίτλος 8">
            <a:extLst>
              <a:ext uri="{FF2B5EF4-FFF2-40B4-BE49-F238E27FC236}">
                <a16:creationId xmlns:a16="http://schemas.microsoft.com/office/drawing/2014/main" id="{43A7655F-1406-BFBF-1312-FB7B340717EA}"/>
              </a:ext>
            </a:extLst>
          </p:cNvPr>
          <p:cNvSpPr>
            <a:spLocks noGrp="1"/>
          </p:cNvSpPr>
          <p:nvPr>
            <p:ph type="title"/>
          </p:nvPr>
        </p:nvSpPr>
        <p:spPr>
          <a:xfrm>
            <a:off x="685802" y="609601"/>
            <a:ext cx="7857066" cy="590070"/>
          </a:xfrm>
        </p:spPr>
        <p:txBody>
          <a:bodyPr>
            <a:normAutofit fontScale="90000"/>
          </a:bodyPr>
          <a:lstStyle/>
          <a:p>
            <a:r>
              <a:rPr lang="el-GR" dirty="0"/>
              <a:t>Η </a:t>
            </a:r>
            <a:r>
              <a:rPr lang="el-GR" dirty="0" err="1"/>
              <a:t>υμνολογια</a:t>
            </a:r>
            <a:r>
              <a:rPr lang="el-GR" dirty="0"/>
              <a:t> και </a:t>
            </a:r>
            <a:r>
              <a:rPr lang="el-GR" dirty="0" err="1"/>
              <a:t>αγιογραφια</a:t>
            </a:r>
            <a:endParaRPr lang="el-GR" dirty="0"/>
          </a:p>
        </p:txBody>
      </p:sp>
      <p:sp>
        <p:nvSpPr>
          <p:cNvPr id="11" name="TextBox 10">
            <a:extLst>
              <a:ext uri="{FF2B5EF4-FFF2-40B4-BE49-F238E27FC236}">
                <a16:creationId xmlns:a16="http://schemas.microsoft.com/office/drawing/2014/main" id="{200DEB08-9551-FADE-04DC-5801AB8405CE}"/>
              </a:ext>
            </a:extLst>
          </p:cNvPr>
          <p:cNvSpPr txBox="1"/>
          <p:nvPr/>
        </p:nvSpPr>
        <p:spPr>
          <a:xfrm>
            <a:off x="318378" y="1323593"/>
            <a:ext cx="6096000" cy="923330"/>
          </a:xfrm>
          <a:prstGeom prst="rect">
            <a:avLst/>
          </a:prstGeom>
          <a:noFill/>
        </p:spPr>
        <p:txBody>
          <a:bodyPr wrap="square">
            <a:spAutoFit/>
          </a:bodyPr>
          <a:lstStyle/>
          <a:p>
            <a:r>
              <a:rPr lang="el-GR" dirty="0"/>
              <a:t>‘’Και την άμετρων σου  ευσπλαχνία ταις του </a:t>
            </a:r>
            <a:r>
              <a:rPr lang="el-GR" dirty="0" err="1"/>
              <a:t>Αδου</a:t>
            </a:r>
            <a:r>
              <a:rPr lang="el-GR" dirty="0"/>
              <a:t>  </a:t>
            </a:r>
            <a:r>
              <a:rPr lang="el-GR" dirty="0" err="1"/>
              <a:t>σειραις</a:t>
            </a:r>
            <a:r>
              <a:rPr lang="el-GR" dirty="0"/>
              <a:t> συνεχόμενοι </a:t>
            </a:r>
            <a:r>
              <a:rPr lang="el-GR" dirty="0" err="1"/>
              <a:t>δεδόρκοτες</a:t>
            </a:r>
            <a:r>
              <a:rPr lang="el-GR" dirty="0"/>
              <a:t> προς το φως </a:t>
            </a:r>
            <a:r>
              <a:rPr lang="el-GR" dirty="0" err="1"/>
              <a:t>ηπείγοντο</a:t>
            </a:r>
            <a:r>
              <a:rPr lang="el-GR" dirty="0"/>
              <a:t>. </a:t>
            </a:r>
          </a:p>
          <a:p>
            <a:r>
              <a:rPr lang="el-GR" dirty="0"/>
              <a:t>Χριστέ, </a:t>
            </a:r>
            <a:r>
              <a:rPr lang="el-GR" dirty="0" err="1"/>
              <a:t>αγάλλωμένω</a:t>
            </a:r>
            <a:r>
              <a:rPr lang="el-GR" dirty="0"/>
              <a:t> πόδι, Πάσχα κρατούντες αιωνίων.’’</a:t>
            </a:r>
          </a:p>
        </p:txBody>
      </p:sp>
      <p:sp>
        <p:nvSpPr>
          <p:cNvPr id="13" name="TextBox 12">
            <a:extLst>
              <a:ext uri="{FF2B5EF4-FFF2-40B4-BE49-F238E27FC236}">
                <a16:creationId xmlns:a16="http://schemas.microsoft.com/office/drawing/2014/main" id="{A05E8AE4-E1C3-8357-8200-ED36391B7E2E}"/>
              </a:ext>
            </a:extLst>
          </p:cNvPr>
          <p:cNvSpPr txBox="1"/>
          <p:nvPr/>
        </p:nvSpPr>
        <p:spPr>
          <a:xfrm>
            <a:off x="337458" y="2472566"/>
            <a:ext cx="5758542" cy="3139321"/>
          </a:xfrm>
          <a:prstGeom prst="rect">
            <a:avLst/>
          </a:prstGeom>
          <a:noFill/>
        </p:spPr>
        <p:txBody>
          <a:bodyPr wrap="square">
            <a:spAutoFit/>
          </a:bodyPr>
          <a:lstStyle/>
          <a:p>
            <a:r>
              <a:rPr lang="el-GR" dirty="0"/>
              <a:t>Η φράση εκφράζει τη θεολογία της Ανάστασης και την υπέρτατη ευσπλαχνία του Χριστού. Οι «σειρές του Άδου» είναι οι δεσμά της αμαρτίας και του θανάτου, που συντρίβονται από τη θεία Του δύναμη. Οι ψυχές που «</a:t>
            </a:r>
            <a:r>
              <a:rPr lang="el-GR" dirty="0" err="1"/>
              <a:t>δεδόρκοτες</a:t>
            </a:r>
            <a:r>
              <a:rPr lang="el-GR" dirty="0"/>
              <a:t> προς το φως </a:t>
            </a:r>
            <a:r>
              <a:rPr lang="el-GR" dirty="0" err="1"/>
              <a:t>ηπείγοντο</a:t>
            </a:r>
            <a:r>
              <a:rPr lang="el-GR" dirty="0"/>
              <a:t>» δείχνουν την απελευθέρωση των δικαίων, οι οποίοι, αντικρίζοντας το αναστάσιμο φως, πορεύονται προς τη σωτηρία. </a:t>
            </a:r>
          </a:p>
          <a:p>
            <a:r>
              <a:rPr lang="el-GR" dirty="0"/>
              <a:t>Η φράση «</a:t>
            </a:r>
            <a:r>
              <a:rPr lang="el-GR" dirty="0" err="1"/>
              <a:t>αγάλλωμένω</a:t>
            </a:r>
            <a:r>
              <a:rPr lang="el-GR" dirty="0"/>
              <a:t> πόδι» εκφράζει τη χαρά της λύτρωσης, ενώ το «Πάσχα κρατούντες αιωνίων» δηλώνει τη συμμετοχή στην αιώνια ζωή που εγκαινιάζει η Ανάσταση.</a:t>
            </a:r>
          </a:p>
        </p:txBody>
      </p:sp>
    </p:spTree>
    <p:extLst>
      <p:ext uri="{BB962C8B-B14F-4D97-AF65-F5344CB8AC3E}">
        <p14:creationId xmlns:p14="http://schemas.microsoft.com/office/powerpoint/2010/main" val="1298794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D440378-37E7-5BBB-953D-51F099F2912E}"/>
              </a:ext>
            </a:extLst>
          </p:cNvPr>
          <p:cNvPicPr>
            <a:picLocks noChangeAspect="1"/>
          </p:cNvPicPr>
          <p:nvPr/>
        </p:nvPicPr>
        <p:blipFill>
          <a:blip r:embed="rId2"/>
          <a:stretch>
            <a:fillRect/>
          </a:stretch>
        </p:blipFill>
        <p:spPr>
          <a:xfrm>
            <a:off x="6966857" y="538843"/>
            <a:ext cx="4226495" cy="5832564"/>
          </a:xfrm>
          <a:prstGeom prst="rect">
            <a:avLst/>
          </a:prstGeom>
        </p:spPr>
      </p:pic>
      <p:sp>
        <p:nvSpPr>
          <p:cNvPr id="10" name="Τίτλος 9">
            <a:extLst>
              <a:ext uri="{FF2B5EF4-FFF2-40B4-BE49-F238E27FC236}">
                <a16:creationId xmlns:a16="http://schemas.microsoft.com/office/drawing/2014/main" id="{E9589B23-1397-F98D-9FF4-68E17482B02C}"/>
              </a:ext>
            </a:extLst>
          </p:cNvPr>
          <p:cNvSpPr>
            <a:spLocks noGrp="1"/>
          </p:cNvSpPr>
          <p:nvPr>
            <p:ph type="title"/>
          </p:nvPr>
        </p:nvSpPr>
        <p:spPr>
          <a:xfrm>
            <a:off x="413655" y="364066"/>
            <a:ext cx="6553201" cy="794309"/>
          </a:xfrm>
        </p:spPr>
        <p:txBody>
          <a:bodyPr>
            <a:normAutofit fontScale="90000"/>
          </a:bodyPr>
          <a:lstStyle/>
          <a:p>
            <a:r>
              <a:rPr lang="el-GR" dirty="0"/>
              <a:t>Το </a:t>
            </a:r>
            <a:r>
              <a:rPr lang="el-GR"/>
              <a:t>θαυμα</a:t>
            </a:r>
            <a:r>
              <a:rPr lang="el-GR" dirty="0"/>
              <a:t> της </a:t>
            </a:r>
            <a:r>
              <a:rPr lang="el-GR" dirty="0" err="1"/>
              <a:t>αναστασησ</a:t>
            </a:r>
            <a:r>
              <a:rPr lang="el-GR" dirty="0"/>
              <a:t> στον </a:t>
            </a:r>
            <a:r>
              <a:rPr lang="el-GR" dirty="0" err="1"/>
              <a:t>χρονο</a:t>
            </a:r>
            <a:r>
              <a:rPr lang="el-GR" dirty="0"/>
              <a:t> </a:t>
            </a:r>
          </a:p>
        </p:txBody>
      </p:sp>
      <p:sp>
        <p:nvSpPr>
          <p:cNvPr id="12" name="TextBox 11">
            <a:extLst>
              <a:ext uri="{FF2B5EF4-FFF2-40B4-BE49-F238E27FC236}">
                <a16:creationId xmlns:a16="http://schemas.microsoft.com/office/drawing/2014/main" id="{9D9F9C95-A420-701C-9DE2-584AEAC7C8C5}"/>
              </a:ext>
            </a:extLst>
          </p:cNvPr>
          <p:cNvSpPr txBox="1"/>
          <p:nvPr/>
        </p:nvSpPr>
        <p:spPr>
          <a:xfrm>
            <a:off x="413655" y="1442668"/>
            <a:ext cx="6096000" cy="2862322"/>
          </a:xfrm>
          <a:prstGeom prst="rect">
            <a:avLst/>
          </a:prstGeom>
          <a:noFill/>
        </p:spPr>
        <p:txBody>
          <a:bodyPr wrap="square">
            <a:spAutoFit/>
          </a:bodyPr>
          <a:lstStyle/>
          <a:p>
            <a:r>
              <a:rPr lang="el-GR" dirty="0"/>
              <a:t>Σύμφωνα με την Ορθόδοξη Εκκλησία, το θαύμα της Ανάστασης διαρκεί στον χρόνο διότι αποτελεί γεγονός υπερβατικό, που δεν περιορίζεται σε μια ιστορική στιγμή. Η Ανάσταση του Χριστού κατήργησε τον θάνατο και άνοιξε την οδό της αιώνιας ζωής για όλη την ανθρωπότητα. Μέσα από τη λατρεία, την υμνολογία και τα Μυστήρια της Εκκλησίας, το αναστάσιμο μήνυμα ανανεώνεται συνεχώς, καθιστώντας το παρόν στη ζωή των πιστών. Έτσι, η Ανάσταση παραμένει ζωντανή πραγματικότητα, φέρνοντας ελπίδα και σωτηρία σε κάθε γενιά</a:t>
            </a:r>
          </a:p>
        </p:txBody>
      </p:sp>
      <p:sp>
        <p:nvSpPr>
          <p:cNvPr id="14" name="TextBox 13">
            <a:extLst>
              <a:ext uri="{FF2B5EF4-FFF2-40B4-BE49-F238E27FC236}">
                <a16:creationId xmlns:a16="http://schemas.microsoft.com/office/drawing/2014/main" id="{A1330428-42CE-435B-F9F5-ABB5A3A20B71}"/>
              </a:ext>
            </a:extLst>
          </p:cNvPr>
          <p:cNvSpPr txBox="1"/>
          <p:nvPr/>
        </p:nvSpPr>
        <p:spPr>
          <a:xfrm>
            <a:off x="413655" y="4144166"/>
            <a:ext cx="6096000" cy="2031325"/>
          </a:xfrm>
          <a:prstGeom prst="rect">
            <a:avLst/>
          </a:prstGeom>
          <a:noFill/>
        </p:spPr>
        <p:txBody>
          <a:bodyPr wrap="square">
            <a:spAutoFit/>
          </a:bodyPr>
          <a:lstStyle/>
          <a:p>
            <a:r>
              <a:rPr lang="el-GR" dirty="0"/>
              <a:t>Στην αγιογραφία της Αναστάσεως, η διαρκής παρουσία του θαύματος αποτυπώνεται με τον Χριστό να συντρίβει τις πύλες του Άδη, απελευθερώνοντας τις ψυχές των δικαίων. Η εικόνα αυτή αναπαριστά την αδιάκοπη προσφορά σωτηρίας, καθώς η Ανάσταση του Χριστού, μέσα από την αγιογραφία, γίνεται ένα αιώνιο και παρόν γεγονός, που συνεχώς ανανεώνεται για τους πιστούς.</a:t>
            </a:r>
          </a:p>
        </p:txBody>
      </p:sp>
    </p:spTree>
    <p:extLst>
      <p:ext uri="{BB962C8B-B14F-4D97-AF65-F5344CB8AC3E}">
        <p14:creationId xmlns:p14="http://schemas.microsoft.com/office/powerpoint/2010/main" val="1551248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7BA1005-C8CE-E66C-F397-FF19AEE25D08}"/>
              </a:ext>
            </a:extLst>
          </p:cNvPr>
          <p:cNvPicPr>
            <a:picLocks noChangeAspect="1"/>
          </p:cNvPicPr>
          <p:nvPr/>
        </p:nvPicPr>
        <p:blipFill>
          <a:blip r:embed="rId2"/>
          <a:srcRect l="1786" t="7861" r="446" b="6425"/>
          <a:stretch/>
        </p:blipFill>
        <p:spPr>
          <a:xfrm>
            <a:off x="5795697" y="1551214"/>
            <a:ext cx="6126407" cy="3755572"/>
          </a:xfrm>
          <a:prstGeom prst="rect">
            <a:avLst/>
          </a:prstGeom>
        </p:spPr>
      </p:pic>
      <p:sp>
        <p:nvSpPr>
          <p:cNvPr id="5" name="TextBox 4">
            <a:extLst>
              <a:ext uri="{FF2B5EF4-FFF2-40B4-BE49-F238E27FC236}">
                <a16:creationId xmlns:a16="http://schemas.microsoft.com/office/drawing/2014/main" id="{C001ABD8-3BE1-DCDA-8E2D-3189279B9301}"/>
              </a:ext>
            </a:extLst>
          </p:cNvPr>
          <p:cNvSpPr txBox="1"/>
          <p:nvPr/>
        </p:nvSpPr>
        <p:spPr>
          <a:xfrm>
            <a:off x="269896" y="827312"/>
            <a:ext cx="5423333" cy="5725888"/>
          </a:xfrm>
          <a:prstGeom prst="rect">
            <a:avLst/>
          </a:prstGeom>
          <a:noFill/>
        </p:spPr>
        <p:txBody>
          <a:bodyPr wrap="square">
            <a:spAutoFit/>
          </a:bodyPr>
          <a:lstStyle/>
          <a:p>
            <a:r>
              <a:rPr lang="el-GR" sz="1600" dirty="0"/>
              <a:t>Α΄ Κορινθίους 15:14-22</a:t>
            </a:r>
          </a:p>
          <a:p>
            <a:endParaRPr lang="el-GR" sz="1600" dirty="0"/>
          </a:p>
          <a:p>
            <a:r>
              <a:rPr lang="el-GR" sz="1600" dirty="0"/>
              <a:t>Μετάφραση:</a:t>
            </a:r>
          </a:p>
          <a:p>
            <a:r>
              <a:rPr lang="el-GR" sz="1600" dirty="0"/>
              <a:t>14 Αν όμως ο Χριστός δεν έχει αναστηθεί, τότε το κήρυγμά μας είναι μάταιο και η πίστη σας είναι μάταιη.</a:t>
            </a:r>
          </a:p>
          <a:p>
            <a:r>
              <a:rPr lang="el-GR" sz="1600" dirty="0"/>
              <a:t>15 Και εμείς βρισκόμαστε ψευδομάρτυρες του Θεού, επειδή καταμαρτυρήσαμε για τον Θεό ότι ανέστησε τον Χριστό, τον οποίο όμως δεν ανέστησε, αν πράγματι οι νεκροί δεν ανασταίνονται.</a:t>
            </a:r>
          </a:p>
          <a:p>
            <a:r>
              <a:rPr lang="el-GR" sz="1600" dirty="0"/>
              <a:t>16 Γιατί αν δεν ανασταίνονται οι νεκροί, τότε ούτε ο Χριστός </a:t>
            </a:r>
            <a:r>
              <a:rPr lang="el-GR" sz="1600" dirty="0" err="1"/>
              <a:t>ανέστη</a:t>
            </a:r>
            <a:r>
              <a:rPr lang="el-GR" sz="1600" dirty="0"/>
              <a:t>.</a:t>
            </a:r>
          </a:p>
          <a:p>
            <a:r>
              <a:rPr lang="el-GR" sz="1600" dirty="0"/>
              <a:t>17 Και αν ο Χριστός δεν </a:t>
            </a:r>
            <a:r>
              <a:rPr lang="el-GR" sz="1600" dirty="0" err="1"/>
              <a:t>ανέστη</a:t>
            </a:r>
            <a:r>
              <a:rPr lang="el-GR" sz="1600" dirty="0"/>
              <a:t>, τότε η πίστη σας είναι μάταιη, εξακολουθείτε να είστε στις αμαρτίες σας.</a:t>
            </a:r>
          </a:p>
          <a:p>
            <a:r>
              <a:rPr lang="el-GR" sz="1600" dirty="0"/>
              <a:t>18 Τότε, όσοι πέθαναν στον Χριστό, χάθηκαν.</a:t>
            </a:r>
          </a:p>
          <a:p>
            <a:r>
              <a:rPr lang="el-GR" sz="1600" dirty="0"/>
              <a:t>19 Αν μόνο για αυτή τη ζωή ελπίζουμε στον Χριστό, είμαστε οι πιο αξιολύπητοι από όλους τους ανθρώπους.</a:t>
            </a:r>
          </a:p>
          <a:p>
            <a:r>
              <a:rPr lang="el-GR" sz="1600" dirty="0"/>
              <a:t>20 Αλλά τώρα ο Χριστός </a:t>
            </a:r>
            <a:r>
              <a:rPr lang="el-GR" sz="1600" dirty="0" err="1"/>
              <a:t>ανέστη</a:t>
            </a:r>
            <a:r>
              <a:rPr lang="el-GR" sz="1600" dirty="0"/>
              <a:t> από τους νεκρούς, όντας η «απαρχή» των κεκοιμημένων.</a:t>
            </a:r>
          </a:p>
          <a:p>
            <a:r>
              <a:rPr lang="el-GR" sz="1600" dirty="0"/>
              <a:t>21 Διότι όπως σε έναν άνθρωπο (τον Αδάμ) όλοι πεθαίνουν, έτσι και σε Χριστό όλοι θα ζωοποιηθούν.</a:t>
            </a:r>
          </a:p>
          <a:p>
            <a:r>
              <a:rPr lang="el-GR" sz="1600" dirty="0"/>
              <a:t>22 Αλλά ο καθένας με τη σειρά του: «Απαρχή» ο Χριστός, μετά οι του Χριστού στην παρουσία Του.</a:t>
            </a:r>
          </a:p>
        </p:txBody>
      </p:sp>
      <p:sp>
        <p:nvSpPr>
          <p:cNvPr id="7" name="TextBox 6">
            <a:extLst>
              <a:ext uri="{FF2B5EF4-FFF2-40B4-BE49-F238E27FC236}">
                <a16:creationId xmlns:a16="http://schemas.microsoft.com/office/drawing/2014/main" id="{AE3A825C-A078-9351-35BA-02FEA2F98517}"/>
              </a:ext>
            </a:extLst>
          </p:cNvPr>
          <p:cNvSpPr txBox="1"/>
          <p:nvPr/>
        </p:nvSpPr>
        <p:spPr>
          <a:xfrm>
            <a:off x="3243943" y="304800"/>
            <a:ext cx="6096000" cy="646331"/>
          </a:xfrm>
          <a:prstGeom prst="rect">
            <a:avLst/>
          </a:prstGeom>
          <a:noFill/>
        </p:spPr>
        <p:txBody>
          <a:bodyPr wrap="square">
            <a:spAutoFit/>
          </a:bodyPr>
          <a:lstStyle/>
          <a:p>
            <a:r>
              <a:rPr kumimoji="0" lang="el-GR"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Ο </a:t>
            </a:r>
            <a:r>
              <a:rPr kumimoji="0" lang="el-GR"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παυλοσ</a:t>
            </a:r>
            <a:r>
              <a:rPr kumimoji="0" lang="el-GR" sz="3600" b="0" i="0" u="none" strike="noStrike" kern="1200" cap="all" spc="0" normalizeH="0" baseline="0" noProof="0" dirty="0">
                <a:ln w="3175" cmpd="sng">
                  <a:noFill/>
                </a:ln>
                <a:solidFill>
                  <a:prstClr val="white"/>
                </a:solidFill>
                <a:effectLst/>
                <a:uLnTx/>
                <a:uFillTx/>
                <a:latin typeface="Calibri Light" panose="020F0302020204030204"/>
                <a:ea typeface="+mj-ea"/>
                <a:cs typeface="+mj-cs"/>
              </a:rPr>
              <a:t> και </a:t>
            </a:r>
            <a:r>
              <a:rPr kumimoji="0" lang="el-GR" sz="3600" b="0" i="0" u="none" strike="noStrike" kern="1200" cap="all" spc="0" normalizeH="0" baseline="0" noProof="0" dirty="0" err="1">
                <a:ln w="3175" cmpd="sng">
                  <a:noFill/>
                </a:ln>
                <a:solidFill>
                  <a:prstClr val="white"/>
                </a:solidFill>
                <a:effectLst/>
                <a:uLnTx/>
                <a:uFillTx/>
                <a:latin typeface="Calibri Light" panose="020F0302020204030204"/>
                <a:ea typeface="+mj-ea"/>
                <a:cs typeface="+mj-cs"/>
              </a:rPr>
              <a:t>ανασταση</a:t>
            </a:r>
            <a:endParaRPr lang="el-GR" dirty="0"/>
          </a:p>
        </p:txBody>
      </p:sp>
    </p:spTree>
    <p:extLst>
      <p:ext uri="{BB962C8B-B14F-4D97-AF65-F5344CB8AC3E}">
        <p14:creationId xmlns:p14="http://schemas.microsoft.com/office/powerpoint/2010/main" val="2861453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C001327-5284-49B0-CB4F-96A96A28EC96}"/>
              </a:ext>
            </a:extLst>
          </p:cNvPr>
          <p:cNvPicPr>
            <a:picLocks noChangeAspect="1"/>
          </p:cNvPicPr>
          <p:nvPr/>
        </p:nvPicPr>
        <p:blipFill>
          <a:blip r:embed="rId2"/>
          <a:stretch>
            <a:fillRect/>
          </a:stretch>
        </p:blipFill>
        <p:spPr>
          <a:xfrm>
            <a:off x="5222421" y="638175"/>
            <a:ext cx="6667500" cy="5581650"/>
          </a:xfrm>
          <a:prstGeom prst="rect">
            <a:avLst/>
          </a:prstGeom>
        </p:spPr>
      </p:pic>
      <p:sp>
        <p:nvSpPr>
          <p:cNvPr id="8" name="TextBox 7">
            <a:extLst>
              <a:ext uri="{FF2B5EF4-FFF2-40B4-BE49-F238E27FC236}">
                <a16:creationId xmlns:a16="http://schemas.microsoft.com/office/drawing/2014/main" id="{E5D2BA7D-BBD1-9BD4-2F46-932146F5C26C}"/>
              </a:ext>
            </a:extLst>
          </p:cNvPr>
          <p:cNvSpPr txBox="1"/>
          <p:nvPr/>
        </p:nvSpPr>
        <p:spPr>
          <a:xfrm>
            <a:off x="302079" y="1020837"/>
            <a:ext cx="4781550" cy="4247317"/>
          </a:xfrm>
          <a:prstGeom prst="rect">
            <a:avLst/>
          </a:prstGeom>
          <a:noFill/>
        </p:spPr>
        <p:txBody>
          <a:bodyPr wrap="square">
            <a:spAutoFit/>
          </a:bodyPr>
          <a:lstStyle/>
          <a:p>
            <a:r>
              <a:rPr lang="el-GR" dirty="0"/>
              <a:t>Ο Απόστολος Παύλος στην πρώτη επιστολή προς Κορινθίους (15:14-22) υπογραμμίζει τη θεμελιώδη σημασία της Ανάστασης για την πίστη των χριστιανών. Εξηγεί ότι αν δεν υπάρχει Ανάσταση, η πίστη είναι κενή και οι πιστοί παραμένουν «εν αμαρτίαις». </a:t>
            </a:r>
          </a:p>
          <a:p>
            <a:r>
              <a:rPr lang="el-GR" dirty="0"/>
              <a:t>Για τον Παύλο, η Ανάσταση του Χριστού είναι η εγγύηση της δικής μας ανάστασης και αιώνιας ζωής. Οι πιστοί, που πιστεύουν στην Ανάσταση, θα ζήσουν μαζί με τον Χριστό στην αιωνιότητα. Αυτό το δόγμα αποτελεί τον πυρήνα της χριστιανικής πίστης, δίνοντας νόημα και ελπίδα στη ζωή και στη σωτηρία. Η Ανάσταση σηματοδοτεί τη νίκη κατά του θανάτου και την προοπτική της αιώνιας ζωής.</a:t>
            </a:r>
          </a:p>
        </p:txBody>
      </p:sp>
    </p:spTree>
    <p:extLst>
      <p:ext uri="{BB962C8B-B14F-4D97-AF65-F5344CB8AC3E}">
        <p14:creationId xmlns:p14="http://schemas.microsoft.com/office/powerpoint/2010/main" val="1588117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7F1A449-D571-7210-12F2-7820F01142A6}"/>
              </a:ext>
            </a:extLst>
          </p:cNvPr>
          <p:cNvPicPr>
            <a:picLocks noChangeAspect="1"/>
          </p:cNvPicPr>
          <p:nvPr/>
        </p:nvPicPr>
        <p:blipFill>
          <a:blip r:embed="rId2"/>
          <a:stretch>
            <a:fillRect/>
          </a:stretch>
        </p:blipFill>
        <p:spPr>
          <a:xfrm>
            <a:off x="5018936" y="982923"/>
            <a:ext cx="6777330" cy="4596611"/>
          </a:xfrm>
          <a:prstGeom prst="rect">
            <a:avLst/>
          </a:prstGeom>
        </p:spPr>
      </p:pic>
      <p:sp>
        <p:nvSpPr>
          <p:cNvPr id="7" name="Τίτλος 6">
            <a:extLst>
              <a:ext uri="{FF2B5EF4-FFF2-40B4-BE49-F238E27FC236}">
                <a16:creationId xmlns:a16="http://schemas.microsoft.com/office/drawing/2014/main" id="{F8BC8B75-A4F4-A8D3-33F9-808B85B5992E}"/>
              </a:ext>
            </a:extLst>
          </p:cNvPr>
          <p:cNvSpPr>
            <a:spLocks noGrp="1"/>
          </p:cNvSpPr>
          <p:nvPr>
            <p:ph type="title"/>
          </p:nvPr>
        </p:nvSpPr>
        <p:spPr>
          <a:xfrm>
            <a:off x="1077704" y="342505"/>
            <a:ext cx="7713132" cy="872856"/>
          </a:xfrm>
        </p:spPr>
        <p:txBody>
          <a:bodyPr/>
          <a:lstStyle/>
          <a:p>
            <a:r>
              <a:rPr lang="el-GR" dirty="0" err="1"/>
              <a:t>συμπερασματα</a:t>
            </a:r>
            <a:endParaRPr lang="el-GR" dirty="0"/>
          </a:p>
        </p:txBody>
      </p:sp>
      <p:sp>
        <p:nvSpPr>
          <p:cNvPr id="10" name="TextBox 9">
            <a:extLst>
              <a:ext uri="{FF2B5EF4-FFF2-40B4-BE49-F238E27FC236}">
                <a16:creationId xmlns:a16="http://schemas.microsoft.com/office/drawing/2014/main" id="{F44B6FCA-F249-17CC-F75E-B62658C00D98}"/>
              </a:ext>
            </a:extLst>
          </p:cNvPr>
          <p:cNvSpPr txBox="1"/>
          <p:nvPr/>
        </p:nvSpPr>
        <p:spPr>
          <a:xfrm>
            <a:off x="304800" y="1459582"/>
            <a:ext cx="4714136" cy="4524315"/>
          </a:xfrm>
          <a:prstGeom prst="rect">
            <a:avLst/>
          </a:prstGeom>
          <a:noFill/>
        </p:spPr>
        <p:txBody>
          <a:bodyPr wrap="square">
            <a:spAutoFit/>
          </a:bodyPr>
          <a:lstStyle/>
          <a:p>
            <a:r>
              <a:rPr lang="el-GR" dirty="0"/>
              <a:t>Η αγιογραφία της Ανάστασης αποτυπώνει την υπέρβαση του θανάτου και την αποκατάσταση της ζωής μέσα από τη θεϊκή χάρη. Ο Χριστός, θριαμβευτής, κατέρχεται στον Άδη και ελευθερώνει τις ψυχές των δικαίων, ενώ το φως της Ανάστασης φωτίζει το σκοτάδι της αμαρτίας και του θανάτου. Ο Απόστολος Παύλος αναφέρει ότι χωρίς την Ανάσταση, η πίστη είναι άνευ περιεχομένου, καθώς η αναγγελία της νίκης του Χριστού είναι αυτή που φέρνει τη σωτηρία στους πιστούς. </a:t>
            </a:r>
          </a:p>
          <a:p>
            <a:r>
              <a:rPr lang="el-GR" dirty="0"/>
              <a:t>Η εικόνα της Ανάστασης, λοιπόν, αποκαλύπτει τη ζωντανή αλήθεια του Ευαγγελίου, μεταφέροντας την αλήθεια της σωτηρίας και την ελπίδα για αιώνια ζωή, που αναβλύζει από το πρόσωπο του </a:t>
            </a:r>
            <a:r>
              <a:rPr lang="el-GR" dirty="0" err="1"/>
              <a:t>Αναστάντος</a:t>
            </a:r>
            <a:r>
              <a:rPr lang="el-GR" dirty="0"/>
              <a:t> Χριστού.</a:t>
            </a:r>
          </a:p>
        </p:txBody>
      </p:sp>
    </p:spTree>
    <p:extLst>
      <p:ext uri="{BB962C8B-B14F-4D97-AF65-F5344CB8AC3E}">
        <p14:creationId xmlns:p14="http://schemas.microsoft.com/office/powerpoint/2010/main" val="1757288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Ουράνιο">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{5A8FF0EE-F6DE-4B0B-8379-2F6E73193733}tf03457452</Template>
  <TotalTime>14363</TotalTime>
  <Words>1453</Words>
  <Application>Microsoft Office PowerPoint</Application>
  <PresentationFormat>Ευρεία οθόνη</PresentationFormat>
  <Paragraphs>63</Paragraphs>
  <Slides>11</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11</vt:i4>
      </vt:variant>
    </vt:vector>
  </HeadingPairs>
  <TitlesOfParts>
    <vt:vector size="15" baseType="lpstr">
      <vt:lpstr>Arial</vt:lpstr>
      <vt:lpstr>Calibri</vt:lpstr>
      <vt:lpstr>Calibri Light</vt:lpstr>
      <vt:lpstr>Ουράνιο</vt:lpstr>
      <vt:lpstr>ΟΝΟΜΑΤΕΠΩΝΥΜΟ : θεοδωση Γεωργία Α.Μ. : 1450202400183                                                                                                                                                                                                                                                                                                                                                                                                                                                                                                                                                                                                                                                                                                                   ΕΞΑΜΗΝΟ ΦΟΙΤΗΣΗΣ : ΠΡΩΤΟ    ΘΕΜΑ ΕΡΓΑΣΙΑΣ :  ανασταση η νικη της ζωσ κατά του θανατου                                              ΑΘΗΝΑ,   28/12/2025   ΕΠΙΤΡΕΠΩ ΤΗ ΔΗΜΟΣΙΟΠΟΙΗΣΗ ΤΗΣ ΕΡΓΑΣΙΑΣ ΜΟΥ :   ΝΑΙ </vt:lpstr>
      <vt:lpstr>Το προσωπο του χριστου στην εικονα της αναστασησ</vt:lpstr>
      <vt:lpstr>Τα πρωσοπα που περιβαλουν τον χριστο </vt:lpstr>
      <vt:lpstr>Η γη και ο αδησ</vt:lpstr>
      <vt:lpstr>Η υμνολογια και αγιογραφια</vt:lpstr>
      <vt:lpstr>Το θαυμα της αναστασησ στον χρονο </vt:lpstr>
      <vt:lpstr>Παρουσίαση του PowerPoint</vt:lpstr>
      <vt:lpstr>Παρουσίαση του PowerPoint</vt:lpstr>
      <vt:lpstr>συμπερασματα</vt:lpstr>
      <vt:lpstr>Ιατρικη και ανασταση  (προσωπικη αποψη)</vt:lpstr>
      <vt:lpstr>παραπομπεσ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Georgia</dc:creator>
  <cp:lastModifiedBy>Georgia</cp:lastModifiedBy>
  <cp:revision>11</cp:revision>
  <dcterms:created xsi:type="dcterms:W3CDTF">2024-12-24T11:48:25Z</dcterms:created>
  <dcterms:modified xsi:type="dcterms:W3CDTF">2025-01-03T11:12:29Z</dcterms:modified>
</cp:coreProperties>
</file>