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Impact" pitchFamily="34" charset="0"/>
      <p:regular r:id="rId14"/>
    </p:embeddedFont>
    <p:embeddedFont>
      <p:font typeface="Roboto Slab" charset="0"/>
      <p:regular r:id="rId15"/>
      <p:bold r:id="rId16"/>
    </p:embeddedFont>
    <p:embeddedFont>
      <p:font typeface="Ubuntu Condensed" charset="0"/>
      <p:regular r:id="rId17"/>
    </p:embeddedFont>
    <p:embeddedFont>
      <p:font typeface="Roboto"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1aa9e179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1aa9e179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22c45a738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22c45a738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1a54511e6_2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1a54511e6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21a54511e6_2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21a54511e6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1a54511e6_2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1a54511e6_2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21aa9e179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21aa9e17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1aa9e179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21aa9e17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1aa9e179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21aa9e179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1aa9e17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21aa9e17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1aa9e179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1aa9e179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rgbClr val="A64D7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559125" y="693925"/>
            <a:ext cx="6087300" cy="2094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l" sz="5500">
                <a:latin typeface="Impact"/>
                <a:ea typeface="Impact"/>
                <a:cs typeface="Impact"/>
                <a:sym typeface="Impact"/>
              </a:rPr>
              <a:t>Είναι η άγνοια ευτυχία;</a:t>
            </a:r>
            <a:endParaRPr sz="5500">
              <a:latin typeface="Impact"/>
              <a:ea typeface="Impact"/>
              <a:cs typeface="Impact"/>
              <a:sym typeface="Impact"/>
            </a:endParaRPr>
          </a:p>
        </p:txBody>
      </p:sp>
      <p:sp>
        <p:nvSpPr>
          <p:cNvPr id="64" name="Google Shape;64;p13"/>
          <p:cNvSpPr txBox="1">
            <a:spLocks noGrp="1"/>
          </p:cNvSpPr>
          <p:nvPr>
            <p:ph type="subTitle" idx="1"/>
          </p:nvPr>
        </p:nvSpPr>
        <p:spPr>
          <a:xfrm>
            <a:off x="1711077" y="3098175"/>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l">
                <a:latin typeface="Ubuntu Condensed"/>
                <a:ea typeface="Ubuntu Condensed"/>
                <a:cs typeface="Ubuntu Condensed"/>
                <a:sym typeface="Ubuntu Condensed"/>
              </a:rPr>
              <a:t>Μια υποκειμενική απάντηση για το αν όντως όσα λιγότερα ξέρουμε τόσο πιο ευτυχισμένοι είμαστε.</a:t>
            </a:r>
            <a:endParaRPr>
              <a:latin typeface="Ubuntu Condensed"/>
              <a:ea typeface="Ubuntu Condensed"/>
              <a:cs typeface="Ubuntu Condensed"/>
              <a:sym typeface="Ubuntu Condensed"/>
            </a:endParaRPr>
          </a:p>
        </p:txBody>
      </p:sp>
      <p:pic>
        <p:nvPicPr>
          <p:cNvPr id="65" name="Google Shape;65;p13"/>
          <p:cNvPicPr preferRelativeResize="0"/>
          <p:nvPr/>
        </p:nvPicPr>
        <p:blipFill rotWithShape="1">
          <a:blip r:embed="rId3">
            <a:alphaModFix/>
          </a:blip>
          <a:srcRect/>
          <a:stretch/>
        </p:blipFill>
        <p:spPr>
          <a:xfrm>
            <a:off x="112625" y="3347538"/>
            <a:ext cx="2784475" cy="1795975"/>
          </a:xfrm>
          <a:prstGeom prst="rect">
            <a:avLst/>
          </a:prstGeom>
          <a:noFill/>
          <a:ln>
            <a:noFill/>
          </a:ln>
        </p:spPr>
      </p:pic>
      <p:sp>
        <p:nvSpPr>
          <p:cNvPr id="66" name="Google Shape;66;p13"/>
          <p:cNvSpPr txBox="1"/>
          <p:nvPr/>
        </p:nvSpPr>
        <p:spPr>
          <a:xfrm>
            <a:off x="5600400" y="4007175"/>
            <a:ext cx="2046000" cy="47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1700">
                <a:solidFill>
                  <a:srgbClr val="D9EAD3"/>
                </a:solidFill>
                <a:latin typeface="Roboto"/>
                <a:ea typeface="Roboto"/>
                <a:cs typeface="Roboto"/>
                <a:sym typeface="Roboto"/>
              </a:rPr>
              <a:t>Αγγελάκη Λυδία</a:t>
            </a:r>
            <a:endParaRPr sz="1600">
              <a:solidFill>
                <a:srgbClr val="D9EAD3"/>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40" name="Google Shape;14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41" name="Google Shape;141;p22"/>
          <p:cNvSpPr txBox="1">
            <a:spLocks noGrp="1"/>
          </p:cNvSpPr>
          <p:nvPr>
            <p:ph type="body" idx="1"/>
          </p:nvPr>
        </p:nvSpPr>
        <p:spPr>
          <a:xfrm>
            <a:off x="387900" y="1313774"/>
            <a:ext cx="8368200" cy="1489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l" sz="2000"/>
              <a:t>Η άγνοια δεν είναι ευτυχία, αλλά μια φούσκα που μπορεί να σκάσει ανά πάσα στιγμή. Ευτυχία δεν είναι όμως ούτε η υπερβολική συνείδηση  και ανάλυση όσων συμβαίνουν γύρω μας. Όπως και σε πολλά άλλα  στη ζωή, η απάντηση είναι το μετρο. </a:t>
            </a:r>
            <a:endParaRPr sz="2000"/>
          </a:p>
        </p:txBody>
      </p:sp>
      <p:pic>
        <p:nvPicPr>
          <p:cNvPr id="142" name="Google Shape;142;p22"/>
          <p:cNvPicPr preferRelativeResize="0"/>
          <p:nvPr/>
        </p:nvPicPr>
        <p:blipFill rotWithShape="1">
          <a:blip r:embed="rId3">
            <a:alphaModFix/>
          </a:blip>
          <a:srcRect t="-3760" b="3760"/>
          <a:stretch/>
        </p:blipFill>
        <p:spPr>
          <a:xfrm>
            <a:off x="6002875" y="2571712"/>
            <a:ext cx="2988525" cy="2151738"/>
          </a:xfrm>
          <a:prstGeom prst="rect">
            <a:avLst/>
          </a:prstGeom>
          <a:noFill/>
          <a:ln>
            <a:noFill/>
          </a:ln>
        </p:spPr>
      </p:pic>
      <p:sp>
        <p:nvSpPr>
          <p:cNvPr id="143" name="Google Shape;143;p22"/>
          <p:cNvSpPr txBox="1"/>
          <p:nvPr/>
        </p:nvSpPr>
        <p:spPr>
          <a:xfrm>
            <a:off x="387900" y="2661875"/>
            <a:ext cx="6149700" cy="269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l" sz="2000">
                <a:solidFill>
                  <a:schemeClr val="dk1"/>
                </a:solidFill>
                <a:latin typeface="Roboto"/>
                <a:ea typeface="Roboto"/>
                <a:cs typeface="Roboto"/>
                <a:sym typeface="Roboto"/>
              </a:rPr>
              <a:t>Η πραγματική ευδαιμονία  κρύβεται στις στιγμές· στιγμές που καλούμαστε να αναγνωρίσουμε και να  αδράξουμε. Ζώντας σε έναν μη τέλειο κόσμο θα συναντάμε συχνά το κακό· το μυστικό δεν είναι να το φοβόμαστε αλλά να επιλέγουμε να μένουμε αισιόδοξοι μπροστά του.</a:t>
            </a:r>
            <a:endParaRPr sz="18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l" sz="4920">
                <a:latin typeface="Impact"/>
                <a:ea typeface="Impact"/>
                <a:cs typeface="Impact"/>
                <a:sym typeface="Impact"/>
              </a:rPr>
              <a:t>Ευχαριστω!</a:t>
            </a:r>
            <a:endParaRPr sz="4920">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72" name="Google Shape;72;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73" name="Google Shape;73;p14"/>
          <p:cNvSpPr txBox="1">
            <a:spLocks noGrp="1"/>
          </p:cNvSpPr>
          <p:nvPr>
            <p:ph type="body" idx="1"/>
          </p:nvPr>
        </p:nvSpPr>
        <p:spPr>
          <a:xfrm>
            <a:off x="3562050" y="1144125"/>
            <a:ext cx="5269500" cy="22473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1200"/>
              </a:spcAft>
              <a:buNone/>
            </a:pPr>
            <a:r>
              <a:rPr lang="el" sz="2508"/>
              <a:t>Ο Τόμας Γκρέι φαίνεται να είναι ο δημιουργός του γνωμικού αυτού, ο οποίος γράφει στην </a:t>
            </a:r>
            <a:r>
              <a:rPr lang="el" sz="1967"/>
              <a:t>&lt;&lt;</a:t>
            </a:r>
            <a:r>
              <a:rPr lang="el" sz="2508"/>
              <a:t>Ωδή νοσταλγίας για τα νιάτα</a:t>
            </a:r>
            <a:r>
              <a:rPr lang="el" sz="1967"/>
              <a:t>&gt;&gt; </a:t>
            </a:r>
            <a:r>
              <a:rPr lang="el" sz="2508"/>
              <a:t>: Εκεί που η άγνοια είναι ευτυχία, είναι ανόητο να είσαι σοφός.</a:t>
            </a:r>
            <a:endParaRPr sz="2508"/>
          </a:p>
        </p:txBody>
      </p:sp>
      <p:pic>
        <p:nvPicPr>
          <p:cNvPr id="74" name="Google Shape;74;p14"/>
          <p:cNvPicPr preferRelativeResize="0"/>
          <p:nvPr/>
        </p:nvPicPr>
        <p:blipFill rotWithShape="1">
          <a:blip r:embed="rId3">
            <a:alphaModFix/>
          </a:blip>
          <a:srcRect l="6349" t="26921" r="36909"/>
          <a:stretch/>
        </p:blipFill>
        <p:spPr>
          <a:xfrm>
            <a:off x="387900" y="1506675"/>
            <a:ext cx="3986551" cy="3387150"/>
          </a:xfrm>
          <a:prstGeom prst="rect">
            <a:avLst/>
          </a:prstGeom>
          <a:noFill/>
          <a:ln>
            <a:noFill/>
          </a:ln>
        </p:spPr>
      </p:pic>
      <p:pic>
        <p:nvPicPr>
          <p:cNvPr id="75" name="Google Shape;75;p14"/>
          <p:cNvPicPr preferRelativeResize="0"/>
          <p:nvPr/>
        </p:nvPicPr>
        <p:blipFill>
          <a:blip r:embed="rId4">
            <a:alphaModFix/>
          </a:blip>
          <a:stretch>
            <a:fillRect/>
          </a:stretch>
        </p:blipFill>
        <p:spPr>
          <a:xfrm>
            <a:off x="897500" y="2007925"/>
            <a:ext cx="962400" cy="929375"/>
          </a:xfrm>
          <a:prstGeom prst="rect">
            <a:avLst/>
          </a:prstGeom>
          <a:noFill/>
          <a:ln>
            <a:noFill/>
          </a:ln>
        </p:spPr>
      </p:pic>
      <p:sp>
        <p:nvSpPr>
          <p:cNvPr id="76" name="Google Shape;76;p14"/>
          <p:cNvSpPr txBox="1"/>
          <p:nvPr/>
        </p:nvSpPr>
        <p:spPr>
          <a:xfrm>
            <a:off x="4769400" y="3617625"/>
            <a:ext cx="3986700" cy="1081500"/>
          </a:xfrm>
          <a:prstGeom prst="rect">
            <a:avLst/>
          </a:prstGeom>
          <a:noFill/>
          <a:ln>
            <a:noFill/>
          </a:ln>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l" sz="2400">
                <a:solidFill>
                  <a:schemeClr val="dk1"/>
                </a:solidFill>
                <a:latin typeface="Roboto"/>
                <a:ea typeface="Roboto"/>
                <a:cs typeface="Roboto"/>
                <a:sym typeface="Roboto"/>
              </a:rPr>
              <a:t>Είναι στα αλήθεια, όμως, το μυστικό της ευτυχίας η άγνοια;</a:t>
            </a:r>
            <a:endParaRPr sz="24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82" name="Google Shape;82;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83" name="Google Shape;83;p15"/>
          <p:cNvSpPr txBox="1">
            <a:spLocks noGrp="1"/>
          </p:cNvSpPr>
          <p:nvPr>
            <p:ph type="body" idx="1"/>
          </p:nvPr>
        </p:nvSpPr>
        <p:spPr>
          <a:xfrm>
            <a:off x="299400" y="1303475"/>
            <a:ext cx="8545200" cy="2354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l" sz="2000"/>
              <a:t>Στο πρώτο βιβλίο της Παλαιάς Διαθήκης </a:t>
            </a:r>
            <a:r>
              <a:rPr lang="el" sz="1300"/>
              <a:t>&lt;&lt;</a:t>
            </a:r>
            <a:r>
              <a:rPr lang="el" sz="2000"/>
              <a:t>Γένεσης</a:t>
            </a:r>
            <a:r>
              <a:rPr lang="el" sz="1300"/>
              <a:t>&gt;&gt; </a:t>
            </a:r>
            <a:r>
              <a:rPr lang="el" sz="2000"/>
              <a:t>αναφέρεται πως οι πρωτόπλαστοι έφυγαν από τον παράδεισο όταν έφαγαν από το δέντρο της γνώσης του καλού και του κακού. Φαίνεται, λοιπόν, πως ενώ “ζούσαν φαινομενικά στην τελειότητα του παραδείσου” δε μπόρεσαν να αντισταθούν στον καρπό. Στο κείμενο, έτσι, υπογραμμίζεται η                    ατελής αλλά φιλοπερίεργη φύση του ανθρώπου. </a:t>
            </a:r>
            <a:endParaRPr sz="2000"/>
          </a:p>
        </p:txBody>
      </p:sp>
      <p:pic>
        <p:nvPicPr>
          <p:cNvPr id="84" name="Google Shape;84;p15"/>
          <p:cNvPicPr preferRelativeResize="0"/>
          <p:nvPr/>
        </p:nvPicPr>
        <p:blipFill>
          <a:blip r:embed="rId3">
            <a:alphaModFix/>
          </a:blip>
          <a:stretch>
            <a:fillRect/>
          </a:stretch>
        </p:blipFill>
        <p:spPr>
          <a:xfrm>
            <a:off x="7026625" y="2688775"/>
            <a:ext cx="2029350" cy="2299575"/>
          </a:xfrm>
          <a:prstGeom prst="rect">
            <a:avLst/>
          </a:prstGeom>
          <a:noFill/>
          <a:ln>
            <a:noFill/>
          </a:ln>
        </p:spPr>
      </p:pic>
      <p:sp>
        <p:nvSpPr>
          <p:cNvPr id="85" name="Google Shape;85;p15"/>
          <p:cNvSpPr txBox="1"/>
          <p:nvPr/>
        </p:nvSpPr>
        <p:spPr>
          <a:xfrm>
            <a:off x="299400" y="3594700"/>
            <a:ext cx="7275000" cy="13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l" sz="2000">
                <a:solidFill>
                  <a:schemeClr val="dk1"/>
                </a:solidFill>
                <a:latin typeface="Roboto"/>
                <a:ea typeface="Roboto"/>
                <a:cs typeface="Roboto"/>
                <a:sym typeface="Roboto"/>
              </a:rPr>
              <a:t>Ο Θεός βέβαια δίνει την ευκαιρία στους ανθρώπους να επιστρέψουν στον παράδεισο ακολουθώντας τον δρόμο Του και νικώντας το κακό. </a:t>
            </a:r>
            <a:endParaRPr sz="18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a:off x="387900" y="4013822"/>
            <a:ext cx="6664800" cy="102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1900">
                <a:solidFill>
                  <a:schemeClr val="dk1"/>
                </a:solidFill>
                <a:latin typeface="Roboto"/>
                <a:ea typeface="Roboto"/>
                <a:cs typeface="Roboto"/>
                <a:sym typeface="Roboto"/>
              </a:rPr>
              <a:t>Μήπως το δίλημμα δεν είναι γνώση εναντίον άγνοιας, καλό εναντίον κακού, ευτυχία εναντίον δυστυχία αλλά πώς θα βρούμε την ισορροπία μεταξύ τους;</a:t>
            </a:r>
            <a:endParaRPr sz="1900">
              <a:solidFill>
                <a:schemeClr val="dk1"/>
              </a:solidFill>
              <a:latin typeface="Roboto"/>
              <a:ea typeface="Roboto"/>
              <a:cs typeface="Roboto"/>
              <a:sym typeface="Roboto"/>
            </a:endParaRPr>
          </a:p>
        </p:txBody>
      </p:sp>
      <p:sp>
        <p:nvSpPr>
          <p:cNvPr id="91" name="Google Shape;9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92" name="Google Shape;92;p16"/>
          <p:cNvSpPr txBox="1">
            <a:spLocks noGrp="1"/>
          </p:cNvSpPr>
          <p:nvPr>
            <p:ph type="body" idx="1"/>
          </p:nvPr>
        </p:nvSpPr>
        <p:spPr>
          <a:xfrm>
            <a:off x="312425" y="1263125"/>
            <a:ext cx="8368200" cy="2531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l" sz="1900"/>
              <a:t>Στην Κίνα ο Ταοϊσμός μιλάει για την ισορροπία μεταξύ του Γιν-Γιανγκ, δύο φαινομενικά αντίθετων αλλά αλληλένδετων δυνάμεων. Γενικά, οι ακόλουθοι του ασχολούνται με το Ταο: τον “δρόμο” που καθοδηγεί αξιόπιστα την ανθρώπινη συμπεριφορά και βασίζεται στην αρμονία μεταξύ του Γιν και του Γιάνγκ.Το Γιν-Γιανγκ αναπαρίσταται από διάφορες δυαδικότητες, όπως φως και σκότος, φωτιά και νερό κ.α. και συμβολίζεται συχνά με το παρακάτω σύμβολο που αναδεικνύει                        την συμπληρωματικότητα των δυο αυτών εννοιών.</a:t>
            </a:r>
            <a:endParaRPr sz="1900"/>
          </a:p>
        </p:txBody>
      </p:sp>
      <p:pic>
        <p:nvPicPr>
          <p:cNvPr id="93" name="Google Shape;93;p16"/>
          <p:cNvPicPr preferRelativeResize="0"/>
          <p:nvPr/>
        </p:nvPicPr>
        <p:blipFill>
          <a:blip r:embed="rId3">
            <a:alphaModFix/>
          </a:blip>
          <a:stretch>
            <a:fillRect/>
          </a:stretch>
        </p:blipFill>
        <p:spPr>
          <a:xfrm>
            <a:off x="7328675" y="3421725"/>
            <a:ext cx="1616900" cy="161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99" name="Google Shape;9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00" name="Google Shape;100;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l" sz="2000"/>
              <a:t>Στην σύγχρονη κοινωνία οι απόψεις για το τι είναι ευτυχία και πώς θα την αποκτήσουμε διίστανται. Συχνά ακούμε, όμως, φράσεις όπως “οι χαζοί είναι πιο χαρούμενοι” ή “όσα λιγότερα ξέρεις τόσο καλύτερα” που αντικατοπτρίζουν την κοινή αντίληψη ότι η άγνοια φέρνει ευτυχία. Πόσοι δεν έχουν ευχηθεί να γύριζαν πίσω στα παιδικά χρόνια που όλα ήταν πιο απλά και ανέμελα ή να μπορούσαν να ξεχάσουν όσα ξέρουν για να ευτυχήσουν; </a:t>
            </a:r>
            <a:endParaRPr sz="2000"/>
          </a:p>
          <a:p>
            <a:pPr marL="0" lvl="0" indent="0" algn="l" rtl="0">
              <a:spcBef>
                <a:spcPts val="1200"/>
              </a:spcBef>
              <a:spcAft>
                <a:spcPts val="1200"/>
              </a:spcAft>
              <a:buNone/>
            </a:pPr>
            <a:r>
              <a:rPr lang="el" sz="2000"/>
              <a:t>Και αυτό φυσικά δεν μπορουσε να μην εμπνεύσει την τέχνη που καταναλώνουμε.</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06" name="Google Shape;106;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07" name="Google Shape;107;p18"/>
          <p:cNvSpPr txBox="1">
            <a:spLocks noGrp="1"/>
          </p:cNvSpPr>
          <p:nvPr>
            <p:ph type="body" idx="1"/>
          </p:nvPr>
        </p:nvSpPr>
        <p:spPr>
          <a:xfrm>
            <a:off x="387900" y="1379075"/>
            <a:ext cx="5427000" cy="3478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l" sz="2000"/>
              <a:t>Πολύ γνωστό είναι το παράδειγμα της ταινίας </a:t>
            </a:r>
            <a:r>
              <a:rPr lang="el" sz="1567"/>
              <a:t>&lt;&lt;</a:t>
            </a:r>
            <a:r>
              <a:rPr lang="el" sz="2000"/>
              <a:t>The Matrix</a:t>
            </a:r>
            <a:r>
              <a:rPr lang="el" sz="1567"/>
              <a:t>&gt;&gt;</a:t>
            </a:r>
            <a:r>
              <a:rPr lang="el" sz="2000"/>
              <a:t> όπου ο πρωταγωνιστής έρχεται αντιμέτωπος με το εξής δίλημμα: να διαλέξει το μπλε χάπι και να ξυπνήσει νομίζοντας ότι οι περιπέτειες του ως τότε ήταν  απλά ένα όνειρο ή το κόκκινο χάπι και να μάθει την σκληρή αλήθεια. Αν και έχουν περάσει 26 χρόνια από την κυκλοφορία της ταινίας το ερώτημα παραμένει: Προτιμάμε να γνωρίζουμε την αλήθεια ακόμα και αν αυτή είναι πολύ σκληρή και δύσπεπτη; Και αν ναι, μπορεί η γνώση αυτής να συμβαδίσει με την ευτυχία;</a:t>
            </a:r>
            <a:endParaRPr sz="2000"/>
          </a:p>
        </p:txBody>
      </p:sp>
      <p:pic>
        <p:nvPicPr>
          <p:cNvPr id="108" name="Google Shape;108;p18"/>
          <p:cNvPicPr preferRelativeResize="0"/>
          <p:nvPr/>
        </p:nvPicPr>
        <p:blipFill>
          <a:blip r:embed="rId3">
            <a:alphaModFix/>
          </a:blip>
          <a:stretch>
            <a:fillRect/>
          </a:stretch>
        </p:blipFill>
        <p:spPr>
          <a:xfrm>
            <a:off x="5581250" y="833725"/>
            <a:ext cx="3562750" cy="3936725"/>
          </a:xfrm>
          <a:prstGeom prst="rect">
            <a:avLst/>
          </a:prstGeom>
          <a:noFill/>
          <a:ln>
            <a:noFill/>
          </a:ln>
        </p:spPr>
      </p:pic>
      <p:pic>
        <p:nvPicPr>
          <p:cNvPr id="109" name="Google Shape;109;p18"/>
          <p:cNvPicPr preferRelativeResize="0"/>
          <p:nvPr/>
        </p:nvPicPr>
        <p:blipFill rotWithShape="1">
          <a:blip r:embed="rId4">
            <a:alphaModFix/>
          </a:blip>
          <a:srcRect/>
          <a:stretch/>
        </p:blipFill>
        <p:spPr>
          <a:xfrm>
            <a:off x="6545538" y="2724200"/>
            <a:ext cx="1634176" cy="1225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15" name="Google Shape;115;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16" name="Google Shape;116;p19"/>
          <p:cNvSpPr txBox="1">
            <a:spLocks noGrp="1"/>
          </p:cNvSpPr>
          <p:nvPr>
            <p:ph type="body" idx="1"/>
          </p:nvPr>
        </p:nvSpPr>
        <p:spPr>
          <a:xfrm>
            <a:off x="2809650" y="1287400"/>
            <a:ext cx="6054300" cy="3567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sz="2000"/>
              <a:t>Στην ταινία </a:t>
            </a:r>
            <a:r>
              <a:rPr lang="el" sz="1300"/>
              <a:t>&lt;&lt;</a:t>
            </a:r>
            <a:r>
              <a:rPr lang="el" sz="2000"/>
              <a:t>Ποτέ την Κυριακή</a:t>
            </a:r>
            <a:r>
              <a:rPr lang="el" sz="1300"/>
              <a:t>&gt;&gt;</a:t>
            </a:r>
            <a:r>
              <a:rPr lang="el" sz="2000"/>
              <a:t>, ο Χόμερ έρχεται στην Ελλάδα για να βρει το μυστικό της ζωής. Εκεί γνωρίζει την  Ίλια, που σύμφωνα με εκείνον αντιπροσωπεύει την ξεπεσμένη Ελλάδα καθώς ασχολείται με την σεξεργασία και ζει ξέφρενα και ανέμελα. Έτσι, προσπαθεί να της μάθει τον “πνευματικό” τρόπο ζωής. Η ζωη της  όντως αλλάζει, αλλα τελικά απορριπτει τον Χόμερ και φευγει με τον άντρα που αγαπά.</a:t>
            </a:r>
            <a:endParaRPr sz="2000"/>
          </a:p>
          <a:p>
            <a:pPr marL="0" lvl="0" indent="0" algn="l" rtl="0">
              <a:spcBef>
                <a:spcPts val="1200"/>
              </a:spcBef>
              <a:spcAft>
                <a:spcPts val="1200"/>
              </a:spcAft>
              <a:buNone/>
            </a:pPr>
            <a:r>
              <a:rPr lang="el" sz="2000"/>
              <a:t>Ήταν τελικά καρποφόρα η προσπάθεια του Χόμερ να την διδάξει φιλοσοφία, μουσική και γεωγραφία; Ή έπρεπε να μην προσπαθήσει να την βγάλει από την άγνοια της καθώς ήταν και εκεί απόλυτα ευτυχισμένη;</a:t>
            </a:r>
            <a:endParaRPr sz="2000"/>
          </a:p>
        </p:txBody>
      </p:sp>
      <p:pic>
        <p:nvPicPr>
          <p:cNvPr id="117" name="Google Shape;117;p19"/>
          <p:cNvPicPr preferRelativeResize="0"/>
          <p:nvPr/>
        </p:nvPicPr>
        <p:blipFill>
          <a:blip r:embed="rId3">
            <a:alphaModFix/>
          </a:blip>
          <a:stretch>
            <a:fillRect/>
          </a:stretch>
        </p:blipFill>
        <p:spPr>
          <a:xfrm>
            <a:off x="387909" y="1376655"/>
            <a:ext cx="2305748" cy="347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23" name="Google Shape;123;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24" name="Google Shape;124;p20"/>
          <p:cNvSpPr txBox="1">
            <a:spLocks noGrp="1"/>
          </p:cNvSpPr>
          <p:nvPr>
            <p:ph type="body" idx="1"/>
          </p:nvPr>
        </p:nvSpPr>
        <p:spPr>
          <a:xfrm>
            <a:off x="238250" y="1264725"/>
            <a:ext cx="8627700" cy="2107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l"/>
              <a:t>Τι κι αν βρισκόμασταν σε έναν τέλειο κόσμο όπου όλα κυλούν όμορφα; Θα ήμασταν εκεί πραγματικά ευτυχισμένοι; Με αυτό το ερώτημα καταπιάνεται η 4η σεζόν της σειράς &lt;&lt;The Good Place&gt;&gt; όπου οι πρωταγωνιστές όταν φτάνουν στο “καλό μέρος” της μεταθανάτιας ζωής συνειδητοποιούν  ότι ίσως δεν είναι τόσο ουτοπικά όσο φανταζόταν. Όταν φτάνουν εκεί όλοι μοιάζουν εγκλωβισμένοι σε μια κατάσταση συνεχούς χαράς, λέγοντάς τους πως                                                            τιποτα δεν έχει νόημα όταν όλα πάνε μόνο καλά.                                                                                                                                     </a:t>
            </a:r>
            <a:endParaRPr/>
          </a:p>
        </p:txBody>
      </p:sp>
      <p:pic>
        <p:nvPicPr>
          <p:cNvPr id="125" name="Google Shape;125;p20"/>
          <p:cNvPicPr preferRelativeResize="0"/>
          <p:nvPr/>
        </p:nvPicPr>
        <p:blipFill rotWithShape="1">
          <a:blip r:embed="rId3">
            <a:alphaModFix/>
          </a:blip>
          <a:srcRect t="18059"/>
          <a:stretch/>
        </p:blipFill>
        <p:spPr>
          <a:xfrm>
            <a:off x="5760575" y="2752450"/>
            <a:ext cx="3107575" cy="2546299"/>
          </a:xfrm>
          <a:prstGeom prst="rect">
            <a:avLst/>
          </a:prstGeom>
          <a:noFill/>
          <a:ln>
            <a:noFill/>
          </a:ln>
        </p:spPr>
      </p:pic>
      <p:sp>
        <p:nvSpPr>
          <p:cNvPr id="126" name="Google Shape;126;p20"/>
          <p:cNvSpPr txBox="1"/>
          <p:nvPr/>
        </p:nvSpPr>
        <p:spPr>
          <a:xfrm>
            <a:off x="238250" y="3371925"/>
            <a:ext cx="5676900" cy="15558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l" sz="1800">
                <a:solidFill>
                  <a:schemeClr val="dk1"/>
                </a:solidFill>
                <a:latin typeface="Roboto"/>
                <a:ea typeface="Roboto"/>
                <a:cs typeface="Roboto"/>
                <a:sym typeface="Roboto"/>
              </a:rPr>
              <a:t>Αν δε γνωρίζεις το κακό, πώς μπορείς να εκτιμήσεις το καλό; Αν ζεις στην άγνοια, μπορείς όντως να είσαι ευτυχισμένος ή μήπως το μυστικό δεν είναι να μη γνωρίζει αλλά μπορείς να φιλτράρεις;</a:t>
            </a:r>
            <a:endParaRPr sz="18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p:nvPr/>
        </p:nvSpPr>
        <p:spPr>
          <a:xfrm>
            <a:off x="821300" y="1062850"/>
            <a:ext cx="7641900" cy="3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132" name="Google Shape;13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sz="3600">
                <a:latin typeface="Impact"/>
                <a:ea typeface="Impact"/>
                <a:cs typeface="Impact"/>
                <a:sym typeface="Impact"/>
              </a:rPr>
              <a:t>Είναι η άγνοια ευτυχία;</a:t>
            </a:r>
            <a:endParaRPr sz="3600">
              <a:latin typeface="Impact"/>
              <a:ea typeface="Impact"/>
              <a:cs typeface="Impact"/>
              <a:sym typeface="Impact"/>
            </a:endParaRPr>
          </a:p>
        </p:txBody>
      </p:sp>
      <p:sp>
        <p:nvSpPr>
          <p:cNvPr id="133" name="Google Shape;133;p21"/>
          <p:cNvSpPr txBox="1">
            <a:spLocks noGrp="1"/>
          </p:cNvSpPr>
          <p:nvPr>
            <p:ph type="body" idx="1"/>
          </p:nvPr>
        </p:nvSpPr>
        <p:spPr>
          <a:xfrm>
            <a:off x="387900" y="13892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2000"/>
              <a:t>Σε αυτό το σημείο, αξίζει να αναλύσουμε ότι επειδή δεν ξέρεις κάτι, δε σημαίνει απαραίτητα ότι αυτό δε μπορεί να σε πληγώσει. Αν κάποιος δε γνωρίζει για την ύπαρξη της κλιματικής αλλαγής, ενός πολέμου ή μιας οικονομικής κρίσης, αυτό δεν συνεπάγεται ότι δεν θα επηρεαστεί από τις αρνητικές συνέπειες τους.</a:t>
            </a:r>
            <a:endParaRPr sz="2000"/>
          </a:p>
          <a:p>
            <a:pPr marL="0" lvl="0" indent="0" algn="l" rtl="0">
              <a:spcBef>
                <a:spcPts val="1200"/>
              </a:spcBef>
              <a:spcAft>
                <a:spcPts val="1200"/>
              </a:spcAft>
              <a:buNone/>
            </a:pPr>
            <a:endParaRPr sz="2000"/>
          </a:p>
        </p:txBody>
      </p:sp>
      <p:pic>
        <p:nvPicPr>
          <p:cNvPr id="134" name="Google Shape;134;p21"/>
          <p:cNvPicPr preferRelativeResize="0"/>
          <p:nvPr/>
        </p:nvPicPr>
        <p:blipFill>
          <a:blip r:embed="rId3">
            <a:alphaModFix/>
          </a:blip>
          <a:stretch>
            <a:fillRect/>
          </a:stretch>
        </p:blipFill>
        <p:spPr>
          <a:xfrm>
            <a:off x="2808575" y="2689150"/>
            <a:ext cx="5068050" cy="26430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PresentationFormat>Προβολή στην οθόνη (16:9)</PresentationFormat>
  <Paragraphs>29</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Impact</vt:lpstr>
      <vt:lpstr>Roboto Slab</vt:lpstr>
      <vt:lpstr>Ubuntu Condensed</vt:lpstr>
      <vt:lpstr>Roboto</vt:lpstr>
      <vt:lpstr>Marina</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Είναι η άγνοια ευτυχία;</vt:lpstr>
      <vt:lpstr>Ευχαριστω!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Είναι η άγνοια ευτυχία;</dc:title>
  <dc:creator>user</dc:creator>
  <cp:lastModifiedBy>user</cp:lastModifiedBy>
  <cp:revision>1</cp:revision>
  <dcterms:modified xsi:type="dcterms:W3CDTF">2025-01-18T15:31:45Z</dcterms:modified>
</cp:coreProperties>
</file>