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1BD4D4-0F19-C8AE-9A09-3AA10D738F6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FAFE499-A455-AB75-50B8-DCBB6F3B07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942F816-4DB5-6667-C64B-79A68C238C82}"/>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5" name="Θέση υποσέλιδου 4">
            <a:extLst>
              <a:ext uri="{FF2B5EF4-FFF2-40B4-BE49-F238E27FC236}">
                <a16:creationId xmlns:a16="http://schemas.microsoft.com/office/drawing/2014/main" id="{8031D172-5EE0-DF93-9CFA-8C73B4729C6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EBB9FA-4A2D-3DA7-1572-95404C9E8C5B}"/>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3955497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7EA62B-094B-B966-AFC4-D84D0C6A11F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1B92CC2-036E-AAA5-E0D1-50624E7F110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C89317C-4DD0-D636-4C02-CEF26E2868C4}"/>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5" name="Θέση υποσέλιδου 4">
            <a:extLst>
              <a:ext uri="{FF2B5EF4-FFF2-40B4-BE49-F238E27FC236}">
                <a16:creationId xmlns:a16="http://schemas.microsoft.com/office/drawing/2014/main" id="{906DCC3C-4AB6-F601-37D5-706C1F70ADA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0FFBB01-9908-0FC9-E36C-5E4233CF25DB}"/>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1360388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7AAA558-5D93-4AF8-DDD2-A9712D5C621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12719BD-6F23-1690-6589-0937C4C6A88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5856138-CFB8-29BD-8698-9B8E02E3DA2E}"/>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5" name="Θέση υποσέλιδου 4">
            <a:extLst>
              <a:ext uri="{FF2B5EF4-FFF2-40B4-BE49-F238E27FC236}">
                <a16:creationId xmlns:a16="http://schemas.microsoft.com/office/drawing/2014/main" id="{E85D703D-1985-880A-637F-4226D6C4195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620E1FF-E99B-D557-AB13-3FCDD3A6BF37}"/>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911172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EF5B3C-B113-6289-62D6-5B6650D60DC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6331E96-416B-1F2C-CAF9-89D877B6FAD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77C3257-6E79-B590-D67D-21FD66DEFC66}"/>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5" name="Θέση υποσέλιδου 4">
            <a:extLst>
              <a:ext uri="{FF2B5EF4-FFF2-40B4-BE49-F238E27FC236}">
                <a16:creationId xmlns:a16="http://schemas.microsoft.com/office/drawing/2014/main" id="{363DBD37-C880-6B0F-C1B9-2822EE351E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27FE2C2-252D-BA06-A8D4-F22A1C146A34}"/>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3713813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CE8837-93D7-CD5C-4FBE-7C5449B9814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58D601E-4F23-5699-75A4-B632E4F4F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F2A230E-51E2-6D53-F4F8-C754FBB513FE}"/>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5" name="Θέση υποσέλιδου 4">
            <a:extLst>
              <a:ext uri="{FF2B5EF4-FFF2-40B4-BE49-F238E27FC236}">
                <a16:creationId xmlns:a16="http://schemas.microsoft.com/office/drawing/2014/main" id="{16897467-D3B1-ED1B-84A5-AC0B1041EEA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B86D9D2-4A21-C725-E29F-905343DD4B0C}"/>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90863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D42AF9-65DA-65C5-435F-CA5EC2FC945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B67D06F-A17D-30DA-6EE9-D855B10C1D6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9B60998-0B4A-6498-4842-267F3A310D0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F1F63CB-5267-9A70-9819-BA9AB31C44AB}"/>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6" name="Θέση υποσέλιδου 5">
            <a:extLst>
              <a:ext uri="{FF2B5EF4-FFF2-40B4-BE49-F238E27FC236}">
                <a16:creationId xmlns:a16="http://schemas.microsoft.com/office/drawing/2014/main" id="{343A80E9-018F-C268-4916-0DA0B9467CD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B7EB0BF-BF51-9155-0E71-FC4AC9420291}"/>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2723045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A8B532-2C6A-EC0D-4BB9-0A388D740E9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E351E70-52EC-A26F-F5F1-A28A5DCFE1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BB62936-28DA-B7A8-F600-51127976BE3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FD282A5-C256-88DA-8823-A5BA10AF41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C317803-9E76-00E8-E9A2-7691043EE76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BA1CDA7-C7AC-61F7-4FC2-F1F9EFC669FC}"/>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8" name="Θέση υποσέλιδου 7">
            <a:extLst>
              <a:ext uri="{FF2B5EF4-FFF2-40B4-BE49-F238E27FC236}">
                <a16:creationId xmlns:a16="http://schemas.microsoft.com/office/drawing/2014/main" id="{9D733FE5-E5A0-DBF5-019E-C3A7FAA21ED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C3A6F86-DB51-3C47-63E7-EC74E12F919E}"/>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3405625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B04321-A726-8390-3F1A-B5226943113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AA1F044-D339-257D-952F-D6FC804F1766}"/>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4" name="Θέση υποσέλιδου 3">
            <a:extLst>
              <a:ext uri="{FF2B5EF4-FFF2-40B4-BE49-F238E27FC236}">
                <a16:creationId xmlns:a16="http://schemas.microsoft.com/office/drawing/2014/main" id="{D6F5DBCE-BC9E-AEBB-5058-0B1BEF9822D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7D897F7-4A7C-E889-D2F1-4BCC3A562582}"/>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3611351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3F84A44-A9E6-430E-9148-3DC193B9B853}"/>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3" name="Θέση υποσέλιδου 2">
            <a:extLst>
              <a:ext uri="{FF2B5EF4-FFF2-40B4-BE49-F238E27FC236}">
                <a16:creationId xmlns:a16="http://schemas.microsoft.com/office/drawing/2014/main" id="{22F39442-FDED-4E44-2EC3-E6E5F7F7F0C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DC6BDDA-3086-76F6-E7CB-10300C97DFD8}"/>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195291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F8E22B-04F7-B86B-ABCA-6CB332ECDC7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C0AE68C-98F0-52FE-2B5F-45525C72A0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57CED30-1CCE-9BEC-2547-8C9BE34FA2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8181FE7-9BB1-7812-5003-9BBD177C5D36}"/>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6" name="Θέση υποσέλιδου 5">
            <a:extLst>
              <a:ext uri="{FF2B5EF4-FFF2-40B4-BE49-F238E27FC236}">
                <a16:creationId xmlns:a16="http://schemas.microsoft.com/office/drawing/2014/main" id="{38DD9D29-63BC-BC5A-6D29-94914C27427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FE7840E-553F-E49E-5571-72E9D9405016}"/>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406228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58F666-1CE4-5E35-A367-3B2A657D8D8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643615BE-450B-EF83-4467-7238BE9428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8B49A55-BD7F-A2D6-61BF-0FF4023523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61BE784-67C2-9958-ADFA-72FBF584E24F}"/>
              </a:ext>
            </a:extLst>
          </p:cNvPr>
          <p:cNvSpPr>
            <a:spLocks noGrp="1"/>
          </p:cNvSpPr>
          <p:nvPr>
            <p:ph type="dt" sz="half" idx="10"/>
          </p:nvPr>
        </p:nvSpPr>
        <p:spPr/>
        <p:txBody>
          <a:bodyPr/>
          <a:lstStyle/>
          <a:p>
            <a:fld id="{28BA123E-3BC8-4235-9D2E-09E75DF51326}" type="datetimeFigureOut">
              <a:rPr lang="el-GR" smtClean="0"/>
              <a:t>31/10/2024</a:t>
            </a:fld>
            <a:endParaRPr lang="el-GR"/>
          </a:p>
        </p:txBody>
      </p:sp>
      <p:sp>
        <p:nvSpPr>
          <p:cNvPr id="6" name="Θέση υποσέλιδου 5">
            <a:extLst>
              <a:ext uri="{FF2B5EF4-FFF2-40B4-BE49-F238E27FC236}">
                <a16:creationId xmlns:a16="http://schemas.microsoft.com/office/drawing/2014/main" id="{6DC9F105-66F1-7DFE-1A92-ABE1424AB48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87FD54F-683F-C8C0-9DAF-DCDEFF35BABB}"/>
              </a:ext>
            </a:extLst>
          </p:cNvPr>
          <p:cNvSpPr>
            <a:spLocks noGrp="1"/>
          </p:cNvSpPr>
          <p:nvPr>
            <p:ph type="sldNum" sz="quarter" idx="12"/>
          </p:nvPr>
        </p:nvSpPr>
        <p:spPr/>
        <p:txBody>
          <a:bodyPr/>
          <a:lstStyle/>
          <a:p>
            <a:fld id="{7112BE08-197A-4D37-AA09-70CD94731EFA}" type="slidenum">
              <a:rPr lang="el-GR" smtClean="0"/>
              <a:t>‹#›</a:t>
            </a:fld>
            <a:endParaRPr lang="el-GR"/>
          </a:p>
        </p:txBody>
      </p:sp>
    </p:spTree>
    <p:extLst>
      <p:ext uri="{BB962C8B-B14F-4D97-AF65-F5344CB8AC3E}">
        <p14:creationId xmlns:p14="http://schemas.microsoft.com/office/powerpoint/2010/main" val="3443793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DFA6163-F9B6-D65A-4C4F-660019F408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809DFE5-8C2E-F2AF-E0FB-270CEB3BED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145456A-4F01-5521-FC36-E1F0018F23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BA123E-3BC8-4235-9D2E-09E75DF51326}" type="datetimeFigureOut">
              <a:rPr lang="el-GR" smtClean="0"/>
              <a:t>31/10/2024</a:t>
            </a:fld>
            <a:endParaRPr lang="el-GR"/>
          </a:p>
        </p:txBody>
      </p:sp>
      <p:sp>
        <p:nvSpPr>
          <p:cNvPr id="5" name="Θέση υποσέλιδου 4">
            <a:extLst>
              <a:ext uri="{FF2B5EF4-FFF2-40B4-BE49-F238E27FC236}">
                <a16:creationId xmlns:a16="http://schemas.microsoft.com/office/drawing/2014/main" id="{446C6493-FD2F-C9FA-94E2-32A59B1993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5EF1093-3765-2574-95FA-864A37C518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12BE08-197A-4D37-AA09-70CD94731EFA}" type="slidenum">
              <a:rPr lang="el-GR" smtClean="0"/>
              <a:t>‹#›</a:t>
            </a:fld>
            <a:endParaRPr lang="el-GR"/>
          </a:p>
        </p:txBody>
      </p:sp>
    </p:spTree>
    <p:extLst>
      <p:ext uri="{BB962C8B-B14F-4D97-AF65-F5344CB8AC3E}">
        <p14:creationId xmlns:p14="http://schemas.microsoft.com/office/powerpoint/2010/main" val="1004243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19FC3F-893B-3D69-A912-A5C7F00CDD55}"/>
              </a:ext>
            </a:extLst>
          </p:cNvPr>
          <p:cNvSpPr txBox="1">
            <a:spLocks/>
          </p:cNvSpPr>
          <p:nvPr/>
        </p:nvSpPr>
        <p:spPr>
          <a:xfrm rot="10800000" flipV="1">
            <a:off x="8814816" y="4873752"/>
            <a:ext cx="3377184"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ΦΡΑΣΕΙΣ</a:t>
            </a:r>
            <a:r>
              <a:rPr lang="el-GR" dirty="0">
                <a:latin typeface="Calibri" panose="020F0502020204030204" pitchFamily="34" charset="0"/>
                <a:ea typeface="Calibri" panose="020F0502020204030204" pitchFamily="34" charset="0"/>
                <a:cs typeface="Calibri" panose="020F0502020204030204" pitchFamily="34" charset="0"/>
              </a:rPr>
              <a:t> </a:t>
            </a:r>
          </a:p>
          <a:p>
            <a:pPr algn="ctr"/>
            <a:r>
              <a:rPr lang="el-GR" dirty="0">
                <a:latin typeface="Calibri" panose="020F0502020204030204" pitchFamily="34" charset="0"/>
                <a:ea typeface="Calibri" panose="020F0502020204030204" pitchFamily="34" charset="0"/>
                <a:cs typeface="Calibri" panose="020F0502020204030204" pitchFamily="34" charset="0"/>
              </a:rPr>
              <a:t>ΑΠΟ ΤΟ ΕΡΓΟ ΓΙΑ </a:t>
            </a:r>
            <a:r>
              <a:rPr lang="el-GR"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ΣΥΖΗΤΗΣΗ</a:t>
            </a:r>
          </a:p>
        </p:txBody>
      </p:sp>
    </p:spTree>
    <p:extLst>
      <p:ext uri="{BB962C8B-B14F-4D97-AF65-F5344CB8AC3E}">
        <p14:creationId xmlns:p14="http://schemas.microsoft.com/office/powerpoint/2010/main" val="2319179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00000">
              <a:schemeClr val="accent1">
                <a:lumMod val="20000"/>
                <a:lumOff val="80000"/>
                <a:alpha val="29000"/>
              </a:schemeClr>
            </a:gs>
            <a:gs pos="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66418FC-4303-7D84-20EB-9C1BECB2AEA0}"/>
              </a:ext>
            </a:extLst>
          </p:cNvPr>
          <p:cNvSpPr>
            <a:spLocks noGrp="1"/>
          </p:cNvSpPr>
          <p:nvPr>
            <p:ph idx="1"/>
          </p:nvPr>
        </p:nvSpPr>
        <p:spPr>
          <a:xfrm>
            <a:off x="0" y="1700784"/>
            <a:ext cx="12192000" cy="5157215"/>
          </a:xfrm>
        </p:spPr>
        <p:txBody>
          <a:bodyPr>
            <a:noAutofit/>
          </a:bodyPr>
          <a:lstStyle/>
          <a:p>
            <a:pPr algn="just"/>
            <a:r>
              <a:rPr lang="el-GR" sz="2000" dirty="0">
                <a:latin typeface="Calibri" panose="020F0502020204030204" pitchFamily="34" charset="0"/>
                <a:ea typeface="Calibri" panose="020F0502020204030204" pitchFamily="34" charset="0"/>
                <a:cs typeface="Calibri" panose="020F0502020204030204" pitchFamily="34" charset="0"/>
              </a:rPr>
              <a:t>Ο Διευθυντής Σκηνής κάνει αυτή τη δήλωση στη μέση της Α’ Πράξης, μόλις έχοντας σχολιάσει πώς οι ιστορικές πηγές τείνουν να </a:t>
            </a:r>
            <a:r>
              <a:rPr lang="el-GR" sz="2000" i="1" dirty="0">
                <a:latin typeface="Calibri" panose="020F0502020204030204" pitchFamily="34" charset="0"/>
                <a:ea typeface="Calibri" panose="020F0502020204030204" pitchFamily="34" charset="0"/>
                <a:cs typeface="Calibri" panose="020F0502020204030204" pitchFamily="34" charset="0"/>
              </a:rPr>
              <a:t>μην</a:t>
            </a:r>
            <a:r>
              <a:rPr lang="el-GR" sz="2000" dirty="0">
                <a:latin typeface="Calibri" panose="020F0502020204030204" pitchFamily="34" charset="0"/>
                <a:ea typeface="Calibri" panose="020F0502020204030204" pitchFamily="34" charset="0"/>
                <a:cs typeface="Calibri" panose="020F0502020204030204" pitchFamily="34" charset="0"/>
              </a:rPr>
              <a:t> αποκαλύπτουν πολλά για την </a:t>
            </a:r>
            <a:r>
              <a:rPr lang="el-GR" sz="2000" i="1" dirty="0">
                <a:latin typeface="Calibri" panose="020F0502020204030204" pitchFamily="34" charset="0"/>
                <a:ea typeface="Calibri" panose="020F0502020204030204" pitchFamily="34" charset="0"/>
                <a:cs typeface="Calibri" panose="020F0502020204030204" pitchFamily="34" charset="0"/>
              </a:rPr>
              <a:t>πραγματική ζωή των απλών ανθρώπων </a:t>
            </a:r>
            <a:r>
              <a:rPr lang="el-GR" sz="2000" dirty="0">
                <a:latin typeface="Calibri" panose="020F0502020204030204" pitchFamily="34" charset="0"/>
                <a:ea typeface="Calibri" panose="020F0502020204030204" pitchFamily="34" charset="0"/>
                <a:cs typeface="Calibri" panose="020F0502020204030204" pitchFamily="34" charset="0"/>
              </a:rPr>
              <a:t>και αναφέροντας ότι θέλει να βάλει ένα αντίγραφο του παρόντος έργου σε μια </a:t>
            </a:r>
            <a:r>
              <a:rPr lang="el-GR" sz="2000" dirty="0" err="1">
                <a:latin typeface="Calibri" panose="020F0502020204030204" pitchFamily="34" charset="0"/>
                <a:ea typeface="Calibri" panose="020F0502020204030204" pitchFamily="34" charset="0"/>
                <a:cs typeface="Calibri" panose="020F0502020204030204" pitchFamily="34" charset="0"/>
              </a:rPr>
              <a:t>χρονοκάψουλα</a:t>
            </a:r>
            <a:r>
              <a:rPr lang="el-GR" sz="2000" dirty="0">
                <a:latin typeface="Calibri" panose="020F0502020204030204" pitchFamily="34" charset="0"/>
                <a:ea typeface="Calibri" panose="020F0502020204030204" pitchFamily="34" charset="0"/>
                <a:cs typeface="Calibri" panose="020F0502020204030204" pitchFamily="34" charset="0"/>
              </a:rPr>
              <a:t> μαζί με αρκετά, πιο γνωστά, επίσημα κείμενα. Το έργο, λέει, θα αποκαλύψει στους μελλοντικούς αναγνώστες στοιχεία για την ανθρώπινη ζωή πέρα από ιστορικά κείμενα όπως λ.χ. η «Συνθήκη των Βερσαλλιών». </a:t>
            </a:r>
          </a:p>
          <a:p>
            <a:pPr algn="just"/>
            <a:r>
              <a:rPr lang="el-GR" sz="2000" dirty="0">
                <a:latin typeface="Calibri" panose="020F0502020204030204" pitchFamily="34" charset="0"/>
                <a:ea typeface="Calibri" panose="020F0502020204030204" pitchFamily="34" charset="0"/>
                <a:cs typeface="Calibri" panose="020F0502020204030204" pitchFamily="34" charset="0"/>
              </a:rPr>
              <a:t>Η θέση αυθεντίας που κατέχει ο Διευθυντής Σκηνής μέσα στο έργο τού επιτρέπει να μιλά φιλοσοφικά και να διατυπώνει τις ιδέες του </a:t>
            </a:r>
            <a:r>
              <a:rPr lang="el-GR" sz="2000" dirty="0" err="1">
                <a:latin typeface="Calibri" panose="020F0502020204030204" pitchFamily="34" charset="0"/>
                <a:ea typeface="Calibri" panose="020F0502020204030204" pitchFamily="34" charset="0"/>
                <a:cs typeface="Calibri" panose="020F0502020204030204" pitchFamily="34" charset="0"/>
              </a:rPr>
              <a:t>Γουάιλντερ</a:t>
            </a:r>
            <a:r>
              <a:rPr lang="el-GR" sz="2000" dirty="0">
                <a:latin typeface="Calibri" panose="020F0502020204030204" pitchFamily="34" charset="0"/>
                <a:ea typeface="Calibri" panose="020F0502020204030204" pitchFamily="34" charset="0"/>
                <a:cs typeface="Calibri" panose="020F0502020204030204" pitchFamily="34" charset="0"/>
              </a:rPr>
              <a:t>. Αυτό το απόσπασμα συγκεκριμένα διευκρινίζει τη γενική πρόθεση του </a:t>
            </a:r>
            <a:r>
              <a:rPr lang="el-GR" sz="2000" dirty="0" err="1">
                <a:latin typeface="Calibri" panose="020F0502020204030204" pitchFamily="34" charset="0"/>
                <a:ea typeface="Calibri" panose="020F0502020204030204" pitchFamily="34" charset="0"/>
                <a:cs typeface="Calibri" panose="020F0502020204030204" pitchFamily="34" charset="0"/>
              </a:rPr>
              <a:t>Γουάιλντερ</a:t>
            </a:r>
            <a:r>
              <a:rPr lang="el-GR" sz="2000" dirty="0">
                <a:latin typeface="Calibri" panose="020F0502020204030204" pitchFamily="34" charset="0"/>
                <a:ea typeface="Calibri" panose="020F0502020204030204" pitchFamily="34" charset="0"/>
                <a:cs typeface="Calibri" panose="020F0502020204030204" pitchFamily="34" charset="0"/>
              </a:rPr>
              <a:t> για τη συγγραφή αυτού του θεατρικού έργου. Πολλά θεατρικά δράματα, υπονοεί ο Διευθυντής Σκηνής, πραγματεύονται στιγμές κραυγαλέων συναισθημάτων ή εξαιρετικά γεγονότα, ενώ πολλές ιστορικές πηγές προσπερνούν τα εσωτερικά ανθρώπινα δρώμενα. Η «Μικρή μας Πόλη», ωστόσο, αφορά σε καθημερινές δραστηριότητες και παραδοσιακές, οικείες τελετές. Γινόμαστε μάρτυρες μέσω των οικογενειών </a:t>
            </a:r>
            <a:r>
              <a:rPr lang="el-GR" sz="2000" dirty="0" err="1">
                <a:latin typeface="Calibri" panose="020F0502020204030204" pitchFamily="34" charset="0"/>
                <a:ea typeface="Calibri" panose="020F0502020204030204" pitchFamily="34" charset="0"/>
                <a:cs typeface="Calibri" panose="020F0502020204030204" pitchFamily="34" charset="0"/>
              </a:rPr>
              <a:t>Γκιμπς</a:t>
            </a:r>
            <a:r>
              <a:rPr lang="el-GR" sz="2000" dirty="0">
                <a:latin typeface="Calibri" panose="020F0502020204030204" pitchFamily="34" charset="0"/>
                <a:ea typeface="Calibri" panose="020F0502020204030204" pitchFamily="34" charset="0"/>
                <a:cs typeface="Calibri" panose="020F0502020204030204" pitchFamily="34" charset="0"/>
              </a:rPr>
              <a:t> και </a:t>
            </a:r>
            <a:r>
              <a:rPr lang="el-GR" sz="2000" dirty="0" err="1">
                <a:latin typeface="Calibri" panose="020F0502020204030204" pitchFamily="34" charset="0"/>
                <a:ea typeface="Calibri" panose="020F0502020204030204" pitchFamily="34" charset="0"/>
                <a:cs typeface="Calibri" panose="020F0502020204030204" pitchFamily="34" charset="0"/>
              </a:rPr>
              <a:t>Γουέμπ</a:t>
            </a:r>
            <a:r>
              <a:rPr lang="el-GR" sz="2000" dirty="0">
                <a:latin typeface="Calibri" panose="020F0502020204030204" pitchFamily="34" charset="0"/>
                <a:ea typeface="Calibri" panose="020F0502020204030204" pitchFamily="34" charset="0"/>
                <a:cs typeface="Calibri" panose="020F0502020204030204" pitchFamily="34" charset="0"/>
              </a:rPr>
              <a:t> </a:t>
            </a:r>
            <a:r>
              <a:rPr lang="el-GR" sz="2000" b="1" dirty="0">
                <a:latin typeface="Calibri" panose="020F0502020204030204" pitchFamily="34" charset="0"/>
                <a:ea typeface="Calibri" panose="020F0502020204030204" pitchFamily="34" charset="0"/>
                <a:cs typeface="Calibri" panose="020F0502020204030204" pitchFamily="34" charset="0"/>
              </a:rPr>
              <a:t>ολόκληρου του φάσματος της ανθρώπινης ύπαρξης, από τη γέννηση μέχρι τον γάμο και τη </a:t>
            </a:r>
            <a:r>
              <a:rPr lang="el-GR" sz="2000" b="1" dirty="0" err="1">
                <a:latin typeface="Calibri" panose="020F0502020204030204" pitchFamily="34" charset="0"/>
                <a:ea typeface="Calibri" panose="020F0502020204030204" pitchFamily="34" charset="0"/>
                <a:cs typeface="Calibri" panose="020F0502020204030204" pitchFamily="34" charset="0"/>
              </a:rPr>
              <a:t>γονεϊκότητα</a:t>
            </a:r>
            <a:r>
              <a:rPr lang="el-GR" sz="2000" b="1" dirty="0">
                <a:latin typeface="Calibri" panose="020F0502020204030204" pitchFamily="34" charset="0"/>
                <a:ea typeface="Calibri" panose="020F0502020204030204" pitchFamily="34" charset="0"/>
                <a:cs typeface="Calibri" panose="020F0502020204030204" pitchFamily="34" charset="0"/>
              </a:rPr>
              <a:t> και μέχρι τον θάνατο. </a:t>
            </a:r>
          </a:p>
          <a:p>
            <a:pPr algn="just"/>
            <a:r>
              <a:rPr lang="el-GR" sz="2000" dirty="0">
                <a:latin typeface="Calibri" panose="020F0502020204030204" pitchFamily="34" charset="0"/>
                <a:ea typeface="Calibri" panose="020F0502020204030204" pitchFamily="34" charset="0"/>
                <a:cs typeface="Calibri" panose="020F0502020204030204" pitchFamily="34" charset="0"/>
              </a:rPr>
              <a:t>Η άμεση </a:t>
            </a:r>
            <a:r>
              <a:rPr lang="el-GR" sz="2000" dirty="0" err="1">
                <a:latin typeface="Calibri" panose="020F0502020204030204" pitchFamily="34" charset="0"/>
                <a:ea typeface="Calibri" panose="020F0502020204030204" pitchFamily="34" charset="0"/>
                <a:cs typeface="Calibri" panose="020F0502020204030204" pitchFamily="34" charset="0"/>
              </a:rPr>
              <a:t>απεύθυνση</a:t>
            </a:r>
            <a:r>
              <a:rPr lang="el-GR" sz="2000" dirty="0">
                <a:latin typeface="Calibri" panose="020F0502020204030204" pitchFamily="34" charset="0"/>
                <a:ea typeface="Calibri" panose="020F0502020204030204" pitchFamily="34" charset="0"/>
                <a:cs typeface="Calibri" panose="020F0502020204030204" pitchFamily="34" charset="0"/>
              </a:rPr>
              <a:t> του Διευθυντή Σκηνής προς τους μελλοντικούς αναγνώστες του έργου, τους «ανθρώπους σε χίλια χρόνια από τώρα», υποδηλώνει την επιθυμία του να παραμείνει η εν λόγω μικρή πόλη μας </a:t>
            </a:r>
            <a:r>
              <a:rPr lang="el-GR"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πηγή πληροφοριών</a:t>
            </a:r>
            <a:r>
              <a:rPr lang="el-GR" sz="2000" dirty="0">
                <a:latin typeface="Calibri" panose="020F0502020204030204" pitchFamily="34" charset="0"/>
                <a:ea typeface="Calibri" panose="020F0502020204030204" pitchFamily="34" charset="0"/>
                <a:cs typeface="Calibri" panose="020F0502020204030204" pitchFamily="34" charset="0"/>
              </a:rPr>
              <a:t> σχετικά με τη </a:t>
            </a:r>
            <a:r>
              <a:rPr lang="el-GR" sz="2000" b="1" dirty="0">
                <a:latin typeface="Calibri" panose="020F0502020204030204" pitchFamily="34" charset="0"/>
                <a:ea typeface="Calibri" panose="020F0502020204030204" pitchFamily="34" charset="0"/>
                <a:cs typeface="Calibri" panose="020F0502020204030204" pitchFamily="34" charset="0"/>
              </a:rPr>
              <a:t>σημασία της εκτίμησης των απλούστερων λεπτομερειών της ζωής μας</a:t>
            </a:r>
            <a:r>
              <a:rPr lang="el-GR" sz="2000" dirty="0">
                <a:latin typeface="Calibri" panose="020F0502020204030204" pitchFamily="34" charset="0"/>
                <a:ea typeface="Calibri" panose="020F0502020204030204" pitchFamily="34" charset="0"/>
                <a:cs typeface="Calibri" panose="020F0502020204030204" pitchFamily="34" charset="0"/>
              </a:rPr>
              <a:t>.</a:t>
            </a:r>
          </a:p>
        </p:txBody>
      </p:sp>
      <p:sp>
        <p:nvSpPr>
          <p:cNvPr id="5" name="Τίτλος 4">
            <a:extLst>
              <a:ext uri="{FF2B5EF4-FFF2-40B4-BE49-F238E27FC236}">
                <a16:creationId xmlns:a16="http://schemas.microsoft.com/office/drawing/2014/main" id="{F51F8583-AE30-31D0-65A3-4FAE7ADC54E4}"/>
              </a:ext>
            </a:extLst>
          </p:cNvPr>
          <p:cNvSpPr>
            <a:spLocks noGrp="1"/>
          </p:cNvSpPr>
          <p:nvPr>
            <p:ph type="title"/>
          </p:nvPr>
        </p:nvSpPr>
        <p:spPr>
          <a:xfrm>
            <a:off x="838200" y="1"/>
            <a:ext cx="10515600" cy="1583702"/>
          </a:xfrm>
        </p:spPr>
        <p:txBody>
          <a:bodyPr>
            <a:noAutofit/>
          </a:bodyPr>
          <a:lstStyle/>
          <a:p>
            <a:pPr algn="just"/>
            <a:r>
              <a:rPr lang="el-GR"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«Λοιπόν, άνθρωποι που ζείτε μετά χίλια χρόνια από τώρα, εμείς έτσι ήμασταν στις επαρχίες βόρεια της Νέας Υόρκης στις αρχές του εικοστού αιώνα. Έτσι ήμασταν στο μεγάλωμά μας και στον γάμο μας και στη ζωή μας και στον θάνατό μας.»</a:t>
            </a:r>
          </a:p>
        </p:txBody>
      </p:sp>
    </p:spTree>
    <p:extLst>
      <p:ext uri="{BB962C8B-B14F-4D97-AF65-F5344CB8AC3E}">
        <p14:creationId xmlns:p14="http://schemas.microsoft.com/office/powerpoint/2010/main" val="38754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20000"/>
                <a:lumOff val="80000"/>
              </a:schemeClr>
            </a:gs>
            <a:gs pos="100000">
              <a:schemeClr val="accent1">
                <a:lumMod val="20000"/>
                <a:lumOff val="80000"/>
                <a:alpha val="29000"/>
              </a:schemeClr>
            </a:gs>
            <a:gs pos="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3E6762-434B-0B3B-2237-80CB4FFFAD2A}"/>
              </a:ext>
            </a:extLst>
          </p:cNvPr>
          <p:cNvSpPr>
            <a:spLocks noGrp="1"/>
          </p:cNvSpPr>
          <p:nvPr>
            <p:ph type="title"/>
          </p:nvPr>
        </p:nvSpPr>
        <p:spPr>
          <a:xfrm>
            <a:off x="603315" y="1"/>
            <a:ext cx="11001081" cy="1055801"/>
          </a:xfrm>
        </p:spPr>
        <p:txBody>
          <a:bodyPr>
            <a:normAutofit fontScale="90000"/>
          </a:bodyPr>
          <a:lstStyle/>
          <a:p>
            <a:pPr algn="ctr"/>
            <a:r>
              <a:rPr lang="el-GR" sz="3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«Οι άνθρωποι προορίζονται να περάσουν τη ζωή τους δύο - δύο. Δεν είναι φυσικό να είσαι μοναχικός.»</a:t>
            </a:r>
          </a:p>
        </p:txBody>
      </p:sp>
      <p:sp>
        <p:nvSpPr>
          <p:cNvPr id="3" name="Θέση περιεχομένου 2">
            <a:extLst>
              <a:ext uri="{FF2B5EF4-FFF2-40B4-BE49-F238E27FC236}">
                <a16:creationId xmlns:a16="http://schemas.microsoft.com/office/drawing/2014/main" id="{AE8D03D6-8C2C-C9D1-CD27-80DA30EC92CA}"/>
              </a:ext>
            </a:extLst>
          </p:cNvPr>
          <p:cNvSpPr>
            <a:spLocks noGrp="1"/>
          </p:cNvSpPr>
          <p:nvPr>
            <p:ph idx="1"/>
          </p:nvPr>
        </p:nvSpPr>
        <p:spPr>
          <a:xfrm>
            <a:off x="103695" y="1316736"/>
            <a:ext cx="12000321" cy="5541264"/>
          </a:xfrm>
        </p:spPr>
        <p:txBody>
          <a:bodyPr>
            <a:normAutofit lnSpcReduction="10000"/>
          </a:bodyPr>
          <a:lstStyle/>
          <a:p>
            <a:pPr algn="just"/>
            <a:r>
              <a:rPr lang="el-GR" sz="2000" dirty="0">
                <a:latin typeface="Calibri" panose="020F0502020204030204" pitchFamily="34" charset="0"/>
                <a:ea typeface="Calibri" panose="020F0502020204030204" pitchFamily="34" charset="0"/>
                <a:cs typeface="Calibri" panose="020F0502020204030204" pitchFamily="34" charset="0"/>
              </a:rPr>
              <a:t>Η κυρία </a:t>
            </a:r>
            <a:r>
              <a:rPr lang="el-GR" sz="2000" dirty="0" err="1">
                <a:latin typeface="Calibri" panose="020F0502020204030204" pitchFamily="34" charset="0"/>
                <a:ea typeface="Calibri" panose="020F0502020204030204" pitchFamily="34" charset="0"/>
                <a:cs typeface="Calibri" panose="020F0502020204030204" pitchFamily="34" charset="0"/>
              </a:rPr>
              <a:t>Γκιμπς</a:t>
            </a:r>
            <a:r>
              <a:rPr lang="el-GR" sz="2000" dirty="0">
                <a:latin typeface="Calibri" panose="020F0502020204030204" pitchFamily="34" charset="0"/>
                <a:ea typeface="Calibri" panose="020F0502020204030204" pitchFamily="34" charset="0"/>
                <a:cs typeface="Calibri" panose="020F0502020204030204" pitchFamily="34" charset="0"/>
              </a:rPr>
              <a:t> κάνει αυτή την παρατήρηση στη Β’ Πράξη, το πρωί του γάμου του Τζορτζ με </a:t>
            </a:r>
            <a:r>
              <a:rPr lang="el-GR" sz="2000">
                <a:latin typeface="Calibri" panose="020F0502020204030204" pitchFamily="34" charset="0"/>
                <a:ea typeface="Calibri" panose="020F0502020204030204" pitchFamily="34" charset="0"/>
                <a:cs typeface="Calibri" panose="020F0502020204030204" pitchFamily="34" charset="0"/>
              </a:rPr>
              <a:t>την Έμιλι, </a:t>
            </a:r>
            <a:r>
              <a:rPr lang="el-GR" sz="2000" dirty="0">
                <a:latin typeface="Calibri" panose="020F0502020204030204" pitchFamily="34" charset="0"/>
                <a:ea typeface="Calibri" panose="020F0502020204030204" pitchFamily="34" charset="0"/>
                <a:cs typeface="Calibri" panose="020F0502020204030204" pitchFamily="34" charset="0"/>
              </a:rPr>
              <a:t>σχολιάζοντας στον σύζυγό της τη </a:t>
            </a:r>
            <a:r>
              <a:rPr lang="el-GR" sz="2000" b="1" dirty="0">
                <a:latin typeface="Calibri" panose="020F0502020204030204" pitchFamily="34" charset="0"/>
                <a:ea typeface="Calibri" panose="020F0502020204030204" pitchFamily="34" charset="0"/>
                <a:cs typeface="Calibri" panose="020F0502020204030204" pitchFamily="34" charset="0"/>
              </a:rPr>
              <a:t>σημασία της συντροφικότητας</a:t>
            </a:r>
            <a:r>
              <a:rPr lang="el-GR" sz="2000" dirty="0">
                <a:latin typeface="Calibri" panose="020F0502020204030204" pitchFamily="34" charset="0"/>
                <a:ea typeface="Calibri" panose="020F0502020204030204" pitchFamily="34" charset="0"/>
                <a:cs typeface="Calibri" panose="020F0502020204030204" pitchFamily="34" charset="0"/>
              </a:rPr>
              <a:t>. Η παρατήρηση της κυρίας </a:t>
            </a:r>
            <a:r>
              <a:rPr lang="el-GR" sz="2000" dirty="0" err="1">
                <a:latin typeface="Calibri" panose="020F0502020204030204" pitchFamily="34" charset="0"/>
                <a:ea typeface="Calibri" panose="020F0502020204030204" pitchFamily="34" charset="0"/>
                <a:cs typeface="Calibri" panose="020F0502020204030204" pitchFamily="34" charset="0"/>
              </a:rPr>
              <a:t>Γκιμπς</a:t>
            </a:r>
            <a:r>
              <a:rPr lang="el-GR" sz="2000" dirty="0">
                <a:latin typeface="Calibri" panose="020F0502020204030204" pitchFamily="34" charset="0"/>
                <a:ea typeface="Calibri" panose="020F0502020204030204" pitchFamily="34" charset="0"/>
                <a:cs typeface="Calibri" panose="020F0502020204030204" pitchFamily="34" charset="0"/>
              </a:rPr>
              <a:t> διατυπώνει ένα από τα κεντρικά θέματα του έργου: την </a:t>
            </a:r>
            <a:r>
              <a:rPr lang="el-GR" sz="2000" b="1" dirty="0">
                <a:latin typeface="Calibri" panose="020F0502020204030204" pitchFamily="34" charset="0"/>
                <a:ea typeface="Calibri" panose="020F0502020204030204" pitchFamily="34" charset="0"/>
                <a:cs typeface="Calibri" panose="020F0502020204030204" pitchFamily="34" charset="0"/>
              </a:rPr>
              <a:t>ιερότητα των ανθρώπινων αλληλεπιδράσεων</a:t>
            </a:r>
            <a:r>
              <a:rPr lang="el-GR" sz="2000" dirty="0">
                <a:latin typeface="Calibri" panose="020F0502020204030204" pitchFamily="34" charset="0"/>
                <a:ea typeface="Calibri" panose="020F0502020204030204" pitchFamily="34" charset="0"/>
                <a:cs typeface="Calibri" panose="020F0502020204030204" pitchFamily="34" charset="0"/>
              </a:rPr>
              <a:t>. Αυτό το θέμα </a:t>
            </a:r>
            <a:r>
              <a:rPr lang="el-GR" sz="2000" dirty="0" err="1">
                <a:latin typeface="Calibri" panose="020F0502020204030204" pitchFamily="34" charset="0"/>
                <a:ea typeface="Calibri" panose="020F0502020204030204" pitchFamily="34" charset="0"/>
                <a:cs typeface="Calibri" panose="020F0502020204030204" pitchFamily="34" charset="0"/>
              </a:rPr>
              <a:t>απηχείται</a:t>
            </a:r>
            <a:r>
              <a:rPr lang="el-GR" sz="2000" dirty="0">
                <a:latin typeface="Calibri" panose="020F0502020204030204" pitchFamily="34" charset="0"/>
                <a:ea typeface="Calibri" panose="020F0502020204030204" pitchFamily="34" charset="0"/>
                <a:cs typeface="Calibri" panose="020F0502020204030204" pitchFamily="34" charset="0"/>
              </a:rPr>
              <a:t> στο επαναλαμβανόμενο τραγούδι του ύμνου «Ευλογημένος ο Δεσμός που Δένει» και στο γεγονός ότι η αφηγηματική δομή επικεντρώνεται στον γάμο μεταξύ του Τζορτζ και της </a:t>
            </a:r>
            <a:r>
              <a:rPr lang="el-GR" sz="2000" dirty="0" err="1">
                <a:latin typeface="Calibri" panose="020F0502020204030204" pitchFamily="34" charset="0"/>
                <a:ea typeface="Calibri" panose="020F0502020204030204" pitchFamily="34" charset="0"/>
                <a:cs typeface="Calibri" panose="020F0502020204030204" pitchFamily="34" charset="0"/>
              </a:rPr>
              <a:t>Έμιλυ</a:t>
            </a:r>
            <a:r>
              <a:rPr lang="el-GR" sz="2000" dirty="0">
                <a:latin typeface="Calibri" panose="020F0502020204030204" pitchFamily="34" charset="0"/>
                <a:ea typeface="Calibri" panose="020F0502020204030204" pitchFamily="34" charset="0"/>
                <a:cs typeface="Calibri" panose="020F0502020204030204" pitchFamily="34" charset="0"/>
              </a:rPr>
              <a:t>. Στο πλαίσιο αυτό, η δήλωση της κυρίας </a:t>
            </a:r>
            <a:r>
              <a:rPr lang="el-GR" sz="2000" dirty="0" err="1">
                <a:latin typeface="Calibri" panose="020F0502020204030204" pitchFamily="34" charset="0"/>
                <a:ea typeface="Calibri" panose="020F0502020204030204" pitchFamily="34" charset="0"/>
                <a:cs typeface="Calibri" panose="020F0502020204030204" pitchFamily="34" charset="0"/>
              </a:rPr>
              <a:t>Γκιμπς</a:t>
            </a:r>
            <a:r>
              <a:rPr lang="el-GR" sz="2000" dirty="0">
                <a:latin typeface="Calibri" panose="020F0502020204030204" pitchFamily="34" charset="0"/>
                <a:ea typeface="Calibri" panose="020F0502020204030204" pitchFamily="34" charset="0"/>
                <a:cs typeface="Calibri" panose="020F0502020204030204" pitchFamily="34" charset="0"/>
              </a:rPr>
              <a:t> αφορά τον </a:t>
            </a:r>
            <a:r>
              <a:rPr lang="el-GR" sz="2000" b="1" dirty="0">
                <a:latin typeface="Calibri" panose="020F0502020204030204" pitchFamily="34" charset="0"/>
                <a:ea typeface="Calibri" panose="020F0502020204030204" pitchFamily="34" charset="0"/>
                <a:cs typeface="Calibri" panose="020F0502020204030204" pitchFamily="34" charset="0"/>
              </a:rPr>
              <a:t>γάμο</a:t>
            </a:r>
            <a:r>
              <a:rPr lang="el-GR" sz="2000" dirty="0">
                <a:latin typeface="Calibri" panose="020F0502020204030204" pitchFamily="34" charset="0"/>
                <a:ea typeface="Calibri" panose="020F0502020204030204" pitchFamily="34" charset="0"/>
                <a:cs typeface="Calibri" panose="020F0502020204030204" pitchFamily="34" charset="0"/>
              </a:rPr>
              <a:t> και τη </a:t>
            </a:r>
            <a:r>
              <a:rPr lang="el-GR" sz="2000" b="1" dirty="0">
                <a:latin typeface="Calibri" panose="020F0502020204030204" pitchFamily="34" charset="0"/>
                <a:ea typeface="Calibri" panose="020F0502020204030204" pitchFamily="34" charset="0"/>
                <a:cs typeface="Calibri" panose="020F0502020204030204" pitchFamily="34" charset="0"/>
              </a:rPr>
              <a:t>φυσική τάση να ανθίζει η ρομαντική αγάπη μεταξύ δύο ανθρώπων</a:t>
            </a:r>
            <a:r>
              <a:rPr lang="el-GR" sz="2000" dirty="0">
                <a:latin typeface="Calibri" panose="020F0502020204030204" pitchFamily="34" charset="0"/>
                <a:ea typeface="Calibri" panose="020F0502020204030204" pitchFamily="34" charset="0"/>
                <a:cs typeface="Calibri" panose="020F0502020204030204" pitchFamily="34" charset="0"/>
              </a:rPr>
              <a:t>. Ωστόσο, το σχόλιό της ισχύει επίσης με μια ευρύτερη έννοια και για τις άλλες, </a:t>
            </a:r>
            <a:r>
              <a:rPr lang="el-GR" sz="2000" i="1" dirty="0">
                <a:latin typeface="Calibri" panose="020F0502020204030204" pitchFamily="34" charset="0"/>
                <a:ea typeface="Calibri" panose="020F0502020204030204" pitchFamily="34" charset="0"/>
                <a:cs typeface="Calibri" panose="020F0502020204030204" pitchFamily="34" charset="0"/>
              </a:rPr>
              <a:t>μη</a:t>
            </a:r>
            <a:r>
              <a:rPr lang="el-GR" sz="2000" dirty="0">
                <a:latin typeface="Calibri" panose="020F0502020204030204" pitchFamily="34" charset="0"/>
                <a:ea typeface="Calibri" panose="020F0502020204030204" pitchFamily="34" charset="0"/>
                <a:cs typeface="Calibri" panose="020F0502020204030204" pitchFamily="34" charset="0"/>
              </a:rPr>
              <a:t> ρομαντικές σχέσεις που τραβούν την προσοχή σε όλο το έργο. Στην πραγματικότητα, ο </a:t>
            </a:r>
            <a:r>
              <a:rPr lang="el-GR" sz="2000" dirty="0" err="1">
                <a:latin typeface="Calibri" panose="020F0502020204030204" pitchFamily="34" charset="0"/>
                <a:ea typeface="Calibri" panose="020F0502020204030204" pitchFamily="34" charset="0"/>
                <a:cs typeface="Calibri" panose="020F0502020204030204" pitchFamily="34" charset="0"/>
              </a:rPr>
              <a:t>Γουάιλντερ</a:t>
            </a:r>
            <a:r>
              <a:rPr lang="el-GR" sz="2000" dirty="0">
                <a:latin typeface="Calibri" panose="020F0502020204030204" pitchFamily="34" charset="0"/>
                <a:ea typeface="Calibri" panose="020F0502020204030204" pitchFamily="34" charset="0"/>
                <a:cs typeface="Calibri" panose="020F0502020204030204" pitchFamily="34" charset="0"/>
              </a:rPr>
              <a:t> μπορεί να υποστηρίζει ακόμη και την </a:t>
            </a:r>
            <a:r>
              <a:rPr lang="el-GR" sz="2000" b="1" dirty="0">
                <a:latin typeface="Calibri" panose="020F0502020204030204" pitchFamily="34" charset="0"/>
                <a:ea typeface="Calibri" panose="020F0502020204030204" pitchFamily="34" charset="0"/>
                <a:cs typeface="Calibri" panose="020F0502020204030204" pitchFamily="34" charset="0"/>
              </a:rPr>
              <a:t>πλατωνική συντροφικότητα </a:t>
            </a:r>
            <a:r>
              <a:rPr lang="el-GR" sz="2000" dirty="0">
                <a:latin typeface="Calibri" panose="020F0502020204030204" pitchFamily="34" charset="0"/>
                <a:ea typeface="Calibri" panose="020F0502020204030204" pitchFamily="34" charset="0"/>
                <a:cs typeface="Calibri" panose="020F0502020204030204" pitchFamily="34" charset="0"/>
              </a:rPr>
              <a:t>και τις </a:t>
            </a:r>
            <a:r>
              <a:rPr lang="el-GR" sz="2000" b="1" dirty="0">
                <a:latin typeface="Calibri" panose="020F0502020204030204" pitchFamily="34" charset="0"/>
                <a:ea typeface="Calibri" panose="020F0502020204030204" pitchFamily="34" charset="0"/>
                <a:cs typeface="Calibri" panose="020F0502020204030204" pitchFamily="34" charset="0"/>
              </a:rPr>
              <a:t>γενικές ανθρώπινες σχέσεις </a:t>
            </a:r>
            <a:r>
              <a:rPr lang="el-GR" sz="2000" b="1" i="1" dirty="0">
                <a:latin typeface="Calibri" panose="020F0502020204030204" pitchFamily="34" charset="0"/>
                <a:ea typeface="Calibri" panose="020F0502020204030204" pitchFamily="34" charset="0"/>
                <a:cs typeface="Calibri" panose="020F0502020204030204" pitchFamily="34" charset="0"/>
              </a:rPr>
              <a:t>πέραν του ρομαντισμού</a:t>
            </a:r>
            <a:r>
              <a:rPr lang="el-GR" sz="2000" dirty="0">
                <a:latin typeface="Calibri" panose="020F0502020204030204" pitchFamily="34" charset="0"/>
                <a:ea typeface="Calibri" panose="020F0502020204030204" pitchFamily="34" charset="0"/>
                <a:cs typeface="Calibri" panose="020F0502020204030204" pitchFamily="34" charset="0"/>
              </a:rPr>
              <a:t>. Η κυρία </a:t>
            </a:r>
            <a:r>
              <a:rPr lang="el-GR" sz="2000" dirty="0" err="1">
                <a:latin typeface="Calibri" panose="020F0502020204030204" pitchFamily="34" charset="0"/>
                <a:ea typeface="Calibri" panose="020F0502020204030204" pitchFamily="34" charset="0"/>
                <a:cs typeface="Calibri" panose="020F0502020204030204" pitchFamily="34" charset="0"/>
              </a:rPr>
              <a:t>Γκιμπς</a:t>
            </a:r>
            <a:r>
              <a:rPr lang="el-GR" sz="2000" dirty="0">
                <a:latin typeface="Calibri" panose="020F0502020204030204" pitchFamily="34" charset="0"/>
                <a:ea typeface="Calibri" panose="020F0502020204030204" pitchFamily="34" charset="0"/>
                <a:cs typeface="Calibri" panose="020F0502020204030204" pitchFamily="34" charset="0"/>
              </a:rPr>
              <a:t> υπονοεί ότι ο </a:t>
            </a:r>
            <a:r>
              <a:rPr lang="el-GR" sz="2000" b="1" dirty="0">
                <a:latin typeface="Calibri" panose="020F0502020204030204" pitchFamily="34" charset="0"/>
                <a:ea typeface="Calibri" panose="020F0502020204030204" pitchFamily="34" charset="0"/>
                <a:cs typeface="Calibri" panose="020F0502020204030204" pitchFamily="34" charset="0"/>
              </a:rPr>
              <a:t>γάμος</a:t>
            </a:r>
            <a:r>
              <a:rPr lang="el-GR" sz="2000" dirty="0">
                <a:latin typeface="Calibri" panose="020F0502020204030204" pitchFamily="34" charset="0"/>
                <a:ea typeface="Calibri" panose="020F0502020204030204" pitchFamily="34" charset="0"/>
                <a:cs typeface="Calibri" panose="020F0502020204030204" pitchFamily="34" charset="0"/>
              </a:rPr>
              <a:t> είναι «</a:t>
            </a:r>
            <a:r>
              <a:rPr lang="el-GR" sz="2000" b="1" dirty="0">
                <a:latin typeface="Calibri" panose="020F0502020204030204" pitchFamily="34" charset="0"/>
                <a:ea typeface="Calibri" panose="020F0502020204030204" pitchFamily="34" charset="0"/>
                <a:cs typeface="Calibri" panose="020F0502020204030204" pitchFamily="34" charset="0"/>
              </a:rPr>
              <a:t>φυσικός</a:t>
            </a:r>
            <a:r>
              <a:rPr lang="el-GR" sz="2000" dirty="0">
                <a:latin typeface="Calibri" panose="020F0502020204030204" pitchFamily="34" charset="0"/>
                <a:ea typeface="Calibri" panose="020F0502020204030204" pitchFamily="34" charset="0"/>
                <a:cs typeface="Calibri" panose="020F0502020204030204" pitchFamily="34" charset="0"/>
              </a:rPr>
              <a:t>» και ότι ο </a:t>
            </a:r>
            <a:r>
              <a:rPr lang="el-GR" sz="2000" b="1" dirty="0">
                <a:latin typeface="Calibri" panose="020F0502020204030204" pitchFamily="34" charset="0"/>
                <a:ea typeface="Calibri" panose="020F0502020204030204" pitchFamily="34" charset="0"/>
                <a:cs typeface="Calibri" panose="020F0502020204030204" pitchFamily="34" charset="0"/>
              </a:rPr>
              <a:t>γάμος</a:t>
            </a:r>
            <a:r>
              <a:rPr lang="el-GR" sz="2000" dirty="0">
                <a:latin typeface="Calibri" panose="020F0502020204030204" pitchFamily="34" charset="0"/>
                <a:ea typeface="Calibri" panose="020F0502020204030204" pitchFamily="34" charset="0"/>
                <a:cs typeface="Calibri" panose="020F0502020204030204" pitchFamily="34" charset="0"/>
              </a:rPr>
              <a:t> </a:t>
            </a:r>
            <a:r>
              <a:rPr lang="el-GR" sz="2000" b="1" i="1" dirty="0">
                <a:latin typeface="Calibri" panose="020F0502020204030204" pitchFamily="34" charset="0"/>
                <a:ea typeface="Calibri" panose="020F0502020204030204" pitchFamily="34" charset="0"/>
                <a:cs typeface="Calibri" panose="020F0502020204030204" pitchFamily="34" charset="0"/>
              </a:rPr>
              <a:t>εξαφανίζει τη μοναξιά</a:t>
            </a:r>
            <a:r>
              <a:rPr lang="el-GR" sz="2000" dirty="0">
                <a:latin typeface="Calibri" panose="020F0502020204030204" pitchFamily="34" charset="0"/>
                <a:ea typeface="Calibri" panose="020F0502020204030204" pitchFamily="34" charset="0"/>
                <a:cs typeface="Calibri" panose="020F0502020204030204" pitchFamily="34" charset="0"/>
              </a:rPr>
              <a:t>.</a:t>
            </a:r>
          </a:p>
          <a:p>
            <a:pPr algn="just"/>
            <a:endParaRPr lang="el-GR" sz="2000" dirty="0">
              <a:latin typeface="Calibri" panose="020F0502020204030204" pitchFamily="34" charset="0"/>
              <a:ea typeface="Calibri" panose="020F0502020204030204" pitchFamily="34" charset="0"/>
              <a:cs typeface="Calibri" panose="020F0502020204030204" pitchFamily="34" charset="0"/>
            </a:endParaRPr>
          </a:p>
          <a:p>
            <a:pPr algn="just"/>
            <a:r>
              <a:rPr lang="el-GR" sz="2000" dirty="0">
                <a:latin typeface="Calibri" panose="020F0502020204030204" pitchFamily="34" charset="0"/>
                <a:ea typeface="Calibri" panose="020F0502020204030204" pitchFamily="34" charset="0"/>
                <a:cs typeface="Calibri" panose="020F0502020204030204" pitchFamily="34" charset="0"/>
              </a:rPr>
              <a:t>Στην </a:t>
            </a:r>
            <a:r>
              <a:rPr lang="el-GR" sz="2000" u="sng" dirty="0">
                <a:latin typeface="Calibri" panose="020F0502020204030204" pitchFamily="34" charset="0"/>
                <a:ea typeface="Calibri" panose="020F0502020204030204" pitchFamily="34" charset="0"/>
                <a:cs typeface="Calibri" panose="020F0502020204030204" pitchFamily="34" charset="0"/>
              </a:rPr>
              <a:t>πραγματικότητα</a:t>
            </a:r>
            <a:r>
              <a:rPr lang="el-GR" sz="2000" dirty="0">
                <a:latin typeface="Calibri" panose="020F0502020204030204" pitchFamily="34" charset="0"/>
                <a:ea typeface="Calibri" panose="020F0502020204030204" pitchFamily="34" charset="0"/>
                <a:cs typeface="Calibri" panose="020F0502020204030204" pitchFamily="34" charset="0"/>
              </a:rPr>
              <a:t>, ωστόσο, </a:t>
            </a:r>
            <a:r>
              <a:rPr lang="el-GR" sz="2000" b="1" dirty="0">
                <a:latin typeface="Calibri" panose="020F0502020204030204" pitchFamily="34" charset="0"/>
                <a:ea typeface="Calibri" panose="020F0502020204030204" pitchFamily="34" charset="0"/>
                <a:cs typeface="Calibri" panose="020F0502020204030204" pitchFamily="34" charset="0"/>
              </a:rPr>
              <a:t>κάποιοι παντρεμένοι </a:t>
            </a:r>
            <a:r>
              <a:rPr lang="el-GR" sz="2000" dirty="0">
                <a:latin typeface="Calibri" panose="020F0502020204030204" pitchFamily="34" charset="0"/>
                <a:ea typeface="Calibri" panose="020F0502020204030204" pitchFamily="34" charset="0"/>
                <a:cs typeface="Calibri" panose="020F0502020204030204" pitchFamily="34" charset="0"/>
              </a:rPr>
              <a:t>παραμένουν </a:t>
            </a:r>
            <a:r>
              <a:rPr lang="el-GR" sz="2000" b="1" dirty="0">
                <a:latin typeface="Calibri" panose="020F0502020204030204" pitchFamily="34" charset="0"/>
                <a:ea typeface="Calibri" panose="020F0502020204030204" pitchFamily="34" charset="0"/>
                <a:cs typeface="Calibri" panose="020F0502020204030204" pitchFamily="34" charset="0"/>
              </a:rPr>
              <a:t>μόνοι</a:t>
            </a:r>
            <a:r>
              <a:rPr lang="el-GR" sz="2000" dirty="0">
                <a:latin typeface="Calibri" panose="020F0502020204030204" pitchFamily="34" charset="0"/>
                <a:ea typeface="Calibri" panose="020F0502020204030204" pitchFamily="34" charset="0"/>
                <a:cs typeface="Calibri" panose="020F0502020204030204" pitchFamily="34" charset="0"/>
              </a:rPr>
              <a:t> στο έργο, όπως ο Σάιμον </a:t>
            </a:r>
            <a:r>
              <a:rPr lang="el-GR" sz="2000" dirty="0" err="1">
                <a:latin typeface="Calibri" panose="020F0502020204030204" pitchFamily="34" charset="0"/>
                <a:ea typeface="Calibri" panose="020F0502020204030204" pitchFamily="34" charset="0"/>
                <a:cs typeface="Calibri" panose="020F0502020204030204" pitchFamily="34" charset="0"/>
              </a:rPr>
              <a:t>Στίμσον</a:t>
            </a:r>
            <a:r>
              <a:rPr lang="el-GR" sz="2000" dirty="0">
                <a:latin typeface="Calibri" panose="020F0502020204030204" pitchFamily="34" charset="0"/>
                <a:ea typeface="Calibri" panose="020F0502020204030204" pitchFamily="34" charset="0"/>
                <a:cs typeface="Calibri" panose="020F0502020204030204" pitchFamily="34" charset="0"/>
              </a:rPr>
              <a:t> και η γυναίκα του. Ο </a:t>
            </a:r>
            <a:r>
              <a:rPr lang="el-GR" sz="2000" dirty="0" err="1">
                <a:latin typeface="Calibri" panose="020F0502020204030204" pitchFamily="34" charset="0"/>
                <a:ea typeface="Calibri" panose="020F0502020204030204" pitchFamily="34" charset="0"/>
                <a:cs typeface="Calibri" panose="020F0502020204030204" pitchFamily="34" charset="0"/>
              </a:rPr>
              <a:t>Στίμσον</a:t>
            </a:r>
            <a:r>
              <a:rPr lang="el-GR" sz="2000" dirty="0">
                <a:latin typeface="Calibri" panose="020F0502020204030204" pitchFamily="34" charset="0"/>
                <a:ea typeface="Calibri" panose="020F0502020204030204" pitchFamily="34" charset="0"/>
                <a:cs typeface="Calibri" panose="020F0502020204030204" pitchFamily="34" charset="0"/>
              </a:rPr>
              <a:t>, ο μοναχικός μέθυσος που έχει «βιώσει κάμποσα προβλήματα», λαμβάνει πολύ λίγη ενεργή συμπόνια από τους συντοπίτες του, οι οποίοι ποτέ δεν μας λένε καν ποια είναι αυτά τα «προβλήματά» του. </a:t>
            </a:r>
            <a:r>
              <a:rPr lang="el-GR"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Χωρίς</a:t>
            </a:r>
            <a:r>
              <a:rPr lang="el-GR"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την </a:t>
            </a:r>
            <a:r>
              <a:rPr lang="el-GR"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ενεργή συμπόνια </a:t>
            </a:r>
            <a:r>
              <a:rPr lang="el-GR"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και </a:t>
            </a:r>
            <a:r>
              <a:rPr lang="el-GR"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φροντίδα</a:t>
            </a:r>
            <a:r>
              <a:rPr lang="el-GR"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της κοινότητάς του, γίνεται ακόμα πιο κυνικός και πονεμένος</a:t>
            </a:r>
            <a:r>
              <a:rPr lang="el-GR" sz="2000" dirty="0">
                <a:latin typeface="Calibri" panose="020F0502020204030204" pitchFamily="34" charset="0"/>
                <a:ea typeface="Calibri" panose="020F0502020204030204" pitchFamily="34" charset="0"/>
                <a:cs typeface="Calibri" panose="020F0502020204030204" pitchFamily="34" charset="0"/>
              </a:rPr>
              <a:t>. Ο </a:t>
            </a:r>
            <a:r>
              <a:rPr lang="el-GR" sz="2000" dirty="0" err="1">
                <a:latin typeface="Calibri" panose="020F0502020204030204" pitchFamily="34" charset="0"/>
                <a:ea typeface="Calibri" panose="020F0502020204030204" pitchFamily="34" charset="0"/>
                <a:cs typeface="Calibri" panose="020F0502020204030204" pitchFamily="34" charset="0"/>
              </a:rPr>
              <a:t>Γουάλντερ</a:t>
            </a:r>
            <a:r>
              <a:rPr lang="el-GR" sz="2000" dirty="0">
                <a:latin typeface="Calibri" panose="020F0502020204030204" pitchFamily="34" charset="0"/>
                <a:ea typeface="Calibri" panose="020F0502020204030204" pitchFamily="34" charset="0"/>
                <a:cs typeface="Calibri" panose="020F0502020204030204" pitchFamily="34" charset="0"/>
              </a:rPr>
              <a:t> ισχυρίζεται ότι </a:t>
            </a:r>
            <a:r>
              <a:rPr lang="el-GR" sz="2000" b="1" dirty="0">
                <a:latin typeface="Calibri" panose="020F0502020204030204" pitchFamily="34" charset="0"/>
                <a:ea typeface="Calibri" panose="020F0502020204030204" pitchFamily="34" charset="0"/>
                <a:cs typeface="Calibri" panose="020F0502020204030204" pitchFamily="34" charset="0"/>
              </a:rPr>
              <a:t>κάθε</a:t>
            </a:r>
            <a:r>
              <a:rPr lang="el-GR" sz="2000" dirty="0">
                <a:latin typeface="Calibri" panose="020F0502020204030204" pitchFamily="34" charset="0"/>
                <a:ea typeface="Calibri" panose="020F0502020204030204" pitchFamily="34" charset="0"/>
                <a:cs typeface="Calibri" panose="020F0502020204030204" pitchFamily="34" charset="0"/>
              </a:rPr>
              <a:t> </a:t>
            </a:r>
            <a:r>
              <a:rPr lang="el-GR" sz="2000" b="1" dirty="0">
                <a:latin typeface="Calibri" panose="020F0502020204030204" pitchFamily="34" charset="0"/>
                <a:ea typeface="Calibri" panose="020F0502020204030204" pitchFamily="34" charset="0"/>
                <a:cs typeface="Calibri" panose="020F0502020204030204" pitchFamily="34" charset="0"/>
              </a:rPr>
              <a:t>μοναξιά</a:t>
            </a:r>
            <a:r>
              <a:rPr lang="el-GR" sz="2000" dirty="0">
                <a:latin typeface="Calibri" panose="020F0502020204030204" pitchFamily="34" charset="0"/>
                <a:ea typeface="Calibri" panose="020F0502020204030204" pitchFamily="34" charset="0"/>
                <a:cs typeface="Calibri" panose="020F0502020204030204" pitchFamily="34" charset="0"/>
              </a:rPr>
              <a:t>, συμπεριλαμβανομένης εκείνης στο γάμο, είναι </a:t>
            </a:r>
            <a:r>
              <a:rPr lang="el-GR" sz="2000" b="1" i="1" dirty="0">
                <a:latin typeface="Calibri" panose="020F0502020204030204" pitchFamily="34" charset="0"/>
                <a:ea typeface="Calibri" panose="020F0502020204030204" pitchFamily="34" charset="0"/>
                <a:cs typeface="Calibri" panose="020F0502020204030204" pitchFamily="34" charset="0"/>
              </a:rPr>
              <a:t>α</a:t>
            </a:r>
            <a:r>
              <a:rPr lang="el-GR" sz="2000" b="1" dirty="0">
                <a:latin typeface="Calibri" panose="020F0502020204030204" pitchFamily="34" charset="0"/>
                <a:ea typeface="Calibri" panose="020F0502020204030204" pitchFamily="34" charset="0"/>
                <a:cs typeface="Calibri" panose="020F0502020204030204" pitchFamily="34" charset="0"/>
              </a:rPr>
              <a:t>φύσικη</a:t>
            </a:r>
            <a:r>
              <a:rPr lang="el-GR" sz="2000" dirty="0">
                <a:latin typeface="Calibri" panose="020F0502020204030204" pitchFamily="34" charset="0"/>
                <a:ea typeface="Calibri" panose="020F0502020204030204" pitchFamily="34" charset="0"/>
                <a:cs typeface="Calibri" panose="020F0502020204030204" pitchFamily="34" charset="0"/>
              </a:rPr>
              <a:t>, και έτσι επικρίνει εμμέσως τον </a:t>
            </a:r>
            <a:r>
              <a:rPr lang="el-GR" sz="2000" u="sng" dirty="0">
                <a:latin typeface="Calibri" panose="020F0502020204030204" pitchFamily="34" charset="0"/>
                <a:ea typeface="Calibri" panose="020F0502020204030204" pitchFamily="34" charset="0"/>
                <a:cs typeface="Calibri" panose="020F0502020204030204" pitchFamily="34" charset="0"/>
              </a:rPr>
              <a:t>ιδεαλισμό</a:t>
            </a:r>
            <a:r>
              <a:rPr lang="el-GR" sz="2000" dirty="0">
                <a:latin typeface="Calibri" panose="020F0502020204030204" pitchFamily="34" charset="0"/>
                <a:ea typeface="Calibri" panose="020F0502020204030204" pitchFamily="34" charset="0"/>
                <a:cs typeface="Calibri" panose="020F0502020204030204" pitchFamily="34" charset="0"/>
              </a:rPr>
              <a:t> της μικρής πόλης της κυρίας </a:t>
            </a:r>
            <a:r>
              <a:rPr lang="el-GR" sz="2000" dirty="0" err="1">
                <a:latin typeface="Calibri" panose="020F0502020204030204" pitchFamily="34" charset="0"/>
                <a:ea typeface="Calibri" panose="020F0502020204030204" pitchFamily="34" charset="0"/>
                <a:cs typeface="Calibri" panose="020F0502020204030204" pitchFamily="34" charset="0"/>
              </a:rPr>
              <a:t>Γκιμπς</a:t>
            </a:r>
            <a:r>
              <a:rPr lang="el-GR" sz="2000" dirty="0">
                <a:latin typeface="Calibri" panose="020F0502020204030204" pitchFamily="34" charset="0"/>
                <a:ea typeface="Calibri" panose="020F0502020204030204" pitchFamily="34" charset="0"/>
                <a:cs typeface="Calibri" panose="020F0502020204030204" pitchFamily="34" charset="0"/>
              </a:rPr>
              <a:t>. Στο έργο αυτό, ο </a:t>
            </a:r>
            <a:r>
              <a:rPr lang="el-GR" sz="2000" dirty="0" err="1">
                <a:latin typeface="Calibri" panose="020F0502020204030204" pitchFamily="34" charset="0"/>
                <a:ea typeface="Calibri" panose="020F0502020204030204" pitchFamily="34" charset="0"/>
                <a:cs typeface="Calibri" panose="020F0502020204030204" pitchFamily="34" charset="0"/>
              </a:rPr>
              <a:t>Γουάιλντερ</a:t>
            </a:r>
            <a:r>
              <a:rPr lang="el-GR" sz="2000" dirty="0">
                <a:latin typeface="Calibri" panose="020F0502020204030204" pitchFamily="34" charset="0"/>
                <a:ea typeface="Calibri" panose="020F0502020204030204" pitchFamily="34" charset="0"/>
                <a:cs typeface="Calibri" panose="020F0502020204030204" pitchFamily="34" charset="0"/>
              </a:rPr>
              <a:t> υπογραμμίζει τη </a:t>
            </a:r>
            <a:r>
              <a:rPr lang="el-GR" sz="2000" b="1" dirty="0">
                <a:latin typeface="Calibri" panose="020F0502020204030204" pitchFamily="34" charset="0"/>
                <a:ea typeface="Calibri" panose="020F0502020204030204" pitchFamily="34" charset="0"/>
                <a:cs typeface="Calibri" panose="020F0502020204030204" pitchFamily="34" charset="0"/>
              </a:rPr>
              <a:t>σημασία της </a:t>
            </a:r>
            <a:r>
              <a:rPr lang="el-GR" sz="2000" b="1" spc="600" dirty="0">
                <a:latin typeface="Calibri" panose="020F0502020204030204" pitchFamily="34" charset="0"/>
                <a:ea typeface="Calibri" panose="020F0502020204030204" pitchFamily="34" charset="0"/>
                <a:cs typeface="Calibri" panose="020F0502020204030204" pitchFamily="34" charset="0"/>
              </a:rPr>
              <a:t>επικοινωνίας</a:t>
            </a:r>
            <a:r>
              <a:rPr lang="el-GR" sz="2000" b="1" dirty="0">
                <a:latin typeface="Calibri" panose="020F0502020204030204" pitchFamily="34" charset="0"/>
                <a:ea typeface="Calibri" panose="020F0502020204030204" pitchFamily="34" charset="0"/>
                <a:cs typeface="Calibri" panose="020F0502020204030204" pitchFamily="34" charset="0"/>
              </a:rPr>
              <a:t> και των </a:t>
            </a:r>
            <a:r>
              <a:rPr lang="el-GR" sz="2000" b="1" spc="600" dirty="0">
                <a:latin typeface="Calibri" panose="020F0502020204030204" pitchFamily="34" charset="0"/>
                <a:ea typeface="Calibri" panose="020F0502020204030204" pitchFamily="34" charset="0"/>
                <a:cs typeface="Calibri" panose="020F0502020204030204" pitchFamily="34" charset="0"/>
              </a:rPr>
              <a:t>ανθρώπινων σχέσεων</a:t>
            </a:r>
            <a:r>
              <a:rPr lang="el-GR" sz="2000" dirty="0">
                <a:latin typeface="Calibri" panose="020F0502020204030204" pitchFamily="34" charset="0"/>
                <a:ea typeface="Calibri" panose="020F0502020204030204" pitchFamily="34" charset="0"/>
                <a:cs typeface="Calibri" panose="020F0502020204030204" pitchFamily="34" charset="0"/>
              </a:rPr>
              <a:t>, φέρνοντας κυριολεκτικά το κοινό του σε επαφή με τους χαρακτήρες του, σπάζοντας τον «τέταρτο τοίχο» μεταξύ σκηνής και πλατείας του θεάτρου και αψηφώντας έτσι τη θεατρική σύμβαση του διαχωρισμού των ηθοποιών από το κοινό.</a:t>
            </a:r>
          </a:p>
          <a:p>
            <a:pPr algn="just"/>
            <a:endParaRPr lang="el-GR" sz="2000" dirty="0">
              <a:latin typeface="Calibri" panose="020F0502020204030204" pitchFamily="34" charset="0"/>
              <a:ea typeface="Calibri" panose="020F0502020204030204" pitchFamily="34" charset="0"/>
              <a:cs typeface="Calibri" panose="020F0502020204030204" pitchFamily="34" charset="0"/>
            </a:endParaRPr>
          </a:p>
          <a:p>
            <a:pPr algn="just"/>
            <a:endParaRPr lang="el-GR"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53097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00000">
              <a:schemeClr val="accent1">
                <a:lumMod val="20000"/>
                <a:lumOff val="80000"/>
                <a:alpha val="29000"/>
              </a:schemeClr>
            </a:gs>
            <a:gs pos="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CF23BD-B7D5-B11B-43C9-807A7CE2B94A}"/>
              </a:ext>
            </a:extLst>
          </p:cNvPr>
          <p:cNvSpPr>
            <a:spLocks noGrp="1"/>
          </p:cNvSpPr>
          <p:nvPr>
            <p:ph type="title"/>
          </p:nvPr>
        </p:nvSpPr>
        <p:spPr>
          <a:xfrm>
            <a:off x="169681" y="141403"/>
            <a:ext cx="11896627" cy="1348032"/>
          </a:xfrm>
        </p:spPr>
        <p:txBody>
          <a:bodyPr>
            <a:noAutofit/>
          </a:bodyPr>
          <a:lstStyle/>
          <a:p>
            <a:pPr algn="just"/>
            <a:r>
              <a:rPr lang="el-GR"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«Νομίζω ότι μόλις βρεις έναν άνθρωπο που σου αρέσει πολύ. . . εννοώ έναν άνθρωπο που κι εκείνος σ’ αγαπάει και του αρέσεις αρκετά ώστε να ενδιαφέρεται για τον χαρακτήρα σου. . .  Λοιπόν, νομίζω ότι αυτό είναι εξίσου σημαντικό με το να μπω στο πανεπιστήμιο κι ακόμη περισσότερο. Αυτό νομίζω.»</a:t>
            </a:r>
          </a:p>
        </p:txBody>
      </p:sp>
      <p:sp>
        <p:nvSpPr>
          <p:cNvPr id="3" name="Θέση περιεχομένου 2">
            <a:extLst>
              <a:ext uri="{FF2B5EF4-FFF2-40B4-BE49-F238E27FC236}">
                <a16:creationId xmlns:a16="http://schemas.microsoft.com/office/drawing/2014/main" id="{1BDA9637-E06C-969A-0B38-EAC6FE97E3C5}"/>
              </a:ext>
            </a:extLst>
          </p:cNvPr>
          <p:cNvSpPr>
            <a:spLocks noGrp="1"/>
          </p:cNvSpPr>
          <p:nvPr>
            <p:ph idx="1"/>
          </p:nvPr>
        </p:nvSpPr>
        <p:spPr>
          <a:xfrm>
            <a:off x="0" y="1734532"/>
            <a:ext cx="12192000" cy="5123467"/>
          </a:xfrm>
        </p:spPr>
        <p:txBody>
          <a:bodyPr>
            <a:normAutofit fontScale="92500" lnSpcReduction="20000"/>
          </a:bodyPr>
          <a:lstStyle/>
          <a:p>
            <a:pPr algn="just"/>
            <a:r>
              <a:rPr lang="el-GR" dirty="0">
                <a:latin typeface="Calibri" panose="020F0502020204030204" pitchFamily="34" charset="0"/>
                <a:ea typeface="Calibri" panose="020F0502020204030204" pitchFamily="34" charset="0"/>
                <a:cs typeface="Calibri" panose="020F0502020204030204" pitchFamily="34" charset="0"/>
              </a:rPr>
              <a:t>Ο Τζορτζ λέει αυτά τα λόγια στην Έμιλι, ενώ οι δυο τους κάθονται στο  κατάστημα του κυρίου Μόργκαν, πίνοντας αναψυκτικό με παγωτό, κατά τη διάρκεια μιας χρονικής αναδρομής στη Β’ Πράξη του έργου. Αυτό το απόσπασμα αποτελεί μια από τις κρίσιμες στιγμές του έργου, όταν οι δύο νέοι αποκαλύπτουν για πρώτη φορά τα ρομαντικά τους συναισθήματα ο ένας προς τον άλλον. Η αποκάλυψη του Τζορτζ τον ωθεί να παραιτηθεί από τη σχολή γεωπονίας και να μείνει στο </a:t>
            </a:r>
            <a:r>
              <a:rPr lang="el-GR" dirty="0" err="1">
                <a:latin typeface="Calibri" panose="020F0502020204030204" pitchFamily="34" charset="0"/>
                <a:ea typeface="Calibri" panose="020F0502020204030204" pitchFamily="34" charset="0"/>
                <a:cs typeface="Calibri" panose="020F0502020204030204" pitchFamily="34" charset="0"/>
              </a:rPr>
              <a:t>Γκρόβερς</a:t>
            </a:r>
            <a:r>
              <a:rPr lang="el-GR" dirty="0">
                <a:latin typeface="Calibri" panose="020F0502020204030204" pitchFamily="34" charset="0"/>
                <a:ea typeface="Calibri" panose="020F0502020204030204" pitchFamily="34" charset="0"/>
                <a:cs typeface="Calibri" panose="020F0502020204030204" pitchFamily="34" charset="0"/>
              </a:rPr>
              <a:t> </a:t>
            </a:r>
            <a:r>
              <a:rPr lang="el-GR" dirty="0" err="1">
                <a:latin typeface="Calibri" panose="020F0502020204030204" pitchFamily="34" charset="0"/>
                <a:ea typeface="Calibri" panose="020F0502020204030204" pitchFamily="34" charset="0"/>
                <a:cs typeface="Calibri" panose="020F0502020204030204" pitchFamily="34" charset="0"/>
              </a:rPr>
              <a:t>Κόρνερς</a:t>
            </a:r>
            <a:r>
              <a:rPr lang="el-GR" dirty="0">
                <a:latin typeface="Calibri" panose="020F0502020204030204" pitchFamily="34" charset="0"/>
                <a:ea typeface="Calibri" panose="020F0502020204030204" pitchFamily="34" charset="0"/>
                <a:cs typeface="Calibri" panose="020F0502020204030204" pitchFamily="34" charset="0"/>
              </a:rPr>
              <a:t>, στη «Μικρή του Πόλη», μαζί με την Έμιλι. Αντί να βάλει στην άκρη την αγάπη για τις σπουδές του, ο Τζορτζ προτιμά να επικεντρωθεί σε αυτό που θεωρεί πραγματικά σημαντικό. Δίνοντας προτεραιότητα στην αγάπη πάνω από τη Σχολή, ο Τζορτζ ενσαρκώνει την </a:t>
            </a:r>
            <a:r>
              <a:rPr lang="el-GR" b="1" dirty="0">
                <a:latin typeface="Calibri" panose="020F0502020204030204" pitchFamily="34" charset="0"/>
                <a:ea typeface="Calibri" panose="020F0502020204030204" pitchFamily="34" charset="0"/>
                <a:cs typeface="Calibri" panose="020F0502020204030204" pitchFamily="34" charset="0"/>
              </a:rPr>
              <a:t>ανθρώπινη επιθυμία για συντροφικότητα </a:t>
            </a:r>
            <a:r>
              <a:rPr lang="el-GR" dirty="0">
                <a:latin typeface="Calibri" panose="020F0502020204030204" pitchFamily="34" charset="0"/>
                <a:ea typeface="Calibri" panose="020F0502020204030204" pitchFamily="34" charset="0"/>
                <a:cs typeface="Calibri" panose="020F0502020204030204" pitchFamily="34" charset="0"/>
              </a:rPr>
              <a:t>που διαπερνά το έργο. Όπως λέει ο Διευθυντής Σκηνής λίγο αργότερα, τα εκατομμύρια των προγόνων μας «επιχείρησαν να ζήσουν τις ζωές τους δυο-δυο επίσης». Η «Μικρή μας Πόλη» είναι ένα έργο τόσο για την </a:t>
            </a:r>
            <a:r>
              <a:rPr lang="el-GR" b="1" dirty="0">
                <a:latin typeface="Calibri" panose="020F0502020204030204" pitchFamily="34" charset="0"/>
                <a:ea typeface="Calibri" panose="020F0502020204030204" pitchFamily="34" charset="0"/>
                <a:cs typeface="Calibri" panose="020F0502020204030204" pitchFamily="34" charset="0"/>
              </a:rPr>
              <a:t>κοινότητα</a:t>
            </a:r>
            <a:r>
              <a:rPr lang="el-GR" dirty="0">
                <a:latin typeface="Calibri" panose="020F0502020204030204" pitchFamily="34" charset="0"/>
                <a:ea typeface="Calibri" panose="020F0502020204030204" pitchFamily="34" charset="0"/>
                <a:cs typeface="Calibri" panose="020F0502020204030204" pitchFamily="34" charset="0"/>
              </a:rPr>
              <a:t> όσο </a:t>
            </a:r>
            <a:r>
              <a:rPr lang="el-GR" b="1" dirty="0">
                <a:latin typeface="Calibri" panose="020F0502020204030204" pitchFamily="34" charset="0"/>
                <a:ea typeface="Calibri" panose="020F0502020204030204" pitchFamily="34" charset="0"/>
                <a:cs typeface="Calibri" panose="020F0502020204030204" pitchFamily="34" charset="0"/>
              </a:rPr>
              <a:t>και</a:t>
            </a:r>
            <a:r>
              <a:rPr lang="el-GR" dirty="0">
                <a:latin typeface="Calibri" panose="020F0502020204030204" pitchFamily="34" charset="0"/>
                <a:ea typeface="Calibri" panose="020F0502020204030204" pitchFamily="34" charset="0"/>
                <a:cs typeface="Calibri" panose="020F0502020204030204" pitchFamily="34" charset="0"/>
              </a:rPr>
              <a:t> για την </a:t>
            </a:r>
            <a:r>
              <a:rPr lang="el-GR" b="1" dirty="0">
                <a:latin typeface="Calibri" panose="020F0502020204030204" pitchFamily="34" charset="0"/>
                <a:ea typeface="Calibri" panose="020F0502020204030204" pitchFamily="34" charset="0"/>
                <a:cs typeface="Calibri" panose="020F0502020204030204" pitchFamily="34" charset="0"/>
              </a:rPr>
              <a:t>ατομική εμπειρία</a:t>
            </a:r>
            <a:r>
              <a:rPr lang="el-GR" dirty="0">
                <a:latin typeface="Calibri" panose="020F0502020204030204" pitchFamily="34" charset="0"/>
                <a:ea typeface="Calibri" panose="020F0502020204030204" pitchFamily="34" charset="0"/>
                <a:cs typeface="Calibri" panose="020F0502020204030204" pitchFamily="34" charset="0"/>
              </a:rPr>
              <a:t>. Ο Τζορτζ και η Έμιλι απλώς εκδηλώνουν την </a:t>
            </a:r>
            <a:r>
              <a:rPr lang="el-GR" b="1" dirty="0">
                <a:latin typeface="Calibri" panose="020F0502020204030204" pitchFamily="34" charset="0"/>
                <a:ea typeface="Calibri" panose="020F0502020204030204" pitchFamily="34" charset="0"/>
                <a:cs typeface="Calibri" panose="020F0502020204030204" pitchFamily="34" charset="0"/>
              </a:rPr>
              <a:t>επιθυμία για αγάπη που μοιράζονται όλοι οι άνθρωποι</a:t>
            </a:r>
            <a:r>
              <a:rPr lang="el-GR" dirty="0">
                <a:latin typeface="Calibri" panose="020F0502020204030204" pitchFamily="34" charset="0"/>
                <a:ea typeface="Calibri" panose="020F0502020204030204" pitchFamily="34" charset="0"/>
                <a:cs typeface="Calibri" panose="020F0502020204030204" pitchFamily="34" charset="0"/>
              </a:rPr>
              <a:t>. Αυτή η στιγμή υποδηλώνει επίσης ότι οι ανώτερες σπουδές μπορεί να </a:t>
            </a:r>
            <a:r>
              <a:rPr lang="el-GR" i="1" dirty="0">
                <a:latin typeface="Calibri" panose="020F0502020204030204" pitchFamily="34" charset="0"/>
                <a:ea typeface="Calibri" panose="020F0502020204030204" pitchFamily="34" charset="0"/>
                <a:cs typeface="Calibri" panose="020F0502020204030204" pitchFamily="34" charset="0"/>
              </a:rPr>
              <a:t>μην</a:t>
            </a:r>
            <a:r>
              <a:rPr lang="el-GR" dirty="0">
                <a:latin typeface="Calibri" panose="020F0502020204030204" pitchFamily="34" charset="0"/>
                <a:ea typeface="Calibri" panose="020F0502020204030204" pitchFamily="34" charset="0"/>
                <a:cs typeface="Calibri" panose="020F0502020204030204" pitchFamily="34" charset="0"/>
              </a:rPr>
              <a:t> είναι ένα φυσικό ή αναπόφευκτο στάδιο της ανθρώπινης ανάπτυξης. Η </a:t>
            </a:r>
            <a:r>
              <a:rPr lang="el-GR" b="1" spc="600" dirty="0">
                <a:latin typeface="Calibri" panose="020F0502020204030204" pitchFamily="34" charset="0"/>
                <a:ea typeface="Calibri" panose="020F0502020204030204" pitchFamily="34" charset="0"/>
                <a:cs typeface="Calibri" panose="020F0502020204030204" pitchFamily="34" charset="0"/>
              </a:rPr>
              <a:t>αγάπη</a:t>
            </a:r>
            <a:r>
              <a:rPr lang="el-GR" dirty="0">
                <a:latin typeface="Calibri" panose="020F0502020204030204" pitchFamily="34" charset="0"/>
                <a:ea typeface="Calibri" panose="020F0502020204030204" pitchFamily="34" charset="0"/>
                <a:cs typeface="Calibri" panose="020F0502020204030204" pitchFamily="34" charset="0"/>
              </a:rPr>
              <a:t>, ωστόσο, είναι </a:t>
            </a:r>
            <a:r>
              <a:rPr lang="el-GR" b="1" spc="600" dirty="0">
                <a:latin typeface="Calibri" panose="020F0502020204030204" pitchFamily="34" charset="0"/>
                <a:ea typeface="Calibri" panose="020F0502020204030204" pitchFamily="34" charset="0"/>
                <a:cs typeface="Calibri" panose="020F0502020204030204" pitchFamily="34" charset="0"/>
              </a:rPr>
              <a:t>φυσική</a:t>
            </a:r>
            <a:r>
              <a:rPr lang="el-GR" b="1" dirty="0">
                <a:latin typeface="Calibri" panose="020F0502020204030204" pitchFamily="34" charset="0"/>
                <a:ea typeface="Calibri" panose="020F0502020204030204" pitchFamily="34" charset="0"/>
                <a:cs typeface="Calibri" panose="020F0502020204030204" pitchFamily="34" charset="0"/>
              </a:rPr>
              <a:t> </a:t>
            </a:r>
            <a:r>
              <a:rPr lang="el-GR" dirty="0">
                <a:latin typeface="Calibri" panose="020F0502020204030204" pitchFamily="34" charset="0"/>
                <a:ea typeface="Calibri" panose="020F0502020204030204" pitchFamily="34" charset="0"/>
                <a:cs typeface="Calibri" panose="020F0502020204030204" pitchFamily="34" charset="0"/>
              </a:rPr>
              <a:t>– τουλάχιστον στο πλαίσιο της άποψης του </a:t>
            </a:r>
            <a:r>
              <a:rPr lang="el-GR" dirty="0" err="1">
                <a:latin typeface="Calibri" panose="020F0502020204030204" pitchFamily="34" charset="0"/>
                <a:ea typeface="Calibri" panose="020F0502020204030204" pitchFamily="34" charset="0"/>
                <a:cs typeface="Calibri" panose="020F0502020204030204" pitchFamily="34" charset="0"/>
              </a:rPr>
              <a:t>Γουάιλντερ</a:t>
            </a:r>
            <a:r>
              <a:rPr lang="el-GR" dirty="0">
                <a:latin typeface="Calibri" panose="020F0502020204030204" pitchFamily="34" charset="0"/>
                <a:ea typeface="Calibri" panose="020F0502020204030204" pitchFamily="34" charset="0"/>
                <a:cs typeface="Calibri" panose="020F0502020204030204" pitchFamily="34" charset="0"/>
              </a:rPr>
              <a:t> για τη </a:t>
            </a:r>
            <a:r>
              <a:rPr lang="el-GR" b="1" dirty="0">
                <a:latin typeface="Calibri" panose="020F0502020204030204" pitchFamily="34" charset="0"/>
                <a:ea typeface="Calibri" panose="020F0502020204030204" pitchFamily="34" charset="0"/>
                <a:cs typeface="Calibri" panose="020F0502020204030204" pitchFamily="34" charset="0"/>
              </a:rPr>
              <a:t>ζωή</a:t>
            </a:r>
            <a:r>
              <a:rPr lang="el-GR" dirty="0">
                <a:latin typeface="Calibri" panose="020F0502020204030204" pitchFamily="34" charset="0"/>
                <a:ea typeface="Calibri" panose="020F0502020204030204" pitchFamily="34" charset="0"/>
                <a:cs typeface="Calibri" panose="020F0502020204030204" pitchFamily="34" charset="0"/>
              </a:rPr>
              <a:t> ως μια </a:t>
            </a:r>
            <a:r>
              <a:rPr lang="el-GR" b="1" dirty="0">
                <a:latin typeface="Calibri" panose="020F0502020204030204" pitchFamily="34" charset="0"/>
                <a:ea typeface="Calibri" panose="020F0502020204030204" pitchFamily="34" charset="0"/>
                <a:cs typeface="Calibri" panose="020F0502020204030204" pitchFamily="34" charset="0"/>
              </a:rPr>
              <a:t>γενική κίνηση από τη γέννηση μέχρι τον θάνατο</a:t>
            </a:r>
            <a:r>
              <a:rPr lang="el-GR"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657784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00000">
              <a:schemeClr val="accent1">
                <a:lumMod val="20000"/>
                <a:lumOff val="80000"/>
                <a:alpha val="29000"/>
              </a:schemeClr>
            </a:gs>
            <a:gs pos="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608BD1-53D6-4F3C-D781-64FFD6D582F6}"/>
              </a:ext>
            </a:extLst>
          </p:cNvPr>
          <p:cNvSpPr>
            <a:spLocks noGrp="1"/>
          </p:cNvSpPr>
          <p:nvPr>
            <p:ph type="title"/>
          </p:nvPr>
        </p:nvSpPr>
        <p:spPr>
          <a:xfrm>
            <a:off x="0" y="365125"/>
            <a:ext cx="12192000" cy="1325563"/>
          </a:xfrm>
        </p:spPr>
        <p:txBody>
          <a:bodyPr>
            <a:noAutofit/>
          </a:bodyPr>
          <a:lstStyle/>
          <a:p>
            <a:pPr algn="just"/>
            <a:r>
              <a:rPr lang="el-GR"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«Όλοι γνωρίζουμε ότι κάτι υπάρχει αιώνιο. Και δεν είναι τα σπίτια, δεν είναι τα ονόματα, και δεν είναι η γη, και δεν είναι καν τα αστέρια. . . Όλοι ξέρουν βαθιά στα κόκαλά τους ότι κάτι είναι αιώνιο και ότι αυτό το κάτι έχει να κάνει με τα ανθρώπινα όντα. Όλοι οι σπουδαιότεροι άνθρωποι που έζησαν ποτέ μας το λένε αυτό εδώ και πέντε χιλιάδες χρόνια και όμως θα εκπλαγείτε πώς οι άνθρωποι πάντα το αφήνουν να τους ξεφύγει. Υπάρχει κάτι πολύ βαθιά που είναι αιώνιο για κάθε άνθρωπο.»</a:t>
            </a:r>
          </a:p>
        </p:txBody>
      </p:sp>
      <p:sp>
        <p:nvSpPr>
          <p:cNvPr id="3" name="Θέση περιεχομένου 2">
            <a:extLst>
              <a:ext uri="{FF2B5EF4-FFF2-40B4-BE49-F238E27FC236}">
                <a16:creationId xmlns:a16="http://schemas.microsoft.com/office/drawing/2014/main" id="{9BBF892D-F852-4B04-FC94-0FF95CADC48E}"/>
              </a:ext>
            </a:extLst>
          </p:cNvPr>
          <p:cNvSpPr>
            <a:spLocks noGrp="1"/>
          </p:cNvSpPr>
          <p:nvPr>
            <p:ph idx="1"/>
          </p:nvPr>
        </p:nvSpPr>
        <p:spPr>
          <a:xfrm>
            <a:off x="0" y="2243578"/>
            <a:ext cx="12192000" cy="4614421"/>
          </a:xfrm>
        </p:spPr>
        <p:txBody>
          <a:bodyPr>
            <a:normAutofit fontScale="92500" lnSpcReduction="20000"/>
          </a:bodyPr>
          <a:lstStyle/>
          <a:p>
            <a:pPr algn="just"/>
            <a:r>
              <a:rPr lang="el-GR" sz="2000" dirty="0">
                <a:latin typeface="Calibri" panose="020F0502020204030204" pitchFamily="34" charset="0"/>
                <a:ea typeface="Calibri" panose="020F0502020204030204" pitchFamily="34" charset="0"/>
                <a:cs typeface="Calibri" panose="020F0502020204030204" pitchFamily="34" charset="0"/>
              </a:rPr>
              <a:t>Ο Διευθυντής Σκηνής μάς λέει τα παραπάνω λόγια κατά τη διάρκεια του μακρού μονολόγου του στην αρχή της Γ’ Πράξης. Αυτό το απόσπασμα προλογίζει τις απόψεις των νεκρών οι οποίοι πιστεύουν ότι τα ανθρώπινα όντα «δεν καταλαβαίνουν» την πραγματική σημασία της ύπαρξής τους. Ενώ ζουν, λένε, τα ανθρώπινα όντα τείνουν να παγιδεύονται τόσο σε καθημερινές λεπτομέρειες και ευθύνες, νιώθοντας τόσο απορροφημένοι στις συνηθισμένες ασχολίες της καθημερινής ζωής τους που συχνά τους ξεφεύγει η ουσιαστική φύση της ανθρώπινης ύπαρξης. Ο Διευθυντής Σκηνής απηχεί αυτό το συναίσθημα εδώ, υπονοώντας ότι τα ανθρώπινα όντα έχουν τη θεμελιώδη γνώση ότι υπάρχει κάτι αιώνιο, αλλά δεν έχουν κατανόηση του τι συνιστά αυτό το αιώνιο. Όπως οι νεκροί στην Γ’ Πράξη, ο Διευθυντής Σκηνής επιμένει ότι το «</a:t>
            </a:r>
            <a:r>
              <a:rPr lang="el-GR" sz="2000" b="1" dirty="0">
                <a:latin typeface="Calibri" panose="020F0502020204030204" pitchFamily="34" charset="0"/>
                <a:ea typeface="Calibri" panose="020F0502020204030204" pitchFamily="34" charset="0"/>
                <a:cs typeface="Calibri" panose="020F0502020204030204" pitchFamily="34" charset="0"/>
              </a:rPr>
              <a:t>αιώνιο</a:t>
            </a:r>
            <a:r>
              <a:rPr lang="el-GR" sz="2000" dirty="0">
                <a:latin typeface="Calibri" panose="020F0502020204030204" pitchFamily="34" charset="0"/>
                <a:ea typeface="Calibri" panose="020F0502020204030204" pitchFamily="34" charset="0"/>
                <a:cs typeface="Calibri" panose="020F0502020204030204" pitchFamily="34" charset="0"/>
              </a:rPr>
              <a:t>» </a:t>
            </a:r>
            <a:r>
              <a:rPr lang="el-GR" sz="2000" b="1" dirty="0">
                <a:latin typeface="Calibri" panose="020F0502020204030204" pitchFamily="34" charset="0"/>
                <a:ea typeface="Calibri" panose="020F0502020204030204" pitchFamily="34" charset="0"/>
                <a:cs typeface="Calibri" panose="020F0502020204030204" pitchFamily="34" charset="0"/>
              </a:rPr>
              <a:t>υπάρχει μέσα σε κάθε άνθρωπο </a:t>
            </a:r>
            <a:r>
              <a:rPr lang="el-GR" sz="2000" dirty="0">
                <a:latin typeface="Calibri" panose="020F0502020204030204" pitchFamily="34" charset="0"/>
                <a:ea typeface="Calibri" panose="020F0502020204030204" pitchFamily="34" charset="0"/>
                <a:cs typeface="Calibri" panose="020F0502020204030204" pitchFamily="34" charset="0"/>
              </a:rPr>
              <a:t>και ότι οι </a:t>
            </a:r>
            <a:r>
              <a:rPr lang="el-GR" sz="2000" b="1" dirty="0">
                <a:latin typeface="Calibri" panose="020F0502020204030204" pitchFamily="34" charset="0"/>
                <a:ea typeface="Calibri" panose="020F0502020204030204" pitchFamily="34" charset="0"/>
                <a:cs typeface="Calibri" panose="020F0502020204030204" pitchFamily="34" charset="0"/>
              </a:rPr>
              <a:t>άνθρωποι μπορούν να μοιράζονται αυτήν την αιώνια φύση μέσω των καθημερινών τους αλληλεπιδράσεων</a:t>
            </a:r>
            <a:r>
              <a:rPr lang="el-GR" sz="2000" dirty="0">
                <a:latin typeface="Calibri" panose="020F0502020204030204" pitchFamily="34" charset="0"/>
                <a:ea typeface="Calibri" panose="020F0502020204030204" pitchFamily="34" charset="0"/>
                <a:cs typeface="Calibri" panose="020F0502020204030204" pitchFamily="34" charset="0"/>
              </a:rPr>
              <a:t>.</a:t>
            </a:r>
          </a:p>
          <a:p>
            <a:pPr algn="just"/>
            <a:endParaRPr lang="el-GR" sz="2000" dirty="0">
              <a:latin typeface="Calibri" panose="020F0502020204030204" pitchFamily="34" charset="0"/>
              <a:ea typeface="Calibri" panose="020F0502020204030204" pitchFamily="34" charset="0"/>
              <a:cs typeface="Calibri" panose="020F0502020204030204" pitchFamily="34" charset="0"/>
            </a:endParaRPr>
          </a:p>
          <a:p>
            <a:pPr algn="just"/>
            <a:r>
              <a:rPr lang="el-GR" sz="2000" dirty="0">
                <a:latin typeface="Calibri" panose="020F0502020204030204" pitchFamily="34" charset="0"/>
                <a:ea typeface="Calibri" panose="020F0502020204030204" pitchFamily="34" charset="0"/>
                <a:cs typeface="Calibri" panose="020F0502020204030204" pitchFamily="34" charset="0"/>
              </a:rPr>
              <a:t>Τα λόγια του Διευθυντή Σκηνής υπογραμμίζουν έτσι το ενδιαφέρον του </a:t>
            </a:r>
            <a:r>
              <a:rPr lang="el-GR" sz="2000" dirty="0" err="1">
                <a:latin typeface="Calibri" panose="020F0502020204030204" pitchFamily="34" charset="0"/>
                <a:ea typeface="Calibri" panose="020F0502020204030204" pitchFamily="34" charset="0"/>
                <a:cs typeface="Calibri" panose="020F0502020204030204" pitchFamily="34" charset="0"/>
              </a:rPr>
              <a:t>Γουάιλντερ</a:t>
            </a:r>
            <a:r>
              <a:rPr lang="el-GR" sz="2000" dirty="0">
                <a:latin typeface="Calibri" panose="020F0502020204030204" pitchFamily="34" charset="0"/>
                <a:ea typeface="Calibri" panose="020F0502020204030204" pitchFamily="34" charset="0"/>
                <a:cs typeface="Calibri" panose="020F0502020204030204" pitchFamily="34" charset="0"/>
              </a:rPr>
              <a:t> να </a:t>
            </a:r>
            <a:r>
              <a:rPr lang="el-GR" sz="2000" b="1" dirty="0">
                <a:latin typeface="Calibri" panose="020F0502020204030204" pitchFamily="34" charset="0"/>
                <a:ea typeface="Calibri" panose="020F0502020204030204" pitchFamily="34" charset="0"/>
                <a:cs typeface="Calibri" panose="020F0502020204030204" pitchFamily="34" charset="0"/>
              </a:rPr>
              <a:t>βρει το αιώνιο ανάμεσα στις λεπτομέρειες της καθημερινής ζωής</a:t>
            </a:r>
            <a:r>
              <a:rPr lang="el-GR" sz="2000" dirty="0">
                <a:latin typeface="Calibri" panose="020F0502020204030204" pitchFamily="34" charset="0"/>
                <a:ea typeface="Calibri" panose="020F0502020204030204" pitchFamily="34" charset="0"/>
                <a:cs typeface="Calibri" panose="020F0502020204030204" pitchFamily="34" charset="0"/>
              </a:rPr>
              <a:t>. Οι άνθρωποι κατέχουν μεμονωμένες αιώνιες ψυχές που στο έργο φαίνεται πως μπορούν να ζουν μετά τον φυσικό θάνατο, αλλά οι </a:t>
            </a:r>
            <a:r>
              <a:rPr lang="el-GR" sz="2000" b="1" dirty="0">
                <a:latin typeface="Calibri" panose="020F0502020204030204" pitchFamily="34" charset="0"/>
                <a:ea typeface="Calibri" panose="020F0502020204030204" pitchFamily="34" charset="0"/>
                <a:cs typeface="Calibri" panose="020F0502020204030204" pitchFamily="34" charset="0"/>
              </a:rPr>
              <a:t>αλληλεπιδράσεις τους μεταξύ τους ενώ βρίσκονται ακόμη στη Γη μπορούν να ξεπεράσουν ακόμη και την ανεξιχνίαστη ομορφιά της μετά θάνατον ζωής.</a:t>
            </a:r>
            <a:r>
              <a:rPr lang="el-GR" sz="2000" dirty="0">
                <a:latin typeface="Calibri" panose="020F0502020204030204" pitchFamily="34" charset="0"/>
                <a:ea typeface="Calibri" panose="020F0502020204030204" pitchFamily="34" charset="0"/>
                <a:cs typeface="Calibri" panose="020F0502020204030204" pitchFamily="34" charset="0"/>
              </a:rPr>
              <a:t> Ο Διευθυντής Σκηνής σκέφτεται τι περιμένουν οι ψυχές στο έργο, αλλά μπορεί μόνο να θέσει τις σκέψεις του με τη μορφή μιας ερώτησης: «Δεν περιμένουν να αποκαλυφθεί το αιώνιο συστατικό τους;» Ο </a:t>
            </a:r>
            <a:r>
              <a:rPr lang="el-GR" sz="2000" dirty="0" err="1">
                <a:latin typeface="Calibri" panose="020F0502020204030204" pitchFamily="34" charset="0"/>
                <a:ea typeface="Calibri" panose="020F0502020204030204" pitchFamily="34" charset="0"/>
                <a:cs typeface="Calibri" panose="020F0502020204030204" pitchFamily="34" charset="0"/>
              </a:rPr>
              <a:t>Γουάιλντερ</a:t>
            </a:r>
            <a:r>
              <a:rPr lang="el-GR" sz="2000" dirty="0">
                <a:latin typeface="Calibri" panose="020F0502020204030204" pitchFamily="34" charset="0"/>
                <a:ea typeface="Calibri" panose="020F0502020204030204" pitchFamily="34" charset="0"/>
                <a:cs typeface="Calibri" panose="020F0502020204030204" pitchFamily="34" charset="0"/>
              </a:rPr>
              <a:t> απεικονίζει τις νεκρές ψυχές στην Γ’ Πράξη  κυρίως για να υπογραμμίσει την </a:t>
            </a:r>
            <a:r>
              <a:rPr lang="el-GR" sz="2000" b="1" dirty="0">
                <a:latin typeface="Calibri" panose="020F0502020204030204" pitchFamily="34" charset="0"/>
                <a:ea typeface="Calibri" panose="020F0502020204030204" pitchFamily="34" charset="0"/>
                <a:cs typeface="Calibri" panose="020F0502020204030204" pitchFamily="34" charset="0"/>
              </a:rPr>
              <a:t>παροδικότητα της ανθρώπινης ζωής στη Γη</a:t>
            </a:r>
            <a:r>
              <a:rPr lang="el-GR" sz="2000" dirty="0">
                <a:latin typeface="Calibri" panose="020F0502020204030204" pitchFamily="34" charset="0"/>
                <a:ea typeface="Calibri" panose="020F0502020204030204" pitchFamily="34" charset="0"/>
                <a:cs typeface="Calibri" panose="020F0502020204030204" pitchFamily="34" charset="0"/>
              </a:rPr>
              <a:t>. Αυτή η παροδικότητα δίνει στη ζωή την ομορφιά της και την αιώνια, θεϊκή της αξία, ανεξάρτητα από τα όποια άγνωστα γεγονότα μπορεί να έπονται. Η πόλη μας, αν και τελειώνει με τη μετά θάνατον ζωή, επιμένει ότι το </a:t>
            </a:r>
            <a:r>
              <a:rPr lang="el-GR" sz="2000" b="1" dirty="0">
                <a:latin typeface="Calibri" panose="020F0502020204030204" pitchFamily="34" charset="0"/>
                <a:ea typeface="Calibri" panose="020F0502020204030204" pitchFamily="34" charset="0"/>
                <a:cs typeface="Calibri" panose="020F0502020204030204" pitchFamily="34" charset="0"/>
              </a:rPr>
              <a:t>αιώνιο υπάρχει στη Γη σε κάθε στιγμή της ανθρώπινης αλληλεπίδρασης.</a:t>
            </a:r>
          </a:p>
        </p:txBody>
      </p:sp>
    </p:spTree>
    <p:extLst>
      <p:ext uri="{BB962C8B-B14F-4D97-AF65-F5344CB8AC3E}">
        <p14:creationId xmlns:p14="http://schemas.microsoft.com/office/powerpoint/2010/main" val="3184148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00000">
              <a:schemeClr val="accent1">
                <a:lumMod val="20000"/>
                <a:lumOff val="80000"/>
                <a:alpha val="29000"/>
              </a:schemeClr>
            </a:gs>
            <a:gs pos="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847321-0931-1C63-C66A-D187483BD994}"/>
              </a:ext>
            </a:extLst>
          </p:cNvPr>
          <p:cNvSpPr>
            <a:spLocks noGrp="1"/>
          </p:cNvSpPr>
          <p:nvPr>
            <p:ph type="title"/>
          </p:nvPr>
        </p:nvSpPr>
        <p:spPr>
          <a:xfrm>
            <a:off x="0" y="1"/>
            <a:ext cx="12192000" cy="1060703"/>
          </a:xfrm>
        </p:spPr>
        <p:txBody>
          <a:bodyPr>
            <a:noAutofit/>
          </a:bodyPr>
          <a:lstStyle/>
          <a:p>
            <a:pPr algn="ctr"/>
            <a:r>
              <a:rPr lang="el-GR" sz="3200" spc="3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Αντιλαμβάνεται ποτέ κανείς τη ζωή όσο τη ζει, </a:t>
            </a:r>
            <a:br>
              <a:rPr lang="el-GR" sz="3200" spc="3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l-GR" sz="3200" spc="3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στο κάθε λεπτό της;</a:t>
            </a:r>
          </a:p>
        </p:txBody>
      </p:sp>
      <p:sp>
        <p:nvSpPr>
          <p:cNvPr id="3" name="Θέση περιεχομένου 2">
            <a:extLst>
              <a:ext uri="{FF2B5EF4-FFF2-40B4-BE49-F238E27FC236}">
                <a16:creationId xmlns:a16="http://schemas.microsoft.com/office/drawing/2014/main" id="{D0001FEE-3B45-80E4-AB7E-094BD2647116}"/>
              </a:ext>
            </a:extLst>
          </p:cNvPr>
          <p:cNvSpPr>
            <a:spLocks noGrp="1"/>
          </p:cNvSpPr>
          <p:nvPr>
            <p:ph idx="1"/>
          </p:nvPr>
        </p:nvSpPr>
        <p:spPr>
          <a:xfrm>
            <a:off x="0" y="1197864"/>
            <a:ext cx="12192000" cy="5660135"/>
          </a:xfrm>
        </p:spPr>
        <p:txBody>
          <a:bodyPr>
            <a:normAutofit fontScale="85000" lnSpcReduction="20000"/>
          </a:bodyPr>
          <a:lstStyle/>
          <a:p>
            <a:pPr algn="just"/>
            <a:r>
              <a:rPr lang="el-GR" dirty="0">
                <a:latin typeface="Calibri" panose="020F0502020204030204" pitchFamily="34" charset="0"/>
                <a:ea typeface="Calibri" panose="020F0502020204030204" pitchFamily="34" charset="0"/>
                <a:cs typeface="Calibri" panose="020F0502020204030204" pitchFamily="34" charset="0"/>
              </a:rPr>
              <a:t>Η Έμιλι κάνει αυτή την ερώτηση στον Διευθυντή Σκηνής στο τέλος της Γ’ Πράξης, αφού </a:t>
            </a:r>
            <a:r>
              <a:rPr lang="el-GR" dirty="0" err="1">
                <a:latin typeface="Calibri" panose="020F0502020204030204" pitchFamily="34" charset="0"/>
                <a:ea typeface="Calibri" panose="020F0502020204030204" pitchFamily="34" charset="0"/>
                <a:cs typeface="Calibri" panose="020F0502020204030204" pitchFamily="34" charset="0"/>
              </a:rPr>
              <a:t>ξαναβίωσε</a:t>
            </a:r>
            <a:r>
              <a:rPr lang="el-GR" dirty="0">
                <a:latin typeface="Calibri" panose="020F0502020204030204" pitchFamily="34" charset="0"/>
                <a:ea typeface="Calibri" panose="020F0502020204030204" pitchFamily="34" charset="0"/>
                <a:cs typeface="Calibri" panose="020F0502020204030204" pitchFamily="34" charset="0"/>
              </a:rPr>
              <a:t> τα δωδέκατα γενέθλιά της. Ο Διευθυντής Σκηνής απαντά ότι οι άνθρωποι πράγματι δεν αντιλαμβάνονται τη ζωή, εκτός ίσως από τους «</a:t>
            </a:r>
            <a:r>
              <a:rPr lang="el-GR"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αγίους και τους ποιητές</a:t>
            </a:r>
            <a:r>
              <a:rPr lang="el-GR" dirty="0">
                <a:latin typeface="Calibri" panose="020F0502020204030204" pitchFamily="34" charset="0"/>
                <a:ea typeface="Calibri" panose="020F0502020204030204" pitchFamily="34" charset="0"/>
                <a:cs typeface="Calibri" panose="020F0502020204030204" pitchFamily="34" charset="0"/>
              </a:rPr>
              <a:t>». Ίσως το πιο γνωστό απόσπασμα του έργου, αυτές οι λέξεις τονίζουν την </a:t>
            </a:r>
            <a:r>
              <a:rPr lang="el-GR" b="1" dirty="0">
                <a:latin typeface="Calibri" panose="020F0502020204030204" pitchFamily="34" charset="0"/>
                <a:ea typeface="Calibri" panose="020F0502020204030204" pitchFamily="34" charset="0"/>
                <a:cs typeface="Calibri" panose="020F0502020204030204" pitchFamily="34" charset="0"/>
              </a:rPr>
              <a:t>αξία των καθημερινών γεγονότων</a:t>
            </a:r>
            <a:r>
              <a:rPr lang="el-GR" dirty="0">
                <a:latin typeface="Calibri" panose="020F0502020204030204" pitchFamily="34" charset="0"/>
                <a:ea typeface="Calibri" panose="020F0502020204030204" pitchFamily="34" charset="0"/>
                <a:cs typeface="Calibri" panose="020F0502020204030204" pitchFamily="34" charset="0"/>
              </a:rPr>
              <a:t>. Σε όλο το έργο, οι χαρακτήρες δίνουν σημασία σε στιγμές κάποιας τελετής και των συνεπειών της, όπως ο γάμος του Τζορτζ και της Έμιλι και η κηδεία της Έμιλι. Αλλά οι χαρακτήρες δεν φαίνεται να εκτιμούν ή να κάνουν συναισθηματική σύνδεση με τις καθημερινές δραστηριότητες της μάλλον συνηθισμένης ζωής τους.</a:t>
            </a:r>
          </a:p>
          <a:p>
            <a:pPr algn="just"/>
            <a:r>
              <a:rPr lang="el-GR" dirty="0">
                <a:latin typeface="Calibri" panose="020F0502020204030204" pitchFamily="34" charset="0"/>
                <a:ea typeface="Calibri" panose="020F0502020204030204" pitchFamily="34" charset="0"/>
                <a:cs typeface="Calibri" panose="020F0502020204030204" pitchFamily="34" charset="0"/>
              </a:rPr>
              <a:t>Αντί να προσπαθήσουν να </a:t>
            </a:r>
            <a:r>
              <a:rPr lang="el-GR" b="1" dirty="0">
                <a:latin typeface="Calibri" panose="020F0502020204030204" pitchFamily="34" charset="0"/>
                <a:ea typeface="Calibri" panose="020F0502020204030204" pitchFamily="34" charset="0"/>
                <a:cs typeface="Calibri" panose="020F0502020204030204" pitchFamily="34" charset="0"/>
              </a:rPr>
              <a:t>«ζήσουν συνειδητά» την κάθε τους στιγμή</a:t>
            </a:r>
            <a:r>
              <a:rPr lang="el-GR" dirty="0">
                <a:latin typeface="Calibri" panose="020F0502020204030204" pitchFamily="34" charset="0"/>
                <a:ea typeface="Calibri" panose="020F0502020204030204" pitchFamily="34" charset="0"/>
                <a:cs typeface="Calibri" panose="020F0502020204030204" pitchFamily="34" charset="0"/>
              </a:rPr>
              <a:t>, οι κάτοικοι του </a:t>
            </a:r>
            <a:r>
              <a:rPr lang="el-GR" dirty="0" err="1">
                <a:latin typeface="Calibri" panose="020F0502020204030204" pitchFamily="34" charset="0"/>
                <a:ea typeface="Calibri" panose="020F0502020204030204" pitchFamily="34" charset="0"/>
                <a:cs typeface="Calibri" panose="020F0502020204030204" pitchFamily="34" charset="0"/>
              </a:rPr>
              <a:t>Γκρόβερς</a:t>
            </a:r>
            <a:r>
              <a:rPr lang="el-GR" dirty="0">
                <a:latin typeface="Calibri" panose="020F0502020204030204" pitchFamily="34" charset="0"/>
                <a:ea typeface="Calibri" panose="020F0502020204030204" pitchFamily="34" charset="0"/>
                <a:cs typeface="Calibri" panose="020F0502020204030204" pitchFamily="34" charset="0"/>
              </a:rPr>
              <a:t> </a:t>
            </a:r>
            <a:r>
              <a:rPr lang="el-GR" dirty="0" err="1">
                <a:latin typeface="Calibri" panose="020F0502020204030204" pitchFamily="34" charset="0"/>
                <a:ea typeface="Calibri" panose="020F0502020204030204" pitchFamily="34" charset="0"/>
                <a:cs typeface="Calibri" panose="020F0502020204030204" pitchFamily="34" charset="0"/>
              </a:rPr>
              <a:t>Κόρνερς</a:t>
            </a:r>
            <a:r>
              <a:rPr lang="el-GR" dirty="0">
                <a:latin typeface="Calibri" panose="020F0502020204030204" pitchFamily="34" charset="0"/>
                <a:ea typeface="Calibri" panose="020F0502020204030204" pitchFamily="34" charset="0"/>
                <a:cs typeface="Calibri" panose="020F0502020204030204" pitchFamily="34" charset="0"/>
              </a:rPr>
              <a:t> -και, κατ’ επέκταση, οι άνθρωποι σε όλο τον κόσμο- συχνά δεν έχουν καμία αίσθηση απορίας ή αξιολόγησης για το τι περνά μπροστά στα μάτια τους κάθε μέρα. Όταν η Έμιλι ξαναζεί τα δωδέκατα γενέθλιά της, προσπαθεί μάταια να κάνει τη μητέρα της να την κοιτάξει πραγματικά και να </a:t>
            </a:r>
            <a:r>
              <a:rPr lang="el-GR" i="1" dirty="0">
                <a:latin typeface="Calibri" panose="020F0502020204030204" pitchFamily="34" charset="0"/>
                <a:ea typeface="Calibri" panose="020F0502020204030204" pitchFamily="34" charset="0"/>
                <a:cs typeface="Calibri" panose="020F0502020204030204" pitchFamily="34" charset="0"/>
              </a:rPr>
              <a:t>μην θεωρήσει δεδομένη την παρουσία της κόρης της</a:t>
            </a:r>
            <a:r>
              <a:rPr lang="el-GR" dirty="0">
                <a:latin typeface="Calibri" panose="020F0502020204030204" pitchFamily="34" charset="0"/>
                <a:ea typeface="Calibri" panose="020F0502020204030204" pitchFamily="34" charset="0"/>
                <a:cs typeface="Calibri" panose="020F0502020204030204" pitchFamily="34" charset="0"/>
              </a:rPr>
              <a:t>. Αυτή η εμπειρία κάνει την Έμιλι να συνειδητοποιήσει ότι κατά τη διάρκεια της ζωής της, η ίδια </a:t>
            </a:r>
            <a:r>
              <a:rPr lang="el-GR" i="1" dirty="0">
                <a:latin typeface="Calibri" panose="020F0502020204030204" pitchFamily="34" charset="0"/>
                <a:ea typeface="Calibri" panose="020F0502020204030204" pitchFamily="34" charset="0"/>
                <a:cs typeface="Calibri" panose="020F0502020204030204" pitchFamily="34" charset="0"/>
              </a:rPr>
              <a:t>δεν</a:t>
            </a:r>
            <a:r>
              <a:rPr lang="el-GR" dirty="0">
                <a:latin typeface="Calibri" panose="020F0502020204030204" pitchFamily="34" charset="0"/>
                <a:ea typeface="Calibri" panose="020F0502020204030204" pitchFamily="34" charset="0"/>
                <a:cs typeface="Calibri" panose="020F0502020204030204" pitchFamily="34" charset="0"/>
              </a:rPr>
              <a:t> έδωσε αρκετή προσοχή στη λεπτομέρεια και </a:t>
            </a:r>
            <a:r>
              <a:rPr lang="el-GR" i="1" dirty="0">
                <a:latin typeface="Calibri" panose="020F0502020204030204" pitchFamily="34" charset="0"/>
                <a:ea typeface="Calibri" panose="020F0502020204030204" pitchFamily="34" charset="0"/>
                <a:cs typeface="Calibri" panose="020F0502020204030204" pitchFamily="34" charset="0"/>
              </a:rPr>
              <a:t>δεν</a:t>
            </a:r>
            <a:r>
              <a:rPr lang="el-GR" dirty="0">
                <a:latin typeface="Calibri" panose="020F0502020204030204" pitchFamily="34" charset="0"/>
                <a:ea typeface="Calibri" panose="020F0502020204030204" pitchFamily="34" charset="0"/>
                <a:cs typeface="Calibri" panose="020F0502020204030204" pitchFamily="34" charset="0"/>
              </a:rPr>
              <a:t> εκτιμούσε την οικογένειά της και την πόλη της όπως τώρα που είναι νεκρή. Η παρατήρηση της Έμιλι προηγείται άμεσα της επιστροφής της στο κοιμητήριο και σηματοδοτεί την οριστική εγκατάστασή της στο βασίλειο των νεκρών ψυχών. Η Έμιλι πονάει όταν καταλαβαίνει ότι </a:t>
            </a:r>
            <a:r>
              <a:rPr lang="el-GR" b="1" dirty="0">
                <a:latin typeface="Calibri" panose="020F0502020204030204" pitchFamily="34" charset="0"/>
                <a:ea typeface="Calibri" panose="020F0502020204030204" pitchFamily="34" charset="0"/>
                <a:cs typeface="Calibri" panose="020F0502020204030204" pitchFamily="34" charset="0"/>
              </a:rPr>
              <a:t>τα ανθρώπινα όντα χάνουν μεγάλες ευκαιρίες κάθε στιγμή της ζωής τους</a:t>
            </a:r>
            <a:r>
              <a:rPr lang="el-GR" dirty="0">
                <a:latin typeface="Calibri" panose="020F0502020204030204" pitchFamily="34" charset="0"/>
                <a:ea typeface="Calibri" panose="020F0502020204030204" pitchFamily="34" charset="0"/>
                <a:cs typeface="Calibri" panose="020F0502020204030204" pitchFamily="34" charset="0"/>
              </a:rPr>
              <a:t> και η συνειδητοποίησή της αυτή μειώνει την επιθυμία της να επιστρέψει στον κόσμο των ζωντανών.</a:t>
            </a:r>
          </a:p>
        </p:txBody>
      </p:sp>
    </p:spTree>
    <p:extLst>
      <p:ext uri="{BB962C8B-B14F-4D97-AF65-F5344CB8AC3E}">
        <p14:creationId xmlns:p14="http://schemas.microsoft.com/office/powerpoint/2010/main" val="1394160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226</TotalTime>
  <Words>1717</Words>
  <Application>Microsoft Office PowerPoint</Application>
  <PresentationFormat>Ευρεία οθόνη</PresentationFormat>
  <Paragraphs>19</Paragraphs>
  <Slides>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6</vt:i4>
      </vt:variant>
    </vt:vector>
  </HeadingPairs>
  <TitlesOfParts>
    <vt:vector size="11" baseType="lpstr">
      <vt:lpstr>Aptos</vt:lpstr>
      <vt:lpstr>Aptos Display</vt:lpstr>
      <vt:lpstr>Arial</vt:lpstr>
      <vt:lpstr>Calibri</vt:lpstr>
      <vt:lpstr>Θέμα του Office</vt:lpstr>
      <vt:lpstr>Παρουσίαση του PowerPoint</vt:lpstr>
      <vt:lpstr>«Λοιπόν, άνθρωποι που ζείτε μετά χίλια χρόνια από τώρα, εμείς έτσι ήμασταν στις επαρχίες βόρεια της Νέας Υόρκης στις αρχές του εικοστού αιώνα. Έτσι ήμασταν στο μεγάλωμά μας και στον γάμο μας και στη ζωή μας και στον θάνατό μας.»</vt:lpstr>
      <vt:lpstr>«Οι άνθρωποι προορίζονται να περάσουν τη ζωή τους δύο - δύο. Δεν είναι φυσικό να είσαι μοναχικός.»</vt:lpstr>
      <vt:lpstr>«Νομίζω ότι μόλις βρεις έναν άνθρωπο που σου αρέσει πολύ. . . εννοώ έναν άνθρωπο που κι εκείνος σ’ αγαπάει και του αρέσεις αρκετά ώστε να ενδιαφέρεται για τον χαρακτήρα σου. . .  Λοιπόν, νομίζω ότι αυτό είναι εξίσου σημαντικό με το να μπω στο πανεπιστήμιο κι ακόμη περισσότερο. Αυτό νομίζω.»</vt:lpstr>
      <vt:lpstr>«Όλοι γνωρίζουμε ότι κάτι υπάρχει αιώνιο. Και δεν είναι τα σπίτια, δεν είναι τα ονόματα, και δεν είναι η γη, και δεν είναι καν τα αστέρια. . . Όλοι ξέρουν βαθιά στα κόκαλά τους ότι κάτι είναι αιώνιο και ότι αυτό το κάτι έχει να κάνει με τα ανθρώπινα όντα. Όλοι οι σπουδαιότεροι άνθρωποι που έζησαν ποτέ μας το λένε αυτό εδώ και πέντε χιλιάδες χρόνια και όμως θα εκπλαγείτε πώς οι άνθρωποι πάντα το αφήνουν να τους ξεφύγει. Υπάρχει κάτι πολύ βαθιά που είναι αιώνιο για κάθε άνθρωπο.»</vt:lpstr>
      <vt:lpstr>Αντιλαμβάνεται ποτέ κανείς τη ζωή όσο τη ζει,  στο κάθε λεπτό της;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Andreas Lazaris</dc:creator>
  <cp:lastModifiedBy>Andreas Lazaris</cp:lastModifiedBy>
  <cp:revision>12</cp:revision>
  <dcterms:created xsi:type="dcterms:W3CDTF">2024-10-30T07:25:01Z</dcterms:created>
  <dcterms:modified xsi:type="dcterms:W3CDTF">2024-10-31T09:16:36Z</dcterms:modified>
</cp:coreProperties>
</file>