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sldIdLst>
    <p:sldId id="291" r:id="rId3"/>
    <p:sldId id="300" r:id="rId4"/>
    <p:sldId id="293" r:id="rId5"/>
    <p:sldId id="292" r:id="rId6"/>
    <p:sldId id="261" r:id="rId7"/>
    <p:sldId id="294" r:id="rId8"/>
    <p:sldId id="295" r:id="rId9"/>
    <p:sldId id="296" r:id="rId10"/>
    <p:sldId id="297" r:id="rId11"/>
    <p:sldId id="298" r:id="rId12"/>
    <p:sldId id="299" r:id="rId13"/>
    <p:sldId id="301" r:id="rId14"/>
    <p:sldId id="302" r:id="rId15"/>
    <p:sldId id="552" r:id="rId16"/>
    <p:sldId id="303" r:id="rId17"/>
    <p:sldId id="304" r:id="rId18"/>
    <p:sldId id="538" r:id="rId19"/>
    <p:sldId id="539" r:id="rId20"/>
    <p:sldId id="540" r:id="rId21"/>
    <p:sldId id="541" r:id="rId22"/>
    <p:sldId id="542" r:id="rId23"/>
    <p:sldId id="546" r:id="rId24"/>
    <p:sldId id="547" r:id="rId25"/>
    <p:sldId id="548" r:id="rId26"/>
    <p:sldId id="550" r:id="rId27"/>
    <p:sldId id="551" r:id="rId28"/>
    <p:sldId id="543" r:id="rId29"/>
    <p:sldId id="544" r:id="rId30"/>
    <p:sldId id="545" r:id="rId31"/>
    <p:sldId id="268" r:id="rId32"/>
    <p:sldId id="284" r:id="rId33"/>
    <p:sldId id="285" r:id="rId34"/>
    <p:sldId id="286" r:id="rId35"/>
    <p:sldId id="287" r:id="rId36"/>
    <p:sldId id="288" r:id="rId37"/>
    <p:sldId id="289" r:id="rId38"/>
    <p:sldId id="271" r:id="rId39"/>
    <p:sldId id="272" r:id="rId40"/>
    <p:sldId id="269" r:id="rId41"/>
    <p:sldId id="270" r:id="rId42"/>
    <p:sldId id="274" r:id="rId43"/>
    <p:sldId id="273" r:id="rId44"/>
    <p:sldId id="275" r:id="rId45"/>
    <p:sldId id="266" r:id="rId46"/>
    <p:sldId id="267" r:id="rId4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9144000" cy="6856413"/>
            <a:chOff x="0" y="0"/>
            <a:chExt cx="5760" cy="4319"/>
          </a:xfrm>
        </p:grpSpPr>
        <p:sp>
          <p:nvSpPr>
            <p:cNvPr id="1229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a:solidFill>
                  <a:srgbClr val="FFFFFF"/>
                </a:solidFill>
              </a:endParaRPr>
            </a:p>
          </p:txBody>
        </p:sp>
        <p:sp>
          <p:nvSpPr>
            <p:cNvPr id="1229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a:solidFill>
                  <a:srgbClr val="FFFFFF"/>
                </a:solidFill>
              </a:endParaRPr>
            </a:p>
          </p:txBody>
        </p:sp>
        <p:sp>
          <p:nvSpPr>
            <p:cNvPr id="1231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grpSp>
          <p:nvGrpSpPr>
            <p:cNvPr id="12327" name="Group 39"/>
            <p:cNvGrpSpPr>
              <a:grpSpLocks/>
            </p:cNvGrpSpPr>
            <p:nvPr userDrawn="1"/>
          </p:nvGrpSpPr>
          <p:grpSpPr bwMode="auto">
            <a:xfrm>
              <a:off x="0" y="1632"/>
              <a:ext cx="5758" cy="1858"/>
              <a:chOff x="0" y="1632"/>
              <a:chExt cx="5758" cy="1858"/>
            </a:xfrm>
          </p:grpSpPr>
          <p:sp>
            <p:nvSpPr>
              <p:cNvPr id="1232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grpSp>
      </p:grpSp>
      <p:sp>
        <p:nvSpPr>
          <p:cNvPr id="12330"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l-GR" altLang="el-GR" noProof="0"/>
              <a:t>Click to edit Master title style</a:t>
            </a:r>
          </a:p>
        </p:txBody>
      </p:sp>
      <p:sp>
        <p:nvSpPr>
          <p:cNvPr id="1233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l-GR" altLang="el-GR" noProof="0"/>
              <a:t>Click to edit Master subtitle style</a:t>
            </a:r>
          </a:p>
        </p:txBody>
      </p:sp>
      <p:sp>
        <p:nvSpPr>
          <p:cNvPr id="12332" name="Rectangle 44"/>
          <p:cNvSpPr>
            <a:spLocks noGrp="1" noChangeArrowheads="1"/>
          </p:cNvSpPr>
          <p:nvPr>
            <p:ph type="dt" sz="quarter" idx="2"/>
          </p:nvPr>
        </p:nvSpPr>
        <p:spPr/>
        <p:txBody>
          <a:bodyPr/>
          <a:lstStyle>
            <a:lvl1pPr>
              <a:defRPr/>
            </a:lvl1pPr>
          </a:lstStyle>
          <a:p>
            <a:endParaRPr lang="el-GR" altLang="el-GR">
              <a:solidFill>
                <a:srgbClr val="FFFFFF"/>
              </a:solidFill>
            </a:endParaRPr>
          </a:p>
        </p:txBody>
      </p:sp>
      <p:sp>
        <p:nvSpPr>
          <p:cNvPr id="12333" name="Rectangle 45"/>
          <p:cNvSpPr>
            <a:spLocks noGrp="1" noChangeArrowheads="1"/>
          </p:cNvSpPr>
          <p:nvPr>
            <p:ph type="ftr" sz="quarter" idx="3"/>
          </p:nvPr>
        </p:nvSpPr>
        <p:spPr/>
        <p:txBody>
          <a:bodyPr/>
          <a:lstStyle>
            <a:lvl1pPr>
              <a:defRPr/>
            </a:lvl1pPr>
          </a:lstStyle>
          <a:p>
            <a:endParaRPr lang="el-GR" altLang="el-GR">
              <a:solidFill>
                <a:srgbClr val="FFFFFF"/>
              </a:solidFill>
            </a:endParaRPr>
          </a:p>
        </p:txBody>
      </p:sp>
      <p:sp>
        <p:nvSpPr>
          <p:cNvPr id="12334" name="Rectangle 46"/>
          <p:cNvSpPr>
            <a:spLocks noGrp="1" noChangeArrowheads="1"/>
          </p:cNvSpPr>
          <p:nvPr>
            <p:ph type="sldNum" sz="quarter" idx="4"/>
          </p:nvPr>
        </p:nvSpPr>
        <p:spPr/>
        <p:txBody>
          <a:bodyPr/>
          <a:lstStyle>
            <a:lvl1pPr>
              <a:defRPr/>
            </a:lvl1pPr>
          </a:lstStyle>
          <a:p>
            <a:fld id="{9830F844-37A0-4A77-BA2B-75C5457FA9A4}"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4032609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FFFFFF"/>
              </a:solidFill>
            </a:endParaRPr>
          </a:p>
        </p:txBody>
      </p:sp>
      <p:sp>
        <p:nvSpPr>
          <p:cNvPr id="6" name="Θέση αριθμού διαφάνειας 5"/>
          <p:cNvSpPr>
            <a:spLocks noGrp="1"/>
          </p:cNvSpPr>
          <p:nvPr>
            <p:ph type="sldNum" sz="quarter" idx="12"/>
          </p:nvPr>
        </p:nvSpPr>
        <p:spPr/>
        <p:txBody>
          <a:bodyPr/>
          <a:lstStyle>
            <a:lvl1pPr>
              <a:defRPr/>
            </a:lvl1pPr>
          </a:lstStyle>
          <a:p>
            <a:fld id="{41D6912D-13E3-41B5-BFEB-2DBCC2B5C9A0}"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71951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7813"/>
            <a:ext cx="2057400" cy="5853112"/>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7813"/>
            <a:ext cx="6019800" cy="5853112"/>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FFFFFF"/>
              </a:solidFill>
            </a:endParaRPr>
          </a:p>
        </p:txBody>
      </p:sp>
      <p:sp>
        <p:nvSpPr>
          <p:cNvPr id="6" name="Θέση αριθμού διαφάνειας 5"/>
          <p:cNvSpPr>
            <a:spLocks noGrp="1"/>
          </p:cNvSpPr>
          <p:nvPr>
            <p:ph type="sldNum" sz="quarter" idx="12"/>
          </p:nvPr>
        </p:nvSpPr>
        <p:spPr/>
        <p:txBody>
          <a:bodyPr/>
          <a:lstStyle>
            <a:lvl1pPr>
              <a:defRPr/>
            </a:lvl1pPr>
          </a:lstStyle>
          <a:p>
            <a:fld id="{BE2065FE-AEBB-4DEA-BC93-2F86B9EF28F7}"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071823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Τίτλος και Κείμενο επάνω από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43000"/>
          </a:xfrm>
        </p:spPr>
        <p:txBody>
          <a:bodyPr/>
          <a:lstStyle/>
          <a:p>
            <a:r>
              <a:rPr lang="el-GR"/>
              <a:t>Στυλ κύριου τίτλου</a:t>
            </a:r>
          </a:p>
        </p:txBody>
      </p:sp>
      <p:sp>
        <p:nvSpPr>
          <p:cNvPr id="3" name="Θέση κειμένου 2"/>
          <p:cNvSpPr>
            <a:spLocks noGrp="1"/>
          </p:cNvSpPr>
          <p:nvPr>
            <p:ph type="body" sz="half" idx="1"/>
          </p:nvPr>
        </p:nvSpPr>
        <p:spPr>
          <a:xfrm>
            <a:off x="457200" y="1600200"/>
            <a:ext cx="8229600" cy="218916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57200" y="3941763"/>
            <a:ext cx="8229600" cy="218916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457200" y="6243638"/>
            <a:ext cx="2133600" cy="457200"/>
          </a:xfrm>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a:xfrm>
            <a:off x="6553200" y="6243638"/>
            <a:ext cx="2133600" cy="457200"/>
          </a:xfrm>
        </p:spPr>
        <p:txBody>
          <a:bodyPr/>
          <a:lstStyle>
            <a:lvl1pPr>
              <a:defRPr/>
            </a:lvl1pPr>
          </a:lstStyle>
          <a:p>
            <a:fld id="{31385A8B-EAE2-450D-BFFE-AB926325BDF5}"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840905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277813"/>
            <a:ext cx="8229600" cy="585311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Θέση ημερομηνίας 2"/>
          <p:cNvSpPr>
            <a:spLocks noGrp="1"/>
          </p:cNvSpPr>
          <p:nvPr>
            <p:ph type="dt" sz="half" idx="10"/>
          </p:nvPr>
        </p:nvSpPr>
        <p:spPr>
          <a:xfrm>
            <a:off x="457200" y="6243638"/>
            <a:ext cx="2133600" cy="457200"/>
          </a:xfrm>
        </p:spPr>
        <p:txBody>
          <a:bodyPr/>
          <a:lstStyle>
            <a:lvl1pPr>
              <a:defRPr/>
            </a:lvl1pPr>
          </a:lstStyle>
          <a:p>
            <a:endParaRPr lang="el-GR" altLang="el-GR">
              <a:solidFill>
                <a:srgbClr val="FFFFFF"/>
              </a:solidFill>
            </a:endParaRPr>
          </a:p>
        </p:txBody>
      </p:sp>
      <p:sp>
        <p:nvSpPr>
          <p:cNvPr id="4" name="Θέση υποσέλιδου 3"/>
          <p:cNvSpPr>
            <a:spLocks noGrp="1"/>
          </p:cNvSpPr>
          <p:nvPr>
            <p:ph type="ftr" sz="quarter" idx="11"/>
          </p:nvPr>
        </p:nvSpPr>
        <p:spPr>
          <a:xfrm>
            <a:off x="3124200" y="6248400"/>
            <a:ext cx="2895600" cy="457200"/>
          </a:xfrm>
        </p:spPr>
        <p:txBody>
          <a:bodyPr/>
          <a:lstStyle>
            <a:lvl1pPr>
              <a:defRPr/>
            </a:lvl1pPr>
          </a:lstStyle>
          <a:p>
            <a:endParaRPr lang="el-GR" altLang="el-GR">
              <a:solidFill>
                <a:srgbClr val="FFFFFF"/>
              </a:solidFill>
            </a:endParaRPr>
          </a:p>
        </p:txBody>
      </p:sp>
      <p:sp>
        <p:nvSpPr>
          <p:cNvPr id="5" name="Θέση αριθμού διαφάνειας 4"/>
          <p:cNvSpPr>
            <a:spLocks noGrp="1"/>
          </p:cNvSpPr>
          <p:nvPr>
            <p:ph type="sldNum" sz="quarter" idx="12"/>
          </p:nvPr>
        </p:nvSpPr>
        <p:spPr>
          <a:xfrm>
            <a:off x="6553200" y="6243638"/>
            <a:ext cx="2133600" cy="457200"/>
          </a:xfrm>
        </p:spPr>
        <p:txBody>
          <a:bodyPr/>
          <a:lstStyle>
            <a:lvl1pPr>
              <a:defRPr/>
            </a:lvl1pPr>
          </a:lstStyle>
          <a:p>
            <a:fld id="{97F57B0F-5D65-4706-967D-9353809F5ACD}"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2552852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43000"/>
          </a:xfrm>
        </p:spPr>
        <p:txBody>
          <a:bodyPr/>
          <a:lstStyle/>
          <a:p>
            <a:r>
              <a:rPr lang="el-GR"/>
              <a:t>Στυλ κύριου τίτλου</a:t>
            </a:r>
          </a:p>
        </p:txBody>
      </p:sp>
      <p:sp>
        <p:nvSpPr>
          <p:cNvPr id="3" name="Θέση κειμένου 2"/>
          <p:cNvSpPr>
            <a:spLocks noGrp="1"/>
          </p:cNvSpPr>
          <p:nvPr>
            <p:ph type="body" sz="half" idx="1"/>
          </p:nvPr>
        </p:nvSpPr>
        <p:spPr>
          <a:xfrm>
            <a:off x="457200" y="1600200"/>
            <a:ext cx="4038600" cy="453072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3072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457200" y="6243638"/>
            <a:ext cx="2133600" cy="457200"/>
          </a:xfrm>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a:xfrm>
            <a:off x="6553200" y="6243638"/>
            <a:ext cx="2133600" cy="457200"/>
          </a:xfrm>
        </p:spPr>
        <p:txBody>
          <a:bodyPr/>
          <a:lstStyle>
            <a:lvl1pPr>
              <a:defRPr/>
            </a:lvl1pPr>
          </a:lstStyle>
          <a:p>
            <a:fld id="{3F814606-1FEE-429B-BADD-864DF823FE61}"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359446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923915D-DE77-5C78-5580-3CE553CAAE05}"/>
              </a:ext>
            </a:extLst>
          </p:cNvPr>
          <p:cNvGrpSpPr>
            <a:grpSpLocks/>
          </p:cNvGrpSpPr>
          <p:nvPr/>
        </p:nvGrpSpPr>
        <p:grpSpPr bwMode="auto">
          <a:xfrm>
            <a:off x="0" y="0"/>
            <a:ext cx="9144000" cy="6856413"/>
            <a:chOff x="0" y="0"/>
            <a:chExt cx="5760" cy="4319"/>
          </a:xfrm>
        </p:grpSpPr>
        <p:sp>
          <p:nvSpPr>
            <p:cNvPr id="3" name="Freeform 3">
              <a:extLst>
                <a:ext uri="{FF2B5EF4-FFF2-40B4-BE49-F238E27FC236}">
                  <a16:creationId xmlns:a16="http://schemas.microsoft.com/office/drawing/2014/main" id="{AAA6D64E-DB47-4E05-81C6-2A75F1F655F0}"/>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eaLnBrk="1" hangingPunct="1">
                <a:defRPr/>
              </a:pPr>
              <a:endParaRPr lang="el-GR">
                <a:solidFill>
                  <a:srgbClr val="FFFFFF"/>
                </a:solidFill>
                <a:latin typeface="+mn-lt"/>
                <a:cs typeface="+mn-cs"/>
              </a:endParaRPr>
            </a:p>
          </p:txBody>
        </p:sp>
        <p:sp>
          <p:nvSpPr>
            <p:cNvPr id="4" name="Freeform 4">
              <a:extLst>
                <a:ext uri="{FF2B5EF4-FFF2-40B4-BE49-F238E27FC236}">
                  <a16:creationId xmlns:a16="http://schemas.microsoft.com/office/drawing/2014/main" id="{6E786896-DEA3-8FDB-4395-461E0956A692}"/>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5" name="Freeform 5">
              <a:extLst>
                <a:ext uri="{FF2B5EF4-FFF2-40B4-BE49-F238E27FC236}">
                  <a16:creationId xmlns:a16="http://schemas.microsoft.com/office/drawing/2014/main" id="{14C6CF7B-CADD-33A6-E8F7-69A56B3FA3C0}"/>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eaLnBrk="1" hangingPunct="1">
                <a:defRPr/>
              </a:pPr>
              <a:endParaRPr lang="el-GR">
                <a:solidFill>
                  <a:srgbClr val="FFFFFF"/>
                </a:solidFill>
                <a:latin typeface="+mn-lt"/>
                <a:cs typeface="+mn-cs"/>
              </a:endParaRPr>
            </a:p>
          </p:txBody>
        </p:sp>
        <p:sp>
          <p:nvSpPr>
            <p:cNvPr id="6" name="Freeform 6">
              <a:extLst>
                <a:ext uri="{FF2B5EF4-FFF2-40B4-BE49-F238E27FC236}">
                  <a16:creationId xmlns:a16="http://schemas.microsoft.com/office/drawing/2014/main" id="{B46206A9-6D88-617E-E991-4E7D3AA3F9C4}"/>
                </a:ext>
              </a:extLst>
            </p:cNvPr>
            <p:cNvSpPr>
              <a:spLocks/>
            </p:cNvSpPr>
            <p:nvPr/>
          </p:nvSpPr>
          <p:spPr bwMode="hidden">
            <a:xfrm>
              <a:off x="4038" y="3577"/>
              <a:ext cx="1720" cy="65"/>
            </a:xfrm>
            <a:custGeom>
              <a:avLst/>
              <a:gdLst>
                <a:gd name="T0" fmla="*/ 1716 w 1722"/>
                <a:gd name="T1" fmla="*/ 63 h 66"/>
                <a:gd name="T2" fmla="*/ 1716 w 1722"/>
                <a:gd name="T3" fmla="*/ 57 h 66"/>
                <a:gd name="T4" fmla="*/ 0 w 1722"/>
                <a:gd name="T5" fmla="*/ 0 h 66"/>
                <a:gd name="T6" fmla="*/ 0 w 1722"/>
                <a:gd name="T7" fmla="*/ 45 h 66"/>
                <a:gd name="T8" fmla="*/ 1716 w 1722"/>
                <a:gd name="T9" fmla="*/ 63 h 66"/>
                <a:gd name="T10" fmla="*/ 1716 w 1722"/>
                <a:gd name="T11" fmla="*/ 6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7" name="Freeform 7">
              <a:extLst>
                <a:ext uri="{FF2B5EF4-FFF2-40B4-BE49-F238E27FC236}">
                  <a16:creationId xmlns:a16="http://schemas.microsoft.com/office/drawing/2014/main" id="{EBEBEA8B-8894-DB3E-1069-57A81F6B511F}"/>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eaLnBrk="1" hangingPunct="1">
                <a:defRPr/>
              </a:pPr>
              <a:endParaRPr lang="el-GR">
                <a:solidFill>
                  <a:srgbClr val="FFFFFF"/>
                </a:solidFill>
                <a:latin typeface="+mn-lt"/>
                <a:cs typeface="+mn-cs"/>
              </a:endParaRPr>
            </a:p>
          </p:txBody>
        </p:sp>
        <p:sp>
          <p:nvSpPr>
            <p:cNvPr id="8" name="Freeform 8">
              <a:extLst>
                <a:ext uri="{FF2B5EF4-FFF2-40B4-BE49-F238E27FC236}">
                  <a16:creationId xmlns:a16="http://schemas.microsoft.com/office/drawing/2014/main" id="{3D4CD6E0-8E14-145A-78D5-1EEAD09857C9}"/>
                </a:ext>
              </a:extLst>
            </p:cNvPr>
            <p:cNvSpPr>
              <a:spLocks/>
            </p:cNvSpPr>
            <p:nvPr/>
          </p:nvSpPr>
          <p:spPr bwMode="hidden">
            <a:xfrm>
              <a:off x="4784" y="3702"/>
              <a:ext cx="974" cy="101"/>
            </a:xfrm>
            <a:custGeom>
              <a:avLst/>
              <a:gdLst>
                <a:gd name="T0" fmla="*/ 972 w 975"/>
                <a:gd name="T1" fmla="*/ 48 h 101"/>
                <a:gd name="T2" fmla="*/ 972 w 975"/>
                <a:gd name="T3" fmla="*/ 0 h 101"/>
                <a:gd name="T4" fmla="*/ 0 w 975"/>
                <a:gd name="T5" fmla="*/ 24 h 101"/>
                <a:gd name="T6" fmla="*/ 0 w 975"/>
                <a:gd name="T7" fmla="*/ 101 h 101"/>
                <a:gd name="T8" fmla="*/ 972 w 975"/>
                <a:gd name="T9" fmla="*/ 48 h 101"/>
                <a:gd name="T10" fmla="*/ 97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9" name="Freeform 9">
              <a:extLst>
                <a:ext uri="{FF2B5EF4-FFF2-40B4-BE49-F238E27FC236}">
                  <a16:creationId xmlns:a16="http://schemas.microsoft.com/office/drawing/2014/main" id="{6C2F45C2-DFF5-B11E-11DA-5E983D22C373}"/>
                </a:ext>
              </a:extLst>
            </p:cNvPr>
            <p:cNvSpPr>
              <a:spLocks/>
            </p:cNvSpPr>
            <p:nvPr/>
          </p:nvSpPr>
          <p:spPr bwMode="hidden">
            <a:xfrm>
              <a:off x="3619" y="3815"/>
              <a:ext cx="2139" cy="198"/>
            </a:xfrm>
            <a:custGeom>
              <a:avLst/>
              <a:gdLst>
                <a:gd name="T0" fmla="*/ 2135 w 2141"/>
                <a:gd name="T1" fmla="*/ 0 h 198"/>
                <a:gd name="T2" fmla="*/ 0 w 2141"/>
                <a:gd name="T3" fmla="*/ 156 h 198"/>
                <a:gd name="T4" fmla="*/ 0 w 2141"/>
                <a:gd name="T5" fmla="*/ 198 h 198"/>
                <a:gd name="T6" fmla="*/ 2135 w 2141"/>
                <a:gd name="T7" fmla="*/ 0 h 198"/>
                <a:gd name="T8" fmla="*/ 213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 name="Freeform 10">
              <a:extLst>
                <a:ext uri="{FF2B5EF4-FFF2-40B4-BE49-F238E27FC236}">
                  <a16:creationId xmlns:a16="http://schemas.microsoft.com/office/drawing/2014/main" id="{71F9859B-F8E1-E2E4-9FA5-F847D945DA9F}"/>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eaLnBrk="1" hangingPunct="1">
                <a:defRPr/>
              </a:pPr>
              <a:endParaRPr lang="el-GR">
                <a:solidFill>
                  <a:srgbClr val="FFFFFF"/>
                </a:solidFill>
                <a:latin typeface="+mn-lt"/>
                <a:cs typeface="+mn-cs"/>
              </a:endParaRPr>
            </a:p>
          </p:txBody>
        </p:sp>
        <p:sp>
          <p:nvSpPr>
            <p:cNvPr id="11" name="Freeform 11">
              <a:extLst>
                <a:ext uri="{FF2B5EF4-FFF2-40B4-BE49-F238E27FC236}">
                  <a16:creationId xmlns:a16="http://schemas.microsoft.com/office/drawing/2014/main" id="{05B7B4E5-CE76-A045-7CE9-396817E8E034}"/>
                </a:ext>
              </a:extLst>
            </p:cNvPr>
            <p:cNvSpPr>
              <a:spLocks/>
            </p:cNvSpPr>
            <p:nvPr/>
          </p:nvSpPr>
          <p:spPr bwMode="hidden">
            <a:xfrm>
              <a:off x="2097" y="4043"/>
              <a:ext cx="2514" cy="276"/>
            </a:xfrm>
            <a:custGeom>
              <a:avLst/>
              <a:gdLst>
                <a:gd name="T0" fmla="*/ 2173 w 2517"/>
                <a:gd name="T1" fmla="*/ 276 h 276"/>
                <a:gd name="T2" fmla="*/ 2508 w 2517"/>
                <a:gd name="T3" fmla="*/ 204 h 276"/>
                <a:gd name="T4" fmla="*/ 2251 w 2517"/>
                <a:gd name="T5" fmla="*/ 0 h 276"/>
                <a:gd name="T6" fmla="*/ 0 w 2517"/>
                <a:gd name="T7" fmla="*/ 276 h 276"/>
                <a:gd name="T8" fmla="*/ 2173 w 2517"/>
                <a:gd name="T9" fmla="*/ 276 h 276"/>
                <a:gd name="T10" fmla="*/ 217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2" name="Freeform 12">
              <a:extLst>
                <a:ext uri="{FF2B5EF4-FFF2-40B4-BE49-F238E27FC236}">
                  <a16:creationId xmlns:a16="http://schemas.microsoft.com/office/drawing/2014/main" id="{FAFE3B85-F1AF-9C78-2D2D-E14E3E1EE870}"/>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eaLnBrk="1" hangingPunct="1">
                <a:defRPr/>
              </a:pPr>
              <a:endParaRPr lang="el-GR">
                <a:solidFill>
                  <a:srgbClr val="FFFFFF"/>
                </a:solidFill>
                <a:latin typeface="+mn-lt"/>
                <a:cs typeface="+mn-cs"/>
              </a:endParaRPr>
            </a:p>
          </p:txBody>
        </p:sp>
        <p:sp>
          <p:nvSpPr>
            <p:cNvPr id="13" name="Freeform 13">
              <a:extLst>
                <a:ext uri="{FF2B5EF4-FFF2-40B4-BE49-F238E27FC236}">
                  <a16:creationId xmlns:a16="http://schemas.microsoft.com/office/drawing/2014/main" id="{025DF486-4CF3-03A7-DB80-A16E041BD4E7}"/>
                </a:ext>
              </a:extLst>
            </p:cNvPr>
            <p:cNvSpPr>
              <a:spLocks/>
            </p:cNvSpPr>
            <p:nvPr/>
          </p:nvSpPr>
          <p:spPr bwMode="hidden">
            <a:xfrm>
              <a:off x="5030" y="3151"/>
              <a:ext cx="728" cy="240"/>
            </a:xfrm>
            <a:custGeom>
              <a:avLst/>
              <a:gdLst>
                <a:gd name="T0" fmla="*/ 726 w 729"/>
                <a:gd name="T1" fmla="*/ 240 h 240"/>
                <a:gd name="T2" fmla="*/ 0 w 729"/>
                <a:gd name="T3" fmla="*/ 0 h 240"/>
                <a:gd name="T4" fmla="*/ 0 w 729"/>
                <a:gd name="T5" fmla="*/ 6 h 240"/>
                <a:gd name="T6" fmla="*/ 726 w 729"/>
                <a:gd name="T7" fmla="*/ 240 h 240"/>
                <a:gd name="T8" fmla="*/ 72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4" name="Freeform 14">
              <a:extLst>
                <a:ext uri="{FF2B5EF4-FFF2-40B4-BE49-F238E27FC236}">
                  <a16:creationId xmlns:a16="http://schemas.microsoft.com/office/drawing/2014/main" id="{3931B994-6CF2-1C8B-946E-D6FD760A7A86}"/>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5" name="Freeform 15">
              <a:extLst>
                <a:ext uri="{FF2B5EF4-FFF2-40B4-BE49-F238E27FC236}">
                  <a16:creationId xmlns:a16="http://schemas.microsoft.com/office/drawing/2014/main" id="{2A878F24-4915-AF8F-2621-B39F9CDCB943}"/>
                </a:ext>
              </a:extLst>
            </p:cNvPr>
            <p:cNvSpPr>
              <a:spLocks/>
            </p:cNvSpPr>
            <p:nvPr/>
          </p:nvSpPr>
          <p:spPr bwMode="hidden">
            <a:xfrm>
              <a:off x="5030" y="3049"/>
              <a:ext cx="728" cy="318"/>
            </a:xfrm>
            <a:custGeom>
              <a:avLst/>
              <a:gdLst>
                <a:gd name="T0" fmla="*/ 726 w 729"/>
                <a:gd name="T1" fmla="*/ 318 h 318"/>
                <a:gd name="T2" fmla="*/ 726 w 729"/>
                <a:gd name="T3" fmla="*/ 312 h 318"/>
                <a:gd name="T4" fmla="*/ 0 w 729"/>
                <a:gd name="T5" fmla="*/ 0 h 318"/>
                <a:gd name="T6" fmla="*/ 0 w 729"/>
                <a:gd name="T7" fmla="*/ 54 h 318"/>
                <a:gd name="T8" fmla="*/ 726 w 729"/>
                <a:gd name="T9" fmla="*/ 318 h 318"/>
                <a:gd name="T10" fmla="*/ 72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6" name="Freeform 16">
              <a:extLst>
                <a:ext uri="{FF2B5EF4-FFF2-40B4-BE49-F238E27FC236}">
                  <a16:creationId xmlns:a16="http://schemas.microsoft.com/office/drawing/2014/main" id="{43225877-1610-CBE3-1A0C-E5EE67E70C66}"/>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eaLnBrk="1" hangingPunct="1">
                <a:defRPr/>
              </a:pPr>
              <a:endParaRPr lang="el-GR">
                <a:solidFill>
                  <a:srgbClr val="FFFFFF"/>
                </a:solidFill>
                <a:latin typeface="+mn-lt"/>
                <a:cs typeface="+mn-cs"/>
              </a:endParaRPr>
            </a:p>
          </p:txBody>
        </p:sp>
        <p:sp>
          <p:nvSpPr>
            <p:cNvPr id="17" name="Freeform 17">
              <a:extLst>
                <a:ext uri="{FF2B5EF4-FFF2-40B4-BE49-F238E27FC236}">
                  <a16:creationId xmlns:a16="http://schemas.microsoft.com/office/drawing/2014/main" id="{0E450B9C-7A0E-49BB-EACF-E4EDB7E33CB0}"/>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8" name="Freeform 18">
              <a:extLst>
                <a:ext uri="{FF2B5EF4-FFF2-40B4-BE49-F238E27FC236}">
                  <a16:creationId xmlns:a16="http://schemas.microsoft.com/office/drawing/2014/main" id="{4FAAA1EB-8A4D-8A6E-93CA-0DEDADB606BC}"/>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9" name="Freeform 19">
              <a:extLst>
                <a:ext uri="{FF2B5EF4-FFF2-40B4-BE49-F238E27FC236}">
                  <a16:creationId xmlns:a16="http://schemas.microsoft.com/office/drawing/2014/main" id="{87B9CBBC-49E1-C52D-1606-BC43A20F1BF7}"/>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 name="Freeform 20">
              <a:extLst>
                <a:ext uri="{FF2B5EF4-FFF2-40B4-BE49-F238E27FC236}">
                  <a16:creationId xmlns:a16="http://schemas.microsoft.com/office/drawing/2014/main" id="{5321D42D-DD0D-B098-B8BA-BEACADB745FF}"/>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21" name="Freeform 21">
              <a:extLst>
                <a:ext uri="{FF2B5EF4-FFF2-40B4-BE49-F238E27FC236}">
                  <a16:creationId xmlns:a16="http://schemas.microsoft.com/office/drawing/2014/main" id="{20065851-E9FB-B7FF-70AB-0DB93C3CD83B}"/>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 name="Freeform 22">
              <a:extLst>
                <a:ext uri="{FF2B5EF4-FFF2-40B4-BE49-F238E27FC236}">
                  <a16:creationId xmlns:a16="http://schemas.microsoft.com/office/drawing/2014/main" id="{52FF39C3-F042-F902-2D63-CC10D467DAFA}"/>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23" name="Freeform 23">
              <a:extLst>
                <a:ext uri="{FF2B5EF4-FFF2-40B4-BE49-F238E27FC236}">
                  <a16:creationId xmlns:a16="http://schemas.microsoft.com/office/drawing/2014/main" id="{3B247197-45B5-135F-0EDC-2EA1C43D585A}"/>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eaLnBrk="1" hangingPunct="1">
                <a:defRPr/>
              </a:pPr>
              <a:endParaRPr lang="el-GR">
                <a:solidFill>
                  <a:srgbClr val="FFFFFF"/>
                </a:solidFill>
                <a:latin typeface="+mn-lt"/>
                <a:cs typeface="+mn-cs"/>
              </a:endParaRPr>
            </a:p>
          </p:txBody>
        </p:sp>
        <p:sp>
          <p:nvSpPr>
            <p:cNvPr id="24" name="Freeform 24">
              <a:extLst>
                <a:ext uri="{FF2B5EF4-FFF2-40B4-BE49-F238E27FC236}">
                  <a16:creationId xmlns:a16="http://schemas.microsoft.com/office/drawing/2014/main" id="{1E8B972B-1E89-7DF6-0079-1A09F4C6C382}"/>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25" name="Freeform 25">
              <a:extLst>
                <a:ext uri="{FF2B5EF4-FFF2-40B4-BE49-F238E27FC236}">
                  <a16:creationId xmlns:a16="http://schemas.microsoft.com/office/drawing/2014/main" id="{27C07F39-2808-D4CF-E57A-5BCB0FCC13B3}"/>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6" name="Freeform 26">
              <a:extLst>
                <a:ext uri="{FF2B5EF4-FFF2-40B4-BE49-F238E27FC236}">
                  <a16:creationId xmlns:a16="http://schemas.microsoft.com/office/drawing/2014/main" id="{2D2AC742-E5EE-DEDB-DC41-1F667FA81DD8}"/>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eaLnBrk="1" hangingPunct="1">
                <a:defRPr/>
              </a:pPr>
              <a:endParaRPr lang="el-GR">
                <a:solidFill>
                  <a:srgbClr val="FFFFFF"/>
                </a:solidFill>
                <a:latin typeface="+mn-lt"/>
                <a:cs typeface="+mn-cs"/>
              </a:endParaRPr>
            </a:p>
          </p:txBody>
        </p:sp>
        <p:sp>
          <p:nvSpPr>
            <p:cNvPr id="27" name="Freeform 27">
              <a:extLst>
                <a:ext uri="{FF2B5EF4-FFF2-40B4-BE49-F238E27FC236}">
                  <a16:creationId xmlns:a16="http://schemas.microsoft.com/office/drawing/2014/main" id="{1C59F862-E5F7-AFD1-B684-1091B667CA66}"/>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l-GR">
                <a:solidFill>
                  <a:srgbClr val="FFFFFF"/>
                </a:solidFill>
                <a:latin typeface="+mn-lt"/>
                <a:cs typeface="+mn-cs"/>
              </a:endParaRPr>
            </a:p>
          </p:txBody>
        </p:sp>
        <p:sp>
          <p:nvSpPr>
            <p:cNvPr id="28" name="Freeform 28">
              <a:extLst>
                <a:ext uri="{FF2B5EF4-FFF2-40B4-BE49-F238E27FC236}">
                  <a16:creationId xmlns:a16="http://schemas.microsoft.com/office/drawing/2014/main" id="{A9CCE816-329B-9EF3-A169-D1B59F96CFDB}"/>
                </a:ext>
              </a:extLst>
            </p:cNvPr>
            <p:cNvSpPr>
              <a:spLocks/>
            </p:cNvSpPr>
            <p:nvPr/>
          </p:nvSpPr>
          <p:spPr bwMode="hidden">
            <a:xfrm>
              <a:off x="5698" y="653"/>
              <a:ext cx="60" cy="311"/>
            </a:xfrm>
            <a:custGeom>
              <a:avLst/>
              <a:gdLst>
                <a:gd name="T0" fmla="*/ 0 w 60"/>
                <a:gd name="T1" fmla="*/ 144 h 312"/>
                <a:gd name="T2" fmla="*/ 60 w 60"/>
                <a:gd name="T3" fmla="*/ 30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9" name="Freeform 29">
              <a:extLst>
                <a:ext uri="{FF2B5EF4-FFF2-40B4-BE49-F238E27FC236}">
                  <a16:creationId xmlns:a16="http://schemas.microsoft.com/office/drawing/2014/main" id="{1FFF9D16-1507-10D5-AF82-5EE836FC18BC}"/>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30" name="Freeform 30">
              <a:extLst>
                <a:ext uri="{FF2B5EF4-FFF2-40B4-BE49-F238E27FC236}">
                  <a16:creationId xmlns:a16="http://schemas.microsoft.com/office/drawing/2014/main" id="{4F8A315F-1070-4095-F5D8-24D582BA62DB}"/>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31" name="Freeform 31">
              <a:extLst>
                <a:ext uri="{FF2B5EF4-FFF2-40B4-BE49-F238E27FC236}">
                  <a16:creationId xmlns:a16="http://schemas.microsoft.com/office/drawing/2014/main" id="{84D1BFB6-036F-8A36-8170-107DB45D5C4D}"/>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2320" name="Freeform 32">
              <a:extLst>
                <a:ext uri="{FF2B5EF4-FFF2-40B4-BE49-F238E27FC236}">
                  <a16:creationId xmlns:a16="http://schemas.microsoft.com/office/drawing/2014/main" id="{CFA0E688-EDD4-F653-E2BB-EFD04BFB998C}"/>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eaLnBrk="1" hangingPunct="1">
                <a:defRPr/>
              </a:pPr>
              <a:endParaRPr lang="el-GR">
                <a:solidFill>
                  <a:srgbClr val="FFFFFF"/>
                </a:solidFill>
                <a:latin typeface="+mn-lt"/>
                <a:cs typeface="+mn-cs"/>
              </a:endParaRPr>
            </a:p>
          </p:txBody>
        </p:sp>
        <p:sp>
          <p:nvSpPr>
            <p:cNvPr id="12321" name="Freeform 33">
              <a:extLst>
                <a:ext uri="{FF2B5EF4-FFF2-40B4-BE49-F238E27FC236}">
                  <a16:creationId xmlns:a16="http://schemas.microsoft.com/office/drawing/2014/main" id="{B6EE46AD-1657-F1D2-3704-AD197C6C2E0B}"/>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2322" name="Freeform 34">
              <a:extLst>
                <a:ext uri="{FF2B5EF4-FFF2-40B4-BE49-F238E27FC236}">
                  <a16:creationId xmlns:a16="http://schemas.microsoft.com/office/drawing/2014/main" id="{B6CB3B80-21FF-24A7-D4DA-D33B424287E2}"/>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2323" name="Freeform 35">
              <a:extLst>
                <a:ext uri="{FF2B5EF4-FFF2-40B4-BE49-F238E27FC236}">
                  <a16:creationId xmlns:a16="http://schemas.microsoft.com/office/drawing/2014/main" id="{325A1424-DE95-E40C-8955-3B1F40873606}"/>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l-GR">
                <a:solidFill>
                  <a:srgbClr val="FFFFFF"/>
                </a:solidFill>
                <a:latin typeface="+mn-lt"/>
                <a:cs typeface="+mn-cs"/>
              </a:endParaRPr>
            </a:p>
          </p:txBody>
        </p:sp>
        <p:sp>
          <p:nvSpPr>
            <p:cNvPr id="12324" name="Freeform 36">
              <a:extLst>
                <a:ext uri="{FF2B5EF4-FFF2-40B4-BE49-F238E27FC236}">
                  <a16:creationId xmlns:a16="http://schemas.microsoft.com/office/drawing/2014/main" id="{A8F5CF5D-16D0-3A33-BEF9-5B957C76F2B9}"/>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2325" name="Freeform 37">
              <a:extLst>
                <a:ext uri="{FF2B5EF4-FFF2-40B4-BE49-F238E27FC236}">
                  <a16:creationId xmlns:a16="http://schemas.microsoft.com/office/drawing/2014/main" id="{4336AC33-A0F2-B818-A137-797477FC12FE}"/>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2326" name="Freeform 38">
              <a:extLst>
                <a:ext uri="{FF2B5EF4-FFF2-40B4-BE49-F238E27FC236}">
                  <a16:creationId xmlns:a16="http://schemas.microsoft.com/office/drawing/2014/main" id="{FCAC4EDC-FE53-99E1-005D-B02F04FB21CB}"/>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grpSp>
          <p:nvGrpSpPr>
            <p:cNvPr id="12327" name="Group 39">
              <a:extLst>
                <a:ext uri="{FF2B5EF4-FFF2-40B4-BE49-F238E27FC236}">
                  <a16:creationId xmlns:a16="http://schemas.microsoft.com/office/drawing/2014/main" id="{7A018832-CB55-F020-80BB-519AC0CC019A}"/>
                </a:ext>
              </a:extLst>
            </p:cNvPr>
            <p:cNvGrpSpPr>
              <a:grpSpLocks/>
            </p:cNvGrpSpPr>
            <p:nvPr userDrawn="1"/>
          </p:nvGrpSpPr>
          <p:grpSpPr bwMode="auto">
            <a:xfrm>
              <a:off x="0" y="1632"/>
              <a:ext cx="5758" cy="1858"/>
              <a:chOff x="0" y="1632"/>
              <a:chExt cx="5758" cy="1858"/>
            </a:xfrm>
          </p:grpSpPr>
          <p:sp>
            <p:nvSpPr>
              <p:cNvPr id="12328" name="Freeform 40">
                <a:extLst>
                  <a:ext uri="{FF2B5EF4-FFF2-40B4-BE49-F238E27FC236}">
                    <a16:creationId xmlns:a16="http://schemas.microsoft.com/office/drawing/2014/main" id="{BCB2D87D-7821-A2AD-5B72-181BA7FDC163}"/>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eaLnBrk="1" hangingPunct="1">
                  <a:defRPr/>
                </a:pPr>
                <a:endParaRPr lang="el-GR">
                  <a:solidFill>
                    <a:srgbClr val="FFFFFF"/>
                  </a:solidFill>
                  <a:latin typeface="+mn-lt"/>
                  <a:cs typeface="+mn-cs"/>
                </a:endParaRPr>
              </a:p>
            </p:txBody>
          </p:sp>
          <p:sp>
            <p:nvSpPr>
              <p:cNvPr id="12329" name="Freeform 41">
                <a:extLst>
                  <a:ext uri="{FF2B5EF4-FFF2-40B4-BE49-F238E27FC236}">
                    <a16:creationId xmlns:a16="http://schemas.microsoft.com/office/drawing/2014/main" id="{0C388F6C-65DB-81F4-8F7C-084ED92644CE}"/>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eaLnBrk="1" hangingPunct="1">
                  <a:defRPr/>
                </a:pPr>
                <a:endParaRPr lang="el-GR">
                  <a:solidFill>
                    <a:srgbClr val="FFFFFF"/>
                  </a:solidFill>
                  <a:latin typeface="+mn-lt"/>
                  <a:cs typeface="+mn-cs"/>
                </a:endParaRPr>
              </a:p>
            </p:txBody>
          </p:sp>
        </p:grpSp>
      </p:grpSp>
      <p:sp>
        <p:nvSpPr>
          <p:cNvPr id="12330"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l-GR" altLang="el-GR" noProof="0"/>
              <a:t>Click to edit Master title style</a:t>
            </a:r>
          </a:p>
        </p:txBody>
      </p:sp>
      <p:sp>
        <p:nvSpPr>
          <p:cNvPr id="1233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l-GR" altLang="el-GR" noProof="0"/>
              <a:t>Click to edit Master subtitle style</a:t>
            </a:r>
          </a:p>
        </p:txBody>
      </p:sp>
      <p:sp>
        <p:nvSpPr>
          <p:cNvPr id="12332" name="Rectangle 44">
            <a:extLst>
              <a:ext uri="{FF2B5EF4-FFF2-40B4-BE49-F238E27FC236}">
                <a16:creationId xmlns:a16="http://schemas.microsoft.com/office/drawing/2014/main" id="{78916B0C-A2B8-D3AD-31B8-337D223B8855}"/>
              </a:ext>
            </a:extLst>
          </p:cNvPr>
          <p:cNvSpPr>
            <a:spLocks noGrp="1" noChangeArrowheads="1"/>
          </p:cNvSpPr>
          <p:nvPr>
            <p:ph type="dt" sz="quarter" idx="10"/>
          </p:nvPr>
        </p:nvSpPr>
        <p:spPr/>
        <p:txBody>
          <a:bodyPr/>
          <a:lstStyle>
            <a:lvl1pPr fontAlgn="auto">
              <a:spcBef>
                <a:spcPts val="0"/>
              </a:spcBef>
              <a:spcAft>
                <a:spcPts val="0"/>
              </a:spcAft>
              <a:defRPr/>
            </a:lvl1pPr>
          </a:lstStyle>
          <a:p>
            <a:pPr>
              <a:defRPr/>
            </a:pPr>
            <a:endParaRPr lang="el-GR" altLang="el-GR"/>
          </a:p>
        </p:txBody>
      </p:sp>
      <p:sp>
        <p:nvSpPr>
          <p:cNvPr id="12333" name="Rectangle 45">
            <a:extLst>
              <a:ext uri="{FF2B5EF4-FFF2-40B4-BE49-F238E27FC236}">
                <a16:creationId xmlns:a16="http://schemas.microsoft.com/office/drawing/2014/main" id="{7358DE81-DE28-A03A-8A91-8D9E783F6BC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12334" name="Rectangle 46">
            <a:extLst>
              <a:ext uri="{FF2B5EF4-FFF2-40B4-BE49-F238E27FC236}">
                <a16:creationId xmlns:a16="http://schemas.microsoft.com/office/drawing/2014/main" id="{6826F087-60B9-FA25-4194-B43CFBE912F8}"/>
              </a:ext>
            </a:extLst>
          </p:cNvPr>
          <p:cNvSpPr>
            <a:spLocks noGrp="1" noChangeArrowheads="1"/>
          </p:cNvSpPr>
          <p:nvPr>
            <p:ph type="sldNum" sz="quarter" idx="12"/>
          </p:nvPr>
        </p:nvSpPr>
        <p:spPr/>
        <p:txBody>
          <a:bodyPr/>
          <a:lstStyle>
            <a:lvl1pPr>
              <a:defRPr/>
            </a:lvl1pPr>
          </a:lstStyle>
          <a:p>
            <a:pPr>
              <a:defRPr/>
            </a:pPr>
            <a:fld id="{34BFC639-00BA-4E34-BD3A-515FB444F8D5}" type="slidenum">
              <a:rPr lang="el-GR" altLang="el-GR"/>
              <a:pPr>
                <a:defRPr/>
              </a:pPr>
              <a:t>‹#›</a:t>
            </a:fld>
            <a:endParaRPr lang="el-GR" altLang="el-GR"/>
          </a:p>
        </p:txBody>
      </p:sp>
    </p:spTree>
    <p:extLst>
      <p:ext uri="{BB962C8B-B14F-4D97-AF65-F5344CB8AC3E}">
        <p14:creationId xmlns:p14="http://schemas.microsoft.com/office/powerpoint/2010/main" val="617461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85C76FA1-7041-1C11-AE05-F244022FA2F9}"/>
              </a:ext>
            </a:extLst>
          </p:cNvPr>
          <p:cNvSpPr>
            <a:spLocks noGrp="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5" name="Θέση υποσέλιδου 4">
            <a:extLst>
              <a:ext uri="{FF2B5EF4-FFF2-40B4-BE49-F238E27FC236}">
                <a16:creationId xmlns:a16="http://schemas.microsoft.com/office/drawing/2014/main" id="{A0BA7FC7-EAA6-36D7-502A-AB0948CB09D2}"/>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6" name="Θέση αριθμού διαφάνειας 5">
            <a:extLst>
              <a:ext uri="{FF2B5EF4-FFF2-40B4-BE49-F238E27FC236}">
                <a16:creationId xmlns:a16="http://schemas.microsoft.com/office/drawing/2014/main" id="{3755E0E5-F586-7C7F-B75F-41436F779AC6}"/>
              </a:ext>
            </a:extLst>
          </p:cNvPr>
          <p:cNvSpPr>
            <a:spLocks noGrp="1"/>
          </p:cNvSpPr>
          <p:nvPr>
            <p:ph type="sldNum" sz="quarter" idx="12"/>
          </p:nvPr>
        </p:nvSpPr>
        <p:spPr/>
        <p:txBody>
          <a:bodyPr/>
          <a:lstStyle>
            <a:lvl1pPr>
              <a:defRPr/>
            </a:lvl1pPr>
          </a:lstStyle>
          <a:p>
            <a:pPr>
              <a:defRPr/>
            </a:pPr>
            <a:fld id="{8882B3BF-3E99-473B-A69B-B800677E83C8}" type="slidenum">
              <a:rPr lang="el-GR" altLang="el-GR"/>
              <a:pPr>
                <a:defRPr/>
              </a:pPr>
              <a:t>‹#›</a:t>
            </a:fld>
            <a:endParaRPr lang="el-GR" altLang="el-GR"/>
          </a:p>
        </p:txBody>
      </p:sp>
    </p:spTree>
    <p:extLst>
      <p:ext uri="{BB962C8B-B14F-4D97-AF65-F5344CB8AC3E}">
        <p14:creationId xmlns:p14="http://schemas.microsoft.com/office/powerpoint/2010/main" val="4075834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ημερομηνίας 3">
            <a:extLst>
              <a:ext uri="{FF2B5EF4-FFF2-40B4-BE49-F238E27FC236}">
                <a16:creationId xmlns:a16="http://schemas.microsoft.com/office/drawing/2014/main" id="{58EEEE97-7A74-29C5-D0EA-4F094312CE4B}"/>
              </a:ext>
            </a:extLst>
          </p:cNvPr>
          <p:cNvSpPr>
            <a:spLocks noGrp="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5" name="Θέση υποσέλιδου 4">
            <a:extLst>
              <a:ext uri="{FF2B5EF4-FFF2-40B4-BE49-F238E27FC236}">
                <a16:creationId xmlns:a16="http://schemas.microsoft.com/office/drawing/2014/main" id="{9DD760C8-02C8-9BC6-FA0B-FD337C55D395}"/>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6" name="Θέση αριθμού διαφάνειας 5">
            <a:extLst>
              <a:ext uri="{FF2B5EF4-FFF2-40B4-BE49-F238E27FC236}">
                <a16:creationId xmlns:a16="http://schemas.microsoft.com/office/drawing/2014/main" id="{07404A18-A740-78F6-9169-3C0956397E1C}"/>
              </a:ext>
            </a:extLst>
          </p:cNvPr>
          <p:cNvSpPr>
            <a:spLocks noGrp="1"/>
          </p:cNvSpPr>
          <p:nvPr>
            <p:ph type="sldNum" sz="quarter" idx="12"/>
          </p:nvPr>
        </p:nvSpPr>
        <p:spPr/>
        <p:txBody>
          <a:bodyPr/>
          <a:lstStyle>
            <a:lvl1pPr>
              <a:defRPr/>
            </a:lvl1pPr>
          </a:lstStyle>
          <a:p>
            <a:pPr>
              <a:defRPr/>
            </a:pPr>
            <a:fld id="{71EB6C9F-8859-49B7-A571-C262B64076FA}" type="slidenum">
              <a:rPr lang="el-GR" altLang="el-GR"/>
              <a:pPr>
                <a:defRPr/>
              </a:pPr>
              <a:t>‹#›</a:t>
            </a:fld>
            <a:endParaRPr lang="el-GR" altLang="el-GR"/>
          </a:p>
        </p:txBody>
      </p:sp>
    </p:spTree>
    <p:extLst>
      <p:ext uri="{BB962C8B-B14F-4D97-AF65-F5344CB8AC3E}">
        <p14:creationId xmlns:p14="http://schemas.microsoft.com/office/powerpoint/2010/main" val="424796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F1AC40DC-096A-0628-DFD3-9E558B23A967}"/>
              </a:ext>
            </a:extLst>
          </p:cNvPr>
          <p:cNvSpPr>
            <a:spLocks noGrp="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6" name="Θέση υποσέλιδου 5">
            <a:extLst>
              <a:ext uri="{FF2B5EF4-FFF2-40B4-BE49-F238E27FC236}">
                <a16:creationId xmlns:a16="http://schemas.microsoft.com/office/drawing/2014/main" id="{5EC16CD2-C618-5B47-CC8D-03FE6D9EBDAA}"/>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7" name="Θέση αριθμού διαφάνειας 6">
            <a:extLst>
              <a:ext uri="{FF2B5EF4-FFF2-40B4-BE49-F238E27FC236}">
                <a16:creationId xmlns:a16="http://schemas.microsoft.com/office/drawing/2014/main" id="{48C756AD-85BF-759E-7305-7BE320CBC674}"/>
              </a:ext>
            </a:extLst>
          </p:cNvPr>
          <p:cNvSpPr>
            <a:spLocks noGrp="1"/>
          </p:cNvSpPr>
          <p:nvPr>
            <p:ph type="sldNum" sz="quarter" idx="12"/>
          </p:nvPr>
        </p:nvSpPr>
        <p:spPr/>
        <p:txBody>
          <a:bodyPr/>
          <a:lstStyle>
            <a:lvl1pPr>
              <a:defRPr/>
            </a:lvl1pPr>
          </a:lstStyle>
          <a:p>
            <a:pPr>
              <a:defRPr/>
            </a:pPr>
            <a:fld id="{27D7ECF0-7E67-4513-A738-D47CE4783951}" type="slidenum">
              <a:rPr lang="el-GR" altLang="el-GR"/>
              <a:pPr>
                <a:defRPr/>
              </a:pPr>
              <a:t>‹#›</a:t>
            </a:fld>
            <a:endParaRPr lang="el-GR" altLang="el-GR"/>
          </a:p>
        </p:txBody>
      </p:sp>
    </p:spTree>
    <p:extLst>
      <p:ext uri="{BB962C8B-B14F-4D97-AF65-F5344CB8AC3E}">
        <p14:creationId xmlns:p14="http://schemas.microsoft.com/office/powerpoint/2010/main" val="163563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3CF377A7-6A5C-2A4C-57AF-E1477B3AFC8F}"/>
              </a:ext>
            </a:extLst>
          </p:cNvPr>
          <p:cNvSpPr>
            <a:spLocks noGrp="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8" name="Θέση υποσέλιδου 7">
            <a:extLst>
              <a:ext uri="{FF2B5EF4-FFF2-40B4-BE49-F238E27FC236}">
                <a16:creationId xmlns:a16="http://schemas.microsoft.com/office/drawing/2014/main" id="{DDCB8B53-E097-E6E7-856C-2D6A51111A7C}"/>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9" name="Θέση αριθμού διαφάνειας 8">
            <a:extLst>
              <a:ext uri="{FF2B5EF4-FFF2-40B4-BE49-F238E27FC236}">
                <a16:creationId xmlns:a16="http://schemas.microsoft.com/office/drawing/2014/main" id="{AF62020E-1638-24AF-0A26-6A2E8014DD7A}"/>
              </a:ext>
            </a:extLst>
          </p:cNvPr>
          <p:cNvSpPr>
            <a:spLocks noGrp="1"/>
          </p:cNvSpPr>
          <p:nvPr>
            <p:ph type="sldNum" sz="quarter" idx="12"/>
          </p:nvPr>
        </p:nvSpPr>
        <p:spPr/>
        <p:txBody>
          <a:bodyPr/>
          <a:lstStyle>
            <a:lvl1pPr>
              <a:defRPr/>
            </a:lvl1pPr>
          </a:lstStyle>
          <a:p>
            <a:pPr>
              <a:defRPr/>
            </a:pPr>
            <a:fld id="{D6113FF2-0AAE-48DA-A873-AB4A4CE07282}" type="slidenum">
              <a:rPr lang="el-GR" altLang="el-GR"/>
              <a:pPr>
                <a:defRPr/>
              </a:pPr>
              <a:t>‹#›</a:t>
            </a:fld>
            <a:endParaRPr lang="el-GR" altLang="el-GR"/>
          </a:p>
        </p:txBody>
      </p:sp>
    </p:spTree>
    <p:extLst>
      <p:ext uri="{BB962C8B-B14F-4D97-AF65-F5344CB8AC3E}">
        <p14:creationId xmlns:p14="http://schemas.microsoft.com/office/powerpoint/2010/main" val="229397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FFFFFF"/>
              </a:solidFill>
            </a:endParaRPr>
          </a:p>
        </p:txBody>
      </p:sp>
      <p:sp>
        <p:nvSpPr>
          <p:cNvPr id="6" name="Θέση αριθμού διαφάνειας 5"/>
          <p:cNvSpPr>
            <a:spLocks noGrp="1"/>
          </p:cNvSpPr>
          <p:nvPr>
            <p:ph type="sldNum" sz="quarter" idx="12"/>
          </p:nvPr>
        </p:nvSpPr>
        <p:spPr/>
        <p:txBody>
          <a:bodyPr/>
          <a:lstStyle>
            <a:lvl1pPr>
              <a:defRPr/>
            </a:lvl1pPr>
          </a:lstStyle>
          <a:p>
            <a:fld id="{0EF91E68-1123-4BC4-A800-CF51FF7D723F}"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500540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a:extLst>
              <a:ext uri="{FF2B5EF4-FFF2-40B4-BE49-F238E27FC236}">
                <a16:creationId xmlns:a16="http://schemas.microsoft.com/office/drawing/2014/main" id="{DA25A681-9FD9-A3A4-5FEA-F745CE24EF00}"/>
              </a:ext>
            </a:extLst>
          </p:cNvPr>
          <p:cNvSpPr>
            <a:spLocks noGrp="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4" name="Θέση υποσέλιδου 3">
            <a:extLst>
              <a:ext uri="{FF2B5EF4-FFF2-40B4-BE49-F238E27FC236}">
                <a16:creationId xmlns:a16="http://schemas.microsoft.com/office/drawing/2014/main" id="{2CC63139-639B-DF72-61CE-527AFB0AB35D}"/>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5" name="Θέση αριθμού διαφάνειας 4">
            <a:extLst>
              <a:ext uri="{FF2B5EF4-FFF2-40B4-BE49-F238E27FC236}">
                <a16:creationId xmlns:a16="http://schemas.microsoft.com/office/drawing/2014/main" id="{AFCAE644-BA0A-03E5-F6D3-EF0557023AC4}"/>
              </a:ext>
            </a:extLst>
          </p:cNvPr>
          <p:cNvSpPr>
            <a:spLocks noGrp="1"/>
          </p:cNvSpPr>
          <p:nvPr>
            <p:ph type="sldNum" sz="quarter" idx="12"/>
          </p:nvPr>
        </p:nvSpPr>
        <p:spPr/>
        <p:txBody>
          <a:bodyPr/>
          <a:lstStyle>
            <a:lvl1pPr>
              <a:defRPr/>
            </a:lvl1pPr>
          </a:lstStyle>
          <a:p>
            <a:pPr>
              <a:defRPr/>
            </a:pPr>
            <a:fld id="{6ED41C40-1BAF-4C7E-990D-82FE0BDDE1A9}" type="slidenum">
              <a:rPr lang="el-GR" altLang="el-GR"/>
              <a:pPr>
                <a:defRPr/>
              </a:pPr>
              <a:t>‹#›</a:t>
            </a:fld>
            <a:endParaRPr lang="el-GR" altLang="el-GR"/>
          </a:p>
        </p:txBody>
      </p:sp>
    </p:spTree>
    <p:extLst>
      <p:ext uri="{BB962C8B-B14F-4D97-AF65-F5344CB8AC3E}">
        <p14:creationId xmlns:p14="http://schemas.microsoft.com/office/powerpoint/2010/main" val="4196110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7CC77EE-3C17-4405-E977-3BDDC361B662}"/>
              </a:ext>
            </a:extLst>
          </p:cNvPr>
          <p:cNvSpPr>
            <a:spLocks noGrp="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3" name="Θέση υποσέλιδου 2">
            <a:extLst>
              <a:ext uri="{FF2B5EF4-FFF2-40B4-BE49-F238E27FC236}">
                <a16:creationId xmlns:a16="http://schemas.microsoft.com/office/drawing/2014/main" id="{87B80F4C-F2E6-E1E5-93DD-2220BD4F05DF}"/>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4" name="Θέση αριθμού διαφάνειας 3">
            <a:extLst>
              <a:ext uri="{FF2B5EF4-FFF2-40B4-BE49-F238E27FC236}">
                <a16:creationId xmlns:a16="http://schemas.microsoft.com/office/drawing/2014/main" id="{FE6C1BCF-57EC-21FB-2581-FBD6711DE9DD}"/>
              </a:ext>
            </a:extLst>
          </p:cNvPr>
          <p:cNvSpPr>
            <a:spLocks noGrp="1"/>
          </p:cNvSpPr>
          <p:nvPr>
            <p:ph type="sldNum" sz="quarter" idx="12"/>
          </p:nvPr>
        </p:nvSpPr>
        <p:spPr/>
        <p:txBody>
          <a:bodyPr/>
          <a:lstStyle>
            <a:lvl1pPr>
              <a:defRPr/>
            </a:lvl1pPr>
          </a:lstStyle>
          <a:p>
            <a:pPr>
              <a:defRPr/>
            </a:pPr>
            <a:fld id="{975AA9B4-F32D-4C47-93F0-2D3E593AF4F5}" type="slidenum">
              <a:rPr lang="el-GR" altLang="el-GR"/>
              <a:pPr>
                <a:defRPr/>
              </a:pPr>
              <a:t>‹#›</a:t>
            </a:fld>
            <a:endParaRPr lang="el-GR" altLang="el-GR"/>
          </a:p>
        </p:txBody>
      </p:sp>
    </p:spTree>
    <p:extLst>
      <p:ext uri="{BB962C8B-B14F-4D97-AF65-F5344CB8AC3E}">
        <p14:creationId xmlns:p14="http://schemas.microsoft.com/office/powerpoint/2010/main" val="473937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a:extLst>
              <a:ext uri="{FF2B5EF4-FFF2-40B4-BE49-F238E27FC236}">
                <a16:creationId xmlns:a16="http://schemas.microsoft.com/office/drawing/2014/main" id="{6C9B7537-8461-A1C9-010C-6F03ECC1A83F}"/>
              </a:ext>
            </a:extLst>
          </p:cNvPr>
          <p:cNvSpPr>
            <a:spLocks noGrp="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6" name="Θέση υποσέλιδου 5">
            <a:extLst>
              <a:ext uri="{FF2B5EF4-FFF2-40B4-BE49-F238E27FC236}">
                <a16:creationId xmlns:a16="http://schemas.microsoft.com/office/drawing/2014/main" id="{142C546A-644A-8F00-C42D-3779FC9BF5BC}"/>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7" name="Θέση αριθμού διαφάνειας 6">
            <a:extLst>
              <a:ext uri="{FF2B5EF4-FFF2-40B4-BE49-F238E27FC236}">
                <a16:creationId xmlns:a16="http://schemas.microsoft.com/office/drawing/2014/main" id="{C43D9B40-D43A-9982-4E18-6459E2EFF335}"/>
              </a:ext>
            </a:extLst>
          </p:cNvPr>
          <p:cNvSpPr>
            <a:spLocks noGrp="1"/>
          </p:cNvSpPr>
          <p:nvPr>
            <p:ph type="sldNum" sz="quarter" idx="12"/>
          </p:nvPr>
        </p:nvSpPr>
        <p:spPr/>
        <p:txBody>
          <a:bodyPr/>
          <a:lstStyle>
            <a:lvl1pPr>
              <a:defRPr/>
            </a:lvl1pPr>
          </a:lstStyle>
          <a:p>
            <a:pPr>
              <a:defRPr/>
            </a:pPr>
            <a:fld id="{38005D8E-8BAE-4E61-95FD-E44498A276B6}" type="slidenum">
              <a:rPr lang="el-GR" altLang="el-GR"/>
              <a:pPr>
                <a:defRPr/>
              </a:pPr>
              <a:t>‹#›</a:t>
            </a:fld>
            <a:endParaRPr lang="el-GR" altLang="el-GR"/>
          </a:p>
        </p:txBody>
      </p:sp>
    </p:spTree>
    <p:extLst>
      <p:ext uri="{BB962C8B-B14F-4D97-AF65-F5344CB8AC3E}">
        <p14:creationId xmlns:p14="http://schemas.microsoft.com/office/powerpoint/2010/main" val="1428542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a:extLst>
              <a:ext uri="{FF2B5EF4-FFF2-40B4-BE49-F238E27FC236}">
                <a16:creationId xmlns:a16="http://schemas.microsoft.com/office/drawing/2014/main" id="{A8E794F7-CF54-6E40-828C-C009F6343DE5}"/>
              </a:ext>
            </a:extLst>
          </p:cNvPr>
          <p:cNvSpPr>
            <a:spLocks noGrp="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6" name="Θέση υποσέλιδου 5">
            <a:extLst>
              <a:ext uri="{FF2B5EF4-FFF2-40B4-BE49-F238E27FC236}">
                <a16:creationId xmlns:a16="http://schemas.microsoft.com/office/drawing/2014/main" id="{EABF1047-D5BC-8BD8-90A1-88A0447F2D5A}"/>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7" name="Θέση αριθμού διαφάνειας 6">
            <a:extLst>
              <a:ext uri="{FF2B5EF4-FFF2-40B4-BE49-F238E27FC236}">
                <a16:creationId xmlns:a16="http://schemas.microsoft.com/office/drawing/2014/main" id="{3E8620B6-B8AF-EF74-45F4-AACD341DA245}"/>
              </a:ext>
            </a:extLst>
          </p:cNvPr>
          <p:cNvSpPr>
            <a:spLocks noGrp="1"/>
          </p:cNvSpPr>
          <p:nvPr>
            <p:ph type="sldNum" sz="quarter" idx="12"/>
          </p:nvPr>
        </p:nvSpPr>
        <p:spPr/>
        <p:txBody>
          <a:bodyPr/>
          <a:lstStyle>
            <a:lvl1pPr>
              <a:defRPr/>
            </a:lvl1pPr>
          </a:lstStyle>
          <a:p>
            <a:pPr>
              <a:defRPr/>
            </a:pPr>
            <a:fld id="{A2A85DBB-4FFE-4A2A-BE19-1831F0341A2F}" type="slidenum">
              <a:rPr lang="el-GR" altLang="el-GR"/>
              <a:pPr>
                <a:defRPr/>
              </a:pPr>
              <a:t>‹#›</a:t>
            </a:fld>
            <a:endParaRPr lang="el-GR" altLang="el-GR"/>
          </a:p>
        </p:txBody>
      </p:sp>
    </p:spTree>
    <p:extLst>
      <p:ext uri="{BB962C8B-B14F-4D97-AF65-F5344CB8AC3E}">
        <p14:creationId xmlns:p14="http://schemas.microsoft.com/office/powerpoint/2010/main" val="3282890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0EFE5B21-034D-E9F7-EF25-4BE7FA84DA3D}"/>
              </a:ext>
            </a:extLst>
          </p:cNvPr>
          <p:cNvSpPr>
            <a:spLocks noGrp="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5" name="Θέση υποσέλιδου 4">
            <a:extLst>
              <a:ext uri="{FF2B5EF4-FFF2-40B4-BE49-F238E27FC236}">
                <a16:creationId xmlns:a16="http://schemas.microsoft.com/office/drawing/2014/main" id="{CD557F1E-7DBA-9934-350B-35694C5079A3}"/>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6" name="Θέση αριθμού διαφάνειας 5">
            <a:extLst>
              <a:ext uri="{FF2B5EF4-FFF2-40B4-BE49-F238E27FC236}">
                <a16:creationId xmlns:a16="http://schemas.microsoft.com/office/drawing/2014/main" id="{5C149928-4F4B-4EA9-D88E-7AC85BFEF34E}"/>
              </a:ext>
            </a:extLst>
          </p:cNvPr>
          <p:cNvSpPr>
            <a:spLocks noGrp="1"/>
          </p:cNvSpPr>
          <p:nvPr>
            <p:ph type="sldNum" sz="quarter" idx="12"/>
          </p:nvPr>
        </p:nvSpPr>
        <p:spPr/>
        <p:txBody>
          <a:bodyPr/>
          <a:lstStyle>
            <a:lvl1pPr>
              <a:defRPr/>
            </a:lvl1pPr>
          </a:lstStyle>
          <a:p>
            <a:pPr>
              <a:defRPr/>
            </a:pPr>
            <a:fld id="{86339939-78F0-4F9C-A2BB-F20645D45366}" type="slidenum">
              <a:rPr lang="el-GR" altLang="el-GR"/>
              <a:pPr>
                <a:defRPr/>
              </a:pPr>
              <a:t>‹#›</a:t>
            </a:fld>
            <a:endParaRPr lang="el-GR" altLang="el-GR"/>
          </a:p>
        </p:txBody>
      </p:sp>
    </p:spTree>
    <p:extLst>
      <p:ext uri="{BB962C8B-B14F-4D97-AF65-F5344CB8AC3E}">
        <p14:creationId xmlns:p14="http://schemas.microsoft.com/office/powerpoint/2010/main" val="3919188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7813"/>
            <a:ext cx="2057400" cy="5853112"/>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7813"/>
            <a:ext cx="6019800" cy="5853112"/>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915690CF-20BC-A9A1-F432-ABA2DA632CEC}"/>
              </a:ext>
            </a:extLst>
          </p:cNvPr>
          <p:cNvSpPr>
            <a:spLocks noGrp="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5" name="Θέση υποσέλιδου 4">
            <a:extLst>
              <a:ext uri="{FF2B5EF4-FFF2-40B4-BE49-F238E27FC236}">
                <a16:creationId xmlns:a16="http://schemas.microsoft.com/office/drawing/2014/main" id="{040B6C60-17FB-6108-91F8-22221822EA6E}"/>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6" name="Θέση αριθμού διαφάνειας 5">
            <a:extLst>
              <a:ext uri="{FF2B5EF4-FFF2-40B4-BE49-F238E27FC236}">
                <a16:creationId xmlns:a16="http://schemas.microsoft.com/office/drawing/2014/main" id="{B643A75B-39DA-B52C-69EE-08EFC1117F50}"/>
              </a:ext>
            </a:extLst>
          </p:cNvPr>
          <p:cNvSpPr>
            <a:spLocks noGrp="1"/>
          </p:cNvSpPr>
          <p:nvPr>
            <p:ph type="sldNum" sz="quarter" idx="12"/>
          </p:nvPr>
        </p:nvSpPr>
        <p:spPr/>
        <p:txBody>
          <a:bodyPr/>
          <a:lstStyle>
            <a:lvl1pPr>
              <a:defRPr/>
            </a:lvl1pPr>
          </a:lstStyle>
          <a:p>
            <a:pPr>
              <a:defRPr/>
            </a:pPr>
            <a:fld id="{0FA3932D-BF30-4FE1-BEB9-86BD256CB229}" type="slidenum">
              <a:rPr lang="el-GR" altLang="el-GR"/>
              <a:pPr>
                <a:defRPr/>
              </a:pPr>
              <a:t>‹#›</a:t>
            </a:fld>
            <a:endParaRPr lang="el-GR" altLang="el-GR"/>
          </a:p>
        </p:txBody>
      </p:sp>
    </p:spTree>
    <p:extLst>
      <p:ext uri="{BB962C8B-B14F-4D97-AF65-F5344CB8AC3E}">
        <p14:creationId xmlns:p14="http://schemas.microsoft.com/office/powerpoint/2010/main" val="1386816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Τίτλος και Κείμενο επάνω από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43000"/>
          </a:xfrm>
        </p:spPr>
        <p:txBody>
          <a:bodyPr/>
          <a:lstStyle/>
          <a:p>
            <a:r>
              <a:rPr lang="el-GR"/>
              <a:t>Στυλ κύριου τίτλου</a:t>
            </a:r>
          </a:p>
        </p:txBody>
      </p:sp>
      <p:sp>
        <p:nvSpPr>
          <p:cNvPr id="3" name="Θέση κειμένου 2"/>
          <p:cNvSpPr>
            <a:spLocks noGrp="1"/>
          </p:cNvSpPr>
          <p:nvPr>
            <p:ph type="body" sz="half" idx="1"/>
          </p:nvPr>
        </p:nvSpPr>
        <p:spPr>
          <a:xfrm>
            <a:off x="457200" y="1600200"/>
            <a:ext cx="8229600" cy="218916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57200" y="3941763"/>
            <a:ext cx="8229600" cy="218916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1393D3B5-0010-4064-58B4-7013E9174CDF}"/>
              </a:ext>
            </a:extLst>
          </p:cNvPr>
          <p:cNvSpPr>
            <a:spLocks noGrp="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6" name="Θέση υποσέλιδου 5">
            <a:extLst>
              <a:ext uri="{FF2B5EF4-FFF2-40B4-BE49-F238E27FC236}">
                <a16:creationId xmlns:a16="http://schemas.microsoft.com/office/drawing/2014/main" id="{F1005896-D14F-2340-5C94-205B16DE82DC}"/>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7" name="Θέση αριθμού διαφάνειας 6">
            <a:extLst>
              <a:ext uri="{FF2B5EF4-FFF2-40B4-BE49-F238E27FC236}">
                <a16:creationId xmlns:a16="http://schemas.microsoft.com/office/drawing/2014/main" id="{37B4DE0D-3FAA-D60E-41F3-A0315BD1A94F}"/>
              </a:ext>
            </a:extLst>
          </p:cNvPr>
          <p:cNvSpPr>
            <a:spLocks noGrp="1"/>
          </p:cNvSpPr>
          <p:nvPr>
            <p:ph type="sldNum" sz="quarter" idx="12"/>
          </p:nvPr>
        </p:nvSpPr>
        <p:spPr/>
        <p:txBody>
          <a:bodyPr/>
          <a:lstStyle>
            <a:lvl1pPr>
              <a:defRPr/>
            </a:lvl1pPr>
          </a:lstStyle>
          <a:p>
            <a:pPr>
              <a:defRPr/>
            </a:pPr>
            <a:fld id="{1A0D58B4-ECE1-40F9-98F5-897347120BAA}" type="slidenum">
              <a:rPr lang="el-GR" altLang="el-GR"/>
              <a:pPr>
                <a:defRPr/>
              </a:pPr>
              <a:t>‹#›</a:t>
            </a:fld>
            <a:endParaRPr lang="el-GR" altLang="el-GR"/>
          </a:p>
        </p:txBody>
      </p:sp>
    </p:spTree>
    <p:extLst>
      <p:ext uri="{BB962C8B-B14F-4D97-AF65-F5344CB8AC3E}">
        <p14:creationId xmlns:p14="http://schemas.microsoft.com/office/powerpoint/2010/main" val="852668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277813"/>
            <a:ext cx="8229600" cy="585311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Θέση ημερομηνίας 2">
            <a:extLst>
              <a:ext uri="{FF2B5EF4-FFF2-40B4-BE49-F238E27FC236}">
                <a16:creationId xmlns:a16="http://schemas.microsoft.com/office/drawing/2014/main" id="{2620F11F-9243-D3FA-5B55-5A35A4322023}"/>
              </a:ext>
            </a:extLst>
          </p:cNvPr>
          <p:cNvSpPr>
            <a:spLocks noGrp="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4" name="Θέση υποσέλιδου 3">
            <a:extLst>
              <a:ext uri="{FF2B5EF4-FFF2-40B4-BE49-F238E27FC236}">
                <a16:creationId xmlns:a16="http://schemas.microsoft.com/office/drawing/2014/main" id="{D2DD353F-3539-9261-A672-DD85CB430376}"/>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5" name="Θέση αριθμού διαφάνειας 4">
            <a:extLst>
              <a:ext uri="{FF2B5EF4-FFF2-40B4-BE49-F238E27FC236}">
                <a16:creationId xmlns:a16="http://schemas.microsoft.com/office/drawing/2014/main" id="{CF75055B-A2A6-0DE9-CFD4-396250C25275}"/>
              </a:ext>
            </a:extLst>
          </p:cNvPr>
          <p:cNvSpPr>
            <a:spLocks noGrp="1"/>
          </p:cNvSpPr>
          <p:nvPr>
            <p:ph type="sldNum" sz="quarter" idx="12"/>
          </p:nvPr>
        </p:nvSpPr>
        <p:spPr/>
        <p:txBody>
          <a:bodyPr/>
          <a:lstStyle>
            <a:lvl1pPr>
              <a:defRPr/>
            </a:lvl1pPr>
          </a:lstStyle>
          <a:p>
            <a:pPr>
              <a:defRPr/>
            </a:pPr>
            <a:fld id="{858B0A4F-2ECE-4E5C-9D9E-21FB342FE0EE}" type="slidenum">
              <a:rPr lang="el-GR" altLang="el-GR"/>
              <a:pPr>
                <a:defRPr/>
              </a:pPr>
              <a:t>‹#›</a:t>
            </a:fld>
            <a:endParaRPr lang="el-GR" altLang="el-GR"/>
          </a:p>
        </p:txBody>
      </p:sp>
    </p:spTree>
    <p:extLst>
      <p:ext uri="{BB962C8B-B14F-4D97-AF65-F5344CB8AC3E}">
        <p14:creationId xmlns:p14="http://schemas.microsoft.com/office/powerpoint/2010/main" val="3841059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43000"/>
          </a:xfrm>
        </p:spPr>
        <p:txBody>
          <a:bodyPr/>
          <a:lstStyle/>
          <a:p>
            <a:r>
              <a:rPr lang="el-GR"/>
              <a:t>Στυλ κύριου τίτλου</a:t>
            </a:r>
          </a:p>
        </p:txBody>
      </p:sp>
      <p:sp>
        <p:nvSpPr>
          <p:cNvPr id="3" name="Θέση κειμένου 2"/>
          <p:cNvSpPr>
            <a:spLocks noGrp="1"/>
          </p:cNvSpPr>
          <p:nvPr>
            <p:ph type="body" sz="half" idx="1"/>
          </p:nvPr>
        </p:nvSpPr>
        <p:spPr>
          <a:xfrm>
            <a:off x="457200" y="1600200"/>
            <a:ext cx="4038600" cy="453072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3072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E52BCF49-CE9F-2292-04B9-F970BD27D65B}"/>
              </a:ext>
            </a:extLst>
          </p:cNvPr>
          <p:cNvSpPr>
            <a:spLocks noGrp="1"/>
          </p:cNvSpPr>
          <p:nvPr>
            <p:ph type="dt" sz="half" idx="10"/>
          </p:nvPr>
        </p:nvSpPr>
        <p:spPr/>
        <p:txBody>
          <a:bodyPr/>
          <a:lstStyle>
            <a:lvl1pPr fontAlgn="auto">
              <a:spcBef>
                <a:spcPts val="0"/>
              </a:spcBef>
              <a:spcAft>
                <a:spcPts val="0"/>
              </a:spcAft>
              <a:defRPr/>
            </a:lvl1pPr>
          </a:lstStyle>
          <a:p>
            <a:pPr>
              <a:defRPr/>
            </a:pPr>
            <a:endParaRPr lang="el-GR" altLang="el-GR"/>
          </a:p>
        </p:txBody>
      </p:sp>
      <p:sp>
        <p:nvSpPr>
          <p:cNvPr id="6" name="Θέση υποσέλιδου 5">
            <a:extLst>
              <a:ext uri="{FF2B5EF4-FFF2-40B4-BE49-F238E27FC236}">
                <a16:creationId xmlns:a16="http://schemas.microsoft.com/office/drawing/2014/main" id="{DA08C523-D4F6-6521-EA79-3251A90A6219}"/>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l-GR" altLang="el-GR"/>
          </a:p>
        </p:txBody>
      </p:sp>
      <p:sp>
        <p:nvSpPr>
          <p:cNvPr id="7" name="Θέση αριθμού διαφάνειας 6">
            <a:extLst>
              <a:ext uri="{FF2B5EF4-FFF2-40B4-BE49-F238E27FC236}">
                <a16:creationId xmlns:a16="http://schemas.microsoft.com/office/drawing/2014/main" id="{70F00AF4-FFAC-D899-69C8-F33D808936B3}"/>
              </a:ext>
            </a:extLst>
          </p:cNvPr>
          <p:cNvSpPr>
            <a:spLocks noGrp="1"/>
          </p:cNvSpPr>
          <p:nvPr>
            <p:ph type="sldNum" sz="quarter" idx="12"/>
          </p:nvPr>
        </p:nvSpPr>
        <p:spPr/>
        <p:txBody>
          <a:bodyPr/>
          <a:lstStyle>
            <a:lvl1pPr>
              <a:defRPr/>
            </a:lvl1pPr>
          </a:lstStyle>
          <a:p>
            <a:pPr>
              <a:defRPr/>
            </a:pPr>
            <a:fld id="{ECC31F07-C509-45EF-ADE5-D1E8CBC4C93B}" type="slidenum">
              <a:rPr lang="el-GR" altLang="el-GR"/>
              <a:pPr>
                <a:defRPr/>
              </a:pPr>
              <a:t>‹#›</a:t>
            </a:fld>
            <a:endParaRPr lang="el-GR" altLang="el-GR"/>
          </a:p>
        </p:txBody>
      </p:sp>
    </p:spTree>
    <p:extLst>
      <p:ext uri="{BB962C8B-B14F-4D97-AF65-F5344CB8AC3E}">
        <p14:creationId xmlns:p14="http://schemas.microsoft.com/office/powerpoint/2010/main" val="1138043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8229600" cy="21859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3938588"/>
            <a:ext cx="8229600" cy="218757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689148F7-0552-80B2-217F-6D7A36BD1044}"/>
              </a:ext>
            </a:extLst>
          </p:cNvPr>
          <p:cNvSpPr>
            <a:spLocks noGrp="1"/>
          </p:cNvSpPr>
          <p:nvPr>
            <p:ph type="dt" sz="half" idx="10"/>
          </p:nvPr>
        </p:nvSpPr>
        <p:spPr>
          <a:xfrm>
            <a:off x="457200" y="6251575"/>
            <a:ext cx="2133600" cy="476250"/>
          </a:xfrm>
        </p:spPr>
        <p:txBody>
          <a:bodyPr/>
          <a:lstStyle>
            <a:lvl1pPr fontAlgn="auto">
              <a:spcBef>
                <a:spcPts val="0"/>
              </a:spcBef>
              <a:spcAft>
                <a:spcPts val="0"/>
              </a:spcAft>
              <a:defRPr/>
            </a:lvl1pPr>
          </a:lstStyle>
          <a:p>
            <a:pPr>
              <a:defRPr/>
            </a:pPr>
            <a:endParaRPr lang="el-GR" altLang="el-GR"/>
          </a:p>
        </p:txBody>
      </p:sp>
      <p:sp>
        <p:nvSpPr>
          <p:cNvPr id="6" name="Θέση αριθμού διαφάνειας 5">
            <a:extLst>
              <a:ext uri="{FF2B5EF4-FFF2-40B4-BE49-F238E27FC236}">
                <a16:creationId xmlns:a16="http://schemas.microsoft.com/office/drawing/2014/main" id="{8FF0FCC5-54C9-778F-230C-151786481E52}"/>
              </a:ext>
            </a:extLst>
          </p:cNvPr>
          <p:cNvSpPr>
            <a:spLocks noGrp="1"/>
          </p:cNvSpPr>
          <p:nvPr>
            <p:ph type="sldNum" sz="quarter" idx="11"/>
          </p:nvPr>
        </p:nvSpPr>
        <p:spPr>
          <a:xfrm>
            <a:off x="6553200" y="6248400"/>
            <a:ext cx="2133600" cy="476250"/>
          </a:xfrm>
        </p:spPr>
        <p:txBody>
          <a:bodyPr/>
          <a:lstStyle>
            <a:lvl1pPr>
              <a:defRPr/>
            </a:lvl1pPr>
          </a:lstStyle>
          <a:p>
            <a:pPr>
              <a:defRPr/>
            </a:pPr>
            <a:fld id="{31E0C8DE-8CFA-4762-9BFA-0F45F48ED686}" type="slidenum">
              <a:rPr lang="el-GR" altLang="el-GR"/>
              <a:pPr>
                <a:defRPr/>
              </a:pPr>
              <a:t>‹#›</a:t>
            </a:fld>
            <a:endParaRPr lang="el-GR" altLang="el-GR"/>
          </a:p>
        </p:txBody>
      </p:sp>
      <p:sp>
        <p:nvSpPr>
          <p:cNvPr id="7" name="Θέση υποσέλιδου 6">
            <a:extLst>
              <a:ext uri="{FF2B5EF4-FFF2-40B4-BE49-F238E27FC236}">
                <a16:creationId xmlns:a16="http://schemas.microsoft.com/office/drawing/2014/main" id="{B4C63D85-65B9-EAA3-676A-101ED3642576}"/>
              </a:ext>
            </a:extLst>
          </p:cNvPr>
          <p:cNvSpPr>
            <a:spLocks noGrp="1"/>
          </p:cNvSpPr>
          <p:nvPr>
            <p:ph type="ftr" sz="quarter" idx="12"/>
          </p:nvPr>
        </p:nvSpPr>
        <p:spPr>
          <a:xfrm>
            <a:off x="3124200" y="6248400"/>
            <a:ext cx="2895600" cy="476250"/>
          </a:xfrm>
        </p:spPr>
        <p:txBody>
          <a:bodyPr/>
          <a:lstStyle>
            <a:lvl1pPr fontAlgn="auto">
              <a:spcBef>
                <a:spcPts val="0"/>
              </a:spcBef>
              <a:spcAft>
                <a:spcPts val="0"/>
              </a:spcAft>
              <a:defRPr/>
            </a:lvl1pPr>
          </a:lstStyle>
          <a:p>
            <a:pPr>
              <a:defRPr/>
            </a:pPr>
            <a:endParaRPr lang="el-GR" altLang="el-GR"/>
          </a:p>
        </p:txBody>
      </p:sp>
    </p:spTree>
    <p:extLst>
      <p:ext uri="{BB962C8B-B14F-4D97-AF65-F5344CB8AC3E}">
        <p14:creationId xmlns:p14="http://schemas.microsoft.com/office/powerpoint/2010/main" val="2641741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FFFFFF"/>
              </a:solidFill>
            </a:endParaRPr>
          </a:p>
        </p:txBody>
      </p:sp>
      <p:sp>
        <p:nvSpPr>
          <p:cNvPr id="6" name="Θέση αριθμού διαφάνειας 5"/>
          <p:cNvSpPr>
            <a:spLocks noGrp="1"/>
          </p:cNvSpPr>
          <p:nvPr>
            <p:ph type="sldNum" sz="quarter" idx="12"/>
          </p:nvPr>
        </p:nvSpPr>
        <p:spPr/>
        <p:txBody>
          <a:bodyPr/>
          <a:lstStyle>
            <a:lvl1pPr>
              <a:defRPr/>
            </a:lvl1pPr>
          </a:lstStyle>
          <a:p>
            <a:fld id="{22003920-9294-4F4E-A003-83D6A1B0C519}"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37574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p:txBody>
          <a:bodyPr/>
          <a:lstStyle>
            <a:lvl1pPr>
              <a:defRPr/>
            </a:lvl1pPr>
          </a:lstStyle>
          <a:p>
            <a:fld id="{0BAA3CBE-14AA-4422-BCC3-E8136F714820}"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151989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lvl1pPr>
              <a:defRPr/>
            </a:lvl1pPr>
          </a:lstStyle>
          <a:p>
            <a:endParaRPr lang="el-GR" altLang="el-GR">
              <a:solidFill>
                <a:srgbClr val="FFFFFF"/>
              </a:solidFill>
            </a:endParaRPr>
          </a:p>
        </p:txBody>
      </p:sp>
      <p:sp>
        <p:nvSpPr>
          <p:cNvPr id="8" name="Θέση υποσέλιδου 7"/>
          <p:cNvSpPr>
            <a:spLocks noGrp="1"/>
          </p:cNvSpPr>
          <p:nvPr>
            <p:ph type="ftr" sz="quarter" idx="11"/>
          </p:nvPr>
        </p:nvSpPr>
        <p:spPr/>
        <p:txBody>
          <a:bodyPr/>
          <a:lstStyle>
            <a:lvl1pPr>
              <a:defRPr/>
            </a:lvl1pPr>
          </a:lstStyle>
          <a:p>
            <a:endParaRPr lang="el-GR" altLang="el-GR">
              <a:solidFill>
                <a:srgbClr val="FFFFFF"/>
              </a:solidFill>
            </a:endParaRPr>
          </a:p>
        </p:txBody>
      </p:sp>
      <p:sp>
        <p:nvSpPr>
          <p:cNvPr id="9" name="Θέση αριθμού διαφάνειας 8"/>
          <p:cNvSpPr>
            <a:spLocks noGrp="1"/>
          </p:cNvSpPr>
          <p:nvPr>
            <p:ph type="sldNum" sz="quarter" idx="12"/>
          </p:nvPr>
        </p:nvSpPr>
        <p:spPr/>
        <p:txBody>
          <a:bodyPr/>
          <a:lstStyle>
            <a:lvl1pPr>
              <a:defRPr/>
            </a:lvl1pPr>
          </a:lstStyle>
          <a:p>
            <a:fld id="{79F13D36-82E5-4D92-9840-A8194D8FEA42}"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20790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lvl1pPr>
              <a:defRPr/>
            </a:lvl1pPr>
          </a:lstStyle>
          <a:p>
            <a:endParaRPr lang="el-GR" altLang="el-GR">
              <a:solidFill>
                <a:srgbClr val="FFFFFF"/>
              </a:solidFill>
            </a:endParaRPr>
          </a:p>
        </p:txBody>
      </p:sp>
      <p:sp>
        <p:nvSpPr>
          <p:cNvPr id="4" name="Θέση υποσέλιδου 3"/>
          <p:cNvSpPr>
            <a:spLocks noGrp="1"/>
          </p:cNvSpPr>
          <p:nvPr>
            <p:ph type="ftr" sz="quarter" idx="11"/>
          </p:nvPr>
        </p:nvSpPr>
        <p:spPr/>
        <p:txBody>
          <a:bodyPr/>
          <a:lstStyle>
            <a:lvl1pPr>
              <a:defRPr/>
            </a:lvl1pPr>
          </a:lstStyle>
          <a:p>
            <a:endParaRPr lang="el-GR" altLang="el-GR">
              <a:solidFill>
                <a:srgbClr val="FFFFFF"/>
              </a:solidFill>
            </a:endParaRPr>
          </a:p>
        </p:txBody>
      </p:sp>
      <p:sp>
        <p:nvSpPr>
          <p:cNvPr id="5" name="Θέση αριθμού διαφάνειας 4"/>
          <p:cNvSpPr>
            <a:spLocks noGrp="1"/>
          </p:cNvSpPr>
          <p:nvPr>
            <p:ph type="sldNum" sz="quarter" idx="12"/>
          </p:nvPr>
        </p:nvSpPr>
        <p:spPr/>
        <p:txBody>
          <a:bodyPr/>
          <a:lstStyle>
            <a:lvl1pPr>
              <a:defRPr/>
            </a:lvl1pPr>
          </a:lstStyle>
          <a:p>
            <a:fld id="{AEFEEAAD-18B4-48BF-BB2A-6762A4D601F8}"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44744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a:solidFill>
                <a:srgbClr val="FFFFFF"/>
              </a:solidFill>
            </a:endParaRPr>
          </a:p>
        </p:txBody>
      </p:sp>
      <p:sp>
        <p:nvSpPr>
          <p:cNvPr id="3" name="Θέση υποσέλιδου 2"/>
          <p:cNvSpPr>
            <a:spLocks noGrp="1"/>
          </p:cNvSpPr>
          <p:nvPr>
            <p:ph type="ftr" sz="quarter" idx="11"/>
          </p:nvPr>
        </p:nvSpPr>
        <p:spPr/>
        <p:txBody>
          <a:bodyPr/>
          <a:lstStyle>
            <a:lvl1pPr>
              <a:defRPr/>
            </a:lvl1pPr>
          </a:lstStyle>
          <a:p>
            <a:endParaRPr lang="el-GR" altLang="el-GR">
              <a:solidFill>
                <a:srgbClr val="FFFFFF"/>
              </a:solidFill>
            </a:endParaRPr>
          </a:p>
        </p:txBody>
      </p:sp>
      <p:sp>
        <p:nvSpPr>
          <p:cNvPr id="4" name="Θέση αριθμού διαφάνειας 3"/>
          <p:cNvSpPr>
            <a:spLocks noGrp="1"/>
          </p:cNvSpPr>
          <p:nvPr>
            <p:ph type="sldNum" sz="quarter" idx="12"/>
          </p:nvPr>
        </p:nvSpPr>
        <p:spPr/>
        <p:txBody>
          <a:bodyPr/>
          <a:lstStyle>
            <a:lvl1pPr>
              <a:defRPr/>
            </a:lvl1pPr>
          </a:lstStyle>
          <a:p>
            <a:fld id="{10FB950E-01A6-4408-8C4E-DD7821A12FA3}"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2185613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p:txBody>
          <a:bodyPr/>
          <a:lstStyle>
            <a:lvl1pPr>
              <a:defRPr/>
            </a:lvl1pPr>
          </a:lstStyle>
          <a:p>
            <a:fld id="{D9B61AA5-3B2B-4E2E-960E-DBA92C4DB8CC}"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18967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p:txBody>
          <a:bodyPr/>
          <a:lstStyle>
            <a:lvl1pPr>
              <a:defRPr/>
            </a:lvl1pPr>
          </a:lstStyle>
          <a:p>
            <a:fld id="{69BD10D1-7E9A-4AD1-BDE9-31C59CEABC73}"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45731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9144000" cy="6856413"/>
            <a:chOff x="0" y="0"/>
            <a:chExt cx="5760" cy="4319"/>
          </a:xfrm>
        </p:grpSpPr>
        <p:sp>
          <p:nvSpPr>
            <p:cNvPr id="11267"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68"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69"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0"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1"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a:solidFill>
                  <a:srgbClr val="FFFFFF"/>
                </a:solidFill>
              </a:endParaRPr>
            </a:p>
          </p:txBody>
        </p:sp>
        <p:sp>
          <p:nvSpPr>
            <p:cNvPr id="11272"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3"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4"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5"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6"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7"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8"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9"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0"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1"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2"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3"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4"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5"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6"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7"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a:solidFill>
                  <a:srgbClr val="FFFFFF"/>
                </a:solidFill>
              </a:endParaRPr>
            </a:p>
          </p:txBody>
        </p:sp>
        <p:sp>
          <p:nvSpPr>
            <p:cNvPr id="11288"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9"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0"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1"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2"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3"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4"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5"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6"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7"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8"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9"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300"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301"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302"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grpSp>
          <p:nvGrpSpPr>
            <p:cNvPr id="11303" name="Group 39"/>
            <p:cNvGrpSpPr>
              <a:grpSpLocks/>
            </p:cNvGrpSpPr>
            <p:nvPr userDrawn="1"/>
          </p:nvGrpSpPr>
          <p:grpSpPr bwMode="auto">
            <a:xfrm>
              <a:off x="0" y="1632"/>
              <a:ext cx="5758" cy="1858"/>
              <a:chOff x="0" y="1632"/>
              <a:chExt cx="5758" cy="1858"/>
            </a:xfrm>
          </p:grpSpPr>
          <p:sp>
            <p:nvSpPr>
              <p:cNvPr id="11304"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305"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grpSp>
      </p:grpSp>
      <p:sp>
        <p:nvSpPr>
          <p:cNvPr id="11306"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Click to edit Master title style</a:t>
            </a:r>
          </a:p>
        </p:txBody>
      </p:sp>
      <p:sp>
        <p:nvSpPr>
          <p:cNvPr id="1130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Click to edit Master text styles</a:t>
            </a:r>
          </a:p>
          <a:p>
            <a:pPr lvl="1"/>
            <a:r>
              <a:rPr lang="el-GR" altLang="el-GR"/>
              <a:t>Second level</a:t>
            </a:r>
          </a:p>
          <a:p>
            <a:pPr lvl="2"/>
            <a:r>
              <a:rPr lang="el-GR" altLang="el-GR"/>
              <a:t>Third level</a:t>
            </a:r>
          </a:p>
          <a:p>
            <a:pPr lvl="3"/>
            <a:r>
              <a:rPr lang="el-GR" altLang="el-GR"/>
              <a:t>Fourth level</a:t>
            </a:r>
          </a:p>
          <a:p>
            <a:pPr lvl="4"/>
            <a:r>
              <a:rPr lang="el-GR" altLang="el-GR"/>
              <a:t>Fifth level</a:t>
            </a:r>
          </a:p>
        </p:txBody>
      </p:sp>
      <p:sp>
        <p:nvSpPr>
          <p:cNvPr id="11308"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el-GR" altLang="el-GR">
              <a:solidFill>
                <a:srgbClr val="FFFFFF"/>
              </a:solidFill>
            </a:endParaRPr>
          </a:p>
        </p:txBody>
      </p:sp>
      <p:sp>
        <p:nvSpPr>
          <p:cNvPr id="11309"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el-GR" altLang="el-GR">
              <a:solidFill>
                <a:srgbClr val="FFFFFF"/>
              </a:solidFill>
            </a:endParaRPr>
          </a:p>
        </p:txBody>
      </p:sp>
      <p:sp>
        <p:nvSpPr>
          <p:cNvPr id="11310"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2957D6DD-0BFE-4822-BEEB-9B491DC31DCD}" type="slidenum">
              <a:rPr lang="el-GR" altLang="el-GR">
                <a:solidFill>
                  <a:srgbClr val="FFFFFF"/>
                </a:solidFill>
              </a:rPr>
              <a:pPr fontAlgn="base">
                <a:spcBef>
                  <a:spcPct val="0"/>
                </a:spcBef>
                <a:spcAft>
                  <a:spcPct val="0"/>
                </a:spcAft>
              </a:pPr>
              <a:t>‹#›</a:t>
            </a:fld>
            <a:endParaRPr lang="el-GR" altLang="el-GR">
              <a:solidFill>
                <a:srgbClr val="FFFFFF"/>
              </a:solidFill>
            </a:endParaRPr>
          </a:p>
        </p:txBody>
      </p:sp>
    </p:spTree>
    <p:extLst>
      <p:ext uri="{BB962C8B-B14F-4D97-AF65-F5344CB8AC3E}">
        <p14:creationId xmlns:p14="http://schemas.microsoft.com/office/powerpoint/2010/main" val="164402099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B3D067A-38AA-AD2D-28C0-F567209ECD39}"/>
              </a:ext>
            </a:extLst>
          </p:cNvPr>
          <p:cNvGrpSpPr>
            <a:grpSpLocks/>
          </p:cNvGrpSpPr>
          <p:nvPr/>
        </p:nvGrpSpPr>
        <p:grpSpPr bwMode="auto">
          <a:xfrm>
            <a:off x="0" y="0"/>
            <a:ext cx="9144000" cy="6856413"/>
            <a:chOff x="0" y="0"/>
            <a:chExt cx="5760" cy="4319"/>
          </a:xfrm>
        </p:grpSpPr>
        <p:sp>
          <p:nvSpPr>
            <p:cNvPr id="11267" name="Freeform 3">
              <a:extLst>
                <a:ext uri="{FF2B5EF4-FFF2-40B4-BE49-F238E27FC236}">
                  <a16:creationId xmlns:a16="http://schemas.microsoft.com/office/drawing/2014/main" id="{FD524C84-8F7F-9389-2E65-AF67E844005E}"/>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eaLnBrk="1" hangingPunct="1">
                <a:defRPr/>
              </a:pPr>
              <a:endParaRPr lang="el-GR">
                <a:solidFill>
                  <a:srgbClr val="FFFFFF"/>
                </a:solidFill>
                <a:latin typeface="+mn-lt"/>
                <a:cs typeface="+mn-cs"/>
              </a:endParaRPr>
            </a:p>
          </p:txBody>
        </p:sp>
        <p:sp>
          <p:nvSpPr>
            <p:cNvPr id="11268" name="Freeform 4">
              <a:extLst>
                <a:ext uri="{FF2B5EF4-FFF2-40B4-BE49-F238E27FC236}">
                  <a16:creationId xmlns:a16="http://schemas.microsoft.com/office/drawing/2014/main" id="{24254065-1D1B-4535-5A2F-D7C00CB239F6}"/>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1269" name="Freeform 5">
              <a:extLst>
                <a:ext uri="{FF2B5EF4-FFF2-40B4-BE49-F238E27FC236}">
                  <a16:creationId xmlns:a16="http://schemas.microsoft.com/office/drawing/2014/main" id="{ACDE1F68-FA4D-CB03-1C0D-F7605F06FEA9}"/>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eaLnBrk="1" hangingPunct="1">
                <a:defRPr/>
              </a:pPr>
              <a:endParaRPr lang="el-GR">
                <a:solidFill>
                  <a:srgbClr val="FFFFFF"/>
                </a:solidFill>
                <a:latin typeface="+mn-lt"/>
                <a:cs typeface="+mn-cs"/>
              </a:endParaRPr>
            </a:p>
          </p:txBody>
        </p:sp>
        <p:sp>
          <p:nvSpPr>
            <p:cNvPr id="1035" name="Freeform 6">
              <a:extLst>
                <a:ext uri="{FF2B5EF4-FFF2-40B4-BE49-F238E27FC236}">
                  <a16:creationId xmlns:a16="http://schemas.microsoft.com/office/drawing/2014/main" id="{078FA795-934A-CA7C-D4E1-26F0782B93ED}"/>
                </a:ext>
              </a:extLst>
            </p:cNvPr>
            <p:cNvSpPr>
              <a:spLocks/>
            </p:cNvSpPr>
            <p:nvPr/>
          </p:nvSpPr>
          <p:spPr bwMode="hidden">
            <a:xfrm>
              <a:off x="4038" y="3577"/>
              <a:ext cx="1720" cy="65"/>
            </a:xfrm>
            <a:custGeom>
              <a:avLst/>
              <a:gdLst>
                <a:gd name="T0" fmla="*/ 1716 w 1722"/>
                <a:gd name="T1" fmla="*/ 63 h 66"/>
                <a:gd name="T2" fmla="*/ 1716 w 1722"/>
                <a:gd name="T3" fmla="*/ 57 h 66"/>
                <a:gd name="T4" fmla="*/ 0 w 1722"/>
                <a:gd name="T5" fmla="*/ 0 h 66"/>
                <a:gd name="T6" fmla="*/ 0 w 1722"/>
                <a:gd name="T7" fmla="*/ 45 h 66"/>
                <a:gd name="T8" fmla="*/ 1716 w 1722"/>
                <a:gd name="T9" fmla="*/ 63 h 66"/>
                <a:gd name="T10" fmla="*/ 1716 w 1722"/>
                <a:gd name="T11" fmla="*/ 6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271" name="Freeform 7">
              <a:extLst>
                <a:ext uri="{FF2B5EF4-FFF2-40B4-BE49-F238E27FC236}">
                  <a16:creationId xmlns:a16="http://schemas.microsoft.com/office/drawing/2014/main" id="{539B71BD-0AAA-2946-925D-1E209A43988A}"/>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eaLnBrk="1" hangingPunct="1">
                <a:defRPr/>
              </a:pPr>
              <a:endParaRPr lang="el-GR">
                <a:solidFill>
                  <a:srgbClr val="FFFFFF"/>
                </a:solidFill>
                <a:latin typeface="+mn-lt"/>
                <a:cs typeface="+mn-cs"/>
              </a:endParaRPr>
            </a:p>
          </p:txBody>
        </p:sp>
        <p:sp>
          <p:nvSpPr>
            <p:cNvPr id="1037" name="Freeform 8">
              <a:extLst>
                <a:ext uri="{FF2B5EF4-FFF2-40B4-BE49-F238E27FC236}">
                  <a16:creationId xmlns:a16="http://schemas.microsoft.com/office/drawing/2014/main" id="{FEC508B2-8DB5-8093-1130-73CB82256BDD}"/>
                </a:ext>
              </a:extLst>
            </p:cNvPr>
            <p:cNvSpPr>
              <a:spLocks/>
            </p:cNvSpPr>
            <p:nvPr/>
          </p:nvSpPr>
          <p:spPr bwMode="hidden">
            <a:xfrm>
              <a:off x="4784" y="3702"/>
              <a:ext cx="974" cy="101"/>
            </a:xfrm>
            <a:custGeom>
              <a:avLst/>
              <a:gdLst>
                <a:gd name="T0" fmla="*/ 972 w 975"/>
                <a:gd name="T1" fmla="*/ 48 h 101"/>
                <a:gd name="T2" fmla="*/ 972 w 975"/>
                <a:gd name="T3" fmla="*/ 0 h 101"/>
                <a:gd name="T4" fmla="*/ 0 w 975"/>
                <a:gd name="T5" fmla="*/ 24 h 101"/>
                <a:gd name="T6" fmla="*/ 0 w 975"/>
                <a:gd name="T7" fmla="*/ 101 h 101"/>
                <a:gd name="T8" fmla="*/ 972 w 975"/>
                <a:gd name="T9" fmla="*/ 48 h 101"/>
                <a:gd name="T10" fmla="*/ 97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38" name="Freeform 9">
              <a:extLst>
                <a:ext uri="{FF2B5EF4-FFF2-40B4-BE49-F238E27FC236}">
                  <a16:creationId xmlns:a16="http://schemas.microsoft.com/office/drawing/2014/main" id="{88973A4E-DEEF-A72A-805D-31BC44A67784}"/>
                </a:ext>
              </a:extLst>
            </p:cNvPr>
            <p:cNvSpPr>
              <a:spLocks/>
            </p:cNvSpPr>
            <p:nvPr/>
          </p:nvSpPr>
          <p:spPr bwMode="hidden">
            <a:xfrm>
              <a:off x="3619" y="3815"/>
              <a:ext cx="2139" cy="198"/>
            </a:xfrm>
            <a:custGeom>
              <a:avLst/>
              <a:gdLst>
                <a:gd name="T0" fmla="*/ 2135 w 2141"/>
                <a:gd name="T1" fmla="*/ 0 h 198"/>
                <a:gd name="T2" fmla="*/ 0 w 2141"/>
                <a:gd name="T3" fmla="*/ 156 h 198"/>
                <a:gd name="T4" fmla="*/ 0 w 2141"/>
                <a:gd name="T5" fmla="*/ 198 h 198"/>
                <a:gd name="T6" fmla="*/ 2135 w 2141"/>
                <a:gd name="T7" fmla="*/ 0 h 198"/>
                <a:gd name="T8" fmla="*/ 213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274" name="Freeform 10">
              <a:extLst>
                <a:ext uri="{FF2B5EF4-FFF2-40B4-BE49-F238E27FC236}">
                  <a16:creationId xmlns:a16="http://schemas.microsoft.com/office/drawing/2014/main" id="{CBB1A26F-DF89-FA8D-BDB2-B18F34416574}"/>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eaLnBrk="1" hangingPunct="1">
                <a:defRPr/>
              </a:pPr>
              <a:endParaRPr lang="el-GR">
                <a:solidFill>
                  <a:srgbClr val="FFFFFF"/>
                </a:solidFill>
                <a:latin typeface="+mn-lt"/>
                <a:cs typeface="+mn-cs"/>
              </a:endParaRPr>
            </a:p>
          </p:txBody>
        </p:sp>
        <p:sp>
          <p:nvSpPr>
            <p:cNvPr id="1040" name="Freeform 11">
              <a:extLst>
                <a:ext uri="{FF2B5EF4-FFF2-40B4-BE49-F238E27FC236}">
                  <a16:creationId xmlns:a16="http://schemas.microsoft.com/office/drawing/2014/main" id="{B5A4FA53-C77B-26AA-967E-9581F25F7606}"/>
                </a:ext>
              </a:extLst>
            </p:cNvPr>
            <p:cNvSpPr>
              <a:spLocks/>
            </p:cNvSpPr>
            <p:nvPr/>
          </p:nvSpPr>
          <p:spPr bwMode="hidden">
            <a:xfrm>
              <a:off x="2097" y="4043"/>
              <a:ext cx="2514" cy="276"/>
            </a:xfrm>
            <a:custGeom>
              <a:avLst/>
              <a:gdLst>
                <a:gd name="T0" fmla="*/ 2173 w 2517"/>
                <a:gd name="T1" fmla="*/ 276 h 276"/>
                <a:gd name="T2" fmla="*/ 2508 w 2517"/>
                <a:gd name="T3" fmla="*/ 204 h 276"/>
                <a:gd name="T4" fmla="*/ 2251 w 2517"/>
                <a:gd name="T5" fmla="*/ 0 h 276"/>
                <a:gd name="T6" fmla="*/ 0 w 2517"/>
                <a:gd name="T7" fmla="*/ 276 h 276"/>
                <a:gd name="T8" fmla="*/ 2173 w 2517"/>
                <a:gd name="T9" fmla="*/ 276 h 276"/>
                <a:gd name="T10" fmla="*/ 217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276" name="Freeform 12">
              <a:extLst>
                <a:ext uri="{FF2B5EF4-FFF2-40B4-BE49-F238E27FC236}">
                  <a16:creationId xmlns:a16="http://schemas.microsoft.com/office/drawing/2014/main" id="{2D299C1E-A5A9-BF37-AF1F-91A6E5E29F1E}"/>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eaLnBrk="1" hangingPunct="1">
                <a:defRPr/>
              </a:pPr>
              <a:endParaRPr lang="el-GR">
                <a:solidFill>
                  <a:srgbClr val="FFFFFF"/>
                </a:solidFill>
                <a:latin typeface="+mn-lt"/>
                <a:cs typeface="+mn-cs"/>
              </a:endParaRPr>
            </a:p>
          </p:txBody>
        </p:sp>
        <p:sp>
          <p:nvSpPr>
            <p:cNvPr id="1042" name="Freeform 13">
              <a:extLst>
                <a:ext uri="{FF2B5EF4-FFF2-40B4-BE49-F238E27FC236}">
                  <a16:creationId xmlns:a16="http://schemas.microsoft.com/office/drawing/2014/main" id="{D8CED798-5476-F5DD-27EF-AB8206774128}"/>
                </a:ext>
              </a:extLst>
            </p:cNvPr>
            <p:cNvSpPr>
              <a:spLocks/>
            </p:cNvSpPr>
            <p:nvPr/>
          </p:nvSpPr>
          <p:spPr bwMode="hidden">
            <a:xfrm>
              <a:off x="5030" y="3151"/>
              <a:ext cx="728" cy="240"/>
            </a:xfrm>
            <a:custGeom>
              <a:avLst/>
              <a:gdLst>
                <a:gd name="T0" fmla="*/ 726 w 729"/>
                <a:gd name="T1" fmla="*/ 240 h 240"/>
                <a:gd name="T2" fmla="*/ 0 w 729"/>
                <a:gd name="T3" fmla="*/ 0 h 240"/>
                <a:gd name="T4" fmla="*/ 0 w 729"/>
                <a:gd name="T5" fmla="*/ 6 h 240"/>
                <a:gd name="T6" fmla="*/ 726 w 729"/>
                <a:gd name="T7" fmla="*/ 240 h 240"/>
                <a:gd name="T8" fmla="*/ 72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278" name="Freeform 14">
              <a:extLst>
                <a:ext uri="{FF2B5EF4-FFF2-40B4-BE49-F238E27FC236}">
                  <a16:creationId xmlns:a16="http://schemas.microsoft.com/office/drawing/2014/main" id="{0113A2E4-973B-9B3A-0B03-83EC418B1E77}"/>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044" name="Freeform 15">
              <a:extLst>
                <a:ext uri="{FF2B5EF4-FFF2-40B4-BE49-F238E27FC236}">
                  <a16:creationId xmlns:a16="http://schemas.microsoft.com/office/drawing/2014/main" id="{7019A38E-831D-A75E-CF34-78F41B30447A}"/>
                </a:ext>
              </a:extLst>
            </p:cNvPr>
            <p:cNvSpPr>
              <a:spLocks/>
            </p:cNvSpPr>
            <p:nvPr/>
          </p:nvSpPr>
          <p:spPr bwMode="hidden">
            <a:xfrm>
              <a:off x="5030" y="3049"/>
              <a:ext cx="728" cy="318"/>
            </a:xfrm>
            <a:custGeom>
              <a:avLst/>
              <a:gdLst>
                <a:gd name="T0" fmla="*/ 726 w 729"/>
                <a:gd name="T1" fmla="*/ 318 h 318"/>
                <a:gd name="T2" fmla="*/ 726 w 729"/>
                <a:gd name="T3" fmla="*/ 312 h 318"/>
                <a:gd name="T4" fmla="*/ 0 w 729"/>
                <a:gd name="T5" fmla="*/ 0 h 318"/>
                <a:gd name="T6" fmla="*/ 0 w 729"/>
                <a:gd name="T7" fmla="*/ 54 h 318"/>
                <a:gd name="T8" fmla="*/ 726 w 729"/>
                <a:gd name="T9" fmla="*/ 318 h 318"/>
                <a:gd name="T10" fmla="*/ 72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280" name="Freeform 16">
              <a:extLst>
                <a:ext uri="{FF2B5EF4-FFF2-40B4-BE49-F238E27FC236}">
                  <a16:creationId xmlns:a16="http://schemas.microsoft.com/office/drawing/2014/main" id="{FE54061C-294E-DB15-2047-2C34E56B9D7C}"/>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eaLnBrk="1" hangingPunct="1">
                <a:defRPr/>
              </a:pPr>
              <a:endParaRPr lang="el-GR">
                <a:solidFill>
                  <a:srgbClr val="FFFFFF"/>
                </a:solidFill>
                <a:latin typeface="+mn-lt"/>
                <a:cs typeface="+mn-cs"/>
              </a:endParaRPr>
            </a:p>
          </p:txBody>
        </p:sp>
        <p:sp>
          <p:nvSpPr>
            <p:cNvPr id="11281" name="Freeform 17">
              <a:extLst>
                <a:ext uri="{FF2B5EF4-FFF2-40B4-BE49-F238E27FC236}">
                  <a16:creationId xmlns:a16="http://schemas.microsoft.com/office/drawing/2014/main" id="{48374CCC-98D6-0205-B974-4A780D9EF893}"/>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1282" name="Freeform 18">
              <a:extLst>
                <a:ext uri="{FF2B5EF4-FFF2-40B4-BE49-F238E27FC236}">
                  <a16:creationId xmlns:a16="http://schemas.microsoft.com/office/drawing/2014/main" id="{7E04E7F5-AD73-D3A1-9084-2F9BFF3883B8}"/>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048" name="Freeform 19">
              <a:extLst>
                <a:ext uri="{FF2B5EF4-FFF2-40B4-BE49-F238E27FC236}">
                  <a16:creationId xmlns:a16="http://schemas.microsoft.com/office/drawing/2014/main" id="{67069AB0-6DAE-2AF4-A734-1ECAD5AA611C}"/>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284" name="Freeform 20">
              <a:extLst>
                <a:ext uri="{FF2B5EF4-FFF2-40B4-BE49-F238E27FC236}">
                  <a16:creationId xmlns:a16="http://schemas.microsoft.com/office/drawing/2014/main" id="{99E8F32E-DFC0-B362-0732-61CE853DAB51}"/>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050" name="Freeform 21">
              <a:extLst>
                <a:ext uri="{FF2B5EF4-FFF2-40B4-BE49-F238E27FC236}">
                  <a16:creationId xmlns:a16="http://schemas.microsoft.com/office/drawing/2014/main" id="{1B988398-8D72-0FB4-855B-CD93AC8294EC}"/>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286" name="Freeform 22">
              <a:extLst>
                <a:ext uri="{FF2B5EF4-FFF2-40B4-BE49-F238E27FC236}">
                  <a16:creationId xmlns:a16="http://schemas.microsoft.com/office/drawing/2014/main" id="{2CD46F26-91A8-83E4-0C93-5F09207D9389}"/>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1287" name="Freeform 23">
              <a:extLst>
                <a:ext uri="{FF2B5EF4-FFF2-40B4-BE49-F238E27FC236}">
                  <a16:creationId xmlns:a16="http://schemas.microsoft.com/office/drawing/2014/main" id="{70B1E2F1-E522-3C81-8996-3B7553915F85}"/>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eaLnBrk="1" hangingPunct="1">
                <a:defRPr/>
              </a:pPr>
              <a:endParaRPr lang="el-GR">
                <a:solidFill>
                  <a:srgbClr val="FFFFFF"/>
                </a:solidFill>
                <a:latin typeface="+mn-lt"/>
                <a:cs typeface="+mn-cs"/>
              </a:endParaRPr>
            </a:p>
          </p:txBody>
        </p:sp>
        <p:sp>
          <p:nvSpPr>
            <p:cNvPr id="11288" name="Freeform 24">
              <a:extLst>
                <a:ext uri="{FF2B5EF4-FFF2-40B4-BE49-F238E27FC236}">
                  <a16:creationId xmlns:a16="http://schemas.microsoft.com/office/drawing/2014/main" id="{1DB7C830-424E-AEC1-4B3A-DBBCB1EF37ED}"/>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054" name="Freeform 25">
              <a:extLst>
                <a:ext uri="{FF2B5EF4-FFF2-40B4-BE49-F238E27FC236}">
                  <a16:creationId xmlns:a16="http://schemas.microsoft.com/office/drawing/2014/main" id="{7453268D-BEBF-B8B7-BEE9-6F49DABB7762}"/>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290" name="Freeform 26">
              <a:extLst>
                <a:ext uri="{FF2B5EF4-FFF2-40B4-BE49-F238E27FC236}">
                  <a16:creationId xmlns:a16="http://schemas.microsoft.com/office/drawing/2014/main" id="{6B82FCC5-30A5-688A-98DE-62183BDC7005}"/>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eaLnBrk="1" hangingPunct="1">
                <a:defRPr/>
              </a:pPr>
              <a:endParaRPr lang="el-GR">
                <a:solidFill>
                  <a:srgbClr val="FFFFFF"/>
                </a:solidFill>
                <a:latin typeface="+mn-lt"/>
                <a:cs typeface="+mn-cs"/>
              </a:endParaRPr>
            </a:p>
          </p:txBody>
        </p:sp>
        <p:sp>
          <p:nvSpPr>
            <p:cNvPr id="11291" name="Freeform 27">
              <a:extLst>
                <a:ext uri="{FF2B5EF4-FFF2-40B4-BE49-F238E27FC236}">
                  <a16:creationId xmlns:a16="http://schemas.microsoft.com/office/drawing/2014/main" id="{A1DA4111-7DB4-F39E-2D80-C8331342D2EA}"/>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eaLnBrk="1" hangingPunct="1">
                <a:defRPr/>
              </a:pPr>
              <a:endParaRPr lang="el-GR">
                <a:solidFill>
                  <a:srgbClr val="FFFFFF"/>
                </a:solidFill>
                <a:latin typeface="+mn-lt"/>
                <a:cs typeface="+mn-cs"/>
              </a:endParaRPr>
            </a:p>
          </p:txBody>
        </p:sp>
        <p:sp>
          <p:nvSpPr>
            <p:cNvPr id="1057" name="Freeform 28">
              <a:extLst>
                <a:ext uri="{FF2B5EF4-FFF2-40B4-BE49-F238E27FC236}">
                  <a16:creationId xmlns:a16="http://schemas.microsoft.com/office/drawing/2014/main" id="{4A26560B-F03E-51B7-4234-A539112EEFA0}"/>
                </a:ext>
              </a:extLst>
            </p:cNvPr>
            <p:cNvSpPr>
              <a:spLocks/>
            </p:cNvSpPr>
            <p:nvPr/>
          </p:nvSpPr>
          <p:spPr bwMode="hidden">
            <a:xfrm>
              <a:off x="5698" y="653"/>
              <a:ext cx="60" cy="311"/>
            </a:xfrm>
            <a:custGeom>
              <a:avLst/>
              <a:gdLst>
                <a:gd name="T0" fmla="*/ 0 w 60"/>
                <a:gd name="T1" fmla="*/ 144 h 312"/>
                <a:gd name="T2" fmla="*/ 60 w 60"/>
                <a:gd name="T3" fmla="*/ 30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293" name="Freeform 29">
              <a:extLst>
                <a:ext uri="{FF2B5EF4-FFF2-40B4-BE49-F238E27FC236}">
                  <a16:creationId xmlns:a16="http://schemas.microsoft.com/office/drawing/2014/main" id="{DB94004E-27BB-4865-5FF1-4031958F3095}"/>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059" name="Freeform 30">
              <a:extLst>
                <a:ext uri="{FF2B5EF4-FFF2-40B4-BE49-F238E27FC236}">
                  <a16:creationId xmlns:a16="http://schemas.microsoft.com/office/drawing/2014/main" id="{4DD06021-ED5E-12BC-4BCB-A6C0D1B93022}"/>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295" name="Freeform 31">
              <a:extLst>
                <a:ext uri="{FF2B5EF4-FFF2-40B4-BE49-F238E27FC236}">
                  <a16:creationId xmlns:a16="http://schemas.microsoft.com/office/drawing/2014/main" id="{44F05F86-087A-D114-7642-4BDFF8F6958D}"/>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1296" name="Freeform 32">
              <a:extLst>
                <a:ext uri="{FF2B5EF4-FFF2-40B4-BE49-F238E27FC236}">
                  <a16:creationId xmlns:a16="http://schemas.microsoft.com/office/drawing/2014/main" id="{D594A734-8704-1811-C43A-99CC7BDF2762}"/>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eaLnBrk="1" hangingPunct="1">
                <a:defRPr/>
              </a:pPr>
              <a:endParaRPr lang="el-GR">
                <a:solidFill>
                  <a:srgbClr val="FFFFFF"/>
                </a:solidFill>
                <a:latin typeface="+mn-lt"/>
                <a:cs typeface="+mn-cs"/>
              </a:endParaRPr>
            </a:p>
          </p:txBody>
        </p:sp>
        <p:sp>
          <p:nvSpPr>
            <p:cNvPr id="11297" name="Freeform 33">
              <a:extLst>
                <a:ext uri="{FF2B5EF4-FFF2-40B4-BE49-F238E27FC236}">
                  <a16:creationId xmlns:a16="http://schemas.microsoft.com/office/drawing/2014/main" id="{D308750D-C805-7C33-2B85-66877EA8A4EE}"/>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1298" name="Freeform 34">
              <a:extLst>
                <a:ext uri="{FF2B5EF4-FFF2-40B4-BE49-F238E27FC236}">
                  <a16:creationId xmlns:a16="http://schemas.microsoft.com/office/drawing/2014/main" id="{742232BB-8D1F-6824-2CD7-DFB3226D7860}"/>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1299" name="Freeform 35">
              <a:extLst>
                <a:ext uri="{FF2B5EF4-FFF2-40B4-BE49-F238E27FC236}">
                  <a16:creationId xmlns:a16="http://schemas.microsoft.com/office/drawing/2014/main" id="{E526C83A-F9F5-2EB1-5DD7-29F13CB1B890}"/>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eaLnBrk="1" hangingPunct="1">
                <a:defRPr/>
              </a:pPr>
              <a:endParaRPr lang="el-GR">
                <a:solidFill>
                  <a:srgbClr val="FFFFFF"/>
                </a:solidFill>
                <a:latin typeface="+mn-lt"/>
                <a:cs typeface="+mn-cs"/>
              </a:endParaRPr>
            </a:p>
          </p:txBody>
        </p:sp>
        <p:sp>
          <p:nvSpPr>
            <p:cNvPr id="11300" name="Freeform 36">
              <a:extLst>
                <a:ext uri="{FF2B5EF4-FFF2-40B4-BE49-F238E27FC236}">
                  <a16:creationId xmlns:a16="http://schemas.microsoft.com/office/drawing/2014/main" id="{134FD2AF-F677-4A0F-48E7-E5F3CB8211CC}"/>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1301" name="Freeform 37">
              <a:extLst>
                <a:ext uri="{FF2B5EF4-FFF2-40B4-BE49-F238E27FC236}">
                  <a16:creationId xmlns:a16="http://schemas.microsoft.com/office/drawing/2014/main" id="{B1D00485-8055-597F-BC2C-75399F4F01D1}"/>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sp>
          <p:nvSpPr>
            <p:cNvPr id="11302" name="Freeform 38">
              <a:extLst>
                <a:ext uri="{FF2B5EF4-FFF2-40B4-BE49-F238E27FC236}">
                  <a16:creationId xmlns:a16="http://schemas.microsoft.com/office/drawing/2014/main" id="{0269AE34-10FB-7D60-EC3C-4144A12727C5}"/>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eaLnBrk="1" hangingPunct="1">
                <a:defRPr/>
              </a:pPr>
              <a:endParaRPr lang="el-GR">
                <a:solidFill>
                  <a:srgbClr val="FFFFFF"/>
                </a:solidFill>
                <a:latin typeface="+mn-lt"/>
                <a:cs typeface="+mn-cs"/>
              </a:endParaRPr>
            </a:p>
          </p:txBody>
        </p:sp>
        <p:grpSp>
          <p:nvGrpSpPr>
            <p:cNvPr id="1068" name="Group 39">
              <a:extLst>
                <a:ext uri="{FF2B5EF4-FFF2-40B4-BE49-F238E27FC236}">
                  <a16:creationId xmlns:a16="http://schemas.microsoft.com/office/drawing/2014/main" id="{D1D2535F-11DC-3D3B-AD1E-984544A8524E}"/>
                </a:ext>
              </a:extLst>
            </p:cNvPr>
            <p:cNvGrpSpPr>
              <a:grpSpLocks/>
            </p:cNvGrpSpPr>
            <p:nvPr userDrawn="1"/>
          </p:nvGrpSpPr>
          <p:grpSpPr bwMode="auto">
            <a:xfrm>
              <a:off x="0" y="1632"/>
              <a:ext cx="5758" cy="1858"/>
              <a:chOff x="0" y="1632"/>
              <a:chExt cx="5758" cy="1858"/>
            </a:xfrm>
          </p:grpSpPr>
          <p:sp>
            <p:nvSpPr>
              <p:cNvPr id="11304" name="Freeform 40">
                <a:extLst>
                  <a:ext uri="{FF2B5EF4-FFF2-40B4-BE49-F238E27FC236}">
                    <a16:creationId xmlns:a16="http://schemas.microsoft.com/office/drawing/2014/main" id="{8455DACB-0290-0BEE-893C-AEECEBC802D5}"/>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eaLnBrk="1" hangingPunct="1">
                  <a:defRPr/>
                </a:pPr>
                <a:endParaRPr lang="el-GR">
                  <a:solidFill>
                    <a:srgbClr val="FFFFFF"/>
                  </a:solidFill>
                  <a:latin typeface="+mn-lt"/>
                  <a:cs typeface="+mn-cs"/>
                </a:endParaRPr>
              </a:p>
            </p:txBody>
          </p:sp>
          <p:sp>
            <p:nvSpPr>
              <p:cNvPr id="11305" name="Freeform 41">
                <a:extLst>
                  <a:ext uri="{FF2B5EF4-FFF2-40B4-BE49-F238E27FC236}">
                    <a16:creationId xmlns:a16="http://schemas.microsoft.com/office/drawing/2014/main" id="{6AB02A2C-645C-1289-64F7-485925F8737D}"/>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eaLnBrk="1" hangingPunct="1">
                  <a:defRPr/>
                </a:pPr>
                <a:endParaRPr lang="el-GR">
                  <a:solidFill>
                    <a:srgbClr val="FFFFFF"/>
                  </a:solidFill>
                  <a:latin typeface="+mn-lt"/>
                  <a:cs typeface="+mn-cs"/>
                </a:endParaRPr>
              </a:p>
            </p:txBody>
          </p:sp>
        </p:grpSp>
      </p:grpSp>
      <p:sp>
        <p:nvSpPr>
          <p:cNvPr id="11306" name="Rectangle 42">
            <a:extLst>
              <a:ext uri="{FF2B5EF4-FFF2-40B4-BE49-F238E27FC236}">
                <a16:creationId xmlns:a16="http://schemas.microsoft.com/office/drawing/2014/main" id="{DCC12EC2-C5A6-282E-A9A0-7C2726524825}"/>
              </a:ext>
            </a:extLst>
          </p:cNvPr>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l-GR" altLang="el-GR"/>
              <a:t>Click to edit Master title style</a:t>
            </a:r>
          </a:p>
        </p:txBody>
      </p:sp>
      <p:sp>
        <p:nvSpPr>
          <p:cNvPr id="11307" name="Rectangle 43">
            <a:extLst>
              <a:ext uri="{FF2B5EF4-FFF2-40B4-BE49-F238E27FC236}">
                <a16:creationId xmlns:a16="http://schemas.microsoft.com/office/drawing/2014/main" id="{2F55EEEC-FC32-04F1-982C-D84562E0BFFA}"/>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l-GR" altLang="el-GR"/>
              <a:t>Click to edit Master text styles</a:t>
            </a:r>
          </a:p>
          <a:p>
            <a:pPr lvl="1"/>
            <a:r>
              <a:rPr lang="el-GR" altLang="el-GR"/>
              <a:t>Second level</a:t>
            </a:r>
          </a:p>
          <a:p>
            <a:pPr lvl="2"/>
            <a:r>
              <a:rPr lang="el-GR" altLang="el-GR"/>
              <a:t>Third level</a:t>
            </a:r>
          </a:p>
          <a:p>
            <a:pPr lvl="3"/>
            <a:r>
              <a:rPr lang="el-GR" altLang="el-GR"/>
              <a:t>Fourth level</a:t>
            </a:r>
          </a:p>
          <a:p>
            <a:pPr lvl="4"/>
            <a:r>
              <a:rPr lang="el-GR" altLang="el-GR"/>
              <a:t>Fifth level</a:t>
            </a:r>
          </a:p>
        </p:txBody>
      </p:sp>
      <p:sp>
        <p:nvSpPr>
          <p:cNvPr id="11308" name="Rectangle 44">
            <a:extLst>
              <a:ext uri="{FF2B5EF4-FFF2-40B4-BE49-F238E27FC236}">
                <a16:creationId xmlns:a16="http://schemas.microsoft.com/office/drawing/2014/main" id="{075FA2E3-71F9-08D8-A2F1-1993F8312307}"/>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mn-lt"/>
                <a:cs typeface="+mn-cs"/>
              </a:defRPr>
            </a:lvl1pPr>
          </a:lstStyle>
          <a:p>
            <a:pPr>
              <a:defRPr/>
            </a:pPr>
            <a:endParaRPr lang="el-GR" altLang="el-GR"/>
          </a:p>
        </p:txBody>
      </p:sp>
      <p:sp>
        <p:nvSpPr>
          <p:cNvPr id="11309" name="Rectangle 45">
            <a:extLst>
              <a:ext uri="{FF2B5EF4-FFF2-40B4-BE49-F238E27FC236}">
                <a16:creationId xmlns:a16="http://schemas.microsoft.com/office/drawing/2014/main" id="{5A4C86CF-04BA-FB9E-9F47-C51E6CEA0C9A}"/>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mn-lt"/>
                <a:cs typeface="+mn-cs"/>
              </a:defRPr>
            </a:lvl1pPr>
          </a:lstStyle>
          <a:p>
            <a:pPr>
              <a:defRPr/>
            </a:pPr>
            <a:endParaRPr lang="el-GR" altLang="el-GR"/>
          </a:p>
        </p:txBody>
      </p:sp>
      <p:sp>
        <p:nvSpPr>
          <p:cNvPr id="11310" name="Rectangle 46">
            <a:extLst>
              <a:ext uri="{FF2B5EF4-FFF2-40B4-BE49-F238E27FC236}">
                <a16:creationId xmlns:a16="http://schemas.microsoft.com/office/drawing/2014/main" id="{0B5B92F9-8531-AEE2-D3CA-5D8B16287F4F}"/>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defRPr>
            </a:lvl1pPr>
          </a:lstStyle>
          <a:p>
            <a:pPr>
              <a:defRPr/>
            </a:pPr>
            <a:fld id="{AD74E0BB-39A6-4373-A92E-F58B95478AAF}" type="slidenum">
              <a:rPr lang="el-GR" altLang="el-GR"/>
              <a:pPr>
                <a:defRPr/>
              </a:pPr>
              <a:t>‹#›</a:t>
            </a:fld>
            <a:endParaRPr lang="el-GR" altLang="el-GR"/>
          </a:p>
        </p:txBody>
      </p:sp>
    </p:spTree>
    <p:extLst>
      <p:ext uri="{BB962C8B-B14F-4D97-AF65-F5344CB8AC3E}">
        <p14:creationId xmlns:p14="http://schemas.microsoft.com/office/powerpoint/2010/main" val="2525776110"/>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7"/>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8"/>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9"/>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adsabs.harvard.edu/abs/2011arXiv1101.5284C"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1B622A-B196-63CB-3FE0-FBAF03824007}"/>
              </a:ext>
            </a:extLst>
          </p:cNvPr>
          <p:cNvSpPr>
            <a:spLocks noGrp="1"/>
          </p:cNvSpPr>
          <p:nvPr>
            <p:ph type="ctrTitle" sz="quarter"/>
          </p:nvPr>
        </p:nvSpPr>
        <p:spPr>
          <a:xfrm>
            <a:off x="457200" y="692150"/>
            <a:ext cx="8229600" cy="1828800"/>
          </a:xfrm>
        </p:spPr>
        <p:txBody>
          <a:bodyPr/>
          <a:lstStyle/>
          <a:p>
            <a:pPr eaLnBrk="1" hangingPunct="1">
              <a:defRPr/>
            </a:pPr>
            <a:br>
              <a:rPr lang="el-GR" sz="2800" b="1" dirty="0">
                <a:solidFill>
                  <a:srgbClr val="FFFF00"/>
                </a:solidFill>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Calibri" panose="020F0502020204030204" pitchFamily="34" charset="0"/>
              </a:rPr>
            </a:br>
            <a:r>
              <a:rPr lang="el-GR" sz="2400" b="1" i="0" u="none" strike="noStrike" baseline="0" dirty="0">
                <a:solidFill>
                  <a:srgbClr val="FFFF00"/>
                </a:solidFill>
                <a:latin typeface="Calibri" panose="020F0502020204030204" pitchFamily="34" charset="0"/>
                <a:cs typeface="Calibri" panose="020F0502020204030204" pitchFamily="34" charset="0"/>
              </a:rPr>
              <a:t>Προσωκρατικοί φιλόσοφοι και σύγχρονη επιστήμη</a:t>
            </a:r>
            <a:br>
              <a:rPr lang="el-GR" sz="36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endParaRPr lang="el-GR" sz="80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Υπότιτλος 2">
            <a:extLst>
              <a:ext uri="{FF2B5EF4-FFF2-40B4-BE49-F238E27FC236}">
                <a16:creationId xmlns:a16="http://schemas.microsoft.com/office/drawing/2014/main" id="{5AB4C7B9-42F3-F58B-5154-CD68842CFB4C}"/>
              </a:ext>
            </a:extLst>
          </p:cNvPr>
          <p:cNvSpPr>
            <a:spLocks noGrp="1"/>
          </p:cNvSpPr>
          <p:nvPr>
            <p:ph type="subTitle" sz="quarter" idx="1"/>
          </p:nvPr>
        </p:nvSpPr>
        <p:spPr>
          <a:xfrm>
            <a:off x="1331913" y="2068513"/>
            <a:ext cx="6296025" cy="2720975"/>
          </a:xfrm>
        </p:spPr>
        <p:txBody>
          <a:bodyPr/>
          <a:lstStyle/>
          <a:p>
            <a:pPr eaLnBrk="1" hangingPunct="1">
              <a:lnSpc>
                <a:spcPct val="115000"/>
              </a:lnSpc>
              <a:spcAft>
                <a:spcPts val="1000"/>
              </a:spcAft>
              <a:defRPr/>
            </a:pPr>
            <a:r>
              <a:rPr lang="el-GR" sz="1800" b="1"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Κωνσταντίνος Καλαχάνης</a:t>
            </a:r>
          </a:p>
          <a:p>
            <a:pPr eaLnBrk="1" hangingPunct="1">
              <a:lnSpc>
                <a:spcPct val="115000"/>
              </a:lnSpc>
              <a:spcAft>
                <a:spcPts val="1000"/>
              </a:spcAft>
              <a:defRPr/>
            </a:pPr>
            <a:r>
              <a:rPr lang="el-GR"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Δρ. Φιλοσοφίας, Εθνικό &amp; Καποδιστριακό Πανεπιστήμιο Αθηνών</a:t>
            </a:r>
          </a:p>
          <a:p>
            <a:pPr eaLnBrk="1" hangingPunct="1">
              <a:lnSpc>
                <a:spcPct val="115000"/>
              </a:lnSpc>
              <a:spcAft>
                <a:spcPts val="1000"/>
              </a:spcAft>
              <a:defRPr/>
            </a:pPr>
            <a:r>
              <a:rPr lang="en-US"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M.Sc. </a:t>
            </a:r>
            <a:r>
              <a:rPr lang="el-GR"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Περιβάλλον &amp;  Υγεία, διαχείριση περιβαλλοντικών θεμάτων με επιπτώσεις στην υγεία, Ιατρική Σχολή, Εθνικό &amp; Καποδιστριακό Πανεπιστήμιο Αθηνών</a:t>
            </a:r>
          </a:p>
          <a:p>
            <a:pPr eaLnBrk="1" hangingPunct="1">
              <a:lnSpc>
                <a:spcPct val="115000"/>
              </a:lnSpc>
              <a:spcAft>
                <a:spcPts val="1000"/>
              </a:spcAft>
              <a:defRPr/>
            </a:pPr>
            <a:endParaRPr lang="el-GR"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eaLnBrk="1" hangingPunct="1">
              <a:lnSpc>
                <a:spcPct val="115000"/>
              </a:lnSpc>
              <a:spcAft>
                <a:spcPts val="1000"/>
              </a:spcAft>
              <a:defRPr/>
            </a:pPr>
            <a:r>
              <a:rPr lang="el-GR"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Αναπληρωτής Φιλόλογος, ΠΕ02 2</a:t>
            </a:r>
            <a:r>
              <a:rPr lang="el-GR" sz="1800" b="1"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ο</a:t>
            </a:r>
            <a:r>
              <a:rPr lang="el-GR"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ΓΕΛ Ν. Σμύρνης</a:t>
            </a:r>
          </a:p>
          <a:p>
            <a:pPr eaLnBrk="1" hangingPunct="1">
              <a:lnSpc>
                <a:spcPct val="115000"/>
              </a:lnSpc>
              <a:spcAft>
                <a:spcPts val="1000"/>
              </a:spcAft>
              <a:defRPr/>
            </a:pPr>
            <a:r>
              <a:rPr lang="en-US" sz="1800" b="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New </a:t>
            </a:r>
            <a:r>
              <a:rPr lang="en-US"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York College, Athens, Greece</a:t>
            </a:r>
          </a:p>
          <a:p>
            <a:pPr eaLnBrk="1" hangingPunct="1">
              <a:defRPr/>
            </a:pP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C2AAA9-689F-76D8-044E-206A7F5D0931}"/>
              </a:ext>
            </a:extLst>
          </p:cNvPr>
          <p:cNvSpPr>
            <a:spLocks noGrp="1"/>
          </p:cNvSpPr>
          <p:nvPr>
            <p:ph type="title"/>
          </p:nvPr>
        </p:nvSpPr>
        <p:spPr/>
        <p:txBody>
          <a:bodyPr/>
          <a:lstStyle/>
          <a:p>
            <a:pPr>
              <a:defRPr/>
            </a:pPr>
            <a:r>
              <a:rPr lang="el-GR" sz="3600" b="1" i="1" dirty="0">
                <a:solidFill>
                  <a:srgbClr val="FFFF00"/>
                </a:solidFill>
                <a:latin typeface="Calibri" panose="020F0502020204030204" pitchFamily="34" charset="0"/>
                <a:cs typeface="Calibri" panose="020F0502020204030204" pitchFamily="34" charset="0"/>
              </a:rPr>
              <a:t>2 . ΑΣΤΡΟΝΟΜΙΚΑ ΕΠΙΤΕΥΓΜΑΤΑ</a:t>
            </a:r>
          </a:p>
        </p:txBody>
      </p:sp>
      <p:sp>
        <p:nvSpPr>
          <p:cNvPr id="3" name="Θέση περιεχομένου 2">
            <a:extLst>
              <a:ext uri="{FF2B5EF4-FFF2-40B4-BE49-F238E27FC236}">
                <a16:creationId xmlns:a16="http://schemas.microsoft.com/office/drawing/2014/main" id="{0157F21B-AA6F-5148-6D80-7D7F1AFA9429}"/>
              </a:ext>
            </a:extLst>
          </p:cNvPr>
          <p:cNvSpPr>
            <a:spLocks noGrp="1"/>
          </p:cNvSpPr>
          <p:nvPr>
            <p:ph idx="1"/>
          </p:nvPr>
        </p:nvSpPr>
        <p:spPr/>
        <p:txBody>
          <a:bodyPr/>
          <a:lstStyle/>
          <a:p>
            <a:pPr>
              <a:defRPr/>
            </a:pPr>
            <a:r>
              <a:rPr lang="el-GR" sz="1600" b="1" dirty="0">
                <a:effectLst/>
                <a:latin typeface="Calibri" panose="020F0502020204030204" pitchFamily="34" charset="0"/>
                <a:ea typeface="Times New Roman" panose="02020603050405020304" pitchFamily="18" charset="0"/>
                <a:cs typeface="Calibri" panose="020F0502020204030204" pitchFamily="34" charset="0"/>
              </a:rPr>
              <a:t>Σύμφωνα με τον Διογένη Λαέρτιο στα επιτεύγματά του θα πρέπει να αναγνωρισθεί και η κατάταξη των άστρων σε αστερισμούς. Σε ένα ποίημα μάλιστα του Καλλιμάχου του </a:t>
            </a:r>
            <a:r>
              <a:rPr lang="el-GR" sz="1600" b="1" dirty="0" err="1">
                <a:effectLst/>
                <a:latin typeface="Calibri" panose="020F0502020204030204" pitchFamily="34" charset="0"/>
                <a:ea typeface="Times New Roman" panose="02020603050405020304" pitchFamily="18" charset="0"/>
                <a:cs typeface="Calibri" panose="020F0502020204030204" pitchFamily="34" charset="0"/>
              </a:rPr>
              <a:t>Κυρηναίου</a:t>
            </a:r>
            <a:r>
              <a:rPr lang="el-GR" sz="1600" b="1" dirty="0">
                <a:effectLst/>
                <a:latin typeface="Calibri" panose="020F0502020204030204" pitchFamily="34" charset="0"/>
                <a:ea typeface="Times New Roman" panose="02020603050405020304" pitchFamily="18" charset="0"/>
                <a:cs typeface="Calibri" panose="020F0502020204030204" pitchFamily="34" charset="0"/>
              </a:rPr>
              <a:t> αναφέρεται ως </a:t>
            </a:r>
            <a:r>
              <a:rPr lang="el-GR" sz="1600" b="1" i="1" dirty="0" err="1">
                <a:effectLst/>
                <a:latin typeface="Calibri" panose="020F0502020204030204" pitchFamily="34" charset="0"/>
                <a:ea typeface="Times New Roman" panose="02020603050405020304" pitchFamily="18" charset="0"/>
                <a:cs typeface="Calibri" panose="020F0502020204030204" pitchFamily="34" charset="0"/>
              </a:rPr>
              <a:t>εὑρέτης</a:t>
            </a:r>
            <a:r>
              <a:rPr lang="el-GR" sz="1600" b="1" i="1" dirty="0">
                <a:effectLst/>
                <a:latin typeface="Calibri" panose="020F0502020204030204" pitchFamily="34" charset="0"/>
                <a:ea typeface="Times New Roman" panose="02020603050405020304" pitchFamily="18" charset="0"/>
                <a:cs typeface="Calibri" panose="020F0502020204030204" pitchFamily="34" charset="0"/>
              </a:rPr>
              <a:t> </a:t>
            </a:r>
            <a:r>
              <a:rPr lang="el-GR" sz="1600" b="1" dirty="0">
                <a:effectLst/>
                <a:latin typeface="Calibri" panose="020F0502020204030204" pitchFamily="34" charset="0"/>
                <a:ea typeface="Times New Roman" panose="02020603050405020304" pitchFamily="18" charset="0"/>
                <a:cs typeface="Calibri" panose="020F0502020204030204" pitchFamily="34" charset="0"/>
              </a:rPr>
              <a:t>του αστερισμού της Μικρής Άρκτου (εικόνα 3)  (που επονομαζόταν και Άμαξα), αλλά  και αυτών με τους οποίους ταξιδεύουν οι Φοίνικες (Δ. </a:t>
            </a:r>
            <a:r>
              <a:rPr lang="el-GR" sz="1600" b="1" dirty="0" err="1">
                <a:effectLst/>
                <a:latin typeface="Calibri" panose="020F0502020204030204" pitchFamily="34" charset="0"/>
                <a:ea typeface="Times New Roman" panose="02020603050405020304" pitchFamily="18" charset="0"/>
                <a:cs typeface="Calibri" panose="020F0502020204030204" pitchFamily="34" charset="0"/>
              </a:rPr>
              <a:t>Λαέρτ</a:t>
            </a:r>
            <a:r>
              <a:rPr lang="el-GR" sz="1600" b="1" dirty="0">
                <a:effectLst/>
                <a:latin typeface="Calibri" panose="020F0502020204030204" pitchFamily="34" charset="0"/>
                <a:ea typeface="Times New Roman" panose="02020603050405020304" pitchFamily="18" charset="0"/>
                <a:cs typeface="Calibri" panose="020F0502020204030204" pitchFamily="34" charset="0"/>
              </a:rPr>
              <a:t> </a:t>
            </a:r>
            <a:r>
              <a:rPr lang="el-GR" sz="1600" b="1" i="1" dirty="0">
                <a:effectLst/>
                <a:latin typeface="Calibri" panose="020F0502020204030204" pitchFamily="34" charset="0"/>
                <a:ea typeface="Times New Roman" panose="02020603050405020304" pitchFamily="18" charset="0"/>
                <a:cs typeface="Calibri" panose="020F0502020204030204" pitchFamily="34" charset="0"/>
              </a:rPr>
              <a:t>Βίοι, </a:t>
            </a:r>
            <a:r>
              <a:rPr lang="el-GR" sz="1600" b="1" dirty="0">
                <a:effectLst/>
                <a:latin typeface="Calibri" panose="020F0502020204030204" pitchFamily="34" charset="0"/>
                <a:ea typeface="Times New Roman" panose="02020603050405020304" pitchFamily="18" charset="0"/>
                <a:cs typeface="Calibri" panose="020F0502020204030204" pitchFamily="34" charset="0"/>
              </a:rPr>
              <a:t>Ι, 23). </a:t>
            </a:r>
          </a:p>
          <a:p>
            <a:pPr>
              <a:defRPr/>
            </a:pPr>
            <a:endParaRPr lang="el-GR" sz="1600" b="1" dirty="0">
              <a:latin typeface="Calibri" panose="020F0502020204030204" pitchFamily="34" charset="0"/>
              <a:cs typeface="Calibri" panose="020F0502020204030204" pitchFamily="34" charset="0"/>
            </a:endParaRPr>
          </a:p>
        </p:txBody>
      </p:sp>
      <p:pic>
        <p:nvPicPr>
          <p:cNvPr id="25604" name="Picture 4">
            <a:extLst>
              <a:ext uri="{FF2B5EF4-FFF2-40B4-BE49-F238E27FC236}">
                <a16:creationId xmlns:a16="http://schemas.microsoft.com/office/drawing/2014/main" id="{568B02A9-48AC-3218-ECC2-E6F1241FE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3068638"/>
            <a:ext cx="6570663"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EE477D-4C42-780E-569D-FCCF968426A5}"/>
              </a:ext>
            </a:extLst>
          </p:cNvPr>
          <p:cNvSpPr>
            <a:spLocks noGrp="1"/>
          </p:cNvSpPr>
          <p:nvPr>
            <p:ph type="title"/>
          </p:nvPr>
        </p:nvSpPr>
        <p:spPr/>
        <p:txBody>
          <a:bodyPr/>
          <a:lstStyle/>
          <a:p>
            <a:pPr>
              <a:defRPr/>
            </a:pPr>
            <a:r>
              <a:rPr lang="el-GR" b="1" i="1" dirty="0">
                <a:solidFill>
                  <a:srgbClr val="FFFF00"/>
                </a:solidFill>
                <a:latin typeface="Calibri" panose="020F0502020204030204" pitchFamily="34" charset="0"/>
                <a:cs typeface="Calibri" panose="020F0502020204030204" pitchFamily="34" charset="0"/>
              </a:rPr>
              <a:t>2 . ΑΣΤΡΟΝΟΜΙΚΑ ΕΠΙΤΕΥΓΜΑΤΑ</a:t>
            </a:r>
            <a:endParaRPr lang="el-GR" dirty="0"/>
          </a:p>
        </p:txBody>
      </p:sp>
      <p:sp>
        <p:nvSpPr>
          <p:cNvPr id="3" name="Θέση περιεχομένου 2">
            <a:extLst>
              <a:ext uri="{FF2B5EF4-FFF2-40B4-BE49-F238E27FC236}">
                <a16:creationId xmlns:a16="http://schemas.microsoft.com/office/drawing/2014/main" id="{7000F571-AE29-7D09-AFDA-DA1533B5B316}"/>
              </a:ext>
            </a:extLst>
          </p:cNvPr>
          <p:cNvSpPr>
            <a:spLocks noGrp="1"/>
          </p:cNvSpPr>
          <p:nvPr>
            <p:ph idx="1"/>
          </p:nvPr>
        </p:nvSpPr>
        <p:spPr>
          <a:xfrm>
            <a:off x="25400" y="1455738"/>
            <a:ext cx="4392613" cy="4530725"/>
          </a:xfrm>
        </p:spPr>
        <p:txBody>
          <a:bodyPr/>
          <a:lstStyle/>
          <a:p>
            <a:pPr>
              <a:defRPr/>
            </a:pPr>
            <a:r>
              <a:rPr lang="el-GR" sz="1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ασχολήθηκε και με την φύση των άστρων, περί των οποίων έγραφε  ότι είναι </a:t>
            </a:r>
            <a:r>
              <a:rPr lang="el-GR" sz="1400" b="1" i="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ἔμπυρα</a:t>
            </a:r>
            <a:r>
              <a:rPr lang="el-GR" sz="1400" b="1" i="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l-GR" sz="1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ενώ έχουν παρόμοια σύσταση με αυτήν της Γης (</a:t>
            </a:r>
            <a:r>
              <a:rPr lang="el-GR" sz="14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Αέτιος</a:t>
            </a:r>
            <a:r>
              <a:rPr lang="el-GR" sz="1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ΙΙ, 13, 1). Υποστηρίζεται επίσης, ότι είχε κατασκευάσει και αστρονομικό όργανο, ουράνια σφαίρα (Πολίτης, 2004, σ. 97).</a:t>
            </a:r>
          </a:p>
          <a:p>
            <a:pPr>
              <a:defRPr/>
            </a:pPr>
            <a:endParaRPr lang="el-GR" sz="1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a:defRPr/>
            </a:pPr>
            <a:r>
              <a:rPr lang="el-GR" sz="1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Για την πύρινη φύση των άστρων είχε μιλήσει και ο Αναξαγόρας. Βλ. Αναλυτικά</a:t>
            </a:r>
            <a:r>
              <a:rPr lang="en-US" sz="1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p>
          <a:p>
            <a:pPr marL="0" indent="0">
              <a:buFont typeface="Wingdings" panose="05000000000000000000" pitchFamily="2" charset="2"/>
              <a:buNone/>
              <a:defRPr/>
            </a:pPr>
            <a:r>
              <a:rPr lang="en-US" sz="1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Kalachanis, K. </a:t>
            </a:r>
            <a:r>
              <a:rPr lang="en-US" sz="14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Theodossiou</a:t>
            </a:r>
            <a:r>
              <a:rPr lang="en-US" sz="1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E. Dimitrijevic´ M. (2018). “Anaxagoras and his contributions in Astronomy”, </a:t>
            </a:r>
            <a:r>
              <a:rPr lang="en-US" sz="1400" b="1" i="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Astronomical and Astrophysical Transactions (</a:t>
            </a:r>
            <a:r>
              <a:rPr lang="en-US" sz="1400" b="1" i="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AApTr</a:t>
            </a:r>
            <a:r>
              <a:rPr lang="en-US" sz="1400" b="1" i="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2018, Vol. 30, Issue 4, pp. 523-530.</a:t>
            </a:r>
            <a:endParaRPr lang="el-GR" sz="1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marL="0" indent="0">
              <a:buFont typeface="Wingdings" panose="05000000000000000000" pitchFamily="2" charset="2"/>
              <a:buNone/>
              <a:defRPr/>
            </a:pPr>
            <a:endParaRPr lang="el-GR" dirty="0"/>
          </a:p>
        </p:txBody>
      </p:sp>
      <p:pic>
        <p:nvPicPr>
          <p:cNvPr id="26628" name="Εικόνα 4">
            <a:extLst>
              <a:ext uri="{FF2B5EF4-FFF2-40B4-BE49-F238E27FC236}">
                <a16:creationId xmlns:a16="http://schemas.microsoft.com/office/drawing/2014/main" id="{A94925E5-AEB4-8B7D-89E2-7C817A797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71" t="18436" r="1418" b="5984"/>
          <a:stretch>
            <a:fillRect/>
          </a:stretch>
        </p:blipFill>
        <p:spPr bwMode="auto">
          <a:xfrm>
            <a:off x="4427538" y="1420813"/>
            <a:ext cx="4608512"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Ορθογώνιο 2"/>
          <p:cNvSpPr/>
          <p:nvPr/>
        </p:nvSpPr>
        <p:spPr>
          <a:xfrm>
            <a:off x="1187624" y="3789040"/>
            <a:ext cx="6452407" cy="646331"/>
          </a:xfrm>
          <a:prstGeom prst="rect">
            <a:avLst/>
          </a:prstGeom>
        </p:spPr>
        <p:txBody>
          <a:bodyPr wrap="none">
            <a:spAutoFit/>
          </a:bodyPr>
          <a:lstStyle/>
          <a:p>
            <a:r>
              <a:rPr lang="el-GR" sz="3600" b="1" i="1" dirty="0">
                <a:solidFill>
                  <a:srgbClr val="FFFF00"/>
                </a:solidFill>
                <a:latin typeface="Calibri" panose="020F0502020204030204" pitchFamily="34" charset="0"/>
              </a:rPr>
              <a:t>ΑΝΑΞΙΜΑΝΔΡΟΣ </a:t>
            </a:r>
            <a:r>
              <a:rPr lang="en-US" sz="3600" b="1" i="1" dirty="0">
                <a:solidFill>
                  <a:srgbClr val="FFFF00"/>
                </a:solidFill>
                <a:latin typeface="Calibri" panose="020F0502020204030204" pitchFamily="34" charset="0"/>
              </a:rPr>
              <a:t> 610 –  546 </a:t>
            </a:r>
            <a:r>
              <a:rPr lang="el-GR" sz="3600" b="1" i="1" dirty="0" err="1">
                <a:solidFill>
                  <a:srgbClr val="FFFF00"/>
                </a:solidFill>
                <a:latin typeface="Calibri" panose="020F0502020204030204" pitchFamily="34" charset="0"/>
              </a:rPr>
              <a:t>π.Χ.</a:t>
            </a:r>
            <a:endParaRPr lang="el-GR" sz="3600" b="1" i="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193119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lvl="0" fontAlgn="auto">
              <a:spcBef>
                <a:spcPts val="0"/>
              </a:spcBef>
              <a:spcAft>
                <a:spcPts val="0"/>
              </a:spcAft>
            </a:pPr>
            <a:br>
              <a:rPr lang="el-GR" sz="2800" b="1" i="1" kern="1200" dirty="0">
                <a:solidFill>
                  <a:srgbClr val="FFFF00"/>
                </a:solidFill>
                <a:effectLst>
                  <a:outerShdw blurRad="38100" dist="38100" dir="2700000" algn="tl">
                    <a:srgbClr val="000000">
                      <a:alpha val="43137"/>
                    </a:srgbClr>
                  </a:outerShdw>
                </a:effectLst>
                <a:latin typeface="Calibri" panose="020F0502020204030204" pitchFamily="34" charset="0"/>
                <a:ea typeface="+mn-ea"/>
                <a:cs typeface="+mn-cs"/>
              </a:rPr>
            </a:br>
            <a:r>
              <a:rPr lang="el-GR" sz="2800" b="1" i="1" kern="1200" dirty="0">
                <a:solidFill>
                  <a:srgbClr val="FFFF00"/>
                </a:solidFill>
                <a:effectLst>
                  <a:outerShdw blurRad="38100" dist="38100" dir="2700000" algn="tl">
                    <a:srgbClr val="000000">
                      <a:alpha val="43137"/>
                    </a:srgbClr>
                  </a:outerShdw>
                </a:effectLst>
                <a:latin typeface="Calibri" panose="020F0502020204030204" pitchFamily="34" charset="0"/>
                <a:ea typeface="+mn-ea"/>
                <a:cs typeface="+mn-cs"/>
              </a:rPr>
              <a:t>ΑΝΑΞΙΜΑΝΔΡΟΣ </a:t>
            </a:r>
            <a:r>
              <a:rPr lang="en-US" sz="2800" b="1" i="1" kern="1200" dirty="0">
                <a:solidFill>
                  <a:srgbClr val="FFFF00"/>
                </a:solidFill>
                <a:effectLst>
                  <a:outerShdw blurRad="38100" dist="38100" dir="2700000" algn="tl">
                    <a:srgbClr val="000000">
                      <a:alpha val="43137"/>
                    </a:srgbClr>
                  </a:outerShdw>
                </a:effectLst>
                <a:latin typeface="Calibri" panose="020F0502020204030204" pitchFamily="34" charset="0"/>
                <a:ea typeface="+mn-ea"/>
                <a:cs typeface="+mn-cs"/>
              </a:rPr>
              <a:t> 610 –  546 </a:t>
            </a:r>
            <a:r>
              <a:rPr lang="el-GR" sz="2800" b="1" i="1" kern="1200" dirty="0" err="1">
                <a:solidFill>
                  <a:srgbClr val="FFFF00"/>
                </a:solidFill>
                <a:effectLst>
                  <a:outerShdw blurRad="38100" dist="38100" dir="2700000" algn="tl">
                    <a:srgbClr val="000000">
                      <a:alpha val="43137"/>
                    </a:srgbClr>
                  </a:outerShdw>
                </a:effectLst>
                <a:latin typeface="Calibri" panose="020F0502020204030204" pitchFamily="34" charset="0"/>
                <a:ea typeface="+mn-ea"/>
                <a:cs typeface="+mn-cs"/>
              </a:rPr>
              <a:t>π.Χ.</a:t>
            </a:r>
            <a:br>
              <a:rPr lang="el-GR" sz="3600" b="1" i="1" kern="1200" dirty="0">
                <a:solidFill>
                  <a:srgbClr val="FFFF00"/>
                </a:solidFill>
                <a:effectLst/>
                <a:latin typeface="Calibri" panose="020F0502020204030204" pitchFamily="34" charset="0"/>
                <a:ea typeface="+mn-ea"/>
                <a:cs typeface="+mn-cs"/>
              </a:rPr>
            </a:br>
            <a:endParaRPr lang="el-GR" dirty="0"/>
          </a:p>
        </p:txBody>
      </p:sp>
      <p:sp>
        <p:nvSpPr>
          <p:cNvPr id="3" name="Θέση περιεχομένου 2"/>
          <p:cNvSpPr>
            <a:spLocks noGrp="1"/>
          </p:cNvSpPr>
          <p:nvPr>
            <p:ph idx="1"/>
          </p:nvPr>
        </p:nvSpPr>
        <p:spPr/>
        <p:txBody>
          <a:bodyPr/>
          <a:lstStyle/>
          <a:p>
            <a:pPr>
              <a:lnSpc>
                <a:spcPct val="90000"/>
              </a:lnSpc>
            </a:pPr>
            <a:endParaRPr lang="en-US" altLang="el-GR" sz="1800" b="1" dirty="0">
              <a:solidFill>
                <a:srgbClr val="FFFF00"/>
              </a:solidFill>
              <a:latin typeface="Calibri" panose="020F0502020204030204" pitchFamily="34" charset="0"/>
            </a:endParaRPr>
          </a:p>
          <a:p>
            <a:pPr>
              <a:lnSpc>
                <a:spcPct val="90000"/>
              </a:lnSpc>
            </a:pPr>
            <a:r>
              <a:rPr lang="el-GR" altLang="el-GR" sz="1800" b="1" dirty="0">
                <a:solidFill>
                  <a:srgbClr val="FFFF00"/>
                </a:solidFill>
                <a:latin typeface="Calibri" panose="020F0502020204030204" pitchFamily="34" charset="0"/>
              </a:rPr>
              <a:t>Αναξίμανδρος </a:t>
            </a:r>
            <a:r>
              <a:rPr lang="en-US" altLang="el-GR" sz="1800" b="1" dirty="0">
                <a:solidFill>
                  <a:srgbClr val="FFFF00"/>
                </a:solidFill>
                <a:latin typeface="Calibri" panose="020F0502020204030204" pitchFamily="34" charset="0"/>
              </a:rPr>
              <a:t>(</a:t>
            </a:r>
            <a:r>
              <a:rPr lang="el-GR" altLang="el-GR" sz="1800" b="1" dirty="0">
                <a:solidFill>
                  <a:srgbClr val="FFFF00"/>
                </a:solidFill>
                <a:latin typeface="Calibri" panose="020F0502020204030204" pitchFamily="34" charset="0"/>
              </a:rPr>
              <a:t>610-547</a:t>
            </a:r>
            <a:r>
              <a:rPr lang="en-US" altLang="el-GR" sz="1800" b="1" dirty="0">
                <a:solidFill>
                  <a:srgbClr val="FFFF00"/>
                </a:solidFill>
                <a:latin typeface="Calibri" panose="020F0502020204030204" pitchFamily="34" charset="0"/>
              </a:rPr>
              <a:t> </a:t>
            </a:r>
            <a:r>
              <a:rPr lang="el-GR" altLang="el-GR" sz="1800" b="1" dirty="0" err="1">
                <a:solidFill>
                  <a:srgbClr val="FFFF00"/>
                </a:solidFill>
                <a:latin typeface="Calibri" panose="020F0502020204030204" pitchFamily="34" charset="0"/>
              </a:rPr>
              <a:t>π.Χ.</a:t>
            </a:r>
            <a:r>
              <a:rPr lang="el-GR" altLang="el-GR" sz="1800" b="1" dirty="0">
                <a:solidFill>
                  <a:srgbClr val="FFFF00"/>
                </a:solidFill>
                <a:latin typeface="Calibri" panose="020F0502020204030204" pitchFamily="34" charset="0"/>
              </a:rPr>
              <a:t>)</a:t>
            </a:r>
          </a:p>
          <a:p>
            <a:pPr>
              <a:lnSpc>
                <a:spcPct val="90000"/>
              </a:lnSpc>
              <a:buNone/>
            </a:pPr>
            <a:r>
              <a:rPr lang="el-GR" altLang="el-GR" sz="1800" b="1" i="1" dirty="0">
                <a:latin typeface="Calibri" panose="020F0502020204030204" pitchFamily="34" charset="0"/>
              </a:rPr>
              <a:t>«Ο Αναξίμανδρος ο υιός του </a:t>
            </a:r>
            <a:r>
              <a:rPr lang="el-GR" altLang="el-GR" sz="1800" b="1" i="1" dirty="0" err="1">
                <a:latin typeface="Calibri" panose="020F0502020204030204" pitchFamily="34" charset="0"/>
              </a:rPr>
              <a:t>Πραξιάδου</a:t>
            </a:r>
            <a:r>
              <a:rPr lang="el-GR" altLang="el-GR" sz="1800" b="1" i="1" dirty="0">
                <a:latin typeface="Calibri" panose="020F0502020204030204" pitchFamily="34" charset="0"/>
              </a:rPr>
              <a:t> ισχυρίζεται ότι αρχή των όντων είναι το άπειρον, καθώς όλα προέρχονται από αυτό και σε αυτό καταλήγουν. Γι’ αυτό και δημιουργούνται πολλοί κόσμοι που φθείρονται στο άπειρο εκ του οποίου προέρχονται»</a:t>
            </a:r>
          </a:p>
          <a:p>
            <a:pPr>
              <a:lnSpc>
                <a:spcPct val="90000"/>
              </a:lnSpc>
              <a:buNone/>
            </a:pPr>
            <a:r>
              <a:rPr lang="el-GR" altLang="el-GR" sz="1800" b="1" i="1" dirty="0">
                <a:latin typeface="Calibri" panose="020F0502020204030204" pitchFamily="34" charset="0"/>
              </a:rPr>
              <a:t>   </a:t>
            </a:r>
            <a:r>
              <a:rPr lang="el-GR" altLang="el-GR" sz="1800" b="1" dirty="0">
                <a:latin typeface="Calibri" panose="020F0502020204030204" pitchFamily="34" charset="0"/>
              </a:rPr>
              <a:t>(</a:t>
            </a:r>
            <a:r>
              <a:rPr lang="el-GR" altLang="el-GR" sz="1800" b="1" dirty="0" err="1">
                <a:latin typeface="Calibri" panose="020F0502020204030204" pitchFamily="34" charset="0"/>
              </a:rPr>
              <a:t>Αετίου</a:t>
            </a:r>
            <a:r>
              <a:rPr lang="el-GR" altLang="el-GR" sz="1800" b="1" dirty="0">
                <a:latin typeface="Calibri" panose="020F0502020204030204" pitchFamily="34" charset="0"/>
              </a:rPr>
              <a:t>, </a:t>
            </a:r>
            <a:r>
              <a:rPr lang="el-GR" altLang="el-GR" sz="1800" b="1" i="1" dirty="0" err="1">
                <a:latin typeface="Calibri" panose="020F0502020204030204" pitchFamily="34" charset="0"/>
              </a:rPr>
              <a:t>Αρεσκ</a:t>
            </a:r>
            <a:r>
              <a:rPr lang="el-GR" altLang="el-GR" sz="1800" b="1" i="1" dirty="0">
                <a:latin typeface="Calibri" panose="020F0502020204030204" pitchFamily="34" charset="0"/>
              </a:rPr>
              <a:t>.</a:t>
            </a:r>
            <a:r>
              <a:rPr lang="el-GR" altLang="el-GR" sz="1800" b="1" dirty="0">
                <a:latin typeface="Calibri" panose="020F0502020204030204" pitchFamily="34" charset="0"/>
              </a:rPr>
              <a:t> 277)</a:t>
            </a:r>
            <a:r>
              <a:rPr lang="el-GR" altLang="el-GR" sz="1800" b="1" i="1" dirty="0">
                <a:latin typeface="Calibri" panose="020F0502020204030204" pitchFamily="34" charset="0"/>
              </a:rPr>
              <a:t> </a:t>
            </a:r>
            <a:endParaRPr lang="en-US" altLang="el-GR" sz="1800" b="1" i="1" dirty="0">
              <a:latin typeface="Calibri" panose="020F0502020204030204" pitchFamily="34" charset="0"/>
            </a:endParaRPr>
          </a:p>
          <a:p>
            <a:pPr>
              <a:lnSpc>
                <a:spcPct val="90000"/>
              </a:lnSpc>
              <a:buNone/>
            </a:pPr>
            <a:endParaRPr lang="en-US" altLang="el-GR" sz="1800" b="1" i="1" dirty="0">
              <a:latin typeface="Calibri" panose="020F0502020204030204" pitchFamily="34" charset="0"/>
            </a:endParaRPr>
          </a:p>
          <a:p>
            <a:pPr>
              <a:lnSpc>
                <a:spcPct val="90000"/>
              </a:lnSpc>
              <a:buNone/>
            </a:pPr>
            <a:endParaRPr lang="en-US" altLang="el-GR" sz="1800" b="1" i="1" dirty="0">
              <a:latin typeface="Calibri" panose="020F0502020204030204" pitchFamily="34" charset="0"/>
            </a:endParaRPr>
          </a:p>
          <a:p>
            <a:pPr marL="0" indent="0">
              <a:buNone/>
            </a:pPr>
            <a:endParaRPr lang="el-GR" dirty="0"/>
          </a:p>
        </p:txBody>
      </p:sp>
    </p:spTree>
    <p:extLst>
      <p:ext uri="{BB962C8B-B14F-4D97-AF65-F5344CB8AC3E}">
        <p14:creationId xmlns:p14="http://schemas.microsoft.com/office/powerpoint/2010/main" val="4159222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4E4D6-D39D-6D76-463B-24CC2B96839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63118770-7EDA-FFDC-FBAA-A63FEC7A7379}"/>
              </a:ext>
            </a:extLst>
          </p:cNvPr>
          <p:cNvSpPr>
            <a:spLocks noGrp="1"/>
          </p:cNvSpPr>
          <p:nvPr>
            <p:ph type="title"/>
          </p:nvPr>
        </p:nvSpPr>
        <p:spPr/>
        <p:txBody>
          <a:bodyPr/>
          <a:lstStyle/>
          <a:p>
            <a:pPr lvl="0" fontAlgn="auto">
              <a:spcBef>
                <a:spcPts val="0"/>
              </a:spcBef>
              <a:spcAft>
                <a:spcPts val="0"/>
              </a:spcAft>
            </a:pPr>
            <a:br>
              <a:rPr lang="el-GR" sz="2800" b="1" i="1" kern="1200" dirty="0">
                <a:solidFill>
                  <a:srgbClr val="FFFF00"/>
                </a:solidFill>
                <a:effectLst>
                  <a:outerShdw blurRad="38100" dist="38100" dir="2700000" algn="tl">
                    <a:srgbClr val="000000">
                      <a:alpha val="43137"/>
                    </a:srgbClr>
                  </a:outerShdw>
                </a:effectLst>
                <a:latin typeface="Calibri" panose="020F0502020204030204" pitchFamily="34" charset="0"/>
                <a:ea typeface="+mn-ea"/>
                <a:cs typeface="+mn-cs"/>
              </a:rPr>
            </a:br>
            <a:r>
              <a:rPr lang="el-GR" sz="2800" b="1" i="1" kern="1200" dirty="0">
                <a:solidFill>
                  <a:srgbClr val="FFFF00"/>
                </a:solidFill>
                <a:effectLst>
                  <a:outerShdw blurRad="38100" dist="38100" dir="2700000" algn="tl">
                    <a:srgbClr val="000000">
                      <a:alpha val="43137"/>
                    </a:srgbClr>
                  </a:outerShdw>
                </a:effectLst>
                <a:latin typeface="Calibri" panose="020F0502020204030204" pitchFamily="34" charset="0"/>
                <a:ea typeface="+mn-ea"/>
                <a:cs typeface="+mn-cs"/>
              </a:rPr>
              <a:t>ΑΝΑΞΙΜΑΝΔΡΟΣ </a:t>
            </a:r>
            <a:r>
              <a:rPr lang="en-US" sz="2800" b="1" i="1" kern="1200" dirty="0">
                <a:solidFill>
                  <a:srgbClr val="FFFF00"/>
                </a:solidFill>
                <a:effectLst>
                  <a:outerShdw blurRad="38100" dist="38100" dir="2700000" algn="tl">
                    <a:srgbClr val="000000">
                      <a:alpha val="43137"/>
                    </a:srgbClr>
                  </a:outerShdw>
                </a:effectLst>
                <a:latin typeface="Calibri" panose="020F0502020204030204" pitchFamily="34" charset="0"/>
                <a:ea typeface="+mn-ea"/>
                <a:cs typeface="+mn-cs"/>
              </a:rPr>
              <a:t> 610 –  546 </a:t>
            </a:r>
            <a:r>
              <a:rPr lang="el-GR" sz="2800" b="1" i="1" kern="1200" dirty="0" err="1">
                <a:solidFill>
                  <a:srgbClr val="FFFF00"/>
                </a:solidFill>
                <a:effectLst>
                  <a:outerShdw blurRad="38100" dist="38100" dir="2700000" algn="tl">
                    <a:srgbClr val="000000">
                      <a:alpha val="43137"/>
                    </a:srgbClr>
                  </a:outerShdw>
                </a:effectLst>
                <a:latin typeface="Calibri" panose="020F0502020204030204" pitchFamily="34" charset="0"/>
                <a:ea typeface="+mn-ea"/>
                <a:cs typeface="+mn-cs"/>
              </a:rPr>
              <a:t>π.Χ.</a:t>
            </a:r>
            <a:br>
              <a:rPr lang="el-GR" sz="3600" b="1" i="1" kern="1200" dirty="0">
                <a:solidFill>
                  <a:srgbClr val="FFFF00"/>
                </a:solidFill>
                <a:effectLst/>
                <a:latin typeface="Calibri" panose="020F0502020204030204" pitchFamily="34" charset="0"/>
                <a:ea typeface="+mn-ea"/>
                <a:cs typeface="+mn-cs"/>
              </a:rPr>
            </a:br>
            <a:endParaRPr lang="el-GR" dirty="0"/>
          </a:p>
        </p:txBody>
      </p:sp>
      <p:sp>
        <p:nvSpPr>
          <p:cNvPr id="3" name="Θέση περιεχομένου 2">
            <a:extLst>
              <a:ext uri="{FF2B5EF4-FFF2-40B4-BE49-F238E27FC236}">
                <a16:creationId xmlns:a16="http://schemas.microsoft.com/office/drawing/2014/main" id="{75FD288F-85F2-4797-4409-ACCB3FDCD092}"/>
              </a:ext>
            </a:extLst>
          </p:cNvPr>
          <p:cNvSpPr>
            <a:spLocks noGrp="1"/>
          </p:cNvSpPr>
          <p:nvPr>
            <p:ph idx="1"/>
          </p:nvPr>
        </p:nvSpPr>
        <p:spPr>
          <a:xfrm>
            <a:off x="454718" y="1163637"/>
            <a:ext cx="8229600" cy="4530725"/>
          </a:xfrm>
        </p:spPr>
        <p:txBody>
          <a:bodyPr/>
          <a:lstStyle/>
          <a:p>
            <a:pPr>
              <a:lnSpc>
                <a:spcPct val="90000"/>
              </a:lnSpc>
              <a:buNone/>
            </a:pPr>
            <a:endParaRPr lang="en-US" altLang="el-GR" sz="2000" b="1" i="1" dirty="0">
              <a:latin typeface="Calibri" panose="020F0502020204030204" pitchFamily="34" charset="0"/>
            </a:endParaRPr>
          </a:p>
          <a:p>
            <a:pPr marL="342900" marR="0" lvl="0" indent="-342900" algn="just" defTabSz="914400" rtl="0" eaLnBrk="0" fontAlgn="base" latinLnBrk="0" hangingPunct="0">
              <a:lnSpc>
                <a:spcPct val="150000"/>
              </a:lnSpc>
              <a:spcBef>
                <a:spcPct val="20000"/>
              </a:spcBef>
              <a:spcAft>
                <a:spcPts val="1000"/>
              </a:spcAft>
              <a:buClr>
                <a:srgbClr val="86D1EC"/>
              </a:buClr>
              <a:buSzPct val="90000"/>
              <a:buFont typeface="Wingdings" panose="05000000000000000000" pitchFamily="2" charset="2"/>
              <a:buBlip>
                <a:blip r:embed="rId2"/>
              </a:buBlip>
              <a:tabLst/>
              <a:defRPr/>
            </a:pPr>
            <a:r>
              <a:rPr kumimoji="0" lang="el-GR" sz="20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ο Αναξίμανδρος υπεστήριζε ότι </a:t>
            </a:r>
            <a:r>
              <a:rPr kumimoji="0" lang="el-GR" sz="2000" b="1" i="1"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εξ’ εκείνων δε από τα οποία υπάρχει εις τα όντα η γένεσις, σε αυτά γίνεται και η φθορά τους, συμφώνως προς το χρέος (κατά </a:t>
            </a:r>
            <a:r>
              <a:rPr kumimoji="0" lang="el-GR" sz="2000" b="1" i="1" u="none" strike="noStrike" kern="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τό</a:t>
            </a:r>
            <a:r>
              <a:rPr kumimoji="0" lang="el-GR" sz="2000" b="1" i="1"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χρεών). Διότι τα όντα δικάζονται (</a:t>
            </a:r>
            <a:r>
              <a:rPr kumimoji="0" lang="el-GR" sz="2000" b="1" i="1" u="none" strike="noStrike" kern="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διδόναι</a:t>
            </a:r>
            <a:r>
              <a:rPr kumimoji="0" lang="el-GR" sz="2000" b="1" i="1"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δίκην) και αποδίδουν το ένα στο άλλο αποζημίωση, συμφώνως προς την προσταγή του νόμου (κατά </a:t>
            </a:r>
            <a:r>
              <a:rPr kumimoji="0" lang="el-GR" sz="2000" b="1" i="1" u="none" strike="noStrike" kern="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τήν</a:t>
            </a:r>
            <a:r>
              <a:rPr kumimoji="0" lang="el-GR" sz="2000" b="1" i="1"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000" b="1" i="1" u="none" strike="noStrike" kern="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τοῦ</a:t>
            </a:r>
            <a:r>
              <a:rPr kumimoji="0" lang="el-GR" sz="2000" b="1" i="1"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χρόνου </a:t>
            </a:r>
            <a:r>
              <a:rPr kumimoji="0" lang="el-GR" sz="2000" b="1" i="1" u="none" strike="noStrike" kern="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τάξιν</a:t>
            </a:r>
            <a:r>
              <a:rPr kumimoji="0" lang="el-GR" sz="2000" b="1" i="1"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l-GR" sz="20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Στην προκειμένη περίπτωση η γένεση των όντων ουσιαστικά προϋποθέτει την καταβολή ενός τιμήματος, το οποίο σηματοδοτεί και την  καταστροφή τους. </a:t>
            </a:r>
          </a:p>
          <a:p>
            <a:pPr marL="270510" marR="0" lvl="0" indent="-270510" algn="l" defTabSz="914400" rtl="0" eaLnBrk="0" fontAlgn="base" latinLnBrk="0" hangingPunct="0">
              <a:lnSpc>
                <a:spcPct val="150000"/>
              </a:lnSpc>
              <a:spcBef>
                <a:spcPct val="20000"/>
              </a:spcBef>
              <a:spcAft>
                <a:spcPct val="0"/>
              </a:spcAft>
              <a:buClr>
                <a:srgbClr val="86D1EC"/>
              </a:buClr>
              <a:buSzPct val="90000"/>
              <a:buFont typeface="Wingdings" panose="05000000000000000000" pitchFamily="2" charset="2"/>
              <a:buBlip>
                <a:blip r:embed="rId2"/>
              </a:buBlip>
              <a:tabLst/>
              <a:defRPr/>
            </a:pPr>
            <a:r>
              <a:rPr kumimoji="0" lang="el-GR" sz="2000" b="1" i="0" u="none" strike="noStrike" kern="0" cap="none" spc="0" normalizeH="0" baseline="0" noProof="0" dirty="0" err="1">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Σιμπλίκιος</a:t>
            </a:r>
            <a:r>
              <a:rPr kumimoji="0" lang="el-GR" sz="2000" b="1" i="0" u="none" strike="noStrike" kern="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sz="2000" b="1" i="1" u="none" strike="noStrike" kern="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Εις Φυσικά</a:t>
            </a:r>
            <a:r>
              <a:rPr kumimoji="0" lang="el-GR" sz="2000" b="1" i="0" u="none" strike="noStrike" kern="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Calibri" panose="020F0502020204030204" pitchFamily="34" charset="0"/>
              </a:rPr>
              <a:t>, 24, 18-20.</a:t>
            </a:r>
          </a:p>
          <a:p>
            <a:pPr marL="342900" marR="0" lvl="0" indent="-342900" algn="l" defTabSz="914400" rtl="0" eaLnBrk="0" fontAlgn="base" latinLnBrk="0" hangingPunct="0">
              <a:lnSpc>
                <a:spcPct val="90000"/>
              </a:lnSpc>
              <a:spcBef>
                <a:spcPct val="20000"/>
              </a:spcBef>
              <a:spcAft>
                <a:spcPct val="0"/>
              </a:spcAft>
              <a:buClr>
                <a:srgbClr val="86D1EC"/>
              </a:buClr>
              <a:buSzPct val="90000"/>
              <a:buFont typeface="Wingdings" panose="05000000000000000000" pitchFamily="2" charset="2"/>
              <a:buNone/>
              <a:tabLst/>
              <a:defRPr/>
            </a:pPr>
            <a:endParaRPr kumimoji="0" lang="el-GR" altLang="el-GR" sz="1800" b="1" i="1"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p>
            <a:pPr>
              <a:lnSpc>
                <a:spcPct val="90000"/>
              </a:lnSpc>
              <a:buNone/>
            </a:pPr>
            <a:endParaRPr lang="en-US" altLang="el-GR" sz="1800" b="1" i="1" dirty="0">
              <a:latin typeface="Calibri" panose="020F0502020204030204" pitchFamily="34" charset="0"/>
            </a:endParaRPr>
          </a:p>
        </p:txBody>
      </p:sp>
    </p:spTree>
    <p:extLst>
      <p:ext uri="{BB962C8B-B14F-4D97-AF65-F5344CB8AC3E}">
        <p14:creationId xmlns:p14="http://schemas.microsoft.com/office/powerpoint/2010/main" val="1839283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sz="2800" dirty="0">
                <a:solidFill>
                  <a:srgbClr val="FFFF00"/>
                </a:solidFill>
                <a:latin typeface="Calibri" panose="020F0502020204030204" pitchFamily="34" charset="0"/>
              </a:rPr>
            </a:br>
            <a:r>
              <a:rPr lang="el-GR" sz="2800" dirty="0">
                <a:solidFill>
                  <a:srgbClr val="FFFF00"/>
                </a:solidFill>
                <a:latin typeface="Calibri" panose="020F0502020204030204" pitchFamily="34" charset="0"/>
              </a:rPr>
              <a:t>Επιτεύγματα στην Αστρονομία</a:t>
            </a:r>
            <a:br>
              <a:rPr lang="el-GR" sz="2800" dirty="0">
                <a:solidFill>
                  <a:srgbClr val="FFFF00"/>
                </a:solidFill>
                <a:latin typeface="Calibri" panose="020F0502020204030204" pitchFamily="34" charset="0"/>
              </a:rPr>
            </a:br>
            <a:endParaRPr lang="el-GR" sz="2800" dirty="0">
              <a:solidFill>
                <a:srgbClr val="FFFF00"/>
              </a:solidFill>
            </a:endParaRP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9992" y="188640"/>
            <a:ext cx="4392488" cy="5832648"/>
          </a:xfrm>
        </p:spPr>
      </p:pic>
      <p:sp>
        <p:nvSpPr>
          <p:cNvPr id="4" name="Θέση κειμένου 3"/>
          <p:cNvSpPr>
            <a:spLocks noGrp="1"/>
          </p:cNvSpPr>
          <p:nvPr>
            <p:ph type="body" sz="half" idx="2"/>
          </p:nvPr>
        </p:nvSpPr>
        <p:spPr>
          <a:xfrm>
            <a:off x="251520" y="1196752"/>
            <a:ext cx="4032448" cy="4929411"/>
          </a:xfrm>
        </p:spPr>
        <p:txBody>
          <a:bodyPr/>
          <a:lstStyle/>
          <a:p>
            <a:r>
              <a:rPr lang="el-GR" sz="2000" b="1" dirty="0">
                <a:latin typeface="Calibri" panose="020F0502020204030204" pitchFamily="34" charset="0"/>
              </a:rPr>
              <a:t>Ο Αναξίμανδρος είναι ο πρώτος που έστησε γνώμονα στην Σπάρτη και παρατήρησε μέσω της σκιάς την φαινόμενη κίνηση του Ηλίου </a:t>
            </a:r>
            <a:r>
              <a:rPr lang="el-GR" sz="2000" b="1" dirty="0">
                <a:solidFill>
                  <a:srgbClr val="FFFF00"/>
                </a:solidFill>
                <a:latin typeface="Calibri" panose="020F0502020204030204" pitchFamily="34" charset="0"/>
              </a:rPr>
              <a:t>(Δ. </a:t>
            </a:r>
            <a:r>
              <a:rPr lang="el-GR" sz="2000" b="1" dirty="0" err="1">
                <a:solidFill>
                  <a:srgbClr val="FFFF00"/>
                </a:solidFill>
                <a:latin typeface="Calibri" panose="020F0502020204030204" pitchFamily="34" charset="0"/>
              </a:rPr>
              <a:t>Λαερτ</a:t>
            </a:r>
            <a:r>
              <a:rPr lang="el-GR" sz="2000" b="1" dirty="0">
                <a:solidFill>
                  <a:srgbClr val="FFFF00"/>
                </a:solidFill>
                <a:latin typeface="Calibri" panose="020F0502020204030204" pitchFamily="34" charset="0"/>
              </a:rPr>
              <a:t>. </a:t>
            </a:r>
            <a:r>
              <a:rPr lang="el-GR" sz="2000" b="1" i="1" dirty="0">
                <a:solidFill>
                  <a:srgbClr val="FFFF00"/>
                </a:solidFill>
                <a:latin typeface="Calibri" panose="020F0502020204030204" pitchFamily="34" charset="0"/>
              </a:rPr>
              <a:t>Βίοι</a:t>
            </a:r>
            <a:r>
              <a:rPr lang="el-GR" sz="2000" b="1" dirty="0">
                <a:solidFill>
                  <a:srgbClr val="FFFF00"/>
                </a:solidFill>
                <a:latin typeface="Calibri" panose="020F0502020204030204" pitchFamily="34" charset="0"/>
              </a:rPr>
              <a:t>, ΙΙ, 1, 7 ).</a:t>
            </a:r>
          </a:p>
          <a:p>
            <a:endParaRPr lang="el-GR" sz="2000" b="1" dirty="0">
              <a:latin typeface="Calibri" panose="020F0502020204030204" pitchFamily="34" charset="0"/>
            </a:endParaRPr>
          </a:p>
          <a:p>
            <a:r>
              <a:rPr lang="el-GR" sz="2000" b="1" dirty="0">
                <a:latin typeface="Calibri" panose="020F0502020204030204" pitchFamily="34" charset="0"/>
              </a:rPr>
              <a:t>Οι μελέτες αυτές συνετέλεσαν στην δημιουργία ηλιακών ωρολογίων</a:t>
            </a:r>
          </a:p>
        </p:txBody>
      </p:sp>
    </p:spTree>
    <p:extLst>
      <p:ext uri="{BB962C8B-B14F-4D97-AF65-F5344CB8AC3E}">
        <p14:creationId xmlns:p14="http://schemas.microsoft.com/office/powerpoint/2010/main" val="270926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Ορθογώνιο 2"/>
          <p:cNvSpPr/>
          <p:nvPr/>
        </p:nvSpPr>
        <p:spPr>
          <a:xfrm>
            <a:off x="2195736" y="3284984"/>
            <a:ext cx="4477316" cy="584775"/>
          </a:xfrm>
          <a:prstGeom prst="rect">
            <a:avLst/>
          </a:prstGeom>
        </p:spPr>
        <p:txBody>
          <a:bodyPr wrap="none">
            <a:spAutoFit/>
          </a:bodyPr>
          <a:lstStyle/>
          <a:p>
            <a:r>
              <a:rPr lang="el-GR" sz="3200" b="1" dirty="0">
                <a:solidFill>
                  <a:srgbClr val="FFFF00"/>
                </a:solidFill>
                <a:latin typeface="Calibri" panose="020F0502020204030204" pitchFamily="34" charset="0"/>
              </a:rPr>
              <a:t>Αναξιμένης</a:t>
            </a:r>
            <a:r>
              <a:rPr lang="en-US" sz="3200" b="1" dirty="0">
                <a:solidFill>
                  <a:srgbClr val="FFFF00"/>
                </a:solidFill>
                <a:latin typeface="Calibri" panose="020F0502020204030204" pitchFamily="34" charset="0"/>
              </a:rPr>
              <a:t>  585-528 </a:t>
            </a:r>
            <a:r>
              <a:rPr lang="el-GR" sz="3200" b="1" dirty="0" err="1">
                <a:solidFill>
                  <a:srgbClr val="FFFF00"/>
                </a:solidFill>
                <a:latin typeface="Calibri" panose="020F0502020204030204" pitchFamily="34" charset="0"/>
              </a:rPr>
              <a:t>π.Χ.</a:t>
            </a:r>
            <a:endParaRPr lang="el-GR" sz="3200" b="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951358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99C587-4A50-BCA0-6DAB-BB234CE5A989}"/>
              </a:ext>
            </a:extLst>
          </p:cNvPr>
          <p:cNvSpPr>
            <a:spLocks noGrp="1"/>
          </p:cNvSpPr>
          <p:nvPr>
            <p:ph type="title"/>
          </p:nvPr>
        </p:nvSpPr>
        <p:spPr/>
        <p:txBody>
          <a:bodyPr/>
          <a:lstStyle/>
          <a:p>
            <a:pPr>
              <a:defRPr/>
            </a:pPr>
            <a:r>
              <a:rPr lang="el-GR" sz="2800" b="1" dirty="0">
                <a:solidFill>
                  <a:srgbClr val="FFFF00"/>
                </a:solidFill>
                <a:latin typeface="Calibri" panose="020F0502020204030204" pitchFamily="34" charset="0"/>
                <a:cs typeface="Calibri" panose="020F0502020204030204" pitchFamily="34" charset="0"/>
              </a:rPr>
              <a:t>1. Η ΚΟΣΜΟΛΟΓΙΑ ΤΟΥ ΑΝΑΞΙΜΕΝΗ</a:t>
            </a:r>
          </a:p>
        </p:txBody>
      </p:sp>
      <p:sp>
        <p:nvSpPr>
          <p:cNvPr id="3" name="Θέση περιεχομένου 2">
            <a:extLst>
              <a:ext uri="{FF2B5EF4-FFF2-40B4-BE49-F238E27FC236}">
                <a16:creationId xmlns:a16="http://schemas.microsoft.com/office/drawing/2014/main" id="{C29D03CB-7F4B-1CD6-3D7C-8ACFE128304E}"/>
              </a:ext>
            </a:extLst>
          </p:cNvPr>
          <p:cNvSpPr>
            <a:spLocks noGrp="1"/>
          </p:cNvSpPr>
          <p:nvPr>
            <p:ph idx="1"/>
          </p:nvPr>
        </p:nvSpPr>
        <p:spPr/>
        <p:txBody>
          <a:bodyPr/>
          <a:lstStyle/>
          <a:p>
            <a:pPr>
              <a:defRPr/>
            </a:pPr>
            <a:r>
              <a:rPr lang="el-GR" sz="1800" b="1" dirty="0">
                <a:latin typeface="Calibri" panose="020F0502020204030204" pitchFamily="34" charset="0"/>
                <a:cs typeface="Calibri" panose="020F0502020204030204" pitchFamily="34" charset="0"/>
              </a:rPr>
              <a:t>Ο Αναξιμένης (585-528 π.Χ.) ήταν ο τρίτος εξέχων φιλόσοφος της σχολής της Μιλήτου η οποία διαμόρφωσε το μονοπάτι για τη μετάβαση από τον φιλοσοφικό συλλογισμό στην επιστημονική σκέψη. Οι σκέψεις του για την κοσμολογία ήταν ευθυγραμμισμένες με εκείνες των προκατόχων του</a:t>
            </a:r>
            <a:r>
              <a:rPr lang="en-US" sz="1800" b="1" dirty="0">
                <a:latin typeface="Calibri" panose="020F0502020204030204" pitchFamily="34" charset="0"/>
                <a:cs typeface="Calibri" panose="020F0502020204030204" pitchFamily="34" charset="0"/>
              </a:rPr>
              <a:t> </a:t>
            </a:r>
            <a:r>
              <a:rPr lang="el-GR" sz="1800" b="1" dirty="0">
                <a:latin typeface="Calibri" panose="020F0502020204030204" pitchFamily="34" charset="0"/>
                <a:cs typeface="Calibri" panose="020F0502020204030204" pitchFamily="34" charset="0"/>
              </a:rPr>
              <a:t>Θαλή &amp; Αναξιμάνδρου, οι οποίοι μιλούσαν για ένα αρχικό πρωταρχικό στοιχείο, από το </a:t>
            </a:r>
          </a:p>
          <a:p>
            <a:pPr marL="0" indent="0">
              <a:buFont typeface="Wingdings" panose="05000000000000000000" pitchFamily="2" charset="2"/>
              <a:buNone/>
              <a:defRPr/>
            </a:pPr>
            <a:endParaRPr lang="el-GR" sz="18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r>
              <a:rPr lang="el-GR" sz="1800" b="1" dirty="0">
                <a:latin typeface="Calibri" panose="020F0502020204030204" pitchFamily="34" charset="0"/>
                <a:cs typeface="Calibri" panose="020F0502020204030204" pitchFamily="34" charset="0"/>
              </a:rPr>
              <a:t>η </a:t>
            </a:r>
            <a:r>
              <a:rPr lang="el-GR" sz="1800" b="1" i="1" dirty="0" err="1">
                <a:latin typeface="Calibri" panose="020F0502020204030204" pitchFamily="34" charset="0"/>
                <a:cs typeface="Calibri" panose="020F0502020204030204" pitchFamily="34" charset="0"/>
              </a:rPr>
              <a:t>υποκειμένη</a:t>
            </a:r>
            <a:r>
              <a:rPr lang="el-GR" sz="1800" b="1" i="1" dirty="0">
                <a:latin typeface="Calibri" panose="020F0502020204030204" pitchFamily="34" charset="0"/>
                <a:cs typeface="Calibri" panose="020F0502020204030204" pitchFamily="34" charset="0"/>
              </a:rPr>
              <a:t> φύση είναι μία.  Δεν την θεωρούσε όμως ως αόριστη όπως εκείνος (ο Αναξίμανδρος), αλλά ορισμένη, αποκαλώντας την αέρα. (ο αέρας) διαφέρει ως προς την πυκνότητα και την αραιότητα, ανάλογα προς τις  ουσίες. Όταν αραιώνει γίνεται πυρ και όταν γίνεται πυκνότερος άνεμος, νέφος, ύδωρ, λίθος και </a:t>
            </a:r>
            <a:r>
              <a:rPr lang="el-GR" sz="1800" b="1" i="1" dirty="0" err="1">
                <a:latin typeface="Calibri" panose="020F0502020204030204" pitchFamily="34" charset="0"/>
                <a:cs typeface="Calibri" panose="020F0502020204030204" pitchFamily="34" charset="0"/>
              </a:rPr>
              <a:t>ο,τιδήποτε</a:t>
            </a:r>
            <a:r>
              <a:rPr lang="el-GR" sz="1800" b="1" i="1" dirty="0">
                <a:latin typeface="Calibri" panose="020F0502020204030204" pitchFamily="34" charset="0"/>
                <a:cs typeface="Calibri" panose="020F0502020204030204" pitchFamily="34" charset="0"/>
              </a:rPr>
              <a:t> προέρχεται από αυτά </a:t>
            </a:r>
            <a:r>
              <a:rPr lang="el-GR" sz="1800" b="1" i="1" dirty="0" err="1">
                <a:latin typeface="Calibri" panose="020F0502020204030204" pitchFamily="34" charset="0"/>
                <a:cs typeface="Calibri" panose="020F0502020204030204" pitchFamily="34" charset="0"/>
              </a:rPr>
              <a:t>ποίο</a:t>
            </a:r>
            <a:r>
              <a:rPr lang="el-GR" sz="1800" b="1" i="1" dirty="0">
                <a:latin typeface="Calibri" panose="020F0502020204030204" pitchFamily="34" charset="0"/>
                <a:cs typeface="Calibri" panose="020F0502020204030204" pitchFamily="34" charset="0"/>
              </a:rPr>
              <a:t> δημιουργήθηκαν τα πάντα και στη συνέχεια χάθηκαν.</a:t>
            </a:r>
          </a:p>
          <a:p>
            <a:pPr marL="0" indent="0">
              <a:buFont typeface="Wingdings" panose="05000000000000000000" pitchFamily="2" charset="2"/>
              <a:buNone/>
              <a:defRPr/>
            </a:pPr>
            <a:r>
              <a:rPr lang="el-GR" sz="1800" b="1" i="1" dirty="0">
                <a:latin typeface="Calibri" panose="020F0502020204030204" pitchFamily="34" charset="0"/>
                <a:cs typeface="Calibri" panose="020F0502020204030204" pitchFamily="34" charset="0"/>
              </a:rPr>
              <a:t>(</a:t>
            </a:r>
            <a:r>
              <a:rPr lang="el-GR" sz="1800" b="1" i="1" dirty="0" err="1">
                <a:latin typeface="Calibri" panose="020F0502020204030204" pitchFamily="34" charset="0"/>
                <a:cs typeface="Calibri" panose="020F0502020204030204" pitchFamily="34" charset="0"/>
              </a:rPr>
              <a:t>Σιμπλίκιος</a:t>
            </a:r>
            <a:r>
              <a:rPr lang="el-GR" sz="1800" b="1" i="1" dirty="0">
                <a:latin typeface="Calibri" panose="020F0502020204030204" pitchFamily="34" charset="0"/>
                <a:cs typeface="Calibri" panose="020F0502020204030204" pitchFamily="34" charset="0"/>
              </a:rPr>
              <a:t> Σχόλια, εις Φυσικά. 24, 26-29.)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9717FB-4DF2-006C-4C80-4732627830FA}"/>
              </a:ext>
            </a:extLst>
          </p:cNvPr>
          <p:cNvSpPr>
            <a:spLocks noGrp="1"/>
          </p:cNvSpPr>
          <p:nvPr>
            <p:ph type="title"/>
          </p:nvPr>
        </p:nvSpPr>
        <p:spPr/>
        <p:txBody>
          <a:bodyPr/>
          <a:lstStyle/>
          <a:p>
            <a:pPr>
              <a:defRPr/>
            </a:pPr>
            <a:r>
              <a:rPr lang="el-GR" sz="2800" b="1" dirty="0">
                <a:solidFill>
                  <a:srgbClr val="FFFF00"/>
                </a:solidFill>
                <a:latin typeface="Calibri" panose="020F0502020204030204" pitchFamily="34" charset="0"/>
                <a:cs typeface="Calibri" panose="020F0502020204030204" pitchFamily="34" charset="0"/>
              </a:rPr>
              <a:t>1. Η ΚΟΣΜΟΛΟΓΙΑ ΤΟΥ ΑΝΑΞΙΜΕΝΗ</a:t>
            </a:r>
            <a:endParaRPr lang="el-GR" dirty="0"/>
          </a:p>
        </p:txBody>
      </p:sp>
      <p:sp>
        <p:nvSpPr>
          <p:cNvPr id="3" name="Θέση περιεχομένου 2">
            <a:extLst>
              <a:ext uri="{FF2B5EF4-FFF2-40B4-BE49-F238E27FC236}">
                <a16:creationId xmlns:a16="http://schemas.microsoft.com/office/drawing/2014/main" id="{5BEBE531-9990-BC4A-5CC8-D16409B15285}"/>
              </a:ext>
            </a:extLst>
          </p:cNvPr>
          <p:cNvSpPr>
            <a:spLocks noGrp="1"/>
          </p:cNvSpPr>
          <p:nvPr>
            <p:ph idx="1"/>
          </p:nvPr>
        </p:nvSpPr>
        <p:spPr/>
        <p:txBody>
          <a:bodyPr/>
          <a:lstStyle/>
          <a:p>
            <a:pPr>
              <a:defRPr/>
            </a:pPr>
            <a:r>
              <a:rPr lang="el-GR" sz="2400" b="1" dirty="0">
                <a:solidFill>
                  <a:srgbClr val="FFFF00"/>
                </a:solidFill>
                <a:latin typeface="Calibri" panose="020F0502020204030204" pitchFamily="34" charset="0"/>
                <a:cs typeface="Calibri" panose="020F0502020204030204" pitchFamily="34" charset="0"/>
              </a:rPr>
              <a:t>Γιατί ο αέρας αποτελεί την αρχή του κόσμου;</a:t>
            </a:r>
          </a:p>
          <a:p>
            <a:pPr marL="457200" indent="-457200">
              <a:buFont typeface="Wingdings" panose="05000000000000000000" pitchFamily="2" charset="2"/>
              <a:buAutoNum type="arabicPeriod"/>
              <a:defRPr/>
            </a:pPr>
            <a:r>
              <a:rPr lang="el-GR" sz="2400" b="1" dirty="0">
                <a:latin typeface="Calibri" panose="020F0502020204030204" pitchFamily="34" charset="0"/>
                <a:cs typeface="Calibri" panose="020F0502020204030204" pitchFamily="34" charset="0"/>
              </a:rPr>
              <a:t>Η φύση του είναι αόρατη και ασώματη </a:t>
            </a:r>
            <a:r>
              <a:rPr lang="en-US" sz="2400" b="1" dirty="0">
                <a:latin typeface="Calibri" panose="020F0502020204030204" pitchFamily="34" charset="0"/>
                <a:cs typeface="Calibri" panose="020F0502020204030204" pitchFamily="34" charset="0"/>
              </a:rPr>
              <a:t>(</a:t>
            </a:r>
            <a:r>
              <a:rPr lang="el-GR" sz="2400" b="1" dirty="0" err="1">
                <a:latin typeface="Calibri" panose="020F0502020204030204" pitchFamily="34" charset="0"/>
                <a:cs typeface="Calibri" panose="020F0502020204030204" pitchFamily="34" charset="0"/>
              </a:rPr>
              <a:t>Ολυμπιόδωρος</a:t>
            </a:r>
            <a:r>
              <a:rPr lang="el-GR" sz="2400" b="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De Arta</a:t>
            </a:r>
            <a:r>
              <a:rPr lang="el-GR" sz="2400" b="1" dirty="0">
                <a:latin typeface="Calibri" panose="020F0502020204030204" pitchFamily="34" charset="0"/>
                <a:cs typeface="Calibri" panose="020F0502020204030204" pitchFamily="34" charset="0"/>
              </a:rPr>
              <a:t> ΙΙ, 83,9</a:t>
            </a:r>
            <a:r>
              <a:rPr lang="en-US" sz="2400" b="1" dirty="0">
                <a:latin typeface="Calibri" panose="020F0502020204030204" pitchFamily="34" charset="0"/>
                <a:cs typeface="Calibri" panose="020F0502020204030204" pitchFamily="34" charset="0"/>
              </a:rPr>
              <a:t>)</a:t>
            </a:r>
          </a:p>
          <a:p>
            <a:pPr marL="457200" indent="-457200">
              <a:buFont typeface="Wingdings" panose="05000000000000000000" pitchFamily="2" charset="2"/>
              <a:buAutoNum type="arabicPeriod"/>
              <a:defRPr/>
            </a:pPr>
            <a:endParaRPr lang="en-US" sz="2400" b="1" dirty="0">
              <a:latin typeface="Calibri" panose="020F0502020204030204" pitchFamily="34" charset="0"/>
              <a:cs typeface="Calibri" panose="020F0502020204030204" pitchFamily="34" charset="0"/>
            </a:endParaRPr>
          </a:p>
          <a:p>
            <a:pPr marL="457200" indent="-457200">
              <a:buFont typeface="Wingdings" panose="05000000000000000000" pitchFamily="2" charset="2"/>
              <a:buAutoNum type="arabicPeriod"/>
              <a:defRPr/>
            </a:pPr>
            <a:r>
              <a:rPr lang="en-US" sz="2400" b="1" dirty="0">
                <a:latin typeface="Calibri" panose="020F0502020204030204" pitchFamily="34" charset="0"/>
                <a:cs typeface="Calibri" panose="020F0502020204030204" pitchFamily="34" charset="0"/>
              </a:rPr>
              <a:t>O </a:t>
            </a:r>
            <a:r>
              <a:rPr lang="el-GR" sz="2400" b="1" dirty="0">
                <a:latin typeface="Calibri" panose="020F0502020204030204" pitchFamily="34" charset="0"/>
                <a:cs typeface="Calibri" panose="020F0502020204030204" pitchFamily="34" charset="0"/>
              </a:rPr>
              <a:t>αέρας διαθέτει </a:t>
            </a:r>
            <a:r>
              <a:rPr lang="el-GR" sz="2400" b="1" dirty="0" err="1">
                <a:latin typeface="Calibri" panose="020F0502020204030204" pitchFamily="34" charset="0"/>
                <a:cs typeface="Calibri" panose="020F0502020204030204" pitchFamily="34" charset="0"/>
              </a:rPr>
              <a:t>θεική</a:t>
            </a:r>
            <a:r>
              <a:rPr lang="el-GR" sz="2400" b="1" dirty="0">
                <a:latin typeface="Calibri" panose="020F0502020204030204" pitchFamily="34" charset="0"/>
                <a:cs typeface="Calibri" panose="020F0502020204030204" pitchFamily="34" charset="0"/>
              </a:rPr>
              <a:t> φύση που διαπερνά όλα τα στοιχεία και τα σώματα και επίσης διατηρεί τη συνοχή του σύμπαντος, έναν ρόλο παρόμοιο με εκείνον της ψυχής στο ανθρώπινο σώμα  (</a:t>
            </a:r>
            <a:r>
              <a:rPr lang="el-GR" sz="2400" b="1" dirty="0" err="1">
                <a:latin typeface="Calibri" panose="020F0502020204030204" pitchFamily="34" charset="0"/>
                <a:cs typeface="Calibri" panose="020F0502020204030204" pitchFamily="34" charset="0"/>
              </a:rPr>
              <a:t>Αέτιος</a:t>
            </a:r>
            <a:r>
              <a:rPr lang="el-GR" sz="2400" b="1" dirty="0">
                <a:latin typeface="Calibri" panose="020F0502020204030204" pitchFamily="34" charset="0"/>
                <a:cs typeface="Calibri" panose="020F0502020204030204" pitchFamily="34" charset="0"/>
              </a:rPr>
              <a:t>, Περί </a:t>
            </a:r>
            <a:r>
              <a:rPr lang="el-GR" sz="2400" b="1" dirty="0" err="1">
                <a:latin typeface="Calibri" panose="020F0502020204030204" pitchFamily="34" charset="0"/>
                <a:cs typeface="Calibri" panose="020F0502020204030204" pitchFamily="34" charset="0"/>
              </a:rPr>
              <a:t>αρεσκόντων</a:t>
            </a:r>
            <a:r>
              <a:rPr lang="el-GR" sz="2400" b="1" dirty="0">
                <a:latin typeface="Calibri" panose="020F0502020204030204" pitchFamily="34" charset="0"/>
                <a:cs typeface="Calibri" panose="020F0502020204030204" pitchFamily="34" charset="0"/>
              </a:rPr>
              <a:t>. I, 3, 4 (</a:t>
            </a:r>
            <a:r>
              <a:rPr lang="el-GR" sz="2400" b="1" dirty="0" err="1">
                <a:latin typeface="Calibri" panose="020F0502020204030204" pitchFamily="34" charset="0"/>
                <a:cs typeface="Calibri" panose="020F0502020204030204" pitchFamily="34" charset="0"/>
              </a:rPr>
              <a:t>Diels</a:t>
            </a:r>
            <a:r>
              <a:rPr lang="el-GR" sz="2400" b="1" dirty="0">
                <a:latin typeface="Calibri" panose="020F0502020204030204" pitchFamily="34" charset="0"/>
                <a:cs typeface="Calibri" panose="020F0502020204030204" pitchFamily="34" charset="0"/>
              </a:rPr>
              <a:t> 278)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06A564-DA30-5815-909B-7F33015D60EE}"/>
              </a:ext>
            </a:extLst>
          </p:cNvPr>
          <p:cNvSpPr>
            <a:spLocks noGrp="1"/>
          </p:cNvSpPr>
          <p:nvPr>
            <p:ph type="title"/>
          </p:nvPr>
        </p:nvSpPr>
        <p:spPr/>
        <p:txBody>
          <a:bodyPr/>
          <a:lstStyle/>
          <a:p>
            <a:pPr>
              <a:defRPr/>
            </a:pPr>
            <a:r>
              <a:rPr lang="el-GR" sz="2800" b="1" dirty="0">
                <a:solidFill>
                  <a:srgbClr val="FFFF00"/>
                </a:solidFill>
                <a:latin typeface="Calibri" panose="020F0502020204030204" pitchFamily="34" charset="0"/>
                <a:cs typeface="Calibri" panose="020F0502020204030204" pitchFamily="34" charset="0"/>
              </a:rPr>
              <a:t>1. Η ΚΟΣΜΟΛΟΓΙΑ ΤΟΥ ΑΝΑΞΙΜΕΝΗ</a:t>
            </a:r>
            <a:endParaRPr lang="el-GR" dirty="0"/>
          </a:p>
        </p:txBody>
      </p:sp>
      <p:sp>
        <p:nvSpPr>
          <p:cNvPr id="3" name="Θέση περιεχομένου 2">
            <a:extLst>
              <a:ext uri="{FF2B5EF4-FFF2-40B4-BE49-F238E27FC236}">
                <a16:creationId xmlns:a16="http://schemas.microsoft.com/office/drawing/2014/main" id="{B9BB5796-7105-948D-D6D3-2BDEB772D598}"/>
              </a:ext>
            </a:extLst>
          </p:cNvPr>
          <p:cNvSpPr>
            <a:spLocks noGrp="1"/>
          </p:cNvSpPr>
          <p:nvPr>
            <p:ph idx="1"/>
          </p:nvPr>
        </p:nvSpPr>
        <p:spPr/>
        <p:txBody>
          <a:bodyPr/>
          <a:lstStyle/>
          <a:p>
            <a:pPr>
              <a:defRPr/>
            </a:pPr>
            <a:r>
              <a:rPr lang="el-GR" sz="18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Τα χαρακτηριστικά του αέρα</a:t>
            </a:r>
          </a:p>
          <a:p>
            <a:pPr>
              <a:buFont typeface="Arial" panose="020B0604020202020204" pitchFamily="34" charset="0"/>
              <a:buChar char="•"/>
              <a:defRPr/>
            </a:pP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Η φύση του είναι άδηλη, δηλαδή δεν είναι αντιληπτή από τις αισθήσεις, όταν είναι ομοιόμορφα κατανεμημένη.</a:t>
            </a:r>
          </a:p>
          <a:p>
            <a:pPr>
              <a:buFont typeface="Arial" panose="020B0604020202020204" pitchFamily="34" charset="0"/>
              <a:buChar char="•"/>
              <a:defRPr/>
            </a:pP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Γίνεται φανερός μόνο με το κρύο, τη ζέστη, την υγρασία, και την κίνηση.</a:t>
            </a:r>
          </a:p>
          <a:p>
            <a:pPr>
              <a:buFont typeface="Arial" panose="020B0604020202020204" pitchFamily="34" charset="0"/>
              <a:buChar char="•"/>
              <a:defRPr/>
            </a:pP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Έχει τις ιδιότητες της πύκνωσης και αραίωσης.</a:t>
            </a:r>
          </a:p>
          <a:p>
            <a:pPr>
              <a:buFont typeface="Arial" panose="020B0604020202020204" pitchFamily="34" charset="0"/>
              <a:buChar char="•"/>
              <a:defRPr/>
            </a:pP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Από την αραίωση δημιουργείται το στοιχείο του πυρός.</a:t>
            </a:r>
          </a:p>
          <a:p>
            <a:pPr>
              <a:buFont typeface="Arial" panose="020B0604020202020204" pitchFamily="34" charset="0"/>
              <a:buChar char="•"/>
              <a:defRPr/>
            </a:pP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Από την πύκνωση προκύπτουν φαινόμενα όπως τα σύννεφα, και δημιουργούνται το ύδωρ και η γη.</a:t>
            </a:r>
          </a:p>
          <a:p>
            <a:pPr>
              <a:buFont typeface="Arial" panose="020B0604020202020204" pitchFamily="34" charset="0"/>
              <a:buChar char="•"/>
              <a:defRPr/>
            </a:pP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Σε μεγάλες συμπυκνώσεις μάλιστα παράγονται οι λίθοι, υποδηλώνοντας ότι η μεγαλύτερη συγκέντρωση της πρωταρχικής ουσίας δημιουργεί βαρύτερα αντικείμενα.</a:t>
            </a:r>
          </a:p>
          <a:p>
            <a:pPr>
              <a:buFont typeface="Arial" panose="020B0604020202020204" pitchFamily="34" charset="0"/>
              <a:buChar char="•"/>
              <a:defRPr/>
            </a:pP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Η κίνηση του αέρα, προκαλώντας πυκνώσεις και αραιώσεις, είναι ένα μηχανικό φαινόμενο που συμβάλλει στην εμφάνιση των στοιχείων και φυσικών φαινομένων.</a:t>
            </a:r>
          </a:p>
          <a:p>
            <a:pPr>
              <a:buFont typeface="Arial" panose="020B0604020202020204" pitchFamily="34" charset="0"/>
              <a:buChar char="•"/>
              <a:defRPr/>
            </a:pPr>
            <a:r>
              <a:rPr lang="el-GR"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Έννοιες όπως το θερμό ή το ψυχρό αποτελούν εκδηλώσεις της ύλης που προέρχονται από συμπυκνώσεις και αραιώσεις.</a:t>
            </a:r>
          </a:p>
          <a:p>
            <a:pPr marL="0" indent="0">
              <a:buFont typeface="Wingdings" panose="05000000000000000000" pitchFamily="2" charset="2"/>
              <a:buNone/>
              <a:defRPr/>
            </a:pPr>
            <a:endParaRPr lang="el-GR" sz="2400" b="1" dirty="0">
              <a:solidFill>
                <a:srgbClr val="FFFF00"/>
              </a:solidFill>
              <a:latin typeface="Calibri" panose="020F0502020204030204" pitchFamily="34" charset="0"/>
              <a:cs typeface="Calibri" panose="020F0502020204030204" pitchFamily="34" charset="0"/>
            </a:endParaRPr>
          </a:p>
          <a:p>
            <a:pPr marL="0" indent="0">
              <a:buFont typeface="Wingdings" panose="05000000000000000000" pitchFamily="2" charset="2"/>
              <a:buNone/>
              <a:defRPr/>
            </a:pPr>
            <a:endParaRPr lang="el-GR" sz="2400" b="1" dirty="0">
              <a:solidFill>
                <a:srgbClr val="FFFF00"/>
              </a:solidFill>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5" y="0"/>
            <a:ext cx="9144000" cy="6858000"/>
          </a:xfrm>
          <a:prstGeom prst="rect">
            <a:avLst/>
          </a:prstGeom>
        </p:spPr>
      </p:pic>
      <p:sp>
        <p:nvSpPr>
          <p:cNvPr id="3" name="Ορθογώνιο 2"/>
          <p:cNvSpPr/>
          <p:nvPr/>
        </p:nvSpPr>
        <p:spPr>
          <a:xfrm>
            <a:off x="1259632" y="3580655"/>
            <a:ext cx="642092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1" i="1" u="none" strike="noStrike" kern="1200" cap="none" spc="0" normalizeH="0" baseline="0" noProof="0" dirty="0">
                <a:ln>
                  <a:noFill/>
                </a:ln>
                <a:solidFill>
                  <a:srgbClr val="FFFF00"/>
                </a:solidFill>
                <a:effectLst/>
                <a:uLnTx/>
                <a:uFillTx/>
                <a:latin typeface="Calibri" panose="020F0502020204030204" pitchFamily="34" charset="0"/>
                <a:ea typeface="+mn-ea"/>
                <a:cs typeface="+mn-cs"/>
              </a:rPr>
              <a:t>ΘΑΛΗΣ Ο ΜΙΛΗΣΙΟΣ  </a:t>
            </a:r>
            <a:r>
              <a:rPr kumimoji="0" lang="en-US" sz="3200" b="1" i="1" u="none" strike="noStrike" kern="1200" cap="none" spc="0" normalizeH="0" baseline="0" noProof="0" dirty="0">
                <a:ln>
                  <a:noFill/>
                </a:ln>
                <a:solidFill>
                  <a:srgbClr val="FFFF00"/>
                </a:solidFill>
                <a:effectLst/>
                <a:uLnTx/>
                <a:uFillTx/>
                <a:latin typeface="Arial"/>
                <a:ea typeface="+mn-ea"/>
                <a:cs typeface="+mn-cs"/>
              </a:rPr>
              <a:t>624 –546 </a:t>
            </a:r>
            <a:r>
              <a:rPr kumimoji="0" lang="el-GR" sz="3200" b="1" i="1" u="none" strike="noStrike" kern="1200" cap="none" spc="0" normalizeH="0" baseline="0" noProof="0" dirty="0" err="1">
                <a:ln>
                  <a:noFill/>
                </a:ln>
                <a:solidFill>
                  <a:srgbClr val="FFFF00"/>
                </a:solidFill>
                <a:effectLst/>
                <a:uLnTx/>
                <a:uFillTx/>
                <a:latin typeface="Arial"/>
                <a:ea typeface="+mn-ea"/>
                <a:cs typeface="+mn-cs"/>
              </a:rPr>
              <a:t>π.Χ.</a:t>
            </a:r>
            <a:endParaRPr kumimoji="0" lang="el-GR" sz="3200" b="1" i="1" u="none" strike="noStrike" kern="1200" cap="none" spc="0" normalizeH="0" baseline="0" noProof="0" dirty="0">
              <a:ln>
                <a:noFill/>
              </a:ln>
              <a:solidFill>
                <a:srgbClr val="FFFF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29311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6FB7A4-F539-CA47-E511-43DE85324701}"/>
              </a:ext>
            </a:extLst>
          </p:cNvPr>
          <p:cNvSpPr>
            <a:spLocks noGrp="1"/>
          </p:cNvSpPr>
          <p:nvPr>
            <p:ph type="title"/>
          </p:nvPr>
        </p:nvSpPr>
        <p:spPr/>
        <p:txBody>
          <a:bodyPr/>
          <a:lstStyle/>
          <a:p>
            <a:pPr>
              <a:defRPr/>
            </a:pPr>
            <a:r>
              <a:rPr lang="en-US" sz="2800" b="1" dirty="0">
                <a:solidFill>
                  <a:srgbClr val="FFFF00"/>
                </a:solidFill>
                <a:latin typeface="Calibri" panose="020F0502020204030204" pitchFamily="34" charset="0"/>
                <a:cs typeface="Calibri" panose="020F0502020204030204" pitchFamily="34" charset="0"/>
              </a:rPr>
              <a:t>2</a:t>
            </a:r>
            <a:r>
              <a:rPr lang="el-GR" sz="2800" b="1" dirty="0">
                <a:solidFill>
                  <a:srgbClr val="FFFF00"/>
                </a:solidFill>
                <a:latin typeface="Calibri" panose="020F0502020204030204" pitchFamily="34" charset="0"/>
                <a:cs typeface="Calibri" panose="020F0502020204030204" pitchFamily="34" charset="0"/>
              </a:rPr>
              <a:t>. Η ΦΥΣΗ ΤΩΝ ΟΥΡΑΝΙΩΝ ΣΩΜΑΤΩΝ</a:t>
            </a:r>
            <a:endParaRPr lang="el-GR" dirty="0"/>
          </a:p>
        </p:txBody>
      </p:sp>
      <p:sp>
        <p:nvSpPr>
          <p:cNvPr id="3" name="Θέση περιεχομένου 2">
            <a:extLst>
              <a:ext uri="{FF2B5EF4-FFF2-40B4-BE49-F238E27FC236}">
                <a16:creationId xmlns:a16="http://schemas.microsoft.com/office/drawing/2014/main" id="{F1942C3E-6BBD-FB0D-AF54-598E86747C89}"/>
              </a:ext>
            </a:extLst>
          </p:cNvPr>
          <p:cNvSpPr>
            <a:spLocks noGrp="1"/>
          </p:cNvSpPr>
          <p:nvPr>
            <p:ph idx="1"/>
          </p:nvPr>
        </p:nvSpPr>
        <p:spPr/>
        <p:txBody>
          <a:bodyPr/>
          <a:lstStyle/>
          <a:p>
            <a:pPr>
              <a:defRPr/>
            </a:pPr>
            <a:r>
              <a:rPr lang="el-GR" sz="1800" b="1" dirty="0">
                <a:latin typeface="Calibri" panose="020F0502020204030204" pitchFamily="34" charset="0"/>
                <a:cs typeface="Calibri" panose="020F0502020204030204" pitchFamily="34" charset="0"/>
              </a:rPr>
              <a:t>Τα ουράνια σώματα δημιουργούνται από εξατμίσεις της Γης.</a:t>
            </a:r>
          </a:p>
          <a:p>
            <a:pPr>
              <a:defRPr/>
            </a:pPr>
            <a:r>
              <a:rPr lang="el-GR" sz="1800" b="1" dirty="0">
                <a:latin typeface="Calibri" panose="020F0502020204030204" pitchFamily="34" charset="0"/>
                <a:cs typeface="Calibri" panose="020F0502020204030204" pitchFamily="34" charset="0"/>
              </a:rPr>
              <a:t>Όταν αραιώνουν, αυτές οι εξατμίσεις παράγουν φωτιά, από την οποία δημιουργούνται τα άστρα.</a:t>
            </a:r>
          </a:p>
          <a:p>
            <a:pPr>
              <a:defRPr/>
            </a:pPr>
            <a:r>
              <a:rPr lang="el-GR" sz="1800" b="1" dirty="0">
                <a:latin typeface="Calibri" panose="020F0502020204030204" pitchFamily="34" charset="0"/>
                <a:cs typeface="Calibri" panose="020F0502020204030204" pitchFamily="34" charset="0"/>
              </a:rPr>
              <a:t>Η Γη προκύπτει από τη συμπύκνωση των αρχέγονων εκπνοών που, λόγω της αραίωσης, σχηματίζουν φωτιά.</a:t>
            </a:r>
          </a:p>
          <a:p>
            <a:pPr>
              <a:defRPr/>
            </a:pPr>
            <a:r>
              <a:rPr lang="el-GR" sz="1800" b="1" dirty="0">
                <a:latin typeface="Calibri" panose="020F0502020204030204" pitchFamily="34" charset="0"/>
                <a:cs typeface="Calibri" panose="020F0502020204030204" pitchFamily="34" charset="0"/>
              </a:rPr>
              <a:t>Η Γη είναι ακίνητη και βρίσκεται στο κέντρο του Σύμπαντος.</a:t>
            </a:r>
          </a:p>
          <a:p>
            <a:pPr>
              <a:defRPr/>
            </a:pPr>
            <a:r>
              <a:rPr lang="el-GR" sz="1800" b="1" dirty="0">
                <a:latin typeface="Calibri" panose="020F0502020204030204" pitchFamily="34" charset="0"/>
                <a:cs typeface="Calibri" panose="020F0502020204030204" pitchFamily="34" charset="0"/>
              </a:rPr>
              <a:t>Ο </a:t>
            </a:r>
            <a:r>
              <a:rPr lang="el-GR" sz="1800" b="1" dirty="0" err="1">
                <a:latin typeface="Calibri" panose="020F0502020204030204" pitchFamily="34" charset="0"/>
                <a:cs typeface="Calibri" panose="020F0502020204030204" pitchFamily="34" charset="0"/>
              </a:rPr>
              <a:t>Αέτιος</a:t>
            </a:r>
            <a:r>
              <a:rPr lang="el-GR" sz="1800" b="1" dirty="0">
                <a:latin typeface="Calibri" panose="020F0502020204030204" pitchFamily="34" charset="0"/>
                <a:cs typeface="Calibri" panose="020F0502020204030204" pitchFamily="34" charset="0"/>
              </a:rPr>
              <a:t> θεωρούσε τον Ήλιο ως επίπεδο και αναφέρει πως κρύβεται επειδή σκεπάζεται από ψηλότερα μέρη της Γης.</a:t>
            </a:r>
          </a:p>
          <a:p>
            <a:pPr>
              <a:defRPr/>
            </a:pPr>
            <a:r>
              <a:rPr lang="el-GR" sz="1800" b="1" dirty="0">
                <a:latin typeface="Calibri" panose="020F0502020204030204" pitchFamily="34" charset="0"/>
                <a:cs typeface="Calibri" panose="020F0502020204030204" pitchFamily="34" charset="0"/>
              </a:rPr>
              <a:t>Η απόσταση του Ήλιου από τη Γη μεγαλώνει, ενώ τα άστρα περιφέρονται γύρω από την Γη.</a:t>
            </a:r>
          </a:p>
          <a:p>
            <a:pPr>
              <a:defRPr/>
            </a:pPr>
            <a:r>
              <a:rPr lang="el-GR" sz="1800" b="1" dirty="0">
                <a:latin typeface="Calibri" panose="020F0502020204030204" pitchFamily="34" charset="0"/>
                <a:cs typeface="Calibri" panose="020F0502020204030204" pitchFamily="34" charset="0"/>
              </a:rPr>
              <a:t>Η φύση του Ηλίου ομοιάζει με της Γης.</a:t>
            </a:r>
          </a:p>
          <a:p>
            <a:pPr>
              <a:defRPr/>
            </a:pPr>
            <a:endParaRPr lang="el-GR" sz="18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r>
              <a:rPr lang="el-GR" sz="1800" b="1" dirty="0">
                <a:latin typeface="Calibri" panose="020F0502020204030204" pitchFamily="34" charset="0"/>
                <a:cs typeface="Calibri" panose="020F0502020204030204" pitchFamily="34" charset="0"/>
              </a:rPr>
              <a:t>Βλ. αναλυτικά </a:t>
            </a:r>
            <a:r>
              <a:rPr lang="en-US" sz="1800" b="1" dirty="0">
                <a:latin typeface="Calibri" panose="020F0502020204030204" pitchFamily="34" charset="0"/>
                <a:cs typeface="Calibri" panose="020F0502020204030204" pitchFamily="34" charset="0"/>
              </a:rPr>
              <a:t>Kalachanis, K., Dimitrijevic, M.: "A possible mention of the Presocratic Anaximenes about exoplanets?", in Journal of Classical Studies MATICA SRPSKA, 25, pp. 27-32 (2023).</a:t>
            </a:r>
          </a:p>
          <a:p>
            <a:pPr marL="0" indent="0">
              <a:buFont typeface="Wingdings" panose="05000000000000000000" pitchFamily="2" charset="2"/>
              <a:buNone/>
              <a:defRPr/>
            </a:pPr>
            <a:endParaRPr lang="el-GR" sz="1800" b="1" dirty="0">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6805AF-E571-9EC7-9A99-77656542475D}"/>
              </a:ext>
            </a:extLst>
          </p:cNvPr>
          <p:cNvSpPr>
            <a:spLocks noGrp="1"/>
          </p:cNvSpPr>
          <p:nvPr>
            <p:ph type="title"/>
          </p:nvPr>
        </p:nvSpPr>
        <p:spPr/>
        <p:txBody>
          <a:bodyPr/>
          <a:lstStyle/>
          <a:p>
            <a:pPr>
              <a:defRPr/>
            </a:pPr>
            <a:r>
              <a:rPr lang="en-US" sz="2800" b="1" dirty="0">
                <a:solidFill>
                  <a:srgbClr val="FFFF00"/>
                </a:solidFill>
                <a:latin typeface="Calibri" panose="020F0502020204030204" pitchFamily="34" charset="0"/>
                <a:cs typeface="Calibri" panose="020F0502020204030204" pitchFamily="34" charset="0"/>
              </a:rPr>
              <a:t>3</a:t>
            </a:r>
            <a:r>
              <a:rPr lang="el-GR" sz="2800" b="1" dirty="0">
                <a:solidFill>
                  <a:srgbClr val="FFFF00"/>
                </a:solidFill>
                <a:latin typeface="Calibri" panose="020F0502020204030204" pitchFamily="34" charset="0"/>
                <a:cs typeface="Calibri" panose="020F0502020204030204" pitchFamily="34" charset="0"/>
              </a:rPr>
              <a:t>. ΓΕΩΔΗ ΣΩΜΑΤΑ ΣΕ ΠΕΡΙΣΤΡΟΦΗ ΓΥΡΩ ΑΠΟ ΑΣΤΡΑ</a:t>
            </a:r>
            <a:endParaRPr lang="el-GR" dirty="0"/>
          </a:p>
        </p:txBody>
      </p:sp>
      <p:sp>
        <p:nvSpPr>
          <p:cNvPr id="3" name="Θέση περιεχομένου 2">
            <a:extLst>
              <a:ext uri="{FF2B5EF4-FFF2-40B4-BE49-F238E27FC236}">
                <a16:creationId xmlns:a16="http://schemas.microsoft.com/office/drawing/2014/main" id="{FA67647F-F235-2E9B-7C67-2C298F2BF477}"/>
              </a:ext>
            </a:extLst>
          </p:cNvPr>
          <p:cNvSpPr>
            <a:spLocks noGrp="1"/>
          </p:cNvSpPr>
          <p:nvPr>
            <p:ph idx="1"/>
          </p:nvPr>
        </p:nvSpPr>
        <p:spPr>
          <a:xfrm>
            <a:off x="427038" y="1163638"/>
            <a:ext cx="8229600" cy="5073650"/>
          </a:xfrm>
        </p:spPr>
        <p:txBody>
          <a:bodyPr/>
          <a:lstStyle/>
          <a:p>
            <a:pPr>
              <a:defRPr/>
            </a:pPr>
            <a:r>
              <a:rPr lang="el-GR" sz="1800" b="1" i="1" dirty="0" err="1">
                <a:latin typeface="Calibri" panose="020F0502020204030204" pitchFamily="34" charset="0"/>
                <a:cs typeface="Calibri" panose="020F0502020204030204" pitchFamily="34" charset="0"/>
              </a:rPr>
              <a:t>πυρίνην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μὲν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τὴν</a:t>
            </a:r>
            <a:r>
              <a:rPr lang="el-GR" sz="1800" b="1" i="1" dirty="0">
                <a:latin typeface="Calibri" panose="020F0502020204030204" pitchFamily="34" charset="0"/>
                <a:cs typeface="Calibri" panose="020F0502020204030204" pitchFamily="34" charset="0"/>
              </a:rPr>
              <a:t> φύσιν τῶν </a:t>
            </a:r>
            <a:r>
              <a:rPr lang="el-GR" sz="1800" b="1" i="1" dirty="0" err="1">
                <a:latin typeface="Calibri" panose="020F0502020204030204" pitchFamily="34" charset="0"/>
                <a:cs typeface="Calibri" panose="020F0502020204030204" pitchFamily="34" charset="0"/>
              </a:rPr>
              <a:t>ἄστρων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περιέχειν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δέ</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τινα</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καὶ</a:t>
            </a:r>
            <a:r>
              <a:rPr lang="el-GR" sz="1800" b="1" i="1" dirty="0">
                <a:latin typeface="Calibri" panose="020F0502020204030204" pitchFamily="34" charset="0"/>
                <a:cs typeface="Calibri" panose="020F0502020204030204" pitchFamily="34" charset="0"/>
              </a:rPr>
              <a:t> γεώδη σώματα συμπεριφερόμενα τούτοις </a:t>
            </a:r>
            <a:r>
              <a:rPr lang="el-GR" sz="1800" b="1" i="1" dirty="0" err="1">
                <a:latin typeface="Calibri" panose="020F0502020204030204" pitchFamily="34" charset="0"/>
                <a:cs typeface="Calibri" panose="020F0502020204030204" pitchFamily="34" charset="0"/>
              </a:rPr>
              <a:t>ἀόρατα</a:t>
            </a:r>
            <a:r>
              <a:rPr lang="el-GR" sz="1800" b="1" i="1" dirty="0">
                <a:latin typeface="Calibri" panose="020F0502020204030204" pitchFamily="34" charset="0"/>
                <a:cs typeface="Calibri" panose="020F0502020204030204" pitchFamily="34" charset="0"/>
              </a:rPr>
              <a:t> </a:t>
            </a:r>
            <a:endParaRPr lang="en-US" sz="1800" b="1" i="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r>
              <a:rPr lang="el-GR" sz="1800" b="1" dirty="0" err="1">
                <a:latin typeface="Calibri" panose="020F0502020204030204" pitchFamily="34" charset="0"/>
                <a:cs typeface="Calibri" panose="020F0502020204030204" pitchFamily="34" charset="0"/>
              </a:rPr>
              <a:t>Αέτιος</a:t>
            </a:r>
            <a:r>
              <a:rPr lang="el-GR" sz="1800" b="1" dirty="0">
                <a:latin typeface="Calibri" panose="020F0502020204030204" pitchFamily="34" charset="0"/>
                <a:cs typeface="Calibri" panose="020F0502020204030204" pitchFamily="34" charset="0"/>
              </a:rPr>
              <a:t> Περί των </a:t>
            </a:r>
            <a:r>
              <a:rPr lang="el-GR" sz="1800" b="1" dirty="0" err="1">
                <a:latin typeface="Calibri" panose="020F0502020204030204" pitchFamily="34" charset="0"/>
                <a:cs typeface="Calibri" panose="020F0502020204030204" pitchFamily="34" charset="0"/>
              </a:rPr>
              <a:t>αρεσκόντων</a:t>
            </a:r>
            <a:r>
              <a:rPr lang="el-GR" sz="1800" b="1" dirty="0">
                <a:latin typeface="Calibri" panose="020F0502020204030204" pitchFamily="34" charset="0"/>
                <a:cs typeface="Calibri" panose="020F0502020204030204" pitchFamily="34" charset="0"/>
              </a:rPr>
              <a:t> (ΙΙ, 13, 10) </a:t>
            </a:r>
            <a:endParaRPr lang="en-US" sz="18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endParaRPr lang="en-US" sz="18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r>
              <a:rPr lang="el-GR" sz="1800" b="1" dirty="0">
                <a:latin typeface="Calibri" panose="020F0502020204030204" pitchFamily="34" charset="0"/>
                <a:cs typeface="Calibri" panose="020F0502020204030204" pitchFamily="34" charset="0"/>
              </a:rPr>
              <a:t>1. Τα άστρα είναι όντως πύρινα. Ο Ήλιος μας, ένας τυπικός αστέρας Κυρίας Ακολουθίας, παράγει την ενέργειά του μέσω της πυρηνικής σύντηξης, κατά την οποία οι πυρήνες H συνδυάζονται για να σχηματίσουν </a:t>
            </a:r>
            <a:r>
              <a:rPr lang="el-GR" sz="1800" b="1" dirty="0" err="1">
                <a:latin typeface="Calibri" panose="020F0502020204030204" pitchFamily="34" charset="0"/>
                <a:cs typeface="Calibri" panose="020F0502020204030204" pitchFamily="34" charset="0"/>
              </a:rPr>
              <a:t>He</a:t>
            </a:r>
            <a:r>
              <a:rPr lang="el-GR" sz="1800" b="1" dirty="0">
                <a:latin typeface="Calibri" panose="020F0502020204030204" pitchFamily="34" charset="0"/>
                <a:cs typeface="Calibri" panose="020F0502020204030204" pitchFamily="34" charset="0"/>
              </a:rPr>
              <a:t> απελευθερώνοντας ενέργεια στον πυρήνα. Αυτή η διαδικασία σύντηξης είναι  γνωστή ως σύντηξη πρωτονίων-πρωτονίων.</a:t>
            </a:r>
          </a:p>
          <a:p>
            <a:pPr marL="0" indent="0">
              <a:buFont typeface="Wingdings" panose="05000000000000000000" pitchFamily="2" charset="2"/>
              <a:buNone/>
              <a:defRPr/>
            </a:pPr>
            <a:r>
              <a:rPr lang="el-GR" sz="1800" b="1" dirty="0">
                <a:latin typeface="Calibri" panose="020F0502020204030204" pitchFamily="34" charset="0"/>
                <a:cs typeface="Calibri" panose="020F0502020204030204" pitchFamily="34" charset="0"/>
              </a:rPr>
              <a:t> </a:t>
            </a:r>
          </a:p>
          <a:p>
            <a:pPr marL="0" indent="0">
              <a:buFont typeface="Wingdings" panose="05000000000000000000" pitchFamily="2" charset="2"/>
              <a:buNone/>
              <a:defRPr/>
            </a:pPr>
            <a:r>
              <a:rPr lang="el-GR" sz="1800" b="1" dirty="0">
                <a:latin typeface="Calibri" panose="020F0502020204030204" pitchFamily="34" charset="0"/>
                <a:cs typeface="Calibri" panose="020F0502020204030204" pitchFamily="34" charset="0"/>
              </a:rPr>
              <a:t>2. Γεώδη σώματα που περιστρέφονται γύρω από αυτά.</a:t>
            </a:r>
          </a:p>
          <a:p>
            <a:pPr marL="0" indent="0">
              <a:buFont typeface="Wingdings" panose="05000000000000000000" pitchFamily="2" charset="2"/>
              <a:buNone/>
              <a:defRPr/>
            </a:pPr>
            <a:endParaRPr lang="el-GR" sz="1800" b="1" dirty="0">
              <a:latin typeface="Calibri" panose="020F0502020204030204" pitchFamily="34" charset="0"/>
              <a:cs typeface="Calibri" panose="020F0502020204030204" pitchFamily="34" charset="0"/>
            </a:endParaRPr>
          </a:p>
          <a:p>
            <a:pPr marL="0" indent="0" algn="ctr">
              <a:buFont typeface="Wingdings" panose="05000000000000000000" pitchFamily="2" charset="2"/>
              <a:buNone/>
              <a:defRPr/>
            </a:pPr>
            <a:r>
              <a:rPr lang="el-GR" sz="1800" b="1" i="1" dirty="0">
                <a:latin typeface="Calibri" panose="020F0502020204030204" pitchFamily="34" charset="0"/>
                <a:cs typeface="Calibri" panose="020F0502020204030204" pitchFamily="34" charset="0"/>
              </a:rPr>
              <a:t>ο Αναξιμένης κάνει μία υπόθεση η οποία επιστημονικά τεκμηριώνεται σήμερα απόλυτα, καθώς ήδη έχει ανακαλυφθεί μεγάλος αριθμός πλανητικών συστημάτων, όπου υπάρχουν πλανήτες σε τροχιά γύρω από άστρα </a:t>
            </a:r>
          </a:p>
          <a:p>
            <a:pPr marL="457200" indent="-457200">
              <a:buFont typeface="Wingdings" panose="05000000000000000000" pitchFamily="2" charset="2"/>
              <a:buAutoNum type="arabicPeriod"/>
              <a:defRPr/>
            </a:pPr>
            <a:endParaRPr lang="el-GR" sz="18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endParaRPr lang="el-GR" sz="1800" b="1" dirty="0">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90DEFD-085A-D286-0203-C7064E742B6D}"/>
              </a:ext>
            </a:extLst>
          </p:cNvPr>
          <p:cNvSpPr>
            <a:spLocks noGrp="1"/>
          </p:cNvSpPr>
          <p:nvPr>
            <p:ph type="title"/>
          </p:nvPr>
        </p:nvSpPr>
        <p:spPr/>
        <p:txBody>
          <a:bodyPr/>
          <a:lstStyle/>
          <a:p>
            <a:pPr>
              <a:defRPr/>
            </a:pPr>
            <a:r>
              <a:rPr lang="en-US" sz="2800" b="1" dirty="0">
                <a:solidFill>
                  <a:srgbClr val="FFFF00"/>
                </a:solidFill>
                <a:latin typeface="Calibri" panose="020F0502020204030204" pitchFamily="34" charset="0"/>
                <a:cs typeface="Calibri" panose="020F0502020204030204" pitchFamily="34" charset="0"/>
              </a:rPr>
              <a:t>3</a:t>
            </a:r>
            <a:r>
              <a:rPr lang="el-GR" sz="2800" b="1" dirty="0">
                <a:solidFill>
                  <a:srgbClr val="FFFF00"/>
                </a:solidFill>
                <a:latin typeface="Calibri" panose="020F0502020204030204" pitchFamily="34" charset="0"/>
                <a:cs typeface="Calibri" panose="020F0502020204030204" pitchFamily="34" charset="0"/>
              </a:rPr>
              <a:t>. ΓΕΩΔΗ ΣΩΜΑΤΑ ΣΕ ΠΕΡΙΣΤΡΟΦΗ ΓΥΡΩ ΑΠΟ ΑΣΤΡΑ</a:t>
            </a:r>
            <a:endParaRPr lang="el-GR" dirty="0"/>
          </a:p>
        </p:txBody>
      </p:sp>
      <p:sp>
        <p:nvSpPr>
          <p:cNvPr id="3" name="Θέση περιεχομένου 2">
            <a:extLst>
              <a:ext uri="{FF2B5EF4-FFF2-40B4-BE49-F238E27FC236}">
                <a16:creationId xmlns:a16="http://schemas.microsoft.com/office/drawing/2014/main" id="{5DAFC003-1CF3-494F-DFE8-6066C6D0915D}"/>
              </a:ext>
            </a:extLst>
          </p:cNvPr>
          <p:cNvSpPr>
            <a:spLocks noGrp="1"/>
          </p:cNvSpPr>
          <p:nvPr>
            <p:ph idx="1"/>
          </p:nvPr>
        </p:nvSpPr>
        <p:spPr>
          <a:xfrm>
            <a:off x="427038" y="1163638"/>
            <a:ext cx="8229600" cy="5073650"/>
          </a:xfrm>
        </p:spPr>
        <p:txBody>
          <a:bodyPr/>
          <a:lstStyle/>
          <a:p>
            <a:pPr>
              <a:defRPr/>
            </a:pPr>
            <a:r>
              <a:rPr lang="el-GR" sz="1800" b="1" i="1" dirty="0" err="1">
                <a:latin typeface="Calibri" panose="020F0502020204030204" pitchFamily="34" charset="0"/>
                <a:cs typeface="Calibri" panose="020F0502020204030204" pitchFamily="34" charset="0"/>
              </a:rPr>
              <a:t>πυρίνην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μὲν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τὴν</a:t>
            </a:r>
            <a:r>
              <a:rPr lang="el-GR" sz="1800" b="1" i="1" dirty="0">
                <a:latin typeface="Calibri" panose="020F0502020204030204" pitchFamily="34" charset="0"/>
                <a:cs typeface="Calibri" panose="020F0502020204030204" pitchFamily="34" charset="0"/>
              </a:rPr>
              <a:t> φύσιν τῶν </a:t>
            </a:r>
            <a:r>
              <a:rPr lang="el-GR" sz="1800" b="1" i="1" dirty="0" err="1">
                <a:latin typeface="Calibri" panose="020F0502020204030204" pitchFamily="34" charset="0"/>
                <a:cs typeface="Calibri" panose="020F0502020204030204" pitchFamily="34" charset="0"/>
              </a:rPr>
              <a:t>ἄστρων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περιέχειν</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δέ</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τινα</a:t>
            </a:r>
            <a:r>
              <a:rPr lang="el-GR" sz="1800" b="1" i="1" dirty="0">
                <a:latin typeface="Calibri" panose="020F0502020204030204" pitchFamily="34" charset="0"/>
                <a:cs typeface="Calibri" panose="020F0502020204030204" pitchFamily="34" charset="0"/>
              </a:rPr>
              <a:t> </a:t>
            </a:r>
            <a:r>
              <a:rPr lang="el-GR" sz="1800" b="1" i="1" dirty="0" err="1">
                <a:latin typeface="Calibri" panose="020F0502020204030204" pitchFamily="34" charset="0"/>
                <a:cs typeface="Calibri" panose="020F0502020204030204" pitchFamily="34" charset="0"/>
              </a:rPr>
              <a:t>καὶ</a:t>
            </a:r>
            <a:r>
              <a:rPr lang="el-GR" sz="1800" b="1" i="1" dirty="0">
                <a:latin typeface="Calibri" panose="020F0502020204030204" pitchFamily="34" charset="0"/>
                <a:cs typeface="Calibri" panose="020F0502020204030204" pitchFamily="34" charset="0"/>
              </a:rPr>
              <a:t> γεώδη σώματα συμπεριφερόμενα τούτοις </a:t>
            </a:r>
            <a:r>
              <a:rPr lang="el-GR" sz="1800" b="1" i="1" dirty="0" err="1">
                <a:latin typeface="Calibri" panose="020F0502020204030204" pitchFamily="34" charset="0"/>
                <a:cs typeface="Calibri" panose="020F0502020204030204" pitchFamily="34" charset="0"/>
              </a:rPr>
              <a:t>ἀόρατα</a:t>
            </a:r>
            <a:r>
              <a:rPr lang="el-GR" sz="1800" b="1" i="1" dirty="0">
                <a:latin typeface="Calibri" panose="020F0502020204030204" pitchFamily="34" charset="0"/>
                <a:cs typeface="Calibri" panose="020F0502020204030204" pitchFamily="34" charset="0"/>
              </a:rPr>
              <a:t> </a:t>
            </a:r>
            <a:endParaRPr lang="en-US" sz="1800" b="1" i="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r>
              <a:rPr lang="el-GR" sz="1800" b="1" dirty="0" err="1">
                <a:latin typeface="Calibri" panose="020F0502020204030204" pitchFamily="34" charset="0"/>
                <a:cs typeface="Calibri" panose="020F0502020204030204" pitchFamily="34" charset="0"/>
              </a:rPr>
              <a:t>Αέτιος</a:t>
            </a:r>
            <a:r>
              <a:rPr lang="el-GR" sz="1800" b="1" dirty="0">
                <a:latin typeface="Calibri" panose="020F0502020204030204" pitchFamily="34" charset="0"/>
                <a:cs typeface="Calibri" panose="020F0502020204030204" pitchFamily="34" charset="0"/>
              </a:rPr>
              <a:t> Περί των </a:t>
            </a:r>
            <a:r>
              <a:rPr lang="el-GR" sz="1800" b="1" dirty="0" err="1">
                <a:latin typeface="Calibri" panose="020F0502020204030204" pitchFamily="34" charset="0"/>
                <a:cs typeface="Calibri" panose="020F0502020204030204" pitchFamily="34" charset="0"/>
              </a:rPr>
              <a:t>αρεσκόντων</a:t>
            </a:r>
            <a:r>
              <a:rPr lang="el-GR" sz="1800" b="1" dirty="0">
                <a:latin typeface="Calibri" panose="020F0502020204030204" pitchFamily="34" charset="0"/>
                <a:cs typeface="Calibri" panose="020F0502020204030204" pitchFamily="34" charset="0"/>
              </a:rPr>
              <a:t> (ΙΙ, 13, 10) </a:t>
            </a:r>
            <a:endParaRPr lang="en-US" sz="18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endParaRPr lang="en-US" sz="18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r>
              <a:rPr lang="el-GR" sz="1800" b="1" dirty="0">
                <a:latin typeface="Calibri" panose="020F0502020204030204" pitchFamily="34" charset="0"/>
                <a:cs typeface="Calibri" panose="020F0502020204030204" pitchFamily="34" charset="0"/>
              </a:rPr>
              <a:t>1. Τα άστρα είναι όντως πύρινα. Ο Ήλιος μας, ένας τυπικός αστέρας Κυρίας Ακολουθίας, παράγει την ενέργειά του μέσω της πυρηνικής σύντηξης, κατά την οποία οι πυρήνες H συνδυάζονται για να σχηματίσουν </a:t>
            </a:r>
            <a:r>
              <a:rPr lang="el-GR" sz="1800" b="1" dirty="0" err="1">
                <a:latin typeface="Calibri" panose="020F0502020204030204" pitchFamily="34" charset="0"/>
                <a:cs typeface="Calibri" panose="020F0502020204030204" pitchFamily="34" charset="0"/>
              </a:rPr>
              <a:t>He</a:t>
            </a:r>
            <a:r>
              <a:rPr lang="el-GR" sz="1800" b="1" dirty="0">
                <a:latin typeface="Calibri" panose="020F0502020204030204" pitchFamily="34" charset="0"/>
                <a:cs typeface="Calibri" panose="020F0502020204030204" pitchFamily="34" charset="0"/>
              </a:rPr>
              <a:t> απελευθερώνοντας ενέργεια στον πυρήνα. Αυτή η διαδικασία σύντηξης είναι  γνωστή ως σύντηξη πρωτονίων-πρωτονίων.</a:t>
            </a:r>
          </a:p>
          <a:p>
            <a:pPr marL="0" indent="0">
              <a:buFont typeface="Wingdings" panose="05000000000000000000" pitchFamily="2" charset="2"/>
              <a:buNone/>
              <a:defRPr/>
            </a:pPr>
            <a:r>
              <a:rPr lang="el-GR" sz="1800" b="1" dirty="0">
                <a:latin typeface="Calibri" panose="020F0502020204030204" pitchFamily="34" charset="0"/>
                <a:cs typeface="Calibri" panose="020F0502020204030204" pitchFamily="34" charset="0"/>
              </a:rPr>
              <a:t> </a:t>
            </a:r>
          </a:p>
          <a:p>
            <a:pPr marL="0" indent="0">
              <a:buFont typeface="Wingdings" panose="05000000000000000000" pitchFamily="2" charset="2"/>
              <a:buNone/>
              <a:defRPr/>
            </a:pPr>
            <a:r>
              <a:rPr lang="el-GR" sz="1800" b="1" dirty="0">
                <a:latin typeface="Calibri" panose="020F0502020204030204" pitchFamily="34" charset="0"/>
                <a:cs typeface="Calibri" panose="020F0502020204030204" pitchFamily="34" charset="0"/>
              </a:rPr>
              <a:t>2. Γεώδη σώματα που περιστρέφονται γύρω από αυτά.</a:t>
            </a:r>
          </a:p>
          <a:p>
            <a:pPr marL="0" indent="0">
              <a:buFont typeface="Wingdings" panose="05000000000000000000" pitchFamily="2" charset="2"/>
              <a:buNone/>
              <a:defRPr/>
            </a:pPr>
            <a:endParaRPr lang="el-GR" sz="1800" b="1" dirty="0">
              <a:latin typeface="Calibri" panose="020F0502020204030204" pitchFamily="34" charset="0"/>
              <a:cs typeface="Calibri" panose="020F0502020204030204" pitchFamily="34" charset="0"/>
            </a:endParaRPr>
          </a:p>
          <a:p>
            <a:pPr marL="0" indent="0" algn="ctr">
              <a:buFont typeface="Wingdings" panose="05000000000000000000" pitchFamily="2" charset="2"/>
              <a:buNone/>
              <a:defRPr/>
            </a:pPr>
            <a:r>
              <a:rPr lang="el-GR" sz="1800" b="1" i="1" dirty="0">
                <a:latin typeface="Calibri" panose="020F0502020204030204" pitchFamily="34" charset="0"/>
                <a:cs typeface="Calibri" panose="020F0502020204030204" pitchFamily="34" charset="0"/>
              </a:rPr>
              <a:t>ο Αναξιμένης κάνει μία υπόθεση η οποία επιστημονικά τεκμηριώνεται σήμερα απόλυτα, καθώς ήδη έχει ανακαλυφθεί μεγάλος αριθμός πλανητικών συστημάτων, όπου υπάρχουν πλανήτες σε τροχιά γύρω από άστρα </a:t>
            </a:r>
          </a:p>
          <a:p>
            <a:pPr marL="457200" indent="-457200">
              <a:buFont typeface="Wingdings" panose="05000000000000000000" pitchFamily="2" charset="2"/>
              <a:buAutoNum type="arabicPeriod"/>
              <a:defRPr/>
            </a:pPr>
            <a:endParaRPr lang="el-GR" sz="18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endParaRPr lang="el-GR" sz="1800" b="1"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60FDA1-795F-0437-AF2D-14F0E16722ED}"/>
              </a:ext>
            </a:extLst>
          </p:cNvPr>
          <p:cNvSpPr>
            <a:spLocks noGrp="1"/>
          </p:cNvSpPr>
          <p:nvPr>
            <p:ph type="title"/>
          </p:nvPr>
        </p:nvSpPr>
        <p:spPr/>
        <p:txBody>
          <a:bodyPr/>
          <a:lstStyle/>
          <a:p>
            <a:pPr>
              <a:defRPr/>
            </a:pPr>
            <a:r>
              <a:rPr lang="en-US" sz="2800" b="1" dirty="0">
                <a:solidFill>
                  <a:srgbClr val="FFFF00"/>
                </a:solidFill>
                <a:latin typeface="Calibri" panose="020F0502020204030204" pitchFamily="34" charset="0"/>
                <a:cs typeface="Calibri" panose="020F0502020204030204" pitchFamily="34" charset="0"/>
              </a:rPr>
              <a:t>3</a:t>
            </a:r>
            <a:r>
              <a:rPr lang="el-GR" sz="2800" b="1" dirty="0">
                <a:solidFill>
                  <a:srgbClr val="FFFF00"/>
                </a:solidFill>
                <a:latin typeface="Calibri" panose="020F0502020204030204" pitchFamily="34" charset="0"/>
                <a:cs typeface="Calibri" panose="020F0502020204030204" pitchFamily="34" charset="0"/>
              </a:rPr>
              <a:t>. ΓΕΩΔΗ ΣΩΜΑΤΑ ΣΕ ΠΕΡΙΣΤΡΟΦΗ ΓΥΡΩ ΑΠΟ ΑΣΤΡΑ</a:t>
            </a:r>
            <a:endParaRPr lang="el-GR" dirty="0"/>
          </a:p>
        </p:txBody>
      </p:sp>
      <p:sp>
        <p:nvSpPr>
          <p:cNvPr id="3" name="Θέση περιεχομένου 2">
            <a:extLst>
              <a:ext uri="{FF2B5EF4-FFF2-40B4-BE49-F238E27FC236}">
                <a16:creationId xmlns:a16="http://schemas.microsoft.com/office/drawing/2014/main" id="{0B5B6558-9589-23DE-63C9-65C2F50874A9}"/>
              </a:ext>
            </a:extLst>
          </p:cNvPr>
          <p:cNvSpPr>
            <a:spLocks noGrp="1"/>
          </p:cNvSpPr>
          <p:nvPr>
            <p:ph idx="1"/>
          </p:nvPr>
        </p:nvSpPr>
        <p:spPr>
          <a:xfrm>
            <a:off x="107950" y="1420813"/>
            <a:ext cx="5800725" cy="3600450"/>
          </a:xfrm>
        </p:spPr>
        <p:txBody>
          <a:bodyPr/>
          <a:lstStyle/>
          <a:p>
            <a:pPr marL="0" indent="0">
              <a:buFont typeface="Wingdings" panose="05000000000000000000" pitchFamily="2" charset="2"/>
              <a:buNone/>
              <a:defRPr/>
            </a:pPr>
            <a:r>
              <a:rPr lang="el-GR" sz="1600" b="1" dirty="0">
                <a:solidFill>
                  <a:srgbClr val="FFFF00"/>
                </a:solidFill>
                <a:latin typeface="Calibri" panose="020F0502020204030204" pitchFamily="34" charset="0"/>
                <a:cs typeface="Calibri" panose="020F0502020204030204" pitchFamily="34" charset="0"/>
              </a:rPr>
              <a:t>Η σημασία του αποσπάσματος</a:t>
            </a:r>
          </a:p>
          <a:p>
            <a:pPr marL="0" indent="0">
              <a:buFont typeface="Wingdings" panose="05000000000000000000" pitchFamily="2" charset="2"/>
              <a:buNone/>
              <a:defRPr/>
            </a:pPr>
            <a:r>
              <a:rPr lang="el-GR" sz="1400" b="1" dirty="0">
                <a:latin typeface="Calibri" panose="020F0502020204030204" pitchFamily="34" charset="0"/>
                <a:cs typeface="Calibri" panose="020F0502020204030204" pitchFamily="34" charset="0"/>
              </a:rPr>
              <a:t>1. Μ</a:t>
            </a:r>
            <a:r>
              <a:rPr lang="el-GR" sz="1600" b="1" dirty="0">
                <a:latin typeface="Calibri" panose="020F0502020204030204" pitchFamily="34" charset="0"/>
                <a:cs typeface="Calibri" panose="020F0502020204030204" pitchFamily="34" charset="0"/>
              </a:rPr>
              <a:t>πορεί να ενταχθεί στην συζήτηση περί των απείρων κόσμων, μία αντίληψη που έχει διατυπωθεί από τον Επίκουρο σε δυο έργα του στην Επιστολή προς Ηρόδοτο, (45, 3-5) [13]</a:t>
            </a:r>
          </a:p>
          <a:p>
            <a:pPr marL="0" indent="0">
              <a:buFont typeface="Wingdings" panose="05000000000000000000" pitchFamily="2" charset="2"/>
              <a:buNone/>
              <a:defRPr/>
            </a:pPr>
            <a:endParaRPr lang="el-GR" sz="16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endParaRPr lang="el-GR" sz="16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r>
              <a:rPr lang="el-GR" sz="1600" b="1" dirty="0">
                <a:latin typeface="Calibri" panose="020F0502020204030204" pitchFamily="34" charset="0"/>
                <a:cs typeface="Calibri" panose="020F0502020204030204" pitchFamily="34" charset="0"/>
              </a:rPr>
              <a:t>2. Η αναφορά του αποσπάσματος σε "σώματα που μοιάζουν με τη γη" και περιστρέφονται μαζί με τα αστέρια υποδηλώνει μια </a:t>
            </a:r>
            <a:r>
              <a:rPr lang="el-GR" sz="1600" b="1" dirty="0" err="1">
                <a:latin typeface="Calibri" panose="020F0502020204030204" pitchFamily="34" charset="0"/>
                <a:cs typeface="Calibri" panose="020F0502020204030204" pitchFamily="34" charset="0"/>
              </a:rPr>
              <a:t>εννοιολόγηση</a:t>
            </a:r>
            <a:r>
              <a:rPr lang="el-GR" sz="1600" b="1" dirty="0">
                <a:latin typeface="Calibri" panose="020F0502020204030204" pitchFamily="34" charset="0"/>
                <a:cs typeface="Calibri" panose="020F0502020204030204" pitchFamily="34" charset="0"/>
              </a:rPr>
              <a:t> των πλανητικών συστημάτων και ο όρος "αόρατα" πιθανότατα αναφέρεται στη δυσκολία άμεσης παρατήρησης αυτών των αντικειμένων από τη Γη, καθώς θα ήταν ανεπαίσθητα με γυμνό μάτι. Είναι πραγματικά εντυπωσιακό να σκεφτεί κανείς ότι ο Αναξιμένης μπορεί να υπέθεσε την πιθανότητα ύπαρξης άλλων κόσμων που περιστρέφονται γύρω από μακρινά αστέρια, χωρίς να υπάρχουν διαθέσιμα επιστημονικά δεδομένα</a:t>
            </a:r>
          </a:p>
          <a:p>
            <a:pPr marL="457200" indent="-457200">
              <a:buFont typeface="Wingdings" panose="05000000000000000000" pitchFamily="2" charset="2"/>
              <a:buAutoNum type="arabicPeriod"/>
              <a:defRPr/>
            </a:pPr>
            <a:endParaRPr lang="el-GR" sz="16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r>
              <a:rPr lang="en-US" sz="1200" b="1" dirty="0">
                <a:latin typeface="Calibri" panose="020F0502020204030204" pitchFamily="34" charset="0"/>
                <a:cs typeface="Calibri" panose="020F0502020204030204" pitchFamily="34" charset="0"/>
              </a:rPr>
              <a:t>Kalachanis, K., Dimitrijevic, M.: "A possible mention of the Presocratic Anaximenes about exoplanets?", in </a:t>
            </a:r>
            <a:r>
              <a:rPr lang="el-GR" sz="1200" b="1"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Journal of Classical Studies MATICA SRPSKA, 25, pp. 27-32 (2023).</a:t>
            </a:r>
          </a:p>
          <a:p>
            <a:pPr marL="0" indent="0">
              <a:buFont typeface="Wingdings" panose="05000000000000000000" pitchFamily="2" charset="2"/>
              <a:buNone/>
              <a:defRPr/>
            </a:pPr>
            <a:endParaRPr lang="el-GR" sz="1800" b="1" dirty="0">
              <a:latin typeface="Calibri" panose="020F0502020204030204" pitchFamily="34" charset="0"/>
              <a:cs typeface="Calibri" panose="020F0502020204030204" pitchFamily="34" charset="0"/>
            </a:endParaRPr>
          </a:p>
        </p:txBody>
      </p:sp>
      <p:pic>
        <p:nvPicPr>
          <p:cNvPr id="12292" name="Picture 2" descr="Habitable Planet Reality Check: TRAPPIST-1 | Drew Ex Machina">
            <a:extLst>
              <a:ext uri="{FF2B5EF4-FFF2-40B4-BE49-F238E27FC236}">
                <a16:creationId xmlns:a16="http://schemas.microsoft.com/office/drawing/2014/main" id="{09D97157-8EE7-1212-821C-2FC2976C6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675" y="1120775"/>
            <a:ext cx="3235325"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552FAA-5C31-33E7-D841-C7816F9E7205}"/>
              </a:ext>
            </a:extLst>
          </p:cNvPr>
          <p:cNvSpPr>
            <a:spLocks noGrp="1"/>
          </p:cNvSpPr>
          <p:nvPr>
            <p:ph type="title"/>
          </p:nvPr>
        </p:nvSpPr>
        <p:spPr/>
        <p:txBody>
          <a:bodyPr/>
          <a:lstStyle/>
          <a:p>
            <a:pPr>
              <a:defRPr/>
            </a:pPr>
            <a:r>
              <a:rPr lang="en-US" sz="2800" b="1" dirty="0">
                <a:solidFill>
                  <a:srgbClr val="FFFF00"/>
                </a:solidFill>
                <a:latin typeface="Calibri" panose="020F0502020204030204" pitchFamily="34" charset="0"/>
                <a:cs typeface="Calibri" panose="020F0502020204030204" pitchFamily="34" charset="0"/>
              </a:rPr>
              <a:t>3</a:t>
            </a:r>
            <a:r>
              <a:rPr lang="el-GR" sz="2800" b="1" dirty="0">
                <a:solidFill>
                  <a:srgbClr val="FFFF00"/>
                </a:solidFill>
                <a:latin typeface="Calibri" panose="020F0502020204030204" pitchFamily="34" charset="0"/>
                <a:cs typeface="Calibri" panose="020F0502020204030204" pitchFamily="34" charset="0"/>
              </a:rPr>
              <a:t>. ΓΕΩΔΗ ΣΩΜΑΤΑ ΣΕ ΠΕΡΙΣΤΡΟΦΗ ΓΥΡΩ ΑΠΟ ΑΣΤΡΑ</a:t>
            </a:r>
            <a:endParaRPr lang="el-GR" dirty="0"/>
          </a:p>
        </p:txBody>
      </p:sp>
      <p:sp>
        <p:nvSpPr>
          <p:cNvPr id="3" name="Θέση περιεχομένου 2">
            <a:extLst>
              <a:ext uri="{FF2B5EF4-FFF2-40B4-BE49-F238E27FC236}">
                <a16:creationId xmlns:a16="http://schemas.microsoft.com/office/drawing/2014/main" id="{031F47CB-EA5B-0E09-4EF5-B06EDA3F6CFA}"/>
              </a:ext>
            </a:extLst>
          </p:cNvPr>
          <p:cNvSpPr>
            <a:spLocks noGrp="1"/>
          </p:cNvSpPr>
          <p:nvPr>
            <p:ph idx="1"/>
          </p:nvPr>
        </p:nvSpPr>
        <p:spPr>
          <a:xfrm>
            <a:off x="107950" y="1420813"/>
            <a:ext cx="4464050" cy="4672012"/>
          </a:xfrm>
        </p:spPr>
        <p:txBody>
          <a:bodyPr/>
          <a:lstStyle/>
          <a:p>
            <a:pPr marL="0" indent="0">
              <a:buFont typeface="Wingdings" panose="05000000000000000000" pitchFamily="2" charset="2"/>
              <a:buNone/>
              <a:defRPr/>
            </a:pPr>
            <a:r>
              <a:rPr lang="el-GR" sz="1600" b="1" dirty="0">
                <a:solidFill>
                  <a:srgbClr val="FFFF00"/>
                </a:solidFill>
                <a:latin typeface="Calibri" panose="020F0502020204030204" pitchFamily="34" charset="0"/>
                <a:cs typeface="Calibri" panose="020F0502020204030204" pitchFamily="34" charset="0"/>
              </a:rPr>
              <a:t>Η σημασία του αποσπάσματος</a:t>
            </a:r>
          </a:p>
          <a:p>
            <a:pPr marL="0" indent="0">
              <a:buFont typeface="Wingdings" panose="05000000000000000000" pitchFamily="2" charset="2"/>
              <a:buNone/>
              <a:defRPr/>
            </a:pPr>
            <a:r>
              <a:rPr lang="el-GR" sz="1400" b="1" dirty="0">
                <a:latin typeface="Calibri" panose="020F0502020204030204" pitchFamily="34" charset="0"/>
                <a:cs typeface="Calibri" panose="020F0502020204030204" pitchFamily="34" charset="0"/>
              </a:rPr>
              <a:t>3. Ορισμένοι από τους ανακαλυφθέντες </a:t>
            </a:r>
            <a:r>
              <a:rPr lang="el-GR" sz="1400" b="1" dirty="0" err="1">
                <a:latin typeface="Calibri" panose="020F0502020204030204" pitchFamily="34" charset="0"/>
                <a:cs typeface="Calibri" panose="020F0502020204030204" pitchFamily="34" charset="0"/>
              </a:rPr>
              <a:t>εξωπλανήτες</a:t>
            </a:r>
            <a:r>
              <a:rPr lang="el-GR" sz="1400" b="1" dirty="0">
                <a:latin typeface="Calibri" panose="020F0502020204030204" pitchFamily="34" charset="0"/>
                <a:cs typeface="Calibri" panose="020F0502020204030204" pitchFamily="34" charset="0"/>
              </a:rPr>
              <a:t> φαίνονται πραγματικά να μοιάζουν με τη Γη, αφού βρίσκονται στη λεγόμενη ζώνη </a:t>
            </a:r>
            <a:r>
              <a:rPr lang="el-GR" sz="1400" b="1" dirty="0" err="1">
                <a:latin typeface="Calibri" panose="020F0502020204030204" pitchFamily="34" charset="0"/>
                <a:cs typeface="Calibri" panose="020F0502020204030204" pitchFamily="34" charset="0"/>
              </a:rPr>
              <a:t>Goldilock</a:t>
            </a:r>
            <a:r>
              <a:rPr lang="el-GR" sz="1400" b="1" dirty="0">
                <a:latin typeface="Calibri" panose="020F0502020204030204" pitchFamily="34" charset="0"/>
                <a:cs typeface="Calibri" panose="020F0502020204030204" pitchFamily="34" charset="0"/>
              </a:rPr>
              <a:t>, η οποία ορίζεται ως η περιοχή του πλανητικού συστήματος όπου είναι πιθανόν να υπάρχουν χαρακτηριστικά που μοιάζουν με τη Γη, όπως νερό  σε υγρή μορφή. Μερικά παραδείγματα δυνητικά κατοικήσιμων </a:t>
            </a:r>
            <a:r>
              <a:rPr lang="el-GR" sz="1400" b="1" dirty="0" err="1">
                <a:latin typeface="Calibri" panose="020F0502020204030204" pitchFamily="34" charset="0"/>
                <a:cs typeface="Calibri" panose="020F0502020204030204" pitchFamily="34" charset="0"/>
              </a:rPr>
              <a:t>εξωπλανητών</a:t>
            </a:r>
            <a:r>
              <a:rPr lang="el-GR" sz="1400" b="1" dirty="0">
                <a:latin typeface="Calibri" panose="020F0502020204030204" pitchFamily="34" charset="0"/>
                <a:cs typeface="Calibri" panose="020F0502020204030204" pitchFamily="34" charset="0"/>
              </a:rPr>
              <a:t> είναι ο </a:t>
            </a:r>
            <a:r>
              <a:rPr lang="el-GR" sz="1400" b="1" dirty="0" err="1">
                <a:latin typeface="Calibri" panose="020F0502020204030204" pitchFamily="34" charset="0"/>
                <a:cs typeface="Calibri" panose="020F0502020204030204" pitchFamily="34" charset="0"/>
              </a:rPr>
              <a:t>Proxima</a:t>
            </a:r>
            <a:r>
              <a:rPr lang="el-GR" sz="1400" b="1" dirty="0">
                <a:latin typeface="Calibri" panose="020F0502020204030204" pitchFamily="34" charset="0"/>
                <a:cs typeface="Calibri" panose="020F0502020204030204" pitchFamily="34" charset="0"/>
              </a:rPr>
              <a:t> </a:t>
            </a:r>
            <a:r>
              <a:rPr lang="el-GR" sz="1400" b="1" dirty="0" err="1">
                <a:latin typeface="Calibri" panose="020F0502020204030204" pitchFamily="34" charset="0"/>
                <a:cs typeface="Calibri" panose="020F0502020204030204" pitchFamily="34" charset="0"/>
              </a:rPr>
              <a:t>Centauri</a:t>
            </a:r>
            <a:r>
              <a:rPr lang="el-GR" sz="1400" b="1" dirty="0">
                <a:latin typeface="Calibri" panose="020F0502020204030204" pitchFamily="34" charset="0"/>
                <a:cs typeface="Calibri" panose="020F0502020204030204" pitchFamily="34" charset="0"/>
              </a:rPr>
              <a:t> b, ο Kepler-186f και ο TRAPPIST-1e.</a:t>
            </a:r>
            <a:endParaRPr lang="el-GR" sz="1600" b="1" dirty="0">
              <a:latin typeface="Calibri" panose="020F0502020204030204" pitchFamily="34" charset="0"/>
              <a:cs typeface="Calibri" panose="020F0502020204030204" pitchFamily="34" charset="0"/>
            </a:endParaRPr>
          </a:p>
          <a:p>
            <a:pPr marL="457200" indent="-457200">
              <a:buFont typeface="Wingdings" panose="05000000000000000000" pitchFamily="2" charset="2"/>
              <a:buAutoNum type="arabicPeriod"/>
              <a:defRPr/>
            </a:pPr>
            <a:endParaRPr lang="el-GR" sz="16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r>
              <a:rPr lang="en-US" sz="1200" b="1" dirty="0">
                <a:latin typeface="Calibri" panose="020F0502020204030204" pitchFamily="34" charset="0"/>
                <a:cs typeface="Calibri" panose="020F0502020204030204" pitchFamily="34" charset="0"/>
              </a:rPr>
              <a:t>Kalachanis, K., Dimitrijevic, M.: "A possible mention of the Presocratic Anaximenes about exoplanets?", in </a:t>
            </a:r>
            <a:r>
              <a:rPr lang="el-GR" sz="1200" b="1"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Journal of Classical Studies MATICA SRPSKA, 25, pp. 27-32 (2023).</a:t>
            </a:r>
          </a:p>
          <a:p>
            <a:pPr marL="0" indent="0">
              <a:buFont typeface="Wingdings" panose="05000000000000000000" pitchFamily="2" charset="2"/>
              <a:buNone/>
              <a:defRPr/>
            </a:pPr>
            <a:endParaRPr lang="el-GR" sz="1800" b="1" dirty="0">
              <a:latin typeface="Calibri" panose="020F0502020204030204" pitchFamily="34" charset="0"/>
              <a:cs typeface="Calibri" panose="020F0502020204030204" pitchFamily="34" charset="0"/>
            </a:endParaRPr>
          </a:p>
        </p:txBody>
      </p:sp>
      <p:pic>
        <p:nvPicPr>
          <p:cNvPr id="13316" name="Picture 2" descr="Kepler-186f: Earth-size planet in the habitable zone.">
            <a:extLst>
              <a:ext uri="{FF2B5EF4-FFF2-40B4-BE49-F238E27FC236}">
                <a16:creationId xmlns:a16="http://schemas.microsoft.com/office/drawing/2014/main" id="{5D89E860-B531-0BFF-84D3-0B3C3B39D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950" y="1617663"/>
            <a:ext cx="44640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RAPPIST-1 exoplanet seems to have no atmosphere — the truth may hide in  its star, James Webb Space Telescope reveals | Space">
            <a:extLst>
              <a:ext uri="{FF2B5EF4-FFF2-40B4-BE49-F238E27FC236}">
                <a16:creationId xmlns:a16="http://schemas.microsoft.com/office/drawing/2014/main" id="{0C90669B-A77D-AB59-D164-FCC598235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CDE4C2AC-7CE6-E19B-60FF-5CCBA5AB1A19}"/>
              </a:ext>
            </a:extLst>
          </p:cNvPr>
          <p:cNvSpPr txBox="1">
            <a:spLocks noChangeArrowheads="1"/>
          </p:cNvSpPr>
          <p:nvPr/>
        </p:nvSpPr>
        <p:spPr bwMode="auto">
          <a:xfrm>
            <a:off x="2339975" y="2781300"/>
            <a:ext cx="4649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altLang="el-GR" sz="2400" b="1">
                <a:latin typeface="Calibri" panose="020F0502020204030204" pitchFamily="34" charset="0"/>
                <a:cs typeface="Calibri" panose="020F0502020204030204" pitchFamily="34" charset="0"/>
              </a:rPr>
              <a:t>ΤΙ ΕΧΟΥΜΕ ΑΝΑΚΑΛΥΨΕΙ ΕΩΣ ΣΗΜΕΡΑ;</a:t>
            </a:r>
            <a:endParaRPr lang="el-GR" altLang="el-GR" sz="2800" b="1">
              <a:latin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AEB4BA-E5EF-6EF1-6B38-57DC266DE746}"/>
              </a:ext>
            </a:extLst>
          </p:cNvPr>
          <p:cNvSpPr>
            <a:spLocks noGrp="1"/>
          </p:cNvSpPr>
          <p:nvPr>
            <p:ph type="title"/>
          </p:nvPr>
        </p:nvSpPr>
        <p:spPr/>
        <p:txBody>
          <a:bodyPr/>
          <a:lstStyle/>
          <a:p>
            <a:pPr>
              <a:defRPr/>
            </a:pPr>
            <a:r>
              <a:rPr lang="en-US" sz="3600" b="1" dirty="0">
                <a:solidFill>
                  <a:srgbClr val="FFFF00"/>
                </a:solidFill>
                <a:latin typeface="Calibri" panose="020F0502020204030204" pitchFamily="34" charset="0"/>
                <a:cs typeface="Calibri" panose="020F0502020204030204" pitchFamily="34" charset="0"/>
              </a:rPr>
              <a:t>4. </a:t>
            </a:r>
            <a:r>
              <a:rPr lang="el-GR" sz="3600" b="1" dirty="0">
                <a:solidFill>
                  <a:srgbClr val="FFFF00"/>
                </a:solidFill>
                <a:latin typeface="Calibri" panose="020F0502020204030204" pitchFamily="34" charset="0"/>
                <a:cs typeface="Calibri" panose="020F0502020204030204" pitchFamily="34" charset="0"/>
              </a:rPr>
              <a:t>Η ΑΠΟΣΤΟΛΗ </a:t>
            </a:r>
            <a:r>
              <a:rPr lang="en-US" sz="3600" b="1" dirty="0">
                <a:solidFill>
                  <a:srgbClr val="FFFF00"/>
                </a:solidFill>
                <a:latin typeface="Calibri" panose="020F0502020204030204" pitchFamily="34" charset="0"/>
                <a:cs typeface="Calibri" panose="020F0502020204030204" pitchFamily="34" charset="0"/>
              </a:rPr>
              <a:t>KEPPLER</a:t>
            </a:r>
            <a:endParaRPr lang="el-GR" sz="3600" b="1" dirty="0">
              <a:solidFill>
                <a:srgbClr val="FFFF00"/>
              </a:solidFill>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84B52E90-39CE-E704-471E-BFF12D5A83CD}"/>
              </a:ext>
            </a:extLst>
          </p:cNvPr>
          <p:cNvSpPr>
            <a:spLocks noGrp="1"/>
          </p:cNvSpPr>
          <p:nvPr>
            <p:ph idx="1"/>
          </p:nvPr>
        </p:nvSpPr>
        <p:spPr>
          <a:xfrm>
            <a:off x="-41275" y="1316038"/>
            <a:ext cx="4762500" cy="4530725"/>
          </a:xfrm>
        </p:spPr>
        <p:txBody>
          <a:bodyPr/>
          <a:lstStyle/>
          <a:p>
            <a:pPr>
              <a:defRPr/>
            </a:pPr>
            <a:r>
              <a:rPr lang="el-GR" sz="1600" b="1" dirty="0">
                <a:latin typeface="Calibri" panose="020F0502020204030204" pitchFamily="34" charset="0"/>
                <a:cs typeface="Calibri" panose="020F0502020204030204" pitchFamily="34" charset="0"/>
              </a:rPr>
              <a:t>Το διαστημικό τηλεσκόπιο Κέπλερ ήταν η πρώτη αποστολή της NASA για την αναζήτηση πλανητών, η οποία ανέλαβε να ερευνήσει ένα τμήμα του Γαλαξία μας για πλανήτες μεγέθους Γης που βρίσκονται σε τροχιά γύρω από άστρα εκτός του ηλιακού μας συστήματος. Κατά τη διάρκεια εννέα ετών στο βαθύ διάστημα, το </a:t>
            </a:r>
            <a:r>
              <a:rPr lang="el-GR" sz="1600" b="1" dirty="0" err="1">
                <a:latin typeface="Calibri" panose="020F0502020204030204" pitchFamily="34" charset="0"/>
                <a:cs typeface="Calibri" panose="020F0502020204030204" pitchFamily="34" charset="0"/>
              </a:rPr>
              <a:t>Kepler</a:t>
            </a:r>
            <a:r>
              <a:rPr lang="el-GR" sz="1600" b="1" dirty="0">
                <a:latin typeface="Calibri" panose="020F0502020204030204" pitchFamily="34" charset="0"/>
                <a:cs typeface="Calibri" panose="020F0502020204030204" pitchFamily="34" charset="0"/>
              </a:rPr>
              <a:t> και η δεύτερη πράξη του, η εκτεταμένη αποστολή που ονομάστηκε K2, έδειξαν ότι ο γαλαξίας μας περιέχει δισεκατομμύρια κρυμμένους "</a:t>
            </a:r>
            <a:r>
              <a:rPr lang="el-GR" sz="1600" b="1" dirty="0" err="1">
                <a:latin typeface="Calibri" panose="020F0502020204030204" pitchFamily="34" charset="0"/>
                <a:cs typeface="Calibri" panose="020F0502020204030204" pitchFamily="34" charset="0"/>
              </a:rPr>
              <a:t>εξωπλανήτες</a:t>
            </a:r>
            <a:r>
              <a:rPr lang="el-GR" sz="1600" b="1" dirty="0">
                <a:latin typeface="Calibri" panose="020F0502020204030204" pitchFamily="34" charset="0"/>
                <a:cs typeface="Calibri" panose="020F0502020204030204" pitchFamily="34" charset="0"/>
              </a:rPr>
              <a:t>", πολλοί από τους οποίους θα μπορούσαν να είναι πολλά υποσχόμενοι τόποι για ζωή. Απέδειξαν ότι ο νυχτερινός μας ουρανός είναι γεμάτος με περισσότερους πλανήτες ακόμη και από ό,τι αστέρια - γνώση που φέρνει επανάσταση στην κατανόηση της θέσης μας στο σύμπαν.</a:t>
            </a:r>
          </a:p>
        </p:txBody>
      </p:sp>
      <p:sp>
        <p:nvSpPr>
          <p:cNvPr id="15364" name="AutoShape 2" descr="This artist concept shows NASA planet-hunting Kepler spacecraft operating in a new mission profile called K2. Using publicly available data, astronomers have confirmed K2 first exoplanet discovery proving Kepler can still find planets.">
            <a:extLst>
              <a:ext uri="{FF2B5EF4-FFF2-40B4-BE49-F238E27FC236}">
                <a16:creationId xmlns:a16="http://schemas.microsoft.com/office/drawing/2014/main" id="{CB45C712-8916-53F2-6E37-929AFAFA9382}"/>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l-GR" altLang="el-GR"/>
          </a:p>
        </p:txBody>
      </p:sp>
      <p:pic>
        <p:nvPicPr>
          <p:cNvPr id="15365" name="Picture 4" descr="This artist concept shows NASA planet-hunting Kepler spacecraft operating in a new mission profile called K2. Using publicly available data, astronomers have confirmed K2 first exoplanet discovery proving Kepler can still find planets.">
            <a:extLst>
              <a:ext uri="{FF2B5EF4-FFF2-40B4-BE49-F238E27FC236}">
                <a16:creationId xmlns:a16="http://schemas.microsoft.com/office/drawing/2014/main" id="{0A233B68-5765-9BE6-344C-54AF9F1882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1050" y="1420813"/>
            <a:ext cx="443865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Εικόνα 2">
            <a:extLst>
              <a:ext uri="{FF2B5EF4-FFF2-40B4-BE49-F238E27FC236}">
                <a16:creationId xmlns:a16="http://schemas.microsoft.com/office/drawing/2014/main" id="{7BD32971-9A5D-77C0-7A03-D5C055927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62" t="13602" r="9839" b="1499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Εικόνα 2">
            <a:extLst>
              <a:ext uri="{FF2B5EF4-FFF2-40B4-BE49-F238E27FC236}">
                <a16:creationId xmlns:a16="http://schemas.microsoft.com/office/drawing/2014/main" id="{49B81B77-0D81-80A5-32A1-6BCD67997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50" t="15001" r="5739" b="8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a:extLst>
              <a:ext uri="{FF2B5EF4-FFF2-40B4-BE49-F238E27FC236}">
                <a16:creationId xmlns:a16="http://schemas.microsoft.com/office/drawing/2014/main" id="{B973D1F8-2DCC-6999-7E18-7973F3D3E8B1}"/>
              </a:ext>
            </a:extLst>
          </p:cNvPr>
          <p:cNvSpPr txBox="1">
            <a:spLocks noChangeArrowheads="1"/>
          </p:cNvSpPr>
          <p:nvPr/>
        </p:nvSpPr>
        <p:spPr bwMode="auto">
          <a:xfrm>
            <a:off x="179388" y="60928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l-GR"/>
              <a:t>https://exoplanets.nasa.gov/discovery/exoplanet-catalog/</a:t>
            </a:r>
            <a:endParaRPr lang="el-GR" altLang="el-GR"/>
          </a:p>
        </p:txBody>
      </p:sp>
      <p:pic>
        <p:nvPicPr>
          <p:cNvPr id="18435" name="Εικόνα 4">
            <a:extLst>
              <a:ext uri="{FF2B5EF4-FFF2-40B4-BE49-F238E27FC236}">
                <a16:creationId xmlns:a16="http://schemas.microsoft.com/office/drawing/2014/main" id="{23D59511-6474-51DA-C5DC-F525B415F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602" r="17712" b="5200"/>
          <a:stretch>
            <a:fillRect/>
          </a:stretch>
        </p:blipFill>
        <p:spPr bwMode="auto">
          <a:xfrm>
            <a:off x="0" y="0"/>
            <a:ext cx="9161463"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A4975F-E31B-4173-59D5-C8A83F432D7B}"/>
              </a:ext>
            </a:extLst>
          </p:cNvPr>
          <p:cNvSpPr>
            <a:spLocks noGrp="1"/>
          </p:cNvSpPr>
          <p:nvPr>
            <p:ph type="title"/>
          </p:nvPr>
        </p:nvSpPr>
        <p:spPr/>
        <p:txBody>
          <a:bodyPr/>
          <a:lstStyle/>
          <a:p>
            <a:pPr marL="0" marR="0" lvl="0" indent="0" defTabSz="914400" rtl="0" eaLnBrk="1" fontAlgn="auto" latinLnBrk="0" hangingPunct="1">
              <a:lnSpc>
                <a:spcPct val="100000"/>
              </a:lnSpc>
              <a:spcBef>
                <a:spcPts val="0"/>
              </a:spcBef>
              <a:spcAft>
                <a:spcPts val="0"/>
              </a:spcAft>
              <a:tabLst/>
              <a:defRPr/>
            </a:pPr>
            <a:r>
              <a:rPr kumimoji="0" lang="el-GR"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pitchFamily="34" charset="0"/>
                <a:ea typeface="+mn-ea"/>
                <a:cs typeface="+mn-cs"/>
              </a:rPr>
              <a:t>ΘΑΛΗΣ Ο ΜΙΛΗΣΙΟΣ  </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624 –546 </a:t>
            </a:r>
            <a:r>
              <a:rPr kumimoji="0" lang="el-GR"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π.Χ.</a:t>
            </a:r>
            <a:br>
              <a:rPr kumimoji="0" lang="el-GR" sz="3200" b="1" i="1" u="none" strike="noStrike" kern="1200" cap="none" spc="0" normalizeH="0" baseline="0" noProof="0" dirty="0">
                <a:ln>
                  <a:noFill/>
                </a:ln>
                <a:solidFill>
                  <a:srgbClr val="FFFF00"/>
                </a:solidFill>
                <a:effectLst/>
                <a:uLnTx/>
                <a:uFillTx/>
                <a:latin typeface="Calibri" panose="020F0502020204030204" pitchFamily="34" charset="0"/>
                <a:ea typeface="+mn-ea"/>
                <a:cs typeface="+mn-cs"/>
              </a:rPr>
            </a:br>
            <a:endParaRPr lang="el-GR" sz="2800" dirty="0"/>
          </a:p>
        </p:txBody>
      </p:sp>
      <p:sp>
        <p:nvSpPr>
          <p:cNvPr id="3" name="Θέση περιεχομένου 2">
            <a:extLst>
              <a:ext uri="{FF2B5EF4-FFF2-40B4-BE49-F238E27FC236}">
                <a16:creationId xmlns:a16="http://schemas.microsoft.com/office/drawing/2014/main" id="{CABEAB07-5F73-244C-338A-F0AEC66FFA17}"/>
              </a:ext>
            </a:extLst>
          </p:cNvPr>
          <p:cNvSpPr>
            <a:spLocks noGrp="1"/>
          </p:cNvSpPr>
          <p:nvPr>
            <p:ph idx="1"/>
          </p:nvPr>
        </p:nvSpPr>
        <p:spPr>
          <a:xfrm>
            <a:off x="346075" y="1420813"/>
            <a:ext cx="8042349" cy="4530725"/>
          </a:xfrm>
        </p:spPr>
        <p:txBody>
          <a:bodyPr/>
          <a:lstStyle/>
          <a:p>
            <a:pPr eaLnBrk="1" hangingPunct="1">
              <a:defRPr/>
            </a:pPr>
            <a:endParaRPr lang="en-US" sz="1800" b="1" dirty="0">
              <a:latin typeface="Calibri" panose="020F0502020204030204" pitchFamily="34" charset="0"/>
              <a:cs typeface="Calibri" panose="020F0502020204030204" pitchFamily="34" charset="0"/>
            </a:endParaRPr>
          </a:p>
          <a:p>
            <a:pPr eaLnBrk="1" hangingPunct="1">
              <a:defRPr/>
            </a:pPr>
            <a:endParaRPr lang="en-US" sz="1800" b="1" dirty="0">
              <a:latin typeface="Calibri" panose="020F0502020204030204" pitchFamily="34" charset="0"/>
              <a:cs typeface="Calibri" panose="020F0502020204030204" pitchFamily="34" charset="0"/>
            </a:endParaRPr>
          </a:p>
          <a:p>
            <a:pPr eaLnBrk="1" hangingPunct="1">
              <a:defRPr/>
            </a:pPr>
            <a:endParaRPr lang="en-US" sz="1800" b="1" dirty="0">
              <a:latin typeface="Calibri" panose="020F0502020204030204" pitchFamily="34" charset="0"/>
              <a:cs typeface="Calibri" panose="020F0502020204030204" pitchFamily="34" charset="0"/>
            </a:endParaRPr>
          </a:p>
          <a:p>
            <a:pPr eaLnBrk="1" hangingPunct="1">
              <a:defRPr/>
            </a:pPr>
            <a:r>
              <a:rPr lang="el-GR" sz="1800" b="1" dirty="0">
                <a:latin typeface="Calibri" panose="020F0502020204030204" pitchFamily="34" charset="0"/>
                <a:cs typeface="Calibri" panose="020F0502020204030204" pitchFamily="34" charset="0"/>
              </a:rPr>
              <a:t>Ο Θαλής (640-624 π.Χ.-546 π.Χ.) ο </a:t>
            </a:r>
            <a:r>
              <a:rPr lang="el-GR" sz="1800" b="1" dirty="0" err="1">
                <a:latin typeface="Calibri" panose="020F0502020204030204" pitchFamily="34" charset="0"/>
                <a:cs typeface="Calibri" panose="020F0502020204030204" pitchFamily="34" charset="0"/>
              </a:rPr>
              <a:t>Μιλήσιος</a:t>
            </a:r>
            <a:r>
              <a:rPr lang="el-GR" sz="1800" b="1" dirty="0">
                <a:latin typeface="Calibri" panose="020F0502020204030204" pitchFamily="34" charset="0"/>
                <a:cs typeface="Calibri" panose="020F0502020204030204" pitchFamily="34" charset="0"/>
              </a:rPr>
              <a:t> υπήρξε γιος του </a:t>
            </a:r>
            <a:r>
              <a:rPr lang="el-GR" sz="1800" b="1" dirty="0" err="1">
                <a:latin typeface="Calibri" panose="020F0502020204030204" pitchFamily="34" charset="0"/>
                <a:cs typeface="Calibri" panose="020F0502020204030204" pitchFamily="34" charset="0"/>
              </a:rPr>
              <a:t>Εξαμύου</a:t>
            </a:r>
            <a:r>
              <a:rPr lang="el-GR" sz="1800" b="1" dirty="0">
                <a:latin typeface="Calibri" panose="020F0502020204030204" pitchFamily="34" charset="0"/>
                <a:cs typeface="Calibri" panose="020F0502020204030204" pitchFamily="34" charset="0"/>
              </a:rPr>
              <a:t> και της </a:t>
            </a:r>
            <a:r>
              <a:rPr lang="el-GR" sz="1800" b="1" dirty="0" err="1">
                <a:latin typeface="Calibri" panose="020F0502020204030204" pitchFamily="34" charset="0"/>
                <a:cs typeface="Calibri" panose="020F0502020204030204" pitchFamily="34" charset="0"/>
              </a:rPr>
              <a:t>Κλεοβούλης</a:t>
            </a:r>
            <a:r>
              <a:rPr lang="el-GR" sz="1800" b="1" dirty="0">
                <a:latin typeface="Calibri" panose="020F0502020204030204" pitchFamily="34" charset="0"/>
                <a:cs typeface="Calibri" panose="020F0502020204030204" pitchFamily="34" charset="0"/>
              </a:rPr>
              <a:t> μίας επιφανούς οικογένειας της Μιλήτου, αν και ο  Ηρόδοτος ανέφερε την εκδοχή της καταγωγής του από την Φοινίκη (Δ. </a:t>
            </a:r>
            <a:r>
              <a:rPr lang="el-GR" sz="1800" b="1" dirty="0" err="1">
                <a:latin typeface="Calibri" panose="020F0502020204030204" pitchFamily="34" charset="0"/>
                <a:cs typeface="Calibri" panose="020F0502020204030204" pitchFamily="34" charset="0"/>
              </a:rPr>
              <a:t>Λαέρτ</a:t>
            </a:r>
            <a:r>
              <a:rPr lang="el-GR" sz="1800" b="1" dirty="0">
                <a:latin typeface="Calibri" panose="020F0502020204030204" pitchFamily="34" charset="0"/>
                <a:cs typeface="Calibri" panose="020F0502020204030204" pitchFamily="34" charset="0"/>
              </a:rPr>
              <a:t>. Βίοι, I, 22.) θεωρείται ως ο αρχηγέτης των Προσωκρατικών φιλοσόφων, καθώς πρώτος έθεσε το ερώτημα περί της αρχής των όντων. </a:t>
            </a:r>
          </a:p>
          <a:p>
            <a:pPr eaLnBrk="1" hangingPunct="1">
              <a:defRPr/>
            </a:pPr>
            <a:endParaRPr lang="el-GR" sz="1800" b="1" dirty="0">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3194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a:solidFill>
                  <a:srgbClr val="FFFF00"/>
                </a:solidFill>
                <a:latin typeface="Calibri" panose="020F0502020204030204" pitchFamily="34" charset="0"/>
              </a:rPr>
              <a:t>Η γέννηση του Σύμπαντος</a:t>
            </a:r>
          </a:p>
        </p:txBody>
      </p:sp>
      <p:sp>
        <p:nvSpPr>
          <p:cNvPr id="3" name="Θέση περιεχομένου 2"/>
          <p:cNvSpPr>
            <a:spLocks noGrp="1"/>
          </p:cNvSpPr>
          <p:nvPr>
            <p:ph idx="1"/>
          </p:nvPr>
        </p:nvSpPr>
        <p:spPr/>
        <p:txBody>
          <a:bodyPr/>
          <a:lstStyle/>
          <a:p>
            <a:r>
              <a:rPr lang="el-GR" sz="2400" b="1" dirty="0">
                <a:latin typeface="Calibri" panose="020F0502020204030204" pitchFamily="34" charset="0"/>
              </a:rPr>
              <a:t>Ο Αναξαγόρας κάνει λόγο για την ύπαρξη στοιχειωδών δομών ύλης απείρων ως προς τον αριθμό τις οποίες ονομάζει ομοιομερή</a:t>
            </a:r>
            <a:r>
              <a:rPr lang="en-US" sz="2400" b="1" dirty="0">
                <a:latin typeface="Calibri" panose="020F0502020204030204" pitchFamily="34" charset="0"/>
              </a:rPr>
              <a:t>. </a:t>
            </a:r>
            <a:r>
              <a:rPr lang="el-GR" sz="2400" b="1" dirty="0">
                <a:latin typeface="Calibri" panose="020F0502020204030204" pitchFamily="34" charset="0"/>
              </a:rPr>
              <a:t>Οι αρχές αυτές αρχικώς ήταν αδιαχώριστες, ενώ παράλληλα δεν υπόκεινται στη φθορά και στην αλλοίωση  </a:t>
            </a:r>
            <a:r>
              <a:rPr lang="el-GR" sz="2400" b="1" dirty="0">
                <a:solidFill>
                  <a:srgbClr val="FFFF00"/>
                </a:solidFill>
                <a:latin typeface="Calibri" panose="020F0502020204030204" pitchFamily="34" charset="0"/>
              </a:rPr>
              <a:t>(Σιμπλίκιος, </a:t>
            </a:r>
            <a:r>
              <a:rPr lang="el-GR" sz="2400" b="1" i="1" dirty="0">
                <a:solidFill>
                  <a:srgbClr val="FFFF00"/>
                </a:solidFill>
                <a:latin typeface="Calibri" panose="020F0502020204030204" pitchFamily="34" charset="0"/>
              </a:rPr>
              <a:t>Εις Φυσικά, </a:t>
            </a:r>
            <a:r>
              <a:rPr lang="el-GR" sz="2400" b="1" dirty="0">
                <a:solidFill>
                  <a:srgbClr val="FFFF00"/>
                </a:solidFill>
                <a:latin typeface="Calibri" panose="020F0502020204030204" pitchFamily="34" charset="0"/>
              </a:rPr>
              <a:t>27,2). </a:t>
            </a:r>
            <a:endParaRPr lang="en-US" sz="2400" b="1" dirty="0">
              <a:solidFill>
                <a:srgbClr val="FFFF00"/>
              </a:solidFill>
              <a:latin typeface="Calibri" panose="020F0502020204030204" pitchFamily="34" charset="0"/>
            </a:endParaRPr>
          </a:p>
          <a:p>
            <a:endParaRPr lang="en-US" sz="2400" b="1" dirty="0">
              <a:solidFill>
                <a:srgbClr val="FFFF00"/>
              </a:solidFill>
              <a:latin typeface="Calibri" panose="020F0502020204030204" pitchFamily="34" charset="0"/>
            </a:endParaRPr>
          </a:p>
          <a:p>
            <a:pPr marL="0" indent="0">
              <a:buNone/>
            </a:pPr>
            <a:endParaRPr lang="el-GR" sz="2400" b="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1650135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a:solidFill>
                  <a:srgbClr val="FFFF00"/>
                </a:solidFill>
                <a:latin typeface="Calibri" panose="020F0502020204030204" pitchFamily="34" charset="0"/>
              </a:rPr>
              <a:t>Η γέννηση του Σύμπαντος</a:t>
            </a:r>
            <a:endParaRPr lang="el-GR" dirty="0">
              <a:latin typeface="Calibri" panose="020F0502020204030204" pitchFamily="34" charset="0"/>
            </a:endParaRPr>
          </a:p>
        </p:txBody>
      </p:sp>
      <p:sp>
        <p:nvSpPr>
          <p:cNvPr id="3" name="Θέση περιεχομένου 2"/>
          <p:cNvSpPr>
            <a:spLocks noGrp="1"/>
          </p:cNvSpPr>
          <p:nvPr>
            <p:ph idx="1"/>
          </p:nvPr>
        </p:nvSpPr>
        <p:spPr>
          <a:xfrm>
            <a:off x="395536" y="1484785"/>
            <a:ext cx="8229600" cy="3528392"/>
          </a:xfrm>
        </p:spPr>
        <p:txBody>
          <a:bodyPr/>
          <a:lstStyle/>
          <a:p>
            <a:pPr marL="0" indent="0">
              <a:buNone/>
            </a:pPr>
            <a:r>
              <a:rPr lang="el-GR" sz="2000" b="1" dirty="0">
                <a:effectLst/>
                <a:latin typeface="Calibri" panose="020F0502020204030204" pitchFamily="34" charset="0"/>
                <a:cs typeface="Calibri" panose="020F0502020204030204" pitchFamily="34" charset="0"/>
              </a:rPr>
              <a:t>Κατά το διάστημα αυτό </a:t>
            </a:r>
            <a:r>
              <a:rPr lang="el-GR" sz="2000" b="1" i="1" dirty="0">
                <a:effectLst/>
                <a:latin typeface="Calibri" panose="020F0502020204030204" pitchFamily="34" charset="0"/>
                <a:cs typeface="Calibri" panose="020F0502020204030204" pitchFamily="34" charset="0"/>
              </a:rPr>
              <a:t>τα πάντα ενυπάρχουν στα πάντα</a:t>
            </a:r>
            <a:r>
              <a:rPr lang="el-GR" sz="2000" b="1" dirty="0">
                <a:effectLst/>
                <a:latin typeface="Calibri" panose="020F0502020204030204" pitchFamily="34" charset="0"/>
                <a:cs typeface="Calibri" panose="020F0502020204030204" pitchFamily="34" charset="0"/>
              </a:rPr>
              <a:t>, γεγονός που δείχνει την κοινή προέλευση όλων των πραγμάτων στο Σύμπαν. Στα </a:t>
            </a:r>
            <a:r>
              <a:rPr lang="el-GR" sz="2000" b="1" i="1" dirty="0">
                <a:effectLst/>
                <a:latin typeface="Calibri" panose="020F0502020204030204" pitchFamily="34" charset="0"/>
                <a:cs typeface="Calibri" panose="020F0502020204030204" pitchFamily="34" charset="0"/>
              </a:rPr>
              <a:t>πάντα </a:t>
            </a:r>
            <a:r>
              <a:rPr lang="el-GR" sz="2000" b="1" dirty="0">
                <a:effectLst/>
                <a:latin typeface="Calibri" panose="020F0502020204030204" pitchFamily="34" charset="0"/>
                <a:cs typeface="Calibri" panose="020F0502020204030204" pitchFamily="34" charset="0"/>
              </a:rPr>
              <a:t>ο Αναξαγόρας εντάσσει τον Ήλιο, τη Σελήνη όλα τα αντικείμενα των αισθήσεων </a:t>
            </a:r>
            <a:r>
              <a:rPr lang="el-GR" sz="2000" b="1" dirty="0">
                <a:solidFill>
                  <a:srgbClr val="FFFF00"/>
                </a:solidFill>
                <a:effectLst/>
                <a:latin typeface="Calibri" panose="020F0502020204030204" pitchFamily="34" charset="0"/>
                <a:cs typeface="Calibri" panose="020F0502020204030204" pitchFamily="34" charset="0"/>
              </a:rPr>
              <a:t>(Σιμπλίκιος, </a:t>
            </a:r>
            <a:r>
              <a:rPr lang="el-GR" sz="2000" b="1" i="1" dirty="0">
                <a:solidFill>
                  <a:srgbClr val="FFFF00"/>
                </a:solidFill>
                <a:effectLst/>
                <a:latin typeface="Calibri" panose="020F0502020204030204" pitchFamily="34" charset="0"/>
                <a:cs typeface="Calibri" panose="020F0502020204030204" pitchFamily="34" charset="0"/>
              </a:rPr>
              <a:t>Εις Φυσικά, </a:t>
            </a:r>
            <a:r>
              <a:rPr lang="el-GR" sz="2000" b="1" dirty="0">
                <a:solidFill>
                  <a:srgbClr val="FFFF00"/>
                </a:solidFill>
                <a:effectLst/>
                <a:latin typeface="Calibri" panose="020F0502020204030204" pitchFamily="34" charset="0"/>
                <a:cs typeface="Calibri" panose="020F0502020204030204" pitchFamily="34" charset="0"/>
              </a:rPr>
              <a:t>34, 28 (</a:t>
            </a:r>
            <a:r>
              <a:rPr lang="en-US" sz="2000" b="1" dirty="0">
                <a:solidFill>
                  <a:srgbClr val="FFFF00"/>
                </a:solidFill>
                <a:effectLst/>
                <a:latin typeface="Calibri" panose="020F0502020204030204" pitchFamily="34" charset="0"/>
                <a:cs typeface="Calibri" panose="020F0502020204030204" pitchFamily="34" charset="0"/>
              </a:rPr>
              <a:t>DK</a:t>
            </a:r>
            <a:r>
              <a:rPr lang="el-GR" sz="2000" b="1" dirty="0">
                <a:solidFill>
                  <a:srgbClr val="FFFF00"/>
                </a:solidFill>
                <a:effectLst/>
                <a:latin typeface="Calibri" panose="020F0502020204030204" pitchFamily="34" charset="0"/>
                <a:cs typeface="Calibri" panose="020F0502020204030204" pitchFamily="34" charset="0"/>
              </a:rPr>
              <a:t> 59[46</a:t>
            </a:r>
            <a:r>
              <a:rPr lang="en-US" sz="2000" b="1" dirty="0">
                <a:solidFill>
                  <a:srgbClr val="FFFF00"/>
                </a:solidFill>
                <a:effectLst/>
                <a:latin typeface="Calibri" panose="020F0502020204030204" pitchFamily="34" charset="0"/>
                <a:cs typeface="Calibri" panose="020F0502020204030204" pitchFamily="34" charset="0"/>
              </a:rPr>
              <a:t>B</a:t>
            </a:r>
            <a:r>
              <a:rPr lang="el-GR" sz="2000" b="1" dirty="0">
                <a:solidFill>
                  <a:srgbClr val="FFFF00"/>
                </a:solidFill>
                <a:effectLst/>
                <a:latin typeface="Calibri" panose="020F0502020204030204" pitchFamily="34" charset="0"/>
                <a:cs typeface="Calibri" panose="020F0502020204030204" pitchFamily="34" charset="0"/>
              </a:rPr>
              <a:t>4]). </a:t>
            </a:r>
            <a:endParaRPr lang="en-US" sz="2000" b="1" dirty="0">
              <a:solidFill>
                <a:srgbClr val="FFFF00"/>
              </a:solidFill>
              <a:effectLst/>
              <a:latin typeface="Calibri" panose="020F0502020204030204" pitchFamily="34" charset="0"/>
              <a:cs typeface="Calibri" panose="020F0502020204030204" pitchFamily="34" charset="0"/>
            </a:endParaRPr>
          </a:p>
          <a:p>
            <a:pPr marL="0" indent="0">
              <a:buNone/>
            </a:pPr>
            <a:endParaRPr lang="en-US" sz="2000" b="1" dirty="0">
              <a:solidFill>
                <a:srgbClr val="FFFF00"/>
              </a:solidFill>
              <a:effectLst/>
              <a:latin typeface="Calibri" panose="020F0502020204030204" pitchFamily="34" charset="0"/>
              <a:cs typeface="Calibri" panose="020F0502020204030204" pitchFamily="34" charset="0"/>
            </a:endParaRPr>
          </a:p>
          <a:p>
            <a:pPr marL="0" indent="0">
              <a:buNone/>
            </a:pPr>
            <a:r>
              <a:rPr lang="el-GR" sz="2000" b="1" dirty="0">
                <a:effectLst/>
                <a:latin typeface="Calibri" panose="020F0502020204030204" pitchFamily="34" charset="0"/>
                <a:cs typeface="Calibri" panose="020F0502020204030204" pitchFamily="34" charset="0"/>
              </a:rPr>
              <a:t>Η σκέψη αυτή του Αναξαγόρα σαφώς δηλώνει ότι τα πάντα στο Σύμπαν αποτελούνται ουσιαστικά από την ίδια ύλη, γεγονός το οποίο έχει επιβεβαιώσει η σύγχρονη αστροφυσική, καθώς η προέλευση των χημικών στοιχείων που συγκροτούν το Σύμπαν προέρχεται από κατακλυσμιαίες εκρήξεις υπερκαινοφανών αστέρων (</a:t>
            </a:r>
            <a:r>
              <a:rPr lang="el-GR" sz="2000" b="1" dirty="0" err="1">
                <a:effectLst/>
                <a:latin typeface="Calibri" panose="020F0502020204030204" pitchFamily="34" charset="0"/>
                <a:cs typeface="Calibri" panose="020F0502020204030204" pitchFamily="34" charset="0"/>
              </a:rPr>
              <a:t>Supernovae</a:t>
            </a:r>
            <a:r>
              <a:rPr lang="el-GR" sz="2000" b="1" dirty="0">
                <a:effectLst/>
                <a:latin typeface="Calibri" panose="020F0502020204030204" pitchFamily="34" charset="0"/>
                <a:cs typeface="Calibri" panose="020F0502020204030204" pitchFamily="34" charset="0"/>
              </a:rPr>
              <a:t>), αλλά και </a:t>
            </a:r>
            <a:r>
              <a:rPr lang="el-GR" sz="2000" b="1" dirty="0" err="1">
                <a:effectLst/>
                <a:latin typeface="Calibri" panose="020F0502020204030204" pitchFamily="34" charset="0"/>
                <a:cs typeface="Calibri" panose="020F0502020204030204" pitchFamily="34" charset="0"/>
              </a:rPr>
              <a:t>Quasars</a:t>
            </a:r>
            <a:r>
              <a:rPr lang="el-GR" sz="2000" b="1" dirty="0">
                <a:effectLst/>
                <a:latin typeface="Calibri" panose="020F0502020204030204" pitchFamily="34" charset="0"/>
                <a:cs typeface="Calibri" panose="020F0502020204030204" pitchFamily="34" charset="0"/>
              </a:rPr>
              <a:t>. Το εσωτερικό των άστρων άλλωστε, είναι η πηγή δημιουργίας των χημικών στοιχείων και ιδιαίτερα των άστρων μεγάλης μάζας </a:t>
            </a:r>
            <a:r>
              <a:rPr lang="el-GR" sz="2000" b="1" dirty="0">
                <a:solidFill>
                  <a:srgbClr val="FFFF00"/>
                </a:solidFill>
                <a:effectLst/>
                <a:latin typeface="Calibri" panose="020F0502020204030204" pitchFamily="34" charset="0"/>
                <a:cs typeface="Calibri" panose="020F0502020204030204" pitchFamily="34" charset="0"/>
              </a:rPr>
              <a:t>(</a:t>
            </a:r>
            <a:r>
              <a:rPr lang="el-GR" sz="2000" b="1" dirty="0" err="1">
                <a:solidFill>
                  <a:srgbClr val="FFFF00"/>
                </a:solidFill>
                <a:effectLst/>
                <a:latin typeface="Calibri" panose="020F0502020204030204" pitchFamily="34" charset="0"/>
                <a:cs typeface="Calibri" panose="020F0502020204030204" pitchFamily="34" charset="0"/>
              </a:rPr>
              <a:t>Field</a:t>
            </a:r>
            <a:r>
              <a:rPr lang="el-GR" sz="2000" b="1" dirty="0">
                <a:solidFill>
                  <a:srgbClr val="FFFF00"/>
                </a:solidFill>
                <a:effectLst/>
                <a:latin typeface="Calibri" panose="020F0502020204030204" pitchFamily="34" charset="0"/>
                <a:cs typeface="Calibri" panose="020F0502020204030204" pitchFamily="34" charset="0"/>
              </a:rPr>
              <a:t> &amp; </a:t>
            </a:r>
            <a:r>
              <a:rPr lang="el-GR" sz="2000" b="1" dirty="0" err="1">
                <a:solidFill>
                  <a:srgbClr val="FFFF00"/>
                </a:solidFill>
                <a:effectLst/>
                <a:latin typeface="Calibri" panose="020F0502020204030204" pitchFamily="34" charset="0"/>
                <a:cs typeface="Calibri" panose="020F0502020204030204" pitchFamily="34" charset="0"/>
              </a:rPr>
              <a:t>Chaisson</a:t>
            </a:r>
            <a:r>
              <a:rPr lang="el-GR" sz="2000" b="1" dirty="0">
                <a:solidFill>
                  <a:srgbClr val="FFFF00"/>
                </a:solidFill>
                <a:effectLst/>
                <a:latin typeface="Calibri" panose="020F0502020204030204" pitchFamily="34" charset="0"/>
                <a:cs typeface="Calibri" panose="020F0502020204030204" pitchFamily="34" charset="0"/>
              </a:rPr>
              <a:t>, 1999).</a:t>
            </a:r>
          </a:p>
          <a:p>
            <a:pPr marL="0" indent="0">
              <a:buNone/>
            </a:pPr>
            <a:endParaRPr lang="el-GR" sz="28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2938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2520" cy="6858000"/>
          </a:xfrm>
          <a:prstGeom prst="rect">
            <a:avLst/>
          </a:prstGeom>
        </p:spPr>
      </p:pic>
    </p:spTree>
    <p:extLst>
      <p:ext uri="{BB962C8B-B14F-4D97-AF65-F5344CB8AC3E}">
        <p14:creationId xmlns:p14="http://schemas.microsoft.com/office/powerpoint/2010/main" val="3187577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a:solidFill>
                  <a:srgbClr val="FFFF00"/>
                </a:solidFill>
                <a:latin typeface="Calibri" panose="020F0502020204030204" pitchFamily="34" charset="0"/>
              </a:rPr>
              <a:t>Η γέννηση του Σύμπαντος</a:t>
            </a:r>
            <a:endParaRPr lang="el-GR" dirty="0"/>
          </a:p>
        </p:txBody>
      </p:sp>
      <p:sp>
        <p:nvSpPr>
          <p:cNvPr id="3" name="Θέση περιεχομένου 2"/>
          <p:cNvSpPr>
            <a:spLocks noGrp="1"/>
          </p:cNvSpPr>
          <p:nvPr>
            <p:ph idx="1"/>
          </p:nvPr>
        </p:nvSpPr>
        <p:spPr/>
        <p:txBody>
          <a:bodyPr/>
          <a:lstStyle/>
          <a:p>
            <a:r>
              <a:rPr lang="el-GR" sz="1800" b="1" dirty="0">
                <a:effectLst/>
                <a:latin typeface="Calibri" panose="020F0502020204030204" pitchFamily="34" charset="0"/>
              </a:rPr>
              <a:t>Ύστερα λαμβάνει χώρα μία ώθηση, που προκαλεί την κίνηση του αρχικού μείγματος στο οποίο βρίσκονται, με συνέπεια να δημιουργηθούν διάφοροι συνδυασμοί μεταξύ τους. Η ώθηση αυτή οφείλεται στην επενέργεια του </a:t>
            </a:r>
            <a:r>
              <a:rPr lang="el-GR" sz="1800" b="1" i="1" dirty="0">
                <a:effectLst/>
                <a:latin typeface="Calibri" panose="020F0502020204030204" pitchFamily="34" charset="0"/>
              </a:rPr>
              <a:t>Νου</a:t>
            </a:r>
            <a:r>
              <a:rPr lang="el-GR" sz="1800" b="1" dirty="0">
                <a:effectLst/>
                <a:latin typeface="Calibri" panose="020F0502020204030204" pitchFamily="34" charset="0"/>
              </a:rPr>
              <a:t>, ο οποίος χαρακτηρίζεται από τον Αναξαγόρα ως </a:t>
            </a:r>
            <a:r>
              <a:rPr lang="el-GR" sz="1800" b="1" i="1" dirty="0" err="1">
                <a:effectLst/>
                <a:latin typeface="Calibri" panose="020F0502020204030204" pitchFamily="34" charset="0"/>
              </a:rPr>
              <a:t>κοσμοποιός</a:t>
            </a:r>
            <a:r>
              <a:rPr lang="el-GR" sz="1800" b="1" dirty="0">
                <a:effectLst/>
                <a:latin typeface="Calibri" panose="020F0502020204030204" pitchFamily="34" charset="0"/>
              </a:rPr>
              <a:t> </a:t>
            </a:r>
            <a:r>
              <a:rPr lang="el-GR" sz="1800" b="1" dirty="0">
                <a:solidFill>
                  <a:srgbClr val="FFFF00"/>
                </a:solidFill>
                <a:effectLst/>
                <a:latin typeface="Calibri" panose="020F0502020204030204" pitchFamily="34" charset="0"/>
              </a:rPr>
              <a:t>(Σιμπλίκιος, </a:t>
            </a:r>
            <a:r>
              <a:rPr lang="el-GR" sz="1800" b="1" i="1" dirty="0">
                <a:solidFill>
                  <a:srgbClr val="FFFF00"/>
                </a:solidFill>
                <a:effectLst/>
                <a:latin typeface="Calibri" panose="020F0502020204030204" pitchFamily="34" charset="0"/>
              </a:rPr>
              <a:t>Εις Φυσικά, </a:t>
            </a:r>
            <a:r>
              <a:rPr lang="el-GR" sz="1800" b="1" dirty="0">
                <a:solidFill>
                  <a:srgbClr val="FFFF00"/>
                </a:solidFill>
                <a:effectLst/>
                <a:latin typeface="Calibri" panose="020F0502020204030204" pitchFamily="34" charset="0"/>
              </a:rPr>
              <a:t>300, 27 (Β13), </a:t>
            </a:r>
            <a:r>
              <a:rPr lang="el-GR" sz="1800" b="1" dirty="0">
                <a:effectLst/>
                <a:latin typeface="Calibri" panose="020F0502020204030204" pitchFamily="34" charset="0"/>
              </a:rPr>
              <a:t>ως </a:t>
            </a:r>
            <a:r>
              <a:rPr lang="el-GR" sz="1800" b="1" i="1" dirty="0" err="1">
                <a:effectLst/>
                <a:latin typeface="Calibri" panose="020F0502020204030204" pitchFamily="34" charset="0"/>
              </a:rPr>
              <a:t>λεπτότατον</a:t>
            </a:r>
            <a:r>
              <a:rPr lang="el-GR" sz="1800" b="1" dirty="0">
                <a:effectLst/>
                <a:latin typeface="Calibri" panose="020F0502020204030204" pitchFamily="34" charset="0"/>
              </a:rPr>
              <a:t>, </a:t>
            </a:r>
            <a:r>
              <a:rPr lang="el-GR" sz="1800" b="1" i="1" dirty="0" err="1">
                <a:effectLst/>
                <a:latin typeface="Calibri" panose="020F0502020204030204" pitchFamily="34" charset="0"/>
              </a:rPr>
              <a:t>καθαρώτατον</a:t>
            </a:r>
            <a:r>
              <a:rPr lang="el-GR" sz="1800" b="1" dirty="0">
                <a:effectLst/>
                <a:latin typeface="Calibri" panose="020F0502020204030204" pitchFamily="34" charset="0"/>
              </a:rPr>
              <a:t> και ως κυρίαρχος των πάντων </a:t>
            </a:r>
            <a:r>
              <a:rPr lang="el-GR" sz="1800" b="1" dirty="0">
                <a:solidFill>
                  <a:srgbClr val="FFFF00"/>
                </a:solidFill>
                <a:effectLst/>
                <a:latin typeface="Calibri" panose="020F0502020204030204" pitchFamily="34" charset="0"/>
              </a:rPr>
              <a:t>(Σιμπλίκιος, </a:t>
            </a:r>
            <a:r>
              <a:rPr lang="el-GR" sz="1800" b="1" i="1" dirty="0">
                <a:solidFill>
                  <a:srgbClr val="FFFF00"/>
                </a:solidFill>
                <a:effectLst/>
                <a:latin typeface="Calibri" panose="020F0502020204030204" pitchFamily="34" charset="0"/>
              </a:rPr>
              <a:t>Εις Φυσικά, </a:t>
            </a:r>
            <a:r>
              <a:rPr lang="el-GR" sz="1800" b="1" dirty="0">
                <a:solidFill>
                  <a:srgbClr val="FFFF00"/>
                </a:solidFill>
                <a:effectLst/>
                <a:latin typeface="Calibri" panose="020F0502020204030204" pitchFamily="34" charset="0"/>
              </a:rPr>
              <a:t>300, 27 (Β13)</a:t>
            </a:r>
            <a:endParaRPr lang="en-US" sz="1800" b="1" dirty="0">
              <a:solidFill>
                <a:srgbClr val="FFFF00"/>
              </a:solidFill>
              <a:effectLst/>
              <a:latin typeface="Calibri" panose="020F0502020204030204" pitchFamily="34" charset="0"/>
            </a:endParaRPr>
          </a:p>
          <a:p>
            <a:endParaRPr lang="en-US" sz="2400" b="1" dirty="0">
              <a:solidFill>
                <a:srgbClr val="FFFF00"/>
              </a:solidFill>
              <a:effectLst/>
              <a:latin typeface="Calibri" panose="020F0502020204030204" pitchFamily="34" charset="0"/>
            </a:endParaRPr>
          </a:p>
          <a:p>
            <a:r>
              <a:rPr lang="el-GR" sz="2000" b="1" dirty="0">
                <a:effectLst/>
                <a:latin typeface="Calibri" panose="020F0502020204030204" pitchFamily="34" charset="0"/>
              </a:rPr>
              <a:t>Στη συνέχεια όμως επιταχυνόταν, με συνέπεια να προκληθεί ο διαχωρισμός των αρχικών στοιχείων της ύλης και κατ’ επέκτασιν σωμάτων όπως ο Ήλιος, η Σελήνη, αλλά και στοιχεία όπως ο </a:t>
            </a:r>
            <a:r>
              <a:rPr lang="el-GR" sz="2000" b="1" i="1" dirty="0">
                <a:effectLst/>
                <a:latin typeface="Calibri" panose="020F0502020204030204" pitchFamily="34" charset="0"/>
              </a:rPr>
              <a:t>αήρ</a:t>
            </a:r>
            <a:r>
              <a:rPr lang="el-GR" sz="2000" b="1" dirty="0">
                <a:effectLst/>
                <a:latin typeface="Calibri" panose="020F0502020204030204" pitchFamily="34" charset="0"/>
              </a:rPr>
              <a:t> και ο </a:t>
            </a:r>
            <a:r>
              <a:rPr lang="el-GR" sz="2000" b="1" i="1" dirty="0">
                <a:effectLst/>
                <a:latin typeface="Calibri" panose="020F0502020204030204" pitchFamily="34" charset="0"/>
              </a:rPr>
              <a:t>αιθήρ</a:t>
            </a:r>
            <a:r>
              <a:rPr lang="el-GR" sz="2000" b="1" dirty="0">
                <a:effectLst/>
                <a:latin typeface="Calibri" panose="020F0502020204030204" pitchFamily="34" charset="0"/>
              </a:rPr>
              <a:t> για τα οποία χρησιμοποιεί τον όρο </a:t>
            </a:r>
            <a:r>
              <a:rPr lang="el-GR" sz="2000" b="1" i="1" dirty="0">
                <a:effectLst/>
                <a:latin typeface="Calibri" panose="020F0502020204030204" pitchFamily="34" charset="0"/>
              </a:rPr>
              <a:t>αποκρινόμενοι </a:t>
            </a:r>
            <a:r>
              <a:rPr lang="el-GR" sz="2000" b="1" dirty="0">
                <a:solidFill>
                  <a:srgbClr val="FFFF00"/>
                </a:solidFill>
                <a:effectLst/>
                <a:latin typeface="Calibri" panose="020F0502020204030204" pitchFamily="34" charset="0"/>
              </a:rPr>
              <a:t>(Αναξαγόρας, </a:t>
            </a:r>
            <a:r>
              <a:rPr lang="en-US" sz="2000" b="1" dirty="0">
                <a:solidFill>
                  <a:srgbClr val="FFFF00"/>
                </a:solidFill>
                <a:effectLst/>
                <a:latin typeface="Calibri" panose="020F0502020204030204" pitchFamily="34" charset="0"/>
              </a:rPr>
              <a:t>B</a:t>
            </a:r>
            <a:r>
              <a:rPr lang="el-GR" sz="2000" b="1" dirty="0">
                <a:solidFill>
                  <a:srgbClr val="FFFF00"/>
                </a:solidFill>
                <a:effectLst/>
                <a:latin typeface="Calibri" panose="020F0502020204030204" pitchFamily="34" charset="0"/>
              </a:rPr>
              <a:t>12),</a:t>
            </a:r>
            <a:r>
              <a:rPr lang="el-GR" sz="2000" b="1" dirty="0">
                <a:effectLst/>
                <a:latin typeface="Calibri" panose="020F0502020204030204" pitchFamily="34" charset="0"/>
              </a:rPr>
              <a:t> ακριβώς για να δηλώσει την κίνηση της δίνης που συντελεί στη δημιουργία τους.</a:t>
            </a:r>
            <a:r>
              <a:rPr lang="en-US" sz="2000" b="1" dirty="0">
                <a:effectLst/>
                <a:latin typeface="Calibri" panose="020F0502020204030204" pitchFamily="34" charset="0"/>
              </a:rPr>
              <a:t> </a:t>
            </a:r>
          </a:p>
          <a:p>
            <a:r>
              <a:rPr lang="el-GR" sz="2000" b="1" dirty="0">
                <a:solidFill>
                  <a:schemeClr val="tx1">
                    <a:lumMod val="95000"/>
                  </a:schemeClr>
                </a:solidFill>
                <a:effectLst/>
                <a:latin typeface="Calibri" panose="020F0502020204030204" pitchFamily="34" charset="0"/>
              </a:rPr>
              <a:t>Η κίνηση αυτή είναι μηχανική ενέργεια</a:t>
            </a:r>
            <a:endParaRPr lang="el-GR" sz="2000" b="1" dirty="0">
              <a:solidFill>
                <a:schemeClr val="tx1">
                  <a:lumMod val="95000"/>
                </a:schemeClr>
              </a:solidFill>
              <a:latin typeface="Calibri" panose="020F0502020204030204" pitchFamily="34" charset="0"/>
            </a:endParaRPr>
          </a:p>
        </p:txBody>
      </p:sp>
    </p:spTree>
    <p:extLst>
      <p:ext uri="{BB962C8B-B14F-4D97-AF65-F5344CB8AC3E}">
        <p14:creationId xmlns:p14="http://schemas.microsoft.com/office/powerpoint/2010/main" val="3071328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a:solidFill>
                  <a:srgbClr val="FFFF00"/>
                </a:solidFill>
                <a:latin typeface="Calibri" panose="020F0502020204030204" pitchFamily="34" charset="0"/>
              </a:rPr>
              <a:t>Η γέννηση του Σύμπαντος</a:t>
            </a:r>
            <a:endParaRPr lang="el-GR" dirty="0"/>
          </a:p>
        </p:txBody>
      </p:sp>
      <p:sp>
        <p:nvSpPr>
          <p:cNvPr id="3" name="Θέση περιεχομένου 2"/>
          <p:cNvSpPr>
            <a:spLocks noGrp="1"/>
          </p:cNvSpPr>
          <p:nvPr>
            <p:ph idx="1"/>
          </p:nvPr>
        </p:nvSpPr>
        <p:spPr/>
        <p:txBody>
          <a:bodyPr/>
          <a:lstStyle/>
          <a:p>
            <a:r>
              <a:rPr lang="el-GR"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τα δομικά στοιχεία της ύλης παρουσιάζουν και μηχανική συμπεριφορά, Η σύγχρονη αστροφυσική έχει επισημάνει ότι ο μηχανισμός δημιουργίας των άστρων ακολουθεί μία παρόμοια διαδικασία, μέσω της οποίας το αρχικό μεσοαστρικό νέφος συστέλλεται με συνέπεια να αυξάνεται η θερμοκρασία του. </a:t>
            </a:r>
          </a:p>
          <a:p>
            <a:pPr marL="0" indent="0">
              <a:buNone/>
            </a:pPr>
            <a:r>
              <a:rPr lang="el-GR"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4" name="Εικόνα 3"/>
          <p:cNvPicPr/>
          <p:nvPr/>
        </p:nvPicPr>
        <p:blipFill>
          <a:blip r:embed="rId2">
            <a:extLst>
              <a:ext uri="{28A0092B-C50C-407E-A947-70E740481C1C}">
                <a14:useLocalDpi xmlns:a14="http://schemas.microsoft.com/office/drawing/2010/main" val="0"/>
              </a:ext>
            </a:extLst>
          </a:blip>
          <a:stretch>
            <a:fillRect/>
          </a:stretch>
        </p:blipFill>
        <p:spPr>
          <a:xfrm>
            <a:off x="1246134" y="3284984"/>
            <a:ext cx="6768752" cy="3096344"/>
          </a:xfrm>
          <a:prstGeom prst="rect">
            <a:avLst/>
          </a:prstGeom>
        </p:spPr>
      </p:pic>
    </p:spTree>
    <p:extLst>
      <p:ext uri="{BB962C8B-B14F-4D97-AF65-F5344CB8AC3E}">
        <p14:creationId xmlns:p14="http://schemas.microsoft.com/office/powerpoint/2010/main" val="4178362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77657" y="1556792"/>
            <a:ext cx="8229600" cy="4530725"/>
          </a:xfrm>
        </p:spPr>
        <p:style>
          <a:lnRef idx="2">
            <a:schemeClr val="accent2">
              <a:shade val="50000"/>
            </a:schemeClr>
          </a:lnRef>
          <a:fillRef idx="1">
            <a:schemeClr val="accent2"/>
          </a:fillRef>
          <a:effectRef idx="0">
            <a:schemeClr val="accent2"/>
          </a:effectRef>
          <a:fontRef idx="minor">
            <a:schemeClr val="lt1"/>
          </a:fontRef>
        </p:style>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000" b="1" dirty="0">
              <a:effectLst/>
              <a:latin typeface="Calibri" panose="020F0502020204030204" pitchFamily="34" charset="0"/>
            </a:endParaRPr>
          </a:p>
          <a:p>
            <a:pPr marL="0" indent="0">
              <a:buNone/>
            </a:pPr>
            <a:endParaRPr lang="en-US" sz="2000" b="1" dirty="0">
              <a:effectLst/>
              <a:latin typeface="Calibri" panose="020F0502020204030204" pitchFamily="34" charset="0"/>
            </a:endParaRPr>
          </a:p>
          <a:p>
            <a:pPr marL="0" indent="0">
              <a:buNone/>
            </a:pPr>
            <a:r>
              <a:rPr lang="en-US" sz="2000" b="1" dirty="0">
                <a:solidFill>
                  <a:srgbClr val="FFFF00"/>
                </a:solidFill>
                <a:effectLst/>
                <a:latin typeface="Calibri" panose="020F0502020204030204" pitchFamily="34" charset="0"/>
              </a:rPr>
              <a:t>Clark, P. C., Glover, S. C. O., Smith, R. J., Greif, T. H., </a:t>
            </a:r>
            <a:r>
              <a:rPr lang="en-US" sz="2000" b="1" dirty="0" err="1">
                <a:solidFill>
                  <a:srgbClr val="FFFF00"/>
                </a:solidFill>
                <a:effectLst/>
                <a:latin typeface="Calibri" panose="020F0502020204030204" pitchFamily="34" charset="0"/>
              </a:rPr>
              <a:t>Klessen</a:t>
            </a:r>
            <a:r>
              <a:rPr lang="en-US" sz="2000" b="1" dirty="0">
                <a:solidFill>
                  <a:srgbClr val="FFFF00"/>
                </a:solidFill>
                <a:effectLst/>
                <a:latin typeface="Calibri" panose="020F0502020204030204" pitchFamily="34" charset="0"/>
              </a:rPr>
              <a:t>, R. S. &amp; </a:t>
            </a:r>
            <a:r>
              <a:rPr lang="en-US" sz="2000" b="1" dirty="0" err="1">
                <a:solidFill>
                  <a:srgbClr val="FFFF00"/>
                </a:solidFill>
                <a:effectLst/>
                <a:latin typeface="Calibri" panose="020F0502020204030204" pitchFamily="34" charset="0"/>
              </a:rPr>
              <a:t>Bromm</a:t>
            </a:r>
            <a:r>
              <a:rPr lang="en-US" sz="2000" b="1" dirty="0">
                <a:solidFill>
                  <a:srgbClr val="FFFF00"/>
                </a:solidFill>
                <a:effectLst/>
                <a:latin typeface="Calibri" panose="020F0502020204030204" pitchFamily="34" charset="0"/>
              </a:rPr>
              <a:t>, V., 2011</a:t>
            </a:r>
            <a:r>
              <a:rPr lang="en-US" sz="2000" b="1" u="sng" dirty="0">
                <a:solidFill>
                  <a:srgbClr val="FFFF00"/>
                </a:solidFill>
                <a:effectLst/>
                <a:latin typeface="Calibri" panose="020F0502020204030204" pitchFamily="34" charset="0"/>
              </a:rPr>
              <a:t>, </a:t>
            </a:r>
            <a:r>
              <a:rPr lang="en-US" sz="2000" b="1" dirty="0">
                <a:solidFill>
                  <a:srgbClr val="FFFF00"/>
                </a:solidFill>
                <a:latin typeface="Calibri" panose="020F0502020204030204" pitchFamily="34" charset="0"/>
              </a:rPr>
              <a:t>“The Formation and Fragmentation of Disks around Primordial </a:t>
            </a:r>
            <a:r>
              <a:rPr lang="en-US" sz="2000" b="1" dirty="0" err="1">
                <a:solidFill>
                  <a:srgbClr val="FFFF00"/>
                </a:solidFill>
                <a:latin typeface="Calibri" panose="020F0502020204030204" pitchFamily="34" charset="0"/>
              </a:rPr>
              <a:t>Protostars</a:t>
            </a:r>
            <a:r>
              <a:rPr lang="en-US" sz="2000" b="1" dirty="0">
                <a:solidFill>
                  <a:srgbClr val="FFFF00"/>
                </a:solidFill>
                <a:latin typeface="Calibri" panose="020F0502020204030204" pitchFamily="34" charset="0"/>
              </a:rPr>
              <a:t>” </a:t>
            </a:r>
            <a:r>
              <a:rPr lang="en-US" sz="2000" b="1" i="1" dirty="0">
                <a:solidFill>
                  <a:srgbClr val="FFFF00"/>
                </a:solidFill>
                <a:latin typeface="Calibri" panose="020F0502020204030204" pitchFamily="34" charset="0"/>
              </a:rPr>
              <a:t>Science,</a:t>
            </a:r>
            <a:r>
              <a:rPr lang="en-US" sz="2000" b="1" dirty="0">
                <a:solidFill>
                  <a:srgbClr val="FFFF00"/>
                </a:solidFill>
                <a:latin typeface="Calibri" panose="020F0502020204030204" pitchFamily="34" charset="0"/>
              </a:rPr>
              <a:t> 331, 1040. </a:t>
            </a:r>
            <a:endParaRPr lang="en-US" b="1" u="sng" dirty="0">
              <a:solidFill>
                <a:srgbClr val="FFFF00"/>
              </a:solidFill>
              <a:effectLst/>
              <a:latin typeface="Calibri" panose="020F0502020204030204" pitchFamily="34" charset="0"/>
              <a:hlinkClick r:id="rId2"/>
            </a:endParaRPr>
          </a:p>
          <a:p>
            <a:pPr marL="0" indent="0">
              <a:buNone/>
            </a:pP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7" y="188640"/>
            <a:ext cx="9144000" cy="5048448"/>
          </a:xfrm>
          <a:prstGeom prst="rect">
            <a:avLst/>
          </a:prstGeom>
        </p:spPr>
      </p:pic>
    </p:spTree>
    <p:extLst>
      <p:ext uri="{BB962C8B-B14F-4D97-AF65-F5344CB8AC3E}">
        <p14:creationId xmlns:p14="http://schemas.microsoft.com/office/powerpoint/2010/main" val="2947625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a:solidFill>
                  <a:srgbClr val="FFFF00"/>
                </a:solidFill>
                <a:latin typeface="Calibri" panose="020F0502020204030204" pitchFamily="34" charset="0"/>
                <a:cs typeface="Calibri" panose="020F0502020204030204" pitchFamily="34" charset="0"/>
              </a:rPr>
              <a:t>Μηχανισμός εκλείψεων</a:t>
            </a:r>
          </a:p>
        </p:txBody>
      </p:sp>
      <p:sp>
        <p:nvSpPr>
          <p:cNvPr id="7" name="Θέση περιεχομένου 6"/>
          <p:cNvSpPr>
            <a:spLocks noGrp="1"/>
          </p:cNvSpPr>
          <p:nvPr>
            <p:ph idx="1"/>
          </p:nvPr>
        </p:nvSpPr>
        <p:spPr/>
        <p:txBody>
          <a:bodyPr/>
          <a:lstStyle/>
          <a:p>
            <a:r>
              <a:rPr lang="el-GR" sz="2000" b="1" dirty="0">
                <a:latin typeface="Calibri" panose="020F0502020204030204" pitchFamily="34" charset="0"/>
                <a:cs typeface="Calibri" panose="020F0502020204030204" pitchFamily="34" charset="0"/>
              </a:rPr>
              <a:t>Οι σεληνιακές εκλείψεις συμβαίνουν όταν η Γη ή άλλα σώματα κρύβουν το φως του Ηλίου. Αναφορικά με τις ηλιακές, οφείλονται στο ότι η Σελήνη κρύβει το ηλιακό φως και μάλιστα συμβαίνουν κατά την περίοδο της Νέας Σελήνης (</a:t>
            </a:r>
            <a:r>
              <a:rPr lang="el-GR" sz="2000" b="1" dirty="0">
                <a:solidFill>
                  <a:srgbClr val="FFFF00"/>
                </a:solidFill>
                <a:latin typeface="Calibri" panose="020F0502020204030204" pitchFamily="34" charset="0"/>
                <a:cs typeface="Calibri" panose="020F0502020204030204" pitchFamily="34" charset="0"/>
              </a:rPr>
              <a:t>Ιππόλυτος, </a:t>
            </a:r>
            <a:r>
              <a:rPr lang="el-GR" sz="2000" b="1" i="1" dirty="0">
                <a:solidFill>
                  <a:srgbClr val="FFFF00"/>
                </a:solidFill>
                <a:latin typeface="Calibri" panose="020F0502020204030204" pitchFamily="34" charset="0"/>
                <a:cs typeface="Calibri" panose="020F0502020204030204" pitchFamily="34" charset="0"/>
              </a:rPr>
              <a:t>Έλεγχος</a:t>
            </a:r>
            <a:r>
              <a:rPr lang="el-GR" sz="2000" b="1" dirty="0">
                <a:solidFill>
                  <a:srgbClr val="FFFF00"/>
                </a:solidFill>
                <a:latin typeface="Calibri" panose="020F0502020204030204" pitchFamily="34" charset="0"/>
                <a:cs typeface="Calibri" panose="020F0502020204030204" pitchFamily="34" charset="0"/>
              </a:rPr>
              <a:t>, Ι, 8).</a:t>
            </a:r>
          </a:p>
        </p:txBody>
      </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068960"/>
            <a:ext cx="7366000" cy="3314700"/>
          </a:xfrm>
          <a:prstGeom prst="rect">
            <a:avLst/>
          </a:prstGeom>
        </p:spPr>
      </p:pic>
    </p:spTree>
    <p:extLst>
      <p:ext uri="{BB962C8B-B14F-4D97-AF65-F5344CB8AC3E}">
        <p14:creationId xmlns:p14="http://schemas.microsoft.com/office/powerpoint/2010/main" val="400347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809"/>
            <a:ext cx="9144000" cy="4731990"/>
          </a:xfrm>
          <a:prstGeom prst="rect">
            <a:avLst/>
          </a:prstGeom>
        </p:spPr>
      </p:pic>
      <p:sp>
        <p:nvSpPr>
          <p:cNvPr id="3" name="Τίτλος 1"/>
          <p:cNvSpPr txBox="1">
            <a:spLocks/>
          </p:cNvSpPr>
          <p:nvPr/>
        </p:nvSpPr>
        <p:spPr>
          <a:xfrm>
            <a:off x="457200" y="277813"/>
            <a:ext cx="8229600" cy="1143000"/>
          </a:xfrm>
          <a:prstGeom prst="rect">
            <a:avLst/>
          </a:prstGeom>
        </p:spPr>
        <p:txBody>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l-GR" b="1" i="1" kern="0">
                <a:solidFill>
                  <a:srgbClr val="FFFF00"/>
                </a:solidFill>
                <a:latin typeface="Calibri" panose="020F0502020204030204" pitchFamily="34" charset="0"/>
                <a:cs typeface="Calibri" panose="020F0502020204030204" pitchFamily="34" charset="0"/>
              </a:rPr>
              <a:t>Μηχανισμός εκλείψεων</a:t>
            </a:r>
            <a:endParaRPr lang="el-GR" b="1" i="1" kern="0"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6741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a:solidFill>
                  <a:srgbClr val="FFFF00"/>
                </a:solidFill>
                <a:latin typeface="Calibri" panose="020F0502020204030204" pitchFamily="34" charset="0"/>
                <a:cs typeface="Calibri" panose="020F0502020204030204" pitchFamily="34" charset="0"/>
              </a:rPr>
              <a:t>Η φύση της Σελήνης</a:t>
            </a:r>
          </a:p>
        </p:txBody>
      </p:sp>
      <p:sp>
        <p:nvSpPr>
          <p:cNvPr id="3" name="Θέση περιεχομένου 2"/>
          <p:cNvSpPr>
            <a:spLocks noGrp="1"/>
          </p:cNvSpPr>
          <p:nvPr>
            <p:ph idx="1"/>
          </p:nvPr>
        </p:nvSpPr>
        <p:spPr>
          <a:xfrm>
            <a:off x="-29197" y="1628801"/>
            <a:ext cx="8201597" cy="1512168"/>
          </a:xfrm>
        </p:spPr>
        <p:txBody>
          <a:bodyPr/>
          <a:lstStyle/>
          <a:p>
            <a:pPr marL="0" indent="0" algn="ctr">
              <a:buNone/>
            </a:pPr>
            <a:r>
              <a:rPr lang="el-GR" sz="2400" b="1" dirty="0">
                <a:latin typeface="Calibri" panose="020F0502020204030204" pitchFamily="34" charset="0"/>
                <a:cs typeface="Calibri" panose="020F0502020204030204" pitchFamily="34" charset="0"/>
              </a:rPr>
              <a:t>η Σελήνη είναι ετερόφωτο σώμα, καθώς δέχεται το ηλιακό φως (</a:t>
            </a:r>
            <a:r>
              <a:rPr lang="el-GR" sz="2400" b="1" i="1" dirty="0" err="1">
                <a:latin typeface="Calibri" panose="020F0502020204030204" pitchFamily="34" charset="0"/>
                <a:cs typeface="Calibri" panose="020F0502020204030204" pitchFamily="34" charset="0"/>
              </a:rPr>
              <a:t>τὸ</a:t>
            </a:r>
            <a:r>
              <a:rPr lang="el-GR" sz="2400" b="1" i="1" dirty="0">
                <a:latin typeface="Calibri" panose="020F0502020204030204" pitchFamily="34" charset="0"/>
                <a:cs typeface="Calibri" panose="020F0502020204030204" pitchFamily="34" charset="0"/>
              </a:rPr>
              <a:t> </a:t>
            </a:r>
            <a:r>
              <a:rPr lang="el-GR" sz="2400" b="1" i="1" dirty="0" err="1">
                <a:latin typeface="Calibri" panose="020F0502020204030204" pitchFamily="34" charset="0"/>
                <a:cs typeface="Calibri" panose="020F0502020204030204" pitchFamily="34" charset="0"/>
              </a:rPr>
              <a:t>δὲ</a:t>
            </a:r>
            <a:r>
              <a:rPr lang="el-GR" sz="2400" b="1" i="1" dirty="0">
                <a:latin typeface="Calibri" panose="020F0502020204030204" pitchFamily="34" charset="0"/>
                <a:cs typeface="Calibri" panose="020F0502020204030204" pitchFamily="34" charset="0"/>
              </a:rPr>
              <a:t> </a:t>
            </a:r>
            <a:r>
              <a:rPr lang="el-GR" sz="2400" b="1" i="1" dirty="0" err="1">
                <a:latin typeface="Calibri" panose="020F0502020204030204" pitchFamily="34" charset="0"/>
                <a:cs typeface="Calibri" panose="020F0502020204030204" pitchFamily="34" charset="0"/>
              </a:rPr>
              <a:t>φῶς</a:t>
            </a:r>
            <a:r>
              <a:rPr lang="el-GR" sz="2400" b="1" i="1" dirty="0">
                <a:latin typeface="Calibri" panose="020F0502020204030204" pitchFamily="34" charset="0"/>
                <a:cs typeface="Calibri" panose="020F0502020204030204" pitchFamily="34" charset="0"/>
              </a:rPr>
              <a:t>  </a:t>
            </a:r>
            <a:r>
              <a:rPr lang="el-GR" sz="2400" b="1" i="1" dirty="0" err="1">
                <a:latin typeface="Calibri" panose="020F0502020204030204" pitchFamily="34" charset="0"/>
                <a:cs typeface="Calibri" panose="020F0502020204030204" pitchFamily="34" charset="0"/>
              </a:rPr>
              <a:t>τὴν</a:t>
            </a:r>
            <a:r>
              <a:rPr lang="el-GR" sz="2400" b="1" i="1" dirty="0">
                <a:latin typeface="Calibri" panose="020F0502020204030204" pitchFamily="34" charset="0"/>
                <a:cs typeface="Calibri" panose="020F0502020204030204" pitchFamily="34" charset="0"/>
              </a:rPr>
              <a:t> </a:t>
            </a:r>
            <a:r>
              <a:rPr lang="el-GR" sz="2400" b="1" i="1" dirty="0" err="1">
                <a:latin typeface="Calibri" panose="020F0502020204030204" pitchFamily="34" charset="0"/>
                <a:cs typeface="Calibri" panose="020F0502020204030204" pitchFamily="34" charset="0"/>
              </a:rPr>
              <a:t>σελήνην</a:t>
            </a:r>
            <a:r>
              <a:rPr lang="el-GR" sz="2400" b="1" i="1" dirty="0">
                <a:latin typeface="Calibri" panose="020F0502020204030204" pitchFamily="34" charset="0"/>
                <a:cs typeface="Calibri" panose="020F0502020204030204" pitchFamily="34" charset="0"/>
              </a:rPr>
              <a:t> </a:t>
            </a:r>
            <a:r>
              <a:rPr lang="el-GR" sz="2400" b="1" i="1" dirty="0" err="1">
                <a:latin typeface="Calibri" panose="020F0502020204030204" pitchFamily="34" charset="0"/>
                <a:cs typeface="Calibri" panose="020F0502020204030204" pitchFamily="34" charset="0"/>
              </a:rPr>
              <a:t>μὴ</a:t>
            </a:r>
            <a:r>
              <a:rPr lang="el-GR" sz="2400" b="1" i="1" dirty="0">
                <a:latin typeface="Calibri" panose="020F0502020204030204" pitchFamily="34" charset="0"/>
                <a:cs typeface="Calibri" panose="020F0502020204030204" pitchFamily="34" charset="0"/>
              </a:rPr>
              <a:t> </a:t>
            </a:r>
            <a:r>
              <a:rPr lang="el-GR" sz="2400" b="1" i="1" dirty="0" err="1">
                <a:latin typeface="Calibri" panose="020F0502020204030204" pitchFamily="34" charset="0"/>
                <a:cs typeface="Calibri" panose="020F0502020204030204" pitchFamily="34" charset="0"/>
              </a:rPr>
              <a:t>ἴδιον</a:t>
            </a:r>
            <a:r>
              <a:rPr lang="el-GR" sz="2400" b="1" i="1" dirty="0">
                <a:latin typeface="Calibri" panose="020F0502020204030204" pitchFamily="34" charset="0"/>
                <a:cs typeface="Calibri" panose="020F0502020204030204" pitchFamily="34" charset="0"/>
              </a:rPr>
              <a:t> </a:t>
            </a:r>
            <a:r>
              <a:rPr lang="el-GR" sz="2400" b="1" i="1" dirty="0" err="1">
                <a:latin typeface="Calibri" panose="020F0502020204030204" pitchFamily="34" charset="0"/>
                <a:cs typeface="Calibri" panose="020F0502020204030204" pitchFamily="34" charset="0"/>
              </a:rPr>
              <a:t>ἔχειν</a:t>
            </a:r>
            <a:r>
              <a:rPr lang="el-GR" sz="2400" b="1" i="1" dirty="0">
                <a:latin typeface="Calibri" panose="020F0502020204030204" pitchFamily="34" charset="0"/>
                <a:cs typeface="Calibri" panose="020F0502020204030204" pitchFamily="34" charset="0"/>
              </a:rPr>
              <a:t>, </a:t>
            </a:r>
            <a:r>
              <a:rPr lang="el-GR" sz="2400" b="1" i="1" dirty="0" err="1">
                <a:latin typeface="Calibri" panose="020F0502020204030204" pitchFamily="34" charset="0"/>
                <a:cs typeface="Calibri" panose="020F0502020204030204" pitchFamily="34" charset="0"/>
              </a:rPr>
              <a:t>ἀλλὰ</a:t>
            </a:r>
            <a:r>
              <a:rPr lang="el-GR" sz="2400" b="1" i="1" dirty="0">
                <a:latin typeface="Calibri" panose="020F0502020204030204" pitchFamily="34" charset="0"/>
                <a:cs typeface="Calibri" panose="020F0502020204030204" pitchFamily="34" charset="0"/>
              </a:rPr>
              <a:t> </a:t>
            </a:r>
            <a:r>
              <a:rPr lang="el-GR" sz="2400" b="1" i="1" dirty="0" err="1">
                <a:latin typeface="Calibri" panose="020F0502020204030204" pitchFamily="34" charset="0"/>
                <a:cs typeface="Calibri" panose="020F0502020204030204" pitchFamily="34" charset="0"/>
              </a:rPr>
              <a:t>ἀπὸ</a:t>
            </a:r>
            <a:r>
              <a:rPr lang="el-GR" sz="2400" b="1" i="1" dirty="0">
                <a:latin typeface="Calibri" panose="020F0502020204030204" pitchFamily="34" charset="0"/>
                <a:cs typeface="Calibri" panose="020F0502020204030204" pitchFamily="34" charset="0"/>
              </a:rPr>
              <a:t> </a:t>
            </a:r>
            <a:r>
              <a:rPr lang="el-GR" sz="2400" b="1" i="1" dirty="0" err="1">
                <a:latin typeface="Calibri" panose="020F0502020204030204" pitchFamily="34" charset="0"/>
                <a:cs typeface="Calibri" panose="020F0502020204030204" pitchFamily="34" charset="0"/>
              </a:rPr>
              <a:t>τοῦ</a:t>
            </a:r>
            <a:r>
              <a:rPr lang="el-GR" sz="2400" b="1" i="1" dirty="0">
                <a:latin typeface="Calibri" panose="020F0502020204030204" pitchFamily="34" charset="0"/>
                <a:cs typeface="Calibri" panose="020F0502020204030204" pitchFamily="34" charset="0"/>
              </a:rPr>
              <a:t> </a:t>
            </a:r>
            <a:r>
              <a:rPr lang="el-GR" sz="2400" b="1" i="1" dirty="0" err="1">
                <a:latin typeface="Calibri" panose="020F0502020204030204" pitchFamily="34" charset="0"/>
                <a:cs typeface="Calibri" panose="020F0502020204030204" pitchFamily="34" charset="0"/>
              </a:rPr>
              <a:t>ἡλίου</a:t>
            </a:r>
            <a:r>
              <a:rPr lang="el-GR" sz="2400" b="1" dirty="0">
                <a:latin typeface="Calibri" panose="020F0502020204030204" pitchFamily="34" charset="0"/>
                <a:cs typeface="Calibri" panose="020F0502020204030204" pitchFamily="34" charset="0"/>
              </a:rPr>
              <a:t>) (Β 42). </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68960"/>
            <a:ext cx="9009906" cy="3528392"/>
          </a:xfrm>
          <a:prstGeom prst="rect">
            <a:avLst/>
          </a:prstGeom>
        </p:spPr>
      </p:pic>
    </p:spTree>
    <p:extLst>
      <p:ext uri="{BB962C8B-B14F-4D97-AF65-F5344CB8AC3E}">
        <p14:creationId xmlns:p14="http://schemas.microsoft.com/office/powerpoint/2010/main" val="114110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E99E07-74CB-8DAC-6AF1-0DE764C91903}"/>
              </a:ext>
            </a:extLst>
          </p:cNvPr>
          <p:cNvSpPr>
            <a:spLocks noGrp="1"/>
          </p:cNvSpPr>
          <p:nvPr>
            <p:ph type="title"/>
          </p:nvPr>
        </p:nvSpPr>
        <p:spPr/>
        <p:txBody>
          <a:bodyPr/>
          <a:lstStyle/>
          <a:p>
            <a:pPr>
              <a:defRPr/>
            </a:pPr>
            <a:br>
              <a:rPr lang="el-GR" sz="28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r>
              <a:rPr lang="el-GR" sz="2800" b="1"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1.  ΤΟ ΥΔΩΡ ΚΑΙ Η ΘΕΣΗ ΤΗΣ ΓΗΣ ΣΤΟ ΣΥΜΠΑΝ</a:t>
            </a:r>
            <a:br>
              <a:rPr lang="el-GR" sz="1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C5AF4862-A1C2-7437-30B5-D31088A89BB8}"/>
              </a:ext>
            </a:extLst>
          </p:cNvPr>
          <p:cNvSpPr>
            <a:spLocks noGrp="1"/>
          </p:cNvSpPr>
          <p:nvPr>
            <p:ph idx="1"/>
          </p:nvPr>
        </p:nvSpPr>
        <p:spPr/>
        <p:txBody>
          <a:bodyPr/>
          <a:lstStyle/>
          <a:p>
            <a:pPr>
              <a:defRPr/>
            </a:pPr>
            <a:r>
              <a:rPr lang="el-GR" sz="1800" b="1" dirty="0">
                <a:latin typeface="Calibri" panose="020F0502020204030204" pitchFamily="34" charset="0"/>
                <a:cs typeface="Calibri" panose="020F0502020204030204" pitchFamily="34" charset="0"/>
              </a:rPr>
              <a:t>Στόχος του Θαλή υπήρξε ο προσδιορισμός ενός αρχικού στοιχείου που λειτουργεί ως υπόστρωμα της δημιουργία και του θανάτου των όντων. Από τις απόψεις του προκύπτει η αποδοχή της ενότητας που υπάρχει στο Σύμπαν</a:t>
            </a:r>
          </a:p>
          <a:p>
            <a:pPr marL="0" indent="0">
              <a:buFont typeface="Wingdings" panose="05000000000000000000" pitchFamily="2" charset="2"/>
              <a:buNone/>
              <a:defRPr/>
            </a:pPr>
            <a:endParaRPr lang="el-GR" sz="18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endParaRPr lang="el-GR" sz="18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r>
              <a:rPr lang="el-GR" sz="1800" b="1" i="1" dirty="0">
                <a:latin typeface="Calibri" panose="020F0502020204030204" pitchFamily="34" charset="0"/>
                <a:cs typeface="Calibri" panose="020F0502020204030204" pitchFamily="34" charset="0"/>
              </a:rPr>
              <a:t>«Γιατί αυτό από το οποίο δημιουργούνται όλα τα όντα και στο οποίο φθείρονται, με την ουσία να παραμένει σταθερή με τα όντα να μεταβάλλονται, αυτό το στοιχείο ισχυρίζονται ότι είναι η αρχή των όντων· γι’ αυτό πιστεύουν ότι τίποτε δε γεννιέται, ούτε χάνεται, επειδή διατηρείται η φύση αυτού του στοιχείου. Πρέπει λοιπόν να υπάρχει μια φύση (ουσία) ή περισσότερες  από την οποία να δημιουργούνται τα πάντα, ενώ αυτή παραμένει σταθερή. Δεν ισχυρίζονται το ίδιο όλοι ως προς το είδος και το πλήθος αυτής της αρχής, αλλά ο Θαλής θεωρείται ως ο αρχηγέτης αυτής της φιλοσοφίας ισχυρίζεται ότι είναι το νερό». </a:t>
            </a:r>
          </a:p>
          <a:p>
            <a:pPr marL="0" indent="0">
              <a:buFont typeface="Wingdings" panose="05000000000000000000" pitchFamily="2" charset="2"/>
              <a:buNone/>
              <a:defRPr/>
            </a:pPr>
            <a:endParaRPr lang="el-GR" sz="1800" b="1" i="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r>
              <a:rPr lang="el-GR" sz="1800" b="1" i="1" dirty="0">
                <a:latin typeface="Calibri" panose="020F0502020204030204" pitchFamily="34" charset="0"/>
                <a:cs typeface="Calibri" panose="020F0502020204030204" pitchFamily="34" charset="0"/>
              </a:rPr>
              <a:t>(Αριστοτέλης, Μετά τα Φυσικά, 983b, 6-13)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a:solidFill>
                  <a:srgbClr val="FFFF00"/>
                </a:solidFill>
                <a:latin typeface="Calibri" panose="020F0502020204030204" pitchFamily="34" charset="0"/>
                <a:cs typeface="Calibri" panose="020F0502020204030204" pitchFamily="34" charset="0"/>
              </a:rPr>
              <a:t>Η φύση της Σελήνης</a:t>
            </a:r>
            <a:endParaRPr lang="el-GR" dirty="0"/>
          </a:p>
        </p:txBody>
      </p:sp>
      <p:sp>
        <p:nvSpPr>
          <p:cNvPr id="3" name="Θέση περιεχομένου 2"/>
          <p:cNvSpPr>
            <a:spLocks noGrp="1"/>
          </p:cNvSpPr>
          <p:nvPr>
            <p:ph idx="1"/>
          </p:nvPr>
        </p:nvSpPr>
        <p:spPr/>
        <p:txBody>
          <a:bodyPr/>
          <a:lstStyle/>
          <a:p>
            <a:r>
              <a:rPr lang="el-GR" sz="2400" b="1" dirty="0">
                <a:latin typeface="Calibri" panose="020F0502020204030204" pitchFamily="34" charset="0"/>
                <a:cs typeface="Calibri" panose="020F0502020204030204" pitchFamily="34" charset="0"/>
              </a:rPr>
              <a:t>Αναφορικά με την προέλευση της Σελήνης θεωρούσε ότι είναι γήινη, προφανώς ιδίας φύσης με την Γη, ενώ διαθέτει πεδιάδες, όρη και φαράγγια (Ιππόλυτος, </a:t>
            </a:r>
            <a:r>
              <a:rPr lang="el-GR" sz="2400" b="1" i="1" dirty="0">
                <a:latin typeface="Calibri" panose="020F0502020204030204" pitchFamily="34" charset="0"/>
                <a:cs typeface="Calibri" panose="020F0502020204030204" pitchFamily="34" charset="0"/>
              </a:rPr>
              <a:t>Έλεγχος</a:t>
            </a:r>
            <a:r>
              <a:rPr lang="el-GR" sz="2400" b="1" dirty="0">
                <a:latin typeface="Calibri" panose="020F0502020204030204" pitchFamily="34" charset="0"/>
                <a:cs typeface="Calibri" panose="020F0502020204030204" pitchFamily="34" charset="0"/>
              </a:rPr>
              <a:t>, Ι, 8).</a:t>
            </a:r>
          </a:p>
          <a:p>
            <a:pPr marL="0" indent="0">
              <a:buNone/>
            </a:pPr>
            <a:endParaRPr lang="el-GR" sz="2400" b="1" dirty="0">
              <a:latin typeface="Calibri" panose="020F0502020204030204" pitchFamily="34" charset="0"/>
              <a:cs typeface="Calibri" panose="020F0502020204030204" pitchFamily="34"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68960"/>
            <a:ext cx="9144000" cy="3789040"/>
          </a:xfrm>
          <a:prstGeom prst="rect">
            <a:avLst/>
          </a:prstGeom>
        </p:spPr>
      </p:pic>
    </p:spTree>
    <p:extLst>
      <p:ext uri="{BB962C8B-B14F-4D97-AF65-F5344CB8AC3E}">
        <p14:creationId xmlns:p14="http://schemas.microsoft.com/office/powerpoint/2010/main" val="3213567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a:solidFill>
                  <a:srgbClr val="FFFF00"/>
                </a:solidFill>
                <a:latin typeface="Calibri" panose="020F0502020204030204" pitchFamily="34" charset="0"/>
                <a:cs typeface="Calibri" panose="020F0502020204030204" pitchFamily="34" charset="0"/>
              </a:rPr>
              <a:t>Η φύση της Σελήνης</a:t>
            </a:r>
            <a:endParaRPr lang="el-GR" dirty="0"/>
          </a:p>
        </p:txBody>
      </p:sp>
      <p:sp>
        <p:nvSpPr>
          <p:cNvPr id="3" name="Θέση περιεχομένου 2"/>
          <p:cNvSpPr>
            <a:spLocks noGrp="1"/>
          </p:cNvSpPr>
          <p:nvPr>
            <p:ph idx="1"/>
          </p:nvPr>
        </p:nvSpPr>
        <p:spPr>
          <a:xfrm>
            <a:off x="467544" y="1412776"/>
            <a:ext cx="8229600" cy="4530725"/>
          </a:xfrm>
        </p:spPr>
        <p:txBody>
          <a:bodyPr/>
          <a:lstStyle/>
          <a:p>
            <a:r>
              <a:rPr lang="el-GR" sz="1800" b="1" dirty="0">
                <a:latin typeface="Calibri" panose="020F0502020204030204" pitchFamily="34" charset="0"/>
                <a:cs typeface="Calibri" panose="020F0502020204030204" pitchFamily="34" charset="0"/>
              </a:rPr>
              <a:t>Μία από τις πιο γνωστές είναι η θεωρία του Η. </a:t>
            </a:r>
            <a:r>
              <a:rPr lang="el-GR" sz="1800" b="1" dirty="0" err="1">
                <a:latin typeface="Calibri" panose="020F0502020204030204" pitchFamily="34" charset="0"/>
                <a:cs typeface="Calibri" panose="020F0502020204030204" pitchFamily="34" charset="0"/>
              </a:rPr>
              <a:t>Alfven</a:t>
            </a:r>
            <a:r>
              <a:rPr lang="el-GR" sz="1800" b="1" dirty="0">
                <a:latin typeface="Calibri" panose="020F0502020204030204" pitchFamily="34" charset="0"/>
                <a:cs typeface="Calibri" panose="020F0502020204030204" pitchFamily="34" charset="0"/>
              </a:rPr>
              <a:t> (1908-1995), σύμφωνα με την οποία η Σελήνη ήταν ένας πλανήτης που «συνελήφθη» από την </a:t>
            </a:r>
            <a:r>
              <a:rPr lang="en-US" sz="1800" b="1" dirty="0">
                <a:latin typeface="Calibri" panose="020F0502020204030204" pitchFamily="34" charset="0"/>
                <a:cs typeface="Calibri" panose="020F0502020204030204" pitchFamily="34" charset="0"/>
              </a:rPr>
              <a:t> </a:t>
            </a:r>
            <a:r>
              <a:rPr lang="el-GR" sz="1800" b="1" dirty="0">
                <a:latin typeface="Calibri" panose="020F0502020204030204" pitchFamily="34" charset="0"/>
                <a:cs typeface="Calibri" panose="020F0502020204030204" pitchFamily="34" charset="0"/>
              </a:rPr>
              <a:t>Γη  </a:t>
            </a:r>
            <a:r>
              <a:rPr lang="el-GR" sz="1800" b="1" dirty="0">
                <a:solidFill>
                  <a:srgbClr val="FFFF00"/>
                </a:solidFill>
                <a:latin typeface="Calibri" panose="020F0502020204030204" pitchFamily="34" charset="0"/>
                <a:cs typeface="Calibri" panose="020F0502020204030204" pitchFamily="34" charset="0"/>
              </a:rPr>
              <a:t>(</a:t>
            </a:r>
            <a:r>
              <a:rPr lang="en-US" sz="1800" b="1" dirty="0">
                <a:solidFill>
                  <a:srgbClr val="FFFF00"/>
                </a:solidFill>
                <a:latin typeface="Calibri" panose="020F0502020204030204" pitchFamily="34" charset="0"/>
                <a:cs typeface="Calibri" panose="020F0502020204030204" pitchFamily="34" charset="0"/>
              </a:rPr>
              <a:t>Alfven, H. (1963). The Early History of the Moon and the Earth, </a:t>
            </a:r>
            <a:r>
              <a:rPr lang="en-US" sz="1800" b="1" i="1" dirty="0">
                <a:solidFill>
                  <a:srgbClr val="FFFF00"/>
                </a:solidFill>
                <a:latin typeface="Calibri" panose="020F0502020204030204" pitchFamily="34" charset="0"/>
                <a:cs typeface="Calibri" panose="020F0502020204030204" pitchFamily="34" charset="0"/>
              </a:rPr>
              <a:t>Icarus</a:t>
            </a:r>
            <a:r>
              <a:rPr lang="en-US" sz="1800" b="1" dirty="0">
                <a:solidFill>
                  <a:srgbClr val="FFFF00"/>
                </a:solidFill>
                <a:latin typeface="Calibri" panose="020F0502020204030204" pitchFamily="34" charset="0"/>
                <a:cs typeface="Calibri" panose="020F0502020204030204" pitchFamily="34" charset="0"/>
              </a:rPr>
              <a:t> 1, 357—363</a:t>
            </a:r>
            <a:r>
              <a:rPr lang="el-GR" sz="1800" b="1" dirty="0">
                <a:solidFill>
                  <a:srgbClr val="FFFF00"/>
                </a:solidFill>
                <a:latin typeface="Calibri" panose="020F0502020204030204" pitchFamily="34" charset="0"/>
                <a:cs typeface="Calibri" panose="020F0502020204030204" pitchFamily="34" charset="0"/>
              </a:rPr>
              <a:t>)</a:t>
            </a:r>
          </a:p>
          <a:p>
            <a:endParaRPr lang="el-GR" sz="1800" b="1" dirty="0">
              <a:latin typeface="Calibri" panose="020F0502020204030204" pitchFamily="34" charset="0"/>
              <a:cs typeface="Calibri" panose="020F0502020204030204" pitchFamily="34" charset="0"/>
            </a:endParaRPr>
          </a:p>
          <a:p>
            <a:r>
              <a:rPr lang="el-GR" sz="1800" b="1" dirty="0">
                <a:latin typeface="Calibri" panose="020F0502020204030204" pitchFamily="34" charset="0"/>
                <a:cs typeface="Calibri" panose="020F0502020204030204" pitchFamily="34" charset="0"/>
              </a:rPr>
              <a:t>Σύμφωνα όμως με την επικρατέστερη θεωρία, η Σελήνη σχηματίστηκε όταν ένα μεγάλο (υποθετικό) ουράνιο σώμα που ονομαζόταν «Θεία» μεγέθους παρομοίου με του Άρη συγκρούστηκε με την Γη, με συνέπεια τα δύο ουράνια σώματα να συγχωνευθούν, ενώ από τα υπολείμματα της σύγκρουσης δημιουργήθηκε η  Σελήνη</a:t>
            </a:r>
            <a:r>
              <a:rPr lang="en-US" sz="1800" b="1" dirty="0">
                <a:latin typeface="Calibri" panose="020F0502020204030204" pitchFamily="34" charset="0"/>
                <a:cs typeface="Calibri" panose="020F0502020204030204" pitchFamily="34" charset="0"/>
              </a:rPr>
              <a:t>.</a:t>
            </a:r>
            <a:r>
              <a:rPr lang="el-GR" sz="1800" b="1" dirty="0">
                <a:latin typeface="Calibri" panose="020F0502020204030204" pitchFamily="34" charset="0"/>
                <a:cs typeface="Calibri" panose="020F0502020204030204" pitchFamily="34" charset="0"/>
              </a:rPr>
              <a:t>Υπάρχουν μάλιστα και σημαντικές ομοιότητες στην σύσταση της Γης και της Σελήνης</a:t>
            </a:r>
            <a:endParaRPr lang="en-US" sz="1800" b="1" dirty="0">
              <a:latin typeface="Calibri" panose="020F0502020204030204" pitchFamily="34" charset="0"/>
              <a:cs typeface="Calibri" panose="020F0502020204030204" pitchFamily="34" charset="0"/>
            </a:endParaRPr>
          </a:p>
          <a:p>
            <a:endParaRPr lang="en-US" sz="1800" b="1" dirty="0">
              <a:latin typeface="Calibri" panose="020F0502020204030204" pitchFamily="34" charset="0"/>
              <a:cs typeface="Calibri" panose="020F0502020204030204" pitchFamily="34" charset="0"/>
            </a:endParaRPr>
          </a:p>
          <a:p>
            <a:pPr marL="0" indent="0">
              <a:buNone/>
            </a:pPr>
            <a:r>
              <a:rPr lang="en-US" sz="1800" b="1" dirty="0" err="1">
                <a:solidFill>
                  <a:srgbClr val="FFFF00"/>
                </a:solidFill>
                <a:latin typeface="Calibri" panose="020F0502020204030204" pitchFamily="34" charset="0"/>
                <a:cs typeface="Calibri" panose="020F0502020204030204" pitchFamily="34" charset="0"/>
              </a:rPr>
              <a:t>Canup</a:t>
            </a:r>
            <a:r>
              <a:rPr lang="en-US" sz="1800" b="1" dirty="0">
                <a:solidFill>
                  <a:srgbClr val="FFFF00"/>
                </a:solidFill>
                <a:latin typeface="Calibri" panose="020F0502020204030204" pitchFamily="34" charset="0"/>
                <a:cs typeface="Calibri" panose="020F0502020204030204" pitchFamily="34" charset="0"/>
              </a:rPr>
              <a:t>, R.M (2012). Forming a Moon with an Earth-like Composition via a Giant Impact. </a:t>
            </a:r>
            <a:r>
              <a:rPr lang="en-US" sz="1800" b="1" i="1" dirty="0">
                <a:solidFill>
                  <a:srgbClr val="FFFF00"/>
                </a:solidFill>
                <a:latin typeface="Calibri" panose="020F0502020204030204" pitchFamily="34" charset="0"/>
                <a:cs typeface="Calibri" panose="020F0502020204030204" pitchFamily="34" charset="0"/>
              </a:rPr>
              <a:t>Science,</a:t>
            </a:r>
            <a:r>
              <a:rPr lang="en-US" sz="1800" b="1" dirty="0">
                <a:solidFill>
                  <a:srgbClr val="FFFF00"/>
                </a:solidFill>
                <a:latin typeface="Calibri" panose="020F0502020204030204" pitchFamily="34" charset="0"/>
                <a:cs typeface="Calibri" panose="020F0502020204030204" pitchFamily="34" charset="0"/>
              </a:rPr>
              <a:t> Vol. 338 pp. 1052-1055</a:t>
            </a:r>
            <a:endParaRPr lang="el-GR" sz="18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4783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a:solidFill>
                  <a:srgbClr val="FFFF00"/>
                </a:solidFill>
                <a:latin typeface="Calibri" panose="020F0502020204030204" pitchFamily="34" charset="0"/>
                <a:cs typeface="Calibri" panose="020F0502020204030204" pitchFamily="34" charset="0"/>
              </a:rPr>
              <a:t>Πτώσεις μετεωριτών</a:t>
            </a:r>
            <a:endParaRPr lang="el-GR" dirty="0"/>
          </a:p>
        </p:txBody>
      </p:sp>
      <p:sp>
        <p:nvSpPr>
          <p:cNvPr id="3" name="Θέση περιεχομένου 2"/>
          <p:cNvSpPr>
            <a:spLocks noGrp="1"/>
          </p:cNvSpPr>
          <p:nvPr>
            <p:ph idx="1"/>
          </p:nvPr>
        </p:nvSpPr>
        <p:spPr/>
        <p:txBody>
          <a:bodyPr/>
          <a:lstStyle/>
          <a:p>
            <a:pPr marL="0" indent="0">
              <a:buNone/>
            </a:pPr>
            <a:r>
              <a:rPr lang="el-GR" sz="2000" b="1" dirty="0">
                <a:latin typeface="Calibri" panose="020F0502020204030204" pitchFamily="34" charset="0"/>
                <a:cs typeface="Calibri" panose="020F0502020204030204" pitchFamily="34" charset="0"/>
              </a:rPr>
              <a:t>Είχε προβλέψει και την πτώση του μετεωρίτη στους Αιγός Ποταμούς το 467/6 </a:t>
            </a:r>
            <a:r>
              <a:rPr lang="el-GR" sz="2000" b="1" dirty="0" err="1">
                <a:latin typeface="Calibri" panose="020F0502020204030204" pitchFamily="34" charset="0"/>
                <a:cs typeface="Calibri" panose="020F0502020204030204" pitchFamily="34" charset="0"/>
              </a:rPr>
              <a:t>π.Χ.</a:t>
            </a:r>
            <a:r>
              <a:rPr lang="el-GR" sz="2000" b="1" dirty="0">
                <a:latin typeface="Calibri" panose="020F0502020204030204" pitchFamily="34" charset="0"/>
                <a:cs typeface="Calibri" panose="020F0502020204030204" pitchFamily="34" charset="0"/>
              </a:rPr>
              <a:t> , ένα φυσικό φαινόμενο που προξενούσε εντύπωση στους απλούς ανθρώπους</a:t>
            </a:r>
          </a:p>
          <a:p>
            <a:pPr marL="0" indent="0">
              <a:buNone/>
            </a:pPr>
            <a:r>
              <a:rPr lang="en-GB" sz="1800" b="1" dirty="0" err="1">
                <a:latin typeface="Calibri" panose="020F0502020204030204" pitchFamily="34" charset="0"/>
                <a:cs typeface="Calibri" panose="020F0502020204030204" pitchFamily="34" charset="0"/>
              </a:rPr>
              <a:t>Theodossiou</a:t>
            </a:r>
            <a:r>
              <a:rPr lang="en-GB" sz="1800" b="1" dirty="0">
                <a:latin typeface="Calibri" panose="020F0502020204030204" pitchFamily="34" charset="0"/>
                <a:cs typeface="Calibri" panose="020F0502020204030204" pitchFamily="34" charset="0"/>
              </a:rPr>
              <a:t>, E. </a:t>
            </a:r>
            <a:r>
              <a:rPr lang="en-GB" sz="1800" b="1" dirty="0" err="1">
                <a:latin typeface="Calibri" panose="020F0502020204030204" pitchFamily="34" charset="0"/>
                <a:cs typeface="Calibri" panose="020F0502020204030204" pitchFamily="34" charset="0"/>
              </a:rPr>
              <a:t>Niarchos</a:t>
            </a:r>
            <a:r>
              <a:rPr lang="en-GB" sz="1800" b="1" dirty="0">
                <a:latin typeface="Calibri" panose="020F0502020204030204" pitchFamily="34" charset="0"/>
                <a:cs typeface="Calibri" panose="020F0502020204030204" pitchFamily="34" charset="0"/>
              </a:rPr>
              <a:t>, P. </a:t>
            </a:r>
            <a:r>
              <a:rPr lang="en-GB" sz="1800" b="1" dirty="0" err="1">
                <a:latin typeface="Calibri" panose="020F0502020204030204" pitchFamily="34" charset="0"/>
                <a:cs typeface="Calibri" panose="020F0502020204030204" pitchFamily="34" charset="0"/>
              </a:rPr>
              <a:t>Manimanis</a:t>
            </a:r>
            <a:r>
              <a:rPr lang="en-GB" sz="1800" b="1" dirty="0">
                <a:latin typeface="Calibri" panose="020F0502020204030204" pitchFamily="34" charset="0"/>
                <a:cs typeface="Calibri" panose="020F0502020204030204" pitchFamily="34" charset="0"/>
              </a:rPr>
              <a:t>, V.N. and </a:t>
            </a:r>
            <a:r>
              <a:rPr lang="en-GB" sz="1800" b="1" dirty="0" err="1">
                <a:latin typeface="Calibri" panose="020F0502020204030204" pitchFamily="34" charset="0"/>
                <a:cs typeface="Calibri" panose="020F0502020204030204" pitchFamily="34" charset="0"/>
              </a:rPr>
              <a:t>Orchiston</a:t>
            </a:r>
            <a:r>
              <a:rPr lang="en-GB" sz="1800" b="1" dirty="0">
                <a:latin typeface="Calibri" panose="020F0502020204030204" pitchFamily="34" charset="0"/>
                <a:cs typeface="Calibri" panose="020F0502020204030204" pitchFamily="34" charset="0"/>
              </a:rPr>
              <a:t>, W. (2002). The fall of a  meteorite at </a:t>
            </a:r>
            <a:r>
              <a:rPr lang="en-GB" sz="1800" b="1" dirty="0" err="1">
                <a:latin typeface="Calibri" panose="020F0502020204030204" pitchFamily="34" charset="0"/>
                <a:cs typeface="Calibri" panose="020F0502020204030204" pitchFamily="34" charset="0"/>
              </a:rPr>
              <a:t>Aegos</a:t>
            </a:r>
            <a:r>
              <a:rPr lang="en-GB" sz="1800" b="1" dirty="0">
                <a:latin typeface="Calibri" panose="020F0502020204030204" pitchFamily="34" charset="0"/>
                <a:cs typeface="Calibri" panose="020F0502020204030204" pitchFamily="34" charset="0"/>
              </a:rPr>
              <a:t> </a:t>
            </a:r>
            <a:r>
              <a:rPr lang="en-GB" sz="1800" b="1" dirty="0" err="1">
                <a:latin typeface="Calibri" panose="020F0502020204030204" pitchFamily="34" charset="0"/>
                <a:cs typeface="Calibri" panose="020F0502020204030204" pitchFamily="34" charset="0"/>
              </a:rPr>
              <a:t>Potami</a:t>
            </a:r>
            <a:r>
              <a:rPr lang="en-GB" sz="1800" b="1" dirty="0">
                <a:latin typeface="Calibri" panose="020F0502020204030204" pitchFamily="34" charset="0"/>
                <a:cs typeface="Calibri" panose="020F0502020204030204" pitchFamily="34" charset="0"/>
              </a:rPr>
              <a:t> in 467 BC. </a:t>
            </a:r>
            <a:r>
              <a:rPr lang="en-GB" sz="1800" b="1" i="1" dirty="0">
                <a:latin typeface="Calibri" panose="020F0502020204030204" pitchFamily="34" charset="0"/>
                <a:cs typeface="Calibri" panose="020F0502020204030204" pitchFamily="34" charset="0"/>
              </a:rPr>
              <a:t>Journal of Astronomical History and Heritage </a:t>
            </a:r>
            <a:r>
              <a:rPr lang="en-GB" sz="1800" b="1" dirty="0">
                <a:latin typeface="Calibri" panose="020F0502020204030204" pitchFamily="34" charset="0"/>
                <a:cs typeface="Calibri" panose="020F0502020204030204" pitchFamily="34" charset="0"/>
              </a:rPr>
              <a:t>JAH2 Vol. 5, No. 2, Number 10, December 2002, pp. 135-140</a:t>
            </a:r>
          </a:p>
          <a:p>
            <a:pPr marL="0" indent="0">
              <a:buNone/>
            </a:pPr>
            <a:r>
              <a:rPr lang="el-GR" sz="2000" b="1" dirty="0">
                <a:latin typeface="Calibri" panose="020F0502020204030204" pitchFamily="34" charset="0"/>
                <a:cs typeface="Calibri" panose="020F0502020204030204" pitchFamily="34" charset="0"/>
              </a:rPr>
              <a:t> </a:t>
            </a:r>
          </a:p>
        </p:txBody>
      </p:sp>
      <p:pic>
        <p:nvPicPr>
          <p:cNvPr id="4" name="Εικόνα 3"/>
          <p:cNvPicPr/>
          <p:nvPr/>
        </p:nvPicPr>
        <p:blipFill>
          <a:blip r:embed="rId2">
            <a:extLst>
              <a:ext uri="{28A0092B-C50C-407E-A947-70E740481C1C}">
                <a14:useLocalDpi xmlns:a14="http://schemas.microsoft.com/office/drawing/2010/main" val="0"/>
              </a:ext>
            </a:extLst>
          </a:blip>
          <a:stretch>
            <a:fillRect/>
          </a:stretch>
        </p:blipFill>
        <p:spPr>
          <a:xfrm>
            <a:off x="1043608" y="3449782"/>
            <a:ext cx="7056784" cy="3291586"/>
          </a:xfrm>
          <a:prstGeom prst="rect">
            <a:avLst/>
          </a:prstGeom>
        </p:spPr>
      </p:pic>
    </p:spTree>
    <p:extLst>
      <p:ext uri="{BB962C8B-B14F-4D97-AF65-F5344CB8AC3E}">
        <p14:creationId xmlns:p14="http://schemas.microsoft.com/office/powerpoint/2010/main" val="3362137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b="1" i="1" dirty="0">
                <a:solidFill>
                  <a:srgbClr val="FFFF00"/>
                </a:solidFill>
                <a:latin typeface="Calibri" panose="020F0502020204030204" pitchFamily="34" charset="0"/>
                <a:cs typeface="Calibri" panose="020F0502020204030204" pitchFamily="34" charset="0"/>
              </a:rPr>
              <a:t>Η φύση του Ηλίου και των άστρων</a:t>
            </a:r>
          </a:p>
        </p:txBody>
      </p:sp>
      <p:sp>
        <p:nvSpPr>
          <p:cNvPr id="3" name="Θέση περιεχομένου 2"/>
          <p:cNvSpPr>
            <a:spLocks noGrp="1"/>
          </p:cNvSpPr>
          <p:nvPr>
            <p:ph idx="1"/>
          </p:nvPr>
        </p:nvSpPr>
        <p:spPr/>
        <p:txBody>
          <a:bodyPr/>
          <a:lstStyle/>
          <a:p>
            <a:r>
              <a:rPr lang="el-GR" sz="2000" b="1" dirty="0">
                <a:latin typeface="Calibri" panose="020F0502020204030204" pitchFamily="34" charset="0"/>
                <a:cs typeface="Calibri" panose="020F0502020204030204" pitchFamily="34" charset="0"/>
              </a:rPr>
              <a:t>Ο Αναξαγόρας θεωρούσε ότι αποτελούνταν από πέτρα. Επιπλέον ιδιαιτέρως ενδιαφέρουσα από επιστημονικής πλευράς είναι η διαπίστωσή του ότι ο ήλιος είναι πύρινη σφαίρα (</a:t>
            </a:r>
            <a:r>
              <a:rPr lang="el-GR" sz="2000" b="1" i="1" dirty="0" err="1">
                <a:latin typeface="Calibri" panose="020F0502020204030204" pitchFamily="34" charset="0"/>
                <a:cs typeface="Calibri" panose="020F0502020204030204" pitchFamily="34" charset="0"/>
              </a:rPr>
              <a:t>μύδρον</a:t>
            </a:r>
            <a:r>
              <a:rPr lang="el-GR" sz="2000" b="1" i="1" dirty="0">
                <a:latin typeface="Calibri" panose="020F0502020204030204" pitchFamily="34" charset="0"/>
                <a:cs typeface="Calibri" panose="020F0502020204030204" pitchFamily="34" charset="0"/>
              </a:rPr>
              <a:t> </a:t>
            </a:r>
            <a:r>
              <a:rPr lang="el-GR" sz="2000" b="1" i="1" dirty="0" err="1">
                <a:latin typeface="Calibri" panose="020F0502020204030204" pitchFamily="34" charset="0"/>
                <a:cs typeface="Calibri" panose="020F0502020204030204" pitchFamily="34" charset="0"/>
              </a:rPr>
              <a:t>διάπυρον</a:t>
            </a:r>
            <a:r>
              <a:rPr lang="el-GR" sz="2000" b="1" dirty="0">
                <a:latin typeface="Calibri" panose="020F0502020204030204" pitchFamily="34" charset="0"/>
                <a:cs typeface="Calibri" panose="020F0502020204030204" pitchFamily="34" charset="0"/>
              </a:rPr>
              <a:t>), μεγαλύτερης έκτασης από την Πελοπόννησο </a:t>
            </a:r>
            <a:endParaRPr lang="en-US" sz="2000" b="1" dirty="0">
              <a:latin typeface="Calibri" panose="020F0502020204030204" pitchFamily="34" charset="0"/>
              <a:cs typeface="Calibri" panose="020F0502020204030204" pitchFamily="34" charset="0"/>
            </a:endParaRPr>
          </a:p>
          <a:p>
            <a:endParaRPr lang="en-US" sz="2000" b="1" dirty="0">
              <a:latin typeface="Calibri" panose="020F0502020204030204" pitchFamily="34" charset="0"/>
              <a:cs typeface="Calibri" panose="020F0502020204030204" pitchFamily="34" charset="0"/>
            </a:endParaRPr>
          </a:p>
          <a:p>
            <a:pPr marL="0" indent="0">
              <a:buNone/>
            </a:pPr>
            <a:endParaRPr lang="el-GR" sz="2000" b="1" dirty="0">
              <a:latin typeface="Calibri" panose="020F0502020204030204" pitchFamily="34" charset="0"/>
              <a:cs typeface="Calibri" panose="020F0502020204030204" pitchFamily="34" charset="0"/>
            </a:endParaRPr>
          </a:p>
        </p:txBody>
      </p:sp>
      <p:pic>
        <p:nvPicPr>
          <p:cNvPr id="4" name="Εικόνα 3"/>
          <p:cNvPicPr/>
          <p:nvPr/>
        </p:nvPicPr>
        <p:blipFill>
          <a:blip r:embed="rId2">
            <a:extLst>
              <a:ext uri="{28A0092B-C50C-407E-A947-70E740481C1C}">
                <a14:useLocalDpi xmlns:a14="http://schemas.microsoft.com/office/drawing/2010/main" val="0"/>
              </a:ext>
            </a:extLst>
          </a:blip>
          <a:stretch>
            <a:fillRect/>
          </a:stretch>
        </p:blipFill>
        <p:spPr>
          <a:xfrm>
            <a:off x="827584" y="2852936"/>
            <a:ext cx="7200800" cy="3672407"/>
          </a:xfrm>
          <a:prstGeom prst="rect">
            <a:avLst/>
          </a:prstGeom>
        </p:spPr>
      </p:pic>
    </p:spTree>
    <p:extLst>
      <p:ext uri="{BB962C8B-B14F-4D97-AF65-F5344CB8AC3E}">
        <p14:creationId xmlns:p14="http://schemas.microsoft.com/office/powerpoint/2010/main" val="3281200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marL="0" indent="0">
              <a:buNone/>
            </a:pPr>
            <a:r>
              <a:rPr lang="el-GR" sz="2400" b="1" dirty="0">
                <a:solidFill>
                  <a:srgbClr val="FFFF00"/>
                </a:solidFill>
                <a:effectLst/>
                <a:latin typeface="Calibri" panose="020F0502020204030204" pitchFamily="34" charset="0"/>
              </a:rPr>
              <a:t>Συμπέρασμα</a:t>
            </a:r>
            <a:r>
              <a:rPr lang="en-US" sz="2400" b="1" dirty="0">
                <a:solidFill>
                  <a:srgbClr val="FFFF00"/>
                </a:solidFill>
                <a:effectLst/>
                <a:latin typeface="Calibri" panose="020F0502020204030204" pitchFamily="34" charset="0"/>
              </a:rPr>
              <a:t>-</a:t>
            </a:r>
            <a:r>
              <a:rPr lang="el-GR" sz="2400" b="1" dirty="0">
                <a:solidFill>
                  <a:srgbClr val="FFFF00"/>
                </a:solidFill>
                <a:effectLst/>
                <a:latin typeface="Calibri" panose="020F0502020204030204" pitchFamily="34" charset="0"/>
              </a:rPr>
              <a:t>Συνεισφορά του Αναξαγόρα στην Αστρονομία-Αστροφυσική</a:t>
            </a:r>
          </a:p>
          <a:p>
            <a:pPr>
              <a:buFont typeface="Arial" panose="020B0604020202020204" pitchFamily="34" charset="0"/>
              <a:buChar char="•"/>
            </a:pPr>
            <a:r>
              <a:rPr lang="el-GR" sz="2400" b="1" dirty="0">
                <a:effectLst/>
                <a:latin typeface="Calibri" panose="020F0502020204030204" pitchFamily="34" charset="0"/>
              </a:rPr>
              <a:t>Προσδιορισμός της πύρινης φύσης του Ηλίου</a:t>
            </a:r>
            <a:endParaRPr lang="en-US" sz="2400" b="1" dirty="0">
              <a:effectLst/>
              <a:latin typeface="Calibri" panose="020F0502020204030204" pitchFamily="34" charset="0"/>
            </a:endParaRPr>
          </a:p>
          <a:p>
            <a:pPr>
              <a:buFont typeface="Arial" panose="020B0604020202020204" pitchFamily="34" charset="0"/>
              <a:buChar char="•"/>
            </a:pPr>
            <a:r>
              <a:rPr lang="el-GR" sz="2400" b="1" dirty="0">
                <a:effectLst/>
                <a:latin typeface="Calibri" panose="020F0502020204030204" pitchFamily="34" charset="0"/>
              </a:rPr>
              <a:t>Περιγραφή μηχανικών κινήσεων του αρχικού μείγματος </a:t>
            </a:r>
            <a:r>
              <a:rPr lang="el-GR" sz="2400" b="1" dirty="0" err="1">
                <a:effectLst/>
                <a:latin typeface="Calibri" panose="020F0502020204030204" pitchFamily="34" charset="0"/>
              </a:rPr>
              <a:t>πο</a:t>
            </a:r>
            <a:r>
              <a:rPr lang="el-GR" sz="2400" b="1" dirty="0">
                <a:effectLst/>
                <a:latin typeface="Calibri" panose="020F0502020204030204" pitchFamily="34" charset="0"/>
              </a:rPr>
              <a:t> συντελεί στην δημιουργία του κόσμου, αλλά και των ουρανίων σωμάτων. </a:t>
            </a:r>
          </a:p>
          <a:p>
            <a:pPr>
              <a:buFont typeface="Arial" panose="020B0604020202020204" pitchFamily="34" charset="0"/>
              <a:buChar char="•"/>
            </a:pPr>
            <a:r>
              <a:rPr lang="el-GR" sz="2400" b="1" dirty="0">
                <a:effectLst/>
                <a:latin typeface="Calibri" panose="020F0502020204030204" pitchFamily="34" charset="0"/>
              </a:rPr>
              <a:t>Περιγραφή του μηχανισμού των εκλείψεων </a:t>
            </a:r>
          </a:p>
          <a:p>
            <a:pPr>
              <a:buFont typeface="Arial" panose="020B0604020202020204" pitchFamily="34" charset="0"/>
              <a:buChar char="•"/>
            </a:pPr>
            <a:r>
              <a:rPr lang="el-GR" sz="2400" b="1" dirty="0">
                <a:effectLst/>
                <a:latin typeface="Calibri" panose="020F0502020204030204" pitchFamily="34" charset="0"/>
              </a:rPr>
              <a:t>Περιγραφή της φύσης της Σελήνης </a:t>
            </a:r>
          </a:p>
          <a:p>
            <a:pPr marL="0" indent="0">
              <a:buNone/>
            </a:pPr>
            <a:endParaRPr lang="el-GR" dirty="0"/>
          </a:p>
        </p:txBody>
      </p:sp>
    </p:spTree>
    <p:extLst>
      <p:ext uri="{BB962C8B-B14F-4D97-AF65-F5344CB8AC3E}">
        <p14:creationId xmlns:p14="http://schemas.microsoft.com/office/powerpoint/2010/main" val="888665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6957392"/>
          </a:xfrm>
          <a:prstGeom prst="rect">
            <a:avLst/>
          </a:prstGeom>
        </p:spPr>
      </p:pic>
      <p:sp>
        <p:nvSpPr>
          <p:cNvPr id="3" name="Ορθογώνιο 2"/>
          <p:cNvSpPr/>
          <p:nvPr/>
        </p:nvSpPr>
        <p:spPr>
          <a:xfrm>
            <a:off x="971600" y="985064"/>
            <a:ext cx="7484421" cy="707886"/>
          </a:xfrm>
          <a:prstGeom prst="rect">
            <a:avLst/>
          </a:prstGeom>
        </p:spPr>
        <p:txBody>
          <a:bodyPr wrap="none">
            <a:spAutoFit/>
          </a:bodyPr>
          <a:lstStyle/>
          <a:p>
            <a:r>
              <a:rPr lang="el-GR" sz="4000" b="1" i="1" dirty="0">
                <a:solidFill>
                  <a:srgbClr val="FFFF00"/>
                </a:solidFill>
                <a:latin typeface="Calibri" panose="020F0502020204030204" pitchFamily="34" charset="0"/>
              </a:rPr>
              <a:t>ΕΥΧΑΡΙΣΤΩ ΓΙΑ ΤΗΝ ΠΡΟΣΟΧΗ ΣΑΣ</a:t>
            </a:r>
            <a:endParaRPr lang="el-GR" sz="4000" i="1" dirty="0"/>
          </a:p>
        </p:txBody>
      </p:sp>
    </p:spTree>
    <p:extLst>
      <p:ext uri="{BB962C8B-B14F-4D97-AF65-F5344CB8AC3E}">
        <p14:creationId xmlns:p14="http://schemas.microsoft.com/office/powerpoint/2010/main" val="109336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AAFA69-6851-B8B1-C99D-263801AC22F9}"/>
              </a:ext>
            </a:extLst>
          </p:cNvPr>
          <p:cNvSpPr>
            <a:spLocks noGrp="1"/>
          </p:cNvSpPr>
          <p:nvPr>
            <p:ph type="title"/>
          </p:nvPr>
        </p:nvSpPr>
        <p:spPr/>
        <p:txBody>
          <a:bodyPr/>
          <a:lstStyle/>
          <a:p>
            <a:pPr>
              <a:defRPr/>
            </a:pPr>
            <a:br>
              <a:rPr lang="el-GR" sz="28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r>
              <a:rPr lang="el-GR" sz="2800" b="1"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1.  ΤΟ ΥΔΩΡ ΚΑΙ Η ΘΕΣΗ ΤΗΣ ΓΗΣ ΣΤΟ ΣΥΜΠΑΝ</a:t>
            </a:r>
            <a:br>
              <a:rPr lang="el-GR" sz="1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73AFBE30-3241-4159-5D85-1B7D5A8DA868}"/>
              </a:ext>
            </a:extLst>
          </p:cNvPr>
          <p:cNvSpPr>
            <a:spLocks noGrp="1"/>
          </p:cNvSpPr>
          <p:nvPr>
            <p:ph idx="1"/>
          </p:nvPr>
        </p:nvSpPr>
        <p:spPr/>
        <p:txBody>
          <a:bodyPr/>
          <a:lstStyle/>
          <a:p>
            <a:pPr>
              <a:defRPr/>
            </a:pPr>
            <a:r>
              <a:rPr lang="el-GR" sz="1800" b="1" dirty="0">
                <a:solidFill>
                  <a:srgbClr val="FFFF00"/>
                </a:solidFill>
                <a:latin typeface="Calibri" panose="020F0502020204030204" pitchFamily="34" charset="0"/>
                <a:cs typeface="Calibri" panose="020F0502020204030204" pitchFamily="34" charset="0"/>
              </a:rPr>
              <a:t>Γιατί το ύδωρ;</a:t>
            </a:r>
          </a:p>
          <a:p>
            <a:pPr marL="0" indent="0">
              <a:buFont typeface="Wingdings" panose="05000000000000000000" pitchFamily="2" charset="2"/>
              <a:buNone/>
              <a:defRPr/>
            </a:pPr>
            <a:r>
              <a:rPr lang="el-GR" sz="1800" b="1" dirty="0">
                <a:latin typeface="Calibri" panose="020F0502020204030204" pitchFamily="34" charset="0"/>
                <a:cs typeface="Calibri" panose="020F0502020204030204" pitchFamily="34" charset="0"/>
              </a:rPr>
              <a:t>1. παρατήρηση του φυσικού κόσμου και του κύκλου του ύδατος, ή όπως υποστηρίζεται από μετεωρολογικούς λόγους (</a:t>
            </a:r>
            <a:r>
              <a:rPr lang="el-GR" sz="1800" b="1" dirty="0" err="1">
                <a:latin typeface="Calibri" panose="020F0502020204030204" pitchFamily="34" charset="0"/>
                <a:cs typeface="Calibri" panose="020F0502020204030204" pitchFamily="34" charset="0"/>
              </a:rPr>
              <a:t>Kirk</a:t>
            </a:r>
            <a:r>
              <a:rPr lang="el-GR" sz="1800" b="1" dirty="0">
                <a:latin typeface="Calibri" panose="020F0502020204030204" pitchFamily="34" charset="0"/>
                <a:cs typeface="Calibri" panose="020F0502020204030204" pitchFamily="34" charset="0"/>
              </a:rPr>
              <a:t>, </a:t>
            </a:r>
            <a:r>
              <a:rPr lang="el-GR" sz="1800" b="1" dirty="0" err="1">
                <a:latin typeface="Calibri" panose="020F0502020204030204" pitchFamily="34" charset="0"/>
                <a:cs typeface="Calibri" panose="020F0502020204030204" pitchFamily="34" charset="0"/>
              </a:rPr>
              <a:t>Raven</a:t>
            </a:r>
            <a:r>
              <a:rPr lang="el-GR" sz="1800" b="1" dirty="0">
                <a:latin typeface="Calibri" panose="020F0502020204030204" pitchFamily="34" charset="0"/>
                <a:cs typeface="Calibri" panose="020F0502020204030204" pitchFamily="34" charset="0"/>
              </a:rPr>
              <a:t> &amp; </a:t>
            </a:r>
            <a:r>
              <a:rPr lang="el-GR" sz="1800" b="1" dirty="0" err="1">
                <a:latin typeface="Calibri" panose="020F0502020204030204" pitchFamily="34" charset="0"/>
                <a:cs typeface="Calibri" panose="020F0502020204030204" pitchFamily="34" charset="0"/>
              </a:rPr>
              <a:t>Schofield</a:t>
            </a:r>
            <a:r>
              <a:rPr lang="el-GR" sz="1800" b="1" dirty="0">
                <a:latin typeface="Calibri" panose="020F0502020204030204" pitchFamily="34" charset="0"/>
                <a:cs typeface="Calibri" panose="020F0502020204030204" pitchFamily="34" charset="0"/>
              </a:rPr>
              <a:t>, 1988)  </a:t>
            </a:r>
          </a:p>
          <a:p>
            <a:pPr marL="0" indent="0">
              <a:buFont typeface="Wingdings" panose="05000000000000000000" pitchFamily="2" charset="2"/>
              <a:buNone/>
              <a:defRPr/>
            </a:pPr>
            <a:endParaRPr lang="el-GR" sz="18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r>
              <a:rPr lang="el-GR" sz="1800" b="1" dirty="0">
                <a:latin typeface="Calibri" panose="020F0502020204030204" pitchFamily="34" charset="0"/>
                <a:cs typeface="Calibri" panose="020F0502020204030204" pitchFamily="34" charset="0"/>
              </a:rPr>
              <a:t>2.  Κατά τον Αριστοτέλη η αναφορά του Θαλή στο ύδωρ παραπέμπει στην υγρότητα της τροφής και στην σημασία της στην βλάστηση των σπερμάτων. Ενδεχομένως όμως στην προκειμένη περίπτωση ο Θαλής να αναφέρεται στην προέλευση της από το νερό λόγω στερεοποίησης </a:t>
            </a:r>
            <a:r>
              <a:rPr lang="el-GR" sz="1800" b="1" dirty="0" err="1">
                <a:latin typeface="Calibri" panose="020F0502020204030204" pitchFamily="34" charset="0"/>
                <a:cs typeface="Calibri" panose="020F0502020204030204" pitchFamily="34" charset="0"/>
              </a:rPr>
              <a:t>Kirk</a:t>
            </a:r>
            <a:r>
              <a:rPr lang="el-GR" sz="1800" b="1" dirty="0">
                <a:latin typeface="Calibri" panose="020F0502020204030204" pitchFamily="34" charset="0"/>
                <a:cs typeface="Calibri" panose="020F0502020204030204" pitchFamily="34" charset="0"/>
              </a:rPr>
              <a:t>, </a:t>
            </a:r>
            <a:r>
              <a:rPr lang="el-GR" sz="1800" b="1" dirty="0" err="1">
                <a:latin typeface="Calibri" panose="020F0502020204030204" pitchFamily="34" charset="0"/>
                <a:cs typeface="Calibri" panose="020F0502020204030204" pitchFamily="34" charset="0"/>
              </a:rPr>
              <a:t>Raven</a:t>
            </a:r>
            <a:r>
              <a:rPr lang="el-GR" sz="1800" b="1" dirty="0">
                <a:latin typeface="Calibri" panose="020F0502020204030204" pitchFamily="34" charset="0"/>
                <a:cs typeface="Calibri" panose="020F0502020204030204" pitchFamily="34" charset="0"/>
              </a:rPr>
              <a:t> &amp; </a:t>
            </a:r>
            <a:r>
              <a:rPr lang="el-GR" sz="1800" b="1" dirty="0" err="1">
                <a:latin typeface="Calibri" panose="020F0502020204030204" pitchFamily="34" charset="0"/>
                <a:cs typeface="Calibri" panose="020F0502020204030204" pitchFamily="34" charset="0"/>
              </a:rPr>
              <a:t>Schofield</a:t>
            </a:r>
            <a:r>
              <a:rPr lang="el-GR" sz="1800" b="1" dirty="0">
                <a:latin typeface="Calibri" panose="020F0502020204030204" pitchFamily="34" charset="0"/>
                <a:cs typeface="Calibri" panose="020F0502020204030204" pitchFamily="34" charset="0"/>
              </a:rPr>
              <a:t>, 1988).     Η τροφή άλλωστε χαρακτηρίζεται  από υγρότητα, ενώ και το ίδιο το ζεστό δημιουργείται χάρη στο υγρό (Αριστοτέλης, Μετά τα Φυσικά, 983b, 22-26).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132927-4A26-21DD-FC07-4875F337DC2A}"/>
              </a:ext>
            </a:extLst>
          </p:cNvPr>
          <p:cNvSpPr>
            <a:spLocks noGrp="1"/>
          </p:cNvSpPr>
          <p:nvPr>
            <p:ph type="title"/>
          </p:nvPr>
        </p:nvSpPr>
        <p:spPr/>
        <p:txBody>
          <a:bodyPr/>
          <a:lstStyle/>
          <a:p>
            <a:pPr>
              <a:defRPr/>
            </a:pPr>
            <a:br>
              <a:rPr lang="el-GR" sz="2800" b="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r>
              <a:rPr lang="el-GR" sz="2800" b="1"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1.  ΤΟ ΥΔΩΡ ΚΑΙ Η ΘΕΣΗ ΤΗΣ ΓΗΣ ΣΤΟ ΣΥΜΠΑΝ</a:t>
            </a:r>
            <a:br>
              <a:rPr lang="el-GR" sz="1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CF6E77FC-5FE7-A28E-D7F6-6251FB659653}"/>
              </a:ext>
            </a:extLst>
          </p:cNvPr>
          <p:cNvSpPr>
            <a:spLocks noGrp="1"/>
          </p:cNvSpPr>
          <p:nvPr>
            <p:ph idx="1"/>
          </p:nvPr>
        </p:nvSpPr>
        <p:spPr>
          <a:xfrm>
            <a:off x="179388" y="1163638"/>
            <a:ext cx="4619625" cy="4530725"/>
          </a:xfrm>
        </p:spPr>
        <p:txBody>
          <a:bodyPr/>
          <a:lstStyle/>
          <a:p>
            <a:pPr>
              <a:buFont typeface="Arial" panose="020B0604020202020204" pitchFamily="34" charset="0"/>
              <a:buChar char="•"/>
              <a:defRPr/>
            </a:pPr>
            <a:endParaRPr lang="en-US" sz="1600" b="1" dirty="0">
              <a:latin typeface="Calibri" panose="020F0502020204030204" pitchFamily="34" charset="0"/>
              <a:cs typeface="Calibri" panose="020F0502020204030204" pitchFamily="34" charset="0"/>
            </a:endParaRPr>
          </a:p>
          <a:p>
            <a:pPr>
              <a:buFont typeface="Arial" panose="020B0604020202020204" pitchFamily="34" charset="0"/>
              <a:buChar char="•"/>
              <a:defRPr/>
            </a:pPr>
            <a:endParaRPr lang="en-US" sz="1600" b="1" dirty="0">
              <a:latin typeface="Calibri" panose="020F0502020204030204" pitchFamily="34" charset="0"/>
              <a:cs typeface="Calibri" panose="020F0502020204030204" pitchFamily="34" charset="0"/>
            </a:endParaRPr>
          </a:p>
          <a:p>
            <a:pPr>
              <a:buFont typeface="Arial" panose="020B0604020202020204" pitchFamily="34" charset="0"/>
              <a:buChar char="•"/>
              <a:defRPr/>
            </a:pPr>
            <a:endParaRPr lang="en-US" sz="1600" b="1" dirty="0">
              <a:latin typeface="Calibri" panose="020F0502020204030204" pitchFamily="34" charset="0"/>
              <a:cs typeface="Calibri" panose="020F0502020204030204" pitchFamily="34" charset="0"/>
            </a:endParaRPr>
          </a:p>
          <a:p>
            <a:pPr>
              <a:buFont typeface="Arial" panose="020B0604020202020204" pitchFamily="34" charset="0"/>
              <a:buChar char="•"/>
              <a:defRPr/>
            </a:pPr>
            <a:endParaRPr lang="en-US" sz="1600" b="1" dirty="0">
              <a:latin typeface="Calibri" panose="020F0502020204030204" pitchFamily="34" charset="0"/>
              <a:cs typeface="Calibri" panose="020F0502020204030204" pitchFamily="34" charset="0"/>
            </a:endParaRPr>
          </a:p>
          <a:p>
            <a:pPr>
              <a:buFont typeface="Arial" panose="020B0604020202020204" pitchFamily="34" charset="0"/>
              <a:buChar char="•"/>
              <a:defRPr/>
            </a:pPr>
            <a:r>
              <a:rPr lang="el-GR" sz="2000" b="1" dirty="0">
                <a:latin typeface="Calibri" panose="020F0502020204030204" pitchFamily="34" charset="0"/>
                <a:cs typeface="Calibri" panose="020F0502020204030204" pitchFamily="34" charset="0"/>
              </a:rPr>
              <a:t>Ο </a:t>
            </a:r>
            <a:r>
              <a:rPr lang="el-GR" sz="2000" b="1" dirty="0" err="1">
                <a:latin typeface="Calibri" panose="020F0502020204030204" pitchFamily="34" charset="0"/>
                <a:cs typeface="Calibri" panose="020F0502020204030204" pitchFamily="34" charset="0"/>
              </a:rPr>
              <a:t>Σιμπλίκιος</a:t>
            </a:r>
            <a:r>
              <a:rPr lang="el-GR" sz="2000" b="1" dirty="0">
                <a:latin typeface="Calibri" panose="020F0502020204030204" pitchFamily="34" charset="0"/>
                <a:cs typeface="Calibri" panose="020F0502020204030204" pitchFamily="34" charset="0"/>
              </a:rPr>
              <a:t>  μεταφέρει την άποψη ότι  γράφει η γη κινείται μέσα στο ύδωρ (</a:t>
            </a:r>
            <a:r>
              <a:rPr lang="el-GR" sz="2000" b="1" dirty="0" err="1">
                <a:latin typeface="Calibri" panose="020F0502020204030204" pitchFamily="34" charset="0"/>
                <a:cs typeface="Calibri" panose="020F0502020204030204" pitchFamily="34" charset="0"/>
              </a:rPr>
              <a:t>ὀχεῖσθαι</a:t>
            </a:r>
            <a:r>
              <a:rPr lang="el-GR" sz="2000" b="1" dirty="0">
                <a:latin typeface="Calibri" panose="020F0502020204030204" pitchFamily="34" charset="0"/>
                <a:cs typeface="Calibri" panose="020F0502020204030204" pitchFamily="34" charset="0"/>
              </a:rPr>
              <a:t>), όπως ακριβώς συμβαίνει με το ξύλο (</a:t>
            </a:r>
            <a:r>
              <a:rPr lang="el-GR" sz="2000" b="1" i="1" dirty="0">
                <a:latin typeface="Calibri" panose="020F0502020204030204" pitchFamily="34" charset="0"/>
                <a:cs typeface="Calibri" panose="020F0502020204030204" pitchFamily="34" charset="0"/>
              </a:rPr>
              <a:t>Εις Περί Ουρανού, </a:t>
            </a:r>
            <a:r>
              <a:rPr lang="el-GR" sz="2000" b="1" dirty="0">
                <a:latin typeface="Calibri" panose="020F0502020204030204" pitchFamily="34" charset="0"/>
                <a:cs typeface="Calibri" panose="020F0502020204030204" pitchFamily="34" charset="0"/>
              </a:rPr>
              <a:t>522, 14 (Α 14).</a:t>
            </a:r>
            <a:endParaRPr lang="en-US" sz="2000" b="1" dirty="0">
              <a:latin typeface="Calibri" panose="020F0502020204030204" pitchFamily="34" charset="0"/>
              <a:cs typeface="Calibri" panose="020F0502020204030204" pitchFamily="34" charset="0"/>
            </a:endParaRPr>
          </a:p>
          <a:p>
            <a:pPr>
              <a:buFont typeface="Arial" panose="020B0604020202020204" pitchFamily="34" charset="0"/>
              <a:buChar char="•"/>
              <a:defRPr/>
            </a:pPr>
            <a:endParaRPr lang="en-US" sz="16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endParaRPr lang="en-US" sz="16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endParaRPr lang="en-US" sz="1600" b="1"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endParaRPr lang="el-GR" sz="1800" b="1" dirty="0">
              <a:latin typeface="Calibri" panose="020F0502020204030204" pitchFamily="34" charset="0"/>
              <a:cs typeface="Calibri" panose="020F0502020204030204" pitchFamily="34" charset="0"/>
            </a:endParaRPr>
          </a:p>
        </p:txBody>
      </p:sp>
      <p:pic>
        <p:nvPicPr>
          <p:cNvPr id="21508" name="Εικόνα 6" descr="Εικόνα που περιέχει σκούρος, καθιστός, φόντο, μικρό&#10;&#10;Περιγραφή που δημιουργήθηκε αυτόματα">
            <a:extLst>
              <a:ext uri="{FF2B5EF4-FFF2-40B4-BE49-F238E27FC236}">
                <a16:creationId xmlns:a16="http://schemas.microsoft.com/office/drawing/2014/main" id="{1B54E648-5924-86C1-A20F-1F1CE5984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593850"/>
            <a:ext cx="353853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AD3708-9FF8-AB79-77FD-59A340A1C403}"/>
              </a:ext>
            </a:extLst>
          </p:cNvPr>
          <p:cNvSpPr>
            <a:spLocks noGrp="1"/>
          </p:cNvSpPr>
          <p:nvPr>
            <p:ph type="title"/>
          </p:nvPr>
        </p:nvSpPr>
        <p:spPr/>
        <p:txBody>
          <a:bodyPr/>
          <a:lstStyle/>
          <a:p>
            <a:pPr>
              <a:defRPr/>
            </a:pPr>
            <a:r>
              <a:rPr lang="el-GR" sz="2800" b="1"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1.  ΤΟ ΥΔΩΡ ΚΑΙ Η ΘΕΣΗ ΤΗΣ ΓΗΣ ΣΤΟ ΣΥΜΠΑΝ</a:t>
            </a:r>
            <a:endParaRPr lang="el-GR" sz="2800" dirty="0"/>
          </a:p>
        </p:txBody>
      </p:sp>
      <p:sp>
        <p:nvSpPr>
          <p:cNvPr id="3" name="Θέση περιεχομένου 2">
            <a:extLst>
              <a:ext uri="{FF2B5EF4-FFF2-40B4-BE49-F238E27FC236}">
                <a16:creationId xmlns:a16="http://schemas.microsoft.com/office/drawing/2014/main" id="{1F429D03-BDD8-F288-9FEE-4DB02D7815DA}"/>
              </a:ext>
            </a:extLst>
          </p:cNvPr>
          <p:cNvSpPr>
            <a:spLocks noGrp="1"/>
          </p:cNvSpPr>
          <p:nvPr>
            <p:ph idx="1"/>
          </p:nvPr>
        </p:nvSpPr>
        <p:spPr/>
        <p:txBody>
          <a:bodyPr/>
          <a:lstStyle/>
          <a:p>
            <a:pPr>
              <a:defRPr/>
            </a:pPr>
            <a:r>
              <a:rPr lang="el-GR" sz="2000" b="1" dirty="0">
                <a:latin typeface="Calibri" panose="020F0502020204030204" pitchFamily="34" charset="0"/>
                <a:cs typeface="Calibri" panose="020F0502020204030204" pitchFamily="34" charset="0"/>
              </a:rPr>
              <a:t>Η αντίληψη περί της γης που επιπλέει στο νερό </a:t>
            </a:r>
            <a:r>
              <a:rPr lang="el-GR" sz="2000" b="1" dirty="0" err="1">
                <a:latin typeface="Calibri" panose="020F0502020204030204" pitchFamily="34" charset="0"/>
                <a:cs typeface="Calibri" panose="020F0502020204030204" pitchFamily="34" charset="0"/>
              </a:rPr>
              <a:t>διεσώθη</a:t>
            </a:r>
            <a:r>
              <a:rPr lang="el-GR" sz="2000" b="1" dirty="0">
                <a:latin typeface="Calibri" panose="020F0502020204030204" pitchFamily="34" charset="0"/>
                <a:cs typeface="Calibri" panose="020F0502020204030204" pitchFamily="34" charset="0"/>
              </a:rPr>
              <a:t>  και στην Ορθόδοξη παράδοση και συγκεκριμένα στην Ακολουθία των Παθών την Μεγάλη Πέμπτη, και μεταξύ του 5ου και του 6ου Ευαγγελίου, όταν ο Εσταυρωμένος βγαίνει από το Ιερό, ο ιερέας λέγει </a:t>
            </a:r>
            <a:r>
              <a:rPr lang="el-GR" sz="2000" b="1" i="1" dirty="0">
                <a:latin typeface="Calibri" panose="020F0502020204030204" pitchFamily="34" charset="0"/>
                <a:cs typeface="Calibri" panose="020F0502020204030204" pitchFamily="34" charset="0"/>
              </a:rPr>
              <a:t>ότι σήμερον </a:t>
            </a:r>
            <a:r>
              <a:rPr lang="el-GR" sz="2000" b="1" i="1" dirty="0" err="1">
                <a:latin typeface="Calibri" panose="020F0502020204030204" pitchFamily="34" charset="0"/>
                <a:cs typeface="Calibri" panose="020F0502020204030204" pitchFamily="34" charset="0"/>
              </a:rPr>
              <a:t>κρεμᾶται</a:t>
            </a:r>
            <a:r>
              <a:rPr lang="el-GR" sz="2000" b="1" i="1" dirty="0">
                <a:latin typeface="Calibri" panose="020F0502020204030204" pitchFamily="34" charset="0"/>
                <a:cs typeface="Calibri" panose="020F0502020204030204" pitchFamily="34" charset="0"/>
              </a:rPr>
              <a:t> </a:t>
            </a:r>
            <a:r>
              <a:rPr lang="el-GR" sz="2000" b="1" i="1" dirty="0" err="1">
                <a:latin typeface="Calibri" panose="020F0502020204030204" pitchFamily="34" charset="0"/>
                <a:cs typeface="Calibri" panose="020F0502020204030204" pitchFamily="34" charset="0"/>
              </a:rPr>
              <a:t>ἐπί</a:t>
            </a:r>
            <a:r>
              <a:rPr lang="el-GR" sz="2000" b="1" i="1" dirty="0">
                <a:latin typeface="Calibri" panose="020F0502020204030204" pitchFamily="34" charset="0"/>
                <a:cs typeface="Calibri" panose="020F0502020204030204" pitchFamily="34" charset="0"/>
              </a:rPr>
              <a:t> ξύλου ὁ </a:t>
            </a:r>
            <a:r>
              <a:rPr lang="el-GR" sz="2000" b="1" i="1" dirty="0" err="1">
                <a:latin typeface="Calibri" panose="020F0502020204030204" pitchFamily="34" charset="0"/>
                <a:cs typeface="Calibri" panose="020F0502020204030204" pitchFamily="34" charset="0"/>
              </a:rPr>
              <a:t>ἐν</a:t>
            </a:r>
            <a:r>
              <a:rPr lang="el-GR" sz="2000" b="1" i="1" dirty="0">
                <a:latin typeface="Calibri" panose="020F0502020204030204" pitchFamily="34" charset="0"/>
                <a:cs typeface="Calibri" panose="020F0502020204030204" pitchFamily="34" charset="0"/>
              </a:rPr>
              <a:t> </a:t>
            </a:r>
            <a:r>
              <a:rPr lang="el-GR" sz="2000" b="1" i="1" dirty="0" err="1">
                <a:latin typeface="Calibri" panose="020F0502020204030204" pitchFamily="34" charset="0"/>
                <a:cs typeface="Calibri" panose="020F0502020204030204" pitchFamily="34" charset="0"/>
              </a:rPr>
              <a:t>ὕδασι</a:t>
            </a:r>
            <a:r>
              <a:rPr lang="el-GR" sz="2000" b="1" i="1" dirty="0">
                <a:latin typeface="Calibri" panose="020F0502020204030204" pitchFamily="34" charset="0"/>
                <a:cs typeface="Calibri" panose="020F0502020204030204" pitchFamily="34" charset="0"/>
              </a:rPr>
              <a:t> </a:t>
            </a:r>
            <a:r>
              <a:rPr lang="el-GR" sz="2000" b="1" i="1" dirty="0" err="1">
                <a:latin typeface="Calibri" panose="020F0502020204030204" pitchFamily="34" charset="0"/>
                <a:cs typeface="Calibri" panose="020F0502020204030204" pitchFamily="34" charset="0"/>
              </a:rPr>
              <a:t>τήν</a:t>
            </a:r>
            <a:r>
              <a:rPr lang="el-GR" sz="2000" b="1" i="1" dirty="0">
                <a:latin typeface="Calibri" panose="020F0502020204030204" pitchFamily="34" charset="0"/>
                <a:cs typeface="Calibri" panose="020F0502020204030204" pitchFamily="34" charset="0"/>
              </a:rPr>
              <a:t> </a:t>
            </a:r>
            <a:r>
              <a:rPr lang="el-GR" sz="2000" b="1" i="1" dirty="0" err="1">
                <a:latin typeface="Calibri" panose="020F0502020204030204" pitchFamily="34" charset="0"/>
                <a:cs typeface="Calibri" panose="020F0502020204030204" pitchFamily="34" charset="0"/>
              </a:rPr>
              <a:t>γῆν</a:t>
            </a:r>
            <a:r>
              <a:rPr lang="el-GR" sz="2000" b="1" i="1" dirty="0">
                <a:latin typeface="Calibri" panose="020F0502020204030204" pitchFamily="34" charset="0"/>
                <a:cs typeface="Calibri" panose="020F0502020204030204" pitchFamily="34" charset="0"/>
              </a:rPr>
              <a:t> </a:t>
            </a:r>
            <a:r>
              <a:rPr lang="el-GR" sz="2000" b="1" i="1" dirty="0" err="1">
                <a:latin typeface="Calibri" panose="020F0502020204030204" pitchFamily="34" charset="0"/>
                <a:cs typeface="Calibri" panose="020F0502020204030204" pitchFamily="34" charset="0"/>
              </a:rPr>
              <a:t>κρεμάσας</a:t>
            </a:r>
            <a:r>
              <a:rPr lang="el-GR" sz="2000" b="1" i="1" dirty="0">
                <a:latin typeface="Calibri" panose="020F0502020204030204" pitchFamily="34" charset="0"/>
                <a:cs typeface="Calibri" panose="020F0502020204030204" pitchFamily="34" charset="0"/>
              </a:rPr>
              <a:t>. </a:t>
            </a:r>
            <a:endParaRPr lang="en-US" sz="2000" b="1" i="1" dirty="0">
              <a:latin typeface="Calibri" panose="020F0502020204030204" pitchFamily="34" charset="0"/>
              <a:cs typeface="Calibri" panose="020F0502020204030204" pitchFamily="34" charset="0"/>
            </a:endParaRPr>
          </a:p>
          <a:p>
            <a:pPr>
              <a:defRPr/>
            </a:pPr>
            <a:endParaRPr lang="el-GR" dirty="0"/>
          </a:p>
        </p:txBody>
      </p:sp>
      <p:pic>
        <p:nvPicPr>
          <p:cNvPr id="22532" name="Εικόνα 4" descr="Εικόνα που περιέχει εσωτερικό, ρολόι, πίνακας, κτίριο&#10;&#10;Περιγραφή που δημιουργήθηκε αυτόματα">
            <a:extLst>
              <a:ext uri="{FF2B5EF4-FFF2-40B4-BE49-F238E27FC236}">
                <a16:creationId xmlns:a16="http://schemas.microsoft.com/office/drawing/2014/main" id="{EF2B22D8-EB15-E929-2245-1044E59A3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188" y="3429000"/>
            <a:ext cx="38100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7BEB59-B9A9-EC87-8944-79415FD29318}"/>
              </a:ext>
            </a:extLst>
          </p:cNvPr>
          <p:cNvSpPr>
            <a:spLocks noGrp="1"/>
          </p:cNvSpPr>
          <p:nvPr>
            <p:ph type="title"/>
          </p:nvPr>
        </p:nvSpPr>
        <p:spPr/>
        <p:txBody>
          <a:bodyPr/>
          <a:lstStyle/>
          <a:p>
            <a:pPr>
              <a:defRPr/>
            </a:pPr>
            <a:r>
              <a:rPr lang="el-GR" sz="3200" b="1" i="1" dirty="0">
                <a:solidFill>
                  <a:srgbClr val="FFFF00"/>
                </a:solidFill>
                <a:latin typeface="Calibri" panose="020F0502020204030204" pitchFamily="34" charset="0"/>
                <a:cs typeface="Calibri" panose="020F0502020204030204" pitchFamily="34" charset="0"/>
              </a:rPr>
              <a:t>2 . ΑΣΤΡΟΝΟΜΙΚΑ ΕΠΙΤΕΥΓΜΑΤΑ</a:t>
            </a:r>
          </a:p>
        </p:txBody>
      </p:sp>
      <p:sp>
        <p:nvSpPr>
          <p:cNvPr id="3" name="Θέση περιεχομένου 2">
            <a:extLst>
              <a:ext uri="{FF2B5EF4-FFF2-40B4-BE49-F238E27FC236}">
                <a16:creationId xmlns:a16="http://schemas.microsoft.com/office/drawing/2014/main" id="{E4691813-2FFD-2A39-5CCB-CD595AAAC6D2}"/>
              </a:ext>
            </a:extLst>
          </p:cNvPr>
          <p:cNvSpPr>
            <a:spLocks noGrp="1"/>
          </p:cNvSpPr>
          <p:nvPr>
            <p:ph idx="1"/>
          </p:nvPr>
        </p:nvSpPr>
        <p:spPr/>
        <p:txBody>
          <a:bodyPr/>
          <a:lstStyle/>
          <a:p>
            <a:pPr>
              <a:defRPr/>
            </a:pPr>
            <a:r>
              <a:rPr lang="el-GR" sz="1600" b="1" dirty="0">
                <a:latin typeface="Calibri" panose="020F0502020204030204" pitchFamily="34" charset="0"/>
                <a:cs typeface="Calibri" panose="020F0502020204030204" pitchFamily="34" charset="0"/>
              </a:rPr>
              <a:t>Η επιτυχής πρόβλεψη της έκλειψης Ηλίου του 585 π.Χ. </a:t>
            </a:r>
          </a:p>
          <a:p>
            <a:pPr>
              <a:defRPr/>
            </a:pPr>
            <a:r>
              <a:rPr lang="el-GR" sz="1600" b="1" dirty="0">
                <a:latin typeface="Calibri" panose="020F0502020204030204" pitchFamily="34" charset="0"/>
                <a:cs typeface="Calibri" panose="020F0502020204030204" pitchFamily="34" charset="0"/>
              </a:rPr>
              <a:t>Ο υπολογισμός της </a:t>
            </a:r>
            <a:r>
              <a:rPr lang="el-GR" sz="1600" b="1" dirty="0" err="1">
                <a:latin typeface="Calibri" panose="020F0502020204030204" pitchFamily="34" charset="0"/>
                <a:cs typeface="Calibri" panose="020F0502020204030204" pitchFamily="34" charset="0"/>
              </a:rPr>
              <a:t>λόξωσης</a:t>
            </a:r>
            <a:r>
              <a:rPr lang="el-GR" sz="1600" b="1" dirty="0">
                <a:latin typeface="Calibri" panose="020F0502020204030204" pitchFamily="34" charset="0"/>
                <a:cs typeface="Calibri" panose="020F0502020204030204" pitchFamily="34" charset="0"/>
              </a:rPr>
              <a:t> της εκλειπτικής, δηλαδή της γωνίας που σχηματίζει το επίπεδο της εκλειπτικής με το επίπεδο του ουράνιου ισημερινού, ένα επίτευγμα που σύμφωνα με άλλες εκδοχές αποδίδεται στον </a:t>
            </a:r>
            <a:r>
              <a:rPr lang="el-GR" sz="1600" b="1" dirty="0" err="1">
                <a:latin typeface="Calibri" panose="020F0502020204030204" pitchFamily="34" charset="0"/>
                <a:cs typeface="Calibri" panose="020F0502020204030204" pitchFamily="34" charset="0"/>
              </a:rPr>
              <a:t>Οινοπίδη</a:t>
            </a:r>
            <a:r>
              <a:rPr lang="el-GR" sz="1600" b="1" dirty="0">
                <a:latin typeface="Calibri" panose="020F0502020204030204" pitchFamily="34" charset="0"/>
                <a:cs typeface="Calibri" panose="020F0502020204030204" pitchFamily="34" charset="0"/>
              </a:rPr>
              <a:t> τον Χίο και στον Πυθαγόρα (</a:t>
            </a:r>
            <a:r>
              <a:rPr lang="el-GR" sz="1600" b="1" dirty="0" err="1">
                <a:latin typeface="Calibri" panose="020F0502020204030204" pitchFamily="34" charset="0"/>
                <a:cs typeface="Calibri" panose="020F0502020204030204" pitchFamily="34" charset="0"/>
              </a:rPr>
              <a:t>Αέτιος</a:t>
            </a:r>
            <a:r>
              <a:rPr lang="el-GR" sz="1600" b="1" dirty="0">
                <a:latin typeface="Calibri" panose="020F0502020204030204" pitchFamily="34" charset="0"/>
                <a:cs typeface="Calibri" panose="020F0502020204030204" pitchFamily="34" charset="0"/>
              </a:rPr>
              <a:t>, De  </a:t>
            </a:r>
            <a:r>
              <a:rPr lang="el-GR" sz="1600" b="1" dirty="0" err="1">
                <a:latin typeface="Calibri" panose="020F0502020204030204" pitchFamily="34" charset="0"/>
                <a:cs typeface="Calibri" panose="020F0502020204030204" pitchFamily="34" charset="0"/>
              </a:rPr>
              <a:t>Plac</a:t>
            </a:r>
            <a:r>
              <a:rPr lang="el-GR" sz="1600" b="1" dirty="0">
                <a:latin typeface="Calibri" panose="020F0502020204030204" pitchFamily="34" charset="0"/>
                <a:cs typeface="Calibri" panose="020F0502020204030204" pitchFamily="34" charset="0"/>
              </a:rPr>
              <a:t>. II, 12, 2-3).  Με ακρίβεια όμως αυτή η γωνία υπολογίστηκε από τον Ίππαρχο (23° 27΄) </a:t>
            </a:r>
          </a:p>
        </p:txBody>
      </p:sp>
      <p:pic>
        <p:nvPicPr>
          <p:cNvPr id="23556" name="Picture 1">
            <a:extLst>
              <a:ext uri="{FF2B5EF4-FFF2-40B4-BE49-F238E27FC236}">
                <a16:creationId xmlns:a16="http://schemas.microsoft.com/office/drawing/2014/main" id="{B8193FDE-708E-E751-9EE4-515D46AE9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2924175"/>
            <a:ext cx="4533900"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CA2985-2919-2B77-EFE3-EEBA8F9519F8}"/>
              </a:ext>
            </a:extLst>
          </p:cNvPr>
          <p:cNvSpPr>
            <a:spLocks noGrp="1"/>
          </p:cNvSpPr>
          <p:nvPr>
            <p:ph type="title"/>
          </p:nvPr>
        </p:nvSpPr>
        <p:spPr/>
        <p:txBody>
          <a:bodyPr/>
          <a:lstStyle/>
          <a:p>
            <a:pPr>
              <a:defRPr/>
            </a:pPr>
            <a:r>
              <a:rPr lang="el-GR" sz="2800" b="1" i="1" dirty="0">
                <a:solidFill>
                  <a:srgbClr val="FFFF00"/>
                </a:solidFill>
                <a:latin typeface="Calibri" panose="020F0502020204030204" pitchFamily="34" charset="0"/>
                <a:cs typeface="Calibri" panose="020F0502020204030204" pitchFamily="34" charset="0"/>
              </a:rPr>
              <a:t>2 . ΑΣΤΡΟΝΟΜΙΚΑ ΕΠΙΤΕΥΓΜΑΤΑ</a:t>
            </a:r>
          </a:p>
        </p:txBody>
      </p:sp>
      <p:sp>
        <p:nvSpPr>
          <p:cNvPr id="3" name="Θέση περιεχομένου 2">
            <a:extLst>
              <a:ext uri="{FF2B5EF4-FFF2-40B4-BE49-F238E27FC236}">
                <a16:creationId xmlns:a16="http://schemas.microsoft.com/office/drawing/2014/main" id="{6B88B8D7-EDA2-AD47-43C5-68CE098F705E}"/>
              </a:ext>
            </a:extLst>
          </p:cNvPr>
          <p:cNvSpPr>
            <a:spLocks noGrp="1"/>
          </p:cNvSpPr>
          <p:nvPr>
            <p:ph idx="1"/>
          </p:nvPr>
        </p:nvSpPr>
        <p:spPr/>
        <p:txBody>
          <a:bodyPr/>
          <a:lstStyle/>
          <a:p>
            <a:pPr>
              <a:defRPr/>
            </a:pPr>
            <a:r>
              <a:rPr lang="el-GR" sz="1600" b="1" dirty="0">
                <a:latin typeface="Calibri" panose="020F0502020204030204" pitchFamily="34" charset="0"/>
                <a:cs typeface="Calibri" panose="020F0502020204030204" pitchFamily="34" charset="0"/>
              </a:rPr>
              <a:t>Έκανε λόγο για τις τροπές του Ηλίου και για τις εκλείψεις δίχως όμως να υπάρχει πληροφορία σχετικά με τις μεθόδους που χρησιμοποιούσε. Ωστόσο είναι δεδομένο ότι είχε ισχυρό μαθηματικό υπόβαθρο, αλλά και γνώσεις στην γεωμετρία. </a:t>
            </a:r>
            <a:endParaRPr lang="en-US" sz="1600" b="1" dirty="0">
              <a:latin typeface="Calibri" panose="020F0502020204030204" pitchFamily="34" charset="0"/>
              <a:cs typeface="Calibri" panose="020F0502020204030204" pitchFamily="34" charset="0"/>
            </a:endParaRPr>
          </a:p>
          <a:p>
            <a:pPr>
              <a:defRPr/>
            </a:pPr>
            <a:endParaRPr lang="en-US" sz="1600" b="1" dirty="0">
              <a:latin typeface="Calibri" panose="020F0502020204030204" pitchFamily="34" charset="0"/>
              <a:cs typeface="Calibri" panose="020F0502020204030204" pitchFamily="34" charset="0"/>
            </a:endParaRPr>
          </a:p>
          <a:p>
            <a:pPr>
              <a:defRPr/>
            </a:pPr>
            <a:r>
              <a:rPr lang="el-GR" sz="1600" b="1" dirty="0">
                <a:latin typeface="Calibri" panose="020F0502020204030204" pitchFamily="34" charset="0"/>
                <a:cs typeface="Calibri" panose="020F0502020204030204" pitchFamily="34" charset="0"/>
              </a:rPr>
              <a:t>το αίτιο των εκλείψεων Ηλίου εντοπίζεται στην κίνηση της Σελήνης (</a:t>
            </a:r>
            <a:r>
              <a:rPr lang="el-GR" sz="1600" b="1" dirty="0" err="1">
                <a:latin typeface="Calibri" panose="020F0502020204030204" pitchFamily="34" charset="0"/>
                <a:cs typeface="Calibri" panose="020F0502020204030204" pitchFamily="34" charset="0"/>
              </a:rPr>
              <a:t>Αέτιος</a:t>
            </a:r>
            <a:r>
              <a:rPr lang="el-GR" sz="1600" b="1" dirty="0">
                <a:latin typeface="Calibri" panose="020F0502020204030204" pitchFamily="34" charset="0"/>
                <a:cs typeface="Calibri" panose="020F0502020204030204" pitchFamily="34" charset="0"/>
              </a:rPr>
              <a:t>, De  </a:t>
            </a:r>
            <a:r>
              <a:rPr lang="el-GR" sz="1600" b="1" dirty="0" err="1">
                <a:latin typeface="Calibri" panose="020F0502020204030204" pitchFamily="34" charset="0"/>
                <a:cs typeface="Calibri" panose="020F0502020204030204" pitchFamily="34" charset="0"/>
              </a:rPr>
              <a:t>Plac</a:t>
            </a:r>
            <a:r>
              <a:rPr lang="el-GR" sz="1600" b="1" dirty="0">
                <a:latin typeface="Calibri" panose="020F0502020204030204" pitchFamily="34" charset="0"/>
                <a:cs typeface="Calibri" panose="020F0502020204030204" pitchFamily="34" charset="0"/>
              </a:rPr>
              <a:t>. II,  24, 1-2), κάτι το οποίο είναι απολύτως ορθό. </a:t>
            </a:r>
          </a:p>
          <a:p>
            <a:pPr>
              <a:defRPr/>
            </a:pPr>
            <a:endParaRPr lang="el-GR" sz="1600" b="1" dirty="0">
              <a:latin typeface="Calibri" panose="020F0502020204030204" pitchFamily="34" charset="0"/>
              <a:cs typeface="Calibri" panose="020F0502020204030204" pitchFamily="34" charset="0"/>
            </a:endParaRPr>
          </a:p>
          <a:p>
            <a:pPr>
              <a:defRPr/>
            </a:pPr>
            <a:r>
              <a:rPr lang="el-GR" sz="1600" b="1" dirty="0">
                <a:latin typeface="Calibri" panose="020F0502020204030204" pitchFamily="34" charset="0"/>
                <a:cs typeface="Calibri" panose="020F0502020204030204" pitchFamily="34" charset="0"/>
              </a:rPr>
              <a:t>Θεώρησε την Σελήνη ως ετερόφωτο σώμα</a:t>
            </a:r>
            <a:endParaRPr lang="en-US" sz="1600" b="1" dirty="0">
              <a:latin typeface="Calibri" panose="020F0502020204030204" pitchFamily="34" charset="0"/>
              <a:cs typeface="Calibri" panose="020F0502020204030204" pitchFamily="34" charset="0"/>
            </a:endParaRPr>
          </a:p>
          <a:p>
            <a:pPr>
              <a:defRPr/>
            </a:pPr>
            <a:r>
              <a:rPr lang="en-US" sz="1600" b="1" dirty="0">
                <a:latin typeface="Calibri" panose="020F0502020204030204" pitchFamily="34" charset="0"/>
                <a:cs typeface="Calibri" panose="020F0502020204030204" pitchFamily="34" charset="0"/>
              </a:rPr>
              <a:t>M</a:t>
            </a:r>
            <a:r>
              <a:rPr lang="el-GR" sz="1600" b="1" dirty="0" err="1">
                <a:latin typeface="Calibri" panose="020F0502020204030204" pitchFamily="34" charset="0"/>
                <a:cs typeface="Calibri" panose="020F0502020204030204" pitchFamily="34" charset="0"/>
              </a:rPr>
              <a:t>έτρηση</a:t>
            </a:r>
            <a:r>
              <a:rPr lang="el-GR" sz="1600" b="1" dirty="0">
                <a:latin typeface="Calibri" panose="020F0502020204030204" pitchFamily="34" charset="0"/>
                <a:cs typeface="Calibri" panose="020F0502020204030204" pitchFamily="34" charset="0"/>
              </a:rPr>
              <a:t> του ύψους των πυραμίδων βάσει της σκιάς τους</a:t>
            </a:r>
          </a:p>
        </p:txBody>
      </p:sp>
      <p:pic>
        <p:nvPicPr>
          <p:cNvPr id="24580" name="Εικόνα 5" descr="Εικόνα που περιέχει φως, λάμπα&#10;&#10;Περιγραφή που δημιουργήθηκε αυτόματα">
            <a:extLst>
              <a:ext uri="{FF2B5EF4-FFF2-40B4-BE49-F238E27FC236}">
                <a16:creationId xmlns:a16="http://schemas.microsoft.com/office/drawing/2014/main" id="{F4BAFF5D-E69A-C91F-EA66-C2BE75E5B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4289425"/>
            <a:ext cx="325120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835</TotalTime>
  <Words>3228</Words>
  <Application>Microsoft Office PowerPoint</Application>
  <PresentationFormat>Προβολή στην οθόνη (4:3)</PresentationFormat>
  <Paragraphs>180</Paragraphs>
  <Slides>45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45</vt:i4>
      </vt:variant>
    </vt:vector>
  </HeadingPairs>
  <TitlesOfParts>
    <vt:vector size="51" baseType="lpstr">
      <vt:lpstr>Arial</vt:lpstr>
      <vt:lpstr>Calibri</vt:lpstr>
      <vt:lpstr>Cambria</vt:lpstr>
      <vt:lpstr>Wingdings</vt:lpstr>
      <vt:lpstr>Beam</vt:lpstr>
      <vt:lpstr>1_Beam</vt:lpstr>
      <vt:lpstr> Προσωκρατικοί φιλόσοφοι και σύγχρονη επιστήμη </vt:lpstr>
      <vt:lpstr>Παρουσίαση του PowerPoint</vt:lpstr>
      <vt:lpstr>ΘΑΛΗΣ Ο ΜΙΛΗΣΙΟΣ  624 –546 π.Χ. </vt:lpstr>
      <vt:lpstr> 1.  ΤΟ ΥΔΩΡ ΚΑΙ Η ΘΕΣΗ ΤΗΣ ΓΗΣ ΣΤΟ ΣΥΜΠΑΝ </vt:lpstr>
      <vt:lpstr> 1.  ΤΟ ΥΔΩΡ ΚΑΙ Η ΘΕΣΗ ΤΗΣ ΓΗΣ ΣΤΟ ΣΥΜΠΑΝ </vt:lpstr>
      <vt:lpstr> 1.  ΤΟ ΥΔΩΡ ΚΑΙ Η ΘΕΣΗ ΤΗΣ ΓΗΣ ΣΤΟ ΣΥΜΠΑΝ </vt:lpstr>
      <vt:lpstr>1.  ΤΟ ΥΔΩΡ ΚΑΙ Η ΘΕΣΗ ΤΗΣ ΓΗΣ ΣΤΟ ΣΥΜΠΑΝ</vt:lpstr>
      <vt:lpstr>2 . ΑΣΤΡΟΝΟΜΙΚΑ ΕΠΙΤΕΥΓΜΑΤΑ</vt:lpstr>
      <vt:lpstr>2 . ΑΣΤΡΟΝΟΜΙΚΑ ΕΠΙΤΕΥΓΜΑΤΑ</vt:lpstr>
      <vt:lpstr>2 . ΑΣΤΡΟΝΟΜΙΚΑ ΕΠΙΤΕΥΓΜΑΤΑ</vt:lpstr>
      <vt:lpstr>2 . ΑΣΤΡΟΝΟΜΙΚΑ ΕΠΙΤΕΥΓΜΑΤΑ</vt:lpstr>
      <vt:lpstr>Παρουσίαση του PowerPoint</vt:lpstr>
      <vt:lpstr> ΑΝΑΞΙΜΑΝΔΡΟΣ  610 –  546 π.Χ. </vt:lpstr>
      <vt:lpstr> ΑΝΑΞΙΜΑΝΔΡΟΣ  610 –  546 π.Χ. </vt:lpstr>
      <vt:lpstr> Επιτεύγματα στην Αστρονομία </vt:lpstr>
      <vt:lpstr>Παρουσίαση του PowerPoint</vt:lpstr>
      <vt:lpstr>1. Η ΚΟΣΜΟΛΟΓΙΑ ΤΟΥ ΑΝΑΞΙΜΕΝΗ</vt:lpstr>
      <vt:lpstr>1. Η ΚΟΣΜΟΛΟΓΙΑ ΤΟΥ ΑΝΑΞΙΜΕΝΗ</vt:lpstr>
      <vt:lpstr>1. Η ΚΟΣΜΟΛΟΓΙΑ ΤΟΥ ΑΝΑΞΙΜΕΝΗ</vt:lpstr>
      <vt:lpstr>2. Η ΦΥΣΗ ΤΩΝ ΟΥΡΑΝΙΩΝ ΣΩΜΑΤΩΝ</vt:lpstr>
      <vt:lpstr>3. ΓΕΩΔΗ ΣΩΜΑΤΑ ΣΕ ΠΕΡΙΣΤΡΟΦΗ ΓΥΡΩ ΑΠΟ ΑΣΤΡΑ</vt:lpstr>
      <vt:lpstr>3. ΓΕΩΔΗ ΣΩΜΑΤΑ ΣΕ ΠΕΡΙΣΤΡΟΦΗ ΓΥΡΩ ΑΠΟ ΑΣΤΡΑ</vt:lpstr>
      <vt:lpstr>3. ΓΕΩΔΗ ΣΩΜΑΤΑ ΣΕ ΠΕΡΙΣΤΡΟΦΗ ΓΥΡΩ ΑΠΟ ΑΣΤΡΑ</vt:lpstr>
      <vt:lpstr>3. ΓΕΩΔΗ ΣΩΜΑΤΑ ΣΕ ΠΕΡΙΣΤΡΟΦΗ ΓΥΡΩ ΑΠΟ ΑΣΤΡΑ</vt:lpstr>
      <vt:lpstr>Παρουσίαση του PowerPoint</vt:lpstr>
      <vt:lpstr>4. Η ΑΠΟΣΤΟΛΗ KEPPLER</vt:lpstr>
      <vt:lpstr>Παρουσίαση του PowerPoint</vt:lpstr>
      <vt:lpstr>Παρουσίαση του PowerPoint</vt:lpstr>
      <vt:lpstr>Παρουσίαση του PowerPoint</vt:lpstr>
      <vt:lpstr>Παρουσίαση του PowerPoint</vt:lpstr>
      <vt:lpstr>Η γέννηση του Σύμπαντος</vt:lpstr>
      <vt:lpstr>Η γέννηση του Σύμπαντος</vt:lpstr>
      <vt:lpstr>Παρουσίαση του PowerPoint</vt:lpstr>
      <vt:lpstr>Η γέννηση του Σύμπαντος</vt:lpstr>
      <vt:lpstr>Η γέννηση του Σύμπαντος</vt:lpstr>
      <vt:lpstr>Παρουσίαση του PowerPoint</vt:lpstr>
      <vt:lpstr>Μηχανισμός εκλείψεων</vt:lpstr>
      <vt:lpstr>Παρουσίαση του PowerPoint</vt:lpstr>
      <vt:lpstr>Η φύση της Σελήνης</vt:lpstr>
      <vt:lpstr>Η φύση της Σελήνης</vt:lpstr>
      <vt:lpstr>Η φύση της Σελήνης</vt:lpstr>
      <vt:lpstr>Πτώσεις μετεωριτών</vt:lpstr>
      <vt:lpstr>Η φύση του Ηλίου και των άστρων</vt:lpstr>
      <vt:lpstr>Παρουσίαση του PowerPoint</vt:lpstr>
      <vt:lpstr>Παρουσίαση του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Η Κοσμολογία του Αναξαγόρα</dc:title>
  <dc:creator>Kostas Kalachanis</dc:creator>
  <cp:lastModifiedBy>Kostas Kalachanis</cp:lastModifiedBy>
  <cp:revision>29</cp:revision>
  <dcterms:created xsi:type="dcterms:W3CDTF">2014-11-17T18:47:18Z</dcterms:created>
  <dcterms:modified xsi:type="dcterms:W3CDTF">2024-03-31T12:02:55Z</dcterms:modified>
</cp:coreProperties>
</file>