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65" r:id="rId2"/>
    <p:sldId id="259" r:id="rId3"/>
    <p:sldId id="267" r:id="rId4"/>
    <p:sldId id="302" r:id="rId5"/>
    <p:sldId id="458" r:id="rId6"/>
    <p:sldId id="276" r:id="rId7"/>
    <p:sldId id="271" r:id="rId8"/>
    <p:sldId id="277" r:id="rId9"/>
    <p:sldId id="291" r:id="rId10"/>
    <p:sldId id="292" r:id="rId11"/>
    <p:sldId id="269" r:id="rId12"/>
    <p:sldId id="293" r:id="rId13"/>
    <p:sldId id="298" r:id="rId14"/>
    <p:sldId id="297" r:id="rId15"/>
    <p:sldId id="299" r:id="rId16"/>
    <p:sldId id="256" r:id="rId17"/>
    <p:sldId id="257" r:id="rId18"/>
    <p:sldId id="464" r:id="rId19"/>
    <p:sldId id="281" r:id="rId20"/>
    <p:sldId id="273" r:id="rId21"/>
    <p:sldId id="274" r:id="rId22"/>
    <p:sldId id="275" r:id="rId23"/>
    <p:sldId id="278" r:id="rId24"/>
    <p:sldId id="279" r:id="rId25"/>
    <p:sldId id="280" r:id="rId26"/>
    <p:sldId id="283" r:id="rId27"/>
    <p:sldId id="260" r:id="rId28"/>
    <p:sldId id="262" r:id="rId29"/>
    <p:sldId id="263" r:id="rId30"/>
    <p:sldId id="295" r:id="rId31"/>
    <p:sldId id="300" r:id="rId32"/>
    <p:sldId id="296" r:id="rId33"/>
    <p:sldId id="261" r:id="rId34"/>
    <p:sldId id="459" r:id="rId35"/>
    <p:sldId id="301" r:id="rId3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24" autoAdjust="0"/>
  </p:normalViewPr>
  <p:slideViewPr>
    <p:cSldViewPr>
      <p:cViewPr varScale="1">
        <p:scale>
          <a:sx n="79" d="100"/>
          <a:sy n="79" d="100"/>
        </p:scale>
        <p:origin x="1565" y="62"/>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08-05T13:08:22.80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25 183,'25'-23,"50"23,-25-22,0 1,-25 21,0 0,25 0,-50-22,25 22,1 0,-1 0,25 0,-25 0,0 0,0 0,0 0,0 0,0 0,25 0,-25 0,0 0,0 0,0 0,25 0,-25 0,25 0,-25 0,0 0,0 0,0 0,0 0,0 0,0 0,25 0,-25 0,0 0,0 0,0 0,0 0,25 0,0-22,-25 22,0 0,0 0,0 0,0 0,25 0,-25 0,-1 0,1 0,0 0,0 0,25 0,0 0,-25 0,1 0,-1 0,0 0,25 0,0 0,0 0,0 0,-25 0,0 0,0 0,25 0,0 0,0 0,-25 0,0 0,0 0,25 0,-25 0,0 0,0 0,0 0,25 0,-25 0,50 0,-50 0,0 0,0 0,0 0,0 0,25 0,0 0,-25 0,0 0,0 0,0 0,0 0,0 0,0 0,25 0,-75 0,0 0,0 0,0 0,0 0,-25 0,25 0,0 0,0 0,0 0,0 0,-25 0,25 0,-25 0,0 0,25 0,0 0,-25 0,25 0,0 0,-25 0,0 0,25 0,0 0,0 0,-25 0,0 0,0 44,0-44,25 0,-25 0,25 0,0 0,0 43,0-43,0 0,0 0,-25 0,25 0,-26 0,26 0,-25 0,25 0,0 0,0 0,-24 0,24 0,-25 0,25 0,0 0,-25 0,25 0,0 0,-25 0,25 0,-25 0,25 0,-25 0,25 0,-25 0,25 0,0 0,-25 0,25 0,0 0,0 0,-25 0,25 0,0 0,-25 0,0 0,25 0,0 0,0 0,0 0,0 0,0 0,0 0,0 0,-25 0,25 0,-1 0,1 0,0 0,0 0,0 0,0 0,0 0,-50 0,50 0,0 0,0 0,0 0,0-22,25 1,25-1,25 0,-25 0,0 22,0-22,0 0,0 22,0 0,0 0,0 0,0 0,25 0,-24 0,-1 0,0 0,0 0,25 0,0 0,-25 0,0 0,0 22,0-22,0 0,0 0,0 22,0 0,0-22,0 22,0-22,0 22,0-22,0 21,0-21,25 0,-50 22,50 1,0-1,-25-22,0 0,0 0,0 22,0-22,0 0,0 0,25 0,0 0,-25 0,0 0,0 0,0 0,0 0,0 0,0 0,-1 0,1 0,0 0,0 0,0 0,0 0,0 0,25 0,-24 0,-1 0,0 0,25 0,25-22,-50 22,0-22,0 22,0 0,0 0,0 0,25-23,-25 23,0 0,0 0,0 0,0 0,0-22,25 22,-25 0,25 0,-25 0,0 0,0 0,0 0,0 0,0 0,0 0,0 0,0 0,0-21,0 21,0 0,0 0,-25-22,50 22,-25-22,0 22,0 0,0 0,-25-22,50 22</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08-05T13:08:39.91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50 139,'-25'0,"74"0,1 0,0 0,-1 0,1 0,-25 0,0 0,0 0,-1 45,26-45,-25 0,0 0,0 0,-1 0,1 0,25 0,-1 0,-24 0,0 0,74 0,-49 0,-25 0,0 0,0 0,-1 0,1 0,25 0,-25 0,0 0,-1 0,1 0,0 0,0 0,24 0,-24 0,25 0,-25 0,0 0,-1 0,1 0,0 0,0 0,25 0,-26 0,1 0,0 0,0 0,0 0,24 0,-24 0,0 0,0 0,24 0,-24 0,0 0,0 0,0 0,0 0,-1 0,1 0,25 0,-25 0,49 0,-49 0,0 0,0 0,-1 0,1 0,0 46,0-46,25 0,-26 0,1 0,0 0,0 0,-25 45,-50-45,1 0,24 0,0 45,0-45,0 0,0 0,1 0,-1 0,0 0,0 0,0 0,1 0,-1 0,-25 0,25 0,0 0,1 0,-1 0,0-23,0 23,0 0,-24 0,24 0,0 0,0-22,0 22,0 0,1-23,-26 23,25 0,0 0,1 0,-26 0,25 0,0 0,0 0,1 0,-1 0,-25 0,0 0,1 0,24 0,0 0,0 0,1 0,-1 0,25-22,-50 22,25 0,0 0,1-23,-1 23,-25 0,25 0,0 0,-24 0,24 0,-25 0,25 0,1 0,-1 0,0 0,0 0,-24 0,-1 0,25 0,-49 0,24 0,-25 0,51 0,-1 0,0 0,0 0,0 0,25-23,-49 23,-1-45,50 23,25-1,0 1,-1 22,1-23,0 23,0 0,0-22,0 22,-1 0,26 0,-25 0,0 0,0 0,-1 0,26 0,0 0,-25 0,-1 0,1 0,0 0,0 0,24 0,-24 0,0 0,0 0,0 0,24 0,-24 0,0 0,0 0,0 0,0 0,24 0,-24 0,0 0,25 0,-26 0,51 0,-50 0,24 0,-24 0,0 0,0 0,0 0,-1 0,26 0,-25 0,0 0,0 0,-1 22,26-22,-25 0,0 0,-1 0,1 0,0 0,0 0,0 0,24 0,1 0,-25 0,0 0,0 0,-1 0,26 0,-25 0,0 0,0 0,-1 0,1 0,25 0,-25 0,-1-22,1 22,0 0,0 0,0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08-07T13:42:06.741"/>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994 236,'75'-58,"-150"58,37 0,0 0,-37 117,37-117,1 0,-39 59,38-59,1 0,-39 0,-188 0,227 0,-39 118,38-118,-75 176,113-117,0 59,0-59,0 0,0 0,0 117,0 60,0-177,0-1,76 119,-39-59,39-59,-38 58,75-58,151 294,-227-117,39-60,-38-117,112 177,77-1,-114-235,-75 59,-1-59,39 0,-39 0,77 0,-77 0,39 0,-39 0,1-118,38 59,-39 59,39-58,-39-60,1 59,37-59,-37 59,38-58,-39 58,1 0,-38-118,0 60,0 58,-38 0,38-59,0 59,-75 0,75-58,0 58,-38 0,38-59,-75 59,37-58,0 58,-37 0,37-59,-37 59,37 59,0 0,-37-117,37 58,-37-59,75 59,-38 0,38-117,-38 58,-37 59,37-59,-37 118,37-58,0-1,-37-59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56CB5-5663-449B-A85E-850083F96BC7}" type="datetimeFigureOut">
              <a:rPr lang="el-GR" smtClean="0"/>
              <a:pPr/>
              <a:t>3/11/2023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5BDA9-6BCB-4927-B3EF-E8A0322B33A2}" type="slidenum">
              <a:rPr lang="el-GR" smtClean="0"/>
              <a:pPr/>
              <a:t>‹#›</a:t>
            </a:fld>
            <a:endParaRPr lang="el-GR"/>
          </a:p>
        </p:txBody>
      </p:sp>
    </p:spTree>
    <p:extLst>
      <p:ext uri="{BB962C8B-B14F-4D97-AF65-F5344CB8AC3E}">
        <p14:creationId xmlns:p14="http://schemas.microsoft.com/office/powerpoint/2010/main" val="228145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2135BDA9-6BCB-4927-B3EF-E8A0322B33A2}" type="slidenum">
              <a:rPr lang="el-GR" smtClean="0"/>
              <a:pPr/>
              <a:t>15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3/11/2023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324CA-1E95-45C7-9083-8D92D6564165}" type="datetimeFigureOut">
              <a:rPr lang="el-GR" smtClean="0"/>
              <a:pPr/>
              <a:t>3/11/2023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5E5BC-D2D1-4804-8267-F067CA6B191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jpeg"/><Relationship Id="rId7"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customXml" Target="../ink/ink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audio" Target="file:///C:\Users\User\Desktop\&#913;&#925;&#920;&#929;&#937;&#928;&#921;&#931;&#932;&#921;&#922;&#917;&#931;%20&#913;&#926;&#921;&#917;&#931;%20&amp;%20&#931;&#933;&#915;&#935;&#929;&#927;&#925;&#919;%20&#921;&#913;&#932;&#929;&#921;&#922;&#919;\2&#959;%20&amp;%204&#959;%20&#924;&#913;&#920;&#919;&#924;&#913;%202023\&#913;&#929;&#935;&#917;&#921;&#913;%20&#919;&#935;&#927;&#933;%20mp3\mp3%20Requiem%20aeternam%20from%20G%20Verdi&#8217;s%20Messa%20da%20Requiem.mp3"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Users\User\Desktop\&#913;&#925;&#920;&#929;&#937;&#928;&#921;&#931;&#932;&#921;&#922;&#917;&#931;%20&#913;&#926;&#921;&#917;&#931;%20&amp;%20&#931;&#933;&#915;&#935;&#929;&#927;&#925;&#919;%20&#921;&#913;&#932;&#929;&#921;&#922;&#919;\2&#959;%20&amp;%204&#959;%20&#924;&#913;&#920;&#919;&#924;&#913;%202023\&#913;&#929;&#935;&#917;&#921;&#913;%20&#919;&#935;&#927;&#933;%20mp3\mp3%20%20Fantasia%20from%20J%20S%20Bach's%20BWV944.mp3" TargetMode="External"/><Relationship Id="rId1" Type="http://schemas.openxmlformats.org/officeDocument/2006/relationships/audio" Target="file:///C:\Users\User\Desktop\&#913;&#925;&#920;&#929;&#937;&#928;&#921;&#931;&#932;&#921;&#922;&#917;&#931;%20&#913;&#926;&#921;&#917;&#931;%20&amp;%20&#931;&#933;&#915;&#935;&#929;&#927;&#925;&#919;%20&#921;&#913;&#932;&#929;&#921;&#922;&#919;\2&#959;%20&amp;%204&#959;%20&#924;&#913;&#920;&#919;&#924;&#913;%202023\&#913;&#929;&#935;&#917;&#921;&#913;%20&#919;&#935;&#927;&#933;%20WMA\Fantasia%20from%20J%20S%20Bach's%20BWV944.wma"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6.emf"/><Relationship Id="rId5" Type="http://schemas.openxmlformats.org/officeDocument/2006/relationships/customXml" Target="../ink/ink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noAutofit/>
          </a:bodyPr>
          <a:lstStyle/>
          <a:p>
            <a:r>
              <a:rPr lang="el-GR" sz="2400" dirty="0"/>
              <a:t>Προκαταρκτικά σχόλια</a:t>
            </a:r>
          </a:p>
        </p:txBody>
      </p:sp>
      <p:sp>
        <p:nvSpPr>
          <p:cNvPr id="3" name="Content Placeholder 2"/>
          <p:cNvSpPr>
            <a:spLocks noGrp="1"/>
          </p:cNvSpPr>
          <p:nvPr>
            <p:ph idx="1"/>
          </p:nvPr>
        </p:nvSpPr>
        <p:spPr>
          <a:xfrm>
            <a:off x="0" y="692696"/>
            <a:ext cx="9144000" cy="5879576"/>
          </a:xfrm>
        </p:spPr>
        <p:txBody>
          <a:bodyPr>
            <a:noAutofit/>
          </a:bodyPr>
          <a:lstStyle/>
          <a:p>
            <a:pPr algn="just">
              <a:buNone/>
            </a:pPr>
            <a:r>
              <a:rPr lang="el-GR" sz="1200" dirty="0"/>
              <a:t>          Το  εκπαιδευτικό  υλικό του 2</a:t>
            </a:r>
            <a:r>
              <a:rPr lang="el-GR" sz="1200" baseline="30000" dirty="0"/>
              <a:t>ου</a:t>
            </a:r>
            <a:r>
              <a:rPr lang="el-GR" sz="1200" dirty="0"/>
              <a:t> (και του 4</a:t>
            </a:r>
            <a:r>
              <a:rPr lang="el-GR" sz="1200" baseline="30000" dirty="0"/>
              <a:t>ου</a:t>
            </a:r>
            <a:r>
              <a:rPr lang="el-GR" sz="1200" dirty="0"/>
              <a:t>) μαθήματός μας βασίζεται σε</a:t>
            </a:r>
            <a:r>
              <a:rPr lang="en-US" sz="1200" dirty="0"/>
              <a:t> </a:t>
            </a:r>
            <a:r>
              <a:rPr lang="el-GR" sz="1200" dirty="0"/>
              <a:t>δύο ξενόγλωσσες διαλέξεις μου σχετικά με τη δυνητική σχέση της Παθολογικής Ανατομικής με τη φιλοσοφία και την τέχνη, οι οποίες δόθηκαν, κατόπιν πρόσκλησης,  στο πλαίσιο των εργασιών των Πανευρωπαϊκών Συνεδρίων Παθολογικής Ανατομικής στο Άμστερνταμ το 2017 και στην Κολωνία το 2016, αντίστοιχα. Οι αναγγελίες των εν λόγω διαλέξεων, με δυνατότητα πρόσβασης στις αντίστοιχες διαφάνειες </a:t>
            </a:r>
            <a:r>
              <a:rPr lang="en-US" sz="1200" dirty="0" err="1"/>
              <a:t>ppt</a:t>
            </a:r>
            <a:r>
              <a:rPr lang="en-US" sz="1200" dirty="0"/>
              <a:t>,</a:t>
            </a:r>
            <a:r>
              <a:rPr lang="el-GR" sz="1200" dirty="0"/>
              <a:t> αναρτήθηκαν ηλεκτρονικά στο δημοφιλέστερο μέσο κοινωνικής δικτύωσης. Συνολικά, </a:t>
            </a:r>
            <a:r>
              <a:rPr lang="en-US" sz="1200" dirty="0"/>
              <a:t>5.561</a:t>
            </a:r>
            <a:r>
              <a:rPr lang="el-GR" sz="1200" dirty="0"/>
              <a:t> χρήστες του δήλωσαν ότι τους άρεσαν οι  αναγγελίες, αλλά μόλις 47 από αυτούς ( ποσοστό 0,84 % </a:t>
            </a:r>
            <a:r>
              <a:rPr lang="el-GR" sz="1200" dirty="0">
                <a:solidFill>
                  <a:srgbClr val="FF0000"/>
                </a:solidFill>
              </a:rPr>
              <a:t>!</a:t>
            </a:r>
            <a:r>
              <a:rPr lang="el-GR" sz="1200" dirty="0"/>
              <a:t> ) φαίνεται να ασχολήθηκαν με το να «ανοίξουν» τα αντίστοιχα αρχεία διαφανειών για να δουν περί τίνος πρόκειται… Ο καταιγισμός των ερεθισμάτων που προσλαμβάνουμε καθημερινά είναι αναπόφευκτα ισοπεδωτικός και ενάντιος σε οποιαδήποτε </a:t>
            </a:r>
            <a:r>
              <a:rPr lang="el-GR" sz="1200" dirty="0">
                <a:effectLst>
                  <a:outerShdw blurRad="38100" dist="38100" dir="2700000" algn="tl">
                    <a:srgbClr val="000000">
                      <a:alpha val="43137"/>
                    </a:srgbClr>
                  </a:outerShdw>
                </a:effectLst>
              </a:rPr>
              <a:t>σε βάθος ενασχόληση με κάποιο θέμα</a:t>
            </a:r>
            <a:r>
              <a:rPr lang="el-GR" sz="1200" dirty="0"/>
              <a:t>.  Απύθμενη  μοιάζει, πλέον, η… ρηχότητα της «σκέψης».</a:t>
            </a:r>
          </a:p>
          <a:p>
            <a:pPr algn="just"/>
            <a:endParaRPr lang="el-GR" sz="1200" dirty="0"/>
          </a:p>
          <a:p>
            <a:pPr algn="just"/>
            <a:r>
              <a:rPr lang="el-GR" sz="1200" dirty="0"/>
              <a:t>Οι  εν λόγω ξενόγλωσσες παρουσιάσεις </a:t>
            </a:r>
            <a:r>
              <a:rPr lang="en-US" sz="1200" dirty="0" err="1"/>
              <a:t>ppt</a:t>
            </a:r>
            <a:r>
              <a:rPr lang="el-GR" sz="1200" dirty="0"/>
              <a:t>  και η παρούσα, μεταφρασμένη παρουσίαση </a:t>
            </a:r>
            <a:r>
              <a:rPr lang="en-US" sz="1200" dirty="0" err="1"/>
              <a:t>ppt</a:t>
            </a:r>
            <a:r>
              <a:rPr lang="en-US" sz="1200" dirty="0"/>
              <a:t> </a:t>
            </a:r>
            <a:r>
              <a:rPr lang="el-GR" sz="1200" dirty="0"/>
              <a:t>- όλες, συχνά παραφορτωμένες με κείμενο, ομολογώ, - διαμορφώθηκαν μετά από προσωπική, επίπονη εργασία και φροντίδα αρκετών μηνών∙ πλην όμως, εμφανίζουν όλες το εξής βασικό και μάλλον αναπόφευκτο </a:t>
            </a:r>
            <a:r>
              <a:rPr lang="el-GR" sz="1200" dirty="0">
                <a:effectLst>
                  <a:outerShdw blurRad="38100" dist="38100" dir="2700000" algn="tl">
                    <a:srgbClr val="000000">
                      <a:alpha val="43137"/>
                    </a:srgbClr>
                  </a:outerShdw>
                </a:effectLst>
              </a:rPr>
              <a:t>μειονέκτημα</a:t>
            </a:r>
            <a:r>
              <a:rPr lang="en-US" sz="1200" dirty="0"/>
              <a:t>: </a:t>
            </a:r>
            <a:r>
              <a:rPr lang="el-GR" sz="1200" dirty="0"/>
              <a:t>κάνουν χρήση </a:t>
            </a:r>
            <a:r>
              <a:rPr lang="el-GR" sz="1200" i="1" dirty="0"/>
              <a:t>λέξεων</a:t>
            </a:r>
            <a:r>
              <a:rPr lang="el-GR" sz="1200" dirty="0"/>
              <a:t> για να προσεγγίσουν και να περιγράψουν </a:t>
            </a:r>
            <a:r>
              <a:rPr lang="el-GR" sz="1200" dirty="0">
                <a:effectLst>
                  <a:outerShdw blurRad="38100" dist="38100" dir="2700000" algn="tl">
                    <a:srgbClr val="000000">
                      <a:alpha val="43137"/>
                    </a:srgbClr>
                  </a:outerShdw>
                </a:effectLst>
              </a:rPr>
              <a:t>διεργασίες    </a:t>
            </a:r>
            <a:r>
              <a:rPr lang="el-GR" sz="1200" dirty="0"/>
              <a:t>(  φιλοσοφικός στοχασμός &amp; καλλιτεχνική συγκίνηση )  </a:t>
            </a:r>
            <a:r>
              <a:rPr lang="el-GR" sz="1200" dirty="0">
                <a:effectLst>
                  <a:outerShdw blurRad="38100" dist="38100" dir="2700000" algn="tl">
                    <a:srgbClr val="000000">
                      <a:alpha val="43137"/>
                    </a:srgbClr>
                  </a:outerShdw>
                </a:effectLst>
              </a:rPr>
              <a:t>κατεξοχήν</a:t>
            </a:r>
            <a:r>
              <a:rPr lang="el-GR" sz="1200" dirty="0"/>
              <a:t>  </a:t>
            </a:r>
            <a:r>
              <a:rPr lang="el-GR" sz="1200" b="1" spc="600" dirty="0">
                <a:solidFill>
                  <a:srgbClr val="FF0000"/>
                </a:solidFill>
                <a:effectLst>
                  <a:outerShdw blurRad="38100" dist="38100" dir="2700000" algn="tl">
                    <a:srgbClr val="000000">
                      <a:alpha val="43137"/>
                    </a:srgbClr>
                  </a:outerShdw>
                </a:effectLst>
              </a:rPr>
              <a:t>βιωματικές</a:t>
            </a:r>
            <a:r>
              <a:rPr lang="el-GR" sz="1200" dirty="0"/>
              <a:t>.  Μακάρι, πέρα από τις «σοφές ρήσεις και σύγχρονες κοινοτοπίες», που συνέθεσα, αφού διερεύνησα ποικίλες πηγές, και που συνάδουν με τη «φρόνιμη» ηλικία μου, ο </a:t>
            </a:r>
            <a:r>
              <a:rPr lang="el-GR" sz="1200" i="1" dirty="0">
                <a:effectLst>
                  <a:outerShdw blurRad="38100" dist="38100" dir="2700000" algn="tl">
                    <a:srgbClr val="000000">
                      <a:alpha val="43137"/>
                    </a:srgbClr>
                  </a:outerShdw>
                </a:effectLst>
              </a:rPr>
              <a:t>καλο</a:t>
            </a:r>
            <a:r>
              <a:rPr lang="el-GR" sz="1200" dirty="0"/>
              <a:t>προαίρετος μελετητής να ανακαλύψει ερεθίσματα για προβληματισμό και, προ παντός, για</a:t>
            </a:r>
            <a:r>
              <a:rPr lang="en-US" sz="1200" dirty="0"/>
              <a:t>  </a:t>
            </a:r>
            <a:r>
              <a:rPr lang="el-GR" sz="1200" b="1" spc="300" dirty="0">
                <a:effectLst>
                  <a:outerShdw blurRad="38100" dist="38100" dir="2700000" algn="tl">
                    <a:srgbClr val="000000">
                      <a:alpha val="43137"/>
                    </a:srgbClr>
                  </a:outerShdw>
                </a:effectLst>
              </a:rPr>
              <a:t>έμπρακτη αυτοβελτίωση</a:t>
            </a:r>
            <a:r>
              <a:rPr lang="el-GR" sz="1200" dirty="0"/>
              <a:t>.</a:t>
            </a:r>
          </a:p>
          <a:p>
            <a:pPr algn="just"/>
            <a:endParaRPr lang="el-GR" sz="1200" dirty="0"/>
          </a:p>
          <a:p>
            <a:pPr algn="just"/>
            <a:r>
              <a:rPr lang="el-GR" sz="1200" dirty="0"/>
              <a:t>Η θεματολογία της εν λόγω παρουσίασης μέσα στο πρόγραμμα προπτυχιακής εκπαίδευσης στην Ιατρική, το εντάσσει σε συγγενές γνωστικό πεδίο με εκείνο των λεγόμενων «θεωρητικών» επιστημών και το εναρμονίζει με την </a:t>
            </a:r>
            <a:r>
              <a:rPr lang="el-GR" sz="1200" b="1" dirty="0"/>
              <a:t>ανθρωπιστική διάσταση </a:t>
            </a:r>
            <a:r>
              <a:rPr lang="el-GR" sz="1200" dirty="0"/>
              <a:t>των </a:t>
            </a:r>
            <a:r>
              <a:rPr lang="el-GR" sz="1200" dirty="0">
                <a:effectLst>
                  <a:outerShdw blurRad="38100" dist="38100" dir="2700000" algn="tl">
                    <a:srgbClr val="000000">
                      <a:alpha val="43137"/>
                    </a:srgbClr>
                  </a:outerShdw>
                </a:effectLst>
              </a:rPr>
              <a:t>Ιατρικών Σπουδών,</a:t>
            </a:r>
            <a:r>
              <a:rPr lang="el-GR" sz="1200" dirty="0"/>
              <a:t>  η οποία κερδίζει ολοένα και περισσότερο έδαφος ως ένας εκ των στόχων των</a:t>
            </a:r>
            <a:r>
              <a:rPr lang="el-GR" sz="1200" dirty="0">
                <a:effectLst>
                  <a:outerShdw blurRad="38100" dist="38100" dir="2700000" algn="tl">
                    <a:srgbClr val="000000">
                      <a:alpha val="43137"/>
                    </a:srgbClr>
                  </a:outerShdw>
                </a:effectLst>
              </a:rPr>
              <a:t> σύγχρονων προγραμμάτων σπουδών διεθνώς καταξιωμένων Ιατρικών Σχολών </a:t>
            </a:r>
            <a:r>
              <a:rPr lang="el-GR" sz="1200" dirty="0"/>
              <a:t>( γιατί άραγε</a:t>
            </a:r>
            <a:r>
              <a:rPr lang="en-US" sz="1200" dirty="0"/>
              <a:t>; ).</a:t>
            </a:r>
            <a:r>
              <a:rPr lang="el-GR" sz="1200" dirty="0"/>
              <a:t> Ενώ στις μέρες μας ορθώς θεωρείται απόλυτα φυσικό να προσεγγίζονται πτυχές της ιατρικής με όρους της οικονομικής επιστήμης ( π.χ. μεταρρυθμίσεις τύπου, «οιονεί» αγορών, οικονομική, τεχνική ή </a:t>
            </a:r>
            <a:r>
              <a:rPr lang="el-GR" sz="1200" dirty="0" err="1"/>
              <a:t>κατανεμητική</a:t>
            </a:r>
            <a:r>
              <a:rPr lang="el-GR" sz="1200" dirty="0"/>
              <a:t>  αποδοτικότητα, ανάλυση κόστους-οφέλους υγειονομικών προγραμμάτων), η προσέγγιση της Ιατρικής μέσα από το πρίσμα των ανθρωπιστικών επιστημών, γενικά, μάλλον τείνει να ξενίζει, να γεννά δυσπιστία ή να θεωρείται παρωχημένη και «γραφική» (γιατί άραγε</a:t>
            </a:r>
            <a:r>
              <a:rPr lang="en-US" sz="1200" dirty="0"/>
              <a:t>;</a:t>
            </a:r>
            <a:r>
              <a:rPr lang="el-GR" sz="1200" dirty="0"/>
              <a:t>). Σκεφτείτε ότι πολλά άτομα ασχολούμενα με την Ιατρική, με πολύ υψηλό δείκτη νοημοσύνης (Ι</a:t>
            </a:r>
            <a:r>
              <a:rPr lang="en-US" sz="1200" dirty="0"/>
              <a:t>Q)</a:t>
            </a:r>
            <a:r>
              <a:rPr lang="el-GR" sz="1200" dirty="0"/>
              <a:t>, φαίνεται να είναι περιορισμένα από την άποψη των </a:t>
            </a:r>
            <a:r>
              <a:rPr lang="el-GR" sz="1200" b="1" dirty="0"/>
              <a:t>κοινωνικών δεξιοτήτων </a:t>
            </a:r>
            <a:r>
              <a:rPr lang="el-GR" sz="1200" dirty="0"/>
              <a:t>και της </a:t>
            </a:r>
            <a:r>
              <a:rPr lang="el-GR" sz="1200" b="1" dirty="0"/>
              <a:t>συναισθηματικής αναγνώρισης-νοημοσύνης (</a:t>
            </a:r>
            <a:r>
              <a:rPr lang="en-US" sz="1200" b="1" dirty="0"/>
              <a:t>EQ)</a:t>
            </a:r>
            <a:r>
              <a:rPr lang="el-GR" sz="1200" dirty="0"/>
              <a:t>....</a:t>
            </a:r>
            <a:r>
              <a:rPr lang="en-US" sz="1200" dirty="0"/>
              <a:t> H </a:t>
            </a:r>
            <a:r>
              <a:rPr lang="el-GR" sz="1200" dirty="0"/>
              <a:t> </a:t>
            </a:r>
            <a:r>
              <a:rPr lang="el-GR" sz="1200" b="1" dirty="0">
                <a:effectLst>
                  <a:outerShdw blurRad="38100" dist="38100" dir="2700000" algn="tl">
                    <a:srgbClr val="000000">
                      <a:alpha val="43137"/>
                    </a:srgbClr>
                  </a:outerShdw>
                </a:effectLst>
              </a:rPr>
              <a:t>πνευματική και ψυχική </a:t>
            </a:r>
            <a:r>
              <a:rPr lang="el-GR" sz="1200" b="1" dirty="0"/>
              <a:t>καλλιέργεια, η οποία κατεξοχήν συνδέεται με τις ανθρωπιστικές σπουδές,  </a:t>
            </a:r>
            <a:r>
              <a:rPr lang="el-GR" sz="1200" dirty="0"/>
              <a:t>άπτεται του δείκτη </a:t>
            </a:r>
            <a:r>
              <a:rPr lang="en-US" sz="1200" dirty="0"/>
              <a:t>EQ. </a:t>
            </a:r>
            <a:r>
              <a:rPr lang="el-GR" sz="1200" dirty="0"/>
              <a:t> Πρόσφατες μελέτες ισχυρίζονται πως ο υψηλός δείκτης </a:t>
            </a:r>
            <a:r>
              <a:rPr lang="el-GR" sz="1200" b="1" dirty="0"/>
              <a:t>EQ</a:t>
            </a:r>
            <a:r>
              <a:rPr lang="el-GR" sz="1200" dirty="0"/>
              <a:t> έχει </a:t>
            </a:r>
            <a:r>
              <a:rPr lang="el-GR" sz="1200" dirty="0">
                <a:effectLst>
                  <a:outerShdw blurRad="38100" dist="38100" dir="2700000" algn="tl">
                    <a:srgbClr val="000000">
                      <a:alpha val="43137"/>
                    </a:srgbClr>
                  </a:outerShdw>
                </a:effectLst>
              </a:rPr>
              <a:t>μεγαλύτερο</a:t>
            </a:r>
            <a:r>
              <a:rPr lang="el-GR" sz="1200" dirty="0"/>
              <a:t> αντίκτυπο στην </a:t>
            </a:r>
            <a:r>
              <a:rPr lang="el-GR" sz="1200" b="1" dirty="0"/>
              <a:t>επιτυχία </a:t>
            </a:r>
            <a:r>
              <a:rPr lang="el-GR" sz="1200" dirty="0"/>
              <a:t>ενός ατόμου απ</a:t>
            </a:r>
            <a:r>
              <a:rPr lang="en-US" sz="1200" dirty="0"/>
              <a:t>’ </a:t>
            </a:r>
            <a:r>
              <a:rPr lang="el-GR" sz="1200" dirty="0"/>
              <a:t>ότι  το IQ</a:t>
            </a:r>
            <a:r>
              <a:rPr lang="en-US" sz="1200" dirty="0"/>
              <a:t>. </a:t>
            </a:r>
            <a:r>
              <a:rPr lang="el-GR" sz="1200" dirty="0"/>
              <a:t>Το κύριο επιχείρημά τους συνοψίζεται στην έννοια του «ενστίκτου». Όταν ο άνθρωπος βρίσκεται μπροστά σε μια νέα εμπειρία, τότε θα λειτουργήσει με βάση το </a:t>
            </a:r>
            <a:r>
              <a:rPr lang="el-GR" sz="1200" dirty="0">
                <a:effectLst>
                  <a:outerShdw blurRad="38100" dist="38100" dir="2700000" algn="tl">
                    <a:srgbClr val="000000">
                      <a:alpha val="43137"/>
                    </a:srgbClr>
                  </a:outerShdw>
                </a:effectLst>
              </a:rPr>
              <a:t>ένστικτο</a:t>
            </a:r>
            <a:r>
              <a:rPr lang="el-GR" sz="1200" dirty="0"/>
              <a:t>, δηλαδή το συναίσθημα και όχι την αυστηρή λογική. Εκτός αυτού, σε ένα εκ φύσεως κοινωνικό ον όπως ο άνθρωπος, είναι απαραίτητες οι  </a:t>
            </a:r>
            <a:r>
              <a:rPr lang="el-GR" sz="1200" dirty="0">
                <a:effectLst>
                  <a:outerShdw blurRad="38100" dist="38100" dir="2700000" algn="tl">
                    <a:srgbClr val="000000">
                      <a:alpha val="43137"/>
                    </a:srgbClr>
                  </a:outerShdw>
                </a:effectLst>
              </a:rPr>
              <a:t>κοινωνικές δεξιότητες</a:t>
            </a:r>
            <a:r>
              <a:rPr lang="en-US" sz="1200" dirty="0">
                <a:effectLst>
                  <a:outerShdw blurRad="38100" dist="38100" dir="2700000" algn="tl">
                    <a:srgbClr val="000000">
                      <a:alpha val="43137"/>
                    </a:srgbClr>
                  </a:outerShdw>
                </a:effectLst>
              </a:rPr>
              <a:t>,</a:t>
            </a:r>
            <a:r>
              <a:rPr lang="el-GR" sz="1200" dirty="0">
                <a:effectLst>
                  <a:outerShdw blurRad="38100" dist="38100" dir="2700000" algn="tl">
                    <a:srgbClr val="000000">
                      <a:alpha val="43137"/>
                    </a:srgbClr>
                  </a:outerShdw>
                </a:effectLst>
              </a:rPr>
              <a:t> </a:t>
            </a:r>
            <a:r>
              <a:rPr lang="el-GR" sz="1200" dirty="0"/>
              <a:t>πέρα από τη βασική χρήση της λογικής. </a:t>
            </a:r>
            <a:r>
              <a:rPr lang="el-GR" sz="1200" b="1" dirty="0">
                <a:effectLst>
                  <a:outerShdw blurRad="38100" dist="38100" dir="2700000" algn="tl">
                    <a:srgbClr val="000000">
                      <a:alpha val="43137"/>
                    </a:srgbClr>
                  </a:outerShdw>
                </a:effectLst>
              </a:rPr>
              <a:t>Η κοινωνικότητα και η καλή διαχείριση των συναισθημάτων βοηθούν σε όλους τους βασικούς τομείς της ζωής</a:t>
            </a:r>
            <a:r>
              <a:rPr lang="en-US" sz="1200" b="1" dirty="0">
                <a:effectLst>
                  <a:outerShdw blurRad="38100" dist="38100" dir="2700000" algn="tl">
                    <a:srgbClr val="000000">
                      <a:alpha val="43137"/>
                    </a:srgbClr>
                  </a:outerShdw>
                </a:effectLst>
              </a:rPr>
              <a:t> </a:t>
            </a:r>
            <a:r>
              <a:rPr lang="el-GR" sz="1200" b="1" dirty="0">
                <a:effectLst>
                  <a:outerShdw blurRad="38100" dist="38100" dir="2700000" algn="tl">
                    <a:srgbClr val="000000">
                      <a:alpha val="43137"/>
                    </a:srgbClr>
                  </a:outerShdw>
                </a:effectLst>
              </a:rPr>
              <a:t>μας.</a:t>
            </a:r>
          </a:p>
          <a:p>
            <a:pPr algn="just"/>
            <a:endParaRPr lang="el-GR" sz="1200" dirty="0"/>
          </a:p>
          <a:p>
            <a:pPr algn="just"/>
            <a:endParaRPr lang="el-GR" sz="1200" dirty="0"/>
          </a:p>
          <a:p>
            <a:pPr algn="just"/>
            <a:endParaRPr lang="el-GR" sz="1200" dirty="0"/>
          </a:p>
        </p:txBody>
      </p:sp>
    </p:spTree>
    <p:extLst>
      <p:ext uri="{BB962C8B-B14F-4D97-AF65-F5344CB8AC3E}">
        <p14:creationId xmlns:p14="http://schemas.microsoft.com/office/powerpoint/2010/main" val="17164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4" end="4"/>
                                            </p:txEl>
                                          </p:spTgt>
                                        </p:tgtEl>
                                      </p:cBhvr>
                                    </p:animEffect>
                                    <p:set>
                                      <p:cBhvr>
                                        <p:cTn id="2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572132" cy="6863417"/>
          </a:xfrm>
          <a:prstGeom prst="rect">
            <a:avLst/>
          </a:prstGeom>
        </p:spPr>
        <p:txBody>
          <a:bodyPr wrap="square">
            <a:spAutoFit/>
          </a:bodyPr>
          <a:lstStyle/>
          <a:p>
            <a:pPr algn="just"/>
            <a:r>
              <a:rPr lang="el-GR" sz="2000" dirty="0"/>
              <a:t>Καθένας από μας είναι μοναδικός∙ πρέπει </a:t>
            </a:r>
            <a:r>
              <a:rPr lang="el-GR" sz="2000" b="1" dirty="0"/>
              <a:t>να αναγνωρίζουμε και να σεβόμαστε την </a:t>
            </a:r>
            <a:br>
              <a:rPr lang="el-GR" sz="2000" b="1" dirty="0"/>
            </a:br>
            <a:r>
              <a:rPr lang="el-GR" sz="2000" b="1" dirty="0"/>
              <a:t>α τ ο μ ι κ ό τ η τ α</a:t>
            </a:r>
            <a:r>
              <a:rPr lang="el-GR" sz="2000" dirty="0"/>
              <a:t> του καθενός μας. </a:t>
            </a:r>
            <a:br>
              <a:rPr lang="el-GR" sz="2000" dirty="0"/>
            </a:br>
            <a:r>
              <a:rPr lang="el-GR" sz="2000" dirty="0"/>
              <a:t>Παρ’ όλα αυτά, επειδή όλοι ανήκουμε στο ανθρώπινο είδος, επειδή όλοι αποτελούμαστε από μορφολογικά παρόμοιους ιστούς και κύτταρα, επειδή ζούμε σε οικογένειες και κοινωνίες, </a:t>
            </a:r>
            <a:r>
              <a:rPr lang="el-GR" sz="2000" b="1" dirty="0"/>
              <a:t>έχουμε πολλά κοινά μεταξύ μας</a:t>
            </a:r>
            <a:r>
              <a:rPr lang="el-GR" sz="2000" dirty="0"/>
              <a:t>. Πολλές ομοιότητες μεταξύ των ατόμων οφείλονται στην κοινή τους καλλιέργεια/κουλτούρα. </a:t>
            </a:r>
            <a:r>
              <a:rPr lang="el-GR" sz="2000" b="1" dirty="0"/>
              <a:t>Συνδεόμαστε</a:t>
            </a:r>
            <a:r>
              <a:rPr lang="el-GR" sz="2000" dirty="0"/>
              <a:t> μεταξύ μας. Κανείς δεν μπορεί να υφίσταται από μόνος του, καθώς οι άνθρωποι είναι εκ φύσεως «</a:t>
            </a:r>
            <a:r>
              <a:rPr lang="el-GR" sz="2000" b="1" dirty="0"/>
              <a:t>κοινωνικά  όντα»</a:t>
            </a:r>
            <a:r>
              <a:rPr lang="el-GR" sz="2000" dirty="0"/>
              <a:t>.</a:t>
            </a:r>
          </a:p>
          <a:p>
            <a:pPr algn="just"/>
            <a:r>
              <a:rPr lang="el-GR" sz="2000" dirty="0"/>
              <a:t>Παρ’ όλα αυτά, συχνά οι άλλοι δεν μας κατανοούν. Επίσης είναι γεγονός, ότι ενίοτε και εμείς δεν μπορούμε να κατανοήσουμε τον ίδιο τον εαυτό μας και, ακόμη,  ο εαυτός μας μπορεί να μας εκπλήξει, αρνητικά ή θετικά.</a:t>
            </a:r>
          </a:p>
          <a:p>
            <a:pPr algn="just"/>
            <a:r>
              <a:rPr lang="el-GR" sz="2000" dirty="0"/>
              <a:t>Όμως, συμβαίνει να </a:t>
            </a:r>
            <a:r>
              <a:rPr lang="el-GR" sz="2000" b="1" dirty="0"/>
              <a:t>αναγνωρίζουμε τους εαυτούς μας στους άλλους</a:t>
            </a:r>
            <a:r>
              <a:rPr lang="el-GR" sz="2000" dirty="0"/>
              <a:t>, όταν </a:t>
            </a:r>
            <a:r>
              <a:rPr lang="el-GR" sz="2000" b="1" dirty="0"/>
              <a:t>οι άλλοι </a:t>
            </a:r>
            <a:r>
              <a:rPr lang="el-GR" sz="2000" b="1" u="sng" dirty="0"/>
              <a:t>μας προσελκύουν</a:t>
            </a:r>
            <a:r>
              <a:rPr lang="el-GR" sz="2000" dirty="0"/>
              <a:t>, όταν οι άλλοι </a:t>
            </a:r>
            <a:r>
              <a:rPr lang="el-GR" sz="2000" u="sng" dirty="0"/>
              <a:t>υποφέρουν</a:t>
            </a:r>
            <a:r>
              <a:rPr lang="el-GR" sz="2000" dirty="0"/>
              <a:t> ή όταν οι άλλοι </a:t>
            </a:r>
            <a:r>
              <a:rPr lang="el-GR" sz="2000" u="sng" dirty="0"/>
              <a:t>σκέπτονται σαν εμάς</a:t>
            </a:r>
            <a:r>
              <a:rPr lang="el-GR" sz="2000" dirty="0"/>
              <a:t>.</a:t>
            </a:r>
          </a:p>
        </p:txBody>
      </p:sp>
      <p:pic>
        <p:nvPicPr>
          <p:cNvPr id="27650" name="Picture 2" descr="C:\Users\αγαπουλακι\Desktop\AMSTERDAM\AMSTERDAM PAINTINGS\belisarius-begging-for-alms-1781.jpg!Large.jpg"/>
          <p:cNvPicPr>
            <a:picLocks noChangeAspect="1" noChangeArrowheads="1"/>
          </p:cNvPicPr>
          <p:nvPr/>
        </p:nvPicPr>
        <p:blipFill>
          <a:blip r:embed="rId2" cstate="print"/>
          <a:srcRect/>
          <a:stretch>
            <a:fillRect/>
          </a:stretch>
        </p:blipFill>
        <p:spPr bwMode="auto">
          <a:xfrm>
            <a:off x="5786446" y="3571876"/>
            <a:ext cx="3090862" cy="2857500"/>
          </a:xfrm>
          <a:prstGeom prst="rect">
            <a:avLst/>
          </a:prstGeom>
          <a:noFill/>
        </p:spPr>
      </p:pic>
      <p:sp>
        <p:nvSpPr>
          <p:cNvPr id="4" name="Rectangle 3"/>
          <p:cNvSpPr/>
          <p:nvPr/>
        </p:nvSpPr>
        <p:spPr>
          <a:xfrm>
            <a:off x="5572132" y="6429396"/>
            <a:ext cx="3929090" cy="307777"/>
          </a:xfrm>
          <a:prstGeom prst="rect">
            <a:avLst/>
          </a:prstGeom>
        </p:spPr>
        <p:txBody>
          <a:bodyPr wrap="square">
            <a:spAutoFit/>
          </a:bodyPr>
          <a:lstStyle/>
          <a:p>
            <a:r>
              <a:rPr lang="en-GB" sz="1400" dirty="0">
                <a:latin typeface="+mj-lt"/>
                <a:cs typeface="Times New Roman" pitchFamily="18" charset="0"/>
              </a:rPr>
              <a:t>J-L David : </a:t>
            </a:r>
            <a:r>
              <a:rPr lang="el-GR" sz="1400" dirty="0">
                <a:latin typeface="+mj-lt"/>
                <a:cs typeface="Times New Roman" pitchFamily="18" charset="0"/>
              </a:rPr>
              <a:t>Ο Βελισάριος ζητά ελεημοσύνη</a:t>
            </a:r>
            <a:r>
              <a:rPr lang="en-GB" sz="1400" dirty="0">
                <a:latin typeface="+mj-lt"/>
                <a:cs typeface="Times New Roman" pitchFamily="18" charset="0"/>
              </a:rPr>
              <a:t>,1781</a:t>
            </a:r>
            <a:endParaRPr lang="el-GR" sz="1400" dirty="0">
              <a:latin typeface="+mj-lt"/>
              <a:cs typeface="Times New Roman" pitchFamily="18" charset="0"/>
            </a:endParaRPr>
          </a:p>
        </p:txBody>
      </p:sp>
      <p:pic>
        <p:nvPicPr>
          <p:cNvPr id="27651" name="Picture 3" descr="C:\Users\αγαπουλακι\Desktop\AMSTERDAM\AMSTERDAM PAINTINGS\natural-attraction-1943.jpg"/>
          <p:cNvPicPr>
            <a:picLocks noChangeAspect="1" noChangeArrowheads="1"/>
          </p:cNvPicPr>
          <p:nvPr/>
        </p:nvPicPr>
        <p:blipFill>
          <a:blip r:embed="rId3" cstate="print"/>
          <a:srcRect/>
          <a:stretch>
            <a:fillRect/>
          </a:stretch>
        </p:blipFill>
        <p:spPr bwMode="auto">
          <a:xfrm>
            <a:off x="5572132" y="357166"/>
            <a:ext cx="3411071" cy="2286016"/>
          </a:xfrm>
          <a:prstGeom prst="rect">
            <a:avLst/>
          </a:prstGeom>
          <a:noFill/>
        </p:spPr>
      </p:pic>
      <p:sp>
        <p:nvSpPr>
          <p:cNvPr id="6" name="Rectangle 5"/>
          <p:cNvSpPr/>
          <p:nvPr/>
        </p:nvSpPr>
        <p:spPr>
          <a:xfrm>
            <a:off x="5929322" y="2643182"/>
            <a:ext cx="3214678" cy="307777"/>
          </a:xfrm>
          <a:prstGeom prst="rect">
            <a:avLst/>
          </a:prstGeom>
        </p:spPr>
        <p:txBody>
          <a:bodyPr wrap="square">
            <a:spAutoFit/>
          </a:bodyPr>
          <a:lstStyle/>
          <a:p>
            <a:r>
              <a:rPr lang="en-GB" sz="1400" dirty="0">
                <a:latin typeface="+mj-lt"/>
                <a:cs typeface="Times New Roman" pitchFamily="18" charset="0"/>
              </a:rPr>
              <a:t>C  Maddox : </a:t>
            </a:r>
            <a:r>
              <a:rPr lang="el-GR" sz="1400" dirty="0">
                <a:latin typeface="+mj-lt"/>
                <a:cs typeface="Times New Roman" pitchFamily="18" charset="0"/>
              </a:rPr>
              <a:t> Φυσική έλξη</a:t>
            </a:r>
            <a:r>
              <a:rPr lang="en-GB" sz="1400" dirty="0">
                <a:latin typeface="+mj-lt"/>
                <a:cs typeface="Times New Roman" pitchFamily="18" charset="0"/>
              </a:rPr>
              <a:t>,</a:t>
            </a:r>
            <a:r>
              <a:rPr lang="el-GR" sz="1400" dirty="0">
                <a:latin typeface="+mj-lt"/>
                <a:cs typeface="Times New Roman" pitchFamily="18" charset="0"/>
              </a:rPr>
              <a:t> </a:t>
            </a:r>
            <a:r>
              <a:rPr lang="en-GB" sz="1400" dirty="0">
                <a:latin typeface="+mj-lt"/>
                <a:cs typeface="Times New Roman" pitchFamily="18" charset="0"/>
              </a:rPr>
              <a:t>1943</a:t>
            </a:r>
            <a:endParaRPr lang="el-GR" sz="1400" dirty="0">
              <a:latin typeface="+mj-lt"/>
              <a:cs typeface="Times New Roman" pitchFamily="18" charset="0"/>
            </a:endParaRPr>
          </a:p>
        </p:txBody>
      </p:sp>
      <p:pic>
        <p:nvPicPr>
          <p:cNvPr id="27652" name="Picture 4" descr="C:\Users\αγαπουλακι\Desktop\AMSTERDAM\AMSTERDAM PAINTINGS\thinking-woman.jpg!Large.jpg"/>
          <p:cNvPicPr>
            <a:picLocks noChangeAspect="1" noChangeArrowheads="1"/>
          </p:cNvPicPr>
          <p:nvPr/>
        </p:nvPicPr>
        <p:blipFill>
          <a:blip r:embed="rId4" cstate="print"/>
          <a:srcRect/>
          <a:stretch>
            <a:fillRect/>
          </a:stretch>
        </p:blipFill>
        <p:spPr bwMode="auto">
          <a:xfrm>
            <a:off x="5643570" y="1142984"/>
            <a:ext cx="3247095" cy="4000528"/>
          </a:xfrm>
          <a:prstGeom prst="rect">
            <a:avLst/>
          </a:prstGeom>
          <a:noFill/>
        </p:spPr>
      </p:pic>
      <p:sp>
        <p:nvSpPr>
          <p:cNvPr id="8" name="Rectangle 7"/>
          <p:cNvSpPr/>
          <p:nvPr/>
        </p:nvSpPr>
        <p:spPr>
          <a:xfrm>
            <a:off x="5572132" y="5214950"/>
            <a:ext cx="3571869" cy="307777"/>
          </a:xfrm>
          <a:prstGeom prst="rect">
            <a:avLst/>
          </a:prstGeom>
        </p:spPr>
        <p:txBody>
          <a:bodyPr wrap="square">
            <a:spAutoFit/>
          </a:bodyPr>
          <a:lstStyle/>
          <a:p>
            <a:r>
              <a:rPr lang="en-GB" sz="1400" dirty="0">
                <a:latin typeface="+mj-lt"/>
                <a:cs typeface="Times New Roman" pitchFamily="18" charset="0"/>
              </a:rPr>
              <a:t>T </a:t>
            </a:r>
            <a:r>
              <a:rPr lang="en-GB" sz="1400" dirty="0" err="1">
                <a:latin typeface="+mj-lt"/>
                <a:cs typeface="Times New Roman" pitchFamily="18" charset="0"/>
              </a:rPr>
              <a:t>Pallady</a:t>
            </a:r>
            <a:r>
              <a:rPr lang="en-GB" sz="1400" dirty="0">
                <a:latin typeface="+mj-lt"/>
                <a:cs typeface="Times New Roman" pitchFamily="18" charset="0"/>
              </a:rPr>
              <a:t>  (1871-1956) : </a:t>
            </a:r>
            <a:r>
              <a:rPr lang="el-GR" sz="1400" dirty="0">
                <a:latin typeface="+mj-lt"/>
                <a:cs typeface="Times New Roman" pitchFamily="18" charset="0"/>
              </a:rPr>
              <a:t>Σκεπτόμενη γυναίκα</a:t>
            </a:r>
            <a:r>
              <a:rPr lang="en-GB" sz="1400" dirty="0">
                <a:latin typeface="+mj-lt"/>
                <a:cs typeface="Times New Roman" pitchFamily="18" charset="0"/>
              </a:rPr>
              <a:t> </a:t>
            </a:r>
            <a:endParaRPr lang="el-GR" sz="1400"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650"/>
                                        </p:tgtEl>
                                        <p:attrNameLst>
                                          <p:attrName>style.visibility</p:attrName>
                                        </p:attrNameLst>
                                      </p:cBhvr>
                                      <p:to>
                                        <p:strVal val="visible"/>
                                      </p:to>
                                    </p:set>
                                    <p:animEffect transition="in" filter="fade">
                                      <p:cBhvr>
                                        <p:cTn id="15" dur="500"/>
                                        <p:tgtEl>
                                          <p:spTgt spid="276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7651"/>
                                        </p:tgtEl>
                                      </p:cBhvr>
                                    </p:animEffect>
                                    <p:set>
                                      <p:cBhvr>
                                        <p:cTn id="23" dur="1" fill="hold">
                                          <p:stCondLst>
                                            <p:cond delay="499"/>
                                          </p:stCondLst>
                                        </p:cTn>
                                        <p:tgtEl>
                                          <p:spTgt spid="2765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7650"/>
                                        </p:tgtEl>
                                      </p:cBhvr>
                                    </p:animEffect>
                                    <p:set>
                                      <p:cBhvr>
                                        <p:cTn id="29" dur="1" fill="hold">
                                          <p:stCondLst>
                                            <p:cond delay="499"/>
                                          </p:stCondLst>
                                        </p:cTn>
                                        <p:tgtEl>
                                          <p:spTgt spid="2765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652"/>
                                        </p:tgtEl>
                                        <p:attrNameLst>
                                          <p:attrName>style.visibility</p:attrName>
                                        </p:attrNameLst>
                                      </p:cBhvr>
                                      <p:to>
                                        <p:strVal val="visible"/>
                                      </p:to>
                                    </p:set>
                                    <p:animEffect transition="in" filter="fade">
                                      <p:cBhvr>
                                        <p:cTn id="37" dur="500"/>
                                        <p:tgtEl>
                                          <p:spTgt spid="276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8670"/>
          </a:xfrm>
        </p:spPr>
        <p:txBody>
          <a:bodyPr>
            <a:normAutofit fontScale="90000"/>
          </a:bodyPr>
          <a:lstStyle/>
          <a:p>
            <a:r>
              <a:rPr lang="el-GR" sz="2800" dirty="0"/>
              <a:t>Πώς ορίζεται η </a:t>
            </a:r>
            <a:r>
              <a:rPr lang="el-GR" sz="2800" b="1" dirty="0"/>
              <a:t>ποικιλία / διαφορετικότητα ;</a:t>
            </a:r>
            <a:br>
              <a:rPr lang="el-GR" sz="2800" dirty="0"/>
            </a:br>
            <a:endParaRPr lang="el-GR" sz="3200" dirty="0">
              <a:latin typeface="Times New Roman" pitchFamily="18" charset="0"/>
              <a:cs typeface="Times New Roman" pitchFamily="18" charset="0"/>
            </a:endParaRPr>
          </a:p>
        </p:txBody>
      </p:sp>
      <p:sp>
        <p:nvSpPr>
          <p:cNvPr id="3" name="Content Placeholder 2"/>
          <p:cNvSpPr>
            <a:spLocks noGrp="1"/>
          </p:cNvSpPr>
          <p:nvPr>
            <p:ph idx="1"/>
          </p:nvPr>
        </p:nvSpPr>
        <p:spPr>
          <a:xfrm>
            <a:off x="0" y="571480"/>
            <a:ext cx="9144000" cy="6286520"/>
          </a:xfrm>
        </p:spPr>
        <p:txBody>
          <a:bodyPr>
            <a:normAutofit/>
          </a:bodyPr>
          <a:lstStyle/>
          <a:p>
            <a:pPr algn="just"/>
            <a:r>
              <a:rPr lang="el-GR" sz="2000" dirty="0"/>
              <a:t>Οι διαφορές ανάμεσα στις ομάδες των ανθρώπων και στα άτομα, βασίζονται: στην εθνικότητα, τη φυλή, το φύλο, τη γεωγραφική περιοχή, την ηλικία, τον σεξουαλικό προσανατολισμό, την κοινωνικο-οικονομική κατάσταση, το εκπαιδευτικό, επαγγελματικό και προσωπικό υπόβαθρο, τα ενδιαφέροντα, την καλλιέργεια, τις απόψεις για τον κόσμο και τη ζωή, τις εμπειρίες της ζωής,τις δεξιότητες, τα επαγγελματικά ενδιαφέροντα,την κλίση, τις αντιλήψεις,τα χόμπι,τα ιδιαίτερα χαρίσματα, τη γλώσσα, τις πολιτικές πεποιθήσεις, τη θρησκεία κλπ.</a:t>
            </a:r>
          </a:p>
          <a:p>
            <a:pPr algn="just"/>
            <a:endParaRPr lang="el-GR" sz="2000" dirty="0"/>
          </a:p>
          <a:p>
            <a:pPr algn="just"/>
            <a:r>
              <a:rPr lang="el-GR" sz="2000" b="1" dirty="0"/>
              <a:t>Η ζωή είναι πλουραλισμός, ο θάνατος είναι μονοτονία</a:t>
            </a:r>
            <a:r>
              <a:rPr lang="el-GR" sz="2000" dirty="0"/>
              <a:t>.</a:t>
            </a:r>
          </a:p>
          <a:p>
            <a:pPr algn="just"/>
            <a:endParaRPr lang="el-GR" sz="2000" dirty="0"/>
          </a:p>
          <a:p>
            <a:pPr algn="just"/>
            <a:r>
              <a:rPr lang="el-GR" sz="2000" dirty="0"/>
              <a:t>Όμως, η διατήρηση της ποικιλίας/διαφορετικότητας  </a:t>
            </a:r>
            <a:r>
              <a:rPr lang="el-GR" sz="2000" i="1" dirty="0"/>
              <a:t>δεν είναι πάντοτε </a:t>
            </a:r>
            <a:r>
              <a:rPr lang="el-GR" sz="2000" dirty="0"/>
              <a:t>δίκαιη.</a:t>
            </a:r>
          </a:p>
          <a:p>
            <a:pPr algn="just">
              <a:buNone/>
            </a:pPr>
            <a:r>
              <a:rPr lang="el-GR" sz="2000" dirty="0"/>
              <a:t>      Με τον ίδιο τρόπο που η προώθηση της φτώχειας σε υποανάπτυκτες περιοχές ως «έκφραση πολιτιστικής ποικιλομορφίας» είναι </a:t>
            </a:r>
            <a:r>
              <a:rPr lang="el-GR" sz="2000" i="1" dirty="0"/>
              <a:t>ανήθικη</a:t>
            </a:r>
            <a:r>
              <a:rPr lang="el-GR" sz="2000" dirty="0"/>
              <a:t>, είναι </a:t>
            </a:r>
            <a:r>
              <a:rPr lang="el-GR" sz="2000" i="1" dirty="0"/>
              <a:t>ανήθικο</a:t>
            </a:r>
            <a:r>
              <a:rPr lang="el-GR" sz="2000" dirty="0"/>
              <a:t> να προάγουμε όλες ανεξαιρέτως τις θρησκευτικές πρακτικές, απλώς επειδή θεωρείται ότι συμβάλλουν στην πολιτιστική ποικιλομορφία. Συγκεκριμένες θρησκευτικές πρακτικές αναγνωρίζονται από την ΠΟΥ και τον ΟΗΕ   ως ανήθικες, συμπεριλαμβανομένου του ακρωτηριασμού των γυναικείων γεννητικών οργάνων, της πολυγαμίας, των κοριτσιών- νυφών και της ανθρωποθυσίας.</a:t>
            </a:r>
          </a:p>
        </p:txBody>
      </p:sp>
      <p:pic>
        <p:nvPicPr>
          <p:cNvPr id="14338" name="Picture 2" descr="C:\Users\αγαπουλακι\Desktop\AMSTERDAM\AMSTERDAM PAINTINGS\M Ballocco Reticolo-nero-diversi-blu-rosso-verso-destra-1948.jpg"/>
          <p:cNvPicPr>
            <a:picLocks noChangeAspect="1" noChangeArrowheads="1"/>
          </p:cNvPicPr>
          <p:nvPr/>
        </p:nvPicPr>
        <p:blipFill>
          <a:blip r:embed="rId2" cstate="print"/>
          <a:srcRect/>
          <a:stretch>
            <a:fillRect/>
          </a:stretch>
        </p:blipFill>
        <p:spPr bwMode="auto">
          <a:xfrm>
            <a:off x="2285984" y="214290"/>
            <a:ext cx="4556102" cy="3214710"/>
          </a:xfrm>
          <a:prstGeom prst="rect">
            <a:avLst/>
          </a:prstGeom>
          <a:noFill/>
        </p:spPr>
      </p:pic>
      <p:sp>
        <p:nvSpPr>
          <p:cNvPr id="5" name="Rectangle 4"/>
          <p:cNvSpPr/>
          <p:nvPr/>
        </p:nvSpPr>
        <p:spPr>
          <a:xfrm rot="10800000" flipV="1">
            <a:off x="2285984" y="3429000"/>
            <a:ext cx="13001716" cy="316503"/>
          </a:xfrm>
          <a:prstGeom prst="rect">
            <a:avLst/>
          </a:prstGeom>
        </p:spPr>
        <p:txBody>
          <a:bodyPr wrap="square">
            <a:spAutoFit/>
          </a:bodyPr>
          <a:lstStyle/>
          <a:p>
            <a:r>
              <a:rPr lang="en-GB" sz="1400" dirty="0">
                <a:latin typeface="+mj-lt"/>
                <a:cs typeface="Times New Roman" pitchFamily="18" charset="0"/>
              </a:rPr>
              <a:t>M </a:t>
            </a:r>
            <a:r>
              <a:rPr lang="en-GB" sz="1400" dirty="0" err="1">
                <a:latin typeface="+mj-lt"/>
                <a:cs typeface="Times New Roman" pitchFamily="18" charset="0"/>
              </a:rPr>
              <a:t>Ballocco</a:t>
            </a:r>
            <a:r>
              <a:rPr lang="en-GB" sz="1400" dirty="0">
                <a:latin typeface="+mj-lt"/>
                <a:cs typeface="Times New Roman" pitchFamily="18" charset="0"/>
              </a:rPr>
              <a:t> : </a:t>
            </a:r>
            <a:r>
              <a:rPr lang="el-GR" sz="1400" dirty="0">
                <a:latin typeface="+mj-lt"/>
                <a:cs typeface="Times New Roman" pitchFamily="18" charset="0"/>
              </a:rPr>
              <a:t>Κόκκινα, μπλε και μαύρα μοτίβα στα δεξιά</a:t>
            </a:r>
            <a:r>
              <a:rPr lang="en-GB" sz="1400" dirty="0">
                <a:latin typeface="+mj-lt"/>
                <a:cs typeface="Times New Roman" pitchFamily="18" charset="0"/>
              </a:rPr>
              <a:t>, 1948</a:t>
            </a:r>
            <a:endParaRPr lang="el-GR" sz="1400" dirty="0">
              <a:latin typeface="+mj-lt"/>
              <a:cs typeface="Times New Roman" pitchFamily="18" charset="0"/>
            </a:endParaRPr>
          </a:p>
        </p:txBody>
      </p:sp>
      <p:sp>
        <p:nvSpPr>
          <p:cNvPr id="6" name="Rectangle 5"/>
          <p:cNvSpPr/>
          <p:nvPr/>
        </p:nvSpPr>
        <p:spPr>
          <a:xfrm>
            <a:off x="0" y="3643314"/>
            <a:ext cx="9144000" cy="3170099"/>
          </a:xfrm>
          <a:prstGeom prst="rect">
            <a:avLst/>
          </a:prstGeom>
        </p:spPr>
        <p:txBody>
          <a:bodyPr wrap="square">
            <a:spAutoFit/>
          </a:bodyPr>
          <a:lstStyle/>
          <a:p>
            <a:pPr algn="ctr"/>
            <a:r>
              <a:rPr lang="el-GR" sz="2000" dirty="0"/>
              <a:t>Παρότι πρέπει να ληφθούν  υπ’ όψη  οι προαναφερθέντες ενδοιασμοί,</a:t>
            </a:r>
          </a:p>
          <a:p>
            <a:pPr algn="ctr"/>
            <a:r>
              <a:rPr lang="el-GR" sz="2000" dirty="0"/>
              <a:t> η ποικιλομορφία θα έπρεπε γενικώς να μη συνεπάγεται</a:t>
            </a:r>
          </a:p>
          <a:p>
            <a:pPr algn="ctr"/>
            <a:r>
              <a:rPr lang="el-GR" sz="2000" b="1" dirty="0"/>
              <a:t>απλώς  τον σεβασμό</a:t>
            </a:r>
            <a:r>
              <a:rPr lang="el-GR" sz="2000" dirty="0"/>
              <a:t> και την </a:t>
            </a:r>
            <a:r>
              <a:rPr lang="el-GR" sz="2000" b="1" dirty="0"/>
              <a:t>ανοχή</a:t>
            </a:r>
            <a:r>
              <a:rPr lang="el-GR" sz="2000" dirty="0"/>
              <a:t> </a:t>
            </a:r>
            <a:r>
              <a:rPr lang="el-GR" sz="2000" b="1" dirty="0"/>
              <a:t>για το διαφορετικό</a:t>
            </a:r>
            <a:r>
              <a:rPr lang="el-GR" sz="2000" dirty="0"/>
              <a:t>, </a:t>
            </a:r>
          </a:p>
          <a:p>
            <a:pPr algn="ctr"/>
            <a:r>
              <a:rPr lang="el-GR" sz="2000" dirty="0"/>
              <a:t>δηλαδή  ένα είδος </a:t>
            </a:r>
            <a:r>
              <a:rPr lang="el-GR" sz="2000" b="1" dirty="0"/>
              <a:t>θετικής αποδοχής </a:t>
            </a:r>
            <a:r>
              <a:rPr lang="el-GR" sz="2000" dirty="0"/>
              <a:t>μιας διαφορετικής πεποίθησης από τη δική μας, που εξακολουθούμε  να βρίσκουμε ότι δεν είναι τόσο ελκυστική όσο αυτή που εμείς κατέχουμε, αλλά, επίσης, θα έπρεπε να συνεπάγεται την </a:t>
            </a:r>
            <a:r>
              <a:rPr lang="el-GR" sz="2000" b="1" dirty="0"/>
              <a:t>ένταξη</a:t>
            </a:r>
            <a:r>
              <a:rPr lang="el-GR" sz="2000" dirty="0"/>
              <a:t> </a:t>
            </a:r>
            <a:r>
              <a:rPr lang="el-GR" sz="2000" b="1" u="sng" spc="300" dirty="0"/>
              <a:t>αυτών</a:t>
            </a:r>
            <a:r>
              <a:rPr lang="el-GR" sz="2000" dirty="0"/>
              <a:t> που δεν είναι η πλειονότητα, </a:t>
            </a:r>
            <a:r>
              <a:rPr lang="el-GR" sz="2000" dirty="0">
                <a:effectLst>
                  <a:outerShdw blurRad="38100" dist="38100" dir="2700000" algn="tl">
                    <a:srgbClr val="000000">
                      <a:alpha val="43137"/>
                    </a:srgbClr>
                  </a:outerShdw>
                </a:effectLst>
              </a:rPr>
              <a:t>μαζί με εμάς τους πολλούς</a:t>
            </a:r>
            <a:r>
              <a:rPr lang="el-GR" sz="2000" dirty="0"/>
              <a:t>, </a:t>
            </a:r>
            <a:r>
              <a:rPr lang="el-GR" sz="2000" b="1" dirty="0"/>
              <a:t>όπως όμως </a:t>
            </a:r>
            <a:r>
              <a:rPr lang="el-GR" sz="2000" b="1" u="sng" spc="300" dirty="0"/>
              <a:t>αυτοί</a:t>
            </a:r>
            <a:r>
              <a:rPr lang="el-GR" sz="2000" b="1" spc="300" dirty="0"/>
              <a:t> είναι</a:t>
            </a:r>
            <a:r>
              <a:rPr lang="el-GR" sz="2000" b="1" dirty="0"/>
              <a:t>, </a:t>
            </a:r>
          </a:p>
          <a:p>
            <a:pPr algn="ctr"/>
            <a:r>
              <a:rPr lang="el-GR" sz="2000" b="1" dirty="0"/>
              <a:t>χωρίς  δηλ. να επιζητούμε  να  απορροφήσουμε τη μειονότητα  </a:t>
            </a:r>
          </a:p>
          <a:p>
            <a:pPr algn="ctr"/>
            <a:r>
              <a:rPr lang="el-GR" sz="2000" b="1" dirty="0"/>
              <a:t>στους ορίζοντες αυτοκατανόησης της δικής μας πλειονότητας  </a:t>
            </a:r>
          </a:p>
          <a:p>
            <a:pPr algn="ctr"/>
            <a:r>
              <a:rPr lang="el-GR" sz="2000" b="1" dirty="0"/>
              <a:t>(ενότητα  μέσω της  ποικιλομορφίας και  </a:t>
            </a:r>
            <a:r>
              <a:rPr lang="el-GR" sz="2000" b="1" i="1" dirty="0"/>
              <a:t>όχι  </a:t>
            </a:r>
            <a:r>
              <a:rPr lang="el-GR" sz="2000" b="1" dirty="0"/>
              <a:t>της </a:t>
            </a:r>
            <a:r>
              <a:rPr lang="el-GR" sz="2000" b="1" i="1" dirty="0"/>
              <a:t>ομοιομορφίας</a:t>
            </a:r>
            <a:r>
              <a:rPr lang="el-GR" sz="2000" b="1" dirty="0"/>
              <a:t>).</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xEl>
                                              <p:pRg st="0" end="0"/>
                                            </p:txEl>
                                          </p:spTgt>
                                        </p:tgtEl>
                                      </p:cBhvr>
                                    </p:animEffect>
                                    <p:set>
                                      <p:cBhvr>
                                        <p:cTn id="3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xEl>
                                              <p:pRg st="2" end="2"/>
                                            </p:txEl>
                                          </p:spTgt>
                                        </p:tgtEl>
                                      </p:cBhvr>
                                    </p:animEffect>
                                    <p:set>
                                      <p:cBhvr>
                                        <p:cTn id="3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4" end="4"/>
                                            </p:txEl>
                                          </p:spTgt>
                                        </p:tgtEl>
                                      </p:cBhvr>
                                    </p:animEffect>
                                    <p:set>
                                      <p:cBhvr>
                                        <p:cTn id="4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xEl>
                                              <p:pRg st="5" end="5"/>
                                            </p:txEl>
                                          </p:spTgt>
                                        </p:tgtEl>
                                      </p:cBhvr>
                                    </p:animEffect>
                                    <p:set>
                                      <p:cBhvr>
                                        <p:cTn id="47"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338"/>
                                        </p:tgtEl>
                                        <p:attrNameLst>
                                          <p:attrName>style.visibility</p:attrName>
                                        </p:attrNameLst>
                                      </p:cBhvr>
                                      <p:to>
                                        <p:strVal val="visible"/>
                                      </p:to>
                                    </p:set>
                                    <p:animEffect transition="in" filter="fade">
                                      <p:cBhvr>
                                        <p:cTn id="52" dur="500"/>
                                        <p:tgtEl>
                                          <p:spTgt spid="143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0"/>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l-GR" dirty="0"/>
              <a:t>Όταν </a:t>
            </a:r>
            <a:r>
              <a:rPr lang="el-GR" b="1" dirty="0"/>
              <a:t>συγκρίνουμε τους εαυτούς μας με τους άλλους</a:t>
            </a:r>
            <a:r>
              <a:rPr lang="el-GR" dirty="0"/>
              <a:t>, αντιλαμβανόμαστε σε τι μοιάζουμε </a:t>
            </a:r>
            <a:r>
              <a:rPr lang="el-GR" b="1" dirty="0"/>
              <a:t>και</a:t>
            </a:r>
            <a:r>
              <a:rPr lang="el-GR" dirty="0"/>
              <a:t> σε τι διαφέρουμε από αυτούς κι έτσι κατορθώνουμε να </a:t>
            </a:r>
            <a:r>
              <a:rPr lang="el-GR" b="1" dirty="0"/>
              <a:t>κατανοήσουμε καλύτερα ποιοι είμαστε</a:t>
            </a:r>
            <a:r>
              <a:rPr lang="el-GR" dirty="0"/>
              <a:t>. Ωστόσο, όταν  η  </a:t>
            </a:r>
            <a:r>
              <a:rPr lang="el-GR" b="1" dirty="0"/>
              <a:t>κοινωνική σύγκριση </a:t>
            </a:r>
            <a:r>
              <a:rPr lang="el-GR" dirty="0"/>
              <a:t>καθίσταται  κυρίαρχη στον</a:t>
            </a:r>
            <a:r>
              <a:rPr lang="el-GR" b="1" dirty="0"/>
              <a:t>  τρόπο  της σκέψης και της λειτουργίας μας, </a:t>
            </a:r>
            <a:r>
              <a:rPr lang="el-GR" dirty="0"/>
              <a:t>είναι πιθανότερο να </a:t>
            </a:r>
            <a:r>
              <a:rPr lang="el-GR" b="1" dirty="0"/>
              <a:t>βλάψουμε</a:t>
            </a:r>
            <a:r>
              <a:rPr lang="el-GR" dirty="0"/>
              <a:t> τους εαυτούς μας με αυτή, παρά να βοηθηθούμε. Η χρόνια «σύγκριση» αρχίζει να γίνεται επιζήμια, όταν μας αφήνει συνεχώς </a:t>
            </a:r>
            <a:r>
              <a:rPr lang="el-GR" b="1" dirty="0"/>
              <a:t>να αισθανόμαστε  ότι  υστερούμε σε </a:t>
            </a:r>
            <a:r>
              <a:rPr lang="el-GR" b="1" dirty="0" err="1"/>
              <a:t>ό,τι</a:t>
            </a:r>
            <a:r>
              <a:rPr lang="el-GR" b="1" dirty="0"/>
              <a:t> όλοι οι άλλοι φαίνεται να διαθέτουν</a:t>
            </a:r>
            <a:r>
              <a:rPr lang="el-GR" dirty="0"/>
              <a:t>. </a:t>
            </a:r>
          </a:p>
        </p:txBody>
      </p:sp>
      <p:pic>
        <p:nvPicPr>
          <p:cNvPr id="23554" name="Picture 2" descr="C:\Users\αγαπουλακι\Desktop\AMSTERDAM\AMSTERDAM PAINTINGS\comparisons-1892.jpg!Large.jpg"/>
          <p:cNvPicPr>
            <a:picLocks noChangeAspect="1" noChangeArrowheads="1"/>
          </p:cNvPicPr>
          <p:nvPr/>
        </p:nvPicPr>
        <p:blipFill>
          <a:blip r:embed="rId2" cstate="print"/>
          <a:srcRect/>
          <a:stretch>
            <a:fillRect/>
          </a:stretch>
        </p:blipFill>
        <p:spPr bwMode="auto">
          <a:xfrm>
            <a:off x="285720" y="2000240"/>
            <a:ext cx="5532005" cy="3857652"/>
          </a:xfrm>
          <a:prstGeom prst="rect">
            <a:avLst/>
          </a:prstGeom>
          <a:noFill/>
        </p:spPr>
      </p:pic>
      <p:sp>
        <p:nvSpPr>
          <p:cNvPr id="4" name="Rectangle 3"/>
          <p:cNvSpPr/>
          <p:nvPr/>
        </p:nvSpPr>
        <p:spPr>
          <a:xfrm>
            <a:off x="0" y="5929330"/>
            <a:ext cx="9144000" cy="923330"/>
          </a:xfrm>
          <a:prstGeom prst="rect">
            <a:avLst/>
          </a:prstGeom>
        </p:spPr>
        <p:txBody>
          <a:bodyPr wrap="square">
            <a:spAutoFit/>
          </a:bodyPr>
          <a:lstStyle/>
          <a:p>
            <a:pPr algn="ctr"/>
            <a:r>
              <a:rPr lang="el-GR" dirty="0"/>
              <a:t>Η στωική και η σύγχρονη φιλοσοφία, η ψυχολογική έρευνα και η θρησκεία εξηγούν </a:t>
            </a:r>
          </a:p>
          <a:p>
            <a:pPr algn="ctr"/>
            <a:r>
              <a:rPr lang="el-GR" dirty="0"/>
              <a:t>πώς να απαλείψουμε ή τουλάχιστον να τιθασεύσουμε την ύπουλη κοινωνική σύγκριση</a:t>
            </a:r>
          </a:p>
          <a:p>
            <a:pPr algn="ctr"/>
            <a:r>
              <a:rPr lang="el-GR" dirty="0"/>
              <a:t> και να δημιουργήσουμε  προϋποθέσεις  για  </a:t>
            </a:r>
            <a:r>
              <a:rPr lang="el-GR" b="1" dirty="0"/>
              <a:t>μια  πιο φιλοσοφημένη στάση  ζωής.</a:t>
            </a:r>
            <a:r>
              <a:rPr lang="el-GR" dirty="0"/>
              <a:t> </a:t>
            </a:r>
          </a:p>
        </p:txBody>
      </p:sp>
      <p:sp>
        <p:nvSpPr>
          <p:cNvPr id="5" name="Rectangle 4"/>
          <p:cNvSpPr/>
          <p:nvPr/>
        </p:nvSpPr>
        <p:spPr>
          <a:xfrm>
            <a:off x="5857884" y="5500702"/>
            <a:ext cx="3071834" cy="307777"/>
          </a:xfrm>
          <a:prstGeom prst="rect">
            <a:avLst/>
          </a:prstGeom>
        </p:spPr>
        <p:txBody>
          <a:bodyPr wrap="square">
            <a:spAutoFit/>
          </a:bodyPr>
          <a:lstStyle/>
          <a:p>
            <a:r>
              <a:rPr lang="en-GB" sz="1400" dirty="0">
                <a:latin typeface="+mj-lt"/>
                <a:cs typeface="Times New Roman" pitchFamily="18" charset="0"/>
              </a:rPr>
              <a:t>Sir L Alma-Tadema: </a:t>
            </a:r>
            <a:r>
              <a:rPr lang="el-GR" sz="1400" dirty="0">
                <a:latin typeface="+mj-lt"/>
                <a:cs typeface="Times New Roman" pitchFamily="18" charset="0"/>
              </a:rPr>
              <a:t>Συγκρίσεις</a:t>
            </a:r>
            <a:r>
              <a:rPr lang="en-GB" sz="1400" dirty="0">
                <a:latin typeface="+mj-lt"/>
                <a:cs typeface="Times New Roman" pitchFamily="18" charset="0"/>
              </a:rPr>
              <a:t>,1892</a:t>
            </a:r>
            <a:endParaRPr lang="el-GR" sz="1400" dirty="0">
              <a:latin typeface="+mj-lt"/>
              <a:cs typeface="Times New Roman" pitchFamily="18" charset="0"/>
            </a:endParaRPr>
          </a:p>
        </p:txBody>
      </p:sp>
      <p:sp>
        <p:nvSpPr>
          <p:cNvPr id="6" name="Title 1"/>
          <p:cNvSpPr txBox="1">
            <a:spLocks/>
          </p:cNvSpPr>
          <p:nvPr/>
        </p:nvSpPr>
        <p:spPr>
          <a:xfrm>
            <a:off x="5786446" y="2000240"/>
            <a:ext cx="3357554" cy="4071966"/>
          </a:xfrm>
          <a:prstGeom prst="rect">
            <a:avLst/>
          </a:prstGeom>
        </p:spPr>
        <p:txBody>
          <a:bodyPr>
            <a:normAutofit fontScale="55000" lnSpcReduction="20000"/>
          </a:bodyPr>
          <a:lstStyle/>
          <a:p>
            <a:pPr algn="ctr"/>
            <a:r>
              <a:rPr lang="el-GR" sz="3600" b="1" spc="300" dirty="0"/>
              <a:t>Οι διαφορές </a:t>
            </a:r>
          </a:p>
          <a:p>
            <a:pPr algn="ctr"/>
            <a:r>
              <a:rPr lang="el-GR" sz="3600" b="1" spc="300" dirty="0"/>
              <a:t>συχνά πυροδοτούν συγκρίσεις</a:t>
            </a:r>
            <a:endParaRPr lang="el-GR" sz="3600" spc="300" dirty="0"/>
          </a:p>
          <a:p>
            <a:pPr algn="just"/>
            <a:r>
              <a:rPr lang="el-GR" sz="3300" dirty="0"/>
              <a:t>Περισσότερο από δυο χιλιάδες χρόνια πριν, οι Έλληνες φιλόσοφοι Πλάτων και Αριστοτέλης ασχολήθηκαν  ήδη για το πώς οι άνθρωποι </a:t>
            </a:r>
            <a:r>
              <a:rPr lang="el-GR" sz="3300" dirty="0">
                <a:effectLst>
                  <a:outerShdw blurRad="38100" dist="38100" dir="2700000" algn="tl">
                    <a:srgbClr val="000000">
                      <a:alpha val="43137"/>
                    </a:srgbClr>
                  </a:outerShdw>
                </a:effectLst>
              </a:rPr>
              <a:t>συγκρίνουν</a:t>
            </a:r>
            <a:r>
              <a:rPr lang="el-GR" sz="3300" dirty="0"/>
              <a:t> τον εαυτό τους με τους άλλους. Για μεγάλο χρονικό διάστημα  περνάμε τη ζωή μας κοιτάζοντας  τους  ά λ λ ο υ ς ανθρώπους, για να </a:t>
            </a:r>
            <a:r>
              <a:rPr lang="el-GR" sz="3300" dirty="0">
                <a:effectLst>
                  <a:outerShdw blurRad="38100" dist="38100" dir="2700000" algn="tl">
                    <a:srgbClr val="000000">
                      <a:alpha val="43137"/>
                    </a:srgbClr>
                  </a:outerShdw>
                </a:effectLst>
              </a:rPr>
              <a:t>αποκτήσουμε  την  αίσθηση της  δικής μας αξίας.</a:t>
            </a:r>
          </a:p>
          <a:p>
            <a:pPr algn="just"/>
            <a:endParaRPr lang="el-GR" sz="3300" dirty="0">
              <a:effectLst>
                <a:outerShdw blurRad="38100" dist="38100" dir="2700000" algn="tl">
                  <a:srgbClr val="000000">
                    <a:alpha val="43137"/>
                  </a:srgbClr>
                </a:outerShdw>
              </a:effectLst>
            </a:endParaRPr>
          </a:p>
          <a:p>
            <a:pPr algn="just"/>
            <a:endParaRPr lang="el-GR" sz="3300"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7">
                                            <p:txEl>
                                              <p:pRg st="0" end="0"/>
                                            </p:txEl>
                                          </p:spTgt>
                                        </p:tgtEl>
                                        <p:attrNameLst>
                                          <p:attrName>style.visibility</p:attrName>
                                        </p:attrNameLst>
                                      </p:cBhvr>
                                      <p:to>
                                        <p:strVal val="visible"/>
                                      </p:to>
                                    </p:set>
                                    <p:animEffect transition="in" filter="fade">
                                      <p:cBhvr>
                                        <p:cTn id="7" dur="500"/>
                                        <p:tgtEl>
                                          <p:spTgt spid="450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αγαπουλακι\Desktop\AMSTERDAM\AMSTERDAM PAINTINGS\G Myasoyedov By happiness of others Two fates, 19th-20th century.jpg"/>
          <p:cNvPicPr>
            <a:picLocks noChangeAspect="1" noChangeArrowheads="1"/>
          </p:cNvPicPr>
          <p:nvPr/>
        </p:nvPicPr>
        <p:blipFill>
          <a:blip r:embed="rId2" cstate="print"/>
          <a:srcRect/>
          <a:stretch>
            <a:fillRect/>
          </a:stretch>
        </p:blipFill>
        <p:spPr bwMode="auto">
          <a:xfrm>
            <a:off x="214282" y="1428736"/>
            <a:ext cx="4143404" cy="3359875"/>
          </a:xfrm>
          <a:prstGeom prst="rect">
            <a:avLst/>
          </a:prstGeom>
          <a:noFill/>
        </p:spPr>
      </p:pic>
      <p:sp>
        <p:nvSpPr>
          <p:cNvPr id="3" name="Rectangle 2"/>
          <p:cNvSpPr/>
          <p:nvPr/>
        </p:nvSpPr>
        <p:spPr>
          <a:xfrm rot="10800000" flipV="1">
            <a:off x="0" y="4787647"/>
            <a:ext cx="4429124" cy="923330"/>
          </a:xfrm>
          <a:prstGeom prst="rect">
            <a:avLst/>
          </a:prstGeom>
        </p:spPr>
        <p:txBody>
          <a:bodyPr wrap="square">
            <a:spAutoFit/>
          </a:bodyPr>
          <a:lstStyle/>
          <a:p>
            <a:pPr algn="ctr"/>
            <a:r>
              <a:rPr lang="en-US" dirty="0">
                <a:latin typeface="+mj-lt"/>
                <a:cs typeface="Times New Roman" pitchFamily="18" charset="0"/>
              </a:rPr>
              <a:t>G </a:t>
            </a:r>
            <a:r>
              <a:rPr lang="en-US" dirty="0" err="1">
                <a:latin typeface="+mj-lt"/>
                <a:cs typeface="Times New Roman" pitchFamily="18" charset="0"/>
              </a:rPr>
              <a:t>Myasoyedov</a:t>
            </a:r>
            <a:r>
              <a:rPr lang="en-US" dirty="0">
                <a:latin typeface="+mj-lt"/>
                <a:cs typeface="Times New Roman" pitchFamily="18" charset="0"/>
              </a:rPr>
              <a:t> (1834-1911) :</a:t>
            </a:r>
          </a:p>
          <a:p>
            <a:pPr algn="ctr"/>
            <a:r>
              <a:rPr lang="en-US" dirty="0">
                <a:latin typeface="+mj-lt"/>
                <a:cs typeface="Times New Roman" pitchFamily="18" charset="0"/>
              </a:rPr>
              <a:t> </a:t>
            </a:r>
            <a:r>
              <a:rPr lang="el-GR" dirty="0">
                <a:latin typeface="+mj-lt"/>
              </a:rPr>
              <a:t>Μέσω της ευτυχίας των άλλων</a:t>
            </a:r>
          </a:p>
          <a:p>
            <a:pPr algn="ctr"/>
            <a:r>
              <a:rPr lang="el-GR" dirty="0">
                <a:latin typeface="+mj-lt"/>
              </a:rPr>
              <a:t> (Δυο πεπρωμένα)</a:t>
            </a:r>
          </a:p>
        </p:txBody>
      </p:sp>
      <p:sp>
        <p:nvSpPr>
          <p:cNvPr id="4" name="Rectangle 3"/>
          <p:cNvSpPr/>
          <p:nvPr/>
        </p:nvSpPr>
        <p:spPr>
          <a:xfrm>
            <a:off x="4429124" y="0"/>
            <a:ext cx="4714876" cy="6863417"/>
          </a:xfrm>
          <a:prstGeom prst="rect">
            <a:avLst/>
          </a:prstGeom>
        </p:spPr>
        <p:txBody>
          <a:bodyPr wrap="square">
            <a:spAutoFit/>
          </a:bodyPr>
          <a:lstStyle/>
          <a:p>
            <a:pPr algn="just" eaLnBrk="0" fontAlgn="base" hangingPunct="0">
              <a:spcBef>
                <a:spcPct val="0"/>
              </a:spcBef>
              <a:spcAft>
                <a:spcPct val="0"/>
              </a:spcAft>
            </a:pPr>
            <a:r>
              <a:rPr lang="el-GR" sz="2000" dirty="0"/>
              <a:t>Η θεωρία των «</a:t>
            </a:r>
            <a:r>
              <a:rPr lang="el-GR" sz="2000" b="1" dirty="0"/>
              <a:t>κοινωνικών συγκρίσεων»</a:t>
            </a:r>
            <a:r>
              <a:rPr lang="el-GR" sz="2000" dirty="0"/>
              <a:t> διατυπώνει, βασικά, ότι υπάρχει ένας φυσικός δυναμισμός στο εσωτερικό των ανθρώπων να αξιοποιούν τις δικές τους ιδιαιτερότητες (εμφάνιση, περιουσία, δυνατότητες), κοιτάζοντας τους άλλους. Φυσικά, δύσκολα μπορεί να θεωρηθεί απόλυτο αντικειμενικό κριτήριο, αλλά η άποψή μας  για το πώς ευμενώς (ή δυσμενώς) συγκρινόμαστε με τους άλλους, αποτελεί συχνά παράγοντα που συμβάλλει στο επίπεδο της </a:t>
            </a:r>
            <a:r>
              <a:rPr lang="el-GR" sz="2000" b="1" spc="300" dirty="0">
                <a:effectLst>
                  <a:outerShdw blurRad="38100" dist="38100" dir="2700000" algn="tl">
                    <a:srgbClr val="000000">
                      <a:alpha val="43137"/>
                    </a:srgbClr>
                  </a:outerShdw>
                </a:effectLst>
              </a:rPr>
              <a:t>αυτοεκτίμησής</a:t>
            </a:r>
            <a:r>
              <a:rPr lang="el-GR" sz="2000" dirty="0"/>
              <a:t> μας.</a:t>
            </a:r>
            <a:br>
              <a:rPr lang="el-GR" sz="2000" dirty="0"/>
            </a:br>
            <a:r>
              <a:rPr lang="el-GR" sz="2000" dirty="0"/>
              <a:t>Παρότι φαίνεστε αρκετά δυνατός, υπάρχει </a:t>
            </a:r>
            <a:r>
              <a:rPr lang="el-GR" sz="2000" i="1" dirty="0"/>
              <a:t>πάντα</a:t>
            </a:r>
            <a:r>
              <a:rPr lang="el-GR" sz="2000" dirty="0"/>
              <a:t> κάποιος δυνατό</a:t>
            </a:r>
            <a:r>
              <a:rPr lang="el-GR" sz="2000" b="1" dirty="0"/>
              <a:t>τερος</a:t>
            </a:r>
            <a:r>
              <a:rPr lang="el-GR" sz="2000" dirty="0"/>
              <a:t>, μεγαλύ</a:t>
            </a:r>
            <a:r>
              <a:rPr lang="el-GR" sz="2000" b="1" dirty="0"/>
              <a:t>τερος</a:t>
            </a:r>
            <a:r>
              <a:rPr lang="el-GR" sz="2000" dirty="0"/>
              <a:t>, πλουσιό</a:t>
            </a:r>
            <a:r>
              <a:rPr lang="el-GR" sz="2000" b="1" dirty="0"/>
              <a:t>τερος</a:t>
            </a:r>
            <a:r>
              <a:rPr lang="el-GR" sz="2000" dirty="0"/>
              <a:t>,ομορφό</a:t>
            </a:r>
            <a:r>
              <a:rPr lang="el-GR" sz="2000" b="1" dirty="0"/>
              <a:t>τερος</a:t>
            </a:r>
            <a:r>
              <a:rPr lang="el-GR" sz="2000" dirty="0"/>
              <a:t>/γοητευτικό</a:t>
            </a:r>
            <a:r>
              <a:rPr lang="el-GR" sz="2000" b="1" dirty="0"/>
              <a:t>τε-ρος</a:t>
            </a:r>
            <a:r>
              <a:rPr lang="el-GR" sz="2000" dirty="0"/>
              <a:t>, εξυπνό</a:t>
            </a:r>
            <a:r>
              <a:rPr lang="el-GR" sz="2000" b="1" dirty="0"/>
              <a:t>τερος</a:t>
            </a:r>
            <a:r>
              <a:rPr lang="el-GR" sz="2000" dirty="0"/>
              <a:t>, ευτυχέσ</a:t>
            </a:r>
            <a:r>
              <a:rPr lang="el-GR" sz="2000" b="1" dirty="0"/>
              <a:t>τερος </a:t>
            </a:r>
            <a:r>
              <a:rPr lang="el-GR" sz="2000" dirty="0"/>
              <a:t>(τουλάχιστον εξωτερικά), από όσο εσείς θεωρείτε ότι είστε. </a:t>
            </a:r>
          </a:p>
          <a:p>
            <a:pPr algn="just" eaLnBrk="0" fontAlgn="base" hangingPunct="0">
              <a:spcBef>
                <a:spcPct val="0"/>
              </a:spcBef>
              <a:spcAft>
                <a:spcPct val="0"/>
              </a:spcAft>
            </a:pPr>
            <a:endParaRPr lang="el-GR" sz="2000" dirty="0"/>
          </a:p>
          <a:p>
            <a:pPr algn="just" eaLnBrk="0" fontAlgn="base" hangingPunct="0">
              <a:spcBef>
                <a:spcPct val="0"/>
              </a:spcBef>
              <a:spcAft>
                <a:spcPct val="0"/>
              </a:spcAft>
            </a:pPr>
            <a:r>
              <a:rPr lang="el-GR" sz="2000" dirty="0"/>
              <a:t>Μερικοί άνθρωποι </a:t>
            </a:r>
            <a:r>
              <a:rPr lang="el-GR" sz="2000" b="1" i="1" dirty="0"/>
              <a:t>υπερ-</a:t>
            </a:r>
            <a:r>
              <a:rPr lang="el-GR" sz="2000" b="1" dirty="0"/>
              <a:t>εκτιμούν τις ιδιότητες των άλλων, </a:t>
            </a:r>
            <a:r>
              <a:rPr lang="el-GR" sz="2000" dirty="0"/>
              <a:t>ενώ </a:t>
            </a:r>
            <a:r>
              <a:rPr lang="el-GR" sz="2000" b="1" i="1" dirty="0"/>
              <a:t>υπο</a:t>
            </a:r>
            <a:r>
              <a:rPr lang="el-GR" sz="2000" b="1" dirty="0"/>
              <a:t>-εκτιμούν τα δικά τους  χαρίσματα.</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357554" y="0"/>
            <a:ext cx="5786446" cy="82484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l-GR" sz="2800" dirty="0"/>
              <a:t>Οικονομικές μελέτες έχουν δείξει, </a:t>
            </a:r>
          </a:p>
          <a:p>
            <a:pPr algn="ctr"/>
            <a:r>
              <a:rPr lang="el-GR" sz="2800" dirty="0"/>
              <a:t>για παράδειγμα, ότι μόλις βγάζουν ένα συγκεκριμένο ποσό χρημάτων </a:t>
            </a:r>
          </a:p>
          <a:p>
            <a:pPr algn="ctr"/>
            <a:r>
              <a:rPr lang="el-GR" sz="2800" dirty="0"/>
              <a:t>για να καλύψουν τα βασικά, </a:t>
            </a:r>
          </a:p>
          <a:p>
            <a:pPr algn="ctr"/>
            <a:r>
              <a:rPr lang="el-GR" sz="2800" dirty="0"/>
              <a:t>οι περισσότεροι άνθρωποι ενδιαφέρονται περισσότερο για το </a:t>
            </a:r>
            <a:r>
              <a:rPr lang="el-GR" sz="2800" b="1" dirty="0"/>
              <a:t>σχετικό</a:t>
            </a:r>
            <a:r>
              <a:rPr lang="el-GR" sz="2800" dirty="0"/>
              <a:t> μάλλον, παρά για το απόλυτο εισόδημά τους∙ δηλ. οι περισσότεροι από εμάς αισθανόμαστε καλύτερα</a:t>
            </a:r>
          </a:p>
          <a:p>
            <a:pPr algn="ctr"/>
            <a:r>
              <a:rPr lang="el-GR" sz="2800" dirty="0"/>
              <a:t> εάν βγάζουμε, ας πούμε, 100.000 $,</a:t>
            </a:r>
          </a:p>
          <a:p>
            <a:pPr algn="ctr"/>
            <a:r>
              <a:rPr lang="el-GR" sz="2800" dirty="0"/>
              <a:t> όταν η πλειονότητα των γειτόνων μας βγάζει 75.000 $,</a:t>
            </a:r>
          </a:p>
          <a:p>
            <a:pPr algn="ctr"/>
            <a:r>
              <a:rPr lang="el-GR" sz="2800" dirty="0"/>
              <a:t> παρά όταν κερδίζουμε 150.000 $, όταν οι περισσότεροι από τους φίλους μας βγάζουν 200.000 $.</a:t>
            </a:r>
          </a:p>
          <a:p>
            <a:pPr algn="just"/>
            <a:endParaRPr lang="en-US" sz="2800" dirty="0">
              <a:cs typeface="Times New Roman" pitchFamily="18" charset="0"/>
            </a:endParaRPr>
          </a:p>
          <a:p>
            <a:endParaRPr lang="el-GR" sz="2800" dirty="0">
              <a:cs typeface="Times New Roman" pitchFamily="18" charset="0"/>
            </a:endParaRPr>
          </a:p>
          <a:p>
            <a:pPr eaLnBrk="0" fontAlgn="base" hangingPunct="0">
              <a:spcBef>
                <a:spcPct val="0"/>
              </a:spcBef>
              <a:spcAft>
                <a:spcPct val="0"/>
              </a:spcAft>
            </a:pPr>
            <a:endParaRPr lang="el-GR" dirty="0">
              <a:latin typeface="Times New Roman" pitchFamily="18" charset="0"/>
              <a:cs typeface="Times New Roman" pitchFamily="18" charset="0"/>
            </a:endParaRPr>
          </a:p>
          <a:p>
            <a:pPr eaLnBrk="0" fontAlgn="base" hangingPunct="0">
              <a:spcBef>
                <a:spcPct val="0"/>
              </a:spcBef>
              <a:spcAft>
                <a:spcPct val="0"/>
              </a:spcAft>
            </a:pPr>
            <a:endParaRPr lang="el-GR" dirty="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25602" name="Picture 2" descr="C:\Users\αγαπουλακι\Desktop\AMSTERDAM\AMSTERDAM PAINTINGS\the-wicked-rich-and-the-poor-lazarus-1878.jpg!PinterestLarge.jpg"/>
          <p:cNvPicPr>
            <a:picLocks noChangeAspect="1" noChangeArrowheads="1"/>
          </p:cNvPicPr>
          <p:nvPr/>
        </p:nvPicPr>
        <p:blipFill>
          <a:blip r:embed="rId2" cstate="print"/>
          <a:srcRect/>
          <a:stretch>
            <a:fillRect/>
          </a:stretch>
        </p:blipFill>
        <p:spPr bwMode="auto">
          <a:xfrm>
            <a:off x="500034" y="785794"/>
            <a:ext cx="2667000" cy="4886325"/>
          </a:xfrm>
          <a:prstGeom prst="rect">
            <a:avLst/>
          </a:prstGeom>
          <a:noFill/>
        </p:spPr>
      </p:pic>
      <p:sp>
        <p:nvSpPr>
          <p:cNvPr id="4" name="Rectangle 3"/>
          <p:cNvSpPr/>
          <p:nvPr/>
        </p:nvSpPr>
        <p:spPr>
          <a:xfrm rot="10800000" flipV="1">
            <a:off x="0" y="5656567"/>
            <a:ext cx="3571868" cy="923330"/>
          </a:xfrm>
          <a:prstGeom prst="rect">
            <a:avLst/>
          </a:prstGeom>
        </p:spPr>
        <p:txBody>
          <a:bodyPr wrap="square">
            <a:spAutoFit/>
          </a:bodyPr>
          <a:lstStyle/>
          <a:p>
            <a:pPr algn="ctr" fontAlgn="base"/>
            <a:r>
              <a:rPr lang="en-US" dirty="0">
                <a:latin typeface="+mj-lt"/>
                <a:cs typeface="Times New Roman" pitchFamily="18" charset="0"/>
              </a:rPr>
              <a:t>G Moreau : </a:t>
            </a:r>
            <a:endParaRPr lang="el-GR" dirty="0">
              <a:latin typeface="+mj-lt"/>
              <a:cs typeface="Times New Roman" pitchFamily="18" charset="0"/>
            </a:endParaRPr>
          </a:p>
          <a:p>
            <a:pPr algn="ctr" fontAlgn="base"/>
            <a:r>
              <a:rPr lang="el-GR" dirty="0"/>
              <a:t>Ο αισχρός πλούσιος και</a:t>
            </a:r>
          </a:p>
          <a:p>
            <a:pPr algn="ctr" fontAlgn="base"/>
            <a:r>
              <a:rPr lang="el-GR" dirty="0"/>
              <a:t> ο φτωχός Λάζαρος</a:t>
            </a:r>
            <a:r>
              <a:rPr lang="en-US" dirty="0">
                <a:latin typeface="+mj-lt"/>
                <a:cs typeface="Times New Roman" pitchFamily="18" charset="0"/>
              </a:rPr>
              <a:t>, 1875-78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57694"/>
            <a:ext cx="9144000" cy="2554545"/>
          </a:xfrm>
          <a:prstGeom prst="rect">
            <a:avLst/>
          </a:prstGeom>
        </p:spPr>
        <p:txBody>
          <a:bodyPr wrap="square">
            <a:spAutoFit/>
          </a:bodyPr>
          <a:lstStyle/>
          <a:p>
            <a:pPr algn="just"/>
            <a:r>
              <a:rPr lang="el-GR" sz="2000" dirty="0"/>
              <a:t>Υπάρχουν επίσης υπέρ και κατά στο να συγκρίνουμε τους εαυτούς μας με ανθρώπους σε χειρότερη μοίρα από τους εαυτούς μας. Αυτές οι </a:t>
            </a:r>
            <a:r>
              <a:rPr lang="el-GR" sz="2000" b="1" dirty="0"/>
              <a:t>κατιούσες συγκρίσεις</a:t>
            </a:r>
            <a:r>
              <a:rPr lang="el-GR" sz="2000" dirty="0"/>
              <a:t>  </a:t>
            </a:r>
            <a:r>
              <a:rPr lang="el-GR" sz="2000" b="1" dirty="0"/>
              <a:t>δεν ωφελούν, </a:t>
            </a:r>
            <a:r>
              <a:rPr lang="el-GR" sz="2000" dirty="0"/>
              <a:t> εάν απλώς προσπαθούμε να κερδίσουμε </a:t>
            </a:r>
            <a:r>
              <a:rPr lang="el-GR" sz="2000" b="1" dirty="0"/>
              <a:t>ένα αίσθημα ανωτερότητας ή εάν, εξαιτίας τους,  αποφεύγουμε να προκαλέσουμε τους εαυτούς να προσπαθήσουμε για κάτι καλύτερο</a:t>
            </a:r>
            <a:r>
              <a:rPr lang="el-GR" sz="2000" dirty="0"/>
              <a:t>.  Πάντως,  τέτοιου είδους </a:t>
            </a:r>
            <a:r>
              <a:rPr lang="el-GR" sz="2000" b="1" dirty="0"/>
              <a:t>κατιούσες συγκρίσεις</a:t>
            </a:r>
            <a:r>
              <a:rPr lang="el-GR" sz="2000" dirty="0"/>
              <a:t> μπορούν να μας θυμίσουν </a:t>
            </a:r>
            <a:r>
              <a:rPr lang="el-GR" sz="2000" b="1" spc="300" dirty="0"/>
              <a:t>πόσο καλή τελικά </a:t>
            </a:r>
            <a:r>
              <a:rPr lang="el-GR" sz="2000" dirty="0"/>
              <a:t>είναι η  δική μας μοίρα, ιδιαίτερα όταν συλλογιζόμαστε  πράγματα  του εαυτού μας που μας ενοχλούν, αλλά δεν μπορούμε να τα αλλάξουμε.</a:t>
            </a:r>
          </a:p>
        </p:txBody>
      </p:sp>
      <p:pic>
        <p:nvPicPr>
          <p:cNvPr id="26626" name="Picture 2" descr="C:\Users\αγαπουλακι\Desktop\AMSTERDAM\AMSTERDAM PAINTINGS\tennis-game-by-the-sea-1901.jpg!Large.jpg"/>
          <p:cNvPicPr>
            <a:picLocks noChangeAspect="1" noChangeArrowheads="1"/>
          </p:cNvPicPr>
          <p:nvPr/>
        </p:nvPicPr>
        <p:blipFill>
          <a:blip r:embed="rId3" cstate="print"/>
          <a:srcRect/>
          <a:stretch>
            <a:fillRect/>
          </a:stretch>
        </p:blipFill>
        <p:spPr bwMode="auto">
          <a:xfrm>
            <a:off x="4357686" y="285728"/>
            <a:ext cx="4516195" cy="3143272"/>
          </a:xfrm>
          <a:prstGeom prst="rect">
            <a:avLst/>
          </a:prstGeom>
          <a:noFill/>
        </p:spPr>
      </p:pic>
      <p:sp>
        <p:nvSpPr>
          <p:cNvPr id="4" name="Rectangle 3"/>
          <p:cNvSpPr/>
          <p:nvPr/>
        </p:nvSpPr>
        <p:spPr>
          <a:xfrm rot="10800000" flipV="1">
            <a:off x="4357685" y="3454272"/>
            <a:ext cx="4500593" cy="646331"/>
          </a:xfrm>
          <a:prstGeom prst="rect">
            <a:avLst/>
          </a:prstGeom>
        </p:spPr>
        <p:txBody>
          <a:bodyPr wrap="square">
            <a:spAutoFit/>
          </a:bodyPr>
          <a:lstStyle/>
          <a:p>
            <a:pPr algn="ctr" fontAlgn="base"/>
            <a:r>
              <a:rPr lang="en-US" dirty="0">
                <a:latin typeface="+mj-lt"/>
                <a:cs typeface="Times New Roman" pitchFamily="18" charset="0"/>
              </a:rPr>
              <a:t>M Liebermann : </a:t>
            </a:r>
          </a:p>
          <a:p>
            <a:pPr algn="ctr" fontAlgn="base"/>
            <a:r>
              <a:rPr lang="el-GR" dirty="0"/>
              <a:t>Παιχνίδι τένις κοντά στη θάλασσα</a:t>
            </a:r>
            <a:r>
              <a:rPr lang="en-US" dirty="0">
                <a:latin typeface="+mj-lt"/>
                <a:cs typeface="Times New Roman" pitchFamily="18" charset="0"/>
              </a:rPr>
              <a:t>,  1901</a:t>
            </a:r>
          </a:p>
        </p:txBody>
      </p:sp>
      <p:sp>
        <p:nvSpPr>
          <p:cNvPr id="5" name="Rectangle 4"/>
          <p:cNvSpPr/>
          <p:nvPr/>
        </p:nvSpPr>
        <p:spPr>
          <a:xfrm>
            <a:off x="13521" y="-20825"/>
            <a:ext cx="4414463" cy="6863417"/>
          </a:xfrm>
          <a:prstGeom prst="rect">
            <a:avLst/>
          </a:prstGeom>
        </p:spPr>
        <p:txBody>
          <a:bodyPr wrap="square">
            <a:spAutoFit/>
          </a:bodyPr>
          <a:lstStyle/>
          <a:p>
            <a:pPr algn="just"/>
            <a:r>
              <a:rPr lang="el-GR" sz="2000" dirty="0"/>
              <a:t>Σύμφωνα με την </a:t>
            </a:r>
            <a:r>
              <a:rPr lang="en-US" sz="2000" dirty="0"/>
              <a:t>H</a:t>
            </a:r>
            <a:r>
              <a:rPr lang="el-GR" sz="2000" dirty="0"/>
              <a:t>.</a:t>
            </a:r>
            <a:r>
              <a:rPr lang="en-US" sz="2000" dirty="0"/>
              <a:t>G</a:t>
            </a:r>
            <a:r>
              <a:rPr lang="el-GR" sz="2000" dirty="0"/>
              <a:t>. </a:t>
            </a:r>
            <a:r>
              <a:rPr lang="en-US" sz="2000" dirty="0"/>
              <a:t>Halvorson</a:t>
            </a:r>
            <a:r>
              <a:rPr lang="el-GR" sz="2000" dirty="0"/>
              <a:t>, η </a:t>
            </a:r>
            <a:r>
              <a:rPr lang="el-GR" sz="2000" b="1" dirty="0"/>
              <a:t>ανιούσα σύγκριση</a:t>
            </a:r>
            <a:r>
              <a:rPr lang="el-GR" sz="2000" dirty="0"/>
              <a:t> μπορεί να αποβεί βασανιστική και να σε κάνει να νοιώθεις απαίσια, αλλά δεν αποκλείεται να κοιτάξεις προς τα πάνω για να </a:t>
            </a:r>
            <a:r>
              <a:rPr lang="el-GR" sz="2000" b="1" dirty="0"/>
              <a:t>διδαχθείς και να κινητοποιηθείς.</a:t>
            </a:r>
            <a:r>
              <a:rPr lang="el-GR" sz="2000" dirty="0"/>
              <a:t> Εάν αισθανόμαστε άσχημα, για παράδειγμα,  για το πόσο κακά παίξαμε σε έναν αγώνα τένις, μπορούμε να ρίξουμε μια ματιά σε αυτούς που έπαιξαν χειρότερα, για να αισθανθούμε καλύτερα, και να αποφύγουμε να κοιτάξουμε τους σχεδόν επαγγελματίες τενίστες στο άλλο γήπεδο. Εναλλακτικά,  εάν πιστεύουμε ότι μπορούμε να βελτιωθούμε και να μάθουμε παρακολουθώντας τους  τελευταίους,  και όχι απλώς να αισθανόμαστε κατώτεροι επειδή παίξαμε χειρότερα από αυτούς, τότε μπορούμε να παρακολουθήσουμε και να διδαχθούμε από τους καλύτερους παίκτες.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346" y="2571744"/>
            <a:ext cx="4071965" cy="285752"/>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dirty="0">
                <a:latin typeface="Times New Roman" pitchFamily="18" charset="0"/>
                <a:ea typeface="+mj-ea"/>
                <a:cs typeface="Times New Roman" pitchFamily="18" charset="0"/>
              </a:rPr>
              <a:t>Ιεραρχία</a:t>
            </a:r>
            <a:r>
              <a:rPr kumimoji="0" lang="en-US" sz="1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t>
            </a:r>
            <a:r>
              <a:rPr kumimoji="0" lang="el-GR" sz="1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lang="el-GR" sz="1400" dirty="0">
                <a:latin typeface="Times New Roman" pitchFamily="18" charset="0"/>
                <a:ea typeface="+mj-ea"/>
                <a:cs typeface="Times New Roman" pitchFamily="18" charset="0"/>
              </a:rPr>
              <a:t> Έργο του </a:t>
            </a:r>
            <a:r>
              <a:rPr kumimoji="0" lang="en-US" sz="1400" b="0" i="0" u="none" strike="noStrike" kern="1200" cap="none" spc="0" normalizeH="0" noProof="0" dirty="0">
                <a:ln>
                  <a:noFill/>
                </a:ln>
                <a:solidFill>
                  <a:schemeClr val="tx1"/>
                </a:solidFill>
                <a:effectLst/>
                <a:uLnTx/>
                <a:uFillTx/>
                <a:latin typeface="Times New Roman" pitchFamily="18" charset="0"/>
                <a:ea typeface="+mj-ea"/>
                <a:cs typeface="Times New Roman" pitchFamily="18" charset="0"/>
              </a:rPr>
              <a:t> A Costa.</a:t>
            </a:r>
            <a:endParaRPr kumimoji="0" lang="el-GR" sz="1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5" name="Rectangle 4"/>
          <p:cNvSpPr/>
          <p:nvPr/>
        </p:nvSpPr>
        <p:spPr>
          <a:xfrm>
            <a:off x="3419872" y="0"/>
            <a:ext cx="5724128" cy="6863417"/>
          </a:xfrm>
          <a:prstGeom prst="rect">
            <a:avLst/>
          </a:prstGeom>
        </p:spPr>
        <p:txBody>
          <a:bodyPr wrap="square">
            <a:spAutoFit/>
          </a:bodyPr>
          <a:lstStyle/>
          <a:p>
            <a:pPr algn="ctr"/>
            <a:r>
              <a:rPr lang="el-GR" sz="2000" dirty="0"/>
              <a:t>Στο «παιχνίδι της κοινωνικής ιεραρχίας» </a:t>
            </a:r>
            <a:r>
              <a:rPr lang="el-GR" sz="2000" b="1" dirty="0"/>
              <a:t>συγκρίνουμε τους εαυτούς μας με τους γύρω μας</a:t>
            </a:r>
            <a:r>
              <a:rPr lang="el-GR" sz="2000" dirty="0"/>
              <a:t>, για να βεβαιωθούμε ότι τα καταφέρνουμε καλά ή καλύτερα από τους ομότιμούς μας  ή και χρησιμοποιούμε την </a:t>
            </a:r>
            <a:r>
              <a:rPr lang="el-GR" sz="2000" b="1" dirty="0"/>
              <a:t>αυτοπροβολή</a:t>
            </a:r>
            <a:r>
              <a:rPr lang="el-GR" sz="2000" dirty="0"/>
              <a:t> ως μέθοδο για να αναρριχηθούμε την κοινωνική κλίμακα. </a:t>
            </a:r>
          </a:p>
          <a:p>
            <a:pPr algn="ctr"/>
            <a:r>
              <a:rPr lang="el-GR" sz="2000" dirty="0"/>
              <a:t>Παρ’ όλα αυτά, το επάγγελμά  μας, λ.χ., </a:t>
            </a:r>
          </a:p>
          <a:p>
            <a:pPr algn="ctr"/>
            <a:r>
              <a:rPr lang="el-GR" sz="2000" b="1" dirty="0"/>
              <a:t>δεν θα έπρεπε αυτό καθαυτό</a:t>
            </a:r>
            <a:r>
              <a:rPr lang="el-GR" sz="2000" dirty="0"/>
              <a:t> να χαρακτηρίζει εμάς ή οποιονδήποτε άλλον∙  ούτε θα έπρεπε κάποιες δουλειές να εκτιμώνται περισσότερο από άλλες. </a:t>
            </a:r>
            <a:r>
              <a:rPr lang="el-GR" sz="2000" b="1" dirty="0"/>
              <a:t>Στην εργασία μας έχει αξία αυτό που </a:t>
            </a:r>
            <a:r>
              <a:rPr lang="el-GR" sz="2000" b="1" u="sng" dirty="0">
                <a:effectLst>
                  <a:outerShdw blurRad="38100" dist="38100" dir="2700000" algn="tl">
                    <a:srgbClr val="000000">
                      <a:alpha val="43137"/>
                    </a:srgbClr>
                  </a:outerShdw>
                </a:effectLst>
              </a:rPr>
              <a:t>κάνουμε</a:t>
            </a:r>
            <a:r>
              <a:rPr lang="el-GR" sz="2000" b="1" dirty="0"/>
              <a:t> και όχι το όνομα του επαγγέλματός  μας </a:t>
            </a:r>
          </a:p>
          <a:p>
            <a:pPr algn="ctr"/>
            <a:r>
              <a:rPr lang="el-GR" sz="2000" b="1" dirty="0"/>
              <a:t>αυτό καθαυτό</a:t>
            </a:r>
            <a:r>
              <a:rPr lang="el-GR" sz="2000" dirty="0"/>
              <a:t>.</a:t>
            </a:r>
            <a:br>
              <a:rPr lang="el-GR" sz="2000" dirty="0"/>
            </a:br>
            <a:r>
              <a:rPr lang="el-GR" sz="2000" dirty="0"/>
              <a:t>Όλοι μας καθημερινά αδράχνουμε τις ευκαιρίες να φανούμε πιο έξυπνοι, πιο πνευματώδεις, πιο καλλιεργημένοι ή πιο έμπιστοι ή κυνικοί, ανάλογα δηλ. με το τι  εκτιμάται στον κύκλο μας.</a:t>
            </a:r>
            <a:br>
              <a:rPr lang="el-GR" sz="2000" dirty="0"/>
            </a:br>
            <a:r>
              <a:rPr lang="el-GR" sz="2000" dirty="0"/>
              <a:t>Ωστόσο, ακόμη και αυτοί που φαίνονται  ιδιαίτερα πετυχημένοι, συγκρίνουν συνήθως δυσμενώς τον εαυτό τους με άλλους του ίδιου πεδίου. </a:t>
            </a:r>
            <a:r>
              <a:rPr lang="el-GR" sz="2000" i="1" dirty="0"/>
              <a:t>Ενίοτε</a:t>
            </a:r>
            <a:r>
              <a:rPr lang="el-GR" sz="2000" dirty="0"/>
              <a:t> η ζήλια μπορεί να κινητοποιεί∙ </a:t>
            </a:r>
            <a:r>
              <a:rPr lang="el-GR" sz="2000" b="1" dirty="0"/>
              <a:t>όμως η εμμονή στη  σύγκριση ποτέ δεν βγαίνει σε καλό</a:t>
            </a:r>
            <a:r>
              <a:rPr lang="el-GR" sz="2000" dirty="0"/>
              <a:t>.</a:t>
            </a:r>
          </a:p>
        </p:txBody>
      </p:sp>
      <p:sp>
        <p:nvSpPr>
          <p:cNvPr id="8" name="Rectangle 7"/>
          <p:cNvSpPr/>
          <p:nvPr/>
        </p:nvSpPr>
        <p:spPr>
          <a:xfrm>
            <a:off x="0" y="2857496"/>
            <a:ext cx="3786182" cy="4062651"/>
          </a:xfrm>
          <a:prstGeom prst="rect">
            <a:avLst/>
          </a:prstGeom>
        </p:spPr>
        <p:txBody>
          <a:bodyPr wrap="square">
            <a:spAutoFit/>
          </a:bodyPr>
          <a:lstStyle/>
          <a:p>
            <a:pPr algn="ctr"/>
            <a:r>
              <a:rPr lang="el-GR" sz="2000" b="1" dirty="0"/>
              <a:t>Οι καλύτερες στρατηγικές  </a:t>
            </a:r>
          </a:p>
          <a:p>
            <a:pPr algn="ctr"/>
            <a:r>
              <a:rPr lang="el-GR" sz="2000" b="1" dirty="0"/>
              <a:t>αυτοεκτίμησης</a:t>
            </a:r>
            <a:endParaRPr lang="el-GR" sz="2000" dirty="0"/>
          </a:p>
          <a:p>
            <a:pPr algn="ctr"/>
            <a:br>
              <a:rPr lang="el-GR" sz="2000" b="1" dirty="0"/>
            </a:br>
            <a:r>
              <a:rPr lang="el-GR" b="1" dirty="0"/>
              <a:t>Μελέτησε τον εαυτό σου και στη συνέχεια μην ασχολείσαι με τη γνώμη που εκφράζουν  οι περισσότεροι άλλοι άνθρωποι για σένα.</a:t>
            </a:r>
            <a:br>
              <a:rPr lang="el-GR" b="1" dirty="0"/>
            </a:br>
            <a:br>
              <a:rPr lang="el-GR" b="1" dirty="0"/>
            </a:br>
            <a:r>
              <a:rPr lang="el-GR" b="1" dirty="0"/>
              <a:t>Άλλαξε το πλαίσιο της σκέψης </a:t>
            </a:r>
          </a:p>
          <a:p>
            <a:pPr algn="ctr"/>
            <a:r>
              <a:rPr lang="el-GR" b="1" dirty="0"/>
              <a:t>και της δράσης σου.</a:t>
            </a:r>
            <a:br>
              <a:rPr lang="el-GR" b="1" dirty="0"/>
            </a:br>
            <a:br>
              <a:rPr lang="el-GR" b="1" dirty="0"/>
            </a:br>
            <a:r>
              <a:rPr lang="el-GR" b="1" dirty="0"/>
              <a:t>Υπενθύμιζε στον εαυτό σου τα πράγματα  για τα οποία τον εκτιμάς.</a:t>
            </a:r>
            <a:endParaRPr lang="el-GR" dirty="0"/>
          </a:p>
        </p:txBody>
      </p:sp>
      <p:sp>
        <p:nvSpPr>
          <p:cNvPr id="10" name="Rectangle 9"/>
          <p:cNvSpPr/>
          <p:nvPr/>
        </p:nvSpPr>
        <p:spPr>
          <a:xfrm>
            <a:off x="3563888" y="116632"/>
            <a:ext cx="5580112" cy="6555641"/>
          </a:xfrm>
          <a:prstGeom prst="rect">
            <a:avLst/>
          </a:prstGeom>
        </p:spPr>
        <p:txBody>
          <a:bodyPr wrap="square">
            <a:spAutoFit/>
          </a:bodyPr>
          <a:lstStyle/>
          <a:p>
            <a:pPr algn="just"/>
            <a:r>
              <a:rPr lang="el-GR" sz="2000" dirty="0"/>
              <a:t>Οι γνήσιοι </a:t>
            </a:r>
            <a:r>
              <a:rPr lang="el-GR" sz="2000" b="1" dirty="0"/>
              <a:t>Στωϊκοί</a:t>
            </a:r>
            <a:r>
              <a:rPr lang="el-GR" sz="2000" dirty="0"/>
              <a:t> που πίστευαν στον </a:t>
            </a:r>
            <a:r>
              <a:rPr lang="el-GR" sz="2000" b="1" dirty="0"/>
              <a:t>εξισωτισμό </a:t>
            </a:r>
            <a:r>
              <a:rPr lang="el-GR" sz="2000" dirty="0"/>
              <a:t>ως αξία, δεν μιλούσαν πολύ για αυτή καθαυτή την ευτυχία, αλλά φιλοδοξούσαν να βιώνουν  μια συνεχή κατάσταση </a:t>
            </a:r>
            <a:r>
              <a:rPr lang="el-GR" sz="2000" b="1" dirty="0"/>
              <a:t>ηρεμίας</a:t>
            </a:r>
            <a:r>
              <a:rPr lang="el-GR" sz="2000" dirty="0"/>
              <a:t> και αναγνώριζαν  ότι,  για πολλούς ανθρώπους,  το παιχνίδι της κοινωνικής ιεραρχίας ήταν φραγμός γι αυτό. Ευτυχώς, η τάση να συγκρινόμαστε με τους άλλους φαίνεται να </a:t>
            </a:r>
            <a:r>
              <a:rPr lang="el-GR" sz="2000" i="1" dirty="0"/>
              <a:t>μειώνεται</a:t>
            </a:r>
            <a:r>
              <a:rPr lang="el-GR" sz="2000" dirty="0"/>
              <a:t> με την ηλικία μας.</a:t>
            </a:r>
          </a:p>
          <a:p>
            <a:pPr algn="just"/>
            <a:br>
              <a:rPr lang="el-GR" sz="2000" dirty="0"/>
            </a:br>
            <a:r>
              <a:rPr lang="el-GR" sz="2000" dirty="0"/>
              <a:t>Κατά τον </a:t>
            </a:r>
            <a:r>
              <a:rPr lang="en-US" sz="2000" dirty="0"/>
              <a:t>Irvine</a:t>
            </a:r>
            <a:r>
              <a:rPr lang="el-GR" sz="2000" dirty="0"/>
              <a:t>, ένα από τα τεχνάσματα για μια καλή ζωή  είναι η συνειδητοποίηση  ότι </a:t>
            </a:r>
            <a:r>
              <a:rPr lang="el-GR" sz="2000" b="1" dirty="0"/>
              <a:t>υπάρχουν κάποιοι άνθρωποι που για τη γνώμη τους θα πρέπει να ενδιαφερόμαστε, αλλά υπάρχει μεγάλο πλήθος ανθρώπων που η γνώμη τους δεν πρέπει να έχει καμιά σημασία για εμάς</a:t>
            </a:r>
            <a:r>
              <a:rPr lang="el-GR" sz="2000" dirty="0"/>
              <a:t>.  Όταν αντιμετωπίζουμε συγκαλυμμένες προσβολές από άτομα που επιζητούν να κερδίσουν το πάνω χέρι, </a:t>
            </a:r>
            <a:r>
              <a:rPr lang="el-GR" sz="2000" b="1" dirty="0"/>
              <a:t>αφοπλίζουμε  </a:t>
            </a:r>
            <a:r>
              <a:rPr lang="el-GR" sz="2000" dirty="0"/>
              <a:t>τις «μπηχτές» τους  είτε  κρίνοντας τον εαυτό μας  δήθεν πιο αυστηρά  από αυτά  τα άτομα  είτε  αγνοώντας  πλήρως τα κακόβουλα σχόλιά τους. </a:t>
            </a:r>
          </a:p>
        </p:txBody>
      </p:sp>
      <p:pic>
        <p:nvPicPr>
          <p:cNvPr id="2" name="Picture 2" descr="C:\Users\αγαπουλακι\Desktop\AMSTERDAM\AMSTERDAM PAINTINGS\hierachy (1).gif"/>
          <p:cNvPicPr>
            <a:picLocks noChangeAspect="1" noChangeArrowheads="1" noCrop="1"/>
          </p:cNvPicPr>
          <p:nvPr/>
        </p:nvPicPr>
        <p:blipFill>
          <a:blip r:embed="rId2" cstate="print"/>
          <a:srcRect/>
          <a:stretch>
            <a:fillRect/>
          </a:stretch>
        </p:blipFill>
        <p:spPr bwMode="auto">
          <a:xfrm>
            <a:off x="285720" y="285728"/>
            <a:ext cx="2994781" cy="2309805"/>
          </a:xfrm>
          <a:prstGeom prst="rect">
            <a:avLst/>
          </a:prstGeom>
          <a:noFill/>
        </p:spPr>
      </p:pic>
      <p:pic>
        <p:nvPicPr>
          <p:cNvPr id="23556" name="Picture 4" descr="C:\Users\αγαπουλακι\Desktop\AMSTERDAM\AMSTERDAM PAINTINGS\hierachy (1).gif"/>
          <p:cNvPicPr>
            <a:picLocks noChangeAspect="1" noChangeArrowheads="1" noCrop="1"/>
          </p:cNvPicPr>
          <p:nvPr/>
        </p:nvPicPr>
        <p:blipFill>
          <a:blip r:embed="rId3" cstate="print"/>
          <a:srcRect/>
          <a:stretch>
            <a:fillRect/>
          </a:stretch>
        </p:blipFill>
        <p:spPr bwMode="auto">
          <a:xfrm>
            <a:off x="0" y="0"/>
            <a:ext cx="9144000" cy="6905626"/>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0"/>
                                        <p:tgtEl>
                                          <p:spTgt spid="23556"/>
                                        </p:tgtEl>
                                        <p:attrNameLst>
                                          <p:attrName>ppt_x</p:attrName>
                                        </p:attrNameLst>
                                      </p:cBhvr>
                                      <p:tavLst>
                                        <p:tav tm="0">
                                          <p:val>
                                            <p:strVal val="ppt_x"/>
                                          </p:val>
                                        </p:tav>
                                        <p:tav tm="100000">
                                          <p:val>
                                            <p:strVal val="0-ppt_w/2"/>
                                          </p:val>
                                        </p:tav>
                                      </p:tavLst>
                                    </p:anim>
                                    <p:anim calcmode="lin" valueType="num">
                                      <p:cBhvr additive="base">
                                        <p:cTn id="7" dur="5000"/>
                                        <p:tgtEl>
                                          <p:spTgt spid="23556"/>
                                        </p:tgtEl>
                                        <p:attrNameLst>
                                          <p:attrName>ppt_y</p:attrName>
                                        </p:attrNameLst>
                                      </p:cBhvr>
                                      <p:tavLst>
                                        <p:tav tm="0">
                                          <p:val>
                                            <p:strVal val="ppt_y"/>
                                          </p:val>
                                        </p:tav>
                                        <p:tav tm="100000">
                                          <p:val>
                                            <p:strVal val="0-ppt_h/2"/>
                                          </p:val>
                                        </p:tav>
                                      </p:tavLst>
                                    </p:anim>
                                    <p:set>
                                      <p:cBhvr>
                                        <p:cTn id="8" dur="1" fill="hold">
                                          <p:stCondLst>
                                            <p:cond delay="4999"/>
                                          </p:stCondLst>
                                        </p:cTn>
                                        <p:tgtEl>
                                          <p:spTgt spid="235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71802" y="500042"/>
            <a:ext cx="6072198" cy="3286148"/>
          </a:xfrm>
        </p:spPr>
        <p:txBody>
          <a:bodyPr>
            <a:normAutofit fontScale="90000"/>
          </a:bodyPr>
          <a:lstStyle/>
          <a:p>
            <a:pPr fontAlgn="base">
              <a:spcAft>
                <a:spcPct val="0"/>
              </a:spcAft>
            </a:pPr>
            <a:r>
              <a:rPr lang="el-GR" sz="2400" dirty="0"/>
              <a:t>Πώς </a:t>
            </a:r>
            <a:r>
              <a:rPr lang="el-GR" sz="2400" b="1" dirty="0"/>
              <a:t>να σταματάτε</a:t>
            </a:r>
            <a:r>
              <a:rPr lang="el-GR" sz="2400" dirty="0"/>
              <a:t> να αποθαρρύνετε τον εαυτό σας συγκρίνοντάς τον με τους άλλους</a:t>
            </a:r>
            <a:r>
              <a:rPr lang="en-US" sz="2400" dirty="0"/>
              <a:t>;</a:t>
            </a:r>
            <a:br>
              <a:rPr lang="el-GR" sz="2400" dirty="0"/>
            </a:br>
            <a:r>
              <a:rPr lang="el-GR" sz="2400" dirty="0"/>
              <a:t>Εάν θέλετε να περιορίσετε τις αυτοσυγκρίσεις σας</a:t>
            </a:r>
            <a:br>
              <a:rPr lang="en-US" sz="2400" dirty="0"/>
            </a:br>
            <a:r>
              <a:rPr lang="el-GR" sz="2400" dirty="0"/>
              <a:t> και να </a:t>
            </a:r>
            <a:r>
              <a:rPr lang="el-GR" sz="2400" b="1" u="sng" dirty="0">
                <a:effectLst>
                  <a:outerShdw blurRad="38100" dist="38100" dir="2700000" algn="tl">
                    <a:srgbClr val="000000">
                      <a:alpha val="43137"/>
                    </a:srgbClr>
                  </a:outerShdw>
                </a:effectLst>
              </a:rPr>
              <a:t>ελευθερώσετε</a:t>
            </a:r>
            <a:r>
              <a:rPr lang="el-GR" sz="2400" dirty="0"/>
              <a:t>  </a:t>
            </a:r>
            <a:r>
              <a:rPr lang="el-GR" sz="2400" b="1" dirty="0"/>
              <a:t>τ ο ν  ε α υ τ ό  σ α ς </a:t>
            </a:r>
            <a:r>
              <a:rPr lang="el-GR" sz="2400" dirty="0"/>
              <a:t> </a:t>
            </a:r>
            <a:br>
              <a:rPr lang="en-US" sz="2400" dirty="0"/>
            </a:br>
            <a:r>
              <a:rPr lang="el-GR" sz="2400" dirty="0"/>
              <a:t>να γίνει το πρόσωπο που άξιζε να γίνει, </a:t>
            </a:r>
            <a:br>
              <a:rPr lang="en-US" sz="2400" dirty="0"/>
            </a:br>
            <a:r>
              <a:rPr lang="el-GR" sz="2400" dirty="0"/>
              <a:t>να τι να κάνετε:</a:t>
            </a:r>
            <a:br>
              <a:rPr lang="el-GR" sz="2000" dirty="0"/>
            </a:br>
            <a:br>
              <a:rPr lang="en-US" sz="2400" b="1" spc="300" dirty="0"/>
            </a:br>
            <a:endParaRPr lang="el-GR" sz="2400" spc="300" dirty="0"/>
          </a:p>
        </p:txBody>
      </p:sp>
      <p:pic>
        <p:nvPicPr>
          <p:cNvPr id="1026" name="Picture 2" descr="I'll never be as beautiful as you!"/>
          <p:cNvPicPr>
            <a:picLocks noChangeAspect="1" noChangeArrowheads="1"/>
          </p:cNvPicPr>
          <p:nvPr/>
        </p:nvPicPr>
        <p:blipFill>
          <a:blip r:embed="rId2" cstate="print"/>
          <a:srcRect/>
          <a:stretch>
            <a:fillRect/>
          </a:stretch>
        </p:blipFill>
        <p:spPr bwMode="auto">
          <a:xfrm>
            <a:off x="500034" y="357166"/>
            <a:ext cx="2357422" cy="1357298"/>
          </a:xfrm>
          <a:prstGeom prst="rect">
            <a:avLst/>
          </a:prstGeom>
          <a:noFill/>
        </p:spPr>
      </p:pic>
      <p:sp>
        <p:nvSpPr>
          <p:cNvPr id="4" name="3 - Ορθογώνιο"/>
          <p:cNvSpPr/>
          <p:nvPr/>
        </p:nvSpPr>
        <p:spPr>
          <a:xfrm>
            <a:off x="-252536" y="1857364"/>
            <a:ext cx="3824404" cy="1077218"/>
          </a:xfrm>
          <a:prstGeom prst="rect">
            <a:avLst/>
          </a:prstGeom>
        </p:spPr>
        <p:txBody>
          <a:bodyPr wrap="square">
            <a:spAutoFit/>
          </a:bodyPr>
          <a:lstStyle/>
          <a:p>
            <a:pPr algn="ctr"/>
            <a:r>
              <a:rPr lang="el-GR" sz="1600" spc="300" dirty="0">
                <a:latin typeface="Times New Roman" pitchFamily="18" charset="0"/>
                <a:cs typeface="Times New Roman" pitchFamily="18" charset="0"/>
              </a:rPr>
              <a:t>  </a:t>
            </a:r>
            <a:r>
              <a:rPr lang="el-GR" sz="1600" dirty="0"/>
              <a:t>«</a:t>
            </a:r>
            <a:r>
              <a:rPr lang="el-GR" sz="1600" b="1" dirty="0"/>
              <a:t>Εγώ</a:t>
            </a:r>
            <a:r>
              <a:rPr lang="el-GR" sz="1600" dirty="0"/>
              <a:t> ποτέ δεν θα είμαι όμορφη </a:t>
            </a:r>
          </a:p>
          <a:p>
            <a:pPr algn="ctr"/>
            <a:r>
              <a:rPr lang="el-GR" sz="1600" dirty="0"/>
              <a:t>σαν </a:t>
            </a:r>
            <a:r>
              <a:rPr lang="el-GR" sz="1600" b="1" dirty="0"/>
              <a:t>εσένα</a:t>
            </a:r>
            <a:r>
              <a:rPr lang="el-GR" sz="1600" dirty="0"/>
              <a:t>!»</a:t>
            </a:r>
            <a:br>
              <a:rPr lang="el-GR" sz="1600" dirty="0"/>
            </a:br>
            <a:br>
              <a:rPr lang="el-GR" sz="1600" dirty="0"/>
            </a:br>
            <a:endParaRPr lang="el-GR" sz="1600" spc="300" dirty="0">
              <a:latin typeface="Times New Roman" pitchFamily="18" charset="0"/>
              <a:cs typeface="Times New Roman" pitchFamily="18" charset="0"/>
            </a:endParaRPr>
          </a:p>
        </p:txBody>
      </p:sp>
      <p:pic>
        <p:nvPicPr>
          <p:cNvPr id="6" name="Picture 2" descr="https://static01.nyt.com/images/2011/07/02/your-money/02shortcuts/02shortcuts-jumbo.jpg"/>
          <p:cNvPicPr>
            <a:picLocks noChangeAspect="1" noChangeArrowheads="1"/>
          </p:cNvPicPr>
          <p:nvPr/>
        </p:nvPicPr>
        <p:blipFill>
          <a:blip r:embed="rId3" cstate="print"/>
          <a:srcRect/>
          <a:stretch>
            <a:fillRect/>
          </a:stretch>
        </p:blipFill>
        <p:spPr bwMode="auto">
          <a:xfrm>
            <a:off x="214282" y="3143248"/>
            <a:ext cx="4453730" cy="2857520"/>
          </a:xfrm>
          <a:prstGeom prst="rect">
            <a:avLst/>
          </a:prstGeom>
          <a:noFill/>
        </p:spPr>
      </p:pic>
      <p:sp>
        <p:nvSpPr>
          <p:cNvPr id="7" name="2 - Ορθογώνιο"/>
          <p:cNvSpPr/>
          <p:nvPr/>
        </p:nvSpPr>
        <p:spPr>
          <a:xfrm>
            <a:off x="4643438" y="3071810"/>
            <a:ext cx="4500562" cy="3857091"/>
          </a:xfrm>
          <a:prstGeom prst="rect">
            <a:avLst/>
          </a:prstGeom>
        </p:spPr>
        <p:txBody>
          <a:bodyPr wrap="square">
            <a:spAutoFit/>
          </a:bodyPr>
          <a:lstStyle/>
          <a:p>
            <a:pPr algn="ctr"/>
            <a:r>
              <a:rPr lang="el-GR" sz="2000" dirty="0"/>
              <a:t>Νεαρές  χορεύτριες μπαλέτου</a:t>
            </a:r>
            <a:endParaRPr lang="en-US" sz="2000" dirty="0"/>
          </a:p>
          <a:p>
            <a:pPr algn="ctr"/>
            <a:r>
              <a:rPr lang="el-GR" sz="2000" dirty="0"/>
              <a:t> στο </a:t>
            </a:r>
            <a:r>
              <a:rPr lang="en-US" sz="2000" dirty="0"/>
              <a:t>Lincoln Center </a:t>
            </a:r>
          </a:p>
          <a:p>
            <a:pPr algn="ctr"/>
            <a:r>
              <a:rPr lang="el-GR" sz="2000" b="1" dirty="0"/>
              <a:t>συγκρίνουν</a:t>
            </a:r>
            <a:r>
              <a:rPr lang="el-GR" sz="2000" dirty="0"/>
              <a:t> το ύψος τους.</a:t>
            </a:r>
            <a:br>
              <a:rPr lang="el-GR" sz="2000" dirty="0"/>
            </a:br>
            <a:r>
              <a:rPr lang="el-GR" sz="2000" dirty="0"/>
              <a:t>Το να βλέπετε εάν είστε </a:t>
            </a:r>
          </a:p>
          <a:p>
            <a:pPr algn="ctr"/>
            <a:r>
              <a:rPr lang="el-GR" sz="2000" dirty="0"/>
              <a:t>στο </a:t>
            </a:r>
            <a:r>
              <a:rPr lang="el-GR" sz="2000" dirty="0">
                <a:effectLst>
                  <a:outerShdw blurRad="38100" dist="38100" dir="2700000" algn="tl">
                    <a:srgbClr val="000000">
                      <a:alpha val="43137"/>
                    </a:srgbClr>
                  </a:outerShdw>
                </a:effectLst>
              </a:rPr>
              <a:t>ίδιο επίπεδο με τους άλλους </a:t>
            </a:r>
          </a:p>
          <a:p>
            <a:pPr algn="ctr"/>
            <a:r>
              <a:rPr lang="el-GR" sz="2000" dirty="0"/>
              <a:t> όσον αφορά στα </a:t>
            </a:r>
            <a:r>
              <a:rPr lang="el-GR" sz="2000" b="1" dirty="0"/>
              <a:t>υλικά αγαθά και στα επιτεύγματά σας</a:t>
            </a:r>
            <a:r>
              <a:rPr lang="el-GR" sz="2000" dirty="0"/>
              <a:t>, μπορεί να είναι καλός τρόπος  </a:t>
            </a:r>
            <a:r>
              <a:rPr lang="el-GR" sz="2000" b="1" dirty="0"/>
              <a:t>να προκαλείτε  τον  εαυτό σας </a:t>
            </a:r>
            <a:r>
              <a:rPr lang="el-GR" sz="2000" dirty="0"/>
              <a:t> για να </a:t>
            </a:r>
            <a:r>
              <a:rPr lang="el-GR" sz="2000" b="1" dirty="0"/>
              <a:t>βελτιωθείτε</a:t>
            </a:r>
            <a:r>
              <a:rPr lang="el-GR" sz="2000" dirty="0"/>
              <a:t>∙ μπορεί όμως </a:t>
            </a:r>
          </a:p>
          <a:p>
            <a:pPr algn="ctr"/>
            <a:r>
              <a:rPr lang="el-GR" sz="2000" dirty="0"/>
              <a:t>να αποβαίνει  </a:t>
            </a:r>
            <a:r>
              <a:rPr lang="el-GR" sz="2000" b="1" dirty="0"/>
              <a:t>αποκαρδιωτικό</a:t>
            </a:r>
            <a:r>
              <a:rPr lang="el-GR" sz="2000" dirty="0"/>
              <a:t>.</a:t>
            </a:r>
            <a:br>
              <a:rPr lang="el-GR" sz="2000" dirty="0"/>
            </a:br>
            <a:br>
              <a:rPr lang="el-GR" sz="2000" dirty="0"/>
            </a:br>
            <a:endParaRPr lang="el-G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5728"/>
            <a:ext cx="9144000" cy="6572272"/>
          </a:xfrm>
        </p:spPr>
        <p:txBody>
          <a:bodyPr>
            <a:noAutofit/>
          </a:bodyPr>
          <a:lstStyle/>
          <a:p>
            <a:pPr lvl="0"/>
            <a:r>
              <a:rPr lang="el-GR" sz="1600" dirty="0"/>
              <a:t>Να θυμάστε ότι η κοινωνική σύγκριση είναι απλώς ένα εργαλείο που </a:t>
            </a:r>
            <a:r>
              <a:rPr lang="el-GR" sz="1600" i="1" dirty="0"/>
              <a:t> μόνο  ε ν ί ο τ ε </a:t>
            </a:r>
            <a:r>
              <a:rPr lang="el-GR" sz="1600" dirty="0"/>
              <a:t> αποβαίνει χρήσιμο. Παρατηρείστε τον εαυτό σας, έχοντας επίγνωση πως το κάνετε.</a:t>
            </a:r>
            <a:br>
              <a:rPr lang="el-GR" sz="1600" dirty="0"/>
            </a:br>
            <a:endParaRPr lang="el-GR" sz="1600" dirty="0"/>
          </a:p>
          <a:p>
            <a:pPr lvl="0"/>
            <a:r>
              <a:rPr lang="el-GR" sz="1600" dirty="0"/>
              <a:t>Επίσης να θυμάστε ότι όλοι έχουμε </a:t>
            </a:r>
            <a:r>
              <a:rPr lang="el-GR" sz="1600" b="1" dirty="0"/>
              <a:t>καθήκον</a:t>
            </a:r>
            <a:r>
              <a:rPr lang="el-GR" sz="1600" dirty="0"/>
              <a:t> να </a:t>
            </a:r>
            <a:r>
              <a:rPr lang="el-GR" sz="1600" b="1" dirty="0"/>
              <a:t>είμαστε ο εαυτός μας στη ζωή</a:t>
            </a:r>
            <a:r>
              <a:rPr lang="el-GR" sz="1600" dirty="0"/>
              <a:t>. Η μέρα που θα σταματήσετε  να ανακαλύπτετε  διαφορές μεταξύ του εαυτού σας και των άλλων, είναι η μέρα που θα σταματήσετε  να είστε μοναδικός. </a:t>
            </a:r>
          </a:p>
          <a:p>
            <a:pPr>
              <a:buNone/>
            </a:pPr>
            <a:endParaRPr lang="el-GR" sz="1600" dirty="0"/>
          </a:p>
          <a:p>
            <a:pPr lvl="0"/>
            <a:r>
              <a:rPr lang="el-GR" sz="1600" b="1" dirty="0"/>
              <a:t>Περιορίστε</a:t>
            </a:r>
            <a:r>
              <a:rPr lang="el-GR" sz="1600" dirty="0"/>
              <a:t> τον χρόνο που εκτίθεστε σε καταστάσεις «μαζικής καθοδήγησης της σκέψης», όπως  η παρακολούθηση τηλεόρασης ή η ανάγνωση περιοδικών ή εφημερίδων.  Δυνητικώς υφιστάμεθα  πλύση εγκεφάλου μέσω της έκθεσής  μας σε στερεότυπα.</a:t>
            </a:r>
            <a:br>
              <a:rPr lang="el-GR" sz="1600" dirty="0"/>
            </a:br>
            <a:endParaRPr lang="el-GR" sz="1600" dirty="0"/>
          </a:p>
          <a:p>
            <a:pPr lvl="0"/>
            <a:r>
              <a:rPr lang="el-GR" sz="1600" dirty="0"/>
              <a:t>Ελέγξτε την τελειομανία σας. Οι υψηλοί στόχοι είναι εξαιρετικοί αλλά μπορεί να έχετε κατασκευάσει  μέσα σας ένα «φάντασμα»  τελειότητας που σας καταδιώκει σε κάθε σας δραστηριότητα.  Η συνεχής σύγκριση του εαυτού σας με αυτή την τέλεια εσωτερική δομή μπορεί να σας αφήνει πάντοτε να υπολείπεσθε.  Δόξα τω Θεώ, είστε άνθρωπος, όχι Θεός.</a:t>
            </a:r>
            <a:br>
              <a:rPr lang="el-GR" sz="1600" dirty="0"/>
            </a:br>
            <a:endParaRPr lang="el-GR" sz="1600" dirty="0"/>
          </a:p>
          <a:p>
            <a:pPr lvl="0"/>
            <a:r>
              <a:rPr lang="el-GR" sz="1600" dirty="0"/>
              <a:t>Να διακρίνετε μεταξύ των </a:t>
            </a:r>
            <a:r>
              <a:rPr lang="el-GR" sz="1600" b="1" dirty="0"/>
              <a:t>μετρήσιμων </a:t>
            </a:r>
            <a:r>
              <a:rPr lang="el-GR" sz="1600" dirty="0"/>
              <a:t>χαρακτηριστικών, όπως ύψος, περιουσία, βάρος κλπ.  και των </a:t>
            </a:r>
            <a:r>
              <a:rPr lang="el-GR" sz="1600" b="1" dirty="0"/>
              <a:t>ποιοτικών, λιγότερο μετρήσιμων</a:t>
            </a:r>
            <a:r>
              <a:rPr lang="el-GR" sz="1600" dirty="0"/>
              <a:t>, όπως γοητεία, χιούμορ, ακόμη και ομορφιά.</a:t>
            </a:r>
            <a:br>
              <a:rPr lang="el-GR" sz="1600" dirty="0"/>
            </a:br>
            <a:endParaRPr lang="el-GR" sz="1600" dirty="0"/>
          </a:p>
          <a:p>
            <a:pPr lvl="0"/>
            <a:r>
              <a:rPr lang="el-GR" sz="1600" dirty="0"/>
              <a:t>Να ορίσετε  χρονικά διαστήματα μέσα στην ημέρα σας που </a:t>
            </a:r>
            <a:r>
              <a:rPr lang="el-GR" sz="1600" b="1" dirty="0"/>
              <a:t>ηρεμείτε</a:t>
            </a:r>
            <a:r>
              <a:rPr lang="el-GR" sz="1600" dirty="0"/>
              <a:t> και βρίσκετε ευκολότερο να είστε ο εαυτός σας. Θυμηθείτε αυτή την αίσθηση  και κάντε πρόβες ώστε να αποκτάτε αυτή την αίσθηση  συχνότερα. Φανταστείτε,  έντονα και επανειλημμένα,  ότι είστε </a:t>
            </a:r>
            <a:r>
              <a:rPr lang="el-GR" sz="1600" b="1" dirty="0"/>
              <a:t>ε λ ε ύ θ ε ρ ο ι</a:t>
            </a:r>
            <a:r>
              <a:rPr lang="el-GR" sz="1600" dirty="0"/>
              <a:t> για περισσότερο χρόνο.</a:t>
            </a:r>
            <a:br>
              <a:rPr lang="el-GR" sz="1600" dirty="0"/>
            </a:br>
            <a:endParaRPr lang="el-GR" sz="1600" dirty="0"/>
          </a:p>
          <a:p>
            <a:r>
              <a:rPr lang="el-GR" sz="1600" dirty="0"/>
              <a:t>Τέλος, να θυμάστε ότι χρωστάτε στον κόσμο να είστε </a:t>
            </a:r>
            <a:r>
              <a:rPr lang="el-GR" sz="1600" b="1" dirty="0"/>
              <a:t>ο προσωπικός  σας εαυτός</a:t>
            </a:r>
            <a:r>
              <a:rPr lang="el-GR" sz="1600" dirty="0"/>
              <a:t>.</a:t>
            </a:r>
            <a:r>
              <a:rPr lang="en-US" sz="1600" dirty="0"/>
              <a:t> </a:t>
            </a:r>
            <a:r>
              <a:rPr lang="el-GR" sz="1600" dirty="0"/>
              <a:t>Είναι απώλεια χρόνου και ενέργειας να προσπαθείτε να βιώσετε </a:t>
            </a:r>
            <a:r>
              <a:rPr lang="el-GR" sz="1600" dirty="0" err="1"/>
              <a:t>ό,τι</a:t>
            </a:r>
            <a:r>
              <a:rPr lang="el-GR" sz="1600" dirty="0"/>
              <a:t> ουσιαστικά είναι η ζωή κάποιου άλλου.</a:t>
            </a:r>
            <a:br>
              <a:rPr lang="el-GR" sz="1600" dirty="0"/>
            </a:br>
            <a:endParaRPr lang="el-GR" sz="1600" dirty="0"/>
          </a:p>
        </p:txBody>
      </p:sp>
    </p:spTree>
    <p:extLst>
      <p:ext uri="{BB962C8B-B14F-4D97-AF65-F5344CB8AC3E}">
        <p14:creationId xmlns:p14="http://schemas.microsoft.com/office/powerpoint/2010/main" val="10315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357818" cy="7540526"/>
          </a:xfrm>
          <a:prstGeom prst="rect">
            <a:avLst/>
          </a:prstGeom>
        </p:spPr>
        <p:txBody>
          <a:bodyPr wrap="square">
            <a:spAutoFit/>
          </a:bodyPr>
          <a:lstStyle/>
          <a:p>
            <a:pPr algn="just"/>
            <a:r>
              <a:rPr lang="el-GR" sz="2000" dirty="0"/>
              <a:t>Ο </a:t>
            </a:r>
            <a:r>
              <a:rPr lang="el-GR" sz="2000" b="1" dirty="0"/>
              <a:t>υπαρξισμός</a:t>
            </a:r>
            <a:r>
              <a:rPr lang="el-GR" sz="2000" dirty="0"/>
              <a:t> αποτελεί το έργο συγκεκριμένων Ευρωπαίων φιλοσόφων του όψιμου 19ου και του 20ου αιώνα, οι οποίοι, παρά τις ουσιαστικές δογματικές διαφορές τους, συμμερίζονταν την πεποίθηση ότι η </a:t>
            </a:r>
            <a:r>
              <a:rPr lang="el-GR" sz="2000" dirty="0">
                <a:effectLst>
                  <a:outerShdw blurRad="38100" dist="38100" dir="2700000" algn="tl">
                    <a:srgbClr val="000000">
                      <a:alpha val="43137"/>
                    </a:srgbClr>
                  </a:outerShdw>
                </a:effectLst>
              </a:rPr>
              <a:t>φιλοσοφική σκέψη αρχίζει </a:t>
            </a:r>
            <a:r>
              <a:rPr lang="el-GR" sz="2000" dirty="0"/>
              <a:t>με το </a:t>
            </a:r>
            <a:r>
              <a:rPr lang="el-GR" sz="2000" dirty="0">
                <a:effectLst>
                  <a:outerShdw blurRad="38100" dist="38100" dir="2700000" algn="tl">
                    <a:srgbClr val="000000">
                      <a:alpha val="43137"/>
                    </a:srgbClr>
                  </a:outerShdw>
                </a:effectLst>
              </a:rPr>
              <a:t>ανθρώπινο υποκείμενο</a:t>
            </a:r>
            <a:r>
              <a:rPr lang="el-GR" sz="2000" dirty="0"/>
              <a:t>, όχι απλώς το σκεπτόμενο υποκείμενο, αλλά το </a:t>
            </a:r>
            <a:r>
              <a:rPr lang="el-GR" sz="2000" dirty="0">
                <a:effectLst>
                  <a:outerShdw blurRad="38100" dist="38100" dir="2700000" algn="tl">
                    <a:srgbClr val="000000">
                      <a:alpha val="43137"/>
                    </a:srgbClr>
                  </a:outerShdw>
                </a:effectLst>
              </a:rPr>
              <a:t>ανθρώπινο άτομο που </a:t>
            </a:r>
            <a:r>
              <a:rPr lang="el-GR" sz="2000" dirty="0">
                <a:solidFill>
                  <a:srgbClr val="FF0000"/>
                </a:solidFill>
                <a:effectLst>
                  <a:outerShdw blurRad="38100" dist="38100" dir="2700000" algn="tl">
                    <a:srgbClr val="000000">
                      <a:alpha val="43137"/>
                    </a:srgbClr>
                  </a:outerShdw>
                </a:effectLst>
              </a:rPr>
              <a:t>ενεργεί, αισθάνεται και  βιώνει.</a:t>
            </a:r>
            <a:r>
              <a:rPr lang="el-GR" sz="2000" dirty="0">
                <a:solidFill>
                  <a:srgbClr val="FF0000"/>
                </a:solidFill>
              </a:rPr>
              <a:t> </a:t>
            </a:r>
            <a:r>
              <a:rPr lang="el-GR" sz="2000" dirty="0"/>
              <a:t>Ταυτόχρονα, ενώ η</a:t>
            </a:r>
            <a:r>
              <a:rPr lang="el-GR" sz="2000" b="1" dirty="0"/>
              <a:t> ελευθερία </a:t>
            </a:r>
            <a:r>
              <a:rPr lang="el-GR" sz="2000" dirty="0"/>
              <a:t>αναγνωρίζεται συνήθως ως </a:t>
            </a:r>
            <a:r>
              <a:rPr lang="el-GR" sz="2000" b="1" dirty="0"/>
              <a:t>εξέχουσα αξία</a:t>
            </a:r>
            <a:r>
              <a:rPr lang="el-GR" sz="2000" dirty="0"/>
              <a:t> της υπαρξιστικής σκέψης,η </a:t>
            </a:r>
            <a:r>
              <a:rPr lang="el-GR" sz="2000" b="1" dirty="0"/>
              <a:t>αρχική </a:t>
            </a:r>
            <a:r>
              <a:rPr lang="el-GR" sz="2000" dirty="0"/>
              <a:t>της </a:t>
            </a:r>
            <a:r>
              <a:rPr lang="el-GR" sz="2000" b="1" dirty="0"/>
              <a:t>α ρ ε τ ή</a:t>
            </a:r>
            <a:r>
              <a:rPr lang="el-GR" sz="2000" dirty="0"/>
              <a:t> είναι η </a:t>
            </a:r>
            <a:r>
              <a:rPr lang="el-GR" sz="2000" b="1" u="sng" spc="300" dirty="0"/>
              <a:t>α υ θ ε ν τ ι κ ό τ η τ α</a:t>
            </a:r>
            <a:r>
              <a:rPr lang="el-GR" sz="2000" b="1" spc="300" dirty="0"/>
              <a:t>.</a:t>
            </a:r>
            <a:r>
              <a:rPr lang="el-GR" sz="2000" spc="300" dirty="0"/>
              <a:t> </a:t>
            </a:r>
            <a:r>
              <a:rPr lang="el-GR" sz="2000" dirty="0"/>
              <a:t>Πολλοί υπαρξιστές έχουν θεωρήσει τις παραδοσιακές ή συστηματικές φιλοσοφίες, όσον αφορά τόσο στο ύφος όσο και στο περιεχόμενό τους, ως ιδιαιτέρως ασαφείς και δυσπρόσιτες από πλευράς χειροπιαστής  ανθρώπινης  πείρας.</a:t>
            </a:r>
            <a:br>
              <a:rPr lang="el-GR" sz="2000" dirty="0"/>
            </a:br>
            <a:r>
              <a:rPr lang="el-GR" sz="2000" dirty="0"/>
              <a:t>Γενικά,  ο </a:t>
            </a:r>
            <a:r>
              <a:rPr lang="en-US" sz="2000" b="1" dirty="0"/>
              <a:t>Kierkegaard</a:t>
            </a:r>
            <a:r>
              <a:rPr lang="el-GR" sz="2000" dirty="0"/>
              <a:t> θεωρείται ως ο πρώτος υπαρξιστής φιλόσοφος. Πρότεινε ότι το </a:t>
            </a:r>
            <a:r>
              <a:rPr lang="el-GR" sz="2000" b="1" dirty="0"/>
              <a:t>κάθε άτομο</a:t>
            </a:r>
            <a:r>
              <a:rPr lang="el-GR" sz="2000" dirty="0"/>
              <a:t> – ούτε η κοινωνία  ούτε η θρησκεία – είναι </a:t>
            </a:r>
            <a:r>
              <a:rPr lang="el-GR" sz="2000" b="1" dirty="0"/>
              <a:t>αποκλειστικά υπεύθυνο για να δίνει νόημα στη ζωή του και να τη βιώνει με πάθος και ειλικρίνεια ή, αλλιώς, </a:t>
            </a:r>
            <a:r>
              <a:rPr lang="el-GR" sz="2000" b="1" spc="300" dirty="0"/>
              <a:t>«αυθεντικά».</a:t>
            </a:r>
            <a:br>
              <a:rPr lang="el-GR" sz="2000" dirty="0"/>
            </a:br>
            <a:endParaRPr lang="el-GR" sz="2000" dirty="0"/>
          </a:p>
          <a:p>
            <a:pPr algn="just"/>
            <a:endParaRPr lang="en-US" sz="2400" b="1" dirty="0">
              <a:latin typeface="Times New Roman" pitchFamily="18" charset="0"/>
              <a:cs typeface="Times New Roman" pitchFamily="18" charset="0"/>
            </a:endParaRPr>
          </a:p>
        </p:txBody>
      </p:sp>
      <p:pic>
        <p:nvPicPr>
          <p:cNvPr id="17410" name="Picture 2" descr="C:\Users\αγαπουλακι\Desktop\individualized-altimetry-of-stripes-1930.jpg"/>
          <p:cNvPicPr>
            <a:picLocks noChangeAspect="1" noChangeArrowheads="1"/>
          </p:cNvPicPr>
          <p:nvPr/>
        </p:nvPicPr>
        <p:blipFill>
          <a:blip r:embed="rId2" cstate="print"/>
          <a:srcRect/>
          <a:stretch>
            <a:fillRect/>
          </a:stretch>
        </p:blipFill>
        <p:spPr bwMode="auto">
          <a:xfrm>
            <a:off x="5429256" y="857232"/>
            <a:ext cx="3409950" cy="4524375"/>
          </a:xfrm>
          <a:prstGeom prst="rect">
            <a:avLst/>
          </a:prstGeom>
          <a:noFill/>
        </p:spPr>
      </p:pic>
      <p:sp>
        <p:nvSpPr>
          <p:cNvPr id="4" name="Rectangle 3"/>
          <p:cNvSpPr/>
          <p:nvPr/>
        </p:nvSpPr>
        <p:spPr>
          <a:xfrm>
            <a:off x="5357818" y="5286388"/>
            <a:ext cx="3571900" cy="1200329"/>
          </a:xfrm>
          <a:prstGeom prst="rect">
            <a:avLst/>
          </a:prstGeom>
        </p:spPr>
        <p:txBody>
          <a:bodyPr wrap="square">
            <a:spAutoFit/>
          </a:bodyPr>
          <a:lstStyle/>
          <a:p>
            <a:pPr algn="ctr"/>
            <a:r>
              <a:rPr lang="en-GB" dirty="0">
                <a:latin typeface="+mj-lt"/>
                <a:cs typeface="Times New Roman" pitchFamily="18" charset="0"/>
              </a:rPr>
              <a:t>P Klee : </a:t>
            </a:r>
          </a:p>
          <a:p>
            <a:pPr algn="ctr"/>
            <a:r>
              <a:rPr lang="el-GR" dirty="0"/>
              <a:t>Εξατομικευμένη υψομετρική θέση τριπλετών</a:t>
            </a:r>
            <a:r>
              <a:rPr lang="en-GB" dirty="0">
                <a:latin typeface="+mj-lt"/>
                <a:cs typeface="Times New Roman" pitchFamily="18" charset="0"/>
              </a:rPr>
              <a:t>,</a:t>
            </a:r>
          </a:p>
          <a:p>
            <a:pPr algn="ctr"/>
            <a:r>
              <a:rPr lang="en-GB" dirty="0">
                <a:latin typeface="+mj-lt"/>
                <a:cs typeface="Times New Roman" pitchFamily="18" charset="0"/>
              </a:rPr>
              <a:t>1930</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4950"/>
            <a:ext cx="9144000" cy="1643050"/>
          </a:xfrm>
          <a:effectLst>
            <a:outerShdw blurRad="76200" dir="18900000" sy="23000" kx="-1200000" algn="bl" rotWithShape="0">
              <a:schemeClr val="accent2">
                <a:lumMod val="50000"/>
                <a:alpha val="20000"/>
              </a:schemeClr>
            </a:outerShdw>
          </a:effectLst>
        </p:spPr>
        <p:txBody>
          <a:bodyPr>
            <a:normAutofit fontScale="90000"/>
          </a:bodyPr>
          <a:lstStyle/>
          <a:p>
            <a:br>
              <a:rPr lang="en-US" sz="3600" dirty="0">
                <a:effectLst>
                  <a:outerShdw blurRad="38100" dist="38100" dir="2700000" algn="tl">
                    <a:srgbClr val="000000">
                      <a:alpha val="43137"/>
                    </a:srgbClr>
                  </a:outerShdw>
                </a:effectLst>
                <a:latin typeface="Times New Roman" pitchFamily="18" charset="0"/>
                <a:cs typeface="Times New Roman" pitchFamily="18" charset="0"/>
              </a:rPr>
            </a:br>
            <a:br>
              <a:rPr lang="en-US" sz="3600" dirty="0">
                <a:effectLst>
                  <a:outerShdw blurRad="38100" dist="38100" dir="2700000" algn="tl">
                    <a:srgbClr val="000000">
                      <a:alpha val="43137"/>
                    </a:srgbClr>
                  </a:outerShdw>
                </a:effectLst>
                <a:latin typeface="Times New Roman" pitchFamily="18" charset="0"/>
                <a:cs typeface="Times New Roman" pitchFamily="18" charset="0"/>
              </a:rPr>
            </a:br>
            <a:r>
              <a:rPr lang="en-US" sz="2700" spc="300" dirty="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t>European Society of Pathology Special Session: </a:t>
            </a:r>
            <a:br>
              <a:rPr lang="en-US" sz="2700" spc="300" dirty="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br>
            <a:r>
              <a:rPr lang="en-US" sz="2700" spc="300" dirty="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t>Pathology and the Public, 3.9.2017</a:t>
            </a:r>
            <a:br>
              <a:rPr lang="en-US" sz="2700" spc="300" dirty="0">
                <a:ln>
                  <a:solidFill>
                    <a:schemeClr val="tx1"/>
                  </a:solidFill>
                </a:ln>
                <a:gradFill>
                  <a:gsLst>
                    <a:gs pos="0">
                      <a:srgbClr val="DDEBCF"/>
                    </a:gs>
                    <a:gs pos="50000">
                      <a:srgbClr val="9CB86E"/>
                    </a:gs>
                    <a:gs pos="100000">
                      <a:srgbClr val="156B13"/>
                    </a:gs>
                  </a:gsLst>
                  <a:lin ang="5400000" scaled="0"/>
                </a:gradFill>
                <a:effectLst>
                  <a:outerShdw blurRad="38100" dist="38100" dir="2700000" algn="tl">
                    <a:srgbClr val="000000">
                      <a:alpha val="43137"/>
                    </a:srgbClr>
                  </a:outerShdw>
                </a:effectLst>
                <a:latin typeface="Times New Roman" pitchFamily="18" charset="0"/>
                <a:cs typeface="Times New Roman" pitchFamily="18" charset="0"/>
              </a:rPr>
            </a:br>
            <a:br>
              <a:rPr lang="en-US" sz="2700" dirty="0">
                <a:effectLst>
                  <a:outerShdw blurRad="38100" dist="38100" dir="2700000" algn="tl">
                    <a:srgbClr val="000000">
                      <a:alpha val="43137"/>
                    </a:srgbClr>
                  </a:outerShdw>
                </a:effectLst>
                <a:latin typeface="Times New Roman" pitchFamily="18" charset="0"/>
                <a:cs typeface="Times New Roman" pitchFamily="18" charset="0"/>
              </a:rPr>
            </a:br>
            <a:r>
              <a:rPr lang="en-US" sz="3600" b="1" dirty="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The relationship between pathologist and patient </a:t>
            </a:r>
            <a:br>
              <a:rPr lang="en-US" sz="3600" b="1" dirty="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n-US" sz="3600" b="1" dirty="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as  a  </a:t>
            </a:r>
            <a:r>
              <a:rPr lang="en-US" sz="3600" b="1" spc="300" dirty="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philosophical stimulus</a:t>
            </a:r>
            <a:r>
              <a:rPr lang="en-US" sz="3600" b="1" dirty="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 </a:t>
            </a:r>
            <a:br>
              <a:rPr lang="en-US" sz="3600" b="1" dirty="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n-US" sz="3600" b="1" dirty="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Personal   reflections. </a:t>
            </a:r>
            <a:br>
              <a:rPr lang="en-US" sz="3600" b="1" dirty="0">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br>
              <a:rPr lang="el-GR" sz="3600" dirty="0">
                <a:latin typeface="Times New Roman" pitchFamily="18" charset="0"/>
                <a:cs typeface="Times New Roman" pitchFamily="18" charset="0"/>
              </a:rPr>
            </a:br>
            <a:r>
              <a:rPr lang="en-US" sz="2700" dirty="0">
                <a:ln>
                  <a:solidFill>
                    <a:schemeClr val="accent1">
                      <a:lumMod val="75000"/>
                    </a:schemeClr>
                  </a:solidFill>
                </a:ln>
                <a:solidFill>
                  <a:schemeClr val="accent1">
                    <a:lumMod val="50000"/>
                  </a:schemeClr>
                </a:solidFill>
                <a:latin typeface="Times New Roman" pitchFamily="18" charset="0"/>
                <a:cs typeface="Times New Roman" pitchFamily="18" charset="0"/>
              </a:rPr>
              <a:t>Prof. Dr   Andreas  C.  </a:t>
            </a:r>
            <a:r>
              <a:rPr lang="en-US" sz="2700" dirty="0" err="1">
                <a:ln>
                  <a:solidFill>
                    <a:schemeClr val="accent1">
                      <a:lumMod val="75000"/>
                    </a:schemeClr>
                  </a:solidFill>
                </a:ln>
                <a:solidFill>
                  <a:schemeClr val="accent1">
                    <a:lumMod val="50000"/>
                  </a:schemeClr>
                </a:solidFill>
                <a:latin typeface="Times New Roman" pitchFamily="18" charset="0"/>
                <a:cs typeface="Times New Roman" pitchFamily="18" charset="0"/>
              </a:rPr>
              <a:t>Lazaris</a:t>
            </a:r>
            <a:r>
              <a:rPr lang="en-US" sz="2700" dirty="0">
                <a:ln>
                  <a:solidFill>
                    <a:schemeClr val="accent1">
                      <a:lumMod val="75000"/>
                    </a:schemeClr>
                  </a:solidFill>
                </a:ln>
                <a:solidFill>
                  <a:schemeClr val="accent1">
                    <a:lumMod val="50000"/>
                  </a:schemeClr>
                </a:solidFill>
                <a:latin typeface="Times New Roman" pitchFamily="18" charset="0"/>
                <a:cs typeface="Times New Roman" pitchFamily="18" charset="0"/>
              </a:rPr>
              <a:t>,  Pathologist</a:t>
            </a:r>
            <a:br>
              <a:rPr lang="el-GR" sz="3600" dirty="0">
                <a:latin typeface="Times New Roman" pitchFamily="18" charset="0"/>
                <a:cs typeface="Times New Roman" pitchFamily="18" charset="0"/>
              </a:rPr>
            </a:br>
            <a:br>
              <a:rPr lang="en-US" sz="4000" dirty="0">
                <a:latin typeface="Times New Roman" pitchFamily="18" charset="0"/>
                <a:cs typeface="Times New Roman" pitchFamily="18" charset="0"/>
              </a:rPr>
            </a:br>
            <a:r>
              <a:rPr lang="en-US" sz="4000" dirty="0">
                <a:latin typeface="Times New Roman" pitchFamily="18" charset="0"/>
                <a:cs typeface="Times New Roman" pitchFamily="18" charset="0"/>
              </a:rPr>
              <a:t> </a:t>
            </a:r>
            <a:br>
              <a:rPr lang="en-US" sz="4000" dirty="0">
                <a:latin typeface="Times New Roman" pitchFamily="18" charset="0"/>
                <a:cs typeface="Times New Roman" pitchFamily="18" charset="0"/>
              </a:rPr>
            </a:br>
            <a:br>
              <a:rPr lang="el-GR" dirty="0"/>
            </a:br>
            <a:br>
              <a:rPr lang="el-GR" dirty="0"/>
            </a:br>
            <a:endParaRPr lang="el-GR" dirty="0"/>
          </a:p>
        </p:txBody>
      </p:sp>
      <p:pic>
        <p:nvPicPr>
          <p:cNvPr id="1026" name="Picture 2" descr="ESP - European Society of Pathology"/>
          <p:cNvPicPr>
            <a:picLocks noChangeAspect="1" noChangeArrowheads="1"/>
          </p:cNvPicPr>
          <p:nvPr/>
        </p:nvPicPr>
        <p:blipFill>
          <a:blip r:embed="rId2" cstate="print"/>
          <a:srcRect/>
          <a:stretch>
            <a:fillRect/>
          </a:stretch>
        </p:blipFill>
        <p:spPr bwMode="auto">
          <a:xfrm>
            <a:off x="1" y="2"/>
            <a:ext cx="9143999" cy="1331496"/>
          </a:xfrm>
          <a:prstGeom prst="rect">
            <a:avLst/>
          </a:prstGeom>
          <a:noFill/>
        </p:spPr>
      </p:pic>
      <p:pic>
        <p:nvPicPr>
          <p:cNvPr id="1027" name="Picture 3" descr="C:\Users\αγαπουλακι\Desktop\23.png"/>
          <p:cNvPicPr>
            <a:picLocks noChangeAspect="1" noChangeArrowheads="1"/>
          </p:cNvPicPr>
          <p:nvPr/>
        </p:nvPicPr>
        <p:blipFill>
          <a:blip r:embed="rId3" cstate="print"/>
          <a:srcRect/>
          <a:stretch>
            <a:fillRect/>
          </a:stretch>
        </p:blipFill>
        <p:spPr bwMode="auto">
          <a:xfrm>
            <a:off x="4286248" y="1428736"/>
            <a:ext cx="4597386" cy="1928826"/>
          </a:xfrm>
          <a:prstGeom prst="rect">
            <a:avLst/>
          </a:prstGeom>
          <a:noFill/>
        </p:spPr>
      </p:pic>
      <p:pic>
        <p:nvPicPr>
          <p:cNvPr id="3" name="Picture 4" descr="C:\Users\αγαπουλακι\Desktop\AMSTERDAM\AMSTERDAM PAINTINGS\philosophy.jpg"/>
          <p:cNvPicPr>
            <a:picLocks noChangeAspect="1" noChangeArrowheads="1"/>
          </p:cNvPicPr>
          <p:nvPr/>
        </p:nvPicPr>
        <p:blipFill>
          <a:blip r:embed="rId4" cstate="print"/>
          <a:srcRect/>
          <a:stretch>
            <a:fillRect/>
          </a:stretch>
        </p:blipFill>
        <p:spPr bwMode="auto">
          <a:xfrm>
            <a:off x="357158" y="1428736"/>
            <a:ext cx="3902075" cy="1951037"/>
          </a:xfrm>
          <a:prstGeom prst="rect">
            <a:avLst/>
          </a:prstGeom>
          <a:noFill/>
        </p:spPr>
      </p:pic>
      <mc:AlternateContent xmlns:mc="http://schemas.openxmlformats.org/markup-compatibility/2006" xmlns:p14="http://schemas.microsoft.com/office/powerpoint/2010/main">
        <mc:Choice Requires="p14">
          <p:contentPart p14:bwMode="auto" r:id="rId5">
            <p14:nvContentPartPr>
              <p14:cNvPr id="4" name="Ink 2"/>
              <p14:cNvContentPartPr>
                <a14:cpLocks xmlns:a14="http://schemas.microsoft.com/office/drawing/2010/main" noRot="1" noChangeAspect="1" noEditPoints="1" noChangeArrowheads="1" noChangeShapeType="1"/>
              </p14:cNvContentPartPr>
              <p14:nvPr/>
            </p14:nvContentPartPr>
            <p14:xfrm>
              <a:off x="3509963" y="704850"/>
              <a:ext cx="1098550" cy="90488"/>
            </p14:xfrm>
          </p:contentPart>
        </mc:Choice>
        <mc:Fallback xmlns="">
          <p:pic>
            <p:nvPicPr>
              <p:cNvPr id="4" name="Ink 2"/>
              <p:cNvPicPr>
                <a:picLocks noRot="1" noChangeAspect="1" noEditPoints="1" noChangeArrowheads="1" noChangeShapeType="1"/>
              </p:cNvPicPr>
              <p:nvPr/>
            </p:nvPicPr>
            <p:blipFill>
              <a:blip r:embed="rId6" cstate="print"/>
              <a:stretch>
                <a:fillRect/>
              </a:stretch>
            </p:blipFill>
            <p:spPr>
              <a:xfrm>
                <a:off x="3494125" y="641040"/>
                <a:ext cx="1130585" cy="21774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3"/>
              <p14:cNvContentPartPr>
                <a14:cpLocks xmlns:a14="http://schemas.microsoft.com/office/drawing/2010/main" noRot="1" noChangeAspect="1" noEditPoints="1" noChangeArrowheads="1" noChangeShapeType="1"/>
              </p14:cNvContentPartPr>
              <p14:nvPr/>
            </p14:nvContentPartPr>
            <p14:xfrm>
              <a:off x="2330450" y="704850"/>
              <a:ext cx="876300" cy="117475"/>
            </p14:xfrm>
          </p:contentPart>
        </mc:Choice>
        <mc:Fallback xmlns="">
          <p:pic>
            <p:nvPicPr>
              <p:cNvPr id="5" name="Ink 3"/>
              <p:cNvPicPr>
                <a:picLocks noRot="1" noChangeAspect="1" noEditPoints="1" noChangeArrowheads="1" noChangeShapeType="1"/>
              </p:cNvPicPr>
              <p:nvPr/>
            </p:nvPicPr>
            <p:blipFill>
              <a:blip r:embed="rId8" cstate="print"/>
              <a:stretch>
                <a:fillRect/>
              </a:stretch>
            </p:blipFill>
            <p:spPr>
              <a:xfrm>
                <a:off x="2314609" y="641068"/>
                <a:ext cx="907982" cy="2446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5.55556E-7 1.23959E-6 L 0.19236 0.00254 " pathEditMode="relative" rAng="0" ptsTypes="AA">
                                      <p:cBhvr>
                                        <p:cTn id="17" dur="2000" fill="hold"/>
                                        <p:tgtEl>
                                          <p:spTgt spid="3"/>
                                        </p:tgtEl>
                                        <p:attrNameLst>
                                          <p:attrName>ppt_x</p:attrName>
                                          <p:attrName>ppt_y</p:attrName>
                                        </p:attrNameLst>
                                      </p:cBhvr>
                                      <p:rCtr x="9600" y="100"/>
                                    </p:animMotion>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1.11111E-6 1.11008E-7 L -0.23594 0.00416 " pathEditMode="relative" rAng="0" ptsTypes="AA">
                                      <p:cBhvr>
                                        <p:cTn id="21" dur="2000" fill="hold"/>
                                        <p:tgtEl>
                                          <p:spTgt spid="1027"/>
                                        </p:tgtEl>
                                        <p:attrNameLst>
                                          <p:attrName>ppt_x</p:attrName>
                                          <p:attrName>ppt_y</p:attrName>
                                        </p:attrNameLst>
                                      </p:cBhvr>
                                      <p:rCtr x="-118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0108"/>
          </a:xfrm>
        </p:spPr>
        <p:txBody>
          <a:bodyPr>
            <a:normAutofit fontScale="90000"/>
          </a:bodyPr>
          <a:lstStyle/>
          <a:p>
            <a:r>
              <a:rPr lang="el-GR" sz="3200" dirty="0"/>
              <a:t>Η  </a:t>
            </a:r>
            <a:r>
              <a:rPr lang="el-GR" sz="3200" b="1" spc="300" dirty="0"/>
              <a:t>αυθεντικότητα</a:t>
            </a:r>
            <a:r>
              <a:rPr lang="el-GR" sz="3200" dirty="0"/>
              <a:t> ως κύριο θέμα του υπαρξισμού</a:t>
            </a:r>
            <a:br>
              <a:rPr lang="el-GR" sz="3200" dirty="0"/>
            </a:br>
            <a:endParaRPr lang="el-GR" sz="3200" dirty="0">
              <a:latin typeface="Times New Roman" pitchFamily="18" charset="0"/>
              <a:cs typeface="Times New Roman" pitchFamily="18" charset="0"/>
            </a:endParaRPr>
          </a:p>
        </p:txBody>
      </p:sp>
      <p:sp>
        <p:nvSpPr>
          <p:cNvPr id="3" name="Rectangle 2"/>
          <p:cNvSpPr/>
          <p:nvPr/>
        </p:nvSpPr>
        <p:spPr>
          <a:xfrm>
            <a:off x="0" y="428604"/>
            <a:ext cx="9144000" cy="3416320"/>
          </a:xfrm>
          <a:prstGeom prst="rect">
            <a:avLst/>
          </a:prstGeom>
        </p:spPr>
        <p:txBody>
          <a:bodyPr wrap="square">
            <a:spAutoFit/>
          </a:bodyPr>
          <a:lstStyle/>
          <a:p>
            <a:pPr algn="just" fontAlgn="base"/>
            <a:r>
              <a:rPr lang="en-US" dirty="0"/>
              <a:t> </a:t>
            </a:r>
            <a:r>
              <a:rPr lang="el-GR" sz="2400" dirty="0"/>
              <a:t>Η έννοια της </a:t>
            </a:r>
            <a:r>
              <a:rPr lang="el-GR" sz="2400" b="1" dirty="0"/>
              <a:t>αυθεντικότητας</a:t>
            </a:r>
            <a:r>
              <a:rPr lang="el-GR" sz="2400" dirty="0"/>
              <a:t> συνιστά την ερμηνεία του υπαρξισμού στην ελληνική έννοια του </a:t>
            </a:r>
            <a:r>
              <a:rPr lang="el-GR" sz="2400" b="1" dirty="0"/>
              <a:t>«ευ ζειν»</a:t>
            </a:r>
            <a:r>
              <a:rPr lang="el-GR" sz="2400" dirty="0"/>
              <a:t>. Το </a:t>
            </a:r>
            <a:r>
              <a:rPr lang="el-GR" sz="2400" b="1" u="sng" dirty="0"/>
              <a:t>αυθεντικό ον</a:t>
            </a:r>
            <a:r>
              <a:rPr lang="el-GR" sz="2400" dirty="0"/>
              <a:t> δεν αναγνωρίζει τη </a:t>
            </a:r>
            <a:r>
              <a:rPr lang="el-GR" sz="2400" b="1" dirty="0"/>
              <a:t>φύση της ύπαρξής</a:t>
            </a:r>
            <a:r>
              <a:rPr lang="el-GR" sz="2400" dirty="0"/>
              <a:t> του ως ένα διανοητικό γεγονός αποδεσμευμένο από τη ζωή, αλλά απλώς </a:t>
            </a:r>
            <a:r>
              <a:rPr lang="el-GR" sz="2400" b="1" u="sng" dirty="0"/>
              <a:t>ζει σε συμφωνία με αυτή τη φύση του</a:t>
            </a:r>
            <a:r>
              <a:rPr lang="el-GR" sz="2400" dirty="0"/>
              <a:t>. Για πολλούς υπαρξιστές, οι συνθήκες του σύγχρονου κόσμου καθιστούν την αυθεντικότητα εξαιρετικά  δυσεύρετη. Κατά τον 19</a:t>
            </a:r>
            <a:r>
              <a:rPr lang="el-GR" sz="2400" baseline="30000" dirty="0"/>
              <a:t>ο</a:t>
            </a:r>
            <a:r>
              <a:rPr lang="el-GR" sz="2400" dirty="0"/>
              <a:t> και 20</a:t>
            </a:r>
            <a:r>
              <a:rPr lang="el-GR" sz="2400" baseline="30000" dirty="0"/>
              <a:t>ο</a:t>
            </a:r>
            <a:r>
              <a:rPr lang="el-GR" sz="2400" dirty="0"/>
              <a:t> αιώνα εμφανίστηκε ένα σύνολο από ιδεολογίες μαζικής πολιτικής, που θα μπορούσαν να θεωρηθούν ότι δημιούργησαν ένα ιδιαιτέρως  </a:t>
            </a:r>
            <a:r>
              <a:rPr lang="el-GR" sz="2400" i="1" dirty="0"/>
              <a:t>αρνητικό</a:t>
            </a:r>
            <a:r>
              <a:rPr lang="el-GR" sz="2400" dirty="0"/>
              <a:t>  περιβάλλον για την αυθεντική και ελεύθερη ύπαρξη.</a:t>
            </a:r>
          </a:p>
        </p:txBody>
      </p:sp>
      <p:pic>
        <p:nvPicPr>
          <p:cNvPr id="15362" name="Picture 2" descr="C:\Users\αγαπουλακι\Desktop\struggle-for-emancipation-1961.jpg"/>
          <p:cNvPicPr>
            <a:picLocks noChangeAspect="1" noChangeArrowheads="1"/>
          </p:cNvPicPr>
          <p:nvPr/>
        </p:nvPicPr>
        <p:blipFill>
          <a:blip r:embed="rId2" cstate="print"/>
          <a:srcRect/>
          <a:stretch>
            <a:fillRect/>
          </a:stretch>
        </p:blipFill>
        <p:spPr bwMode="auto">
          <a:xfrm>
            <a:off x="1428728" y="3929066"/>
            <a:ext cx="3786214" cy="2702951"/>
          </a:xfrm>
          <a:prstGeom prst="rect">
            <a:avLst/>
          </a:prstGeom>
          <a:noFill/>
        </p:spPr>
      </p:pic>
      <p:sp>
        <p:nvSpPr>
          <p:cNvPr id="5" name="Rectangle 4"/>
          <p:cNvSpPr/>
          <p:nvPr/>
        </p:nvSpPr>
        <p:spPr>
          <a:xfrm>
            <a:off x="5286380" y="6000768"/>
            <a:ext cx="3286148" cy="646331"/>
          </a:xfrm>
          <a:prstGeom prst="rect">
            <a:avLst/>
          </a:prstGeom>
        </p:spPr>
        <p:txBody>
          <a:bodyPr wrap="square">
            <a:spAutoFit/>
          </a:bodyPr>
          <a:lstStyle/>
          <a:p>
            <a:r>
              <a:rPr lang="en-GB" dirty="0">
                <a:latin typeface="+mj-lt"/>
                <a:cs typeface="Times New Roman" pitchFamily="18" charset="0"/>
              </a:rPr>
              <a:t>David Alfaro Siqueiros : </a:t>
            </a:r>
          </a:p>
          <a:p>
            <a:r>
              <a:rPr lang="el-GR" dirty="0">
                <a:latin typeface="+mj-lt"/>
              </a:rPr>
              <a:t>Αγώνας για χειραφέτηση</a:t>
            </a:r>
            <a:r>
              <a:rPr lang="en-GB" dirty="0">
                <a:latin typeface="+mj-lt"/>
                <a:cs typeface="Times New Roman" pitchFamily="18" charset="0"/>
              </a:rPr>
              <a:t>, 1961 </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392"/>
            <a:ext cx="4572000" cy="7355860"/>
          </a:xfrm>
          <a:prstGeom prst="rect">
            <a:avLst/>
          </a:prstGeom>
        </p:spPr>
        <p:txBody>
          <a:bodyPr wrap="square">
            <a:spAutoFit/>
          </a:bodyPr>
          <a:lstStyle/>
          <a:p>
            <a:pPr algn="just" fontAlgn="base"/>
            <a:endParaRPr lang="el-GR" dirty="0"/>
          </a:p>
          <a:p>
            <a:pPr algn="just" fontAlgn="base"/>
            <a:r>
              <a:rPr lang="el-GR" sz="1600" dirty="0"/>
              <a:t>Η έννοια της </a:t>
            </a:r>
            <a:r>
              <a:rPr lang="el-GR" sz="1600" b="1" dirty="0"/>
              <a:t>αυθεντικότητας</a:t>
            </a:r>
            <a:r>
              <a:rPr lang="el-GR" sz="1600" dirty="0"/>
              <a:t> ενίοτε θεωρείται ότι συνδέεται με τον </a:t>
            </a:r>
            <a:r>
              <a:rPr lang="el-GR" sz="1600" b="1" dirty="0"/>
              <a:t>ατομικισμό</a:t>
            </a:r>
            <a:r>
              <a:rPr lang="el-GR" sz="1600" dirty="0"/>
              <a:t>. Αυτό ενισχύεται μέσω της </a:t>
            </a:r>
            <a:r>
              <a:rPr lang="el-GR" sz="1600" u="sng" dirty="0"/>
              <a:t>αντίθεσης</a:t>
            </a:r>
            <a:r>
              <a:rPr lang="el-GR" sz="1600" dirty="0"/>
              <a:t> </a:t>
            </a:r>
            <a:r>
              <a:rPr lang="el-GR" sz="1600" u="sng" dirty="0"/>
              <a:t>του ατόμου</a:t>
            </a:r>
            <a:r>
              <a:rPr lang="el-GR" sz="1600" dirty="0"/>
              <a:t> με το </a:t>
            </a:r>
            <a:r>
              <a:rPr lang="el-GR" sz="1600" b="1" dirty="0"/>
              <a:t>« π λ ή θ ο ς »</a:t>
            </a:r>
            <a:r>
              <a:rPr lang="el-GR" sz="1600" dirty="0"/>
              <a:t>. </a:t>
            </a:r>
          </a:p>
          <a:p>
            <a:pPr algn="just" fontAlgn="base"/>
            <a:endParaRPr lang="el-GR" sz="1600" dirty="0"/>
          </a:p>
          <a:p>
            <a:pPr algn="just" fontAlgn="base"/>
            <a:r>
              <a:rPr lang="el-GR" sz="1600" dirty="0"/>
              <a:t>Βεβαίως, εάν η αυθεντικότητα σημαίνει «να αισθάνεται ο καθένας βολικά με τον εαυτό του», τότε  φαίνεται να υπάρχει κάποια αξία στην ανακήρυξη και διατήρηση </a:t>
            </a:r>
            <a:r>
              <a:rPr lang="el-GR" sz="1600" b="1" dirty="0"/>
              <a:t>της διαφορετικότητας του καθενός και της ανεξαρτησίας του από τους άλλους</a:t>
            </a:r>
            <a:r>
              <a:rPr lang="el-GR" sz="1600" dirty="0"/>
              <a:t>. </a:t>
            </a:r>
          </a:p>
          <a:p>
            <a:pPr algn="just" fontAlgn="base"/>
            <a:r>
              <a:rPr lang="el-GR" sz="1600" dirty="0"/>
              <a:t>Η </a:t>
            </a:r>
            <a:r>
              <a:rPr lang="el-GR" sz="1600" i="1" dirty="0"/>
              <a:t>μη-αυθεντικότητα</a:t>
            </a:r>
            <a:r>
              <a:rPr lang="el-GR" sz="1600" dirty="0"/>
              <a:t> εκδηλώνεται ως ένας </a:t>
            </a:r>
            <a:br>
              <a:rPr lang="el-GR" sz="1600" dirty="0"/>
            </a:br>
            <a:r>
              <a:rPr lang="el-GR" sz="1600" i="1" dirty="0"/>
              <a:t>μη-εξατομικευμένος</a:t>
            </a:r>
            <a:r>
              <a:rPr lang="el-GR" sz="1600" dirty="0"/>
              <a:t> ή </a:t>
            </a:r>
            <a:r>
              <a:rPr lang="el-GR" sz="1600" i="1" dirty="0"/>
              <a:t>απρόσωπος τρόπος ζωής</a:t>
            </a:r>
            <a:r>
              <a:rPr lang="el-GR" sz="1600" dirty="0"/>
              <a:t>∙ αντί να μορφοποιούνται </a:t>
            </a:r>
            <a:r>
              <a:rPr lang="el-GR" sz="1600" b="1" dirty="0"/>
              <a:t>αυθεντικά στο πλαίσιο της ελευθερίας</a:t>
            </a:r>
            <a:r>
              <a:rPr lang="el-GR" sz="1600" dirty="0"/>
              <a:t>, οι αξίες ζωής γίνονται απλώς αποδεκτές από το μη αυθεντικό άτομο, επειδή </a:t>
            </a:r>
            <a:r>
              <a:rPr lang="el-GR" sz="1600" i="1" dirty="0">
                <a:effectLst>
                  <a:outerShdw blurRad="38100" dist="38100" dir="2700000" algn="tl">
                    <a:srgbClr val="000000">
                      <a:alpha val="43137"/>
                    </a:srgbClr>
                  </a:outerShdw>
                </a:effectLst>
              </a:rPr>
              <a:t>«αυτό είναι ό, τι κάνουν όλοι»</a:t>
            </a:r>
            <a:r>
              <a:rPr lang="el-GR" sz="1600" dirty="0"/>
              <a:t>.  </a:t>
            </a:r>
          </a:p>
          <a:p>
            <a:pPr algn="just" fontAlgn="base"/>
            <a:r>
              <a:rPr lang="el-GR" sz="1600" dirty="0"/>
              <a:t>Πολλοί υπαρξιστές θεωρούν τον ατομικισμό ως ιστορική και πολιτισμική τάση (π.χ. ο </a:t>
            </a:r>
            <a:r>
              <a:rPr lang="en-US" sz="1600" dirty="0"/>
              <a:t>Nietzsche</a:t>
            </a:r>
            <a:r>
              <a:rPr lang="el-GR" sz="1600" dirty="0"/>
              <a:t>) ή ως αβέβαιη πολιτική αξία (ο </a:t>
            </a:r>
            <a:r>
              <a:rPr lang="en-US" sz="1600" dirty="0"/>
              <a:t>Camus</a:t>
            </a:r>
            <a:r>
              <a:rPr lang="el-GR" sz="1600" dirty="0"/>
              <a:t>), παρά ως αναγκαίο στοιχείο της αυθεντικής ύπαρξης. </a:t>
            </a:r>
          </a:p>
          <a:p>
            <a:pPr algn="just" fontAlgn="base"/>
            <a:endParaRPr lang="el-GR" sz="1600" dirty="0"/>
          </a:p>
          <a:p>
            <a:pPr algn="just" fontAlgn="base"/>
            <a:r>
              <a:rPr lang="el-GR" sz="1600" dirty="0"/>
              <a:t>Ο </a:t>
            </a:r>
            <a:r>
              <a:rPr lang="el-GR" sz="1600" dirty="0">
                <a:effectLst>
                  <a:outerShdw blurRad="38100" dist="38100" dir="2700000" algn="tl">
                    <a:srgbClr val="000000">
                      <a:alpha val="43137"/>
                    </a:srgbClr>
                  </a:outerShdw>
                </a:effectLst>
              </a:rPr>
              <a:t>ατομικισμός και η σχετιζόμενη με αυτόν, εσφαλμένη αντίληψη περί αριστείας</a:t>
            </a:r>
            <a:r>
              <a:rPr lang="el-GR" sz="1600" dirty="0"/>
              <a:t> τείνει να </a:t>
            </a:r>
            <a:r>
              <a:rPr lang="el-GR" sz="1600" i="1" spc="300" dirty="0"/>
              <a:t>υποσκάπτει</a:t>
            </a:r>
            <a:r>
              <a:rPr lang="el-GR" sz="1600" i="1" dirty="0"/>
              <a:t> </a:t>
            </a:r>
            <a:r>
              <a:rPr lang="el-GR" sz="1600" dirty="0"/>
              <a:t> ιδιαίτερες, σημαντικές μορφές </a:t>
            </a:r>
          </a:p>
          <a:p>
            <a:pPr algn="just" fontAlgn="base"/>
            <a:r>
              <a:rPr lang="el-GR" b="1" spc="300" dirty="0"/>
              <a:t>σ υ λ λ ο γ ι κ ό τ η τ α ς  /  σ υ- </a:t>
            </a:r>
          </a:p>
          <a:p>
            <a:pPr algn="just" fontAlgn="base"/>
            <a:r>
              <a:rPr lang="el-GR" b="1" spc="300" dirty="0"/>
              <a:t>ν α δ ε λ φ ι κ ό τ η τ α ς</a:t>
            </a:r>
            <a:r>
              <a:rPr lang="el-GR" sz="1600" spc="300" dirty="0"/>
              <a:t>.</a:t>
            </a:r>
          </a:p>
          <a:p>
            <a:pPr algn="just" fontAlgn="base"/>
            <a:endParaRPr lang="en-US" sz="16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338" name="Picture 2" descr="C:\Users\αγαπουλακι\Desktop\the-genius-and-the-crowd-1909(1).jpg!Large.jpg"/>
          <p:cNvPicPr>
            <a:picLocks noChangeAspect="1" noChangeArrowheads="1"/>
          </p:cNvPicPr>
          <p:nvPr/>
        </p:nvPicPr>
        <p:blipFill>
          <a:blip r:embed="rId2" cstate="print"/>
          <a:srcRect/>
          <a:stretch>
            <a:fillRect/>
          </a:stretch>
        </p:blipFill>
        <p:spPr bwMode="auto">
          <a:xfrm>
            <a:off x="4572000" y="2000240"/>
            <a:ext cx="4288899" cy="4429156"/>
          </a:xfrm>
          <a:prstGeom prst="rect">
            <a:avLst/>
          </a:prstGeom>
          <a:noFill/>
        </p:spPr>
      </p:pic>
      <p:sp>
        <p:nvSpPr>
          <p:cNvPr id="5" name="Rectangle 4"/>
          <p:cNvSpPr/>
          <p:nvPr/>
        </p:nvSpPr>
        <p:spPr>
          <a:xfrm>
            <a:off x="4357686" y="6429396"/>
            <a:ext cx="4786314" cy="369332"/>
          </a:xfrm>
          <a:prstGeom prst="rect">
            <a:avLst/>
          </a:prstGeom>
        </p:spPr>
        <p:txBody>
          <a:bodyPr wrap="square">
            <a:spAutoFit/>
          </a:bodyPr>
          <a:lstStyle/>
          <a:p>
            <a:r>
              <a:rPr lang="en-GB" dirty="0"/>
              <a:t> </a:t>
            </a:r>
            <a:r>
              <a:rPr lang="en-GB" dirty="0">
                <a:latin typeface="+mj-lt"/>
                <a:cs typeface="Times New Roman" pitchFamily="18" charset="0"/>
              </a:rPr>
              <a:t>Y </a:t>
            </a:r>
            <a:r>
              <a:rPr lang="en-GB" dirty="0" err="1">
                <a:latin typeface="+mj-lt"/>
                <a:cs typeface="Times New Roman" pitchFamily="18" charset="0"/>
              </a:rPr>
              <a:t>Tadevosyan</a:t>
            </a:r>
            <a:r>
              <a:rPr lang="en-GB" dirty="0">
                <a:latin typeface="+mj-lt"/>
                <a:cs typeface="Times New Roman" pitchFamily="18" charset="0"/>
              </a:rPr>
              <a:t> : </a:t>
            </a:r>
            <a:r>
              <a:rPr lang="el-GR" dirty="0">
                <a:latin typeface="+mj-lt"/>
              </a:rPr>
              <a:t>Ο  ιδιοφυής  και το πλήθος,</a:t>
            </a:r>
            <a:r>
              <a:rPr lang="en-GB" dirty="0">
                <a:latin typeface="+mj-lt"/>
                <a:cs typeface="Times New Roman" pitchFamily="18" charset="0"/>
              </a:rPr>
              <a:t>1909</a:t>
            </a:r>
            <a:endParaRPr lang="el-GR" dirty="0">
              <a:latin typeface="+mj-lt"/>
              <a:cs typeface="Times New Roman" pitchFamily="18" charset="0"/>
            </a:endParaRPr>
          </a:p>
        </p:txBody>
      </p:sp>
      <p:sp>
        <p:nvSpPr>
          <p:cNvPr id="6" name="Rectangle 5"/>
          <p:cNvSpPr/>
          <p:nvPr/>
        </p:nvSpPr>
        <p:spPr>
          <a:xfrm>
            <a:off x="4429124" y="0"/>
            <a:ext cx="4714876" cy="2062103"/>
          </a:xfrm>
          <a:prstGeom prst="rect">
            <a:avLst/>
          </a:prstGeom>
        </p:spPr>
        <p:txBody>
          <a:bodyPr wrap="square">
            <a:spAutoFit/>
          </a:bodyPr>
          <a:lstStyle/>
          <a:p>
            <a:pPr algn="just"/>
            <a:r>
              <a:rPr lang="el-GR" sz="1600" dirty="0"/>
              <a:t>Κατά τον </a:t>
            </a:r>
            <a:r>
              <a:rPr lang="en-US" sz="1600" dirty="0"/>
              <a:t>Heidegger</a:t>
            </a:r>
            <a:r>
              <a:rPr lang="el-GR" sz="1600" dirty="0"/>
              <a:t>, το να ζει κανείς </a:t>
            </a:r>
            <a:r>
              <a:rPr lang="el-GR" sz="1600" i="1" u="sng" dirty="0"/>
              <a:t>μη αυθεντικά </a:t>
            </a:r>
            <a:r>
              <a:rPr lang="el-GR" sz="1600" dirty="0"/>
              <a:t>είναι το </a:t>
            </a:r>
            <a:r>
              <a:rPr lang="el-GR" sz="1600" u="sng" dirty="0"/>
              <a:t>να απορροφάται σε έναν </a:t>
            </a:r>
            <a:r>
              <a:rPr lang="el-GR" sz="1600" i="1" u="sng" dirty="0"/>
              <a:t>τρόπο ζωής που δημιουργείται από άλλους</a:t>
            </a:r>
            <a:r>
              <a:rPr lang="el-GR" sz="1600" dirty="0"/>
              <a:t>. Ωστόσο, η </a:t>
            </a:r>
            <a:r>
              <a:rPr lang="el-GR" sz="1600" i="1" dirty="0"/>
              <a:t>μη-αυθεντικότητα</a:t>
            </a:r>
            <a:r>
              <a:rPr lang="el-GR" sz="1600" dirty="0"/>
              <a:t> μπορεί, σε ορισμένους ανθρώπους, να </a:t>
            </a:r>
            <a:r>
              <a:rPr lang="el-GR" sz="1600" i="1" dirty="0"/>
              <a:t>είναι εγγεγραμμένη  στη λειτουργία του «είναι» τους</a:t>
            </a:r>
            <a:r>
              <a:rPr lang="el-GR" sz="1600" dirty="0"/>
              <a:t>∙ σε αυτή την περίπτωση,  η </a:t>
            </a:r>
            <a:r>
              <a:rPr lang="el-GR" sz="1600" i="1" dirty="0"/>
              <a:t>μη-αυθεντικότητα</a:t>
            </a:r>
            <a:r>
              <a:rPr lang="el-GR" sz="1600" dirty="0"/>
              <a:t> </a:t>
            </a:r>
            <a:r>
              <a:rPr lang="el-GR" sz="1600" dirty="0">
                <a:effectLst>
                  <a:outerShdw blurRad="38100" dist="38100" dir="2700000" algn="tl">
                    <a:srgbClr val="000000">
                      <a:alpha val="43137"/>
                    </a:srgbClr>
                  </a:outerShdw>
                </a:effectLst>
              </a:rPr>
              <a:t>δεν</a:t>
            </a:r>
            <a:r>
              <a:rPr lang="el-GR" sz="1600" dirty="0"/>
              <a:t> προέρχεται εκ των έξω ως κακή επιρροή που θα μπορούσε να διαγραφεί.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7562"/>
            <a:ext cx="9144000" cy="3416320"/>
          </a:xfrm>
          <a:prstGeom prst="rect">
            <a:avLst/>
          </a:prstGeom>
        </p:spPr>
        <p:txBody>
          <a:bodyPr wrap="square">
            <a:spAutoFit/>
          </a:bodyPr>
          <a:lstStyle/>
          <a:p>
            <a:pPr algn="just"/>
            <a:r>
              <a:rPr lang="el-GR" sz="2400" dirty="0"/>
              <a:t>Πολλοί υπαρξιστές,  στην προσπάθειά τους να διαφοροποιήσουν την αξία της </a:t>
            </a:r>
            <a:r>
              <a:rPr lang="el-GR" sz="2400" b="1" dirty="0"/>
              <a:t>προσωπικής  ύπαρξης</a:t>
            </a:r>
            <a:r>
              <a:rPr lang="el-GR" sz="2400" dirty="0"/>
              <a:t> από τις αλλοτριωτικές  επιπτώσεις της «μάζας», σχημάτισαν μια αβέβαιη εικόνα σχετικά με την αξία του «</a:t>
            </a:r>
            <a:r>
              <a:rPr lang="el-GR" sz="2400" dirty="0">
                <a:effectLst>
                  <a:outerShdw blurRad="38100" dist="38100" dir="2700000" algn="tl">
                    <a:srgbClr val="000000">
                      <a:alpha val="43137"/>
                    </a:srgbClr>
                  </a:outerShdw>
                </a:effectLst>
              </a:rPr>
              <a:t>καθημερινού, συνηθισμένου ανθρώπου</a:t>
            </a:r>
            <a:r>
              <a:rPr lang="el-GR" sz="2400" dirty="0"/>
              <a:t>». Ο «συνήθης» άνθρωπος θεωρήθηκε ότι </a:t>
            </a:r>
            <a:r>
              <a:rPr lang="el-GR" sz="2400" i="1" dirty="0"/>
              <a:t>στερείται</a:t>
            </a:r>
            <a:r>
              <a:rPr lang="el-GR" sz="2400" dirty="0"/>
              <a:t> προσωπικής βούλησης, γούστου σε θέματα  αισθητικής,  και  προσωπικής  υπόστασης,  υπό την έννοια  ότι η υπαρξιακή του υπόσταση  συνδέεται αποκλειστικά  από τη συμμετοχή του σε μεγαλύτερες ομάδες ατόμων,  όπου δεσπόζει </a:t>
            </a:r>
            <a:r>
              <a:rPr lang="el-GR" sz="2400" dirty="0">
                <a:effectLst>
                  <a:outerShdw blurRad="38100" dist="38100" dir="2700000" algn="tl">
                    <a:srgbClr val="000000">
                      <a:alpha val="43137"/>
                    </a:srgbClr>
                  </a:outerShdw>
                </a:effectLst>
              </a:rPr>
              <a:t>το πνεύμα της  «αγέλης»</a:t>
            </a:r>
            <a:r>
              <a:rPr lang="el-GR" sz="2400" dirty="0"/>
              <a:t>, το οποίο οι ομάδες αυτές εμφυσούν στα  μέλη τους.</a:t>
            </a:r>
          </a:p>
        </p:txBody>
      </p:sp>
      <p:pic>
        <p:nvPicPr>
          <p:cNvPr id="14338" name="Picture 2" descr="C:\Users\αγαπουλακι\Desktop\an-ordinary-man-walking-with-his-dogs-1978.jpg"/>
          <p:cNvPicPr>
            <a:picLocks noChangeAspect="1" noChangeArrowheads="1"/>
          </p:cNvPicPr>
          <p:nvPr/>
        </p:nvPicPr>
        <p:blipFill>
          <a:blip r:embed="rId2" cstate="print"/>
          <a:srcRect/>
          <a:stretch>
            <a:fillRect/>
          </a:stretch>
        </p:blipFill>
        <p:spPr bwMode="auto">
          <a:xfrm>
            <a:off x="1071538" y="285728"/>
            <a:ext cx="3947889" cy="3000396"/>
          </a:xfrm>
          <a:prstGeom prst="rect">
            <a:avLst/>
          </a:prstGeom>
          <a:noFill/>
        </p:spPr>
      </p:pic>
      <p:sp>
        <p:nvSpPr>
          <p:cNvPr id="4" name="Rectangle 3"/>
          <p:cNvSpPr/>
          <p:nvPr/>
        </p:nvSpPr>
        <p:spPr>
          <a:xfrm>
            <a:off x="0" y="3272534"/>
            <a:ext cx="9144000" cy="3477875"/>
          </a:xfrm>
          <a:prstGeom prst="rect">
            <a:avLst/>
          </a:prstGeom>
        </p:spPr>
        <p:txBody>
          <a:bodyPr wrap="square">
            <a:spAutoFit/>
          </a:bodyPr>
          <a:lstStyle/>
          <a:p>
            <a:pPr algn="ctr"/>
            <a:r>
              <a:rPr lang="el-GR" sz="2000" dirty="0"/>
              <a:t>Ο </a:t>
            </a:r>
            <a:r>
              <a:rPr lang="en-US" sz="2000" dirty="0"/>
              <a:t>Nietzsche</a:t>
            </a:r>
            <a:r>
              <a:rPr lang="el-GR" sz="2000" dirty="0"/>
              <a:t> πίστευε ότι οι άνθρωποι στην κοινωνία διαιρούνται και καθορίζονται </a:t>
            </a:r>
            <a:r>
              <a:rPr lang="el-GR" sz="2000" b="1" dirty="0"/>
              <a:t>σύμφωνα με την προθυμία  και την ικανότητά τους </a:t>
            </a:r>
          </a:p>
          <a:p>
            <a:pPr algn="ctr"/>
            <a:r>
              <a:rPr lang="el-GR" sz="2000" b="1" dirty="0"/>
              <a:t>να συμμετέχουν </a:t>
            </a:r>
            <a:r>
              <a:rPr lang="el-GR" sz="2000" dirty="0"/>
              <a:t>σε μια ζωή </a:t>
            </a:r>
            <a:r>
              <a:rPr lang="el-GR" sz="2000" dirty="0">
                <a:effectLst>
                  <a:outerShdw blurRad="38100" dist="38100" dir="2700000" algn="tl">
                    <a:srgbClr val="000000">
                      <a:alpha val="43137"/>
                    </a:srgbClr>
                  </a:outerShdw>
                </a:effectLst>
              </a:rPr>
              <a:t>πνευματικής και πολιτιστικής μεταμόρφωσης</a:t>
            </a:r>
            <a:r>
              <a:rPr lang="el-GR" sz="2000" dirty="0"/>
              <a:t>. Βεβαίως,  δεν επιθυμούν όλοι  οι άνθρωποι αυτή τη συμμετοχή και η καταδίκη του </a:t>
            </a:r>
            <a:r>
              <a:rPr lang="en-US" sz="2000" dirty="0"/>
              <a:t>Nietzsche</a:t>
            </a:r>
            <a:r>
              <a:rPr lang="el-GR" sz="2000" dirty="0"/>
              <a:t> σε  αυτούς που είναι απρόθυμοι να αμφισβητήσουν  τις  τετριμμένες θεμελιώδεις  πεποιθήσεις τους, είναι σκληρή. Παρόλα αυτά,  θα ήταν λάθος να πιστέψουμε  ότι ο </a:t>
            </a:r>
            <a:r>
              <a:rPr lang="en-US" sz="2000" dirty="0"/>
              <a:t>Nietzsche </a:t>
            </a:r>
            <a:r>
              <a:rPr lang="el-GR" sz="2000" dirty="0"/>
              <a:t>θεωρούσε την παρουσία αυτών των κοινών ανθρώπων περιττή. </a:t>
            </a:r>
          </a:p>
          <a:p>
            <a:pPr algn="ctr"/>
            <a:r>
              <a:rPr lang="el-GR" sz="2000" dirty="0"/>
              <a:t>Σε διάφορους αφορισμούς του,  τονίζει τη σημασία των </a:t>
            </a:r>
          </a:p>
          <a:p>
            <a:pPr algn="ctr"/>
            <a:r>
              <a:rPr lang="el-GR" sz="2000" dirty="0"/>
              <a:t> </a:t>
            </a:r>
            <a:r>
              <a:rPr lang="el-GR" sz="2000" b="1" dirty="0"/>
              <a:t>«κοινών»  και </a:t>
            </a:r>
            <a:r>
              <a:rPr lang="en-US" sz="2000" b="1" dirty="0"/>
              <a:t> </a:t>
            </a:r>
            <a:r>
              <a:rPr lang="el-GR" sz="2000" b="1" dirty="0"/>
              <a:t>των  «συνηθισμένων» </a:t>
            </a:r>
          </a:p>
          <a:p>
            <a:pPr algn="ctr"/>
            <a:r>
              <a:rPr lang="el-GR" sz="2000" dirty="0"/>
              <a:t>ως  </a:t>
            </a:r>
            <a:r>
              <a:rPr lang="el-GR" sz="2000" b="1" dirty="0"/>
              <a:t>α π α ρ α ί τ η τ ο υ   π ρ ο α π α ι τ ο ύ μ ε ν ο υ  τ ό σ ο  γ ι α  τ η ν  α ν ά π τ υ ξ η </a:t>
            </a:r>
          </a:p>
          <a:p>
            <a:pPr algn="ctr"/>
            <a:r>
              <a:rPr lang="el-GR" sz="2000" b="1" dirty="0"/>
              <a:t>ό σ ο  κ α ι  γ ι </a:t>
            </a:r>
            <a:r>
              <a:rPr lang="el-GR" sz="2000" b="1" spc="300" dirty="0"/>
              <a:t>α τη στάθμιση </a:t>
            </a:r>
            <a:r>
              <a:rPr lang="el-GR" sz="2000" b="1" dirty="0"/>
              <a:t>της  α ξ ί α ς  τ ω ν  αρίστων, των </a:t>
            </a:r>
            <a:r>
              <a:rPr lang="el-GR" sz="2000" b="1" spc="-150" dirty="0"/>
              <a:t>ε ξ α ι ρ ε τ ι κ ώ ν.</a:t>
            </a:r>
            <a:endParaRPr lang="el-GR" sz="2000" spc="-150" dirty="0"/>
          </a:p>
        </p:txBody>
      </p:sp>
      <p:sp>
        <p:nvSpPr>
          <p:cNvPr id="5" name="Rectangle 4"/>
          <p:cNvSpPr/>
          <p:nvPr/>
        </p:nvSpPr>
        <p:spPr>
          <a:xfrm>
            <a:off x="5000628" y="2571744"/>
            <a:ext cx="4143372" cy="646331"/>
          </a:xfrm>
          <a:prstGeom prst="rect">
            <a:avLst/>
          </a:prstGeom>
        </p:spPr>
        <p:txBody>
          <a:bodyPr wrap="square">
            <a:spAutoFit/>
          </a:bodyPr>
          <a:lstStyle/>
          <a:p>
            <a:r>
              <a:rPr lang="en-GB" dirty="0">
                <a:latin typeface="+mj-lt"/>
                <a:cs typeface="Times New Roman" pitchFamily="18" charset="0"/>
              </a:rPr>
              <a:t>G </a:t>
            </a:r>
            <a:r>
              <a:rPr lang="en-GB" dirty="0" err="1">
                <a:latin typeface="+mj-lt"/>
                <a:cs typeface="Times New Roman" pitchFamily="18" charset="0"/>
              </a:rPr>
              <a:t>Freist</a:t>
            </a:r>
            <a:r>
              <a:rPr lang="en-GB" dirty="0">
                <a:latin typeface="+mj-lt"/>
                <a:cs typeface="Times New Roman" pitchFamily="18" charset="0"/>
              </a:rPr>
              <a:t> : </a:t>
            </a:r>
            <a:r>
              <a:rPr lang="el-GR" dirty="0">
                <a:latin typeface="+mj-lt"/>
              </a:rPr>
              <a:t> Ένας συνηθισμένος άνθρωπος περπατά με τα σκυλιά του,</a:t>
            </a:r>
            <a:r>
              <a:rPr lang="en-GB" dirty="0">
                <a:latin typeface="+mj-lt"/>
                <a:cs typeface="Times New Roman" pitchFamily="18" charset="0"/>
              </a:rPr>
              <a:t> 1978</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1060472"/>
          </a:xfrm>
        </p:spPr>
        <p:txBody>
          <a:bodyPr>
            <a:noAutofit/>
          </a:bodyPr>
          <a:lstStyle/>
          <a:p>
            <a:pPr algn="just"/>
            <a:r>
              <a:rPr lang="el-GR" sz="2000" dirty="0"/>
              <a:t>Κάθε  έμπρακτη εκδήλωση της αυθεντικότητας του ανθρώπου εμπεριέχει μια </a:t>
            </a:r>
            <a:r>
              <a:rPr lang="el-GR" sz="2000" i="1" u="sng" dirty="0"/>
              <a:t>ελάχιστη</a:t>
            </a:r>
            <a:r>
              <a:rPr lang="el-GR" sz="2000" i="1" dirty="0"/>
              <a:t> </a:t>
            </a:r>
            <a:r>
              <a:rPr lang="el-GR" sz="2000" dirty="0"/>
              <a:t>προϋπόθεση: όποια κι αν είναι η αυθεντική δράση μου, </a:t>
            </a:r>
            <a:r>
              <a:rPr lang="el-GR" sz="2000" b="1" i="1" dirty="0"/>
              <a:t>πρέπει  </a:t>
            </a:r>
            <a:r>
              <a:rPr lang="el-GR" sz="2000" b="1" dirty="0"/>
              <a:t>να είναι μια δράση  </a:t>
            </a:r>
            <a:r>
              <a:rPr lang="el-GR" sz="2000" b="1" spc="300" dirty="0"/>
              <a:t>ελευθερίας</a:t>
            </a:r>
            <a:r>
              <a:rPr lang="el-GR" sz="2000" b="1" dirty="0"/>
              <a:t> τόσο για τον εαυτό μου (ελεύθερη έκφραση του αυθεντικού εαυτού μου)  όσο </a:t>
            </a:r>
            <a:r>
              <a:rPr lang="el-GR" sz="2000" b="1" u="sng" dirty="0"/>
              <a:t>και</a:t>
            </a:r>
            <a:r>
              <a:rPr lang="el-GR" sz="2000" b="1" dirty="0"/>
              <a:t> για τους άλλους (σεβασμός της ελευθερίας τους από εμένα)</a:t>
            </a:r>
            <a:r>
              <a:rPr lang="el-GR" sz="2000" dirty="0"/>
              <a:t>.</a:t>
            </a:r>
            <a:br>
              <a:rPr lang="el-GR" sz="2000" dirty="0"/>
            </a:br>
            <a:endParaRPr lang="el-GR" sz="2000" dirty="0"/>
          </a:p>
        </p:txBody>
      </p:sp>
      <p:sp>
        <p:nvSpPr>
          <p:cNvPr id="3" name="Rectangle 2"/>
          <p:cNvSpPr/>
          <p:nvPr/>
        </p:nvSpPr>
        <p:spPr>
          <a:xfrm>
            <a:off x="0" y="1571612"/>
            <a:ext cx="5143504" cy="5324535"/>
          </a:xfrm>
          <a:prstGeom prst="rect">
            <a:avLst/>
          </a:prstGeom>
        </p:spPr>
        <p:txBody>
          <a:bodyPr wrap="square">
            <a:spAutoFit/>
          </a:bodyPr>
          <a:lstStyle/>
          <a:p>
            <a:pPr algn="just"/>
            <a:r>
              <a:rPr lang="el-GR" sz="2000" dirty="0"/>
              <a:t>Ενώ τόσο ο </a:t>
            </a:r>
            <a:r>
              <a:rPr lang="en-US" sz="2000" dirty="0"/>
              <a:t>Nietzsche</a:t>
            </a:r>
            <a:r>
              <a:rPr lang="el-GR" sz="2000" dirty="0"/>
              <a:t> όσο και ο </a:t>
            </a:r>
            <a:r>
              <a:rPr lang="en-US" sz="2000" dirty="0"/>
              <a:t>Heidegger</a:t>
            </a:r>
            <a:r>
              <a:rPr lang="el-GR" sz="2000" dirty="0"/>
              <a:t> προτείνουν την πιθανότητα της  </a:t>
            </a:r>
            <a:r>
              <a:rPr lang="el-GR" sz="2000" b="1" dirty="0"/>
              <a:t>αυθεντικής</a:t>
            </a:r>
            <a:r>
              <a:rPr lang="el-GR" sz="2000" dirty="0"/>
              <a:t> </a:t>
            </a:r>
            <a:r>
              <a:rPr lang="el-GR" sz="2000" b="1" dirty="0"/>
              <a:t>ύπαρξης </a:t>
            </a:r>
            <a:r>
              <a:rPr lang="el-GR" sz="2000" dirty="0"/>
              <a:t> κάθε ανθρώπου </a:t>
            </a:r>
            <a:r>
              <a:rPr lang="el-GR" sz="2000" b="1" dirty="0"/>
              <a:t>σε κοινωνία  </a:t>
            </a:r>
            <a:r>
              <a:rPr lang="el-GR" sz="2000" dirty="0"/>
              <a:t>με τους </a:t>
            </a:r>
            <a:r>
              <a:rPr lang="el-GR" sz="2000" b="1" dirty="0"/>
              <a:t>άλλους, </a:t>
            </a:r>
            <a:r>
              <a:rPr lang="el-GR" sz="2000" dirty="0"/>
              <a:t>και οι δυο δεν την αναλύουν επαρκώς.</a:t>
            </a:r>
          </a:p>
          <a:p>
            <a:pPr algn="just"/>
            <a:br>
              <a:rPr lang="el-GR" sz="2000" dirty="0"/>
            </a:br>
            <a:r>
              <a:rPr lang="el-GR" sz="2000" dirty="0"/>
              <a:t>Μια από τις βασικές ιδέες στα «Σημειωματάρια για μια Ηθική» του Σαρτρ είναι ότι </a:t>
            </a:r>
            <a:r>
              <a:rPr lang="el-GR" sz="2000" b="1" dirty="0"/>
              <a:t>οι δράσεις μου μπορούν να υλοποιηθούν   μ ό ν ο  με τη </a:t>
            </a:r>
            <a:r>
              <a:rPr lang="el-GR" sz="2000" b="1" u="sng" dirty="0"/>
              <a:t>συνεργασία των άλλων</a:t>
            </a:r>
            <a:r>
              <a:rPr lang="el-GR" sz="2000" dirty="0"/>
              <a:t>. Η συνεργασία αυτή προϋποθέτει την</a:t>
            </a:r>
            <a:r>
              <a:rPr lang="el-GR" sz="2000" b="1" dirty="0"/>
              <a:t> </a:t>
            </a:r>
            <a:r>
              <a:rPr lang="el-GR" sz="2000" b="1" u="sng" dirty="0"/>
              <a:t>ελευθερία των άλλων</a:t>
            </a:r>
            <a:r>
              <a:rPr lang="el-GR" sz="2000" b="1" dirty="0"/>
              <a:t>  και την </a:t>
            </a:r>
            <a:r>
              <a:rPr lang="el-GR" sz="2000" b="1" u="sng" dirty="0"/>
              <a:t>ελεύθερη έκφραση της άποψής τους</a:t>
            </a:r>
            <a:r>
              <a:rPr lang="el-GR" sz="2000" dirty="0"/>
              <a:t>∙ αυτή  δε η άποψή των συνεργατών μου για εμένα πρέπει να με απασχολεί τουλάχιστον </a:t>
            </a:r>
            <a:r>
              <a:rPr lang="el-GR" sz="2000" u="sng" dirty="0"/>
              <a:t>σε κάποιον βαθμό</a:t>
            </a:r>
            <a:r>
              <a:rPr lang="el-GR" sz="2000" dirty="0"/>
              <a:t>. </a:t>
            </a:r>
            <a:r>
              <a:rPr lang="el-GR" sz="2000" b="1" dirty="0"/>
              <a:t>Η διασφάλιση  και η ευόδωση  της </a:t>
            </a:r>
            <a:r>
              <a:rPr lang="el-GR" sz="2000" b="1" spc="600" dirty="0"/>
              <a:t>ελευθερίας των άλλων</a:t>
            </a:r>
            <a:r>
              <a:rPr lang="el-GR" sz="2000" spc="600" dirty="0"/>
              <a:t> </a:t>
            </a:r>
            <a:r>
              <a:rPr lang="el-GR" sz="2000" dirty="0"/>
              <a:t>πρέπει να συνιστά </a:t>
            </a:r>
            <a:r>
              <a:rPr lang="el-GR" sz="2000" b="1" dirty="0"/>
              <a:t>κομβικό σημείο</a:t>
            </a:r>
            <a:r>
              <a:rPr lang="el-GR" sz="2000" dirty="0"/>
              <a:t> σε </a:t>
            </a:r>
            <a:r>
              <a:rPr lang="el-GR" sz="2000" dirty="0">
                <a:effectLst>
                  <a:outerShdw blurRad="38100" dist="38100" dir="2700000" algn="tl">
                    <a:srgbClr val="000000">
                      <a:alpha val="43137"/>
                    </a:srgbClr>
                  </a:outerShdw>
                </a:effectLst>
              </a:rPr>
              <a:t>όλες τις δράσεις μου</a:t>
            </a:r>
            <a:r>
              <a:rPr lang="el-GR" sz="2000" dirty="0"/>
              <a:t>. </a:t>
            </a:r>
          </a:p>
        </p:txBody>
      </p:sp>
      <p:pic>
        <p:nvPicPr>
          <p:cNvPr id="19458" name="Picture 2" descr="C:\Users\αγαπουλακι\Desktop\freedom-of-mind-1948(1).jpg!Large.jpg"/>
          <p:cNvPicPr>
            <a:picLocks noChangeAspect="1" noChangeArrowheads="1"/>
          </p:cNvPicPr>
          <p:nvPr/>
        </p:nvPicPr>
        <p:blipFill>
          <a:blip r:embed="rId2" cstate="print"/>
          <a:srcRect/>
          <a:stretch>
            <a:fillRect/>
          </a:stretch>
        </p:blipFill>
        <p:spPr bwMode="auto">
          <a:xfrm>
            <a:off x="5286380" y="1571612"/>
            <a:ext cx="3599016" cy="4714868"/>
          </a:xfrm>
          <a:prstGeom prst="rect">
            <a:avLst/>
          </a:prstGeom>
          <a:noFill/>
        </p:spPr>
      </p:pic>
      <p:sp>
        <p:nvSpPr>
          <p:cNvPr id="5" name="Title 1"/>
          <p:cNvSpPr txBox="1">
            <a:spLocks/>
          </p:cNvSpPr>
          <p:nvPr/>
        </p:nvSpPr>
        <p:spPr>
          <a:xfrm rot="10800000" flipV="1">
            <a:off x="5072066" y="6000768"/>
            <a:ext cx="4071932" cy="857232"/>
          </a:xfrm>
          <a:prstGeom prst="rect">
            <a:avLst/>
          </a:prstGeom>
        </p:spPr>
        <p:txBody>
          <a:bodyPr vert="horz" lIns="91440" tIns="45720" rIns="91440" bIns="45720" rtlCol="0" anchor="ctr">
            <a:noAutofit/>
          </a:bodyPr>
          <a:lstStyle/>
          <a:p>
            <a:pPr lvl="0" algn="ctr">
              <a:spcBef>
                <a:spcPct val="0"/>
              </a:spcBef>
              <a:defRPr/>
            </a:pPr>
            <a:r>
              <a:rPr kumimoji="0" lang="en-US" sz="1600" b="0" i="0" u="none" strike="noStrike" kern="1200" cap="none" spc="0" normalizeH="0" baseline="0" noProof="0" dirty="0">
                <a:ln>
                  <a:noFill/>
                </a:ln>
                <a:solidFill>
                  <a:schemeClr val="tx1"/>
                </a:solidFill>
                <a:effectLst/>
                <a:uLnTx/>
                <a:uFillTx/>
                <a:latin typeface="+mj-lt"/>
                <a:ea typeface="+mj-ea"/>
                <a:cs typeface="Times New Roman" pitchFamily="18" charset="0"/>
              </a:rPr>
              <a:t>R Magritte: </a:t>
            </a:r>
            <a:r>
              <a:rPr lang="el-GR" sz="1600" dirty="0">
                <a:latin typeface="+mj-lt"/>
              </a:rPr>
              <a:t>Ελευθερία του πνεύματος</a:t>
            </a:r>
            <a:r>
              <a:rPr kumimoji="0" lang="en-US" sz="1600" b="0" i="0" u="none" strike="noStrike" kern="1200" cap="none" spc="0" normalizeH="0" baseline="0" noProof="0" dirty="0">
                <a:ln>
                  <a:noFill/>
                </a:ln>
                <a:solidFill>
                  <a:schemeClr val="tx1"/>
                </a:solidFill>
                <a:effectLst/>
                <a:uLnTx/>
                <a:uFillTx/>
                <a:latin typeface="+mj-lt"/>
                <a:ea typeface="+mj-ea"/>
                <a:cs typeface="Times New Roman" pitchFamily="18" charset="0"/>
              </a:rPr>
              <a:t>, 1948.</a:t>
            </a:r>
            <a:endParaRPr kumimoji="0" lang="el-GR" sz="1600" b="0" i="0" u="none" strike="noStrike" kern="1200" cap="none" spc="0" normalizeH="0" baseline="0" noProof="0" dirty="0">
              <a:ln>
                <a:noFill/>
              </a:ln>
              <a:solidFill>
                <a:schemeClr val="tx1"/>
              </a:solidFill>
              <a:effectLst/>
              <a:uLnTx/>
              <a:uFillTx/>
              <a:latin typeface="+mj-lt"/>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4290"/>
            <a:ext cx="5214942" cy="6740307"/>
          </a:xfrm>
          <a:prstGeom prst="rect">
            <a:avLst/>
          </a:prstGeom>
        </p:spPr>
        <p:txBody>
          <a:bodyPr wrap="square">
            <a:spAutoFit/>
          </a:bodyPr>
          <a:lstStyle/>
          <a:p>
            <a:pPr algn="just"/>
            <a:r>
              <a:rPr lang="el-GR" sz="2400" dirty="0"/>
              <a:t>Στο βιβλίο του Καμύ «Ο επαναστάτης», ο σκλάβος του βασιλιά ξεκινά εκλιπαρώντας για δικαιοσύνη και καταλήγει θέλοντας να φορέσει ο ίδιος  μια  κορόνα∙ θέλει  δηλ.    κι   αυτός    να  </a:t>
            </a:r>
          </a:p>
          <a:p>
            <a:pPr algn="just"/>
            <a:r>
              <a:rPr lang="el-GR" sz="2400" dirty="0">
                <a:effectLst>
                  <a:outerShdw blurRad="38100" dist="38100" dir="2700000" algn="tl">
                    <a:srgbClr val="000000">
                      <a:alpha val="43137"/>
                    </a:srgbClr>
                  </a:outerShdw>
                </a:effectLst>
              </a:rPr>
              <a:t>κ υ ρ ι α ρ χ ε ί. </a:t>
            </a:r>
            <a:br>
              <a:rPr lang="el-GR" sz="2400" dirty="0"/>
            </a:br>
            <a:r>
              <a:rPr lang="el-GR" sz="2400" dirty="0"/>
              <a:t>Το πρόβλημα έγκειται στο ότι, ενώ ο άνθρωπος ειλικρινά επαναστατεί εναντίον  τόσο  των άδικων κοινωνικών συνθηκών όσο και, όπως λέει ο Καμύ, εναντίον του συνόλου της δημιουργίας, παρόλα αυτά, κατά τη </a:t>
            </a:r>
            <a:r>
              <a:rPr lang="el-GR" sz="2400" dirty="0">
                <a:effectLst>
                  <a:outerShdw blurRad="38100" dist="38100" dir="2700000" algn="tl">
                    <a:srgbClr val="000000">
                      <a:alpha val="43137"/>
                    </a:srgbClr>
                  </a:outerShdw>
                </a:effectLst>
              </a:rPr>
              <a:t>διαχείριση μιας τέτοιας επανάστασης στην </a:t>
            </a:r>
            <a:r>
              <a:rPr lang="el-GR" sz="2400" i="1" dirty="0">
                <a:effectLst>
                  <a:outerShdw blurRad="38100" dist="38100" dir="2700000" algn="tl">
                    <a:srgbClr val="000000">
                      <a:alpha val="43137"/>
                    </a:srgbClr>
                  </a:outerShdw>
                </a:effectLst>
              </a:rPr>
              <a:t>πράξη</a:t>
            </a:r>
            <a:r>
              <a:rPr lang="el-GR" sz="2400" dirty="0"/>
              <a:t>,</a:t>
            </a:r>
            <a:r>
              <a:rPr lang="el-GR" sz="2400" b="1" dirty="0"/>
              <a:t>  ο άνθρωπος καταλήγει να </a:t>
            </a:r>
            <a:r>
              <a:rPr lang="el-GR" sz="2400" b="1" i="1" dirty="0"/>
              <a:t>αρνηθεί</a:t>
            </a:r>
            <a:r>
              <a:rPr lang="el-GR" sz="2400" b="1" dirty="0"/>
              <a:t> την ανθρωπιά και την ελευθερία των άλλων,</a:t>
            </a:r>
            <a:r>
              <a:rPr lang="el-GR" sz="2400" dirty="0"/>
              <a:t> σε μια προσπάθεια </a:t>
            </a:r>
            <a:r>
              <a:rPr lang="el-GR" sz="2400" b="1" dirty="0"/>
              <a:t>να  επιβάλει στους άλλους τη δική του </a:t>
            </a:r>
            <a:br>
              <a:rPr lang="el-GR" sz="2400" b="1" dirty="0"/>
            </a:br>
            <a:r>
              <a:rPr lang="el-GR" sz="2400" b="1" dirty="0"/>
              <a:t>ατομικότητα.</a:t>
            </a:r>
            <a:endParaRPr lang="el-GR" sz="2400" dirty="0"/>
          </a:p>
        </p:txBody>
      </p:sp>
      <p:pic>
        <p:nvPicPr>
          <p:cNvPr id="20482" name="Picture 2" descr="C:\Users\αγαπουλακι\Desktop\rebel-1885.jpg!Large.jpg"/>
          <p:cNvPicPr>
            <a:picLocks noChangeAspect="1" noChangeArrowheads="1"/>
          </p:cNvPicPr>
          <p:nvPr/>
        </p:nvPicPr>
        <p:blipFill>
          <a:blip r:embed="rId2" cstate="print"/>
          <a:srcRect/>
          <a:stretch>
            <a:fillRect/>
          </a:stretch>
        </p:blipFill>
        <p:spPr bwMode="auto">
          <a:xfrm>
            <a:off x="5286380" y="928670"/>
            <a:ext cx="3462106" cy="4786322"/>
          </a:xfrm>
          <a:prstGeom prst="rect">
            <a:avLst/>
          </a:prstGeom>
          <a:noFill/>
        </p:spPr>
      </p:pic>
      <p:sp>
        <p:nvSpPr>
          <p:cNvPr id="5" name="Rectangle 4"/>
          <p:cNvSpPr/>
          <p:nvPr/>
        </p:nvSpPr>
        <p:spPr>
          <a:xfrm>
            <a:off x="5357818" y="5643578"/>
            <a:ext cx="3786181" cy="369332"/>
          </a:xfrm>
          <a:prstGeom prst="rect">
            <a:avLst/>
          </a:prstGeom>
        </p:spPr>
        <p:txBody>
          <a:bodyPr wrap="square">
            <a:spAutoFit/>
          </a:bodyPr>
          <a:lstStyle/>
          <a:p>
            <a:r>
              <a:rPr lang="en-GB" dirty="0">
                <a:latin typeface="+mj-lt"/>
                <a:cs typeface="Times New Roman" pitchFamily="18" charset="0"/>
              </a:rPr>
              <a:t>F </a:t>
            </a:r>
            <a:r>
              <a:rPr lang="en-GB" dirty="0" err="1">
                <a:latin typeface="+mj-lt"/>
                <a:cs typeface="Times New Roman" pitchFamily="18" charset="0"/>
              </a:rPr>
              <a:t>Bronnikov</a:t>
            </a:r>
            <a:r>
              <a:rPr lang="en-GB" dirty="0">
                <a:latin typeface="+mj-lt"/>
                <a:cs typeface="Times New Roman" pitchFamily="18" charset="0"/>
              </a:rPr>
              <a:t> : </a:t>
            </a:r>
            <a:r>
              <a:rPr lang="el-GR" dirty="0">
                <a:latin typeface="+mj-lt"/>
                <a:cs typeface="Times New Roman" pitchFamily="18" charset="0"/>
              </a:rPr>
              <a:t>Επαναστάτης</a:t>
            </a:r>
            <a:r>
              <a:rPr lang="en-GB" dirty="0">
                <a:latin typeface="+mj-lt"/>
                <a:cs typeface="Times New Roman" pitchFamily="18" charset="0"/>
              </a:rPr>
              <a:t>, 1885</a:t>
            </a:r>
            <a:endParaRPr lang="el-GR" dirty="0">
              <a:latin typeface="+mj-lt"/>
              <a:cs typeface="Times New Roman" pitchFamily="18" charset="0"/>
            </a:endParaRPr>
          </a:p>
        </p:txBody>
      </p:sp>
      <p:pic>
        <p:nvPicPr>
          <p:cNvPr id="20483" name="Picture 3" descr="C:\Users\αγαπουλακι\Desktop\carnival-of-mexican-life-dictatorship-1936.jpg!Large.jpg"/>
          <p:cNvPicPr>
            <a:picLocks noChangeAspect="1" noChangeArrowheads="1"/>
          </p:cNvPicPr>
          <p:nvPr/>
        </p:nvPicPr>
        <p:blipFill>
          <a:blip r:embed="rId3" cstate="print"/>
          <a:srcRect/>
          <a:stretch>
            <a:fillRect/>
          </a:stretch>
        </p:blipFill>
        <p:spPr bwMode="auto">
          <a:xfrm>
            <a:off x="5500694" y="285728"/>
            <a:ext cx="3076575" cy="5715000"/>
          </a:xfrm>
          <a:prstGeom prst="rect">
            <a:avLst/>
          </a:prstGeom>
          <a:noFill/>
        </p:spPr>
      </p:pic>
      <p:sp>
        <p:nvSpPr>
          <p:cNvPr id="7" name="Rectangle 6"/>
          <p:cNvSpPr/>
          <p:nvPr/>
        </p:nvSpPr>
        <p:spPr>
          <a:xfrm>
            <a:off x="5000628" y="6000768"/>
            <a:ext cx="4143372" cy="646331"/>
          </a:xfrm>
          <a:prstGeom prst="rect">
            <a:avLst/>
          </a:prstGeom>
        </p:spPr>
        <p:txBody>
          <a:bodyPr wrap="square">
            <a:spAutoFit/>
          </a:bodyPr>
          <a:lstStyle/>
          <a:p>
            <a:pPr algn="ctr"/>
            <a:r>
              <a:rPr lang="en-US" dirty="0">
                <a:latin typeface="+mj-lt"/>
                <a:cs typeface="Times New Roman" pitchFamily="18" charset="0"/>
              </a:rPr>
              <a:t>D Rivera : </a:t>
            </a:r>
            <a:r>
              <a:rPr lang="el-GR" dirty="0">
                <a:latin typeface="+mj-lt"/>
              </a:rPr>
              <a:t>Καρναβάλι της Μεξικάνικης Ζωής. Η Δικτατορία</a:t>
            </a:r>
            <a:r>
              <a:rPr lang="en-US" dirty="0">
                <a:latin typeface="+mj-lt"/>
                <a:cs typeface="Times New Roman" pitchFamily="18" charset="0"/>
              </a:rPr>
              <a:t>,1936</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482"/>
                                        </p:tgtEl>
                                      </p:cBhvr>
                                    </p:animEffect>
                                    <p:set>
                                      <p:cBhvr>
                                        <p:cTn id="7" dur="1" fill="hold">
                                          <p:stCondLst>
                                            <p:cond delay="499"/>
                                          </p:stCondLst>
                                        </p:cTn>
                                        <p:tgtEl>
                                          <p:spTgt spid="2048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3"/>
                                        </p:tgtEl>
                                        <p:attrNameLst>
                                          <p:attrName>style.visibility</p:attrName>
                                        </p:attrNameLst>
                                      </p:cBhvr>
                                      <p:to>
                                        <p:strVal val="visible"/>
                                      </p:to>
                                    </p:set>
                                    <p:animEffect transition="in" filter="fade">
                                      <p:cBhvr>
                                        <p:cTn id="15" dur="500"/>
                                        <p:tgtEl>
                                          <p:spTgt spid="204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αγαπουλακι\Desktop\AMSTERDAM\AMSTERDAM PAINTINGS\N Graves Variability of similar forms,1970..jpg"/>
          <p:cNvPicPr>
            <a:picLocks noChangeAspect="1" noChangeArrowheads="1"/>
          </p:cNvPicPr>
          <p:nvPr/>
        </p:nvPicPr>
        <p:blipFill>
          <a:blip r:embed="rId2" cstate="print"/>
          <a:srcRect/>
          <a:stretch>
            <a:fillRect/>
          </a:stretch>
        </p:blipFill>
        <p:spPr bwMode="auto">
          <a:xfrm>
            <a:off x="214282" y="1000108"/>
            <a:ext cx="4953008" cy="3351535"/>
          </a:xfrm>
          <a:prstGeom prst="rect">
            <a:avLst/>
          </a:prstGeom>
          <a:noFill/>
        </p:spPr>
      </p:pic>
      <p:sp>
        <p:nvSpPr>
          <p:cNvPr id="4" name="Rectangle 3"/>
          <p:cNvSpPr/>
          <p:nvPr/>
        </p:nvSpPr>
        <p:spPr>
          <a:xfrm>
            <a:off x="571472" y="4357694"/>
            <a:ext cx="4786345" cy="369332"/>
          </a:xfrm>
          <a:prstGeom prst="rect">
            <a:avLst/>
          </a:prstGeom>
        </p:spPr>
        <p:txBody>
          <a:bodyPr wrap="square">
            <a:spAutoFit/>
          </a:bodyPr>
          <a:lstStyle/>
          <a:p>
            <a:r>
              <a:rPr lang="en-US" dirty="0">
                <a:latin typeface="+mj-lt"/>
                <a:cs typeface="Times New Roman" pitchFamily="18" charset="0"/>
              </a:rPr>
              <a:t>N Graves:</a:t>
            </a:r>
            <a:r>
              <a:rPr lang="el-GR" b="1" dirty="0">
                <a:latin typeface="+mj-lt"/>
              </a:rPr>
              <a:t>Ποικιλία παρόμοιων</a:t>
            </a:r>
            <a:r>
              <a:rPr lang="el-GR" dirty="0">
                <a:latin typeface="+mj-lt"/>
              </a:rPr>
              <a:t> μορφών</a:t>
            </a:r>
            <a:r>
              <a:rPr lang="en-US" dirty="0">
                <a:latin typeface="+mj-lt"/>
                <a:cs typeface="Times New Roman" pitchFamily="18" charset="0"/>
              </a:rPr>
              <a:t>,1970</a:t>
            </a:r>
            <a:endParaRPr lang="el-GR" dirty="0">
              <a:latin typeface="+mj-lt"/>
              <a:cs typeface="Times New Roman" pitchFamily="18" charset="0"/>
            </a:endParaRPr>
          </a:p>
        </p:txBody>
      </p:sp>
      <p:sp>
        <p:nvSpPr>
          <p:cNvPr id="5" name="Rectangle 4"/>
          <p:cNvSpPr/>
          <p:nvPr/>
        </p:nvSpPr>
        <p:spPr>
          <a:xfrm>
            <a:off x="0" y="5000636"/>
            <a:ext cx="5357818" cy="1200329"/>
          </a:xfrm>
          <a:prstGeom prst="rect">
            <a:avLst/>
          </a:prstGeom>
        </p:spPr>
        <p:txBody>
          <a:bodyPr wrap="square">
            <a:spAutoFit/>
          </a:bodyPr>
          <a:lstStyle/>
          <a:p>
            <a:pPr algn="ctr"/>
            <a:r>
              <a:rPr lang="el-GR" dirty="0"/>
              <a:t>Κατά τη γνώμη μου, αυτή η γλυπτική σύνθεση είναι ένα τέλειο παράδειγμα  </a:t>
            </a:r>
            <a:r>
              <a:rPr lang="el-GR" b="1" dirty="0"/>
              <a:t>αρμονικής συνύπαρξης</a:t>
            </a:r>
            <a:r>
              <a:rPr lang="el-GR" dirty="0"/>
              <a:t> της </a:t>
            </a:r>
            <a:r>
              <a:rPr lang="el-GR" b="1" dirty="0"/>
              <a:t>ποικιλομορφίας </a:t>
            </a:r>
            <a:r>
              <a:rPr lang="el-GR" dirty="0"/>
              <a:t>και της </a:t>
            </a:r>
            <a:r>
              <a:rPr lang="el-GR" b="1" dirty="0"/>
              <a:t>ομοιότητας</a:t>
            </a:r>
            <a:r>
              <a:rPr lang="el-GR" dirty="0"/>
              <a:t>.</a:t>
            </a:r>
            <a:br>
              <a:rPr lang="el-GR" dirty="0"/>
            </a:br>
            <a:endParaRPr lang="el-GR" dirty="0">
              <a:latin typeface="Times New Roman" pitchFamily="18" charset="0"/>
              <a:cs typeface="Times New Roman" pitchFamily="18" charset="0"/>
            </a:endParaRPr>
          </a:p>
        </p:txBody>
      </p:sp>
      <p:sp>
        <p:nvSpPr>
          <p:cNvPr id="6" name="Rectangle 5"/>
          <p:cNvSpPr/>
          <p:nvPr/>
        </p:nvSpPr>
        <p:spPr>
          <a:xfrm>
            <a:off x="4695795" y="260648"/>
            <a:ext cx="4448205" cy="6432530"/>
          </a:xfrm>
          <a:prstGeom prst="rect">
            <a:avLst/>
          </a:prstGeom>
        </p:spPr>
        <p:txBody>
          <a:bodyPr wrap="square">
            <a:spAutoFit/>
          </a:bodyPr>
          <a:lstStyle/>
          <a:p>
            <a:pPr algn="just"/>
            <a:r>
              <a:rPr lang="el-GR" sz="2400" dirty="0"/>
              <a:t>Ο αμφιλεγόμενος ισχυρισμός ότι </a:t>
            </a:r>
            <a:r>
              <a:rPr lang="el-GR" sz="2400" b="1" dirty="0"/>
              <a:t>οι άνθρωποι είναι ίσοι δε σημαίνει </a:t>
            </a:r>
            <a:r>
              <a:rPr lang="el-GR" sz="2400" dirty="0"/>
              <a:t>ότι είναι </a:t>
            </a:r>
            <a:r>
              <a:rPr lang="el-GR" sz="2400" b="1" dirty="0"/>
              <a:t>πανομοιότυπα αντίγραφα ο ένας του άλλου</a:t>
            </a:r>
            <a:r>
              <a:rPr lang="el-GR" sz="2400" dirty="0"/>
              <a:t>. Η ισότητα σημαίνει περισσότερο </a:t>
            </a:r>
            <a:r>
              <a:rPr lang="el-GR" sz="2400" b="1" dirty="0"/>
              <a:t>αναλογία, </a:t>
            </a:r>
            <a:r>
              <a:rPr lang="el-GR" sz="2400" dirty="0"/>
              <a:t> παρά ταύτιση. </a:t>
            </a:r>
            <a:r>
              <a:rPr lang="el-GR" sz="2000" dirty="0"/>
              <a:t>Οι άνθρωποι θα πρέπει να αντιμετωπίζονται ως ίσοι, να αντιμετωπίζουν ο ένας τον άλλον ως «ίσον», να σχετίζονται μεταξύ τους ως ίσοι ή να απολαμβάνουν κάποιου είδους ισότητα  στην κοινωνική τους θέση. </a:t>
            </a:r>
            <a:r>
              <a:rPr lang="el-GR" sz="2400" dirty="0"/>
              <a:t>Οι υποστηρικτές της </a:t>
            </a:r>
            <a:r>
              <a:rPr lang="el-GR" sz="2400" b="1" dirty="0"/>
              <a:t>ισοτιμίας</a:t>
            </a:r>
            <a:r>
              <a:rPr lang="el-GR" sz="2400" dirty="0"/>
              <a:t> παραδέχονται ως βασικό αξίωμα ότι όλα τα ανθρώπινα όντα είναι </a:t>
            </a:r>
            <a:r>
              <a:rPr lang="el-GR" sz="2400" b="1" dirty="0"/>
              <a:t>ίσα</a:t>
            </a:r>
            <a:r>
              <a:rPr lang="el-GR" sz="2400" dirty="0"/>
              <a:t> ως προς τη </a:t>
            </a:r>
            <a:r>
              <a:rPr lang="el-GR" sz="2400" b="1" dirty="0"/>
              <a:t>θεμελιώδη αξία της ζωής του καθενός τους </a:t>
            </a:r>
            <a:r>
              <a:rPr lang="el-GR" sz="2400" dirty="0"/>
              <a:t>ή την </a:t>
            </a:r>
            <a:r>
              <a:rPr lang="el-GR" sz="2400" b="1" dirty="0"/>
              <a:t>ηθική τους υπόσταση</a:t>
            </a:r>
            <a:r>
              <a:rPr lang="el-GR" sz="2400" dirty="0"/>
              <a:t>.</a:t>
            </a:r>
          </a:p>
        </p:txBody>
      </p:sp>
      <p:pic>
        <p:nvPicPr>
          <p:cNvPr id="33793" name="Picture 1" descr="C:\Users\αγαπουλακι\Desktop\AMSTERDAM\AMSTERDAM PAINTINGS\D A Siqueirow Allegory-of-racial-equality-1943.jpg"/>
          <p:cNvPicPr>
            <a:picLocks noChangeAspect="1" noChangeArrowheads="1"/>
          </p:cNvPicPr>
          <p:nvPr/>
        </p:nvPicPr>
        <p:blipFill>
          <a:blip r:embed="rId3" cstate="print"/>
          <a:srcRect/>
          <a:stretch>
            <a:fillRect/>
          </a:stretch>
        </p:blipFill>
        <p:spPr bwMode="auto">
          <a:xfrm>
            <a:off x="285720" y="428604"/>
            <a:ext cx="4410075" cy="5640674"/>
          </a:xfrm>
          <a:prstGeom prst="rect">
            <a:avLst/>
          </a:prstGeom>
          <a:noFill/>
        </p:spPr>
      </p:pic>
      <p:sp>
        <p:nvSpPr>
          <p:cNvPr id="7" name="Rectangle 6"/>
          <p:cNvSpPr/>
          <p:nvPr/>
        </p:nvSpPr>
        <p:spPr>
          <a:xfrm>
            <a:off x="357158" y="6072206"/>
            <a:ext cx="4857784" cy="584775"/>
          </a:xfrm>
          <a:prstGeom prst="rect">
            <a:avLst/>
          </a:prstGeom>
        </p:spPr>
        <p:txBody>
          <a:bodyPr wrap="square">
            <a:spAutoFit/>
          </a:bodyPr>
          <a:lstStyle/>
          <a:p>
            <a:r>
              <a:rPr lang="en-US" sz="1600" dirty="0">
                <a:latin typeface="+mj-lt"/>
                <a:cs typeface="Times New Roman" pitchFamily="18" charset="0"/>
              </a:rPr>
              <a:t>D A </a:t>
            </a:r>
            <a:r>
              <a:rPr lang="en-US" sz="1600" dirty="0" err="1">
                <a:latin typeface="+mj-lt"/>
                <a:cs typeface="Times New Roman" pitchFamily="18" charset="0"/>
              </a:rPr>
              <a:t>Siqueirow</a:t>
            </a:r>
            <a:r>
              <a:rPr lang="en-US" sz="1600" dirty="0">
                <a:latin typeface="+mj-lt"/>
                <a:cs typeface="Times New Roman" pitchFamily="18" charset="0"/>
              </a:rPr>
              <a:t> :  </a:t>
            </a:r>
            <a:endParaRPr lang="el-GR" sz="1600" dirty="0">
              <a:latin typeface="+mj-lt"/>
              <a:cs typeface="Times New Roman" pitchFamily="18" charset="0"/>
            </a:endParaRPr>
          </a:p>
          <a:p>
            <a:pPr algn="ctr"/>
            <a:r>
              <a:rPr lang="el-GR" sz="1600" dirty="0">
                <a:latin typeface="+mj-lt"/>
                <a:cs typeface="Times New Roman" pitchFamily="18" charset="0"/>
              </a:rPr>
              <a:t>Α</a:t>
            </a:r>
            <a:r>
              <a:rPr lang="el-GR" sz="1600" dirty="0">
                <a:latin typeface="+mj-lt"/>
              </a:rPr>
              <a:t>λληγορία της φυλετικής ισότητας</a:t>
            </a:r>
            <a:r>
              <a:rPr lang="en-US" sz="1600" dirty="0">
                <a:latin typeface="+mj-lt"/>
                <a:cs typeface="Times New Roman" pitchFamily="18" charset="0"/>
              </a:rPr>
              <a:t>, 1943</a:t>
            </a:r>
            <a:endParaRPr lang="el-GR" sz="1600" dirty="0">
              <a:latin typeface="+mj-lt"/>
              <a:cs typeface="Times New Roman" pitchFamily="18" charset="0"/>
            </a:endParaRPr>
          </a:p>
        </p:txBody>
      </p:sp>
      <p:pic>
        <p:nvPicPr>
          <p:cNvPr id="23555" name="Picture 3" descr="C:\Users\αγαπουλακι\Desktop\AMSTERDAM\AMSTERDAM PAINTINGS\T Jorjadze All-men-are-equal-but-some-men-are-more-equal-than-others-(Orwell)-2008.jpg"/>
          <p:cNvPicPr>
            <a:picLocks noChangeAspect="1" noChangeArrowheads="1"/>
          </p:cNvPicPr>
          <p:nvPr/>
        </p:nvPicPr>
        <p:blipFill>
          <a:blip r:embed="rId4" cstate="print"/>
          <a:srcRect/>
          <a:stretch>
            <a:fillRect/>
          </a:stretch>
        </p:blipFill>
        <p:spPr bwMode="auto">
          <a:xfrm>
            <a:off x="5162528" y="3005308"/>
            <a:ext cx="3350352" cy="2786082"/>
          </a:xfrm>
          <a:prstGeom prst="rect">
            <a:avLst/>
          </a:prstGeom>
          <a:noFill/>
        </p:spPr>
      </p:pic>
      <p:sp>
        <p:nvSpPr>
          <p:cNvPr id="10" name="Rectangle 9"/>
          <p:cNvSpPr/>
          <p:nvPr/>
        </p:nvSpPr>
        <p:spPr>
          <a:xfrm>
            <a:off x="4929190" y="5786454"/>
            <a:ext cx="4214810" cy="830997"/>
          </a:xfrm>
          <a:prstGeom prst="rect">
            <a:avLst/>
          </a:prstGeom>
        </p:spPr>
        <p:txBody>
          <a:bodyPr wrap="square">
            <a:spAutoFit/>
          </a:bodyPr>
          <a:lstStyle/>
          <a:p>
            <a:r>
              <a:rPr lang="en-US" sz="1600" dirty="0">
                <a:latin typeface="+mj-lt"/>
                <a:cs typeface="Times New Roman" pitchFamily="18" charset="0"/>
              </a:rPr>
              <a:t>T </a:t>
            </a:r>
            <a:r>
              <a:rPr lang="en-US" sz="1600" dirty="0" err="1">
                <a:latin typeface="+mj-lt"/>
                <a:cs typeface="Times New Roman" pitchFamily="18" charset="0"/>
              </a:rPr>
              <a:t>Jorjadze</a:t>
            </a:r>
            <a:r>
              <a:rPr lang="en-US" sz="1600" dirty="0">
                <a:latin typeface="+mj-lt"/>
                <a:cs typeface="Times New Roman" pitchFamily="18" charset="0"/>
              </a:rPr>
              <a:t> :  </a:t>
            </a:r>
            <a:r>
              <a:rPr lang="el-GR" sz="1600" dirty="0">
                <a:latin typeface="+mj-lt"/>
              </a:rPr>
              <a:t>Όλοι άνθρωποι είναι ίσοι, αλλά μερικοί άνθρωποι είναι </a:t>
            </a:r>
            <a:r>
              <a:rPr lang="el-GR" sz="1600" i="1" dirty="0">
                <a:latin typeface="+mj-lt"/>
              </a:rPr>
              <a:t>πιο </a:t>
            </a:r>
            <a:r>
              <a:rPr lang="el-GR" sz="1600" dirty="0">
                <a:latin typeface="+mj-lt"/>
              </a:rPr>
              <a:t>ίσοι από τους άλλους </a:t>
            </a:r>
            <a:r>
              <a:rPr lang="en-US" sz="1600" dirty="0">
                <a:latin typeface="+mj-lt"/>
                <a:cs typeface="Times New Roman" pitchFamily="18" charset="0"/>
              </a:rPr>
              <a:t>(Orwell), 2008</a:t>
            </a:r>
            <a:endParaRPr lang="el-GR" sz="1600"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410"/>
                                        </p:tgtEl>
                                      </p:cBhvr>
                                    </p:animEffect>
                                    <p:set>
                                      <p:cBhvr>
                                        <p:cTn id="7" dur="1" fill="hold">
                                          <p:stCondLst>
                                            <p:cond delay="499"/>
                                          </p:stCondLst>
                                        </p:cTn>
                                        <p:tgtEl>
                                          <p:spTgt spid="174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555"/>
                                        </p:tgtEl>
                                        <p:attrNameLst>
                                          <p:attrName>style.visibility</p:attrName>
                                        </p:attrNameLst>
                                      </p:cBhvr>
                                      <p:to>
                                        <p:strVal val="visible"/>
                                      </p:to>
                                    </p:set>
                                    <p:animEffect transition="in" filter="fade">
                                      <p:cBhvr>
                                        <p:cTn id="18" dur="500"/>
                                        <p:tgtEl>
                                          <p:spTgt spid="235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xit" presetSubtype="0" fill="hold" nodeType="clickEffect">
                                  <p:stCondLst>
                                    <p:cond delay="0"/>
                                  </p:stCondLst>
                                  <p:childTnLst>
                                    <p:animEffect transition="out" filter="fade">
                                      <p:cBhvr>
                                        <p:cTn id="25" dur="500"/>
                                        <p:tgtEl>
                                          <p:spTgt spid="23555"/>
                                        </p:tgtEl>
                                      </p:cBhvr>
                                    </p:animEffect>
                                    <p:anim calcmode="lin" valueType="num">
                                      <p:cBhvr>
                                        <p:cTn id="26" dur="500"/>
                                        <p:tgtEl>
                                          <p:spTgt spid="23555"/>
                                        </p:tgtEl>
                                        <p:attrNameLst>
                                          <p:attrName>style.rotation</p:attrName>
                                        </p:attrNameLst>
                                      </p:cBhvr>
                                      <p:tavLst>
                                        <p:tav tm="0">
                                          <p:val>
                                            <p:fltVal val="0"/>
                                          </p:val>
                                        </p:tav>
                                        <p:tav tm="100000">
                                          <p:val>
                                            <p:fltVal val="720"/>
                                          </p:val>
                                        </p:tav>
                                      </p:tavLst>
                                    </p:anim>
                                    <p:anim calcmode="lin" valueType="num">
                                      <p:cBhvr>
                                        <p:cTn id="27" dur="500"/>
                                        <p:tgtEl>
                                          <p:spTgt spid="23555"/>
                                        </p:tgtEl>
                                        <p:attrNameLst>
                                          <p:attrName>ppt_h</p:attrName>
                                        </p:attrNameLst>
                                      </p:cBhvr>
                                      <p:tavLst>
                                        <p:tav tm="0">
                                          <p:val>
                                            <p:strVal val="ppt_h"/>
                                          </p:val>
                                        </p:tav>
                                        <p:tav tm="100000">
                                          <p:val>
                                            <p:fltVal val="0"/>
                                          </p:val>
                                        </p:tav>
                                      </p:tavLst>
                                    </p:anim>
                                    <p:anim calcmode="lin" valueType="num">
                                      <p:cBhvr>
                                        <p:cTn id="28" dur="500"/>
                                        <p:tgtEl>
                                          <p:spTgt spid="23555"/>
                                        </p:tgtEl>
                                        <p:attrNameLst>
                                          <p:attrName>ppt_w</p:attrName>
                                        </p:attrNameLst>
                                      </p:cBhvr>
                                      <p:tavLst>
                                        <p:tav tm="0">
                                          <p:val>
                                            <p:strVal val="ppt_w"/>
                                          </p:val>
                                        </p:tav>
                                        <p:tav tm="100000">
                                          <p:val>
                                            <p:fltVal val="0"/>
                                          </p:val>
                                        </p:tav>
                                      </p:tavLst>
                                    </p:anim>
                                    <p:set>
                                      <p:cBhvr>
                                        <p:cTn id="29" dur="1" fill="hold">
                                          <p:stCondLst>
                                            <p:cond delay="499"/>
                                          </p:stCondLst>
                                        </p:cTn>
                                        <p:tgtEl>
                                          <p:spTgt spid="23555"/>
                                        </p:tgtEl>
                                        <p:attrNameLst>
                                          <p:attrName>style.visibility</p:attrName>
                                        </p:attrNameLst>
                                      </p:cBhvr>
                                      <p:to>
                                        <p:strVal val="hidden"/>
                                      </p:to>
                                    </p:set>
                                  </p:childTnLst>
                                </p:cTn>
                              </p:par>
                              <p:par>
                                <p:cTn id="30" presetID="35" presetClass="exit" presetSubtype="0" fill="hold" grpId="1" nodeType="withEffect">
                                  <p:stCondLst>
                                    <p:cond delay="0"/>
                                  </p:stCondLst>
                                  <p:childTnLst>
                                    <p:animEffect transition="out" filter="fade">
                                      <p:cBhvr>
                                        <p:cTn id="31" dur="500"/>
                                        <p:tgtEl>
                                          <p:spTgt spid="10"/>
                                        </p:tgtEl>
                                      </p:cBhvr>
                                    </p:animEffect>
                                    <p:anim calcmode="lin" valueType="num">
                                      <p:cBhvr>
                                        <p:cTn id="32" dur="500"/>
                                        <p:tgtEl>
                                          <p:spTgt spid="10"/>
                                        </p:tgtEl>
                                        <p:attrNameLst>
                                          <p:attrName>style.rotation</p:attrName>
                                        </p:attrNameLst>
                                      </p:cBhvr>
                                      <p:tavLst>
                                        <p:tav tm="0">
                                          <p:val>
                                            <p:fltVal val="0"/>
                                          </p:val>
                                        </p:tav>
                                        <p:tav tm="100000">
                                          <p:val>
                                            <p:fltVal val="720"/>
                                          </p:val>
                                        </p:tav>
                                      </p:tavLst>
                                    </p:anim>
                                    <p:anim calcmode="lin" valueType="num">
                                      <p:cBhvr>
                                        <p:cTn id="33" dur="500"/>
                                        <p:tgtEl>
                                          <p:spTgt spid="10"/>
                                        </p:tgtEl>
                                        <p:attrNameLst>
                                          <p:attrName>ppt_h</p:attrName>
                                        </p:attrNameLst>
                                      </p:cBhvr>
                                      <p:tavLst>
                                        <p:tav tm="0">
                                          <p:val>
                                            <p:strVal val="ppt_h"/>
                                          </p:val>
                                        </p:tav>
                                        <p:tav tm="100000">
                                          <p:val>
                                            <p:fltVal val="0"/>
                                          </p:val>
                                        </p:tav>
                                      </p:tavLst>
                                    </p:anim>
                                    <p:anim calcmode="lin" valueType="num">
                                      <p:cBhvr>
                                        <p:cTn id="34" dur="500"/>
                                        <p:tgtEl>
                                          <p:spTgt spid="10"/>
                                        </p:tgtEl>
                                        <p:attrNameLst>
                                          <p:attrName>ppt_w</p:attrName>
                                        </p:attrNameLst>
                                      </p:cBhvr>
                                      <p:tavLst>
                                        <p:tav tm="0">
                                          <p:val>
                                            <p:strVal val="ppt_w"/>
                                          </p:val>
                                        </p:tav>
                                        <p:tav tm="100000">
                                          <p:val>
                                            <p:fltVal val="0"/>
                                          </p:val>
                                        </p:tav>
                                      </p:tavLst>
                                    </p:anim>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33793"/>
                                        </p:tgtEl>
                                        <p:attrNameLst>
                                          <p:attrName>style.visibility</p:attrName>
                                        </p:attrNameLst>
                                      </p:cBhvr>
                                      <p:to>
                                        <p:strVal val="visible"/>
                                      </p:to>
                                    </p:set>
                                    <p:animEffect transition="in" filter="fade">
                                      <p:cBhvr>
                                        <p:cTn id="43" dur="500"/>
                                        <p:tgtEl>
                                          <p:spTgt spid="337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290"/>
            <a:ext cx="4143372" cy="6494085"/>
          </a:xfrm>
          <a:prstGeom prst="rect">
            <a:avLst/>
          </a:prstGeom>
        </p:spPr>
        <p:txBody>
          <a:bodyPr wrap="square">
            <a:spAutoFit/>
          </a:bodyPr>
          <a:lstStyle/>
          <a:p>
            <a:pPr algn="ctr"/>
            <a:r>
              <a:rPr lang="el-GR" sz="3200" dirty="0"/>
              <a:t>Προσωπικά, κατανοώ την </a:t>
            </a:r>
            <a:r>
              <a:rPr lang="el-GR" sz="3200" b="1" dirty="0"/>
              <a:t>ισότητα,</a:t>
            </a:r>
            <a:r>
              <a:rPr lang="el-GR" sz="3200" dirty="0"/>
              <a:t> πρωτίστως στην κοινωνική της διάσταση, </a:t>
            </a:r>
          </a:p>
          <a:p>
            <a:pPr algn="ctr"/>
            <a:r>
              <a:rPr lang="el-GR" sz="3200" dirty="0"/>
              <a:t>ως </a:t>
            </a:r>
            <a:r>
              <a:rPr lang="el-GR" sz="3200" u="sng" dirty="0"/>
              <a:t>παροχή </a:t>
            </a:r>
            <a:r>
              <a:rPr lang="el-GR" sz="3200" b="1" u="sng" dirty="0"/>
              <a:t>ίσων ευκαιριών</a:t>
            </a:r>
            <a:r>
              <a:rPr lang="el-GR" sz="3200" u="sng" dirty="0"/>
              <a:t> </a:t>
            </a:r>
            <a:r>
              <a:rPr lang="el-GR" sz="3200" b="1" u="sng" dirty="0"/>
              <a:t> </a:t>
            </a:r>
          </a:p>
          <a:p>
            <a:pPr algn="ctr"/>
            <a:r>
              <a:rPr lang="el-GR" sz="3200" dirty="0"/>
              <a:t>για </a:t>
            </a:r>
            <a:r>
              <a:rPr lang="el-GR" sz="3200" dirty="0">
                <a:effectLst>
                  <a:outerShdw blurRad="38100" dist="38100" dir="2700000" algn="tl">
                    <a:srgbClr val="000000">
                      <a:alpha val="43137"/>
                    </a:srgbClr>
                  </a:outerShdw>
                </a:effectLst>
              </a:rPr>
              <a:t>εκπαίδευση</a:t>
            </a:r>
            <a:r>
              <a:rPr lang="el-GR" sz="3200" dirty="0"/>
              <a:t>, </a:t>
            </a:r>
            <a:r>
              <a:rPr lang="el-GR" sz="3200" dirty="0">
                <a:effectLst>
                  <a:outerShdw blurRad="38100" dist="38100" dir="2700000" algn="tl">
                    <a:srgbClr val="000000">
                      <a:alpha val="43137"/>
                    </a:srgbClr>
                  </a:outerShdw>
                </a:effectLst>
              </a:rPr>
              <a:t>φροντίδα υγείας</a:t>
            </a:r>
            <a:r>
              <a:rPr lang="el-GR" sz="3200" dirty="0"/>
              <a:t>, </a:t>
            </a:r>
            <a:r>
              <a:rPr lang="el-GR" sz="3200" dirty="0">
                <a:effectLst>
                  <a:outerShdw blurRad="38100" dist="38100" dir="2700000" algn="tl">
                    <a:srgbClr val="000000">
                      <a:alpha val="43137"/>
                    </a:srgbClr>
                  </a:outerShdw>
                </a:effectLst>
              </a:rPr>
              <a:t>καλλιέργεια</a:t>
            </a:r>
            <a:r>
              <a:rPr lang="el-GR" sz="3200" dirty="0"/>
              <a:t> και </a:t>
            </a:r>
            <a:r>
              <a:rPr lang="el-GR" sz="3200" dirty="0">
                <a:effectLst>
                  <a:outerShdw blurRad="38100" dist="38100" dir="2700000" algn="tl">
                    <a:srgbClr val="000000">
                      <a:alpha val="43137"/>
                    </a:srgbClr>
                  </a:outerShdw>
                </a:effectLst>
              </a:rPr>
              <a:t>ευημερία</a:t>
            </a:r>
            <a:r>
              <a:rPr lang="el-GR" sz="3200" dirty="0"/>
              <a:t>, σε </a:t>
            </a:r>
            <a:r>
              <a:rPr lang="el-GR" sz="3200" b="1" dirty="0"/>
              <a:t>όλα</a:t>
            </a:r>
            <a:r>
              <a:rPr lang="el-GR" sz="3200" dirty="0"/>
              <a:t> τα μέλη της κοινωνίας, </a:t>
            </a:r>
            <a:r>
              <a:rPr lang="el-GR" sz="3200" b="1" dirty="0"/>
              <a:t>χωρίς εξαίρεση</a:t>
            </a:r>
            <a:r>
              <a:rPr lang="el-GR" sz="3200" dirty="0"/>
              <a:t>.</a:t>
            </a:r>
          </a:p>
        </p:txBody>
      </p:sp>
      <p:sp>
        <p:nvSpPr>
          <p:cNvPr id="3" name="Rectangle 2"/>
          <p:cNvSpPr/>
          <p:nvPr/>
        </p:nvSpPr>
        <p:spPr>
          <a:xfrm>
            <a:off x="4071934" y="0"/>
            <a:ext cx="5072066" cy="4278094"/>
          </a:xfrm>
          <a:prstGeom prst="rect">
            <a:avLst/>
          </a:prstGeom>
        </p:spPr>
        <p:txBody>
          <a:bodyPr wrap="square">
            <a:spAutoFit/>
          </a:bodyPr>
          <a:lstStyle/>
          <a:p>
            <a:pPr algn="just"/>
            <a:r>
              <a:rPr lang="el-GR" dirty="0"/>
              <a:t>Η </a:t>
            </a:r>
            <a:r>
              <a:rPr lang="el-GR" b="1" dirty="0"/>
              <a:t>ισότητα</a:t>
            </a:r>
            <a:r>
              <a:rPr lang="el-GR" dirty="0"/>
              <a:t> ευνοεί τη «</a:t>
            </a:r>
            <a:r>
              <a:rPr lang="el-GR" b="1" dirty="0"/>
              <a:t>συναδελφικότητα</a:t>
            </a:r>
            <a:r>
              <a:rPr lang="el-GR" dirty="0"/>
              <a:t>» - ένας όρος ίσως προτιμητέος από τον κάπως απρόσωπο όρο «συλλογικότητα» - που συνδέεται άμεσα με την </a:t>
            </a:r>
            <a:r>
              <a:rPr lang="el-GR" b="1" dirty="0"/>
              <a:t>αλληλεγγύη.</a:t>
            </a:r>
            <a:endParaRPr lang="el-GR" dirty="0"/>
          </a:p>
          <a:p>
            <a:pPr lvl="0" algn="just"/>
            <a:endParaRPr lang="en-US" dirty="0">
              <a:latin typeface="Times New Roman" pitchFamily="18" charset="0"/>
              <a:cs typeface="Times New Roman" pitchFamily="18" charset="0"/>
            </a:endParaRPr>
          </a:p>
          <a:p>
            <a:pPr algn="just"/>
            <a:r>
              <a:rPr lang="el-GR" dirty="0"/>
              <a:t>Ωστόσο, η αλληλεγγύη δε πρέπει να στερεί από τους ανθρώπους  την </a:t>
            </a:r>
            <a:r>
              <a:rPr lang="el-GR" dirty="0">
                <a:effectLst>
                  <a:outerShdw blurRad="38100" dist="38100" dir="2700000" algn="tl">
                    <a:srgbClr val="000000">
                      <a:alpha val="43137"/>
                    </a:srgbClr>
                  </a:outerShdw>
                </a:effectLst>
              </a:rPr>
              <a:t>αξιοποίηση των δυνατοτήτων τους</a:t>
            </a:r>
            <a:r>
              <a:rPr lang="el-GR" dirty="0"/>
              <a:t> και τη </a:t>
            </a:r>
            <a:r>
              <a:rPr lang="el-GR" dirty="0">
                <a:effectLst>
                  <a:outerShdw blurRad="38100" dist="38100" dir="2700000" algn="tl">
                    <a:srgbClr val="000000">
                      <a:alpha val="43137"/>
                    </a:srgbClr>
                  </a:outerShdw>
                </a:effectLst>
              </a:rPr>
              <a:t>διάθεσή τους για δημιουργία</a:t>
            </a:r>
            <a:r>
              <a:rPr lang="el-GR" dirty="0"/>
              <a:t>, κάνοντάς τους να τα περιμένουν όλα από τους άλλους.</a:t>
            </a:r>
            <a:br>
              <a:rPr lang="el-GR" dirty="0"/>
            </a:br>
            <a:r>
              <a:rPr lang="el-GR" dirty="0"/>
              <a:t>Οι άνθρωποι  </a:t>
            </a:r>
            <a:r>
              <a:rPr lang="el-GR" b="1" dirty="0"/>
              <a:t>ελεύθερα </a:t>
            </a:r>
            <a:r>
              <a:rPr lang="el-GR" dirty="0"/>
              <a:t>  </a:t>
            </a:r>
            <a:r>
              <a:rPr lang="el-GR" b="1" dirty="0"/>
              <a:t>προσπαθούν για  το «ευ ζειν»∙ η επιτυχία τους </a:t>
            </a:r>
            <a:r>
              <a:rPr lang="el-GR" dirty="0"/>
              <a:t>συναρτάται αφενός από τις </a:t>
            </a:r>
            <a:r>
              <a:rPr lang="el-GR" b="1" dirty="0"/>
              <a:t>δυνατότητές</a:t>
            </a:r>
            <a:r>
              <a:rPr lang="el-GR" dirty="0"/>
              <a:t> τους αφετέρου από τις </a:t>
            </a:r>
            <a:r>
              <a:rPr lang="el-GR" b="1" dirty="0"/>
              <a:t>αληθινές ευκαιρίες</a:t>
            </a:r>
            <a:r>
              <a:rPr lang="el-GR" dirty="0"/>
              <a:t> που τους δίδονται να </a:t>
            </a:r>
            <a:r>
              <a:rPr lang="el-GR" b="1" dirty="0"/>
              <a:t>δρουν </a:t>
            </a:r>
            <a:r>
              <a:rPr lang="el-GR" dirty="0"/>
              <a:t>και να </a:t>
            </a:r>
            <a:r>
              <a:rPr lang="el-GR" b="1" dirty="0"/>
              <a:t>υπάρχουν  ως οντότητες,</a:t>
            </a:r>
            <a:r>
              <a:rPr lang="el-GR" dirty="0"/>
              <a:t> </a:t>
            </a:r>
            <a:r>
              <a:rPr lang="el-GR" b="1" dirty="0"/>
              <a:t>σύμφωνα με τις αξίες τους</a:t>
            </a:r>
            <a:r>
              <a:rPr lang="el-GR" sz="2000" dirty="0"/>
              <a:t>.</a:t>
            </a:r>
          </a:p>
        </p:txBody>
      </p:sp>
      <p:pic>
        <p:nvPicPr>
          <p:cNvPr id="32770" name="Picture 2" descr="C:\Users\αγαπουλακι\Desktop\AMSTERDAM\AMSTERDAM PAINTINGS\K Trokhymenko In the collective farm club,1936..jpg"/>
          <p:cNvPicPr>
            <a:picLocks noChangeAspect="1" noChangeArrowheads="1"/>
          </p:cNvPicPr>
          <p:nvPr/>
        </p:nvPicPr>
        <p:blipFill>
          <a:blip r:embed="rId2" cstate="print"/>
          <a:srcRect/>
          <a:stretch>
            <a:fillRect/>
          </a:stretch>
        </p:blipFill>
        <p:spPr bwMode="auto">
          <a:xfrm>
            <a:off x="714348" y="642918"/>
            <a:ext cx="2643206" cy="3679638"/>
          </a:xfrm>
          <a:prstGeom prst="rect">
            <a:avLst/>
          </a:prstGeom>
          <a:noFill/>
        </p:spPr>
      </p:pic>
      <p:sp>
        <p:nvSpPr>
          <p:cNvPr id="6" name="Rectangle 5"/>
          <p:cNvSpPr/>
          <p:nvPr/>
        </p:nvSpPr>
        <p:spPr>
          <a:xfrm>
            <a:off x="785786" y="4357694"/>
            <a:ext cx="2571768" cy="830997"/>
          </a:xfrm>
          <a:prstGeom prst="rect">
            <a:avLst/>
          </a:prstGeom>
        </p:spPr>
        <p:txBody>
          <a:bodyPr wrap="square">
            <a:spAutoFit/>
          </a:bodyPr>
          <a:lstStyle/>
          <a:p>
            <a:pPr algn="ctr"/>
            <a:r>
              <a:rPr lang="en-US" sz="1600" dirty="0">
                <a:latin typeface="+mj-lt"/>
                <a:cs typeface="Times New Roman" pitchFamily="18" charset="0"/>
              </a:rPr>
              <a:t>K </a:t>
            </a:r>
            <a:r>
              <a:rPr lang="en-US" sz="1600" dirty="0" err="1">
                <a:latin typeface="+mj-lt"/>
                <a:cs typeface="Times New Roman" pitchFamily="18" charset="0"/>
              </a:rPr>
              <a:t>Trokhymenko</a:t>
            </a:r>
            <a:r>
              <a:rPr lang="en-US" sz="1600" dirty="0">
                <a:latin typeface="+mj-lt"/>
                <a:cs typeface="Times New Roman" pitchFamily="18" charset="0"/>
              </a:rPr>
              <a:t> :  </a:t>
            </a:r>
          </a:p>
          <a:p>
            <a:pPr algn="ctr"/>
            <a:r>
              <a:rPr lang="el-GR" sz="1600" dirty="0">
                <a:latin typeface="+mj-lt"/>
              </a:rPr>
              <a:t>Στον συλλογικό αγροτικό συνεταιρισμό</a:t>
            </a:r>
            <a:r>
              <a:rPr lang="en-US" sz="1600" dirty="0">
                <a:latin typeface="+mj-lt"/>
                <a:cs typeface="Times New Roman" pitchFamily="18" charset="0"/>
              </a:rPr>
              <a:t>,1936</a:t>
            </a:r>
            <a:endParaRPr lang="el-GR" sz="1600" dirty="0">
              <a:latin typeface="+mj-lt"/>
              <a:cs typeface="Times New Roman" pitchFamily="18" charset="0"/>
            </a:endParaRPr>
          </a:p>
        </p:txBody>
      </p:sp>
      <p:pic>
        <p:nvPicPr>
          <p:cNvPr id="32771" name="Picture 3" descr="C:\Users\αγαπουλακι\Desktop\AMSTERDAM\AMSTERDAM PAINTINGS\K Kollwitz Solidarity 1932 jpg.jpg"/>
          <p:cNvPicPr>
            <a:picLocks noChangeAspect="1" noChangeArrowheads="1"/>
          </p:cNvPicPr>
          <p:nvPr/>
        </p:nvPicPr>
        <p:blipFill>
          <a:blip r:embed="rId3" cstate="print"/>
          <a:srcRect/>
          <a:stretch>
            <a:fillRect/>
          </a:stretch>
        </p:blipFill>
        <p:spPr bwMode="auto">
          <a:xfrm>
            <a:off x="5143504" y="4000504"/>
            <a:ext cx="3643313" cy="2506599"/>
          </a:xfrm>
          <a:prstGeom prst="rect">
            <a:avLst/>
          </a:prstGeom>
          <a:noFill/>
        </p:spPr>
      </p:pic>
      <p:sp>
        <p:nvSpPr>
          <p:cNvPr id="8" name="Rectangle 7"/>
          <p:cNvSpPr/>
          <p:nvPr/>
        </p:nvSpPr>
        <p:spPr>
          <a:xfrm rot="10800000" flipV="1">
            <a:off x="5715008" y="6509655"/>
            <a:ext cx="3000396" cy="338554"/>
          </a:xfrm>
          <a:prstGeom prst="rect">
            <a:avLst/>
          </a:prstGeom>
        </p:spPr>
        <p:txBody>
          <a:bodyPr wrap="square">
            <a:spAutoFit/>
          </a:bodyPr>
          <a:lstStyle/>
          <a:p>
            <a:r>
              <a:rPr lang="de-DE" sz="1600" dirty="0">
                <a:latin typeface="+mj-lt"/>
                <a:cs typeface="Times New Roman" pitchFamily="18" charset="0"/>
              </a:rPr>
              <a:t>K Kollwitz : </a:t>
            </a:r>
            <a:r>
              <a:rPr lang="el-GR" sz="1600" dirty="0">
                <a:latin typeface="+mj-lt"/>
                <a:cs typeface="Times New Roman" pitchFamily="18" charset="0"/>
              </a:rPr>
              <a:t>Αλληλεγγύη</a:t>
            </a:r>
            <a:r>
              <a:rPr lang="de-DE" sz="1600" dirty="0">
                <a:latin typeface="+mj-lt"/>
                <a:cs typeface="Times New Roman" pitchFamily="18" charset="0"/>
              </a:rPr>
              <a:t>, 1932</a:t>
            </a:r>
            <a:endParaRPr lang="el-GR" sz="1600" dirty="0">
              <a:latin typeface="+mj-lt"/>
              <a:cs typeface="Times New Roman" pitchFamily="18" charset="0"/>
            </a:endParaRPr>
          </a:p>
        </p:txBody>
      </p:sp>
      <p:pic>
        <p:nvPicPr>
          <p:cNvPr id="32772" name="Picture 4" descr="C:\Users\αγαπουλακι\Desktop\AMSTERDAM\AMSTERDAM PAINTINGS\M. Bill Four-equal-groups-of-four-1970.jpg"/>
          <p:cNvPicPr>
            <a:picLocks noChangeAspect="1" noChangeArrowheads="1"/>
          </p:cNvPicPr>
          <p:nvPr/>
        </p:nvPicPr>
        <p:blipFill>
          <a:blip r:embed="rId4" cstate="print"/>
          <a:srcRect/>
          <a:stretch>
            <a:fillRect/>
          </a:stretch>
        </p:blipFill>
        <p:spPr bwMode="auto">
          <a:xfrm>
            <a:off x="4500562" y="500042"/>
            <a:ext cx="4286261" cy="4286261"/>
          </a:xfrm>
          <a:prstGeom prst="rect">
            <a:avLst/>
          </a:prstGeom>
          <a:noFill/>
        </p:spPr>
      </p:pic>
      <p:sp>
        <p:nvSpPr>
          <p:cNvPr id="10" name="Rectangle 9"/>
          <p:cNvSpPr/>
          <p:nvPr/>
        </p:nvSpPr>
        <p:spPr>
          <a:xfrm>
            <a:off x="4500562" y="4786322"/>
            <a:ext cx="4286280" cy="584775"/>
          </a:xfrm>
          <a:prstGeom prst="rect">
            <a:avLst/>
          </a:prstGeom>
        </p:spPr>
        <p:txBody>
          <a:bodyPr wrap="square">
            <a:spAutoFit/>
          </a:bodyPr>
          <a:lstStyle/>
          <a:p>
            <a:pPr algn="ctr"/>
            <a:r>
              <a:rPr lang="en-GB" sz="1600" dirty="0">
                <a:latin typeface="+mj-lt"/>
                <a:cs typeface="Times New Roman" pitchFamily="18" charset="0"/>
              </a:rPr>
              <a:t>M Bill : </a:t>
            </a:r>
            <a:r>
              <a:rPr lang="el-GR" sz="1600" dirty="0">
                <a:latin typeface="+mj-lt"/>
              </a:rPr>
              <a:t>Τέσσερις  </a:t>
            </a:r>
            <a:r>
              <a:rPr lang="el-GR" sz="1600" b="1" dirty="0">
                <a:latin typeface="+mj-lt"/>
              </a:rPr>
              <a:t>ίσες</a:t>
            </a:r>
            <a:r>
              <a:rPr lang="el-GR" sz="1600" dirty="0">
                <a:latin typeface="+mj-lt"/>
              </a:rPr>
              <a:t> ομάδες των τεσσάρων</a:t>
            </a:r>
            <a:r>
              <a:rPr lang="en-GB" sz="1600" dirty="0">
                <a:latin typeface="+mj-lt"/>
                <a:cs typeface="Times New Roman" pitchFamily="18" charset="0"/>
              </a:rPr>
              <a:t>, 1970</a:t>
            </a:r>
            <a:endParaRPr lang="el-GR" sz="1600" dirty="0">
              <a:latin typeface="+mj-lt"/>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500"/>
                                        <p:tgtEl>
                                          <p:spTgt spid="327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xEl>
                                              <p:pRg st="0" end="0"/>
                                            </p:txEl>
                                          </p:spTgt>
                                        </p:tgtEl>
                                      </p:cBhvr>
                                    </p:animEffect>
                                    <p:set>
                                      <p:cBhvr>
                                        <p:cTn id="28" dur="1" fill="hold">
                                          <p:stCondLst>
                                            <p:cond delay="499"/>
                                          </p:stCondLst>
                                        </p:cTn>
                                        <p:tgtEl>
                                          <p:spTgt spid="3">
                                            <p:txEl>
                                              <p:pRg st="0" end="0"/>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xEl>
                                              <p:pRg st="2" end="2"/>
                                            </p:txEl>
                                          </p:spTgt>
                                        </p:tgtEl>
                                      </p:cBhvr>
                                    </p:animEffect>
                                    <p:set>
                                      <p:cBhvr>
                                        <p:cTn id="31"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2770"/>
                                        </p:tgtEl>
                                      </p:cBhvr>
                                    </p:animEffect>
                                    <p:set>
                                      <p:cBhvr>
                                        <p:cTn id="36" dur="1" fill="hold">
                                          <p:stCondLst>
                                            <p:cond delay="499"/>
                                          </p:stCondLst>
                                        </p:cTn>
                                        <p:tgtEl>
                                          <p:spTgt spid="3277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2771"/>
                                        </p:tgtEl>
                                      </p:cBhvr>
                                    </p:animEffect>
                                    <p:set>
                                      <p:cBhvr>
                                        <p:cTn id="42" dur="1" fill="hold">
                                          <p:stCondLst>
                                            <p:cond delay="499"/>
                                          </p:stCondLst>
                                        </p:cTn>
                                        <p:tgtEl>
                                          <p:spTgt spid="3277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nodeType="withEffect">
                                  <p:stCondLst>
                                    <p:cond delay="0"/>
                                  </p:stCondLst>
                                  <p:childTnLst>
                                    <p:set>
                                      <p:cBhvr>
                                        <p:cTn id="52" dur="1" fill="hold">
                                          <p:stCondLst>
                                            <p:cond delay="0"/>
                                          </p:stCondLst>
                                        </p:cTn>
                                        <p:tgtEl>
                                          <p:spTgt spid="32772"/>
                                        </p:tgtEl>
                                        <p:attrNameLst>
                                          <p:attrName>style.visibility</p:attrName>
                                        </p:attrNameLst>
                                      </p:cBhvr>
                                      <p:to>
                                        <p:strVal val="visible"/>
                                      </p:to>
                                    </p:set>
                                    <p:animEffect transition="in" filter="fade">
                                      <p:cBhvr>
                                        <p:cTn id="53" dur="500"/>
                                        <p:tgtEl>
                                          <p:spTgt spid="3277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8" grpId="0"/>
      <p:bldP spid="8" grpId="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0" y="5715016"/>
            <a:ext cx="4572000" cy="1142984"/>
          </a:xfrm>
          <a:prstGeom prst="rect">
            <a:avLst/>
          </a:prstGeom>
        </p:spPr>
        <p:txBody>
          <a:bodyPr vert="horz" lIns="91440" tIns="45720" rIns="91440" bIns="45720" rtlCol="0" anchor="ctr">
            <a:normAutofit fontScale="90000" lnSpcReduction="10000"/>
          </a:bodyPr>
          <a:lstStyle/>
          <a:p>
            <a:pPr lvl="0" algn="ctr">
              <a:spcBef>
                <a:spcPct val="0"/>
              </a:spcBef>
              <a:defRPr/>
            </a:pPr>
            <a:r>
              <a:rPr lang="el-GR" sz="1600" dirty="0"/>
              <a:t>Ακούμε τώρα </a:t>
            </a:r>
          </a:p>
          <a:p>
            <a:pPr lvl="0" algn="ctr">
              <a:spcBef>
                <a:spcPct val="0"/>
              </a:spcBef>
              <a:defRPr/>
            </a:pPr>
            <a:r>
              <a:rPr lang="el-GR" sz="1600" dirty="0"/>
              <a:t>το μέρος “</a:t>
            </a:r>
            <a:r>
              <a:rPr lang="en-US" sz="1600" dirty="0"/>
              <a:t>Requiem </a:t>
            </a:r>
            <a:r>
              <a:rPr lang="en-US" sz="1600" dirty="0" err="1"/>
              <a:t>aeternam</a:t>
            </a:r>
            <a:r>
              <a:rPr lang="el-GR" sz="1600" dirty="0"/>
              <a:t>” («Αιώνια ανάπαυση»)</a:t>
            </a:r>
          </a:p>
          <a:p>
            <a:pPr lvl="0" algn="ctr">
              <a:spcBef>
                <a:spcPct val="0"/>
              </a:spcBef>
              <a:defRPr/>
            </a:pPr>
            <a:r>
              <a:rPr lang="el-GR" sz="1600" dirty="0"/>
              <a:t> από την τελευταία κίνηση “</a:t>
            </a:r>
            <a:r>
              <a:rPr lang="en-US" sz="1600" dirty="0" err="1"/>
              <a:t>Libera</a:t>
            </a:r>
            <a:r>
              <a:rPr lang="en-US" sz="1600" dirty="0"/>
              <a:t> me</a:t>
            </a:r>
            <a:r>
              <a:rPr lang="el-GR" sz="1600" dirty="0"/>
              <a:t>” («Λύτρωσέ με») </a:t>
            </a:r>
          </a:p>
          <a:p>
            <a:pPr lvl="0" algn="ctr">
              <a:spcBef>
                <a:spcPct val="0"/>
              </a:spcBef>
              <a:defRPr/>
            </a:pPr>
            <a:r>
              <a:rPr lang="el-GR" sz="1600" dirty="0"/>
              <a:t>της “</a:t>
            </a:r>
            <a:r>
              <a:rPr lang="en-US" sz="1600" dirty="0" err="1"/>
              <a:t>Messa</a:t>
            </a:r>
            <a:r>
              <a:rPr lang="en-US" sz="1600" dirty="0"/>
              <a:t> </a:t>
            </a:r>
            <a:r>
              <a:rPr lang="en-US" sz="1600" dirty="0" err="1"/>
              <a:t>da</a:t>
            </a:r>
            <a:r>
              <a:rPr lang="en-US" sz="1600" dirty="0"/>
              <a:t> Requiem</a:t>
            </a:r>
            <a:r>
              <a:rPr lang="el-GR" sz="1600" dirty="0"/>
              <a:t>” («Επιμνημόσυνης Λειτουργίας») του </a:t>
            </a:r>
            <a:r>
              <a:rPr lang="en-US" sz="1600" dirty="0"/>
              <a:t>G</a:t>
            </a:r>
            <a:r>
              <a:rPr lang="el-GR" sz="1600" dirty="0"/>
              <a:t>. </a:t>
            </a:r>
            <a:r>
              <a:rPr lang="en-US" sz="1600" dirty="0"/>
              <a:t>Verdi</a:t>
            </a:r>
            <a:r>
              <a:rPr lang="el-GR" sz="1600" dirty="0"/>
              <a:t>. </a:t>
            </a:r>
            <a:endParaRPr kumimoji="0" lang="el-GR"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5" name="Picture 2" descr="C:\Users\αγαπουλακι\Desktop\AMSTERDAM\AMSTERDAM PAINTINGS\W-A Bouguereau Equality before Death1848.jpg"/>
          <p:cNvPicPr>
            <a:picLocks noChangeAspect="1" noChangeArrowheads="1"/>
          </p:cNvPicPr>
          <p:nvPr/>
        </p:nvPicPr>
        <p:blipFill>
          <a:blip r:embed="rId3" cstate="print"/>
          <a:srcRect/>
          <a:stretch>
            <a:fillRect/>
          </a:stretch>
        </p:blipFill>
        <p:spPr bwMode="auto">
          <a:xfrm>
            <a:off x="1214414" y="714356"/>
            <a:ext cx="6858048" cy="3621049"/>
          </a:xfrm>
          <a:prstGeom prst="rect">
            <a:avLst/>
          </a:prstGeom>
          <a:noFill/>
        </p:spPr>
      </p:pic>
      <p:sp>
        <p:nvSpPr>
          <p:cNvPr id="6" name="Rectangle 5"/>
          <p:cNvSpPr/>
          <p:nvPr/>
        </p:nvSpPr>
        <p:spPr>
          <a:xfrm>
            <a:off x="2143108" y="4286256"/>
            <a:ext cx="5429288" cy="338554"/>
          </a:xfrm>
          <a:prstGeom prst="rect">
            <a:avLst/>
          </a:prstGeom>
        </p:spPr>
        <p:txBody>
          <a:bodyPr wrap="square">
            <a:spAutoFit/>
          </a:bodyPr>
          <a:lstStyle/>
          <a:p>
            <a:r>
              <a:rPr lang="en-US" sz="1600" dirty="0">
                <a:latin typeface="+mj-lt"/>
                <a:cs typeface="Times New Roman" pitchFamily="18" charset="0"/>
              </a:rPr>
              <a:t>W-A </a:t>
            </a:r>
            <a:r>
              <a:rPr lang="en-US" sz="1600" dirty="0" err="1">
                <a:latin typeface="+mj-lt"/>
                <a:cs typeface="Times New Roman" pitchFamily="18" charset="0"/>
              </a:rPr>
              <a:t>Bouguereau</a:t>
            </a:r>
            <a:r>
              <a:rPr lang="en-US" sz="1600" dirty="0">
                <a:latin typeface="+mj-lt"/>
                <a:cs typeface="Times New Roman" pitchFamily="18" charset="0"/>
              </a:rPr>
              <a:t> :</a:t>
            </a:r>
            <a:r>
              <a:rPr lang="el-GR" sz="1600" dirty="0">
                <a:latin typeface="+mj-lt"/>
                <a:cs typeface="Times New Roman" pitchFamily="18" charset="0"/>
              </a:rPr>
              <a:t> </a:t>
            </a:r>
            <a:r>
              <a:rPr lang="el-GR" sz="1600" b="1" spc="600" dirty="0">
                <a:latin typeface="+mj-lt"/>
                <a:cs typeface="Times New Roman" pitchFamily="18" charset="0"/>
              </a:rPr>
              <a:t>Ισότητα</a:t>
            </a:r>
            <a:r>
              <a:rPr lang="el-GR" sz="1600" dirty="0">
                <a:latin typeface="+mj-lt"/>
                <a:cs typeface="Times New Roman" pitchFamily="18" charset="0"/>
              </a:rPr>
              <a:t> απέναντι στο θάνατο</a:t>
            </a:r>
            <a:r>
              <a:rPr lang="en-US" sz="1600" dirty="0">
                <a:latin typeface="+mj-lt"/>
                <a:cs typeface="Times New Roman" pitchFamily="18" charset="0"/>
              </a:rPr>
              <a:t>, </a:t>
            </a:r>
            <a:r>
              <a:rPr lang="en-US" sz="1600" dirty="0">
                <a:effectLst>
                  <a:outerShdw blurRad="38100" dist="38100" dir="2700000" algn="tl">
                    <a:srgbClr val="000000">
                      <a:alpha val="43137"/>
                    </a:srgbClr>
                  </a:outerShdw>
                </a:effectLst>
                <a:latin typeface="+mj-lt"/>
                <a:cs typeface="Times New Roman" pitchFamily="18" charset="0"/>
              </a:rPr>
              <a:t>1848</a:t>
            </a:r>
            <a:endParaRPr lang="el-GR" sz="1600" dirty="0">
              <a:effectLst>
                <a:outerShdw blurRad="38100" dist="38100" dir="2700000" algn="tl">
                  <a:srgbClr val="000000">
                    <a:alpha val="43137"/>
                  </a:srgbClr>
                </a:outerShdw>
              </a:effectLst>
              <a:latin typeface="+mj-lt"/>
              <a:cs typeface="Times New Roman" pitchFamily="18" charset="0"/>
            </a:endParaRPr>
          </a:p>
        </p:txBody>
      </p:sp>
      <p:sp>
        <p:nvSpPr>
          <p:cNvPr id="7" name="Rectangle 6"/>
          <p:cNvSpPr/>
          <p:nvPr/>
        </p:nvSpPr>
        <p:spPr>
          <a:xfrm>
            <a:off x="0" y="4581128"/>
            <a:ext cx="9144000" cy="2308324"/>
          </a:xfrm>
          <a:prstGeom prst="rect">
            <a:avLst/>
          </a:prstGeom>
        </p:spPr>
        <p:txBody>
          <a:bodyPr wrap="square">
            <a:spAutoFit/>
          </a:bodyPr>
          <a:lstStyle/>
          <a:p>
            <a:pPr algn="just"/>
            <a:r>
              <a:rPr lang="el-GR" sz="1600" dirty="0"/>
              <a:t>Ο </a:t>
            </a:r>
            <a:r>
              <a:rPr lang="en-US" sz="1600" dirty="0" err="1"/>
              <a:t>Bouguereau</a:t>
            </a:r>
            <a:r>
              <a:rPr lang="en-US" sz="1600" dirty="0"/>
              <a:t> </a:t>
            </a:r>
            <a:r>
              <a:rPr lang="el-GR" sz="1600" dirty="0"/>
              <a:t>δημιούργησε αυτήν την εντυπωσιακή, μεγάλη ζωγραφική μορφή ενός αγγέλου του θανάτου που καλύπτει με ένα σάβανο το σώμα ενός νεαρού.Η εικόνα θα συγκινούσε τον καθένα με την υπενθύμιση του αναπόφευκτου του θανάτου. Αυτό το θλιβερό όραμα εξυπηρετεί ως προειδοποίηση, καθώς  σε ένα προπαρασκευαστικό σχέδιο του πίνακα βρέθηκαν σημειωμένα τα εξής:  «</a:t>
            </a:r>
            <a:r>
              <a:rPr lang="el-GR" sz="1600" b="1" dirty="0"/>
              <a:t>Ισότητα</a:t>
            </a:r>
            <a:r>
              <a:rPr lang="el-GR" sz="1600" dirty="0"/>
              <a:t>. Όταν ο άγγελος του θανάτου σας καλύπτει με το σάβανό του, η ζωή σας θα έχει υπάρξει ανούσια εάν δεν έχετε κάνει κάτι καλό στη Γη». Πάντως, η εν λόγω έννοια της ισότητας  δεν  συμπίπτει με αυτή που οι Φιλελεύθεροι σε ολόκληρη την Ευρώπη προσπαθούσαν να επιτύχουν το </a:t>
            </a:r>
            <a:r>
              <a:rPr lang="el-GR" sz="1600" dirty="0">
                <a:effectLst>
                  <a:outerShdw blurRad="38100" dist="38100" dir="2700000" algn="tl">
                    <a:srgbClr val="000000">
                      <a:alpha val="43137"/>
                    </a:srgbClr>
                  </a:outerShdw>
                </a:effectLst>
              </a:rPr>
              <a:t>1848</a:t>
            </a:r>
            <a:r>
              <a:rPr lang="el-GR" sz="1600" dirty="0"/>
              <a:t>. Ο </a:t>
            </a:r>
            <a:r>
              <a:rPr lang="en-US" sz="1600" dirty="0" err="1"/>
              <a:t>Bouguereau</a:t>
            </a:r>
            <a:r>
              <a:rPr lang="el-GR" sz="1600" dirty="0"/>
              <a:t> εμμένει σε μια βαθειά  θρησκευτική θεώρηση, κατά την οποία, </a:t>
            </a:r>
            <a:r>
              <a:rPr lang="el-GR" sz="1600" b="1" dirty="0"/>
              <a:t>η ισότητα,</a:t>
            </a:r>
            <a:r>
              <a:rPr lang="el-GR" sz="1600" dirty="0"/>
              <a:t> μακριά από το να συνιστά </a:t>
            </a:r>
            <a:r>
              <a:rPr lang="el-GR" sz="1600" b="1" dirty="0"/>
              <a:t>κοινωνικό ή πολιτικό στόχο</a:t>
            </a:r>
            <a:r>
              <a:rPr lang="el-GR" sz="1600" dirty="0"/>
              <a:t> (όπως συζητήσαμε στις δυο προηγούμενες διαφάνειες ) </a:t>
            </a:r>
            <a:r>
              <a:rPr lang="el-GR" sz="1600" dirty="0">
                <a:effectLst>
                  <a:outerShdw blurRad="38100" dist="38100" dir="2700000" algn="tl">
                    <a:srgbClr val="000000">
                      <a:alpha val="43137"/>
                    </a:srgbClr>
                  </a:outerShdw>
                </a:effectLst>
              </a:rPr>
              <a:t>υπάρχει</a:t>
            </a:r>
            <a:r>
              <a:rPr lang="el-GR" sz="1600" b="1" dirty="0"/>
              <a:t> </a:t>
            </a:r>
            <a:r>
              <a:rPr lang="el-GR" sz="1600" i="1" dirty="0"/>
              <a:t>μόνο </a:t>
            </a:r>
            <a:r>
              <a:rPr lang="el-GR" sz="1600" b="1" dirty="0"/>
              <a:t>στη μετά θάνατον  ζωή</a:t>
            </a:r>
            <a:r>
              <a:rPr lang="el-GR" sz="1600" dirty="0"/>
              <a:t>….</a:t>
            </a:r>
          </a:p>
        </p:txBody>
      </p:sp>
      <p:sp>
        <p:nvSpPr>
          <p:cNvPr id="8" name="Rectangle 7"/>
          <p:cNvSpPr/>
          <p:nvPr/>
        </p:nvSpPr>
        <p:spPr>
          <a:xfrm>
            <a:off x="0" y="0"/>
            <a:ext cx="9144000" cy="707886"/>
          </a:xfrm>
          <a:prstGeom prst="rect">
            <a:avLst/>
          </a:prstGeom>
        </p:spPr>
        <p:txBody>
          <a:bodyPr wrap="square">
            <a:spAutoFit/>
          </a:bodyPr>
          <a:lstStyle/>
          <a:p>
            <a:pPr algn="ctr"/>
            <a:r>
              <a:rPr lang="el-GR" sz="2000" dirty="0"/>
              <a:t>Η πιο αδιαμφισβήτητη </a:t>
            </a:r>
            <a:r>
              <a:rPr lang="el-GR" sz="2000" b="1" dirty="0"/>
              <a:t>ισότητα</a:t>
            </a:r>
            <a:r>
              <a:rPr lang="el-GR" sz="2000" dirty="0"/>
              <a:t> μεταξύ των ανθρώπων είναι αυτή </a:t>
            </a:r>
            <a:r>
              <a:rPr lang="el-GR" sz="2000" b="1" dirty="0"/>
              <a:t>ενώπιον του γεγονότος του θανάτου</a:t>
            </a:r>
            <a:r>
              <a:rPr lang="el-GR" sz="2000" dirty="0"/>
              <a:t>. </a:t>
            </a:r>
            <a:r>
              <a:rPr lang="el-GR" sz="1400" dirty="0"/>
              <a:t>(Φυσικά, ο θάνατος αποτελεί μέρος της εργασίας του παθολογοανατόμου).</a:t>
            </a:r>
          </a:p>
        </p:txBody>
      </p:sp>
      <p:pic>
        <p:nvPicPr>
          <p:cNvPr id="14" name="mp3 Requiem aeternam from G Verdi’s Messa da Requiem.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iterate type="wd">
                                    <p:tmPct val="15000"/>
                                  </p:iterate>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5" showWhenStopped="0">
                <p:cTn id="30"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3"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57694"/>
            <a:ext cx="9144000" cy="3170099"/>
          </a:xfrm>
          <a:prstGeom prst="rect">
            <a:avLst/>
          </a:prstGeom>
        </p:spPr>
        <p:txBody>
          <a:bodyPr wrap="square">
            <a:spAutoFit/>
          </a:bodyPr>
          <a:lstStyle/>
          <a:p>
            <a:pPr algn="just"/>
            <a:r>
              <a:rPr lang="el-GR" sz="2000" dirty="0"/>
              <a:t>Όταν διάγει κάποιος το βίο του </a:t>
            </a:r>
            <a:r>
              <a:rPr lang="el-GR" sz="2000" b="1" dirty="0"/>
              <a:t>αισθανόμενος πρωταγωνιστής</a:t>
            </a:r>
            <a:r>
              <a:rPr lang="el-GR" sz="2000" dirty="0"/>
              <a:t> και </a:t>
            </a:r>
            <a:r>
              <a:rPr lang="el-GR" sz="2000" b="1" dirty="0"/>
              <a:t>μοναδικός επίλεκτος</a:t>
            </a:r>
            <a:r>
              <a:rPr lang="el-GR" sz="2000" dirty="0"/>
              <a:t>, με  τη συνεπαγόμενη  </a:t>
            </a:r>
            <a:r>
              <a:rPr lang="el-GR" sz="2000" b="1" dirty="0"/>
              <a:t>έπαρση</a:t>
            </a:r>
            <a:r>
              <a:rPr lang="el-GR" sz="2000" dirty="0"/>
              <a:t>, </a:t>
            </a:r>
            <a:r>
              <a:rPr lang="el-GR" sz="2000" dirty="0">
                <a:effectLst>
                  <a:outerShdw blurRad="38100" dist="38100" dir="2700000" algn="tl">
                    <a:srgbClr val="000000">
                      <a:alpha val="43137"/>
                    </a:srgbClr>
                  </a:outerShdw>
                </a:effectLst>
              </a:rPr>
              <a:t>χωρίς</a:t>
            </a:r>
            <a:r>
              <a:rPr lang="el-GR" sz="2000" dirty="0"/>
              <a:t> ίχνος </a:t>
            </a:r>
            <a:r>
              <a:rPr lang="el-GR" sz="2000" dirty="0">
                <a:effectLst>
                  <a:outerShdw blurRad="38100" dist="38100" dir="2700000" algn="tl">
                    <a:srgbClr val="000000">
                      <a:alpha val="43137"/>
                    </a:srgbClr>
                  </a:outerShdw>
                </a:effectLst>
              </a:rPr>
              <a:t>ενσυναίσθησης</a:t>
            </a:r>
            <a:r>
              <a:rPr lang="el-GR" sz="2000" dirty="0"/>
              <a:t>,  τότε αφήνει τον εαυτό του να </a:t>
            </a:r>
            <a:r>
              <a:rPr lang="el-GR" sz="2000" b="1" dirty="0"/>
              <a:t>πεθάνει οριστικά,</a:t>
            </a:r>
            <a:r>
              <a:rPr lang="el-GR" sz="2000" dirty="0"/>
              <a:t> μετά από μια </a:t>
            </a:r>
            <a:r>
              <a:rPr lang="el-GR" sz="2000" b="1" dirty="0"/>
              <a:t>κενή</a:t>
            </a:r>
            <a:r>
              <a:rPr lang="el-GR" sz="2000" dirty="0"/>
              <a:t> </a:t>
            </a:r>
            <a:r>
              <a:rPr lang="el-GR" sz="2000" b="1" dirty="0"/>
              <a:t>ζωή  ματαιοδοξίας</a:t>
            </a:r>
            <a:r>
              <a:rPr lang="el-GR" sz="2000" dirty="0"/>
              <a:t>,  πασπαλισμένη με περίσσεια </a:t>
            </a:r>
            <a:r>
              <a:rPr lang="el-GR" sz="2000" b="1" dirty="0"/>
              <a:t>παραφοράς </a:t>
            </a:r>
            <a:r>
              <a:rPr lang="el-GR" sz="2000" dirty="0"/>
              <a:t>και ακόρεστου </a:t>
            </a:r>
            <a:r>
              <a:rPr lang="el-GR" sz="2000" b="1" dirty="0"/>
              <a:t>ναρκισσισμού</a:t>
            </a:r>
            <a:r>
              <a:rPr lang="el-GR" sz="2000" dirty="0"/>
              <a:t>, οι δόσεις των οποίων, στην εποχή μας,  είναι περισσότερο από εμφανείς στην πλειονότητα των ατόμων. Πασχίζουμε να είμαστε και να φαινόμαστε  </a:t>
            </a:r>
            <a:r>
              <a:rPr lang="el-GR" sz="2000" b="1" dirty="0"/>
              <a:t>υπερόπτες </a:t>
            </a:r>
            <a:r>
              <a:rPr lang="el-GR" sz="2000" dirty="0"/>
              <a:t>για να επικυρώσουμε την αξία μας, παρά το γεγονός ότι  έτσι παραμένουν σίγουρα </a:t>
            </a:r>
            <a:r>
              <a:rPr lang="el-GR" sz="2000" b="1" dirty="0"/>
              <a:t>κλειστές</a:t>
            </a:r>
            <a:r>
              <a:rPr lang="el-GR" sz="2000" dirty="0"/>
              <a:t> πολλές από τις πόρτες της ζωής, τις οποίες χτυπάμε για να μας ανοίξουν. </a:t>
            </a:r>
          </a:p>
          <a:p>
            <a:br>
              <a:rPr lang="en-US" sz="2000" dirty="0">
                <a:latin typeface="Times New Roman" pitchFamily="18" charset="0"/>
                <a:cs typeface="Times New Roman" pitchFamily="18" charset="0"/>
              </a:rPr>
            </a:br>
            <a:endParaRPr lang="el-GR" sz="2000" dirty="0">
              <a:latin typeface="Times New Roman" pitchFamily="18" charset="0"/>
              <a:cs typeface="Times New Roman" pitchFamily="18" charset="0"/>
            </a:endParaRPr>
          </a:p>
        </p:txBody>
      </p:sp>
      <p:sp>
        <p:nvSpPr>
          <p:cNvPr id="3" name="Rectangle 2"/>
          <p:cNvSpPr/>
          <p:nvPr/>
        </p:nvSpPr>
        <p:spPr>
          <a:xfrm>
            <a:off x="6143636" y="285729"/>
            <a:ext cx="2786082" cy="1477328"/>
          </a:xfrm>
          <a:prstGeom prst="rect">
            <a:avLst/>
          </a:prstGeom>
        </p:spPr>
        <p:txBody>
          <a:bodyPr wrap="square">
            <a:spAutoFit/>
          </a:bodyPr>
          <a:lstStyle/>
          <a:p>
            <a:pPr algn="ctr"/>
            <a:r>
              <a:rPr lang="el-GR" dirty="0"/>
              <a:t>«Σορός ενός υποκειμένου που έχει </a:t>
            </a:r>
            <a:r>
              <a:rPr lang="el-GR" dirty="0">
                <a:effectLst>
                  <a:outerShdw blurRad="38100" dist="38100" dir="2700000" algn="tl">
                    <a:srgbClr val="000000">
                      <a:alpha val="43137"/>
                    </a:srgbClr>
                  </a:outerShdw>
                </a:effectLst>
              </a:rPr>
              <a:t>αυτο</a:t>
            </a:r>
            <a:r>
              <a:rPr lang="el-GR" dirty="0"/>
              <a:t>στεφθεί ως το καλύτερο και πιο εξέχον άτομο στον πλανήτη»</a:t>
            </a:r>
          </a:p>
          <a:p>
            <a:pPr algn="ctr"/>
            <a:endParaRPr lang="el-GR" dirty="0"/>
          </a:p>
        </p:txBody>
      </p:sp>
      <p:pic>
        <p:nvPicPr>
          <p:cNvPr id="25602" name="Picture 2" descr="C:\Users\αγαπουλακι\Desktop\AMSTERDAM\AMSTERDAM PAINTINGS\Chicote CFC osamenta-de-una-v-ctima-de-egocentrismo-2014.jpg!Large.jpg"/>
          <p:cNvPicPr>
            <a:picLocks noChangeAspect="1" noChangeArrowheads="1"/>
          </p:cNvPicPr>
          <p:nvPr/>
        </p:nvPicPr>
        <p:blipFill>
          <a:blip r:embed="rId2" cstate="print"/>
          <a:srcRect/>
          <a:stretch>
            <a:fillRect/>
          </a:stretch>
        </p:blipFill>
        <p:spPr bwMode="auto">
          <a:xfrm>
            <a:off x="357158" y="214290"/>
            <a:ext cx="5643602" cy="4055869"/>
          </a:xfrm>
          <a:prstGeom prst="rect">
            <a:avLst/>
          </a:prstGeom>
          <a:noFill/>
        </p:spPr>
      </p:pic>
      <p:sp>
        <p:nvSpPr>
          <p:cNvPr id="5" name="Rectangle 4"/>
          <p:cNvSpPr/>
          <p:nvPr/>
        </p:nvSpPr>
        <p:spPr>
          <a:xfrm rot="10800000" flipV="1">
            <a:off x="6072198" y="3646704"/>
            <a:ext cx="3071802" cy="646331"/>
          </a:xfrm>
          <a:prstGeom prst="rect">
            <a:avLst/>
          </a:prstGeom>
        </p:spPr>
        <p:txBody>
          <a:bodyPr wrap="square">
            <a:spAutoFit/>
          </a:bodyPr>
          <a:lstStyle/>
          <a:p>
            <a:r>
              <a:rPr lang="en-GB" dirty="0" err="1">
                <a:latin typeface="+mj-lt"/>
                <a:cs typeface="Times New Roman" pitchFamily="18" charset="0"/>
              </a:rPr>
              <a:t>Chicote</a:t>
            </a:r>
            <a:r>
              <a:rPr lang="en-GB" dirty="0">
                <a:latin typeface="+mj-lt"/>
                <a:cs typeface="Times New Roman" pitchFamily="18" charset="0"/>
              </a:rPr>
              <a:t> CFC : </a:t>
            </a:r>
            <a:r>
              <a:rPr lang="el-GR" dirty="0">
                <a:latin typeface="+mj-lt"/>
              </a:rPr>
              <a:t>Οστά ενός θύματος </a:t>
            </a:r>
            <a:r>
              <a:rPr lang="el-GR" dirty="0">
                <a:effectLst>
                  <a:outerShdw blurRad="38100" dist="38100" dir="2700000" algn="tl">
                    <a:srgbClr val="000000">
                      <a:alpha val="43137"/>
                    </a:srgbClr>
                  </a:outerShdw>
                </a:effectLst>
                <a:latin typeface="+mj-lt"/>
              </a:rPr>
              <a:t>εγωπάθειας</a:t>
            </a:r>
            <a:r>
              <a:rPr lang="en-GB" dirty="0">
                <a:latin typeface="+mj-lt"/>
                <a:cs typeface="Times New Roman" pitchFamily="18" charset="0"/>
              </a:rPr>
              <a:t>, 2014  </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86058"/>
            <a:ext cx="9144000" cy="4124206"/>
          </a:xfrm>
          <a:prstGeom prst="rect">
            <a:avLst/>
          </a:prstGeom>
        </p:spPr>
        <p:txBody>
          <a:bodyPr wrap="square">
            <a:spAutoFit/>
          </a:bodyPr>
          <a:lstStyle/>
          <a:p>
            <a:pPr algn="ctr"/>
            <a:r>
              <a:rPr lang="el-GR" sz="2800" b="1" dirty="0"/>
              <a:t>ΝΑΙ  ΣΤΙΣ  ΟΜΟΙΟΤΗΤΕΣ  ΜΑΣ</a:t>
            </a:r>
            <a:endParaRPr lang="el-GR" sz="2800" dirty="0"/>
          </a:p>
          <a:p>
            <a:pPr algn="just"/>
            <a:r>
              <a:rPr lang="el-GR" b="1" dirty="0"/>
              <a:t>Όλοι</a:t>
            </a:r>
            <a:r>
              <a:rPr lang="el-GR" dirty="0"/>
              <a:t> υποφέρουμε από το βάρος των γηρατειών, την ασθένεια, την απώλεια  αγαπημένων μας προσώπων και τη ματαιότητα, συμπεριλαμβανομένης της παροδικότητας  των φθαρτών αγαθών που έρχονται και παρέρχονται. </a:t>
            </a:r>
            <a:r>
              <a:rPr lang="el-GR" b="1" dirty="0"/>
              <a:t>Όλοι </a:t>
            </a:r>
            <a:r>
              <a:rPr lang="el-GR" dirty="0"/>
              <a:t>αναζητούμε την κοινωνική αναγνώριση, την ικανοποίηση,  την ευτυχία. Αναζητούμε  την </a:t>
            </a:r>
            <a:r>
              <a:rPr lang="el-GR" b="1" dirty="0"/>
              <a:t>πληρότητα</a:t>
            </a:r>
            <a:r>
              <a:rPr lang="el-GR" dirty="0"/>
              <a:t> της ζωής μας σε </a:t>
            </a:r>
            <a:r>
              <a:rPr lang="el-GR" dirty="0">
                <a:effectLst>
                  <a:outerShdw blurRad="38100" dist="38100" dir="2700000" algn="tl">
                    <a:srgbClr val="000000">
                      <a:alpha val="43137"/>
                    </a:srgbClr>
                  </a:outerShdw>
                </a:effectLst>
              </a:rPr>
              <a:t>κοινωνία με </a:t>
            </a:r>
            <a:br>
              <a:rPr lang="el-GR" dirty="0">
                <a:effectLst>
                  <a:outerShdw blurRad="38100" dist="38100" dir="2700000" algn="tl">
                    <a:srgbClr val="000000">
                      <a:alpha val="43137"/>
                    </a:srgbClr>
                  </a:outerShdw>
                </a:effectLst>
              </a:rPr>
            </a:br>
            <a:r>
              <a:rPr lang="el-GR" dirty="0">
                <a:effectLst>
                  <a:outerShdw blurRad="38100" dist="38100" dir="2700000" algn="tl">
                    <a:srgbClr val="000000">
                      <a:alpha val="43137"/>
                    </a:srgbClr>
                  </a:outerShdw>
                </a:effectLst>
              </a:rPr>
              <a:t>τους άλλους</a:t>
            </a:r>
            <a:r>
              <a:rPr lang="el-GR" dirty="0"/>
              <a:t>,  η οποία όμως  τόσο συχνά μας  γλιστράει μέσα από τα χέρια μας. Η επιθυμία μας να αποφεύγουμε να  ταλαιπωρούμαστε και να ζούμε ευτυχείς, είναι κοινή.  </a:t>
            </a:r>
            <a:r>
              <a:rPr lang="el-GR" b="1" dirty="0"/>
              <a:t>Μοιραζόμαστε</a:t>
            </a:r>
            <a:r>
              <a:rPr lang="el-GR" dirty="0"/>
              <a:t> αυτές τις </a:t>
            </a:r>
            <a:r>
              <a:rPr lang="el-GR" b="1" dirty="0"/>
              <a:t>επιθυμίες</a:t>
            </a:r>
            <a:r>
              <a:rPr lang="el-GR" dirty="0"/>
              <a:t> </a:t>
            </a:r>
            <a:r>
              <a:rPr lang="el-GR" b="1" dirty="0"/>
              <a:t>μεταξύ μας</a:t>
            </a:r>
            <a:r>
              <a:rPr lang="el-GR" dirty="0"/>
              <a:t>. Όπως ταξιδεύουμε στη ζωή, </a:t>
            </a:r>
            <a:r>
              <a:rPr lang="el-GR" b="1" dirty="0"/>
              <a:t>βιώνουμε</a:t>
            </a:r>
            <a:r>
              <a:rPr lang="el-GR" dirty="0"/>
              <a:t> επίσης </a:t>
            </a:r>
            <a:r>
              <a:rPr lang="el-GR" b="1" dirty="0"/>
              <a:t>κοινά συναισθήματα</a:t>
            </a:r>
            <a:r>
              <a:rPr lang="el-GR" dirty="0"/>
              <a:t>: χαρά και λύπη, εμπιστοσύνη και αποστροφή, φόβο και θυμό, έκπληξη και προσδοκία. </a:t>
            </a:r>
            <a:r>
              <a:rPr lang="el-GR" dirty="0">
                <a:effectLst>
                  <a:outerShdw blurRad="38100" dist="38100" dir="2700000" algn="tl">
                    <a:srgbClr val="000000">
                      <a:alpha val="43137"/>
                    </a:srgbClr>
                  </a:outerShdw>
                </a:effectLst>
              </a:rPr>
              <a:t>Όταν μας διχάζουν οι διαφορές μας , ας νιώσουμε την ανάγκη  να καταφύγουμε και να επιβεβαιώσουμε τις ομοιότητες μας.</a:t>
            </a:r>
          </a:p>
          <a:p>
            <a:pPr algn="ctr"/>
            <a:r>
              <a:rPr lang="el-GR" b="1" dirty="0"/>
              <a:t>Ένας  </a:t>
            </a:r>
            <a:r>
              <a:rPr lang="el-GR" b="1" spc="300" dirty="0"/>
              <a:t>καλύτερος</a:t>
            </a:r>
            <a:r>
              <a:rPr lang="el-GR" b="1" dirty="0"/>
              <a:t> κόσμος  αρχίζει να δημιουργείται για τον καθένα μας </a:t>
            </a:r>
          </a:p>
          <a:p>
            <a:pPr algn="ctr"/>
            <a:r>
              <a:rPr lang="el-GR" b="1" dirty="0"/>
              <a:t>με την αναγνώριση των  </a:t>
            </a:r>
            <a:r>
              <a:rPr lang="el-GR" b="1" spc="600" dirty="0"/>
              <a:t>κοινών</a:t>
            </a:r>
            <a:r>
              <a:rPr lang="el-GR" b="1" dirty="0"/>
              <a:t> μας  βιωμάτων </a:t>
            </a:r>
          </a:p>
          <a:p>
            <a:pPr algn="ctr"/>
            <a:r>
              <a:rPr lang="el-GR" b="1" dirty="0"/>
              <a:t>και  των  </a:t>
            </a:r>
            <a:r>
              <a:rPr lang="el-GR" b="1" spc="600" dirty="0"/>
              <a:t>κοινών</a:t>
            </a:r>
            <a:r>
              <a:rPr lang="el-GR" b="1" dirty="0"/>
              <a:t> συστατικών  της  υπόστασής  μας .</a:t>
            </a:r>
            <a:endParaRPr lang="el-GR" dirty="0">
              <a:latin typeface="Times New Roman" pitchFamily="18" charset="0"/>
              <a:cs typeface="Times New Roman" pitchFamily="18" charset="0"/>
            </a:endParaRPr>
          </a:p>
        </p:txBody>
      </p:sp>
      <p:pic>
        <p:nvPicPr>
          <p:cNvPr id="24578" name="Picture 2" descr="C:\Users\αγαπουλακι\Desktop\AMSTERDAM\AMSTERDAM PAINTINGS\S LeWitt Irregular-horizontal-bands-of-equal-width-starting-at-bottom-1991.jpg"/>
          <p:cNvPicPr>
            <a:picLocks noChangeAspect="1" noChangeArrowheads="1"/>
          </p:cNvPicPr>
          <p:nvPr/>
        </p:nvPicPr>
        <p:blipFill>
          <a:blip r:embed="rId2" cstate="print"/>
          <a:srcRect/>
          <a:stretch>
            <a:fillRect/>
          </a:stretch>
        </p:blipFill>
        <p:spPr bwMode="auto">
          <a:xfrm>
            <a:off x="1285853" y="214290"/>
            <a:ext cx="3500462" cy="2616135"/>
          </a:xfrm>
          <a:prstGeom prst="rect">
            <a:avLst/>
          </a:prstGeom>
          <a:noFill/>
        </p:spPr>
      </p:pic>
      <p:sp>
        <p:nvSpPr>
          <p:cNvPr id="4" name="Rectangle 3"/>
          <p:cNvSpPr/>
          <p:nvPr/>
        </p:nvSpPr>
        <p:spPr>
          <a:xfrm>
            <a:off x="4786314" y="2214554"/>
            <a:ext cx="4357686" cy="584775"/>
          </a:xfrm>
          <a:prstGeom prst="rect">
            <a:avLst/>
          </a:prstGeom>
        </p:spPr>
        <p:txBody>
          <a:bodyPr wrap="square">
            <a:spAutoFit/>
          </a:bodyPr>
          <a:lstStyle/>
          <a:p>
            <a:r>
              <a:rPr lang="en-GB" sz="1600" dirty="0">
                <a:latin typeface="+mj-lt"/>
                <a:cs typeface="Times New Roman" pitchFamily="18" charset="0"/>
              </a:rPr>
              <a:t>S </a:t>
            </a:r>
            <a:r>
              <a:rPr lang="en-GB" sz="1600" dirty="0" err="1">
                <a:latin typeface="+mj-lt"/>
                <a:cs typeface="Times New Roman" pitchFamily="18" charset="0"/>
              </a:rPr>
              <a:t>LeWitt</a:t>
            </a:r>
            <a:r>
              <a:rPr lang="en-GB" sz="1600" dirty="0">
                <a:latin typeface="+mj-lt"/>
                <a:cs typeface="Times New Roman" pitchFamily="18" charset="0"/>
              </a:rPr>
              <a:t> : </a:t>
            </a:r>
            <a:r>
              <a:rPr lang="el-GR" sz="1600" dirty="0">
                <a:latin typeface="+mj-lt"/>
              </a:rPr>
              <a:t>Ανώμαλες οριζόντιες λωρίδες </a:t>
            </a:r>
            <a:r>
              <a:rPr lang="el-GR" sz="1600" b="1" dirty="0">
                <a:latin typeface="+mj-lt"/>
              </a:rPr>
              <a:t> ίσου</a:t>
            </a:r>
            <a:r>
              <a:rPr lang="el-GR" sz="1600" dirty="0">
                <a:latin typeface="+mj-lt"/>
              </a:rPr>
              <a:t> πλάτους αρχίζοντας από  κάτω</a:t>
            </a:r>
            <a:r>
              <a:rPr lang="el-GR" sz="1600" dirty="0">
                <a:latin typeface="+mj-lt"/>
                <a:cs typeface="Times New Roman" pitchFamily="18" charset="0"/>
              </a:rPr>
              <a:t>, </a:t>
            </a:r>
            <a:r>
              <a:rPr lang="en-GB" sz="1600" dirty="0">
                <a:latin typeface="+mj-lt"/>
                <a:cs typeface="Times New Roman" pitchFamily="18" charset="0"/>
              </a:rPr>
              <a:t>1991</a:t>
            </a:r>
            <a:endParaRPr lang="el-GR" sz="1600"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xEl>
                                              <p:pRg st="1" end="1"/>
                                            </p:txEl>
                                          </p:spTgt>
                                        </p:tgtEl>
                                      </p:cBhvr>
                                    </p:animEffect>
                                    <p:set>
                                      <p:cBhvr>
                                        <p:cTn id="12"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par>
                                <p:cTn id="18" presetID="10" presetClass="entr" presetSubtype="0" fill="hold" nodeType="withEffect">
                                  <p:stCondLst>
                                    <p:cond delay="0"/>
                                  </p:stCondLst>
                                  <p:iterate type="wd">
                                    <p:tmPct val="10000"/>
                                  </p:iterate>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2000"/>
                                        <p:tgtEl>
                                          <p:spTgt spid="2">
                                            <p:txEl>
                                              <p:pRg st="3" end="3"/>
                                            </p:txEl>
                                          </p:spTgt>
                                        </p:tgtEl>
                                      </p:cBhvr>
                                    </p:animEffect>
                                  </p:childTnLst>
                                </p:cTn>
                              </p:par>
                              <p:par>
                                <p:cTn id="21" presetID="10" presetClass="entr" presetSubtype="0" fill="hold" nodeType="withEffect">
                                  <p:stCondLst>
                                    <p:cond delay="0"/>
                                  </p:stCondLst>
                                  <p:iterate type="wd">
                                    <p:tmPct val="10000"/>
                                  </p:iterate>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288032"/>
          </a:xfrm>
        </p:spPr>
        <p:txBody>
          <a:bodyPr>
            <a:noAutofit/>
          </a:bodyPr>
          <a:lstStyle/>
          <a:p>
            <a:pPr lvl="0"/>
            <a:r>
              <a:rPr lang="el-GR" sz="3200" dirty="0">
                <a:latin typeface="Calibri" pitchFamily="34" charset="0"/>
                <a:ea typeface="Calibri" pitchFamily="34" charset="0"/>
                <a:cs typeface="Times New Roman" pitchFamily="18" charset="0"/>
              </a:rPr>
              <a:t>Στόχοι και δομή αυτής της παρουσίασης</a:t>
            </a:r>
            <a:br>
              <a:rPr lang="el-GR" sz="3200" dirty="0">
                <a:latin typeface="Arial" pitchFamily="34" charset="0"/>
                <a:cs typeface="Arial" pitchFamily="34" charset="0"/>
              </a:rPr>
            </a:br>
            <a:endParaRPr lang="el-GR" sz="3200" dirty="0">
              <a:latin typeface="Times New Roman" pitchFamily="18" charset="0"/>
              <a:cs typeface="Times New Roman" pitchFamily="18" charset="0"/>
            </a:endParaRPr>
          </a:p>
        </p:txBody>
      </p:sp>
      <p:sp>
        <p:nvSpPr>
          <p:cNvPr id="4" name="Text Placeholder 3"/>
          <p:cNvSpPr txBox="1">
            <a:spLocks/>
          </p:cNvSpPr>
          <p:nvPr/>
        </p:nvSpPr>
        <p:spPr>
          <a:xfrm>
            <a:off x="0" y="1928802"/>
            <a:ext cx="5572132" cy="4929198"/>
          </a:xfrm>
          <a:prstGeom prst="rect">
            <a:avLst/>
          </a:prstGeom>
        </p:spPr>
        <p:txBody>
          <a:bodyPr>
            <a:normAutofit fontScale="92500"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indent="-342900" algn="just">
              <a:spcBef>
                <a:spcPct val="20000"/>
              </a:spcBef>
              <a:buFont typeface="Arial" pitchFamily="34" charset="0"/>
              <a:buChar char="•"/>
              <a:defRPr/>
            </a:pPr>
            <a:r>
              <a:rPr lang="el-GR" sz="2400" dirty="0">
                <a:latin typeface="Calibri" pitchFamily="34" charset="0"/>
                <a:ea typeface="Calibri" pitchFamily="34" charset="0"/>
                <a:cs typeface="Times New Roman" pitchFamily="18" charset="0"/>
              </a:rPr>
              <a:t>Με βάση το επίκεντρο του Συνεδρίου και τις αρχές της Ομάδας Εργασίας «Η Παθολογική Ανατομική και το Κοινό», αρχικά θα εξετάσουμε πώς η </a:t>
            </a:r>
            <a:r>
              <a:rPr lang="el-GR" sz="2400" b="1" dirty="0">
                <a:latin typeface="Calibri" pitchFamily="34" charset="0"/>
                <a:ea typeface="Calibri" pitchFamily="34" charset="0"/>
                <a:cs typeface="Times New Roman" pitchFamily="18" charset="0"/>
              </a:rPr>
              <a:t>σχέση του παθολογοανατόμου με τον ασθενή</a:t>
            </a:r>
            <a:r>
              <a:rPr lang="el-GR" sz="2400" dirty="0">
                <a:latin typeface="Calibri" pitchFamily="34" charset="0"/>
                <a:ea typeface="Calibri" pitchFamily="34" charset="0"/>
                <a:cs typeface="Times New Roman" pitchFamily="18" charset="0"/>
              </a:rPr>
              <a:t> μπορεί να συνεπάγεται </a:t>
            </a:r>
            <a:r>
              <a:rPr lang="el-GR" sz="2400" b="1" dirty="0">
                <a:latin typeface="Calibri" pitchFamily="34" charset="0"/>
                <a:ea typeface="Calibri" pitchFamily="34" charset="0"/>
                <a:cs typeface="Times New Roman" pitchFamily="18" charset="0"/>
              </a:rPr>
              <a:t>αμοιβαίο όφελος</a:t>
            </a:r>
            <a:r>
              <a:rPr lang="el-GR" sz="2400" dirty="0">
                <a:latin typeface="Calibri" pitchFamily="34" charset="0"/>
                <a:ea typeface="Calibri" pitchFamily="34" charset="0"/>
                <a:cs typeface="Times New Roman" pitchFamily="18" charset="0"/>
              </a:rPr>
              <a:t>.</a:t>
            </a:r>
            <a:endParaRPr lang="el-GR" sz="2400" dirty="0">
              <a:latin typeface="Arial" pitchFamily="34" charset="0"/>
              <a:cs typeface="Arial" pitchFamily="34" charset="0"/>
            </a:endParaRPr>
          </a:p>
          <a:p>
            <a:pPr marL="342900" indent="-342900" algn="just">
              <a:spcBef>
                <a:spcPct val="20000"/>
              </a:spcBef>
              <a:buFont typeface="Arial" pitchFamily="34" charset="0"/>
              <a:buChar char="•"/>
              <a:defRPr/>
            </a:pPr>
            <a:r>
              <a:rPr lang="el-GR" sz="2400" dirty="0"/>
              <a:t>Στη συνέχεια, αφού </a:t>
            </a:r>
            <a:r>
              <a:rPr lang="el-GR" sz="2400" b="1" dirty="0"/>
              <a:t> ο παθολογοανατόμος</a:t>
            </a:r>
            <a:r>
              <a:rPr lang="el-GR" sz="2400" dirty="0"/>
              <a:t>  με την επιστημονική του υπόσταση, </a:t>
            </a:r>
            <a:r>
              <a:rPr lang="el-GR" sz="2400" b="1" dirty="0"/>
              <a:t> λάβει ο ίδιος τη θέση του ασθενούς</a:t>
            </a:r>
            <a:r>
              <a:rPr lang="el-GR" sz="2400" dirty="0"/>
              <a:t>, θα προσπαθήσουμε να </a:t>
            </a:r>
            <a:r>
              <a:rPr lang="el-GR" sz="2400" b="1" dirty="0"/>
              <a:t>φιλοσοφήσουμε σχετικά με την ομοιότητα και την ποικιλία, ως στοιχεία της ανθρώπινης φύσης, </a:t>
            </a:r>
            <a:r>
              <a:rPr lang="el-GR" sz="2400" dirty="0"/>
              <a:t> και να εξαγάγουμε κάποια </a:t>
            </a:r>
            <a:r>
              <a:rPr lang="el-GR" sz="2400" b="1" dirty="0"/>
              <a:t>εξισορροπιστικά</a:t>
            </a:r>
            <a:r>
              <a:rPr lang="el-GR" sz="2400" dirty="0"/>
              <a:t> </a:t>
            </a:r>
            <a:r>
              <a:rPr lang="el-GR" sz="2400" b="1" dirty="0"/>
              <a:t>μηνύματα για την καθημερινή μας ζωή</a:t>
            </a:r>
            <a:r>
              <a:rPr lang="el-GR" sz="2400" dirty="0"/>
              <a:t>.</a:t>
            </a:r>
          </a:p>
        </p:txBody>
      </p:sp>
      <p:pic>
        <p:nvPicPr>
          <p:cNvPr id="16385" name="Picture 1" descr="C:\Users\αγαπουλακι\Desktop\F1.large.jpg"/>
          <p:cNvPicPr>
            <a:picLocks noChangeAspect="1" noChangeArrowheads="1"/>
          </p:cNvPicPr>
          <p:nvPr/>
        </p:nvPicPr>
        <p:blipFill>
          <a:blip r:embed="rId2" cstate="print"/>
          <a:srcRect/>
          <a:stretch>
            <a:fillRect/>
          </a:stretch>
        </p:blipFill>
        <p:spPr bwMode="auto">
          <a:xfrm>
            <a:off x="5724128" y="404664"/>
            <a:ext cx="3032133" cy="2292899"/>
          </a:xfrm>
          <a:prstGeom prst="rect">
            <a:avLst/>
          </a:prstGeom>
          <a:noFill/>
        </p:spPr>
      </p:pic>
      <p:pic>
        <p:nvPicPr>
          <p:cNvPr id="16386" name="Picture 2" descr="C:\Users\αγαπουλακι\Desktop\411eba6782162c5c6c0c4923ffec44c5--australian-art-military-art.jpg"/>
          <p:cNvPicPr>
            <a:picLocks noChangeAspect="1" noChangeArrowheads="1"/>
          </p:cNvPicPr>
          <p:nvPr/>
        </p:nvPicPr>
        <p:blipFill>
          <a:blip r:embed="rId3" cstate="print"/>
          <a:srcRect/>
          <a:stretch>
            <a:fillRect/>
          </a:stretch>
        </p:blipFill>
        <p:spPr bwMode="auto">
          <a:xfrm>
            <a:off x="5715008" y="3120364"/>
            <a:ext cx="3143272" cy="3737636"/>
          </a:xfrm>
          <a:prstGeom prst="rect">
            <a:avLst/>
          </a:prstGeom>
          <a:noFill/>
        </p:spPr>
      </p:pic>
      <p:pic>
        <p:nvPicPr>
          <p:cNvPr id="16387" name="Picture 3" descr="C:\Users\αγαπουλακι\Desktop\2.jpg!Large.jpg"/>
          <p:cNvPicPr>
            <a:picLocks noChangeAspect="1" noChangeArrowheads="1"/>
          </p:cNvPicPr>
          <p:nvPr/>
        </p:nvPicPr>
        <p:blipFill>
          <a:blip r:embed="rId4" cstate="print"/>
          <a:srcRect/>
          <a:stretch>
            <a:fillRect/>
          </a:stretch>
        </p:blipFill>
        <p:spPr bwMode="auto">
          <a:xfrm>
            <a:off x="5868144" y="3284984"/>
            <a:ext cx="2861566" cy="3286148"/>
          </a:xfrm>
          <a:prstGeom prst="rect">
            <a:avLst/>
          </a:prstGeom>
          <a:noFill/>
        </p:spPr>
      </p:pic>
      <p:sp>
        <p:nvSpPr>
          <p:cNvPr id="11" name="10 - Ορθογώνιο"/>
          <p:cNvSpPr/>
          <p:nvPr/>
        </p:nvSpPr>
        <p:spPr>
          <a:xfrm>
            <a:off x="0" y="404665"/>
            <a:ext cx="5715008" cy="3170099"/>
          </a:xfrm>
          <a:prstGeom prst="rect">
            <a:avLst/>
          </a:prstGeom>
        </p:spPr>
        <p:txBody>
          <a:bodyPr wrap="square">
            <a:spAutoFit/>
          </a:bodyPr>
          <a:lstStyle/>
          <a:p>
            <a:pPr algn="ctr"/>
            <a:r>
              <a:rPr lang="el-GR" sz="2000" dirty="0"/>
              <a:t>Σύμφωνα με τους  συντελεστές του Πανευρωπαϊκού Συνεδρίου Παθολογικής Ανατομικής 2017, </a:t>
            </a:r>
          </a:p>
          <a:p>
            <a:pPr algn="ctr"/>
            <a:r>
              <a:rPr lang="el-GR" sz="2000" dirty="0"/>
              <a:t>το </a:t>
            </a:r>
            <a:r>
              <a:rPr lang="el-GR" sz="2000" b="1" dirty="0"/>
              <a:t>επίκεντρο </a:t>
            </a:r>
            <a:r>
              <a:rPr lang="el-GR" sz="2000" dirty="0"/>
              <a:t>του Συνεδρίου </a:t>
            </a:r>
          </a:p>
          <a:p>
            <a:pPr algn="ctr"/>
            <a:r>
              <a:rPr lang="el-GR" sz="2000" dirty="0"/>
              <a:t>«</a:t>
            </a:r>
            <a:r>
              <a:rPr lang="el-GR" sz="2000" b="1" dirty="0"/>
              <a:t>Παθολογική Ανατομική για τη Φροντίδα του Ασθενούς»</a:t>
            </a:r>
            <a:r>
              <a:rPr lang="el-GR" sz="2000" dirty="0"/>
              <a:t>   φιλοδοξεί να τονίσει την πρόσθετη αξία της  </a:t>
            </a:r>
            <a:r>
              <a:rPr lang="el-GR" sz="2000" spc="300" dirty="0">
                <a:effectLst>
                  <a:outerShdw blurRad="38100" dist="38100" dir="2700000" algn="tl">
                    <a:srgbClr val="000000">
                      <a:alpha val="43137"/>
                    </a:srgbClr>
                  </a:outerShdw>
                </a:effectLst>
              </a:rPr>
              <a:t>ιατρικής ειδικότητας</a:t>
            </a:r>
          </a:p>
          <a:p>
            <a:pPr algn="ctr"/>
            <a:r>
              <a:rPr lang="el-GR" sz="2000" dirty="0"/>
              <a:t> της </a:t>
            </a:r>
            <a:r>
              <a:rPr lang="el-GR" sz="2000" b="1" dirty="0"/>
              <a:t>Παθολογικής Ανατομικής</a:t>
            </a:r>
          </a:p>
          <a:p>
            <a:pPr algn="ctr"/>
            <a:r>
              <a:rPr lang="el-GR" sz="2000" dirty="0"/>
              <a:t> στην π α ρ ο χ ή  ιατρικών υπηρεσιών</a:t>
            </a:r>
          </a:p>
          <a:p>
            <a:pPr algn="ctr"/>
            <a:r>
              <a:rPr lang="el-GR" sz="2000" dirty="0"/>
              <a:t> και στη βελτίωση της υγείας </a:t>
            </a:r>
          </a:p>
          <a:p>
            <a:pPr algn="ctr"/>
            <a:r>
              <a:rPr lang="el-GR" sz="2000" dirty="0"/>
              <a:t>των ασθενών και του γενικού πληθυσμού.</a:t>
            </a:r>
          </a:p>
        </p:txBody>
      </p:sp>
      <p:sp>
        <p:nvSpPr>
          <p:cNvPr id="25603" name="Rectangle 3"/>
          <p:cNvSpPr>
            <a:spLocks noChangeArrowheads="1"/>
          </p:cNvSpPr>
          <p:nvPr/>
        </p:nvSpPr>
        <p:spPr bwMode="auto">
          <a:xfrm>
            <a:off x="9756576" y="107504"/>
            <a:ext cx="1800200"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25604" name="Rectangle 4"/>
          <p:cNvSpPr>
            <a:spLocks noChangeArrowheads="1"/>
          </p:cNvSpPr>
          <p:nvPr/>
        </p:nvSpPr>
        <p:spPr bwMode="auto">
          <a:xfrm>
            <a:off x="6300192" y="6516169"/>
            <a:ext cx="2520280"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E</a:t>
            </a: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Hopper</a:t>
            </a: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l-GR" sz="900" b="0" i="0" u="none" strike="noStrike" cap="none" normalizeH="0" baseline="0" dirty="0">
                <a:ln>
                  <a:noFill/>
                </a:ln>
                <a:effectLst/>
                <a:latin typeface="Calibri" pitchFamily="34" charset="0"/>
                <a:ea typeface="Calibri" pitchFamily="34" charset="0"/>
                <a:cs typeface="Times New Roman" pitchFamily="18" charset="0"/>
              </a:rPr>
              <a:t>Εκδρομή</a:t>
            </a: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στη Φιλοσοφία, 1959</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8" name="Rectangle 3"/>
          <p:cNvSpPr>
            <a:spLocks noChangeArrowheads="1"/>
          </p:cNvSpPr>
          <p:nvPr/>
        </p:nvSpPr>
        <p:spPr bwMode="auto">
          <a:xfrm rot="10800000" flipV="1">
            <a:off x="6228184" y="2677383"/>
            <a:ext cx="25202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R Pope</a:t>
            </a:r>
            <a:r>
              <a:rPr kumimoji="0" lang="el-GR"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 Σπουργίτης, 1989</a:t>
            </a:r>
            <a:endParaRPr kumimoji="0" lang="el-GR" sz="1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00555 -0.01065 L 0.00226 -0.39561 " pathEditMode="relative" rAng="0" ptsTypes="AA">
                                      <p:cBhvr>
                                        <p:cTn id="21" dur="2000" fill="hold"/>
                                        <p:tgtEl>
                                          <p:spTgt spid="16386"/>
                                        </p:tgtEl>
                                        <p:attrNameLst>
                                          <p:attrName>ppt_x</p:attrName>
                                          <p:attrName>ppt_y</p:attrName>
                                        </p:attrNameLst>
                                      </p:cBhvr>
                                      <p:rCtr x="400" y="-19300"/>
                                    </p:animMotion>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dissolv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6387"/>
                                        </p:tgtEl>
                                        <p:attrNameLst>
                                          <p:attrName>style.visibility</p:attrName>
                                        </p:attrNameLst>
                                      </p:cBhvr>
                                      <p:to>
                                        <p:strVal val="visible"/>
                                      </p:to>
                                    </p:set>
                                    <p:animEffect transition="in" filter="dissolve">
                                      <p:cBhvr>
                                        <p:cTn id="31" dur="500"/>
                                        <p:tgtEl>
                                          <p:spTgt spid="1638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5604"/>
                                        </p:tgtEl>
                                        <p:attrNameLst>
                                          <p:attrName>style.visibility</p:attrName>
                                        </p:attrNameLst>
                                      </p:cBhvr>
                                      <p:to>
                                        <p:strVal val="visible"/>
                                      </p:to>
                                    </p:set>
                                    <p:animEffect transition="in" filter="dissolve">
                                      <p:cBhvr>
                                        <p:cTn id="34"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604"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αγαπουλακι\Desktop\AMSTERDAM\AMSTERDAM PAINTINGS\art-book-3.jpg"/>
          <p:cNvPicPr>
            <a:picLocks noChangeAspect="1" noChangeArrowheads="1"/>
          </p:cNvPicPr>
          <p:nvPr/>
        </p:nvPicPr>
        <p:blipFill>
          <a:blip r:embed="rId2" cstate="print"/>
          <a:srcRect/>
          <a:stretch>
            <a:fillRect/>
          </a:stretch>
        </p:blipFill>
        <p:spPr bwMode="auto">
          <a:xfrm>
            <a:off x="1214414" y="357166"/>
            <a:ext cx="3786213" cy="2741218"/>
          </a:xfrm>
          <a:prstGeom prst="rect">
            <a:avLst/>
          </a:prstGeom>
          <a:noFill/>
        </p:spPr>
      </p:pic>
      <p:sp>
        <p:nvSpPr>
          <p:cNvPr id="3" name="Rectangle 2"/>
          <p:cNvSpPr/>
          <p:nvPr/>
        </p:nvSpPr>
        <p:spPr>
          <a:xfrm>
            <a:off x="5000628" y="2714620"/>
            <a:ext cx="3786214" cy="338554"/>
          </a:xfrm>
          <a:prstGeom prst="rect">
            <a:avLst/>
          </a:prstGeom>
        </p:spPr>
        <p:txBody>
          <a:bodyPr wrap="square">
            <a:spAutoFit/>
          </a:bodyPr>
          <a:lstStyle/>
          <a:p>
            <a:r>
              <a:rPr lang="en-GB" sz="1600" dirty="0">
                <a:latin typeface="+mj-lt"/>
                <a:cs typeface="Times New Roman" pitchFamily="18" charset="0"/>
              </a:rPr>
              <a:t>H </a:t>
            </a:r>
            <a:r>
              <a:rPr lang="en-GB" sz="1600" dirty="0" err="1">
                <a:latin typeface="+mj-lt"/>
                <a:cs typeface="Times New Roman" pitchFamily="18" charset="0"/>
              </a:rPr>
              <a:t>Hiary</a:t>
            </a:r>
            <a:r>
              <a:rPr lang="en-GB" sz="1600" dirty="0">
                <a:latin typeface="+mj-lt"/>
                <a:cs typeface="Times New Roman" pitchFamily="18" charset="0"/>
              </a:rPr>
              <a:t> : </a:t>
            </a:r>
            <a:r>
              <a:rPr lang="el-GR" sz="1600" dirty="0">
                <a:latin typeface="+mj-lt"/>
              </a:rPr>
              <a:t>Διαφορές – Βιβλίο Τέχνης</a:t>
            </a:r>
            <a:endParaRPr lang="el-GR" sz="1600" dirty="0">
              <a:latin typeface="+mj-lt"/>
              <a:cs typeface="Times New Roman" pitchFamily="18" charset="0"/>
            </a:endParaRPr>
          </a:p>
        </p:txBody>
      </p:sp>
      <p:sp>
        <p:nvSpPr>
          <p:cNvPr id="4" name="Rectangle 3"/>
          <p:cNvSpPr/>
          <p:nvPr/>
        </p:nvSpPr>
        <p:spPr>
          <a:xfrm>
            <a:off x="0" y="3026182"/>
            <a:ext cx="9144000" cy="3908762"/>
          </a:xfrm>
          <a:prstGeom prst="rect">
            <a:avLst/>
          </a:prstGeom>
        </p:spPr>
        <p:txBody>
          <a:bodyPr wrap="square">
            <a:spAutoFit/>
          </a:bodyPr>
          <a:lstStyle/>
          <a:p>
            <a:pPr algn="ctr"/>
            <a:r>
              <a:rPr lang="en-US" dirty="0"/>
              <a:t> </a:t>
            </a:r>
            <a:r>
              <a:rPr lang="el-GR" sz="2800" b="1" dirty="0"/>
              <a:t>ΝΑΙ ΣΤΙΣ ΔΙΑΦΟΡΕΣ ΜΑΣ</a:t>
            </a:r>
          </a:p>
          <a:p>
            <a:pPr algn="ctr"/>
            <a:r>
              <a:rPr lang="el-GR" sz="2000" dirty="0"/>
              <a:t>Οι ομοιότητές μας καλό είναι να </a:t>
            </a:r>
            <a:r>
              <a:rPr lang="el-GR" sz="2000" u="sng" dirty="0">
                <a:effectLst>
                  <a:outerShdw blurRad="38100" dist="38100" dir="2700000" algn="tl">
                    <a:srgbClr val="000000">
                      <a:alpha val="43137"/>
                    </a:srgbClr>
                  </a:outerShdw>
                </a:effectLst>
              </a:rPr>
              <a:t>μην</a:t>
            </a:r>
            <a:r>
              <a:rPr lang="el-GR" sz="2000" dirty="0"/>
              <a:t> </a:t>
            </a:r>
            <a:r>
              <a:rPr lang="el-GR" sz="2000" i="1" dirty="0">
                <a:effectLst>
                  <a:outerShdw blurRad="38100" dist="38100" dir="2700000" algn="tl">
                    <a:srgbClr val="000000">
                      <a:alpha val="43137"/>
                    </a:srgbClr>
                  </a:outerShdw>
                </a:effectLst>
              </a:rPr>
              <a:t>υπερ</a:t>
            </a:r>
            <a:r>
              <a:rPr lang="el-GR" sz="2000" dirty="0"/>
              <a:t>τονίζονται. Οι ομοιότητες, παρότι  πάντοτε  υπαρκτές, μερικές φορές, </a:t>
            </a:r>
            <a:r>
              <a:rPr lang="el-GR" sz="2000" i="1" dirty="0"/>
              <a:t>δεν </a:t>
            </a:r>
            <a:r>
              <a:rPr lang="el-GR" sz="2000" dirty="0"/>
              <a:t>αποτελούν το σημαντικότερο στοιχείο για τους ανθρώπους, λόγω της  </a:t>
            </a:r>
            <a:r>
              <a:rPr lang="el-GR" sz="2000" dirty="0">
                <a:effectLst>
                  <a:outerShdw blurRad="38100" dist="38100" dir="2700000" algn="tl">
                    <a:srgbClr val="000000">
                      <a:alpha val="43137"/>
                    </a:srgbClr>
                  </a:outerShdw>
                </a:effectLst>
              </a:rPr>
              <a:t>έμφυτης  επιθυμίας </a:t>
            </a:r>
            <a:r>
              <a:rPr lang="el-GR" sz="2000" dirty="0"/>
              <a:t>του καθενός μας  να</a:t>
            </a:r>
            <a:r>
              <a:rPr lang="el-GR" sz="2000" b="1" dirty="0"/>
              <a:t>  </a:t>
            </a:r>
          </a:p>
          <a:p>
            <a:pPr algn="ctr"/>
            <a:r>
              <a:rPr lang="el-GR" sz="2000" b="1" dirty="0"/>
              <a:t>α π ο λ α μ β ά ν ε ι  </a:t>
            </a:r>
            <a:r>
              <a:rPr lang="el-GR" sz="2000" b="1" u="sng" spc="300" dirty="0"/>
              <a:t>την αξιοπρέπεια</a:t>
            </a:r>
            <a:r>
              <a:rPr lang="el-GR" sz="2000" b="1" spc="300" dirty="0"/>
              <a:t>  </a:t>
            </a:r>
            <a:r>
              <a:rPr lang="el-GR" sz="2000" b="1" dirty="0"/>
              <a:t>τ ο υ  ν α  ε ί ν α ι   δ ι α φ ο ρ ε τ ι κ ό ς .</a:t>
            </a:r>
            <a:br>
              <a:rPr lang="el-GR" sz="2000" b="1" dirty="0"/>
            </a:br>
            <a:r>
              <a:rPr lang="el-GR" sz="2000" dirty="0"/>
              <a:t>Θα πρέπει να λαμβάνουμε υπ’ όψη ότι η εκ Θεού ενότητα  του ανθρώπινου γένους έχει παρομοιαστεί  με </a:t>
            </a:r>
            <a:r>
              <a:rPr lang="el-GR" sz="2000" dirty="0">
                <a:effectLst>
                  <a:outerShdw blurRad="38100" dist="38100" dir="2700000" algn="tl">
                    <a:srgbClr val="000000">
                      <a:alpha val="43137"/>
                    </a:srgbClr>
                  </a:outerShdw>
                </a:effectLst>
              </a:rPr>
              <a:t>ένα</a:t>
            </a:r>
            <a:r>
              <a:rPr lang="el-GR" sz="2000" dirty="0"/>
              <a:t> λιβάδι αγριολούλουδα, το καθένα με  </a:t>
            </a:r>
            <a:r>
              <a:rPr lang="el-GR" sz="2000" b="1" dirty="0"/>
              <a:t>διαφορετικό  τόνο</a:t>
            </a:r>
            <a:r>
              <a:rPr lang="el-GR" sz="2000" dirty="0"/>
              <a:t> και </a:t>
            </a:r>
            <a:r>
              <a:rPr lang="el-GR" sz="2000" b="1" dirty="0"/>
              <a:t>απόχρωση. </a:t>
            </a:r>
            <a:r>
              <a:rPr lang="el-GR" sz="2000" dirty="0"/>
              <a:t>Η  </a:t>
            </a:r>
            <a:r>
              <a:rPr lang="el-GR" sz="2000" b="1" dirty="0"/>
              <a:t>αγάπη</a:t>
            </a:r>
            <a:r>
              <a:rPr lang="el-GR" sz="2000" dirty="0"/>
              <a:t> δεν αρχίζει σωστά με την επιβολή της δικής μας οπτικής στους άλλους, αλλά με την </a:t>
            </a:r>
            <a:r>
              <a:rPr lang="el-GR" sz="2000" dirty="0">
                <a:effectLst>
                  <a:outerShdw blurRad="38100" dist="38100" dir="2700000" algn="tl">
                    <a:srgbClr val="000000">
                      <a:alpha val="43137"/>
                    </a:srgbClr>
                  </a:outerShdw>
                </a:effectLst>
              </a:rPr>
              <a:t>κατανόηση των  ανθρώπων υπό </a:t>
            </a:r>
            <a:r>
              <a:rPr lang="el-GR" sz="2000" u="sng" dirty="0">
                <a:effectLst>
                  <a:outerShdw blurRad="38100" dist="38100" dir="2700000" algn="tl">
                    <a:srgbClr val="000000">
                      <a:alpha val="43137"/>
                    </a:srgbClr>
                  </a:outerShdw>
                </a:effectLst>
              </a:rPr>
              <a:t>τους δικούς τους όρους </a:t>
            </a:r>
            <a:r>
              <a:rPr lang="el-GR" sz="2000" dirty="0">
                <a:effectLst>
                  <a:outerShdw blurRad="38100" dist="38100" dir="2700000" algn="tl">
                    <a:srgbClr val="000000">
                      <a:alpha val="43137"/>
                    </a:srgbClr>
                  </a:outerShdw>
                </a:effectLst>
              </a:rPr>
              <a:t>και για </a:t>
            </a:r>
            <a:r>
              <a:rPr lang="el-GR" sz="2000" u="sng" dirty="0">
                <a:effectLst>
                  <a:outerShdw blurRad="38100" dist="38100" dir="2700000" algn="tl">
                    <a:srgbClr val="000000">
                      <a:alpha val="43137"/>
                    </a:srgbClr>
                  </a:outerShdw>
                </a:effectLst>
              </a:rPr>
              <a:t>το δικό τους όφελος</a:t>
            </a:r>
            <a:r>
              <a:rPr lang="el-GR" sz="2000" dirty="0"/>
              <a:t>, με επίδειξη </a:t>
            </a:r>
            <a:r>
              <a:rPr lang="el-GR" sz="2000" b="1" dirty="0"/>
              <a:t>ενσυναίσθησης</a:t>
            </a:r>
            <a:r>
              <a:rPr lang="el-GR" sz="2000" dirty="0"/>
              <a:t> και </a:t>
            </a:r>
            <a:r>
              <a:rPr lang="el-GR" sz="2000" b="1" dirty="0"/>
              <a:t>ευαισθησίας</a:t>
            </a:r>
            <a:r>
              <a:rPr lang="el-GR" sz="2000" dirty="0"/>
              <a:t> εκ μέρους μας γι’ αυτό που είναι το σημαντικότερο  </a:t>
            </a:r>
            <a:r>
              <a:rPr lang="el-GR" sz="2000" b="1" spc="300" dirty="0"/>
              <a:t>γι’  αυτούς </a:t>
            </a:r>
            <a:r>
              <a:rPr lang="el-GR" sz="2000" dirty="0"/>
              <a:t>και που μπορεί να είναι  </a:t>
            </a:r>
            <a:r>
              <a:rPr lang="el-GR" sz="2000" b="1" spc="600" dirty="0"/>
              <a:t>διαφορετικό</a:t>
            </a:r>
            <a:r>
              <a:rPr lang="el-GR" sz="2000" dirty="0"/>
              <a:t> από αυτό που εμείς θεωρούμε το σημαντικότερο </a:t>
            </a:r>
            <a:r>
              <a:rPr lang="el-GR" sz="2000" dirty="0">
                <a:effectLst>
                  <a:outerShdw blurRad="38100" dist="38100" dir="2700000" algn="tl">
                    <a:srgbClr val="000000">
                      <a:alpha val="43137"/>
                    </a:srgbClr>
                  </a:outerShdw>
                </a:effectLst>
              </a:rPr>
              <a:t>για εμάς</a:t>
            </a:r>
            <a:r>
              <a:rPr lang="el-GR" sz="2000" dirty="0"/>
              <a:t>. </a:t>
            </a:r>
          </a:p>
        </p:txBody>
      </p:sp>
      <p:pic>
        <p:nvPicPr>
          <p:cNvPr id="23554" name="Picture 2" descr="C:\Users\αγαπουλακι\Desktop\AMSTERDAM\AMSTERDAM PAINTINGS\H Fantin-Latour Bouquet-of-diverse-flowers-1881..jpg"/>
          <p:cNvPicPr>
            <a:picLocks noChangeAspect="1" noChangeArrowheads="1"/>
          </p:cNvPicPr>
          <p:nvPr/>
        </p:nvPicPr>
        <p:blipFill>
          <a:blip r:embed="rId3" cstate="print"/>
          <a:srcRect/>
          <a:stretch>
            <a:fillRect/>
          </a:stretch>
        </p:blipFill>
        <p:spPr bwMode="auto">
          <a:xfrm>
            <a:off x="1214414" y="214290"/>
            <a:ext cx="3720698" cy="2857496"/>
          </a:xfrm>
          <a:prstGeom prst="rect">
            <a:avLst/>
          </a:prstGeom>
          <a:noFill/>
        </p:spPr>
      </p:pic>
      <p:sp>
        <p:nvSpPr>
          <p:cNvPr id="6" name="Rectangle 5"/>
          <p:cNvSpPr/>
          <p:nvPr/>
        </p:nvSpPr>
        <p:spPr>
          <a:xfrm>
            <a:off x="5072066" y="2428868"/>
            <a:ext cx="3143272" cy="646331"/>
          </a:xfrm>
          <a:prstGeom prst="rect">
            <a:avLst/>
          </a:prstGeom>
        </p:spPr>
        <p:txBody>
          <a:bodyPr wrap="square">
            <a:spAutoFit/>
          </a:bodyPr>
          <a:lstStyle/>
          <a:p>
            <a:r>
              <a:rPr lang="en-US" dirty="0">
                <a:latin typeface="+mj-lt"/>
                <a:cs typeface="Times New Roman" pitchFamily="18" charset="0"/>
              </a:rPr>
              <a:t>H </a:t>
            </a:r>
            <a:r>
              <a:rPr lang="en-US" dirty="0" err="1">
                <a:latin typeface="+mj-lt"/>
                <a:cs typeface="Times New Roman" pitchFamily="18" charset="0"/>
              </a:rPr>
              <a:t>Fantin-Latour</a:t>
            </a:r>
            <a:r>
              <a:rPr lang="en-US" dirty="0">
                <a:latin typeface="+mj-lt"/>
                <a:cs typeface="Times New Roman" pitchFamily="18" charset="0"/>
              </a:rPr>
              <a:t> : </a:t>
            </a:r>
            <a:r>
              <a:rPr lang="el-GR" dirty="0">
                <a:latin typeface="+mj-lt"/>
              </a:rPr>
              <a:t>Μπουκέτο με </a:t>
            </a:r>
            <a:r>
              <a:rPr lang="el-GR" dirty="0">
                <a:effectLst>
                  <a:outerShdw blurRad="38100" dist="38100" dir="2700000" algn="tl">
                    <a:srgbClr val="000000">
                      <a:alpha val="43137"/>
                    </a:srgbClr>
                  </a:outerShdw>
                </a:effectLst>
                <a:latin typeface="+mj-lt"/>
              </a:rPr>
              <a:t>ποικιλία</a:t>
            </a:r>
            <a:r>
              <a:rPr lang="el-GR" dirty="0">
                <a:latin typeface="+mj-lt"/>
              </a:rPr>
              <a:t> λουλουδιών</a:t>
            </a:r>
            <a:r>
              <a:rPr lang="en-US" dirty="0">
                <a:latin typeface="+mj-lt"/>
                <a:cs typeface="Times New Roman" pitchFamily="18" charset="0"/>
              </a:rPr>
              <a:t>,1881</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602"/>
                                        </p:tgtEl>
                                      </p:cBhvr>
                                    </p:animEffect>
                                    <p:set>
                                      <p:cBhvr>
                                        <p:cTn id="7" dur="1" fill="hold">
                                          <p:stCondLst>
                                            <p:cond delay="499"/>
                                          </p:stCondLst>
                                        </p:cTn>
                                        <p:tgtEl>
                                          <p:spTgt spid="2560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fade">
                                      <p:cBhvr>
                                        <p:cTn id="15" dur="500"/>
                                        <p:tgtEl>
                                          <p:spTgt spid="235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αγαπουλακι\Desktop\AMSTERDAM\AMSTERDAM PAINTINGS\REMBRANDT SELF PORTRAITS\01. 1627 Rembrandt Autoportrait aux cheveux ébouriffés Self-portrait with the dishevelled hair hsp 23x17 cm ams rijs.jpg"/>
          <p:cNvPicPr>
            <a:picLocks noChangeAspect="1" noChangeArrowheads="1"/>
          </p:cNvPicPr>
          <p:nvPr/>
        </p:nvPicPr>
        <p:blipFill>
          <a:blip r:embed="rId2" cstate="print"/>
          <a:srcRect/>
          <a:stretch>
            <a:fillRect/>
          </a:stretch>
        </p:blipFill>
        <p:spPr bwMode="auto">
          <a:xfrm>
            <a:off x="1071538" y="428604"/>
            <a:ext cx="3071834" cy="3813126"/>
          </a:xfrm>
          <a:prstGeom prst="rect">
            <a:avLst/>
          </a:prstGeom>
          <a:noFill/>
        </p:spPr>
      </p:pic>
      <p:pic>
        <p:nvPicPr>
          <p:cNvPr id="24579" name="Picture 3" descr="C:\Users\αγαπουλακι\Desktop\AMSTERDAM\AMSTERDAM PAINTINGS\REMBRANDT SELF PORTRAITS\02. 496px-Self-portrait_at_34_by_Rembrandt.jpg"/>
          <p:cNvPicPr>
            <a:picLocks noChangeAspect="1" noChangeArrowheads="1"/>
          </p:cNvPicPr>
          <p:nvPr/>
        </p:nvPicPr>
        <p:blipFill>
          <a:blip r:embed="rId3" cstate="print"/>
          <a:srcRect/>
          <a:stretch>
            <a:fillRect/>
          </a:stretch>
        </p:blipFill>
        <p:spPr bwMode="auto">
          <a:xfrm>
            <a:off x="4929190" y="428604"/>
            <a:ext cx="3143273" cy="3796008"/>
          </a:xfrm>
          <a:prstGeom prst="rect">
            <a:avLst/>
          </a:prstGeom>
          <a:noFill/>
        </p:spPr>
      </p:pic>
      <p:sp>
        <p:nvSpPr>
          <p:cNvPr id="4" name="Rectangle 3"/>
          <p:cNvSpPr/>
          <p:nvPr/>
        </p:nvSpPr>
        <p:spPr>
          <a:xfrm>
            <a:off x="2643174" y="4221088"/>
            <a:ext cx="5429288" cy="276999"/>
          </a:xfrm>
          <a:prstGeom prst="rect">
            <a:avLst/>
          </a:prstGeom>
        </p:spPr>
        <p:txBody>
          <a:bodyPr wrap="square">
            <a:spAutoFit/>
          </a:bodyPr>
          <a:lstStyle/>
          <a:p>
            <a:r>
              <a:rPr lang="en-GB" sz="1200" dirty="0">
                <a:latin typeface="+mj-lt"/>
                <a:cs typeface="Times New Roman" pitchFamily="18" charset="0"/>
              </a:rPr>
              <a:t>Rembrandt Van Rijn (1606-1669)</a:t>
            </a:r>
            <a:r>
              <a:rPr lang="el-GR" sz="1200" dirty="0">
                <a:latin typeface="+mj-lt"/>
                <a:cs typeface="Times New Roman" pitchFamily="18" charset="0"/>
              </a:rPr>
              <a:t> </a:t>
            </a:r>
            <a:r>
              <a:rPr lang="en-GB" sz="1200" dirty="0">
                <a:latin typeface="+mj-lt"/>
                <a:cs typeface="Times New Roman" pitchFamily="18" charset="0"/>
              </a:rPr>
              <a:t>:</a:t>
            </a:r>
            <a:r>
              <a:rPr lang="el-GR" sz="1200" dirty="0">
                <a:latin typeface="+mj-lt"/>
                <a:cs typeface="Times New Roman" pitchFamily="18" charset="0"/>
              </a:rPr>
              <a:t> Αυτοπροσωπογραφίες</a:t>
            </a:r>
          </a:p>
        </p:txBody>
      </p:sp>
      <p:pic>
        <p:nvPicPr>
          <p:cNvPr id="24580" name="Picture 4" descr="C:\Users\αγαπουλακι\Desktop\AMSTERDAM\AMSTERDAM PAINTINGS\REMBRANDT SELF PORTRAITS\03. 790px-Rembrandt_van_Rijn_-_Self-Portrait_-_Google_Art_Project.jpg"/>
          <p:cNvPicPr>
            <a:picLocks noChangeAspect="1" noChangeArrowheads="1"/>
          </p:cNvPicPr>
          <p:nvPr/>
        </p:nvPicPr>
        <p:blipFill>
          <a:blip r:embed="rId4" cstate="print"/>
          <a:srcRect/>
          <a:stretch>
            <a:fillRect/>
          </a:stretch>
        </p:blipFill>
        <p:spPr bwMode="auto">
          <a:xfrm>
            <a:off x="4929190" y="428604"/>
            <a:ext cx="3000395" cy="3786214"/>
          </a:xfrm>
          <a:prstGeom prst="rect">
            <a:avLst/>
          </a:prstGeom>
          <a:noFill/>
        </p:spPr>
      </p:pic>
      <p:pic>
        <p:nvPicPr>
          <p:cNvPr id="24581" name="Picture 5" descr="C:\Users\αγαπουλακι\Desktop\AMSTERDAM\AMSTERDAM PAINTINGS\REMBRANDT SELF PORTRAITS\05.jpg"/>
          <p:cNvPicPr>
            <a:picLocks noChangeAspect="1" noChangeArrowheads="1"/>
          </p:cNvPicPr>
          <p:nvPr/>
        </p:nvPicPr>
        <p:blipFill>
          <a:blip r:embed="rId5" cstate="print"/>
          <a:srcRect/>
          <a:stretch>
            <a:fillRect/>
          </a:stretch>
        </p:blipFill>
        <p:spPr bwMode="auto">
          <a:xfrm>
            <a:off x="4857751" y="428604"/>
            <a:ext cx="3080817" cy="3786214"/>
          </a:xfrm>
          <a:prstGeom prst="rect">
            <a:avLst/>
          </a:prstGeom>
          <a:noFill/>
        </p:spPr>
      </p:pic>
      <p:pic>
        <p:nvPicPr>
          <p:cNvPr id="24582" name="Picture 6" descr="C:\Users\αγαπουλακι\Desktop\AMSTERDAM\AMSTERDAM PAINTINGS\REMBRANDT SELF PORTRAITS\07. Rembrandt_Selbstbildnis_wrm_2526_01.jpg"/>
          <p:cNvPicPr>
            <a:picLocks noChangeAspect="1" noChangeArrowheads="1"/>
          </p:cNvPicPr>
          <p:nvPr/>
        </p:nvPicPr>
        <p:blipFill>
          <a:blip r:embed="rId6" cstate="print"/>
          <a:srcRect/>
          <a:stretch>
            <a:fillRect/>
          </a:stretch>
        </p:blipFill>
        <p:spPr bwMode="auto">
          <a:xfrm>
            <a:off x="4786314" y="428603"/>
            <a:ext cx="3571900" cy="3805265"/>
          </a:xfrm>
          <a:prstGeom prst="rect">
            <a:avLst/>
          </a:prstGeom>
          <a:noFill/>
        </p:spPr>
      </p:pic>
      <p:sp>
        <p:nvSpPr>
          <p:cNvPr id="8" name="Rectangle 7"/>
          <p:cNvSpPr/>
          <p:nvPr/>
        </p:nvSpPr>
        <p:spPr>
          <a:xfrm>
            <a:off x="2214546" y="-142900"/>
            <a:ext cx="4786346" cy="523220"/>
          </a:xfrm>
          <a:prstGeom prst="rect">
            <a:avLst/>
          </a:prstGeom>
        </p:spPr>
        <p:txBody>
          <a:bodyPr wrap="square">
            <a:spAutoFit/>
          </a:bodyPr>
          <a:lstStyle/>
          <a:p>
            <a:pPr algn="ctr"/>
            <a:r>
              <a:rPr lang="el-GR" sz="2800" b="1" spc="600" dirty="0"/>
              <a:t>Το ταξίδι της ζωής</a:t>
            </a:r>
            <a:endParaRPr lang="el-GR" sz="2800" spc="600" dirty="0"/>
          </a:p>
        </p:txBody>
      </p:sp>
      <p:sp>
        <p:nvSpPr>
          <p:cNvPr id="9" name="Content Placeholder 2"/>
          <p:cNvSpPr txBox="1">
            <a:spLocks/>
          </p:cNvSpPr>
          <p:nvPr/>
        </p:nvSpPr>
        <p:spPr>
          <a:xfrm>
            <a:off x="0" y="4365104"/>
            <a:ext cx="9144000" cy="2492896"/>
          </a:xfrm>
          <a:prstGeom prst="rect">
            <a:avLst/>
          </a:prstGeom>
        </p:spPr>
        <p:txBody>
          <a:bodyPr>
            <a:noAutofit/>
          </a:bodyPr>
          <a:lstStyle/>
          <a:p>
            <a:pPr marL="342900" indent="-342900" algn="just">
              <a:spcBef>
                <a:spcPct val="20000"/>
              </a:spcBef>
              <a:buFont typeface="Arial" pitchFamily="34" charset="0"/>
              <a:buChar char="•"/>
              <a:defRPr/>
            </a:pPr>
            <a:r>
              <a:rPr lang="el-GR" dirty="0"/>
              <a:t>Η υπαγωγή </a:t>
            </a:r>
            <a:r>
              <a:rPr lang="el-GR" b="1" dirty="0"/>
              <a:t>όλων μας </a:t>
            </a:r>
            <a:r>
              <a:rPr lang="el-GR" dirty="0"/>
              <a:t>στους </a:t>
            </a:r>
            <a:r>
              <a:rPr lang="el-GR" b="1" dirty="0"/>
              <a:t>κοινούς </a:t>
            </a:r>
            <a:r>
              <a:rPr lang="el-GR" dirty="0">
                <a:effectLst>
                  <a:outerShdw blurRad="38100" dist="38100" dir="2700000" algn="tl">
                    <a:srgbClr val="000000">
                      <a:alpha val="43137"/>
                    </a:srgbClr>
                  </a:outerShdw>
                </a:effectLst>
              </a:rPr>
              <a:t>νόμους της φύσης </a:t>
            </a:r>
            <a:r>
              <a:rPr lang="el-GR" b="1" dirty="0"/>
              <a:t>φέρνει τους ανθρώπους μαζί</a:t>
            </a:r>
            <a:r>
              <a:rPr lang="el-GR" dirty="0"/>
              <a:t> στο </a:t>
            </a:r>
            <a:r>
              <a:rPr lang="el-GR" dirty="0">
                <a:effectLst>
                  <a:outerShdw blurRad="38100" dist="38100" dir="2700000" algn="tl">
                    <a:srgbClr val="000000">
                      <a:alpha val="43137"/>
                    </a:srgbClr>
                  </a:outerShdw>
                </a:effectLst>
              </a:rPr>
              <a:t>ταξίδι της ζωής</a:t>
            </a:r>
            <a:r>
              <a:rPr lang="el-GR" dirty="0"/>
              <a:t>. Οι </a:t>
            </a:r>
            <a:r>
              <a:rPr lang="el-GR" b="1" dirty="0"/>
              <a:t>ομοιότητες</a:t>
            </a:r>
            <a:r>
              <a:rPr lang="el-GR" dirty="0"/>
              <a:t>, όπως αυτές αναδεικνύονται από την παραδοσιακή, μορφολογική Παθολογική Ανατομική, μπορούν να </a:t>
            </a:r>
            <a:r>
              <a:rPr lang="el-GR" b="1" dirty="0"/>
              <a:t>ενώσουν τους ανθρώπους και να ζεστάνουν τις καρδιές τους,</a:t>
            </a:r>
            <a:r>
              <a:rPr lang="el-GR" dirty="0"/>
              <a:t> άσχετα από την προέλευσή τους από το Βορρά, το Νότο, την Ανατολή ή τη Δύση…</a:t>
            </a:r>
          </a:p>
          <a:p>
            <a:pPr marL="342900" indent="-342900" algn="just">
              <a:spcBef>
                <a:spcPct val="20000"/>
              </a:spcBef>
              <a:buFont typeface="Arial" pitchFamily="34" charset="0"/>
              <a:buChar char="•"/>
              <a:defRPr/>
            </a:pPr>
            <a:r>
              <a:rPr lang="el-GR" dirty="0"/>
              <a:t>Πέρα από τις όποιες φυλετικές, εθνικές, κοινωνικο-οικονομικές και πολιτιστικές </a:t>
            </a:r>
            <a:r>
              <a:rPr lang="el-GR" b="1" dirty="0"/>
              <a:t>διαφορές</a:t>
            </a:r>
            <a:r>
              <a:rPr lang="el-GR" dirty="0"/>
              <a:t>, αυτή καθεαυτή η </a:t>
            </a:r>
            <a:r>
              <a:rPr lang="el-GR" b="1" dirty="0"/>
              <a:t>ιδιαιτερότητα</a:t>
            </a:r>
            <a:r>
              <a:rPr lang="el-GR" dirty="0"/>
              <a:t> της προσωπικότητας του </a:t>
            </a:r>
            <a:r>
              <a:rPr lang="el-GR" b="1" dirty="0"/>
              <a:t>καθενός</a:t>
            </a:r>
            <a:r>
              <a:rPr lang="el-GR" dirty="0"/>
              <a:t> μας είναι το θεμέλιο πάνω στο οποίο  χτίζουμε την </a:t>
            </a:r>
            <a:r>
              <a:rPr lang="el-GR" b="1" dirty="0"/>
              <a:t>αυτοεκτίμησή μας</a:t>
            </a:r>
            <a:r>
              <a:rPr lang="el-GR" dirty="0"/>
              <a:t>  αλλά και την  </a:t>
            </a:r>
            <a:r>
              <a:rPr lang="el-GR" b="1" dirty="0"/>
              <a:t>αυτονομία </a:t>
            </a:r>
            <a:r>
              <a:rPr lang="el-GR" dirty="0"/>
              <a:t>μας σε σχέση με τους άλλους ανθρώπους.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579"/>
                                        </p:tgtEl>
                                      </p:cBhvr>
                                    </p:animEffect>
                                    <p:set>
                                      <p:cBhvr>
                                        <p:cTn id="12" dur="1" fill="hold">
                                          <p:stCondLst>
                                            <p:cond delay="499"/>
                                          </p:stCondLst>
                                        </p:cTn>
                                        <p:tgtEl>
                                          <p:spTgt spid="245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fade">
                                      <p:cBhvr>
                                        <p:cTn id="17" dur="50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580"/>
                                        </p:tgtEl>
                                      </p:cBhvr>
                                    </p:animEffect>
                                    <p:set>
                                      <p:cBhvr>
                                        <p:cTn id="22" dur="1" fill="hold">
                                          <p:stCondLst>
                                            <p:cond delay="499"/>
                                          </p:stCondLst>
                                        </p:cTn>
                                        <p:tgtEl>
                                          <p:spTgt spid="2458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81"/>
                                        </p:tgtEl>
                                        <p:attrNameLst>
                                          <p:attrName>style.visibility</p:attrName>
                                        </p:attrNameLst>
                                      </p:cBhvr>
                                      <p:to>
                                        <p:strVal val="visible"/>
                                      </p:to>
                                    </p:set>
                                    <p:animEffect transition="in" filter="fade">
                                      <p:cBhvr>
                                        <p:cTn id="27" dur="500"/>
                                        <p:tgtEl>
                                          <p:spTgt spid="245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4581"/>
                                        </p:tgtEl>
                                      </p:cBhvr>
                                    </p:animEffect>
                                    <p:set>
                                      <p:cBhvr>
                                        <p:cTn id="32" dur="1" fill="hold">
                                          <p:stCondLst>
                                            <p:cond delay="499"/>
                                          </p:stCondLst>
                                        </p:cTn>
                                        <p:tgtEl>
                                          <p:spTgt spid="2458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fade">
                                      <p:cBhvr>
                                        <p:cTn id="37" dur="500"/>
                                        <p:tgtEl>
                                          <p:spTgt spid="245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4578"/>
                                        </p:tgtEl>
                                      </p:cBhvr>
                                    </p:animEffect>
                                    <p:set>
                                      <p:cBhvr>
                                        <p:cTn id="42" dur="1" fill="hold">
                                          <p:stCondLst>
                                            <p:cond delay="499"/>
                                          </p:stCondLst>
                                        </p:cTn>
                                        <p:tgtEl>
                                          <p:spTgt spid="245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24582"/>
                                        </p:tgtEl>
                                      </p:cBhvr>
                                    </p:animEffect>
                                    <p:set>
                                      <p:cBhvr>
                                        <p:cTn id="47" dur="1" fill="hold">
                                          <p:stCondLst>
                                            <p:cond delay="1999"/>
                                          </p:stCondLst>
                                        </p:cTn>
                                        <p:tgtEl>
                                          <p:spTgt spid="2458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2000"/>
                                        <p:tgtEl>
                                          <p:spTgt spid="4"/>
                                        </p:tgtEl>
                                      </p:cBhvr>
                                    </p:animEffect>
                                    <p:set>
                                      <p:cBhvr>
                                        <p:cTn id="5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20" y="285728"/>
            <a:ext cx="5760640" cy="523220"/>
          </a:xfrm>
          <a:prstGeom prst="rect">
            <a:avLst/>
          </a:prstGeom>
        </p:spPr>
        <p:txBody>
          <a:bodyPr wrap="square">
            <a:spAutoFit/>
          </a:bodyPr>
          <a:lstStyle/>
          <a:p>
            <a:pPr algn="ctr"/>
            <a:r>
              <a:rPr lang="el-GR" sz="2800" b="1" dirty="0"/>
              <a:t>Προς μια ευτυχισμένη, </a:t>
            </a:r>
            <a:r>
              <a:rPr lang="el-GR" sz="2800" b="1" u="sng" dirty="0"/>
              <a:t>πλήρη</a:t>
            </a:r>
            <a:r>
              <a:rPr lang="el-GR" sz="2800" b="1" dirty="0"/>
              <a:t> ζωή</a:t>
            </a:r>
            <a:endParaRPr lang="el-GR" sz="2800" dirty="0"/>
          </a:p>
        </p:txBody>
      </p:sp>
      <p:sp>
        <p:nvSpPr>
          <p:cNvPr id="3" name="Rectangle 2"/>
          <p:cNvSpPr/>
          <p:nvPr/>
        </p:nvSpPr>
        <p:spPr>
          <a:xfrm>
            <a:off x="107504" y="762780"/>
            <a:ext cx="5321752" cy="3231654"/>
          </a:xfrm>
          <a:prstGeom prst="rect">
            <a:avLst/>
          </a:prstGeom>
        </p:spPr>
        <p:txBody>
          <a:bodyPr wrap="square">
            <a:spAutoFit/>
          </a:bodyPr>
          <a:lstStyle/>
          <a:p>
            <a:pPr algn="just"/>
            <a:r>
              <a:rPr lang="el-GR" sz="2000" dirty="0"/>
              <a:t>Συχνά οι </a:t>
            </a:r>
            <a:r>
              <a:rPr lang="el-GR" sz="2000" b="1" dirty="0"/>
              <a:t>ερευνητές</a:t>
            </a:r>
            <a:r>
              <a:rPr lang="el-GR" sz="2000" dirty="0"/>
              <a:t> φαίνεται να </a:t>
            </a:r>
            <a:r>
              <a:rPr lang="el-GR" sz="2000" b="1" dirty="0"/>
              <a:t>ταυτίζουν </a:t>
            </a:r>
            <a:r>
              <a:rPr lang="el-GR" sz="2000" dirty="0"/>
              <a:t>την</a:t>
            </a:r>
            <a:r>
              <a:rPr lang="el-GR" sz="2000" b="1" dirty="0"/>
              <a:t> ευτυχία</a:t>
            </a:r>
            <a:r>
              <a:rPr lang="el-GR" sz="2000" dirty="0"/>
              <a:t> με την </a:t>
            </a:r>
            <a:r>
              <a:rPr lang="el-GR" sz="2000" b="1" dirty="0"/>
              <a:t>υποκειμενική ευημερία</a:t>
            </a:r>
            <a:r>
              <a:rPr lang="el-GR" sz="2000" dirty="0"/>
              <a:t>, ενίοτε με την </a:t>
            </a:r>
            <a:r>
              <a:rPr lang="el-GR" sz="2000" b="1" dirty="0"/>
              <a:t>ικανοποίηση και το αίσθημα </a:t>
            </a:r>
            <a:r>
              <a:rPr lang="el-GR" sz="2000" b="1" u="sng" dirty="0"/>
              <a:t>πληρότητας</a:t>
            </a:r>
            <a:r>
              <a:rPr lang="el-GR" sz="2000" b="1" dirty="0"/>
              <a:t> από τη ζωή</a:t>
            </a:r>
            <a:r>
              <a:rPr lang="el-GR" sz="2000" dirty="0"/>
              <a:t> και, ίσως συνηθέστερα, με μια </a:t>
            </a:r>
            <a:r>
              <a:rPr lang="el-GR" sz="2000" b="1" dirty="0"/>
              <a:t>ανάλογη</a:t>
            </a:r>
            <a:r>
              <a:rPr lang="el-GR" sz="2000" dirty="0"/>
              <a:t> </a:t>
            </a:r>
            <a:r>
              <a:rPr lang="el-GR" sz="2000" b="1" dirty="0"/>
              <a:t>συναισθηματική ή ηδονική κατάσταση</a:t>
            </a:r>
            <a:r>
              <a:rPr lang="el-GR" sz="2000" dirty="0"/>
              <a:t>. Το </a:t>
            </a:r>
            <a:r>
              <a:rPr lang="el-GR" sz="2000" b="1" dirty="0">
                <a:effectLst>
                  <a:outerShdw blurRad="38100" dist="38100" dir="2700000" algn="tl">
                    <a:srgbClr val="000000">
                      <a:alpha val="43137"/>
                    </a:srgbClr>
                  </a:outerShdw>
                </a:effectLst>
              </a:rPr>
              <a:t>αίσθημα </a:t>
            </a:r>
            <a:r>
              <a:rPr lang="el-GR" sz="2000" b="1" u="sng" dirty="0">
                <a:effectLst>
                  <a:outerShdw blurRad="38100" dist="38100" dir="2700000" algn="tl">
                    <a:srgbClr val="000000">
                      <a:alpha val="43137"/>
                    </a:srgbClr>
                  </a:outerShdw>
                </a:effectLst>
              </a:rPr>
              <a:t>πληρότητας από τη ζωή μας</a:t>
            </a:r>
            <a:r>
              <a:rPr lang="el-GR" sz="2000" b="1" dirty="0">
                <a:effectLst>
                  <a:outerShdw blurRad="38100" dist="38100" dir="2700000" algn="tl">
                    <a:srgbClr val="000000">
                      <a:alpha val="43137"/>
                    </a:srgbClr>
                  </a:outerShdw>
                </a:effectLst>
              </a:rPr>
              <a:t> </a:t>
            </a:r>
            <a:r>
              <a:rPr lang="el-GR" sz="2000" dirty="0"/>
              <a:t>συντελεί καθοριστικά στην προσωπική, </a:t>
            </a:r>
            <a:r>
              <a:rPr lang="el-GR" sz="2000" dirty="0">
                <a:effectLst>
                  <a:outerShdw blurRad="38100" dist="38100" dir="2700000" algn="tl">
                    <a:srgbClr val="000000">
                      <a:alpha val="43137"/>
                    </a:srgbClr>
                  </a:outerShdw>
                </a:effectLst>
              </a:rPr>
              <a:t>ήρεμη αποδοχή της ιδέας του θανάτου</a:t>
            </a:r>
            <a:r>
              <a:rPr lang="el-GR" sz="2000" dirty="0"/>
              <a:t> μας.</a:t>
            </a:r>
            <a:br>
              <a:rPr lang="el-GR" sz="2000" dirty="0"/>
            </a:br>
            <a:endParaRPr lang="el-GR" sz="2000" dirty="0"/>
          </a:p>
          <a:p>
            <a:pPr algn="ctr"/>
            <a:endParaRPr lang="en-US" sz="2400" dirty="0">
              <a:latin typeface="Times New Roman" pitchFamily="18" charset="0"/>
              <a:cs typeface="Times New Roman" pitchFamily="18" charset="0"/>
            </a:endParaRPr>
          </a:p>
        </p:txBody>
      </p:sp>
      <p:sp>
        <p:nvSpPr>
          <p:cNvPr id="4" name="Rectangle 3"/>
          <p:cNvSpPr/>
          <p:nvPr/>
        </p:nvSpPr>
        <p:spPr>
          <a:xfrm>
            <a:off x="5143504" y="3000372"/>
            <a:ext cx="4000496" cy="415498"/>
          </a:xfrm>
          <a:prstGeom prst="rect">
            <a:avLst/>
          </a:prstGeom>
        </p:spPr>
        <p:txBody>
          <a:bodyPr wrap="square">
            <a:spAutoFit/>
          </a:bodyPr>
          <a:lstStyle/>
          <a:p>
            <a:pPr algn="ctr" fontAlgn="base"/>
            <a:r>
              <a:rPr lang="en-US" sz="1050" dirty="0">
                <a:latin typeface="+mj-lt"/>
                <a:cs typeface="Times New Roman" pitchFamily="18" charset="0"/>
              </a:rPr>
              <a:t>G Klimt : </a:t>
            </a:r>
            <a:r>
              <a:rPr lang="el-GR" sz="1050" dirty="0">
                <a:latin typeface="+mj-lt"/>
              </a:rPr>
              <a:t>Η τοιχογραφία του </a:t>
            </a:r>
            <a:r>
              <a:rPr lang="en-US" sz="1050" dirty="0">
                <a:latin typeface="+mj-lt"/>
              </a:rPr>
              <a:t>Beethoven</a:t>
            </a:r>
            <a:r>
              <a:rPr lang="el-GR" sz="1050" dirty="0">
                <a:latin typeface="+mj-lt"/>
              </a:rPr>
              <a:t>: Η Λαχτάρα για Ευτυχία. Αριστερός τοίχος, </a:t>
            </a:r>
            <a:r>
              <a:rPr lang="en-US" sz="1050" dirty="0">
                <a:latin typeface="+mj-lt"/>
                <a:cs typeface="Times New Roman" pitchFamily="18" charset="0"/>
              </a:rPr>
              <a:t>1902</a:t>
            </a:r>
          </a:p>
        </p:txBody>
      </p:sp>
      <p:pic>
        <p:nvPicPr>
          <p:cNvPr id="23554" name="Picture 2" descr="C:\Users\αγαπουλακι\Desktop\AMSTERDAM\AMSTERDAM PAINTINGS\the-beethoven-frieze-the-longing-for-happiness-left-wall.jpg!Large.jpg"/>
          <p:cNvPicPr>
            <a:picLocks noChangeAspect="1" noChangeArrowheads="1"/>
          </p:cNvPicPr>
          <p:nvPr/>
        </p:nvPicPr>
        <p:blipFill>
          <a:blip r:embed="rId2" cstate="print"/>
          <a:srcRect/>
          <a:stretch>
            <a:fillRect/>
          </a:stretch>
        </p:blipFill>
        <p:spPr bwMode="auto">
          <a:xfrm>
            <a:off x="5429256" y="214290"/>
            <a:ext cx="3286148" cy="2824768"/>
          </a:xfrm>
          <a:prstGeom prst="rect">
            <a:avLst/>
          </a:prstGeom>
          <a:noFill/>
        </p:spPr>
      </p:pic>
      <p:sp>
        <p:nvSpPr>
          <p:cNvPr id="6" name="Content Placeholder 2"/>
          <p:cNvSpPr txBox="1">
            <a:spLocks/>
          </p:cNvSpPr>
          <p:nvPr/>
        </p:nvSpPr>
        <p:spPr>
          <a:xfrm>
            <a:off x="0" y="3643314"/>
            <a:ext cx="9144000" cy="3214686"/>
          </a:xfrm>
          <a:prstGeom prst="rect">
            <a:avLst/>
          </a:prstGeom>
        </p:spPr>
        <p:txBody>
          <a:bodyPr>
            <a:normAutofit fontScale="85000" lnSpcReduction="10000"/>
          </a:bodyPr>
          <a:lstStyle/>
          <a:p>
            <a:pPr marL="342900" indent="-342900" algn="just">
              <a:spcBef>
                <a:spcPct val="20000"/>
              </a:spcBef>
              <a:buFont typeface="Arial" pitchFamily="34" charset="0"/>
              <a:buChar char="•"/>
              <a:defRPr/>
            </a:pPr>
            <a:r>
              <a:rPr lang="el-GR" sz="2800" dirty="0"/>
              <a:t>Διαβαίνοντας το μονοπάτι της ζωής σας </a:t>
            </a:r>
            <a:r>
              <a:rPr lang="el-GR" sz="2800" b="1" dirty="0"/>
              <a:t>αυθεντικά</a:t>
            </a:r>
            <a:r>
              <a:rPr lang="el-GR" sz="2800" dirty="0"/>
              <a:t>, δηλαδή σύμφωνα με την </a:t>
            </a:r>
            <a:r>
              <a:rPr lang="el-GR" sz="2800" b="1" dirty="0"/>
              <a:t>προσωπική </a:t>
            </a:r>
            <a:r>
              <a:rPr lang="el-GR" sz="2800" dirty="0"/>
              <a:t>σας</a:t>
            </a:r>
            <a:r>
              <a:rPr lang="el-GR" sz="2800" b="1" dirty="0"/>
              <a:t> υπαρξιακή ταυτότητα</a:t>
            </a:r>
            <a:r>
              <a:rPr lang="el-GR" sz="2800" dirty="0"/>
              <a:t> - η οποία καθορίζεται κυρίως γενετικά -  πληρείτε το </a:t>
            </a:r>
            <a:r>
              <a:rPr lang="el-GR" sz="2800" dirty="0">
                <a:effectLst>
                  <a:outerShdw blurRad="38100" dist="38100" dir="2700000" algn="tl">
                    <a:srgbClr val="000000">
                      <a:alpha val="43137"/>
                    </a:srgbClr>
                  </a:outerShdw>
                </a:effectLst>
              </a:rPr>
              <a:t>προαπαιτούμενο</a:t>
            </a:r>
            <a:r>
              <a:rPr lang="el-GR" sz="2800" dirty="0"/>
              <a:t> για την </a:t>
            </a:r>
            <a:r>
              <a:rPr lang="el-GR" sz="2800" b="1" dirty="0"/>
              <a:t>ευτυχία</a:t>
            </a:r>
            <a:r>
              <a:rPr lang="el-GR" sz="2800" dirty="0"/>
              <a:t> σας. Να </a:t>
            </a:r>
            <a:r>
              <a:rPr lang="el-GR" sz="2800" i="1" dirty="0"/>
              <a:t>αποφεύγετε</a:t>
            </a:r>
            <a:r>
              <a:rPr lang="el-GR" sz="2800" dirty="0"/>
              <a:t> να </a:t>
            </a:r>
            <a:r>
              <a:rPr lang="el-GR" sz="2800" i="1" dirty="0"/>
              <a:t>κριτικάρετε</a:t>
            </a:r>
            <a:r>
              <a:rPr lang="el-GR" sz="2800" dirty="0"/>
              <a:t> τους άλλους, όταν αυτοί κινούνται  με  βάση τη </a:t>
            </a:r>
            <a:r>
              <a:rPr lang="el-GR" sz="2800" i="1" dirty="0"/>
              <a:t>δική τους </a:t>
            </a:r>
            <a:r>
              <a:rPr lang="el-GR" sz="2800" dirty="0"/>
              <a:t>υπαρξιακή ταυτότητα.  Εάν </a:t>
            </a:r>
            <a:r>
              <a:rPr lang="el-GR" sz="2800" i="1" dirty="0"/>
              <a:t>δεν</a:t>
            </a:r>
            <a:r>
              <a:rPr lang="el-GR" sz="2800" dirty="0"/>
              <a:t> ταιριάζετε μαζί τους, διατηρείτε μια </a:t>
            </a:r>
            <a:r>
              <a:rPr lang="el-GR" sz="2800" dirty="0">
                <a:effectLst>
                  <a:outerShdw blurRad="38100" dist="38100" dir="2700000" algn="tl">
                    <a:srgbClr val="000000">
                      <a:alpha val="43137"/>
                    </a:srgbClr>
                  </a:outerShdw>
                </a:effectLst>
              </a:rPr>
              <a:t>απόσταση ασφαλείας</a:t>
            </a:r>
            <a:r>
              <a:rPr lang="el-GR" sz="2800" dirty="0"/>
              <a:t>, κρατήστε  όμως  επίσης στο  νου σας  ότι μια </a:t>
            </a:r>
            <a:r>
              <a:rPr lang="el-GR" sz="2800" b="1" dirty="0"/>
              <a:t>εγωκεντρική ζωή </a:t>
            </a:r>
            <a:r>
              <a:rPr lang="el-GR" sz="2800" dirty="0"/>
              <a:t>γεμάτη με την </a:t>
            </a:r>
            <a:r>
              <a:rPr lang="el-GR" sz="2800" dirty="0">
                <a:effectLst>
                  <a:outerShdw blurRad="38100" dist="38100" dir="2700000" algn="tl">
                    <a:srgbClr val="000000">
                      <a:alpha val="43137"/>
                    </a:srgbClr>
                  </a:outerShdw>
                </a:effectLst>
              </a:rPr>
              <a:t>απατηλή αίσθηση της δικής σας ανωτερότητας </a:t>
            </a:r>
            <a:r>
              <a:rPr lang="el-GR" sz="2800" dirty="0"/>
              <a:t>έναντι των κατώτερων άλλων, σας  οδηγεί στην </a:t>
            </a:r>
            <a:r>
              <a:rPr lang="el-GR" sz="2800" b="1" dirty="0"/>
              <a:t>κατάθλιψη της απομόνωσης</a:t>
            </a:r>
            <a:r>
              <a:rPr lang="el-GR" sz="2800" dirty="0"/>
              <a:t>.</a:t>
            </a:r>
          </a:p>
        </p:txBody>
      </p:sp>
      <p:sp>
        <p:nvSpPr>
          <p:cNvPr id="7" name="Rectangle 6"/>
          <p:cNvSpPr/>
          <p:nvPr/>
        </p:nvSpPr>
        <p:spPr>
          <a:xfrm>
            <a:off x="0" y="3286124"/>
            <a:ext cx="9144000" cy="3637919"/>
          </a:xfrm>
          <a:prstGeom prst="rect">
            <a:avLst/>
          </a:prstGeom>
        </p:spPr>
        <p:txBody>
          <a:bodyPr wrap="square">
            <a:spAutoFit/>
          </a:bodyPr>
          <a:lstStyle/>
          <a:p>
            <a:pPr marL="342900" indent="-342900" algn="just">
              <a:spcBef>
                <a:spcPct val="20000"/>
              </a:spcBef>
              <a:buFont typeface="Arial" pitchFamily="34" charset="0"/>
              <a:buChar char="•"/>
              <a:defRPr/>
            </a:pPr>
            <a:r>
              <a:rPr lang="el-GR" sz="1600" dirty="0"/>
              <a:t>Δημιουργείτε </a:t>
            </a:r>
            <a:r>
              <a:rPr lang="el-GR" sz="1600" b="1" dirty="0"/>
              <a:t>αναζωογονητικές στιγμές</a:t>
            </a:r>
            <a:r>
              <a:rPr lang="el-GR" sz="1600" dirty="0"/>
              <a:t> στην καθημερινή σας ζωή και  διατηρείτε </a:t>
            </a:r>
            <a:r>
              <a:rPr lang="el-GR" sz="1600" b="1" dirty="0"/>
              <a:t>θετική τη διάθεσή σας </a:t>
            </a:r>
            <a:r>
              <a:rPr lang="el-GR" sz="1600" dirty="0"/>
              <a:t>: Η ομορφιά, η τρυφερότητα, η ποίηση και η χαρά της ζωής είναι συχνά </a:t>
            </a:r>
            <a:r>
              <a:rPr lang="el-GR" sz="1600" b="1" dirty="0"/>
              <a:t>δίπλα</a:t>
            </a:r>
            <a:r>
              <a:rPr lang="el-GR" sz="1600" dirty="0"/>
              <a:t> σας. Ασκηθείτε στο να τις </a:t>
            </a:r>
            <a:r>
              <a:rPr lang="el-GR" sz="1600" b="1" dirty="0"/>
              <a:t>βιώνετε καθημερινά</a:t>
            </a:r>
            <a:r>
              <a:rPr lang="el-GR" sz="1600" dirty="0"/>
              <a:t>. </a:t>
            </a:r>
            <a:r>
              <a:rPr lang="el-GR" sz="1600" b="1" dirty="0"/>
              <a:t>Ανακαλύψτε</a:t>
            </a:r>
            <a:r>
              <a:rPr lang="el-GR" sz="1600" dirty="0"/>
              <a:t> τα </a:t>
            </a:r>
            <a:r>
              <a:rPr lang="el-GR" sz="1600" b="1" dirty="0"/>
              <a:t>γ ν ή σ ι α,  </a:t>
            </a:r>
            <a:br>
              <a:rPr lang="el-GR" sz="1600" b="1" dirty="0"/>
            </a:br>
            <a:r>
              <a:rPr lang="el-GR" sz="1600" b="1" dirty="0"/>
              <a:t>ειλικρινή σ υ ν α ι σ θ ή μ α τ α</a:t>
            </a:r>
            <a:r>
              <a:rPr lang="el-GR" sz="1600" dirty="0"/>
              <a:t> τουλάχιστον μερικών ανθρώπων της καθημερινής σας ζωής και </a:t>
            </a:r>
            <a:r>
              <a:rPr lang="el-GR" sz="1600" b="1" dirty="0"/>
              <a:t>ανταποκριθείτε </a:t>
            </a:r>
            <a:r>
              <a:rPr lang="el-GR" sz="1600" dirty="0"/>
              <a:t>ανάλογα. Αυτά τα συναισθήματα είναι πιθανότερο να προέρχονται από όχι πολύ σπουδασμένους, αλλά από  «</a:t>
            </a:r>
            <a:r>
              <a:rPr lang="el-GR" sz="1600" dirty="0">
                <a:effectLst>
                  <a:outerShdw blurRad="38100" dist="38100" dir="2700000" algn="tl">
                    <a:srgbClr val="000000">
                      <a:alpha val="43137"/>
                    </a:srgbClr>
                  </a:outerShdw>
                </a:effectLst>
              </a:rPr>
              <a:t>καθημερινούς</a:t>
            </a:r>
            <a:r>
              <a:rPr lang="el-GR" sz="1600" dirty="0"/>
              <a:t>, </a:t>
            </a:r>
            <a:r>
              <a:rPr lang="el-GR" sz="1600" dirty="0">
                <a:effectLst>
                  <a:outerShdw blurRad="38100" dist="38100" dir="2700000" algn="tl">
                    <a:srgbClr val="000000">
                      <a:alpha val="43137"/>
                    </a:srgbClr>
                  </a:outerShdw>
                </a:effectLst>
              </a:rPr>
              <a:t>συνηθισμένους</a:t>
            </a:r>
            <a:r>
              <a:rPr lang="el-GR" sz="1600" dirty="0"/>
              <a:t>» (όπως προαναφέρθηκε) ανθρώπους, καθώς  το υψηλό μαθησιακό επίπεδο  συχνά  συνδυάζεται με μια εσφαλμένη αυτοπειθαρχία  στο πλαίσιο ενός αστικού καθωσπρεπισμού που </a:t>
            </a:r>
            <a:r>
              <a:rPr lang="el-GR" sz="1600" i="1" dirty="0"/>
              <a:t>κρύβει</a:t>
            </a:r>
            <a:r>
              <a:rPr lang="el-GR" sz="1600" dirty="0"/>
              <a:t>  τα </a:t>
            </a:r>
            <a:r>
              <a:rPr lang="el-GR" sz="1600" b="1" dirty="0"/>
              <a:t>αληθινά συναισθήματα.</a:t>
            </a:r>
            <a:r>
              <a:rPr lang="el-GR" sz="1600" dirty="0"/>
              <a:t> Με κανέναν τρόπο δεν  πρέπει οι «κοινοί» άνθρωποι να υποβιβάζονται. Η </a:t>
            </a:r>
            <a:r>
              <a:rPr lang="el-GR" sz="1600" b="1" dirty="0"/>
              <a:t>συναναστροφή  με  γνήσιους</a:t>
            </a:r>
            <a:r>
              <a:rPr lang="el-GR" sz="1600" dirty="0"/>
              <a:t>, έστω «κοινούς» </a:t>
            </a:r>
            <a:r>
              <a:rPr lang="el-GR" sz="1600" b="1" dirty="0"/>
              <a:t>ανθρώπους</a:t>
            </a:r>
            <a:r>
              <a:rPr lang="el-GR" sz="1600" dirty="0"/>
              <a:t>, προσφέρει στη ζωή το σπάνιο δώρο της  </a:t>
            </a:r>
            <a:r>
              <a:rPr lang="el-GR" sz="1600" b="1" spc="300" dirty="0"/>
              <a:t>αμεσότητας</a:t>
            </a:r>
            <a:r>
              <a:rPr lang="el-GR" sz="1600" b="1" dirty="0"/>
              <a:t> της  επικοινωνίας</a:t>
            </a:r>
            <a:r>
              <a:rPr lang="el-GR" sz="1600" dirty="0"/>
              <a:t>.</a:t>
            </a:r>
          </a:p>
          <a:p>
            <a:pPr marL="342900" indent="-342900" algn="just">
              <a:spcBef>
                <a:spcPct val="20000"/>
              </a:spcBef>
              <a:buFont typeface="Arial" pitchFamily="34" charset="0"/>
              <a:buChar char="•"/>
              <a:defRPr/>
            </a:pPr>
            <a:endParaRPr lang="el-GR" sz="1600" dirty="0"/>
          </a:p>
          <a:p>
            <a:pPr marL="342900" indent="-342900" algn="just">
              <a:spcBef>
                <a:spcPct val="20000"/>
              </a:spcBef>
              <a:buFont typeface="Arial" pitchFamily="34" charset="0"/>
              <a:buChar char="•"/>
              <a:defRPr/>
            </a:pPr>
            <a:r>
              <a:rPr lang="el-GR" sz="1600" b="1" dirty="0"/>
              <a:t>Η  ανιδιοτελής προσφορά σας στους άλλους</a:t>
            </a:r>
            <a:r>
              <a:rPr lang="el-GR" sz="1600" dirty="0"/>
              <a:t> θα </a:t>
            </a:r>
            <a:r>
              <a:rPr lang="el-GR" sz="1600" b="1" dirty="0"/>
              <a:t>συνεχίσει</a:t>
            </a:r>
            <a:r>
              <a:rPr lang="el-GR" sz="1600" dirty="0"/>
              <a:t> την </a:t>
            </a:r>
            <a:r>
              <a:rPr lang="el-GR" sz="1600" b="1" dirty="0"/>
              <a:t>ύπαρξή</a:t>
            </a:r>
            <a:r>
              <a:rPr lang="el-GR" sz="1600" dirty="0"/>
              <a:t> σας </a:t>
            </a:r>
            <a:r>
              <a:rPr lang="el-GR" sz="1600" dirty="0">
                <a:effectLst>
                  <a:outerShdw blurRad="38100" dist="38100" dir="2700000" algn="tl">
                    <a:srgbClr val="000000">
                      <a:alpha val="43137"/>
                    </a:srgbClr>
                  </a:outerShdw>
                </a:effectLst>
              </a:rPr>
              <a:t>μετά το τέλος </a:t>
            </a:r>
            <a:r>
              <a:rPr lang="el-GR" sz="1600" dirty="0"/>
              <a:t>της ζωής σας στη Γη και τότε γλυκές αναμνήσεις θα πλημμυρίζουν τους ανθρώπους , συμπεριλαμβανομένων των αγαπημένων σας, με τους οποίους χαιρόσαστε να επικοινωνείτε  εν  ζωή.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xEl>
                                              <p:pRg st="0" end="0"/>
                                            </p:txEl>
                                          </p:spTgt>
                                        </p:tgtEl>
                                      </p:cBhvr>
                                    </p:animEffect>
                                    <p:set>
                                      <p:cBhvr>
                                        <p:cTn id="2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12" y="6000768"/>
            <a:ext cx="2857488" cy="857232"/>
          </a:xfrm>
          <a:prstGeom prst="rect">
            <a:avLst/>
          </a:prstGeom>
        </p:spPr>
        <p:txBody>
          <a:bodyPr vert="horz" lIns="91440" tIns="45720" rIns="91440" bIns="45720" rtlCol="0" anchor="ctr">
            <a:noAutofit/>
          </a:bodyPr>
          <a:lstStyle/>
          <a:p>
            <a:pPr algn="ctr">
              <a:spcBef>
                <a:spcPct val="0"/>
              </a:spcBef>
              <a:defRPr/>
            </a:pPr>
            <a:r>
              <a:rPr lang="el-GR" sz="1400" dirty="0"/>
              <a:t>Ακούμε τώρα τη Φαντασία από</a:t>
            </a:r>
            <a:br>
              <a:rPr lang="el-GR" sz="1400" dirty="0"/>
            </a:br>
            <a:r>
              <a:rPr lang="el-GR" sz="1400" dirty="0"/>
              <a:t>τη Φαντασία &amp; Φούγκα </a:t>
            </a:r>
          </a:p>
          <a:p>
            <a:pPr algn="ctr">
              <a:spcBef>
                <a:spcPct val="0"/>
              </a:spcBef>
              <a:defRPr/>
            </a:pPr>
            <a:r>
              <a:rPr lang="el-GR" sz="1400" dirty="0"/>
              <a:t>σε λα ελάσσονα, έργο </a:t>
            </a:r>
            <a:r>
              <a:rPr lang="en-US" sz="1400" dirty="0"/>
              <a:t>BWV</a:t>
            </a:r>
            <a:r>
              <a:rPr lang="el-GR" sz="1400" dirty="0"/>
              <a:t> 944 </a:t>
            </a:r>
          </a:p>
          <a:p>
            <a:pPr algn="ctr">
              <a:spcBef>
                <a:spcPct val="0"/>
              </a:spcBef>
              <a:defRPr/>
            </a:pPr>
            <a:r>
              <a:rPr lang="el-GR" sz="1400" dirty="0"/>
              <a:t>του </a:t>
            </a:r>
            <a:r>
              <a:rPr lang="en-US" sz="1400" dirty="0"/>
              <a:t>J</a:t>
            </a:r>
            <a:r>
              <a:rPr lang="el-GR" sz="1400" dirty="0"/>
              <a:t>. </a:t>
            </a:r>
            <a:r>
              <a:rPr lang="en-US" sz="1400" dirty="0"/>
              <a:t>S</a:t>
            </a:r>
            <a:r>
              <a:rPr lang="el-GR" sz="1400" dirty="0"/>
              <a:t>. </a:t>
            </a:r>
            <a:r>
              <a:rPr lang="en-US" sz="1400" dirty="0"/>
              <a:t>Bach</a:t>
            </a:r>
            <a:r>
              <a:rPr lang="el-GR" sz="1400" dirty="0"/>
              <a:t>.</a:t>
            </a:r>
          </a:p>
        </p:txBody>
      </p:sp>
      <p:pic>
        <p:nvPicPr>
          <p:cNvPr id="24578" name="Picture 2" descr="C:\Users\αγαπουλακι\Desktop\AMSTERDAM\AMSTERDAM PAINTINGS\open-your-hands-wide-embrace-happiness-2010.jpg"/>
          <p:cNvPicPr>
            <a:picLocks noChangeAspect="1" noChangeArrowheads="1"/>
          </p:cNvPicPr>
          <p:nvPr/>
        </p:nvPicPr>
        <p:blipFill>
          <a:blip r:embed="rId4" cstate="print"/>
          <a:srcRect/>
          <a:stretch>
            <a:fillRect/>
          </a:stretch>
        </p:blipFill>
        <p:spPr bwMode="auto">
          <a:xfrm>
            <a:off x="500034" y="1071546"/>
            <a:ext cx="3971925" cy="3981450"/>
          </a:xfrm>
          <a:prstGeom prst="rect">
            <a:avLst/>
          </a:prstGeom>
          <a:noFill/>
        </p:spPr>
      </p:pic>
      <p:sp>
        <p:nvSpPr>
          <p:cNvPr id="5" name="Rectangle 4"/>
          <p:cNvSpPr/>
          <p:nvPr/>
        </p:nvSpPr>
        <p:spPr>
          <a:xfrm>
            <a:off x="0" y="5143512"/>
            <a:ext cx="5072066" cy="830997"/>
          </a:xfrm>
          <a:prstGeom prst="rect">
            <a:avLst/>
          </a:prstGeom>
        </p:spPr>
        <p:txBody>
          <a:bodyPr wrap="square">
            <a:spAutoFit/>
          </a:bodyPr>
          <a:lstStyle/>
          <a:p>
            <a:pPr algn="ctr" fontAlgn="base"/>
            <a:r>
              <a:rPr lang="en-US" sz="1600" dirty="0">
                <a:latin typeface="+mj-lt"/>
                <a:cs typeface="Times New Roman" pitchFamily="18" charset="0"/>
              </a:rPr>
              <a:t>T Murakami : </a:t>
            </a:r>
            <a:r>
              <a:rPr lang="el-GR" sz="1600" dirty="0">
                <a:effectLst>
                  <a:outerShdw blurRad="38100" dist="38100" dir="2700000" algn="tl">
                    <a:srgbClr val="000000">
                      <a:alpha val="43137"/>
                    </a:srgbClr>
                  </a:outerShdw>
                </a:effectLst>
                <a:latin typeface="+mj-lt"/>
              </a:rPr>
              <a:t>Α ν ο ί ξ τ ε  </a:t>
            </a:r>
            <a:r>
              <a:rPr lang="el-GR" sz="1600" spc="300" dirty="0">
                <a:effectLst>
                  <a:outerShdw blurRad="38100" dist="38100" dir="2700000" algn="tl">
                    <a:srgbClr val="000000">
                      <a:alpha val="43137"/>
                    </a:srgbClr>
                  </a:outerShdw>
                </a:effectLst>
                <a:latin typeface="+mj-lt"/>
              </a:rPr>
              <a:t>διάπλατα</a:t>
            </a:r>
          </a:p>
          <a:p>
            <a:pPr algn="ctr" fontAlgn="base"/>
            <a:r>
              <a:rPr lang="el-GR" sz="1600" dirty="0">
                <a:effectLst>
                  <a:outerShdw blurRad="38100" dist="38100" dir="2700000" algn="tl">
                    <a:srgbClr val="000000">
                      <a:alpha val="43137"/>
                    </a:srgbClr>
                  </a:outerShdw>
                </a:effectLst>
                <a:latin typeface="+mj-lt"/>
              </a:rPr>
              <a:t> τ α  χ έ ρ ι α  σ α ς,  α γ κ α λ ι ά σ τ ε  τ η ν  ε υ τ υ χ ί α</a:t>
            </a:r>
            <a:r>
              <a:rPr lang="en-US" sz="1600" dirty="0">
                <a:effectLst>
                  <a:outerShdw blurRad="38100" dist="38100" dir="2700000" algn="tl">
                    <a:srgbClr val="000000">
                      <a:alpha val="43137"/>
                    </a:srgbClr>
                  </a:outerShdw>
                </a:effectLst>
                <a:latin typeface="+mj-lt"/>
                <a:cs typeface="Times New Roman" pitchFamily="18" charset="0"/>
              </a:rPr>
              <a:t>,</a:t>
            </a:r>
            <a:r>
              <a:rPr lang="en-US" sz="1600" dirty="0">
                <a:latin typeface="+mj-lt"/>
                <a:cs typeface="Times New Roman" pitchFamily="18" charset="0"/>
              </a:rPr>
              <a:t> 2010</a:t>
            </a:r>
          </a:p>
        </p:txBody>
      </p:sp>
      <p:sp>
        <p:nvSpPr>
          <p:cNvPr id="6" name="Rectangle 5"/>
          <p:cNvSpPr/>
          <p:nvPr/>
        </p:nvSpPr>
        <p:spPr>
          <a:xfrm>
            <a:off x="4643438" y="-500090"/>
            <a:ext cx="4500562" cy="7355860"/>
          </a:xfrm>
          <a:prstGeom prst="rect">
            <a:avLst/>
          </a:prstGeom>
        </p:spPr>
        <p:txBody>
          <a:bodyPr wrap="square">
            <a:spAutoFit/>
          </a:bodyPr>
          <a:lstStyle/>
          <a:p>
            <a:pPr algn="just"/>
            <a:endParaRPr lang="en-US" sz="2400" dirty="0">
              <a:latin typeface="Times New Roman" pitchFamily="18" charset="0"/>
              <a:cs typeface="Times New Roman" pitchFamily="18" charset="0"/>
            </a:endParaRPr>
          </a:p>
          <a:p>
            <a:pPr algn="ctr"/>
            <a:r>
              <a:rPr lang="el-GR" sz="3200" dirty="0"/>
              <a:t>Πιστεύω πως, </a:t>
            </a:r>
            <a:r>
              <a:rPr lang="el-GR" sz="3200" dirty="0">
                <a:effectLst>
                  <a:outerShdw blurRad="38100" dist="38100" dir="2700000" algn="tl">
                    <a:srgbClr val="000000">
                      <a:alpha val="43137"/>
                    </a:srgbClr>
                  </a:outerShdw>
                </a:effectLst>
              </a:rPr>
              <a:t>ενθαρρύνοντας τους άλλους και δίνοντάς τους ελπίδα</a:t>
            </a:r>
            <a:r>
              <a:rPr lang="el-GR" sz="3200" dirty="0"/>
              <a:t>, μπορεί να αρχίσετε να αισθάνεστε και εσείς </a:t>
            </a:r>
            <a:r>
              <a:rPr lang="el-GR" sz="3200" dirty="0">
                <a:effectLst>
                  <a:outerShdw blurRad="38100" dist="38100" dir="2700000" algn="tl">
                    <a:srgbClr val="000000">
                      <a:alpha val="43137"/>
                    </a:srgbClr>
                  </a:outerShdw>
                </a:effectLst>
              </a:rPr>
              <a:t>οι ίδιοι αισιόδοξοι</a:t>
            </a:r>
            <a:r>
              <a:rPr lang="el-GR" sz="3200" dirty="0"/>
              <a:t> και </a:t>
            </a:r>
            <a:r>
              <a:rPr lang="el-GR" sz="3200" dirty="0">
                <a:effectLst>
                  <a:outerShdw blurRad="38100" dist="38100" dir="2700000" algn="tl">
                    <a:srgbClr val="000000">
                      <a:alpha val="43137"/>
                    </a:srgbClr>
                  </a:outerShdw>
                </a:effectLst>
              </a:rPr>
              <a:t>ενεργητικοί</a:t>
            </a:r>
            <a:r>
              <a:rPr lang="el-GR" sz="3200" dirty="0"/>
              <a:t>. </a:t>
            </a:r>
          </a:p>
          <a:p>
            <a:pPr algn="just"/>
            <a:endParaRPr lang="en-US" sz="3200" dirty="0">
              <a:latin typeface="Times New Roman" pitchFamily="18" charset="0"/>
              <a:cs typeface="Times New Roman" pitchFamily="18" charset="0"/>
            </a:endParaRPr>
          </a:p>
          <a:p>
            <a:pPr algn="ctr"/>
            <a:r>
              <a:rPr lang="el-GR" sz="3200" dirty="0"/>
              <a:t>Όσο μεγαλύτερη προσπάθεια κάνετε για την ευτυχία των άλλων, τόσο πιο ευτυχισμένοι αισθάνεστε οι ίδιοι!</a:t>
            </a:r>
          </a:p>
        </p:txBody>
      </p:sp>
      <p:pic>
        <p:nvPicPr>
          <p:cNvPr id="9" name="Fantasia from J S Bach's BWV944.wma">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pic>
        <p:nvPicPr>
          <p:cNvPr id="10" name="mp3  Fantasia from J S Bach's BWV944.mp3">
            <a:hlinkClick r:id="" action="ppaction://media"/>
          </p:cNvPr>
          <p:cNvPicPr>
            <a:picLocks noRot="1" noChangeAspect="1"/>
          </p:cNvPicPr>
          <p:nvPr>
            <a:audioFile r:link="rId2"/>
          </p:nvPr>
        </p:nvPicPr>
        <p:blipFill>
          <a:blip r:embed="rId6"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624" fill="hold"/>
                                        <p:tgtEl>
                                          <p:spTgt spid="10"/>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5650"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24578"/>
                                        </p:tgtEl>
                                        <p:attrNameLst>
                                          <p:attrName>style.visibility</p:attrName>
                                        </p:attrNameLst>
                                      </p:cBhvr>
                                      <p:to>
                                        <p:strVal val="visible"/>
                                      </p:to>
                                    </p:set>
                                    <p:anim calcmode="lin" valueType="num">
                                      <p:cBhvr>
                                        <p:cTn id="20" dur="2000" fill="hold"/>
                                        <p:tgtEl>
                                          <p:spTgt spid="24578"/>
                                        </p:tgtEl>
                                        <p:attrNameLst>
                                          <p:attrName>ppt_w</p:attrName>
                                        </p:attrNameLst>
                                      </p:cBhvr>
                                      <p:tavLst>
                                        <p:tav tm="0">
                                          <p:val>
                                            <p:fltVal val="0"/>
                                          </p:val>
                                        </p:tav>
                                        <p:tav tm="100000">
                                          <p:val>
                                            <p:strVal val="#ppt_w"/>
                                          </p:val>
                                        </p:tav>
                                      </p:tavLst>
                                    </p:anim>
                                    <p:anim calcmode="lin" valueType="num">
                                      <p:cBhvr>
                                        <p:cTn id="21" dur="2000" fill="hold"/>
                                        <p:tgtEl>
                                          <p:spTgt spid="24578"/>
                                        </p:tgtEl>
                                        <p:attrNameLst>
                                          <p:attrName>ppt_h</p:attrName>
                                        </p:attrNameLst>
                                      </p:cBhvr>
                                      <p:tavLst>
                                        <p:tav tm="0">
                                          <p:val>
                                            <p:fltVal val="0"/>
                                          </p:val>
                                        </p:tav>
                                        <p:tav tm="100000">
                                          <p:val>
                                            <p:strVal val="#ppt_h"/>
                                          </p:val>
                                        </p:tav>
                                      </p:tavLst>
                                    </p:anim>
                                    <p:anim calcmode="lin" valueType="num">
                                      <p:cBhvr>
                                        <p:cTn id="22" dur="2000" fill="hold"/>
                                        <p:tgtEl>
                                          <p:spTgt spid="24578"/>
                                        </p:tgtEl>
                                        <p:attrNameLst>
                                          <p:attrName>ppt_x</p:attrName>
                                        </p:attrNameLst>
                                      </p:cBhvr>
                                      <p:tavLst>
                                        <p:tav tm="0" fmla="#ppt_x+(cos(-2*pi*(1-$))*-#ppt_x-sin(-2*pi*(1-$))*(1-#ppt_y))*(1-$)">
                                          <p:val>
                                            <p:fltVal val="0"/>
                                          </p:val>
                                        </p:tav>
                                        <p:tav tm="100000">
                                          <p:val>
                                            <p:fltVal val="1"/>
                                          </p:val>
                                        </p:tav>
                                      </p:tavLst>
                                    </p:anim>
                                    <p:anim calcmode="lin" valueType="num">
                                      <p:cBhvr>
                                        <p:cTn id="23" dur="2000" fill="hold"/>
                                        <p:tgtEl>
                                          <p:spTgt spid="2457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
                                        </p:tgtEl>
                                        <p:attrNameLst>
                                          <p:attrName>ppt_y</p:attrName>
                                        </p:attrNameLst>
                                      </p:cBhvr>
                                      <p:tavLst>
                                        <p:tav tm="0" fmla="#ppt_y+(sin(-2*pi*(1-$))*-#ppt_x+cos(-2*pi*(1-$))*(1-#ppt_y))*(1-$)">
                                          <p:val>
                                            <p:fltVal val="0"/>
                                          </p:val>
                                        </p:tav>
                                        <p:tav tm="100000">
                                          <p:val>
                                            <p:fltVal val="1"/>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childTnLst>
                                </p:cTn>
                              </p:par>
                              <p:par>
                                <p:cTn id="33" presetID="10" presetClass="entr" presetSubtype="0" fill="hold" grpId="0" nodeType="withEffect">
                                  <p:stCondLst>
                                    <p:cond delay="0"/>
                                  </p:stCondLst>
                                  <p:iterate type="lt">
                                    <p:tmPct val="0"/>
                                  </p:iterate>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mph" presetSubtype="0" nodeType="clickEffect">
                                  <p:stCondLst>
                                    <p:cond delay="0"/>
                                  </p:stCondLst>
                                  <p:iterate type="lt">
                                    <p:tmAbs val="25"/>
                                  </p:iterate>
                                  <p:childTnLst>
                                    <p:set>
                                      <p:cBhvr override="childStyle">
                                        <p:cTn id="39" dur="indefinite"/>
                                        <p:tgtEl>
                                          <p:spTgt spid="6">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10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 grpId="0"/>
      <p:bldP spid="5" grpId="0"/>
      <p:bldP spid="6"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57166"/>
          </a:xfrm>
        </p:spPr>
        <p:txBody>
          <a:bodyPr>
            <a:noAutofit/>
          </a:bodyPr>
          <a:lstStyle/>
          <a:p>
            <a:r>
              <a:rPr lang="en-US" sz="2000" b="1" spc="600" dirty="0">
                <a:effectLst>
                  <a:outerShdw blurRad="38100" dist="38100" dir="2700000" algn="tl">
                    <a:srgbClr val="000000">
                      <a:alpha val="43137"/>
                    </a:srgbClr>
                  </a:outerShdw>
                </a:effectLst>
                <a:latin typeface="Times New Roman" pitchFamily="18" charset="0"/>
                <a:cs typeface="Times New Roman" pitchFamily="18" charset="0"/>
              </a:rPr>
              <a:t>K</a:t>
            </a:r>
            <a:r>
              <a:rPr lang="el-GR" sz="2000" b="1" spc="600" dirty="0" err="1">
                <a:effectLst>
                  <a:outerShdw blurRad="38100" dist="38100" dir="2700000" algn="tl">
                    <a:srgbClr val="000000">
                      <a:alpha val="43137"/>
                    </a:srgbClr>
                  </a:outerShdw>
                </a:effectLst>
                <a:latin typeface="Times New Roman" pitchFamily="18" charset="0"/>
                <a:cs typeface="Times New Roman" pitchFamily="18" charset="0"/>
              </a:rPr>
              <a:t>ομβικά</a:t>
            </a:r>
            <a:r>
              <a:rPr lang="el-GR" sz="2000" b="1" spc="600" dirty="0">
                <a:effectLst>
                  <a:outerShdw blurRad="38100" dist="38100" dir="2700000" algn="tl">
                    <a:srgbClr val="000000">
                      <a:alpha val="43137"/>
                    </a:srgbClr>
                  </a:outerShdw>
                </a:effectLst>
                <a:latin typeface="Times New Roman" pitchFamily="18" charset="0"/>
                <a:cs typeface="Times New Roman" pitchFamily="18" charset="0"/>
              </a:rPr>
              <a:t> σημεία</a:t>
            </a:r>
          </a:p>
        </p:txBody>
      </p:sp>
      <p:sp>
        <p:nvSpPr>
          <p:cNvPr id="3" name="Content Placeholder 2"/>
          <p:cNvSpPr>
            <a:spLocks noGrp="1"/>
          </p:cNvSpPr>
          <p:nvPr>
            <p:ph idx="1"/>
          </p:nvPr>
        </p:nvSpPr>
        <p:spPr>
          <a:xfrm>
            <a:off x="0" y="-171400"/>
            <a:ext cx="9144000" cy="7029400"/>
          </a:xfrm>
        </p:spPr>
        <p:txBody>
          <a:bodyPr>
            <a:noAutofit/>
          </a:bodyPr>
          <a:lstStyle/>
          <a:p>
            <a:pPr lvl="0" algn="ctr">
              <a:buNone/>
            </a:pPr>
            <a:br>
              <a:rPr lang="el-GR" sz="1800" dirty="0"/>
            </a:br>
            <a:endParaRPr lang="el-GR" sz="1800" dirty="0"/>
          </a:p>
          <a:p>
            <a:pPr lvl="0" algn="ctr"/>
            <a:r>
              <a:rPr lang="el-GR" sz="2000" dirty="0"/>
              <a:t>Οι </a:t>
            </a:r>
            <a:r>
              <a:rPr lang="el-GR" sz="2000" b="1" dirty="0"/>
              <a:t>ομοιότητές</a:t>
            </a:r>
            <a:r>
              <a:rPr lang="el-GR" sz="2000" dirty="0"/>
              <a:t> μας </a:t>
            </a:r>
            <a:r>
              <a:rPr lang="el-GR" sz="2000" i="1" dirty="0"/>
              <a:t>δεν</a:t>
            </a:r>
            <a:r>
              <a:rPr lang="el-GR" sz="2000" dirty="0"/>
              <a:t> είναι κατ’ ανάγκην </a:t>
            </a:r>
            <a:r>
              <a:rPr lang="el-GR" sz="2000" i="1" dirty="0"/>
              <a:t>ισοπεδωτικά ταυτιστικές</a:t>
            </a:r>
            <a:r>
              <a:rPr lang="el-GR" sz="2000" dirty="0"/>
              <a:t>, </a:t>
            </a:r>
            <a:endParaRPr lang="en-US" sz="2000" dirty="0"/>
          </a:p>
          <a:p>
            <a:pPr lvl="0" algn="ctr">
              <a:buNone/>
            </a:pPr>
            <a:r>
              <a:rPr lang="el-GR" sz="2000" dirty="0"/>
              <a:t>οι </a:t>
            </a:r>
            <a:r>
              <a:rPr lang="el-GR" sz="2000" b="1" dirty="0"/>
              <a:t>διαφορές</a:t>
            </a:r>
            <a:r>
              <a:rPr lang="el-GR" sz="2000" dirty="0"/>
              <a:t> μας </a:t>
            </a:r>
            <a:r>
              <a:rPr lang="el-GR" sz="2000" i="1" dirty="0"/>
              <a:t>δεν</a:t>
            </a:r>
            <a:r>
              <a:rPr lang="el-GR" sz="2000" dirty="0"/>
              <a:t> είναι απαραιτήτως </a:t>
            </a:r>
            <a:r>
              <a:rPr lang="el-GR" sz="2000" i="1" dirty="0"/>
              <a:t>διχαστικές</a:t>
            </a:r>
            <a:r>
              <a:rPr lang="el-GR" sz="2000" dirty="0"/>
              <a:t>, αλλά μάλλον όμορφες. </a:t>
            </a:r>
            <a:endParaRPr lang="en-US" sz="2000" dirty="0"/>
          </a:p>
          <a:p>
            <a:pPr lvl="0" algn="ctr">
              <a:buNone/>
            </a:pPr>
            <a:r>
              <a:rPr lang="el-GR" sz="2000" b="1" dirty="0"/>
              <a:t>Οι ομοιότητες είναι κοινές εμπειρίες</a:t>
            </a:r>
            <a:r>
              <a:rPr lang="el-GR" sz="2000" dirty="0"/>
              <a:t> και </a:t>
            </a:r>
            <a:r>
              <a:rPr lang="el-GR" sz="2000" b="1" dirty="0"/>
              <a:t>οι διαφορές είναι διαφορετικοί τρόποι αναζήτησης ικανοποίησης και ομορφιάς στη ζωή</a:t>
            </a:r>
            <a:r>
              <a:rPr lang="el-GR" sz="2000" dirty="0"/>
              <a:t>. </a:t>
            </a:r>
            <a:endParaRPr lang="en-US" sz="2000" dirty="0"/>
          </a:p>
          <a:p>
            <a:pPr lvl="0" algn="ctr">
              <a:buNone/>
            </a:pPr>
            <a:r>
              <a:rPr lang="el-GR" sz="2000" b="1" i="1" dirty="0"/>
              <a:t>Ποτέ </a:t>
            </a:r>
            <a:r>
              <a:rPr lang="el-GR" sz="2000" i="1" dirty="0"/>
              <a:t>δεν  </a:t>
            </a:r>
            <a:r>
              <a:rPr lang="el-GR" sz="2000" dirty="0"/>
              <a:t>πρέπει οι </a:t>
            </a:r>
            <a:r>
              <a:rPr lang="el-GR" sz="2000" i="1" dirty="0"/>
              <a:t>διαφορές </a:t>
            </a:r>
            <a:r>
              <a:rPr lang="el-GR" sz="2000" dirty="0"/>
              <a:t>να είναι  </a:t>
            </a:r>
            <a:r>
              <a:rPr lang="el-GR" sz="2000" i="1" dirty="0"/>
              <a:t>πηγή μίσους ή σύγκρουσης</a:t>
            </a:r>
            <a:r>
              <a:rPr lang="el-GR" sz="2000" dirty="0"/>
              <a:t>.</a:t>
            </a:r>
            <a:br>
              <a:rPr lang="el-GR" sz="2000" dirty="0"/>
            </a:br>
            <a:endParaRPr lang="el-GR" sz="2000" dirty="0"/>
          </a:p>
          <a:p>
            <a:pPr lvl="0" algn="ctr"/>
            <a:r>
              <a:rPr lang="el-GR" sz="2000" dirty="0"/>
              <a:t>Οι </a:t>
            </a:r>
            <a:r>
              <a:rPr lang="el-GR" sz="2000" b="1" dirty="0"/>
              <a:t>συγκρίσεις</a:t>
            </a:r>
            <a:r>
              <a:rPr lang="el-GR" sz="2000" dirty="0"/>
              <a:t>  πιθανώς μας βοηθούν στην </a:t>
            </a:r>
            <a:r>
              <a:rPr lang="el-GR" sz="2000" b="1" dirty="0"/>
              <a:t>αξιολόγηση της πραγματικότητας</a:t>
            </a:r>
            <a:r>
              <a:rPr lang="el-GR" sz="2000" dirty="0"/>
              <a:t>∙ όμως η </a:t>
            </a:r>
            <a:r>
              <a:rPr lang="el-GR" sz="2000" b="1" dirty="0"/>
              <a:t>συνεχής</a:t>
            </a:r>
            <a:r>
              <a:rPr lang="el-GR" sz="2000" dirty="0"/>
              <a:t>  </a:t>
            </a:r>
            <a:r>
              <a:rPr lang="el-GR" sz="2000" b="1" dirty="0"/>
              <a:t>εμμονή σε αυτές  </a:t>
            </a:r>
            <a:endParaRPr lang="en-US" sz="2000" b="1" dirty="0"/>
          </a:p>
          <a:p>
            <a:pPr lvl="0" algn="ctr">
              <a:buNone/>
            </a:pPr>
            <a:r>
              <a:rPr lang="el-GR" sz="2000" dirty="0"/>
              <a:t>είναι το </a:t>
            </a:r>
            <a:r>
              <a:rPr lang="el-GR" sz="2000" b="1" dirty="0"/>
              <a:t>χωρίς επιστροφή εισιτήριο για τη μιζέρια</a:t>
            </a:r>
            <a:r>
              <a:rPr lang="el-GR" sz="2000" dirty="0"/>
              <a:t>.</a:t>
            </a:r>
            <a:br>
              <a:rPr lang="el-GR" sz="2000" dirty="0"/>
            </a:br>
            <a:endParaRPr lang="el-GR" sz="2000" dirty="0"/>
          </a:p>
          <a:p>
            <a:pPr lvl="0" algn="ctr"/>
            <a:r>
              <a:rPr lang="el-GR" sz="2000" dirty="0"/>
              <a:t> Πρέπει να  </a:t>
            </a:r>
            <a:r>
              <a:rPr lang="el-GR" sz="2000" b="1" dirty="0"/>
              <a:t>ζούμε  σύμφωνα </a:t>
            </a:r>
            <a:r>
              <a:rPr lang="el-GR" sz="2000" dirty="0"/>
              <a:t>με την  </a:t>
            </a:r>
            <a:r>
              <a:rPr lang="el-GR" sz="2000" b="1" spc="300" dirty="0"/>
              <a:t>προσωπική</a:t>
            </a:r>
            <a:r>
              <a:rPr lang="el-GR" sz="2000" dirty="0"/>
              <a:t> </a:t>
            </a:r>
            <a:r>
              <a:rPr lang="el-GR" sz="2000" b="1" dirty="0"/>
              <a:t>μας υπαρξιακή  ταυτότητα</a:t>
            </a:r>
            <a:r>
              <a:rPr lang="el-GR" sz="2000" dirty="0"/>
              <a:t> και τον </a:t>
            </a:r>
            <a:r>
              <a:rPr lang="el-GR" sz="2000" b="1" spc="300" dirty="0"/>
              <a:t>προσωπικό </a:t>
            </a:r>
            <a:r>
              <a:rPr lang="el-GR" sz="2000" b="1" dirty="0"/>
              <a:t>μας  τρόπο σκέψης</a:t>
            </a:r>
            <a:r>
              <a:rPr lang="el-GR" sz="2000" dirty="0"/>
              <a:t>.  Ας  </a:t>
            </a:r>
            <a:r>
              <a:rPr lang="el-GR" sz="2000" b="1" dirty="0"/>
              <a:t>αποδεικνύουμε</a:t>
            </a:r>
            <a:r>
              <a:rPr lang="el-GR" sz="2000" dirty="0"/>
              <a:t> </a:t>
            </a:r>
            <a:r>
              <a:rPr lang="el-GR" sz="2000" b="1" dirty="0"/>
              <a:t>τον εαυτό μας  </a:t>
            </a:r>
            <a:r>
              <a:rPr lang="el-GR" sz="2000" b="1" u="sng" dirty="0"/>
              <a:t>στον εαυτό μας</a:t>
            </a:r>
            <a:r>
              <a:rPr lang="el-GR" sz="2000" u="sng" dirty="0"/>
              <a:t> </a:t>
            </a:r>
            <a:r>
              <a:rPr lang="el-GR" sz="2000" dirty="0"/>
              <a:t> και  </a:t>
            </a:r>
            <a:r>
              <a:rPr lang="el-GR" sz="2000" i="1" dirty="0"/>
              <a:t> όχι</a:t>
            </a:r>
            <a:r>
              <a:rPr lang="el-GR" sz="2000" dirty="0"/>
              <a:t> στους άλλους.</a:t>
            </a:r>
            <a:br>
              <a:rPr lang="el-GR" sz="2000" dirty="0"/>
            </a:br>
            <a:endParaRPr lang="el-GR" sz="2000" dirty="0"/>
          </a:p>
          <a:p>
            <a:pPr lvl="0" algn="ctr"/>
            <a:r>
              <a:rPr lang="el-GR" sz="2000" dirty="0"/>
              <a:t>Η </a:t>
            </a:r>
            <a:r>
              <a:rPr lang="el-GR" sz="2000" b="1" dirty="0"/>
              <a:t>αυθεντική μας ζωή  </a:t>
            </a:r>
            <a:r>
              <a:rPr lang="el-GR" sz="2000" dirty="0">
                <a:effectLst>
                  <a:outerShdw blurRad="38100" dist="38100" dir="2700000" algn="tl">
                    <a:srgbClr val="000000">
                      <a:alpha val="43137"/>
                    </a:srgbClr>
                  </a:outerShdw>
                </a:effectLst>
              </a:rPr>
              <a:t>εξορισμού</a:t>
            </a:r>
            <a:r>
              <a:rPr lang="el-GR" sz="2000" b="1" dirty="0"/>
              <a:t> </a:t>
            </a:r>
            <a:r>
              <a:rPr lang="el-GR" sz="2000" dirty="0"/>
              <a:t>βρίσκεται σε </a:t>
            </a:r>
            <a:r>
              <a:rPr lang="el-GR" sz="2000" dirty="0">
                <a:effectLst>
                  <a:outerShdw blurRad="38100" dist="38100" dir="2700000" algn="tl">
                    <a:srgbClr val="000000">
                      <a:alpha val="43137"/>
                    </a:srgbClr>
                  </a:outerShdw>
                </a:effectLst>
              </a:rPr>
              <a:t>αρμονία</a:t>
            </a:r>
            <a:r>
              <a:rPr lang="el-GR" sz="2000" dirty="0"/>
              <a:t>  </a:t>
            </a:r>
            <a:endParaRPr lang="en-US" sz="2000" dirty="0"/>
          </a:p>
          <a:p>
            <a:pPr lvl="0" algn="ctr">
              <a:buNone/>
            </a:pPr>
            <a:r>
              <a:rPr lang="el-GR" sz="2000" dirty="0"/>
              <a:t>τόσο με την </a:t>
            </a:r>
            <a:r>
              <a:rPr lang="el-GR" sz="2000" b="1" dirty="0"/>
              <a:t>ελευθερία </a:t>
            </a:r>
            <a:r>
              <a:rPr lang="el-GR" sz="2000" dirty="0"/>
              <a:t>τη </a:t>
            </a:r>
            <a:r>
              <a:rPr lang="el-GR" sz="2000" dirty="0">
                <a:effectLst>
                  <a:outerShdw blurRad="38100" dist="38100" dir="2700000" algn="tl">
                    <a:srgbClr val="000000">
                      <a:alpha val="43137"/>
                    </a:srgbClr>
                  </a:outerShdw>
                </a:effectLst>
              </a:rPr>
              <a:t>δική μας  </a:t>
            </a:r>
            <a:br>
              <a:rPr lang="el-GR" sz="2000" dirty="0"/>
            </a:br>
            <a:r>
              <a:rPr lang="el-GR" sz="2000" dirty="0"/>
              <a:t>όσο  κ α ι  με την </a:t>
            </a:r>
            <a:r>
              <a:rPr lang="el-GR" sz="2000" b="1" dirty="0"/>
              <a:t>ελευθερία</a:t>
            </a:r>
            <a:r>
              <a:rPr lang="el-GR" sz="2000" dirty="0"/>
              <a:t> των </a:t>
            </a:r>
            <a:r>
              <a:rPr lang="el-GR" sz="2000" dirty="0">
                <a:effectLst>
                  <a:outerShdw blurRad="38100" dist="38100" dir="2700000" algn="tl">
                    <a:srgbClr val="000000">
                      <a:alpha val="43137"/>
                    </a:srgbClr>
                  </a:outerShdw>
                </a:effectLst>
              </a:rPr>
              <a:t>άλλων</a:t>
            </a:r>
            <a:r>
              <a:rPr lang="el-GR" sz="2000" dirty="0"/>
              <a:t>. </a:t>
            </a:r>
            <a:r>
              <a:rPr lang="el-GR" sz="2000" i="1" dirty="0"/>
              <a:t>Δεν </a:t>
            </a:r>
            <a:r>
              <a:rPr lang="el-GR" sz="2000" dirty="0"/>
              <a:t>μπορούμε να κάνουμε τους άλλους σαν εμάς, να μας αγαπούν ή να σκέφτονται σαν εμάς. Εκείνοι είναι </a:t>
            </a:r>
            <a:r>
              <a:rPr lang="el-GR" sz="2000" b="1" dirty="0"/>
              <a:t>ελεύθεροι</a:t>
            </a:r>
            <a:r>
              <a:rPr lang="el-GR" sz="2000" dirty="0"/>
              <a:t> </a:t>
            </a:r>
            <a:endParaRPr lang="en-US" sz="2000" dirty="0"/>
          </a:p>
          <a:p>
            <a:pPr lvl="0" algn="ctr">
              <a:buNone/>
            </a:pPr>
            <a:r>
              <a:rPr lang="el-GR" sz="2000" dirty="0"/>
              <a:t>είτε να το πράξουν  είτε  όχι.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xEl>
                                              <p:pRg st="1" end="1"/>
                                            </p:txEl>
                                          </p:spTgt>
                                        </p:tgtEl>
                                      </p:cBhvr>
                                    </p:animEffect>
                                    <p:set>
                                      <p:cBhvr>
                                        <p:cTn id="3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xEl>
                                              <p:pRg st="2" end="2"/>
                                            </p:txEl>
                                          </p:spTgt>
                                        </p:tgtEl>
                                      </p:cBhvr>
                                    </p:animEffect>
                                    <p:set>
                                      <p:cBhvr>
                                        <p:cTn id="3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3" end="3"/>
                                            </p:txEl>
                                          </p:spTgt>
                                        </p:tgtEl>
                                      </p:cBhvr>
                                    </p:animEffect>
                                    <p:set>
                                      <p:cBhvr>
                                        <p:cTn id="4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xEl>
                                              <p:pRg st="4" end="4"/>
                                            </p:txEl>
                                          </p:spTgt>
                                        </p:tgtEl>
                                      </p:cBhvr>
                                    </p:animEffect>
                                    <p:set>
                                      <p:cBhvr>
                                        <p:cTn id="4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
                                            <p:txEl>
                                              <p:pRg st="5" end="5"/>
                                            </p:txEl>
                                          </p:spTgt>
                                        </p:tgtEl>
                                      </p:cBhvr>
                                    </p:animEffect>
                                    <p:set>
                                      <p:cBhvr>
                                        <p:cTn id="62"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
                                            <p:txEl>
                                              <p:pRg st="6" end="6"/>
                                            </p:txEl>
                                          </p:spTgt>
                                        </p:tgtEl>
                                      </p:cBhvr>
                                    </p:animEffect>
                                    <p:set>
                                      <p:cBhvr>
                                        <p:cTn id="67"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7" end="7"/>
                                            </p:txEl>
                                          </p:spTgt>
                                        </p:tgtEl>
                                        <p:attrNameLst>
                                          <p:attrName>style.visibility</p:attrName>
                                        </p:attrNameLst>
                                      </p:cBhvr>
                                      <p:to>
                                        <p:strVal val="visible"/>
                                      </p:to>
                                    </p:set>
                                    <p:animEffect transition="in" filter="fade">
                                      <p:cBhvr>
                                        <p:cTn id="72" dur="500"/>
                                        <p:tgtEl>
                                          <p:spTgt spid="3">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
                                            <p:txEl>
                                              <p:pRg st="7" end="7"/>
                                            </p:txEl>
                                          </p:spTgt>
                                        </p:tgtEl>
                                      </p:cBhvr>
                                    </p:animEffect>
                                    <p:set>
                                      <p:cBhvr>
                                        <p:cTn id="77" dur="1" fill="hold">
                                          <p:stCondLst>
                                            <p:cond delay="499"/>
                                          </p:stCondLst>
                                        </p:cTn>
                                        <p:tgtEl>
                                          <p:spTgt spid="3">
                                            <p:txEl>
                                              <p:pRg st="7" end="7"/>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fade">
                                      <p:cBhvr>
                                        <p:cTn id="82" dur="500"/>
                                        <p:tgtEl>
                                          <p:spTgt spid="3">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9" end="9"/>
                                            </p:txEl>
                                          </p:spTgt>
                                        </p:tgtEl>
                                        <p:attrNameLst>
                                          <p:attrName>style.visibility</p:attrName>
                                        </p:attrNameLst>
                                      </p:cBhvr>
                                      <p:to>
                                        <p:strVal val="visible"/>
                                      </p:to>
                                    </p:set>
                                    <p:animEffect transition="in" filter="fade">
                                      <p:cBhvr>
                                        <p:cTn id="87" dur="500"/>
                                        <p:tgtEl>
                                          <p:spTgt spid="3">
                                            <p:txEl>
                                              <p:pRg st="9" end="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10" end="10"/>
                                            </p:txEl>
                                          </p:spTgt>
                                        </p:tgtEl>
                                        <p:attrNameLst>
                                          <p:attrName>style.visibility</p:attrName>
                                        </p:attrNameLst>
                                      </p:cBhvr>
                                      <p:to>
                                        <p:strVal val="visible"/>
                                      </p:to>
                                    </p:set>
                                    <p:animEffect transition="in" filter="fade">
                                      <p:cBhvr>
                                        <p:cTn id="92" dur="500"/>
                                        <p:tgtEl>
                                          <p:spTgt spid="3">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3">
                                            <p:txEl>
                                              <p:pRg st="8" end="8"/>
                                            </p:txEl>
                                          </p:spTgt>
                                        </p:tgtEl>
                                      </p:cBhvr>
                                    </p:animEffect>
                                    <p:set>
                                      <p:cBhvr>
                                        <p:cTn id="97" dur="1" fill="hold">
                                          <p:stCondLst>
                                            <p:cond delay="499"/>
                                          </p:stCondLst>
                                        </p:cTn>
                                        <p:tgtEl>
                                          <p:spTgt spid="3">
                                            <p:txEl>
                                              <p:pRg st="8" end="8"/>
                                            </p:txEl>
                                          </p:spTgt>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3">
                                            <p:txEl>
                                              <p:pRg st="9" end="9"/>
                                            </p:txEl>
                                          </p:spTgt>
                                        </p:tgtEl>
                                      </p:cBhvr>
                                    </p:animEffect>
                                    <p:set>
                                      <p:cBhvr>
                                        <p:cTn id="102"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3">
                                            <p:txEl>
                                              <p:pRg st="10" end="10"/>
                                            </p:txEl>
                                          </p:spTgt>
                                        </p:tgtEl>
                                      </p:cBhvr>
                                    </p:animEffect>
                                    <p:set>
                                      <p:cBhvr>
                                        <p:cTn id="107" dur="1" fill="hold">
                                          <p:stCondLst>
                                            <p:cond delay="499"/>
                                          </p:stCondLst>
                                        </p:cTn>
                                        <p:tgtEl>
                                          <p:spTgt spid="3">
                                            <p:txEl>
                                              <p:pRg st="10" end="1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346" y="6215082"/>
            <a:ext cx="9358346" cy="400110"/>
          </a:xfrm>
          <a:prstGeom prst="rect">
            <a:avLst/>
          </a:prstGeom>
        </p:spPr>
        <p:txBody>
          <a:bodyPr wrap="square">
            <a:spAutoFit/>
          </a:bodyPr>
          <a:lstStyle/>
          <a:p>
            <a:pPr fontAlgn="base"/>
            <a:r>
              <a:rPr lang="en-GB" sz="2000" dirty="0">
                <a:latin typeface="+mj-lt"/>
                <a:cs typeface="Times New Roman" pitchFamily="18" charset="0"/>
              </a:rPr>
              <a:t>     </a:t>
            </a:r>
            <a:r>
              <a:rPr lang="el-GR" sz="2000" dirty="0">
                <a:latin typeface="+mj-lt"/>
                <a:cs typeface="Times New Roman" pitchFamily="18" charset="0"/>
              </a:rPr>
              <a:t>  </a:t>
            </a:r>
            <a:r>
              <a:rPr lang="en-GB" sz="2000" dirty="0">
                <a:latin typeface="+mj-lt"/>
                <a:cs typeface="Times New Roman" pitchFamily="18" charset="0"/>
              </a:rPr>
              <a:t>W. Collins : </a:t>
            </a:r>
            <a:r>
              <a:rPr lang="el-GR" sz="2000" dirty="0">
                <a:latin typeface="+mj-lt"/>
                <a:cs typeface="Times New Roman" pitchFamily="18" charset="0"/>
              </a:rPr>
              <a:t>(Να πώς θα ζούμε)  </a:t>
            </a:r>
            <a:r>
              <a:rPr lang="el-GR" sz="2000" b="1" spc="300" dirty="0">
                <a:effectLst>
                  <a:outerShdw blurRad="38100" dist="38100" dir="2700000" algn="tl">
                    <a:srgbClr val="000000">
                      <a:alpha val="43137"/>
                    </a:srgbClr>
                  </a:outerShdw>
                </a:effectLst>
                <a:latin typeface="+mj-lt"/>
                <a:cs typeface="Times New Roman" pitchFamily="18" charset="0"/>
              </a:rPr>
              <a:t>ευτυχισμένοι </a:t>
            </a:r>
            <a:r>
              <a:rPr lang="el-GR" sz="2000" dirty="0">
                <a:latin typeface="+mj-lt"/>
                <a:cs typeface="Times New Roman" pitchFamily="18" charset="0"/>
              </a:rPr>
              <a:t>όπως ένας βασιλιάς</a:t>
            </a:r>
            <a:r>
              <a:rPr lang="el-GR" sz="2000" spc="600" dirty="0">
                <a:latin typeface="+mj-lt"/>
                <a:cs typeface="Times New Roman" pitchFamily="18" charset="0"/>
              </a:rPr>
              <a:t> (</a:t>
            </a:r>
            <a:r>
              <a:rPr lang="en-GB" sz="2000" spc="600" dirty="0">
                <a:latin typeface="+mj-lt"/>
                <a:cs typeface="Times New Roman" pitchFamily="18" charset="0"/>
              </a:rPr>
              <a:t>!</a:t>
            </a:r>
            <a:r>
              <a:rPr lang="en-US" sz="2000" spc="600" dirty="0">
                <a:latin typeface="+mj-lt"/>
                <a:cs typeface="Times New Roman" pitchFamily="18" charset="0"/>
              </a:rPr>
              <a:t>;</a:t>
            </a:r>
            <a:r>
              <a:rPr lang="el-GR" sz="2000" spc="600" dirty="0">
                <a:latin typeface="+mj-lt"/>
                <a:cs typeface="Times New Roman" pitchFamily="18" charset="0"/>
              </a:rPr>
              <a:t>)</a:t>
            </a:r>
            <a:r>
              <a:rPr lang="en-GB" sz="2000" dirty="0">
                <a:latin typeface="+mj-lt"/>
                <a:cs typeface="Times New Roman" pitchFamily="18" charset="0"/>
              </a:rPr>
              <a:t>, 1860</a:t>
            </a:r>
          </a:p>
        </p:txBody>
      </p:sp>
      <p:pic>
        <p:nvPicPr>
          <p:cNvPr id="23555" name="Picture 3" descr="C:\Users\αγαπουλακι\Desktop\AMSTERDAM\AMSTERDAM PAINTINGS\happy-as-a-king-1860.jpg"/>
          <p:cNvPicPr>
            <a:picLocks noChangeAspect="1" noChangeArrowheads="1"/>
          </p:cNvPicPr>
          <p:nvPr/>
        </p:nvPicPr>
        <p:blipFill>
          <a:blip r:embed="rId2" cstate="print"/>
          <a:srcRect/>
          <a:stretch>
            <a:fillRect/>
          </a:stretch>
        </p:blipFill>
        <p:spPr bwMode="auto">
          <a:xfrm>
            <a:off x="762000" y="657225"/>
            <a:ext cx="7620000" cy="5543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500" fill="hold"/>
                                        <p:tgtEl>
                                          <p:spTgt spid="23555"/>
                                        </p:tgtEl>
                                        <p:attrNameLst>
                                          <p:attrName>ppt_w</p:attrName>
                                        </p:attrNameLst>
                                      </p:cBhvr>
                                      <p:tavLst>
                                        <p:tav tm="0">
                                          <p:val>
                                            <p:fltVal val="0"/>
                                          </p:val>
                                        </p:tav>
                                        <p:tav tm="100000">
                                          <p:val>
                                            <p:strVal val="#ppt_w"/>
                                          </p:val>
                                        </p:tav>
                                      </p:tavLst>
                                    </p:anim>
                                    <p:anim calcmode="lin" valueType="num">
                                      <p:cBhvr>
                                        <p:cTn id="8" dur="500" fill="hold"/>
                                        <p:tgtEl>
                                          <p:spTgt spid="2355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αγαπουλακι\Desktop\AMSTERDAM\AMSTERDAM PAINTINGS\microscope-29756_640.png"/>
          <p:cNvPicPr>
            <a:picLocks noChangeAspect="1" noChangeArrowheads="1"/>
          </p:cNvPicPr>
          <p:nvPr/>
        </p:nvPicPr>
        <p:blipFill>
          <a:blip r:embed="rId2" cstate="print"/>
          <a:srcRect/>
          <a:stretch>
            <a:fillRect/>
          </a:stretch>
        </p:blipFill>
        <p:spPr bwMode="auto">
          <a:xfrm>
            <a:off x="3292917" y="137106"/>
            <a:ext cx="1714512" cy="2006010"/>
          </a:xfrm>
          <a:prstGeom prst="rect">
            <a:avLst/>
          </a:prstGeom>
          <a:noFill/>
        </p:spPr>
      </p:pic>
      <p:pic>
        <p:nvPicPr>
          <p:cNvPr id="23556" name="Picture 4" descr="C:\Users\αγαπουλακι\Desktop\AMSTERDAM\AMSTERDAM PAINTINGS\stock-vector-pathology-biology-doodle-handwriting-icons-of-germ-and-pathogen-for-human-disease-such-as-virus-396937090.jpg"/>
          <p:cNvPicPr>
            <a:picLocks noChangeAspect="1" noChangeArrowheads="1"/>
          </p:cNvPicPr>
          <p:nvPr/>
        </p:nvPicPr>
        <p:blipFill>
          <a:blip r:embed="rId3" cstate="print"/>
          <a:srcRect/>
          <a:stretch>
            <a:fillRect/>
          </a:stretch>
        </p:blipFill>
        <p:spPr bwMode="auto">
          <a:xfrm>
            <a:off x="214282" y="1000108"/>
            <a:ext cx="2857520" cy="896283"/>
          </a:xfrm>
          <a:prstGeom prst="rect">
            <a:avLst/>
          </a:prstGeom>
          <a:noFill/>
        </p:spPr>
      </p:pic>
      <p:pic>
        <p:nvPicPr>
          <p:cNvPr id="23553" name="Picture 1" descr="C:\Users\αγαπουλακι\Desktop\AMSTERDAM\AMSTERDAM PAINTINGS\P Klee Analysis-of-diverse-perversities-1922(1).jpg!Large.jpg"/>
          <p:cNvPicPr>
            <a:picLocks noChangeAspect="1" noChangeArrowheads="1"/>
          </p:cNvPicPr>
          <p:nvPr/>
        </p:nvPicPr>
        <p:blipFill>
          <a:blip r:embed="rId4" cstate="print"/>
          <a:srcRect/>
          <a:stretch>
            <a:fillRect/>
          </a:stretch>
        </p:blipFill>
        <p:spPr bwMode="auto">
          <a:xfrm>
            <a:off x="5572132" y="1071546"/>
            <a:ext cx="3405196" cy="4441560"/>
          </a:xfrm>
          <a:prstGeom prst="rect">
            <a:avLst/>
          </a:prstGeom>
          <a:noFill/>
        </p:spPr>
      </p:pic>
      <p:sp>
        <p:nvSpPr>
          <p:cNvPr id="7" name="Rectangle 6"/>
          <p:cNvSpPr/>
          <p:nvPr/>
        </p:nvSpPr>
        <p:spPr>
          <a:xfrm>
            <a:off x="5500694" y="5572140"/>
            <a:ext cx="3643306" cy="830997"/>
          </a:xfrm>
          <a:prstGeom prst="rect">
            <a:avLst/>
          </a:prstGeom>
        </p:spPr>
        <p:txBody>
          <a:bodyPr wrap="square">
            <a:spAutoFit/>
          </a:bodyPr>
          <a:lstStyle/>
          <a:p>
            <a:pPr algn="ctr"/>
            <a:r>
              <a:rPr lang="en-GB" sz="1600" dirty="0">
                <a:latin typeface="+mj-lt"/>
                <a:cs typeface="Times New Roman" pitchFamily="18" charset="0"/>
              </a:rPr>
              <a:t>P</a:t>
            </a:r>
            <a:r>
              <a:rPr lang="el-GR" sz="1600" dirty="0">
                <a:latin typeface="+mj-lt"/>
                <a:cs typeface="Times New Roman" pitchFamily="18" charset="0"/>
              </a:rPr>
              <a:t>.</a:t>
            </a:r>
            <a:r>
              <a:rPr lang="en-GB" sz="1600" dirty="0">
                <a:latin typeface="+mj-lt"/>
                <a:cs typeface="Times New Roman" pitchFamily="18" charset="0"/>
              </a:rPr>
              <a:t> Klee :  </a:t>
            </a:r>
          </a:p>
          <a:p>
            <a:pPr algn="ctr"/>
            <a:r>
              <a:rPr lang="el-GR" sz="1600" dirty="0">
                <a:latin typeface="+mj-lt"/>
                <a:cs typeface="Times New Roman" pitchFamily="18" charset="0"/>
              </a:rPr>
              <a:t>Ανάλυση ποικίλων διαστρεβλώσεων</a:t>
            </a:r>
            <a:r>
              <a:rPr lang="en-GB" sz="1600" dirty="0">
                <a:latin typeface="+mj-lt"/>
                <a:cs typeface="Times New Roman" pitchFamily="18" charset="0"/>
              </a:rPr>
              <a:t>,</a:t>
            </a:r>
            <a:endParaRPr lang="el-GR" sz="1600" dirty="0">
              <a:latin typeface="+mj-lt"/>
              <a:cs typeface="Times New Roman" pitchFamily="18" charset="0"/>
            </a:endParaRPr>
          </a:p>
          <a:p>
            <a:pPr algn="ctr"/>
            <a:r>
              <a:rPr lang="en-GB" sz="1600" dirty="0">
                <a:latin typeface="+mj-lt"/>
                <a:cs typeface="Times New Roman" pitchFamily="18" charset="0"/>
              </a:rPr>
              <a:t>1922</a:t>
            </a:r>
            <a:endParaRPr lang="el-GR" sz="1600" dirty="0">
              <a:latin typeface="+mj-lt"/>
              <a:cs typeface="Times New Roman" pitchFamily="18" charset="0"/>
            </a:endParaRPr>
          </a:p>
        </p:txBody>
      </p:sp>
      <p:sp>
        <p:nvSpPr>
          <p:cNvPr id="9" name="Rectangle 8"/>
          <p:cNvSpPr/>
          <p:nvPr/>
        </p:nvSpPr>
        <p:spPr>
          <a:xfrm>
            <a:off x="0" y="2143116"/>
            <a:ext cx="5572132" cy="4909036"/>
          </a:xfrm>
          <a:prstGeom prst="rect">
            <a:avLst/>
          </a:prstGeom>
        </p:spPr>
        <p:txBody>
          <a:bodyPr wrap="square">
            <a:spAutoFit/>
          </a:bodyPr>
          <a:lstStyle/>
          <a:p>
            <a:pPr algn="just"/>
            <a:r>
              <a:rPr lang="el-GR" sz="1600" dirty="0"/>
              <a:t>Η </a:t>
            </a:r>
            <a:r>
              <a:rPr lang="el-GR" sz="1600" b="1" dirty="0"/>
              <a:t>Παθολογική Ανατομική </a:t>
            </a:r>
            <a:r>
              <a:rPr lang="el-GR" sz="1600" dirty="0"/>
              <a:t>αποτελεί μια </a:t>
            </a:r>
            <a:r>
              <a:rPr lang="el-GR" sz="1600" b="1" u="sng" dirty="0"/>
              <a:t>κλινικοεργαστηριακή</a:t>
            </a:r>
            <a:r>
              <a:rPr lang="el-GR" sz="1600" b="1" dirty="0"/>
              <a:t> </a:t>
            </a:r>
            <a:r>
              <a:rPr lang="el-GR" sz="1600" b="1" spc="300" dirty="0"/>
              <a:t>ιατρική ειδικότητα</a:t>
            </a:r>
            <a:r>
              <a:rPr lang="el-GR" sz="1600" spc="300" dirty="0"/>
              <a:t> </a:t>
            </a:r>
            <a:r>
              <a:rPr lang="el-GR" sz="1600" dirty="0"/>
              <a:t>η οποία </a:t>
            </a:r>
            <a:r>
              <a:rPr lang="el-GR" sz="1600" dirty="0">
                <a:effectLst>
                  <a:outerShdw blurRad="38100" dist="38100" dir="2700000" algn="tl">
                    <a:srgbClr val="000000">
                      <a:alpha val="43137"/>
                    </a:srgbClr>
                  </a:outerShdw>
                </a:effectLst>
              </a:rPr>
              <a:t>ταυτοποιεί και </a:t>
            </a:r>
            <a:r>
              <a:rPr lang="el-GR" sz="1600" dirty="0"/>
              <a:t>αξιολογεί  τις </a:t>
            </a:r>
            <a:r>
              <a:rPr lang="el-GR" sz="1600" b="1" u="sng" dirty="0"/>
              <a:t>αλλοιώσεις</a:t>
            </a:r>
            <a:r>
              <a:rPr lang="el-GR" sz="1600" dirty="0"/>
              <a:t> των </a:t>
            </a:r>
            <a:r>
              <a:rPr lang="el-GR" sz="1600" b="1" dirty="0"/>
              <a:t>ανθρώπινων οργάνων (μακροσκοπική μελέτη), των ιστών &amp; των κυττάρων (μικροσκοπική μελέτη) και του ανθρώπινου γονιδιώματος (μοριακή μελέτη)</a:t>
            </a:r>
            <a:r>
              <a:rPr lang="el-GR" sz="1600" dirty="0"/>
              <a:t> και, αφού τις </a:t>
            </a:r>
            <a:r>
              <a:rPr lang="el-GR" sz="1600" b="1" u="sng" dirty="0"/>
              <a:t>συσχετίσει</a:t>
            </a:r>
            <a:r>
              <a:rPr lang="el-GR" sz="1600" b="1" dirty="0"/>
              <a:t> με τα υπάρχοντα κλινικά και </a:t>
            </a:r>
            <a:r>
              <a:rPr lang="el-GR" sz="1600" b="1" dirty="0" err="1"/>
              <a:t>παρακλινικά</a:t>
            </a:r>
            <a:r>
              <a:rPr lang="el-GR" sz="1600" b="1" dirty="0"/>
              <a:t> δεδομένα για κάθε ασθενή,</a:t>
            </a:r>
            <a:r>
              <a:rPr lang="el-GR" sz="1600" dirty="0"/>
              <a:t> οδηγείται προς την </a:t>
            </a:r>
            <a:r>
              <a:rPr lang="el-GR" sz="1600" b="1" u="sng" dirty="0"/>
              <a:t>τελική διάγνωση</a:t>
            </a:r>
            <a:r>
              <a:rPr lang="el-GR" sz="1600" b="1" dirty="0"/>
              <a:t> </a:t>
            </a:r>
            <a:r>
              <a:rPr lang="el-GR" sz="1600" dirty="0"/>
              <a:t>και</a:t>
            </a:r>
            <a:r>
              <a:rPr lang="en-US" sz="1600" dirty="0"/>
              <a:t>, </a:t>
            </a:r>
            <a:r>
              <a:rPr lang="el-GR" sz="1600" dirty="0"/>
              <a:t>επί πλέον, παρέχει </a:t>
            </a:r>
            <a:r>
              <a:rPr lang="el-GR" sz="1600" b="1" spc="300" dirty="0"/>
              <a:t>χρησιμότατες</a:t>
            </a:r>
            <a:r>
              <a:rPr lang="el-GR" sz="1600" b="1" dirty="0"/>
              <a:t> πληροφορίες </a:t>
            </a:r>
            <a:r>
              <a:rPr lang="el-GR" sz="1600" dirty="0"/>
              <a:t>που </a:t>
            </a:r>
            <a:r>
              <a:rPr lang="el-GR" sz="1600" dirty="0">
                <a:effectLst>
                  <a:outerShdw blurRad="38100" dist="38100" dir="2700000" algn="tl">
                    <a:srgbClr val="000000">
                      <a:alpha val="43137"/>
                    </a:srgbClr>
                  </a:outerShdw>
                </a:effectLst>
              </a:rPr>
              <a:t>αξιοποιούνται </a:t>
            </a:r>
            <a:r>
              <a:rPr lang="el-GR" sz="1600" u="sng" spc="600" dirty="0">
                <a:effectLst>
                  <a:outerShdw blurRad="38100" dist="38100" dir="2700000" algn="tl">
                    <a:srgbClr val="000000">
                      <a:alpha val="43137"/>
                    </a:srgbClr>
                  </a:outerShdw>
                </a:effectLst>
              </a:rPr>
              <a:t>κλινικώς</a:t>
            </a:r>
            <a:r>
              <a:rPr lang="el-GR" sz="1600" dirty="0">
                <a:effectLst>
                  <a:outerShdw blurRad="38100" dist="38100" dir="2700000" algn="tl">
                    <a:srgbClr val="000000">
                      <a:alpha val="43137"/>
                    </a:srgbClr>
                  </a:outerShdw>
                </a:effectLst>
              </a:rPr>
              <a:t> </a:t>
            </a:r>
            <a:r>
              <a:rPr lang="el-GR" sz="1600" dirty="0"/>
              <a:t>για τον καθορισμό της  </a:t>
            </a:r>
            <a:r>
              <a:rPr lang="el-GR" sz="1600" b="1" i="1" dirty="0"/>
              <a:t>εξέλιξη</a:t>
            </a:r>
            <a:r>
              <a:rPr lang="el-GR" sz="1600" b="1" i="1" spc="300" dirty="0"/>
              <a:t>ς</a:t>
            </a:r>
            <a:r>
              <a:rPr lang="el-GR" sz="1600" b="1" dirty="0"/>
              <a:t> </a:t>
            </a:r>
            <a:r>
              <a:rPr lang="el-GR" sz="1600" dirty="0"/>
              <a:t>και τη </a:t>
            </a:r>
            <a:r>
              <a:rPr lang="el-GR" sz="1600" b="1" i="1" dirty="0"/>
              <a:t>θεραπεία</a:t>
            </a:r>
            <a:r>
              <a:rPr lang="el-GR" sz="1600" dirty="0"/>
              <a:t>  του κάθε ασθενούς.  </a:t>
            </a:r>
          </a:p>
          <a:p>
            <a:pPr algn="just"/>
            <a:r>
              <a:rPr lang="el-GR" sz="1400" dirty="0"/>
              <a:t>Ο </a:t>
            </a:r>
            <a:r>
              <a:rPr lang="el-GR" sz="1400" b="1" dirty="0"/>
              <a:t>παθολογοανατόμος</a:t>
            </a:r>
            <a:r>
              <a:rPr lang="el-GR" sz="1400" dirty="0"/>
              <a:t> ασκείται </a:t>
            </a:r>
            <a:r>
              <a:rPr lang="el-GR" sz="1400" dirty="0">
                <a:effectLst>
                  <a:outerShdw blurRad="38100" dist="38100" dir="2700000" algn="tl">
                    <a:srgbClr val="000000">
                      <a:alpha val="43137"/>
                    </a:srgbClr>
                  </a:outerShdw>
                </a:effectLst>
              </a:rPr>
              <a:t>καθημερινά</a:t>
            </a:r>
            <a:r>
              <a:rPr lang="el-GR" sz="1400" dirty="0"/>
              <a:t> στη μορφολογική αναγνώριση της </a:t>
            </a:r>
            <a:r>
              <a:rPr lang="el-GR" sz="1400" b="1" dirty="0"/>
              <a:t>ομοιότητας</a:t>
            </a:r>
            <a:r>
              <a:rPr lang="el-GR" sz="1400" dirty="0"/>
              <a:t> και της </a:t>
            </a:r>
            <a:r>
              <a:rPr lang="el-GR" sz="1400" b="1" dirty="0"/>
              <a:t>ποικιλίας </a:t>
            </a:r>
            <a:r>
              <a:rPr lang="el-GR" sz="1400" dirty="0"/>
              <a:t> κυττάρων,  ιστών και οργάνων. Τα φυσιολογικά στοιχεία οργανώνονται με τάξη και ομοιογένεια, ενώ τα παθολογικά στοιχεία διαφέρουν σαφώς από τα φυσιολογικά αντίστοιχά τους, συχνότατα σε μορφολογικό και πάντοτε σε μοριακό επίπεδο.</a:t>
            </a:r>
          </a:p>
          <a:p>
            <a:pPr algn="just"/>
            <a:r>
              <a:rPr lang="el-GR" sz="1400" dirty="0"/>
              <a:t>Ο παθολογοανατόμος ασχολείται τόσο με το κύτταρο, δηλαδή τη δομική μονάδα, την </a:t>
            </a:r>
            <a:r>
              <a:rPr lang="el-GR" sz="1400" b="1" dirty="0"/>
              <a:t>αρχή</a:t>
            </a:r>
            <a:r>
              <a:rPr lang="el-GR" sz="1400" dirty="0"/>
              <a:t> της ζωής όσο και,  με τη νεκροτομή,  με το </a:t>
            </a:r>
            <a:r>
              <a:rPr lang="el-GR" sz="1400" b="1" dirty="0"/>
              <a:t>τέλος</a:t>
            </a:r>
            <a:r>
              <a:rPr lang="el-GR" sz="1400" dirty="0"/>
              <a:t> της ζωής, καλύπτοντας έτσι το </a:t>
            </a:r>
            <a:r>
              <a:rPr lang="el-GR" sz="1400" dirty="0">
                <a:effectLst>
                  <a:outerShdw blurRad="38100" dist="38100" dir="2700000" algn="tl">
                    <a:srgbClr val="000000">
                      <a:alpha val="43137"/>
                    </a:srgbClr>
                  </a:outerShdw>
                </a:effectLst>
              </a:rPr>
              <a:t>πλήρες φάσμα </a:t>
            </a:r>
            <a:r>
              <a:rPr lang="el-GR" sz="1400" dirty="0"/>
              <a:t>της ανθρώπινης ζωής.</a:t>
            </a:r>
          </a:p>
          <a:p>
            <a:pPr algn="just"/>
            <a:r>
              <a:rPr lang="el-GR" sz="800" dirty="0"/>
              <a:t>Καθώς ο παθολογοανατόμος διαθέτει επιστημονική γνώση, οφείλει, με βάση τις σύγχρονες δυνατότητες της επιστήμης, να υιοθετεί </a:t>
            </a:r>
            <a:r>
              <a:rPr lang="el-GR" sz="800" dirty="0">
                <a:effectLst>
                  <a:outerShdw blurRad="38100" dist="38100" dir="2700000" algn="tl">
                    <a:srgbClr val="000000">
                      <a:alpha val="43137"/>
                    </a:srgbClr>
                  </a:outerShdw>
                </a:effectLst>
              </a:rPr>
              <a:t>ηθικές αρχές </a:t>
            </a:r>
            <a:r>
              <a:rPr lang="el-GR" sz="800" dirty="0"/>
              <a:t>στη χρήση της βιοτεχνολογίας, η οποία  αντανακλά στον άνθρωπο και στην ποιότητα της ζωής του.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fade">
                                      <p:cBhvr>
                                        <p:cTn id="7" dur="500"/>
                                        <p:tgtEl>
                                          <p:spTgt spid="235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αγαπουλακι\Desktop\Picture1.jpg"/>
          <p:cNvPicPr>
            <a:picLocks noChangeAspect="1" noChangeArrowheads="1"/>
          </p:cNvPicPr>
          <p:nvPr/>
        </p:nvPicPr>
        <p:blipFill>
          <a:blip r:embed="rId2" cstate="print"/>
          <a:srcRect/>
          <a:stretch>
            <a:fillRect/>
          </a:stretch>
        </p:blipFill>
        <p:spPr bwMode="auto">
          <a:xfrm>
            <a:off x="5715008" y="214290"/>
            <a:ext cx="2457449" cy="2554967"/>
          </a:xfrm>
          <a:prstGeom prst="rect">
            <a:avLst/>
          </a:prstGeom>
          <a:noFill/>
        </p:spPr>
      </p:pic>
      <p:sp>
        <p:nvSpPr>
          <p:cNvPr id="5" name="Rectangle 4"/>
          <p:cNvSpPr/>
          <p:nvPr/>
        </p:nvSpPr>
        <p:spPr>
          <a:xfrm>
            <a:off x="5143504" y="2714620"/>
            <a:ext cx="4000496" cy="461665"/>
          </a:xfrm>
          <a:prstGeom prst="rect">
            <a:avLst/>
          </a:prstGeom>
        </p:spPr>
        <p:txBody>
          <a:bodyPr wrap="square">
            <a:spAutoFit/>
          </a:bodyPr>
          <a:lstStyle/>
          <a:p>
            <a:pPr algn="ctr"/>
            <a:r>
              <a:rPr lang="en-US" sz="1200" dirty="0"/>
              <a:t>R</a:t>
            </a:r>
            <a:r>
              <a:rPr lang="el-GR" sz="1200" dirty="0"/>
              <a:t>. </a:t>
            </a:r>
            <a:r>
              <a:rPr lang="en-US" sz="1200" dirty="0"/>
              <a:t>Pope</a:t>
            </a:r>
            <a:r>
              <a:rPr lang="el-GR" sz="1200" dirty="0"/>
              <a:t>:</a:t>
            </a:r>
          </a:p>
          <a:p>
            <a:pPr algn="ctr"/>
            <a:r>
              <a:rPr lang="el-GR" sz="1200" dirty="0"/>
              <a:t> Αναγγέλλεται στον κ. </a:t>
            </a:r>
            <a:r>
              <a:rPr lang="en-US" sz="1200" dirty="0"/>
              <a:t>S</a:t>
            </a:r>
            <a:r>
              <a:rPr lang="el-GR" sz="1200" dirty="0"/>
              <a:t> ότι πρόκειται να  πεθάνει</a:t>
            </a:r>
            <a:r>
              <a:rPr lang="en-GB" sz="1200" dirty="0">
                <a:latin typeface="Times New Roman" pitchFamily="18" charset="0"/>
                <a:cs typeface="Times New Roman" pitchFamily="18" charset="0"/>
              </a:rPr>
              <a:t>, 1989</a:t>
            </a:r>
            <a:endParaRPr lang="el-GR" sz="1200" dirty="0">
              <a:latin typeface="Times New Roman" pitchFamily="18" charset="0"/>
              <a:cs typeface="Times New Roman" pitchFamily="18" charset="0"/>
            </a:endParaRPr>
          </a:p>
        </p:txBody>
      </p:sp>
      <p:sp>
        <p:nvSpPr>
          <p:cNvPr id="6" name="Rectangle 5"/>
          <p:cNvSpPr/>
          <p:nvPr/>
        </p:nvSpPr>
        <p:spPr>
          <a:xfrm>
            <a:off x="0" y="142852"/>
            <a:ext cx="5004048" cy="6740307"/>
          </a:xfrm>
          <a:prstGeom prst="rect">
            <a:avLst/>
          </a:prstGeom>
        </p:spPr>
        <p:txBody>
          <a:bodyPr wrap="square">
            <a:spAutoFit/>
          </a:bodyPr>
          <a:lstStyle/>
          <a:p>
            <a:pPr algn="just"/>
            <a:r>
              <a:rPr lang="el-GR" b="1" dirty="0"/>
              <a:t>Οι παθολογοανατόμοι </a:t>
            </a:r>
            <a:r>
              <a:rPr lang="el-GR" dirty="0"/>
              <a:t>θα πρέπει να είναι διαθέσιμοι</a:t>
            </a:r>
            <a:r>
              <a:rPr lang="el-GR" b="1" dirty="0"/>
              <a:t> να συζητούν τα αποτελέσματα των εξετάσεων τους με τους ασθενείς, οι οποίοι θα έχουν έτσι τη δυνατότητα να εκφράζουν τις ανησυχίες τους</a:t>
            </a:r>
            <a:r>
              <a:rPr lang="el-GR" dirty="0"/>
              <a:t>. Το δυσκολότερο μέρος αυτής της διεργασίας είναι να καθοριστεί </a:t>
            </a:r>
            <a:r>
              <a:rPr lang="el-GR" i="1" dirty="0"/>
              <a:t>πού θα τίθεται το </a:t>
            </a:r>
            <a:r>
              <a:rPr lang="el-GR" i="1" dirty="0">
                <a:effectLst>
                  <a:outerShdw blurRad="38100" dist="38100" dir="2700000" algn="tl">
                    <a:srgbClr val="000000">
                      <a:alpha val="43137"/>
                    </a:srgbClr>
                  </a:outerShdw>
                </a:effectLst>
              </a:rPr>
              <a:t>όριο</a:t>
            </a:r>
            <a:r>
              <a:rPr lang="el-GR" dirty="0"/>
              <a:t> μεταξύ της εξήγησης των επιστημονικών  όρων των ιατρικών τους εκθέσεων και της παροχής κλινικής συμβουλής, η οποία είναι προφανώς σκοπιμότερο να δίνεται και να εξηγείται από τον </a:t>
            </a:r>
            <a:r>
              <a:rPr lang="el-GR" dirty="0">
                <a:effectLst>
                  <a:outerShdw blurRad="38100" dist="38100" dir="2700000" algn="tl">
                    <a:srgbClr val="000000">
                      <a:alpha val="43137"/>
                    </a:srgbClr>
                  </a:outerShdw>
                </a:effectLst>
              </a:rPr>
              <a:t>κλινικό ιατρό</a:t>
            </a:r>
            <a:r>
              <a:rPr lang="el-GR" dirty="0"/>
              <a:t>, συνηθέστερα από τον ογκολόγο/ χειρουργό.  Ο παθολογοανατόμος, όπως εξάλλου ο κάθε ιατρός, θα πρέπει να διαθέτει </a:t>
            </a:r>
            <a:r>
              <a:rPr lang="el-GR" b="1" u="sng" dirty="0"/>
              <a:t>κατανόηση</a:t>
            </a:r>
            <a:r>
              <a:rPr lang="el-GR" b="1" dirty="0"/>
              <a:t> και  </a:t>
            </a:r>
            <a:r>
              <a:rPr lang="el-GR" b="1" u="sng" spc="600" dirty="0" err="1"/>
              <a:t>ενσυναίσθηση</a:t>
            </a:r>
            <a:r>
              <a:rPr lang="el-GR" b="1" spc="600" dirty="0"/>
              <a:t>, </a:t>
            </a:r>
            <a:r>
              <a:rPr lang="el-GR" b="1" u="sng" spc="300" dirty="0"/>
              <a:t>ήτοι    επέκταση της αίσθησής του, πέρα από τον εαυτό του</a:t>
            </a:r>
            <a:r>
              <a:rPr lang="el-GR" spc="300" dirty="0"/>
              <a:t>,</a:t>
            </a:r>
            <a:r>
              <a:rPr lang="el-GR" b="1" spc="300" dirty="0"/>
              <a:t> </a:t>
            </a:r>
            <a:r>
              <a:rPr lang="el-GR" b="1" dirty="0"/>
              <a:t>για την κατάσταση του ασθενούς</a:t>
            </a:r>
            <a:r>
              <a:rPr lang="el-GR" dirty="0"/>
              <a:t>, να είναι </a:t>
            </a:r>
            <a:r>
              <a:rPr lang="el-GR" b="1" u="sng" dirty="0"/>
              <a:t>προσεκτικός</a:t>
            </a:r>
            <a:r>
              <a:rPr lang="el-GR" b="1" dirty="0"/>
              <a:t> στον τρόπο που τον </a:t>
            </a:r>
            <a:r>
              <a:rPr lang="el-GR" b="1" u="sng" spc="300" dirty="0"/>
              <a:t>ακούει</a:t>
            </a:r>
            <a:r>
              <a:rPr lang="el-GR" b="1" dirty="0"/>
              <a:t> και στον τρόπο  που του </a:t>
            </a:r>
            <a:r>
              <a:rPr lang="el-GR" b="1" u="sng" dirty="0"/>
              <a:t>μιλάει,</a:t>
            </a:r>
            <a:r>
              <a:rPr lang="el-GR" b="1" dirty="0"/>
              <a:t> χρησιμοποιώντας την </a:t>
            </a:r>
            <a:r>
              <a:rPr lang="el-GR" b="1" u="sng" dirty="0"/>
              <a:t>κατάλληλη γλώσσα </a:t>
            </a:r>
            <a:r>
              <a:rPr lang="el-GR" dirty="0"/>
              <a:t>(αφού έχει αξιολογήσει το επίπεδο  επικοινωνίας του ασθενούς), </a:t>
            </a:r>
            <a:r>
              <a:rPr lang="el-GR" b="1" dirty="0"/>
              <a:t>θα πρέπει να είναι </a:t>
            </a:r>
            <a:r>
              <a:rPr lang="el-GR" b="1" u="sng" dirty="0"/>
              <a:t>ειλικρινής</a:t>
            </a:r>
            <a:r>
              <a:rPr lang="el-GR" b="1" dirty="0"/>
              <a:t> για την ερμηνεία των ευρημάτων του και βέβαιος ότι οι όποιες </a:t>
            </a:r>
            <a:r>
              <a:rPr lang="el-GR" b="1" u="sng" dirty="0"/>
              <a:t>θεραπευτικές συμβουλές</a:t>
            </a:r>
            <a:r>
              <a:rPr lang="el-GR" b="1" dirty="0"/>
              <a:t> πιθανώς δώσει,  είναι </a:t>
            </a:r>
            <a:r>
              <a:rPr lang="el-GR" b="1" i="1" u="sng" dirty="0"/>
              <a:t>πράγματι</a:t>
            </a:r>
            <a:r>
              <a:rPr lang="el-GR" b="1" dirty="0"/>
              <a:t> οι κατάλληλες</a:t>
            </a:r>
            <a:r>
              <a:rPr lang="el-GR" dirty="0"/>
              <a:t>.</a:t>
            </a:r>
          </a:p>
        </p:txBody>
      </p:sp>
      <p:sp>
        <p:nvSpPr>
          <p:cNvPr id="16385" name="Rectangle 1"/>
          <p:cNvSpPr>
            <a:spLocks noChangeArrowheads="1"/>
          </p:cNvSpPr>
          <p:nvPr/>
        </p:nvSpPr>
        <p:spPr bwMode="auto">
          <a:xfrm>
            <a:off x="4929190" y="3143248"/>
            <a:ext cx="4214810" cy="3857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Εκτός από τα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νοητικά και συναισθηματικά οφέλη</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που μπορεί να προκύψουν αθροιστικά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στους ασθενείς</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τέτοιες συναντήσεις μπορεί να πλησιάσουν τους </a:t>
            </a:r>
            <a:r>
              <a:rPr kumimoji="0" lang="el-GR" sz="2000" b="0" i="0" u="sng" strike="noStrike" cap="none" normalizeH="0" baseline="0" dirty="0">
                <a:ln>
                  <a:noFill/>
                </a:ln>
                <a:solidFill>
                  <a:schemeClr val="tx1"/>
                </a:solidFill>
                <a:effectLst/>
                <a:latin typeface="Calibri" pitchFamily="34" charset="0"/>
                <a:ea typeface="Calibri" pitchFamily="34" charset="0"/>
                <a:cs typeface="Times New Roman" pitchFamily="18" charset="0"/>
              </a:rPr>
              <a:t>παθολογοανατόμους</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περισσότερο στην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πηγή</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της καθημερινής τους εργασίας, δηλαδή στους ασθενείς, καθώς η χορήγηση βοήθειας σε αυτούς  μπορεί να αποκτήσει </a:t>
            </a:r>
            <a:r>
              <a:rPr lang="el-GR" sz="2000" dirty="0">
                <a:latin typeface="Calibri" pitchFamily="34" charset="0"/>
                <a:ea typeface="Calibri" pitchFamily="34" charset="0"/>
                <a:cs typeface="Times New Roman" pitchFamily="18" charset="0"/>
              </a:rPr>
              <a:t>απτό</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περιεχόμενο, όταν έχουν τον ίδιο τον ασθενή δίπλα στο μικροσκόπιό τους.</a:t>
            </a:r>
            <a:endParaRPr kumimoji="0" lang="el-GR"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xEl>
                                              <p:pRg st="0" end="0"/>
                                            </p:txEl>
                                          </p:spTgt>
                                        </p:tgtEl>
                                      </p:cBhvr>
                                    </p:animEffect>
                                    <p:set>
                                      <p:cBhvr>
                                        <p:cTn id="1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5">
                                            <p:txEl>
                                              <p:pRg st="0" end="0"/>
                                            </p:txEl>
                                          </p:spTgt>
                                        </p:tgtEl>
                                        <p:attrNameLst>
                                          <p:attrName>style.visibility</p:attrName>
                                        </p:attrNameLst>
                                      </p:cBhvr>
                                      <p:to>
                                        <p:strVal val="visible"/>
                                      </p:to>
                                    </p:set>
                                    <p:animEffect transition="in" filter="fade">
                                      <p:cBhvr>
                                        <p:cTn id="17" dur="500"/>
                                        <p:tgtEl>
                                          <p:spTgt spid="163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7554" y="0"/>
            <a:ext cx="5786446" cy="6858000"/>
          </a:xfrm>
        </p:spPr>
        <p:txBody>
          <a:bodyPr>
            <a:normAutofit fontScale="70000" lnSpcReduction="20000"/>
          </a:bodyPr>
          <a:lstStyle/>
          <a:p>
            <a:pPr algn="just"/>
            <a:r>
              <a:rPr lang="el-GR" dirty="0"/>
              <a:t>Μέχρι τώρα, η σχέση ιατρού – ασθενούς ενείχε δυο σαφείς, διαφορετικούς ρόλους, με κάποιους από τους ιατρούς να αισθάνονται ορισμένες φορές σε θέση «ισχύος», καθώς η ασθένεια παραμένει σταθερά εκτός του δικού τους «εγώ» και εκτός των «εγώ» των αγαπημένων τους προσώπων. Παρ’ όλα αυτά, είναι βέβαιο  ότι ο </a:t>
            </a:r>
            <a:r>
              <a:rPr lang="el-GR" b="1" dirty="0"/>
              <a:t>ιατρός </a:t>
            </a:r>
            <a:r>
              <a:rPr lang="el-GR" dirty="0"/>
              <a:t>θα δει τον εαυτό του και τους οικείους του στη </a:t>
            </a:r>
            <a:r>
              <a:rPr lang="el-GR" b="1" dirty="0"/>
              <a:t>θέση του ασθενούς</a:t>
            </a:r>
            <a:r>
              <a:rPr lang="el-GR" dirty="0"/>
              <a:t> κάποια χρονική στιγμή, κάτι που, εφόσον το αναλογισθεί,  θα τον βοηθήσει να επιδείξει  την όλο και σπανιότερη στις μέρες μας, </a:t>
            </a:r>
            <a:r>
              <a:rPr lang="el-GR" b="1" u="sng" spc="600" dirty="0"/>
              <a:t>ενσυναίσθηση</a:t>
            </a:r>
            <a:r>
              <a:rPr lang="el-GR" b="1" spc="600" dirty="0"/>
              <a:t> </a:t>
            </a:r>
            <a:r>
              <a:rPr lang="el-GR" dirty="0"/>
              <a:t>προς τον ασθενή. </a:t>
            </a:r>
          </a:p>
          <a:p>
            <a:pPr algn="just"/>
            <a:endParaRPr lang="el-GR" dirty="0"/>
          </a:p>
          <a:p>
            <a:pPr algn="just"/>
            <a:r>
              <a:rPr lang="el-GR" dirty="0"/>
              <a:t>Στην περίπτωση που ο </a:t>
            </a:r>
            <a:r>
              <a:rPr lang="el-GR" b="1" dirty="0"/>
              <a:t>ιατρός</a:t>
            </a:r>
            <a:r>
              <a:rPr lang="el-GR" dirty="0"/>
              <a:t> είναι </a:t>
            </a:r>
            <a:r>
              <a:rPr lang="el-GR" b="1" dirty="0"/>
              <a:t>παθολογοανατόμος ο ίδιος</a:t>
            </a:r>
            <a:r>
              <a:rPr lang="el-GR" dirty="0"/>
              <a:t>, θα πρέπει ενδεχομένως να εξετάσει δείγματα από τα δικά του όργανα, ιστούς και κύτταρα. Έτσι θα συνειδητοποιήσει μπροστά στα μάτια του με τον πιο ξεκάθαρο τρόπο, πόσο μοιάζει με τους ασθενείς του και πως, στο επίπεδο της μορφολογίας, μπορεί να είναι απολύτως  ταυτόσημος  μαζί τους. </a:t>
            </a:r>
          </a:p>
          <a:p>
            <a:pPr algn="just"/>
            <a:endParaRPr lang="el-GR" dirty="0">
              <a:latin typeface="Times New Roman" pitchFamily="18" charset="0"/>
              <a:cs typeface="Times New Roman" pitchFamily="18" charset="0"/>
            </a:endParaRPr>
          </a:p>
        </p:txBody>
      </p:sp>
      <p:pic>
        <p:nvPicPr>
          <p:cNvPr id="14338" name="Picture 2" descr="F:\HP GASTRITIS NIKON\F413\IMAGE000.JPG"/>
          <p:cNvPicPr>
            <a:picLocks noChangeAspect="1" noChangeArrowheads="1"/>
          </p:cNvPicPr>
          <p:nvPr/>
        </p:nvPicPr>
        <p:blipFill>
          <a:blip r:embed="rId2" cstate="print"/>
          <a:srcRect/>
          <a:stretch>
            <a:fillRect/>
          </a:stretch>
        </p:blipFill>
        <p:spPr bwMode="auto">
          <a:xfrm>
            <a:off x="1" y="1571612"/>
            <a:ext cx="3357554" cy="2571047"/>
          </a:xfrm>
          <a:prstGeom prst="rect">
            <a:avLst/>
          </a:prstGeom>
          <a:noFill/>
        </p:spPr>
      </p:pic>
      <p:pic>
        <p:nvPicPr>
          <p:cNvPr id="14339" name="Picture 3" descr="F:\HP GASTRITIS NIKON\F414\IMAGE000.JPG"/>
          <p:cNvPicPr>
            <a:picLocks noChangeAspect="1" noChangeArrowheads="1"/>
          </p:cNvPicPr>
          <p:nvPr/>
        </p:nvPicPr>
        <p:blipFill>
          <a:blip r:embed="rId3" cstate="print"/>
          <a:srcRect/>
          <a:stretch>
            <a:fillRect/>
          </a:stretch>
        </p:blipFill>
        <p:spPr bwMode="auto">
          <a:xfrm>
            <a:off x="0" y="4233389"/>
            <a:ext cx="3357554" cy="2624611"/>
          </a:xfrm>
          <a:prstGeom prst="rect">
            <a:avLst/>
          </a:prstGeom>
          <a:noFill/>
        </p:spPr>
      </p:pic>
      <p:pic>
        <p:nvPicPr>
          <p:cNvPr id="14344" name="Picture 8" descr="C:\Users\αγαπουλακι\Desktop\f7d609f3-ef28-47bd-a5a4-db089dab68a2.jpg"/>
          <p:cNvPicPr>
            <a:picLocks noChangeAspect="1" noChangeArrowheads="1"/>
          </p:cNvPicPr>
          <p:nvPr/>
        </p:nvPicPr>
        <p:blipFill>
          <a:blip r:embed="rId4" cstate="print"/>
          <a:srcRect/>
          <a:stretch>
            <a:fillRect/>
          </a:stretch>
        </p:blipFill>
        <p:spPr bwMode="auto">
          <a:xfrm>
            <a:off x="357158" y="857232"/>
            <a:ext cx="2947988" cy="4919821"/>
          </a:xfrm>
          <a:prstGeom prst="rect">
            <a:avLst/>
          </a:prstGeom>
          <a:noFill/>
        </p:spPr>
      </p:pic>
      <p:sp>
        <p:nvSpPr>
          <p:cNvPr id="4" name="Rectangle 8"/>
          <p:cNvSpPr>
            <a:spLocks noChangeArrowheads="1"/>
          </p:cNvSpPr>
          <p:nvPr/>
        </p:nvSpPr>
        <p:spPr bwMode="auto">
          <a:xfrm>
            <a:off x="0" y="0"/>
            <a:ext cx="3571868"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Αριθμός παρασκευάσματος: 23984.16</a:t>
            </a:r>
            <a:b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Είδος παρασκευάσματος: Γαστρική βιοψία</a:t>
            </a:r>
            <a:b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r>
              <a:rPr kumimoji="0" lang="el-G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Ονοματεπώνυμο ασθενούς: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Ανδρέας Χ. Λάζαρης</a:t>
            </a:r>
            <a:br>
              <a:rPr kumimoji="0" lang="el-G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br>
            <a: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Διάγνωση: Χρόνια ενεργός ελικοβακτηριακή γαστρίτιδα</a:t>
            </a:r>
            <a:br>
              <a:rPr kumimoji="0" lang="el-GR"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r>
              <a:rPr kumimoji="0" lang="el-G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Παθολογοανατόμος: Ανδρέας Χ. Λάζαρης</a:t>
            </a:r>
            <a:endParaRPr kumimoji="0" lang="el-GR" sz="14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9"/>
          <p:cNvSpPr/>
          <p:nvPr/>
        </p:nvSpPr>
        <p:spPr>
          <a:xfrm>
            <a:off x="3500430" y="357166"/>
            <a:ext cx="5643570" cy="6555641"/>
          </a:xfrm>
          <a:prstGeom prst="rect">
            <a:avLst/>
          </a:prstGeom>
        </p:spPr>
        <p:txBody>
          <a:bodyPr wrap="square">
            <a:spAutoFit/>
          </a:bodyPr>
          <a:lstStyle/>
          <a:p>
            <a:pPr algn="just"/>
            <a:r>
              <a:rPr lang="el-GR" sz="2000" dirty="0"/>
              <a:t>Οι ιστοί των ανθρώπων (αλλά και των ζώων) είναι </a:t>
            </a:r>
            <a:r>
              <a:rPr lang="el-GR" sz="2000" b="1" dirty="0"/>
              <a:t>εντυπωσιακά ίδιοι σε μορφολογικό επίπεδο</a:t>
            </a:r>
            <a:r>
              <a:rPr lang="el-GR" sz="2000" dirty="0"/>
              <a:t>  αλλά,  λόγω </a:t>
            </a:r>
            <a:r>
              <a:rPr lang="el-GR" sz="2000" b="1" dirty="0"/>
              <a:t>διαφορών σε μικροσκοπικά μέρη του γονιδιώματος</a:t>
            </a:r>
            <a:r>
              <a:rPr lang="el-GR" sz="2000" dirty="0"/>
              <a:t>, τα </a:t>
            </a:r>
            <a:r>
              <a:rPr lang="el-GR" sz="2000" b="1" dirty="0"/>
              <a:t>αντίστοιχα όντα</a:t>
            </a:r>
            <a:r>
              <a:rPr lang="el-GR" sz="2000" dirty="0"/>
              <a:t> καθίστανται σαφώς </a:t>
            </a:r>
            <a:r>
              <a:rPr lang="el-GR" sz="2000" b="1" dirty="0"/>
              <a:t>μοναδικά  </a:t>
            </a:r>
            <a:r>
              <a:rPr lang="el-GR" sz="2000" dirty="0"/>
              <a:t>και, ως εκ τούτου, μπορούν να θεωρηθούν τόσο </a:t>
            </a:r>
            <a:r>
              <a:rPr lang="el-GR" sz="2000" b="1" dirty="0"/>
              <a:t>διαφορετικά </a:t>
            </a:r>
            <a:r>
              <a:rPr lang="el-GR" sz="2000" dirty="0"/>
              <a:t>μεταξύ τους. Όλη η ανθρώπινη γενετική ποικιλομορφία περιορίζεται  στο </a:t>
            </a:r>
            <a:r>
              <a:rPr lang="el-GR" sz="2000" b="1" dirty="0"/>
              <a:t>0,1%</a:t>
            </a:r>
            <a:r>
              <a:rPr lang="el-GR" sz="2000" dirty="0"/>
              <a:t> του </a:t>
            </a:r>
            <a:r>
              <a:rPr lang="en-US" sz="2000" dirty="0"/>
              <a:t>DNA</a:t>
            </a:r>
            <a:r>
              <a:rPr lang="el-GR" sz="2000" dirty="0"/>
              <a:t> δυο σύγχρονων ανθρώπων.Κατά την προσωπική μου άποψη, η </a:t>
            </a:r>
            <a:r>
              <a:rPr lang="el-GR" sz="2000" b="1" dirty="0"/>
              <a:t>παραδοσιακή, μορφολογική Παθολογική Ανατομική </a:t>
            </a:r>
            <a:r>
              <a:rPr lang="el-GR" sz="2000" dirty="0"/>
              <a:t>τονίζει τη </a:t>
            </a:r>
            <a:r>
              <a:rPr lang="el-GR" sz="2000" b="1" dirty="0"/>
              <a:t>φυσική ομοιότητα όλων των ανθρώπων</a:t>
            </a:r>
            <a:r>
              <a:rPr lang="el-GR" sz="2000" dirty="0"/>
              <a:t>, ενώ η </a:t>
            </a:r>
            <a:r>
              <a:rPr lang="el-GR" sz="2000" b="1" dirty="0"/>
              <a:t>Μοριακή Παθολογική Ανατομική</a:t>
            </a:r>
            <a:r>
              <a:rPr lang="el-GR" sz="2000" dirty="0"/>
              <a:t> υπογραμμίζει την </a:t>
            </a:r>
            <a:r>
              <a:rPr lang="el-GR" sz="2000" dirty="0">
                <a:effectLst>
                  <a:outerShdw blurRad="38100" dist="38100" dir="2700000" algn="tl">
                    <a:srgbClr val="000000">
                      <a:alpha val="43137"/>
                    </a:srgbClr>
                  </a:outerShdw>
                </a:effectLst>
              </a:rPr>
              <a:t>ιδιαίτερη, μοναδική</a:t>
            </a:r>
            <a:r>
              <a:rPr lang="el-GR" sz="2000" dirty="0"/>
              <a:t> </a:t>
            </a:r>
            <a:r>
              <a:rPr lang="el-GR" sz="2000" b="1" dirty="0"/>
              <a:t>ατομική υπόσταση του καθενός.</a:t>
            </a:r>
          </a:p>
          <a:p>
            <a:pPr algn="just"/>
            <a:endParaRPr lang="el-GR" sz="2000" b="1" dirty="0"/>
          </a:p>
          <a:p>
            <a:pPr algn="just"/>
            <a:r>
              <a:rPr lang="el-GR" sz="2000" dirty="0"/>
              <a:t> Ποια θα υποστηρίξει το κέντρο βάρους της ύπαρξής μας,  η  </a:t>
            </a:r>
            <a:r>
              <a:rPr lang="el-GR" sz="2000" b="1" dirty="0"/>
              <a:t>ομοιότητα μας</a:t>
            </a:r>
            <a:r>
              <a:rPr lang="el-GR" sz="2000" dirty="0"/>
              <a:t>  ή η  </a:t>
            </a:r>
            <a:r>
              <a:rPr lang="el-GR" sz="2000" b="1" dirty="0"/>
              <a:t>ποικιλομορφία</a:t>
            </a:r>
            <a:r>
              <a:rPr lang="el-GR" sz="2000" dirty="0"/>
              <a:t> μας;  Η προσήλωση στην </a:t>
            </a:r>
            <a:r>
              <a:rPr lang="el-GR" sz="2000" b="1" dirty="0"/>
              <a:t>ομοιομορφία</a:t>
            </a:r>
            <a:r>
              <a:rPr lang="el-GR" sz="2000" dirty="0"/>
              <a:t> μας  μας οδηγεί πάντοτε στην </a:t>
            </a:r>
            <a:r>
              <a:rPr lang="el-GR" sz="2000" b="1" dirty="0"/>
              <a:t>ισοπέδωση</a:t>
            </a:r>
            <a:r>
              <a:rPr lang="el-GR" sz="2000" dirty="0"/>
              <a:t>; Μας οδηγεί  απαραίτητα η συνειδητοποίηση της  </a:t>
            </a:r>
            <a:r>
              <a:rPr lang="el-GR" sz="2000" b="1" dirty="0"/>
              <a:t>ποικιλομορφίας </a:t>
            </a:r>
            <a:r>
              <a:rPr lang="el-GR" sz="2000" dirty="0"/>
              <a:t>μας</a:t>
            </a:r>
            <a:r>
              <a:rPr lang="el-GR" sz="2000" b="1" dirty="0"/>
              <a:t> </a:t>
            </a:r>
            <a:r>
              <a:rPr lang="el-GR" sz="2000" dirty="0"/>
              <a:t>στον </a:t>
            </a:r>
            <a:r>
              <a:rPr lang="el-GR" sz="2000" b="1" dirty="0"/>
              <a:t>ατομικισμό</a:t>
            </a:r>
            <a:r>
              <a:rPr lang="el-GR" sz="2000" dirty="0"/>
              <a:t>;</a:t>
            </a:r>
          </a:p>
        </p:txBody>
      </p:sp>
      <mc:AlternateContent xmlns:mc="http://schemas.openxmlformats.org/markup-compatibility/2006" xmlns:p14="http://schemas.microsoft.com/office/powerpoint/2010/main">
        <mc:Choice Requires="p14">
          <p:contentPart p14:bwMode="auto" r:id="rId5">
            <p14:nvContentPartPr>
              <p14:cNvPr id="14342" name="Ink 6"/>
              <p14:cNvContentPartPr>
                <a14:cpLocks xmlns:a14="http://schemas.microsoft.com/office/drawing/2010/main" noRot="1" noChangeAspect="1" noEditPoints="1" noChangeArrowheads="1" noChangeShapeType="1"/>
              </p14:cNvContentPartPr>
              <p14:nvPr/>
            </p14:nvContentPartPr>
            <p14:xfrm>
              <a:off x="611188" y="4868863"/>
              <a:ext cx="820737" cy="1238250"/>
            </p14:xfrm>
          </p:contentPart>
        </mc:Choice>
        <mc:Fallback xmlns="">
          <p:pic>
            <p:nvPicPr>
              <p:cNvPr id="14342" name="Ink 6"/>
              <p:cNvPicPr>
                <a:picLocks noRot="1" noChangeAspect="1" noEditPoints="1" noChangeArrowheads="1" noChangeShapeType="1"/>
              </p:cNvPicPr>
              <p:nvPr/>
            </p:nvPicPr>
            <p:blipFill>
              <a:blip r:embed="rId6" cstate="print"/>
              <a:stretch>
                <a:fillRect/>
              </a:stretch>
            </p:blipFill>
            <p:spPr>
              <a:xfrm>
                <a:off x="601829" y="4859504"/>
                <a:ext cx="839456" cy="125696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338"/>
                                        </p:tgtEl>
                                      </p:cBhvr>
                                    </p:animEffect>
                                    <p:set>
                                      <p:cBhvr>
                                        <p:cTn id="17" dur="1" fill="hold">
                                          <p:stCondLst>
                                            <p:cond delay="499"/>
                                          </p:stCondLst>
                                        </p:cTn>
                                        <p:tgtEl>
                                          <p:spTgt spid="1433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4339"/>
                                        </p:tgtEl>
                                      </p:cBhvr>
                                    </p:animEffect>
                                    <p:set>
                                      <p:cBhvr>
                                        <p:cTn id="20" dur="1" fill="hold">
                                          <p:stCondLst>
                                            <p:cond delay="499"/>
                                          </p:stCondLst>
                                        </p:cTn>
                                        <p:tgtEl>
                                          <p:spTgt spid="143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342"/>
                                        </p:tgtEl>
                                      </p:cBhvr>
                                    </p:animEffect>
                                    <p:set>
                                      <p:cBhvr>
                                        <p:cTn id="25" dur="1" fill="hold">
                                          <p:stCondLst>
                                            <p:cond delay="499"/>
                                          </p:stCondLst>
                                        </p:cTn>
                                        <p:tgtEl>
                                          <p:spTgt spid="143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
                                            <p:txEl>
                                              <p:pRg st="0" end="0"/>
                                            </p:txEl>
                                          </p:spTgt>
                                        </p:tgtEl>
                                      </p:cBhvr>
                                    </p:animEffect>
                                    <p:set>
                                      <p:cBhvr>
                                        <p:cTn id="3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
                                            <p:txEl>
                                              <p:pRg st="2" end="2"/>
                                            </p:txEl>
                                          </p:spTgt>
                                        </p:tgtEl>
                                      </p:cBhvr>
                                    </p:animEffect>
                                    <p:set>
                                      <p:cBhvr>
                                        <p:cTn id="38"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344"/>
                                        </p:tgtEl>
                                        <p:attrNameLst>
                                          <p:attrName>style.visibility</p:attrName>
                                        </p:attrNameLst>
                                      </p:cBhvr>
                                      <p:to>
                                        <p:strVal val="visible"/>
                                      </p:to>
                                    </p:set>
                                    <p:animEffect transition="in" filter="fade">
                                      <p:cBhvr>
                                        <p:cTn id="43" dur="500"/>
                                        <p:tgtEl>
                                          <p:spTgt spid="143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142876"/>
          </a:xfrm>
        </p:spPr>
        <p:txBody>
          <a:bodyPr>
            <a:normAutofit fontScale="90000"/>
          </a:bodyPr>
          <a:lstStyle/>
          <a:p>
            <a:r>
              <a:rPr lang="el-GR" sz="2700" b="1" dirty="0"/>
              <a:t>Η  </a:t>
            </a:r>
            <a:r>
              <a:rPr lang="el-GR" sz="2700" b="1" spc="300" dirty="0"/>
              <a:t>ελληνική</a:t>
            </a:r>
            <a:r>
              <a:rPr lang="el-GR" sz="2700" b="1" dirty="0"/>
              <a:t> ιδέα  περί της φιλοσοφίας ως   </a:t>
            </a:r>
            <a:r>
              <a:rPr lang="el-GR" sz="2700" b="1" spc="600" dirty="0"/>
              <a:t>τρόπου </a:t>
            </a:r>
            <a:r>
              <a:rPr lang="el-GR" sz="2700" b="1" u="sng" spc="600" dirty="0"/>
              <a:t>ζωής</a:t>
            </a:r>
            <a:br>
              <a:rPr lang="el-GR" sz="3200" dirty="0"/>
            </a:br>
            <a:endParaRPr lang="el-GR" sz="3200" dirty="0">
              <a:latin typeface="Times New Roman" pitchFamily="18" charset="0"/>
              <a:cs typeface="Times New Roman" pitchFamily="18" charset="0"/>
            </a:endParaRPr>
          </a:p>
        </p:txBody>
      </p:sp>
      <p:pic>
        <p:nvPicPr>
          <p:cNvPr id="14338" name="Picture 2" descr="C:\Users\αγαπουλακι\Desktop\the-death-of-socrates-1787.jpg!Large.jpg"/>
          <p:cNvPicPr>
            <a:picLocks noChangeAspect="1" noChangeArrowheads="1"/>
          </p:cNvPicPr>
          <p:nvPr/>
        </p:nvPicPr>
        <p:blipFill>
          <a:blip r:embed="rId2" cstate="print"/>
          <a:srcRect/>
          <a:stretch>
            <a:fillRect/>
          </a:stretch>
        </p:blipFill>
        <p:spPr bwMode="auto">
          <a:xfrm>
            <a:off x="4283158" y="413771"/>
            <a:ext cx="4721056" cy="3071834"/>
          </a:xfrm>
          <a:prstGeom prst="rect">
            <a:avLst/>
          </a:prstGeom>
          <a:noFill/>
        </p:spPr>
      </p:pic>
      <p:sp>
        <p:nvSpPr>
          <p:cNvPr id="4" name="Rectangle 3"/>
          <p:cNvSpPr/>
          <p:nvPr/>
        </p:nvSpPr>
        <p:spPr>
          <a:xfrm>
            <a:off x="4929190" y="3500438"/>
            <a:ext cx="4000528" cy="307777"/>
          </a:xfrm>
          <a:prstGeom prst="rect">
            <a:avLst/>
          </a:prstGeom>
        </p:spPr>
        <p:txBody>
          <a:bodyPr wrap="square">
            <a:spAutoFit/>
          </a:bodyPr>
          <a:lstStyle/>
          <a:p>
            <a:r>
              <a:rPr lang="en-GB" sz="1400" dirty="0">
                <a:latin typeface="+mj-lt"/>
                <a:cs typeface="Times New Roman" pitchFamily="18" charset="0"/>
              </a:rPr>
              <a:t>J – L David : </a:t>
            </a:r>
            <a:r>
              <a:rPr lang="el-GR" sz="1400" dirty="0">
                <a:latin typeface="+mj-lt"/>
                <a:cs typeface="Times New Roman" pitchFamily="18" charset="0"/>
              </a:rPr>
              <a:t>Ο θάνατος του Σωκράτη</a:t>
            </a:r>
            <a:r>
              <a:rPr lang="en-GB" sz="1400" dirty="0">
                <a:latin typeface="+mj-lt"/>
                <a:cs typeface="Times New Roman" pitchFamily="18" charset="0"/>
              </a:rPr>
              <a:t>, 1787</a:t>
            </a:r>
            <a:endParaRPr lang="el-GR" sz="1400" dirty="0">
              <a:latin typeface="+mj-lt"/>
              <a:cs typeface="Times New Roman" pitchFamily="18" charset="0"/>
            </a:endParaRPr>
          </a:p>
        </p:txBody>
      </p:sp>
      <p:sp>
        <p:nvSpPr>
          <p:cNvPr id="5" name="Text Placeholder 3"/>
          <p:cNvSpPr txBox="1">
            <a:spLocks/>
          </p:cNvSpPr>
          <p:nvPr/>
        </p:nvSpPr>
        <p:spPr>
          <a:xfrm>
            <a:off x="0" y="357166"/>
            <a:ext cx="4071934" cy="6500834"/>
          </a:xfrm>
          <a:prstGeom prst="rect">
            <a:avLst/>
          </a:prstGeom>
        </p:spPr>
        <p:txBody>
          <a:bodyPr>
            <a:noAutofit/>
          </a:bodyPr>
          <a:lstStyle/>
          <a:p>
            <a:pPr lvl="0" algn="just"/>
            <a:r>
              <a:rPr lang="el-GR" dirty="0"/>
              <a:t>Η φιλοσοφία δεν θα πρέπει να θεωρείται πρωτίστως ως μια προσπάθεια να ερευνήσουμε και να κατανοήσουμε τον εαυτό μας ή τον κόσμο ή ως ένα ειδικό επάγγελμα που αφορά μόνο λίγους. Μάλλον, </a:t>
            </a:r>
            <a:r>
              <a:rPr lang="el-GR" b="1" dirty="0"/>
              <a:t>η φιλοσοφία θα πρέπει να θεωρείται ως πλήρως ενταγμένη εντός της ζωής</a:t>
            </a:r>
            <a:r>
              <a:rPr lang="el-GR" dirty="0"/>
              <a:t>.  Βέβαια, μπορεί κατ’ ανάγκη να υπάρχουν επαγγελματίες φιλόσοφοι, που αναπτύσσουν μια σύνθετη σειρά μεθόδων και αντιλήψεων, όμως </a:t>
            </a:r>
            <a:r>
              <a:rPr lang="el-GR" b="1" dirty="0"/>
              <a:t>η ζωή μπορεί να </a:t>
            </a:r>
            <a:r>
              <a:rPr lang="el-GR" b="1" u="sng" dirty="0">
                <a:effectLst>
                  <a:outerShdw blurRad="38100" dist="38100" dir="2700000" algn="tl">
                    <a:srgbClr val="000000">
                      <a:alpha val="43137"/>
                    </a:srgbClr>
                  </a:outerShdw>
                </a:effectLst>
              </a:rPr>
              <a:t>βιώνεται φιλοσοφικά</a:t>
            </a:r>
            <a:r>
              <a:rPr lang="el-GR" b="1" dirty="0"/>
              <a:t> </a:t>
            </a:r>
            <a:r>
              <a:rPr lang="el-GR" b="1" i="1" dirty="0"/>
              <a:t>χωρίς την τεχνική γνώση </a:t>
            </a:r>
            <a:r>
              <a:rPr lang="el-GR" b="1" dirty="0"/>
              <a:t>της φιλοσοφίας</a:t>
            </a:r>
            <a:r>
              <a:rPr lang="el-GR" dirty="0"/>
              <a:t>.</a:t>
            </a:r>
          </a:p>
          <a:p>
            <a:pPr lvl="0" algn="just"/>
            <a:r>
              <a:rPr lang="el-GR" dirty="0"/>
              <a:t>Κατά τον 19</a:t>
            </a:r>
            <a:r>
              <a:rPr lang="el-GR" baseline="30000" dirty="0"/>
              <a:t>ο</a:t>
            </a:r>
            <a:r>
              <a:rPr lang="el-GR" dirty="0"/>
              <a:t> αιώνα, είναι ευρέως γνωστό ότι ο  </a:t>
            </a:r>
            <a:r>
              <a:rPr lang="en-US" dirty="0"/>
              <a:t>Marx</a:t>
            </a:r>
            <a:r>
              <a:rPr lang="el-GR" dirty="0"/>
              <a:t> άσκησε κριτική στην προγενέστερη φιλοσοφία, λέγοντας ότι </a:t>
            </a:r>
            <a:r>
              <a:rPr lang="el-GR" b="1" dirty="0"/>
              <a:t>ο σκοπός της φιλοσοφίας </a:t>
            </a:r>
            <a:r>
              <a:rPr lang="el-GR" dirty="0"/>
              <a:t>δεν είναι να γνωρίζουμε τα πράγματα - όσο κι αν αυτό έχει ενεργητικό χαρακτήρα - αλλά να τα </a:t>
            </a:r>
            <a:r>
              <a:rPr lang="el-GR" dirty="0">
                <a:effectLst>
                  <a:outerShdw blurRad="38100" dist="38100" dir="2700000" algn="tl">
                    <a:srgbClr val="000000">
                      <a:alpha val="43137"/>
                    </a:srgbClr>
                  </a:outerShdw>
                </a:effectLst>
              </a:rPr>
              <a:t>αλλάζουμε</a:t>
            </a:r>
            <a:r>
              <a:rPr lang="el-GR" dirty="0"/>
              <a:t>.</a:t>
            </a:r>
          </a:p>
          <a:p>
            <a:pPr algn="just"/>
            <a:r>
              <a:rPr lang="el-GR" dirty="0"/>
              <a:t>Κατά τον </a:t>
            </a:r>
            <a:r>
              <a:rPr lang="en-US" dirty="0"/>
              <a:t>Kierkegaard</a:t>
            </a:r>
            <a:r>
              <a:rPr lang="el-GR" dirty="0"/>
              <a:t>, οι </a:t>
            </a:r>
            <a:r>
              <a:rPr lang="el-GR" b="1" dirty="0"/>
              <a:t>αλήθειες της ύπαρξης </a:t>
            </a:r>
            <a:r>
              <a:rPr lang="el-GR" dirty="0"/>
              <a:t>βιώνονται </a:t>
            </a:r>
            <a:r>
              <a:rPr lang="el-GR" b="1" dirty="0"/>
              <a:t>άμεσα</a:t>
            </a:r>
            <a:r>
              <a:rPr lang="el-GR" dirty="0"/>
              <a:t>, γίνονται </a:t>
            </a:r>
            <a:r>
              <a:rPr lang="el-GR" b="1" dirty="0"/>
              <a:t>αισθητές</a:t>
            </a:r>
            <a:r>
              <a:rPr lang="el-GR" dirty="0"/>
              <a:t> και τίθενται </a:t>
            </a:r>
            <a:r>
              <a:rPr lang="el-GR" b="1" dirty="0"/>
              <a:t>σε  </a:t>
            </a:r>
            <a:r>
              <a:rPr lang="el-GR" b="1" spc="300" dirty="0"/>
              <a:t>λειτουργία</a:t>
            </a:r>
            <a:r>
              <a:rPr lang="el-GR" dirty="0"/>
              <a:t>. </a:t>
            </a:r>
          </a:p>
          <a:p>
            <a:pPr algn="just"/>
            <a:endParaRPr kumimoji="0" lang="el-GR"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algn="just"/>
            <a:endParaRPr lang="el-GR" dirty="0">
              <a:latin typeface="Times New Roman" pitchFamily="18" charset="0"/>
              <a:cs typeface="Times New Roman" pitchFamily="18" charset="0"/>
            </a:endParaRPr>
          </a:p>
        </p:txBody>
      </p:sp>
      <p:sp>
        <p:nvSpPr>
          <p:cNvPr id="6" name="Rectangle 5"/>
          <p:cNvSpPr/>
          <p:nvPr/>
        </p:nvSpPr>
        <p:spPr>
          <a:xfrm>
            <a:off x="4214810" y="3786191"/>
            <a:ext cx="4929190" cy="1200329"/>
          </a:xfrm>
          <a:prstGeom prst="rect">
            <a:avLst/>
          </a:prstGeom>
        </p:spPr>
        <p:txBody>
          <a:bodyPr wrap="square">
            <a:spAutoFit/>
          </a:bodyPr>
          <a:lstStyle/>
          <a:p>
            <a:pPr algn="just"/>
            <a:r>
              <a:rPr lang="el-GR" dirty="0"/>
              <a:t>Γι’  αυτήν την ιδέα περί φιλοσοφίας αποτέλεσε πρότυπο το πρόσωπο του Σωκράτη, ο οποίος δεν έγραψε πραγματείες, αλλά  προτίμησε ο ίδιος να πεθάνει για τις ιδέες του. </a:t>
            </a:r>
            <a:endParaRPr lang="el-GR" dirty="0">
              <a:latin typeface="Times New Roman" pitchFamily="18" charset="0"/>
              <a:cs typeface="Times New Roman" pitchFamily="18" charset="0"/>
            </a:endParaRPr>
          </a:p>
        </p:txBody>
      </p:sp>
      <p:sp>
        <p:nvSpPr>
          <p:cNvPr id="7" name="Rectangle 6"/>
          <p:cNvSpPr/>
          <p:nvPr/>
        </p:nvSpPr>
        <p:spPr>
          <a:xfrm>
            <a:off x="3923928" y="5072074"/>
            <a:ext cx="5220072" cy="1508105"/>
          </a:xfrm>
          <a:prstGeom prst="rect">
            <a:avLst/>
          </a:prstGeom>
        </p:spPr>
        <p:txBody>
          <a:bodyPr wrap="square">
            <a:spAutoFit/>
          </a:bodyPr>
          <a:lstStyle/>
          <a:p>
            <a:pPr algn="ctr"/>
            <a:r>
              <a:rPr lang="el-GR" sz="2400" dirty="0"/>
              <a:t>Οι φιλοσοφικές πραγματείες είναι πολύτιμες στο βαθμό που </a:t>
            </a:r>
            <a:r>
              <a:rPr lang="el-GR" sz="2400" b="1" dirty="0"/>
              <a:t>εξυπηρετούν μια </a:t>
            </a:r>
            <a:r>
              <a:rPr lang="el-GR" sz="2400" b="1" dirty="0">
                <a:effectLst>
                  <a:outerShdw blurRad="38100" dist="38100" dir="2700000" algn="tl">
                    <a:srgbClr val="000000">
                      <a:alpha val="43137"/>
                    </a:srgbClr>
                  </a:outerShdw>
                </a:effectLst>
              </a:rPr>
              <a:t>πετυχημένη, ευτυχισμένη  ζωή</a:t>
            </a:r>
            <a:r>
              <a:rPr lang="el-GR" sz="2400" b="1" dirty="0"/>
              <a:t>, </a:t>
            </a:r>
          </a:p>
          <a:p>
            <a:pPr algn="ctr"/>
            <a:r>
              <a:rPr lang="el-GR" sz="2000" i="1" dirty="0"/>
              <a:t>όχι</a:t>
            </a:r>
            <a:r>
              <a:rPr lang="el-GR" sz="2000" dirty="0"/>
              <a:t> ως ακαδημαϊκές ασκήσεις.</a:t>
            </a:r>
          </a:p>
        </p:txBody>
      </p:sp>
      <p:sp>
        <p:nvSpPr>
          <p:cNvPr id="79873" name="Rectangle 1"/>
          <p:cNvSpPr>
            <a:spLocks noChangeArrowheads="1"/>
          </p:cNvSpPr>
          <p:nvPr/>
        </p:nvSpPr>
        <p:spPr bwMode="auto">
          <a:xfrm>
            <a:off x="0" y="2000240"/>
            <a:ext cx="428315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Οι περισσότεροι υπαρξιστές επίσης κατανοούσαν τη </a:t>
            </a:r>
            <a:r>
              <a:rPr kumimoji="0" lang="el-GR"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φιλοσοφία ως </a:t>
            </a:r>
            <a:r>
              <a:rPr kumimoji="0" lang="el-GR" sz="2400" b="1" i="1" u="none" strike="noStrike" cap="none" normalizeH="0" baseline="0" dirty="0">
                <a:ln>
                  <a:noFill/>
                </a:ln>
                <a:solidFill>
                  <a:schemeClr val="tx1"/>
                </a:solidFill>
                <a:effectLst/>
                <a:latin typeface="Calibri" pitchFamily="34" charset="0"/>
                <a:ea typeface="Calibri" pitchFamily="34" charset="0"/>
                <a:cs typeface="Times New Roman" pitchFamily="18" charset="0"/>
              </a:rPr>
              <a:t>πρακτική</a:t>
            </a:r>
            <a:r>
              <a:rPr kumimoji="0" lang="el-GR"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πολύπλοκη </a:t>
            </a:r>
            <a:r>
              <a:rPr kumimoji="0" lang="el-GR"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δράση </a:t>
            </a:r>
            <a:r>
              <a:rPr kumimoji="0" lang="el-GR" sz="2400" b="1" i="1" u="none" strike="noStrike" cap="none" normalizeH="0" baseline="0" dirty="0">
                <a:ln>
                  <a:noFill/>
                </a:ln>
                <a:solidFill>
                  <a:schemeClr val="tx1"/>
                </a:solidFill>
                <a:effectLst/>
                <a:latin typeface="Calibri" pitchFamily="34" charset="0"/>
                <a:ea typeface="Calibri" pitchFamily="34" charset="0"/>
                <a:cs typeface="Times New Roman" pitchFamily="18" charset="0"/>
              </a:rPr>
              <a:t>μέσα</a:t>
            </a:r>
            <a:r>
              <a:rPr kumimoji="0" lang="el-GR"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στον κόσμο</a:t>
            </a:r>
            <a:r>
              <a:rPr kumimoji="0" lang="el-GR"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και </a:t>
            </a:r>
            <a:r>
              <a:rPr kumimoji="0" lang="el-GR"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συμμετοχή στην πορεία της Ιστορίας.</a:t>
            </a:r>
            <a:br>
              <a:rPr kumimoji="0" lang="el-GR"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br>
              <a:rPr kumimoji="0" lang="el-GR"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endParaRPr kumimoji="0" lang="el-GR"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9873"/>
                                        </p:tgtEl>
                                        <p:attrNameLst>
                                          <p:attrName>style.visibility</p:attrName>
                                        </p:attrNameLst>
                                      </p:cBhvr>
                                      <p:to>
                                        <p:strVal val="visible"/>
                                      </p:to>
                                    </p:set>
                                    <p:animEffect transition="in" filter="fade">
                                      <p:cBhvr>
                                        <p:cTn id="32" dur="500"/>
                                        <p:tgtEl>
                                          <p:spTgt spid="79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798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3500430" cy="642942"/>
          </a:xfrm>
        </p:spPr>
        <p:txBody>
          <a:bodyPr>
            <a:normAutofit fontScale="90000"/>
          </a:bodyPr>
          <a:lstStyle/>
          <a:p>
            <a:r>
              <a:rPr lang="el-GR" sz="3600" dirty="0"/>
              <a:t> Εγώ και οι άλλοι</a:t>
            </a:r>
            <a:br>
              <a:rPr lang="el-GR" sz="3600" dirty="0"/>
            </a:br>
            <a:endParaRPr lang="el-GR" sz="3600" dirty="0">
              <a:latin typeface="Times New Roman" pitchFamily="18" charset="0"/>
              <a:cs typeface="Times New Roman" pitchFamily="18" charset="0"/>
            </a:endParaRPr>
          </a:p>
        </p:txBody>
      </p:sp>
      <p:pic>
        <p:nvPicPr>
          <p:cNvPr id="18434" name="Picture 2" descr="C:\Users\αγαπουλακι\Desktop\self-portrait-with-others-1959.jpg!Large.jpg"/>
          <p:cNvPicPr>
            <a:picLocks noChangeAspect="1" noChangeArrowheads="1"/>
          </p:cNvPicPr>
          <p:nvPr/>
        </p:nvPicPr>
        <p:blipFill>
          <a:blip r:embed="rId2" cstate="print"/>
          <a:srcRect/>
          <a:stretch>
            <a:fillRect/>
          </a:stretch>
        </p:blipFill>
        <p:spPr bwMode="auto">
          <a:xfrm>
            <a:off x="285720" y="714356"/>
            <a:ext cx="2819400" cy="5715000"/>
          </a:xfrm>
          <a:prstGeom prst="rect">
            <a:avLst/>
          </a:prstGeom>
          <a:noFill/>
        </p:spPr>
      </p:pic>
      <p:sp>
        <p:nvSpPr>
          <p:cNvPr id="6" name="Rectangle 5"/>
          <p:cNvSpPr/>
          <p:nvPr/>
        </p:nvSpPr>
        <p:spPr>
          <a:xfrm>
            <a:off x="214282" y="6357958"/>
            <a:ext cx="3571867" cy="261610"/>
          </a:xfrm>
          <a:prstGeom prst="rect">
            <a:avLst/>
          </a:prstGeom>
        </p:spPr>
        <p:txBody>
          <a:bodyPr wrap="square">
            <a:spAutoFit/>
          </a:bodyPr>
          <a:lstStyle/>
          <a:p>
            <a:r>
              <a:rPr lang="en-GB" sz="1100" dirty="0">
                <a:latin typeface="+mj-lt"/>
                <a:cs typeface="Times New Roman" pitchFamily="18" charset="0"/>
              </a:rPr>
              <a:t>J  </a:t>
            </a:r>
            <a:r>
              <a:rPr lang="en-GB" sz="1100" dirty="0" err="1">
                <a:latin typeface="+mj-lt"/>
                <a:cs typeface="Times New Roman" pitchFamily="18" charset="0"/>
              </a:rPr>
              <a:t>Bratby</a:t>
            </a:r>
            <a:r>
              <a:rPr lang="en-GB" sz="1100" dirty="0">
                <a:latin typeface="+mj-lt"/>
                <a:cs typeface="Times New Roman" pitchFamily="18" charset="0"/>
              </a:rPr>
              <a:t> : </a:t>
            </a:r>
            <a:r>
              <a:rPr lang="el-GR" sz="1100" dirty="0">
                <a:latin typeface="+mj-lt"/>
              </a:rPr>
              <a:t>Αυτοπροσωπογραφία με άλλους</a:t>
            </a:r>
            <a:r>
              <a:rPr lang="el-GR" sz="1100" dirty="0">
                <a:latin typeface="+mj-lt"/>
                <a:cs typeface="Times New Roman" pitchFamily="18" charset="0"/>
              </a:rPr>
              <a:t>,</a:t>
            </a:r>
            <a:r>
              <a:rPr lang="en-GB" sz="1100" dirty="0">
                <a:latin typeface="+mj-lt"/>
                <a:cs typeface="Times New Roman" pitchFamily="18" charset="0"/>
              </a:rPr>
              <a:t>1959</a:t>
            </a:r>
            <a:endParaRPr lang="el-GR" sz="1100" dirty="0">
              <a:latin typeface="+mj-lt"/>
              <a:cs typeface="Times New Roman" pitchFamily="18" charset="0"/>
            </a:endParaRPr>
          </a:p>
        </p:txBody>
      </p:sp>
      <p:sp>
        <p:nvSpPr>
          <p:cNvPr id="78849" name="Rectangle 1"/>
          <p:cNvSpPr>
            <a:spLocks noChangeArrowheads="1"/>
          </p:cNvSpPr>
          <p:nvPr/>
        </p:nvSpPr>
        <p:spPr bwMode="auto">
          <a:xfrm>
            <a:off x="3000364" y="-123111"/>
            <a:ext cx="6143636" cy="71096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Το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κίνημα του </a:t>
            </a:r>
            <a:r>
              <a:rPr kumimoji="0" lang="en-US"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Hegel </a:t>
            </a:r>
            <a:endPar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παραμένει μια από τις πιο συναρπαστικές στιγμές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στην ιστορία της φιλοσοφίας, καθώς, για πρώτη φορά,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η</a:t>
            </a:r>
            <a:r>
              <a:rPr kumimoji="0" lang="el-GR" sz="2400" b="1" i="0" u="none" strike="noStrike" cap="none" normalizeH="0" dirty="0">
                <a:ln>
                  <a:noFill/>
                </a:ln>
                <a:solidFill>
                  <a:schemeClr val="tx1"/>
                </a:solidFill>
                <a:effectLst/>
                <a:latin typeface="Calibri" pitchFamily="34" charset="0"/>
                <a:ea typeface="Calibri" pitchFamily="34" charset="0"/>
                <a:cs typeface="Times New Roman" pitchFamily="18" charset="0"/>
              </a:rPr>
              <a:t> </a:t>
            </a:r>
            <a:r>
              <a:rPr kumimoji="0" lang="el-GR"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σ υ γ κ ρ ό τ η σ η  τ ο υ  ε α υ τ ο ύ</a:t>
            </a:r>
            <a:r>
              <a:rPr kumimoji="0" lang="el-GR"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lang="el-GR" sz="2000" i="1" dirty="0">
                <a:latin typeface="Calibri" pitchFamily="34" charset="0"/>
                <a:ea typeface="Calibri" pitchFamily="34" charset="0"/>
                <a:cs typeface="Times New Roman" pitchFamily="18" charset="0"/>
              </a:rPr>
              <a:t>δ</a:t>
            </a:r>
            <a:r>
              <a:rPr kumimoji="0" lang="el-GR" sz="2000" b="0" i="1" strike="noStrike" cap="none" normalizeH="0" baseline="0" dirty="0">
                <a:ln>
                  <a:noFill/>
                </a:ln>
                <a:solidFill>
                  <a:schemeClr val="tx1"/>
                </a:solidFill>
                <a:latin typeface="Calibri" pitchFamily="34" charset="0"/>
                <a:ea typeface="Calibri" pitchFamily="34" charset="0"/>
                <a:cs typeface="Times New Roman" pitchFamily="18" charset="0"/>
              </a:rPr>
              <a:t>εν</a:t>
            </a:r>
            <a:r>
              <a:rPr kumimoji="0" lang="el-GR" sz="2000" b="0" i="0"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π ρ α γ μ α τ ο π ο ι ε ί τ α ι</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από το εσωτερικό του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(όπως συμβαίνει κατά τον </a:t>
            </a:r>
            <a:r>
              <a:rPr kumimoji="0" 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Descartes</a:t>
            </a: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,σύμφωνα με τον οποίο,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η μόνη αλήθεια είναι η αλήθεια της ύπαρξής </a:t>
            </a:r>
            <a:r>
              <a:rPr kumimoji="0" lang="el-GR" sz="1600" b="0" i="1"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μου</a:t>
            </a:r>
            <a:r>
              <a:rPr kumimoji="0" lang="el-GR" sz="16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ή κατά τον </a:t>
            </a:r>
            <a:r>
              <a:rPr kumimoji="0" 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Leibniz</a:t>
            </a: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κατά τον οποίο,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οι μονάδες του εαυτού μας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είναι  «</a:t>
            </a:r>
            <a:r>
              <a:rPr kumimoji="0" lang="el-GR" sz="16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χωρίς</a:t>
            </a: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παράθυρα προς τα έξω» </a:t>
            </a:r>
          </a:p>
          <a:p>
            <a:pPr marL="0" marR="0" lvl="0" indent="0" algn="ctr" defTabSz="914400" rtl="0" eaLnBrk="1" fontAlgn="base" latinLnBrk="0" hangingPunct="1">
              <a:lnSpc>
                <a:spcPct val="100000"/>
              </a:lnSpc>
              <a:spcBef>
                <a:spcPct val="0"/>
              </a:spcBef>
              <a:spcAft>
                <a:spcPct val="0"/>
              </a:spcAft>
              <a:buClrTx/>
              <a:buSzTx/>
              <a:buFontTx/>
              <a:buNone/>
              <a:tabLst/>
            </a:pPr>
            <a:r>
              <a:rPr lang="el-GR" sz="1600" baseline="0" dirty="0">
                <a:latin typeface="Calibri" pitchFamily="34" charset="0"/>
                <a:ea typeface="Calibri" pitchFamily="34" charset="0"/>
                <a:cs typeface="Times New Roman" pitchFamily="18" charset="0"/>
              </a:rPr>
              <a:t>ή</a:t>
            </a:r>
            <a:r>
              <a:rPr lang="el-GR" sz="1600" dirty="0">
                <a:latin typeface="Calibri" pitchFamily="34" charset="0"/>
                <a:ea typeface="Calibri" pitchFamily="34" charset="0"/>
                <a:cs typeface="Times New Roman" pitchFamily="18" charset="0"/>
              </a:rPr>
              <a:t> </a:t>
            </a: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κατά τον </a:t>
            </a:r>
            <a:r>
              <a:rPr kumimoji="0" lang="en-US"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Fichte</a:t>
            </a: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,σύμφωνα με τον οποίο,</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το «εγώ» είναι απολύτως </a:t>
            </a:r>
            <a:r>
              <a:rPr kumimoji="0" lang="el-GR" sz="16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αυτο</a:t>
            </a:r>
            <a:r>
              <a:rPr kumimoji="0" lang="el-G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συνειδησιακό) </a:t>
            </a:r>
          </a:p>
          <a:p>
            <a:pPr marL="0" marR="0" lvl="0" indent="0" algn="ctr" defTabSz="914400" rtl="0" eaLnBrk="1" fontAlgn="base" latinLnBrk="0" hangingPunct="1">
              <a:lnSpc>
                <a:spcPct val="100000"/>
              </a:lnSpc>
              <a:spcBef>
                <a:spcPct val="0"/>
              </a:spcBef>
              <a:spcAft>
                <a:spcPct val="0"/>
              </a:spcAft>
              <a:buClrTx/>
              <a:buSzTx/>
              <a:buFontTx/>
              <a:buNone/>
              <a:tabLst/>
            </a:pPr>
            <a:endParaRPr lang="el-GR" sz="2000" dirty="0">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l-GR" sz="2000" dirty="0">
                <a:latin typeface="Calibri" pitchFamily="34" charset="0"/>
                <a:ea typeface="Calibri" pitchFamily="34" charset="0"/>
                <a:cs typeface="Times New Roman" pitchFamily="18" charset="0"/>
              </a:rPr>
              <a:t>α</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λλά  </a:t>
            </a:r>
            <a:r>
              <a:rPr kumimoji="0" lang="el-GR" sz="2400" b="1" i="0" u="sng" strike="noStrike" cap="none" spc="600" normalizeH="0" baseline="0" dirty="0">
                <a:ln>
                  <a:noFill/>
                </a:ln>
                <a:solidFill>
                  <a:schemeClr val="tx1"/>
                </a:solidFill>
                <a:effectLst/>
                <a:latin typeface="Calibri" pitchFamily="34" charset="0"/>
                <a:ea typeface="Calibri" pitchFamily="34" charset="0"/>
                <a:cs typeface="Times New Roman" pitchFamily="18" charset="0"/>
              </a:rPr>
              <a:t>εκ των έξ</a:t>
            </a:r>
            <a:r>
              <a:rPr kumimoji="0" lang="el-GR" sz="24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ω</a:t>
            </a:r>
            <a:r>
              <a:rPr kumimoji="0" lang="el-GR"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Κατά τον </a:t>
            </a:r>
            <a:r>
              <a:rPr kumimoji="0" lang="en-US"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Hegel</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είναι μόνο επειδή</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l-GR" sz="20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κάποιος </a:t>
            </a:r>
            <a:r>
              <a:rPr kumimoji="0" lang="el-GR" sz="2000" b="1" i="0" u="sng" strike="noStrike" cap="none" normalizeH="0" dirty="0">
                <a:ln>
                  <a:noFill/>
                </a:ln>
                <a:solidFill>
                  <a:schemeClr val="tx1"/>
                </a:solidFill>
                <a:effectLst/>
                <a:latin typeface="Calibri" pitchFamily="34" charset="0"/>
                <a:ea typeface="Calibri" pitchFamily="34" charset="0"/>
                <a:cs typeface="Times New Roman" pitchFamily="18" charset="0"/>
              </a:rPr>
              <a:t> </a:t>
            </a:r>
            <a:r>
              <a:rPr kumimoji="0" lang="el-GR" sz="2000" b="1" i="0" u="sng" strike="noStrike" cap="none" normalizeH="0" baseline="0" dirty="0">
                <a:ln>
                  <a:noFill/>
                </a:ln>
                <a:solidFill>
                  <a:schemeClr val="tx1"/>
                </a:solidFill>
                <a:effectLst/>
                <a:latin typeface="Calibri" pitchFamily="34" charset="0"/>
                <a:ea typeface="Calibri" pitchFamily="34" charset="0"/>
                <a:cs typeface="Times New Roman" pitchFamily="18" charset="0"/>
              </a:rPr>
              <a:t>άλλος</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με αναγνωρίζει ως υποκείμενο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που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εγώ </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μπορώ να αποκτήσω νόημα ως τέτοιο.</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Έξω από τη στιγμή της αναγνώρισης από τον άλλον</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δ ε ν υπάρχει α υ τ ο σ υ ν ε ί δ η σ η. Μάλλον ο </a:t>
            </a:r>
            <a:r>
              <a:rPr kumimoji="0" lang="en-US" sz="20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Heideger</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είχε δίκιο να θεωρεί  τ ο  να είναι κάποιος  </a:t>
            </a:r>
            <a:r>
              <a:rPr kumimoji="0" lang="el-GR" sz="2000" b="0" i="0" u="sng" strike="noStrike" cap="none" normalizeH="0" baseline="0" dirty="0">
                <a:ln>
                  <a:noFill/>
                </a:ln>
                <a:solidFill>
                  <a:schemeClr val="tx1"/>
                </a:solidFill>
                <a:effectLst/>
                <a:latin typeface="Calibri" pitchFamily="34" charset="0"/>
                <a:ea typeface="Calibri" pitchFamily="34" charset="0"/>
                <a:cs typeface="Times New Roman" pitchFamily="18" charset="0"/>
              </a:rPr>
              <a:t>με </a:t>
            </a:r>
            <a:r>
              <a:rPr kumimoji="0" lang="el-GR" sz="2000" b="0" i="0" u="sng"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άλλους</a:t>
            </a:r>
            <a:r>
              <a:rPr kumimoji="0" lang="el-GR" sz="2000" b="0" i="0" u="sng" strike="noStrike" cap="none" normalizeH="0" baseline="0" dirty="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ως ένα </a:t>
            </a:r>
            <a:r>
              <a:rPr kumimoji="0" lang="el-GR"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ουσιαστικό στοιχείο</a:t>
            </a:r>
            <a:r>
              <a:rPr kumimoji="0" lang="el-GR" sz="2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του να είναι άνθρωπος.</a:t>
            </a:r>
            <a:endParaRPr kumimoji="0" lang="el-GR"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49"/>
                                        </p:tgtEl>
                                        <p:attrNameLst>
                                          <p:attrName>style.visibility</p:attrName>
                                        </p:attrNameLst>
                                      </p:cBhvr>
                                      <p:to>
                                        <p:strVal val="visible"/>
                                      </p:to>
                                    </p:set>
                                    <p:animEffect transition="in" filter="fade">
                                      <p:cBhvr>
                                        <p:cTn id="12" dur="500"/>
                                        <p:tgtEl>
                                          <p:spTgt spid="78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88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415497"/>
            <a:ext cx="914400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endParaRPr lang="el-GR" sz="2400" b="1" dirty="0"/>
          </a:p>
          <a:p>
            <a:pPr algn="ctr"/>
            <a:r>
              <a:rPr lang="en-US" sz="2400" b="1" dirty="0"/>
              <a:t>OMOIOTHTA  </a:t>
            </a:r>
            <a:r>
              <a:rPr lang="el-GR" sz="2400" b="1" dirty="0"/>
              <a:t>ή  ΠΟΙΚΙΛΟΜΟΡΦΙΑ ;</a:t>
            </a:r>
            <a:endParaRPr lang="el-GR" sz="2400" dirty="0"/>
          </a:p>
          <a:p>
            <a:pPr algn="just"/>
            <a:r>
              <a:rPr lang="el-GR" dirty="0"/>
              <a:t>Το «εγώ» μου είναι η ατομικότητά μου, η οποία με καθιστά  διαφορετικό, μοναδικό και αναντικατάστατο, που με κάνει να έχω ένα όνομα, μια συγκεκριμένη εμφάνιση, μια προτίμηση, κάποια συναισθήματα, μία προσωπικότητα και έναν τρόπο σκέψης που ανήκουν αποκλειστικά σε μένα. Ο «έτερος», ο «άλλος»,  είναι το πρόσωπο που </a:t>
            </a:r>
            <a:r>
              <a:rPr lang="el-GR" i="1" dirty="0"/>
              <a:t>δεν</a:t>
            </a:r>
            <a:r>
              <a:rPr lang="el-GR" dirty="0"/>
              <a:t> είμαι εγώ, που διαθέτει ένα σώμα και ένα πνεύμα που </a:t>
            </a:r>
            <a:r>
              <a:rPr lang="el-GR" i="1" dirty="0"/>
              <a:t>δεν</a:t>
            </a:r>
            <a:r>
              <a:rPr lang="el-GR" dirty="0"/>
              <a:t> είναι δικό μου. Και, όπως κι εγώ, ο «άλλος» έχει ένα όνομα, μια συγκεκριμένη εμφάνιση, γούστα, συναισθήματα, προσωπικότητα και τρόπο σκέψης που ανήκουν μόνο σε αυτόν/αυτήν.                          Έτσι γεννάται η ακόλουθη </a:t>
            </a:r>
            <a:r>
              <a:rPr lang="el-GR" b="1" dirty="0"/>
              <a:t>φιλοσοφική αντίθεση</a:t>
            </a:r>
            <a:r>
              <a:rPr lang="el-GR" dirty="0"/>
              <a:t>:</a:t>
            </a:r>
          </a:p>
          <a:p>
            <a:pPr algn="ctr"/>
            <a:r>
              <a:rPr lang="el-GR" dirty="0"/>
              <a:t> Είναι ο καθένας μας ένα </a:t>
            </a:r>
            <a:r>
              <a:rPr lang="el-GR" b="1" dirty="0"/>
              <a:t>μοναδικό</a:t>
            </a:r>
            <a:r>
              <a:rPr lang="el-GR" dirty="0"/>
              <a:t> «εγώ» </a:t>
            </a:r>
          </a:p>
          <a:p>
            <a:pPr algn="ctr"/>
            <a:r>
              <a:rPr lang="el-GR" dirty="0"/>
              <a:t>ή ένα «εγώ» που </a:t>
            </a:r>
            <a:r>
              <a:rPr lang="el-GR" b="1" dirty="0"/>
              <a:t>μοιάζει με όλα τα άλλα </a:t>
            </a:r>
            <a:r>
              <a:rPr lang="el-GR" dirty="0"/>
              <a:t>«εγώ»; </a:t>
            </a:r>
          </a:p>
          <a:p>
            <a:pPr algn="ctr"/>
            <a:r>
              <a:rPr lang="el-GR" dirty="0"/>
              <a:t>Τι αντίκτυπο μπορεί να έχει κάθε μια από αυτές τις δυο εκτιμήσεις </a:t>
            </a:r>
          </a:p>
          <a:p>
            <a:pPr algn="ctr"/>
            <a:r>
              <a:rPr lang="el-GR" dirty="0"/>
              <a:t>στην καθημερινή μας ζωή;</a:t>
            </a:r>
          </a:p>
          <a:p>
            <a:pPr algn="ctr"/>
            <a:r>
              <a:rPr lang="el-GR" dirty="0"/>
              <a:t>Η </a:t>
            </a:r>
            <a:r>
              <a:rPr lang="el-GR" b="1" dirty="0"/>
              <a:t>φροντίδα του «εγώ» μας </a:t>
            </a:r>
            <a:r>
              <a:rPr lang="el-GR" dirty="0"/>
              <a:t>είναι απόλυτα θεμιτή και σύμφυτη με την ίδια τη ζωή του καθενός μας. Από εκεί και πέρα, τα περίπου 15.000  χρόνια καταγεγραμμένου ανθρώπινου πολιτισμού σε τι βαθμό έχουν καταφέρει να θέσουν δίπλα στο ένστικτο της αυτοσυντήρησής μας </a:t>
            </a:r>
          </a:p>
          <a:p>
            <a:pPr algn="ctr"/>
            <a:r>
              <a:rPr lang="el-GR" dirty="0"/>
              <a:t>τη  </a:t>
            </a:r>
            <a:r>
              <a:rPr lang="el-GR" b="1" spc="600" dirty="0"/>
              <a:t>διάθεση</a:t>
            </a:r>
            <a:r>
              <a:rPr lang="el-GR" b="1" dirty="0"/>
              <a:t> για προσφορά μας στους «άλλους»</a:t>
            </a:r>
            <a:r>
              <a:rPr lang="en-US" dirty="0"/>
              <a:t>;</a:t>
            </a:r>
            <a:r>
              <a:rPr lang="el-GR" dirty="0"/>
              <a:t> </a:t>
            </a:r>
          </a:p>
        </p:txBody>
      </p:sp>
      <p:sp>
        <p:nvSpPr>
          <p:cNvPr id="3" name="Rectangle 2"/>
          <p:cNvSpPr/>
          <p:nvPr/>
        </p:nvSpPr>
        <p:spPr>
          <a:xfrm>
            <a:off x="3491880" y="4625779"/>
            <a:ext cx="4680520" cy="2031325"/>
          </a:xfrm>
          <a:prstGeom prst="rect">
            <a:avLst/>
          </a:prstGeom>
        </p:spPr>
        <p:txBody>
          <a:bodyPr wrap="square">
            <a:spAutoFit/>
          </a:bodyPr>
          <a:lstStyle/>
          <a:p>
            <a:pPr algn="ctr"/>
            <a:r>
              <a:rPr lang="en-US" sz="1400" dirty="0"/>
              <a:t>Sally </a:t>
            </a:r>
            <a:r>
              <a:rPr lang="en-US" sz="1400" dirty="0" err="1"/>
              <a:t>Jasmin</a:t>
            </a:r>
            <a:r>
              <a:rPr lang="en-US" sz="1400" dirty="0"/>
              <a:t> </a:t>
            </a:r>
            <a:r>
              <a:rPr lang="en-US" sz="1400" dirty="0" err="1"/>
              <a:t>Sarma</a:t>
            </a:r>
            <a:r>
              <a:rPr lang="el-GR" sz="1400" dirty="0"/>
              <a:t> στο </a:t>
            </a:r>
            <a:r>
              <a:rPr lang="en-US" sz="1400" dirty="0"/>
              <a:t>Twitter</a:t>
            </a:r>
            <a:r>
              <a:rPr lang="el-GR" sz="1400" dirty="0"/>
              <a:t>:</a:t>
            </a:r>
            <a:br>
              <a:rPr lang="el-GR" sz="1400" dirty="0"/>
            </a:br>
            <a:r>
              <a:rPr lang="el-GR" sz="1400" dirty="0"/>
              <a:t>«Καθένας πρέπει να αποφασίσει,</a:t>
            </a:r>
          </a:p>
          <a:p>
            <a:pPr algn="ctr"/>
            <a:r>
              <a:rPr lang="el-GR" sz="1400" dirty="0"/>
              <a:t> εάν θα περπατήσει</a:t>
            </a:r>
          </a:p>
          <a:p>
            <a:pPr algn="ctr"/>
            <a:r>
              <a:rPr lang="el-GR" sz="1400" dirty="0"/>
              <a:t> κάτω από το φως</a:t>
            </a:r>
          </a:p>
          <a:p>
            <a:pPr algn="ctr"/>
            <a:r>
              <a:rPr lang="el-GR" sz="1400" dirty="0"/>
              <a:t> του δημιουργικού αλτρουισμού </a:t>
            </a:r>
          </a:p>
          <a:p>
            <a:pPr algn="ctr"/>
            <a:r>
              <a:rPr lang="el-GR" sz="1400" b="1" dirty="0"/>
              <a:t>ή </a:t>
            </a:r>
          </a:p>
          <a:p>
            <a:pPr algn="ctr"/>
            <a:r>
              <a:rPr lang="el-GR" sz="1400" dirty="0"/>
              <a:t>μέσα στο σκοτάδι </a:t>
            </a:r>
          </a:p>
          <a:p>
            <a:pPr algn="ctr"/>
            <a:r>
              <a:rPr lang="el-GR" sz="1400" dirty="0"/>
              <a:t>του καταστροφικού εγωκεντρισμού.»</a:t>
            </a:r>
            <a:br>
              <a:rPr lang="el-GR" sz="1400" dirty="0"/>
            </a:br>
            <a:r>
              <a:rPr lang="el-GR" sz="1400" dirty="0"/>
              <a:t>Martin Luther King Jr</a:t>
            </a:r>
          </a:p>
        </p:txBody>
      </p:sp>
      <p:pic>
        <p:nvPicPr>
          <p:cNvPr id="26626" name="Picture 2" descr="C:\Users\αγαπουλακι\Desktop\AMSTERDAM\AMSTERDAM PAINTINGS\ChErPPoWgAEuSWX.jpg"/>
          <p:cNvPicPr>
            <a:picLocks noChangeAspect="1" noChangeArrowheads="1"/>
          </p:cNvPicPr>
          <p:nvPr/>
        </p:nvPicPr>
        <p:blipFill>
          <a:blip r:embed="rId2" cstate="print"/>
          <a:srcRect/>
          <a:stretch>
            <a:fillRect/>
          </a:stretch>
        </p:blipFill>
        <p:spPr bwMode="auto">
          <a:xfrm>
            <a:off x="2051720" y="4625779"/>
            <a:ext cx="2053000" cy="20598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Θέμα του Offic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9214</TotalTime>
  <Words>7299</Words>
  <Application>Microsoft Office PowerPoint</Application>
  <PresentationFormat>Προβολή στην οθόνη (4:3)</PresentationFormat>
  <Paragraphs>280</Paragraphs>
  <Slides>35</Slides>
  <Notes>1</Notes>
  <HiddenSlides>0</HiddenSlides>
  <MMClips>3</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35</vt:i4>
      </vt:variant>
    </vt:vector>
  </HeadingPairs>
  <TitlesOfParts>
    <vt:vector size="39" baseType="lpstr">
      <vt:lpstr>Arial</vt:lpstr>
      <vt:lpstr>Calibri</vt:lpstr>
      <vt:lpstr>Times New Roman</vt:lpstr>
      <vt:lpstr>Θέμα του Office</vt:lpstr>
      <vt:lpstr>Προκαταρκτικά σχόλια</vt:lpstr>
      <vt:lpstr>  European Society of Pathology Special Session:  Pathology and the Public, 3.9.2017  The relationship between pathologist and patient  as  a  philosophical stimulus:  Personal   reflections.   Prof. Dr   Andreas  C.  Lazaris,  Pathologist      </vt:lpstr>
      <vt:lpstr>Στόχοι και δομή αυτής της παρουσίασης </vt:lpstr>
      <vt:lpstr>Παρουσίαση του PowerPoint</vt:lpstr>
      <vt:lpstr>Παρουσίαση του PowerPoint</vt:lpstr>
      <vt:lpstr>Παρουσίαση του PowerPoint</vt:lpstr>
      <vt:lpstr>Η  ελληνική ιδέα  περί της φιλοσοφίας ως   τρόπου ζωής </vt:lpstr>
      <vt:lpstr> Εγώ και οι άλλοι </vt:lpstr>
      <vt:lpstr>Παρουσίαση του PowerPoint</vt:lpstr>
      <vt:lpstr>Παρουσίαση του PowerPoint</vt:lpstr>
      <vt:lpstr>Πώς ορίζεται η ποικιλία / διαφορετικότητα ;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Πώς να σταματάτε να αποθαρρύνετε τον εαυτό σας συγκρίνοντάς τον με τους άλλους; Εάν θέλετε να περιορίσετε τις αυτοσυγκρίσεις σας  και να ελευθερώσετε  τ ο ν  ε α υ τ ό  σ α ς   να γίνει το πρόσωπο που άξιζε να γίνει,  να τι να κάνετε:  </vt:lpstr>
      <vt:lpstr>Παρουσίαση του PowerPoint</vt:lpstr>
      <vt:lpstr>Παρουσίαση του PowerPoint</vt:lpstr>
      <vt:lpstr>Η  αυθεντικότητα ως κύριο θέμα του υπαρξισμού </vt:lpstr>
      <vt:lpstr>Παρουσίαση του PowerPoint</vt:lpstr>
      <vt:lpstr>Παρουσίαση του PowerPoint</vt:lpstr>
      <vt:lpstr>Κάθε  έμπρακτη εκδήλωση της αυθεντικότητας του ανθρώπου εμπεριέχει μια ελάχιστη προϋπόθεση: όποια κι αν είναι η αυθεντική δράση μου, πρέπει  να είναι μια δράση  ελευθερίας τόσο για τον εαυτό μου (ελεύθερη έκφραση του αυθεντικού εαυτού μου)  όσο και για τους άλλους (σεβασμός της ελευθερίας τους από εμένα).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Kομβικά σημεία</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KAV-AGRO</dc:creator>
  <cp:lastModifiedBy>user</cp:lastModifiedBy>
  <cp:revision>1137</cp:revision>
  <dcterms:created xsi:type="dcterms:W3CDTF">2017-07-26T06:11:05Z</dcterms:created>
  <dcterms:modified xsi:type="dcterms:W3CDTF">2023-11-03T12:37:59Z</dcterms:modified>
</cp:coreProperties>
</file>