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9" r:id="rId2"/>
    <p:sldId id="260" r:id="rId3"/>
    <p:sldId id="261" r:id="rId4"/>
    <p:sldId id="264" r:id="rId5"/>
    <p:sldId id="265" r:id="rId6"/>
    <p:sldId id="266" r:id="rId7"/>
    <p:sldId id="267" r:id="rId8"/>
    <p:sldId id="269" r:id="rId9"/>
    <p:sldId id="270" r:id="rId10"/>
    <p:sldId id="271" r:id="rId11"/>
    <p:sldId id="272" r:id="rId12"/>
    <p:sldId id="274" r:id="rId13"/>
    <p:sldId id="278" r:id="rId14"/>
    <p:sldId id="273" r:id="rId15"/>
    <p:sldId id="276" r:id="rId16"/>
    <p:sldId id="275"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4" autoAdjust="0"/>
    <p:restoredTop sz="86477" autoAdjust="0"/>
  </p:normalViewPr>
  <p:slideViewPr>
    <p:cSldViewPr>
      <p:cViewPr varScale="1">
        <p:scale>
          <a:sx n="72" d="100"/>
          <a:sy n="72" d="100"/>
        </p:scale>
        <p:origin x="1574" y="62"/>
      </p:cViewPr>
      <p:guideLst>
        <p:guide orient="horz" pos="2160"/>
        <p:guide pos="2880"/>
      </p:guideLst>
    </p:cSldViewPr>
  </p:slideViewPr>
  <p:outlineViewPr>
    <p:cViewPr>
      <p:scale>
        <a:sx n="33" d="100"/>
        <a:sy n="33" d="100"/>
      </p:scale>
      <p:origin x="258" y="694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CBF06-EAC4-4837-8B02-2AE1A700D04B}" type="datetimeFigureOut">
              <a:rPr lang="el-GR" smtClean="0"/>
              <a:t>01/12/2023</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49BA8-AE27-4D9B-8FDB-B36DFA02288F}" type="slidenum">
              <a:rPr lang="el-GR" smtClean="0"/>
              <a:t>‹#›</a:t>
            </a:fld>
            <a:endParaRPr lang="el-GR"/>
          </a:p>
        </p:txBody>
      </p:sp>
    </p:spTree>
    <p:extLst>
      <p:ext uri="{BB962C8B-B14F-4D97-AF65-F5344CB8AC3E}">
        <p14:creationId xmlns:p14="http://schemas.microsoft.com/office/powerpoint/2010/main" val="328455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4000" cy="6856413"/>
            <a:chOff x="0" y="0"/>
            <a:chExt cx="5760" cy="4319"/>
          </a:xfrm>
        </p:grpSpPr>
        <p:sp>
          <p:nvSpPr>
            <p:cNvPr id="1229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229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231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nvGrpSpPr>
            <p:cNvPr id="12327" name="Group 39"/>
            <p:cNvGrpSpPr>
              <a:grpSpLocks/>
            </p:cNvGrpSpPr>
            <p:nvPr userDrawn="1"/>
          </p:nvGrpSpPr>
          <p:grpSpPr bwMode="auto">
            <a:xfrm>
              <a:off x="0" y="1632"/>
              <a:ext cx="5758" cy="1858"/>
              <a:chOff x="0" y="1632"/>
              <a:chExt cx="5758" cy="1858"/>
            </a:xfrm>
          </p:grpSpPr>
          <p:sp>
            <p:nvSpPr>
              <p:cNvPr id="1232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grpSp>
      <p:sp>
        <p:nvSpPr>
          <p:cNvPr id="12330"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l-GR" altLang="el-GR" noProof="0"/>
              <a:t>Click to edit Master title style</a:t>
            </a:r>
          </a:p>
        </p:txBody>
      </p:sp>
      <p:sp>
        <p:nvSpPr>
          <p:cNvPr id="1233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l-GR" altLang="el-GR" noProof="0"/>
              <a:t>Click to edit Master subtitle style</a:t>
            </a:r>
          </a:p>
        </p:txBody>
      </p:sp>
      <p:sp>
        <p:nvSpPr>
          <p:cNvPr id="12332" name="Rectangle 44"/>
          <p:cNvSpPr>
            <a:spLocks noGrp="1" noChangeArrowheads="1"/>
          </p:cNvSpPr>
          <p:nvPr>
            <p:ph type="dt" sz="quarter" idx="2"/>
          </p:nvPr>
        </p:nvSpPr>
        <p:spPr/>
        <p:txBody>
          <a:bodyPr/>
          <a:lstStyle>
            <a:lvl1pPr>
              <a:defRPr/>
            </a:lvl1pPr>
          </a:lstStyle>
          <a:p>
            <a:endParaRPr lang="el-GR" altLang="el-GR">
              <a:solidFill>
                <a:srgbClr val="FFFFFF"/>
              </a:solidFill>
            </a:endParaRPr>
          </a:p>
        </p:txBody>
      </p:sp>
      <p:sp>
        <p:nvSpPr>
          <p:cNvPr id="12333" name="Rectangle 45"/>
          <p:cNvSpPr>
            <a:spLocks noGrp="1" noChangeArrowheads="1"/>
          </p:cNvSpPr>
          <p:nvPr>
            <p:ph type="ftr" sz="quarter" idx="3"/>
          </p:nvPr>
        </p:nvSpPr>
        <p:spPr/>
        <p:txBody>
          <a:bodyPr/>
          <a:lstStyle>
            <a:lvl1pPr>
              <a:defRPr/>
            </a:lvl1pPr>
          </a:lstStyle>
          <a:p>
            <a:endParaRPr lang="el-GR" altLang="el-GR">
              <a:solidFill>
                <a:srgbClr val="FFFFFF"/>
              </a:solidFill>
            </a:endParaRPr>
          </a:p>
        </p:txBody>
      </p:sp>
      <p:sp>
        <p:nvSpPr>
          <p:cNvPr id="12334" name="Rectangle 46"/>
          <p:cNvSpPr>
            <a:spLocks noGrp="1" noChangeArrowheads="1"/>
          </p:cNvSpPr>
          <p:nvPr>
            <p:ph type="sldNum" sz="quarter" idx="4"/>
          </p:nvPr>
        </p:nvSpPr>
        <p:spPr/>
        <p:txBody>
          <a:bodyPr/>
          <a:lstStyle>
            <a:lvl1pPr>
              <a:defRPr/>
            </a:lvl1pPr>
          </a:lstStyle>
          <a:p>
            <a:fld id="{9830F844-37A0-4A77-BA2B-75C5457FA9A4}"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137328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41D6912D-13E3-41B5-BFEB-2DBCC2B5C9A0}"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84965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7813"/>
            <a:ext cx="2057400" cy="5853112"/>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7813"/>
            <a:ext cx="6019800" cy="5853112"/>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BE2065FE-AEBB-4DEA-BC93-2F86B9EF28F7}"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18778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Τίτλος και Κείμενο επάνω από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a:t>Στυλ κύριου τίτλου</a:t>
            </a:r>
          </a:p>
        </p:txBody>
      </p:sp>
      <p:sp>
        <p:nvSpPr>
          <p:cNvPr id="3" name="Θέση κειμένου 2"/>
          <p:cNvSpPr>
            <a:spLocks noGrp="1"/>
          </p:cNvSpPr>
          <p:nvPr>
            <p:ph type="body" sz="half" idx="1"/>
          </p:nvPr>
        </p:nvSpPr>
        <p:spPr>
          <a:xfrm>
            <a:off x="457200" y="1600200"/>
            <a:ext cx="8229600" cy="218916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57200" y="3941763"/>
            <a:ext cx="8229600" cy="218916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457200" y="6243638"/>
            <a:ext cx="2133600" cy="457200"/>
          </a:xfrm>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a:xfrm>
            <a:off x="6553200" y="6243638"/>
            <a:ext cx="2133600" cy="457200"/>
          </a:xfrm>
        </p:spPr>
        <p:txBody>
          <a:bodyPr/>
          <a:lstStyle>
            <a:lvl1pPr>
              <a:defRPr/>
            </a:lvl1pPr>
          </a:lstStyle>
          <a:p>
            <a:fld id="{31385A8B-EAE2-450D-BFFE-AB926325BDF5}"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74755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7813"/>
            <a:ext cx="8229600" cy="585311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Θέση ημερομηνίας 2"/>
          <p:cNvSpPr>
            <a:spLocks noGrp="1"/>
          </p:cNvSpPr>
          <p:nvPr>
            <p:ph type="dt" sz="half" idx="10"/>
          </p:nvPr>
        </p:nvSpPr>
        <p:spPr>
          <a:xfrm>
            <a:off x="457200" y="6243638"/>
            <a:ext cx="2133600" cy="457200"/>
          </a:xfrm>
        </p:spPr>
        <p:txBody>
          <a:bodyPr/>
          <a:lstStyle>
            <a:lvl1pPr>
              <a:defRPr/>
            </a:lvl1pPr>
          </a:lstStyle>
          <a:p>
            <a:endParaRPr lang="el-GR" altLang="el-GR">
              <a:solidFill>
                <a:srgbClr val="FFFFFF"/>
              </a:solidFill>
            </a:endParaRPr>
          </a:p>
        </p:txBody>
      </p:sp>
      <p:sp>
        <p:nvSpPr>
          <p:cNvPr id="4" name="Θέση υποσέλιδου 3"/>
          <p:cNvSpPr>
            <a:spLocks noGrp="1"/>
          </p:cNvSpPr>
          <p:nvPr>
            <p:ph type="ftr" sz="quarter" idx="11"/>
          </p:nvPr>
        </p:nvSpPr>
        <p:spPr>
          <a:xfrm>
            <a:off x="3124200" y="6248400"/>
            <a:ext cx="2895600" cy="457200"/>
          </a:xfrm>
        </p:spPr>
        <p:txBody>
          <a:bodyPr/>
          <a:lstStyle>
            <a:lvl1pPr>
              <a:defRPr/>
            </a:lvl1pPr>
          </a:lstStyle>
          <a:p>
            <a:endParaRPr lang="el-GR" altLang="el-GR">
              <a:solidFill>
                <a:srgbClr val="FFFFFF"/>
              </a:solidFill>
            </a:endParaRPr>
          </a:p>
        </p:txBody>
      </p:sp>
      <p:sp>
        <p:nvSpPr>
          <p:cNvPr id="5" name="Θέση αριθμού διαφάνειας 4"/>
          <p:cNvSpPr>
            <a:spLocks noGrp="1"/>
          </p:cNvSpPr>
          <p:nvPr>
            <p:ph type="sldNum" sz="quarter" idx="12"/>
          </p:nvPr>
        </p:nvSpPr>
        <p:spPr>
          <a:xfrm>
            <a:off x="6553200" y="6243638"/>
            <a:ext cx="2133600" cy="457200"/>
          </a:xfrm>
        </p:spPr>
        <p:txBody>
          <a:bodyPr/>
          <a:lstStyle>
            <a:lvl1pPr>
              <a:defRPr/>
            </a:lvl1pPr>
          </a:lstStyle>
          <a:p>
            <a:fld id="{97F57B0F-5D65-4706-967D-9353809F5ACD}"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68759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a:t>Στυλ κύριου τίτλου</a:t>
            </a:r>
          </a:p>
        </p:txBody>
      </p:sp>
      <p:sp>
        <p:nvSpPr>
          <p:cNvPr id="3" name="Θέση κειμένου 2"/>
          <p:cNvSpPr>
            <a:spLocks noGrp="1"/>
          </p:cNvSpPr>
          <p:nvPr>
            <p:ph type="body" sz="half" idx="1"/>
          </p:nvPr>
        </p:nvSpPr>
        <p:spPr>
          <a:xfrm>
            <a:off x="457200" y="1600200"/>
            <a:ext cx="4038600" cy="453072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3072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457200" y="6243638"/>
            <a:ext cx="2133600" cy="457200"/>
          </a:xfrm>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a:xfrm>
            <a:off x="6553200" y="6243638"/>
            <a:ext cx="2133600" cy="457200"/>
          </a:xfrm>
        </p:spPr>
        <p:txBody>
          <a:bodyPr/>
          <a:lstStyle>
            <a:lvl1pPr>
              <a:defRPr/>
            </a:lvl1pPr>
          </a:lstStyle>
          <a:p>
            <a:fld id="{3F814606-1FEE-429B-BADD-864DF823FE61}"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28483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0EF91E68-1123-4BC4-A800-CF51FF7D723F}"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146895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22003920-9294-4F4E-A003-83D6A1B0C519}"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29273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p:txBody>
          <a:bodyPr/>
          <a:lstStyle>
            <a:lvl1pPr>
              <a:defRPr/>
            </a:lvl1pPr>
          </a:lstStyle>
          <a:p>
            <a:fld id="{0BAA3CBE-14AA-4422-BCC3-E8136F714820}"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204323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endParaRPr lang="el-GR" altLang="el-GR">
              <a:solidFill>
                <a:srgbClr val="FFFFFF"/>
              </a:solidFill>
            </a:endParaRPr>
          </a:p>
        </p:txBody>
      </p:sp>
      <p:sp>
        <p:nvSpPr>
          <p:cNvPr id="8" name="Θέση υποσέλιδου 7"/>
          <p:cNvSpPr>
            <a:spLocks noGrp="1"/>
          </p:cNvSpPr>
          <p:nvPr>
            <p:ph type="ftr" sz="quarter" idx="11"/>
          </p:nvPr>
        </p:nvSpPr>
        <p:spPr/>
        <p:txBody>
          <a:bodyPr/>
          <a:lstStyle>
            <a:lvl1pPr>
              <a:defRPr/>
            </a:lvl1pPr>
          </a:lstStyle>
          <a:p>
            <a:endParaRPr lang="el-GR" altLang="el-GR">
              <a:solidFill>
                <a:srgbClr val="FFFFFF"/>
              </a:solidFill>
            </a:endParaRPr>
          </a:p>
        </p:txBody>
      </p:sp>
      <p:sp>
        <p:nvSpPr>
          <p:cNvPr id="9" name="Θέση αριθμού διαφάνειας 8"/>
          <p:cNvSpPr>
            <a:spLocks noGrp="1"/>
          </p:cNvSpPr>
          <p:nvPr>
            <p:ph type="sldNum" sz="quarter" idx="12"/>
          </p:nvPr>
        </p:nvSpPr>
        <p:spPr/>
        <p:txBody>
          <a:bodyPr/>
          <a:lstStyle>
            <a:lvl1pPr>
              <a:defRPr/>
            </a:lvl1pPr>
          </a:lstStyle>
          <a:p>
            <a:fld id="{79F13D36-82E5-4D92-9840-A8194D8FEA42}"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65793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endParaRPr lang="el-GR" altLang="el-GR">
              <a:solidFill>
                <a:srgbClr val="FFFFFF"/>
              </a:solidFill>
            </a:endParaRPr>
          </a:p>
        </p:txBody>
      </p:sp>
      <p:sp>
        <p:nvSpPr>
          <p:cNvPr id="4" name="Θέση υποσέλιδου 3"/>
          <p:cNvSpPr>
            <a:spLocks noGrp="1"/>
          </p:cNvSpPr>
          <p:nvPr>
            <p:ph type="ftr" sz="quarter" idx="11"/>
          </p:nvPr>
        </p:nvSpPr>
        <p:spPr/>
        <p:txBody>
          <a:bodyPr/>
          <a:lstStyle>
            <a:lvl1pPr>
              <a:defRPr/>
            </a:lvl1pPr>
          </a:lstStyle>
          <a:p>
            <a:endParaRPr lang="el-GR" altLang="el-GR">
              <a:solidFill>
                <a:srgbClr val="FFFFFF"/>
              </a:solidFill>
            </a:endParaRPr>
          </a:p>
        </p:txBody>
      </p:sp>
      <p:sp>
        <p:nvSpPr>
          <p:cNvPr id="5" name="Θέση αριθμού διαφάνειας 4"/>
          <p:cNvSpPr>
            <a:spLocks noGrp="1"/>
          </p:cNvSpPr>
          <p:nvPr>
            <p:ph type="sldNum" sz="quarter" idx="12"/>
          </p:nvPr>
        </p:nvSpPr>
        <p:spPr/>
        <p:txBody>
          <a:bodyPr/>
          <a:lstStyle>
            <a:lvl1pPr>
              <a:defRPr/>
            </a:lvl1pPr>
          </a:lstStyle>
          <a:p>
            <a:fld id="{AEFEEAAD-18B4-48BF-BB2A-6762A4D601F8}"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412319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solidFill>
                <a:srgbClr val="FFFFFF"/>
              </a:solidFill>
            </a:endParaRPr>
          </a:p>
        </p:txBody>
      </p:sp>
      <p:sp>
        <p:nvSpPr>
          <p:cNvPr id="3" name="Θέση υποσέλιδου 2"/>
          <p:cNvSpPr>
            <a:spLocks noGrp="1"/>
          </p:cNvSpPr>
          <p:nvPr>
            <p:ph type="ftr" sz="quarter" idx="11"/>
          </p:nvPr>
        </p:nvSpPr>
        <p:spPr/>
        <p:txBody>
          <a:bodyPr/>
          <a:lstStyle>
            <a:lvl1pPr>
              <a:defRPr/>
            </a:lvl1pPr>
          </a:lstStyle>
          <a:p>
            <a:endParaRPr lang="el-GR" altLang="el-GR">
              <a:solidFill>
                <a:srgbClr val="FFFFFF"/>
              </a:solidFill>
            </a:endParaRPr>
          </a:p>
        </p:txBody>
      </p:sp>
      <p:sp>
        <p:nvSpPr>
          <p:cNvPr id="4" name="Θέση αριθμού διαφάνειας 3"/>
          <p:cNvSpPr>
            <a:spLocks noGrp="1"/>
          </p:cNvSpPr>
          <p:nvPr>
            <p:ph type="sldNum" sz="quarter" idx="12"/>
          </p:nvPr>
        </p:nvSpPr>
        <p:spPr/>
        <p:txBody>
          <a:bodyPr/>
          <a:lstStyle>
            <a:lvl1pPr>
              <a:defRPr/>
            </a:lvl1pPr>
          </a:lstStyle>
          <a:p>
            <a:fld id="{10FB950E-01A6-4408-8C4E-DD7821A12FA3}"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165775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p:txBody>
          <a:bodyPr/>
          <a:lstStyle>
            <a:lvl1pPr>
              <a:defRPr/>
            </a:lvl1pPr>
          </a:lstStyle>
          <a:p>
            <a:fld id="{D9B61AA5-3B2B-4E2E-960E-DBA92C4DB8CC}"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61685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p:txBody>
          <a:bodyPr/>
          <a:lstStyle>
            <a:lvl1pPr>
              <a:defRPr/>
            </a:lvl1pPr>
          </a:lstStyle>
          <a:p>
            <a:fld id="{69BD10D1-7E9A-4AD1-BDE9-31C59CEABC73}"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274184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44000" cy="6856413"/>
            <a:chOff x="0" y="0"/>
            <a:chExt cx="5760" cy="4319"/>
          </a:xfrm>
        </p:grpSpPr>
        <p:sp>
          <p:nvSpPr>
            <p:cNvPr id="11267"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68"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69"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0"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1"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1272"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3"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4"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5"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6"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7"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8"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9"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0"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1"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2"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3"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4"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5"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6"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7"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1288"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9"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0"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1"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2"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3"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4"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5"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6"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7"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8"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9"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0"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1"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2"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nvGrpSpPr>
            <p:cNvPr id="11303" name="Group 39"/>
            <p:cNvGrpSpPr>
              <a:grpSpLocks/>
            </p:cNvGrpSpPr>
            <p:nvPr userDrawn="1"/>
          </p:nvGrpSpPr>
          <p:grpSpPr bwMode="auto">
            <a:xfrm>
              <a:off x="0" y="1632"/>
              <a:ext cx="5758" cy="1858"/>
              <a:chOff x="0" y="1632"/>
              <a:chExt cx="5758" cy="1858"/>
            </a:xfrm>
          </p:grpSpPr>
          <p:sp>
            <p:nvSpPr>
              <p:cNvPr id="11304"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5"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grpSp>
      <p:sp>
        <p:nvSpPr>
          <p:cNvPr id="11306"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Click to edit Master title style</a:t>
            </a:r>
          </a:p>
        </p:txBody>
      </p:sp>
      <p:sp>
        <p:nvSpPr>
          <p:cNvPr id="1130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11308"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l-GR" altLang="el-GR">
              <a:solidFill>
                <a:srgbClr val="FFFFFF"/>
              </a:solidFill>
            </a:endParaRPr>
          </a:p>
        </p:txBody>
      </p:sp>
      <p:sp>
        <p:nvSpPr>
          <p:cNvPr id="11309"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l-GR" altLang="el-GR">
              <a:solidFill>
                <a:srgbClr val="FFFFFF"/>
              </a:solidFill>
            </a:endParaRPr>
          </a:p>
        </p:txBody>
      </p:sp>
      <p:sp>
        <p:nvSpPr>
          <p:cNvPr id="11310"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2957D6DD-0BFE-4822-BEEB-9B491DC31DCD}" type="slidenum">
              <a:rPr lang="el-GR" altLang="el-GR">
                <a:solidFill>
                  <a:srgbClr val="FFFFFF"/>
                </a:solidFill>
              </a:rPr>
              <a:pPr fontAlgn="base">
                <a:spcBef>
                  <a:spcPct val="0"/>
                </a:spcBef>
                <a:spcAft>
                  <a:spcPct val="0"/>
                </a:spcAft>
              </a:pPr>
              <a:t>‹#›</a:t>
            </a:fld>
            <a:endParaRPr lang="el-GR" altLang="el-GR">
              <a:solidFill>
                <a:srgbClr val="FFFFFF"/>
              </a:solidFill>
            </a:endParaRPr>
          </a:p>
        </p:txBody>
      </p:sp>
    </p:spTree>
    <p:extLst>
      <p:ext uri="{BB962C8B-B14F-4D97-AF65-F5344CB8AC3E}">
        <p14:creationId xmlns:p14="http://schemas.microsoft.com/office/powerpoint/2010/main" val="33404541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i.org/10.1002/bsl.74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B40CB6-E73D-8BA9-5D45-25C040FE343B}"/>
              </a:ext>
            </a:extLst>
          </p:cNvPr>
          <p:cNvSpPr>
            <a:spLocks noGrp="1"/>
          </p:cNvSpPr>
          <p:nvPr>
            <p:ph type="ctrTitle" sz="quarter"/>
          </p:nvPr>
        </p:nvSpPr>
        <p:spPr>
          <a:xfrm>
            <a:off x="457200" y="692150"/>
            <a:ext cx="8229600" cy="1828800"/>
          </a:xfrm>
        </p:spPr>
        <p:txBody>
          <a:bodyPr/>
          <a:lstStyle/>
          <a:p>
            <a:pPr eaLnBrk="1" hangingPunct="1">
              <a:defRPr/>
            </a:pPr>
            <a:r>
              <a:rPr lang="el-GR" sz="32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ΜΑΘΗΜΑ </a:t>
            </a:r>
            <a:r>
              <a:rPr lang="en-US" sz="3200" b="1" i="1">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5</a:t>
            </a:r>
            <a:r>
              <a:rPr lang="el-GR" sz="3200" b="1" i="1">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br>
              <a:rPr lang="el-GR" sz="32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l-GR" sz="32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ΕΛΕΥΘΕΡΗ ΒΟΥΛΗΣΗ - ΑΥΤΕΞΟΥΣΙΟ</a:t>
            </a:r>
            <a:br>
              <a:rPr lang="el-GR"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el-GR" sz="6000" dirty="0"/>
          </a:p>
        </p:txBody>
      </p:sp>
      <p:sp>
        <p:nvSpPr>
          <p:cNvPr id="3" name="Υπότιτλος 2">
            <a:extLst>
              <a:ext uri="{FF2B5EF4-FFF2-40B4-BE49-F238E27FC236}">
                <a16:creationId xmlns:a16="http://schemas.microsoft.com/office/drawing/2014/main" id="{61F19ABF-B27B-EA60-4CAC-E494F2366C22}"/>
              </a:ext>
            </a:extLst>
          </p:cNvPr>
          <p:cNvSpPr>
            <a:spLocks noGrp="1"/>
          </p:cNvSpPr>
          <p:nvPr>
            <p:ph type="subTitle" sz="quarter" idx="1"/>
          </p:nvPr>
        </p:nvSpPr>
        <p:spPr>
          <a:xfrm>
            <a:off x="1331913" y="2068513"/>
            <a:ext cx="6296025" cy="2720975"/>
          </a:xfrm>
        </p:spPr>
        <p:txBody>
          <a:bodyPr/>
          <a:lstStyle/>
          <a:p>
            <a:pPr>
              <a:lnSpc>
                <a:spcPct val="115000"/>
              </a:lnSpc>
              <a:spcAft>
                <a:spcPts val="1000"/>
              </a:spcAft>
              <a:defRPr/>
            </a:pPr>
            <a:r>
              <a:rPr lang="el-GR" sz="18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Κωνσταντίνος Καλαχάνης</a:t>
            </a:r>
          </a:p>
          <a:p>
            <a:pPr>
              <a:lnSpc>
                <a:spcPct val="115000"/>
              </a:lnSpc>
              <a:spcAft>
                <a:spcPts val="1000"/>
              </a:spcAft>
              <a:defRPr/>
            </a:pPr>
            <a:r>
              <a:rPr lang="el-G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Δρ. Φιλοσοφίας, Εθνικό &amp; Καποδιστριακό Πανεπιστήμιο Αθηνών</a:t>
            </a:r>
          </a:p>
          <a:p>
            <a:pPr>
              <a:lnSpc>
                <a:spcPct val="115000"/>
              </a:lnSpc>
              <a:spcAft>
                <a:spcPts val="1000"/>
              </a:spcAft>
              <a:defRPr/>
            </a:pPr>
            <a:r>
              <a:rPr lang="en-US"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M.Sc. </a:t>
            </a:r>
            <a:r>
              <a:rPr lang="el-G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Περιβάλλον &amp;  Υγεία, διαχείριση περιβαλλοντικών θεμάτων με επιπτώσεις στην υγεία, Ιατρική Σχολή, Εθνικό &amp; Καποδιστριακό Πανεπιστήμιο Αθηνών</a:t>
            </a:r>
          </a:p>
          <a:p>
            <a:pPr>
              <a:lnSpc>
                <a:spcPct val="115000"/>
              </a:lnSpc>
              <a:spcAft>
                <a:spcPts val="1000"/>
              </a:spcAft>
              <a:defRPr/>
            </a:pPr>
            <a:r>
              <a:rPr lang="en-US"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Research Coordinator</a:t>
            </a:r>
            <a:r>
              <a:rPr lang="el-G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New York College, Athens, Greece</a:t>
            </a:r>
          </a:p>
          <a:p>
            <a:pPr eaLnBrk="1" hangingPunct="1">
              <a:defRPr/>
            </a:pP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l-GR" sz="2800" b="1" dirty="0">
                <a:solidFill>
                  <a:srgbClr val="FFFF00"/>
                </a:solidFill>
                <a:latin typeface="Calibri" panose="020F0502020204030204" pitchFamily="34" charset="0"/>
                <a:cs typeface="Calibri" panose="020F0502020204030204" pitchFamily="34" charset="0"/>
              </a:rPr>
              <a:t>2</a:t>
            </a:r>
            <a:r>
              <a:rPr lang="en-US" sz="2800" b="1" dirty="0">
                <a:solidFill>
                  <a:srgbClr val="FFFF00"/>
                </a:solidFill>
                <a:latin typeface="Calibri" panose="020F0502020204030204" pitchFamily="34" charset="0"/>
                <a:cs typeface="Calibri" panose="020F0502020204030204" pitchFamily="34" charset="0"/>
              </a:rPr>
              <a:t>.</a:t>
            </a:r>
            <a:r>
              <a:rPr lang="el-GR" sz="2800" b="1" dirty="0">
                <a:solidFill>
                  <a:srgbClr val="FFFF00"/>
                </a:solidFill>
                <a:latin typeface="Calibri" panose="020F0502020204030204" pitchFamily="34" charset="0"/>
                <a:cs typeface="Calibri" panose="020F0502020204030204" pitchFamily="34" charset="0"/>
              </a:rPr>
              <a:t>  Βιολογική βάση της ελεύθερης βούλησης</a:t>
            </a:r>
          </a:p>
        </p:txBody>
      </p:sp>
      <p:sp>
        <p:nvSpPr>
          <p:cNvPr id="3" name="Θέση περιεχομένου 2">
            <a:extLst>
              <a:ext uri="{FF2B5EF4-FFF2-40B4-BE49-F238E27FC236}">
                <a16:creationId xmlns:a16="http://schemas.microsoft.com/office/drawing/2014/main" id="{2E5EC93E-EDE1-D8EF-51C6-1D21FCC13012}"/>
              </a:ext>
            </a:extLst>
          </p:cNvPr>
          <p:cNvSpPr>
            <a:spLocks noGrp="1"/>
          </p:cNvSpPr>
          <p:nvPr>
            <p:ph idx="1"/>
          </p:nvPr>
        </p:nvSpPr>
        <p:spPr>
          <a:xfrm>
            <a:off x="280697" y="1433464"/>
            <a:ext cx="3643231" cy="4133056"/>
          </a:xfrm>
        </p:spPr>
        <p:txBody>
          <a:bodyPr/>
          <a:lstStyle/>
          <a:p>
            <a:pPr marL="0" indent="0">
              <a:buNone/>
            </a:pPr>
            <a:endParaRPr lang="en-US" sz="2000" b="1" dirty="0">
              <a:latin typeface="Calibri" panose="020F0502020204030204" pitchFamily="34" charset="0"/>
              <a:cs typeface="Calibri" panose="020F0502020204030204" pitchFamily="34" charset="0"/>
            </a:endParaRPr>
          </a:p>
          <a:p>
            <a:pPr marL="0" indent="0">
              <a:buNone/>
            </a:pPr>
            <a:r>
              <a:rPr lang="el-GR" sz="1600" b="1" dirty="0">
                <a:latin typeface="Calibri" panose="020F0502020204030204" pitchFamily="34" charset="0"/>
                <a:cs typeface="Calibri" panose="020F0502020204030204" pitchFamily="34" charset="0"/>
              </a:rPr>
              <a:t>Πρόσφατες ανακαλύψεις για την ενεργοποίηση του εγκεφάλου πριν από τη συνειδητή επίγνωση και γενετικές καταστάσεις που προκαλούν αυθόρμητη βίαιη συμπεριφορά</a:t>
            </a:r>
            <a:r>
              <a:rPr lang="en-US" sz="1600" b="1" dirty="0">
                <a:latin typeface="Calibri" panose="020F0502020204030204" pitchFamily="34" charset="0"/>
                <a:cs typeface="Calibri" panose="020F0502020204030204" pitchFamily="34" charset="0"/>
              </a:rPr>
              <a:t>,</a:t>
            </a:r>
            <a:r>
              <a:rPr lang="el-GR" sz="1600" b="1" dirty="0">
                <a:latin typeface="Calibri" panose="020F0502020204030204" pitchFamily="34" charset="0"/>
                <a:cs typeface="Calibri" panose="020F0502020204030204" pitchFamily="34" charset="0"/>
              </a:rPr>
              <a:t> ενισχύουν την άποψη ότι ο βιολογικός ντετερμινισμός είναι βασικός για την ανθρώπινη κατάσταση. </a:t>
            </a:r>
            <a:endParaRPr lang="en-US" sz="1600" b="1" dirty="0">
              <a:latin typeface="Calibri" panose="020F0502020204030204" pitchFamily="34" charset="0"/>
              <a:cs typeface="Calibri" panose="020F0502020204030204" pitchFamily="34" charset="0"/>
            </a:endParaRPr>
          </a:p>
          <a:p>
            <a:pPr marL="0" indent="0">
              <a:buNone/>
            </a:pPr>
            <a:endParaRPr lang="en-US" sz="1600" b="1"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Tancredi L. R. (2007). The neuroscience of "free will". Behavioral sciences &amp; the law, 25(2), 295–308. </a:t>
            </a:r>
            <a:r>
              <a:rPr lang="en-US" sz="1600" b="1" dirty="0">
                <a:latin typeface="Calibri" panose="020F0502020204030204" pitchFamily="34" charset="0"/>
                <a:cs typeface="Calibri" panose="020F0502020204030204" pitchFamily="34" charset="0"/>
                <a:hlinkClick r:id="rId2"/>
              </a:rPr>
              <a:t>https://doi.org/10.1002/bsl.749</a:t>
            </a:r>
            <a:endParaRPr lang="en-US" sz="1600" b="1" dirty="0">
              <a:latin typeface="Calibri" panose="020F0502020204030204" pitchFamily="34" charset="0"/>
              <a:cs typeface="Calibri" panose="020F0502020204030204" pitchFamily="34" charset="0"/>
            </a:endParaRPr>
          </a:p>
          <a:p>
            <a:pPr marL="0" indent="0">
              <a:buNone/>
            </a:pPr>
            <a:endParaRPr lang="el-GR" sz="1800" b="1" dirty="0">
              <a:latin typeface="Calibri" panose="020F0502020204030204" pitchFamily="34" charset="0"/>
              <a:cs typeface="Calibri" panose="020F0502020204030204" pitchFamily="34" charset="0"/>
            </a:endParaRPr>
          </a:p>
          <a:p>
            <a:pPr marL="0" indent="0">
              <a:buNone/>
            </a:pPr>
            <a:endParaRPr lang="el-GR" sz="1200" b="1" dirty="0">
              <a:latin typeface="Calibri" panose="020F0502020204030204" pitchFamily="34" charset="0"/>
              <a:cs typeface="Calibri" panose="020F0502020204030204" pitchFamily="34" charset="0"/>
            </a:endParaRPr>
          </a:p>
          <a:p>
            <a:pPr marL="0" indent="0">
              <a:buNone/>
            </a:pPr>
            <a:endParaRPr lang="en-US" sz="12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l-GR" sz="2400" b="1" dirty="0">
              <a:latin typeface="Calibri" panose="020F0502020204030204" pitchFamily="34" charset="0"/>
              <a:cs typeface="Calibri" panose="020F0502020204030204" pitchFamily="34" charset="0"/>
            </a:endParaRPr>
          </a:p>
        </p:txBody>
      </p:sp>
      <p:pic>
        <p:nvPicPr>
          <p:cNvPr id="5" name="Εικόνα 4">
            <a:extLst>
              <a:ext uri="{FF2B5EF4-FFF2-40B4-BE49-F238E27FC236}">
                <a16:creationId xmlns:a16="http://schemas.microsoft.com/office/drawing/2014/main" id="{21AEB854-E854-EA92-E704-C9BE1DDDB202}"/>
              </a:ext>
            </a:extLst>
          </p:cNvPr>
          <p:cNvPicPr>
            <a:picLocks noChangeAspect="1"/>
          </p:cNvPicPr>
          <p:nvPr/>
        </p:nvPicPr>
        <p:blipFill rotWithShape="1">
          <a:blip r:embed="rId3"/>
          <a:srcRect l="25588" t="17801" r="27163" b="8197"/>
          <a:stretch/>
        </p:blipFill>
        <p:spPr>
          <a:xfrm>
            <a:off x="4574282" y="1340768"/>
            <a:ext cx="4320480" cy="3806355"/>
          </a:xfrm>
          <a:prstGeom prst="rect">
            <a:avLst/>
          </a:prstGeom>
        </p:spPr>
      </p:pic>
    </p:spTree>
    <p:extLst>
      <p:ext uri="{BB962C8B-B14F-4D97-AF65-F5344CB8AC3E}">
        <p14:creationId xmlns:p14="http://schemas.microsoft.com/office/powerpoint/2010/main" val="265549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l-GR" sz="2800" b="1" dirty="0">
                <a:solidFill>
                  <a:srgbClr val="FFFF00"/>
                </a:solidFill>
                <a:latin typeface="Calibri" panose="020F0502020204030204" pitchFamily="34" charset="0"/>
                <a:cs typeface="Calibri" panose="020F0502020204030204" pitchFamily="34" charset="0"/>
              </a:rPr>
              <a:t>2</a:t>
            </a:r>
            <a:r>
              <a:rPr lang="en-US" sz="2800" b="1" dirty="0">
                <a:solidFill>
                  <a:srgbClr val="FFFF00"/>
                </a:solidFill>
                <a:latin typeface="Calibri" panose="020F0502020204030204" pitchFamily="34" charset="0"/>
                <a:cs typeface="Calibri" panose="020F0502020204030204" pitchFamily="34" charset="0"/>
              </a:rPr>
              <a:t>.</a:t>
            </a:r>
            <a:r>
              <a:rPr lang="el-GR" sz="2800" b="1" dirty="0">
                <a:solidFill>
                  <a:srgbClr val="FFFF00"/>
                </a:solidFill>
                <a:latin typeface="Calibri" panose="020F0502020204030204" pitchFamily="34" charset="0"/>
                <a:cs typeface="Calibri" panose="020F0502020204030204" pitchFamily="34" charset="0"/>
              </a:rPr>
              <a:t> Βιολογική βάση της ελεύθερης βούλησης</a:t>
            </a:r>
          </a:p>
        </p:txBody>
      </p:sp>
      <p:pic>
        <p:nvPicPr>
          <p:cNvPr id="5" name="Εικόνα 4">
            <a:extLst>
              <a:ext uri="{FF2B5EF4-FFF2-40B4-BE49-F238E27FC236}">
                <a16:creationId xmlns:a16="http://schemas.microsoft.com/office/drawing/2014/main" id="{21AEB854-E854-EA92-E704-C9BE1DDDB202}"/>
              </a:ext>
            </a:extLst>
          </p:cNvPr>
          <p:cNvPicPr>
            <a:picLocks noChangeAspect="1"/>
          </p:cNvPicPr>
          <p:nvPr/>
        </p:nvPicPr>
        <p:blipFill rotWithShape="1">
          <a:blip r:embed="rId2"/>
          <a:srcRect l="25588" t="17801" r="27163" b="8197"/>
          <a:stretch/>
        </p:blipFill>
        <p:spPr>
          <a:xfrm>
            <a:off x="4923978" y="1340768"/>
            <a:ext cx="3970784" cy="3806355"/>
          </a:xfrm>
          <a:prstGeom prst="rect">
            <a:avLst/>
          </a:prstGeom>
        </p:spPr>
      </p:pic>
      <p:sp>
        <p:nvSpPr>
          <p:cNvPr id="4" name="Θέση περιεχομένου 3">
            <a:extLst>
              <a:ext uri="{FF2B5EF4-FFF2-40B4-BE49-F238E27FC236}">
                <a16:creationId xmlns:a16="http://schemas.microsoft.com/office/drawing/2014/main" id="{4BC848A4-84FE-9D41-545A-F2E86D5E289D}"/>
              </a:ext>
            </a:extLst>
          </p:cNvPr>
          <p:cNvSpPr>
            <a:spLocks noGrp="1"/>
          </p:cNvSpPr>
          <p:nvPr>
            <p:ph idx="1"/>
          </p:nvPr>
        </p:nvSpPr>
        <p:spPr>
          <a:xfrm>
            <a:off x="395536" y="1031257"/>
            <a:ext cx="4320480" cy="4530725"/>
          </a:xfrm>
        </p:spPr>
        <p:txBody>
          <a:bodyPr/>
          <a:lstStyle/>
          <a:p>
            <a:r>
              <a:rPr lang="el-GR" sz="1600" b="1" dirty="0">
                <a:latin typeface="Calibri" panose="020F0502020204030204" pitchFamily="34" charset="0"/>
                <a:cs typeface="Calibri" panose="020F0502020204030204" pitchFamily="34" charset="0"/>
              </a:rPr>
              <a:t>Μια απεικόνιση του ανθρώπινου εγκεφάλου δείχνει τις περιοχές όπου οι ερευνητές βρήκαν δραστηριότητα που σχετίζεται με αποφάσεις ελεύθερης βούλησης. </a:t>
            </a:r>
          </a:p>
          <a:p>
            <a:r>
              <a:rPr lang="el-GR" sz="1600" b="1" dirty="0">
                <a:latin typeface="Calibri" panose="020F0502020204030204" pitchFamily="34" charset="0"/>
                <a:cs typeface="Calibri" panose="020F0502020204030204" pitchFamily="34" charset="0"/>
              </a:rPr>
              <a:t>Για πρώτη φορά, οι ερευνητές κατάφεραν να δουν τόσο τι συμβαίνει σε έναν ανθρώπινο εγκέφαλο τη στιγμή που λαμβάνεται μια ελεύθερη επιλογή, όσο και τι συμβαίνει κατά τη διάρκεια της προετοιμασίας για αυτή την απόφαση - πώς δηλαδή ο εγκέφαλος συμπεριφέρεται κατά τη διαδικασία της σκέψης για το εάν θα πράξει ή όχι.</a:t>
            </a:r>
            <a:endParaRPr lang="en-US" sz="16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endParaRPr lang="el-GR" sz="18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C37ED51-1947-0621-2950-9030FE42368D}"/>
              </a:ext>
            </a:extLst>
          </p:cNvPr>
          <p:cNvSpPr txBox="1"/>
          <p:nvPr/>
        </p:nvSpPr>
        <p:spPr>
          <a:xfrm>
            <a:off x="4716016" y="5301208"/>
            <a:ext cx="4572000" cy="646331"/>
          </a:xfrm>
          <a:prstGeom prst="rect">
            <a:avLst/>
          </a:prstGeom>
          <a:noFill/>
        </p:spPr>
        <p:txBody>
          <a:bodyPr wrap="square">
            <a:spAutoFit/>
          </a:bodyPr>
          <a:lstStyle/>
          <a:p>
            <a:r>
              <a:rPr lang="el-GR" sz="1800" b="1" dirty="0">
                <a:latin typeface="Calibri" panose="020F0502020204030204" pitchFamily="34" charset="0"/>
                <a:cs typeface="Calibri" panose="020F0502020204030204" pitchFamily="34" charset="0"/>
              </a:rPr>
              <a:t>Πηγή: NeuroscienceNews.com </a:t>
            </a:r>
            <a:r>
              <a:rPr lang="en-US" sz="1800" b="1" dirty="0">
                <a:latin typeface="Calibri" panose="020F0502020204030204" pitchFamily="34" charset="0"/>
                <a:cs typeface="Calibri" panose="020F0502020204030204" pitchFamily="34" charset="0"/>
              </a:rPr>
              <a:t>&amp; </a:t>
            </a:r>
            <a:r>
              <a:rPr lang="el-GR" sz="1800" b="1" dirty="0">
                <a:latin typeface="Calibri" panose="020F0502020204030204" pitchFamily="34" charset="0"/>
                <a:cs typeface="Calibri" panose="020F0502020204030204" pitchFamily="34" charset="0"/>
              </a:rPr>
              <a:t>Πανεπιστήμιο </a:t>
            </a:r>
            <a:r>
              <a:rPr lang="el-GR" sz="1800" b="1" dirty="0" err="1">
                <a:latin typeface="Calibri" panose="020F0502020204030204" pitchFamily="34" charset="0"/>
                <a:cs typeface="Calibri" panose="020F0502020204030204" pitchFamily="34" charset="0"/>
              </a:rPr>
              <a:t>Johns</a:t>
            </a:r>
            <a:r>
              <a:rPr lang="el-GR" sz="1800" b="1" dirty="0">
                <a:latin typeface="Calibri" panose="020F0502020204030204" pitchFamily="34" charset="0"/>
                <a:cs typeface="Calibri" panose="020F0502020204030204" pitchFamily="34" charset="0"/>
              </a:rPr>
              <a:t> </a:t>
            </a:r>
            <a:r>
              <a:rPr lang="el-GR" sz="1800" b="1" dirty="0" err="1">
                <a:latin typeface="Calibri" panose="020F0502020204030204" pitchFamily="34" charset="0"/>
                <a:cs typeface="Calibri" panose="020F0502020204030204" pitchFamily="34" charset="0"/>
              </a:rPr>
              <a:t>Hopkins</a:t>
            </a:r>
            <a:r>
              <a:rPr lang="el-GR" sz="18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57847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l-GR" sz="2800" b="1" dirty="0">
                <a:solidFill>
                  <a:srgbClr val="FFFF00"/>
                </a:solidFill>
                <a:latin typeface="Calibri" panose="020F0502020204030204" pitchFamily="34" charset="0"/>
                <a:cs typeface="Calibri" panose="020F0502020204030204" pitchFamily="34" charset="0"/>
              </a:rPr>
              <a:t>3</a:t>
            </a:r>
            <a:r>
              <a:rPr lang="en-US" sz="2800" b="1" dirty="0">
                <a:solidFill>
                  <a:srgbClr val="FFFF00"/>
                </a:solidFill>
                <a:latin typeface="Calibri" panose="020F0502020204030204" pitchFamily="34" charset="0"/>
                <a:cs typeface="Calibri" panose="020F0502020204030204" pitchFamily="34" charset="0"/>
              </a:rPr>
              <a:t>.</a:t>
            </a:r>
            <a:r>
              <a:rPr lang="el-GR" sz="2800" b="1" dirty="0">
                <a:solidFill>
                  <a:srgbClr val="FFFF00"/>
                </a:solidFill>
                <a:latin typeface="Calibri" panose="020F0502020204030204" pitchFamily="34" charset="0"/>
                <a:cs typeface="Calibri" panose="020F0502020204030204" pitchFamily="34" charset="0"/>
              </a:rPr>
              <a:t>  Η έννοια του αυτεξουσίου</a:t>
            </a:r>
          </a:p>
        </p:txBody>
      </p:sp>
      <p:sp>
        <p:nvSpPr>
          <p:cNvPr id="3" name="Θέση περιεχομένου 2">
            <a:extLst>
              <a:ext uri="{FF2B5EF4-FFF2-40B4-BE49-F238E27FC236}">
                <a16:creationId xmlns:a16="http://schemas.microsoft.com/office/drawing/2014/main" id="{2E5EC93E-EDE1-D8EF-51C6-1D21FCC13012}"/>
              </a:ext>
            </a:extLst>
          </p:cNvPr>
          <p:cNvSpPr>
            <a:spLocks noGrp="1"/>
          </p:cNvSpPr>
          <p:nvPr>
            <p:ph idx="1"/>
          </p:nvPr>
        </p:nvSpPr>
        <p:spPr>
          <a:xfrm>
            <a:off x="228600" y="1420813"/>
            <a:ext cx="8686800" cy="4133056"/>
          </a:xfrm>
        </p:spPr>
        <p:txBody>
          <a:bodyPr/>
          <a:lstStyle/>
          <a:p>
            <a:pPr marL="0" indent="0">
              <a:buNone/>
            </a:pPr>
            <a:r>
              <a:rPr lang="el-GR" sz="1800" b="1" dirty="0">
                <a:solidFill>
                  <a:srgbClr val="FFFF00"/>
                </a:solidFill>
                <a:latin typeface="Calibri" panose="020F0502020204030204" pitchFamily="34" charset="0"/>
                <a:cs typeface="Calibri" panose="020F0502020204030204" pitchFamily="34" charset="0"/>
              </a:rPr>
              <a:t>Ι. Δαμασκηνός, </a:t>
            </a:r>
            <a:r>
              <a:rPr lang="el-GR" sz="1800" b="1" dirty="0" err="1">
                <a:solidFill>
                  <a:srgbClr val="FFFF00"/>
                </a:solidFill>
                <a:latin typeface="Calibri" panose="020F0502020204030204" pitchFamily="34" charset="0"/>
                <a:cs typeface="Calibri" panose="020F0502020204030204" pitchFamily="34" charset="0"/>
              </a:rPr>
              <a:t>Εξήγησις</a:t>
            </a:r>
            <a:r>
              <a:rPr lang="el-GR" sz="1800" b="1" dirty="0">
                <a:solidFill>
                  <a:srgbClr val="FFFF00"/>
                </a:solidFill>
                <a:latin typeface="Calibri" panose="020F0502020204030204" pitchFamily="34" charset="0"/>
                <a:cs typeface="Calibri" panose="020F0502020204030204" pitchFamily="34" charset="0"/>
              </a:rPr>
              <a:t> της ορθοδόξου πίστεως, 39, 11-13</a:t>
            </a:r>
          </a:p>
          <a:p>
            <a:pPr marL="0" indent="0">
              <a:buNone/>
            </a:pPr>
            <a:r>
              <a:rPr lang="el-GR" sz="1800" b="1" i="1" dirty="0">
                <a:latin typeface="Calibri" panose="020F0502020204030204" pitchFamily="34" charset="0"/>
                <a:cs typeface="Calibri" panose="020F0502020204030204" pitchFamily="34" charset="0"/>
              </a:rPr>
              <a:t>Ὁ </a:t>
            </a:r>
            <a:r>
              <a:rPr lang="el-GR" sz="1800" b="1" i="1" dirty="0" err="1">
                <a:latin typeface="Calibri" panose="020F0502020204030204" pitchFamily="34" charset="0"/>
                <a:cs typeface="Calibri" panose="020F0502020204030204" pitchFamily="34" charset="0"/>
              </a:rPr>
              <a:t>περὶ</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τοῦ</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αὐτεξουσίου</a:t>
            </a:r>
            <a:r>
              <a:rPr lang="el-GR" sz="1800" b="1" i="1" dirty="0">
                <a:latin typeface="Calibri" panose="020F0502020204030204" pitchFamily="34" charset="0"/>
                <a:cs typeface="Calibri" panose="020F0502020204030204" pitchFamily="34" charset="0"/>
              </a:rPr>
              <a:t> λόγος τουτέστι </a:t>
            </a:r>
            <a:r>
              <a:rPr lang="el-GR" sz="1800" b="1" i="1" dirty="0" err="1">
                <a:latin typeface="Calibri" panose="020F0502020204030204" pitchFamily="34" charset="0"/>
                <a:cs typeface="Calibri" panose="020F0502020204030204" pitchFamily="34" charset="0"/>
              </a:rPr>
              <a:t>τοῦ</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ἐφ</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ἡμῖν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πρώτην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μὲν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νἔχει</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ζήτησιν</a:t>
            </a:r>
            <a:r>
              <a:rPr lang="el-GR" sz="1800" b="1" i="1" dirty="0">
                <a:latin typeface="Calibri" panose="020F0502020204030204" pitchFamily="34" charset="0"/>
                <a:cs typeface="Calibri" panose="020F0502020204030204" pitchFamily="34" charset="0"/>
              </a:rPr>
              <a:t>, </a:t>
            </a:r>
            <a:r>
              <a:rPr lang="el-GR" sz="1800" b="1" i="1" dirty="0" err="1">
                <a:solidFill>
                  <a:srgbClr val="FFFF00"/>
                </a:solidFill>
                <a:latin typeface="Calibri" panose="020F0502020204030204" pitchFamily="34" charset="0"/>
                <a:cs typeface="Calibri" panose="020F0502020204030204" pitchFamily="34" charset="0"/>
              </a:rPr>
              <a:t>εἰ</a:t>
            </a:r>
            <a:r>
              <a:rPr lang="el-GR" sz="1800" b="1" i="1" dirty="0">
                <a:solidFill>
                  <a:srgbClr val="FFFF00"/>
                </a:solidFill>
                <a:latin typeface="Calibri" panose="020F0502020204030204" pitchFamily="34" charset="0"/>
                <a:cs typeface="Calibri" panose="020F0502020204030204" pitchFamily="34" charset="0"/>
              </a:rPr>
              <a:t> </a:t>
            </a:r>
            <a:r>
              <a:rPr lang="el-GR" sz="1800" b="1" i="1" dirty="0" err="1">
                <a:solidFill>
                  <a:srgbClr val="FFFF00"/>
                </a:solidFill>
                <a:latin typeface="Calibri" panose="020F0502020204030204" pitchFamily="34" charset="0"/>
                <a:cs typeface="Calibri" panose="020F0502020204030204" pitchFamily="34" charset="0"/>
              </a:rPr>
              <a:t>ἔστι</a:t>
            </a:r>
            <a:r>
              <a:rPr lang="el-GR" sz="1800" b="1" i="1" dirty="0">
                <a:solidFill>
                  <a:srgbClr val="FFFF00"/>
                </a:solidFill>
                <a:latin typeface="Calibri" panose="020F0502020204030204" pitchFamily="34" charset="0"/>
                <a:cs typeface="Calibri" panose="020F0502020204030204" pitchFamily="34" charset="0"/>
              </a:rPr>
              <a:t> </a:t>
            </a:r>
            <a:r>
              <a:rPr lang="el-GR" sz="1800" b="1" i="1" dirty="0" err="1">
                <a:solidFill>
                  <a:srgbClr val="FFFF00"/>
                </a:solidFill>
                <a:latin typeface="Calibri" panose="020F0502020204030204" pitchFamily="34" charset="0"/>
                <a:cs typeface="Calibri" panose="020F0502020204030204" pitchFamily="34" charset="0"/>
              </a:rPr>
              <a:t>ἐφ</a:t>
            </a:r>
            <a:r>
              <a:rPr lang="el-GR" sz="1800" b="1" i="1" dirty="0">
                <a:solidFill>
                  <a:srgbClr val="FFFF00"/>
                </a:solidFill>
                <a:latin typeface="Calibri" panose="020F0502020204030204" pitchFamily="34" charset="0"/>
                <a:cs typeface="Calibri" panose="020F0502020204030204" pitchFamily="34" charset="0"/>
              </a:rPr>
              <a:t>' </a:t>
            </a:r>
            <a:r>
              <a:rPr lang="el-GR" sz="1800" b="1" i="1" dirty="0" err="1">
                <a:solidFill>
                  <a:srgbClr val="FFFF00"/>
                </a:solidFill>
                <a:latin typeface="Calibri" panose="020F0502020204030204" pitchFamily="34" charset="0"/>
                <a:cs typeface="Calibri" panose="020F0502020204030204" pitchFamily="34" charset="0"/>
              </a:rPr>
              <a:t>ἡμῖν</a:t>
            </a:r>
            <a:r>
              <a:rPr lang="el-GR" sz="1800" b="1" i="1" dirty="0">
                <a:solidFill>
                  <a:srgbClr val="FFFF00"/>
                </a:solidFill>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πολλοὶ</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γὰρ</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οἱ</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πρὸς</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τοῦτο</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ἀντιβαίνοντες</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Δευτέραν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δέ</a:t>
            </a:r>
            <a:r>
              <a:rPr lang="el-GR" sz="1800" b="1" i="1" dirty="0">
                <a:latin typeface="Calibri" panose="020F0502020204030204" pitchFamily="34" charset="0"/>
                <a:cs typeface="Calibri" panose="020F0502020204030204" pitchFamily="34" charset="0"/>
              </a:rPr>
              <a:t>, τίνα </a:t>
            </a:r>
            <a:r>
              <a:rPr lang="el-GR" sz="1800" b="1" i="1" dirty="0" err="1">
                <a:latin typeface="Calibri" panose="020F0502020204030204" pitchFamily="34" charset="0"/>
                <a:cs typeface="Calibri" panose="020F0502020204030204" pitchFamily="34" charset="0"/>
              </a:rPr>
              <a:t>ἐστὶ</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τὰ</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ἐφ</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ἡμῖν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καὶ</a:t>
            </a:r>
            <a:r>
              <a:rPr lang="el-GR" sz="1800" b="1" i="1" dirty="0">
                <a:latin typeface="Calibri" panose="020F0502020204030204" pitchFamily="34" charset="0"/>
                <a:cs typeface="Calibri" panose="020F0502020204030204" pitchFamily="34" charset="0"/>
              </a:rPr>
              <a:t> τίνων </a:t>
            </a:r>
            <a:r>
              <a:rPr lang="el-GR" sz="1800" b="1" i="1" dirty="0" err="1">
                <a:latin typeface="Calibri" panose="020F0502020204030204" pitchFamily="34" charset="0"/>
                <a:cs typeface="Calibri" panose="020F0502020204030204" pitchFamily="34" charset="0"/>
              </a:rPr>
              <a:t>ἐξουσίαν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ἔχομεν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Τρίτην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τὴν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αἰτίαν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ἐξετάσαι</a:t>
            </a:r>
            <a:r>
              <a:rPr lang="el-GR" sz="1800" b="1" i="1" dirty="0">
                <a:latin typeface="Calibri" panose="020F0502020204030204" pitchFamily="34" charset="0"/>
                <a:cs typeface="Calibri" panose="020F0502020204030204" pitchFamily="34" charset="0"/>
              </a:rPr>
              <a:t>, δι' </a:t>
            </a:r>
            <a:r>
              <a:rPr lang="el-GR" sz="1800" b="1" i="1" dirty="0" err="1">
                <a:latin typeface="Calibri" panose="020F0502020204030204" pitchFamily="34" charset="0"/>
                <a:cs typeface="Calibri" panose="020F0502020204030204" pitchFamily="34" charset="0"/>
              </a:rPr>
              <a:t>ἣν</a:t>
            </a:r>
            <a:r>
              <a:rPr lang="el-GR" sz="1800" b="1" i="1" dirty="0">
                <a:latin typeface="Calibri" panose="020F0502020204030204" pitchFamily="34" charset="0"/>
                <a:cs typeface="Calibri" panose="020F0502020204030204" pitchFamily="34" charset="0"/>
              </a:rPr>
              <a:t> ὁ </a:t>
            </a:r>
            <a:r>
              <a:rPr lang="el-GR" sz="1800" b="1" i="1" dirty="0" err="1">
                <a:latin typeface="Calibri" panose="020F0502020204030204" pitchFamily="34" charset="0"/>
                <a:cs typeface="Calibri" panose="020F0502020204030204" pitchFamily="34" charset="0"/>
              </a:rPr>
              <a:t>ποιήσας</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ἡμᾶς</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θεὸς</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αὐτεξουσίους</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ἐποίησεν</a:t>
            </a:r>
            <a:r>
              <a:rPr lang="el-GR" sz="1800" b="1" i="1" dirty="0">
                <a:latin typeface="Calibri" panose="020F0502020204030204" pitchFamily="34" charset="0"/>
                <a:cs typeface="Calibri" panose="020F0502020204030204" pitchFamily="34" charset="0"/>
              </a:rPr>
              <a:t>. </a:t>
            </a:r>
          </a:p>
          <a:p>
            <a:pPr marL="0" indent="0">
              <a:buNone/>
            </a:pPr>
            <a:endParaRPr lang="el-GR" sz="1800" b="1" i="1" dirty="0">
              <a:latin typeface="Calibri" panose="020F0502020204030204" pitchFamily="34" charset="0"/>
              <a:cs typeface="Calibri" panose="020F0502020204030204" pitchFamily="34" charset="0"/>
            </a:endParaRPr>
          </a:p>
          <a:p>
            <a:pPr marL="0" indent="0">
              <a:buNone/>
            </a:pPr>
            <a:r>
              <a:rPr lang="el-GR" sz="1800" b="1" i="1" dirty="0">
                <a:latin typeface="Calibri" panose="020F0502020204030204" pitchFamily="34" charset="0"/>
                <a:cs typeface="Calibri" panose="020F0502020204030204" pitchFamily="34" charset="0"/>
              </a:rPr>
              <a:t>Η συζήτηση για το αυτεξούσιο, δηλαδή για το αν έχουμε ελευθερία επιλογής, έχει τρία κύρια ζητήματα. Το πρώτο είναι </a:t>
            </a:r>
            <a:r>
              <a:rPr lang="el-GR" sz="1800" b="1" i="1" dirty="0">
                <a:solidFill>
                  <a:srgbClr val="FFFF00"/>
                </a:solidFill>
                <a:latin typeface="Calibri" panose="020F0502020204030204" pitchFamily="34" charset="0"/>
                <a:cs typeface="Calibri" panose="020F0502020204030204" pitchFamily="34" charset="0"/>
              </a:rPr>
              <a:t>εάν υπάρχει κάτι που εξαρτάται από εμάς</a:t>
            </a:r>
            <a:r>
              <a:rPr lang="el-GR" sz="1800" b="1" i="1" dirty="0">
                <a:latin typeface="Calibri" panose="020F0502020204030204" pitchFamily="34" charset="0"/>
                <a:cs typeface="Calibri" panose="020F0502020204030204" pitchFamily="34" charset="0"/>
              </a:rPr>
              <a:t>, γιατί πολλοί αντιτίθενται σε αυτή την ιδέα. Το δεύτερο είναι τι πράγματα εξαρτώνται από εμάς και πάνω σε ποια έχουμε εξουσία. Το τρίτο είναι να εξετάσουμε το λόγο για τον οποίο ο Θεός, που μας δημιούργησε, μας έκανε αυτόνομους</a:t>
            </a:r>
            <a:endParaRPr lang="en-US" sz="1800" b="1" i="1" dirty="0">
              <a:latin typeface="Calibri" panose="020F0502020204030204" pitchFamily="34" charset="0"/>
              <a:cs typeface="Calibri" panose="020F0502020204030204" pitchFamily="34" charset="0"/>
            </a:endParaRPr>
          </a:p>
          <a:p>
            <a:pPr marL="0" indent="0">
              <a:buNone/>
            </a:pPr>
            <a:endParaRPr lang="el-GR" sz="1600" b="1" i="1" dirty="0">
              <a:latin typeface="Calibri" panose="020F0502020204030204" pitchFamily="34" charset="0"/>
              <a:cs typeface="Calibri" panose="020F0502020204030204" pitchFamily="34" charset="0"/>
            </a:endParaRPr>
          </a:p>
          <a:p>
            <a:pPr marL="0" indent="0">
              <a:buNone/>
            </a:pPr>
            <a:endParaRPr lang="en-US" sz="16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l-G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273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l-GR" sz="2800" b="1" dirty="0">
                <a:solidFill>
                  <a:srgbClr val="FFFF00"/>
                </a:solidFill>
                <a:latin typeface="Calibri" panose="020F0502020204030204" pitchFamily="34" charset="0"/>
                <a:cs typeface="Calibri" panose="020F0502020204030204" pitchFamily="34" charset="0"/>
              </a:rPr>
              <a:t>3</a:t>
            </a:r>
            <a:r>
              <a:rPr lang="en-US" sz="2800" b="1" dirty="0">
                <a:solidFill>
                  <a:srgbClr val="FFFF00"/>
                </a:solidFill>
                <a:latin typeface="Calibri" panose="020F0502020204030204" pitchFamily="34" charset="0"/>
                <a:cs typeface="Calibri" panose="020F0502020204030204" pitchFamily="34" charset="0"/>
              </a:rPr>
              <a:t>.</a:t>
            </a:r>
            <a:r>
              <a:rPr lang="el-GR" sz="2800" b="1" dirty="0">
                <a:solidFill>
                  <a:srgbClr val="FFFF00"/>
                </a:solidFill>
                <a:latin typeface="Calibri" panose="020F0502020204030204" pitchFamily="34" charset="0"/>
                <a:cs typeface="Calibri" panose="020F0502020204030204" pitchFamily="34" charset="0"/>
              </a:rPr>
              <a:t>  Η έννοια του αυτεξουσίου</a:t>
            </a:r>
          </a:p>
        </p:txBody>
      </p:sp>
      <p:sp>
        <p:nvSpPr>
          <p:cNvPr id="3" name="Θέση περιεχομένου 2">
            <a:extLst>
              <a:ext uri="{FF2B5EF4-FFF2-40B4-BE49-F238E27FC236}">
                <a16:creationId xmlns:a16="http://schemas.microsoft.com/office/drawing/2014/main" id="{2E5EC93E-EDE1-D8EF-51C6-1D21FCC13012}"/>
              </a:ext>
            </a:extLst>
          </p:cNvPr>
          <p:cNvSpPr>
            <a:spLocks noGrp="1"/>
          </p:cNvSpPr>
          <p:nvPr>
            <p:ph idx="1"/>
          </p:nvPr>
        </p:nvSpPr>
        <p:spPr>
          <a:xfrm>
            <a:off x="228600" y="1420813"/>
            <a:ext cx="8686800" cy="4133056"/>
          </a:xfrm>
        </p:spPr>
        <p:txBody>
          <a:bodyPr/>
          <a:lstStyle/>
          <a:p>
            <a:pPr marL="0" indent="0">
              <a:buNone/>
            </a:pPr>
            <a:r>
              <a:rPr lang="el-GR" sz="2000" b="1" dirty="0">
                <a:solidFill>
                  <a:srgbClr val="FFFF00"/>
                </a:solidFill>
                <a:latin typeface="Calibri" panose="020F0502020204030204" pitchFamily="34" charset="0"/>
                <a:cs typeface="Calibri" panose="020F0502020204030204" pitchFamily="34" charset="0"/>
              </a:rPr>
              <a:t>Ι. Δαμασκηνός, </a:t>
            </a:r>
            <a:r>
              <a:rPr lang="el-GR" sz="2000" b="1" dirty="0" err="1">
                <a:solidFill>
                  <a:srgbClr val="FFFF00"/>
                </a:solidFill>
                <a:latin typeface="Calibri" panose="020F0502020204030204" pitchFamily="34" charset="0"/>
                <a:cs typeface="Calibri" panose="020F0502020204030204" pitchFamily="34" charset="0"/>
              </a:rPr>
              <a:t>Εξήγησις</a:t>
            </a:r>
            <a:r>
              <a:rPr lang="el-GR" sz="2000" b="1" dirty="0">
                <a:solidFill>
                  <a:srgbClr val="FFFF00"/>
                </a:solidFill>
                <a:latin typeface="Calibri" panose="020F0502020204030204" pitchFamily="34" charset="0"/>
                <a:cs typeface="Calibri" panose="020F0502020204030204" pitchFamily="34" charset="0"/>
              </a:rPr>
              <a:t> της ορθοδόξου πίστεως, 39, 11-13</a:t>
            </a:r>
          </a:p>
          <a:p>
            <a:pPr marL="0" indent="0">
              <a:buNone/>
            </a:pPr>
            <a:r>
              <a:rPr lang="el-GR" sz="1800" b="1" i="1" dirty="0" err="1">
                <a:latin typeface="Calibri" panose="020F0502020204030204" pitchFamily="34" charset="0"/>
                <a:cs typeface="Calibri" panose="020F0502020204030204" pitchFamily="34" charset="0"/>
              </a:rPr>
              <a:t>Ταῦτα</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τοίνυν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ἐστὶ</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τὰ</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ἐφ</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ἡμῖν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τὰ</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ἐπίσης</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ἐνδεχόμενα</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οἷον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τὸ</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κινεῖσθαι</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καὶ</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μὴ</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κινεῖσθαι</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ὁρμᾶν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καὶ</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μὴ</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ὁρμᾶν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ὀρέγεσθαι</a:t>
            </a:r>
            <a:r>
              <a:rPr lang="el-GR" sz="1800" b="1" i="1" dirty="0">
                <a:latin typeface="Calibri" panose="020F0502020204030204" pitchFamily="34" charset="0"/>
                <a:cs typeface="Calibri" panose="020F0502020204030204" pitchFamily="34" charset="0"/>
              </a:rPr>
              <a:t> τῶν </a:t>
            </a:r>
            <a:r>
              <a:rPr lang="el-GR" sz="1800" b="1" i="1" dirty="0" err="1">
                <a:latin typeface="Calibri" panose="020F0502020204030204" pitchFamily="34" charset="0"/>
                <a:cs typeface="Calibri" panose="020F0502020204030204" pitchFamily="34" charset="0"/>
              </a:rPr>
              <a:t>μὴ</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ἀναγκαίων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καὶ</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μὴ</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ὀρέγεσθαι</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ψεύδεσθαι</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καὶ</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μὴ</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ψεύδεσθαι</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διδόναι</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καὶ</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μὴ</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διδόναι</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χαίρειν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ἐφ</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οἷς</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δεῖ</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καὶ</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μὴ</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χαίρειν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ὁμοίως</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καὶ</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ἐφ</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οἷς</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οὐ</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δεῖ</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καὶ</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ὅσα</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τοιαῦτα</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ἐν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οἷς</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ἐστι</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τὰ</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τῆς</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ἀρετῆς</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καὶ</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τῆς</a:t>
            </a:r>
            <a:r>
              <a:rPr lang="el-GR" sz="1800" b="1" i="1" dirty="0">
                <a:latin typeface="Calibri" panose="020F0502020204030204" pitchFamily="34" charset="0"/>
                <a:cs typeface="Calibri" panose="020F0502020204030204" pitchFamily="34" charset="0"/>
              </a:rPr>
              <a:t> κακίας </a:t>
            </a:r>
            <a:r>
              <a:rPr lang="el-GR" sz="1800" b="1" i="1" dirty="0" err="1">
                <a:latin typeface="Calibri" panose="020F0502020204030204" pitchFamily="34" charset="0"/>
                <a:cs typeface="Calibri" panose="020F0502020204030204" pitchFamily="34" charset="0"/>
              </a:rPr>
              <a:t>ἔργα</a:t>
            </a:r>
            <a:r>
              <a:rPr lang="el-GR" sz="1800" b="1" i="1" dirty="0">
                <a:latin typeface="Calibri" panose="020F0502020204030204" pitchFamily="34" charset="0"/>
                <a:cs typeface="Calibri" panose="020F0502020204030204" pitchFamily="34" charset="0"/>
              </a:rPr>
              <a:t>·  τούτων γάρ </a:t>
            </a:r>
            <a:r>
              <a:rPr lang="el-GR" sz="1800" b="1" i="1" dirty="0" err="1">
                <a:latin typeface="Calibri" panose="020F0502020204030204" pitchFamily="34" charset="0"/>
                <a:cs typeface="Calibri" panose="020F0502020204030204" pitchFamily="34" charset="0"/>
              </a:rPr>
              <a:t>ἐσμεν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αὐτεξούσιοι</a:t>
            </a:r>
            <a:r>
              <a:rPr lang="el-GR" sz="1800" b="1" i="1" dirty="0">
                <a:latin typeface="Calibri" panose="020F0502020204030204" pitchFamily="34" charset="0"/>
                <a:cs typeface="Calibri" panose="020F0502020204030204" pitchFamily="34" charset="0"/>
              </a:rPr>
              <a:t>.</a:t>
            </a:r>
          </a:p>
          <a:p>
            <a:pPr marL="0" indent="0">
              <a:buNone/>
            </a:pPr>
            <a:endParaRPr lang="el-GR" sz="1800" b="1" i="1" dirty="0">
              <a:latin typeface="Calibri" panose="020F0502020204030204" pitchFamily="34" charset="0"/>
              <a:cs typeface="Calibri" panose="020F0502020204030204" pitchFamily="34" charset="0"/>
            </a:endParaRPr>
          </a:p>
          <a:p>
            <a:pPr marL="0" indent="0">
              <a:buNone/>
            </a:pPr>
            <a:r>
              <a:rPr lang="el-GR" sz="1800" b="1" i="1" dirty="0">
                <a:latin typeface="Calibri" panose="020F0502020204030204" pitchFamily="34" charset="0"/>
                <a:cs typeface="Calibri" panose="020F0502020204030204" pitchFamily="34" charset="0"/>
              </a:rPr>
              <a:t>Τα πράγματα που εξαρτώνται από εμάς, λοιπόν, είναι </a:t>
            </a:r>
            <a:r>
              <a:rPr lang="el-GR" sz="1800" b="1" i="1" dirty="0" err="1">
                <a:latin typeface="Calibri" panose="020F0502020204030204" pitchFamily="34" charset="0"/>
                <a:cs typeface="Calibri" panose="020F0502020204030204" pitchFamily="34" charset="0"/>
              </a:rPr>
              <a:t>αυτα</a:t>
            </a:r>
            <a:r>
              <a:rPr lang="el-GR" sz="1800" b="1" i="1" dirty="0">
                <a:latin typeface="Calibri" panose="020F0502020204030204" pitchFamily="34" charset="0"/>
                <a:cs typeface="Calibri" panose="020F0502020204030204" pitchFamily="34" charset="0"/>
              </a:rPr>
              <a:t> που μπορούν να γίνουν ή να μην γίνουν, όπως το να κινηθούμε ή να μην κινηθούμε, το να έχουμε προθυμία ή να μην έχουμε, το να επιθυμούμε πράγματα που δεν είναι απαραίτητα ή να μην τα επιθυμούμε, το να λέμε ψέματα ή να μην λέμε, το να δίνουμε ή να μην δίνουμε, το να χαίρουμε για τα κατάλληλα πράγματα και να μην χαίρουμε για αυτά που δεν πρέπει. Σε όλα αυτά τα πράγματα, τα οποία είναι και τα έργα της αρετής ή της κακίας, είμαστε αυτόνομοι.</a:t>
            </a:r>
          </a:p>
          <a:p>
            <a:pPr marL="0" indent="0">
              <a:buNone/>
            </a:pPr>
            <a:endParaRPr lang="en-US" sz="16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l-G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301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l-GR" sz="2800" b="1" dirty="0">
                <a:solidFill>
                  <a:srgbClr val="FFFF00"/>
                </a:solidFill>
                <a:latin typeface="Calibri" panose="020F0502020204030204" pitchFamily="34" charset="0"/>
                <a:cs typeface="Calibri" panose="020F0502020204030204" pitchFamily="34" charset="0"/>
              </a:rPr>
              <a:t>4</a:t>
            </a:r>
            <a:r>
              <a:rPr lang="en-US" sz="2800" b="1" dirty="0">
                <a:solidFill>
                  <a:srgbClr val="FFFF00"/>
                </a:solidFill>
                <a:latin typeface="Calibri" panose="020F0502020204030204" pitchFamily="34" charset="0"/>
                <a:cs typeface="Calibri" panose="020F0502020204030204" pitchFamily="34" charset="0"/>
              </a:rPr>
              <a:t>.</a:t>
            </a:r>
            <a:r>
              <a:rPr lang="el-GR" sz="2800" b="1" dirty="0">
                <a:solidFill>
                  <a:srgbClr val="FFFF00"/>
                </a:solidFill>
                <a:latin typeface="Calibri" panose="020F0502020204030204" pitchFamily="34" charset="0"/>
                <a:cs typeface="Calibri" panose="020F0502020204030204" pitchFamily="34" charset="0"/>
              </a:rPr>
              <a:t>  Ελεύθερη βούληση στην ιατρική πράξη</a:t>
            </a:r>
          </a:p>
        </p:txBody>
      </p:sp>
      <p:sp>
        <p:nvSpPr>
          <p:cNvPr id="3" name="Θέση περιεχομένου 2">
            <a:extLst>
              <a:ext uri="{FF2B5EF4-FFF2-40B4-BE49-F238E27FC236}">
                <a16:creationId xmlns:a16="http://schemas.microsoft.com/office/drawing/2014/main" id="{2E5EC93E-EDE1-D8EF-51C6-1D21FCC13012}"/>
              </a:ext>
            </a:extLst>
          </p:cNvPr>
          <p:cNvSpPr>
            <a:spLocks noGrp="1"/>
          </p:cNvSpPr>
          <p:nvPr>
            <p:ph idx="1"/>
          </p:nvPr>
        </p:nvSpPr>
        <p:spPr>
          <a:xfrm>
            <a:off x="280697" y="1433464"/>
            <a:ext cx="8686800" cy="4803848"/>
          </a:xfrm>
        </p:spPr>
        <p:txBody>
          <a:bodyPr/>
          <a:lstStyle/>
          <a:p>
            <a:pPr marL="0" indent="0">
              <a:buNone/>
            </a:pPr>
            <a:r>
              <a:rPr lang="el-GR" sz="1600" b="1" dirty="0">
                <a:latin typeface="Calibri" panose="020F0502020204030204" pitchFamily="34" charset="0"/>
                <a:cs typeface="Calibri" panose="020F0502020204030204" pitchFamily="34" charset="0"/>
              </a:rPr>
              <a:t>Προκειμένου η ιατρική πράξη να είναι ηθική, θα πρέπει να λαμβάνει υπόψη τους ακόλουθους 4 παράγοντες: </a:t>
            </a:r>
          </a:p>
          <a:p>
            <a:pPr marL="0" indent="0">
              <a:buNone/>
            </a:pPr>
            <a:r>
              <a:rPr lang="en-US" sz="1600" b="1" dirty="0">
                <a:solidFill>
                  <a:srgbClr val="FFFF00"/>
                </a:solidFill>
                <a:latin typeface="Calibri" panose="020F0502020204030204" pitchFamily="34" charset="0"/>
                <a:cs typeface="Calibri" panose="020F0502020204030204" pitchFamily="34" charset="0"/>
              </a:rPr>
              <a:t>1. </a:t>
            </a:r>
            <a:r>
              <a:rPr lang="el-GR" sz="1600" b="1" dirty="0">
                <a:solidFill>
                  <a:srgbClr val="FFFF00"/>
                </a:solidFill>
                <a:latin typeface="Calibri" panose="020F0502020204030204" pitchFamily="34" charset="0"/>
                <a:cs typeface="Calibri" panose="020F0502020204030204" pitchFamily="34" charset="0"/>
              </a:rPr>
              <a:t>Αυτονομία (</a:t>
            </a:r>
            <a:r>
              <a:rPr lang="en-US" sz="1600" b="1" dirty="0">
                <a:solidFill>
                  <a:srgbClr val="FFFF00"/>
                </a:solidFill>
                <a:latin typeface="Calibri" panose="020F0502020204030204" pitchFamily="34" charset="0"/>
                <a:cs typeface="Calibri" panose="020F0502020204030204" pitchFamily="34" charset="0"/>
              </a:rPr>
              <a:t>Autonomy</a:t>
            </a:r>
            <a:r>
              <a:rPr lang="el-GR" sz="1600" b="1" dirty="0">
                <a:solidFill>
                  <a:srgbClr val="FFFF00"/>
                </a:solidFill>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Απαιτείται να έχουν οι ασθενείς αυτονομία σκέψης, πρόθεσης και δράσης κατά τη λήψη αποφάσεων σχετικά με ιατρικές διαδικασίες. Συνεπώς, η διαδικασία λήψης αποφάσεων πρέπει να είναι ελεύθερη από καταναγκασμό ή πείσμονα. Για να πάρει ο ασθενής μια πλήρως ενημερωμένη απόφαση, πρέπει να κατανοεί όλους τους κινδύνους και τα οφέλη που εμπλέκονται στη διαδικασία και τις πιθανότητες επιτυχίας.</a:t>
            </a:r>
          </a:p>
          <a:p>
            <a:pPr marL="0" indent="0">
              <a:buNone/>
            </a:pPr>
            <a:endParaRPr lang="el-GR" sz="1600" b="1" dirty="0">
              <a:latin typeface="Calibri" panose="020F0502020204030204" pitchFamily="34" charset="0"/>
              <a:cs typeface="Calibri" panose="020F0502020204030204" pitchFamily="34" charset="0"/>
            </a:endParaRPr>
          </a:p>
          <a:p>
            <a:pPr marL="0" indent="0">
              <a:buNone/>
            </a:pPr>
            <a:r>
              <a:rPr lang="el-GR" sz="1600" b="1" dirty="0">
                <a:solidFill>
                  <a:srgbClr val="FFFF00"/>
                </a:solidFill>
                <a:latin typeface="Calibri" panose="020F0502020204030204" pitchFamily="34" charset="0"/>
                <a:cs typeface="Calibri" panose="020F0502020204030204" pitchFamily="34" charset="0"/>
              </a:rPr>
              <a:t>• Δικαιοσύνη</a:t>
            </a:r>
            <a:r>
              <a:rPr lang="en-US" sz="1600" b="1" dirty="0">
                <a:solidFill>
                  <a:srgbClr val="FFFF00"/>
                </a:solidFill>
                <a:latin typeface="Calibri" panose="020F0502020204030204" pitchFamily="34" charset="0"/>
                <a:cs typeface="Calibri" panose="020F0502020204030204" pitchFamily="34" charset="0"/>
              </a:rPr>
              <a:t> (Justice)</a:t>
            </a:r>
            <a:r>
              <a:rPr lang="el-GR" sz="1600" b="1" dirty="0">
                <a:solidFill>
                  <a:srgbClr val="FFFF00"/>
                </a:solidFill>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Η ιδέα ότι τα οφέλη των νέων ή πειραματικών θεραπειών πρέπει να κατανεμηθούν ισότιμα ανάμεσα σε όλες τις ομάδες της κοινωνίας. Αυτό συνεπάγεται ότι οι διαδικασίες πρέπει να συμμορφώνονται με το πνεύμα των υφιστάμενων νόμων και να είναι δίκαιες για όλους τους εμπλεκόμενους. Ο </a:t>
            </a:r>
            <a:r>
              <a:rPr lang="el-GR" sz="1600" b="1" dirty="0" err="1">
                <a:latin typeface="Calibri" panose="020F0502020204030204" pitchFamily="34" charset="0"/>
                <a:cs typeface="Calibri" panose="020F0502020204030204" pitchFamily="34" charset="0"/>
              </a:rPr>
              <a:t>πάροχος</a:t>
            </a:r>
            <a:r>
              <a:rPr lang="el-GR" sz="1600" b="1" dirty="0">
                <a:latin typeface="Calibri" panose="020F0502020204030204" pitchFamily="34" charset="0"/>
                <a:cs typeface="Calibri" panose="020F0502020204030204" pitchFamily="34" charset="0"/>
              </a:rPr>
              <a:t> υγειονομικής περίθαλψης πρέπει να λάβει υπόψη τέσσερις κύριες περιοχές κατά την αξιολόγηση της δικαιοσύνης: δίκαιη κατανομή των σπάνιων πόρων, ανταγωνιστικές ανάγκες, δικαιώματα και υποχρεώσεις, και πιθανές συγκρούσεις με την ισχύουσα νομοθεσία. Οι αναπαραγωγικές τεχνολογίες δημιουργούν ηθικά διλήμματα, καθώς η θεραπεία δεν είναι ισότιμα διαθέσιμη σε όλους τους ανθρώπους.</a:t>
            </a: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https://web.stanford.edu/class/siw198q/websites/reprotech/New%20Ways%20of%20Making%20Babies/EthicVoc.htm</a:t>
            </a: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https://web.stanford.edu/class/siw198q/websites/reprotech/New%20Ways%20of%20Making%20Babies/EthicVoc.htm</a:t>
            </a:r>
            <a:endParaRPr lang="el-GR" sz="1600" b="1" dirty="0">
              <a:latin typeface="Calibri" panose="020F0502020204030204" pitchFamily="34" charset="0"/>
              <a:cs typeface="Calibri" panose="020F0502020204030204" pitchFamily="34" charset="0"/>
            </a:endParaRPr>
          </a:p>
          <a:p>
            <a:pPr marL="0" indent="0">
              <a:buNone/>
            </a:pPr>
            <a:endParaRPr lang="en-US" sz="16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l-G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3660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l-GR" sz="2800" b="1" dirty="0">
                <a:solidFill>
                  <a:srgbClr val="FFFF00"/>
                </a:solidFill>
                <a:latin typeface="Calibri" panose="020F0502020204030204" pitchFamily="34" charset="0"/>
                <a:cs typeface="Calibri" panose="020F0502020204030204" pitchFamily="34" charset="0"/>
              </a:rPr>
              <a:t>4</a:t>
            </a:r>
            <a:r>
              <a:rPr lang="en-US" sz="2800" b="1" dirty="0">
                <a:solidFill>
                  <a:srgbClr val="FFFF00"/>
                </a:solidFill>
                <a:latin typeface="Calibri" panose="020F0502020204030204" pitchFamily="34" charset="0"/>
                <a:cs typeface="Calibri" panose="020F0502020204030204" pitchFamily="34" charset="0"/>
              </a:rPr>
              <a:t>.</a:t>
            </a:r>
            <a:r>
              <a:rPr lang="el-GR" sz="2800" b="1" dirty="0">
                <a:solidFill>
                  <a:srgbClr val="FFFF00"/>
                </a:solidFill>
                <a:latin typeface="Calibri" panose="020F0502020204030204" pitchFamily="34" charset="0"/>
                <a:cs typeface="Calibri" panose="020F0502020204030204" pitchFamily="34" charset="0"/>
              </a:rPr>
              <a:t>  Ελεύθερη βούληση στην ιατρική πράξη</a:t>
            </a:r>
          </a:p>
        </p:txBody>
      </p:sp>
      <p:sp>
        <p:nvSpPr>
          <p:cNvPr id="3" name="Θέση περιεχομένου 2">
            <a:extLst>
              <a:ext uri="{FF2B5EF4-FFF2-40B4-BE49-F238E27FC236}">
                <a16:creationId xmlns:a16="http://schemas.microsoft.com/office/drawing/2014/main" id="{2E5EC93E-EDE1-D8EF-51C6-1D21FCC13012}"/>
              </a:ext>
            </a:extLst>
          </p:cNvPr>
          <p:cNvSpPr>
            <a:spLocks noGrp="1"/>
          </p:cNvSpPr>
          <p:nvPr>
            <p:ph idx="1"/>
          </p:nvPr>
        </p:nvSpPr>
        <p:spPr>
          <a:xfrm>
            <a:off x="280697" y="1433464"/>
            <a:ext cx="8686800" cy="4803848"/>
          </a:xfrm>
        </p:spPr>
        <p:txBody>
          <a:bodyPr/>
          <a:lstStyle/>
          <a:p>
            <a:pPr marL="0" indent="0">
              <a:buNone/>
            </a:pPr>
            <a:r>
              <a:rPr lang="el-GR" sz="1600" b="1" dirty="0">
                <a:latin typeface="Calibri" panose="020F0502020204030204" pitchFamily="34" charset="0"/>
                <a:cs typeface="Calibri" panose="020F0502020204030204" pitchFamily="34" charset="0"/>
              </a:rPr>
              <a:t>Προκειμένου η ιατρική πράξη να είναι ηθική, θα πρέπει να λαμβάνει υπόψη τους ακόλουθους 4 παράγοντες: </a:t>
            </a:r>
            <a:endParaRPr lang="en-US" sz="1600" b="1" dirty="0">
              <a:latin typeface="Calibri" panose="020F0502020204030204" pitchFamily="34" charset="0"/>
              <a:cs typeface="Calibri" panose="020F0502020204030204" pitchFamily="34" charset="0"/>
            </a:endParaRPr>
          </a:p>
          <a:p>
            <a:pPr marL="0" indent="0">
              <a:buNone/>
            </a:pPr>
            <a:endParaRPr lang="en-US" sz="1600" b="1" dirty="0">
              <a:latin typeface="Calibri" panose="020F0502020204030204" pitchFamily="34" charset="0"/>
              <a:cs typeface="Calibri" panose="020F0502020204030204" pitchFamily="34" charset="0"/>
            </a:endParaRPr>
          </a:p>
          <a:p>
            <a:pPr marL="0" indent="0">
              <a:buNone/>
            </a:pPr>
            <a:r>
              <a:rPr lang="en-US" sz="1600" b="1" dirty="0">
                <a:solidFill>
                  <a:srgbClr val="FFFF00"/>
                </a:solidFill>
                <a:latin typeface="Calibri" panose="020F0502020204030204" pitchFamily="34" charset="0"/>
                <a:cs typeface="Calibri" panose="020F0502020204030204" pitchFamily="34" charset="0"/>
              </a:rPr>
              <a:t>3. </a:t>
            </a:r>
            <a:r>
              <a:rPr lang="el-GR" sz="1600" b="1" dirty="0">
                <a:solidFill>
                  <a:srgbClr val="FFFF00"/>
                </a:solidFill>
                <a:latin typeface="Calibri" panose="020F0502020204030204" pitchFamily="34" charset="0"/>
                <a:cs typeface="Calibri" panose="020F0502020204030204" pitchFamily="34" charset="0"/>
              </a:rPr>
              <a:t>Ωφέλεια</a:t>
            </a:r>
            <a:r>
              <a:rPr lang="en-US" sz="1600" b="1" dirty="0">
                <a:solidFill>
                  <a:srgbClr val="FFFF00"/>
                </a:solidFill>
                <a:latin typeface="Calibri" panose="020F0502020204030204" pitchFamily="34" charset="0"/>
                <a:cs typeface="Calibri" panose="020F0502020204030204" pitchFamily="34" charset="0"/>
              </a:rPr>
              <a:t> (Beneficence)</a:t>
            </a:r>
            <a:r>
              <a:rPr lang="el-GR" sz="1600" b="1" dirty="0">
                <a:solidFill>
                  <a:srgbClr val="FFFF00"/>
                </a:solidFill>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Απαιτείται η διαδικασία να παρέχεται με την πρόθεση να κάνει καλό στον εμπλεκόμενο ασθενή. Απαιτείται από τους </a:t>
            </a:r>
            <a:r>
              <a:rPr lang="el-GR" sz="1600" b="1" dirty="0" err="1">
                <a:latin typeface="Calibri" panose="020F0502020204030204" pitchFamily="34" charset="0"/>
                <a:cs typeface="Calibri" panose="020F0502020204030204" pitchFamily="34" charset="0"/>
              </a:rPr>
              <a:t>παρόχους</a:t>
            </a:r>
            <a:r>
              <a:rPr lang="el-GR" sz="1600" b="1" dirty="0">
                <a:latin typeface="Calibri" panose="020F0502020204030204" pitchFamily="34" charset="0"/>
                <a:cs typeface="Calibri" panose="020F0502020204030204" pitchFamily="34" charset="0"/>
              </a:rPr>
              <a:t> υγειονομικής περίθαλψης να αναπτύσσουν και να διατηρούν δεξιότητες και γνώσεις, να ανανεώνουν συνεχώς την εκπαίδευσή τους, να λαμβάνουν υπόψη τις ατομικές συνθήκες όλων των ασθενών και να επιδιώκουν το δικτυακό </a:t>
            </a:r>
            <a:r>
              <a:rPr lang="el-GR" sz="1600" b="1" dirty="0" err="1">
                <a:latin typeface="Calibri" panose="020F0502020204030204" pitchFamily="34" charset="0"/>
                <a:cs typeface="Calibri" panose="020F0502020204030204" pitchFamily="34" charset="0"/>
              </a:rPr>
              <a:t>οφέλος</a:t>
            </a:r>
            <a:r>
              <a:rPr lang="el-GR" sz="1600" b="1" dirty="0">
                <a:latin typeface="Calibri" panose="020F0502020204030204" pitchFamily="34" charset="0"/>
                <a:cs typeface="Calibri" panose="020F0502020204030204" pitchFamily="34" charset="0"/>
              </a:rPr>
              <a:t>.</a:t>
            </a:r>
            <a:endParaRPr lang="en-US" sz="1600" b="1" dirty="0">
              <a:latin typeface="Calibri" panose="020F0502020204030204" pitchFamily="34" charset="0"/>
              <a:cs typeface="Calibri" panose="020F0502020204030204" pitchFamily="34" charset="0"/>
            </a:endParaRPr>
          </a:p>
          <a:p>
            <a:pPr marL="0" indent="0">
              <a:buNone/>
            </a:pPr>
            <a:endParaRPr lang="en-US" sz="1600" b="1" dirty="0">
              <a:latin typeface="Calibri" panose="020F0502020204030204" pitchFamily="34" charset="0"/>
              <a:cs typeface="Calibri" panose="020F0502020204030204" pitchFamily="34" charset="0"/>
            </a:endParaRPr>
          </a:p>
          <a:p>
            <a:pPr marL="0" indent="0">
              <a:buNone/>
            </a:pPr>
            <a:r>
              <a:rPr lang="el-GR" sz="1600" b="1" dirty="0">
                <a:solidFill>
                  <a:srgbClr val="FFFF00"/>
                </a:solidFill>
                <a:latin typeface="Calibri" panose="020F0502020204030204" pitchFamily="34" charset="0"/>
                <a:cs typeface="Calibri" panose="020F0502020204030204" pitchFamily="34" charset="0"/>
              </a:rPr>
              <a:t>Μη Βλαπτικότητα</a:t>
            </a:r>
            <a:r>
              <a:rPr lang="en-US" sz="1600" b="1" dirty="0">
                <a:solidFill>
                  <a:srgbClr val="FFFF00"/>
                </a:solidFill>
                <a:latin typeface="Calibri" panose="020F0502020204030204" pitchFamily="34" charset="0"/>
                <a:cs typeface="Calibri" panose="020F0502020204030204" pitchFamily="34" charset="0"/>
              </a:rPr>
              <a:t> (Non-maleficence:)</a:t>
            </a:r>
            <a:r>
              <a:rPr lang="el-GR" sz="1600" b="1" dirty="0">
                <a:latin typeface="Calibri" panose="020F0502020204030204" pitchFamily="34" charset="0"/>
                <a:cs typeface="Calibri" panose="020F0502020204030204" pitchFamily="34" charset="0"/>
              </a:rPr>
              <a:t>: Απαιτείται η διαδικασία να μην βλάπτει τον εμπλεκόμενο ασθενή ή άλλους στην κοινωνία. </a:t>
            </a: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n-US" sz="1600" b="1"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https://web.stanford.edu/class/siw198q/websites/reprotech/New%20Ways%20of%20Making%20Babies/EthicVoc.htm</a:t>
            </a:r>
            <a:endParaRPr lang="el-GR" sz="1600" b="1" dirty="0">
              <a:latin typeface="Calibri" panose="020F0502020204030204" pitchFamily="34" charset="0"/>
              <a:cs typeface="Calibri" panose="020F0502020204030204" pitchFamily="34" charset="0"/>
            </a:endParaRPr>
          </a:p>
          <a:p>
            <a:pPr marL="0" indent="0">
              <a:buNone/>
            </a:pPr>
            <a:endParaRPr lang="en-US" sz="16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l-G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4903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l-GR" sz="2800" b="1" dirty="0">
                <a:solidFill>
                  <a:srgbClr val="FFFF00"/>
                </a:solidFill>
                <a:latin typeface="Calibri" panose="020F0502020204030204" pitchFamily="34" charset="0"/>
                <a:cs typeface="Calibri" panose="020F0502020204030204" pitchFamily="34" charset="0"/>
              </a:rPr>
              <a:t>5</a:t>
            </a:r>
            <a:r>
              <a:rPr lang="en-US" sz="2800" b="1" dirty="0">
                <a:solidFill>
                  <a:srgbClr val="FFFF00"/>
                </a:solidFill>
                <a:latin typeface="Calibri" panose="020F0502020204030204" pitchFamily="34" charset="0"/>
                <a:cs typeface="Calibri" panose="020F0502020204030204" pitchFamily="34" charset="0"/>
              </a:rPr>
              <a:t>.</a:t>
            </a:r>
            <a:r>
              <a:rPr lang="el-GR" sz="2800" b="1" dirty="0">
                <a:solidFill>
                  <a:srgbClr val="FFFF00"/>
                </a:solidFill>
                <a:latin typeface="Calibri" panose="020F0502020204030204" pitchFamily="34" charset="0"/>
                <a:cs typeface="Calibri" panose="020F0502020204030204" pitchFamily="34" charset="0"/>
              </a:rPr>
              <a:t>  Ελεύθερη βούληση &amp; αυτεξούσιο σε οριακές καταστάσεις ασθενείας</a:t>
            </a:r>
          </a:p>
        </p:txBody>
      </p:sp>
      <p:sp>
        <p:nvSpPr>
          <p:cNvPr id="3" name="Θέση περιεχομένου 2">
            <a:extLst>
              <a:ext uri="{FF2B5EF4-FFF2-40B4-BE49-F238E27FC236}">
                <a16:creationId xmlns:a16="http://schemas.microsoft.com/office/drawing/2014/main" id="{2E5EC93E-EDE1-D8EF-51C6-1D21FCC13012}"/>
              </a:ext>
            </a:extLst>
          </p:cNvPr>
          <p:cNvSpPr>
            <a:spLocks noGrp="1"/>
          </p:cNvSpPr>
          <p:nvPr>
            <p:ph idx="1"/>
          </p:nvPr>
        </p:nvSpPr>
        <p:spPr>
          <a:xfrm>
            <a:off x="280697" y="1433464"/>
            <a:ext cx="8686800" cy="4133056"/>
          </a:xfrm>
        </p:spPr>
        <p:txBody>
          <a:bodyPr/>
          <a:lstStyle/>
          <a:p>
            <a:pPr marL="0" indent="0">
              <a:buNone/>
            </a:pPr>
            <a:r>
              <a:rPr lang="el-GR" sz="1600" b="1" dirty="0">
                <a:solidFill>
                  <a:srgbClr val="FFFF00"/>
                </a:solidFill>
                <a:latin typeface="Calibri" panose="020F0502020204030204" pitchFamily="34" charset="0"/>
                <a:cs typeface="Calibri" panose="020F0502020204030204" pitchFamily="34" charset="0"/>
              </a:rPr>
              <a:t>Ας συζητήσουμε την ελεύθερη βούληση του ασθενούς και κατά πόσον είναι εφικτή, στις παρακάτω περιπτώσεις:</a:t>
            </a:r>
          </a:p>
          <a:p>
            <a:pPr marL="0" indent="0">
              <a:buNone/>
            </a:pPr>
            <a:r>
              <a:rPr lang="el-GR" sz="1600" b="1" dirty="0">
                <a:solidFill>
                  <a:srgbClr val="FFFF00"/>
                </a:solidFill>
                <a:latin typeface="Calibri" panose="020F0502020204030204" pitchFamily="34" charset="0"/>
                <a:cs typeface="Calibri" panose="020F0502020204030204" pitchFamily="34" charset="0"/>
              </a:rPr>
              <a:t>1. Ενήλικες με Σοβαρές Ψυχικές Διαταραχές: </a:t>
            </a:r>
            <a:r>
              <a:rPr lang="el-GR" sz="1600" b="1" dirty="0">
                <a:latin typeface="Calibri" panose="020F0502020204030204" pitchFamily="34" charset="0"/>
                <a:cs typeface="Calibri" panose="020F0502020204030204" pitchFamily="34" charset="0"/>
              </a:rPr>
              <a:t>Σε περιπτώσεις όπου ο ασθενής δεν είναι σε θέση να κατανοήσει πλήρως τις επιλογές που έχει, το ζήτημα της αυτονομίας του γίνεται ασαφές.</a:t>
            </a:r>
          </a:p>
          <a:p>
            <a:pPr marL="0" indent="0">
              <a:buNone/>
            </a:pPr>
            <a:endParaRPr lang="el-GR" sz="1600" b="1" dirty="0">
              <a:solidFill>
                <a:srgbClr val="FFFF00"/>
              </a:solidFill>
              <a:latin typeface="Calibri" panose="020F0502020204030204" pitchFamily="34" charset="0"/>
              <a:cs typeface="Calibri" panose="020F0502020204030204" pitchFamily="34" charset="0"/>
            </a:endParaRPr>
          </a:p>
          <a:p>
            <a:pPr marL="0" indent="0">
              <a:buNone/>
            </a:pPr>
            <a:r>
              <a:rPr lang="el-GR" sz="1600" b="1" dirty="0">
                <a:solidFill>
                  <a:srgbClr val="FFFF00"/>
                </a:solidFill>
                <a:latin typeface="Calibri" panose="020F0502020204030204" pitchFamily="34" charset="0"/>
                <a:cs typeface="Calibri" panose="020F0502020204030204" pitchFamily="34" charset="0"/>
              </a:rPr>
              <a:t>2. Τερματικά Άρρωστοι Ασθενείς: </a:t>
            </a:r>
            <a:r>
              <a:rPr lang="el-GR" sz="1600" b="1" dirty="0">
                <a:latin typeface="Calibri" panose="020F0502020204030204" pitchFamily="34" charset="0"/>
                <a:cs typeface="Calibri" panose="020F0502020204030204" pitchFamily="34" charset="0"/>
              </a:rPr>
              <a:t>Σε περιπτώσεις ευθανασίας ή απόφασης για διακοπή της θεραπείας, το δικαίωμα στην ελεύθερη επιλογή προσκρούει σε ηθικά και νομικά ζητήματα που είναι δύσκολο να διευθετηθούν</a:t>
            </a:r>
            <a:r>
              <a:rPr lang="el-GR" sz="1600" b="1" dirty="0">
                <a:solidFill>
                  <a:srgbClr val="FFFF00"/>
                </a:solidFill>
                <a:latin typeface="Calibri" panose="020F0502020204030204" pitchFamily="34" charset="0"/>
                <a:cs typeface="Calibri" panose="020F0502020204030204" pitchFamily="34" charset="0"/>
              </a:rPr>
              <a:t>.</a:t>
            </a:r>
          </a:p>
          <a:p>
            <a:pPr marL="0" indent="0">
              <a:buNone/>
            </a:pPr>
            <a:endParaRPr lang="el-GR" sz="1600" b="1" dirty="0">
              <a:solidFill>
                <a:srgbClr val="FFFF00"/>
              </a:solidFill>
              <a:latin typeface="Calibri" panose="020F0502020204030204" pitchFamily="34" charset="0"/>
              <a:cs typeface="Calibri" panose="020F0502020204030204" pitchFamily="34" charset="0"/>
            </a:endParaRPr>
          </a:p>
          <a:p>
            <a:pPr marL="0" indent="0">
              <a:buNone/>
            </a:pPr>
            <a:r>
              <a:rPr lang="el-GR" sz="1600" b="1" dirty="0">
                <a:solidFill>
                  <a:srgbClr val="FFFF00"/>
                </a:solidFill>
                <a:latin typeface="Calibri" panose="020F0502020204030204" pitchFamily="34" charset="0"/>
                <a:cs typeface="Calibri" panose="020F0502020204030204" pitchFamily="34" charset="0"/>
              </a:rPr>
              <a:t>3. Χειρουργικές Επεμβάσεις σε Παιδιά: </a:t>
            </a:r>
            <a:r>
              <a:rPr lang="el-GR" sz="1600" b="1" dirty="0">
                <a:latin typeface="Calibri" panose="020F0502020204030204" pitchFamily="34" charset="0"/>
                <a:cs typeface="Calibri" panose="020F0502020204030204" pitchFamily="34" charset="0"/>
              </a:rPr>
              <a:t>Σε περιπτώσεις όπου οι γονείς πρέπει να λάβουν αποφάσεις για τα παιδιά τους, όπως η επιλογή για χειρουργικές επεμβάσεις, το δικαίωμα του παιδιού στην αυτονομία μπορεί να μην είναι πλήρως σεβαστό, προκειμένου να επιτευχθεί το όφελος της υγείας</a:t>
            </a:r>
          </a:p>
          <a:p>
            <a:pPr marL="0" indent="0">
              <a:buNone/>
            </a:pPr>
            <a:endParaRPr lang="el-GR" sz="1600" b="1" dirty="0">
              <a:latin typeface="Calibri" panose="020F0502020204030204" pitchFamily="34" charset="0"/>
              <a:cs typeface="Calibri" panose="020F0502020204030204" pitchFamily="34" charset="0"/>
            </a:endParaRPr>
          </a:p>
          <a:p>
            <a:pPr marL="0" indent="0">
              <a:buNone/>
            </a:pPr>
            <a:r>
              <a:rPr lang="el-GR" sz="1600" b="1" dirty="0">
                <a:solidFill>
                  <a:srgbClr val="FFFF00"/>
                </a:solidFill>
                <a:latin typeface="Calibri" panose="020F0502020204030204" pitchFamily="34" charset="0"/>
                <a:cs typeface="Calibri" panose="020F0502020204030204" pitchFamily="34" charset="0"/>
              </a:rPr>
              <a:t>4. Ασθενείς με εγκεφαλικό θάνατο και λήψεις οργάνων για μεταμόσχευση:  </a:t>
            </a:r>
            <a:r>
              <a:rPr lang="el-GR" sz="1600" b="1" dirty="0">
                <a:latin typeface="Calibri" panose="020F0502020204030204" pitchFamily="34" charset="0"/>
                <a:cs typeface="Calibri" panose="020F0502020204030204" pitchFamily="34" charset="0"/>
              </a:rPr>
              <a:t>ο ασθενής δεν δίνει συγκατάθεση (εκτός αν έχει καταθέσει ανάλογο αίτημα εν ζωή).</a:t>
            </a: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n-US" sz="16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l-G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675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l-GR" sz="2800" b="1" dirty="0">
                <a:solidFill>
                  <a:srgbClr val="FFFF00"/>
                </a:solidFill>
                <a:latin typeface="Calibri" panose="020F0502020204030204" pitchFamily="34" charset="0"/>
                <a:cs typeface="Calibri" panose="020F0502020204030204" pitchFamily="34" charset="0"/>
              </a:rPr>
              <a:t>1. Ορισμός και ανάλυση της έννοιας της ελεύθερης βούλησης</a:t>
            </a:r>
          </a:p>
        </p:txBody>
      </p:sp>
      <p:sp>
        <p:nvSpPr>
          <p:cNvPr id="3" name="Θέση περιεχομένου 2">
            <a:extLst>
              <a:ext uri="{FF2B5EF4-FFF2-40B4-BE49-F238E27FC236}">
                <a16:creationId xmlns:a16="http://schemas.microsoft.com/office/drawing/2014/main" id="{2E5EC93E-EDE1-D8EF-51C6-1D21FCC13012}"/>
              </a:ext>
            </a:extLst>
          </p:cNvPr>
          <p:cNvSpPr>
            <a:spLocks noGrp="1"/>
          </p:cNvSpPr>
          <p:nvPr>
            <p:ph idx="1"/>
          </p:nvPr>
        </p:nvSpPr>
        <p:spPr/>
        <p:txBody>
          <a:bodyPr/>
          <a:lstStyle/>
          <a:p>
            <a:pPr marL="0" indent="0">
              <a:buNone/>
            </a:pPr>
            <a:r>
              <a:rPr lang="el-GR" sz="1800" b="1" dirty="0">
                <a:solidFill>
                  <a:srgbClr val="FFFF00"/>
                </a:solidFill>
                <a:latin typeface="Calibri" panose="020F0502020204030204" pitchFamily="34" charset="0"/>
                <a:cs typeface="Calibri" panose="020F0502020204030204" pitchFamily="34" charset="0"/>
              </a:rPr>
              <a:t>1.1. Φιλοσοφικό υπόβαθρο της ελεύθερης βούλησης </a:t>
            </a:r>
          </a:p>
          <a:p>
            <a:pPr marL="0" indent="0">
              <a:buNone/>
            </a:pPr>
            <a:r>
              <a:rPr lang="el-GR" sz="1800" b="1" dirty="0">
                <a:latin typeface="Calibri" panose="020F0502020204030204" pitchFamily="34" charset="0"/>
                <a:cs typeface="Calibri" panose="020F0502020204030204" pitchFamily="34" charset="0"/>
              </a:rPr>
              <a:t>Ως ελεύθερη βούληση, </a:t>
            </a:r>
            <a:r>
              <a:rPr lang="el-GR" sz="1800" b="1" i="1" dirty="0">
                <a:latin typeface="Calibri" panose="020F0502020204030204" pitchFamily="34" charset="0"/>
                <a:cs typeface="Calibri" panose="020F0502020204030204" pitchFamily="34" charset="0"/>
              </a:rPr>
              <a:t>ορίζεται η ικανότητα ή δύναμη των ανθρώπων να λαμβάνουν αποφάσεις ή να πραγματοποιούν ενέργειες ανεξάρτητα από οποιοδήποτε προηγούμενο γεγονός ή κατάσταση του σύμπαντος.</a:t>
            </a:r>
          </a:p>
          <a:p>
            <a:pPr marL="0" indent="0">
              <a:buNone/>
            </a:pPr>
            <a:endParaRPr lang="el-GR" sz="1800" b="1" i="1" dirty="0">
              <a:latin typeface="Calibri" panose="020F0502020204030204" pitchFamily="34" charset="0"/>
              <a:cs typeface="Calibri" panose="020F0502020204030204" pitchFamily="34" charset="0"/>
            </a:endParaRPr>
          </a:p>
          <a:p>
            <a:pPr marL="0" indent="0">
              <a:buNone/>
            </a:pPr>
            <a:endParaRPr lang="el-GR" sz="1800" b="1" i="1"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O’Connor, Timothy and Christopher Franklin, "Free Will", The Stanford Encyclopedia of Philosophy (Winter 2022 Edition), Edward N. </a:t>
            </a:r>
            <a:r>
              <a:rPr lang="en-US" sz="1800" b="1" dirty="0" err="1">
                <a:latin typeface="Calibri" panose="020F0502020204030204" pitchFamily="34" charset="0"/>
                <a:cs typeface="Calibri" panose="020F0502020204030204" pitchFamily="34" charset="0"/>
              </a:rPr>
              <a:t>Zalta</a:t>
            </a:r>
            <a:r>
              <a:rPr lang="en-US" sz="1800" b="1" dirty="0">
                <a:latin typeface="Calibri" panose="020F0502020204030204" pitchFamily="34" charset="0"/>
                <a:cs typeface="Calibri" panose="020F0502020204030204" pitchFamily="34" charset="0"/>
              </a:rPr>
              <a:t> &amp; Uri </a:t>
            </a:r>
            <a:r>
              <a:rPr lang="en-US" sz="1800" b="1" dirty="0" err="1">
                <a:latin typeface="Calibri" panose="020F0502020204030204" pitchFamily="34" charset="0"/>
                <a:cs typeface="Calibri" panose="020F0502020204030204" pitchFamily="34" charset="0"/>
              </a:rPr>
              <a:t>Nodelman</a:t>
            </a:r>
            <a:r>
              <a:rPr lang="en-US" sz="1800" b="1" dirty="0">
                <a:latin typeface="Calibri" panose="020F0502020204030204" pitchFamily="34" charset="0"/>
                <a:cs typeface="Calibri" panose="020F0502020204030204" pitchFamily="34" charset="0"/>
              </a:rPr>
              <a:t> (eds.), URL = &lt;https://plato.stanford.edu/archives/win2022/entries/freewill/&gt;.</a:t>
            </a:r>
            <a:endParaRPr lang="el-GR"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184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l-GR" sz="2800" b="1" dirty="0">
                <a:solidFill>
                  <a:srgbClr val="FFFF00"/>
                </a:solidFill>
                <a:latin typeface="Calibri" panose="020F0502020204030204" pitchFamily="34" charset="0"/>
                <a:cs typeface="Calibri" panose="020F0502020204030204" pitchFamily="34" charset="0"/>
              </a:rPr>
              <a:t>1. Ορισμός και ανάλυση της έννοιας της ελεύθερης βούλησης</a:t>
            </a:r>
          </a:p>
        </p:txBody>
      </p:sp>
      <p:sp>
        <p:nvSpPr>
          <p:cNvPr id="3" name="Θέση περιεχομένου 2">
            <a:extLst>
              <a:ext uri="{FF2B5EF4-FFF2-40B4-BE49-F238E27FC236}">
                <a16:creationId xmlns:a16="http://schemas.microsoft.com/office/drawing/2014/main" id="{2E5EC93E-EDE1-D8EF-51C6-1D21FCC13012}"/>
              </a:ext>
            </a:extLst>
          </p:cNvPr>
          <p:cNvSpPr>
            <a:spLocks noGrp="1"/>
          </p:cNvSpPr>
          <p:nvPr>
            <p:ph idx="1"/>
          </p:nvPr>
        </p:nvSpPr>
        <p:spPr/>
        <p:txBody>
          <a:bodyPr/>
          <a:lstStyle/>
          <a:p>
            <a:pPr marL="0" indent="0">
              <a:buNone/>
            </a:pPr>
            <a:r>
              <a:rPr lang="el-GR" sz="1800" b="1" dirty="0">
                <a:solidFill>
                  <a:srgbClr val="FFFF00"/>
                </a:solidFill>
                <a:latin typeface="Calibri" panose="020F0502020204030204" pitchFamily="34" charset="0"/>
                <a:cs typeface="Calibri" panose="020F0502020204030204" pitchFamily="34" charset="0"/>
              </a:rPr>
              <a:t>1.1</a:t>
            </a:r>
            <a:r>
              <a:rPr lang="en-US" sz="1800" b="1" dirty="0">
                <a:solidFill>
                  <a:srgbClr val="FFFF00"/>
                </a:solidFill>
                <a:latin typeface="Calibri" panose="020F0502020204030204" pitchFamily="34" charset="0"/>
                <a:cs typeface="Calibri" panose="020F0502020204030204" pitchFamily="34" charset="0"/>
              </a:rPr>
              <a:t> </a:t>
            </a:r>
            <a:r>
              <a:rPr lang="el-GR" sz="1800" b="1" dirty="0">
                <a:solidFill>
                  <a:srgbClr val="FFFF00"/>
                </a:solidFill>
                <a:latin typeface="Calibri" panose="020F0502020204030204" pitchFamily="34" charset="0"/>
                <a:cs typeface="Calibri" panose="020F0502020204030204" pitchFamily="34" charset="0"/>
              </a:rPr>
              <a:t>Φιλοσοφικό υπόβαθρο της ελεύθερης βούλησης </a:t>
            </a:r>
          </a:p>
          <a:p>
            <a:pPr marL="0" indent="0">
              <a:buNone/>
            </a:pPr>
            <a:r>
              <a:rPr lang="el-GR" sz="1800" b="1" dirty="0">
                <a:latin typeface="Calibri" panose="020F0502020204030204" pitchFamily="34" charset="0"/>
                <a:cs typeface="Calibri" panose="020F0502020204030204" pitchFamily="34" charset="0"/>
              </a:rPr>
              <a:t>Η ελεύθερη βούληση είναι η ιδέα ότι οι άνθρωποι μπορούν να κάνουν επιλογές χωρίς να είναι προκαθορισμένες από κάτι ή κάποιον. Υπάρχουν διάφοροι λόγοι που κάποιοι πιστεύουν σε αυτό, όπως το αίσθημα της ελευθερίας ή της ενοχής, ή ακόμη και θρησκευτικοί λόγοι. Στη θρησκεία, η ελεύθερη βούληση πρέπει να ταιριάζει με την ιδέα ότι ο Θεός ξέρει και καταλαβαίνει τα πάντα. Υπάρχει επίσης η άποψη που λέει ότι η ελευθερία να κάνουμε επιλογές είναι μια σημαντική και συχνά δύσκολη υπόθεση, όπως έλεγε και ο φιλόσοφος Ζαν-Πωλ Σαρτρ. Συνοπτικά, είναι μια σημαντική ιδέα που αφορά την ελευθερία, τη θρησκεία, και την ηθική.</a:t>
            </a:r>
          </a:p>
          <a:p>
            <a:pPr marL="0" indent="0">
              <a:buNone/>
            </a:pPr>
            <a:endParaRPr lang="el-GR" sz="1800" b="1" i="1"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O’Connor, Timothy and Christopher Franklin, "Free Will", The Stanford Encyclopedia of Philosophy (Winter 2022 Edition), Edward N. </a:t>
            </a:r>
            <a:r>
              <a:rPr lang="en-US" sz="1800" b="1" dirty="0" err="1">
                <a:latin typeface="Calibri" panose="020F0502020204030204" pitchFamily="34" charset="0"/>
                <a:cs typeface="Calibri" panose="020F0502020204030204" pitchFamily="34" charset="0"/>
              </a:rPr>
              <a:t>Zalta</a:t>
            </a:r>
            <a:r>
              <a:rPr lang="en-US" sz="1800" b="1" dirty="0">
                <a:latin typeface="Calibri" panose="020F0502020204030204" pitchFamily="34" charset="0"/>
                <a:cs typeface="Calibri" panose="020F0502020204030204" pitchFamily="34" charset="0"/>
              </a:rPr>
              <a:t> &amp; Uri </a:t>
            </a:r>
            <a:r>
              <a:rPr lang="en-US" sz="1800" b="1" dirty="0" err="1">
                <a:latin typeface="Calibri" panose="020F0502020204030204" pitchFamily="34" charset="0"/>
                <a:cs typeface="Calibri" panose="020F0502020204030204" pitchFamily="34" charset="0"/>
              </a:rPr>
              <a:t>Nodelman</a:t>
            </a:r>
            <a:r>
              <a:rPr lang="en-US" sz="1800" b="1" dirty="0">
                <a:latin typeface="Calibri" panose="020F0502020204030204" pitchFamily="34" charset="0"/>
                <a:cs typeface="Calibri" panose="020F0502020204030204" pitchFamily="34" charset="0"/>
              </a:rPr>
              <a:t> (eds.), URL = &lt;https://plato.stanford.edu/archives/win2022/entries/freewill/&gt;.</a:t>
            </a:r>
            <a:endParaRPr lang="el-GR"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389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l-GR" sz="2800" b="1" dirty="0">
                <a:solidFill>
                  <a:srgbClr val="FFFF00"/>
                </a:solidFill>
                <a:latin typeface="Calibri" panose="020F0502020204030204" pitchFamily="34" charset="0"/>
                <a:cs typeface="Calibri" panose="020F0502020204030204" pitchFamily="34" charset="0"/>
              </a:rPr>
              <a:t>1.1 Ορισμός και ανάλυση της έννοιας της ελεύθερης βούλησης</a:t>
            </a:r>
          </a:p>
        </p:txBody>
      </p:sp>
      <p:sp>
        <p:nvSpPr>
          <p:cNvPr id="3" name="Θέση περιεχομένου 2">
            <a:extLst>
              <a:ext uri="{FF2B5EF4-FFF2-40B4-BE49-F238E27FC236}">
                <a16:creationId xmlns:a16="http://schemas.microsoft.com/office/drawing/2014/main" id="{2E5EC93E-EDE1-D8EF-51C6-1D21FCC13012}"/>
              </a:ext>
            </a:extLst>
          </p:cNvPr>
          <p:cNvSpPr>
            <a:spLocks noGrp="1"/>
          </p:cNvSpPr>
          <p:nvPr>
            <p:ph idx="1"/>
          </p:nvPr>
        </p:nvSpPr>
        <p:spPr>
          <a:xfrm>
            <a:off x="457200" y="1600201"/>
            <a:ext cx="8686800" cy="4133056"/>
          </a:xfrm>
        </p:spPr>
        <p:txBody>
          <a:bodyPr/>
          <a:lstStyle/>
          <a:p>
            <a:pPr marL="0" indent="0">
              <a:buNone/>
            </a:pPr>
            <a:r>
              <a:rPr lang="el-GR" sz="1600" b="1" dirty="0">
                <a:solidFill>
                  <a:srgbClr val="FFFF00"/>
                </a:solidFill>
                <a:latin typeface="Calibri" panose="020F0502020204030204" pitchFamily="34" charset="0"/>
                <a:cs typeface="Calibri" panose="020F0502020204030204" pitchFamily="34" charset="0"/>
              </a:rPr>
              <a:t>1.2 Φιλοσοφικές αντιλήψεις περί ελεύθερης βούλησης</a:t>
            </a:r>
          </a:p>
          <a:p>
            <a:pPr marL="0" indent="0">
              <a:buNone/>
            </a:pPr>
            <a:r>
              <a:rPr lang="el-GR" sz="1600" b="1" dirty="0">
                <a:latin typeface="Calibri" panose="020F0502020204030204" pitchFamily="34" charset="0"/>
                <a:cs typeface="Calibri" panose="020F0502020204030204" pitchFamily="34" charset="0"/>
              </a:rPr>
              <a:t>Πλάτων</a:t>
            </a:r>
            <a:r>
              <a:rPr lang="en-US" sz="1600" b="1" dirty="0">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οι άνθρωποι είναι ελεύθεροι να διαμορφώσουν συστήματα πίστης, τα οποία δημιουργούν συνθήκες ή αιτίες που είναι απαραίτητες για την επιβεβαίωση της βούλησης. </a:t>
            </a:r>
            <a:endParaRPr lang="en-US" sz="1600" b="1" dirty="0">
              <a:latin typeface="Calibri" panose="020F0502020204030204" pitchFamily="34" charset="0"/>
              <a:cs typeface="Calibri" panose="020F0502020204030204" pitchFamily="34" charset="0"/>
            </a:endParaRPr>
          </a:p>
          <a:p>
            <a:pPr marL="0" indent="0">
              <a:buNone/>
            </a:pPr>
            <a:endParaRPr lang="en-US" sz="1600" b="1" dirty="0">
              <a:latin typeface="Calibri" panose="020F0502020204030204" pitchFamily="34" charset="0"/>
              <a:cs typeface="Calibri" panose="020F0502020204030204" pitchFamily="34" charset="0"/>
            </a:endParaRPr>
          </a:p>
          <a:p>
            <a:pPr marL="0" indent="0">
              <a:buNone/>
            </a:pPr>
            <a:r>
              <a:rPr lang="el-GR" sz="1600" b="1" i="1" dirty="0">
                <a:latin typeface="Calibri" panose="020F0502020204030204" pitchFamily="34" charset="0"/>
                <a:cs typeface="Calibri" panose="020F0502020204030204" pitchFamily="34" charset="0"/>
              </a:rPr>
              <a:t>Επειδή ο βασιλιάς μας αντιλήφθηκε ότι όλες οι πράξεις μας έχουν ψυχή μέσα τους και περιέχουν πολλή αρετή αλλά και πολλή κακία, και ότι ο σύνθετος οργανισμός της ψυχής και του σώματος, αφού πρώτα έρθει σε ύπαρξη, παρόλο που δεν είναι αιώνιος, είναι αθάνατος, όπως οι θεοί που αναγνωρίζονται από τον νόμο - διότι δεν θα υπήρχε αναπαραγωγή των ζωντανών οργανισμών αν καταστρεφόταν κανένας από τα δύο - και επειδή λογάριασε ότι η φύση μιας καλής ψυχής πάντα επιδιώκει το καλό ενώ μια κακή ψυχή το κακό, δημιούργησε τοποθεσίες που θα μπορούσαν να φιλοξενήσουν κάθε τύπο ψυχής, ανάλογα με το πώς διαμορφώνεται από τους κατοίκους της. </a:t>
            </a:r>
            <a:r>
              <a:rPr lang="el-GR" sz="1600" b="1" i="1" dirty="0">
                <a:solidFill>
                  <a:srgbClr val="FFFF00"/>
                </a:solidFill>
                <a:latin typeface="Calibri" panose="020F0502020204030204" pitchFamily="34" charset="0"/>
                <a:cs typeface="Calibri" panose="020F0502020204030204" pitchFamily="34" charset="0"/>
              </a:rPr>
              <a:t>Ωστόσο, τις αιτίες για τη διαμόρφωση κάθε τύπου ψυχής τις άφησε ελεύθερες στις ατομικές μας επιλογές. Διότι, ανάλογα με την κλίση των επιθυμιών ενός ανθρώπου και τη φύση της ψυχής που τις σχηματίζει, έτσι και τέτοιος γίνεται καθένας από εμάς, ως γενικός κανόνας. </a:t>
            </a:r>
            <a:r>
              <a:rPr lang="en-US" sz="1600" b="1" i="1" dirty="0">
                <a:solidFill>
                  <a:srgbClr val="FFFF00"/>
                </a:solidFill>
                <a:latin typeface="Calibri" panose="020F0502020204030204" pitchFamily="34" charset="0"/>
                <a:cs typeface="Calibri" panose="020F0502020204030204" pitchFamily="34" charset="0"/>
              </a:rPr>
              <a:t>(</a:t>
            </a:r>
            <a:r>
              <a:rPr lang="el-GR" sz="1600" b="1" i="1" dirty="0">
                <a:solidFill>
                  <a:srgbClr val="FFFF00"/>
                </a:solidFill>
                <a:latin typeface="Calibri" panose="020F0502020204030204" pitchFamily="34" charset="0"/>
                <a:cs typeface="Calibri" panose="020F0502020204030204" pitchFamily="34" charset="0"/>
              </a:rPr>
              <a:t>Νόμοι, </a:t>
            </a:r>
            <a:r>
              <a:rPr lang="en-US" sz="1600" b="1" i="1" dirty="0">
                <a:solidFill>
                  <a:srgbClr val="FFFF00"/>
                </a:solidFill>
                <a:latin typeface="Calibri" panose="020F0502020204030204" pitchFamily="34" charset="0"/>
                <a:cs typeface="Calibri" panose="020F0502020204030204" pitchFamily="34" charset="0"/>
              </a:rPr>
              <a:t>904 a-c)</a:t>
            </a:r>
            <a:endParaRPr lang="el-GR" sz="1600" b="1" i="1" dirty="0">
              <a:solidFill>
                <a:srgbClr val="FFFF00"/>
              </a:solidFill>
              <a:latin typeface="Calibri" panose="020F0502020204030204" pitchFamily="34" charset="0"/>
              <a:cs typeface="Calibri" panose="020F0502020204030204" pitchFamily="34" charset="0"/>
            </a:endParaRPr>
          </a:p>
          <a:p>
            <a:pPr marL="0" indent="0">
              <a:buNone/>
            </a:pPr>
            <a:endParaRPr lang="el-GR" sz="1800" b="1" dirty="0">
              <a:latin typeface="Calibri" panose="020F0502020204030204" pitchFamily="34" charset="0"/>
              <a:cs typeface="Calibri" panose="020F0502020204030204" pitchFamily="34" charset="0"/>
            </a:endParaRPr>
          </a:p>
        </p:txBody>
      </p:sp>
      <p:pic>
        <p:nvPicPr>
          <p:cNvPr id="5" name="Εικόνα 4">
            <a:extLst>
              <a:ext uri="{FF2B5EF4-FFF2-40B4-BE49-F238E27FC236}">
                <a16:creationId xmlns:a16="http://schemas.microsoft.com/office/drawing/2014/main" id="{09063A8E-9854-7F1C-FCE9-A8508D441A9C}"/>
              </a:ext>
            </a:extLst>
          </p:cNvPr>
          <p:cNvPicPr>
            <a:picLocks noChangeAspect="1"/>
          </p:cNvPicPr>
          <p:nvPr/>
        </p:nvPicPr>
        <p:blipFill rotWithShape="1">
          <a:blip r:embed="rId2"/>
          <a:srcRect l="70475" t="27600" r="12988" b="29000"/>
          <a:stretch/>
        </p:blipFill>
        <p:spPr>
          <a:xfrm>
            <a:off x="7155198" y="5257799"/>
            <a:ext cx="1512168" cy="1591581"/>
          </a:xfrm>
          <a:prstGeom prst="rect">
            <a:avLst/>
          </a:prstGeom>
        </p:spPr>
      </p:pic>
    </p:spTree>
    <p:extLst>
      <p:ext uri="{BB962C8B-B14F-4D97-AF65-F5344CB8AC3E}">
        <p14:creationId xmlns:p14="http://schemas.microsoft.com/office/powerpoint/2010/main" val="176713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l-GR" sz="2800" b="1" dirty="0">
                <a:solidFill>
                  <a:srgbClr val="FFFF00"/>
                </a:solidFill>
                <a:latin typeface="Calibri" panose="020F0502020204030204" pitchFamily="34" charset="0"/>
                <a:cs typeface="Calibri" panose="020F0502020204030204" pitchFamily="34" charset="0"/>
              </a:rPr>
              <a:t>1.1 Ορισμός και ανάλυση της έννοιας της ελεύθερης βούλησης</a:t>
            </a:r>
          </a:p>
        </p:txBody>
      </p:sp>
      <p:sp>
        <p:nvSpPr>
          <p:cNvPr id="3" name="Θέση περιεχομένου 2">
            <a:extLst>
              <a:ext uri="{FF2B5EF4-FFF2-40B4-BE49-F238E27FC236}">
                <a16:creationId xmlns:a16="http://schemas.microsoft.com/office/drawing/2014/main" id="{2E5EC93E-EDE1-D8EF-51C6-1D21FCC13012}"/>
              </a:ext>
            </a:extLst>
          </p:cNvPr>
          <p:cNvSpPr>
            <a:spLocks noGrp="1"/>
          </p:cNvSpPr>
          <p:nvPr>
            <p:ph idx="1"/>
          </p:nvPr>
        </p:nvSpPr>
        <p:spPr>
          <a:xfrm>
            <a:off x="457200" y="1600201"/>
            <a:ext cx="8686800" cy="4133056"/>
          </a:xfrm>
        </p:spPr>
        <p:txBody>
          <a:bodyPr/>
          <a:lstStyle/>
          <a:p>
            <a:pPr marL="0" indent="0">
              <a:buNone/>
            </a:pPr>
            <a:r>
              <a:rPr lang="el-GR" sz="1600" b="1" dirty="0">
                <a:solidFill>
                  <a:srgbClr val="FFFF00"/>
                </a:solidFill>
                <a:latin typeface="Calibri" panose="020F0502020204030204" pitchFamily="34" charset="0"/>
                <a:cs typeface="Calibri" panose="020F0502020204030204" pitchFamily="34" charset="0"/>
              </a:rPr>
              <a:t>1.2 Φιλοσοφικές αντιλήψεις περί ελεύθερης βούλησης</a:t>
            </a:r>
          </a:p>
          <a:p>
            <a:pPr marL="0" indent="0">
              <a:buNone/>
            </a:pPr>
            <a:r>
              <a:rPr lang="en-US" sz="1600" b="1" dirty="0">
                <a:solidFill>
                  <a:srgbClr val="FFFF00"/>
                </a:solidFill>
                <a:latin typeface="Calibri" panose="020F0502020204030204" pitchFamily="34" charset="0"/>
                <a:cs typeface="Calibri" panose="020F0502020204030204" pitchFamily="34" charset="0"/>
              </a:rPr>
              <a:t>Leibniz</a:t>
            </a:r>
            <a:r>
              <a:rPr lang="el-GR" sz="1600" b="1" dirty="0">
                <a:solidFill>
                  <a:srgbClr val="FFFF00"/>
                </a:solidFill>
                <a:latin typeface="Calibri" panose="020F0502020204030204" pitchFamily="34" charset="0"/>
                <a:cs typeface="Calibri" panose="020F0502020204030204" pitchFamily="34" charset="0"/>
              </a:rPr>
              <a:t> &amp; Ντετερμινισμός: </a:t>
            </a:r>
            <a:r>
              <a:rPr lang="el-GR" sz="1600" b="1" dirty="0">
                <a:latin typeface="Calibri" panose="020F0502020204030204" pitchFamily="34" charset="0"/>
                <a:cs typeface="Calibri" panose="020F0502020204030204" pitchFamily="34" charset="0"/>
              </a:rPr>
              <a:t>όλα μπορούν, καταρχήν, να εξηγηθούν</a:t>
            </a:r>
            <a:r>
              <a:rPr lang="en-US" sz="1600" b="1" dirty="0">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Υπάρχει ένας επαρκής λόγος για να είναι και να είναι όπως είναι, και όχι διαφορετικά. Με άλλα λόγια, οι ρίζες του ντετερμινισμού βρίσκονται σε αυτό που ο </a:t>
            </a:r>
            <a:r>
              <a:rPr lang="el-GR" sz="1600" b="1" dirty="0" err="1">
                <a:latin typeface="Calibri" panose="020F0502020204030204" pitchFamily="34" charset="0"/>
                <a:cs typeface="Calibri" panose="020F0502020204030204" pitchFamily="34" charset="0"/>
              </a:rPr>
              <a:t>Λάιμπνιτς</a:t>
            </a:r>
            <a:r>
              <a:rPr lang="el-GR" sz="1600" b="1" dirty="0">
                <a:latin typeface="Calibri" panose="020F0502020204030204" pitchFamily="34" charset="0"/>
                <a:cs typeface="Calibri" panose="020F0502020204030204" pitchFamily="34" charset="0"/>
              </a:rPr>
              <a:t> ονόμασε την Αρχή του </a:t>
            </a:r>
            <a:r>
              <a:rPr lang="el-GR" sz="1600" b="1" dirty="0" err="1">
                <a:latin typeface="Calibri" panose="020F0502020204030204" pitchFamily="34" charset="0"/>
                <a:cs typeface="Calibri" panose="020F0502020204030204" pitchFamily="34" charset="0"/>
              </a:rPr>
              <a:t>Αποχρώντος</a:t>
            </a:r>
            <a:r>
              <a:rPr lang="el-GR" sz="1600" b="1" dirty="0">
                <a:latin typeface="Calibri" panose="020F0502020204030204" pitchFamily="34" charset="0"/>
                <a:cs typeface="Calibri" panose="020F0502020204030204" pitchFamily="34" charset="0"/>
              </a:rPr>
              <a:t> Λόγου.</a:t>
            </a:r>
          </a:p>
          <a:p>
            <a:pPr marL="0" indent="0">
              <a:buNone/>
            </a:pPr>
            <a:endParaRPr lang="el-GR" sz="1600" b="1" dirty="0">
              <a:latin typeface="Calibri" panose="020F0502020204030204" pitchFamily="34" charset="0"/>
              <a:cs typeface="Calibri" panose="020F0502020204030204" pitchFamily="34" charset="0"/>
            </a:endParaRPr>
          </a:p>
          <a:p>
            <a:pPr marL="0" indent="0">
              <a:buNone/>
            </a:pPr>
            <a:r>
              <a:rPr lang="el-GR" sz="1600" b="1" dirty="0">
                <a:latin typeface="Calibri" panose="020F0502020204030204" pitchFamily="34" charset="0"/>
                <a:cs typeface="Calibri" panose="020F0502020204030204" pitchFamily="34" charset="0"/>
              </a:rPr>
              <a:t>Πρέπει να υπάρχει ένας λόγος για οτιδήποτε συμβαίνει (</a:t>
            </a:r>
            <a:r>
              <a:rPr lang="el-GR" sz="1600" b="1" dirty="0" err="1">
                <a:latin typeface="Calibri" panose="020F0502020204030204" pitchFamily="34" charset="0"/>
                <a:cs typeface="Calibri" panose="020F0502020204030204" pitchFamily="34" charset="0"/>
              </a:rPr>
              <a:t>Magill</a:t>
            </a:r>
            <a:r>
              <a:rPr lang="el-GR" sz="1600" b="1" dirty="0">
                <a:latin typeface="Calibri" panose="020F0502020204030204" pitchFamily="34" charset="0"/>
                <a:cs typeface="Calibri" panose="020F0502020204030204" pitchFamily="34" charset="0"/>
              </a:rPr>
              <a:t>, 1990). Η θεωρία του </a:t>
            </a:r>
            <a:r>
              <a:rPr lang="el-GR" sz="1600" b="1" dirty="0" err="1">
                <a:latin typeface="Calibri" panose="020F0502020204030204" pitchFamily="34" charset="0"/>
                <a:cs typeface="Calibri" panose="020F0502020204030204" pitchFamily="34" charset="0"/>
              </a:rPr>
              <a:t>Λάιμπνιτς</a:t>
            </a:r>
            <a:r>
              <a:rPr lang="el-GR" sz="1600" b="1" dirty="0">
                <a:latin typeface="Calibri" panose="020F0502020204030204" pitchFamily="34" charset="0"/>
                <a:cs typeface="Calibri" panose="020F0502020204030204" pitchFamily="34" charset="0"/>
              </a:rPr>
              <a:t> για τον ντετερμινισμό δεν επιτρέπει αλλαγές στις ηθικές πεποιθήσεις και είναι δεσμευμένη από την αιτία και το αποτέλεσμα. Ο </a:t>
            </a:r>
            <a:r>
              <a:rPr lang="el-GR" sz="1600" b="1" dirty="0" err="1">
                <a:latin typeface="Calibri" panose="020F0502020204030204" pitchFamily="34" charset="0"/>
                <a:cs typeface="Calibri" panose="020F0502020204030204" pitchFamily="34" charset="0"/>
              </a:rPr>
              <a:t>Λάιμπνιτς</a:t>
            </a:r>
            <a:r>
              <a:rPr lang="el-GR" sz="1600" b="1" dirty="0">
                <a:latin typeface="Calibri" panose="020F0502020204030204" pitchFamily="34" charset="0"/>
                <a:cs typeface="Calibri" panose="020F0502020204030204" pitchFamily="34" charset="0"/>
              </a:rPr>
              <a:t>, με παρόμοιο τρόπο με τον Πλάτωνα, αναφέρεται στην ψυχή ως " αποθηκευτικό χώρο όλων των γνώσεων" (1990). Ωστόσο, διαφέρει από τον Πλάτωνα υποστηρίζοντας ότι όποιο μονοπάτι και αν επιλέξει η ψυχή είναι προκαθορισμένο. Ο </a:t>
            </a:r>
            <a:r>
              <a:rPr lang="el-GR" sz="1600" b="1" dirty="0" err="1">
                <a:latin typeface="Calibri" panose="020F0502020204030204" pitchFamily="34" charset="0"/>
                <a:cs typeface="Calibri" panose="020F0502020204030204" pitchFamily="34" charset="0"/>
              </a:rPr>
              <a:t>Λάιμπνιτς</a:t>
            </a:r>
            <a:r>
              <a:rPr lang="el-GR" sz="1600" b="1" dirty="0">
                <a:latin typeface="Calibri" panose="020F0502020204030204" pitchFamily="34" charset="0"/>
                <a:cs typeface="Calibri" panose="020F0502020204030204" pitchFamily="34" charset="0"/>
              </a:rPr>
              <a:t> υποστηρίζει μια ντετερμινιστική θεωρία της ανθρώπινης συμπεριφοράς, ισχυριζόμενος ότι η ψυχή είναι προβλέψιμη.</a:t>
            </a: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800" b="1" dirty="0">
              <a:latin typeface="Calibri" panose="020F0502020204030204" pitchFamily="34" charset="0"/>
              <a:cs typeface="Calibri" panose="020F0502020204030204" pitchFamily="34" charset="0"/>
            </a:endParaRPr>
          </a:p>
        </p:txBody>
      </p:sp>
      <p:pic>
        <p:nvPicPr>
          <p:cNvPr id="6" name="Εικόνα 5">
            <a:extLst>
              <a:ext uri="{FF2B5EF4-FFF2-40B4-BE49-F238E27FC236}">
                <a16:creationId xmlns:a16="http://schemas.microsoft.com/office/drawing/2014/main" id="{E80D87C9-1AE8-4C1A-C119-63AF875E30E5}"/>
              </a:ext>
            </a:extLst>
          </p:cNvPr>
          <p:cNvPicPr>
            <a:picLocks noChangeAspect="1"/>
          </p:cNvPicPr>
          <p:nvPr/>
        </p:nvPicPr>
        <p:blipFill rotWithShape="1">
          <a:blip r:embed="rId2"/>
          <a:srcRect l="24801" t="26200" r="58662" b="38800"/>
          <a:stretch/>
        </p:blipFill>
        <p:spPr>
          <a:xfrm>
            <a:off x="7308304" y="5012545"/>
            <a:ext cx="1512168" cy="1800200"/>
          </a:xfrm>
          <a:prstGeom prst="rect">
            <a:avLst/>
          </a:prstGeom>
        </p:spPr>
      </p:pic>
    </p:spTree>
    <p:extLst>
      <p:ext uri="{BB962C8B-B14F-4D97-AF65-F5344CB8AC3E}">
        <p14:creationId xmlns:p14="http://schemas.microsoft.com/office/powerpoint/2010/main" val="301567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l-GR" sz="2800" b="1" dirty="0">
                <a:solidFill>
                  <a:srgbClr val="FFFF00"/>
                </a:solidFill>
                <a:latin typeface="Calibri" panose="020F0502020204030204" pitchFamily="34" charset="0"/>
                <a:cs typeface="Calibri" panose="020F0502020204030204" pitchFamily="34" charset="0"/>
              </a:rPr>
              <a:t>1.1 Ορισμός και ανάλυση της έννοιας της ελεύθερης βούλησης</a:t>
            </a:r>
          </a:p>
        </p:txBody>
      </p:sp>
      <p:sp>
        <p:nvSpPr>
          <p:cNvPr id="3" name="Θέση περιεχομένου 2">
            <a:extLst>
              <a:ext uri="{FF2B5EF4-FFF2-40B4-BE49-F238E27FC236}">
                <a16:creationId xmlns:a16="http://schemas.microsoft.com/office/drawing/2014/main" id="{2E5EC93E-EDE1-D8EF-51C6-1D21FCC13012}"/>
              </a:ext>
            </a:extLst>
          </p:cNvPr>
          <p:cNvSpPr>
            <a:spLocks noGrp="1"/>
          </p:cNvSpPr>
          <p:nvPr>
            <p:ph idx="1"/>
          </p:nvPr>
        </p:nvSpPr>
        <p:spPr>
          <a:xfrm>
            <a:off x="457200" y="1600201"/>
            <a:ext cx="8686800" cy="4133056"/>
          </a:xfrm>
        </p:spPr>
        <p:txBody>
          <a:bodyPr/>
          <a:lstStyle/>
          <a:p>
            <a:pPr marL="0" indent="0">
              <a:buNone/>
            </a:pPr>
            <a:r>
              <a:rPr lang="el-GR" sz="1800" b="1" dirty="0">
                <a:solidFill>
                  <a:srgbClr val="FFFF00"/>
                </a:solidFill>
                <a:latin typeface="Calibri" panose="020F0502020204030204" pitchFamily="34" charset="0"/>
                <a:cs typeface="Calibri" panose="020F0502020204030204" pitchFamily="34" charset="0"/>
              </a:rPr>
              <a:t>1.2 Φιλοσοφικές αντιλήψεις περί ελεύθερης βούλησης</a:t>
            </a:r>
          </a:p>
          <a:p>
            <a:pPr marL="0" indent="0">
              <a:buNone/>
            </a:pPr>
            <a:endParaRPr lang="el-GR" sz="1800" b="1" dirty="0">
              <a:solidFill>
                <a:srgbClr val="FFFF00"/>
              </a:solidFill>
              <a:latin typeface="Calibri" panose="020F0502020204030204" pitchFamily="34" charset="0"/>
              <a:cs typeface="Calibri" panose="020F0502020204030204" pitchFamily="34" charset="0"/>
            </a:endParaRPr>
          </a:p>
          <a:p>
            <a:pPr marL="0" indent="0">
              <a:buNone/>
            </a:pPr>
            <a:r>
              <a:rPr lang="en-US" sz="1800" b="1" dirty="0">
                <a:solidFill>
                  <a:srgbClr val="FFFF00"/>
                </a:solidFill>
                <a:latin typeface="Calibri" panose="020F0502020204030204" pitchFamily="34" charset="0"/>
                <a:cs typeface="Calibri" panose="020F0502020204030204" pitchFamily="34" charset="0"/>
              </a:rPr>
              <a:t>Leibniz</a:t>
            </a:r>
            <a:r>
              <a:rPr lang="el-GR" sz="1800" b="1" dirty="0">
                <a:solidFill>
                  <a:srgbClr val="FFFF00"/>
                </a:solidFill>
                <a:latin typeface="Calibri" panose="020F0502020204030204" pitchFamily="34" charset="0"/>
                <a:cs typeface="Calibri" panose="020F0502020204030204" pitchFamily="34" charset="0"/>
              </a:rPr>
              <a:t> (1646-1716) ) &amp; Ντετερμινισμός</a:t>
            </a:r>
            <a:endParaRPr lang="el-GR" sz="1800" b="1" dirty="0">
              <a:latin typeface="Calibri" panose="020F0502020204030204" pitchFamily="34" charset="0"/>
              <a:cs typeface="Calibri" panose="020F0502020204030204" pitchFamily="34" charset="0"/>
            </a:endParaRPr>
          </a:p>
          <a:p>
            <a:pPr marL="0" indent="0">
              <a:buNone/>
            </a:pPr>
            <a:endParaRPr lang="el-GR" sz="1800" b="1" dirty="0">
              <a:latin typeface="Calibri" panose="020F0502020204030204" pitchFamily="34" charset="0"/>
              <a:cs typeface="Calibri" panose="020F0502020204030204" pitchFamily="34" charset="0"/>
            </a:endParaRPr>
          </a:p>
          <a:p>
            <a:pPr marL="0" indent="0">
              <a:buNone/>
            </a:pPr>
            <a:endParaRPr lang="el-GR" sz="1800" b="1" dirty="0">
              <a:latin typeface="Calibri" panose="020F0502020204030204" pitchFamily="34" charset="0"/>
              <a:cs typeface="Calibri" panose="020F0502020204030204" pitchFamily="34" charset="0"/>
            </a:endParaRPr>
          </a:p>
          <a:p>
            <a:pPr marL="0" indent="0">
              <a:buNone/>
            </a:pPr>
            <a:r>
              <a:rPr lang="el-GR" sz="1800" b="1" dirty="0">
                <a:latin typeface="Calibri" panose="020F0502020204030204" pitchFamily="34" charset="0"/>
                <a:cs typeface="Calibri" panose="020F0502020204030204" pitchFamily="34" charset="0"/>
              </a:rPr>
              <a:t>Έτσι, το παρόν είναι γεμάτο με το μέλλον, το μέλλον θα μπορούσε να διαβαστεί στο παρελθόν, και τα απομακρυσμένα πράγματα εκφράζονται σε αυτά που είναι κοντά. Αυτό που είναι διπλωμένο σε κάθε ατομική ψυχή θα γίνει αισθητό μόνο μέσω του χρόνου, καθώς η ψυχή εξελίσσεται· αλλά αν θα μπορούσαμε να το </a:t>
            </a:r>
            <a:r>
              <a:rPr lang="el-GR" sz="1800" b="1" dirty="0" err="1">
                <a:latin typeface="Calibri" panose="020F0502020204030204" pitchFamily="34" charset="0"/>
                <a:cs typeface="Calibri" panose="020F0502020204030204" pitchFamily="34" charset="0"/>
              </a:rPr>
              <a:t>αποδιπλώσουμε</a:t>
            </a:r>
            <a:r>
              <a:rPr lang="el-GR" sz="1800" b="1" dirty="0">
                <a:latin typeface="Calibri" panose="020F0502020204030204" pitchFamily="34" charset="0"/>
                <a:cs typeface="Calibri" panose="020F0502020204030204" pitchFamily="34" charset="0"/>
              </a:rPr>
              <a:t> όλο τώρα, θα μπορούσαμε να δούμε την ομορφιά του σύμπαντος στην ατομική ψυχή.</a:t>
            </a:r>
            <a:endParaRPr lang="en-US" sz="1800" b="1" dirty="0">
              <a:latin typeface="Calibri" panose="020F0502020204030204" pitchFamily="34" charset="0"/>
              <a:cs typeface="Calibri" panose="020F0502020204030204" pitchFamily="34" charset="0"/>
            </a:endParaRPr>
          </a:p>
          <a:p>
            <a:pPr marL="0" indent="0">
              <a:buNone/>
            </a:pPr>
            <a:endParaRPr lang="el-GR" sz="1800" b="1" dirty="0">
              <a:latin typeface="Calibri" panose="020F0502020204030204" pitchFamily="34" charset="0"/>
              <a:cs typeface="Calibri" panose="020F0502020204030204" pitchFamily="34" charset="0"/>
            </a:endParaRPr>
          </a:p>
        </p:txBody>
      </p:sp>
      <p:pic>
        <p:nvPicPr>
          <p:cNvPr id="6" name="Εικόνα 5">
            <a:extLst>
              <a:ext uri="{FF2B5EF4-FFF2-40B4-BE49-F238E27FC236}">
                <a16:creationId xmlns:a16="http://schemas.microsoft.com/office/drawing/2014/main" id="{E80D87C9-1AE8-4C1A-C119-63AF875E30E5}"/>
              </a:ext>
            </a:extLst>
          </p:cNvPr>
          <p:cNvPicPr>
            <a:picLocks noChangeAspect="1"/>
          </p:cNvPicPr>
          <p:nvPr/>
        </p:nvPicPr>
        <p:blipFill rotWithShape="1">
          <a:blip r:embed="rId2"/>
          <a:srcRect l="24801" t="26200" r="58662" b="38800"/>
          <a:stretch/>
        </p:blipFill>
        <p:spPr>
          <a:xfrm>
            <a:off x="7308304" y="5012545"/>
            <a:ext cx="1512168" cy="1800200"/>
          </a:xfrm>
          <a:prstGeom prst="rect">
            <a:avLst/>
          </a:prstGeom>
        </p:spPr>
      </p:pic>
    </p:spTree>
    <p:extLst>
      <p:ext uri="{BB962C8B-B14F-4D97-AF65-F5344CB8AC3E}">
        <p14:creationId xmlns:p14="http://schemas.microsoft.com/office/powerpoint/2010/main" val="346839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l-GR" sz="2800" b="1" dirty="0">
                <a:solidFill>
                  <a:srgbClr val="FFFF00"/>
                </a:solidFill>
                <a:latin typeface="Calibri" panose="020F0502020204030204" pitchFamily="34" charset="0"/>
                <a:cs typeface="Calibri" panose="020F0502020204030204" pitchFamily="34" charset="0"/>
              </a:rPr>
              <a:t>1.1 Ορισμός και ανάλυση της έννοιας της ελεύθερης βούλησης</a:t>
            </a:r>
          </a:p>
        </p:txBody>
      </p:sp>
      <p:sp>
        <p:nvSpPr>
          <p:cNvPr id="3" name="Θέση περιεχομένου 2">
            <a:extLst>
              <a:ext uri="{FF2B5EF4-FFF2-40B4-BE49-F238E27FC236}">
                <a16:creationId xmlns:a16="http://schemas.microsoft.com/office/drawing/2014/main" id="{2E5EC93E-EDE1-D8EF-51C6-1D21FCC13012}"/>
              </a:ext>
            </a:extLst>
          </p:cNvPr>
          <p:cNvSpPr>
            <a:spLocks noGrp="1"/>
          </p:cNvSpPr>
          <p:nvPr>
            <p:ph idx="1"/>
          </p:nvPr>
        </p:nvSpPr>
        <p:spPr>
          <a:xfrm>
            <a:off x="280697" y="1433464"/>
            <a:ext cx="8686800" cy="4133056"/>
          </a:xfrm>
        </p:spPr>
        <p:txBody>
          <a:bodyPr/>
          <a:lstStyle/>
          <a:p>
            <a:pPr marL="0" indent="0">
              <a:buNone/>
            </a:pPr>
            <a:r>
              <a:rPr lang="el-GR" sz="1600" b="1" dirty="0">
                <a:solidFill>
                  <a:srgbClr val="FFFF00"/>
                </a:solidFill>
                <a:latin typeface="Calibri" panose="020F0502020204030204" pitchFamily="34" charset="0"/>
                <a:cs typeface="Calibri" panose="020F0502020204030204" pitchFamily="34" charset="0"/>
              </a:rPr>
              <a:t>1.1.2 Φιλοσοφικές αντιλήψεις περί ελεύθερης βούλησης</a:t>
            </a:r>
          </a:p>
          <a:p>
            <a:pPr marL="0" indent="0">
              <a:buNone/>
            </a:pPr>
            <a:endParaRPr lang="el-GR" sz="1600" b="1" dirty="0">
              <a:solidFill>
                <a:srgbClr val="FFFF00"/>
              </a:solidFill>
              <a:latin typeface="Calibri" panose="020F0502020204030204" pitchFamily="34" charset="0"/>
              <a:cs typeface="Calibri" panose="020F0502020204030204" pitchFamily="34" charset="0"/>
            </a:endParaRPr>
          </a:p>
          <a:p>
            <a:pPr marL="0" indent="0">
              <a:buNone/>
            </a:pPr>
            <a:r>
              <a:rPr lang="en-US" sz="1600" b="1" dirty="0">
                <a:solidFill>
                  <a:srgbClr val="FFFF00"/>
                </a:solidFill>
                <a:latin typeface="Calibri" panose="020F0502020204030204" pitchFamily="34" charset="0"/>
                <a:cs typeface="Calibri" panose="020F0502020204030204" pitchFamily="34" charset="0"/>
              </a:rPr>
              <a:t>Thomas Hobbes</a:t>
            </a:r>
            <a:r>
              <a:rPr lang="el-GR" sz="1600" b="1" dirty="0">
                <a:solidFill>
                  <a:srgbClr val="FFFF00"/>
                </a:solidFill>
                <a:latin typeface="Calibri" panose="020F0502020204030204" pitchFamily="34" charset="0"/>
                <a:cs typeface="Calibri" panose="020F0502020204030204" pitchFamily="34" charset="0"/>
              </a:rPr>
              <a:t> (1588-1679): </a:t>
            </a:r>
            <a:r>
              <a:rPr lang="el-GR" sz="1600" b="1" dirty="0">
                <a:latin typeface="Calibri" panose="020F0502020204030204" pitchFamily="34" charset="0"/>
                <a:cs typeface="Calibri" panose="020F0502020204030204" pitchFamily="34" charset="0"/>
              </a:rPr>
              <a:t>Απορρίπτει τις θεολογικές υποθέσεις και μειώνει την ανθρώπινη εμπειρία στον κόσμο της ύλης και της κίνησης. Από το άρθρο του, "Ελευθερία και Αναγκαιότητα," (1654/1999) ο </a:t>
            </a:r>
            <a:r>
              <a:rPr lang="el-GR" sz="1600" b="1" dirty="0" err="1">
                <a:latin typeface="Calibri" panose="020F0502020204030204" pitchFamily="34" charset="0"/>
                <a:cs typeface="Calibri" panose="020F0502020204030204" pitchFamily="34" charset="0"/>
              </a:rPr>
              <a:t>Hobbes</a:t>
            </a:r>
            <a:r>
              <a:rPr lang="el-GR" sz="1600" b="1" dirty="0">
                <a:latin typeface="Calibri" panose="020F0502020204030204" pitchFamily="34" charset="0"/>
                <a:cs typeface="Calibri" panose="020F0502020204030204" pitchFamily="34" charset="0"/>
              </a:rPr>
              <a:t> εξηγεί τον ντετερμινισμό:</a:t>
            </a:r>
          </a:p>
          <a:p>
            <a:pPr marL="0" indent="0">
              <a:buNone/>
            </a:pPr>
            <a:r>
              <a:rPr lang="el-GR" sz="1600" b="1" i="1" dirty="0">
                <a:latin typeface="Calibri" panose="020F0502020204030204" pitchFamily="34" charset="0"/>
                <a:cs typeface="Calibri" panose="020F0502020204030204" pitchFamily="34" charset="0"/>
              </a:rPr>
              <a:t>Συλλαμβάνω ότι σε όλες τις σκέψεις, δηλαδή, σε όλες τις εναλλαγές αντίθετων επιθυμιών, η τελευταία είναι αυτή που ονομάζουμε βούληση και είναι αμέσως προηγούμενη της ενέργειας ή προηγούμενη της αδυναμίας της εκτέλεσής της. Όλες οι άλλες επιθυμίες για να κάνουμε, και να σταματήσουμε, που προκύπτουν σε έναν άνθρωπο κατά τη διάρκεια των </a:t>
            </a:r>
            <a:r>
              <a:rPr lang="el-GR" sz="1600" b="1" i="1" dirty="0" err="1">
                <a:latin typeface="Calibri" panose="020F0502020204030204" pitchFamily="34" charset="0"/>
                <a:cs typeface="Calibri" panose="020F0502020204030204" pitchFamily="34" charset="0"/>
              </a:rPr>
              <a:t>σκέψεών</a:t>
            </a:r>
            <a:r>
              <a:rPr lang="el-GR" sz="1600" b="1" i="1" dirty="0">
                <a:latin typeface="Calibri" panose="020F0502020204030204" pitchFamily="34" charset="0"/>
                <a:cs typeface="Calibri" panose="020F0502020204030204" pitchFamily="34" charset="0"/>
              </a:rPr>
              <a:t> του, ονομάζονται προθέσεις και τάσεις, αλλά όχι βούληση. Υπάρχει μόνο μία βούληση που μπορεί επίσης σε αυτή την περίπτωση να ονομάζεται η τελευταία βούληση, αν και οι προθέσεις αλλάζουν συχνά.</a:t>
            </a:r>
          </a:p>
          <a:p>
            <a:pPr marL="0" indent="0">
              <a:buNone/>
            </a:pPr>
            <a:endParaRPr lang="el-GR" sz="1600" b="1" dirty="0">
              <a:latin typeface="Calibri" panose="020F0502020204030204" pitchFamily="34" charset="0"/>
              <a:cs typeface="Calibri" panose="020F0502020204030204" pitchFamily="34" charset="0"/>
            </a:endParaRPr>
          </a:p>
          <a:p>
            <a:pPr marL="0" indent="0">
              <a:buNone/>
            </a:pPr>
            <a:r>
              <a:rPr lang="el-GR" sz="1600" b="1" dirty="0">
                <a:latin typeface="Calibri" panose="020F0502020204030204" pitchFamily="34" charset="0"/>
                <a:cs typeface="Calibri" panose="020F0502020204030204" pitchFamily="34" charset="0"/>
              </a:rPr>
              <a:t>Ως άθεος, ο </a:t>
            </a:r>
            <a:r>
              <a:rPr lang="el-GR" sz="1600" b="1" dirty="0" err="1">
                <a:latin typeface="Calibri" panose="020F0502020204030204" pitchFamily="34" charset="0"/>
                <a:cs typeface="Calibri" panose="020F0502020204030204" pitchFamily="34" charset="0"/>
              </a:rPr>
              <a:t>Hobbes</a:t>
            </a:r>
            <a:r>
              <a:rPr lang="el-GR" sz="1600" b="1" dirty="0">
                <a:latin typeface="Calibri" panose="020F0502020204030204" pitchFamily="34" charset="0"/>
                <a:cs typeface="Calibri" panose="020F0502020204030204" pitchFamily="34" charset="0"/>
              </a:rPr>
              <a:t> δεν μιλά για θεολογικά ζητήματα στα δοκίμιά του για τον ντετερμινισμό. Προτείνει ότι τα άτομα ενεργούν μόνο προς το δικό τους συμφέρον, το οποίο αντιτίθεται στη χριστιανική αρχή του "αγάπα τον πλησίον σου". Ο </a:t>
            </a:r>
            <a:r>
              <a:rPr lang="el-GR" sz="1600" b="1" dirty="0" err="1">
                <a:latin typeface="Calibri" panose="020F0502020204030204" pitchFamily="34" charset="0"/>
                <a:cs typeface="Calibri" panose="020F0502020204030204" pitchFamily="34" charset="0"/>
              </a:rPr>
              <a:t>Hobbes</a:t>
            </a:r>
            <a:r>
              <a:rPr lang="el-GR" sz="1600" b="1" dirty="0">
                <a:latin typeface="Calibri" panose="020F0502020204030204" pitchFamily="34" charset="0"/>
                <a:cs typeface="Calibri" panose="020F0502020204030204" pitchFamily="34" charset="0"/>
              </a:rPr>
              <a:t> δηλώνει ότι οι άνθρωποι είναι εγωκεντρικοί και οι πράξεις τους είναι καθοδηγούμενες από παρορμήσεις για την ικανοποίηση των επιθυμιών τους</a:t>
            </a:r>
          </a:p>
          <a:p>
            <a:pPr marL="0" indent="0">
              <a:buNone/>
            </a:pPr>
            <a:endParaRPr lang="el-GR" sz="1800" b="1" dirty="0">
              <a:latin typeface="Calibri" panose="020F0502020204030204" pitchFamily="34" charset="0"/>
              <a:cs typeface="Calibri" panose="020F0502020204030204" pitchFamily="34" charset="0"/>
            </a:endParaRPr>
          </a:p>
          <a:p>
            <a:pPr marL="0" indent="0">
              <a:buNone/>
            </a:pPr>
            <a:endParaRPr lang="el-GR" sz="1800" b="1" dirty="0">
              <a:latin typeface="Calibri" panose="020F0502020204030204" pitchFamily="34" charset="0"/>
              <a:cs typeface="Calibri" panose="020F0502020204030204" pitchFamily="34" charset="0"/>
            </a:endParaRPr>
          </a:p>
        </p:txBody>
      </p:sp>
      <p:pic>
        <p:nvPicPr>
          <p:cNvPr id="5" name="Εικόνα 4">
            <a:extLst>
              <a:ext uri="{FF2B5EF4-FFF2-40B4-BE49-F238E27FC236}">
                <a16:creationId xmlns:a16="http://schemas.microsoft.com/office/drawing/2014/main" id="{90F7AD30-8FB2-72F0-3A72-4FF6A22EE446}"/>
              </a:ext>
            </a:extLst>
          </p:cNvPr>
          <p:cNvPicPr>
            <a:picLocks noChangeAspect="1"/>
          </p:cNvPicPr>
          <p:nvPr/>
        </p:nvPicPr>
        <p:blipFill rotWithShape="1">
          <a:blip r:embed="rId2"/>
          <a:srcRect l="42125" t="52800" r="42913" b="29001"/>
          <a:stretch/>
        </p:blipFill>
        <p:spPr>
          <a:xfrm>
            <a:off x="7452320" y="5877272"/>
            <a:ext cx="1800200" cy="980728"/>
          </a:xfrm>
          <a:prstGeom prst="rect">
            <a:avLst/>
          </a:prstGeom>
        </p:spPr>
      </p:pic>
    </p:spTree>
    <p:extLst>
      <p:ext uri="{BB962C8B-B14F-4D97-AF65-F5344CB8AC3E}">
        <p14:creationId xmlns:p14="http://schemas.microsoft.com/office/powerpoint/2010/main" val="37786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l-GR" sz="2800" b="1" dirty="0">
                <a:solidFill>
                  <a:srgbClr val="FFFF00"/>
                </a:solidFill>
                <a:latin typeface="Calibri" panose="020F0502020204030204" pitchFamily="34" charset="0"/>
                <a:cs typeface="Calibri" panose="020F0502020204030204" pitchFamily="34" charset="0"/>
              </a:rPr>
              <a:t>1.1 Ορισμός και ανάλυση της έννοιας της ελεύθερης βούλησης</a:t>
            </a:r>
          </a:p>
        </p:txBody>
      </p:sp>
      <p:sp>
        <p:nvSpPr>
          <p:cNvPr id="3" name="Θέση περιεχομένου 2">
            <a:extLst>
              <a:ext uri="{FF2B5EF4-FFF2-40B4-BE49-F238E27FC236}">
                <a16:creationId xmlns:a16="http://schemas.microsoft.com/office/drawing/2014/main" id="{2E5EC93E-EDE1-D8EF-51C6-1D21FCC13012}"/>
              </a:ext>
            </a:extLst>
          </p:cNvPr>
          <p:cNvSpPr>
            <a:spLocks noGrp="1"/>
          </p:cNvSpPr>
          <p:nvPr>
            <p:ph idx="1"/>
          </p:nvPr>
        </p:nvSpPr>
        <p:spPr>
          <a:xfrm>
            <a:off x="280697" y="1433464"/>
            <a:ext cx="8686800" cy="4133056"/>
          </a:xfrm>
        </p:spPr>
        <p:txBody>
          <a:bodyPr/>
          <a:lstStyle/>
          <a:p>
            <a:pPr marL="0" indent="0">
              <a:buNone/>
            </a:pPr>
            <a:r>
              <a:rPr lang="el-GR" sz="2000" b="1" dirty="0">
                <a:solidFill>
                  <a:srgbClr val="FFFF00"/>
                </a:solidFill>
                <a:latin typeface="Calibri" panose="020F0502020204030204" pitchFamily="34" charset="0"/>
                <a:cs typeface="Calibri" panose="020F0502020204030204" pitchFamily="34" charset="0"/>
              </a:rPr>
              <a:t>1.2 Φιλοσοφικές αντιλήψεις περί ελεύθερης βούλησης</a:t>
            </a:r>
          </a:p>
          <a:p>
            <a:pPr marL="0" indent="0">
              <a:buNone/>
            </a:pPr>
            <a:endParaRPr lang="el-GR" sz="2000" b="1" dirty="0">
              <a:solidFill>
                <a:srgbClr val="FFFF00"/>
              </a:solidFill>
              <a:latin typeface="Calibri" panose="020F0502020204030204" pitchFamily="34" charset="0"/>
              <a:cs typeface="Calibri" panose="020F0502020204030204" pitchFamily="34" charset="0"/>
            </a:endParaRPr>
          </a:p>
          <a:p>
            <a:pPr marL="0" indent="0">
              <a:buNone/>
            </a:pPr>
            <a:r>
              <a:rPr lang="en-US" sz="2000" b="1" dirty="0">
                <a:solidFill>
                  <a:srgbClr val="FFFF00"/>
                </a:solidFill>
                <a:latin typeface="Calibri" panose="020F0502020204030204" pitchFamily="34" charset="0"/>
                <a:cs typeface="Calibri" panose="020F0502020204030204" pitchFamily="34" charset="0"/>
              </a:rPr>
              <a:t>David Hume </a:t>
            </a:r>
            <a:r>
              <a:rPr lang="el-GR" sz="2000" b="1" dirty="0">
                <a:solidFill>
                  <a:srgbClr val="FFFF00"/>
                </a:solidFill>
                <a:latin typeface="Calibri" panose="020F0502020204030204" pitchFamily="34" charset="0"/>
                <a:cs typeface="Calibri" panose="020F0502020204030204" pitchFamily="34" charset="0"/>
              </a:rPr>
              <a:t>(1588-1679)</a:t>
            </a:r>
          </a:p>
          <a:p>
            <a:pPr marL="0" indent="0">
              <a:buNone/>
            </a:pPr>
            <a:endParaRPr lang="el-GR" sz="2000" b="1" dirty="0">
              <a:solidFill>
                <a:srgbClr val="FFFF00"/>
              </a:solidFill>
              <a:latin typeface="Calibri" panose="020F0502020204030204" pitchFamily="34" charset="0"/>
              <a:cs typeface="Calibri" panose="020F0502020204030204" pitchFamily="34" charset="0"/>
            </a:endParaRPr>
          </a:p>
          <a:p>
            <a:pPr marL="0" indent="0">
              <a:buNone/>
            </a:pPr>
            <a:r>
              <a:rPr lang="el-GR" sz="2000" b="1" dirty="0">
                <a:latin typeface="Calibri" panose="020F0502020204030204" pitchFamily="34" charset="0"/>
                <a:cs typeface="Calibri" panose="020F0502020204030204" pitchFamily="34" charset="0"/>
              </a:rPr>
              <a:t>Επικεντρώνεται στην </a:t>
            </a:r>
            <a:r>
              <a:rPr lang="el-GR" sz="2000" b="1" dirty="0" err="1">
                <a:latin typeface="Calibri" panose="020F0502020204030204" pitchFamily="34" charset="0"/>
                <a:cs typeface="Calibri" panose="020F0502020204030204" pitchFamily="34" charset="0"/>
              </a:rPr>
              <a:t>προβλεψιμότητα</a:t>
            </a:r>
            <a:r>
              <a:rPr lang="el-GR" sz="2000" b="1" dirty="0">
                <a:latin typeface="Calibri" panose="020F0502020204030204" pitchFamily="34" charset="0"/>
                <a:cs typeface="Calibri" panose="020F0502020204030204" pitchFamily="34" charset="0"/>
              </a:rPr>
              <a:t> της ανθρώπινης συμπεριφοράς και θεωρεί ότι οι πράξεις βρίσκουν κίνητρο μέσω του ενστίκτου και του πάθους  και  όχι της λογικής (</a:t>
            </a:r>
            <a:r>
              <a:rPr lang="el-GR" sz="2000" b="1" dirty="0" err="1">
                <a:latin typeface="Calibri" panose="020F0502020204030204" pitchFamily="34" charset="0"/>
                <a:cs typeface="Calibri" panose="020F0502020204030204" pitchFamily="34" charset="0"/>
              </a:rPr>
              <a:t>Magill</a:t>
            </a:r>
            <a:r>
              <a:rPr lang="el-GR" sz="2000" b="1" dirty="0">
                <a:latin typeface="Calibri" panose="020F0502020204030204" pitchFamily="34" charset="0"/>
                <a:cs typeface="Calibri" panose="020F0502020204030204" pitchFamily="34" charset="0"/>
              </a:rPr>
              <a:t>, 1990). Δηλώνει ότι τα άτομα είναι ηθικά υπεύθυνα για τις πράξεις τους και ανταμείβονται ή τιμωρούνται αναλόγως (</a:t>
            </a:r>
            <a:r>
              <a:rPr lang="el-GR" sz="2000" b="1" dirty="0" err="1">
                <a:latin typeface="Calibri" panose="020F0502020204030204" pitchFamily="34" charset="0"/>
                <a:cs typeface="Calibri" panose="020F0502020204030204" pitchFamily="34" charset="0"/>
              </a:rPr>
              <a:t>Reese</a:t>
            </a:r>
            <a:r>
              <a:rPr lang="el-GR" sz="2000" b="1" dirty="0">
                <a:latin typeface="Calibri" panose="020F0502020204030204" pitchFamily="34" charset="0"/>
                <a:cs typeface="Calibri" panose="020F0502020204030204" pitchFamily="34" charset="0"/>
              </a:rPr>
              <a:t>, 1996). Όταν η κοινωνία χρησιμοποιεί την τιμωρία ως αποτρεπτικό μέσο για ανήθικη συμπεριφορά, είναι πιο επιθυμητό να ενεργούμε με αρετή.</a:t>
            </a:r>
            <a:endParaRPr lang="el-GR" sz="2400" b="1" dirty="0">
              <a:latin typeface="Calibri" panose="020F0502020204030204" pitchFamily="34" charset="0"/>
              <a:cs typeface="Calibri" panose="020F0502020204030204" pitchFamily="34" charset="0"/>
            </a:endParaRPr>
          </a:p>
        </p:txBody>
      </p:sp>
      <p:pic>
        <p:nvPicPr>
          <p:cNvPr id="6" name="Εικόνα 5">
            <a:extLst>
              <a:ext uri="{FF2B5EF4-FFF2-40B4-BE49-F238E27FC236}">
                <a16:creationId xmlns:a16="http://schemas.microsoft.com/office/drawing/2014/main" id="{9862F8B1-DF9E-2C1C-8E8B-3C3170B623B8}"/>
              </a:ext>
            </a:extLst>
          </p:cNvPr>
          <p:cNvPicPr>
            <a:picLocks noChangeAspect="1"/>
          </p:cNvPicPr>
          <p:nvPr/>
        </p:nvPicPr>
        <p:blipFill rotWithShape="1">
          <a:blip r:embed="rId2"/>
          <a:srcRect l="23226" t="40200" r="66537" b="43000"/>
          <a:stretch/>
        </p:blipFill>
        <p:spPr>
          <a:xfrm>
            <a:off x="7092279" y="5406166"/>
            <a:ext cx="1771023" cy="1302717"/>
          </a:xfrm>
          <a:prstGeom prst="rect">
            <a:avLst/>
          </a:prstGeom>
        </p:spPr>
      </p:pic>
      <p:sp>
        <p:nvSpPr>
          <p:cNvPr id="8" name="TextBox 7">
            <a:extLst>
              <a:ext uri="{FF2B5EF4-FFF2-40B4-BE49-F238E27FC236}">
                <a16:creationId xmlns:a16="http://schemas.microsoft.com/office/drawing/2014/main" id="{E4123FD1-E941-BBF1-490C-60E515540169}"/>
              </a:ext>
            </a:extLst>
          </p:cNvPr>
          <p:cNvSpPr txBox="1"/>
          <p:nvPr/>
        </p:nvSpPr>
        <p:spPr>
          <a:xfrm>
            <a:off x="275856" y="5219894"/>
            <a:ext cx="624035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Magill, F. N. (1990). Masterpieces of philosophy. New York, NY: Harper Collins.</a:t>
            </a:r>
            <a:endPar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Reese, W. L. (1999). Dictionary of philosophy and religion: Eastern and western thought. Amherst, New York: Prometheus Books. </a:t>
            </a:r>
            <a:endPar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5203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ECF68-CBCE-9010-4CE4-D4B04CB701F4}"/>
              </a:ext>
            </a:extLst>
          </p:cNvPr>
          <p:cNvSpPr>
            <a:spLocks noGrp="1"/>
          </p:cNvSpPr>
          <p:nvPr>
            <p:ph type="title"/>
          </p:nvPr>
        </p:nvSpPr>
        <p:spPr/>
        <p:txBody>
          <a:bodyPr/>
          <a:lstStyle/>
          <a:p>
            <a:r>
              <a:rPr lang="en-US" sz="2800" b="1" dirty="0">
                <a:solidFill>
                  <a:srgbClr val="FFFF00"/>
                </a:solidFill>
                <a:latin typeface="Calibri" panose="020F0502020204030204" pitchFamily="34" charset="0"/>
                <a:cs typeface="Calibri" panose="020F0502020204030204" pitchFamily="34" charset="0"/>
              </a:rPr>
              <a:t>2.</a:t>
            </a:r>
            <a:r>
              <a:rPr lang="el-GR" sz="2800" b="1" dirty="0">
                <a:solidFill>
                  <a:srgbClr val="FFFF00"/>
                </a:solidFill>
                <a:latin typeface="Calibri" panose="020F0502020204030204" pitchFamily="34" charset="0"/>
                <a:cs typeface="Calibri" panose="020F0502020204030204" pitchFamily="34" charset="0"/>
              </a:rPr>
              <a:t>  Βιολογική βάση της ελεύθερης βούλησης</a:t>
            </a:r>
          </a:p>
        </p:txBody>
      </p:sp>
      <p:sp>
        <p:nvSpPr>
          <p:cNvPr id="3" name="Θέση περιεχομένου 2">
            <a:extLst>
              <a:ext uri="{FF2B5EF4-FFF2-40B4-BE49-F238E27FC236}">
                <a16:creationId xmlns:a16="http://schemas.microsoft.com/office/drawing/2014/main" id="{2E5EC93E-EDE1-D8EF-51C6-1D21FCC13012}"/>
              </a:ext>
            </a:extLst>
          </p:cNvPr>
          <p:cNvSpPr>
            <a:spLocks noGrp="1"/>
          </p:cNvSpPr>
          <p:nvPr>
            <p:ph idx="1"/>
          </p:nvPr>
        </p:nvSpPr>
        <p:spPr>
          <a:xfrm>
            <a:off x="280697" y="1433464"/>
            <a:ext cx="8686800" cy="4133056"/>
          </a:xfrm>
        </p:spPr>
        <p:txBody>
          <a:bodyPr/>
          <a:lstStyle/>
          <a:p>
            <a:pPr marL="0" indent="0">
              <a:buNone/>
            </a:pPr>
            <a:r>
              <a:rPr lang="el-GR" sz="1600" b="1" dirty="0">
                <a:latin typeface="Calibri" panose="020F0502020204030204" pitchFamily="34" charset="0"/>
                <a:cs typeface="Calibri" panose="020F0502020204030204" pitchFamily="34" charset="0"/>
              </a:rPr>
              <a:t>Η έννοια της ελεύθερης βούλησης είναι δύσκολα κατανοητή αλλά ζωτικής σημασίας. Πολλά πειράματα στη </a:t>
            </a:r>
            <a:r>
              <a:rPr lang="el-GR" sz="1600" b="1" dirty="0" err="1">
                <a:latin typeface="Calibri" panose="020F0502020204030204" pitchFamily="34" charset="0"/>
                <a:cs typeface="Calibri" panose="020F0502020204030204" pitchFamily="34" charset="0"/>
              </a:rPr>
              <a:t>νευροεπιστήμη</a:t>
            </a:r>
            <a:r>
              <a:rPr lang="el-GR" sz="1600" b="1" dirty="0">
                <a:latin typeface="Calibri" panose="020F0502020204030204" pitchFamily="34" charset="0"/>
                <a:cs typeface="Calibri" panose="020F0502020204030204" pitchFamily="34" charset="0"/>
              </a:rPr>
              <a:t> έχουν οδηγήσει στο συμπέρασμα ότι η ελεύθερη βούληση είναι μια ψευδαίσθηση, ενώ άλλες μελέτες τώρα αμφισβητούν αυτό το μοντέλο. Νέες θεωρίες υποστηρίζουν ότι η διαδικασία λήψης αποφάσεων είναι πολύπλοκη και δεν μπορεί να εξηγηθεί μόνο μέσω της νευρολογίας.</a:t>
            </a:r>
            <a:r>
              <a:rPr lang="en-US" sz="1600" b="1" dirty="0">
                <a:latin typeface="Calibri" panose="020F0502020204030204" pitchFamily="34" charset="0"/>
                <a:cs typeface="Calibri" panose="020F0502020204030204" pitchFamily="34" charset="0"/>
              </a:rPr>
              <a:t> </a:t>
            </a:r>
          </a:p>
          <a:p>
            <a:pPr marL="0" indent="0">
              <a:buNone/>
            </a:pPr>
            <a:endParaRPr lang="en-US" sz="1600" b="1" dirty="0">
              <a:latin typeface="Calibri" panose="020F0502020204030204" pitchFamily="34" charset="0"/>
              <a:cs typeface="Calibri" panose="020F0502020204030204" pitchFamily="34" charset="0"/>
            </a:endParaRPr>
          </a:p>
          <a:p>
            <a:pPr marL="0" indent="0">
              <a:buNone/>
            </a:pPr>
            <a:r>
              <a:rPr lang="el-GR" sz="1600" b="1" dirty="0">
                <a:latin typeface="Calibri" panose="020F0502020204030204" pitchFamily="34" charset="0"/>
                <a:cs typeface="Calibri" panose="020F0502020204030204" pitchFamily="34" charset="0"/>
              </a:rPr>
              <a:t>Σε αυτό το πλαίσιο, προτείνεται η δημιουργία ενός δείκτη για τον ποσοτικό καθορισμό της ελευθερίας κάθε ατόμου, βασισμένου σε </a:t>
            </a:r>
            <a:r>
              <a:rPr lang="el-GR" sz="1600" b="1" dirty="0" err="1">
                <a:latin typeface="Calibri" panose="020F0502020204030204" pitchFamily="34" charset="0"/>
                <a:cs typeface="Calibri" panose="020F0502020204030204" pitchFamily="34" charset="0"/>
              </a:rPr>
              <a:t>νευροεπιστημονική</a:t>
            </a:r>
            <a:r>
              <a:rPr lang="el-GR" sz="1600" b="1" dirty="0">
                <a:latin typeface="Calibri" panose="020F0502020204030204" pitchFamily="34" charset="0"/>
                <a:cs typeface="Calibri" panose="020F0502020204030204" pitchFamily="34" charset="0"/>
              </a:rPr>
              <a:t> και ψυχολογική έρευνα. Αυτό θα μπορούσε να βοηθήσει στην κατανόηση των μηχανισμών του εγκεφάλου που επιτρέπουν την "ελεύθερη βούληση".</a:t>
            </a:r>
            <a:r>
              <a:rPr lang="en-US" sz="1600" b="1" dirty="0">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Ο </a:t>
            </a:r>
            <a:r>
              <a:rPr lang="en-US" sz="1600" b="1" dirty="0">
                <a:latin typeface="Calibri" panose="020F0502020204030204" pitchFamily="34" charset="0"/>
                <a:cs typeface="Calibri" panose="020F0502020204030204" pitchFamily="34" charset="0"/>
              </a:rPr>
              <a:t>Lavazza (2016)</a:t>
            </a:r>
            <a:r>
              <a:rPr lang="el-GR" sz="1600" b="1" dirty="0">
                <a:latin typeface="Calibri" panose="020F0502020204030204" pitchFamily="34" charset="0"/>
                <a:cs typeface="Calibri" panose="020F0502020204030204" pitchFamily="34" charset="0"/>
              </a:rPr>
              <a:t> προτείνει  την καθιέρωση </a:t>
            </a:r>
            <a:r>
              <a:rPr lang="el-GR" sz="1600" b="1">
                <a:latin typeface="Calibri" panose="020F0502020204030204" pitchFamily="34" charset="0"/>
                <a:cs typeface="Calibri" panose="020F0502020204030204" pitchFamily="34" charset="0"/>
              </a:rPr>
              <a:t>εργαλείων μέτρησης </a:t>
            </a:r>
            <a:r>
              <a:rPr lang="el-GR" sz="1600" b="1" dirty="0">
                <a:latin typeface="Calibri" panose="020F0502020204030204" pitchFamily="34" charset="0"/>
                <a:cs typeface="Calibri" panose="020F0502020204030204" pitchFamily="34" charset="0"/>
              </a:rPr>
              <a:t>της ελεύθερης βούλησης στο πεδίο της </a:t>
            </a:r>
            <a:r>
              <a:rPr lang="el-GR" sz="1600" b="1" dirty="0" err="1">
                <a:latin typeface="Calibri" panose="020F0502020204030204" pitchFamily="34" charset="0"/>
                <a:cs typeface="Calibri" panose="020F0502020204030204" pitchFamily="34" charset="0"/>
              </a:rPr>
              <a:t>νευροεπιστήμης</a:t>
            </a:r>
            <a:r>
              <a:rPr lang="el-GR" sz="1600" b="1"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Lavazza, A. (2016). Free Will and Neuroscience: From Explaining Freedom Away to New Ways of Operationalizing and Measuring It. Frontiers in Human Neuroscience, 10. https://doi.org/10.3389/fnhum.2016.00262</a:t>
            </a: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l-GR" sz="1600" b="1" dirty="0">
              <a:latin typeface="Calibri" panose="020F0502020204030204" pitchFamily="34" charset="0"/>
              <a:cs typeface="Calibri" panose="020F0502020204030204" pitchFamily="34" charset="0"/>
            </a:endParaRPr>
          </a:p>
          <a:p>
            <a:pPr marL="0" indent="0">
              <a:buNone/>
            </a:pPr>
            <a:endParaRPr lang="en-US" sz="16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l-G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330232"/>
      </p:ext>
    </p:extLst>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2817</TotalTime>
  <Words>2400</Words>
  <Application>Microsoft Office PowerPoint</Application>
  <PresentationFormat>Προβολή στην οθόνη (4:3)</PresentationFormat>
  <Paragraphs>158</Paragraphs>
  <Slides>16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Arial</vt:lpstr>
      <vt:lpstr>Calibri</vt:lpstr>
      <vt:lpstr>Cambria</vt:lpstr>
      <vt:lpstr>Wingdings</vt:lpstr>
      <vt:lpstr>Beam</vt:lpstr>
      <vt:lpstr> ΜΑΘΗΜΑ 5  ΕΛΕΥΘΕΡΗ ΒΟΥΛΗΣΗ - ΑΥΤΕΞΟΥΣΙΟ </vt:lpstr>
      <vt:lpstr>1. Ορισμός και ανάλυση της έννοιας της ελεύθερης βούλησης</vt:lpstr>
      <vt:lpstr>1. Ορισμός και ανάλυση της έννοιας της ελεύθερης βούλησης</vt:lpstr>
      <vt:lpstr>1.1 Ορισμός και ανάλυση της έννοιας της ελεύθερης βούλησης</vt:lpstr>
      <vt:lpstr>1.1 Ορισμός και ανάλυση της έννοιας της ελεύθερης βούλησης</vt:lpstr>
      <vt:lpstr>1.1 Ορισμός και ανάλυση της έννοιας της ελεύθερης βούλησης</vt:lpstr>
      <vt:lpstr>1.1 Ορισμός και ανάλυση της έννοιας της ελεύθερης βούλησης</vt:lpstr>
      <vt:lpstr>1.1 Ορισμός και ανάλυση της έννοιας της ελεύθερης βούλησης</vt:lpstr>
      <vt:lpstr>2.  Βιολογική βάση της ελεύθερης βούλησης</vt:lpstr>
      <vt:lpstr>2.  Βιολογική βάση της ελεύθερης βούλησης</vt:lpstr>
      <vt:lpstr>2. Βιολογική βάση της ελεύθερης βούλησης</vt:lpstr>
      <vt:lpstr>3.  Η έννοια του αυτεξουσίου</vt:lpstr>
      <vt:lpstr>3.  Η έννοια του αυτεξουσίου</vt:lpstr>
      <vt:lpstr>4.  Ελεύθερη βούληση στην ιατρική πράξη</vt:lpstr>
      <vt:lpstr>4.  Ελεύθερη βούληση στην ιατρική πράξη</vt:lpstr>
      <vt:lpstr>5.  Ελεύθερη βούληση &amp; αυτεξούσιο σε οριακές καταστάσεις ασθενείας</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Kostas Kalachanis</dc:creator>
  <cp:lastModifiedBy>Kostas Kalachanis</cp:lastModifiedBy>
  <cp:revision>153</cp:revision>
  <dcterms:created xsi:type="dcterms:W3CDTF">2017-04-24T06:29:07Z</dcterms:created>
  <dcterms:modified xsi:type="dcterms:W3CDTF">2023-11-30T22:31:46Z</dcterms:modified>
</cp:coreProperties>
</file>