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4" autoAdjust="0"/>
    <p:restoredTop sz="86477" autoAdjust="0"/>
  </p:normalViewPr>
  <p:slideViewPr>
    <p:cSldViewPr>
      <p:cViewPr varScale="1">
        <p:scale>
          <a:sx n="79" d="100"/>
          <a:sy n="79" d="100"/>
        </p:scale>
        <p:origin x="-1584" y="-78"/>
      </p:cViewPr>
      <p:guideLst>
        <p:guide orient="horz" pos="2160"/>
        <p:guide pos="2880"/>
      </p:guideLst>
    </p:cSldViewPr>
  </p:slideViewPr>
  <p:outlineViewPr>
    <p:cViewPr>
      <p:scale>
        <a:sx n="33" d="100"/>
        <a:sy n="33" d="100"/>
      </p:scale>
      <p:origin x="258" y="6942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CBF06-EAC4-4837-8B02-2AE1A700D04B}" type="datetimeFigureOut">
              <a:rPr lang="el-GR" smtClean="0"/>
              <a:pPr/>
              <a:t>7/10/2023</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49BA8-AE27-4D9B-8FDB-B36DFA02288F}" type="slidenum">
              <a:rPr lang="el-GR" smtClean="0"/>
              <a:pPr/>
              <a:t>‹#›</a:t>
            </a:fld>
            <a:endParaRPr lang="el-GR"/>
          </a:p>
        </p:txBody>
      </p:sp>
    </p:spTree>
    <p:extLst>
      <p:ext uri="{BB962C8B-B14F-4D97-AF65-F5344CB8AC3E}">
        <p14:creationId xmlns:p14="http://schemas.microsoft.com/office/powerpoint/2010/main" xmlns="" val="328455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9144000" cy="6856413"/>
            <a:chOff x="0" y="0"/>
            <a:chExt cx="5760" cy="4319"/>
          </a:xfrm>
        </p:grpSpPr>
        <p:sp>
          <p:nvSpPr>
            <p:cNvPr id="1229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4"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fontAlgn="base">
                <a:spcBef>
                  <a:spcPct val="0"/>
                </a:spcBef>
                <a:spcAft>
                  <a:spcPct val="0"/>
                </a:spcAft>
              </a:pPr>
              <a:endParaRPr lang="el-GR">
                <a:solidFill>
                  <a:srgbClr val="FFFFFF"/>
                </a:solidFill>
              </a:endParaRPr>
            </a:p>
          </p:txBody>
        </p:sp>
        <p:sp>
          <p:nvSpPr>
            <p:cNvPr id="12296"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7"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299"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1"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3"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7"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09"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fontAlgn="base">
                <a:spcBef>
                  <a:spcPct val="0"/>
                </a:spcBef>
                <a:spcAft>
                  <a:spcPct val="0"/>
                </a:spcAft>
              </a:pPr>
              <a:endParaRPr lang="el-GR">
                <a:solidFill>
                  <a:srgbClr val="FFFFFF"/>
                </a:solidFill>
              </a:endParaRPr>
            </a:p>
          </p:txBody>
        </p:sp>
        <p:sp>
          <p:nvSpPr>
            <p:cNvPr id="1231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3"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6"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8"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1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grpSp>
          <p:nvGrpSpPr>
            <p:cNvPr id="12327" name="Group 39"/>
            <p:cNvGrpSpPr>
              <a:grpSpLocks/>
            </p:cNvGrpSpPr>
            <p:nvPr userDrawn="1"/>
          </p:nvGrpSpPr>
          <p:grpSpPr bwMode="auto">
            <a:xfrm>
              <a:off x="0" y="1632"/>
              <a:ext cx="5758" cy="1858"/>
              <a:chOff x="0" y="1632"/>
              <a:chExt cx="5758" cy="1858"/>
            </a:xfrm>
          </p:grpSpPr>
          <p:sp>
            <p:nvSpPr>
              <p:cNvPr id="1232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232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grpSp>
      </p:grpSp>
      <p:sp>
        <p:nvSpPr>
          <p:cNvPr id="1233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l-GR" altLang="el-GR" noProof="0"/>
              <a:t>Click to edit Master title style</a:t>
            </a:r>
          </a:p>
        </p:txBody>
      </p:sp>
      <p:sp>
        <p:nvSpPr>
          <p:cNvPr id="1233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l-GR" altLang="el-GR" noProof="0"/>
              <a:t>Click to edit Master subtitle style</a:t>
            </a:r>
          </a:p>
        </p:txBody>
      </p:sp>
      <p:sp>
        <p:nvSpPr>
          <p:cNvPr id="12332" name="Rectangle 44"/>
          <p:cNvSpPr>
            <a:spLocks noGrp="1" noChangeArrowheads="1"/>
          </p:cNvSpPr>
          <p:nvPr>
            <p:ph type="dt" sz="quarter" idx="2"/>
          </p:nvPr>
        </p:nvSpPr>
        <p:spPr/>
        <p:txBody>
          <a:bodyPr/>
          <a:lstStyle>
            <a:lvl1pPr>
              <a:defRPr/>
            </a:lvl1pPr>
          </a:lstStyle>
          <a:p>
            <a:endParaRPr lang="el-GR" altLang="el-GR">
              <a:solidFill>
                <a:srgbClr val="FFFFFF"/>
              </a:solidFill>
            </a:endParaRPr>
          </a:p>
        </p:txBody>
      </p:sp>
      <p:sp>
        <p:nvSpPr>
          <p:cNvPr id="12333" name="Rectangle 45"/>
          <p:cNvSpPr>
            <a:spLocks noGrp="1" noChangeArrowheads="1"/>
          </p:cNvSpPr>
          <p:nvPr>
            <p:ph type="ftr" sz="quarter" idx="3"/>
          </p:nvPr>
        </p:nvSpPr>
        <p:spPr/>
        <p:txBody>
          <a:bodyPr/>
          <a:lstStyle>
            <a:lvl1pPr>
              <a:defRPr/>
            </a:lvl1pPr>
          </a:lstStyle>
          <a:p>
            <a:endParaRPr lang="el-GR" altLang="el-GR">
              <a:solidFill>
                <a:srgbClr val="FFFFFF"/>
              </a:solidFill>
            </a:endParaRPr>
          </a:p>
        </p:txBody>
      </p:sp>
      <p:sp>
        <p:nvSpPr>
          <p:cNvPr id="12334" name="Rectangle 46"/>
          <p:cNvSpPr>
            <a:spLocks noGrp="1" noChangeArrowheads="1"/>
          </p:cNvSpPr>
          <p:nvPr>
            <p:ph type="sldNum" sz="quarter" idx="4"/>
          </p:nvPr>
        </p:nvSpPr>
        <p:spPr/>
        <p:txBody>
          <a:bodyPr/>
          <a:lstStyle>
            <a:lvl1pPr>
              <a:defRPr/>
            </a:lvl1pPr>
          </a:lstStyle>
          <a:p>
            <a:fld id="{9830F844-37A0-4A77-BA2B-75C5457FA9A4}"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137328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lvl1pPr>
              <a:defRPr/>
            </a:lvl1pPr>
          </a:lstStyle>
          <a:p>
            <a:fld id="{41D6912D-13E3-41B5-BFEB-2DBCC2B5C9A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84965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7813"/>
            <a:ext cx="2057400" cy="5853112"/>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7813"/>
            <a:ext cx="6019800" cy="5853112"/>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lvl1pPr>
              <a:defRPr/>
            </a:lvl1pPr>
          </a:lstStyle>
          <a:p>
            <a:fld id="{BE2065FE-AEBB-4DEA-BC93-2F86B9EF28F7}"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318778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Τίτλος και Κείμενο επάνω από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7813"/>
            <a:ext cx="82296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457200" y="1600200"/>
            <a:ext cx="8229600" cy="218916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57200" y="3941763"/>
            <a:ext cx="8229600" cy="218916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457200" y="6243638"/>
            <a:ext cx="2133600" cy="457200"/>
          </a:xfrm>
        </p:spPr>
        <p:txBody>
          <a:bodyPr/>
          <a:lstStyle>
            <a:lvl1pPr>
              <a:defRPr/>
            </a:lvl1pPr>
          </a:lstStyle>
          <a:p>
            <a:endParaRPr lang="el-GR" altLang="el-GR">
              <a:solidFill>
                <a:srgbClr val="FFFFFF"/>
              </a:solidFill>
            </a:endParaRP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a:xfrm>
            <a:off x="6553200" y="6243638"/>
            <a:ext cx="2133600" cy="457200"/>
          </a:xfrm>
        </p:spPr>
        <p:txBody>
          <a:bodyPr/>
          <a:lstStyle>
            <a:lvl1pPr>
              <a:defRPr/>
            </a:lvl1pPr>
          </a:lstStyle>
          <a:p>
            <a:fld id="{31385A8B-EAE2-450D-BFFE-AB926325BDF5}"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747553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457200" y="277813"/>
            <a:ext cx="8229600" cy="585311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Θέση ημερομηνίας 2"/>
          <p:cNvSpPr>
            <a:spLocks noGrp="1"/>
          </p:cNvSpPr>
          <p:nvPr>
            <p:ph type="dt" sz="half" idx="10"/>
          </p:nvPr>
        </p:nvSpPr>
        <p:spPr>
          <a:xfrm>
            <a:off x="457200" y="6243638"/>
            <a:ext cx="2133600" cy="457200"/>
          </a:xfrm>
        </p:spPr>
        <p:txBody>
          <a:bodyPr/>
          <a:lstStyle>
            <a:lvl1pPr>
              <a:defRPr/>
            </a:lvl1pPr>
          </a:lstStyle>
          <a:p>
            <a:endParaRPr lang="el-GR" altLang="el-GR">
              <a:solidFill>
                <a:srgbClr val="FFFFFF"/>
              </a:solidFill>
            </a:endParaRPr>
          </a:p>
        </p:txBody>
      </p:sp>
      <p:sp>
        <p:nvSpPr>
          <p:cNvPr id="4" name="Θέση υποσέλιδου 3"/>
          <p:cNvSpPr>
            <a:spLocks noGrp="1"/>
          </p:cNvSpPr>
          <p:nvPr>
            <p:ph type="ftr" sz="quarter" idx="11"/>
          </p:nvPr>
        </p:nvSpPr>
        <p:spPr>
          <a:xfrm>
            <a:off x="3124200" y="6248400"/>
            <a:ext cx="2895600" cy="457200"/>
          </a:xfrm>
        </p:spPr>
        <p:txBody>
          <a:bodyPr/>
          <a:lstStyle>
            <a:lvl1pPr>
              <a:defRPr/>
            </a:lvl1pPr>
          </a:lstStyle>
          <a:p>
            <a:endParaRPr lang="el-GR" altLang="el-GR">
              <a:solidFill>
                <a:srgbClr val="FFFFFF"/>
              </a:solidFill>
            </a:endParaRPr>
          </a:p>
        </p:txBody>
      </p:sp>
      <p:sp>
        <p:nvSpPr>
          <p:cNvPr id="5" name="Θέση αριθμού διαφάνειας 4"/>
          <p:cNvSpPr>
            <a:spLocks noGrp="1"/>
          </p:cNvSpPr>
          <p:nvPr>
            <p:ph type="sldNum" sz="quarter" idx="12"/>
          </p:nvPr>
        </p:nvSpPr>
        <p:spPr>
          <a:xfrm>
            <a:off x="6553200" y="6243638"/>
            <a:ext cx="2133600" cy="457200"/>
          </a:xfrm>
        </p:spPr>
        <p:txBody>
          <a:bodyPr/>
          <a:lstStyle>
            <a:lvl1pPr>
              <a:defRPr/>
            </a:lvl1pPr>
          </a:lstStyle>
          <a:p>
            <a:fld id="{97F57B0F-5D65-4706-967D-9353809F5ACD}"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3687599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7813"/>
            <a:ext cx="82296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457200" y="1600200"/>
            <a:ext cx="4038600" cy="45307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307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457200" y="6243638"/>
            <a:ext cx="2133600" cy="457200"/>
          </a:xfrm>
        </p:spPr>
        <p:txBody>
          <a:bodyPr/>
          <a:lstStyle>
            <a:lvl1pPr>
              <a:defRPr/>
            </a:lvl1pPr>
          </a:lstStyle>
          <a:p>
            <a:endParaRPr lang="el-GR" altLang="el-GR">
              <a:solidFill>
                <a:srgbClr val="FFFFFF"/>
              </a:solidFill>
            </a:endParaRP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a:xfrm>
            <a:off x="6553200" y="6243638"/>
            <a:ext cx="2133600" cy="457200"/>
          </a:xfrm>
        </p:spPr>
        <p:txBody>
          <a:bodyPr/>
          <a:lstStyle>
            <a:lvl1pPr>
              <a:defRPr/>
            </a:lvl1pPr>
          </a:lstStyle>
          <a:p>
            <a:fld id="{3F814606-1FEE-429B-BADD-864DF823FE61}"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328483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lvl1pPr>
              <a:defRPr/>
            </a:lvl1pPr>
          </a:lstStyle>
          <a:p>
            <a:fld id="{0EF91E68-1123-4BC4-A800-CF51FF7D723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146895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lvl1pPr>
              <a:defRPr/>
            </a:lvl1pPr>
          </a:lstStyle>
          <a:p>
            <a:fld id="{22003920-9294-4F4E-A003-83D6A1B0C519}"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292737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lvl1pPr>
              <a:defRPr/>
            </a:lvl1pPr>
          </a:lstStyle>
          <a:p>
            <a:fld id="{0BAA3CBE-14AA-4422-BCC3-E8136F71482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204323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lvl1pPr>
              <a:defRPr/>
            </a:lvl1pPr>
          </a:lstStyle>
          <a:p>
            <a:endParaRPr lang="el-GR" altLang="el-GR">
              <a:solidFill>
                <a:srgbClr val="FFFFFF"/>
              </a:solidFill>
            </a:endParaRPr>
          </a:p>
        </p:txBody>
      </p:sp>
      <p:sp>
        <p:nvSpPr>
          <p:cNvPr id="8" name="Θέση υποσέλιδου 7"/>
          <p:cNvSpPr>
            <a:spLocks noGrp="1"/>
          </p:cNvSpPr>
          <p:nvPr>
            <p:ph type="ftr" sz="quarter" idx="11"/>
          </p:nvPr>
        </p:nvSpPr>
        <p:spPr/>
        <p:txBody>
          <a:bodyPr/>
          <a:lstStyle>
            <a:lvl1pPr>
              <a:defRPr/>
            </a:lvl1pPr>
          </a:lstStyle>
          <a:p>
            <a:endParaRPr lang="el-GR" altLang="el-GR">
              <a:solidFill>
                <a:srgbClr val="FFFFFF"/>
              </a:solidFill>
            </a:endParaRPr>
          </a:p>
        </p:txBody>
      </p:sp>
      <p:sp>
        <p:nvSpPr>
          <p:cNvPr id="9" name="Θέση αριθμού διαφάνειας 8"/>
          <p:cNvSpPr>
            <a:spLocks noGrp="1"/>
          </p:cNvSpPr>
          <p:nvPr>
            <p:ph type="sldNum" sz="quarter" idx="12"/>
          </p:nvPr>
        </p:nvSpPr>
        <p:spPr/>
        <p:txBody>
          <a:bodyPr/>
          <a:lstStyle>
            <a:lvl1pPr>
              <a:defRPr/>
            </a:lvl1pPr>
          </a:lstStyle>
          <a:p>
            <a:fld id="{79F13D36-82E5-4D92-9840-A8194D8FEA42}"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365793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lvl1pPr>
              <a:defRPr/>
            </a:lvl1pPr>
          </a:lstStyle>
          <a:p>
            <a:endParaRPr lang="el-GR" altLang="el-GR">
              <a:solidFill>
                <a:srgbClr val="FFFFFF"/>
              </a:solidFill>
            </a:endParaRPr>
          </a:p>
        </p:txBody>
      </p:sp>
      <p:sp>
        <p:nvSpPr>
          <p:cNvPr id="4" name="Θέση υποσέλιδου 3"/>
          <p:cNvSpPr>
            <a:spLocks noGrp="1"/>
          </p:cNvSpPr>
          <p:nvPr>
            <p:ph type="ftr" sz="quarter" idx="11"/>
          </p:nvPr>
        </p:nvSpPr>
        <p:spPr/>
        <p:txBody>
          <a:bodyPr/>
          <a:lstStyle>
            <a:lvl1pPr>
              <a:defRPr/>
            </a:lvl1pPr>
          </a:lstStyle>
          <a:p>
            <a:endParaRPr lang="el-GR" altLang="el-GR">
              <a:solidFill>
                <a:srgbClr val="FFFFFF"/>
              </a:solidFill>
            </a:endParaRPr>
          </a:p>
        </p:txBody>
      </p:sp>
      <p:sp>
        <p:nvSpPr>
          <p:cNvPr id="5" name="Θέση αριθμού διαφάνειας 4"/>
          <p:cNvSpPr>
            <a:spLocks noGrp="1"/>
          </p:cNvSpPr>
          <p:nvPr>
            <p:ph type="sldNum" sz="quarter" idx="12"/>
          </p:nvPr>
        </p:nvSpPr>
        <p:spPr/>
        <p:txBody>
          <a:bodyPr/>
          <a:lstStyle>
            <a:lvl1pPr>
              <a:defRPr/>
            </a:lvl1pPr>
          </a:lstStyle>
          <a:p>
            <a:fld id="{AEFEEAAD-18B4-48BF-BB2A-6762A4D601F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412319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solidFill>
                <a:srgbClr val="FFFFFF"/>
              </a:solidFill>
            </a:endParaRPr>
          </a:p>
        </p:txBody>
      </p:sp>
      <p:sp>
        <p:nvSpPr>
          <p:cNvPr id="3" name="Θέση υποσέλιδου 2"/>
          <p:cNvSpPr>
            <a:spLocks noGrp="1"/>
          </p:cNvSpPr>
          <p:nvPr>
            <p:ph type="ftr" sz="quarter" idx="11"/>
          </p:nvPr>
        </p:nvSpPr>
        <p:spPr/>
        <p:txBody>
          <a:bodyPr/>
          <a:lstStyle>
            <a:lvl1pPr>
              <a:defRPr/>
            </a:lvl1pPr>
          </a:lstStyle>
          <a:p>
            <a:endParaRPr lang="el-GR" altLang="el-GR">
              <a:solidFill>
                <a:srgbClr val="FFFFFF"/>
              </a:solidFill>
            </a:endParaRPr>
          </a:p>
        </p:txBody>
      </p:sp>
      <p:sp>
        <p:nvSpPr>
          <p:cNvPr id="4" name="Θέση αριθμού διαφάνειας 3"/>
          <p:cNvSpPr>
            <a:spLocks noGrp="1"/>
          </p:cNvSpPr>
          <p:nvPr>
            <p:ph type="sldNum" sz="quarter" idx="12"/>
          </p:nvPr>
        </p:nvSpPr>
        <p:spPr/>
        <p:txBody>
          <a:bodyPr/>
          <a:lstStyle>
            <a:lvl1pPr>
              <a:defRPr/>
            </a:lvl1pPr>
          </a:lstStyle>
          <a:p>
            <a:fld id="{10FB950E-01A6-4408-8C4E-DD7821A12FA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165775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lvl1pPr>
              <a:defRPr/>
            </a:lvl1pPr>
          </a:lstStyle>
          <a:p>
            <a:fld id="{D9B61AA5-3B2B-4E2E-960E-DBA92C4DB8CC}"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61685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lvl1pPr>
              <a:defRPr/>
            </a:lvl1pPr>
          </a:lstStyle>
          <a:p>
            <a:fld id="{69BD10D1-7E9A-4AD1-BDE9-31C59CEABC7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xmlns="" val="274184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4000" cy="6856413"/>
            <a:chOff x="0" y="0"/>
            <a:chExt cx="5760" cy="4319"/>
          </a:xfrm>
        </p:grpSpPr>
        <p:sp>
          <p:nvSpPr>
            <p:cNvPr id="1126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6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6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0"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fontAlgn="base">
                <a:spcBef>
                  <a:spcPct val="0"/>
                </a:spcBef>
                <a:spcAft>
                  <a:spcPct val="0"/>
                </a:spcAft>
              </a:pPr>
              <a:endParaRPr lang="el-GR">
                <a:solidFill>
                  <a:srgbClr val="FFFFFF"/>
                </a:solidFill>
              </a:endParaRPr>
            </a:p>
          </p:txBody>
        </p:sp>
        <p:sp>
          <p:nvSpPr>
            <p:cNvPr id="11272"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3"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5"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7"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79"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3"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5"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fontAlgn="base">
                <a:spcBef>
                  <a:spcPct val="0"/>
                </a:spcBef>
                <a:spcAft>
                  <a:spcPct val="0"/>
                </a:spcAft>
              </a:pPr>
              <a:endParaRPr lang="el-GR">
                <a:solidFill>
                  <a:srgbClr val="FFFFFF"/>
                </a:solidFill>
              </a:endParaRPr>
            </a:p>
          </p:txBody>
        </p:sp>
        <p:sp>
          <p:nvSpPr>
            <p:cNvPr id="1128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89"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2"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4"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29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30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30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30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grpSp>
          <p:nvGrpSpPr>
            <p:cNvPr id="11303" name="Group 39"/>
            <p:cNvGrpSpPr>
              <a:grpSpLocks/>
            </p:cNvGrpSpPr>
            <p:nvPr userDrawn="1"/>
          </p:nvGrpSpPr>
          <p:grpSpPr bwMode="auto">
            <a:xfrm>
              <a:off x="0" y="1632"/>
              <a:ext cx="5758" cy="1858"/>
              <a:chOff x="0" y="1632"/>
              <a:chExt cx="5758" cy="1858"/>
            </a:xfrm>
          </p:grpSpPr>
          <p:sp>
            <p:nvSpPr>
              <p:cNvPr id="1130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sp>
            <p:nvSpPr>
              <p:cNvPr id="1130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l-GR">
                  <a:solidFill>
                    <a:srgbClr val="FFFFFF"/>
                  </a:solidFill>
                </a:endParaRPr>
              </a:p>
            </p:txBody>
          </p:sp>
        </p:grpSp>
      </p:grpSp>
      <p:sp>
        <p:nvSpPr>
          <p:cNvPr id="1130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130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1308"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fontAlgn="base">
              <a:spcBef>
                <a:spcPct val="0"/>
              </a:spcBef>
              <a:spcAft>
                <a:spcPct val="0"/>
              </a:spcAft>
            </a:pPr>
            <a:endParaRPr lang="el-GR" altLang="el-GR">
              <a:solidFill>
                <a:srgbClr val="FFFFFF"/>
              </a:solidFill>
            </a:endParaRPr>
          </a:p>
        </p:txBody>
      </p:sp>
      <p:sp>
        <p:nvSpPr>
          <p:cNvPr id="11309"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fontAlgn="base">
              <a:spcBef>
                <a:spcPct val="0"/>
              </a:spcBef>
              <a:spcAft>
                <a:spcPct val="0"/>
              </a:spcAft>
            </a:pPr>
            <a:endParaRPr lang="el-GR" altLang="el-GR">
              <a:solidFill>
                <a:srgbClr val="FFFFFF"/>
              </a:solidFill>
            </a:endParaRPr>
          </a:p>
        </p:txBody>
      </p:sp>
      <p:sp>
        <p:nvSpPr>
          <p:cNvPr id="11310"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fontAlgn="base">
              <a:spcBef>
                <a:spcPct val="0"/>
              </a:spcBef>
              <a:spcAft>
                <a:spcPct val="0"/>
              </a:spcAft>
            </a:pPr>
            <a:fld id="{2957D6DD-0BFE-4822-BEEB-9B491DC31DCD}" type="slidenum">
              <a:rPr lang="el-GR" altLang="el-GR">
                <a:solidFill>
                  <a:srgbClr val="FFFFFF"/>
                </a:solidFill>
              </a:rPr>
              <a:pPr fontAlgn="base">
                <a:spcBef>
                  <a:spcPct val="0"/>
                </a:spcBef>
                <a:spcAft>
                  <a:spcPct val="0"/>
                </a:spcAft>
              </a:pPr>
              <a:t>‹#›</a:t>
            </a:fld>
            <a:endParaRPr lang="el-GR" altLang="el-GR">
              <a:solidFill>
                <a:srgbClr val="FFFFFF"/>
              </a:solidFill>
            </a:endParaRPr>
          </a:p>
        </p:txBody>
      </p:sp>
    </p:spTree>
    <p:extLst>
      <p:ext uri="{BB962C8B-B14F-4D97-AF65-F5344CB8AC3E}">
        <p14:creationId xmlns:p14="http://schemas.microsoft.com/office/powerpoint/2010/main" xmlns="" val="33404541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DB40CB6-E73D-8BA9-5D45-25C040FE343B}"/>
              </a:ext>
            </a:extLst>
          </p:cNvPr>
          <p:cNvSpPr>
            <a:spLocks noGrp="1"/>
          </p:cNvSpPr>
          <p:nvPr>
            <p:ph type="ctrTitle" sz="quarter"/>
          </p:nvPr>
        </p:nvSpPr>
        <p:spPr>
          <a:xfrm>
            <a:off x="457200" y="692150"/>
            <a:ext cx="8229600" cy="1828800"/>
          </a:xfrm>
        </p:spPr>
        <p:txBody>
          <a:bodyPr/>
          <a:lstStyle/>
          <a:p>
            <a:pPr eaLnBrk="1" hangingPunct="1">
              <a:defRPr/>
            </a:pPr>
            <a:r>
              <a:rPr lang="el-GR" sz="3200" b="1" i="1"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ΜΑΘΗΜΑ 8</a:t>
            </a:r>
            <a:br>
              <a:rPr lang="el-GR" sz="3200" b="1" i="1"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br>
            <a:r>
              <a:rPr lang="el-GR" sz="3200" b="1" i="1"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ΠΕΡΙ ΙΑΣΕΩΣ (ΠΑΤΕΡΕΣ ΤΗΣ ΕΚΚΛΗΣΙΑΣ)</a:t>
            </a:r>
            <a:br>
              <a:rPr lang="el-GR" sz="3200" b="1" i="1"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br>
            <a:r>
              <a:rPr lang="el-GR" sz="18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
            </a:r>
            <a:br>
              <a:rPr lang="el-GR" sz="18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endParaRPr lang="el-GR" sz="6000" dirty="0"/>
          </a:p>
        </p:txBody>
      </p:sp>
      <p:sp>
        <p:nvSpPr>
          <p:cNvPr id="3" name="Υπότιτλος 2">
            <a:extLst>
              <a:ext uri="{FF2B5EF4-FFF2-40B4-BE49-F238E27FC236}">
                <a16:creationId xmlns:a16="http://schemas.microsoft.com/office/drawing/2014/main" xmlns="" id="{61F19ABF-B27B-EA60-4CAC-E494F2366C22}"/>
              </a:ext>
            </a:extLst>
          </p:cNvPr>
          <p:cNvSpPr>
            <a:spLocks noGrp="1"/>
          </p:cNvSpPr>
          <p:nvPr>
            <p:ph type="subTitle" sz="quarter" idx="1"/>
          </p:nvPr>
        </p:nvSpPr>
        <p:spPr>
          <a:xfrm>
            <a:off x="1331913" y="2068513"/>
            <a:ext cx="6296025" cy="2720975"/>
          </a:xfrm>
        </p:spPr>
        <p:txBody>
          <a:bodyPr/>
          <a:lstStyle/>
          <a:p>
            <a:pPr>
              <a:lnSpc>
                <a:spcPct val="115000"/>
              </a:lnSpc>
              <a:spcAft>
                <a:spcPts val="1000"/>
              </a:spcAft>
              <a:defRPr/>
            </a:pPr>
            <a:r>
              <a:rPr lang="el-GR" sz="1800" b="1" i="1"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Κωνσταντίνος Καλαχάνης</a:t>
            </a:r>
          </a:p>
          <a:p>
            <a:pPr>
              <a:lnSpc>
                <a:spcPct val="115000"/>
              </a:lnSpc>
              <a:spcAft>
                <a:spcPts val="1000"/>
              </a:spcAft>
              <a:defRPr/>
            </a:pPr>
            <a:r>
              <a:rPr lang="el-GR"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Δρ. Φιλοσοφίας, Εθνικό &amp; Καποδιστριακό Πανεπιστήμιο Αθηνών</a:t>
            </a:r>
          </a:p>
          <a:p>
            <a:pPr>
              <a:lnSpc>
                <a:spcPct val="115000"/>
              </a:lnSpc>
              <a:spcAft>
                <a:spcPts val="1000"/>
              </a:spcAft>
              <a:defRPr/>
            </a:pPr>
            <a:r>
              <a:rPr lang="en-US"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M.Sc. </a:t>
            </a:r>
            <a:r>
              <a:rPr lang="el-GR"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Περιβάλλον &amp;  Υγεία, διαχείριση περιβαλλοντικών θεμάτων με επιπτώσεις στην υγεία, Ιατρική Σχολή, Εθνικό &amp; Καποδιστριακό Πανεπιστήμιο Αθηνών</a:t>
            </a:r>
          </a:p>
          <a:p>
            <a:pPr>
              <a:lnSpc>
                <a:spcPct val="115000"/>
              </a:lnSpc>
              <a:spcAft>
                <a:spcPts val="1000"/>
              </a:spcAft>
              <a:defRPr/>
            </a:pPr>
            <a:r>
              <a:rPr lang="en-US"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Research Coordinator</a:t>
            </a:r>
            <a:r>
              <a:rPr lang="el-GR"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New York College, Athens, Greece</a:t>
            </a:r>
          </a:p>
          <a:p>
            <a:pPr eaLnBrk="1" hangingPunct="1">
              <a:defRPr/>
            </a:pP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2800" b="1" dirty="0">
                <a:solidFill>
                  <a:srgbClr val="FFFF00"/>
                </a:solidFill>
                <a:latin typeface="Calibri" panose="020F0502020204030204" pitchFamily="34" charset="0"/>
                <a:cs typeface="Calibri" panose="020F0502020204030204" pitchFamily="34" charset="0"/>
              </a:rPr>
              <a:t>6. Σκέψεις περί της Ιατρικής </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107504" y="1163636"/>
            <a:ext cx="9036496"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lgn="just">
              <a:buNone/>
            </a:pPr>
            <a:r>
              <a:rPr lang="el-GR" sz="1800" b="1" kern="0" dirty="0" err="1">
                <a:solidFill>
                  <a:srgbClr val="FFFF00"/>
                </a:solidFill>
                <a:latin typeface="Calibri" panose="020F0502020204030204" pitchFamily="34" charset="0"/>
                <a:cs typeface="Calibri" panose="020F0502020204030204" pitchFamily="34" charset="0"/>
              </a:rPr>
              <a:t>παρέστω</a:t>
            </a:r>
            <a:r>
              <a:rPr lang="el-GR" sz="1800" b="1" kern="0" dirty="0">
                <a:solidFill>
                  <a:srgbClr val="FFFF00"/>
                </a:solidFill>
                <a:latin typeface="Calibri" panose="020F0502020204030204" pitchFamily="34" charset="0"/>
                <a:cs typeface="Calibri" panose="020F0502020204030204" pitchFamily="34" charset="0"/>
              </a:rPr>
              <a:t> τις </a:t>
            </a:r>
            <a:r>
              <a:rPr lang="el-GR" sz="1800" b="1" kern="0" dirty="0" err="1">
                <a:solidFill>
                  <a:srgbClr val="FFFF00"/>
                </a:solidFill>
                <a:latin typeface="Calibri" panose="020F0502020204030204" pitchFamily="34" charset="0"/>
                <a:cs typeface="Calibri" panose="020F0502020204030204" pitchFamily="34" charset="0"/>
              </a:rPr>
              <a:t>ἰατρὸς</a:t>
            </a:r>
            <a:r>
              <a:rPr lang="el-GR" sz="1800" b="1" kern="0" dirty="0">
                <a:solidFill>
                  <a:srgbClr val="FFFF00"/>
                </a:solidFill>
                <a:latin typeface="Calibri" panose="020F0502020204030204" pitchFamily="34" charset="0"/>
                <a:cs typeface="Calibri" panose="020F0502020204030204" pitchFamily="34" charset="0"/>
              </a:rPr>
              <a:t> δικαιοσύνης </a:t>
            </a:r>
            <a:r>
              <a:rPr lang="el-GR" sz="1800" b="1" kern="0" dirty="0" err="1">
                <a:solidFill>
                  <a:srgbClr val="FFFF00"/>
                </a:solidFill>
                <a:latin typeface="Calibri" panose="020F0502020204030204" pitchFamily="34" charset="0"/>
                <a:cs typeface="Calibri" panose="020F0502020204030204" pitchFamily="34" charset="0"/>
              </a:rPr>
              <a:t>πεφροντικὼς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εὐχομένῳ</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κάμνοντι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περὶ</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τῆς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ὑγείας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ἐπιστήμην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ἔχων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τοῦ</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ὃν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δεῖ</a:t>
            </a:r>
            <a:r>
              <a:rPr lang="el-GR" sz="1800" b="1" kern="0" dirty="0">
                <a:solidFill>
                  <a:srgbClr val="FFFF00"/>
                </a:solidFill>
                <a:latin typeface="Calibri" panose="020F0502020204030204" pitchFamily="34" charset="0"/>
                <a:cs typeface="Calibri" panose="020F0502020204030204" pitchFamily="34" charset="0"/>
              </a:rPr>
              <a:t> τρόπον </a:t>
            </a:r>
            <a:r>
              <a:rPr lang="el-GR" sz="1800" b="1" kern="0" dirty="0" err="1">
                <a:solidFill>
                  <a:srgbClr val="FFFF00"/>
                </a:solidFill>
                <a:latin typeface="Calibri" panose="020F0502020204030204" pitchFamily="34" charset="0"/>
                <a:cs typeface="Calibri" panose="020F0502020204030204" pitchFamily="34" charset="0"/>
              </a:rPr>
              <a:t>θεραπεῦσαι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περὶ</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οὗ</a:t>
            </a:r>
            <a:r>
              <a:rPr lang="el-GR" sz="1800" b="1" kern="0" dirty="0">
                <a:solidFill>
                  <a:srgbClr val="FFFF00"/>
                </a:solidFill>
                <a:latin typeface="Calibri" panose="020F0502020204030204" pitchFamily="34" charset="0"/>
                <a:cs typeface="Calibri" panose="020F0502020204030204" pitchFamily="34" charset="0"/>
              </a:rPr>
              <a:t>  ὁ </a:t>
            </a:r>
            <a:r>
              <a:rPr lang="el-GR" sz="1800" b="1" kern="0" dirty="0" err="1">
                <a:solidFill>
                  <a:srgbClr val="FFFF00"/>
                </a:solidFill>
                <a:latin typeface="Calibri" panose="020F0502020204030204" pitchFamily="34" charset="0"/>
                <a:cs typeface="Calibri" panose="020F0502020204030204" pitchFamily="34" charset="0"/>
              </a:rPr>
              <a:t>δεῖνα</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ἀναφέρει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τὴν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εὐχὴν</a:t>
            </a:r>
            <a:r>
              <a:rPr lang="el-GR" sz="1800" b="1" kern="0" dirty="0">
                <a:solidFill>
                  <a:srgbClr val="FFFF00"/>
                </a:solidFill>
                <a:latin typeface="Calibri" panose="020F0502020204030204" pitchFamily="34" charset="0"/>
                <a:cs typeface="Calibri" panose="020F0502020204030204" pitchFamily="34" charset="0"/>
              </a:rPr>
              <a:t> νοσήματος· </a:t>
            </a:r>
            <a:r>
              <a:rPr lang="el-GR" sz="1800" b="1" kern="0" dirty="0" err="1">
                <a:solidFill>
                  <a:srgbClr val="FFFF00"/>
                </a:solidFill>
                <a:latin typeface="Calibri" panose="020F0502020204030204" pitchFamily="34" charset="0"/>
                <a:cs typeface="Calibri" panose="020F0502020204030204" pitchFamily="34" charset="0"/>
              </a:rPr>
              <a:t>φανερὸν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δὴ</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ὅτι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κινηθήσεται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οὗτος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πρὸς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τὸ</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ἰάσασθαι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τὸν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εὐξάμενον</a:t>
            </a:r>
            <a:r>
              <a:rPr lang="el-GR" sz="1800" b="1" kern="0" dirty="0">
                <a:solidFill>
                  <a:srgbClr val="FFFF00"/>
                </a:solidFill>
                <a:latin typeface="Calibri" panose="020F0502020204030204" pitchFamily="34" charset="0"/>
                <a:cs typeface="Calibri" panose="020F0502020204030204" pitchFamily="34" charset="0"/>
              </a:rPr>
              <a:t>, τάχα </a:t>
            </a:r>
            <a:r>
              <a:rPr lang="el-GR" sz="1800" b="1" kern="0" dirty="0" err="1">
                <a:solidFill>
                  <a:srgbClr val="FFFF00"/>
                </a:solidFill>
                <a:latin typeface="Calibri" panose="020F0502020204030204" pitchFamily="34" charset="0"/>
                <a:cs typeface="Calibri" panose="020F0502020204030204" pitchFamily="34" charset="0"/>
              </a:rPr>
              <a:t>οὐ</a:t>
            </a:r>
            <a:r>
              <a:rPr lang="el-GR" sz="1800" b="1" kern="0" dirty="0">
                <a:solidFill>
                  <a:srgbClr val="FFFF00"/>
                </a:solidFill>
                <a:latin typeface="Calibri" panose="020F0502020204030204" pitchFamily="34" charset="0"/>
                <a:cs typeface="Calibri" panose="020F0502020204030204" pitchFamily="34" charset="0"/>
              </a:rPr>
              <a:t> μάτην </a:t>
            </a:r>
            <a:r>
              <a:rPr lang="el-GR" sz="1800" b="1" kern="0" dirty="0" err="1">
                <a:solidFill>
                  <a:srgbClr val="FFFF00"/>
                </a:solidFill>
                <a:latin typeface="Calibri" panose="020F0502020204030204" pitchFamily="34" charset="0"/>
                <a:cs typeface="Calibri" panose="020F0502020204030204" pitchFamily="34" charset="0"/>
              </a:rPr>
              <a:t>ὑπολαβὼν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ὅτι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τοῦτ</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αὐτὸ</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γέγονεν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ἐν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νῷ</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τοῦ</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θεοῦ</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ἐπακούσαντος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τῆς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εὐχῆς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τοῦ</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τὴν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ἀπαλλαγὴν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τῆς</a:t>
            </a:r>
            <a:r>
              <a:rPr lang="el-GR" sz="1800" b="1" kern="0" dirty="0">
                <a:solidFill>
                  <a:srgbClr val="FFFF00"/>
                </a:solidFill>
                <a:latin typeface="Calibri" panose="020F0502020204030204" pitchFamily="34" charset="0"/>
                <a:cs typeface="Calibri" panose="020F0502020204030204" pitchFamily="34" charset="0"/>
              </a:rPr>
              <a:t> νόσου γενέσθαι </a:t>
            </a:r>
            <a:r>
              <a:rPr lang="el-GR" sz="1800" b="1" kern="0" dirty="0" err="1">
                <a:solidFill>
                  <a:srgbClr val="FFFF00"/>
                </a:solidFill>
                <a:latin typeface="Calibri" panose="020F0502020204030204" pitchFamily="34" charset="0"/>
                <a:cs typeface="Calibri" panose="020F0502020204030204" pitchFamily="34" charset="0"/>
              </a:rPr>
              <a:t>αὐτῷ</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εὐξαμένου</a:t>
            </a:r>
            <a:r>
              <a:rPr lang="el-GR" sz="1800" b="1" kern="0" dirty="0">
                <a:solidFill>
                  <a:srgbClr val="FFFF00"/>
                </a:solidFill>
                <a:latin typeface="Calibri" panose="020F0502020204030204" pitchFamily="34" charset="0"/>
                <a:cs typeface="Calibri" panose="020F0502020204030204" pitchFamily="34" charset="0"/>
              </a:rPr>
              <a:t>.</a:t>
            </a:r>
          </a:p>
          <a:p>
            <a:pPr marL="0" indent="0" algn="just">
              <a:buNone/>
            </a:pPr>
            <a:endParaRPr lang="el-GR" sz="1800" b="1" kern="0" dirty="0">
              <a:latin typeface="Calibri" panose="020F0502020204030204" pitchFamily="34" charset="0"/>
              <a:cs typeface="Calibri" panose="020F0502020204030204" pitchFamily="34" charset="0"/>
            </a:endParaRPr>
          </a:p>
          <a:p>
            <a:pPr marL="0" indent="0" algn="just">
              <a:buNone/>
            </a:pPr>
            <a:endParaRPr lang="el-GR" sz="1800" b="1" kern="0" dirty="0">
              <a:latin typeface="Calibri" panose="020F0502020204030204" pitchFamily="34" charset="0"/>
              <a:cs typeface="Calibri" panose="020F0502020204030204" pitchFamily="34" charset="0"/>
            </a:endParaRPr>
          </a:p>
          <a:p>
            <a:pPr marL="0" indent="0" algn="just">
              <a:buNone/>
            </a:pPr>
            <a:r>
              <a:rPr lang="el-GR" sz="1800" b="1" kern="0" dirty="0">
                <a:latin typeface="Calibri" panose="020F0502020204030204" pitchFamily="34" charset="0"/>
                <a:cs typeface="Calibri" panose="020F0502020204030204" pitchFamily="34" charset="0"/>
              </a:rPr>
              <a:t>Ας είναι παρών κάποιος γιατρός της δικαιοσύνης, που έχει φροντίσει έναν ασθενή για υγεία, έχοντας γνώση για το πώς πρέπει να θεραπευτεί η ασθένεια για την οποία ο ασθενής προσευχόταν. Είναι φανερό ότι αυτός ο γιατρός θα κινηθεί προς την κατεύθυνση της θεραπείας του ασθενούς, πιθανώς υποθέτοντας ότι αυτή ήταν η θέληση του Θεού, έχοντας ακούσει την ευχή του ασθενούς για ανακούφιση από τη νόσο. </a:t>
            </a:r>
          </a:p>
          <a:p>
            <a:pPr marL="0" indent="0" algn="just">
              <a:buNone/>
            </a:pPr>
            <a:endParaRPr lang="el-GR" sz="1800" b="1" kern="0" dirty="0">
              <a:latin typeface="Calibri" panose="020F0502020204030204" pitchFamily="34" charset="0"/>
              <a:cs typeface="Calibri" panose="020F0502020204030204" pitchFamily="34" charset="0"/>
            </a:endParaRPr>
          </a:p>
          <a:p>
            <a:pPr marL="0" indent="0" algn="just">
              <a:buNone/>
            </a:pPr>
            <a:r>
              <a:rPr lang="el-GR" sz="1800" b="1" kern="0" dirty="0">
                <a:latin typeface="Calibri" panose="020F0502020204030204" pitchFamily="34" charset="0"/>
                <a:cs typeface="Calibri" panose="020F0502020204030204" pitchFamily="34" charset="0"/>
              </a:rPr>
              <a:t>Ωριγένης, Περί ευχής, 11, 4, 8.</a:t>
            </a:r>
          </a:p>
          <a:p>
            <a:pPr marL="0" indent="0" algn="just">
              <a:buNone/>
            </a:pPr>
            <a:endParaRPr lang="el-GR" sz="1800" b="1" kern="0" dirty="0">
              <a:latin typeface="Calibri" panose="020F0502020204030204" pitchFamily="34" charset="0"/>
              <a:cs typeface="Calibri" panose="020F0502020204030204" pitchFamily="34" charset="0"/>
            </a:endParaRPr>
          </a:p>
          <a:p>
            <a:pPr marL="0" indent="0" algn="just">
              <a:buNone/>
            </a:pPr>
            <a:endParaRPr lang="el-GR" sz="1800" b="1"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86039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3600" b="1" dirty="0">
                <a:solidFill>
                  <a:srgbClr val="FFFF00"/>
                </a:solidFill>
                <a:latin typeface="Calibri" panose="020F0502020204030204" pitchFamily="34" charset="0"/>
                <a:cs typeface="Calibri" panose="020F0502020204030204" pitchFamily="34" charset="0"/>
              </a:rPr>
              <a:t>1. Η προέλευση της νόσου</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p:txBody>
          <a:bodyPr/>
          <a:lstStyle/>
          <a:p>
            <a:pPr marL="0" indent="0">
              <a:buNone/>
            </a:pPr>
            <a:r>
              <a:rPr lang="el-GR" sz="1600" b="1" dirty="0" err="1">
                <a:solidFill>
                  <a:srgbClr val="FFFF00"/>
                </a:solidFill>
                <a:latin typeface="Calibri" panose="020F0502020204030204" pitchFamily="34" charset="0"/>
                <a:cs typeface="Calibri" panose="020F0502020204030204" pitchFamily="34" charset="0"/>
              </a:rPr>
              <a:t>Οὔτε</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γὰρ</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ἀγέννητος</a:t>
            </a:r>
            <a:r>
              <a:rPr lang="el-GR" sz="1600" b="1" dirty="0">
                <a:solidFill>
                  <a:srgbClr val="FFFF00"/>
                </a:solidFill>
                <a:latin typeface="Calibri" panose="020F0502020204030204" pitchFamily="34" charset="0"/>
                <a:cs typeface="Calibri" panose="020F0502020204030204" pitchFamily="34" charset="0"/>
              </a:rPr>
              <a:t> ἡ νόσος, </a:t>
            </a:r>
            <a:r>
              <a:rPr lang="el-GR" sz="1600" b="1" dirty="0" err="1">
                <a:solidFill>
                  <a:srgbClr val="FFFF00"/>
                </a:solidFill>
                <a:latin typeface="Calibri" panose="020F0502020204030204" pitchFamily="34" charset="0"/>
                <a:cs typeface="Calibri" panose="020F0502020204030204" pitchFamily="34" charset="0"/>
              </a:rPr>
              <a:t>οὔτε</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μὴν</a:t>
            </a:r>
            <a:r>
              <a:rPr lang="el-GR" sz="1600" b="1" dirty="0">
                <a:solidFill>
                  <a:srgbClr val="FFFF00"/>
                </a:solidFill>
                <a:latin typeface="Calibri" panose="020F0502020204030204" pitchFamily="34" charset="0"/>
                <a:cs typeface="Calibri" panose="020F0502020204030204" pitchFamily="34" charset="0"/>
              </a:rPr>
              <a:t> δημιούργημα </a:t>
            </a:r>
            <a:r>
              <a:rPr lang="el-GR" sz="1600" b="1" dirty="0" err="1">
                <a:solidFill>
                  <a:srgbClr val="FFFF00"/>
                </a:solidFill>
                <a:latin typeface="Calibri" panose="020F0502020204030204" pitchFamily="34" charset="0"/>
                <a:cs typeface="Calibri" panose="020F0502020204030204" pitchFamily="34" charset="0"/>
              </a:rPr>
              <a:t>τοῦ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Θεοῦ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Ἀλλ</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ἐκτίσθη</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μὲν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ζῶα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μετὰ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τῆς</a:t>
            </a:r>
            <a:r>
              <a:rPr lang="el-GR" sz="1600" b="1" dirty="0">
                <a:solidFill>
                  <a:srgbClr val="FFFF00"/>
                </a:solidFill>
                <a:latin typeface="Calibri" panose="020F0502020204030204" pitchFamily="34" charset="0"/>
                <a:cs typeface="Calibri" panose="020F0502020204030204" pitchFamily="34" charset="0"/>
              </a:rPr>
              <a:t> πρεπούσης </a:t>
            </a:r>
            <a:r>
              <a:rPr lang="el-GR" sz="1600" b="1" dirty="0" err="1">
                <a:solidFill>
                  <a:srgbClr val="FFFF00"/>
                </a:solidFill>
                <a:latin typeface="Calibri" panose="020F0502020204030204" pitchFamily="34" charset="0"/>
                <a:cs typeface="Calibri" panose="020F0502020204030204" pitchFamily="34" charset="0"/>
              </a:rPr>
              <a:t>αὐτοῖς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κατασκευῆς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κατὰ</a:t>
            </a:r>
            <a:r>
              <a:rPr lang="el-GR" sz="1600" b="1" dirty="0">
                <a:solidFill>
                  <a:srgbClr val="FFFF00"/>
                </a:solidFill>
                <a:latin typeface="Calibri" panose="020F0502020204030204" pitchFamily="34" charset="0"/>
                <a:cs typeface="Calibri" panose="020F0502020204030204" pitchFamily="34" charset="0"/>
              </a:rPr>
              <a:t> φύσιν,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παρήχθη </a:t>
            </a:r>
            <a:r>
              <a:rPr lang="el-GR" sz="1600" b="1" dirty="0" err="1">
                <a:solidFill>
                  <a:srgbClr val="FFFF00"/>
                </a:solidFill>
                <a:latin typeface="Calibri" panose="020F0502020204030204" pitchFamily="34" charset="0"/>
                <a:cs typeface="Calibri" panose="020F0502020204030204" pitchFamily="34" charset="0"/>
              </a:rPr>
              <a:t>πρὸς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τὴν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ζωὴν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ἀπηρτισμένα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τοῖς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μέλεσιν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ἐνόσησε</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κατὰ</a:t>
            </a:r>
            <a:r>
              <a:rPr lang="el-GR" sz="1600" b="1" dirty="0">
                <a:solidFill>
                  <a:srgbClr val="FFFF00"/>
                </a:solidFill>
                <a:latin typeface="Calibri" panose="020F0502020204030204" pitchFamily="34" charset="0"/>
                <a:cs typeface="Calibri" panose="020F0502020204030204" pitchFamily="34" charset="0"/>
              </a:rPr>
              <a:t> φύσιν </a:t>
            </a:r>
            <a:r>
              <a:rPr lang="el-GR" sz="1600" b="1" dirty="0" err="1">
                <a:solidFill>
                  <a:srgbClr val="FFFF00"/>
                </a:solidFill>
                <a:latin typeface="Calibri" panose="020F0502020204030204" pitchFamily="34" charset="0"/>
                <a:cs typeface="Calibri" panose="020F0502020204030204" pitchFamily="34" charset="0"/>
              </a:rPr>
              <a:t>παρατραπέντα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Ἐξίσταται</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γὰρ</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ὑγιείας</a:t>
            </a:r>
            <a:r>
              <a:rPr lang="el-GR" sz="1600" b="1" dirty="0">
                <a:solidFill>
                  <a:srgbClr val="FFFF00"/>
                </a:solidFill>
                <a:latin typeface="Calibri" panose="020F0502020204030204" pitchFamily="34" charset="0"/>
                <a:cs typeface="Calibri" panose="020F0502020204030204" pitchFamily="34" charset="0"/>
              </a:rPr>
              <a:t> ἢ </a:t>
            </a:r>
            <a:r>
              <a:rPr lang="el-GR" sz="1600" b="1" dirty="0" err="1">
                <a:solidFill>
                  <a:srgbClr val="FFFF00"/>
                </a:solidFill>
                <a:latin typeface="Calibri" panose="020F0502020204030204" pitchFamily="34" charset="0"/>
                <a:cs typeface="Calibri" panose="020F0502020204030204" pitchFamily="34" charset="0"/>
              </a:rPr>
              <a:t>διὰ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πονηρὰν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δίαιταν</a:t>
            </a:r>
            <a:r>
              <a:rPr lang="el-GR" sz="1600" b="1" dirty="0">
                <a:solidFill>
                  <a:srgbClr val="FFFF00"/>
                </a:solidFill>
                <a:latin typeface="Calibri" panose="020F0502020204030204" pitchFamily="34" charset="0"/>
                <a:cs typeface="Calibri" panose="020F0502020204030204" pitchFamily="34" charset="0"/>
              </a:rPr>
              <a:t> ἢ δι' </a:t>
            </a:r>
            <a:r>
              <a:rPr lang="el-GR" sz="1600" b="1" dirty="0" err="1">
                <a:solidFill>
                  <a:srgbClr val="FFFF00"/>
                </a:solidFill>
                <a:latin typeface="Calibri" panose="020F0502020204030204" pitchFamily="34" charset="0"/>
                <a:cs typeface="Calibri" panose="020F0502020204030204" pitchFamily="34" charset="0"/>
              </a:rPr>
              <a:t>ἡσδηποτοῦν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νοσοποιοῦ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αἰτίας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Οὐκοῦν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σῶμα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μὲν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ἔκτισεν</a:t>
            </a:r>
            <a:r>
              <a:rPr lang="el-GR" sz="1600" b="1" dirty="0">
                <a:solidFill>
                  <a:srgbClr val="FFFF00"/>
                </a:solidFill>
                <a:latin typeface="Calibri" panose="020F0502020204030204" pitchFamily="34" charset="0"/>
                <a:cs typeface="Calibri" panose="020F0502020204030204" pitchFamily="34" charset="0"/>
              </a:rPr>
              <a:t> ὁ </a:t>
            </a:r>
            <a:r>
              <a:rPr lang="el-GR" sz="1600" b="1" dirty="0" err="1">
                <a:solidFill>
                  <a:srgbClr val="FFFF00"/>
                </a:solidFill>
                <a:latin typeface="Calibri" panose="020F0502020204030204" pitchFamily="34" charset="0"/>
                <a:cs typeface="Calibri" panose="020F0502020204030204" pitchFamily="34" charset="0"/>
              </a:rPr>
              <a:t>Θεὸς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οὐχὶ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νόσον</a:t>
            </a:r>
            <a:r>
              <a:rPr lang="el-GR" sz="1600" b="1" dirty="0">
                <a:solidFill>
                  <a:srgbClr val="FFFF00"/>
                </a:solidFill>
                <a:latin typeface="Calibri" panose="020F0502020204030204" pitchFamily="34" charset="0"/>
                <a:cs typeface="Calibri" panose="020F0502020204030204" pitchFamily="34" charset="0"/>
              </a:rPr>
              <a:t>· </a:t>
            </a:r>
          </a:p>
          <a:p>
            <a:pPr marL="0" indent="0">
              <a:buNone/>
            </a:pPr>
            <a:endParaRPr lang="el-GR" sz="1600" b="1" dirty="0">
              <a:latin typeface="Calibri" panose="020F0502020204030204" pitchFamily="34" charset="0"/>
              <a:cs typeface="Calibri" panose="020F0502020204030204" pitchFamily="34" charset="0"/>
            </a:endParaRPr>
          </a:p>
          <a:p>
            <a:pPr marL="0" indent="0">
              <a:buNone/>
            </a:pPr>
            <a:endParaRPr lang="el-GR" sz="1600" b="1" dirty="0">
              <a:latin typeface="Calibri" panose="020F0502020204030204" pitchFamily="34" charset="0"/>
              <a:cs typeface="Calibri" panose="020F0502020204030204" pitchFamily="34" charset="0"/>
            </a:endParaRPr>
          </a:p>
          <a:p>
            <a:pPr marL="0" indent="0">
              <a:buNone/>
            </a:pPr>
            <a:r>
              <a:rPr lang="el-GR" sz="1600" b="1" dirty="0">
                <a:latin typeface="Calibri" panose="020F0502020204030204" pitchFamily="34" charset="0"/>
                <a:cs typeface="Calibri" panose="020F0502020204030204" pitchFamily="34" charset="0"/>
              </a:rPr>
              <a:t>Από πού έρχονται οι ασθένειες; Από πού οι πληγές στο σώμα; Η ασθένεια δεν είναι </a:t>
            </a:r>
            <a:r>
              <a:rPr lang="el-GR" sz="1600" b="1" dirty="0" err="1">
                <a:latin typeface="Calibri" panose="020F0502020204030204" pitchFamily="34" charset="0"/>
                <a:cs typeface="Calibri" panose="020F0502020204030204" pitchFamily="34" charset="0"/>
              </a:rPr>
              <a:t>άγεννητη</a:t>
            </a:r>
            <a:r>
              <a:rPr lang="el-GR" sz="1600" b="1" dirty="0">
                <a:latin typeface="Calibri" panose="020F0502020204030204" pitchFamily="34" charset="0"/>
                <a:cs typeface="Calibri" panose="020F0502020204030204" pitchFamily="34" charset="0"/>
              </a:rPr>
              <a:t>, ούτε δημιούργημα του Θεού. Τα ζώα δημιουργήθηκαν με την ανάλογη δομή που τους ανήκει σύμφωνα με τη φύση, πλήρης και εξοπλισμένα με τα μέλη τους, όμως αρρώστησαν όταν αποκλίνουν από τη φυσική τους κατάσταση. Χάνουν την υγεία τους είτε λόγω κακής διατροφής είτε λόγω οποιασδήποτε αιτίας που προκαλεί ασθένεια. Έτσι, ο Θεός δημιούργησε το σώμα, όχι την ασθένεια</a:t>
            </a:r>
          </a:p>
          <a:p>
            <a:pPr marL="0" indent="0">
              <a:buNone/>
            </a:pPr>
            <a:endParaRPr lang="el-GR" sz="2000" b="1" dirty="0">
              <a:latin typeface="Calibri" panose="020F0502020204030204" pitchFamily="34" charset="0"/>
              <a:cs typeface="Calibri" panose="020F0502020204030204" pitchFamily="34" charset="0"/>
            </a:endParaRPr>
          </a:p>
          <a:p>
            <a:pPr marL="0" indent="0">
              <a:buNone/>
            </a:pPr>
            <a:r>
              <a:rPr lang="el-GR" sz="2000" b="1" dirty="0">
                <a:latin typeface="Calibri" panose="020F0502020204030204" pitchFamily="34" charset="0"/>
                <a:cs typeface="Calibri" panose="020F0502020204030204" pitchFamily="34" charset="0"/>
              </a:rPr>
              <a:t>Μ. Βασίλειος, Ότι ουκ </a:t>
            </a:r>
            <a:r>
              <a:rPr lang="el-GR" sz="2000" b="1" dirty="0" err="1">
                <a:latin typeface="Calibri" panose="020F0502020204030204" pitchFamily="34" charset="0"/>
                <a:cs typeface="Calibri" panose="020F0502020204030204" pitchFamily="34" charset="0"/>
              </a:rPr>
              <a:t>έστι</a:t>
            </a:r>
            <a:r>
              <a:rPr lang="el-GR" sz="2000" b="1" dirty="0">
                <a:latin typeface="Calibri" panose="020F0502020204030204" pitchFamily="34" charset="0"/>
                <a:cs typeface="Calibri" panose="020F0502020204030204" pitchFamily="34" charset="0"/>
              </a:rPr>
              <a:t> αίτιος κακών ο Θεός, 31,344, 10-13</a:t>
            </a:r>
          </a:p>
          <a:p>
            <a:endParaRPr lang="el-GR" dirty="0"/>
          </a:p>
          <a:p>
            <a:endParaRPr lang="el-GR" dirty="0"/>
          </a:p>
          <a:p>
            <a:endParaRPr lang="el-GR" dirty="0"/>
          </a:p>
        </p:txBody>
      </p:sp>
    </p:spTree>
    <p:extLst>
      <p:ext uri="{BB962C8B-B14F-4D97-AF65-F5344CB8AC3E}">
        <p14:creationId xmlns:p14="http://schemas.microsoft.com/office/powerpoint/2010/main" xmlns="" val="350488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n-US" sz="3600" b="1" dirty="0">
                <a:solidFill>
                  <a:srgbClr val="FFFF00"/>
                </a:solidFill>
                <a:latin typeface="Calibri" panose="020F0502020204030204" pitchFamily="34" charset="0"/>
                <a:cs typeface="Calibri" panose="020F0502020204030204" pitchFamily="34" charset="0"/>
              </a:rPr>
              <a:t>2</a:t>
            </a:r>
            <a:r>
              <a:rPr lang="el-GR" sz="3600" b="1" dirty="0">
                <a:solidFill>
                  <a:srgbClr val="FFFF00"/>
                </a:solidFill>
                <a:latin typeface="Calibri" panose="020F0502020204030204" pitchFamily="34" charset="0"/>
                <a:cs typeface="Calibri" panose="020F0502020204030204" pitchFamily="34" charset="0"/>
              </a:rPr>
              <a:t>. Η πορεία προς την ίαση</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pPr marL="0" indent="0">
              <a:buNone/>
            </a:pPr>
            <a:r>
              <a:rPr lang="el-GR" sz="1600" b="1" dirty="0" err="1">
                <a:solidFill>
                  <a:srgbClr val="FFFF00"/>
                </a:solidFill>
                <a:latin typeface="Calibri" panose="020F0502020204030204" pitchFamily="34" charset="0"/>
                <a:cs typeface="Calibri" panose="020F0502020204030204" pitchFamily="34" charset="0"/>
              </a:rPr>
              <a:t>Νῦν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ἂν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μὲν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σωματικὸν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ἔχωμεν</a:t>
            </a:r>
            <a:r>
              <a:rPr lang="el-GR" sz="1600" b="1" dirty="0">
                <a:solidFill>
                  <a:srgbClr val="FFFF00"/>
                </a:solidFill>
                <a:latin typeface="Calibri" panose="020F0502020204030204" pitchFamily="34" charset="0"/>
                <a:cs typeface="Calibri" panose="020F0502020204030204" pitchFamily="34" charset="0"/>
              </a:rPr>
              <a:t> πάθος, πάντα </a:t>
            </a:r>
            <a:r>
              <a:rPr lang="el-GR" sz="1600" b="1" dirty="0" err="1">
                <a:solidFill>
                  <a:srgbClr val="FFFF00"/>
                </a:solidFill>
                <a:latin typeface="Calibri" panose="020F0502020204030204" pitchFamily="34" charset="0"/>
                <a:cs typeface="Calibri" panose="020F0502020204030204" pitchFamily="34" charset="0"/>
              </a:rPr>
              <a:t>ποιοῦμεν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πραγματευόμεθα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ὥστε</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ἀπαλλαγῆναι</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λυποῦντος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ἡμᾶς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ψυχῆς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ἡμῶν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κακῶς</a:t>
            </a:r>
            <a:r>
              <a:rPr lang="el-GR" sz="1600" b="1" dirty="0">
                <a:solidFill>
                  <a:srgbClr val="FFFF00"/>
                </a:solidFill>
                <a:latin typeface="Calibri" panose="020F0502020204030204" pitchFamily="34" charset="0"/>
                <a:cs typeface="Calibri" panose="020F0502020204030204" pitchFamily="34" charset="0"/>
              </a:rPr>
              <a:t> διακειμένης, </a:t>
            </a:r>
            <a:r>
              <a:rPr lang="el-GR" sz="1600" b="1" dirty="0" err="1">
                <a:solidFill>
                  <a:srgbClr val="FFFF00"/>
                </a:solidFill>
                <a:latin typeface="Calibri" panose="020F0502020204030204" pitchFamily="34" charset="0"/>
                <a:cs typeface="Calibri" panose="020F0502020204030204" pitchFamily="34" charset="0"/>
              </a:rPr>
              <a:t>μέλλομεν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ἀναδυόμεθα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Διὰ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τοῦτο</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οὐδὲ</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ἐκείνων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ἀπαλλασσόμεθα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ἐπειδὴ</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μὲν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ἀναγκαῖα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ἡμῖν</a:t>
            </a:r>
            <a:r>
              <a:rPr lang="el-GR" sz="1600" b="1" dirty="0">
                <a:solidFill>
                  <a:srgbClr val="FFFF00"/>
                </a:solidFill>
                <a:latin typeface="Calibri" panose="020F0502020204030204" pitchFamily="34" charset="0"/>
                <a:cs typeface="Calibri" panose="020F0502020204030204" pitchFamily="34" charset="0"/>
              </a:rPr>
              <a:t> πάρεργα γίνεται, </a:t>
            </a:r>
            <a:r>
              <a:rPr lang="el-GR" sz="1600" b="1" dirty="0" err="1">
                <a:solidFill>
                  <a:srgbClr val="FFFF00"/>
                </a:solidFill>
                <a:latin typeface="Calibri" panose="020F0502020204030204" pitchFamily="34" charset="0"/>
                <a:cs typeface="Calibri" panose="020F0502020204030204" pitchFamily="34" charset="0"/>
              </a:rPr>
              <a:t>τὰ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πάρεργα </a:t>
            </a:r>
            <a:r>
              <a:rPr lang="el-GR" sz="1600" b="1" dirty="0" err="1">
                <a:solidFill>
                  <a:srgbClr val="FFFF00"/>
                </a:solidFill>
                <a:latin typeface="Calibri" panose="020F0502020204030204" pitchFamily="34" charset="0"/>
                <a:cs typeface="Calibri" panose="020F0502020204030204" pitchFamily="34" charset="0"/>
              </a:rPr>
              <a:t>ἀναγκαῖα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τὴν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πηγὴν</a:t>
            </a:r>
            <a:r>
              <a:rPr lang="el-GR" sz="1600" b="1" dirty="0">
                <a:solidFill>
                  <a:srgbClr val="FFFF00"/>
                </a:solidFill>
                <a:latin typeface="Calibri" panose="020F0502020204030204" pitchFamily="34" charset="0"/>
                <a:cs typeface="Calibri" panose="020F0502020204030204" pitchFamily="34" charset="0"/>
              </a:rPr>
              <a:t> τῶν </a:t>
            </a:r>
            <a:r>
              <a:rPr lang="el-GR" sz="1600" b="1" dirty="0" err="1">
                <a:solidFill>
                  <a:srgbClr val="FFFF00"/>
                </a:solidFill>
                <a:latin typeface="Calibri" panose="020F0502020204030204" pitchFamily="34" charset="0"/>
                <a:cs typeface="Calibri" panose="020F0502020204030204" pitchFamily="34" charset="0"/>
              </a:rPr>
              <a:t>κακῶν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ἀφέντες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τοὺς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ῥύακας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ἐκκαθαίρειν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ἐθέλομεν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Ὅτι</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γὰρ</a:t>
            </a:r>
            <a:r>
              <a:rPr lang="el-GR" sz="1600" b="1" dirty="0">
                <a:solidFill>
                  <a:srgbClr val="FFFF00"/>
                </a:solidFill>
                <a:latin typeface="Calibri" panose="020F0502020204030204" pitchFamily="34" charset="0"/>
                <a:cs typeface="Calibri" panose="020F0502020204030204" pitchFamily="34" charset="0"/>
              </a:rPr>
              <a:t> τῶν </a:t>
            </a:r>
            <a:r>
              <a:rPr lang="el-GR" sz="1600" b="1" dirty="0" err="1">
                <a:solidFill>
                  <a:srgbClr val="FFFF00"/>
                </a:solidFill>
                <a:latin typeface="Calibri" panose="020F0502020204030204" pitchFamily="34" charset="0"/>
                <a:cs typeface="Calibri" panose="020F0502020204030204" pitchFamily="34" charset="0"/>
              </a:rPr>
              <a:t>ἐν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τῷ</a:t>
            </a:r>
            <a:r>
              <a:rPr lang="el-GR" sz="1600" b="1" dirty="0">
                <a:solidFill>
                  <a:srgbClr val="FFFF00"/>
                </a:solidFill>
                <a:latin typeface="Calibri" panose="020F0502020204030204" pitchFamily="34" charset="0"/>
                <a:cs typeface="Calibri" panose="020F0502020204030204" pitchFamily="34" charset="0"/>
              </a:rPr>
              <a:t> σώματι </a:t>
            </a:r>
            <a:r>
              <a:rPr lang="el-GR" sz="1600" b="1" dirty="0" err="1">
                <a:solidFill>
                  <a:srgbClr val="FFFF00"/>
                </a:solidFill>
                <a:latin typeface="Calibri" panose="020F0502020204030204" pitchFamily="34" charset="0"/>
                <a:cs typeface="Calibri" panose="020F0502020204030204" pitchFamily="34" charset="0"/>
              </a:rPr>
              <a:t>κακῶν</a:t>
            </a:r>
            <a:r>
              <a:rPr lang="el-GR" sz="1600" b="1" dirty="0">
                <a:solidFill>
                  <a:srgbClr val="FFFF00"/>
                </a:solidFill>
                <a:latin typeface="Calibri" panose="020F0502020204030204" pitchFamily="34" charset="0"/>
                <a:cs typeface="Calibri" panose="020F0502020204030204" pitchFamily="34" charset="0"/>
              </a:rPr>
              <a:t> ἡ πονηρία </a:t>
            </a:r>
            <a:r>
              <a:rPr lang="el-GR" sz="1600" b="1" dirty="0" err="1">
                <a:solidFill>
                  <a:srgbClr val="FFFF00"/>
                </a:solidFill>
                <a:latin typeface="Calibri" panose="020F0502020204030204" pitchFamily="34" charset="0"/>
                <a:cs typeface="Calibri" panose="020F0502020204030204" pitchFamily="34" charset="0"/>
              </a:rPr>
              <a:t>τῆς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ψυχῆς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αἰτία</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ὁ </a:t>
            </a:r>
            <a:r>
              <a:rPr lang="el-GR" sz="1600" b="1" dirty="0" err="1">
                <a:solidFill>
                  <a:srgbClr val="FFFF00"/>
                </a:solidFill>
                <a:latin typeface="Calibri" panose="020F0502020204030204" pitchFamily="34" charset="0"/>
                <a:cs typeface="Calibri" panose="020F0502020204030204" pitchFamily="34" charset="0"/>
              </a:rPr>
              <a:t>παραλελυμένος</a:t>
            </a:r>
            <a:r>
              <a:rPr lang="el-GR" sz="1600" b="1" dirty="0">
                <a:solidFill>
                  <a:srgbClr val="FFFF00"/>
                </a:solidFill>
                <a:latin typeface="Calibri" panose="020F0502020204030204" pitchFamily="34" charset="0"/>
                <a:cs typeface="Calibri" panose="020F0502020204030204" pitchFamily="34" charset="0"/>
              </a:rPr>
              <a:t> τριάκοντα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ὀκτὼ</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ἔτη</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ὁ </a:t>
            </a:r>
            <a:r>
              <a:rPr lang="el-GR" sz="1600" b="1" dirty="0" err="1">
                <a:solidFill>
                  <a:srgbClr val="FFFF00"/>
                </a:solidFill>
                <a:latin typeface="Calibri" panose="020F0502020204030204" pitchFamily="34" charset="0"/>
                <a:cs typeface="Calibri" panose="020F0502020204030204" pitchFamily="34" charset="0"/>
              </a:rPr>
              <a:t>διὰ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τοῦ</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στέγους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χαλασθεὶς</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πρὸ</a:t>
            </a:r>
            <a:r>
              <a:rPr lang="el-GR" sz="1600" b="1" dirty="0">
                <a:solidFill>
                  <a:srgbClr val="FFFF00"/>
                </a:solidFill>
                <a:latin typeface="Calibri" panose="020F0502020204030204" pitchFamily="34" charset="0"/>
                <a:cs typeface="Calibri" panose="020F0502020204030204" pitchFamily="34" charset="0"/>
              </a:rPr>
              <a:t> τούτων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ὁ </a:t>
            </a:r>
            <a:r>
              <a:rPr lang="el-GR" sz="1600" b="1" dirty="0" err="1">
                <a:solidFill>
                  <a:srgbClr val="FFFF00"/>
                </a:solidFill>
                <a:latin typeface="Calibri" panose="020F0502020204030204" pitchFamily="34" charset="0"/>
                <a:cs typeface="Calibri" panose="020F0502020204030204" pitchFamily="34" charset="0"/>
              </a:rPr>
              <a:t>Κάϊν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ἐδήλωσε</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πολλαχόθεν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δὲ</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ἑτέρωθεν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τοῦτο</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ἄν</a:t>
            </a:r>
            <a:r>
              <a:rPr lang="el-GR" sz="1600" b="1" dirty="0">
                <a:solidFill>
                  <a:srgbClr val="FFFF00"/>
                </a:solidFill>
                <a:latin typeface="Calibri" panose="020F0502020204030204" pitchFamily="34" charset="0"/>
                <a:cs typeface="Calibri" panose="020F0502020204030204" pitchFamily="34" charset="0"/>
              </a:rPr>
              <a:t> τις </a:t>
            </a:r>
            <a:r>
              <a:rPr lang="el-GR" sz="1600" b="1" dirty="0" err="1">
                <a:solidFill>
                  <a:srgbClr val="FFFF00"/>
                </a:solidFill>
                <a:latin typeface="Calibri" panose="020F0502020204030204" pitchFamily="34" charset="0"/>
                <a:cs typeface="Calibri" panose="020F0502020204030204" pitchFamily="34" charset="0"/>
              </a:rPr>
              <a:t>κατίδοι</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Ἀνέλωμεν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τοίνυν</a:t>
            </a:r>
            <a:r>
              <a:rPr lang="el-GR" sz="1600" b="1" dirty="0">
                <a:solidFill>
                  <a:srgbClr val="FFFF00"/>
                </a:solidFill>
                <a:latin typeface="Calibri" panose="020F0502020204030204" pitchFamily="34" charset="0"/>
                <a:cs typeface="Calibri" panose="020F0502020204030204" pitchFamily="34" charset="0"/>
              </a:rPr>
              <a:t> τῶν </a:t>
            </a:r>
            <a:r>
              <a:rPr lang="el-GR" sz="1600" b="1" dirty="0" err="1">
                <a:solidFill>
                  <a:srgbClr val="FFFF00"/>
                </a:solidFill>
                <a:latin typeface="Calibri" panose="020F0502020204030204" pitchFamily="34" charset="0"/>
                <a:cs typeface="Calibri" panose="020F0502020204030204" pitchFamily="34" charset="0"/>
              </a:rPr>
              <a:t>κακῶν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τὴν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πηγὴν</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καὶ</a:t>
            </a:r>
            <a:r>
              <a:rPr lang="el-GR" sz="1600" b="1" dirty="0">
                <a:solidFill>
                  <a:srgbClr val="FFFF00"/>
                </a:solidFill>
                <a:latin typeface="Calibri" panose="020F0502020204030204" pitchFamily="34" charset="0"/>
                <a:cs typeface="Calibri" panose="020F0502020204030204" pitchFamily="34" charset="0"/>
              </a:rPr>
              <a:t> πάντα </a:t>
            </a:r>
            <a:r>
              <a:rPr lang="el-GR" sz="1600" b="1" dirty="0" err="1">
                <a:solidFill>
                  <a:srgbClr val="FFFF00"/>
                </a:solidFill>
                <a:latin typeface="Calibri" panose="020F0502020204030204" pitchFamily="34" charset="0"/>
                <a:cs typeface="Calibri" panose="020F0502020204030204" pitchFamily="34" charset="0"/>
              </a:rPr>
              <a:t>στήσεται</a:t>
            </a:r>
            <a:r>
              <a:rPr lang="el-GR" sz="1600" b="1" dirty="0">
                <a:solidFill>
                  <a:srgbClr val="FFFF00"/>
                </a:solidFill>
                <a:latin typeface="Calibri" panose="020F0502020204030204" pitchFamily="34" charset="0"/>
                <a:cs typeface="Calibri" panose="020F0502020204030204" pitchFamily="34" charset="0"/>
              </a:rPr>
              <a:t> τῶν νοσημάτων </a:t>
            </a:r>
            <a:r>
              <a:rPr lang="el-GR" sz="1600" b="1" dirty="0" err="1">
                <a:solidFill>
                  <a:srgbClr val="FFFF00"/>
                </a:solidFill>
                <a:latin typeface="Calibri" panose="020F0502020204030204" pitchFamily="34" charset="0"/>
                <a:cs typeface="Calibri" panose="020F0502020204030204" pitchFamily="34" charset="0"/>
              </a:rPr>
              <a:t>τὰ</a:t>
            </a:r>
            <a:r>
              <a:rPr lang="el-GR" sz="1600" b="1" dirty="0">
                <a:solidFill>
                  <a:srgbClr val="FFFF00"/>
                </a:solidFill>
                <a:latin typeface="Calibri" panose="020F0502020204030204" pitchFamily="34" charset="0"/>
                <a:cs typeface="Calibri" panose="020F0502020204030204" pitchFamily="34" charset="0"/>
              </a:rPr>
              <a:t> </a:t>
            </a:r>
            <a:r>
              <a:rPr lang="el-GR" sz="1600" b="1" dirty="0" err="1">
                <a:solidFill>
                  <a:srgbClr val="FFFF00"/>
                </a:solidFill>
                <a:latin typeface="Calibri" panose="020F0502020204030204" pitchFamily="34" charset="0"/>
                <a:cs typeface="Calibri" panose="020F0502020204030204" pitchFamily="34" charset="0"/>
              </a:rPr>
              <a:t>ῥεύματα</a:t>
            </a:r>
            <a:endParaRPr lang="el-GR" sz="1600" b="1" dirty="0">
              <a:solidFill>
                <a:srgbClr val="FFFF00"/>
              </a:solidFill>
              <a:latin typeface="Calibri" panose="020F0502020204030204" pitchFamily="34" charset="0"/>
              <a:cs typeface="Calibri" panose="020F0502020204030204" pitchFamily="34" charset="0"/>
            </a:endParaRPr>
          </a:p>
          <a:p>
            <a:pPr marL="0" indent="0">
              <a:buNone/>
            </a:pPr>
            <a:endParaRPr lang="el-GR" sz="1600" b="1" dirty="0">
              <a:latin typeface="Calibri" panose="020F0502020204030204" pitchFamily="34" charset="0"/>
              <a:cs typeface="Calibri" panose="020F0502020204030204" pitchFamily="34" charset="0"/>
            </a:endParaRPr>
          </a:p>
          <a:p>
            <a:pPr marL="0" indent="0">
              <a:buNone/>
            </a:pPr>
            <a:r>
              <a:rPr lang="el-GR" sz="1600" b="1" dirty="0">
                <a:latin typeface="Calibri" panose="020F0502020204030204" pitchFamily="34" charset="0"/>
                <a:cs typeface="Calibri" panose="020F0502020204030204" pitchFamily="34" charset="0"/>
              </a:rPr>
              <a:t>Τώρα, όταν έχουμε κάποιο σωματικό πρόβλημα, κάνουμε τα πάντα και προσπαθούμε αδιάκοπα για να απαλλαγούμε από αυτό που μας βασανίζει. Όταν όμως η ψυχή μας δεν είναι καλά, αμελούμε και καθυστερούμε. Γι' αυτό δεν γλιτώνουμε από αυτά τα προβλήματα: γιατί αυτά που είναι απαραίτητα για μας γίνονται δευτερεύοντα, ενώ τα δευτερεύοντα γίνονται απαραίτητα. Αγνοούμε την πηγή των προβλημάτων και θέλουμε να καθαρίσουμε μόνο τα συμπτώματα. Γιατί η κακία της ψυχής είναι η αιτία των σωματικών προβλημάτων, όπως φαίνεται από τον παραλυτικό που έπασχε για τριάντα οκτώ χρόνια, από εκείνον που κατέβηκε μέσα από τη στέγη, αλλά και από τον Κάιν και από πολλά άλλα παραδείγματα. Ας αντιμετωπίσουμε λοιπόν την πηγή των προβλημάτων, και όλα τα συμπτώματα θα σταματήσουν.</a:t>
            </a:r>
          </a:p>
          <a:p>
            <a:pPr marL="0" indent="0">
              <a:buNone/>
            </a:pPr>
            <a:endParaRPr lang="el-GR" sz="1600" b="1" dirty="0">
              <a:latin typeface="Calibri" panose="020F0502020204030204" pitchFamily="34" charset="0"/>
              <a:cs typeface="Calibri" panose="020F0502020204030204" pitchFamily="34" charset="0"/>
            </a:endParaRPr>
          </a:p>
          <a:p>
            <a:pPr marL="0" indent="0">
              <a:buNone/>
            </a:pPr>
            <a:r>
              <a:rPr lang="el-GR" sz="1600" b="1" dirty="0">
                <a:latin typeface="Calibri" panose="020F0502020204030204" pitchFamily="34" charset="0"/>
                <a:cs typeface="Calibri" panose="020F0502020204030204" pitchFamily="34" charset="0"/>
              </a:rPr>
              <a:t>Ιωάννης Χρυσόστομος, Εις το κατά </a:t>
            </a:r>
            <a:r>
              <a:rPr lang="el-GR" sz="1600" b="1" dirty="0" err="1">
                <a:latin typeface="Calibri" panose="020F0502020204030204" pitchFamily="34" charset="0"/>
                <a:cs typeface="Calibri" panose="020F0502020204030204" pitchFamily="34" charset="0"/>
              </a:rPr>
              <a:t>Ματθαίον</a:t>
            </a:r>
            <a:r>
              <a:rPr lang="el-GR" sz="1600" b="1" dirty="0">
                <a:latin typeface="Calibri" panose="020F0502020204030204" pitchFamily="34" charset="0"/>
                <a:cs typeface="Calibri" panose="020F0502020204030204" pitchFamily="34" charset="0"/>
              </a:rPr>
              <a:t> Ευαγγέλιον, 57, 220, 65 – 221.10 </a:t>
            </a:r>
            <a:endParaRPr lang="el-GR" sz="1600" dirty="0">
              <a:latin typeface="Calibri" panose="020F0502020204030204" pitchFamily="34" charset="0"/>
              <a:cs typeface="Calibri" panose="020F0502020204030204" pitchFamily="34" charset="0"/>
            </a:endParaRPr>
          </a:p>
          <a:p>
            <a:endParaRPr lang="el-GR" dirty="0"/>
          </a:p>
          <a:p>
            <a:endParaRPr lang="el-GR" dirty="0"/>
          </a:p>
        </p:txBody>
      </p:sp>
    </p:spTree>
    <p:extLst>
      <p:ext uri="{BB962C8B-B14F-4D97-AF65-F5344CB8AC3E}">
        <p14:creationId xmlns:p14="http://schemas.microsoft.com/office/powerpoint/2010/main" xmlns="" val="171157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3600" b="1" dirty="0">
                <a:solidFill>
                  <a:srgbClr val="FFFF00"/>
                </a:solidFill>
                <a:latin typeface="Calibri" panose="020F0502020204030204" pitchFamily="34" charset="0"/>
                <a:cs typeface="Calibri" panose="020F0502020204030204" pitchFamily="34" charset="0"/>
              </a:rPr>
              <a:t>3. Ο σεβασμός στο νεκρό σώμα</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609600" y="1316037"/>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n-US" sz="1600" b="1" kern="0" dirty="0">
                <a:latin typeface="Calibri" panose="020F0502020204030204" pitchFamily="34" charset="0"/>
                <a:cs typeface="Calibri" panose="020F0502020204030204" pitchFamily="34" charset="0"/>
              </a:rPr>
              <a:t>o</a:t>
            </a:r>
            <a:r>
              <a:rPr lang="el-GR" sz="1600" b="1" kern="0" dirty="0">
                <a:latin typeface="Calibri" panose="020F0502020204030204" pitchFamily="34" charset="0"/>
                <a:cs typeface="Calibri" panose="020F0502020204030204" pitchFamily="34" charset="0"/>
              </a:rPr>
              <a:t>ἱ </a:t>
            </a:r>
            <a:r>
              <a:rPr lang="el-GR" sz="1600" b="1" kern="0" dirty="0" err="1">
                <a:latin typeface="Calibri" panose="020F0502020204030204" pitchFamily="34" charset="0"/>
                <a:cs typeface="Calibri" panose="020F0502020204030204" pitchFamily="34" charset="0"/>
              </a:rPr>
              <a:t>γοῦν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πλεῖστοι</a:t>
            </a:r>
            <a:r>
              <a:rPr lang="el-GR" sz="1600" b="1" kern="0" dirty="0">
                <a:latin typeface="Calibri" panose="020F0502020204030204" pitchFamily="34" charset="0"/>
                <a:cs typeface="Calibri" panose="020F0502020204030204" pitchFamily="34" charset="0"/>
              </a:rPr>
              <a:t> τῶν </a:t>
            </a:r>
            <a:r>
              <a:rPr lang="el-GR" sz="1600" b="1" kern="0" dirty="0" err="1">
                <a:latin typeface="Calibri" panose="020F0502020204030204" pitchFamily="34" charset="0"/>
                <a:cs typeface="Calibri" panose="020F0502020204030204" pitchFamily="34" charset="0"/>
              </a:rPr>
              <a:t>ἀδελφῶν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ἡμῶν</a:t>
            </a:r>
            <a:r>
              <a:rPr lang="el-GR" sz="1600" b="1" kern="0" dirty="0">
                <a:latin typeface="Calibri" panose="020F0502020204030204" pitchFamily="34" charset="0"/>
                <a:cs typeface="Calibri" panose="020F0502020204030204" pitchFamily="34" charset="0"/>
              </a:rPr>
              <a:t> δι' </a:t>
            </a:r>
            <a:r>
              <a:rPr lang="el-GR" sz="1600" b="1" kern="0" dirty="0" err="1">
                <a:latin typeface="Calibri" panose="020F0502020204030204" pitchFamily="34" charset="0"/>
                <a:cs typeface="Calibri" panose="020F0502020204030204" pitchFamily="34" charset="0"/>
              </a:rPr>
              <a:t>ὑπερβάλλουσαν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ἀγάπην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φιλαδελφίαν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ἀφειδοῦντες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ἑαυτῶν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ἀλλήλων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ἐχόμενοι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ἐπισκοποῦντες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ἀφυλάκτως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νοσοῦντας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λιπαρῶς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ὑπηρετούμενοι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θεραπεύοντες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Χριστῷ</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συναπηλλάττοντο</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ἐκείνοις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ἀσμενέστατα</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a:t>
            </a:r>
            <a:r>
              <a:rPr lang="el-GR" sz="1600" b="1" kern="0" dirty="0">
                <a:latin typeface="Calibri" panose="020F0502020204030204" pitchFamily="34" charset="0"/>
                <a:cs typeface="Calibri" panose="020F0502020204030204" pitchFamily="34" charset="0"/>
              </a:rPr>
              <a:t> παρ' </a:t>
            </a:r>
            <a:r>
              <a:rPr lang="el-GR" sz="1600" b="1" kern="0" dirty="0" err="1">
                <a:latin typeface="Calibri" panose="020F0502020204030204" pitchFamily="34" charset="0"/>
                <a:cs typeface="Calibri" panose="020F0502020204030204" pitchFamily="34" charset="0"/>
              </a:rPr>
              <a:t>ἑτέρων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ἀναπιμπλάμενοι</a:t>
            </a:r>
            <a:r>
              <a:rPr lang="el-GR" sz="1600" b="1" kern="0" dirty="0">
                <a:latin typeface="Calibri" panose="020F0502020204030204" pitchFamily="34" charset="0"/>
                <a:cs typeface="Calibri" panose="020F0502020204030204" pitchFamily="34" charset="0"/>
              </a:rPr>
              <a:t> πάθους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τὴν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νόσον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ἐφ</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ἑαυτοὺς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ἕλκοντες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ἀπὸ</a:t>
            </a:r>
            <a:r>
              <a:rPr lang="el-GR" sz="1600" b="1" kern="0" dirty="0">
                <a:latin typeface="Calibri" panose="020F0502020204030204" pitchFamily="34" charset="0"/>
                <a:cs typeface="Calibri" panose="020F0502020204030204" pitchFamily="34" charset="0"/>
              </a:rPr>
              <a:t> τῶν πλησίον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ἑκόντες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ἀναμασσόμενοι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τὰς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ἀλγηδόνας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πολλοὶ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νοσοκομήσαντες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ῥώσαντες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ἑτέρους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ἐτελεύτησαν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αὐτοί</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τὸν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ἐκείνων</a:t>
            </a:r>
            <a:r>
              <a:rPr lang="el-GR" sz="1600" b="1" kern="0" dirty="0">
                <a:latin typeface="Calibri" panose="020F0502020204030204" pitchFamily="34" charset="0"/>
                <a:cs typeface="Calibri" panose="020F0502020204030204" pitchFamily="34" charset="0"/>
              </a:rPr>
              <a:t> θάνατον </a:t>
            </a:r>
            <a:r>
              <a:rPr lang="el-GR" sz="1600" b="1" kern="0" dirty="0" err="1">
                <a:latin typeface="Calibri" panose="020F0502020204030204" pitchFamily="34" charset="0"/>
                <a:cs typeface="Calibri" panose="020F0502020204030204" pitchFamily="34" charset="0"/>
              </a:rPr>
              <a:t>εἰς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ἑαυτοὺς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μεταστησάμενοι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τὸ</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δημῶδες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ῥῆμα</a:t>
            </a:r>
            <a:r>
              <a:rPr lang="el-GR" sz="1600" b="1" kern="0" dirty="0">
                <a:latin typeface="Calibri" panose="020F0502020204030204" pitchFamily="34" charset="0"/>
                <a:cs typeface="Calibri" panose="020F0502020204030204" pitchFamily="34" charset="0"/>
              </a:rPr>
              <a:t>, μόνης </a:t>
            </a:r>
            <a:r>
              <a:rPr lang="el-GR" sz="1600" b="1" kern="0" dirty="0" err="1">
                <a:latin typeface="Calibri" panose="020F0502020204030204" pitchFamily="34" charset="0"/>
                <a:cs typeface="Calibri" panose="020F0502020204030204" pitchFamily="34" charset="0"/>
              </a:rPr>
              <a:t>ἀεὶ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δοκοῦν</a:t>
            </a:r>
            <a:r>
              <a:rPr lang="el-GR" sz="1600" b="1" kern="0" dirty="0">
                <a:latin typeface="Calibri" panose="020F0502020204030204" pitchFamily="34" charset="0"/>
                <a:cs typeface="Calibri" panose="020F0502020204030204" pitchFamily="34" charset="0"/>
              </a:rPr>
              <a:t> φιλοφροσύνης </a:t>
            </a:r>
            <a:r>
              <a:rPr lang="el-GR" sz="1600" b="1" kern="0" dirty="0" err="1">
                <a:latin typeface="Calibri" panose="020F0502020204030204" pitchFamily="34" charset="0"/>
                <a:cs typeface="Calibri" panose="020F0502020204030204" pitchFamily="34" charset="0"/>
              </a:rPr>
              <a:t>ἔχεσθαι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ἔργῳ</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δὴ</a:t>
            </a:r>
            <a:r>
              <a:rPr lang="el-GR" sz="1600" b="1" kern="0" dirty="0">
                <a:latin typeface="Calibri" panose="020F0502020204030204" pitchFamily="34" charset="0"/>
                <a:cs typeface="Calibri" panose="020F0502020204030204" pitchFamily="34" charset="0"/>
              </a:rPr>
              <a:t> τότε </a:t>
            </a:r>
            <a:r>
              <a:rPr lang="el-GR" sz="1600" b="1" kern="0" dirty="0" err="1">
                <a:latin typeface="Calibri" panose="020F0502020204030204" pitchFamily="34" charset="0"/>
                <a:cs typeface="Calibri" panose="020F0502020204030204" pitchFamily="34" charset="0"/>
              </a:rPr>
              <a:t>πληροῦντες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ἀπιόντες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αὐτῶν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περίψημα</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οἱ</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γοῦν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ἄριστοι</a:t>
            </a:r>
            <a:r>
              <a:rPr lang="el-GR" sz="1600" b="1" kern="0" dirty="0">
                <a:latin typeface="Calibri" panose="020F0502020204030204" pitchFamily="34" charset="0"/>
                <a:cs typeface="Calibri" panose="020F0502020204030204" pitchFamily="34" charset="0"/>
              </a:rPr>
              <a:t> τῶν παρ' </a:t>
            </a:r>
            <a:r>
              <a:rPr lang="el-GR" sz="1600" b="1" kern="0" dirty="0" err="1">
                <a:latin typeface="Calibri" panose="020F0502020204030204" pitchFamily="34" charset="0"/>
                <a:cs typeface="Calibri" panose="020F0502020204030204" pitchFamily="34" charset="0"/>
              </a:rPr>
              <a:t>ἡμῖν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ἀδελφῶν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τοῦτον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τὸν</a:t>
            </a:r>
            <a:r>
              <a:rPr lang="el-GR" sz="1600" b="1" kern="0" dirty="0">
                <a:latin typeface="Calibri" panose="020F0502020204030204" pitchFamily="34" charset="0"/>
                <a:cs typeface="Calibri" panose="020F0502020204030204" pitchFamily="34" charset="0"/>
              </a:rPr>
              <a:t> τρόπον </a:t>
            </a:r>
            <a:r>
              <a:rPr lang="el-GR" sz="1600" b="1" kern="0" dirty="0" err="1">
                <a:latin typeface="Calibri" panose="020F0502020204030204" pitchFamily="34" charset="0"/>
                <a:cs typeface="Calibri" panose="020F0502020204030204" pitchFamily="34" charset="0"/>
              </a:rPr>
              <a:t>ἐξεχώρησαν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a:t>
            </a:r>
            <a:r>
              <a:rPr lang="el-GR" sz="1600" b="1" kern="0" dirty="0">
                <a:latin typeface="Calibri" panose="020F0502020204030204" pitchFamily="34" charset="0"/>
                <a:cs typeface="Calibri" panose="020F0502020204030204" pitchFamily="34" charset="0"/>
              </a:rPr>
              <a:t> βίου, πρεσβύτεροί </a:t>
            </a:r>
            <a:r>
              <a:rPr lang="el-GR" sz="1600" b="1" kern="0" dirty="0" err="1">
                <a:latin typeface="Calibri" panose="020F0502020204030204" pitchFamily="34" charset="0"/>
                <a:cs typeface="Calibri" panose="020F0502020204030204" pitchFamily="34" charset="0"/>
              </a:rPr>
              <a:t>τέ</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τινες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διάκονοι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τῶν </a:t>
            </a:r>
            <a:r>
              <a:rPr lang="el-GR" sz="1600" b="1" kern="0" dirty="0" err="1">
                <a:latin typeface="Calibri" panose="020F0502020204030204" pitchFamily="34" charset="0"/>
                <a:cs typeface="Calibri" panose="020F0502020204030204" pitchFamily="34" charset="0"/>
              </a:rPr>
              <a:t>ἀπὸ</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λαοῦ</a:t>
            </a:r>
            <a:r>
              <a:rPr lang="el-GR" sz="1600" b="1" kern="0" dirty="0">
                <a:latin typeface="Calibri" panose="020F0502020204030204" pitchFamily="34" charset="0"/>
                <a:cs typeface="Calibri" panose="020F0502020204030204" pitchFamily="34" charset="0"/>
              </a:rPr>
              <a:t>, λίαν </a:t>
            </a:r>
            <a:r>
              <a:rPr lang="el-GR" sz="1600" b="1" kern="0" dirty="0" err="1">
                <a:latin typeface="Calibri" panose="020F0502020204030204" pitchFamily="34" charset="0"/>
                <a:cs typeface="Calibri" panose="020F0502020204030204" pitchFamily="34" charset="0"/>
              </a:rPr>
              <a:t>ἐπαινούμενοι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ὡς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a:t>
            </a:r>
            <a:r>
              <a:rPr lang="el-GR" sz="1600" b="1" kern="0" dirty="0">
                <a:latin typeface="Calibri" panose="020F0502020204030204" pitchFamily="34" charset="0"/>
                <a:cs typeface="Calibri" panose="020F0502020204030204" pitchFamily="34" charset="0"/>
              </a:rPr>
              <a:t> θανάτου </a:t>
            </a:r>
            <a:r>
              <a:rPr lang="el-GR" sz="1600" b="1" kern="0" dirty="0" err="1">
                <a:latin typeface="Calibri" panose="020F0502020204030204" pitchFamily="34" charset="0"/>
                <a:cs typeface="Calibri" panose="020F0502020204030204" pitchFamily="34" charset="0"/>
              </a:rPr>
              <a:t>τοῦτο</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τὸ</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εἶδος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διὰ</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πολλὴν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εὐσέβειαν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πίστιν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ἰσχυρὰν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γινόμενον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μηδὲν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ἀποδεῖν</a:t>
            </a:r>
            <a:r>
              <a:rPr lang="el-GR" sz="1600" b="1" kern="0" dirty="0">
                <a:latin typeface="Calibri" panose="020F0502020204030204" pitchFamily="34" charset="0"/>
                <a:cs typeface="Calibri" panose="020F0502020204030204" pitchFamily="34" charset="0"/>
              </a:rPr>
              <a:t> μαρτυρίου </a:t>
            </a:r>
            <a:r>
              <a:rPr lang="el-GR" sz="1600" b="1" kern="0" dirty="0" err="1">
                <a:latin typeface="Calibri" panose="020F0502020204030204" pitchFamily="34" charset="0"/>
                <a:cs typeface="Calibri" panose="020F0502020204030204" pitchFamily="34" charset="0"/>
              </a:rPr>
              <a:t>δοκεῖν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τὰ</a:t>
            </a:r>
            <a:r>
              <a:rPr lang="el-GR" sz="1600" b="1" kern="0" dirty="0">
                <a:latin typeface="Calibri" panose="020F0502020204030204" pitchFamily="34" charset="0"/>
                <a:cs typeface="Calibri" panose="020F0502020204030204" pitchFamily="34" charset="0"/>
              </a:rPr>
              <a:t> σώματα </a:t>
            </a:r>
            <a:r>
              <a:rPr lang="el-GR" sz="1600" b="1" kern="0" dirty="0" err="1">
                <a:latin typeface="Calibri" panose="020F0502020204030204" pitchFamily="34" charset="0"/>
                <a:cs typeface="Calibri" panose="020F0502020204030204" pitchFamily="34" charset="0"/>
              </a:rPr>
              <a:t>δὲ</a:t>
            </a:r>
            <a:r>
              <a:rPr lang="el-GR" sz="1600" b="1" kern="0" dirty="0">
                <a:latin typeface="Calibri" panose="020F0502020204030204" pitchFamily="34" charset="0"/>
                <a:cs typeface="Calibri" panose="020F0502020204030204" pitchFamily="34" charset="0"/>
              </a:rPr>
              <a:t> τῶν </a:t>
            </a:r>
            <a:r>
              <a:rPr lang="el-GR" sz="1600" b="1" kern="0" dirty="0" err="1">
                <a:latin typeface="Calibri" panose="020F0502020204030204" pitchFamily="34" charset="0"/>
                <a:cs typeface="Calibri" panose="020F0502020204030204" pitchFamily="34" charset="0"/>
              </a:rPr>
              <a:t>ἁγίων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ὑπτίαις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χερσὶ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κόλποις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ὑπολαμβάνοντες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καθαιροῦντές</a:t>
            </a:r>
            <a:r>
              <a:rPr lang="el-GR" sz="1600" b="1" kern="0" dirty="0">
                <a:latin typeface="Calibri" panose="020F0502020204030204" pitchFamily="34" charset="0"/>
                <a:cs typeface="Calibri" panose="020F0502020204030204" pitchFamily="34" charset="0"/>
              </a:rPr>
              <a:t> τε </a:t>
            </a:r>
            <a:r>
              <a:rPr lang="el-GR" sz="1600" b="1" kern="0" dirty="0" err="1">
                <a:latin typeface="Calibri" panose="020F0502020204030204" pitchFamily="34" charset="0"/>
                <a:cs typeface="Calibri" panose="020F0502020204030204" pitchFamily="34" charset="0"/>
              </a:rPr>
              <a:t>ὀφθαλμοὺς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στόματα </a:t>
            </a:r>
            <a:r>
              <a:rPr lang="el-GR" sz="1600" b="1" kern="0" dirty="0" err="1">
                <a:latin typeface="Calibri" panose="020F0502020204030204" pitchFamily="34" charset="0"/>
                <a:cs typeface="Calibri" panose="020F0502020204030204" pitchFamily="34" charset="0"/>
              </a:rPr>
              <a:t>συγκλείοντες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ὠμοφοροῦντές</a:t>
            </a:r>
            <a:r>
              <a:rPr lang="el-GR" sz="1600" b="1" kern="0" dirty="0">
                <a:latin typeface="Calibri" panose="020F0502020204030204" pitchFamily="34" charset="0"/>
                <a:cs typeface="Calibri" panose="020F0502020204030204" pitchFamily="34" charset="0"/>
              </a:rPr>
              <a:t> τε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διατιθέντες</a:t>
            </a:r>
            <a:r>
              <a:rPr lang="el-GR" sz="1600" b="1" kern="0" dirty="0">
                <a:latin typeface="Calibri" panose="020F0502020204030204" pitchFamily="34" charset="0"/>
                <a:cs typeface="Calibri" panose="020F0502020204030204" pitchFamily="34" charset="0"/>
              </a:rPr>
              <a:t>, προσκολλώμενοι, συμπλεκόμενοι, </a:t>
            </a:r>
            <a:r>
              <a:rPr lang="el-GR" sz="1600" b="1" kern="0" dirty="0" err="1">
                <a:latin typeface="Calibri" panose="020F0502020204030204" pitchFamily="34" charset="0"/>
                <a:cs typeface="Calibri" panose="020F0502020204030204" pitchFamily="34" charset="0"/>
              </a:rPr>
              <a:t>λουτροῖς</a:t>
            </a:r>
            <a:r>
              <a:rPr lang="el-GR" sz="1600" b="1" kern="0" dirty="0">
                <a:latin typeface="Calibri" panose="020F0502020204030204" pitchFamily="34" charset="0"/>
                <a:cs typeface="Calibri" panose="020F0502020204030204" pitchFamily="34" charset="0"/>
              </a:rPr>
              <a:t> τε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περιστολαῖς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κατακοσμοῦντες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μετὰ</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μικρὸν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ἐτύγχανον</a:t>
            </a:r>
            <a:r>
              <a:rPr lang="el-GR" sz="1600" b="1" kern="0" dirty="0">
                <a:latin typeface="Calibri" panose="020F0502020204030204" pitchFamily="34" charset="0"/>
                <a:cs typeface="Calibri" panose="020F0502020204030204" pitchFamily="34" charset="0"/>
              </a:rPr>
              <a:t> τῶν </a:t>
            </a:r>
            <a:r>
              <a:rPr lang="el-GR" sz="1600" b="1" kern="0" dirty="0" err="1">
                <a:latin typeface="Calibri" panose="020F0502020204030204" pitchFamily="34" charset="0"/>
                <a:cs typeface="Calibri" panose="020F0502020204030204" pitchFamily="34" charset="0"/>
              </a:rPr>
              <a:t>ἴσων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ἀεὶ</a:t>
            </a:r>
            <a:r>
              <a:rPr lang="el-GR" sz="1600" b="1" kern="0" dirty="0">
                <a:latin typeface="Calibri" panose="020F0502020204030204" pitchFamily="34" charset="0"/>
                <a:cs typeface="Calibri" panose="020F0502020204030204" pitchFamily="34" charset="0"/>
              </a:rPr>
              <a:t> τῶν </a:t>
            </a:r>
            <a:r>
              <a:rPr lang="el-GR" sz="1600" b="1" kern="0" dirty="0" err="1">
                <a:latin typeface="Calibri" panose="020F0502020204030204" pitchFamily="34" charset="0"/>
                <a:cs typeface="Calibri" panose="020F0502020204030204" pitchFamily="34" charset="0"/>
              </a:rPr>
              <a:t>ὑπολειπομένων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ἐφεπομένων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τοῖς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πρὸ</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αὐτῶν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τὰ</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δέ</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γε</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ἔθνη</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πᾶν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τοὐναντίον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νοσεῖν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ἀρχομένους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ἀπωθοῦντο</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ἀπέφευγον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φιλτάτους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κἀν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ταῖς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ὁδοῖς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ἐρρίπτουν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ἡμιθνῆτας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νεκροὺς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ἀτάφους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ἀπεσκυβαλίζοντο</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τὴν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τοῦ</a:t>
            </a:r>
            <a:r>
              <a:rPr lang="el-GR" sz="1600" b="1" kern="0" dirty="0">
                <a:latin typeface="Calibri" panose="020F0502020204030204" pitchFamily="34" charset="0"/>
                <a:cs typeface="Calibri" panose="020F0502020204030204" pitchFamily="34" charset="0"/>
              </a:rPr>
              <a:t> θανάτου </a:t>
            </a:r>
            <a:r>
              <a:rPr lang="el-GR" sz="1600" b="1" kern="0" dirty="0" err="1">
                <a:latin typeface="Calibri" panose="020F0502020204030204" pitchFamily="34" charset="0"/>
                <a:cs typeface="Calibri" panose="020F0502020204030204" pitchFamily="34" charset="0"/>
              </a:rPr>
              <a:t>διάδοσιν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κοινωνίαν </a:t>
            </a:r>
            <a:r>
              <a:rPr lang="el-GR" sz="1600" b="1" kern="0" dirty="0" err="1">
                <a:latin typeface="Calibri" panose="020F0502020204030204" pitchFamily="34" charset="0"/>
                <a:cs typeface="Calibri" panose="020F0502020204030204" pitchFamily="34" charset="0"/>
              </a:rPr>
              <a:t>ἐκτρεπόμενοι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ἣν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οὐκ</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ἦν</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καὶ</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πολλὰ</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μηχανωμένοις</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ἐκκλῖναι</a:t>
            </a:r>
            <a:r>
              <a:rPr lang="el-GR" sz="1600" b="1" kern="0" dirty="0">
                <a:latin typeface="Calibri" panose="020F0502020204030204" pitchFamily="34" charset="0"/>
                <a:cs typeface="Calibri" panose="020F0502020204030204" pitchFamily="34" charset="0"/>
              </a:rPr>
              <a:t> </a:t>
            </a:r>
            <a:r>
              <a:rPr lang="el-GR" sz="1600" b="1" kern="0" dirty="0" err="1">
                <a:latin typeface="Calibri" panose="020F0502020204030204" pitchFamily="34" charset="0"/>
                <a:cs typeface="Calibri" panose="020F0502020204030204" pitchFamily="34" charset="0"/>
              </a:rPr>
              <a:t>ῥᾴδιον</a:t>
            </a:r>
            <a:endParaRPr lang="en-US" sz="1600" b="1" kern="0" dirty="0">
              <a:latin typeface="Calibri" panose="020F0502020204030204" pitchFamily="34" charset="0"/>
              <a:cs typeface="Calibri" panose="020F0502020204030204" pitchFamily="34" charset="0"/>
            </a:endParaRP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Ευσέβιος Καισαρείας, Εκκλησιαστική ιστορία, </a:t>
            </a:r>
            <a:r>
              <a:rPr lang="en-US" sz="1600" b="1" kern="0" dirty="0">
                <a:latin typeface="Calibri" panose="020F0502020204030204" pitchFamily="34" charset="0"/>
                <a:cs typeface="Calibri" panose="020F0502020204030204" pitchFamily="34" charset="0"/>
              </a:rPr>
              <a:t>VII, 22</a:t>
            </a:r>
            <a:endParaRPr lang="el-GR" sz="16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372722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3600" b="1" dirty="0">
                <a:solidFill>
                  <a:srgbClr val="FFFF00"/>
                </a:solidFill>
                <a:latin typeface="Calibri" panose="020F0502020204030204" pitchFamily="34" charset="0"/>
                <a:cs typeface="Calibri" panose="020F0502020204030204" pitchFamily="34" charset="0"/>
              </a:rPr>
              <a:t>3. Ο σεβασμός στο νεκρό σώμα</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609600" y="1316037"/>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l-GR" sz="1600" b="1" kern="0" dirty="0">
                <a:latin typeface="Calibri" panose="020F0502020204030204" pitchFamily="34" charset="0"/>
                <a:cs typeface="Calibri" panose="020F0502020204030204" pitchFamily="34" charset="0"/>
              </a:rPr>
              <a:t>Οι περισσότεροι από τους αδελφούς μας, λόγω της υπερβολικής τους αγάπης και </a:t>
            </a:r>
            <a:r>
              <a:rPr lang="el-GR" sz="1600" b="1" kern="0" dirty="0" err="1">
                <a:latin typeface="Calibri" panose="020F0502020204030204" pitchFamily="34" charset="0"/>
                <a:cs typeface="Calibri" panose="020F0502020204030204" pitchFamily="34" charset="0"/>
              </a:rPr>
              <a:t>φιλαδελφίας</a:t>
            </a:r>
            <a:r>
              <a:rPr lang="el-GR" sz="1600" b="1" kern="0" dirty="0">
                <a:latin typeface="Calibri" panose="020F0502020204030204" pitchFamily="34" charset="0"/>
                <a:cs typeface="Calibri" panose="020F0502020204030204" pitchFamily="34" charset="0"/>
              </a:rPr>
              <a:t>, δεν έδειχναν φειδώ για τον εαυτό τους και είχαν μεγάλη συμπόνια για τους άλλους, φρόντιζαν ακατάπαυστα τους ασθενείς, τους εξυπηρετούσαν με ζέση, τους θεραπεύανε εν Χριστώ, και ήταν πολύ ευχαριστημένοι να μοιράζονται τον πόνο των ασθενών. Πολλοί που φρόντιζαν και θεραπεύανε τους άλλους, έφταναν στον θάνατο, αναλαμβάνοντας τον πόνο και τον θάνατο των ασθενών. Έτσι, υλοποίησαν τη δημοφιλή φράση ότι 'η φιλανθρωπία πρέπει να δείχνεται με πράξεις', και έγιναν παράδειγμα για όλους μας. Οι καλύτεροι αδελφοί μας, καθώς και πολλοί πρεσβύτεροι, διάκονοι και λαϊκοί, πέθαναν με αυτόν τον τρόπο, και αυτός ο τρόπος θανάτου, λόγω της βαθιάς ευλάβειας και της δυνατής πίστης, φαινόταν να μη χρειάζεται άλλη μαρτυρία. Τα σώματα των αγίων αναλαμβάνονταν με μεγάλη φροντίδα, κλείνοντας τα μάτια και το στόμα τους, τα προετοιμάζοντας για την τελευταία τους ανάπαυση με μεγάλη προσοχή και σεβασμό. Σύντομα μετά, άλλοι ακολουθούσαν το παράδειγμά τους. Τα έθνη αντιμετώπιζαν </a:t>
            </a:r>
            <a:r>
              <a:rPr lang="el-GR" sz="1600" b="1" kern="0" dirty="0" smtClean="0">
                <a:latin typeface="Calibri" panose="020F0502020204030204" pitchFamily="34" charset="0"/>
                <a:cs typeface="Calibri" panose="020F0502020204030204" pitchFamily="34" charset="0"/>
              </a:rPr>
              <a:t>τον </a:t>
            </a:r>
            <a:r>
              <a:rPr lang="el-GR" sz="1600" b="1" kern="0" dirty="0">
                <a:latin typeface="Calibri" panose="020F0502020204030204" pitchFamily="34" charset="0"/>
                <a:cs typeface="Calibri" panose="020F0502020204030204" pitchFamily="34" charset="0"/>
              </a:rPr>
              <a:t>θάνατο διαφορετικά: αποφεύγοντας και απωθώντας τους </a:t>
            </a:r>
            <a:r>
              <a:rPr lang="el-GR" sz="1600" b="1" kern="0" dirty="0" err="1">
                <a:latin typeface="Calibri" panose="020F0502020204030204" pitchFamily="34" charset="0"/>
                <a:cs typeface="Calibri" panose="020F0502020204030204" pitchFamily="34" charset="0"/>
              </a:rPr>
              <a:t>νοσούντες</a:t>
            </a:r>
            <a:r>
              <a:rPr lang="el-GR" sz="1600" b="1" kern="0" dirty="0">
                <a:latin typeface="Calibri" panose="020F0502020204030204" pitchFamily="34" charset="0"/>
                <a:cs typeface="Calibri" panose="020F0502020204030204" pitchFamily="34" charset="0"/>
              </a:rPr>
              <a:t>, αφήνοντας τους αγαπημένους τους στους δρόμους όταν έπαθαν, και προσπαθώντας να αποφύγουν την μόλυνση, αν και ήταν δύσκολο να το κάνουν.</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Ευσέβιος Καισαρείας, Εκκλησιαστική ιστορία, </a:t>
            </a:r>
            <a:r>
              <a:rPr lang="en-US" sz="1600" b="1" kern="0" dirty="0">
                <a:latin typeface="Calibri" panose="020F0502020204030204" pitchFamily="34" charset="0"/>
                <a:cs typeface="Calibri" panose="020F0502020204030204" pitchFamily="34" charset="0"/>
              </a:rPr>
              <a:t>VII, 22</a:t>
            </a:r>
            <a:endParaRPr lang="el-GR" sz="16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20952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3600" b="1" dirty="0">
                <a:solidFill>
                  <a:srgbClr val="FFFF00"/>
                </a:solidFill>
                <a:latin typeface="Calibri" panose="020F0502020204030204" pitchFamily="34" charset="0"/>
                <a:cs typeface="Calibri" panose="020F0502020204030204" pitchFamily="34" charset="0"/>
              </a:rPr>
              <a:t>4. Πνευματική &amp; σωματική υγεία</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609600" y="1316037"/>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l-GR" sz="1600" b="1" kern="0" dirty="0" err="1">
                <a:solidFill>
                  <a:srgbClr val="FFFF00"/>
                </a:solidFill>
                <a:latin typeface="Calibri" panose="020F0502020204030204" pitchFamily="34" charset="0"/>
                <a:cs typeface="Calibri" panose="020F0502020204030204" pitchFamily="34" charset="0"/>
              </a:rPr>
              <a:t>Εἶδες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ἀγαπητὲ</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πῶς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ἕκαστον</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ἐν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τῇ</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θείᾳ</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Γραφῇ</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ἐγγεγραμμένων</a:t>
            </a:r>
            <a:r>
              <a:rPr lang="el-GR" sz="1600" b="1" kern="0" dirty="0">
                <a:solidFill>
                  <a:srgbClr val="FFFF00"/>
                </a:solidFill>
                <a:latin typeface="Calibri" panose="020F0502020204030204" pitchFamily="34" charset="0"/>
                <a:cs typeface="Calibri" panose="020F0502020204030204" pitchFamily="34" charset="0"/>
              </a:rPr>
              <a:t> δι' </a:t>
            </a:r>
            <a:r>
              <a:rPr lang="el-GR" sz="1600" b="1" kern="0" dirty="0" err="1">
                <a:solidFill>
                  <a:srgbClr val="FFFF00"/>
                </a:solidFill>
                <a:latin typeface="Calibri" panose="020F0502020204030204" pitchFamily="34" charset="0"/>
                <a:cs typeface="Calibri" panose="020F0502020204030204" pitchFamily="34" charset="0"/>
              </a:rPr>
              <a:t>οὐδὲν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ἕτερον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μνήμῃ</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παρεδόθη</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ἀλλ</a:t>
            </a:r>
            <a:r>
              <a:rPr lang="el-GR" sz="1600" b="1" kern="0" dirty="0">
                <a:solidFill>
                  <a:srgbClr val="FFFF00"/>
                </a:solidFill>
                <a:latin typeface="Calibri" panose="020F0502020204030204" pitchFamily="34" charset="0"/>
                <a:cs typeface="Calibri" panose="020F0502020204030204" pitchFamily="34" charset="0"/>
              </a:rPr>
              <a:t>' ἢ </a:t>
            </a:r>
            <a:r>
              <a:rPr lang="el-GR" sz="1600" b="1" kern="0" dirty="0" err="1">
                <a:solidFill>
                  <a:srgbClr val="FFFF00"/>
                </a:solidFill>
                <a:latin typeface="Calibri" panose="020F0502020204030204" pitchFamily="34" charset="0"/>
                <a:cs typeface="Calibri" panose="020F0502020204030204" pitchFamily="34" charset="0"/>
              </a:rPr>
              <a:t>διὰ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ὠφέλειαν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ἡμετέραν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σωτηρίαν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τοῦ</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ἀνθρώπων</a:t>
            </a:r>
            <a:r>
              <a:rPr lang="el-GR" sz="1600" b="1" kern="0" dirty="0">
                <a:solidFill>
                  <a:srgbClr val="FFFF00"/>
                </a:solidFill>
                <a:latin typeface="Calibri" panose="020F0502020204030204" pitchFamily="34" charset="0"/>
                <a:cs typeface="Calibri" panose="020F0502020204030204" pitchFamily="34" charset="0"/>
              </a:rPr>
              <a:t> γένους; </a:t>
            </a:r>
            <a:r>
              <a:rPr lang="el-GR" sz="1600" b="1" kern="0" dirty="0" err="1">
                <a:solidFill>
                  <a:srgbClr val="FFFF00"/>
                </a:solidFill>
                <a:latin typeface="Calibri" panose="020F0502020204030204" pitchFamily="34" charset="0"/>
                <a:cs typeface="Calibri" panose="020F0502020204030204" pitchFamily="34" charset="0"/>
              </a:rPr>
              <a:t>Ταῦτα</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δὴ</a:t>
            </a:r>
            <a:r>
              <a:rPr lang="el-GR" sz="1600" b="1" kern="0" dirty="0">
                <a:solidFill>
                  <a:srgbClr val="FFFF00"/>
                </a:solidFill>
                <a:latin typeface="Calibri" panose="020F0502020204030204" pitchFamily="34" charset="0"/>
                <a:cs typeface="Calibri" panose="020F0502020204030204" pitchFamily="34" charset="0"/>
              </a:rPr>
              <a:t> λογιζόμενα </a:t>
            </a:r>
            <a:r>
              <a:rPr lang="el-GR" sz="1600" b="1" kern="0" dirty="0" err="1">
                <a:solidFill>
                  <a:srgbClr val="FFFF00"/>
                </a:solidFill>
                <a:latin typeface="Calibri" panose="020F0502020204030204" pitchFamily="34" charset="0"/>
                <a:cs typeface="Calibri" panose="020F0502020204030204" pitchFamily="34" charset="0"/>
              </a:rPr>
              <a:t>ἕκαστος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ἡμῶν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τὰ</a:t>
            </a:r>
            <a:r>
              <a:rPr lang="el-GR" sz="1600" b="1" kern="0" dirty="0">
                <a:solidFill>
                  <a:srgbClr val="FFFF00"/>
                </a:solidFill>
                <a:latin typeface="Calibri" panose="020F0502020204030204" pitchFamily="34" charset="0"/>
                <a:cs typeface="Calibri" panose="020F0502020204030204" pitchFamily="34" charset="0"/>
              </a:rPr>
              <a:t> κατάλληλα φάρμακα </a:t>
            </a:r>
            <a:r>
              <a:rPr lang="el-GR" sz="1600" b="1" kern="0" dirty="0" err="1">
                <a:solidFill>
                  <a:srgbClr val="FFFF00"/>
                </a:solidFill>
                <a:latin typeface="Calibri" panose="020F0502020204030204" pitchFamily="34" charset="0"/>
                <a:cs typeface="Calibri" panose="020F0502020204030204" pitchFamily="34" charset="0"/>
              </a:rPr>
              <a:t>ἐντεῦθεν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ἑαυτῷ</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ἐπιτιθέτω</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Διὰ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γὰρ</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τοῦτο</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πᾶσιν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ἀδείας</a:t>
            </a:r>
            <a:r>
              <a:rPr lang="el-GR" sz="1600" b="1" kern="0" dirty="0">
                <a:solidFill>
                  <a:srgbClr val="FFFF00"/>
                </a:solidFill>
                <a:latin typeface="Calibri" panose="020F0502020204030204" pitchFamily="34" charset="0"/>
                <a:cs typeface="Calibri" panose="020F0502020204030204" pitchFamily="34" charset="0"/>
              </a:rPr>
              <a:t> πρόκειται,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ἔξεστι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τῷ</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βουλομένῳ</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ἁρμόδιον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τῷ</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ἐνοχλοῦντι</a:t>
            </a:r>
            <a:r>
              <a:rPr lang="el-GR" sz="1600" b="1" kern="0" dirty="0">
                <a:solidFill>
                  <a:srgbClr val="FFFF00"/>
                </a:solidFill>
                <a:latin typeface="Calibri" panose="020F0502020204030204" pitchFamily="34" charset="0"/>
                <a:cs typeface="Calibri" panose="020F0502020204030204" pitchFamily="34" charset="0"/>
              </a:rPr>
              <a:t> πάθει </a:t>
            </a:r>
            <a:r>
              <a:rPr lang="el-GR" sz="1600" b="1" kern="0" dirty="0" err="1">
                <a:solidFill>
                  <a:srgbClr val="FFFF00"/>
                </a:solidFill>
                <a:latin typeface="Calibri" panose="020F0502020204030204" pitchFamily="34" charset="0"/>
                <a:cs typeface="Calibri" panose="020F0502020204030204" pitchFamily="34" charset="0"/>
              </a:rPr>
              <a:t>φάρμακον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ἐπιτιθέναι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ταχίστην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ὑγίειαν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δέξασθαι</a:t>
            </a:r>
            <a:r>
              <a:rPr lang="el-GR" sz="1600" b="1" kern="0" dirty="0">
                <a:solidFill>
                  <a:srgbClr val="FFFF00"/>
                </a:solidFill>
                <a:latin typeface="Calibri" panose="020F0502020204030204" pitchFamily="34" charset="0"/>
                <a:cs typeface="Calibri" panose="020F0502020204030204" pitchFamily="34" charset="0"/>
              </a:rPr>
              <a:t>, μόνον </a:t>
            </a:r>
            <a:r>
              <a:rPr lang="el-GR" sz="1600" b="1" kern="0" dirty="0" err="1">
                <a:solidFill>
                  <a:srgbClr val="FFFF00"/>
                </a:solidFill>
                <a:latin typeface="Calibri" panose="020F0502020204030204" pitchFamily="34" charset="0"/>
                <a:cs typeface="Calibri" panose="020F0502020204030204" pitchFamily="34" charset="0"/>
              </a:rPr>
              <a:t>ἐὰν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μὴ</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ἀποσείσηταί</a:t>
            </a:r>
            <a:r>
              <a:rPr lang="el-GR" sz="1600" b="1" kern="0" dirty="0">
                <a:solidFill>
                  <a:srgbClr val="FFFF00"/>
                </a:solidFill>
                <a:latin typeface="Calibri" panose="020F0502020204030204" pitchFamily="34" charset="0"/>
                <a:cs typeface="Calibri" panose="020F0502020204030204" pitchFamily="34" charset="0"/>
              </a:rPr>
              <a:t> τις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ἀπὸ</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ἰατρείας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θεραπείαν,ἀλλὰ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οἰκείαν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εὐγνωμοσύνην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ἐπιδείξηται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Οὐδὲν</a:t>
            </a:r>
            <a:r>
              <a:rPr lang="el-GR" sz="1600" b="1" kern="0" dirty="0">
                <a:solidFill>
                  <a:srgbClr val="FFFF00"/>
                </a:solidFill>
                <a:latin typeface="Calibri" panose="020F0502020204030204" pitchFamily="34" charset="0"/>
                <a:cs typeface="Calibri" panose="020F0502020204030204" pitchFamily="34" charset="0"/>
              </a:rPr>
              <a:t> γάρ </a:t>
            </a:r>
            <a:r>
              <a:rPr lang="el-GR" sz="1600" b="1" kern="0" dirty="0" err="1">
                <a:solidFill>
                  <a:srgbClr val="FFFF00"/>
                </a:solidFill>
                <a:latin typeface="Calibri" panose="020F0502020204030204" pitchFamily="34" charset="0"/>
                <a:cs typeface="Calibri" panose="020F0502020204030204" pitchFamily="34" charset="0"/>
              </a:rPr>
              <a:t>ἐστι</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ἀνθρωπίνην</a:t>
            </a:r>
            <a:r>
              <a:rPr lang="el-GR" sz="1600" b="1" kern="0" dirty="0">
                <a:solidFill>
                  <a:srgbClr val="FFFF00"/>
                </a:solidFill>
                <a:latin typeface="Calibri" panose="020F0502020204030204" pitchFamily="34" charset="0"/>
                <a:cs typeface="Calibri" panose="020F0502020204030204" pitchFamily="34" charset="0"/>
              </a:rPr>
              <a:t> φύσιν συνεχόντων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ψυχικὸν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σωματικὸν</a:t>
            </a:r>
            <a:r>
              <a:rPr lang="el-GR" sz="1600" b="1" kern="0" dirty="0">
                <a:solidFill>
                  <a:srgbClr val="FFFF00"/>
                </a:solidFill>
                <a:latin typeface="Calibri" panose="020F0502020204030204" pitchFamily="34" charset="0"/>
                <a:cs typeface="Calibri" panose="020F0502020204030204" pitchFamily="34" charset="0"/>
              </a:rPr>
              <a:t> πάθος, ὃ </a:t>
            </a:r>
            <a:r>
              <a:rPr lang="el-GR" sz="1600" b="1" kern="0" dirty="0" err="1">
                <a:solidFill>
                  <a:srgbClr val="FFFF00"/>
                </a:solidFill>
                <a:latin typeface="Calibri" panose="020F0502020204030204" pitchFamily="34" charset="0"/>
                <a:cs typeface="Calibri" panose="020F0502020204030204" pitchFamily="34" charset="0"/>
              </a:rPr>
              <a:t>μὴ</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ἐντεῦθεν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ἰατρείαν</a:t>
            </a:r>
            <a:r>
              <a:rPr lang="el-GR" sz="1600" b="1" kern="0" dirty="0">
                <a:solidFill>
                  <a:srgbClr val="FFFF00"/>
                </a:solidFill>
                <a:latin typeface="Calibri" panose="020F0502020204030204" pitchFamily="34" charset="0"/>
                <a:cs typeface="Calibri" panose="020F0502020204030204" pitchFamily="34" charset="0"/>
              </a:rPr>
              <a:t> </a:t>
            </a:r>
          </a:p>
          <a:p>
            <a:pPr marL="0" indent="0">
              <a:buFont typeface="Wingdings" pitchFamily="2" charset="2"/>
              <a:buNone/>
            </a:pPr>
            <a:r>
              <a:rPr lang="el-GR" sz="1600" b="1" kern="0" dirty="0" err="1">
                <a:solidFill>
                  <a:srgbClr val="FFFF00"/>
                </a:solidFill>
                <a:latin typeface="Calibri" panose="020F0502020204030204" pitchFamily="34" charset="0"/>
                <a:cs typeface="Calibri" panose="020F0502020204030204" pitchFamily="34" charset="0"/>
              </a:rPr>
              <a:t>δέξασθαι</a:t>
            </a:r>
            <a:r>
              <a:rPr lang="el-GR" sz="1600" b="1" kern="0" dirty="0">
                <a:solidFill>
                  <a:srgbClr val="FFFF00"/>
                </a:solidFill>
                <a:latin typeface="Calibri" panose="020F0502020204030204" pitchFamily="34" charset="0"/>
                <a:cs typeface="Calibri" panose="020F0502020204030204" pitchFamily="34" charset="0"/>
              </a:rPr>
              <a:t> δύναται.</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Βλέπεις, αγαπητέ, πώς όλα όσα είναι γραμμένα στη Θεία Γραφή δεν καταγράφηκαν για κανέναν άλλο λόγο εκτός από το να ωφελούν εμάς και για τη σωτηρία της ανθρωπότητας. </a:t>
            </a:r>
            <a:r>
              <a:rPr lang="el-GR" sz="1600" b="1" kern="0" dirty="0" err="1">
                <a:latin typeface="Calibri" panose="020F0502020204030204" pitchFamily="34" charset="0"/>
                <a:cs typeface="Calibri" panose="020F0502020204030204" pitchFamily="34" charset="0"/>
              </a:rPr>
              <a:t>Σκεφτόμενοι</a:t>
            </a:r>
            <a:r>
              <a:rPr lang="el-GR" sz="1600" b="1" kern="0" dirty="0">
                <a:latin typeface="Calibri" panose="020F0502020204030204" pitchFamily="34" charset="0"/>
                <a:cs typeface="Calibri" panose="020F0502020204030204" pitchFamily="34" charset="0"/>
              </a:rPr>
              <a:t> αυτά, ας βρίσκει ο καθένας από εμάς το κατάλληλο φάρμακο για τον εαυτό του εδώ. Γι' αυτόν τον λόγο, είναι διαθέσιμο σε όλους χωρίς περιορισμούς, και όποιος θέλει μπορεί να εφαρμόσει το κατάλληλο φάρμακο για την ασθένεια που τον ταλαιπωρεί, και να ανακτήσει την υγεία του πολύ γρήγορα, εφόσον δεν απορρίπτει τη θεραπεία και εκφράζει την ευγνωμοσύνη του. Δεν υπάρχει κανένα πάθος που να επηρεάζει την ανθρώπινη φύση, είτε πνευματικό είτε σωματικό, που δεν μπορεί να θεραπευτεί από εδώ</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Ιωάννης Χρυσόστομος, Εις την </a:t>
            </a:r>
            <a:r>
              <a:rPr lang="el-GR" sz="1600" b="1" kern="0" dirty="0" err="1">
                <a:latin typeface="Calibri" panose="020F0502020204030204" pitchFamily="34" charset="0"/>
                <a:cs typeface="Calibri" panose="020F0502020204030204" pitchFamily="34" charset="0"/>
              </a:rPr>
              <a:t>Γέννησιν</a:t>
            </a:r>
            <a:r>
              <a:rPr lang="el-GR" sz="1600" b="1" kern="0" dirty="0">
                <a:latin typeface="Calibri" panose="020F0502020204030204" pitchFamily="34" charset="0"/>
                <a:cs typeface="Calibri" panose="020F0502020204030204" pitchFamily="34" charset="0"/>
              </a:rPr>
              <a:t>, 53, 261, 10-20</a:t>
            </a:r>
            <a:endParaRPr lang="el-GR" sz="16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415294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2800" b="1" dirty="0">
                <a:solidFill>
                  <a:srgbClr val="FFFF00"/>
                </a:solidFill>
                <a:latin typeface="Calibri" panose="020F0502020204030204" pitchFamily="34" charset="0"/>
                <a:cs typeface="Calibri" panose="020F0502020204030204" pitchFamily="34" charset="0"/>
              </a:rPr>
              <a:t>5. Ο Χριστιανός απέναντι στην Ιατρική</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107504" y="1163636"/>
            <a:ext cx="9036496"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l-GR" sz="1600" b="1" kern="0" dirty="0" err="1">
                <a:solidFill>
                  <a:srgbClr val="FFFF00"/>
                </a:solidFill>
                <a:latin typeface="Calibri" panose="020F0502020204030204" pitchFamily="34" charset="0"/>
                <a:cs typeface="Calibri" panose="020F0502020204030204" pitchFamily="34" charset="0"/>
              </a:rPr>
              <a:t>Ἔνιοι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δὲ</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εὐφυεῖς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οἰόμενοι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εἶναι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ἀξιοῦσι</a:t>
            </a:r>
            <a:r>
              <a:rPr lang="el-GR" sz="1600" b="1" kern="0" dirty="0">
                <a:solidFill>
                  <a:srgbClr val="FFFF00"/>
                </a:solidFill>
                <a:latin typeface="Calibri" panose="020F0502020204030204" pitchFamily="34" charset="0"/>
                <a:cs typeface="Calibri" panose="020F0502020204030204" pitchFamily="34" charset="0"/>
              </a:rPr>
              <a:t> μήτε φιλοσοφίας </a:t>
            </a:r>
            <a:r>
              <a:rPr lang="el-GR" sz="1600" b="1" kern="0" dirty="0" err="1">
                <a:solidFill>
                  <a:srgbClr val="FFFF00"/>
                </a:solidFill>
                <a:latin typeface="Calibri" panose="020F0502020204030204" pitchFamily="34" charset="0"/>
                <a:cs typeface="Calibri" panose="020F0502020204030204" pitchFamily="34" charset="0"/>
              </a:rPr>
              <a:t>ἅπτεσθαι</a:t>
            </a:r>
            <a:r>
              <a:rPr lang="el-GR" sz="1600" b="1" kern="0" dirty="0">
                <a:solidFill>
                  <a:srgbClr val="FFFF00"/>
                </a:solidFill>
                <a:latin typeface="Calibri" panose="020F0502020204030204" pitchFamily="34" charset="0"/>
                <a:cs typeface="Calibri" panose="020F0502020204030204" pitchFamily="34" charset="0"/>
              </a:rPr>
              <a:t> μήτε </a:t>
            </a:r>
            <a:r>
              <a:rPr lang="el-GR" sz="1600" b="1" kern="0" dirty="0" err="1">
                <a:solidFill>
                  <a:srgbClr val="FFFF00"/>
                </a:solidFill>
                <a:latin typeface="Calibri" panose="020F0502020204030204" pitchFamily="34" charset="0"/>
                <a:cs typeface="Calibri" panose="020F0502020204030204" pitchFamily="34" charset="0"/>
              </a:rPr>
              <a:t>διαλεκτικῆς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ἀλλὰ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μηδὲ</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φυσικὴν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θεωρίαν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ἐκμανθάνειν</a:t>
            </a:r>
            <a:r>
              <a:rPr lang="el-GR" sz="1600" b="1" kern="0" dirty="0">
                <a:solidFill>
                  <a:srgbClr val="FFFF00"/>
                </a:solidFill>
                <a:latin typeface="Calibri" panose="020F0502020204030204" pitchFamily="34" charset="0"/>
                <a:cs typeface="Calibri" panose="020F0502020204030204" pitchFamily="34" charset="0"/>
              </a:rPr>
              <a:t>, μόνην </a:t>
            </a:r>
            <a:r>
              <a:rPr lang="el-GR" sz="1600" b="1" kern="0" dirty="0" err="1">
                <a:solidFill>
                  <a:srgbClr val="FFFF00"/>
                </a:solidFill>
                <a:latin typeface="Calibri" panose="020F0502020204030204" pitchFamily="34" charset="0"/>
                <a:cs typeface="Calibri" panose="020F0502020204030204" pitchFamily="34" charset="0"/>
              </a:rPr>
              <a:t>δὲ</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ψιλὴν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πίστιν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ἀπαιτοῦσιν</a:t>
            </a:r>
            <a:r>
              <a:rPr lang="el-GR" sz="1600" b="1" kern="0" dirty="0">
                <a:solidFill>
                  <a:srgbClr val="FFFF00"/>
                </a:solidFill>
                <a:latin typeface="Calibri" panose="020F0502020204030204" pitchFamily="34" charset="0"/>
                <a:cs typeface="Calibri" panose="020F0502020204030204" pitchFamily="34" charset="0"/>
              </a:rPr>
              <a:t>, ὥσπερ </a:t>
            </a:r>
            <a:r>
              <a:rPr lang="el-GR" sz="1600" b="1" kern="0" dirty="0" err="1">
                <a:solidFill>
                  <a:srgbClr val="FFFF00"/>
                </a:solidFill>
                <a:latin typeface="Calibri" panose="020F0502020204030204" pitchFamily="34" charset="0"/>
                <a:cs typeface="Calibri" panose="020F0502020204030204" pitchFamily="34" charset="0"/>
              </a:rPr>
              <a:t>εἰ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μηδεμίαν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ἠξίουν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ἐπιμέλειαν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ποιησάμενοι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ἀμπέλου</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εὐθὺς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ἐξ</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ἀρχῆς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τοὺς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βότρυας</a:t>
            </a:r>
            <a:r>
              <a:rPr lang="el-GR" sz="1600" b="1" kern="0" dirty="0">
                <a:solidFill>
                  <a:srgbClr val="FFFF00"/>
                </a:solidFill>
                <a:latin typeface="Calibri" panose="020F0502020204030204" pitchFamily="34" charset="0"/>
                <a:cs typeface="Calibri" panose="020F0502020204030204" pitchFamily="34" charset="0"/>
              </a:rPr>
              <a:t> λαμβάνειν. «</a:t>
            </a:r>
            <a:r>
              <a:rPr lang="el-GR" sz="1600" b="1" kern="0" dirty="0" err="1">
                <a:solidFill>
                  <a:srgbClr val="FFFF00"/>
                </a:solidFill>
                <a:latin typeface="Calibri" panose="020F0502020204030204" pitchFamily="34" charset="0"/>
                <a:cs typeface="Calibri" panose="020F0502020204030204" pitchFamily="34" charset="0"/>
              </a:rPr>
              <a:t>ἄμπελος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δὲ</a:t>
            </a:r>
            <a:r>
              <a:rPr lang="el-GR" sz="1600" b="1" kern="0" dirty="0">
                <a:solidFill>
                  <a:srgbClr val="FFFF00"/>
                </a:solidFill>
                <a:latin typeface="Calibri" panose="020F0502020204030204" pitchFamily="34" charset="0"/>
                <a:cs typeface="Calibri" panose="020F0502020204030204" pitchFamily="34" charset="0"/>
              </a:rPr>
              <a:t> ὁ κύριος </a:t>
            </a:r>
            <a:r>
              <a:rPr lang="el-GR" sz="1600" b="1" kern="0" dirty="0" err="1">
                <a:solidFill>
                  <a:srgbClr val="FFFF00"/>
                </a:solidFill>
                <a:latin typeface="Calibri" panose="020F0502020204030204" pitchFamily="34" charset="0"/>
                <a:cs typeface="Calibri" panose="020F0502020204030204" pitchFamily="34" charset="0"/>
              </a:rPr>
              <a:t>ἀλληγορεῖται</a:t>
            </a:r>
            <a:r>
              <a:rPr lang="el-GR" sz="1600" b="1" kern="0" dirty="0">
                <a:solidFill>
                  <a:srgbClr val="FFFF00"/>
                </a:solidFill>
                <a:latin typeface="Calibri" panose="020F0502020204030204" pitchFamily="34" charset="0"/>
                <a:cs typeface="Calibri" panose="020F0502020204030204" pitchFamily="34" charset="0"/>
              </a:rPr>
              <a:t>, παρ' </a:t>
            </a:r>
            <a:r>
              <a:rPr lang="el-GR" sz="1600" b="1" kern="0" dirty="0" err="1">
                <a:solidFill>
                  <a:srgbClr val="FFFF00"/>
                </a:solidFill>
                <a:latin typeface="Calibri" panose="020F0502020204030204" pitchFamily="34" charset="0"/>
                <a:cs typeface="Calibri" panose="020F0502020204030204" pitchFamily="34" charset="0"/>
              </a:rPr>
              <a:t>οὗ</a:t>
            </a:r>
            <a:r>
              <a:rPr lang="el-GR" sz="1600" b="1" kern="0" dirty="0">
                <a:solidFill>
                  <a:srgbClr val="FFFF00"/>
                </a:solidFill>
                <a:latin typeface="Calibri" panose="020F0502020204030204" pitchFamily="34" charset="0"/>
                <a:cs typeface="Calibri" panose="020F0502020204030204" pitchFamily="34" charset="0"/>
              </a:rPr>
              <a:t> μετ' </a:t>
            </a:r>
            <a:r>
              <a:rPr lang="el-GR" sz="1600" b="1" kern="0" dirty="0" err="1">
                <a:solidFill>
                  <a:srgbClr val="FFFF00"/>
                </a:solidFill>
                <a:latin typeface="Calibri" panose="020F0502020204030204" pitchFamily="34" charset="0"/>
                <a:cs typeface="Calibri" panose="020F0502020204030204" pitchFamily="34" charset="0"/>
              </a:rPr>
              <a:t>ἐπιμελείας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τέχνης </a:t>
            </a:r>
            <a:r>
              <a:rPr lang="el-GR" sz="1600" b="1" kern="0" dirty="0" err="1">
                <a:solidFill>
                  <a:srgbClr val="FFFF00"/>
                </a:solidFill>
                <a:latin typeface="Calibri" panose="020F0502020204030204" pitchFamily="34" charset="0"/>
                <a:cs typeface="Calibri" panose="020F0502020204030204" pitchFamily="34" charset="0"/>
              </a:rPr>
              <a:t>γεωργικῆς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κατὰ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λόγον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καρπὸν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τρυγητέον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κλαδεῦσαι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δεῖ</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σκάψαι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ἀναδῆσαι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λοιπὰ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ποιῆσαι</a:t>
            </a:r>
            <a:r>
              <a:rPr lang="el-GR" sz="1600" b="1" kern="0" dirty="0">
                <a:solidFill>
                  <a:srgbClr val="FFFF00"/>
                </a:solidFill>
                <a:latin typeface="Calibri" panose="020F0502020204030204" pitchFamily="34" charset="0"/>
                <a:cs typeface="Calibri" panose="020F0502020204030204" pitchFamily="34" charset="0"/>
              </a:rPr>
              <a:t>, δρεπάνου τε, </a:t>
            </a:r>
            <a:r>
              <a:rPr lang="el-GR" sz="1600" b="1" kern="0" dirty="0" err="1">
                <a:solidFill>
                  <a:srgbClr val="FFFF00"/>
                </a:solidFill>
                <a:latin typeface="Calibri" panose="020F0502020204030204" pitchFamily="34" charset="0"/>
                <a:cs typeface="Calibri" panose="020F0502020204030204" pitchFamily="34" charset="0"/>
              </a:rPr>
              <a:t>οἶμαι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μακέλλης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ἄλλων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ὀργάνων</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γεωργικῶν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πρὸς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ἐπιμέλειαν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ἀμπέλου</a:t>
            </a:r>
            <a:r>
              <a:rPr lang="el-GR" sz="1600" b="1" kern="0" dirty="0">
                <a:solidFill>
                  <a:srgbClr val="FFFF00"/>
                </a:solidFill>
                <a:latin typeface="Calibri" panose="020F0502020204030204" pitchFamily="34" charset="0"/>
                <a:cs typeface="Calibri" panose="020F0502020204030204" pitchFamily="34" charset="0"/>
              </a:rPr>
              <a:t> χρεία, </a:t>
            </a:r>
            <a:r>
              <a:rPr lang="el-GR" sz="1600" b="1" kern="0" dirty="0" err="1">
                <a:solidFill>
                  <a:srgbClr val="FFFF00"/>
                </a:solidFill>
                <a:latin typeface="Calibri" panose="020F0502020204030204" pitchFamily="34" charset="0"/>
                <a:cs typeface="Calibri" panose="020F0502020204030204" pitchFamily="34" charset="0"/>
              </a:rPr>
              <a:t>ἵνα</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ἡμῖν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ἐδώδιμον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καρπὸν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ἐκφήνῃ</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καθάπερ</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δὲ</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γεωργίᾳ</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οὕτω</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ἰατρικῇ</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χρηστομαθὴς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ἐκεῖνος</a:t>
            </a:r>
            <a:r>
              <a:rPr lang="el-GR" sz="1600" b="1" kern="0" dirty="0">
                <a:solidFill>
                  <a:srgbClr val="FFFF00"/>
                </a:solidFill>
                <a:latin typeface="Calibri" panose="020F0502020204030204" pitchFamily="34" charset="0"/>
                <a:cs typeface="Calibri" panose="020F0502020204030204" pitchFamily="34" charset="0"/>
              </a:rPr>
              <a:t> ὁ </a:t>
            </a:r>
            <a:r>
              <a:rPr lang="el-GR" sz="1600" b="1" kern="0" dirty="0" err="1">
                <a:solidFill>
                  <a:srgbClr val="FFFF00"/>
                </a:solidFill>
                <a:latin typeface="Calibri" panose="020F0502020204030204" pitchFamily="34" charset="0"/>
                <a:cs typeface="Calibri" panose="020F0502020204030204" pitchFamily="34" charset="0"/>
              </a:rPr>
              <a:t>ποικιλωτέρων</a:t>
            </a:r>
            <a:r>
              <a:rPr lang="el-GR" sz="1600" b="1" kern="0" dirty="0">
                <a:solidFill>
                  <a:srgbClr val="FFFF00"/>
                </a:solidFill>
                <a:latin typeface="Calibri" panose="020F0502020204030204" pitchFamily="34" charset="0"/>
                <a:cs typeface="Calibri" panose="020F0502020204030204" pitchFamily="34" charset="0"/>
              </a:rPr>
              <a:t> μαθημάτων </a:t>
            </a:r>
            <a:r>
              <a:rPr lang="el-GR" sz="1600" b="1" kern="0" dirty="0" err="1">
                <a:solidFill>
                  <a:srgbClr val="FFFF00"/>
                </a:solidFill>
                <a:latin typeface="Calibri" panose="020F0502020204030204" pitchFamily="34" charset="0"/>
                <a:cs typeface="Calibri" panose="020F0502020204030204" pitchFamily="34" charset="0"/>
              </a:rPr>
              <a:t>ἁψαμενος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ὡς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βέλτιον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γεωργεῖν</a:t>
            </a:r>
            <a:r>
              <a:rPr lang="el-GR" sz="1600" b="1" kern="0" dirty="0">
                <a:solidFill>
                  <a:srgbClr val="FFFF00"/>
                </a:solidFill>
                <a:latin typeface="Calibri" panose="020F0502020204030204" pitchFamily="34" charset="0"/>
                <a:cs typeface="Calibri" panose="020F0502020204030204" pitchFamily="34" charset="0"/>
              </a:rPr>
              <a:t> τε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ὑγιάζειν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δύνασθαι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οὕτω</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κἀνταῦθα</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χρηστομαθῆ</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φημι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τὸν</a:t>
            </a:r>
            <a:r>
              <a:rPr lang="el-GR" sz="1600" b="1" kern="0" dirty="0">
                <a:solidFill>
                  <a:srgbClr val="FFFF00"/>
                </a:solidFill>
                <a:latin typeface="Calibri" panose="020F0502020204030204" pitchFamily="34" charset="0"/>
                <a:cs typeface="Calibri" panose="020F0502020204030204" pitchFamily="34" charset="0"/>
              </a:rPr>
              <a:t> πάντα </a:t>
            </a:r>
            <a:r>
              <a:rPr lang="el-GR" sz="1600" b="1" kern="0" dirty="0" err="1">
                <a:solidFill>
                  <a:srgbClr val="FFFF00"/>
                </a:solidFill>
                <a:latin typeface="Calibri" panose="020F0502020204030204" pitchFamily="34" charset="0"/>
                <a:cs typeface="Calibri" panose="020F0502020204030204" pitchFamily="34" charset="0"/>
              </a:rPr>
              <a:t>ἐπὶ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ἀλήθειαν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ἀναφέροντα</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ὥστε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ἀπὸ</a:t>
            </a:r>
            <a:r>
              <a:rPr lang="el-GR" sz="1600" b="1" kern="0" dirty="0">
                <a:solidFill>
                  <a:srgbClr val="FFFF00"/>
                </a:solidFill>
                <a:latin typeface="Calibri" panose="020F0502020204030204" pitchFamily="34" charset="0"/>
                <a:cs typeface="Calibri" panose="020F0502020204030204" pitchFamily="34" charset="0"/>
              </a:rPr>
              <a:t> γεωμετρίας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μουσικῆς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ἀπὸ</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γραμματικῆς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φιλοσοφίας </a:t>
            </a:r>
            <a:r>
              <a:rPr lang="el-GR" sz="1600" b="1" kern="0" dirty="0" err="1">
                <a:solidFill>
                  <a:srgbClr val="FFFF00"/>
                </a:solidFill>
                <a:latin typeface="Calibri" panose="020F0502020204030204" pitchFamily="34" charset="0"/>
                <a:cs typeface="Calibri" panose="020F0502020204030204" pitchFamily="34" charset="0"/>
              </a:rPr>
              <a:t>αὐτῆς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δρεπόμενον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τὸ</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χρήσιμον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ἀνεπιβούλευτον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φυλάσσειν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πίστιν</a:t>
            </a:r>
            <a:endParaRPr lang="el-GR" sz="1600" b="1" kern="0" dirty="0">
              <a:solidFill>
                <a:srgbClr val="FFFF00"/>
              </a:solidFill>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Κάποιοι πιστεύοντας ότι είναι ευφυείς, θεωρούν ότι δεν χρειάζεται να ασχολούνται με τη φιλοσοφία ή τη διαλεκτική, ούτε να μελετούν τη φυσική θεωρία. Ζητούν μόνο την απλή και γνήσια πίστη, σαν να ήθελαν, χωρίς καμία φροντίδα για το αμπέλι, να μαζεύουν αμέσως τα σταφύλια. Το "αμπέλι" είναι συμβολικά ο Κύριος, από τον οποίο πρέπει με φροντίδα και τεχνικές της γεωργίας, σύμφωνα με το λόγο, να συλλέγουμε τον καρπό. Πρέπει να κλαδεύουμε, να σκάβουμε, να δένουμε και να κάνουμε όλες τις απαραίτητες εργασίες, χρησιμοποιώντας δρεπάνι, </a:t>
            </a:r>
            <a:r>
              <a:rPr lang="el-GR" sz="1600" b="1" kern="0" dirty="0" err="1">
                <a:latin typeface="Calibri" panose="020F0502020204030204" pitchFamily="34" charset="0"/>
                <a:cs typeface="Calibri" panose="020F0502020204030204" pitchFamily="34" charset="0"/>
              </a:rPr>
              <a:t>σκαπάνι</a:t>
            </a:r>
            <a:r>
              <a:rPr lang="el-GR" sz="1600" b="1" kern="0" dirty="0">
                <a:latin typeface="Calibri" panose="020F0502020204030204" pitchFamily="34" charset="0"/>
                <a:cs typeface="Calibri" panose="020F0502020204030204" pitchFamily="34" charset="0"/>
              </a:rPr>
              <a:t> και άλλα εργαλεία για τη φροντίδα του αμπελιού, ώστε να μας παρέχει τον εδώδιμο καρπό. Όπως στη γεωργία, έτσι και στην ιατρική, αυτός που γνωρίζει πολλά είναι ικανός να καλλιεργεί καλύτερα και να διατηρεί την υγεία. Επομένως, θεωρώ ότι είναι σημαντικό για κάποιον να αναφέρεται πάντα στην αλήθεια, λαμβάνοντας ό,τι είναι χρήσιμο από τη γεωμετρία, τη μουσική, τη γραμματική και την ίδια τη φιλοσοφία, ώστε να διατηρεί την πίστη του ανέπαφη</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Κλήμης Αλεξανδρεύς, </a:t>
            </a:r>
            <a:r>
              <a:rPr lang="el-GR" sz="1600" b="1" kern="0" dirty="0" err="1">
                <a:latin typeface="Calibri" panose="020F0502020204030204" pitchFamily="34" charset="0"/>
                <a:cs typeface="Calibri" panose="020F0502020204030204" pitchFamily="34" charset="0"/>
              </a:rPr>
              <a:t>Στρωματείς</a:t>
            </a:r>
            <a:r>
              <a:rPr lang="el-GR" sz="1600" b="1" kern="0" dirty="0">
                <a:latin typeface="Calibri" panose="020F0502020204030204" pitchFamily="34" charset="0"/>
                <a:cs typeface="Calibri" panose="020F0502020204030204" pitchFamily="34" charset="0"/>
              </a:rPr>
              <a:t>,  1, 9, 43, 1, 1  - 1, 9, 43, 1, 1 </a:t>
            </a:r>
            <a:endParaRPr lang="el-GR" sz="16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306706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2800" b="1" dirty="0">
                <a:solidFill>
                  <a:srgbClr val="FFFF00"/>
                </a:solidFill>
                <a:latin typeface="Calibri" panose="020F0502020204030204" pitchFamily="34" charset="0"/>
                <a:cs typeface="Calibri" panose="020F0502020204030204" pitchFamily="34" charset="0"/>
              </a:rPr>
              <a:t>5. Ο Χριστιανός απέναντι στην Ιατρική</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107504" y="1163636"/>
            <a:ext cx="9036496"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οὖν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τομὰς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καύσεις,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διὰ</a:t>
            </a:r>
            <a:r>
              <a:rPr lang="el-GR" sz="1600" b="1" kern="0" dirty="0">
                <a:solidFill>
                  <a:srgbClr val="FFFF00"/>
                </a:solidFill>
                <a:latin typeface="Calibri" panose="020F0502020204030204" pitchFamily="34" charset="0"/>
                <a:cs typeface="Calibri" panose="020F0502020204030204" pitchFamily="34" charset="0"/>
              </a:rPr>
              <a:t> τῶν δριμέων  </a:t>
            </a:r>
            <a:r>
              <a:rPr lang="el-GR" sz="1600" b="1" kern="0" dirty="0" err="1">
                <a:solidFill>
                  <a:srgbClr val="FFFF00"/>
                </a:solidFill>
                <a:latin typeface="Calibri" panose="020F0502020204030204" pitchFamily="34" charset="0"/>
                <a:cs typeface="Calibri" panose="020F0502020204030204" pitchFamily="34" charset="0"/>
              </a:rPr>
              <a:t>καὶ</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ἐπιπόνων</a:t>
            </a:r>
            <a:r>
              <a:rPr lang="el-GR" sz="1600" b="1" kern="0" dirty="0">
                <a:solidFill>
                  <a:srgbClr val="FFFF00"/>
                </a:solidFill>
                <a:latin typeface="Calibri" panose="020F0502020204030204" pitchFamily="34" charset="0"/>
                <a:cs typeface="Calibri" panose="020F0502020204030204" pitchFamily="34" charset="0"/>
              </a:rPr>
              <a:t> φαρμάκων </a:t>
            </a:r>
            <a:r>
              <a:rPr lang="el-GR" sz="1600" b="1" kern="0" dirty="0" err="1">
                <a:solidFill>
                  <a:srgbClr val="FFFF00"/>
                </a:solidFill>
                <a:latin typeface="Calibri" panose="020F0502020204030204" pitchFamily="34" charset="0"/>
                <a:cs typeface="Calibri" panose="020F0502020204030204" pitchFamily="34" charset="0"/>
              </a:rPr>
              <a:t>ἀλγήματα</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ἀσιτίας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διαίτης </a:t>
            </a:r>
            <a:r>
              <a:rPr lang="el-GR" sz="1600" b="1" kern="0" dirty="0" err="1">
                <a:solidFill>
                  <a:srgbClr val="FFFF00"/>
                </a:solidFill>
                <a:latin typeface="Calibri" panose="020F0502020204030204" pitchFamily="34" charset="0"/>
                <a:cs typeface="Calibri" panose="020F0502020204030204" pitchFamily="34" charset="0"/>
              </a:rPr>
              <a:t>ἀκριβῆ</a:t>
            </a:r>
            <a:r>
              <a:rPr lang="el-GR" sz="1600" b="1" kern="0" dirty="0">
                <a:solidFill>
                  <a:srgbClr val="FFFF00"/>
                </a:solidFill>
                <a:latin typeface="Calibri" panose="020F0502020204030204" pitchFamily="34" charset="0"/>
                <a:cs typeface="Calibri" panose="020F0502020204030204" pitchFamily="34" charset="0"/>
              </a:rPr>
              <a:t> μέτρα, </a:t>
            </a:r>
            <a:r>
              <a:rPr lang="el-GR" sz="1600" b="1" kern="0" dirty="0" err="1">
                <a:solidFill>
                  <a:srgbClr val="FFFF00"/>
                </a:solidFill>
                <a:latin typeface="Calibri" panose="020F0502020204030204" pitchFamily="34" charset="0"/>
                <a:cs typeface="Calibri" panose="020F0502020204030204" pitchFamily="34" charset="0"/>
              </a:rPr>
              <a:t>οὔτε</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ἀποχὴν</a:t>
            </a:r>
            <a:r>
              <a:rPr lang="el-GR" sz="1600" b="1" kern="0" dirty="0">
                <a:solidFill>
                  <a:srgbClr val="FFFF00"/>
                </a:solidFill>
                <a:latin typeface="Calibri" panose="020F0502020204030204" pitchFamily="34" charset="0"/>
                <a:cs typeface="Calibri" panose="020F0502020204030204" pitchFamily="34" charset="0"/>
              </a:rPr>
              <a:t> τῶν </a:t>
            </a:r>
            <a:r>
              <a:rPr lang="el-GR" sz="1600" b="1" kern="0" dirty="0" err="1">
                <a:solidFill>
                  <a:srgbClr val="FFFF00"/>
                </a:solidFill>
                <a:latin typeface="Calibri" panose="020F0502020204030204" pitchFamily="34" charset="0"/>
                <a:cs typeface="Calibri" panose="020F0502020204030204" pitchFamily="34" charset="0"/>
              </a:rPr>
              <a:t>φθειρόντων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παραιτεῖσθαι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ἡμᾶς</a:t>
            </a:r>
            <a:r>
              <a:rPr lang="el-GR" sz="1600" b="1" kern="0" dirty="0">
                <a:solidFill>
                  <a:srgbClr val="FFFF00"/>
                </a:solidFill>
                <a:latin typeface="Calibri" panose="020F0502020204030204" pitchFamily="34" charset="0"/>
                <a:cs typeface="Calibri" panose="020F0502020204030204" pitchFamily="34" charset="0"/>
              </a:rPr>
              <a:t> ὁ </a:t>
            </a:r>
            <a:r>
              <a:rPr lang="el-GR" sz="1600" b="1" kern="0" dirty="0" err="1">
                <a:solidFill>
                  <a:srgbClr val="FFFF00"/>
                </a:solidFill>
                <a:latin typeface="Calibri" panose="020F0502020204030204" pitchFamily="34" charset="0"/>
                <a:cs typeface="Calibri" panose="020F0502020204030204" pitchFamily="34" charset="0"/>
              </a:rPr>
              <a:t>ὀρθὸς</a:t>
            </a:r>
            <a:r>
              <a:rPr lang="el-GR" sz="1600" b="1" kern="0" dirty="0">
                <a:solidFill>
                  <a:srgbClr val="FFFF00"/>
                </a:solidFill>
                <a:latin typeface="Calibri" panose="020F0502020204030204" pitchFamily="34" charset="0"/>
                <a:cs typeface="Calibri" panose="020F0502020204030204" pitchFamily="34" charset="0"/>
              </a:rPr>
              <a:t> λόγος </a:t>
            </a:r>
            <a:r>
              <a:rPr lang="el-GR" sz="1600" b="1" kern="0" dirty="0" err="1">
                <a:solidFill>
                  <a:srgbClr val="FFFF00"/>
                </a:solidFill>
                <a:latin typeface="Calibri" panose="020F0502020204030204" pitchFamily="34" charset="0"/>
                <a:cs typeface="Calibri" panose="020F0502020204030204" pitchFamily="34" charset="0"/>
              </a:rPr>
              <a:t>ὑπαγορεύει</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σωζομένου</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πάλιν</a:t>
            </a:r>
            <a:r>
              <a:rPr lang="el-GR" sz="1600" b="1" kern="0" dirty="0">
                <a:solidFill>
                  <a:srgbClr val="FFFF00"/>
                </a:solidFill>
                <a:latin typeface="Calibri" panose="020F0502020204030204" pitchFamily="34" charset="0"/>
                <a:cs typeface="Calibri" panose="020F0502020204030204" pitchFamily="34" charset="0"/>
              </a:rPr>
              <a:t> λέγω) </a:t>
            </a:r>
            <a:r>
              <a:rPr lang="el-GR" sz="1600" b="1" kern="0" dirty="0" err="1">
                <a:solidFill>
                  <a:srgbClr val="FFFF00"/>
                </a:solidFill>
                <a:latin typeface="Calibri" panose="020F0502020204030204" pitchFamily="34" charset="0"/>
                <a:cs typeface="Calibri" panose="020F0502020204030204" pitchFamily="34" charset="0"/>
              </a:rPr>
              <a:t>τοῦ</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σκοποῦ</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κατὰ</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ψυχὴν</a:t>
            </a:r>
            <a:r>
              <a:rPr lang="el-GR" sz="1600" b="1" kern="0" dirty="0">
                <a:solidFill>
                  <a:srgbClr val="FFFF00"/>
                </a:solidFill>
                <a:latin typeface="Calibri" panose="020F0502020204030204" pitchFamily="34" charset="0"/>
                <a:cs typeface="Calibri" panose="020F0502020204030204" pitchFamily="34" charset="0"/>
              </a:rPr>
              <a:t> </a:t>
            </a:r>
          </a:p>
          <a:p>
            <a:pPr marL="0" indent="0">
              <a:buFont typeface="Wingdings" pitchFamily="2" charset="2"/>
              <a:buNone/>
            </a:pPr>
            <a:r>
              <a:rPr lang="el-GR" sz="1600" b="1" kern="0" dirty="0" err="1">
                <a:solidFill>
                  <a:srgbClr val="FFFF00"/>
                </a:solidFill>
                <a:latin typeface="Calibri" panose="020F0502020204030204" pitchFamily="34" charset="0"/>
                <a:cs typeface="Calibri" panose="020F0502020204030204" pitchFamily="34" charset="0"/>
              </a:rPr>
              <a:t>ὠφελείας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ὡς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ὑποδείγματος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λόγῳ</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τὴν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ἑαυτῆς</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ἐπιμέλειαν</a:t>
            </a:r>
            <a:r>
              <a:rPr lang="el-GR" sz="1600" b="1" kern="0" dirty="0">
                <a:solidFill>
                  <a:srgbClr val="FFFF00"/>
                </a:solidFill>
                <a:latin typeface="Calibri" panose="020F0502020204030204" pitchFamily="34" charset="0"/>
                <a:cs typeface="Calibri" panose="020F0502020204030204" pitchFamily="34" charset="0"/>
              </a:rPr>
              <a:t> </a:t>
            </a:r>
            <a:r>
              <a:rPr lang="el-GR" sz="1600" b="1" kern="0" dirty="0" err="1">
                <a:solidFill>
                  <a:srgbClr val="FFFF00"/>
                </a:solidFill>
                <a:latin typeface="Calibri" panose="020F0502020204030204" pitchFamily="34" charset="0"/>
                <a:cs typeface="Calibri" panose="020F0502020204030204" pitchFamily="34" charset="0"/>
              </a:rPr>
              <a:t>παιδευομένης</a:t>
            </a:r>
            <a:r>
              <a:rPr lang="el-GR" sz="1600" b="1" kern="0" dirty="0">
                <a:latin typeface="Calibri" panose="020F0502020204030204" pitchFamily="34" charset="0"/>
                <a:cs typeface="Calibri" panose="020F0502020204030204" pitchFamily="34" charset="0"/>
              </a:rPr>
              <a:t>.</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Επομένως, ο σωστός λόγος δεν μας προτρέπει να υποβάλλουμε τους εαυτούς μας σε τομές, καύσεις, πόνους από έντονα και δύσκολα φάρμακα, νηστείες, αυστηρούς κανόνες δίαιτας ή να αποφεύγουμε όσα μας βλάπτουν. Και το λέω ξανά, διατηρώντας τον στόχο της ψυχικής μας ωφέλειας, σαν να μαθαίνει, μέσω ενός παραδείγματος, πώς να φροντίζει τον εαυτό της</a:t>
            </a: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endParaRPr lang="el-GR" sz="16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600" b="1" kern="0" dirty="0">
                <a:latin typeface="Calibri" panose="020F0502020204030204" pitchFamily="34" charset="0"/>
                <a:cs typeface="Calibri" panose="020F0502020204030204" pitchFamily="34" charset="0"/>
              </a:rPr>
              <a:t>Μ. Βασίλειος Όροι κατά πλάτος,  31, 1049, 2-4</a:t>
            </a:r>
            <a:endParaRPr lang="el-GR" sz="16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229136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8B6139-5207-11D5-94D1-D89719F93F8C}"/>
              </a:ext>
            </a:extLst>
          </p:cNvPr>
          <p:cNvSpPr>
            <a:spLocks noGrp="1"/>
          </p:cNvSpPr>
          <p:nvPr>
            <p:ph type="title"/>
          </p:nvPr>
        </p:nvSpPr>
        <p:spPr/>
        <p:txBody>
          <a:bodyPr/>
          <a:lstStyle/>
          <a:p>
            <a:r>
              <a:rPr lang="el-GR" sz="2800" b="1" dirty="0">
                <a:solidFill>
                  <a:srgbClr val="FFFF00"/>
                </a:solidFill>
                <a:latin typeface="Calibri" panose="020F0502020204030204" pitchFamily="34" charset="0"/>
                <a:cs typeface="Calibri" panose="020F0502020204030204" pitchFamily="34" charset="0"/>
              </a:rPr>
              <a:t>6. Σκέψεις περί της Ιατρικής </a:t>
            </a:r>
          </a:p>
        </p:txBody>
      </p:sp>
      <p:sp>
        <p:nvSpPr>
          <p:cNvPr id="3" name="Θέση περιεχομένου 2">
            <a:extLst>
              <a:ext uri="{FF2B5EF4-FFF2-40B4-BE49-F238E27FC236}">
                <a16:creationId xmlns:a16="http://schemas.microsoft.com/office/drawing/2014/main" xmlns="" id="{FD459A0E-464A-3F14-A73B-C052E9FFC496}"/>
              </a:ext>
            </a:extLst>
          </p:cNvPr>
          <p:cNvSpPr>
            <a:spLocks noGrp="1"/>
          </p:cNvSpPr>
          <p:nvPr>
            <p:ph idx="1"/>
          </p:nvPr>
        </p:nvSpPr>
        <p:spPr>
          <a:xfrm>
            <a:off x="457200" y="1163637"/>
            <a:ext cx="8229600" cy="4530725"/>
          </a:xfrm>
        </p:spPr>
        <p:txBody>
          <a:bodyPr/>
          <a:lstStyle/>
          <a:p>
            <a:endParaRPr lang="el-GR" dirty="0"/>
          </a:p>
          <a:p>
            <a:endParaRPr lang="el-GR" dirty="0"/>
          </a:p>
        </p:txBody>
      </p:sp>
      <p:sp>
        <p:nvSpPr>
          <p:cNvPr id="6" name="Θέση περιεχομένου 2">
            <a:extLst>
              <a:ext uri="{FF2B5EF4-FFF2-40B4-BE49-F238E27FC236}">
                <a16:creationId xmlns:a16="http://schemas.microsoft.com/office/drawing/2014/main" xmlns="" id="{AAAC15E7-F2CD-71D5-285C-B37E962F0F32}"/>
              </a:ext>
            </a:extLst>
          </p:cNvPr>
          <p:cNvSpPr txBox="1">
            <a:spLocks/>
          </p:cNvSpPr>
          <p:nvPr/>
        </p:nvSpPr>
        <p:spPr bwMode="auto">
          <a:xfrm>
            <a:off x="107504" y="1163636"/>
            <a:ext cx="9036496"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pP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Ιατρικὴν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μὲν</a:t>
            </a:r>
            <a:r>
              <a:rPr lang="el-GR" sz="1800" b="1" kern="0" dirty="0">
                <a:solidFill>
                  <a:srgbClr val="FFFF00"/>
                </a:solidFill>
                <a:latin typeface="Calibri" panose="020F0502020204030204" pitchFamily="34" charset="0"/>
                <a:cs typeface="Calibri" panose="020F0502020204030204" pitchFamily="34" charset="0"/>
              </a:rPr>
              <a:t> γάρ, </a:t>
            </a: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ἡ </a:t>
            </a:r>
            <a:r>
              <a:rPr lang="el-GR" sz="1800" b="1" kern="0" dirty="0" err="1">
                <a:solidFill>
                  <a:srgbClr val="FFFF00"/>
                </a:solidFill>
                <a:latin typeface="Calibri" panose="020F0502020204030204" pitchFamily="34" charset="0"/>
                <a:cs typeface="Calibri" panose="020F0502020204030204" pitchFamily="34" charset="0"/>
              </a:rPr>
              <a:t>τοῦ</a:t>
            </a:r>
            <a:r>
              <a:rPr lang="el-GR" sz="1800" b="1" kern="0" dirty="0">
                <a:solidFill>
                  <a:srgbClr val="FFFF00"/>
                </a:solidFill>
                <a:latin typeface="Calibri" panose="020F0502020204030204" pitchFamily="34" charset="0"/>
                <a:cs typeface="Calibri" panose="020F0502020204030204" pitchFamily="34" charset="0"/>
              </a:rPr>
              <a:t> σώματος </a:t>
            </a:r>
            <a:r>
              <a:rPr lang="el-GR" sz="1800" b="1" kern="0" dirty="0" err="1">
                <a:solidFill>
                  <a:srgbClr val="FFFF00"/>
                </a:solidFill>
                <a:latin typeface="Calibri" panose="020F0502020204030204" pitchFamily="34" charset="0"/>
                <a:cs typeface="Calibri" panose="020F0502020204030204" pitchFamily="34" charset="0"/>
              </a:rPr>
              <a:t>ἀρρωστία</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νοσοκομία</a:t>
            </a:r>
            <a:r>
              <a:rPr lang="el-GR" sz="1800" b="1" kern="0" dirty="0">
                <a:solidFill>
                  <a:srgbClr val="FFFF00"/>
                </a:solidFill>
                <a:latin typeface="Calibri" panose="020F0502020204030204" pitchFamily="34" charset="0"/>
                <a:cs typeface="Calibri" panose="020F0502020204030204" pitchFamily="34" charset="0"/>
              </a:rPr>
              <a:t>, φιλοσοφίας </a:t>
            </a: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φιλοπονίας </a:t>
            </a:r>
            <a:r>
              <a:rPr lang="el-GR" sz="1800" b="1" kern="0" dirty="0" err="1">
                <a:solidFill>
                  <a:srgbClr val="FFFF00"/>
                </a:solidFill>
                <a:latin typeface="Calibri" panose="020F0502020204030204" pitchFamily="34" charset="0"/>
                <a:cs typeface="Calibri" panose="020F0502020204030204" pitchFamily="34" charset="0"/>
              </a:rPr>
              <a:t>οὖσαν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καρπόν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ἀναγκαίαν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αὐτῷ</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πεποιήκασιν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ὅθεν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ἀρξάμενος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εἰς</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ἕξιν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τῆς</a:t>
            </a:r>
            <a:r>
              <a:rPr lang="el-GR" sz="1800" b="1" kern="0" dirty="0">
                <a:solidFill>
                  <a:srgbClr val="FFFF00"/>
                </a:solidFill>
                <a:latin typeface="Calibri" panose="020F0502020204030204" pitchFamily="34" charset="0"/>
                <a:cs typeface="Calibri" panose="020F0502020204030204" pitchFamily="34" charset="0"/>
              </a:rPr>
              <a:t> τέχνης </a:t>
            </a:r>
            <a:r>
              <a:rPr lang="el-GR" sz="1800" b="1" kern="0" dirty="0" err="1">
                <a:solidFill>
                  <a:srgbClr val="FFFF00"/>
                </a:solidFill>
                <a:latin typeface="Calibri" panose="020F0502020204030204" pitchFamily="34" charset="0"/>
                <a:cs typeface="Calibri" panose="020F0502020204030204" pitchFamily="34" charset="0"/>
              </a:rPr>
              <a:t>ἀφίκετο</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ταύτης, </a:t>
            </a:r>
            <a:r>
              <a:rPr lang="el-GR" sz="1800" b="1" kern="0" dirty="0" err="1">
                <a:solidFill>
                  <a:srgbClr val="FFFF00"/>
                </a:solidFill>
                <a:latin typeface="Calibri" panose="020F0502020204030204" pitchFamily="34" charset="0"/>
                <a:cs typeface="Calibri" panose="020F0502020204030204" pitchFamily="34" charset="0"/>
              </a:rPr>
              <a:t>οὐχ</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ὅση</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περὶ</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τὸ</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φαινόμενον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ἔχει</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κάτω </a:t>
            </a:r>
            <a:r>
              <a:rPr lang="el-GR" sz="1800" b="1" kern="0" dirty="0" err="1">
                <a:solidFill>
                  <a:srgbClr val="FFFF00"/>
                </a:solidFill>
                <a:latin typeface="Calibri" panose="020F0502020204030204" pitchFamily="34" charset="0"/>
                <a:cs typeface="Calibri" panose="020F0502020204030204" pitchFamily="34" charset="0"/>
              </a:rPr>
              <a:t>κείμενον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ἀλλ</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ὅσον</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δογματικὸν</a:t>
            </a:r>
            <a:r>
              <a:rPr lang="el-GR" sz="1800" b="1" kern="0" dirty="0">
                <a:solidFill>
                  <a:srgbClr val="FFFF00"/>
                </a:solidFill>
                <a:latin typeface="Calibri" panose="020F0502020204030204" pitchFamily="34" charset="0"/>
                <a:cs typeface="Calibri" panose="020F0502020204030204" pitchFamily="34" charset="0"/>
              </a:rPr>
              <a:t> </a:t>
            </a:r>
          </a:p>
          <a:p>
            <a:pPr marL="0" indent="0">
              <a:buFont typeface="Wingdings" pitchFamily="2" charset="2"/>
              <a:buNone/>
            </a:pPr>
            <a:r>
              <a:rPr lang="el-GR" sz="1800" b="1" kern="0" dirty="0" err="1">
                <a:solidFill>
                  <a:srgbClr val="FFFF00"/>
                </a:solidFill>
                <a:latin typeface="Calibri" panose="020F0502020204030204" pitchFamily="34" charset="0"/>
                <a:cs typeface="Calibri" panose="020F0502020204030204" pitchFamily="34" charset="0"/>
              </a:rPr>
              <a:t>καὶ</a:t>
            </a:r>
            <a:r>
              <a:rPr lang="el-GR" sz="1800" b="1" kern="0" dirty="0">
                <a:solidFill>
                  <a:srgbClr val="FFFF00"/>
                </a:solidFill>
                <a:latin typeface="Calibri" panose="020F0502020204030204" pitchFamily="34" charset="0"/>
                <a:cs typeface="Calibri" panose="020F0502020204030204" pitchFamily="34" charset="0"/>
              </a:rPr>
              <a:t> </a:t>
            </a:r>
            <a:r>
              <a:rPr lang="el-GR" sz="1800" b="1" kern="0" dirty="0" err="1">
                <a:solidFill>
                  <a:srgbClr val="FFFF00"/>
                </a:solidFill>
                <a:latin typeface="Calibri" panose="020F0502020204030204" pitchFamily="34" charset="0"/>
                <a:cs typeface="Calibri" panose="020F0502020204030204" pitchFamily="34" charset="0"/>
              </a:rPr>
              <a:t>φιλόσοφον</a:t>
            </a:r>
            <a:r>
              <a:rPr lang="el-GR" sz="1800" b="1" kern="0" dirty="0">
                <a:solidFill>
                  <a:srgbClr val="FFFF00"/>
                </a:solidFill>
                <a:latin typeface="Calibri" panose="020F0502020204030204" pitchFamily="34" charset="0"/>
                <a:cs typeface="Calibri" panose="020F0502020204030204" pitchFamily="34" charset="0"/>
              </a:rPr>
              <a:t>.</a:t>
            </a:r>
            <a:endParaRPr lang="el-GR" sz="1800" b="1" kern="0" dirty="0">
              <a:latin typeface="Calibri" panose="020F0502020204030204" pitchFamily="34" charset="0"/>
              <a:cs typeface="Calibri" panose="020F0502020204030204" pitchFamily="34" charset="0"/>
            </a:endParaRPr>
          </a:p>
          <a:p>
            <a:pPr marL="0" indent="0">
              <a:buFont typeface="Wingdings" pitchFamily="2" charset="2"/>
              <a:buNone/>
            </a:pPr>
            <a:endParaRPr lang="el-GR" sz="18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800" b="1" kern="0" dirty="0">
                <a:latin typeface="Calibri" panose="020F0502020204030204" pitchFamily="34" charset="0"/>
                <a:cs typeface="Calibri" panose="020F0502020204030204" pitchFamily="34" charset="0"/>
              </a:rPr>
              <a:t>Γιατί η ιατρική, που είναι καρπός της φιλοσοφίας και της επιμονής, την έκαναν απαραίτητη οι ασθένειες και η περίθαλψη του σώματος. Έτσι, ξεκινώντας από αυτό, φτάνει στην εξάσκηση της τέχνης. Και από αυτήν την τέχνη, δεν ασχολείται τόσο με ό,τι είναι εμφανές και επιφανειακό, αλλά με ό,τι είναι δογματικό και φιλοσοφικό."</a:t>
            </a:r>
          </a:p>
          <a:p>
            <a:pPr marL="0" indent="0">
              <a:buFont typeface="Wingdings" pitchFamily="2" charset="2"/>
              <a:buNone/>
            </a:pPr>
            <a:endParaRPr lang="el-GR" sz="1800" b="1" kern="0" dirty="0">
              <a:latin typeface="Calibri" panose="020F0502020204030204" pitchFamily="34" charset="0"/>
              <a:cs typeface="Calibri" panose="020F0502020204030204" pitchFamily="34" charset="0"/>
            </a:endParaRPr>
          </a:p>
          <a:p>
            <a:pPr marL="0" indent="0">
              <a:buFont typeface="Wingdings" pitchFamily="2" charset="2"/>
              <a:buNone/>
            </a:pPr>
            <a:r>
              <a:rPr lang="el-GR" sz="1800" b="1" kern="0" dirty="0">
                <a:latin typeface="Calibri" panose="020F0502020204030204" pitchFamily="34" charset="0"/>
                <a:cs typeface="Calibri" panose="020F0502020204030204" pitchFamily="34" charset="0"/>
              </a:rPr>
              <a:t>Γρηγόριος </a:t>
            </a:r>
            <a:r>
              <a:rPr lang="el-GR" sz="1800" b="1" kern="0" dirty="0" err="1">
                <a:latin typeface="Calibri" panose="020F0502020204030204" pitchFamily="34" charset="0"/>
                <a:cs typeface="Calibri" panose="020F0502020204030204" pitchFamily="34" charset="0"/>
              </a:rPr>
              <a:t>Νανζιανζηνός</a:t>
            </a:r>
            <a:r>
              <a:rPr lang="el-GR" sz="1800" b="1" kern="0" dirty="0">
                <a:latin typeface="Calibri" panose="020F0502020204030204" pitchFamily="34" charset="0"/>
                <a:cs typeface="Calibri" panose="020F0502020204030204" pitchFamily="34" charset="0"/>
              </a:rPr>
              <a:t>, 23,6, 2-4</a:t>
            </a:r>
            <a:endParaRPr lang="el-GR" sz="1800" kern="0" dirty="0">
              <a:latin typeface="Calibri" panose="020F0502020204030204" pitchFamily="34" charset="0"/>
              <a:cs typeface="Calibri" panose="020F0502020204030204" pitchFamily="34" charset="0"/>
            </a:endParaRPr>
          </a:p>
          <a:p>
            <a:endParaRPr lang="el-GR" kern="0" dirty="0"/>
          </a:p>
          <a:p>
            <a:endParaRPr lang="el-GR" kern="0" dirty="0"/>
          </a:p>
        </p:txBody>
      </p:sp>
    </p:spTree>
    <p:extLst>
      <p:ext uri="{BB962C8B-B14F-4D97-AF65-F5344CB8AC3E}">
        <p14:creationId xmlns:p14="http://schemas.microsoft.com/office/powerpoint/2010/main" xmlns="" val="3746611323"/>
      </p:ext>
    </p:extLst>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4010</TotalTime>
  <Words>2014</Words>
  <Application>Microsoft Office PowerPoint</Application>
  <PresentationFormat>Προβολή στην οθόνη (4:3)</PresentationFormat>
  <Paragraphs>62</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Beam</vt:lpstr>
      <vt:lpstr>ΜΑΘΗΜΑ 8 ΠΕΡΙ ΙΑΣΕΩΣ (ΠΑΤΕΡΕΣ ΤΗΣ ΕΚΚΛΗΣΙΑΣ)  </vt:lpstr>
      <vt:lpstr>1. Η προέλευση της νόσου</vt:lpstr>
      <vt:lpstr>2. Η πορεία προς την ίαση</vt:lpstr>
      <vt:lpstr>3. Ο σεβασμός στο νεκρό σώμα</vt:lpstr>
      <vt:lpstr>3. Ο σεβασμός στο νεκρό σώμα</vt:lpstr>
      <vt:lpstr>4. Πνευματική &amp; σωματική υγεία</vt:lpstr>
      <vt:lpstr>5. Ο Χριστιανός απέναντι στην Ιατρική</vt:lpstr>
      <vt:lpstr>5. Ο Χριστιανός απέναντι στην Ιατρική</vt:lpstr>
      <vt:lpstr>6. Σκέψεις περί της Ιατρικής </vt:lpstr>
      <vt:lpstr>6. Σκέψεις περί της Ιατρικής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Kostas Kalachanis</dc:creator>
  <cp:lastModifiedBy>User</cp:lastModifiedBy>
  <cp:revision>167</cp:revision>
  <dcterms:created xsi:type="dcterms:W3CDTF">2017-04-24T06:29:07Z</dcterms:created>
  <dcterms:modified xsi:type="dcterms:W3CDTF">2023-10-07T17:51:28Z</dcterms:modified>
</cp:coreProperties>
</file>