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2" r:id="rId3"/>
    <p:sldId id="283" r:id="rId4"/>
    <p:sldId id="284" r:id="rId5"/>
    <p:sldId id="281" r:id="rId6"/>
    <p:sldId id="287" r:id="rId7"/>
    <p:sldId id="280" r:id="rId8"/>
    <p:sldId id="274" r:id="rId9"/>
    <p:sldId id="288" r:id="rId10"/>
    <p:sldId id="276" r:id="rId11"/>
    <p:sldId id="277" r:id="rId12"/>
    <p:sldId id="261" r:id="rId13"/>
    <p:sldId id="262" r:id="rId14"/>
    <p:sldId id="263" r:id="rId15"/>
    <p:sldId id="289" r:id="rId16"/>
    <p:sldId id="267" r:id="rId17"/>
    <p:sldId id="268" r:id="rId18"/>
    <p:sldId id="269" r:id="rId19"/>
    <p:sldId id="286" r:id="rId20"/>
    <p:sldId id="278"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5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showGuides="1">
      <p:cViewPr>
        <p:scale>
          <a:sx n="66" d="100"/>
          <a:sy n="66" d="100"/>
        </p:scale>
        <p:origin x="-1334" y="-562"/>
      </p:cViewPr>
      <p:guideLst>
        <p:guide orient="horz" pos="2160"/>
        <p:guide pos="359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19EF48-10E8-887E-D5F2-03357082DB6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B5276E21-3B43-0DE8-4EA1-A0ED73B36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EB66B89A-6EDB-291A-168E-E32EDB58C6BC}"/>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5" name="Θέση υποσέλιδου 4">
            <a:extLst>
              <a:ext uri="{FF2B5EF4-FFF2-40B4-BE49-F238E27FC236}">
                <a16:creationId xmlns:a16="http://schemas.microsoft.com/office/drawing/2014/main" xmlns="" id="{2D632A01-4569-2E36-40B8-6BB679A1CE7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5CC6AE28-A5E6-DFC2-B6B3-BCDD7524D90D}"/>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44129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3EE354-5E1E-14E6-6A53-26424D4F74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EBFF6A6-3572-8C01-75AB-906B6C4630E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A8DFA29-BF40-6149-BE50-010F331CE549}"/>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5" name="Θέση υποσέλιδου 4">
            <a:extLst>
              <a:ext uri="{FF2B5EF4-FFF2-40B4-BE49-F238E27FC236}">
                <a16:creationId xmlns:a16="http://schemas.microsoft.com/office/drawing/2014/main" xmlns="" id="{9B01FDC2-E298-51C6-4C54-8CF766060E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88D04CB-8A0E-58CE-CFC1-CA0C76756712}"/>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200240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00F4DD22-2B81-CB3C-8F82-1ABC18B00ED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D4C08C80-A609-0B04-E924-9A3A2AC2086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785E361-0DED-9666-7E4F-FC4923F44047}"/>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5" name="Θέση υποσέλιδου 4">
            <a:extLst>
              <a:ext uri="{FF2B5EF4-FFF2-40B4-BE49-F238E27FC236}">
                <a16:creationId xmlns:a16="http://schemas.microsoft.com/office/drawing/2014/main" xmlns="" id="{A639C5F8-019D-72CF-34DA-AEBFFBB269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02E11B61-B14E-F224-82C0-CF3EC1BECCD1}"/>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107021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E4436C-E8B4-B2D9-936B-92457E94143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4B6A0804-CA03-8DCE-D7DE-C2231ED740C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3D5B1481-9F26-D988-6E8B-5D1EFD809AC0}"/>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5" name="Θέση υποσέλιδου 4">
            <a:extLst>
              <a:ext uri="{FF2B5EF4-FFF2-40B4-BE49-F238E27FC236}">
                <a16:creationId xmlns:a16="http://schemas.microsoft.com/office/drawing/2014/main" xmlns="" id="{58467D3B-B6CB-739A-1A4C-B267BB44978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D17A24A-9A71-34B0-3282-2DB762686DAC}"/>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391791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EC6FAC-47F9-ADFD-C002-1453DEE1F3B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23C200A-4418-195C-C3D8-0F5FC4DC7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0334A7F7-C96E-B94C-4163-E04251829E8D}"/>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5" name="Θέση υποσέλιδου 4">
            <a:extLst>
              <a:ext uri="{FF2B5EF4-FFF2-40B4-BE49-F238E27FC236}">
                <a16:creationId xmlns:a16="http://schemas.microsoft.com/office/drawing/2014/main" xmlns="" id="{D7F954FF-5B79-6B6A-DFA6-178A6C05E4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17F39D6-765B-5223-47BD-ECA553224F5F}"/>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308809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4697FA0-E798-0EBA-42BF-80D178FD6F7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6C4A50D8-7D62-E878-8608-4C825EA4F4D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E4719821-B751-25E8-3092-436575A6CF6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401B5A28-DCD9-7C67-E410-A7D26EA99F89}"/>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6" name="Θέση υποσέλιδου 5">
            <a:extLst>
              <a:ext uri="{FF2B5EF4-FFF2-40B4-BE49-F238E27FC236}">
                <a16:creationId xmlns:a16="http://schemas.microsoft.com/office/drawing/2014/main" xmlns="" id="{EE1E6A00-9178-35EF-CBB9-93863AC7139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3F05FBC7-EB8F-2175-9778-E5746C5AE8C0}"/>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2306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5C92CA-EE38-F3AE-1125-77931B96009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9894D7D8-72FC-AA47-76EB-2F617610A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EA374AA7-33E6-AF28-D30C-CEE09FE0A07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E5C092BF-4B0D-D935-4A93-EE2A3E690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358531CE-9B0E-0F32-6303-0083B44163F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43176C64-A05A-F4F1-1125-7F91D8FF6F7A}"/>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8" name="Θέση υποσέλιδου 7">
            <a:extLst>
              <a:ext uri="{FF2B5EF4-FFF2-40B4-BE49-F238E27FC236}">
                <a16:creationId xmlns:a16="http://schemas.microsoft.com/office/drawing/2014/main" xmlns="" id="{98191305-99D4-3B86-A2F3-FED3069D9E5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FF9F0E96-ECE7-20A3-744C-737A967F0EAE}"/>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403064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777519B-33F4-BD9E-7406-26B290506C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3995C11C-1A88-D270-1C90-510C4D026513}"/>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4" name="Θέση υποσέλιδου 3">
            <a:extLst>
              <a:ext uri="{FF2B5EF4-FFF2-40B4-BE49-F238E27FC236}">
                <a16:creationId xmlns:a16="http://schemas.microsoft.com/office/drawing/2014/main" xmlns="" id="{7E67EE51-99C0-32EC-22AE-8F0C634FAC4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CECCE72F-894E-C9ED-A701-181A348D13D2}"/>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3264652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201B5154-4D2C-0200-5226-DA7D04B7E56E}"/>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3" name="Θέση υποσέλιδου 2">
            <a:extLst>
              <a:ext uri="{FF2B5EF4-FFF2-40B4-BE49-F238E27FC236}">
                <a16:creationId xmlns:a16="http://schemas.microsoft.com/office/drawing/2014/main" xmlns="" id="{C3981E77-7845-9715-33B8-48A4865B101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EBDDB7AF-5605-5EC2-88CD-22FCEF1B44DA}"/>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34114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601A673-C0A9-7F49-E6B8-C9BFFC7736D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3C3C2E5F-5E80-E92E-C997-78A81DF41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35931442-9E33-830D-EBA5-1BD84773E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566026FD-44EA-2C13-75CD-9E6B01AACAA1}"/>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6" name="Θέση υποσέλιδου 5">
            <a:extLst>
              <a:ext uri="{FF2B5EF4-FFF2-40B4-BE49-F238E27FC236}">
                <a16:creationId xmlns:a16="http://schemas.microsoft.com/office/drawing/2014/main" xmlns="" id="{3B613E8A-0C56-3A84-AA19-51FF80C3A61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D4D50D1F-0101-1C26-E04A-BB0D8191597B}"/>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125326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E20E8D-0BB3-42E0-2C1C-CFB9D0BD529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55026B67-CEC9-A821-C114-777608EAA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45D36BEC-E81D-E3E4-A836-1D35CB972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3B186AE6-743F-F7F0-7C98-2802E99F837F}"/>
              </a:ext>
            </a:extLst>
          </p:cNvPr>
          <p:cNvSpPr>
            <a:spLocks noGrp="1"/>
          </p:cNvSpPr>
          <p:nvPr>
            <p:ph type="dt" sz="half" idx="10"/>
          </p:nvPr>
        </p:nvSpPr>
        <p:spPr/>
        <p:txBody>
          <a:bodyPr/>
          <a:lstStyle/>
          <a:p>
            <a:fld id="{4405A162-A0FC-43F0-930B-6028EC5190F8}" type="datetimeFigureOut">
              <a:rPr lang="el-GR" smtClean="0"/>
              <a:pPr/>
              <a:t>21/10/2023</a:t>
            </a:fld>
            <a:endParaRPr lang="el-GR"/>
          </a:p>
        </p:txBody>
      </p:sp>
      <p:sp>
        <p:nvSpPr>
          <p:cNvPr id="6" name="Θέση υποσέλιδου 5">
            <a:extLst>
              <a:ext uri="{FF2B5EF4-FFF2-40B4-BE49-F238E27FC236}">
                <a16:creationId xmlns:a16="http://schemas.microsoft.com/office/drawing/2014/main" xmlns="" id="{2B5F4F91-4C93-8183-9E04-C1B4FD3973D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21205B40-C05C-D807-4C7C-5CA78669F8C5}"/>
              </a:ext>
            </a:extLst>
          </p:cNvPr>
          <p:cNvSpPr>
            <a:spLocks noGrp="1"/>
          </p:cNvSpPr>
          <p:nvPr>
            <p:ph type="sldNum" sz="quarter" idx="12"/>
          </p:nvPr>
        </p:nvSpPr>
        <p:spPr/>
        <p:txBody>
          <a:body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79080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E2ACD66A-A1C3-FCD9-CEA7-60CD41389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975A113F-92C2-3807-AF68-6911EE031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4DAF195-39C1-3102-32D0-D16557E01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5A162-A0FC-43F0-930B-6028EC5190F8}" type="datetimeFigureOut">
              <a:rPr lang="el-GR" smtClean="0"/>
              <a:pPr/>
              <a:t>21/10/2023</a:t>
            </a:fld>
            <a:endParaRPr lang="el-GR"/>
          </a:p>
        </p:txBody>
      </p:sp>
      <p:sp>
        <p:nvSpPr>
          <p:cNvPr id="5" name="Θέση υποσέλιδου 4">
            <a:extLst>
              <a:ext uri="{FF2B5EF4-FFF2-40B4-BE49-F238E27FC236}">
                <a16:creationId xmlns:a16="http://schemas.microsoft.com/office/drawing/2014/main" xmlns="" id="{82DE5945-0CEB-B67F-20BC-D81FBE23B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02387703-266B-C41D-C750-AE09851C3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B2A12-D937-45AB-8E39-4C532D2FB4FD}" type="slidenum">
              <a:rPr lang="el-GR" smtClean="0"/>
              <a:pPr/>
              <a:t>‹#›</a:t>
            </a:fld>
            <a:endParaRPr lang="el-GR"/>
          </a:p>
        </p:txBody>
      </p:sp>
    </p:spTree>
    <p:extLst>
      <p:ext uri="{BB962C8B-B14F-4D97-AF65-F5344CB8AC3E}">
        <p14:creationId xmlns:p14="http://schemas.microsoft.com/office/powerpoint/2010/main" xmlns="" val="2947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elniplex.com/wp-content/uploads/2023/04/supper-at-emmau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rrachmeart.com/product/untethered-happiness-1/" TargetMode="External"/><Relationship Id="rId2" Type="http://schemas.openxmlformats.org/officeDocument/2006/relationships/hyperlink" Target="https://usaartnews.com/art/the-art-of-happiness" TargetMode="External"/><Relationship Id="rId1" Type="http://schemas.openxmlformats.org/officeDocument/2006/relationships/slideLayout" Target="../slideLayouts/slideLayout2.xml"/><Relationship Id="rId6" Type="http://schemas.openxmlformats.org/officeDocument/2006/relationships/hyperlink" Target="https://www.theartstory.org/blog/an-ode-to-joy-top-10-works-that-celebrate-the-joy-of-living/" TargetMode="External"/><Relationship Id="rId5" Type="http://schemas.openxmlformats.org/officeDocument/2006/relationships/hyperlink" Target="https://www.elniplex.com/%CF%84%CE%B1-%CF%83%CF%85%CE%BD%CE%B1%CE%B9%CF%83%CE%B8%CE%AE%CE%BC%CE%B1%CF%84%CE%B1-%CF%83%CF%84%CE%BF%CF%85%CF%82-%CF%80%CE%AF%CE%BD%CE%B1%CE%BA%CE%B5%CF%82-%CE%B6%CF%89%CE%B3%CF%81%CE%B1%CF%86/" TargetMode="External"/><Relationship Id="rId4" Type="http://schemas.openxmlformats.org/officeDocument/2006/relationships/hyperlink" Target="https://www.dailyartmagazine.com/fun-and-joy-in-jan-steen-painting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 y="0"/>
            <a:ext cx="12191999" cy="6223064"/>
          </a:xfrm>
          <a:prstGeom prst="rect">
            <a:avLst/>
          </a:prstGeom>
          <a:noFill/>
          <a:ln w="9525">
            <a:noFill/>
            <a:miter lim="800000"/>
            <a:headEnd/>
            <a:tailEnd/>
          </a:ln>
          <a:effectLst/>
        </p:spPr>
      </p:pic>
      <p:sp>
        <p:nvSpPr>
          <p:cNvPr id="5" name="4 - TextBox"/>
          <p:cNvSpPr txBox="1"/>
          <p:nvPr/>
        </p:nvSpPr>
        <p:spPr>
          <a:xfrm>
            <a:off x="0" y="1984076"/>
            <a:ext cx="12192000" cy="584775"/>
          </a:xfrm>
          <a:prstGeom prst="rect">
            <a:avLst/>
          </a:prstGeom>
          <a:noFill/>
        </p:spPr>
        <p:txBody>
          <a:bodyPr wrap="square" rtlCol="0">
            <a:spAutoFit/>
          </a:bodyPr>
          <a:lstStyle/>
          <a:p>
            <a:r>
              <a:rPr lang="el-GR" sz="3200" dirty="0">
                <a:latin typeface="inherit"/>
                <a:cs typeface="Times New Roman" pitchFamily="18" charset="0"/>
              </a:rPr>
              <a:t>Ταξίδι με τη χαρά της ζωής στις εικαστικές τέχνες</a:t>
            </a:r>
          </a:p>
        </p:txBody>
      </p:sp>
      <p:sp>
        <p:nvSpPr>
          <p:cNvPr id="6" name="5 - TextBox"/>
          <p:cNvSpPr txBox="1"/>
          <p:nvPr/>
        </p:nvSpPr>
        <p:spPr>
          <a:xfrm>
            <a:off x="-2" y="6279723"/>
            <a:ext cx="12192000" cy="923330"/>
          </a:xfrm>
          <a:prstGeom prst="rect">
            <a:avLst/>
          </a:prstGeom>
          <a:noFill/>
        </p:spPr>
        <p:txBody>
          <a:bodyPr wrap="square" rtlCol="0">
            <a:spAutoFit/>
          </a:bodyPr>
          <a:lstStyle/>
          <a:p>
            <a:r>
              <a:rPr lang="el-GR" b="1" dirty="0">
                <a:latin typeface="inherit"/>
              </a:rPr>
              <a:t>ΑΝΘΡΩΠΙΣΤΙΚΕΣ ΑΞΙΕΣ</a:t>
            </a:r>
            <a:r>
              <a:rPr lang="el-GR" dirty="0">
                <a:latin typeface="inherit"/>
              </a:rPr>
              <a:t> </a:t>
            </a:r>
            <a:r>
              <a:rPr lang="el-GR" b="1" dirty="0">
                <a:latin typeface="inherit"/>
              </a:rPr>
              <a:t> &amp; ΣΥΓΧΡΟΝΗ ΙΑΤΡΙΚΗ (</a:t>
            </a:r>
            <a:r>
              <a:rPr lang="en-US" b="1" dirty="0">
                <a:latin typeface="inherit"/>
              </a:rPr>
              <a:t>med 2135</a:t>
            </a:r>
            <a:r>
              <a:rPr lang="en-US" dirty="0">
                <a:latin typeface="inherit"/>
              </a:rPr>
              <a:t>) </a:t>
            </a:r>
            <a:r>
              <a:rPr lang="el-GR" dirty="0">
                <a:latin typeface="inherit"/>
              </a:rPr>
              <a:t> </a:t>
            </a:r>
            <a:r>
              <a:rPr lang="el-GR" i="1" dirty="0" err="1">
                <a:latin typeface="inherit"/>
              </a:rPr>
              <a:t>Α.Χ.Λάζαρης</a:t>
            </a:r>
            <a:r>
              <a:rPr lang="el-GR" i="1" dirty="0">
                <a:latin typeface="inherit"/>
              </a:rPr>
              <a:t>  Καθηγητής Παθολογικής Ανατομικής</a:t>
            </a:r>
          </a:p>
          <a:p>
            <a:r>
              <a:rPr lang="el-GR" i="1" dirty="0" err="1">
                <a:latin typeface="inherit"/>
              </a:rPr>
              <a:t>Μ.Γιάνναρη</a:t>
            </a:r>
            <a:r>
              <a:rPr lang="el-GR" i="1" dirty="0">
                <a:latin typeface="inherit"/>
              </a:rPr>
              <a:t> Μ</a:t>
            </a:r>
            <a:r>
              <a:rPr lang="en-US" i="1" dirty="0">
                <a:latin typeface="inherit"/>
              </a:rPr>
              <a:t>.Ed.</a:t>
            </a:r>
            <a:endParaRPr lang="el-GR" i="1" dirty="0">
              <a:latin typeface="inherit"/>
            </a:endParaRPr>
          </a:p>
          <a:p>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438989-C945-07F7-A2C8-D2EB3786575D}"/>
              </a:ext>
            </a:extLst>
          </p:cNvPr>
          <p:cNvSpPr>
            <a:spLocks noGrp="1"/>
          </p:cNvSpPr>
          <p:nvPr>
            <p:ph type="title"/>
          </p:nvPr>
        </p:nvSpPr>
        <p:spPr>
          <a:xfrm>
            <a:off x="1" y="267287"/>
            <a:ext cx="3426105" cy="928467"/>
          </a:xfrm>
        </p:spPr>
        <p:txBody>
          <a:bodyPr anchor="b">
            <a:normAutofit/>
          </a:bodyPr>
          <a:lstStyle/>
          <a:p>
            <a:pPr algn="ctr"/>
            <a:r>
              <a:rPr lang="fr-FR" sz="1400" b="1" dirty="0">
                <a:solidFill>
                  <a:srgbClr val="002060"/>
                </a:solidFill>
                <a:effectLst/>
                <a:latin typeface="inherit"/>
              </a:rPr>
              <a:t>Rythme, Joie de vivre, Robert Delaunay, 1930</a:t>
            </a:r>
            <a:r>
              <a:rPr lang="el-GR" sz="1400" dirty="0">
                <a:solidFill>
                  <a:srgbClr val="002060"/>
                </a:solidFill>
                <a:latin typeface="inherit"/>
              </a:rPr>
              <a:t/>
            </a:r>
            <a:br>
              <a:rPr lang="el-GR" sz="1400" dirty="0">
                <a:solidFill>
                  <a:srgbClr val="002060"/>
                </a:solidFill>
                <a:latin typeface="inherit"/>
              </a:rPr>
            </a:br>
            <a:endParaRPr lang="el-GR" sz="1400" dirty="0">
              <a:solidFill>
                <a:srgbClr val="002060"/>
              </a:solidFill>
              <a:latin typeface="inherit"/>
            </a:endParaRPr>
          </a:p>
        </p:txBody>
      </p:sp>
      <p:sp>
        <p:nvSpPr>
          <p:cNvPr id="13322" name="Content Placeholder 13321">
            <a:extLst>
              <a:ext uri="{FF2B5EF4-FFF2-40B4-BE49-F238E27FC236}">
                <a16:creationId xmlns:a16="http://schemas.microsoft.com/office/drawing/2014/main" xmlns="" id="{220BCF3B-3ED7-AF76-3CAD-C3712BA62422}"/>
              </a:ext>
            </a:extLst>
          </p:cNvPr>
          <p:cNvSpPr>
            <a:spLocks noGrp="1"/>
          </p:cNvSpPr>
          <p:nvPr>
            <p:ph idx="1"/>
          </p:nvPr>
        </p:nvSpPr>
        <p:spPr>
          <a:xfrm>
            <a:off x="1" y="1195753"/>
            <a:ext cx="3418448" cy="5394959"/>
          </a:xfrm>
        </p:spPr>
        <p:txBody>
          <a:bodyPr anchor="t">
            <a:normAutofit/>
          </a:bodyPr>
          <a:lstStyle/>
          <a:p>
            <a:pPr marL="0" indent="0">
              <a:buNone/>
            </a:pPr>
            <a:endParaRPr lang="el-GR" sz="1400" dirty="0">
              <a:solidFill>
                <a:srgbClr val="002060"/>
              </a:solidFill>
            </a:endParaRPr>
          </a:p>
          <a:p>
            <a:pPr marL="0" indent="0" algn="ctr">
              <a:lnSpc>
                <a:spcPct val="100000"/>
              </a:lnSpc>
              <a:buNone/>
            </a:pPr>
            <a:r>
              <a:rPr lang="el-GR" sz="1400" dirty="0">
                <a:solidFill>
                  <a:srgbClr val="002060"/>
                </a:solidFill>
                <a:latin typeface="inherit"/>
              </a:rPr>
              <a:t>Το έργο εξυμνεί τόσο τη φόρμα όσο και το χρώμα, τονίζοντας τις διπλές επιρροές του από τον κυβισμό και τον </a:t>
            </a:r>
            <a:r>
              <a:rPr lang="el-GR" sz="1400" dirty="0" err="1">
                <a:solidFill>
                  <a:srgbClr val="002060"/>
                </a:solidFill>
                <a:latin typeface="inherit"/>
              </a:rPr>
              <a:t>φωβισμό</a:t>
            </a:r>
            <a:r>
              <a:rPr lang="el-GR" sz="1400" dirty="0">
                <a:solidFill>
                  <a:srgbClr val="002060"/>
                </a:solidFill>
                <a:latin typeface="inherit"/>
              </a:rPr>
              <a:t>. </a:t>
            </a:r>
          </a:p>
          <a:p>
            <a:pPr marL="0" indent="0" algn="ctr">
              <a:lnSpc>
                <a:spcPct val="100000"/>
              </a:lnSpc>
              <a:buNone/>
            </a:pPr>
            <a:r>
              <a:rPr lang="el-GR" sz="1400" dirty="0">
                <a:solidFill>
                  <a:srgbClr val="002060"/>
                </a:solidFill>
                <a:latin typeface="inherit"/>
              </a:rPr>
              <a:t>Τα έργα του </a:t>
            </a:r>
            <a:r>
              <a:rPr lang="fr-FR" sz="1400" dirty="0">
                <a:solidFill>
                  <a:srgbClr val="002060"/>
                </a:solidFill>
                <a:effectLst/>
                <a:latin typeface="inherit"/>
              </a:rPr>
              <a:t>Robert Delaunay </a:t>
            </a:r>
            <a:r>
              <a:rPr lang="el-GR" sz="1400" dirty="0">
                <a:solidFill>
                  <a:srgbClr val="002060"/>
                </a:solidFill>
                <a:latin typeface="inherit"/>
              </a:rPr>
              <a:t>ήταν τόσο μοναδικά που τους δόθηκε το δικό τους ιστορικό ύφος τέχνης, ο Ορφισμός, και θαυμάστηκαν από πολλούς, συμπεριλαμβανομένων των </a:t>
            </a:r>
            <a:r>
              <a:rPr lang="el-GR" sz="1400" dirty="0" err="1">
                <a:solidFill>
                  <a:srgbClr val="002060"/>
                </a:solidFill>
                <a:latin typeface="inherit"/>
              </a:rPr>
              <a:t>Paul</a:t>
            </a:r>
            <a:r>
              <a:rPr lang="el-GR" sz="1400" dirty="0">
                <a:solidFill>
                  <a:srgbClr val="002060"/>
                </a:solidFill>
                <a:latin typeface="inherit"/>
              </a:rPr>
              <a:t> </a:t>
            </a:r>
            <a:r>
              <a:rPr lang="el-GR" sz="1400" dirty="0" err="1">
                <a:solidFill>
                  <a:srgbClr val="002060"/>
                </a:solidFill>
                <a:latin typeface="inherit"/>
              </a:rPr>
              <a:t>Klee</a:t>
            </a:r>
            <a:r>
              <a:rPr lang="el-GR" sz="1400" dirty="0">
                <a:solidFill>
                  <a:srgbClr val="002060"/>
                </a:solidFill>
                <a:latin typeface="inherit"/>
              </a:rPr>
              <a:t>, </a:t>
            </a:r>
            <a:r>
              <a:rPr lang="el-GR" sz="1400" dirty="0" err="1">
                <a:solidFill>
                  <a:srgbClr val="002060"/>
                </a:solidFill>
                <a:latin typeface="inherit"/>
              </a:rPr>
              <a:t>August</a:t>
            </a:r>
            <a:r>
              <a:rPr lang="el-GR" sz="1400" dirty="0">
                <a:solidFill>
                  <a:srgbClr val="002060"/>
                </a:solidFill>
                <a:latin typeface="inherit"/>
              </a:rPr>
              <a:t> </a:t>
            </a:r>
            <a:r>
              <a:rPr lang="el-GR" sz="1400" dirty="0" err="1">
                <a:solidFill>
                  <a:srgbClr val="002060"/>
                </a:solidFill>
                <a:latin typeface="inherit"/>
              </a:rPr>
              <a:t>Macke</a:t>
            </a:r>
            <a:r>
              <a:rPr lang="el-GR" sz="1400" dirty="0">
                <a:solidFill>
                  <a:srgbClr val="002060"/>
                </a:solidFill>
                <a:latin typeface="inherit"/>
              </a:rPr>
              <a:t> και </a:t>
            </a:r>
            <a:r>
              <a:rPr lang="el-GR" sz="1400" dirty="0" err="1">
                <a:solidFill>
                  <a:srgbClr val="002060"/>
                </a:solidFill>
                <a:latin typeface="inherit"/>
              </a:rPr>
              <a:t>Franz</a:t>
            </a:r>
            <a:r>
              <a:rPr lang="el-GR" sz="1400" dirty="0">
                <a:solidFill>
                  <a:srgbClr val="002060"/>
                </a:solidFill>
                <a:latin typeface="inherit"/>
              </a:rPr>
              <a:t> </a:t>
            </a:r>
            <a:r>
              <a:rPr lang="el-GR" sz="1400" dirty="0" err="1">
                <a:solidFill>
                  <a:srgbClr val="002060"/>
                </a:solidFill>
                <a:latin typeface="inherit"/>
              </a:rPr>
              <a:t>Marc</a:t>
            </a:r>
            <a:r>
              <a:rPr lang="el-GR" sz="1400" dirty="0">
                <a:solidFill>
                  <a:srgbClr val="002060"/>
                </a:solidFill>
                <a:latin typeface="inherit"/>
              </a:rPr>
              <a:t> του </a:t>
            </a:r>
            <a:r>
              <a:rPr lang="el-GR" sz="1400" dirty="0" err="1">
                <a:solidFill>
                  <a:srgbClr val="002060"/>
                </a:solidFill>
                <a:latin typeface="inherit"/>
              </a:rPr>
              <a:t>Der</a:t>
            </a:r>
            <a:r>
              <a:rPr lang="el-GR" sz="1400" dirty="0">
                <a:solidFill>
                  <a:srgbClr val="002060"/>
                </a:solidFill>
                <a:latin typeface="inherit"/>
              </a:rPr>
              <a:t> </a:t>
            </a:r>
            <a:r>
              <a:rPr lang="el-GR" sz="1400" dirty="0" err="1">
                <a:solidFill>
                  <a:srgbClr val="002060"/>
                </a:solidFill>
                <a:latin typeface="inherit"/>
              </a:rPr>
              <a:t>Blaue</a:t>
            </a:r>
            <a:r>
              <a:rPr lang="el-GR" sz="1400" dirty="0">
                <a:solidFill>
                  <a:srgbClr val="002060"/>
                </a:solidFill>
                <a:latin typeface="inherit"/>
              </a:rPr>
              <a:t> </a:t>
            </a:r>
            <a:r>
              <a:rPr lang="el-GR" sz="1400" dirty="0" err="1">
                <a:solidFill>
                  <a:srgbClr val="002060"/>
                </a:solidFill>
                <a:latin typeface="inherit"/>
              </a:rPr>
              <a:t>Reiter</a:t>
            </a:r>
            <a:r>
              <a:rPr lang="el-GR" sz="1400" dirty="0">
                <a:solidFill>
                  <a:srgbClr val="002060"/>
                </a:solidFill>
                <a:latin typeface="inherit"/>
              </a:rPr>
              <a:t>. </a:t>
            </a:r>
          </a:p>
          <a:p>
            <a:pPr marL="0" indent="0" algn="ctr">
              <a:lnSpc>
                <a:spcPct val="100000"/>
              </a:lnSpc>
              <a:buNone/>
            </a:pPr>
            <a:r>
              <a:rPr lang="el-GR" sz="1400" dirty="0">
                <a:solidFill>
                  <a:srgbClr val="002060"/>
                </a:solidFill>
                <a:latin typeface="inherit"/>
              </a:rPr>
              <a:t>Τα ζωηρά αφηρημένα έργα του όπως αυτό το «</a:t>
            </a:r>
            <a:r>
              <a:rPr lang="el-GR" sz="1400" dirty="0" err="1">
                <a:solidFill>
                  <a:srgbClr val="002060"/>
                </a:solidFill>
                <a:latin typeface="inherit"/>
              </a:rPr>
              <a:t>Rythme</a:t>
            </a:r>
            <a:r>
              <a:rPr lang="el-GR" sz="1400" dirty="0">
                <a:solidFill>
                  <a:srgbClr val="002060"/>
                </a:solidFill>
                <a:latin typeface="inherit"/>
              </a:rPr>
              <a:t>, </a:t>
            </a:r>
            <a:r>
              <a:rPr lang="el-GR" sz="1400" dirty="0" err="1">
                <a:solidFill>
                  <a:srgbClr val="002060"/>
                </a:solidFill>
                <a:latin typeface="inherit"/>
              </a:rPr>
              <a:t>Joie</a:t>
            </a:r>
            <a:r>
              <a:rPr lang="el-GR" sz="1400" dirty="0">
                <a:solidFill>
                  <a:srgbClr val="002060"/>
                </a:solidFill>
                <a:latin typeface="inherit"/>
              </a:rPr>
              <a:t> de </a:t>
            </a:r>
            <a:r>
              <a:rPr lang="el-GR" sz="1400" dirty="0" err="1">
                <a:solidFill>
                  <a:srgbClr val="002060"/>
                </a:solidFill>
                <a:latin typeface="inherit"/>
              </a:rPr>
              <a:t>Vivre</a:t>
            </a:r>
            <a:r>
              <a:rPr lang="el-GR" sz="1400" dirty="0">
                <a:solidFill>
                  <a:srgbClr val="002060"/>
                </a:solidFill>
                <a:latin typeface="inherit"/>
              </a:rPr>
              <a:t>» από το 1930 δείχνουν ένα μείγμα ψυχρών και ζεστών χρωμάτων σε μια δυναμική γεωμετρική διάταξη.</a:t>
            </a:r>
          </a:p>
          <a:p>
            <a:pPr marL="0" indent="0" algn="ctr">
              <a:buNone/>
            </a:pPr>
            <a:endParaRPr lang="en-US" sz="1400" dirty="0">
              <a:latin typeface="inherit"/>
            </a:endParaRPr>
          </a:p>
        </p:txBody>
      </p:sp>
      <p:pic>
        <p:nvPicPr>
          <p:cNvPr id="13318" name="Picture 6" descr="Robert Delaunay - Rythme, Joie de vivre">
            <a:extLst>
              <a:ext uri="{FF2B5EF4-FFF2-40B4-BE49-F238E27FC236}">
                <a16:creationId xmlns:a16="http://schemas.microsoft.com/office/drawing/2014/main" xmlns="" id="{253A9507-1F41-43CD-4560-92EE6F47315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77" r="-2" b="8446"/>
          <a:stretch/>
        </p:blipFill>
        <p:spPr bwMode="auto">
          <a:xfrm>
            <a:off x="3400544" y="0"/>
            <a:ext cx="8734464" cy="687519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332" name="Group 13331">
            <a:extLst>
              <a:ext uri="{FF2B5EF4-FFF2-40B4-BE49-F238E27FC236}">
                <a16:creationId xmlns:a16="http://schemas.microsoft.com/office/drawing/2014/main" xmlns="" id="{6258F736-B256-8039-9DC6-F4E49A5C5AD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2068638" y="0"/>
            <a:ext cx="123362" cy="6858000"/>
            <a:chOff x="12068638" y="0"/>
            <a:chExt cx="123362" cy="6858000"/>
          </a:xfrm>
        </p:grpSpPr>
        <p:sp>
          <p:nvSpPr>
            <p:cNvPr id="13333" name="Rectangle 13332">
              <a:extLst>
                <a:ext uri="{FF2B5EF4-FFF2-40B4-BE49-F238E27FC236}">
                  <a16:creationId xmlns:a16="http://schemas.microsoft.com/office/drawing/2014/main" xmlns="" id="{10B4520A-996E-330C-99DA-69CA4D89E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4" name="Rectangle 13333">
              <a:extLst>
                <a:ext uri="{FF2B5EF4-FFF2-40B4-BE49-F238E27FC236}">
                  <a16:creationId xmlns:a16="http://schemas.microsoft.com/office/drawing/2014/main" xmlns="" id="{EC8FA945-E356-695F-18D6-CAD4EF34FE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011187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840D4D9-ECB3-176C-0A3B-84FFE8C97FC6}"/>
              </a:ext>
            </a:extLst>
          </p:cNvPr>
          <p:cNvSpPr>
            <a:spLocks noGrp="1"/>
          </p:cNvSpPr>
          <p:nvPr>
            <p:ph idx="1"/>
          </p:nvPr>
        </p:nvSpPr>
        <p:spPr>
          <a:xfrm>
            <a:off x="9215436" y="0"/>
            <a:ext cx="2976564" cy="6997148"/>
          </a:xfrm>
        </p:spPr>
        <p:txBody>
          <a:bodyPr>
            <a:normAutofit fontScale="92500" lnSpcReduction="20000"/>
          </a:bodyPr>
          <a:lstStyle/>
          <a:p>
            <a:pPr marL="0" indent="0">
              <a:buNone/>
            </a:pPr>
            <a:endParaRPr lang="el-GR" sz="1800" b="1" dirty="0">
              <a:solidFill>
                <a:srgbClr val="002060"/>
              </a:solidFill>
            </a:endParaRPr>
          </a:p>
          <a:p>
            <a:pPr marL="0" indent="0" algn="ctr">
              <a:buNone/>
            </a:pPr>
            <a:r>
              <a:rPr lang="fr-FR" sz="1700" b="1" dirty="0">
                <a:solidFill>
                  <a:srgbClr val="002060"/>
                </a:solidFill>
                <a:effectLst/>
                <a:latin typeface="inherit"/>
              </a:rPr>
              <a:t>Au Temps d’Harmonie (La Joie de Vivre – Dimanche au Bord de la Mer), Paul Signac, 1895-96</a:t>
            </a:r>
            <a:endParaRPr lang="el-GR" sz="1700" b="1" dirty="0">
              <a:solidFill>
                <a:srgbClr val="002060"/>
              </a:solidFill>
              <a:latin typeface="inherit"/>
            </a:endParaRPr>
          </a:p>
          <a:p>
            <a:pPr marL="0" indent="0" algn="ctr">
              <a:buNone/>
            </a:pPr>
            <a:endParaRPr lang="el-GR" sz="1700" b="1" dirty="0">
              <a:solidFill>
                <a:srgbClr val="002060"/>
              </a:solidFill>
              <a:latin typeface="inherit"/>
            </a:endParaRPr>
          </a:p>
          <a:p>
            <a:pPr marL="0" indent="0" algn="ctr">
              <a:buNone/>
            </a:pPr>
            <a:r>
              <a:rPr lang="el-GR" sz="1700" dirty="0">
                <a:solidFill>
                  <a:srgbClr val="002060"/>
                </a:solidFill>
                <a:latin typeface="inherit"/>
              </a:rPr>
              <a:t>Αυτή η ειδυλλιακή εικόνα ενός από τους ιδρυτές του </a:t>
            </a:r>
            <a:r>
              <a:rPr lang="el-GR" sz="1700" dirty="0" err="1">
                <a:solidFill>
                  <a:srgbClr val="002060"/>
                </a:solidFill>
                <a:latin typeface="inherit"/>
              </a:rPr>
              <a:t>Pointillism</a:t>
            </a:r>
            <a:r>
              <a:rPr lang="el-GR" sz="1700" dirty="0">
                <a:solidFill>
                  <a:srgbClr val="002060"/>
                </a:solidFill>
                <a:latin typeface="inherit"/>
              </a:rPr>
              <a:t> (ο άλλος είναι ο </a:t>
            </a:r>
            <a:r>
              <a:rPr lang="el-GR" sz="1700" dirty="0" err="1">
                <a:solidFill>
                  <a:srgbClr val="002060"/>
                </a:solidFill>
                <a:latin typeface="inherit"/>
              </a:rPr>
              <a:t>Georges</a:t>
            </a:r>
            <a:r>
              <a:rPr lang="el-GR" sz="1700" dirty="0">
                <a:solidFill>
                  <a:srgbClr val="002060"/>
                </a:solidFill>
                <a:latin typeface="inherit"/>
              </a:rPr>
              <a:t> </a:t>
            </a:r>
            <a:r>
              <a:rPr lang="el-GR" sz="1700" dirty="0" err="1">
                <a:solidFill>
                  <a:srgbClr val="002060"/>
                </a:solidFill>
                <a:latin typeface="inherit"/>
              </a:rPr>
              <a:t>Seurat</a:t>
            </a:r>
            <a:r>
              <a:rPr lang="el-GR" sz="1700" dirty="0">
                <a:solidFill>
                  <a:srgbClr val="002060"/>
                </a:solidFill>
                <a:latin typeface="inherit"/>
              </a:rPr>
              <a:t>) είναι μια μη ειρωνική απεικόνιση σκηνών της καλής ζωής δίπλα στη θάλασσα. Ο </a:t>
            </a:r>
            <a:r>
              <a:rPr lang="el-GR" sz="1700" dirty="0" err="1">
                <a:solidFill>
                  <a:srgbClr val="002060"/>
                </a:solidFill>
                <a:latin typeface="inherit"/>
              </a:rPr>
              <a:t>Signac</a:t>
            </a:r>
            <a:r>
              <a:rPr lang="el-GR" sz="1700" dirty="0">
                <a:solidFill>
                  <a:srgbClr val="002060"/>
                </a:solidFill>
                <a:latin typeface="inherit"/>
              </a:rPr>
              <a:t> περιγράφει το έργο σε μια επιστολή του 1893 προς τον </a:t>
            </a:r>
            <a:r>
              <a:rPr lang="el-GR" sz="1700" dirty="0" err="1">
                <a:solidFill>
                  <a:srgbClr val="002060"/>
                </a:solidFill>
                <a:latin typeface="inherit"/>
              </a:rPr>
              <a:t>νεοϊμπρεσιονιστή</a:t>
            </a:r>
            <a:r>
              <a:rPr lang="el-GR" sz="1700" dirty="0">
                <a:solidFill>
                  <a:srgbClr val="002060"/>
                </a:solidFill>
                <a:latin typeface="inherit"/>
              </a:rPr>
              <a:t> </a:t>
            </a:r>
            <a:r>
              <a:rPr lang="el-GR" sz="1700" dirty="0" err="1">
                <a:solidFill>
                  <a:srgbClr val="002060"/>
                </a:solidFill>
                <a:latin typeface="inherit"/>
              </a:rPr>
              <a:t>Henri-Edmound</a:t>
            </a:r>
            <a:r>
              <a:rPr lang="el-GR" sz="1700" dirty="0">
                <a:solidFill>
                  <a:srgbClr val="002060"/>
                </a:solidFill>
                <a:latin typeface="inherit"/>
              </a:rPr>
              <a:t> Cross:</a:t>
            </a:r>
          </a:p>
          <a:p>
            <a:pPr marL="0" indent="0" algn="ctr">
              <a:buNone/>
            </a:pPr>
            <a:endParaRPr lang="el-GR" sz="1700" dirty="0">
              <a:solidFill>
                <a:srgbClr val="002060"/>
              </a:solidFill>
              <a:latin typeface="inherit"/>
            </a:endParaRPr>
          </a:p>
          <a:p>
            <a:pPr marL="0" indent="0" algn="ctr">
              <a:buNone/>
            </a:pPr>
            <a:r>
              <a:rPr lang="el-GR" sz="1700" dirty="0">
                <a:solidFill>
                  <a:srgbClr val="002060"/>
                </a:solidFill>
                <a:latin typeface="inherit"/>
              </a:rPr>
              <a:t>"</a:t>
            </a:r>
            <a:r>
              <a:rPr lang="el-GR" sz="1700" i="1" dirty="0">
                <a:solidFill>
                  <a:srgbClr val="002060"/>
                </a:solidFill>
                <a:latin typeface="inherit"/>
              </a:rPr>
              <a:t>Θαυμάσια νέα! Κατόπιν συμβουλής σας, θα δοκιμάσω έναν μεγάλο καμβά!… Στο προσκήνιο, μια ομάδα σε ηρεμία… άντρας, γυναίκα, παιδί… κάτω από ένα μεγάλο πεύκο, ένας γέρος λέει ιστορίες στα μικρά παιδιά… σε μια πλαγιά… η σοδειά : οι μηχανές καπνίζουν, δουλεύουν, μειώνουν την αγγαρεία: και γύρω από τα άχυρα… θεριζοαλωνιστικές μηχανές… στο κέντρο, ένα νεαρό ζευγάρι: δωρεάν αγάπη!</a:t>
            </a:r>
            <a:r>
              <a:rPr lang="el-GR" sz="1700" dirty="0">
                <a:solidFill>
                  <a:srgbClr val="002060"/>
                </a:solidFill>
                <a:latin typeface="inherit"/>
              </a:rPr>
              <a:t>»</a:t>
            </a:r>
          </a:p>
          <a:p>
            <a:pPr marL="0" indent="0">
              <a:buNone/>
            </a:pPr>
            <a:endParaRPr lang="el-GR" dirty="0"/>
          </a:p>
        </p:txBody>
      </p:sp>
      <p:pic>
        <p:nvPicPr>
          <p:cNvPr id="14338" name="Picture 2" descr="Au Temps d'Harmonie (La Joie de Vivre - Dimanche au Bord de la Mer), Paul Signac, 1895-96">
            <a:extLst>
              <a:ext uri="{FF2B5EF4-FFF2-40B4-BE49-F238E27FC236}">
                <a16:creationId xmlns:a16="http://schemas.microsoft.com/office/drawing/2014/main" xmlns="" id="{E58A1758-839C-B650-A36A-9A08E36742E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1543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2152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Slide Background">
            <a:extLst>
              <a:ext uri="{FF2B5EF4-FFF2-40B4-BE49-F238E27FC236}">
                <a16:creationId xmlns:a16="http://schemas.microsoft.com/office/drawing/2014/main" xmlns="" id="{7B1AB9FE-36F5-4FD1-9850-DB5C5AD48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Zuccotti_Park_(WTM_by_official-ly_cool_030)">
            <a:extLst>
              <a:ext uri="{FF2B5EF4-FFF2-40B4-BE49-F238E27FC236}">
                <a16:creationId xmlns:a16="http://schemas.microsoft.com/office/drawing/2014/main" xmlns="" id="{C2CA8A06-934B-B970-B121-3CDFE8B6530D}"/>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20597" b="14887"/>
          <a:stretch/>
        </p:blipFill>
        <p:spPr bwMode="auto">
          <a:xfrm>
            <a:off x="20" y="9"/>
            <a:ext cx="12191979" cy="5751433"/>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xmlns="">
                <a:solidFill>
                  <a:srgbClr val="FFFFFF"/>
                </a:solidFill>
              </a14:hiddenFill>
            </a:ext>
          </a:extLst>
        </p:spPr>
      </p:pic>
      <p:sp useBgFill="1">
        <p:nvSpPr>
          <p:cNvPr id="6158" name="Rectangle 6157">
            <a:extLst>
              <a:ext uri="{FF2B5EF4-FFF2-40B4-BE49-F238E27FC236}">
                <a16:creationId xmlns:a16="http://schemas.microsoft.com/office/drawing/2014/main" xmlns="" id="{F489C2E0-4895-4B72-85EA-7EE9FAFFD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50FC8BB-6BC9-A373-0EF3-9851EFD98472}"/>
              </a:ext>
            </a:extLst>
          </p:cNvPr>
          <p:cNvSpPr txBox="1"/>
          <p:nvPr/>
        </p:nvSpPr>
        <p:spPr>
          <a:xfrm>
            <a:off x="119270" y="5486400"/>
            <a:ext cx="11873947" cy="1371590"/>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1600" b="1" dirty="0">
                <a:effectLst/>
                <a:latin typeface="inherit"/>
                <a:ea typeface="+mj-ea"/>
                <a:cs typeface="+mj-cs"/>
              </a:rPr>
              <a:t>Joie de Vivre, Mark di </a:t>
            </a:r>
            <a:r>
              <a:rPr lang="en-US" sz="1600" b="1" dirty="0" err="1">
                <a:effectLst/>
                <a:latin typeface="inherit"/>
                <a:ea typeface="+mj-ea"/>
                <a:cs typeface="+mj-cs"/>
              </a:rPr>
              <a:t>Suervo</a:t>
            </a:r>
            <a:r>
              <a:rPr lang="en-US" sz="1600" b="1" dirty="0">
                <a:effectLst/>
                <a:latin typeface="inherit"/>
                <a:ea typeface="+mj-ea"/>
                <a:cs typeface="+mj-cs"/>
              </a:rPr>
              <a:t>, 1998</a:t>
            </a:r>
            <a:endParaRPr lang="el-GR" sz="1600" b="1" dirty="0">
              <a:effectLst/>
              <a:latin typeface="inherit"/>
              <a:ea typeface="+mj-ea"/>
              <a:cs typeface="+mj-cs"/>
            </a:endParaRPr>
          </a:p>
          <a:p>
            <a:pPr algn="ctr">
              <a:lnSpc>
                <a:spcPct val="90000"/>
              </a:lnSpc>
              <a:spcBef>
                <a:spcPct val="0"/>
              </a:spcBef>
              <a:spcAft>
                <a:spcPts val="600"/>
              </a:spcAft>
            </a:pPr>
            <a:r>
              <a:rPr lang="el-GR" sz="1600" dirty="0">
                <a:effectLst/>
                <a:latin typeface="inherit"/>
                <a:ea typeface="+mj-ea"/>
                <a:cs typeface="+mj-cs"/>
              </a:rPr>
              <a:t>Το γλυπτό του </a:t>
            </a:r>
            <a:r>
              <a:rPr lang="el-GR" sz="1600" dirty="0" err="1">
                <a:effectLst/>
                <a:latin typeface="inherit"/>
                <a:ea typeface="+mj-ea"/>
                <a:cs typeface="+mj-cs"/>
              </a:rPr>
              <a:t>Mark</a:t>
            </a:r>
            <a:r>
              <a:rPr lang="el-GR" sz="1600" dirty="0">
                <a:effectLst/>
                <a:latin typeface="inherit"/>
                <a:ea typeface="+mj-ea"/>
                <a:cs typeface="+mj-cs"/>
              </a:rPr>
              <a:t> </a:t>
            </a:r>
            <a:r>
              <a:rPr lang="el-GR" sz="1600" dirty="0" err="1">
                <a:effectLst/>
                <a:latin typeface="inherit"/>
                <a:ea typeface="+mj-ea"/>
                <a:cs typeface="+mj-cs"/>
              </a:rPr>
              <a:t>di</a:t>
            </a:r>
            <a:r>
              <a:rPr lang="el-GR" sz="1600" dirty="0">
                <a:effectLst/>
                <a:latin typeface="inherit"/>
                <a:ea typeface="+mj-ea"/>
                <a:cs typeface="+mj-cs"/>
              </a:rPr>
              <a:t> </a:t>
            </a:r>
            <a:r>
              <a:rPr lang="el-GR" sz="1600" dirty="0" err="1">
                <a:effectLst/>
                <a:latin typeface="inherit"/>
                <a:ea typeface="+mj-ea"/>
                <a:cs typeface="+mj-cs"/>
              </a:rPr>
              <a:t>Suervo</a:t>
            </a:r>
            <a:r>
              <a:rPr lang="el-GR" sz="1600" dirty="0">
                <a:effectLst/>
                <a:latin typeface="inherit"/>
                <a:ea typeface="+mj-ea"/>
                <a:cs typeface="+mj-cs"/>
              </a:rPr>
              <a:t> στη Νέα Υόρκη από το 1998 αποδεικνύει ότι η αρχική ιδέα της χαράς της ζωής εξακολουθεί να εμπνέει τη σύγχρονη εποχή. Το έργο ύψους 70 ποδιών αποτελείται από δύο αλληλοσυνδεόμενες, κόκκινες δοκούς L, που φτάνουν και οι δύο μέχρι τον ουρανό και μέχρι το έδαφος. Το 2011, το γλυπτό υιοθετήθηκε περίφημα από το κίνημα </a:t>
            </a:r>
            <a:r>
              <a:rPr lang="el-GR" sz="1600" dirty="0" err="1">
                <a:effectLst/>
                <a:latin typeface="inherit"/>
                <a:ea typeface="+mj-ea"/>
                <a:cs typeface="+mj-cs"/>
              </a:rPr>
              <a:t>Occupy</a:t>
            </a:r>
            <a:r>
              <a:rPr lang="el-GR" sz="1600" dirty="0">
                <a:effectLst/>
                <a:latin typeface="inherit"/>
                <a:ea typeface="+mj-ea"/>
                <a:cs typeface="+mj-cs"/>
              </a:rPr>
              <a:t> </a:t>
            </a:r>
            <a:r>
              <a:rPr lang="el-GR" sz="1600" dirty="0" err="1">
                <a:effectLst/>
                <a:latin typeface="inherit"/>
                <a:ea typeface="+mj-ea"/>
                <a:cs typeface="+mj-cs"/>
              </a:rPr>
              <a:t>Wall</a:t>
            </a:r>
            <a:r>
              <a:rPr lang="el-GR" sz="1600" dirty="0">
                <a:effectLst/>
                <a:latin typeface="inherit"/>
                <a:ea typeface="+mj-ea"/>
                <a:cs typeface="+mj-cs"/>
              </a:rPr>
              <a:t> </a:t>
            </a:r>
            <a:r>
              <a:rPr lang="el-GR" sz="1600" dirty="0" err="1">
                <a:effectLst/>
                <a:latin typeface="inherit"/>
                <a:ea typeface="+mj-ea"/>
                <a:cs typeface="+mj-cs"/>
              </a:rPr>
              <a:t>Street</a:t>
            </a:r>
            <a:r>
              <a:rPr lang="el-GR" sz="1600" dirty="0">
                <a:effectLst/>
                <a:latin typeface="inherit"/>
                <a:ea typeface="+mj-ea"/>
                <a:cs typeface="+mj-cs"/>
              </a:rPr>
              <a:t> ως σύμβολο των διαδηλώσεων του προλεταριάτου στην πλατεία όπου βρίσκεται.</a:t>
            </a:r>
            <a:endParaRPr lang="en-US" sz="1600" dirty="0">
              <a:latin typeface="inherit"/>
              <a:ea typeface="+mj-ea"/>
              <a:cs typeface="+mj-cs"/>
            </a:endParaRPr>
          </a:p>
        </p:txBody>
      </p:sp>
    </p:spTree>
    <p:extLst>
      <p:ext uri="{BB962C8B-B14F-4D97-AF65-F5344CB8AC3E}">
        <p14:creationId xmlns:p14="http://schemas.microsoft.com/office/powerpoint/2010/main" xmlns="" val="2316626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Joie de Vivre, Kees van Dongen, 1922">
            <a:extLst>
              <a:ext uri="{FF2B5EF4-FFF2-40B4-BE49-F238E27FC236}">
                <a16:creationId xmlns:a16="http://schemas.microsoft.com/office/drawing/2014/main" xmlns="" id="{3F169AB8-09CC-83B2-7F72-CBACF65799D9}"/>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11953" r="223" b="1"/>
          <a:stretch/>
        </p:blipFill>
        <p:spPr bwMode="auto">
          <a:xfrm>
            <a:off x="20" y="10"/>
            <a:ext cx="7752502"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7191" name="Rectangle 7190">
            <a:extLst>
              <a:ext uri="{FF2B5EF4-FFF2-40B4-BE49-F238E27FC236}">
                <a16:creationId xmlns:a16="http://schemas.microsoft.com/office/drawing/2014/main" xmlns="" id="{AE3A741D-C19B-960A-5803-1C58871478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3" name="Rectangle 7192">
            <a:extLst>
              <a:ext uri="{FF2B5EF4-FFF2-40B4-BE49-F238E27FC236}">
                <a16:creationId xmlns:a16="http://schemas.microsoft.com/office/drawing/2014/main" xmlns="" id="{DC39DE25-0E4E-0AA7-0932-1D78C2372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198" name="Rectangle 7194">
            <a:extLst>
              <a:ext uri="{FF2B5EF4-FFF2-40B4-BE49-F238E27FC236}">
                <a16:creationId xmlns:a16="http://schemas.microsoft.com/office/drawing/2014/main" xmlns="" id="{8D6EA299-0840-6DEA-E670-C49AEBC87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TextBox 3">
            <a:extLst>
              <a:ext uri="{FF2B5EF4-FFF2-40B4-BE49-F238E27FC236}">
                <a16:creationId xmlns:a16="http://schemas.microsoft.com/office/drawing/2014/main" xmlns="" id="{8EAFDB7B-6C9C-D091-A167-BA434BB5D785}"/>
              </a:ext>
            </a:extLst>
          </p:cNvPr>
          <p:cNvSpPr txBox="1"/>
          <p:nvPr/>
        </p:nvSpPr>
        <p:spPr>
          <a:xfrm>
            <a:off x="8322365" y="-1"/>
            <a:ext cx="3529533" cy="5981309"/>
          </a:xfrm>
          <a:prstGeom prst="rect">
            <a:avLst/>
          </a:prstGeom>
        </p:spPr>
        <p:txBody>
          <a:bodyPr vert="horz" lIns="91440" tIns="45720" rIns="91440" bIns="45720" rtlCol="0" anchor="t">
            <a:normAutofit/>
          </a:bodyPr>
          <a:lstStyle/>
          <a:p>
            <a:pPr algn="r">
              <a:lnSpc>
                <a:spcPct val="90000"/>
              </a:lnSpc>
              <a:spcBef>
                <a:spcPct val="0"/>
              </a:spcBef>
              <a:spcAft>
                <a:spcPts val="600"/>
              </a:spcAft>
            </a:pPr>
            <a:endParaRPr lang="el-GR" sz="1400" b="1" dirty="0">
              <a:solidFill>
                <a:srgbClr val="002060"/>
              </a:solidFill>
              <a:effectLst/>
            </a:endParaRPr>
          </a:p>
          <a:p>
            <a:pPr algn="r">
              <a:lnSpc>
                <a:spcPct val="90000"/>
              </a:lnSpc>
              <a:spcBef>
                <a:spcPct val="0"/>
              </a:spcBef>
              <a:spcAft>
                <a:spcPts val="600"/>
              </a:spcAft>
            </a:pPr>
            <a:endParaRPr lang="el-GR" sz="1400" b="1" dirty="0">
              <a:solidFill>
                <a:srgbClr val="002060"/>
              </a:solidFill>
            </a:endParaRPr>
          </a:p>
          <a:p>
            <a:pPr algn="r">
              <a:lnSpc>
                <a:spcPct val="90000"/>
              </a:lnSpc>
              <a:spcBef>
                <a:spcPct val="0"/>
              </a:spcBef>
              <a:spcAft>
                <a:spcPts val="600"/>
              </a:spcAft>
            </a:pPr>
            <a:endParaRPr lang="el-GR" sz="1400" b="1" dirty="0">
              <a:solidFill>
                <a:srgbClr val="002060"/>
              </a:solidFill>
            </a:endParaRPr>
          </a:p>
          <a:p>
            <a:pPr algn="r">
              <a:lnSpc>
                <a:spcPct val="90000"/>
              </a:lnSpc>
              <a:spcBef>
                <a:spcPct val="0"/>
              </a:spcBef>
              <a:spcAft>
                <a:spcPts val="600"/>
              </a:spcAft>
            </a:pPr>
            <a:endParaRPr lang="el-GR" sz="1400" b="1" dirty="0">
              <a:solidFill>
                <a:srgbClr val="002060"/>
              </a:solidFill>
              <a:effectLst/>
            </a:endParaRPr>
          </a:p>
          <a:p>
            <a:pPr algn="ctr">
              <a:lnSpc>
                <a:spcPct val="90000"/>
              </a:lnSpc>
              <a:spcBef>
                <a:spcPct val="0"/>
              </a:spcBef>
              <a:spcAft>
                <a:spcPts val="600"/>
              </a:spcAft>
            </a:pPr>
            <a:r>
              <a:rPr lang="el-GR" sz="1400" b="1" dirty="0">
                <a:solidFill>
                  <a:srgbClr val="002060"/>
                </a:solidFill>
                <a:effectLst/>
                <a:latin typeface="inherit"/>
              </a:rPr>
              <a:t>  </a:t>
            </a:r>
            <a:r>
              <a:rPr lang="en-US" sz="1600" b="1" dirty="0">
                <a:solidFill>
                  <a:srgbClr val="002060"/>
                </a:solidFill>
                <a:effectLst/>
                <a:latin typeface="inherit"/>
              </a:rPr>
              <a:t>Joie de Vivre, </a:t>
            </a:r>
            <a:r>
              <a:rPr lang="en-US" sz="1600" b="1" dirty="0" err="1">
                <a:solidFill>
                  <a:srgbClr val="002060"/>
                </a:solidFill>
                <a:effectLst/>
                <a:latin typeface="inherit"/>
              </a:rPr>
              <a:t>Kees</a:t>
            </a:r>
            <a:r>
              <a:rPr lang="en-US" sz="1600" b="1" dirty="0">
                <a:solidFill>
                  <a:srgbClr val="002060"/>
                </a:solidFill>
                <a:effectLst/>
                <a:latin typeface="inherit"/>
              </a:rPr>
              <a:t> van Dongen, 1922</a:t>
            </a:r>
            <a:endParaRPr lang="el-GR" sz="1600" b="1" dirty="0">
              <a:solidFill>
                <a:srgbClr val="002060"/>
              </a:solidFill>
              <a:effectLst/>
              <a:latin typeface="inherit"/>
            </a:endParaRPr>
          </a:p>
          <a:p>
            <a:pPr algn="ctr">
              <a:lnSpc>
                <a:spcPct val="90000"/>
              </a:lnSpc>
              <a:spcBef>
                <a:spcPct val="0"/>
              </a:spcBef>
              <a:spcAft>
                <a:spcPts val="600"/>
              </a:spcAft>
            </a:pPr>
            <a:endParaRPr lang="en-US" sz="1600" b="1" dirty="0">
              <a:solidFill>
                <a:srgbClr val="002060"/>
              </a:solidFill>
              <a:effectLst/>
              <a:latin typeface="inherit"/>
            </a:endParaRPr>
          </a:p>
          <a:p>
            <a:pPr algn="ctr">
              <a:lnSpc>
                <a:spcPct val="90000"/>
              </a:lnSpc>
              <a:spcBef>
                <a:spcPct val="0"/>
              </a:spcBef>
              <a:spcAft>
                <a:spcPts val="600"/>
              </a:spcAft>
            </a:pPr>
            <a:r>
              <a:rPr lang="en-US" sz="1600" b="0" dirty="0">
                <a:solidFill>
                  <a:srgbClr val="002060"/>
                </a:solidFill>
                <a:effectLst/>
                <a:latin typeface="inherit"/>
              </a:rPr>
              <a:t>Ο </a:t>
            </a:r>
            <a:r>
              <a:rPr lang="en-US" sz="1600" b="0" dirty="0" err="1">
                <a:solidFill>
                  <a:srgbClr val="002060"/>
                </a:solidFill>
                <a:effectLst/>
                <a:latin typeface="inherit"/>
              </a:rPr>
              <a:t>Kees</a:t>
            </a:r>
            <a:r>
              <a:rPr lang="en-US" sz="1600" b="0" dirty="0">
                <a:solidFill>
                  <a:srgbClr val="002060"/>
                </a:solidFill>
                <a:effectLst/>
                <a:latin typeface="inherit"/>
              </a:rPr>
              <a:t> van Dongen απ</a:t>
            </a:r>
            <a:r>
              <a:rPr lang="en-US" sz="1600" b="0" dirty="0" err="1">
                <a:solidFill>
                  <a:srgbClr val="002060"/>
                </a:solidFill>
                <a:effectLst/>
                <a:latin typeface="inherit"/>
              </a:rPr>
              <a:t>εικονίζει</a:t>
            </a:r>
            <a:r>
              <a:rPr lang="en-US" sz="1600" b="0" dirty="0">
                <a:solidFill>
                  <a:srgbClr val="002060"/>
                </a:solidFill>
                <a:effectLst/>
                <a:latin typeface="inherit"/>
              </a:rPr>
              <a:t> </a:t>
            </a:r>
            <a:r>
              <a:rPr lang="en-US" sz="1600" b="0" dirty="0" err="1">
                <a:solidFill>
                  <a:srgbClr val="002060"/>
                </a:solidFill>
                <a:effectLst/>
                <a:latin typeface="inherit"/>
              </a:rPr>
              <a:t>τη</a:t>
            </a:r>
            <a:r>
              <a:rPr lang="en-US" sz="1600" b="0" dirty="0">
                <a:solidFill>
                  <a:srgbClr val="002060"/>
                </a:solidFill>
                <a:effectLst/>
                <a:latin typeface="inherit"/>
              </a:rPr>
              <a:t> </a:t>
            </a:r>
            <a:r>
              <a:rPr lang="en-US" sz="1600" b="0" dirty="0" err="1">
                <a:solidFill>
                  <a:srgbClr val="002060"/>
                </a:solidFill>
                <a:effectLst/>
                <a:latin typeface="inherit"/>
              </a:rPr>
              <a:t>ζωή</a:t>
            </a:r>
            <a:r>
              <a:rPr lang="en-US" sz="1600" b="0" dirty="0">
                <a:solidFill>
                  <a:srgbClr val="002060"/>
                </a:solidFill>
                <a:effectLst/>
                <a:latin typeface="inherit"/>
              </a:rPr>
              <a:t> </a:t>
            </a:r>
            <a:r>
              <a:rPr lang="en-US" sz="1600" b="0" dirty="0" err="1">
                <a:solidFill>
                  <a:srgbClr val="002060"/>
                </a:solidFill>
                <a:effectLst/>
                <a:latin typeface="inherit"/>
              </a:rPr>
              <a:t>στο</a:t>
            </a:r>
            <a:r>
              <a:rPr lang="en-US" sz="1600" b="0" dirty="0">
                <a:solidFill>
                  <a:srgbClr val="002060"/>
                </a:solidFill>
                <a:effectLst/>
                <a:latin typeface="inherit"/>
              </a:rPr>
              <a:t> έπα</a:t>
            </a:r>
            <a:r>
              <a:rPr lang="en-US" sz="1600" b="0" dirty="0" err="1">
                <a:solidFill>
                  <a:srgbClr val="002060"/>
                </a:solidFill>
                <a:effectLst/>
                <a:latin typeface="inherit"/>
              </a:rPr>
              <a:t>κρο</a:t>
            </a:r>
            <a:r>
              <a:rPr lang="en-US" sz="1600" b="0" dirty="0">
                <a:solidFill>
                  <a:srgbClr val="002060"/>
                </a:solidFill>
                <a:effectLst/>
                <a:latin typeface="inherit"/>
              </a:rPr>
              <a:t> κα</a:t>
            </a:r>
            <a:r>
              <a:rPr lang="en-US" sz="1600" b="0" dirty="0" err="1">
                <a:solidFill>
                  <a:srgbClr val="002060"/>
                </a:solidFill>
                <a:effectLst/>
                <a:latin typeface="inherit"/>
              </a:rPr>
              <a:t>τά</a:t>
            </a:r>
            <a:r>
              <a:rPr lang="en-US" sz="1600" b="0" dirty="0">
                <a:solidFill>
                  <a:srgbClr val="002060"/>
                </a:solidFill>
                <a:effectLst/>
                <a:latin typeface="inherit"/>
              </a:rPr>
              <a:t> </a:t>
            </a:r>
            <a:r>
              <a:rPr lang="en-US" sz="1600" b="0" dirty="0" err="1">
                <a:solidFill>
                  <a:srgbClr val="002060"/>
                </a:solidFill>
                <a:effectLst/>
                <a:latin typeface="inherit"/>
              </a:rPr>
              <a:t>τη</a:t>
            </a:r>
            <a:r>
              <a:rPr lang="en-US" sz="1600" b="0" dirty="0">
                <a:solidFill>
                  <a:srgbClr val="002060"/>
                </a:solidFill>
                <a:effectLst/>
                <a:latin typeface="inherit"/>
              </a:rPr>
              <a:t> </a:t>
            </a:r>
            <a:r>
              <a:rPr lang="en-US" sz="1600" b="0" dirty="0" err="1">
                <a:solidFill>
                  <a:srgbClr val="002060"/>
                </a:solidFill>
                <a:effectLst/>
                <a:latin typeface="inherit"/>
              </a:rPr>
              <a:t>διάρκει</a:t>
            </a:r>
            <a:r>
              <a:rPr lang="en-US" sz="1600" b="0" dirty="0">
                <a:solidFill>
                  <a:srgbClr val="002060"/>
                </a:solidFill>
                <a:effectLst/>
                <a:latin typeface="inherit"/>
              </a:rPr>
              <a:t>α των σκηνών μιας κοινωνικής συγκέντρωσης. </a:t>
            </a:r>
            <a:r>
              <a:rPr lang="en-US" sz="1600" b="0" dirty="0" err="1">
                <a:solidFill>
                  <a:srgbClr val="002060"/>
                </a:solidFill>
                <a:effectLst/>
                <a:latin typeface="inherit"/>
              </a:rPr>
              <a:t>Χρησιμο</a:t>
            </a:r>
            <a:r>
              <a:rPr lang="en-US" sz="1600" b="0" dirty="0">
                <a:solidFill>
                  <a:srgbClr val="002060"/>
                </a:solidFill>
                <a:effectLst/>
                <a:latin typeface="inherit"/>
              </a:rPr>
              <a:t>ποιώντας το φωβιστικό χρώμα για να δηλώσει αισθησιακές λεπτομέρειες - το πράσινο των ματιών και το ντεκολτέ μιας γυναίκας, το κοκκίνισμα ενός ζευγαριού που πλησιάζει - ο Ολλανδο-Γάλλος ζωγράφος δεν ήταν ξένος στη διαμάχη που προκάλεσαν οι πίνακές του. </a:t>
            </a:r>
            <a:endParaRPr lang="el-GR" sz="1600" b="0" dirty="0">
              <a:solidFill>
                <a:srgbClr val="002060"/>
              </a:solidFill>
              <a:effectLst/>
              <a:latin typeface="inherit"/>
            </a:endParaRPr>
          </a:p>
          <a:p>
            <a:pPr algn="ctr">
              <a:lnSpc>
                <a:spcPct val="90000"/>
              </a:lnSpc>
              <a:spcBef>
                <a:spcPct val="0"/>
              </a:spcBef>
              <a:spcAft>
                <a:spcPts val="600"/>
              </a:spcAft>
            </a:pPr>
            <a:r>
              <a:rPr lang="en-US" sz="1600" b="0" dirty="0">
                <a:solidFill>
                  <a:srgbClr val="002060"/>
                </a:solidFill>
                <a:effectLst/>
                <a:latin typeface="inherit"/>
              </a:rPr>
              <a:t>Μα</a:t>
            </a:r>
            <a:r>
              <a:rPr lang="en-US" sz="1600" b="0" dirty="0" err="1">
                <a:solidFill>
                  <a:srgbClr val="002060"/>
                </a:solidFill>
                <a:effectLst/>
                <a:latin typeface="inherit"/>
              </a:rPr>
              <a:t>ζί</a:t>
            </a:r>
            <a:r>
              <a:rPr lang="en-US" sz="1600" b="0" dirty="0">
                <a:solidFill>
                  <a:srgbClr val="002060"/>
                </a:solidFill>
                <a:effectLst/>
                <a:latin typeface="inherit"/>
              </a:rPr>
              <a:t> </a:t>
            </a:r>
            <a:r>
              <a:rPr lang="en-US" sz="1600" b="0" dirty="0" err="1">
                <a:solidFill>
                  <a:srgbClr val="002060"/>
                </a:solidFill>
                <a:effectLst/>
                <a:latin typeface="inherit"/>
              </a:rPr>
              <a:t>με</a:t>
            </a:r>
            <a:r>
              <a:rPr lang="en-US" sz="1600" b="0" dirty="0">
                <a:solidFill>
                  <a:srgbClr val="002060"/>
                </a:solidFill>
                <a:effectLst/>
                <a:latin typeface="inherit"/>
              </a:rPr>
              <a:t> </a:t>
            </a:r>
            <a:r>
              <a:rPr lang="en-US" sz="1600" b="0" dirty="0" err="1">
                <a:solidFill>
                  <a:srgbClr val="002060"/>
                </a:solidFill>
                <a:effectLst/>
                <a:latin typeface="inherit"/>
              </a:rPr>
              <a:t>τον</a:t>
            </a:r>
            <a:r>
              <a:rPr lang="en-US" sz="1600" b="0" dirty="0">
                <a:solidFill>
                  <a:srgbClr val="002060"/>
                </a:solidFill>
                <a:effectLst/>
                <a:latin typeface="inherit"/>
              </a:rPr>
              <a:t> Henri Matisse και </a:t>
            </a:r>
            <a:r>
              <a:rPr lang="en-US" sz="1600" b="0" dirty="0" err="1">
                <a:solidFill>
                  <a:srgbClr val="002060"/>
                </a:solidFill>
                <a:effectLst/>
                <a:latin typeface="inherit"/>
              </a:rPr>
              <a:t>άλλους</a:t>
            </a:r>
            <a:r>
              <a:rPr lang="en-US" sz="1600" b="0" dirty="0">
                <a:solidFill>
                  <a:srgbClr val="002060"/>
                </a:solidFill>
                <a:effectLst/>
                <a:latin typeface="inherit"/>
              </a:rPr>
              <a:t>, </a:t>
            </a:r>
            <a:r>
              <a:rPr lang="en-US" sz="1600" b="0" dirty="0" err="1">
                <a:solidFill>
                  <a:srgbClr val="002060"/>
                </a:solidFill>
                <a:effectLst/>
                <a:latin typeface="inherit"/>
              </a:rPr>
              <a:t>εξέθεσ</a:t>
            </a:r>
            <a:r>
              <a:rPr lang="en-US" sz="1600" b="0" dirty="0">
                <a:solidFill>
                  <a:srgbClr val="002060"/>
                </a:solidFill>
                <a:effectLst/>
                <a:latin typeface="inherit"/>
              </a:rPr>
              <a:t>αν στο προκλητικό Salon d'Automne του 1905, το οποίο ήταν αντί-έκθεση στο επίσημο Salon του Παρισιού</a:t>
            </a:r>
            <a:r>
              <a:rPr lang="en-US" sz="1600" b="0" dirty="0">
                <a:effectLst/>
                <a:latin typeface="inherit"/>
              </a:rPr>
              <a:t>.</a:t>
            </a:r>
            <a:endParaRPr lang="en-US" sz="1600" dirty="0">
              <a:latin typeface="inherit"/>
            </a:endParaRPr>
          </a:p>
        </p:txBody>
      </p:sp>
    </p:spTree>
    <p:extLst>
      <p:ext uri="{BB962C8B-B14F-4D97-AF65-F5344CB8AC3E}">
        <p14:creationId xmlns:p14="http://schemas.microsoft.com/office/powerpoint/2010/main" xmlns="" val="187825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oie de Vivre, Jacques Lipchitz, 1927.">
            <a:extLst>
              <a:ext uri="{FF2B5EF4-FFF2-40B4-BE49-F238E27FC236}">
                <a16:creationId xmlns:a16="http://schemas.microsoft.com/office/drawing/2014/main" xmlns="" id="{C07D49DA-43D1-8957-A833-9A78EE13696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233" r="-1" b="16614"/>
          <a:stretch/>
        </p:blipFill>
        <p:spPr bwMode="auto">
          <a:xfrm>
            <a:off x="0" y="10"/>
            <a:ext cx="7460973"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8219" name="Content Placeholder 8197">
            <a:extLst>
              <a:ext uri="{FF2B5EF4-FFF2-40B4-BE49-F238E27FC236}">
                <a16:creationId xmlns:a16="http://schemas.microsoft.com/office/drawing/2014/main" xmlns="" id="{5D60180B-B646-C03C-C3EA-4A441B087986}"/>
              </a:ext>
            </a:extLst>
          </p:cNvPr>
          <p:cNvSpPr>
            <a:spLocks noGrp="1"/>
          </p:cNvSpPr>
          <p:nvPr>
            <p:ph idx="1"/>
          </p:nvPr>
        </p:nvSpPr>
        <p:spPr>
          <a:xfrm>
            <a:off x="8441635" y="543339"/>
            <a:ext cx="3511826" cy="5448094"/>
          </a:xfrm>
        </p:spPr>
        <p:txBody>
          <a:bodyPr>
            <a:normAutofit/>
          </a:bodyPr>
          <a:lstStyle/>
          <a:p>
            <a:pPr marL="0" indent="0">
              <a:buNone/>
            </a:pPr>
            <a:endParaRPr lang="el-GR" sz="1400" dirty="0"/>
          </a:p>
          <a:p>
            <a:pPr marL="0" indent="0" algn="just">
              <a:buNone/>
            </a:pPr>
            <a:r>
              <a:rPr lang="el-GR" sz="2400" b="0" dirty="0">
                <a:solidFill>
                  <a:srgbClr val="757575"/>
                </a:solidFill>
                <a:effectLst/>
                <a:latin typeface="+mn-lt"/>
              </a:rPr>
              <a:t> </a:t>
            </a:r>
            <a:endParaRPr lang="el-GR" sz="2400" dirty="0">
              <a:solidFill>
                <a:srgbClr val="757575"/>
              </a:solidFill>
            </a:endParaRPr>
          </a:p>
          <a:p>
            <a:pPr marL="0" indent="0" algn="ctr">
              <a:buNone/>
            </a:pPr>
            <a:r>
              <a:rPr lang="fr-FR" sz="1600" b="1" dirty="0">
                <a:effectLst/>
                <a:latin typeface="inherit"/>
              </a:rPr>
              <a:t>Joie de Vivre, Jacques Lipchitz, 1927</a:t>
            </a:r>
            <a:endParaRPr lang="el-GR" sz="1600" dirty="0">
              <a:latin typeface="inherit"/>
            </a:endParaRPr>
          </a:p>
          <a:p>
            <a:pPr marL="0" indent="0" algn="ctr">
              <a:buNone/>
            </a:pPr>
            <a:endParaRPr lang="el-GR" sz="1600" dirty="0">
              <a:latin typeface="inherit"/>
            </a:endParaRPr>
          </a:p>
          <a:p>
            <a:pPr marL="0" indent="0" algn="ctr">
              <a:buNone/>
            </a:pPr>
            <a:r>
              <a:rPr lang="el-GR" sz="1600" dirty="0">
                <a:latin typeface="inherit"/>
              </a:rPr>
              <a:t>Ένας κυβιστής γλύπτης, ο Ζακ </a:t>
            </a:r>
            <a:r>
              <a:rPr lang="el-GR" sz="1600" dirty="0" err="1">
                <a:latin typeface="inherit"/>
              </a:rPr>
              <a:t>Λίπτσιτζ</a:t>
            </a:r>
            <a:r>
              <a:rPr lang="el-GR" sz="1600" dirty="0">
                <a:latin typeface="inherit"/>
              </a:rPr>
              <a:t> δημιούργησε το «</a:t>
            </a:r>
            <a:r>
              <a:rPr lang="el-GR" sz="1600" dirty="0" err="1">
                <a:latin typeface="inherit"/>
              </a:rPr>
              <a:t>Joie</a:t>
            </a:r>
            <a:r>
              <a:rPr lang="el-GR" sz="1600" dirty="0">
                <a:latin typeface="inherit"/>
              </a:rPr>
              <a:t> de </a:t>
            </a:r>
            <a:r>
              <a:rPr lang="el-GR" sz="1600" dirty="0" err="1">
                <a:latin typeface="inherit"/>
              </a:rPr>
              <a:t>Vivre</a:t>
            </a:r>
            <a:r>
              <a:rPr lang="el-GR" sz="1600" dirty="0">
                <a:latin typeface="inherit"/>
              </a:rPr>
              <a:t>» ως κομβικό σημείο στην καλλιτεχνική του καριέρα. </a:t>
            </a:r>
            <a:endParaRPr lang="el-GR" sz="1600" dirty="0" smtClean="0">
              <a:latin typeface="inherit"/>
            </a:endParaRPr>
          </a:p>
          <a:p>
            <a:pPr marL="0" indent="0" algn="ctr">
              <a:buNone/>
            </a:pPr>
            <a:r>
              <a:rPr lang="el-GR" sz="1600" dirty="0" smtClean="0">
                <a:latin typeface="inherit"/>
              </a:rPr>
              <a:t>Το </a:t>
            </a:r>
            <a:r>
              <a:rPr lang="el-GR" sz="1600" dirty="0">
                <a:latin typeface="inherit"/>
              </a:rPr>
              <a:t>χάλκινο έργο του 1927 είναι πιο χαλαρό, πιο καμπυλωτό από τις τυπικές σφιχτές γωνίες του κυβισμού και σηματοδοτεί ένα μεταβαλλόμενο στυλ στην εξερεύνηση της χαράς μέσω πιο οργανικών μορφών.</a:t>
            </a:r>
            <a:endParaRPr lang="en-US" sz="1600" dirty="0">
              <a:latin typeface="inherit"/>
            </a:endParaRPr>
          </a:p>
        </p:txBody>
      </p:sp>
    </p:spTree>
    <p:extLst>
      <p:ext uri="{BB962C8B-B14F-4D97-AF65-F5344CB8AC3E}">
        <p14:creationId xmlns:p14="http://schemas.microsoft.com/office/powerpoint/2010/main" xmlns="" val="2326106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
            <a:ext cx="6099858" cy="1331088"/>
          </a:xfrm>
        </p:spPr>
        <p:txBody>
          <a:bodyPr>
            <a:normAutofit fontScale="90000"/>
          </a:bodyPr>
          <a:lstStyle/>
          <a:p>
            <a:pPr algn="ctr"/>
            <a:r>
              <a:rPr lang="el-GR" sz="1800" b="1" dirty="0" smtClean="0">
                <a:latin typeface="inherit"/>
              </a:rPr>
              <a:t/>
            </a:r>
            <a:br>
              <a:rPr lang="el-GR" sz="1800" b="1" dirty="0" smtClean="0">
                <a:latin typeface="inherit"/>
              </a:rPr>
            </a:br>
            <a:r>
              <a:rPr lang="el-GR" sz="1800" b="1" dirty="0" smtClean="0">
                <a:latin typeface="inherit"/>
              </a:rPr>
              <a:t>ΜΑΘΗΜΑ </a:t>
            </a:r>
            <a:r>
              <a:rPr lang="el-GR" sz="1800" b="1" dirty="0" smtClean="0">
                <a:latin typeface="inherit"/>
              </a:rPr>
              <a:t>GUSTAVE </a:t>
            </a:r>
            <a:r>
              <a:rPr lang="el-GR" sz="1800" b="1" dirty="0" smtClean="0">
                <a:latin typeface="inherit"/>
              </a:rPr>
              <a:t>COURBET</a:t>
            </a:r>
            <a:r>
              <a:rPr lang="el-GR" sz="1800" b="1" dirty="0" smtClean="0">
                <a:latin typeface="inherit"/>
              </a:rPr>
              <a:t>: Η ΕΥΤΥΧΙΑ ΣΤΗ </a:t>
            </a:r>
            <a:r>
              <a:rPr lang="el-GR" sz="1800" b="1" dirty="0" smtClean="0">
                <a:latin typeface="inherit"/>
              </a:rPr>
              <a:t>ΣΤΙΓΜΗ</a:t>
            </a:r>
            <a:br>
              <a:rPr lang="el-GR" sz="1800" b="1" dirty="0" smtClean="0">
                <a:latin typeface="inherit"/>
              </a:rPr>
            </a:br>
            <a:r>
              <a:rPr lang="el-GR" sz="1800" i="1" dirty="0" smtClean="0">
                <a:solidFill>
                  <a:srgbClr val="7030A0"/>
                </a:solidFill>
                <a:latin typeface="inherit"/>
              </a:rPr>
              <a:t>Ίσως </a:t>
            </a:r>
            <a:r>
              <a:rPr lang="el-GR" sz="1800" i="1" dirty="0" smtClean="0">
                <a:solidFill>
                  <a:srgbClr val="7030A0"/>
                </a:solidFill>
                <a:latin typeface="inherit"/>
              </a:rPr>
              <a:t>αυτό είναι το νόημα της ευτυχίας. </a:t>
            </a:r>
            <a:r>
              <a:rPr lang="el-GR" sz="1800" i="1" dirty="0" smtClean="0">
                <a:solidFill>
                  <a:srgbClr val="7030A0"/>
                </a:solidFill>
                <a:latin typeface="inherit"/>
              </a:rPr>
              <a:t/>
            </a:r>
            <a:br>
              <a:rPr lang="el-GR" sz="1800" i="1" dirty="0" smtClean="0">
                <a:solidFill>
                  <a:srgbClr val="7030A0"/>
                </a:solidFill>
                <a:latin typeface="inherit"/>
              </a:rPr>
            </a:br>
            <a:r>
              <a:rPr lang="el-GR" sz="1800" i="1" dirty="0" smtClean="0">
                <a:solidFill>
                  <a:srgbClr val="7030A0"/>
                </a:solidFill>
                <a:latin typeface="inherit"/>
              </a:rPr>
              <a:t>Να </a:t>
            </a:r>
            <a:r>
              <a:rPr lang="el-GR" sz="1800" i="1" dirty="0" smtClean="0">
                <a:solidFill>
                  <a:srgbClr val="7030A0"/>
                </a:solidFill>
                <a:latin typeface="inherit"/>
              </a:rPr>
              <a:t>πω στον εαυτό μου μια μέρα: </a:t>
            </a:r>
            <a:r>
              <a:rPr lang="el-GR" sz="1800" i="1" dirty="0" err="1" smtClean="0">
                <a:solidFill>
                  <a:srgbClr val="7030A0"/>
                </a:solidFill>
                <a:latin typeface="inherit"/>
              </a:rPr>
              <a:t>ό,τι</a:t>
            </a:r>
            <a:r>
              <a:rPr lang="el-GR" sz="1800" i="1" dirty="0" smtClean="0">
                <a:solidFill>
                  <a:srgbClr val="7030A0"/>
                </a:solidFill>
                <a:latin typeface="inherit"/>
              </a:rPr>
              <a:t> </a:t>
            </a:r>
            <a:r>
              <a:rPr lang="el-GR" sz="1800" i="1" dirty="0" smtClean="0">
                <a:solidFill>
                  <a:srgbClr val="7030A0"/>
                </a:solidFill>
                <a:latin typeface="inherit"/>
              </a:rPr>
              <a:t>και να μου συμβεί μετά, </a:t>
            </a:r>
            <a:r>
              <a:rPr lang="el-GR" sz="1800" i="1" dirty="0" smtClean="0">
                <a:solidFill>
                  <a:srgbClr val="7030A0"/>
                </a:solidFill>
                <a:latin typeface="inherit"/>
              </a:rPr>
              <a:t/>
            </a:r>
            <a:br>
              <a:rPr lang="el-GR" sz="1800" i="1" dirty="0" smtClean="0">
                <a:solidFill>
                  <a:srgbClr val="7030A0"/>
                </a:solidFill>
                <a:latin typeface="inherit"/>
              </a:rPr>
            </a:br>
            <a:r>
              <a:rPr lang="el-GR" sz="1800" i="1" dirty="0" smtClean="0">
                <a:solidFill>
                  <a:srgbClr val="7030A0"/>
                </a:solidFill>
                <a:latin typeface="inherit"/>
              </a:rPr>
              <a:t>αξίζει </a:t>
            </a:r>
            <a:r>
              <a:rPr lang="el-GR" sz="1800" i="1" dirty="0" smtClean="0">
                <a:solidFill>
                  <a:srgbClr val="7030A0"/>
                </a:solidFill>
                <a:latin typeface="inherit"/>
              </a:rPr>
              <a:t>να το ζήσω ακόμα και για αυτή τη στιγμή. </a:t>
            </a:r>
            <a:br>
              <a:rPr lang="el-GR" sz="1800" i="1" dirty="0" smtClean="0">
                <a:solidFill>
                  <a:srgbClr val="7030A0"/>
                </a:solidFill>
                <a:latin typeface="inherit"/>
              </a:rPr>
            </a:br>
            <a:endParaRPr lang="el-GR" sz="1800" i="1" dirty="0">
              <a:solidFill>
                <a:srgbClr val="7030A0"/>
              </a:solidFill>
              <a:latin typeface="inherit"/>
            </a:endParaRPr>
          </a:p>
        </p:txBody>
      </p:sp>
      <p:pic>
        <p:nvPicPr>
          <p:cNvPr id="4" name="3 - Θέση περιεχομένου" descr="https://usaartnews.com/wp-content/uploads/%D0%BB%D1%88%D0%BE%D0%B3%D1%80%D0%BF.jpg"/>
          <p:cNvPicPr>
            <a:picLocks noGrp="1"/>
          </p:cNvPicPr>
          <p:nvPr>
            <p:ph idx="1"/>
          </p:nvPr>
        </p:nvPicPr>
        <p:blipFill>
          <a:blip r:embed="rId2" cstate="print"/>
          <a:srcRect/>
          <a:stretch>
            <a:fillRect/>
          </a:stretch>
        </p:blipFill>
        <p:spPr bwMode="auto">
          <a:xfrm>
            <a:off x="6157732" y="300942"/>
            <a:ext cx="6034268" cy="6094071"/>
          </a:xfrm>
          <a:prstGeom prst="rect">
            <a:avLst/>
          </a:prstGeom>
          <a:noFill/>
          <a:ln w="9525">
            <a:noFill/>
            <a:miter lim="800000"/>
            <a:headEnd/>
            <a:tailEnd/>
          </a:ln>
        </p:spPr>
      </p:pic>
      <p:sp>
        <p:nvSpPr>
          <p:cNvPr id="5" name="4 - TextBox"/>
          <p:cNvSpPr txBox="1"/>
          <p:nvPr/>
        </p:nvSpPr>
        <p:spPr>
          <a:xfrm>
            <a:off x="0" y="2238706"/>
            <a:ext cx="5995686" cy="3970318"/>
          </a:xfrm>
          <a:prstGeom prst="rect">
            <a:avLst/>
          </a:prstGeom>
          <a:noFill/>
        </p:spPr>
        <p:txBody>
          <a:bodyPr wrap="square" rtlCol="0">
            <a:spAutoFit/>
          </a:bodyPr>
          <a:lstStyle/>
          <a:p>
            <a:pPr algn="ctr"/>
            <a:r>
              <a:rPr lang="el-GR" dirty="0" smtClean="0"/>
              <a:t>Ο </a:t>
            </a:r>
            <a:r>
              <a:rPr lang="el-GR" dirty="0" smtClean="0"/>
              <a:t>ταξιδιώτης επέστρεψε στην περιοχή του για να συναντήσει τη θάλασσα. Για αυτό περπάτησε με τα πόδια. Όχι τυχαία, αλλά γνωρίζοντας ακριβώς τι έψαχνε. Δεν εκπλήσσεται με αυτό που βλέπει και έτσι τα συναισθήματά του είναι σαφώς ακόμη πιο δυνατά. </a:t>
            </a:r>
            <a:endParaRPr lang="el-GR" dirty="0" smtClean="0"/>
          </a:p>
          <a:p>
            <a:pPr algn="ctr"/>
            <a:r>
              <a:rPr lang="el-GR" dirty="0" smtClean="0"/>
              <a:t>Υπάρχει </a:t>
            </a:r>
            <a:r>
              <a:rPr lang="el-GR" dirty="0" smtClean="0"/>
              <a:t>ένα συγκρατημένο, υπόγειο ρεύμα ευτυχίας όταν βλέπουμε ο ένας τον άλλον μετά τον χωρισμό</a:t>
            </a:r>
            <a:r>
              <a:rPr lang="el-GR" dirty="0" smtClean="0"/>
              <a:t>.</a:t>
            </a:r>
          </a:p>
          <a:p>
            <a:pPr algn="ctr"/>
            <a:endParaRPr lang="el-GR" dirty="0" smtClean="0"/>
          </a:p>
          <a:p>
            <a:pPr algn="ctr"/>
            <a:r>
              <a:rPr lang="el-GR" dirty="0" smtClean="0"/>
              <a:t>Είναι πραγματικά όμορφο – είναι ένας χαιρετισμός στη θάλασσα, που ενσαρκώνεται από τα χρώματα του </a:t>
            </a:r>
            <a:r>
              <a:rPr lang="el-GR" dirty="0" err="1" smtClean="0"/>
              <a:t>Courbet</a:t>
            </a:r>
            <a:r>
              <a:rPr lang="el-GR" dirty="0" smtClean="0"/>
              <a:t>. Ένα κύμα του χεριού που λέει </a:t>
            </a:r>
            <a:endParaRPr lang="el-GR" dirty="0" smtClean="0"/>
          </a:p>
          <a:p>
            <a:pPr algn="ctr"/>
            <a:r>
              <a:rPr lang="el-GR" dirty="0" smtClean="0"/>
              <a:t>«</a:t>
            </a:r>
            <a:r>
              <a:rPr lang="el-GR" b="1" i="1" dirty="0" smtClean="0"/>
              <a:t>Σε αναγνωρίζω, σε λατρεύω, σε τιμώ… Και είμαι τόσο χαρούμενος</a:t>
            </a:r>
            <a:r>
              <a:rPr lang="el-GR" dirty="0" smtClean="0"/>
              <a:t>!»</a:t>
            </a:r>
            <a:endParaRPr lang="el-GR" dirty="0" smtClean="0"/>
          </a:p>
          <a:p>
            <a:pPr algn="ct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xmlns="" id="{32E62931-8EB4-42BB-BAAB-D8757BE66D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3924695-BB61-1101-44F1-14D427D85E06}"/>
              </a:ext>
            </a:extLst>
          </p:cNvPr>
          <p:cNvSpPr>
            <a:spLocks noGrp="1"/>
          </p:cNvSpPr>
          <p:nvPr>
            <p:ph type="title"/>
          </p:nvPr>
        </p:nvSpPr>
        <p:spPr>
          <a:xfrm>
            <a:off x="6585995" y="0"/>
            <a:ext cx="5606005" cy="6238754"/>
          </a:xfrm>
          <a:noFill/>
        </p:spPr>
        <p:txBody>
          <a:bodyPr vert="horz" lIns="91440" tIns="45720" rIns="91440" bIns="45720" rtlCol="0" anchor="b">
            <a:normAutofit fontScale="90000"/>
          </a:bodyPr>
          <a:lstStyle/>
          <a:p>
            <a:pPr algn="ctr"/>
            <a:r>
              <a:rPr lang="el-GR" sz="1800" b="1" i="0" dirty="0" smtClean="0">
                <a:solidFill>
                  <a:srgbClr val="002060"/>
                </a:solidFill>
                <a:effectLst/>
                <a:latin typeface="inherit"/>
              </a:rPr>
              <a:t/>
            </a:r>
            <a:br>
              <a:rPr lang="el-GR" sz="1800" b="1" i="0" dirty="0" smtClean="0">
                <a:solidFill>
                  <a:srgbClr val="002060"/>
                </a:solidFill>
                <a:effectLst/>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l-GR" sz="1800" b="1" dirty="0" smtClean="0">
                <a:solidFill>
                  <a:srgbClr val="002060"/>
                </a:solidFill>
                <a:latin typeface="inherit"/>
              </a:rPr>
              <a:t/>
            </a:r>
            <a:br>
              <a:rPr lang="el-GR" sz="1800" b="1" dirty="0" smtClean="0">
                <a:solidFill>
                  <a:srgbClr val="002060"/>
                </a:solidFill>
                <a:latin typeface="inherit"/>
              </a:rPr>
            </a:br>
            <a:r>
              <a:rPr lang="en-US" sz="1800" b="1" i="0" dirty="0" err="1" smtClean="0">
                <a:solidFill>
                  <a:srgbClr val="002060"/>
                </a:solidFill>
                <a:effectLst/>
                <a:latin typeface="inherit"/>
              </a:rPr>
              <a:t>Τα</a:t>
            </a:r>
            <a:r>
              <a:rPr lang="en-US" sz="1800" b="1" i="0" dirty="0" smtClean="0">
                <a:solidFill>
                  <a:srgbClr val="002060"/>
                </a:solidFill>
                <a:effectLst/>
                <a:latin typeface="inherit"/>
              </a:rPr>
              <a:t> </a:t>
            </a:r>
            <a:r>
              <a:rPr lang="en-US" sz="1800" b="1" i="0" dirty="0" err="1">
                <a:solidFill>
                  <a:srgbClr val="002060"/>
                </a:solidFill>
                <a:effectLst/>
                <a:latin typeface="inherit"/>
              </a:rPr>
              <a:t>πρώτα</a:t>
            </a:r>
            <a:r>
              <a:rPr lang="en-US" sz="1800" b="1" i="0" dirty="0">
                <a:solidFill>
                  <a:srgbClr val="002060"/>
                </a:solidFill>
                <a:effectLst/>
                <a:latin typeface="inherit"/>
              </a:rPr>
              <a:t> βήματα, Γεώργιος Ιακωβίδης</a:t>
            </a:r>
            <a:r>
              <a:rPr lang="el-GR" sz="1800" b="1" i="0" dirty="0">
                <a:solidFill>
                  <a:srgbClr val="002060"/>
                </a:solidFill>
                <a:effectLst/>
                <a:latin typeface="inherit"/>
              </a:rPr>
              <a:t/>
            </a:r>
            <a:br>
              <a:rPr lang="el-GR" sz="1800" b="1" i="0" dirty="0">
                <a:solidFill>
                  <a:srgbClr val="002060"/>
                </a:solidFill>
                <a:effectLst/>
                <a:latin typeface="inherit"/>
              </a:rPr>
            </a:br>
            <a:r>
              <a:rPr lang="en-US" sz="1800" b="1" i="0" dirty="0">
                <a:solidFill>
                  <a:srgbClr val="002060"/>
                </a:solidFill>
                <a:effectLst/>
                <a:latin typeface="inherit"/>
              </a:rPr>
              <a:t/>
            </a:r>
            <a:br>
              <a:rPr lang="en-US" sz="1800" b="1" i="0" dirty="0">
                <a:solidFill>
                  <a:srgbClr val="002060"/>
                </a:solidFill>
                <a:effectLst/>
                <a:latin typeface="inherit"/>
              </a:rPr>
            </a:br>
            <a:r>
              <a:rPr lang="el-GR" sz="1600" b="0" i="0" dirty="0">
                <a:solidFill>
                  <a:srgbClr val="002060"/>
                </a:solidFill>
                <a:effectLst/>
                <a:latin typeface="inherit"/>
              </a:rPr>
              <a:t>Τα «Πρώτα βήματα» είναι ένα από τα πιο γνωστά και τα πιο αγαπημένα έργα του Ιακωβίδη. </a:t>
            </a:r>
            <a:br>
              <a:rPr lang="el-GR" sz="1600" b="0" i="0" dirty="0">
                <a:solidFill>
                  <a:srgbClr val="002060"/>
                </a:solidFill>
                <a:effectLst/>
                <a:latin typeface="inherit"/>
              </a:rPr>
            </a:br>
            <a:r>
              <a:rPr lang="el-GR" sz="1600" b="0" i="0" dirty="0">
                <a:solidFill>
                  <a:srgbClr val="002060"/>
                </a:solidFill>
                <a:effectLst/>
                <a:latin typeface="inherit"/>
              </a:rPr>
              <a:t>Η σκηνή ξετυλίγεται σε ένα εσωτερικό </a:t>
            </a:r>
            <a:r>
              <a:rPr lang="el-GR" sz="1600" b="0" i="0" dirty="0" err="1">
                <a:solidFill>
                  <a:srgbClr val="002060"/>
                </a:solidFill>
                <a:effectLst/>
                <a:latin typeface="inherit"/>
              </a:rPr>
              <a:t>βαυαρέζικου</a:t>
            </a:r>
            <a:r>
              <a:rPr lang="el-GR" sz="1600" b="0" i="0" dirty="0">
                <a:solidFill>
                  <a:srgbClr val="002060"/>
                </a:solidFill>
                <a:effectLst/>
                <a:latin typeface="inherit"/>
              </a:rPr>
              <a:t> χωριάτικου σπιτιού που πλημμυρίζει από φως από το ανοικτό παράθυρο.</a:t>
            </a:r>
            <a:br>
              <a:rPr lang="el-GR" sz="1600" b="0" i="0" dirty="0">
                <a:solidFill>
                  <a:srgbClr val="002060"/>
                </a:solidFill>
                <a:effectLst/>
                <a:latin typeface="inherit"/>
              </a:rPr>
            </a:br>
            <a:r>
              <a:rPr lang="el-GR" sz="1600" b="0" i="0" dirty="0">
                <a:solidFill>
                  <a:srgbClr val="002060"/>
                </a:solidFill>
                <a:effectLst/>
                <a:latin typeface="inherit"/>
              </a:rPr>
              <a:t> Η γιαγιά, ντυμένη με σκούρους βυσσινί τόνους, κρατάει το ξανθόμαλλο μωρό, που, γεμάτο θάρρος και χαμόγελο, κάνει τα πρώτα του βήματα στον κόσμο, πατώντας πάνω σε ένα ξύλινο τραπέζι. </a:t>
            </a:r>
            <a:br>
              <a:rPr lang="el-GR" sz="1600" b="0" i="0" dirty="0">
                <a:solidFill>
                  <a:srgbClr val="002060"/>
                </a:solidFill>
                <a:effectLst/>
                <a:latin typeface="inherit"/>
              </a:rPr>
            </a:br>
            <a:r>
              <a:rPr lang="el-GR" sz="1600" b="0" i="0" dirty="0">
                <a:solidFill>
                  <a:srgbClr val="002060"/>
                </a:solidFill>
                <a:effectLst/>
                <a:latin typeface="inherit"/>
              </a:rPr>
              <a:t>Η γιαγιά έχει αφήσει σε μια γωνιά το κόκκινο πλεκτό της. Προσέξτε αυτή την κόκκινη νότα στα έργα του Ιακωβίδη, που την έχουμε ξαναδεί στους πίνακες του δασκάλου του Νικηφόρου Λύτρα.</a:t>
            </a:r>
            <a:br>
              <a:rPr lang="el-GR" sz="1600" b="0" i="0" dirty="0">
                <a:solidFill>
                  <a:srgbClr val="002060"/>
                </a:solidFill>
                <a:effectLst/>
                <a:latin typeface="inherit"/>
              </a:rPr>
            </a:br>
            <a:r>
              <a:rPr lang="el-GR" sz="1600" b="0" i="0" dirty="0">
                <a:solidFill>
                  <a:srgbClr val="002060"/>
                </a:solidFill>
                <a:effectLst/>
                <a:latin typeface="inherit"/>
              </a:rPr>
              <a:t> Η μεγαλύτερη αδελφή του μωρού, που κάθεται με την πλάτη γυρισμένη στο πρώτο επίπεδο του πίνακα, ανοίγει την αγκαλιά της για να υποδεχτεί το μωρό και να το προστατεύσει.</a:t>
            </a:r>
            <a:br>
              <a:rPr lang="el-GR" sz="1600" b="0" i="0" dirty="0">
                <a:solidFill>
                  <a:srgbClr val="002060"/>
                </a:solidFill>
                <a:effectLst/>
                <a:latin typeface="inherit"/>
              </a:rPr>
            </a:br>
            <a:r>
              <a:rPr lang="el-GR" sz="1600" b="0" i="0" dirty="0">
                <a:solidFill>
                  <a:srgbClr val="002060"/>
                </a:solidFill>
                <a:effectLst/>
                <a:latin typeface="inherit"/>
              </a:rPr>
              <a:t> Προσέξτε την επίδραση του φωτός επάνω στις μορφές: το μωρό «λαμπαδιάζει» ολόλευκο και ολόξανθο. Γίνεται έτσι το σύμβολο της νέας ζωής που ανατέλλει. Το φως που έρχεται αντίθετα «ανάβει» και τονίζει με μια φωτεινή αύρα τα περιγράμματα του κοριτσιού. </a:t>
            </a:r>
            <a:br>
              <a:rPr lang="el-GR" sz="1600" b="0" i="0" dirty="0">
                <a:solidFill>
                  <a:srgbClr val="002060"/>
                </a:solidFill>
                <a:effectLst/>
                <a:latin typeface="inherit"/>
              </a:rPr>
            </a:br>
            <a:r>
              <a:rPr lang="el-GR" sz="1600" b="0" i="0" dirty="0">
                <a:solidFill>
                  <a:srgbClr val="002060"/>
                </a:solidFill>
                <a:effectLst/>
                <a:latin typeface="inherit"/>
              </a:rPr>
              <a:t>Το έργο αποπνέει ζωντάνια και ζωική ευφορία.</a:t>
            </a:r>
            <a:r>
              <a:rPr lang="el-GR" sz="1600" dirty="0">
                <a:solidFill>
                  <a:srgbClr val="002060"/>
                </a:solidFill>
                <a:latin typeface="inherit"/>
              </a:rPr>
              <a:t/>
            </a:r>
            <a:br>
              <a:rPr lang="el-GR" sz="1600" dirty="0">
                <a:solidFill>
                  <a:srgbClr val="002060"/>
                </a:solidFill>
                <a:latin typeface="inherit"/>
              </a:rPr>
            </a:br>
            <a:r>
              <a:rPr lang="el-GR" sz="1600" b="0" i="0" dirty="0">
                <a:solidFill>
                  <a:srgbClr val="002060"/>
                </a:solidFill>
                <a:effectLst/>
                <a:latin typeface="inherit"/>
              </a:rPr>
              <a:t>Το έργο αυτό εκτέθηκε για πρώτη φορά το 1892 στο </a:t>
            </a:r>
            <a:r>
              <a:rPr lang="el-GR" sz="1600" b="0" i="0" dirty="0" err="1">
                <a:solidFill>
                  <a:srgbClr val="002060"/>
                </a:solidFill>
                <a:effectLst/>
                <a:latin typeface="inherit"/>
              </a:rPr>
              <a:t>Glaspalast</a:t>
            </a:r>
            <a:r>
              <a:rPr lang="el-GR" sz="1600" b="0" i="0" dirty="0">
                <a:solidFill>
                  <a:srgbClr val="002060"/>
                </a:solidFill>
                <a:effectLst/>
                <a:latin typeface="inherit"/>
              </a:rPr>
              <a:t> του Μονάχου και οριοθετεί μια βασική αλλαγή στην ερμηνεία του φωτός στο έργο του Ιακωβίδη. </a:t>
            </a:r>
            <a:br>
              <a:rPr lang="el-GR" sz="1600" b="0" i="0" dirty="0">
                <a:solidFill>
                  <a:srgbClr val="002060"/>
                </a:solidFill>
                <a:effectLst/>
                <a:latin typeface="inherit"/>
              </a:rPr>
            </a:br>
            <a:r>
              <a:rPr lang="el-GR" sz="1600" b="0" i="0" dirty="0">
                <a:solidFill>
                  <a:srgbClr val="002060"/>
                </a:solidFill>
                <a:effectLst/>
                <a:latin typeface="inherit"/>
              </a:rPr>
              <a:t>Το φυσικό φως εισβάλλει στη σκηνή από το παράθυρο και την πλημμυρίζει, χαρίζοντάς της παλμό και ατμόσφαιρα.</a:t>
            </a:r>
            <a:r>
              <a:rPr lang="en-US" sz="1600" b="0" i="0" u="none" strike="noStrike" dirty="0">
                <a:effectLst/>
                <a:latin typeface="inherit"/>
                <a:hlinkClick r:id="rId2"/>
              </a:rPr>
              <a:t/>
            </a:r>
            <a:br>
              <a:rPr lang="en-US" sz="1600" b="0" i="0" u="none" strike="noStrike" dirty="0">
                <a:effectLst/>
                <a:latin typeface="inherit"/>
                <a:hlinkClick r:id="rId2"/>
              </a:rPr>
            </a:br>
            <a:endParaRPr lang="en-US" sz="1600" dirty="0">
              <a:latin typeface="inherit"/>
            </a:endParaRPr>
          </a:p>
        </p:txBody>
      </p:sp>
      <p:pic>
        <p:nvPicPr>
          <p:cNvPr id="4098" name="Picture 2">
            <a:extLst>
              <a:ext uri="{FF2B5EF4-FFF2-40B4-BE49-F238E27FC236}">
                <a16:creationId xmlns:a16="http://schemas.microsoft.com/office/drawing/2014/main" xmlns="" id="{231916B8-0952-AA35-6DB4-5FF1A0FBA0D2}"/>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r="1" b="14926"/>
          <a:stretch/>
        </p:blipFill>
        <p:spPr bwMode="auto">
          <a:xfrm>
            <a:off x="0" y="10"/>
            <a:ext cx="658633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1518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3AB9D6-92E0-A460-3467-CF8A5E7E8FB2}"/>
              </a:ext>
            </a:extLst>
          </p:cNvPr>
          <p:cNvSpPr>
            <a:spLocks noGrp="1"/>
          </p:cNvSpPr>
          <p:nvPr>
            <p:ph type="title"/>
          </p:nvPr>
        </p:nvSpPr>
        <p:spPr>
          <a:xfrm>
            <a:off x="9465837" y="365125"/>
            <a:ext cx="2726163" cy="4948997"/>
          </a:xfrm>
        </p:spPr>
        <p:txBody>
          <a:bodyPr>
            <a:normAutofit/>
          </a:bodyPr>
          <a:lstStyle/>
          <a:p>
            <a:pPr algn="ctr"/>
            <a:r>
              <a:rPr lang="en-US" sz="1600" b="1" i="0" dirty="0">
                <a:solidFill>
                  <a:srgbClr val="222222"/>
                </a:solidFill>
                <a:effectLst/>
                <a:latin typeface="inherit"/>
              </a:rPr>
              <a:t>Luncheon of the boating party, Renoir</a:t>
            </a:r>
            <a:r>
              <a:rPr lang="el-GR" sz="1600" b="1" i="0" dirty="0">
                <a:solidFill>
                  <a:srgbClr val="222222"/>
                </a:solidFill>
                <a:effectLst/>
                <a:latin typeface="inherit"/>
              </a:rPr>
              <a:t/>
            </a:r>
            <a:br>
              <a:rPr lang="el-GR" sz="1600" b="1" i="0" dirty="0">
                <a:solidFill>
                  <a:srgbClr val="222222"/>
                </a:solidFill>
                <a:effectLst/>
                <a:latin typeface="inherit"/>
              </a:rPr>
            </a:br>
            <a:r>
              <a:rPr lang="el-GR" sz="1600" b="0" i="0" dirty="0">
                <a:solidFill>
                  <a:srgbClr val="222222"/>
                </a:solidFill>
                <a:effectLst/>
                <a:latin typeface="inherit"/>
              </a:rPr>
              <a:t/>
            </a:r>
            <a:br>
              <a:rPr lang="el-GR" sz="1600" b="0" i="0" dirty="0">
                <a:solidFill>
                  <a:srgbClr val="222222"/>
                </a:solidFill>
                <a:effectLst/>
                <a:latin typeface="inherit"/>
              </a:rPr>
            </a:br>
            <a:r>
              <a:rPr lang="el-GR" sz="1600" b="0" i="0" dirty="0">
                <a:solidFill>
                  <a:srgbClr val="222222"/>
                </a:solidFill>
                <a:effectLst/>
                <a:latin typeface="inherit"/>
              </a:rPr>
              <a:t/>
            </a:r>
            <a:br>
              <a:rPr lang="el-GR" sz="1600" b="0" i="0" dirty="0">
                <a:solidFill>
                  <a:srgbClr val="222222"/>
                </a:solidFill>
                <a:effectLst/>
                <a:latin typeface="inherit"/>
              </a:rPr>
            </a:br>
            <a:r>
              <a:rPr lang="el-GR" sz="1600" b="0" i="0" dirty="0">
                <a:solidFill>
                  <a:srgbClr val="222222"/>
                </a:solidFill>
                <a:effectLst/>
                <a:latin typeface="inherit"/>
              </a:rPr>
              <a:t>Σε αυτόν τον πίνακα, ο </a:t>
            </a:r>
            <a:r>
              <a:rPr lang="el-GR" sz="1600" b="0" i="0" dirty="0" err="1">
                <a:solidFill>
                  <a:srgbClr val="222222"/>
                </a:solidFill>
                <a:effectLst/>
                <a:latin typeface="inherit"/>
              </a:rPr>
              <a:t>Ρενουάρ</a:t>
            </a:r>
            <a:r>
              <a:rPr lang="el-GR" sz="1600" b="0" i="0" dirty="0">
                <a:solidFill>
                  <a:srgbClr val="222222"/>
                </a:solidFill>
                <a:effectLst/>
                <a:latin typeface="inherit"/>
              </a:rPr>
              <a:t> γιορτάζει την καλή παρέα, το καλό φαγητό, το καλό κρασί και την καλή φύση.</a:t>
            </a:r>
            <a:br>
              <a:rPr lang="el-GR" sz="1600" b="0" i="0" dirty="0">
                <a:solidFill>
                  <a:srgbClr val="222222"/>
                </a:solidFill>
                <a:effectLst/>
                <a:latin typeface="inherit"/>
              </a:rPr>
            </a:br>
            <a:r>
              <a:rPr lang="el-GR" sz="1600" b="0" i="0" dirty="0">
                <a:solidFill>
                  <a:srgbClr val="222222"/>
                </a:solidFill>
                <a:effectLst/>
                <a:latin typeface="inherit"/>
              </a:rPr>
              <a:t/>
            </a:r>
            <a:br>
              <a:rPr lang="el-GR" sz="1600" b="0" i="0" dirty="0">
                <a:solidFill>
                  <a:srgbClr val="222222"/>
                </a:solidFill>
                <a:effectLst/>
                <a:latin typeface="inherit"/>
              </a:rPr>
            </a:br>
            <a:r>
              <a:rPr lang="el-GR" sz="1600" b="0" i="0" dirty="0">
                <a:solidFill>
                  <a:srgbClr val="222222"/>
                </a:solidFill>
                <a:effectLst/>
                <a:latin typeface="inherit"/>
              </a:rPr>
              <a:t>Βρισκόμαστε σε ένα μέρος όπου τόσο η φύση όσο και η ανθρώπινη φύση είναι ήρεμες και </a:t>
            </a:r>
            <a:r>
              <a:rPr lang="el-GR" sz="1600" b="0" i="0" dirty="0" smtClean="0">
                <a:solidFill>
                  <a:srgbClr val="222222"/>
                </a:solidFill>
                <a:effectLst/>
                <a:latin typeface="inherit"/>
              </a:rPr>
              <a:t>ευγενικές, </a:t>
            </a:r>
            <a:r>
              <a:rPr lang="el-GR" sz="1600" b="0" i="0" dirty="0">
                <a:solidFill>
                  <a:srgbClr val="222222"/>
                </a:solidFill>
                <a:effectLst/>
                <a:latin typeface="inherit"/>
              </a:rPr>
              <a:t>δεν υπάρχει χώρος για σκοτάδι στον ηλιόλουστο κόσμο του Ρενουάρ.</a:t>
            </a:r>
            <a:endParaRPr lang="el-GR" sz="1600" dirty="0">
              <a:latin typeface="inherit"/>
            </a:endParaRPr>
          </a:p>
        </p:txBody>
      </p:sp>
      <p:pic>
        <p:nvPicPr>
          <p:cNvPr id="5122" name="Picture 2">
            <a:extLst>
              <a:ext uri="{FF2B5EF4-FFF2-40B4-BE49-F238E27FC236}">
                <a16:creationId xmlns:a16="http://schemas.microsoft.com/office/drawing/2014/main" xmlns="" id="{5781B33D-4582-80D2-1456-2BB7152E954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465837" cy="6957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8532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B1074B6-BE28-8652-2234-7F574DB4259A}"/>
              </a:ext>
            </a:extLst>
          </p:cNvPr>
          <p:cNvSpPr>
            <a:spLocks noGrp="1"/>
          </p:cNvSpPr>
          <p:nvPr>
            <p:ph idx="1"/>
          </p:nvPr>
        </p:nvSpPr>
        <p:spPr>
          <a:xfrm>
            <a:off x="9017391" y="33338"/>
            <a:ext cx="3174609" cy="6672262"/>
          </a:xfrm>
        </p:spPr>
        <p:txBody>
          <a:bodyPr>
            <a:normAutofit/>
          </a:bodyPr>
          <a:lstStyle/>
          <a:p>
            <a:pPr marL="0" indent="0">
              <a:buNone/>
            </a:pPr>
            <a:endParaRPr lang="el-GR" sz="1400" dirty="0"/>
          </a:p>
          <a:p>
            <a:pPr marL="0" indent="0" algn="ctr">
              <a:buNone/>
            </a:pPr>
            <a:r>
              <a:rPr lang="en-US" sz="1400" b="1" i="0" dirty="0">
                <a:effectLst/>
                <a:latin typeface="inherit"/>
              </a:rPr>
              <a:t>First Steps (after Millet) (1890) by Vincent Van Gogh</a:t>
            </a:r>
          </a:p>
          <a:p>
            <a:pPr marL="0" indent="0" algn="ctr">
              <a:buNone/>
            </a:pPr>
            <a:endParaRPr lang="el-GR" sz="1400" dirty="0">
              <a:latin typeface="inherit"/>
            </a:endParaRPr>
          </a:p>
          <a:p>
            <a:pPr marL="0" indent="0" algn="ctr">
              <a:buNone/>
            </a:pPr>
            <a:r>
              <a:rPr lang="el-GR" sz="1400" dirty="0">
                <a:latin typeface="inherit"/>
              </a:rPr>
              <a:t>Μια όμορφη και απλή σκηνή οικογενειακής ζωής: μια ταπεινή μητέρα και πατέρας, που αφιερώνουν χρόνο από την καθημερινή τους δουλειά για να παρακολουθήσουν  και να βοηθήσουν τον γιο τους να κάνει τα πρώτα του βήματα.  Ο πατέρας τον προτρέπει να προχωρήσει και ο γιος έχει τα χέρια του προς τον πατέρα, ανυπόμονος να κλείσει το κενό μεταξύ τους. </a:t>
            </a:r>
          </a:p>
          <a:p>
            <a:pPr marL="0" indent="0" algn="ctr">
              <a:buNone/>
            </a:pPr>
            <a:r>
              <a:rPr lang="el-GR" sz="1400" dirty="0">
                <a:latin typeface="inherit"/>
              </a:rPr>
              <a:t>Όπως συμβαίνει με τα περισσότερα έργα του Βαν </a:t>
            </a:r>
            <a:r>
              <a:rPr lang="el-GR" sz="1400" dirty="0" err="1">
                <a:latin typeface="inherit"/>
              </a:rPr>
              <a:t>Γκογκ</a:t>
            </a:r>
            <a:r>
              <a:rPr lang="el-GR" sz="1400" dirty="0">
                <a:latin typeface="inherit"/>
              </a:rPr>
              <a:t> τα χρώματά είναι έντονα. Υπάρχει ένα περίεργο ανθοφόρο φυτό τοποθετημένο κοντά στη μητέρα και το παιδί, στο χώρο μεταξύ τους και του πατέρα.</a:t>
            </a:r>
          </a:p>
          <a:p>
            <a:pPr marL="0" indent="0" algn="ctr">
              <a:buNone/>
            </a:pPr>
            <a:r>
              <a:rPr lang="el-GR" sz="1400" dirty="0">
                <a:latin typeface="inherit"/>
              </a:rPr>
              <a:t> Ίσως αυτό το  σύμπλεγμα χρωμάτων να αντιπροσωπεύει την ομορφιά και τη γλυκύτητα της ζωής που βρίσκεται πιο βαθιά στις αλληλεπιδράσεις μας με τους άλλους, ιδιαίτερα στην οικειότητα και την αγάπη μας με τα παιδιά μας, τους γονείς μας και τους συζύγους μας</a:t>
            </a:r>
            <a:r>
              <a:rPr lang="el-GR" sz="1400" dirty="0"/>
              <a:t>;</a:t>
            </a:r>
          </a:p>
        </p:txBody>
      </p:sp>
      <p:pic>
        <p:nvPicPr>
          <p:cNvPr id="4" name="Picture 2">
            <a:extLst>
              <a:ext uri="{FF2B5EF4-FFF2-40B4-BE49-F238E27FC236}">
                <a16:creationId xmlns:a16="http://schemas.microsoft.com/office/drawing/2014/main" xmlns="" id="{5D72E7B4-56DB-3E4C-3508-AFA6D359D97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8924082" cy="6891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9955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 y="0"/>
            <a:ext cx="8762035" cy="1325563"/>
          </a:xfrm>
        </p:spPr>
        <p:txBody>
          <a:bodyPr>
            <a:normAutofit/>
          </a:bodyPr>
          <a:lstStyle/>
          <a:p>
            <a:pPr algn="ctr"/>
            <a:r>
              <a:rPr lang="el-GR" sz="1800" b="1" dirty="0" smtClean="0">
                <a:latin typeface="inherit"/>
              </a:rPr>
              <a:t>ΤΟ </a:t>
            </a:r>
            <a:r>
              <a:rPr lang="el-GR" sz="1800" b="1" dirty="0" smtClean="0">
                <a:latin typeface="inherit"/>
              </a:rPr>
              <a:t>ΜΑΘΗΜΑ ΤΟΥ GUSTAV KLIMT</a:t>
            </a:r>
            <a:r>
              <a:rPr lang="el-GR" sz="1800" b="1" dirty="0" smtClean="0">
                <a:latin typeface="inherit"/>
              </a:rPr>
              <a:t>:  </a:t>
            </a:r>
            <a:r>
              <a:rPr lang="el-GR" sz="1800" b="1" dirty="0" smtClean="0">
                <a:latin typeface="inherit"/>
              </a:rPr>
              <a:t>ΑΓΑΠΑΣ ΤΗΝ ΚΑΤΑΣΤΑΣΗ ΤΗΣ </a:t>
            </a:r>
            <a:r>
              <a:rPr lang="el-GR" sz="1800" b="1" dirty="0" smtClean="0">
                <a:latin typeface="inherit"/>
              </a:rPr>
              <a:t>ΕΥΤΥΧΙΑΣ</a:t>
            </a:r>
            <a:br>
              <a:rPr lang="el-GR" sz="1800" b="1" dirty="0" smtClean="0">
                <a:latin typeface="inherit"/>
              </a:rPr>
            </a:br>
            <a:r>
              <a:rPr lang="el-GR" sz="1400" b="1" dirty="0" smtClean="0">
                <a:latin typeface="inherit"/>
              </a:rPr>
              <a:t/>
            </a:r>
            <a:br>
              <a:rPr lang="el-GR" sz="1400" b="1" dirty="0" smtClean="0">
                <a:latin typeface="inherit"/>
              </a:rPr>
            </a:br>
            <a:r>
              <a:rPr lang="el-GR" sz="1600" b="1" i="1" dirty="0" smtClean="0">
                <a:solidFill>
                  <a:srgbClr val="C00000"/>
                </a:solidFill>
                <a:latin typeface="inherit"/>
              </a:rPr>
              <a:t>Μπορούμε </a:t>
            </a:r>
            <a:r>
              <a:rPr lang="el-GR" sz="1600" b="1" i="1" dirty="0" smtClean="0">
                <a:solidFill>
                  <a:srgbClr val="C00000"/>
                </a:solidFill>
                <a:latin typeface="inherit"/>
              </a:rPr>
              <a:t>πάντα να μάθουμε την ευτυχία, ακόμη και αν η γλώσσα της </a:t>
            </a:r>
            <a:r>
              <a:rPr lang="el-GR" sz="1600" b="1" i="1" dirty="0" smtClean="0">
                <a:solidFill>
                  <a:srgbClr val="C00000"/>
                </a:solidFill>
                <a:latin typeface="inherit"/>
              </a:rPr>
              <a:t/>
            </a:r>
            <a:br>
              <a:rPr lang="el-GR" sz="1600" b="1" i="1" dirty="0" smtClean="0">
                <a:solidFill>
                  <a:srgbClr val="C00000"/>
                </a:solidFill>
                <a:latin typeface="inherit"/>
              </a:rPr>
            </a:br>
            <a:r>
              <a:rPr lang="el-GR" sz="1600" b="1" i="1" dirty="0" smtClean="0">
                <a:solidFill>
                  <a:srgbClr val="C00000"/>
                </a:solidFill>
                <a:latin typeface="inherit"/>
              </a:rPr>
              <a:t>δεν </a:t>
            </a:r>
            <a:r>
              <a:rPr lang="el-GR" sz="1600" b="1" i="1" dirty="0" smtClean="0">
                <a:solidFill>
                  <a:srgbClr val="C00000"/>
                </a:solidFill>
                <a:latin typeface="inherit"/>
              </a:rPr>
              <a:t>είναι η δική μας. </a:t>
            </a:r>
            <a:r>
              <a:rPr lang="el-GR" sz="1600" b="1" i="1" dirty="0" smtClean="0">
                <a:solidFill>
                  <a:srgbClr val="C00000"/>
                </a:solidFill>
                <a:latin typeface="inherit"/>
              </a:rPr>
              <a:t>.</a:t>
            </a:r>
            <a:r>
              <a:rPr lang="el-GR" sz="1600" b="1" dirty="0" smtClean="0">
                <a:solidFill>
                  <a:srgbClr val="C00000"/>
                </a:solidFill>
                <a:latin typeface="inherit"/>
              </a:rPr>
              <a:t/>
            </a:r>
            <a:br>
              <a:rPr lang="el-GR" sz="1600" b="1" dirty="0" smtClean="0">
                <a:solidFill>
                  <a:srgbClr val="C00000"/>
                </a:solidFill>
                <a:latin typeface="inherit"/>
              </a:rPr>
            </a:br>
            <a:endParaRPr lang="el-GR" sz="1600" b="1" dirty="0">
              <a:solidFill>
                <a:srgbClr val="C00000"/>
              </a:solidFill>
              <a:latin typeface="inherit"/>
            </a:endParaRPr>
          </a:p>
        </p:txBody>
      </p:sp>
      <p:sp>
        <p:nvSpPr>
          <p:cNvPr id="3" name="2 - Θέση περιεχομένου"/>
          <p:cNvSpPr>
            <a:spLocks noGrp="1"/>
          </p:cNvSpPr>
          <p:nvPr>
            <p:ph idx="1"/>
          </p:nvPr>
        </p:nvSpPr>
        <p:spPr>
          <a:xfrm>
            <a:off x="0" y="1169043"/>
            <a:ext cx="8588415" cy="5688957"/>
          </a:xfrm>
        </p:spPr>
        <p:txBody>
          <a:bodyPr>
            <a:normAutofit lnSpcReduction="10000"/>
          </a:bodyPr>
          <a:lstStyle/>
          <a:p>
            <a:pPr algn="just">
              <a:lnSpc>
                <a:spcPct val="100000"/>
              </a:lnSpc>
              <a:buNone/>
            </a:pPr>
            <a:r>
              <a:rPr lang="el-GR" sz="1600" dirty="0" smtClean="0">
                <a:latin typeface="inherit"/>
              </a:rPr>
              <a:t>	Το </a:t>
            </a:r>
            <a:r>
              <a:rPr lang="el-GR" sz="1600" dirty="0" smtClean="0">
                <a:latin typeface="inherit"/>
              </a:rPr>
              <a:t>μωρό αγκαλιάζει τη μητέρα του. Και οι δύο κοιμούνται, τρυφερά, συγκινητικά αγκαλιασμένοι. Το </a:t>
            </a:r>
            <a:r>
              <a:rPr lang="el-GR" sz="1600" dirty="0" smtClean="0">
                <a:latin typeface="inherit"/>
              </a:rPr>
              <a:t>μωρό, κολλημένο </a:t>
            </a:r>
            <a:r>
              <a:rPr lang="el-GR" sz="1600" dirty="0" smtClean="0">
                <a:latin typeface="inherit"/>
              </a:rPr>
              <a:t>στο στήθος της μητέρας του, είναι εμποτισμένο από τη ζεστασιά και την αγάπη της μητέρας που του έδωσε ζωή. </a:t>
            </a:r>
            <a:r>
              <a:rPr lang="el-GR" sz="1600" dirty="0" smtClean="0">
                <a:latin typeface="inherit"/>
              </a:rPr>
              <a:t>Ο </a:t>
            </a:r>
            <a:r>
              <a:rPr lang="el-GR" sz="1600" dirty="0" smtClean="0">
                <a:latin typeface="inherit"/>
              </a:rPr>
              <a:t>πίνακας του </a:t>
            </a:r>
            <a:r>
              <a:rPr lang="el-GR" sz="1600" dirty="0" err="1" smtClean="0">
                <a:latin typeface="inherit"/>
              </a:rPr>
              <a:t>Κλιμτ</a:t>
            </a:r>
            <a:r>
              <a:rPr lang="el-GR" sz="1600" dirty="0" smtClean="0">
                <a:latin typeface="inherit"/>
              </a:rPr>
              <a:t> μας κάνει να σκεφτούμε το μεγάλο μυστήριο της γέννησης της ευτυχίας. Και επίσης για το μυστήριο του πώς μεταδίδεται και πώς προετοιμάζονται οι μελλοντικές χαρές. </a:t>
            </a:r>
            <a:r>
              <a:rPr lang="el-GR" sz="1600" dirty="0" smtClean="0">
                <a:latin typeface="inherit"/>
              </a:rPr>
              <a:t>Η </a:t>
            </a:r>
            <a:r>
              <a:rPr lang="el-GR" sz="1600" dirty="0" smtClean="0">
                <a:latin typeface="inherit"/>
              </a:rPr>
              <a:t>ευτυχία ως κληρονομιά και ως υπόσχεση είναι αυτή η σκηνή. Το να βρεις την ευτυχία είναι πιθανώς απλώς να την ξαναβρείς. </a:t>
            </a:r>
            <a:endParaRPr lang="el-GR" sz="1600" dirty="0" smtClean="0">
              <a:latin typeface="inherit"/>
            </a:endParaRPr>
          </a:p>
          <a:p>
            <a:pPr algn="ctr">
              <a:buNone/>
            </a:pPr>
            <a:r>
              <a:rPr lang="el-GR" sz="1600" b="1" dirty="0" smtClean="0">
                <a:latin typeface="inherit"/>
              </a:rPr>
              <a:t>	</a:t>
            </a:r>
            <a:r>
              <a:rPr lang="el-GR" sz="1600" b="1" dirty="0" smtClean="0">
                <a:latin typeface="inherit"/>
              </a:rPr>
              <a:t>Σε </a:t>
            </a:r>
            <a:r>
              <a:rPr lang="el-GR" sz="1600" b="1" dirty="0" smtClean="0">
                <a:latin typeface="inherit"/>
              </a:rPr>
              <a:t>ποιες μακρινές αναμνήσεις πηγάζει αυτό το περίπλοκο και άπιαστο συναίσθημα που ονομάζεται ευτυχία;  </a:t>
            </a:r>
            <a:endParaRPr lang="el-GR" sz="1600" b="1" dirty="0" smtClean="0">
              <a:latin typeface="inherit"/>
            </a:endParaRPr>
          </a:p>
          <a:p>
            <a:pPr algn="just">
              <a:lnSpc>
                <a:spcPct val="100000"/>
              </a:lnSpc>
              <a:buNone/>
            </a:pPr>
            <a:r>
              <a:rPr lang="el-GR" sz="1600" dirty="0" smtClean="0">
                <a:latin typeface="inherit"/>
              </a:rPr>
              <a:t>	Η </a:t>
            </a:r>
            <a:r>
              <a:rPr lang="el-GR" sz="1600" dirty="0" smtClean="0">
                <a:latin typeface="inherit"/>
              </a:rPr>
              <a:t>ψυχολογική θεωρία της αποτύπωσης δηλώνει ότι ορισμένες περίοδοι στη ζωή ενός ατόμου είναι ιδιαίτερα ευνοϊκές για την αντίληψη ορισμένων γνώσεων. Για παράδειγμα, γλώσσες: αν έχουμε ακούσει συχνά μια ξένη γλώσσα στην πρώιμη παιδική ηλικία, θα είναι πιο εύκολο να τη μάθουμε αργότερα. Επίσης η γλώσσα της ευτυχίας είναι πιο προσιτή σε εμάς αν μας ήταν οικεία στα πρώτα μας χρόνια</a:t>
            </a:r>
            <a:r>
              <a:rPr lang="el-GR" sz="1600" dirty="0" smtClean="0">
                <a:latin typeface="inherit"/>
              </a:rPr>
              <a:t>. 	</a:t>
            </a:r>
          </a:p>
          <a:p>
            <a:pPr algn="ctr">
              <a:buNone/>
            </a:pPr>
            <a:r>
              <a:rPr lang="el-GR" sz="1600" dirty="0" smtClean="0">
                <a:latin typeface="inherit"/>
              </a:rPr>
              <a:t>	</a:t>
            </a:r>
            <a:r>
              <a:rPr lang="el-GR" sz="1600" b="1" dirty="0" smtClean="0">
                <a:latin typeface="inherit"/>
              </a:rPr>
              <a:t>Κι </a:t>
            </a:r>
            <a:r>
              <a:rPr lang="el-GR" sz="1600" b="1" dirty="0" smtClean="0">
                <a:latin typeface="inherit"/>
              </a:rPr>
              <a:t>αν αυτό ισχύει για την ίδια την ευτυχία; </a:t>
            </a:r>
            <a:endParaRPr lang="el-GR" sz="1600" b="1" dirty="0" smtClean="0">
              <a:latin typeface="inherit"/>
            </a:endParaRPr>
          </a:p>
          <a:p>
            <a:pPr algn="just">
              <a:lnSpc>
                <a:spcPct val="110000"/>
              </a:lnSpc>
              <a:buNone/>
            </a:pPr>
            <a:r>
              <a:rPr lang="el-GR" sz="1600" b="1" dirty="0" smtClean="0">
                <a:latin typeface="inherit"/>
              </a:rPr>
              <a:t>	</a:t>
            </a:r>
            <a:r>
              <a:rPr lang="el-GR" sz="1600" dirty="0" smtClean="0">
                <a:latin typeface="inherit"/>
              </a:rPr>
              <a:t>Τι </a:t>
            </a:r>
            <a:r>
              <a:rPr lang="el-GR" sz="1600" dirty="0" smtClean="0">
                <a:latin typeface="inherit"/>
              </a:rPr>
              <a:t>γίνεται αν η παιδική ευτυχία μας επιτρέπει να βρούμε την ενήλικη ευτυχία αργότερα, σε όλες τις διάφορες εκφάνσεις της; Σε αυτές τις πολύ πρώιμες εντυπώσεις, που είναι ανέκφραστες με λόγια, βρίσκονται τα κλειδιά για τη μελλοντική ικανότητα για ευτυχία, την ικανότητα να νιώθεις ευτυχισμένος. Εάν έχουμε λάβει αυτόν τον εμβολιασμό της ευδαιμονίας όσο το δυνατόν νωρίτερα, έχουμε ήδη μια ευκαιρία. Και μαζί του έρχεται και η ευθύνη: να μην το χάσετε, γιατί η ευτυχία δεν έχει ακόμη δημιουργηθεί. </a:t>
            </a:r>
            <a:endParaRPr lang="el-GR" sz="1600" dirty="0">
              <a:latin typeface="inherit"/>
            </a:endParaRPr>
          </a:p>
        </p:txBody>
      </p:sp>
      <p:pic>
        <p:nvPicPr>
          <p:cNvPr id="4" name="3 - Εικόνα" descr="https://usaartnews.com/wp-content/uploads/%D0%BB%D0%BE%D1%80%D0%BF%D0%B0.jpeg"/>
          <p:cNvPicPr/>
          <p:nvPr/>
        </p:nvPicPr>
        <p:blipFill>
          <a:blip r:embed="rId2" cstate="print"/>
          <a:srcRect/>
          <a:stretch>
            <a:fillRect/>
          </a:stretch>
        </p:blipFill>
        <p:spPr bwMode="auto">
          <a:xfrm>
            <a:off x="8769751" y="0"/>
            <a:ext cx="360358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838200" y="365125"/>
            <a:ext cx="10515600" cy="1306443"/>
          </a:xfrm>
        </p:spPr>
        <p:txBody>
          <a:bodyPr>
            <a:normAutofit/>
          </a:bodyPr>
          <a:lstStyle/>
          <a:p>
            <a:r>
              <a:rPr lang="en-US" sz="4000"/>
              <a:t/>
            </a:r>
            <a:br>
              <a:rPr lang="en-US" sz="4000"/>
            </a:br>
            <a:endParaRPr lang="el-GR" sz="4000"/>
          </a:p>
        </p:txBody>
      </p:sp>
      <p:sp>
        <p:nvSpPr>
          <p:cNvPr id="3" name="2 - Θέση περιεχομένου"/>
          <p:cNvSpPr>
            <a:spLocks noGrp="1"/>
          </p:cNvSpPr>
          <p:nvPr>
            <p:ph idx="1"/>
          </p:nvPr>
        </p:nvSpPr>
        <p:spPr>
          <a:xfrm>
            <a:off x="0" y="101601"/>
            <a:ext cx="5405378" cy="5928810"/>
          </a:xfrm>
        </p:spPr>
        <p:txBody>
          <a:bodyPr>
            <a:normAutofit fontScale="40000" lnSpcReduction="20000"/>
          </a:bodyPr>
          <a:lstStyle/>
          <a:p>
            <a:pPr>
              <a:buNone/>
            </a:pPr>
            <a:endParaRPr lang="el-GR" sz="1100" dirty="0"/>
          </a:p>
          <a:p>
            <a:pPr algn="ctr">
              <a:lnSpc>
                <a:spcPct val="120000"/>
              </a:lnSpc>
              <a:buNone/>
            </a:pPr>
            <a:r>
              <a:rPr lang="el-GR" sz="1100" b="1" dirty="0"/>
              <a:t>	</a:t>
            </a:r>
            <a:r>
              <a:rPr lang="el-GR" sz="4000" dirty="0">
                <a:latin typeface="inherit"/>
                <a:cs typeface="Times New Roman" panose="02020603050405020304" pitchFamily="18" charset="0"/>
              </a:rPr>
              <a:t>Ως ένας από τους σημαντικότερους καλλιτέχνες της εποχής του, έφερε επανάσταση στη ζωγραφική του 19ου αιώνα μέσα σε λίγα χρόνια, μαζί με άλλους καλλιτέχνες όπως οι </a:t>
            </a:r>
            <a:r>
              <a:rPr lang="el-GR" sz="4000" dirty="0" err="1">
                <a:latin typeface="inherit"/>
                <a:cs typeface="Times New Roman" panose="02020603050405020304" pitchFamily="18" charset="0"/>
              </a:rPr>
              <a:t>Claude</a:t>
            </a:r>
            <a:r>
              <a:rPr lang="el-GR" sz="4000" dirty="0">
                <a:latin typeface="inherit"/>
                <a:cs typeface="Times New Roman" panose="02020603050405020304" pitchFamily="18" charset="0"/>
              </a:rPr>
              <a:t> </a:t>
            </a:r>
            <a:r>
              <a:rPr lang="el-GR" sz="4000" dirty="0" err="1">
                <a:latin typeface="inherit"/>
                <a:cs typeface="Times New Roman" panose="02020603050405020304" pitchFamily="18" charset="0"/>
              </a:rPr>
              <a:t>Monet</a:t>
            </a:r>
            <a:r>
              <a:rPr lang="el-GR" sz="4000" dirty="0">
                <a:latin typeface="inherit"/>
                <a:cs typeface="Times New Roman" panose="02020603050405020304" pitchFamily="18" charset="0"/>
              </a:rPr>
              <a:t>, </a:t>
            </a:r>
            <a:r>
              <a:rPr lang="el-GR" sz="4000" dirty="0" err="1">
                <a:latin typeface="inherit"/>
                <a:cs typeface="Times New Roman" panose="02020603050405020304" pitchFamily="18" charset="0"/>
              </a:rPr>
              <a:t>Edouard</a:t>
            </a:r>
            <a:r>
              <a:rPr lang="el-GR" sz="4000" dirty="0">
                <a:latin typeface="inherit"/>
                <a:cs typeface="Times New Roman" panose="02020603050405020304" pitchFamily="18" charset="0"/>
              </a:rPr>
              <a:t> </a:t>
            </a:r>
            <a:r>
              <a:rPr lang="el-GR" sz="4000" dirty="0" err="1">
                <a:latin typeface="inherit"/>
                <a:cs typeface="Times New Roman" panose="02020603050405020304" pitchFamily="18" charset="0"/>
              </a:rPr>
              <a:t>Manet</a:t>
            </a:r>
            <a:r>
              <a:rPr lang="el-GR" sz="4000" dirty="0">
                <a:latin typeface="inherit"/>
                <a:cs typeface="Times New Roman" panose="02020603050405020304" pitchFamily="18" charset="0"/>
              </a:rPr>
              <a:t> και </a:t>
            </a:r>
            <a:r>
              <a:rPr lang="el-GR" sz="4000" dirty="0" err="1">
                <a:latin typeface="inherit"/>
                <a:cs typeface="Times New Roman" panose="02020603050405020304" pitchFamily="18" charset="0"/>
              </a:rPr>
              <a:t>Camille</a:t>
            </a:r>
            <a:r>
              <a:rPr lang="el-GR" sz="4000" dirty="0">
                <a:latin typeface="inherit"/>
                <a:cs typeface="Times New Roman" panose="02020603050405020304" pitchFamily="18" charset="0"/>
              </a:rPr>
              <a:t> </a:t>
            </a:r>
            <a:r>
              <a:rPr lang="el-GR" sz="4000" dirty="0" err="1" smtClean="0">
                <a:latin typeface="inherit"/>
                <a:cs typeface="Times New Roman" panose="02020603050405020304" pitchFamily="18" charset="0"/>
              </a:rPr>
              <a:t>Pissarro</a:t>
            </a:r>
            <a:r>
              <a:rPr lang="el-GR" sz="4000" dirty="0" smtClean="0">
                <a:latin typeface="inherit"/>
                <a:cs typeface="Times New Roman" panose="02020603050405020304" pitchFamily="18" charset="0"/>
              </a:rPr>
              <a:t>. Αυτό </a:t>
            </a:r>
            <a:r>
              <a:rPr lang="el-GR" sz="4000" dirty="0">
                <a:latin typeface="inherit"/>
                <a:cs typeface="Times New Roman" panose="02020603050405020304" pitchFamily="18" charset="0"/>
              </a:rPr>
              <a:t>που ξεχώριζε ιδιαίτερα τον Ρενουάρ ήταν η σταθερά θετική διάθεση των πινάκων του: Τα τοπία ζωγραφισμένα με έντονα χρώματα, οι εύθυμες κοινωνίες και τα αισθησιακά γυμνά σκορπούσαν αγνό </a:t>
            </a:r>
            <a:r>
              <a:rPr lang="el-GR" sz="4000" dirty="0" err="1">
                <a:latin typeface="inherit"/>
                <a:cs typeface="Times New Roman" panose="02020603050405020304" pitchFamily="18" charset="0"/>
              </a:rPr>
              <a:t>joie</a:t>
            </a:r>
            <a:r>
              <a:rPr lang="el-GR" sz="4000" dirty="0">
                <a:latin typeface="inherit"/>
                <a:cs typeface="Times New Roman" panose="02020603050405020304" pitchFamily="18" charset="0"/>
              </a:rPr>
              <a:t> de </a:t>
            </a:r>
            <a:r>
              <a:rPr lang="el-GR" sz="4000" dirty="0" err="1">
                <a:latin typeface="inherit"/>
                <a:cs typeface="Times New Roman" panose="02020603050405020304" pitchFamily="18" charset="0"/>
              </a:rPr>
              <a:t>vivre</a:t>
            </a:r>
            <a:r>
              <a:rPr lang="el-GR" sz="4000" dirty="0">
                <a:latin typeface="inherit"/>
                <a:cs typeface="Times New Roman" panose="02020603050405020304" pitchFamily="18" charset="0"/>
              </a:rPr>
              <a:t>. </a:t>
            </a:r>
            <a:endParaRPr lang="el-GR" sz="4000" dirty="0" smtClean="0">
              <a:latin typeface="inherit"/>
              <a:cs typeface="Times New Roman" panose="02020603050405020304" pitchFamily="18" charset="0"/>
            </a:endParaRPr>
          </a:p>
          <a:p>
            <a:pPr algn="ctr">
              <a:lnSpc>
                <a:spcPct val="120000"/>
              </a:lnSpc>
              <a:buNone/>
            </a:pPr>
            <a:r>
              <a:rPr lang="el-GR" sz="4000" dirty="0">
                <a:latin typeface="inherit"/>
                <a:cs typeface="Times New Roman" panose="02020603050405020304" pitchFamily="18" charset="0"/>
              </a:rPr>
              <a:t>	</a:t>
            </a:r>
            <a:r>
              <a:rPr lang="el-GR" sz="4000" b="1" dirty="0">
                <a:latin typeface="inherit"/>
                <a:cs typeface="Times New Roman" panose="02020603050405020304" pitchFamily="18" charset="0"/>
              </a:rPr>
              <a:t>"Η γη ήταν ο παράδεισος των θεών. Αυτό θέλω να ζωγραφίσω", </a:t>
            </a:r>
            <a:r>
              <a:rPr lang="el-GR" sz="4000" dirty="0">
                <a:latin typeface="inherit"/>
                <a:cs typeface="Times New Roman" panose="02020603050405020304" pitchFamily="18" charset="0"/>
              </a:rPr>
              <a:t>έγραψε κάποτε. </a:t>
            </a:r>
            <a:endParaRPr lang="el-GR" sz="4000" dirty="0" smtClean="0">
              <a:latin typeface="inherit"/>
              <a:cs typeface="Times New Roman" panose="02020603050405020304" pitchFamily="18" charset="0"/>
            </a:endParaRPr>
          </a:p>
          <a:p>
            <a:pPr algn="ctr">
              <a:lnSpc>
                <a:spcPct val="120000"/>
              </a:lnSpc>
              <a:buNone/>
            </a:pPr>
            <a:r>
              <a:rPr lang="el-GR" sz="4000" dirty="0" smtClean="0">
                <a:latin typeface="inherit"/>
                <a:cs typeface="Times New Roman" panose="02020603050405020304" pitchFamily="18" charset="0"/>
              </a:rPr>
              <a:t>	</a:t>
            </a:r>
            <a:r>
              <a:rPr lang="el-GR" sz="4000" dirty="0" smtClean="0">
                <a:latin typeface="inherit"/>
                <a:cs typeface="Times New Roman" panose="02020603050405020304" pitchFamily="18" charset="0"/>
              </a:rPr>
              <a:t>	</a:t>
            </a:r>
            <a:r>
              <a:rPr lang="el-GR" sz="4000" dirty="0" smtClean="0">
                <a:latin typeface="inherit"/>
                <a:cs typeface="Times New Roman" panose="02020603050405020304" pitchFamily="18" charset="0"/>
              </a:rPr>
              <a:t>Έμεινε </a:t>
            </a:r>
            <a:r>
              <a:rPr lang="el-GR" sz="4000" dirty="0">
                <a:latin typeface="inherit"/>
                <a:cs typeface="Times New Roman" panose="02020603050405020304" pitchFamily="18" charset="0"/>
              </a:rPr>
              <a:t>πιστός σε αυτή τη χαρούμενη ατμόσφαιρα μέχρι το τέλος: Ο Ρενουάρ συνέχισε να ζει την αισιοδοξία των εικόνων του στον πραγματικό κόσμο. Γύρω στα 50, ανέπτυξε αρθρίτιδα, αλλά παρά τον πόνο, την παράλυση και τις παραμορφώσεις, παρέδωσε ακόμα περίπου 400 πίνακες. Στο τέλος, όταν δεν μπορούσε πια να κρατήσει το πινέλο, το έδεσε στο χέρι του για να συνεχίσει να </a:t>
            </a:r>
            <a:r>
              <a:rPr lang="el-GR" sz="4000" dirty="0" err="1">
                <a:latin typeface="inherit"/>
                <a:cs typeface="Times New Roman" panose="02020603050405020304" pitchFamily="18" charset="0"/>
              </a:rPr>
              <a:t>ζωγραφίζει.Με</a:t>
            </a:r>
            <a:r>
              <a:rPr lang="el-GR" sz="4000" dirty="0">
                <a:latin typeface="inherit"/>
                <a:cs typeface="Times New Roman" panose="02020603050405020304" pitchFamily="18" charset="0"/>
              </a:rPr>
              <a:t> περίπου 6.000 έργα, ο </a:t>
            </a:r>
            <a:r>
              <a:rPr lang="el-GR" sz="4000" dirty="0" err="1">
                <a:latin typeface="inherit"/>
                <a:cs typeface="Times New Roman" panose="02020603050405020304" pitchFamily="18" charset="0"/>
              </a:rPr>
              <a:t>Pierre</a:t>
            </a:r>
            <a:r>
              <a:rPr lang="el-GR" sz="4000" dirty="0">
                <a:latin typeface="inherit"/>
                <a:cs typeface="Times New Roman" panose="02020603050405020304" pitchFamily="18" charset="0"/>
              </a:rPr>
              <a:t>-</a:t>
            </a:r>
            <a:r>
              <a:rPr lang="el-GR" sz="4000" dirty="0" err="1">
                <a:latin typeface="inherit"/>
                <a:cs typeface="Times New Roman" panose="02020603050405020304" pitchFamily="18" charset="0"/>
              </a:rPr>
              <a:t>Auguste</a:t>
            </a:r>
            <a:r>
              <a:rPr lang="el-GR" sz="4000" dirty="0">
                <a:latin typeface="inherit"/>
                <a:cs typeface="Times New Roman" panose="02020603050405020304" pitchFamily="18" charset="0"/>
              </a:rPr>
              <a:t> </a:t>
            </a:r>
            <a:r>
              <a:rPr lang="el-GR" sz="4000" dirty="0" err="1">
                <a:latin typeface="inherit"/>
                <a:cs typeface="Times New Roman" panose="02020603050405020304" pitchFamily="18" charset="0"/>
              </a:rPr>
              <a:t>Renoir</a:t>
            </a:r>
            <a:r>
              <a:rPr lang="el-GR" sz="4000" dirty="0">
                <a:latin typeface="inherit"/>
                <a:cs typeface="Times New Roman" panose="02020603050405020304" pitchFamily="18" charset="0"/>
              </a:rPr>
              <a:t> είναι ένας από τους πιο παραγωγικούς ζωγράφους στην ιστορία της τέχνης</a:t>
            </a:r>
            <a:r>
              <a:rPr lang="el-GR" sz="4000" dirty="0" smtClean="0">
                <a:latin typeface="inherit"/>
                <a:cs typeface="Times New Roman" panose="02020603050405020304" pitchFamily="18" charset="0"/>
              </a:rPr>
              <a:t>.</a:t>
            </a:r>
            <a:endParaRPr lang="en-US" sz="4000" dirty="0" smtClean="0">
              <a:latin typeface="inherit"/>
              <a:cs typeface="Times New Roman" panose="02020603050405020304" pitchFamily="18" charset="0"/>
            </a:endParaRPr>
          </a:p>
          <a:p>
            <a:pPr algn="ctr">
              <a:lnSpc>
                <a:spcPct val="120000"/>
              </a:lnSpc>
              <a:buNone/>
            </a:pPr>
            <a:endParaRPr lang="en-US" sz="4000" dirty="0" smtClean="0">
              <a:latin typeface="inherit"/>
              <a:cs typeface="Times New Roman" panose="02020603050405020304" pitchFamily="18" charset="0"/>
            </a:endParaRPr>
          </a:p>
          <a:p>
            <a:pPr algn="ctr">
              <a:lnSpc>
                <a:spcPct val="120000"/>
              </a:lnSpc>
              <a:buNone/>
            </a:pPr>
            <a:endParaRPr lang="el-GR" sz="4000" dirty="0">
              <a:latin typeface="inherit"/>
              <a:cs typeface="Times New Roman" panose="02020603050405020304" pitchFamily="18" charset="0"/>
            </a:endParaRPr>
          </a:p>
          <a:p>
            <a:pPr algn="ctr">
              <a:buNone/>
            </a:pPr>
            <a:endParaRPr lang="el-GR" sz="400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xmlns="" id="{1C1A4204-1C76-898F-7811-80BB12200E1B}"/>
              </a:ext>
            </a:extLst>
          </p:cNvPr>
          <p:cNvSpPr>
            <a:spLocks noChangeArrowheads="1"/>
          </p:cNvSpPr>
          <p:nvPr/>
        </p:nvSpPr>
        <p:spPr bwMode="auto">
          <a:xfrm>
            <a:off x="5820229" y="5525985"/>
            <a:ext cx="6161311" cy="210966"/>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eaLnBrk="0" fontAlgn="base" hangingPunct="0">
              <a:spcBef>
                <a:spcPct val="0"/>
              </a:spcBef>
              <a:spcAft>
                <a:spcPct val="0"/>
              </a:spcAft>
            </a:pPr>
            <a:endParaRPr kumimoji="0" lang="el-GR" altLang="el-GR" sz="1600" b="1" i="1" u="none" strike="noStrike" cap="none" normalizeH="0" baseline="0" dirty="0">
              <a:ln>
                <a:noFill/>
              </a:ln>
              <a:solidFill>
                <a:srgbClr val="002060"/>
              </a:solidFill>
              <a:effectLst/>
              <a:latin typeface="inherit"/>
              <a:cs typeface="Times New Roman" panose="02020603050405020304" pitchFamily="18" charset="0"/>
            </a:endParaRPr>
          </a:p>
        </p:txBody>
      </p:sp>
      <p:pic>
        <p:nvPicPr>
          <p:cNvPr id="15362" name="Picture 2" descr="Bal du moulin de la Galette - Wikipedia"/>
          <p:cNvPicPr>
            <a:picLocks noChangeAspect="1" noChangeArrowheads="1"/>
          </p:cNvPicPr>
          <p:nvPr/>
        </p:nvPicPr>
        <p:blipFill>
          <a:blip r:embed="rId2" cstate="print"/>
          <a:srcRect/>
          <a:stretch>
            <a:fillRect/>
          </a:stretch>
        </p:blipFill>
        <p:spPr bwMode="auto">
          <a:xfrm>
            <a:off x="5721507" y="185196"/>
            <a:ext cx="6269011" cy="5926238"/>
          </a:xfrm>
          <a:prstGeom prst="rect">
            <a:avLst/>
          </a:prstGeom>
          <a:noFill/>
        </p:spPr>
      </p:pic>
      <p:sp>
        <p:nvSpPr>
          <p:cNvPr id="8" name="7 - TextBox"/>
          <p:cNvSpPr txBox="1"/>
          <p:nvPr/>
        </p:nvSpPr>
        <p:spPr>
          <a:xfrm>
            <a:off x="0" y="6488668"/>
            <a:ext cx="12192000" cy="369332"/>
          </a:xfrm>
          <a:prstGeom prst="rect">
            <a:avLst/>
          </a:prstGeom>
          <a:noFill/>
        </p:spPr>
        <p:txBody>
          <a:bodyPr wrap="square" rtlCol="0">
            <a:spAutoFit/>
          </a:bodyPr>
          <a:lstStyle/>
          <a:p>
            <a:r>
              <a:rPr lang="en-US" b="1" i="1" dirty="0" smtClean="0"/>
              <a:t>Bal  du </a:t>
            </a:r>
            <a:r>
              <a:rPr lang="en-US" b="1" i="1" dirty="0" err="1" smtClean="0"/>
              <a:t>mulin</a:t>
            </a:r>
            <a:r>
              <a:rPr lang="en-US" b="1" i="1" dirty="0" smtClean="0"/>
              <a:t> de la </a:t>
            </a:r>
            <a:r>
              <a:rPr lang="en-US" b="1" i="1" dirty="0" err="1" smtClean="0"/>
              <a:t>Galette</a:t>
            </a:r>
            <a:r>
              <a:rPr lang="en-US" b="1" i="1" dirty="0" smtClean="0"/>
              <a:t> </a:t>
            </a:r>
            <a:r>
              <a:rPr lang="el-GR" b="1" i="1" dirty="0" smtClean="0"/>
              <a:t>:</a:t>
            </a:r>
            <a:r>
              <a:rPr lang="en-US" b="1" i="1" dirty="0" smtClean="0"/>
              <a:t>   </a:t>
            </a:r>
            <a:r>
              <a:rPr lang="el-GR" b="1" i="1" dirty="0" smtClean="0"/>
              <a:t> </a:t>
            </a:r>
            <a:r>
              <a:rPr lang="en-US" b="1" i="1" dirty="0" smtClean="0"/>
              <a:t> </a:t>
            </a:r>
            <a:r>
              <a:rPr lang="el-GR" i="1" dirty="0" smtClean="0"/>
              <a:t>Υπάρχουν </a:t>
            </a:r>
            <a:r>
              <a:rPr lang="el-GR" i="1" dirty="0" smtClean="0"/>
              <a:t>αρκετά δυσάρεστα πράγματα στον </a:t>
            </a:r>
            <a:r>
              <a:rPr lang="el-GR" i="1" dirty="0" smtClean="0"/>
              <a:t>κόσμο</a:t>
            </a:r>
            <a:r>
              <a:rPr lang="en-US" i="1" dirty="0" smtClean="0"/>
              <a:t> </a:t>
            </a:r>
            <a:r>
              <a:rPr lang="el-GR" i="1" dirty="0" smtClean="0"/>
              <a:t>γιατί να μη το χαλαρώνουμε μια στο τόσο;</a:t>
            </a:r>
            <a:r>
              <a:rPr lang="en-US" i="1" dirty="0" smtClean="0"/>
              <a:t> </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8528D40-6A59-E6CB-1D4C-FAFC186C52A8}"/>
              </a:ext>
            </a:extLst>
          </p:cNvPr>
          <p:cNvSpPr>
            <a:spLocks noGrp="1"/>
          </p:cNvSpPr>
          <p:nvPr>
            <p:ph type="title"/>
          </p:nvPr>
        </p:nvSpPr>
        <p:spPr>
          <a:xfrm>
            <a:off x="358815" y="681037"/>
            <a:ext cx="11563109" cy="1009651"/>
          </a:xfrm>
        </p:spPr>
        <p:txBody>
          <a:bodyPr>
            <a:normAutofit/>
          </a:bodyPr>
          <a:lstStyle/>
          <a:p>
            <a:r>
              <a:rPr lang="el-GR" sz="2400" b="1" dirty="0" smtClean="0"/>
              <a:t> </a:t>
            </a:r>
            <a:r>
              <a:rPr lang="el-GR" sz="2400" b="1" dirty="0" smtClean="0"/>
              <a:t>         </a:t>
            </a:r>
            <a:r>
              <a:rPr lang="el-GR" sz="1800" b="1" dirty="0" smtClean="0">
                <a:solidFill>
                  <a:srgbClr val="7030A0"/>
                </a:solidFill>
                <a:latin typeface="inherit"/>
              </a:rPr>
              <a:t>ΠΑΡΑΠΟΜΠΕΣ</a:t>
            </a:r>
            <a:endParaRPr lang="el-GR" sz="1800" b="1" dirty="0">
              <a:solidFill>
                <a:srgbClr val="7030A0"/>
              </a:solidFill>
              <a:latin typeface="inherit"/>
            </a:endParaRPr>
          </a:p>
        </p:txBody>
      </p:sp>
      <p:sp>
        <p:nvSpPr>
          <p:cNvPr id="3" name="Θέση περιεχομένου 2">
            <a:extLst>
              <a:ext uri="{FF2B5EF4-FFF2-40B4-BE49-F238E27FC236}">
                <a16:creationId xmlns:a16="http://schemas.microsoft.com/office/drawing/2014/main" xmlns="" id="{38D1E0BB-C7F8-29C2-8399-474B399A26B7}"/>
              </a:ext>
            </a:extLst>
          </p:cNvPr>
          <p:cNvSpPr>
            <a:spLocks noGrp="1"/>
          </p:cNvSpPr>
          <p:nvPr>
            <p:ph idx="1"/>
          </p:nvPr>
        </p:nvSpPr>
        <p:spPr>
          <a:xfrm>
            <a:off x="1030147" y="1825625"/>
            <a:ext cx="11161853" cy="4351338"/>
          </a:xfrm>
        </p:spPr>
        <p:txBody>
          <a:bodyPr/>
          <a:lstStyle/>
          <a:p>
            <a:pPr marL="0" indent="0">
              <a:buNone/>
            </a:pPr>
            <a:endParaRPr lang="el-GR" dirty="0"/>
          </a:p>
          <a:p>
            <a:pPr marL="0" indent="0">
              <a:buNone/>
            </a:pPr>
            <a:endParaRPr lang="el-GR" dirty="0"/>
          </a:p>
          <a:p>
            <a:pPr>
              <a:buNone/>
            </a:pPr>
            <a:r>
              <a:rPr lang="el-GR" sz="1400" u="sng" dirty="0" smtClean="0">
                <a:latin typeface="inherit"/>
                <a:hlinkClick r:id="rId2"/>
              </a:rPr>
              <a:t>https</a:t>
            </a:r>
            <a:r>
              <a:rPr lang="el-GR" sz="1400" u="sng" dirty="0" smtClean="0">
                <a:latin typeface="inherit"/>
                <a:hlinkClick r:id="rId2"/>
              </a:rPr>
              <a:t>://usaartnews.com/art/the-art-of-happiness</a:t>
            </a:r>
            <a:endParaRPr lang="el-GR" sz="1400" dirty="0" smtClean="0">
              <a:latin typeface="inherit"/>
            </a:endParaRPr>
          </a:p>
          <a:p>
            <a:pPr>
              <a:buNone/>
            </a:pPr>
            <a:r>
              <a:rPr lang="el-GR" sz="1400" u="sng" dirty="0" smtClean="0">
                <a:latin typeface="inherit"/>
                <a:hlinkClick r:id="rId3"/>
              </a:rPr>
              <a:t>https://arrachmeart.com/product/untethered-happiness-1/</a:t>
            </a:r>
            <a:endParaRPr lang="el-GR" sz="1400" dirty="0" smtClean="0">
              <a:latin typeface="inherit"/>
            </a:endParaRPr>
          </a:p>
          <a:p>
            <a:pPr>
              <a:buNone/>
            </a:pPr>
            <a:r>
              <a:rPr lang="el-GR" sz="1400" u="sng" dirty="0" smtClean="0">
                <a:latin typeface="inherit"/>
                <a:hlinkClick r:id="rId4"/>
              </a:rPr>
              <a:t>https://www.dailyartmagazine.com/fun-and-joy-in-jan-steen-paintings</a:t>
            </a:r>
            <a:r>
              <a:rPr lang="el-GR" sz="1400" u="sng" dirty="0" smtClean="0">
                <a:hlinkClick r:id="rId4"/>
              </a:rPr>
              <a:t>/</a:t>
            </a:r>
            <a:endParaRPr lang="el-GR" sz="1400" dirty="0" smtClean="0"/>
          </a:p>
          <a:p>
            <a:endParaRPr lang="el-GR" dirty="0" smtClean="0"/>
          </a:p>
          <a:p>
            <a:pPr marL="0" indent="0">
              <a:buNone/>
            </a:pPr>
            <a:endParaRPr lang="el-GR" dirty="0"/>
          </a:p>
          <a:p>
            <a:pPr marL="0" indent="0">
              <a:buNone/>
            </a:pPr>
            <a:endParaRPr lang="el-GR" dirty="0"/>
          </a:p>
          <a:p>
            <a:pPr marL="0" indent="0">
              <a:buNone/>
            </a:pPr>
            <a:endParaRPr lang="el-GR" dirty="0"/>
          </a:p>
        </p:txBody>
      </p:sp>
      <p:sp>
        <p:nvSpPr>
          <p:cNvPr id="5" name="TextBox 4">
            <a:extLst>
              <a:ext uri="{FF2B5EF4-FFF2-40B4-BE49-F238E27FC236}">
                <a16:creationId xmlns:a16="http://schemas.microsoft.com/office/drawing/2014/main" xmlns="" id="{489D6D14-035B-C521-D2E1-4A5FA1E410D9}"/>
              </a:ext>
            </a:extLst>
          </p:cNvPr>
          <p:cNvSpPr txBox="1"/>
          <p:nvPr/>
        </p:nvSpPr>
        <p:spPr>
          <a:xfrm>
            <a:off x="1056818" y="1323487"/>
            <a:ext cx="12072731" cy="2431435"/>
          </a:xfrm>
          <a:prstGeom prst="rect">
            <a:avLst/>
          </a:prstGeom>
          <a:noFill/>
        </p:spPr>
        <p:txBody>
          <a:bodyPr wrap="square">
            <a:spAutoFit/>
          </a:bodyPr>
          <a:lstStyle/>
          <a:p>
            <a:r>
              <a:rPr lang="en-US" sz="1400" b="0" strike="noStrike" dirty="0" smtClean="0">
                <a:effectLst/>
                <a:latin typeface="inherit"/>
                <a:hlinkClick r:id="rId5">
                  <a:extLst>
                    <a:ext uri="{A12FA001-AC4F-418D-AE19-62706E023703}">
                      <ahyp:hlinkClr xmlns:ahyp="http://schemas.microsoft.com/office/drawing/2018/hyperlinkcolor" xmlns="" val="tx"/>
                    </a:ext>
                  </a:extLst>
                </a:hlinkClick>
              </a:rPr>
              <a:t>https://www.elniplex.com/%CF%84%CE%B1-%CF%83%CF%85%CE%BD%CE%B1%CE%B9%CF%83%CE%B8%CE%AE%CE%BC%CE%B1%CF%84%CE%B1-%CF%83%CF%84%CE%BF%CF%85%CF%82-%CF%80%CE%AF%CE%BD%CE%B1%CE%BA%CE%B5%CF%82-%CE%B6%CF%89%CE%B3%CF%81%CE%B1%CF%86/</a:t>
            </a:r>
            <a:endParaRPr lang="el-GR" sz="1400" b="0" strike="noStrike" dirty="0" smtClean="0">
              <a:effectLst/>
              <a:latin typeface="inherit"/>
            </a:endParaRPr>
          </a:p>
          <a:p>
            <a:endParaRPr lang="el-GR" sz="1600" u="sng" dirty="0" smtClean="0">
              <a:latin typeface="inherit"/>
            </a:endParaRPr>
          </a:p>
          <a:p>
            <a:r>
              <a:rPr lang="en-US" sz="1400" u="sng" dirty="0" smtClean="0">
                <a:latin typeface="inherit"/>
                <a:hlinkClick r:id="rId6"/>
              </a:rPr>
              <a:t>https://www.theartstory.org/blog/an-ode-to-joy-top-10-works-that-celebrate-the-joy-of-living/</a:t>
            </a:r>
            <a:endParaRPr lang="el-GR" sz="1400" u="sng" dirty="0" smtClean="0">
              <a:latin typeface="inherit"/>
            </a:endParaRPr>
          </a:p>
          <a:p>
            <a:endParaRPr lang="el-GR" sz="1600" u="sng" dirty="0" smtClean="0">
              <a:latin typeface="inherit"/>
            </a:endParaRPr>
          </a:p>
          <a:p>
            <a:endParaRPr lang="el-GR" sz="1600" u="sng" dirty="0" smtClean="0">
              <a:latin typeface="inherit"/>
            </a:endParaRPr>
          </a:p>
          <a:p>
            <a:endParaRPr lang="el-GR" sz="1600" dirty="0" smtClean="0">
              <a:solidFill>
                <a:srgbClr val="4DB2EC"/>
              </a:solidFill>
              <a:latin typeface="inherit"/>
            </a:endParaRPr>
          </a:p>
          <a:p>
            <a:endParaRPr lang="el-GR" sz="1600" dirty="0">
              <a:latin typeface="inherit"/>
            </a:endParaRPr>
          </a:p>
        </p:txBody>
      </p:sp>
    </p:spTree>
    <p:extLst>
      <p:ext uri="{BB962C8B-B14F-4D97-AF65-F5344CB8AC3E}">
        <p14:creationId xmlns:p14="http://schemas.microsoft.com/office/powerpoint/2010/main" xmlns="" val="117762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0E54EBF4-1301-75BE-FD5E-D1708138FB3F}"/>
              </a:ext>
            </a:extLst>
          </p:cNvPr>
          <p:cNvSpPr>
            <a:spLocks noGrp="1" noChangeArrowheads="1"/>
          </p:cNvSpPr>
          <p:nvPr>
            <p:ph type="title"/>
          </p:nvPr>
        </p:nvSpPr>
        <p:spPr bwMode="auto">
          <a:xfrm>
            <a:off x="246376" y="0"/>
            <a:ext cx="5471518" cy="76392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0" tIns="-17457" rIns="0" bIns="-17457" numCol="1" anchorCtr="0" compatLnSpc="1">
            <a:prstTxWarp prst="textNoShape">
              <a:avLst/>
            </a:prstTxWarp>
            <a:normAutofit/>
          </a:bodyPr>
          <a:lstStyle/>
          <a:p>
            <a:pPr marL="0" marR="0" lvl="0" indent="0" algn="ctr" defTabSz="914400" rtl="0" eaLnBrk="0" fontAlgn="base" latinLnBrk="0" hangingPunct="0">
              <a:spcBef>
                <a:spcPct val="0"/>
              </a:spcBef>
              <a:spcAft>
                <a:spcPct val="0"/>
              </a:spcAft>
              <a:buClrTx/>
              <a:buSzTx/>
              <a:buFontTx/>
              <a:buNone/>
              <a:tabLst/>
            </a:pPr>
            <a:r>
              <a:rPr lang="en-US" altLang="el-GR" sz="2000" b="1" dirty="0" smtClean="0">
                <a:latin typeface="inherit"/>
                <a:cs typeface="Times New Roman" panose="02020603050405020304" pitchFamily="18" charset="0"/>
              </a:rPr>
              <a:t>K</a:t>
            </a:r>
            <a:r>
              <a:rPr kumimoji="0" lang="el-GR" altLang="el-GR" sz="2000" b="1" i="0" u="none" strike="noStrike" cap="none" normalizeH="0" baseline="0" dirty="0" err="1" smtClean="0">
                <a:ln>
                  <a:noFill/>
                </a:ln>
                <a:effectLst/>
                <a:latin typeface="inherit"/>
                <a:cs typeface="Times New Roman" panose="02020603050405020304" pitchFamily="18" charset="0"/>
              </a:rPr>
              <a:t>αθαρή</a:t>
            </a:r>
            <a:r>
              <a:rPr kumimoji="0" lang="el-GR" altLang="el-GR" sz="2000" b="1" i="0" u="none" strike="noStrike" cap="none" normalizeH="0" baseline="0" dirty="0" smtClean="0">
                <a:ln>
                  <a:noFill/>
                </a:ln>
                <a:effectLst/>
                <a:latin typeface="inherit"/>
                <a:cs typeface="Times New Roman" panose="02020603050405020304" pitchFamily="18" charset="0"/>
              </a:rPr>
              <a:t> </a:t>
            </a:r>
            <a:r>
              <a:rPr kumimoji="0" lang="el-GR" altLang="el-GR" sz="2000" b="1" i="0" u="none" strike="noStrike" cap="none" normalizeH="0" baseline="0" dirty="0">
                <a:ln>
                  <a:noFill/>
                </a:ln>
                <a:effectLst/>
                <a:latin typeface="inherit"/>
                <a:cs typeface="Times New Roman" panose="02020603050405020304" pitchFamily="18" charset="0"/>
              </a:rPr>
              <a:t>ευτυχία, διασκέδαση και χαρά στους πίνακες του </a:t>
            </a:r>
            <a:r>
              <a:rPr kumimoji="0" lang="el-GR" altLang="el-GR" sz="2000" b="1" i="0" u="none" strike="noStrike" cap="none" normalizeH="0" baseline="0" dirty="0" err="1">
                <a:ln>
                  <a:noFill/>
                </a:ln>
                <a:effectLst/>
                <a:latin typeface="inherit"/>
                <a:cs typeface="Times New Roman" panose="02020603050405020304" pitchFamily="18" charset="0"/>
              </a:rPr>
              <a:t>Jan</a:t>
            </a:r>
            <a:r>
              <a:rPr kumimoji="0" lang="el-GR" altLang="el-GR" sz="2000" b="1" i="0" u="none" strike="noStrike" cap="none" normalizeH="0" baseline="0" dirty="0">
                <a:ln>
                  <a:noFill/>
                </a:ln>
                <a:effectLst/>
                <a:latin typeface="inherit"/>
                <a:cs typeface="Times New Roman" panose="02020603050405020304" pitchFamily="18" charset="0"/>
              </a:rPr>
              <a:t> </a:t>
            </a:r>
            <a:r>
              <a:rPr kumimoji="0" lang="el-GR" altLang="el-GR" sz="2000" b="1" i="0" u="none" strike="noStrike" cap="none" normalizeH="0" baseline="0" dirty="0" err="1">
                <a:ln>
                  <a:noFill/>
                </a:ln>
                <a:effectLst/>
                <a:latin typeface="inherit"/>
                <a:cs typeface="Times New Roman" panose="02020603050405020304" pitchFamily="18" charset="0"/>
              </a:rPr>
              <a:t>Steen</a:t>
            </a:r>
            <a:r>
              <a:rPr kumimoji="0" lang="el-GR" altLang="el-GR" sz="2000" b="1" i="0" u="none" strike="noStrike" cap="none" normalizeH="0" baseline="0" dirty="0">
                <a:ln>
                  <a:noFill/>
                </a:ln>
                <a:effectLst/>
                <a:latin typeface="inherit"/>
                <a:cs typeface="Times New Roman" panose="02020603050405020304" pitchFamily="18" charset="0"/>
              </a:rPr>
              <a:t> </a:t>
            </a:r>
          </a:p>
        </p:txBody>
      </p:sp>
      <p:sp>
        <p:nvSpPr>
          <p:cNvPr id="9" name="Rectangle 4">
            <a:extLst>
              <a:ext uri="{FF2B5EF4-FFF2-40B4-BE49-F238E27FC236}">
                <a16:creationId xmlns:a16="http://schemas.microsoft.com/office/drawing/2014/main" xmlns="" id="{B55E231B-6CD5-DF73-53E4-4F2891117304}"/>
              </a:ext>
            </a:extLst>
          </p:cNvPr>
          <p:cNvSpPr>
            <a:spLocks noGrp="1" noChangeArrowheads="1"/>
          </p:cNvSpPr>
          <p:nvPr>
            <p:ph idx="1"/>
          </p:nvPr>
        </p:nvSpPr>
        <p:spPr bwMode="auto">
          <a:xfrm>
            <a:off x="231495" y="613457"/>
            <a:ext cx="5891514" cy="624454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0" tIns="-17457" rIns="0" bIns="-17457" numCol="1" anchorCtr="0" compatLnSpc="1">
            <a:prstTxWarp prst="textNoShape">
              <a:avLst/>
            </a:prstTxWarp>
            <a:normAutofit fontScale="25000" lnSpcReduction="20000"/>
          </a:bodyPr>
          <a:lstStyle/>
          <a:p>
            <a:pPr marL="0" marR="0" lvl="0" indent="0" defTabSz="914400" rtl="0" eaLnBrk="0" fontAlgn="base" latinLnBrk="0" hangingPunct="0">
              <a:lnSpc>
                <a:spcPct val="120000"/>
              </a:lnSpc>
              <a:spcBef>
                <a:spcPct val="0"/>
              </a:spcBef>
              <a:spcAft>
                <a:spcPts val="600"/>
              </a:spcAft>
              <a:buClrTx/>
              <a:buSzTx/>
              <a:buFontTx/>
              <a:buNone/>
              <a:tabLst/>
            </a:pPr>
            <a:endParaRPr kumimoji="0" lang="el-GR" altLang="el-GR" sz="640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20000"/>
              </a:lnSpc>
              <a:spcBef>
                <a:spcPct val="0"/>
              </a:spcBef>
              <a:spcAft>
                <a:spcPts val="600"/>
              </a:spcAft>
              <a:buClrTx/>
              <a:buSzTx/>
              <a:buFontTx/>
              <a:buNone/>
              <a:tabLst/>
            </a:pPr>
            <a:r>
              <a:rPr kumimoji="0" lang="el-GR" altLang="el-GR" sz="6400" i="0" u="none" strike="noStrike" cap="none" normalizeH="0" baseline="0" dirty="0">
                <a:ln>
                  <a:noFill/>
                </a:ln>
                <a:effectLst/>
                <a:latin typeface="inherit"/>
                <a:cs typeface="Times New Roman" panose="02020603050405020304" pitchFamily="18" charset="0"/>
              </a:rPr>
              <a:t>Ο </a:t>
            </a:r>
            <a:r>
              <a:rPr kumimoji="0" lang="el-GR" altLang="el-GR" sz="6400" i="0" u="none" strike="noStrike" cap="none" normalizeH="0" baseline="0" dirty="0" err="1">
                <a:ln>
                  <a:noFill/>
                </a:ln>
                <a:effectLst/>
                <a:latin typeface="inherit"/>
                <a:cs typeface="Times New Roman" panose="02020603050405020304" pitchFamily="18" charset="0"/>
              </a:rPr>
              <a:t>Jan</a:t>
            </a:r>
            <a:r>
              <a:rPr kumimoji="0" lang="el-GR" altLang="el-GR" sz="6400" i="0" u="none" strike="noStrike" cap="none" normalizeH="0" baseline="0" dirty="0">
                <a:ln>
                  <a:noFill/>
                </a:ln>
                <a:effectLst/>
                <a:latin typeface="inherit"/>
                <a:cs typeface="Times New Roman" panose="02020603050405020304" pitchFamily="18" charset="0"/>
              </a:rPr>
              <a:t> </a:t>
            </a:r>
            <a:r>
              <a:rPr kumimoji="0" lang="el-GR" altLang="el-GR" sz="6400" i="0" u="none" strike="noStrike" cap="none" normalizeH="0" baseline="0" dirty="0" err="1">
                <a:ln>
                  <a:noFill/>
                </a:ln>
                <a:effectLst/>
                <a:latin typeface="inherit"/>
                <a:cs typeface="Times New Roman" panose="02020603050405020304" pitchFamily="18" charset="0"/>
              </a:rPr>
              <a:t>Havickszoon</a:t>
            </a:r>
            <a:r>
              <a:rPr kumimoji="0" lang="el-GR" altLang="el-GR" sz="6400" i="0" u="none" strike="noStrike" cap="none" normalizeH="0" baseline="0" dirty="0">
                <a:ln>
                  <a:noFill/>
                </a:ln>
                <a:effectLst/>
                <a:latin typeface="inherit"/>
                <a:cs typeface="Times New Roman" panose="02020603050405020304" pitchFamily="18" charset="0"/>
              </a:rPr>
              <a:t> </a:t>
            </a:r>
            <a:r>
              <a:rPr kumimoji="0" lang="el-GR" altLang="el-GR" sz="6400" i="0" u="none" strike="noStrike" cap="none" normalizeH="0" baseline="0" dirty="0" err="1">
                <a:ln>
                  <a:noFill/>
                </a:ln>
                <a:effectLst/>
                <a:latin typeface="inherit"/>
                <a:cs typeface="Times New Roman" panose="02020603050405020304" pitchFamily="18" charset="0"/>
              </a:rPr>
              <a:t>Steen</a:t>
            </a:r>
            <a:r>
              <a:rPr kumimoji="0" lang="el-GR" altLang="el-GR" sz="6400" i="0" u="none" strike="noStrike" cap="none" normalizeH="0" baseline="0" dirty="0">
                <a:ln>
                  <a:noFill/>
                </a:ln>
                <a:effectLst/>
                <a:latin typeface="inherit"/>
                <a:cs typeface="Times New Roman" panose="02020603050405020304" pitchFamily="18" charset="0"/>
              </a:rPr>
              <a:t> γεννήθηκε στο Leiden το 1626. </a:t>
            </a:r>
          </a:p>
          <a:p>
            <a:pPr marL="0" marR="0" lvl="0" indent="0" defTabSz="914400" rtl="0" eaLnBrk="0" fontAlgn="base" latinLnBrk="0" hangingPunct="0">
              <a:lnSpc>
                <a:spcPct val="120000"/>
              </a:lnSpc>
              <a:spcBef>
                <a:spcPct val="0"/>
              </a:spcBef>
              <a:spcAft>
                <a:spcPts val="600"/>
              </a:spcAft>
              <a:buClrTx/>
              <a:buSzTx/>
              <a:buFontTx/>
              <a:buNone/>
              <a:tabLst/>
            </a:pPr>
            <a:r>
              <a:rPr kumimoji="0" lang="el-GR" altLang="el-GR" sz="6400" i="0" u="none" strike="noStrike" cap="none" normalizeH="0" baseline="0" dirty="0">
                <a:ln>
                  <a:noFill/>
                </a:ln>
                <a:effectLst/>
                <a:latin typeface="inherit"/>
                <a:cs typeface="Times New Roman" panose="02020603050405020304" pitchFamily="18" charset="0"/>
              </a:rPr>
              <a:t>Ίσως θυμάστε ότι το Leiden ήταν η πατρίδα ενός άλλου </a:t>
            </a:r>
            <a:r>
              <a:rPr kumimoji="0" lang="el-GR" altLang="el-GR" sz="6400" i="0" u="none" strike="noStrike" cap="none" normalizeH="0" baseline="0" dirty="0" smtClean="0">
                <a:ln>
                  <a:noFill/>
                </a:ln>
                <a:effectLst/>
                <a:latin typeface="inherit"/>
                <a:cs typeface="Times New Roman" panose="02020603050405020304" pitchFamily="18" charset="0"/>
              </a:rPr>
              <a:t>διάσημου</a:t>
            </a:r>
            <a:r>
              <a:rPr kumimoji="0" lang="en-US" altLang="el-GR" sz="6400" i="0" u="none" strike="noStrike" cap="none" normalizeH="0" baseline="0" dirty="0" smtClean="0">
                <a:ln>
                  <a:noFill/>
                </a:ln>
                <a:effectLst/>
                <a:latin typeface="inherit"/>
                <a:cs typeface="Times New Roman" panose="02020603050405020304" pitchFamily="18" charset="0"/>
              </a:rPr>
              <a:t> </a:t>
            </a:r>
            <a:r>
              <a:rPr kumimoji="0" lang="el-GR" altLang="el-GR" sz="6400" i="0" u="none" strike="noStrike" cap="none" normalizeH="0" baseline="0" dirty="0" smtClean="0">
                <a:ln>
                  <a:noFill/>
                </a:ln>
                <a:effectLst/>
                <a:latin typeface="inherit"/>
                <a:cs typeface="Times New Roman" panose="02020603050405020304" pitchFamily="18" charset="0"/>
              </a:rPr>
              <a:t> </a:t>
            </a:r>
            <a:r>
              <a:rPr kumimoji="0" lang="el-GR" altLang="el-GR" sz="6400" i="0" u="none" strike="noStrike" cap="none" normalizeH="0" baseline="0" dirty="0">
                <a:ln>
                  <a:noFill/>
                </a:ln>
                <a:effectLst/>
                <a:latin typeface="inherit"/>
                <a:cs typeface="Times New Roman" panose="02020603050405020304" pitchFamily="18" charset="0"/>
              </a:rPr>
              <a:t>ζωγράφου, του </a:t>
            </a:r>
            <a:r>
              <a:rPr kumimoji="0" lang="el-GR" altLang="el-GR" sz="6400" i="0" u="none" strike="noStrike" cap="none" normalizeH="0" baseline="0" dirty="0" err="1">
                <a:ln>
                  <a:noFill/>
                </a:ln>
                <a:effectLst/>
                <a:latin typeface="inherit"/>
                <a:cs typeface="Times New Roman" panose="02020603050405020304" pitchFamily="18" charset="0"/>
              </a:rPr>
              <a:t>Rembrandt</a:t>
            </a:r>
            <a:r>
              <a:rPr kumimoji="0" lang="el-GR" altLang="el-GR" sz="6400" i="0" u="none" strike="noStrike" cap="none" normalizeH="0" baseline="0" dirty="0">
                <a:ln>
                  <a:noFill/>
                </a:ln>
                <a:effectLst/>
                <a:latin typeface="inherit"/>
                <a:cs typeface="Times New Roman" panose="02020603050405020304" pitchFamily="18" charset="0"/>
              </a:rPr>
              <a:t> </a:t>
            </a:r>
            <a:r>
              <a:rPr kumimoji="0" lang="el-GR" altLang="el-GR" sz="6400" i="0" u="none" strike="noStrike" cap="none" normalizeH="0" baseline="0" dirty="0" err="1">
                <a:ln>
                  <a:noFill/>
                </a:ln>
                <a:effectLst/>
                <a:latin typeface="inherit"/>
                <a:cs typeface="Times New Roman" panose="02020603050405020304" pitchFamily="18" charset="0"/>
              </a:rPr>
              <a:t>van</a:t>
            </a:r>
            <a:r>
              <a:rPr kumimoji="0" lang="el-GR" altLang="el-GR" sz="6400" i="0" u="none" strike="noStrike" cap="none" normalizeH="0" baseline="0" dirty="0">
                <a:ln>
                  <a:noFill/>
                </a:ln>
                <a:effectLst/>
                <a:latin typeface="inherit"/>
                <a:cs typeface="Times New Roman" panose="02020603050405020304" pitchFamily="18" charset="0"/>
              </a:rPr>
              <a:t> </a:t>
            </a:r>
            <a:r>
              <a:rPr kumimoji="0" lang="el-GR" altLang="el-GR" sz="6400" i="0" u="none" strike="noStrike" cap="none" normalizeH="0" baseline="0" dirty="0" err="1">
                <a:ln>
                  <a:noFill/>
                </a:ln>
                <a:effectLst/>
                <a:latin typeface="inherit"/>
                <a:cs typeface="Times New Roman" panose="02020603050405020304" pitchFamily="18" charset="0"/>
              </a:rPr>
              <a:t>Rijn</a:t>
            </a:r>
            <a:r>
              <a:rPr kumimoji="0" lang="el-GR" altLang="el-GR" sz="6400" i="0" u="none" strike="noStrike" cap="none" normalizeH="0" baseline="0" dirty="0">
                <a:ln>
                  <a:noFill/>
                </a:ln>
                <a:effectLst/>
                <a:latin typeface="inherit"/>
                <a:cs typeface="Times New Roman" panose="02020603050405020304" pitchFamily="18" charset="0"/>
              </a:rPr>
              <a:t>. </a:t>
            </a:r>
            <a:r>
              <a:rPr kumimoji="0" lang="el-GR" altLang="el-GR" sz="6400" i="0" u="none" strike="noStrike" cap="none" normalizeH="0" baseline="0" dirty="0" smtClean="0">
                <a:ln>
                  <a:noFill/>
                </a:ln>
                <a:effectLst/>
                <a:latin typeface="inherit"/>
                <a:cs typeface="Times New Roman" panose="02020603050405020304" pitchFamily="18" charset="0"/>
              </a:rPr>
              <a:t>Φαίνεται </a:t>
            </a:r>
            <a:r>
              <a:rPr kumimoji="0" lang="el-GR" altLang="el-GR" sz="6400" i="0" u="none" strike="noStrike" cap="none" normalizeH="0" baseline="0" dirty="0">
                <a:ln>
                  <a:noFill/>
                </a:ln>
                <a:effectLst/>
                <a:latin typeface="inherit"/>
                <a:cs typeface="Times New Roman" panose="02020603050405020304" pitchFamily="18" charset="0"/>
              </a:rPr>
              <a:t>ότι το νερό του Leiden είχε κάποιες μαγικές ιδιότητες… </a:t>
            </a:r>
            <a:r>
              <a:rPr kumimoji="0" lang="en-US" altLang="el-GR" sz="6400" i="0" u="none" strike="noStrike" cap="none" normalizeH="0" baseline="0" dirty="0" smtClean="0">
                <a:ln>
                  <a:noFill/>
                </a:ln>
                <a:effectLst/>
                <a:latin typeface="inherit"/>
                <a:cs typeface="Times New Roman" panose="02020603050405020304" pitchFamily="18" charset="0"/>
              </a:rPr>
              <a:t> </a:t>
            </a:r>
            <a:r>
              <a:rPr kumimoji="0" lang="el-GR" altLang="el-GR" sz="6400" i="0" u="none" strike="noStrike" cap="none" normalizeH="0" baseline="0" dirty="0" smtClean="0">
                <a:ln>
                  <a:noFill/>
                </a:ln>
                <a:effectLst/>
                <a:latin typeface="inherit"/>
                <a:cs typeface="Times New Roman" panose="02020603050405020304" pitchFamily="18" charset="0"/>
              </a:rPr>
              <a:t>Ο </a:t>
            </a:r>
            <a:r>
              <a:rPr kumimoji="0" lang="el-GR" altLang="el-GR" sz="6400" i="0" u="none" strike="noStrike" cap="none" normalizeH="0" baseline="0" dirty="0" err="1">
                <a:ln>
                  <a:noFill/>
                </a:ln>
                <a:effectLst/>
                <a:latin typeface="inherit"/>
                <a:cs typeface="Times New Roman" panose="02020603050405020304" pitchFamily="18" charset="0"/>
              </a:rPr>
              <a:t>Steen</a:t>
            </a:r>
            <a:r>
              <a:rPr kumimoji="0" lang="el-GR" altLang="el-GR" sz="6400" i="0" u="none" strike="noStrike" cap="none" normalizeH="0" baseline="0" dirty="0">
                <a:ln>
                  <a:noFill/>
                </a:ln>
                <a:effectLst/>
                <a:latin typeface="inherit"/>
                <a:cs typeface="Times New Roman" panose="02020603050405020304" pitchFamily="18" charset="0"/>
              </a:rPr>
              <a:t> γεννήθηκε σε μια οικογένεια που είχε μια ταβέρνα </a:t>
            </a:r>
            <a:r>
              <a:rPr kumimoji="0" lang="en-US" altLang="el-GR" sz="6400" i="0" u="none" strike="noStrike" cap="none" normalizeH="0" baseline="0" dirty="0" smtClean="0">
                <a:ln>
                  <a:noFill/>
                </a:ln>
                <a:effectLst/>
                <a:latin typeface="inherit"/>
                <a:cs typeface="Times New Roman" panose="02020603050405020304" pitchFamily="18" charset="0"/>
              </a:rPr>
              <a:t> </a:t>
            </a:r>
            <a:r>
              <a:rPr kumimoji="0" lang="el-GR" altLang="el-GR" sz="6400" i="0" u="none" strike="noStrike" cap="none" normalizeH="0" baseline="0" dirty="0" smtClean="0">
                <a:ln>
                  <a:noFill/>
                </a:ln>
                <a:effectLst/>
                <a:latin typeface="inherit"/>
                <a:cs typeface="Times New Roman" panose="02020603050405020304" pitchFamily="18" charset="0"/>
              </a:rPr>
              <a:t>και </a:t>
            </a:r>
            <a:r>
              <a:rPr kumimoji="0" lang="el-GR" altLang="el-GR" sz="6400" i="0" u="none" strike="noStrike" cap="none" normalizeH="0" baseline="0" dirty="0">
                <a:ln>
                  <a:noFill/>
                </a:ln>
                <a:effectLst/>
                <a:latin typeface="inherit"/>
                <a:cs typeface="Times New Roman" panose="02020603050405020304" pitchFamily="18" charset="0"/>
              </a:rPr>
              <a:t>γι' αυτό ήταν πολύ πλούσιοι, </a:t>
            </a:r>
            <a:r>
              <a:rPr kumimoji="0" lang="el-GR" altLang="el-GR" sz="6400" i="0" u="none" strike="noStrike" cap="none" normalizeH="0" baseline="0" dirty="0" smtClean="0">
                <a:ln>
                  <a:noFill/>
                </a:ln>
                <a:effectLst/>
                <a:latin typeface="inherit"/>
                <a:cs typeface="Times New Roman" panose="02020603050405020304" pitchFamily="18" charset="0"/>
              </a:rPr>
              <a:t>κάτι </a:t>
            </a:r>
            <a:r>
              <a:rPr kumimoji="0" lang="el-GR" altLang="el-GR" sz="6400" i="0" u="none" strike="noStrike" cap="none" normalizeH="0" baseline="0" dirty="0">
                <a:ln>
                  <a:noFill/>
                </a:ln>
                <a:effectLst/>
                <a:latin typeface="inherit"/>
                <a:cs typeface="Times New Roman" panose="02020603050405020304" pitchFamily="18" charset="0"/>
              </a:rPr>
              <a:t>που επέτρεψε στον </a:t>
            </a:r>
            <a:r>
              <a:rPr kumimoji="0" lang="el-GR" altLang="el-GR" sz="6400" i="0" u="none" strike="noStrike" cap="none" normalizeH="0" baseline="0" dirty="0" err="1">
                <a:ln>
                  <a:noFill/>
                </a:ln>
                <a:effectLst/>
                <a:latin typeface="inherit"/>
                <a:cs typeface="Times New Roman" panose="02020603050405020304" pitchFamily="18" charset="0"/>
              </a:rPr>
              <a:t>Steen</a:t>
            </a:r>
            <a:r>
              <a:rPr kumimoji="0" lang="el-GR" altLang="el-GR" sz="6400" i="0" u="none" strike="noStrike" cap="none" normalizeH="0" baseline="0" dirty="0">
                <a:ln>
                  <a:noFill/>
                </a:ln>
                <a:effectLst/>
                <a:latin typeface="inherit"/>
                <a:cs typeface="Times New Roman" panose="02020603050405020304" pitchFamily="18" charset="0"/>
              </a:rPr>
              <a:t> </a:t>
            </a:r>
            <a:r>
              <a:rPr kumimoji="0" lang="el-GR" altLang="el-GR" sz="6400" i="0" u="none" strike="noStrike" cap="none" normalizeH="0" baseline="0" dirty="0" smtClean="0">
                <a:ln>
                  <a:noFill/>
                </a:ln>
                <a:effectLst/>
                <a:latin typeface="inherit"/>
                <a:cs typeface="Times New Roman" panose="02020603050405020304" pitchFamily="18" charset="0"/>
              </a:rPr>
              <a:t>να </a:t>
            </a:r>
            <a:r>
              <a:rPr kumimoji="0" lang="el-GR" altLang="el-GR" sz="6400" i="0" u="none" strike="noStrike" cap="none" normalizeH="0" baseline="0" dirty="0">
                <a:ln>
                  <a:noFill/>
                </a:ln>
                <a:effectLst/>
                <a:latin typeface="inherit"/>
                <a:cs typeface="Times New Roman" panose="02020603050405020304" pitchFamily="18" charset="0"/>
              </a:rPr>
              <a:t>ξεκινήσει νωρίς τη μαθητεία του στη ζωγραφική </a:t>
            </a:r>
            <a:r>
              <a:rPr kumimoji="0" lang="el-GR" altLang="el-GR" sz="6400" i="0" u="none" strike="noStrike" cap="none" normalizeH="0" baseline="0" dirty="0" smtClean="0">
                <a:ln>
                  <a:noFill/>
                </a:ln>
                <a:effectLst/>
                <a:latin typeface="inherit"/>
                <a:cs typeface="Times New Roman" panose="02020603050405020304" pitchFamily="18" charset="0"/>
              </a:rPr>
              <a:t>και </a:t>
            </a:r>
            <a:r>
              <a:rPr kumimoji="0" lang="el-GR" altLang="el-GR" sz="6400" i="0" u="none" strike="noStrike" cap="none" normalizeH="0" baseline="0" dirty="0">
                <a:ln>
                  <a:noFill/>
                </a:ln>
                <a:effectLst/>
                <a:latin typeface="inherit"/>
                <a:cs typeface="Times New Roman" panose="02020603050405020304" pitchFamily="18" charset="0"/>
              </a:rPr>
              <a:t>να αντλήσει έμπνευση </a:t>
            </a:r>
            <a:r>
              <a:rPr kumimoji="0" lang="en-US" altLang="el-GR" sz="6400" i="0" u="none" strike="noStrike" cap="none" normalizeH="0" baseline="0" dirty="0" smtClean="0">
                <a:ln>
                  <a:noFill/>
                </a:ln>
                <a:effectLst/>
                <a:latin typeface="inherit"/>
                <a:cs typeface="Times New Roman" panose="02020603050405020304" pitchFamily="18" charset="0"/>
              </a:rPr>
              <a:t> </a:t>
            </a:r>
            <a:r>
              <a:rPr kumimoji="0" lang="el-GR" altLang="el-GR" sz="6400" i="0" u="none" strike="noStrike" cap="none" normalizeH="0" baseline="0" dirty="0" smtClean="0">
                <a:ln>
                  <a:noFill/>
                </a:ln>
                <a:effectLst/>
                <a:latin typeface="inherit"/>
                <a:cs typeface="Times New Roman" panose="02020603050405020304" pitchFamily="18" charset="0"/>
              </a:rPr>
              <a:t>για </a:t>
            </a:r>
            <a:r>
              <a:rPr kumimoji="0" lang="el-GR" altLang="el-GR" sz="6400" i="0" u="none" strike="noStrike" cap="none" normalizeH="0" baseline="0" dirty="0">
                <a:ln>
                  <a:noFill/>
                </a:ln>
                <a:effectLst/>
                <a:latin typeface="inherit"/>
                <a:cs typeface="Times New Roman" panose="02020603050405020304" pitchFamily="18" charset="0"/>
              </a:rPr>
              <a:t>τη ζωγραφική από πολλούς χαρμόσυνες εκδηλώσεις </a:t>
            </a:r>
            <a:r>
              <a:rPr kumimoji="0" lang="en-US" altLang="el-GR" sz="6400" i="0" u="none" strike="noStrike" cap="none" normalizeH="0" baseline="0" dirty="0" smtClean="0">
                <a:ln>
                  <a:noFill/>
                </a:ln>
                <a:effectLst/>
                <a:latin typeface="inherit"/>
                <a:cs typeface="Times New Roman" panose="02020603050405020304" pitchFamily="18" charset="0"/>
              </a:rPr>
              <a:t> </a:t>
            </a:r>
            <a:r>
              <a:rPr kumimoji="0" lang="el-GR" altLang="el-GR" sz="6400" i="0" u="none" strike="noStrike" cap="none" normalizeH="0" baseline="0" dirty="0" smtClean="0">
                <a:ln>
                  <a:noFill/>
                </a:ln>
                <a:effectLst/>
                <a:latin typeface="inherit"/>
                <a:cs typeface="Times New Roman" panose="02020603050405020304" pitchFamily="18" charset="0"/>
              </a:rPr>
              <a:t>που </a:t>
            </a:r>
            <a:r>
              <a:rPr kumimoji="0" lang="el-GR" altLang="el-GR" sz="6400" i="0" u="none" strike="noStrike" cap="none" normalizeH="0" baseline="0" dirty="0">
                <a:ln>
                  <a:noFill/>
                </a:ln>
                <a:effectLst/>
                <a:latin typeface="inherit"/>
                <a:cs typeface="Times New Roman" panose="02020603050405020304" pitchFamily="18" charset="0"/>
              </a:rPr>
              <a:t>λαμβάνουν χώρα στην ταβέρνα</a:t>
            </a:r>
            <a:r>
              <a:rPr kumimoji="0" lang="el-GR" altLang="el-GR" sz="6400" i="0" u="none" strike="noStrike" cap="none" normalizeH="0" baseline="0" dirty="0" smtClean="0">
                <a:ln>
                  <a:noFill/>
                </a:ln>
                <a:effectLst/>
                <a:latin typeface="inherit"/>
                <a:cs typeface="Times New Roman" panose="02020603050405020304" pitchFamily="18" charset="0"/>
              </a:rPr>
              <a:t>.</a:t>
            </a:r>
          </a:p>
          <a:p>
            <a:pPr marL="0" marR="0" lvl="0" indent="0" defTabSz="914400" rtl="0" eaLnBrk="0" fontAlgn="base" latinLnBrk="0" hangingPunct="0">
              <a:lnSpc>
                <a:spcPct val="120000"/>
              </a:lnSpc>
              <a:spcBef>
                <a:spcPct val="0"/>
              </a:spcBef>
              <a:spcAft>
                <a:spcPts val="600"/>
              </a:spcAft>
              <a:buClrTx/>
              <a:buSzTx/>
              <a:buFontTx/>
              <a:buNone/>
              <a:tabLst/>
            </a:pPr>
            <a:endParaRPr kumimoji="0" lang="el-GR" altLang="el-GR" sz="6400" i="0" u="none" strike="noStrike" cap="none" normalizeH="0" baseline="0" dirty="0" smtClean="0">
              <a:ln>
                <a:noFill/>
              </a:ln>
              <a:effectLst/>
              <a:latin typeface="inherit"/>
              <a:cs typeface="Times New Roman" panose="02020603050405020304" pitchFamily="18" charset="0"/>
            </a:endParaRPr>
          </a:p>
          <a:p>
            <a:pPr marL="0" marR="0" lvl="0" indent="0" defTabSz="914400" rtl="0" eaLnBrk="0" fontAlgn="base" latinLnBrk="0" hangingPunct="0">
              <a:lnSpc>
                <a:spcPct val="120000"/>
              </a:lnSpc>
              <a:spcBef>
                <a:spcPct val="0"/>
              </a:spcBef>
              <a:spcAft>
                <a:spcPts val="600"/>
              </a:spcAft>
              <a:buClrTx/>
              <a:buSzTx/>
              <a:buFontTx/>
              <a:buNone/>
              <a:tabLst/>
            </a:pPr>
            <a:endParaRPr lang="el-GR" altLang="el-GR" sz="6400" dirty="0" smtClean="0">
              <a:latin typeface="inherit"/>
              <a:cs typeface="Times New Roman" panose="02020603050405020304" pitchFamily="18" charset="0"/>
            </a:endParaRPr>
          </a:p>
          <a:p>
            <a:pPr marL="0" marR="0" lvl="0" indent="0" defTabSz="914400" rtl="0" eaLnBrk="0" fontAlgn="base" latinLnBrk="0" hangingPunct="0">
              <a:lnSpc>
                <a:spcPct val="120000"/>
              </a:lnSpc>
              <a:spcBef>
                <a:spcPct val="0"/>
              </a:spcBef>
              <a:spcAft>
                <a:spcPts val="600"/>
              </a:spcAft>
              <a:buClrTx/>
              <a:buSzTx/>
              <a:buFontTx/>
              <a:buNone/>
              <a:tabLst/>
            </a:pPr>
            <a:endParaRPr lang="el-GR" altLang="el-GR" sz="6400" dirty="0" smtClean="0">
              <a:latin typeface="inherit"/>
              <a:cs typeface="Times New Roman" panose="02020603050405020304" pitchFamily="18" charset="0"/>
            </a:endParaRPr>
          </a:p>
          <a:p>
            <a:pPr marL="0" marR="0" lvl="0" indent="0" defTabSz="914400" rtl="0" eaLnBrk="0" fontAlgn="base" latinLnBrk="0" hangingPunct="0">
              <a:lnSpc>
                <a:spcPct val="120000"/>
              </a:lnSpc>
              <a:spcBef>
                <a:spcPct val="0"/>
              </a:spcBef>
              <a:spcAft>
                <a:spcPts val="600"/>
              </a:spcAft>
              <a:buClrTx/>
              <a:buSzTx/>
              <a:buFontTx/>
              <a:buNone/>
              <a:tabLst/>
            </a:pPr>
            <a:endParaRPr kumimoji="0" lang="el-GR" altLang="el-GR" sz="6400" i="0" u="none" strike="noStrike" cap="none" normalizeH="0" baseline="0" dirty="0">
              <a:ln>
                <a:noFill/>
              </a:ln>
              <a:effectLst/>
              <a:latin typeface="inherit"/>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kumimoji="0" lang="el-GR" altLang="el-GR" sz="6400" i="0" u="none" strike="noStrike" cap="none" normalizeH="0" baseline="0" dirty="0">
                <a:ln>
                  <a:noFill/>
                </a:ln>
                <a:effectLst/>
                <a:latin typeface="inherit"/>
                <a:cs typeface="Times New Roman" panose="02020603050405020304" pitchFamily="18" charset="0"/>
              </a:rPr>
              <a:t> </a:t>
            </a:r>
            <a:r>
              <a:rPr lang="en-US" sz="6400" b="1" i="0" dirty="0" smtClean="0">
                <a:solidFill>
                  <a:srgbClr val="606A73"/>
                </a:solidFill>
                <a:effectLst/>
                <a:latin typeface="inherit"/>
                <a:cs typeface="Times New Roman" panose="02020603050405020304" pitchFamily="18" charset="0"/>
              </a:rPr>
              <a:t>Jan </a:t>
            </a:r>
            <a:r>
              <a:rPr lang="en-US" sz="6400" b="1" i="0" dirty="0">
                <a:solidFill>
                  <a:srgbClr val="606A73"/>
                </a:solidFill>
                <a:effectLst/>
                <a:latin typeface="inherit"/>
                <a:cs typeface="Times New Roman" panose="02020603050405020304" pitchFamily="18" charset="0"/>
              </a:rPr>
              <a:t>Steen, </a:t>
            </a:r>
            <a:r>
              <a:rPr lang="en-US" sz="6400" b="1" i="1" u="none" strike="noStrike" dirty="0">
                <a:solidFill>
                  <a:srgbClr val="4D5761"/>
                </a:solidFill>
                <a:effectLst/>
                <a:latin typeface="inherit"/>
                <a:cs typeface="Times New Roman" panose="02020603050405020304" pitchFamily="18" charset="0"/>
              </a:rPr>
              <a:t>Couple in a Bedroom</a:t>
            </a:r>
            <a:r>
              <a:rPr lang="en-US" sz="6400" b="1" i="0" dirty="0">
                <a:solidFill>
                  <a:srgbClr val="606A73"/>
                </a:solidFill>
                <a:effectLst/>
                <a:latin typeface="inherit"/>
                <a:cs typeface="Times New Roman" panose="02020603050405020304" pitchFamily="18" charset="0"/>
              </a:rPr>
              <a:t>, 1670, </a:t>
            </a:r>
            <a:r>
              <a:rPr lang="en-US" sz="6400" b="1" i="0" dirty="0" err="1">
                <a:solidFill>
                  <a:srgbClr val="606A73"/>
                </a:solidFill>
                <a:effectLst/>
                <a:latin typeface="inherit"/>
                <a:cs typeface="Times New Roman" panose="02020603050405020304" pitchFamily="18" charset="0"/>
              </a:rPr>
              <a:t>Bredius</a:t>
            </a:r>
            <a:r>
              <a:rPr lang="en-US" sz="6400" b="1" i="0" dirty="0">
                <a:solidFill>
                  <a:srgbClr val="606A73"/>
                </a:solidFill>
                <a:effectLst/>
                <a:latin typeface="inherit"/>
                <a:cs typeface="Times New Roman" panose="02020603050405020304" pitchFamily="18" charset="0"/>
              </a:rPr>
              <a:t> Museum, </a:t>
            </a:r>
            <a:endParaRPr lang="el-GR" sz="6400" b="1" i="0" dirty="0" smtClean="0">
              <a:solidFill>
                <a:srgbClr val="606A73"/>
              </a:solidFill>
              <a:effectLst/>
              <a:latin typeface="inherit"/>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US" sz="6400" b="1" i="0" dirty="0" smtClean="0">
                <a:solidFill>
                  <a:srgbClr val="606A73"/>
                </a:solidFill>
                <a:effectLst/>
                <a:latin typeface="inherit"/>
                <a:cs typeface="Times New Roman" panose="02020603050405020304" pitchFamily="18" charset="0"/>
              </a:rPr>
              <a:t>The </a:t>
            </a:r>
            <a:r>
              <a:rPr lang="en-US" sz="6400" b="1" i="0" dirty="0">
                <a:solidFill>
                  <a:srgbClr val="606A73"/>
                </a:solidFill>
                <a:effectLst/>
                <a:latin typeface="inherit"/>
                <a:cs typeface="Times New Roman" panose="02020603050405020304" pitchFamily="18" charset="0"/>
              </a:rPr>
              <a:t>Hague, Netherlands.</a:t>
            </a:r>
            <a:endParaRPr lang="el-GR" altLang="el-GR" sz="6400" b="1" dirty="0">
              <a:latin typeface="inherit"/>
              <a:cs typeface="Times New Roman" panose="02020603050405020304" pitchFamily="18" charset="0"/>
            </a:endParaRPr>
          </a:p>
          <a:p>
            <a:pPr marL="0" marR="0" lvl="0" indent="0" defTabSz="914400" rtl="0" eaLnBrk="0" fontAlgn="base" latinLnBrk="0" hangingPunct="0">
              <a:lnSpc>
                <a:spcPct val="120000"/>
              </a:lnSpc>
              <a:spcBef>
                <a:spcPct val="0"/>
              </a:spcBef>
              <a:spcAft>
                <a:spcPts val="600"/>
              </a:spcAft>
              <a:buClrTx/>
              <a:buSzTx/>
              <a:buFontTx/>
              <a:buNone/>
              <a:tabLst/>
            </a:pPr>
            <a:r>
              <a:rPr kumimoji="0" lang="el-GR" altLang="el-GR" sz="6400" i="0" u="none" strike="noStrike" cap="none" normalizeH="0" baseline="0" dirty="0" smtClean="0">
                <a:ln>
                  <a:noFill/>
                </a:ln>
                <a:effectLst/>
                <a:latin typeface="inherit"/>
                <a:cs typeface="Times New Roman" panose="02020603050405020304" pitchFamily="18" charset="0"/>
              </a:rPr>
              <a:t>Πολύ </a:t>
            </a:r>
            <a:r>
              <a:rPr kumimoji="0" lang="el-GR" altLang="el-GR" sz="6400" i="0" u="none" strike="noStrike" cap="none" normalizeH="0" baseline="0" dirty="0">
                <a:ln>
                  <a:noFill/>
                </a:ln>
                <a:effectLst/>
                <a:latin typeface="inherit"/>
                <a:cs typeface="Times New Roman" panose="02020603050405020304" pitchFamily="18" charset="0"/>
              </a:rPr>
              <a:t>δυναμικό και διασκεδαστικό, και το χιούμορ σε αυτό είναι αξιοσημείωτο. Ούτε το κατοικίδιο δεν έμεινε εκτός σκηνής, το οποίο, όπως πολλοί από τους πίνακες του </a:t>
            </a:r>
            <a:r>
              <a:rPr kumimoji="0" lang="el-GR" altLang="el-GR" sz="6400" i="0" u="none" strike="noStrike" cap="none" normalizeH="0" baseline="0" dirty="0" err="1">
                <a:ln>
                  <a:noFill/>
                </a:ln>
                <a:effectLst/>
                <a:latin typeface="inherit"/>
                <a:cs typeface="Times New Roman" panose="02020603050405020304" pitchFamily="18" charset="0"/>
              </a:rPr>
              <a:t>Jan</a:t>
            </a:r>
            <a:r>
              <a:rPr kumimoji="0" lang="el-GR" altLang="el-GR" sz="6400" i="0" u="none" strike="noStrike" cap="none" normalizeH="0" baseline="0" dirty="0">
                <a:ln>
                  <a:noFill/>
                </a:ln>
                <a:effectLst/>
                <a:latin typeface="inherit"/>
                <a:cs typeface="Times New Roman" panose="02020603050405020304" pitchFamily="18" charset="0"/>
              </a:rPr>
              <a:t> </a:t>
            </a:r>
            <a:r>
              <a:rPr kumimoji="0" lang="el-GR" altLang="el-GR" sz="6400" i="0" u="none" strike="noStrike" cap="none" normalizeH="0" baseline="0" dirty="0" err="1">
                <a:ln>
                  <a:noFill/>
                </a:ln>
                <a:effectLst/>
                <a:latin typeface="inherit"/>
                <a:cs typeface="Times New Roman" panose="02020603050405020304" pitchFamily="18" charset="0"/>
              </a:rPr>
              <a:t>Steen</a:t>
            </a:r>
            <a:r>
              <a:rPr kumimoji="0" lang="el-GR" altLang="el-GR" sz="6400" i="0" u="none" strike="noStrike" cap="none" normalizeH="0" baseline="0" dirty="0">
                <a:ln>
                  <a:noFill/>
                </a:ln>
                <a:effectLst/>
                <a:latin typeface="inherit"/>
                <a:cs typeface="Times New Roman" panose="02020603050405020304" pitchFamily="18" charset="0"/>
              </a:rPr>
              <a:t>, απεικονίζει ένα χαρούμενο ζευγάρι (σε ​​αντίθεση με άλλους ζωγράφους </a:t>
            </a:r>
            <a:r>
              <a:rPr kumimoji="0" lang="el-GR" altLang="el-GR" sz="6400" i="0" u="none" strike="noStrike" cap="none" normalizeH="0" baseline="0" dirty="0" smtClean="0">
                <a:ln>
                  <a:noFill/>
                </a:ln>
                <a:effectLst/>
                <a:latin typeface="inherit"/>
                <a:cs typeface="Times New Roman" panose="02020603050405020304" pitchFamily="18" charset="0"/>
              </a:rPr>
              <a:t>εποχής </a:t>
            </a:r>
            <a:r>
              <a:rPr kumimoji="0" lang="el-GR" altLang="el-GR" sz="6400" i="0" u="none" strike="noStrike" cap="none" normalizeH="0" baseline="0" dirty="0">
                <a:ln>
                  <a:noFill/>
                </a:ln>
                <a:effectLst/>
                <a:latin typeface="inherit"/>
                <a:cs typeface="Times New Roman" panose="02020603050405020304" pitchFamily="18" charset="0"/>
              </a:rPr>
              <a:t>που απεικόνιζαν πιο νηφάλια και σοβαρά ζευγάρια).</a:t>
            </a:r>
          </a:p>
          <a:p>
            <a:pPr marL="0" marR="0" lvl="0" indent="0" defTabSz="914400" rtl="0" eaLnBrk="0" fontAlgn="base" latinLnBrk="0" hangingPunct="0">
              <a:lnSpc>
                <a:spcPct val="170000"/>
              </a:lnSpc>
              <a:spcBef>
                <a:spcPct val="0"/>
              </a:spcBef>
              <a:spcAft>
                <a:spcPts val="600"/>
              </a:spcAft>
              <a:buClrTx/>
              <a:buSzTx/>
              <a:buFontTx/>
              <a:buNone/>
              <a:tabLst/>
            </a:pPr>
            <a:endParaRPr lang="el-GR" altLang="el-GR" sz="6400" dirty="0">
              <a:latin typeface="inherit"/>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inherit"/>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inherit"/>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inherit"/>
            </a:endParaRPr>
          </a:p>
          <a:p>
            <a:pPr marL="0" marR="0" lvl="0" indent="0" defTabSz="914400" rtl="0" eaLnBrk="0" fontAlgn="base" latinLnBrk="0" hangingPunct="0">
              <a:spcBef>
                <a:spcPct val="0"/>
              </a:spcBef>
              <a:spcAft>
                <a:spcPts val="600"/>
              </a:spcAft>
              <a:buClrTx/>
              <a:buSzTx/>
              <a:buFontTx/>
              <a:buNone/>
              <a:tabLst/>
            </a:pPr>
            <a:endParaRPr lang="el-GR" altLang="el-GR" sz="1700" dirty="0">
              <a:latin typeface="inherit"/>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inherit"/>
            </a:endParaRPr>
          </a:p>
          <a:p>
            <a:pPr marL="0" marR="0" lvl="0" indent="0" defTabSz="914400" rtl="0" eaLnBrk="0" fontAlgn="base" latinLnBrk="0" hangingPunct="0">
              <a:spcBef>
                <a:spcPct val="0"/>
              </a:spcBef>
              <a:spcAft>
                <a:spcPts val="600"/>
              </a:spcAft>
              <a:buClrTx/>
              <a:buSzTx/>
              <a:buFontTx/>
              <a:buNone/>
              <a:tabLst/>
            </a:pPr>
            <a:endParaRPr lang="el-GR" altLang="el-GR" sz="1700" dirty="0">
              <a:latin typeface="inherit"/>
            </a:endParaRPr>
          </a:p>
          <a:p>
            <a:pPr marL="0" marR="0" lvl="0" indent="0" defTabSz="914400" rtl="0" eaLnBrk="0" fontAlgn="base" latinLnBrk="0" hangingPunct="0">
              <a:spcBef>
                <a:spcPct val="0"/>
              </a:spcBef>
              <a:spcAft>
                <a:spcPts val="600"/>
              </a:spcAft>
              <a:buClrTx/>
              <a:buSzTx/>
              <a:buFontTx/>
              <a:buNone/>
              <a:tabLst/>
            </a:pPr>
            <a:r>
              <a:rPr kumimoji="0" lang="el-GR" altLang="el-GR" sz="1700" b="0" i="0" u="none" strike="noStrike" cap="none" normalizeH="0" baseline="0" dirty="0">
                <a:ln>
                  <a:noFill/>
                </a:ln>
                <a:effectLst/>
              </a:rPr>
              <a:t> </a:t>
            </a:r>
          </a:p>
          <a:p>
            <a:pPr marL="0" marR="0" lvl="0" indent="0" defTabSz="914400" rtl="0" eaLnBrk="0" fontAlgn="base" latinLnBrk="0" hangingPunct="0">
              <a:spcBef>
                <a:spcPct val="0"/>
              </a:spcBef>
              <a:spcAft>
                <a:spcPts val="600"/>
              </a:spcAft>
              <a:buClrTx/>
              <a:buSzTx/>
              <a:buFontTx/>
              <a:buNone/>
              <a:tabLst/>
            </a:pPr>
            <a:endParaRPr lang="el-GR" altLang="el-GR" sz="1700" dirty="0">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lang="el-GR" altLang="el-GR" sz="1700" dirty="0">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lang="el-GR" altLang="el-GR" sz="1700" dirty="0">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lang="el-GR" altLang="el-GR" sz="1700" dirty="0">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l-GR" altLang="el-GR" sz="1700" b="0" i="0" u="none" strike="noStrike" cap="none" normalizeH="0" baseline="0" dirty="0">
              <a:ln>
                <a:noFill/>
              </a:ln>
              <a:effectLst/>
              <a:latin typeface="Arial" panose="020B0604020202020204" pitchFamily="34" charset="0"/>
            </a:endParaRPr>
          </a:p>
        </p:txBody>
      </p:sp>
      <p:pic>
        <p:nvPicPr>
          <p:cNvPr id="3078" name="Picture 6" descr="Jan Steen, Couple in a Bedroom, 1670, Bredius Museum, The Hague, Netherlands.">
            <a:extLst>
              <a:ext uri="{FF2B5EF4-FFF2-40B4-BE49-F238E27FC236}">
                <a16:creationId xmlns:a16="http://schemas.microsoft.com/office/drawing/2014/main" xmlns="" id="{71FA77B9-1B02-BED7-F33F-9FB7E0A1451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748" r="809"/>
          <a:stretch/>
        </p:blipFill>
        <p:spPr bwMode="auto">
          <a:xfrm>
            <a:off x="6215605" y="10"/>
            <a:ext cx="5976396" cy="6857990"/>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046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9C334F-039D-ACF3-B6FC-B654312C0D3F}"/>
              </a:ext>
            </a:extLst>
          </p:cNvPr>
          <p:cNvSpPr>
            <a:spLocks noGrp="1"/>
          </p:cNvSpPr>
          <p:nvPr>
            <p:ph type="title"/>
          </p:nvPr>
        </p:nvSpPr>
        <p:spPr>
          <a:xfrm>
            <a:off x="-2549525" y="365125"/>
            <a:ext cx="10515600" cy="1325563"/>
          </a:xfrm>
        </p:spPr>
        <p:txBody>
          <a:bodyPr/>
          <a:lstStyle/>
          <a:p>
            <a:endParaRPr lang="el-GR" dirty="0"/>
          </a:p>
        </p:txBody>
      </p:sp>
      <p:pic>
        <p:nvPicPr>
          <p:cNvPr id="4098" name="Picture 2" descr="Self- Portrait playing the Lute - Steen, Jan Havicksz.. Museo Nacional  Thyssen-Bornemisza">
            <a:extLst>
              <a:ext uri="{FF2B5EF4-FFF2-40B4-BE49-F238E27FC236}">
                <a16:creationId xmlns:a16="http://schemas.microsoft.com/office/drawing/2014/main" xmlns="" id="{37664AEC-D24E-3346-4A27-D49B2F7321C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08828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E4AA71DE-15D2-2F89-0BAF-5C1FA215ACDD}"/>
              </a:ext>
            </a:extLst>
          </p:cNvPr>
          <p:cNvSpPr>
            <a:spLocks noGrp="1" noChangeArrowheads="1"/>
          </p:cNvSpPr>
          <p:nvPr>
            <p:ph idx="1"/>
          </p:nvPr>
        </p:nvSpPr>
        <p:spPr bwMode="auto">
          <a:xfrm>
            <a:off x="6123009" y="392964"/>
            <a:ext cx="6068992" cy="5566278"/>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l-GR" altLang="el-GR" sz="2100" b="0" i="0" u="none" strike="noStrike" cap="none" normalizeH="0" baseline="0" dirty="0">
              <a:ln>
                <a:noFill/>
              </a:ln>
              <a:solidFill>
                <a:srgbClr val="202124"/>
              </a:solidFill>
              <a:effectLst/>
              <a:latin typeface="inherit"/>
            </a:endParaRPr>
          </a:p>
          <a:p>
            <a:pPr marL="0" marR="0" lvl="0" indent="0" algn="r" defTabSz="914400" rtl="0" eaLnBrk="0" fontAlgn="base" latinLnBrk="0" hangingPunct="0">
              <a:lnSpc>
                <a:spcPct val="100000"/>
              </a:lnSpc>
              <a:spcBef>
                <a:spcPct val="0"/>
              </a:spcBef>
              <a:spcAft>
                <a:spcPct val="0"/>
              </a:spcAft>
              <a:buClrTx/>
              <a:buSzTx/>
              <a:buFontTx/>
              <a:buNone/>
              <a:tabLst/>
            </a:pPr>
            <a:endParaRPr lang="el-GR" altLang="el-GR" sz="1800" dirty="0">
              <a:solidFill>
                <a:srgbClr val="202124"/>
              </a:solidFill>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Το επίκεντρο των πινάκων του </a:t>
            </a:r>
            <a:r>
              <a:rPr kumimoji="0" lang="el-GR" altLang="el-GR" sz="1600" b="0" i="0" u="none" strike="noStrike" cap="none" normalizeH="0" baseline="0" dirty="0" err="1">
                <a:ln>
                  <a:noFill/>
                </a:ln>
                <a:solidFill>
                  <a:srgbClr val="202124"/>
                </a:solidFill>
                <a:effectLst/>
                <a:latin typeface="inherit"/>
              </a:rPr>
              <a:t>Jan</a:t>
            </a:r>
            <a:r>
              <a:rPr kumimoji="0" lang="el-GR" altLang="el-GR" sz="1600" b="0" i="0" u="none" strike="noStrike" cap="none" normalizeH="0" baseline="0" dirty="0">
                <a:ln>
                  <a:noFill/>
                </a:ln>
                <a:solidFill>
                  <a:srgbClr val="202124"/>
                </a:solidFill>
                <a:effectLst/>
                <a:latin typeface="inherit"/>
              </a:rPr>
              <a:t> </a:t>
            </a:r>
            <a:r>
              <a:rPr kumimoji="0" lang="el-GR" altLang="el-GR" sz="1600" b="0" i="0" u="none" strike="noStrike" cap="none" normalizeH="0" baseline="0" dirty="0" err="1">
                <a:ln>
                  <a:noFill/>
                </a:ln>
                <a:solidFill>
                  <a:srgbClr val="202124"/>
                </a:solidFill>
                <a:effectLst/>
                <a:latin typeface="inherit"/>
              </a:rPr>
              <a:t>Steen</a:t>
            </a:r>
            <a:endParaRPr kumimoji="0" lang="el-GR" altLang="el-GR" sz="1600" b="0" i="0" u="none" strike="noStrike" cap="none" normalizeH="0" baseline="0" dirty="0">
              <a:ln>
                <a:noFill/>
              </a:ln>
              <a:solidFill>
                <a:srgbClr val="202124"/>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 είναι συχνά η καθαρή χαρά. Πάρτε,</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 για παράδειγμα, </a:t>
            </a:r>
            <a:r>
              <a:rPr kumimoji="0" lang="el-GR" altLang="el-GR" sz="1600" b="0" i="0" u="none" strike="noStrike" cap="none" normalizeH="0" baseline="0" dirty="0" smtClean="0">
                <a:ln>
                  <a:noFill/>
                </a:ln>
                <a:solidFill>
                  <a:srgbClr val="202124"/>
                </a:solidFill>
                <a:effectLst/>
                <a:latin typeface="inherit"/>
              </a:rPr>
              <a:t>αυτ</a:t>
            </a:r>
            <a:r>
              <a:rPr lang="el-GR" altLang="el-GR" sz="1600" dirty="0" smtClean="0">
                <a:solidFill>
                  <a:srgbClr val="202124"/>
                </a:solidFill>
                <a:latin typeface="inherit"/>
              </a:rPr>
              <a:t>ή</a:t>
            </a:r>
            <a:r>
              <a:rPr kumimoji="0" lang="el-GR" altLang="el-GR" sz="1600" b="0" i="0" u="none" strike="noStrike" cap="none" normalizeH="0" baseline="0" dirty="0" smtClean="0">
                <a:ln>
                  <a:noFill/>
                </a:ln>
                <a:solidFill>
                  <a:srgbClr val="202124"/>
                </a:solidFill>
                <a:effectLst/>
                <a:latin typeface="inherit"/>
              </a:rPr>
              <a:t> την </a:t>
            </a:r>
            <a:r>
              <a:rPr lang="el-GR" altLang="el-GR" sz="1600" dirty="0">
                <a:solidFill>
                  <a:srgbClr val="202124"/>
                </a:solidFill>
                <a:latin typeface="inherit"/>
              </a:rPr>
              <a:t>α</a:t>
            </a:r>
            <a:r>
              <a:rPr kumimoji="0" lang="el-GR" altLang="el-GR" sz="1600" b="0" i="0" u="none" strike="noStrike" cap="none" normalizeH="0" baseline="0" dirty="0" smtClean="0">
                <a:ln>
                  <a:noFill/>
                </a:ln>
                <a:solidFill>
                  <a:srgbClr val="202124"/>
                </a:solidFill>
                <a:effectLst/>
                <a:latin typeface="inherit"/>
              </a:rPr>
              <a:t>υτοπροσωπογραφία </a:t>
            </a:r>
            <a:endParaRPr kumimoji="0" lang="el-GR" altLang="el-GR" sz="1600" b="0" i="0" u="none" strike="noStrike" cap="none" normalizeH="0" baseline="0" dirty="0">
              <a:ln>
                <a:noFill/>
              </a:ln>
              <a:solidFill>
                <a:srgbClr val="202124"/>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1" u="none" strike="noStrike" cap="none" normalizeH="0" baseline="0" dirty="0" smtClean="0">
                <a:ln>
                  <a:noFill/>
                </a:ln>
                <a:solidFill>
                  <a:srgbClr val="202124"/>
                </a:solidFill>
                <a:effectLst/>
                <a:latin typeface="inherit"/>
              </a:rPr>
              <a:t>Παίζοντας </a:t>
            </a:r>
            <a:r>
              <a:rPr kumimoji="0" lang="el-GR" altLang="el-GR" sz="1600" b="0" i="1" u="none" strike="noStrike" cap="none" normalizeH="0" baseline="0" dirty="0">
                <a:ln>
                  <a:noFill/>
                </a:ln>
                <a:solidFill>
                  <a:srgbClr val="202124"/>
                </a:solidFill>
                <a:effectLst/>
                <a:latin typeface="inherit"/>
              </a:rPr>
              <a:t>Λαούτο </a:t>
            </a:r>
            <a:r>
              <a:rPr kumimoji="0" lang="el-GR" altLang="el-GR" sz="1600" b="0" i="0" u="none" strike="noStrike" cap="none" normalizeH="0" baseline="0" dirty="0">
                <a:ln>
                  <a:noFill/>
                </a:ln>
                <a:solidFill>
                  <a:srgbClr val="202124"/>
                </a:solidFill>
                <a:effectLst/>
                <a:latin typeface="inherit"/>
              </a:rPr>
              <a:t>από το 1663.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 Αναρωτιέμαι τι είδους τραγούδι μπορεί να κάνει</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 έναν μουσικό τόσο ενθουσιασμένο.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Κοιτάξτε το χαμόγελό του, που δεν φαίνεται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μόνο στα χείλη, αλλά και στα μάτια.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Η τεχνική του </a:t>
            </a:r>
            <a:r>
              <a:rPr kumimoji="0" lang="el-GR" altLang="el-GR" sz="1600" b="0" i="0" u="none" strike="noStrike" cap="none" normalizeH="0" baseline="0" dirty="0" err="1">
                <a:ln>
                  <a:noFill/>
                </a:ln>
                <a:solidFill>
                  <a:srgbClr val="202124"/>
                </a:solidFill>
                <a:effectLst/>
                <a:latin typeface="inherit"/>
              </a:rPr>
              <a:t>Steen</a:t>
            </a:r>
            <a:r>
              <a:rPr kumimoji="0" lang="el-GR" altLang="el-GR" sz="1600" b="0" i="0" u="none" strike="noStrike" cap="none" normalizeH="0" baseline="0" dirty="0">
                <a:ln>
                  <a:noFill/>
                </a:ln>
                <a:solidFill>
                  <a:srgbClr val="202124"/>
                </a:solidFill>
                <a:effectLst/>
                <a:latin typeface="inherit"/>
              </a:rPr>
              <a:t> είναι εξαιρετική και είναι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πιθανό να είχε πάρει τα μαθήματα από δεξιοτέχνες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της γερμανικής ζωγραφικής. Παρόλα αυτά,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202124"/>
                </a:solidFill>
                <a:effectLst/>
                <a:latin typeface="inherit"/>
              </a:rPr>
              <a:t>ανέπτυξε το προσωπικό και πολύ ιδιαίτερο στυλ του.</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rgbClr val="202124"/>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600" b="0" i="0" u="none" strike="noStrike" dirty="0">
                <a:solidFill>
                  <a:srgbClr val="606A73"/>
                </a:solidFill>
                <a:effectLst/>
                <a:latin typeface="Basier"/>
              </a:rPr>
              <a:t>Jan Steen, </a:t>
            </a:r>
            <a:r>
              <a:rPr lang="en-US" sz="1600" b="0" i="1" u="none" strike="noStrike" dirty="0">
                <a:solidFill>
                  <a:srgbClr val="606A73"/>
                </a:solidFill>
                <a:effectLst/>
                <a:latin typeface="inherit"/>
              </a:rPr>
              <a:t>Self- Portrait Playing the Lute</a:t>
            </a:r>
            <a:r>
              <a:rPr lang="en-US" sz="1600" b="0" i="0" u="none" strike="noStrike" dirty="0">
                <a:solidFill>
                  <a:srgbClr val="606A73"/>
                </a:solidFill>
                <a:effectLst/>
                <a:latin typeface="Basier"/>
              </a:rPr>
              <a:t>, c. 1663-1665, </a:t>
            </a:r>
            <a:endParaRPr lang="el-GR" sz="1600" b="0" i="0" u="none" strike="noStrike" dirty="0">
              <a:solidFill>
                <a:srgbClr val="606A73"/>
              </a:solidFill>
              <a:effectLst/>
              <a:latin typeface="Basier"/>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600" b="0" i="0" u="none" strike="noStrike" dirty="0">
                <a:solidFill>
                  <a:srgbClr val="606A73"/>
                </a:solidFill>
                <a:effectLst/>
                <a:latin typeface="Basier"/>
              </a:rPr>
              <a:t>Museo Nacional Thyssen-</a:t>
            </a:r>
            <a:r>
              <a:rPr lang="en-US" sz="1600" b="0" i="0" u="none" strike="noStrike" dirty="0" err="1">
                <a:solidFill>
                  <a:srgbClr val="606A73"/>
                </a:solidFill>
                <a:effectLst/>
                <a:latin typeface="Basier"/>
              </a:rPr>
              <a:t>Bornemisza</a:t>
            </a:r>
            <a:r>
              <a:rPr lang="en-US" sz="1600" b="0" i="0" u="none" strike="noStrike" dirty="0">
                <a:solidFill>
                  <a:srgbClr val="606A73"/>
                </a:solidFill>
                <a:effectLst/>
                <a:latin typeface="Basier"/>
              </a:rPr>
              <a:t>, Madrid, Spain</a:t>
            </a:r>
            <a:r>
              <a:rPr lang="en-US" sz="1600" b="0" i="0" dirty="0">
                <a:solidFill>
                  <a:srgbClr val="606A73"/>
                </a:solidFill>
                <a:effectLst/>
                <a:latin typeface="Basier"/>
              </a:rPr>
              <a:t>.</a:t>
            </a:r>
            <a:endParaRPr lang="el-GR" altLang="el-GR" sz="1600" dirty="0">
              <a:solidFill>
                <a:srgbClr val="202124"/>
              </a:solidFill>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dirty="0">
              <a:solidFill>
                <a:srgbClr val="202124"/>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100" b="0" i="0" u="none" strike="noStrike" cap="none" normalizeH="0" baseline="0" dirty="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2100" dirty="0">
              <a:solidFill>
                <a:srgbClr val="202124"/>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951093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7" name="Picture 3"/>
          <p:cNvPicPr>
            <a:picLocks noChangeAspect="1" noChangeArrowheads="1"/>
          </p:cNvPicPr>
          <p:nvPr/>
        </p:nvPicPr>
        <p:blipFill>
          <a:blip r:embed="rId2" cstate="print"/>
          <a:srcRect/>
          <a:stretch>
            <a:fillRect/>
          </a:stretch>
        </p:blipFill>
        <p:spPr bwMode="auto">
          <a:xfrm>
            <a:off x="4028538" y="0"/>
            <a:ext cx="4114800" cy="565030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0" y="0"/>
            <a:ext cx="4054415" cy="565892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8138152" y="0"/>
            <a:ext cx="4053847" cy="5658928"/>
          </a:xfrm>
          <a:prstGeom prst="rect">
            <a:avLst/>
          </a:prstGeom>
          <a:noFill/>
          <a:ln w="9525">
            <a:noFill/>
            <a:miter lim="800000"/>
            <a:headEnd/>
            <a:tailEnd/>
          </a:ln>
          <a:effectLst/>
        </p:spPr>
      </p:pic>
      <p:sp>
        <p:nvSpPr>
          <p:cNvPr id="8" name="7 - Θέση περιεχομένου"/>
          <p:cNvSpPr>
            <a:spLocks noGrp="1"/>
          </p:cNvSpPr>
          <p:nvPr>
            <p:ph idx="1"/>
          </p:nvPr>
        </p:nvSpPr>
        <p:spPr>
          <a:xfrm>
            <a:off x="4490977" y="5497975"/>
            <a:ext cx="3437681" cy="2756039"/>
          </a:xfrm>
        </p:spPr>
        <p:txBody>
          <a:bodyPr>
            <a:normAutofit/>
          </a:bodyPr>
          <a:lstStyle/>
          <a:p>
            <a:pPr>
              <a:buNone/>
            </a:pPr>
            <a:r>
              <a:rPr lang="el-GR" sz="1600" dirty="0">
                <a:latin typeface="Times New Roman" pitchFamily="18" charset="0"/>
                <a:cs typeface="Times New Roman" pitchFamily="18" charset="0"/>
              </a:rPr>
              <a:t>	</a:t>
            </a:r>
            <a:endParaRPr lang="el-GR" sz="1400" b="1" dirty="0">
              <a:solidFill>
                <a:schemeClr val="bg1"/>
              </a:solidFill>
              <a:latin typeface="inherit"/>
              <a:cs typeface="Times New Roman" pitchFamily="18" charset="0"/>
            </a:endParaRPr>
          </a:p>
        </p:txBody>
      </p:sp>
      <p:sp>
        <p:nvSpPr>
          <p:cNvPr id="7" name="6 - TextBox"/>
          <p:cNvSpPr txBox="1"/>
          <p:nvPr/>
        </p:nvSpPr>
        <p:spPr>
          <a:xfrm>
            <a:off x="0" y="5613722"/>
            <a:ext cx="12037671" cy="1384995"/>
          </a:xfrm>
          <a:prstGeom prst="rect">
            <a:avLst/>
          </a:prstGeom>
          <a:noFill/>
        </p:spPr>
        <p:txBody>
          <a:bodyPr wrap="square" rtlCol="0">
            <a:spAutoFit/>
          </a:bodyPr>
          <a:lstStyle/>
          <a:p>
            <a:pPr algn="ctr"/>
            <a:r>
              <a:rPr lang="el-GR" sz="1400" b="1" dirty="0" smtClean="0">
                <a:latin typeface="inherit"/>
              </a:rPr>
              <a:t>Αδέσμευτη ευτυχία</a:t>
            </a:r>
            <a:r>
              <a:rPr lang="el-GR" sz="1400" dirty="0" smtClean="0">
                <a:latin typeface="inherit"/>
              </a:rPr>
              <a:t>. </a:t>
            </a:r>
            <a:r>
              <a:rPr lang="el-GR" sz="1400" i="1" dirty="0" smtClean="0">
                <a:latin typeface="inherit"/>
              </a:rPr>
              <a:t>Σκεφτόμουν </a:t>
            </a:r>
            <a:r>
              <a:rPr lang="el-GR" sz="1400" i="1" dirty="0" smtClean="0">
                <a:latin typeface="inherit"/>
              </a:rPr>
              <a:t>τη μετακίνηση ανθρώπων σε κοινωνικές ομάδες. </a:t>
            </a:r>
            <a:endParaRPr lang="el-GR" sz="1400" i="1" dirty="0" smtClean="0">
              <a:latin typeface="inherit"/>
            </a:endParaRPr>
          </a:p>
          <a:p>
            <a:pPr algn="ctr"/>
            <a:r>
              <a:rPr lang="el-GR" sz="1400" i="1" dirty="0" smtClean="0">
                <a:latin typeface="inherit"/>
              </a:rPr>
              <a:t>Είναι </a:t>
            </a:r>
            <a:r>
              <a:rPr lang="el-GR" sz="1400" i="1" dirty="0" smtClean="0">
                <a:latin typeface="inherit"/>
              </a:rPr>
              <a:t>αυτό το συναίσθημα που προκαλεί αυτή την αίσθηση χαρούμενης ελευθερίας ως άτομο, ή όταν επισκέπτεστε την οικογένεια και τους φίλους σας. Μερικές φορές προκαλείται απλά περπατώντας στο δρόμο. Είναι απαραίτητο να αλληλεπιδράσετε σωματικά με άλλους για να βιώσετε την ευτυχία ή μπορεί η αλληλεπίδραση με γραμμές, ζωηρά χρώματα και σχήματα από τη φύση να παράγει τα ίδια αποτελέσματα; </a:t>
            </a:r>
          </a:p>
          <a:p>
            <a:pPr algn="ctr"/>
            <a:r>
              <a:rPr lang="en-US" sz="1400" b="1" dirty="0" err="1" smtClean="0">
                <a:latin typeface="inherit"/>
              </a:rPr>
              <a:t>Yoo</a:t>
            </a:r>
            <a:r>
              <a:rPr lang="en-US" sz="1400" b="1" dirty="0" smtClean="0">
                <a:latin typeface="inherit"/>
              </a:rPr>
              <a:t> </a:t>
            </a:r>
            <a:r>
              <a:rPr lang="en-US" sz="1400" b="1" dirty="0" err="1" smtClean="0">
                <a:latin typeface="inherit"/>
              </a:rPr>
              <a:t>Choong</a:t>
            </a:r>
            <a:r>
              <a:rPr lang="en-US" sz="1400" b="1" dirty="0" smtClean="0">
                <a:latin typeface="inherit"/>
              </a:rPr>
              <a:t> </a:t>
            </a:r>
            <a:r>
              <a:rPr lang="en-US" sz="1400" b="1" dirty="0" err="1" smtClean="0">
                <a:latin typeface="inherit"/>
              </a:rPr>
              <a:t>Yeul</a:t>
            </a:r>
            <a:r>
              <a:rPr lang="en-US" sz="1400" b="1" dirty="0" smtClean="0">
                <a:latin typeface="inherit"/>
              </a:rPr>
              <a:t> </a:t>
            </a:r>
            <a:r>
              <a:rPr lang="en-US" sz="1400" b="1" i="1" dirty="0" smtClean="0">
                <a:latin typeface="inherit"/>
              </a:rPr>
              <a:t> Exhibited- Awarded- Cataloged</a:t>
            </a:r>
            <a:r>
              <a:rPr lang="en-US" sz="1400" b="1" dirty="0" smtClean="0">
                <a:latin typeface="inherit"/>
              </a:rPr>
              <a:t>– </a:t>
            </a:r>
            <a:r>
              <a:rPr lang="en-US" sz="1400" b="1" dirty="0" err="1" smtClean="0">
                <a:latin typeface="inherit"/>
              </a:rPr>
              <a:t>Metropolitian</a:t>
            </a:r>
            <a:r>
              <a:rPr lang="en-US" sz="1400" b="1" dirty="0" smtClean="0">
                <a:latin typeface="inherit"/>
              </a:rPr>
              <a:t> City Museum Exhibition 2020- South Korea </a:t>
            </a:r>
            <a:endParaRPr lang="el-GR" sz="1400" dirty="0" smtClean="0">
              <a:latin typeface="inherit"/>
            </a:endParaRPr>
          </a:p>
          <a:p>
            <a:endParaRPr lang="el-GR" sz="1400" b="1" dirty="0">
              <a:latin typeface="inheri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38897"/>
            <a:ext cx="12192000" cy="983848"/>
          </a:xfrm>
        </p:spPr>
        <p:txBody>
          <a:bodyPr>
            <a:normAutofit fontScale="90000"/>
          </a:bodyPr>
          <a:lstStyle/>
          <a:p>
            <a:r>
              <a:rPr lang="el-GR" sz="1800" b="1" dirty="0" smtClean="0">
                <a:latin typeface="inherit"/>
              </a:rPr>
              <a:t>ΤΟ ΜΑΘΗΜΑ ΤΟΥ ΒΙΝΣΕΝΤ </a:t>
            </a:r>
            <a:r>
              <a:rPr lang="el-GR" sz="1800" b="1" dirty="0" smtClean="0">
                <a:latin typeface="inherit"/>
              </a:rPr>
              <a:t>ΒΑΝ ΓΚΟΓΚ: </a:t>
            </a:r>
            <a:r>
              <a:rPr lang="el-GR" sz="1800" b="1" dirty="0" smtClean="0">
                <a:latin typeface="inherit"/>
              </a:rPr>
              <a:t/>
            </a:r>
            <a:br>
              <a:rPr lang="el-GR" sz="1800" b="1" dirty="0" smtClean="0">
                <a:latin typeface="inherit"/>
              </a:rPr>
            </a:br>
            <a:r>
              <a:rPr lang="el-GR" sz="1800" i="1" dirty="0" smtClean="0">
                <a:solidFill>
                  <a:srgbClr val="002060"/>
                </a:solidFill>
                <a:latin typeface="inherit"/>
              </a:rPr>
              <a:t>Κοίτα τον ουρανό! Η </a:t>
            </a:r>
            <a:r>
              <a:rPr lang="el-GR" sz="1800" i="1" dirty="0" smtClean="0">
                <a:solidFill>
                  <a:srgbClr val="002060"/>
                </a:solidFill>
                <a:latin typeface="inherit"/>
              </a:rPr>
              <a:t>ευτυχία παίρνει όλη την προέλευσή της από στιγμές χάριτος. </a:t>
            </a:r>
            <a:r>
              <a:rPr lang="el-GR" sz="1800" i="1" dirty="0" smtClean="0">
                <a:solidFill>
                  <a:srgbClr val="002060"/>
                </a:solidFill>
                <a:latin typeface="inherit"/>
              </a:rPr>
              <a:t>Να </a:t>
            </a:r>
            <a:r>
              <a:rPr lang="el-GR" sz="1800" i="1" dirty="0" smtClean="0">
                <a:solidFill>
                  <a:srgbClr val="002060"/>
                </a:solidFill>
                <a:latin typeface="inherit"/>
              </a:rPr>
              <a:t>σταματήσω, να σιωπήσω. Να κοιτάζω, να ακούω, να αναπνέω. </a:t>
            </a:r>
            <a:r>
              <a:rPr lang="el-GR" sz="1800" i="1" dirty="0" smtClean="0">
                <a:solidFill>
                  <a:srgbClr val="002060"/>
                </a:solidFill>
                <a:latin typeface="inherit"/>
              </a:rPr>
              <a:t>Να θαυμάσω!</a:t>
            </a:r>
            <a:r>
              <a:rPr lang="el-GR" sz="1800" i="1" dirty="0" smtClean="0">
                <a:solidFill>
                  <a:srgbClr val="002060"/>
                </a:solidFill>
                <a:latin typeface="inherit"/>
              </a:rPr>
              <a:t/>
            </a:r>
            <a:br>
              <a:rPr lang="el-GR" sz="1800" i="1" dirty="0" smtClean="0">
                <a:solidFill>
                  <a:srgbClr val="002060"/>
                </a:solidFill>
                <a:latin typeface="inherit"/>
              </a:rPr>
            </a:br>
            <a:endParaRPr lang="el-GR" sz="1800" i="1" dirty="0">
              <a:solidFill>
                <a:srgbClr val="002060"/>
              </a:solidFill>
              <a:latin typeface="inherit"/>
            </a:endParaRPr>
          </a:p>
        </p:txBody>
      </p:sp>
      <p:pic>
        <p:nvPicPr>
          <p:cNvPr id="4" name="3 - Θέση περιεχομένου" descr="https://usaartnews.com/wp-content/uploads/234%D0%B9%D1%86%D0%BA%D1%83%D1%8B%D0%B2.jpg"/>
          <p:cNvPicPr>
            <a:picLocks noGrp="1"/>
          </p:cNvPicPr>
          <p:nvPr>
            <p:ph idx="1"/>
          </p:nvPr>
        </p:nvPicPr>
        <p:blipFill>
          <a:blip r:embed="rId2" cstate="print"/>
          <a:srcRect/>
          <a:stretch>
            <a:fillRect/>
          </a:stretch>
        </p:blipFill>
        <p:spPr bwMode="auto">
          <a:xfrm>
            <a:off x="6493397" y="833377"/>
            <a:ext cx="5698603" cy="6024623"/>
          </a:xfrm>
          <a:prstGeom prst="rect">
            <a:avLst/>
          </a:prstGeom>
          <a:noFill/>
          <a:ln w="9525">
            <a:noFill/>
            <a:miter lim="800000"/>
            <a:headEnd/>
            <a:tailEnd/>
          </a:ln>
        </p:spPr>
      </p:pic>
      <p:sp>
        <p:nvSpPr>
          <p:cNvPr id="5" name="4 - TextBox"/>
          <p:cNvSpPr txBox="1"/>
          <p:nvPr/>
        </p:nvSpPr>
        <p:spPr>
          <a:xfrm>
            <a:off x="0" y="1071801"/>
            <a:ext cx="6458674" cy="5539978"/>
          </a:xfrm>
          <a:prstGeom prst="rect">
            <a:avLst/>
          </a:prstGeom>
          <a:noFill/>
        </p:spPr>
        <p:txBody>
          <a:bodyPr wrap="square" rtlCol="0">
            <a:spAutoFit/>
          </a:bodyPr>
          <a:lstStyle/>
          <a:p>
            <a:r>
              <a:rPr lang="el-GR" sz="1600" dirty="0" smtClean="0">
                <a:latin typeface="inherit"/>
              </a:rPr>
              <a:t>Ανοδικά, προς τα πάνω, στο μπλε. Τα λουλούδια της αμυγδαλιάς φτάνουν μέχρι τον ουρανό. Τίποτα άλλο: μόνο η λευκότητα των πετάλων και το </a:t>
            </a:r>
            <a:r>
              <a:rPr lang="el-GR" sz="1600" dirty="0" err="1" smtClean="0">
                <a:latin typeface="inherit"/>
              </a:rPr>
              <a:t>σερουλέαν</a:t>
            </a:r>
            <a:r>
              <a:rPr lang="el-GR" sz="1600" dirty="0" smtClean="0">
                <a:latin typeface="inherit"/>
              </a:rPr>
              <a:t> μπλε. </a:t>
            </a:r>
            <a:r>
              <a:rPr lang="el-GR" sz="1600" dirty="0" smtClean="0">
                <a:latin typeface="inherit"/>
              </a:rPr>
              <a:t>Όπως </a:t>
            </a:r>
            <a:r>
              <a:rPr lang="el-GR" sz="1600" dirty="0" smtClean="0">
                <a:latin typeface="inherit"/>
              </a:rPr>
              <a:t>η ενσάρκωση της ευτυχίας, δυνατή και εύθραυστη όπως η ζωή</a:t>
            </a:r>
            <a:r>
              <a:rPr lang="el-GR" sz="1600" dirty="0" smtClean="0">
                <a:latin typeface="inherit"/>
              </a:rPr>
              <a:t>. </a:t>
            </a:r>
          </a:p>
          <a:p>
            <a:endParaRPr lang="el-GR" sz="1600" dirty="0" smtClean="0">
              <a:latin typeface="inherit"/>
            </a:endParaRPr>
          </a:p>
          <a:p>
            <a:r>
              <a:rPr lang="el-GR" sz="1600" dirty="0" smtClean="0">
                <a:latin typeface="inherit"/>
              </a:rPr>
              <a:t>Μαστιζόμενος </a:t>
            </a:r>
            <a:r>
              <a:rPr lang="el-GR" sz="1600" dirty="0" smtClean="0">
                <a:latin typeface="inherit"/>
              </a:rPr>
              <a:t>από εσωτερική διχόνοια και ψυχικές ασθένειες, ο Βαν Γκογκ κάνει ένα ιλιγγιώδες, εκπληκτικό άλμα και εστιάζει στο κύριο πράγμα: τη βιασύνη της ζωής προς το υπερπέραν, προς τους ουρανούς. </a:t>
            </a:r>
            <a:r>
              <a:rPr lang="el-GR" sz="1600" dirty="0" smtClean="0">
                <a:latin typeface="inherit"/>
              </a:rPr>
              <a:t>Ζωγραφίζει </a:t>
            </a:r>
            <a:r>
              <a:rPr lang="el-GR" sz="1600" dirty="0" smtClean="0">
                <a:latin typeface="inherit"/>
              </a:rPr>
              <a:t>την εικόνα με τα μάτια υψωμένα στον ουρανό, χωρίς να βλέπει τίποτα άλλο γύρω του.</a:t>
            </a:r>
            <a:r>
              <a:rPr lang="el-GR" sz="1600" dirty="0" smtClean="0">
                <a:latin typeface="inherit"/>
              </a:rPr>
              <a:t> </a:t>
            </a:r>
          </a:p>
          <a:p>
            <a:endParaRPr lang="el-GR" sz="1600" dirty="0" smtClean="0">
              <a:latin typeface="inherit"/>
            </a:endParaRPr>
          </a:p>
          <a:p>
            <a:r>
              <a:rPr lang="el-GR" sz="1600" dirty="0" smtClean="0">
                <a:latin typeface="inherit"/>
              </a:rPr>
              <a:t>Είτε </a:t>
            </a:r>
            <a:r>
              <a:rPr lang="el-GR" sz="1600" dirty="0" smtClean="0">
                <a:latin typeface="inherit"/>
              </a:rPr>
              <a:t>αναλογιζόμαστε ένα ανθισμένο δέντρο, είτε απορροφούμαστε από την κίνηση των κυμάτων είτε των νεφών, βυθιζόμαστε στη φύση, επιστρέφοντας σε αυτήν. …Όποτε αναπνέουμε το άρωμα ενός λιβαδιού ή ενός δάσους, αντηχεί μέσα μας ένας μακρινός απόηχος αυτής της ευτυχίας του «βρίσκουμε τη φύση». Οι συναντήσεις με τη φύση δεν τρέφουν απλώς την ευτυχία – χωρίς αυτές είναι </a:t>
            </a:r>
            <a:r>
              <a:rPr lang="el-GR" sz="1600" dirty="0" smtClean="0">
                <a:latin typeface="inherit"/>
              </a:rPr>
              <a:t>αδύνατη….</a:t>
            </a:r>
          </a:p>
          <a:p>
            <a:r>
              <a:rPr lang="el-GR" sz="1600" dirty="0" smtClean="0">
                <a:latin typeface="inherit"/>
              </a:rPr>
              <a:t> </a:t>
            </a:r>
          </a:p>
          <a:p>
            <a:r>
              <a:rPr lang="el-GR" sz="1600" dirty="0" smtClean="0">
                <a:latin typeface="inherit"/>
              </a:rPr>
              <a:t>Ο </a:t>
            </a:r>
            <a:r>
              <a:rPr lang="el-GR" sz="1600" dirty="0" smtClean="0">
                <a:latin typeface="inherit"/>
              </a:rPr>
              <a:t>πίνακας μας ανοίγει τα μάτια στην ομορφιά και την ευθραυστότητα… αλλά και στην απόλυτη αναγκαιότητά τους για την ύπαρξή μας</a:t>
            </a:r>
            <a:r>
              <a:rPr lang="el-GR" sz="1400" dirty="0" smtClean="0">
                <a:latin typeface="inherit"/>
              </a:rPr>
              <a:t>.</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3421173-C1AF-6B3E-B804-EAF6087E6CF4}"/>
              </a:ext>
            </a:extLst>
          </p:cNvPr>
          <p:cNvSpPr>
            <a:spLocks noGrp="1"/>
          </p:cNvSpPr>
          <p:nvPr>
            <p:ph idx="1"/>
          </p:nvPr>
        </p:nvSpPr>
        <p:spPr>
          <a:xfrm>
            <a:off x="0" y="5196989"/>
            <a:ext cx="12191999" cy="1661011"/>
          </a:xfrm>
        </p:spPr>
        <p:txBody>
          <a:bodyPr>
            <a:noAutofit/>
          </a:bodyPr>
          <a:lstStyle/>
          <a:p>
            <a:pPr marL="0" indent="0" algn="ctr">
              <a:lnSpc>
                <a:spcPct val="100000"/>
              </a:lnSpc>
              <a:buNone/>
            </a:pPr>
            <a:r>
              <a:rPr lang="el-GR" sz="1600" b="1" dirty="0" err="1">
                <a:solidFill>
                  <a:schemeClr val="tx2"/>
                </a:solidFill>
                <a:latin typeface="inherit"/>
              </a:rPr>
              <a:t>Joie</a:t>
            </a:r>
            <a:r>
              <a:rPr lang="el-GR" sz="1600" b="1" dirty="0">
                <a:solidFill>
                  <a:schemeClr val="tx2"/>
                </a:solidFill>
                <a:latin typeface="inherit"/>
              </a:rPr>
              <a:t> de </a:t>
            </a:r>
            <a:r>
              <a:rPr lang="el-GR" sz="1600" b="1" dirty="0" err="1">
                <a:solidFill>
                  <a:schemeClr val="tx2"/>
                </a:solidFill>
                <a:latin typeface="inherit"/>
              </a:rPr>
              <a:t>Vivre</a:t>
            </a:r>
            <a:r>
              <a:rPr lang="el-GR" sz="1600" b="1" dirty="0">
                <a:solidFill>
                  <a:schemeClr val="tx2"/>
                </a:solidFill>
                <a:latin typeface="inherit"/>
              </a:rPr>
              <a:t> (</a:t>
            </a:r>
            <a:r>
              <a:rPr lang="el-GR" sz="1600" b="1" dirty="0" err="1">
                <a:solidFill>
                  <a:schemeClr val="tx2"/>
                </a:solidFill>
                <a:latin typeface="inherit"/>
              </a:rPr>
              <a:t>Αντίπολη</a:t>
            </a:r>
            <a:r>
              <a:rPr lang="el-GR" sz="1600" b="1" dirty="0">
                <a:solidFill>
                  <a:schemeClr val="tx2"/>
                </a:solidFill>
                <a:latin typeface="inherit"/>
              </a:rPr>
              <a:t>), Πάμπλο Πικάσο, </a:t>
            </a:r>
            <a:r>
              <a:rPr lang="el-GR" sz="1600" b="1" dirty="0" smtClean="0">
                <a:solidFill>
                  <a:schemeClr val="tx2"/>
                </a:solidFill>
                <a:latin typeface="inherit"/>
              </a:rPr>
              <a:t>1946.  </a:t>
            </a:r>
            <a:r>
              <a:rPr lang="el-GR" sz="1600" dirty="0" smtClean="0">
                <a:solidFill>
                  <a:schemeClr val="tx2"/>
                </a:solidFill>
                <a:latin typeface="inherit"/>
              </a:rPr>
              <a:t>Τη </a:t>
            </a:r>
            <a:r>
              <a:rPr lang="el-GR" sz="1600" dirty="0">
                <a:solidFill>
                  <a:schemeClr val="tx2"/>
                </a:solidFill>
                <a:latin typeface="inherit"/>
              </a:rPr>
              <a:t>χρονιά που ο κυβιστής Πάμπλο Πικάσο ζωγράφισε αυτό το έργο, δεν υπήρχε μεγάλη χαρά στη μεταπολεμική Ευρώπη. Ο ίδιος ο καλλιτέχνης ήταν κρυμμένος σε ένα μικροσκοπικό σπίτι στη Γαλλική Ριβιέρα, αλλά ο χρόνος που πέρασε στο κοντινό μουσείο στούντιο </a:t>
            </a:r>
            <a:r>
              <a:rPr lang="el-GR" sz="1600" dirty="0" err="1">
                <a:solidFill>
                  <a:schemeClr val="tx2"/>
                </a:solidFill>
                <a:latin typeface="inherit"/>
              </a:rPr>
              <a:t>Chateau</a:t>
            </a:r>
            <a:r>
              <a:rPr lang="el-GR" sz="1600" dirty="0">
                <a:solidFill>
                  <a:schemeClr val="tx2"/>
                </a:solidFill>
                <a:latin typeface="inherit"/>
              </a:rPr>
              <a:t> </a:t>
            </a:r>
            <a:r>
              <a:rPr lang="el-GR" sz="1600" dirty="0" err="1">
                <a:solidFill>
                  <a:schemeClr val="tx2"/>
                </a:solidFill>
                <a:latin typeface="inherit"/>
              </a:rPr>
              <a:t>Grimaldi</a:t>
            </a:r>
            <a:r>
              <a:rPr lang="el-GR" sz="1600" dirty="0">
                <a:solidFill>
                  <a:schemeClr val="tx2"/>
                </a:solidFill>
                <a:latin typeface="inherit"/>
              </a:rPr>
              <a:t> ώθησε τη δημιουργικότητά του, με αποτέλεσμα να πολλαπλασιαστούν τα έργα του, συμπεριλαμβανομένου του </a:t>
            </a:r>
            <a:r>
              <a:rPr lang="el-GR" sz="1600" dirty="0" err="1" smtClean="0">
                <a:solidFill>
                  <a:schemeClr val="tx2"/>
                </a:solidFill>
                <a:latin typeface="inherit"/>
              </a:rPr>
              <a:t>Joie</a:t>
            </a:r>
            <a:r>
              <a:rPr lang="el-GR" sz="1600" dirty="0" smtClean="0">
                <a:solidFill>
                  <a:schemeClr val="tx2"/>
                </a:solidFill>
                <a:latin typeface="inherit"/>
              </a:rPr>
              <a:t> </a:t>
            </a:r>
            <a:r>
              <a:rPr lang="el-GR" sz="1600" dirty="0">
                <a:solidFill>
                  <a:schemeClr val="tx2"/>
                </a:solidFill>
                <a:latin typeface="inherit"/>
              </a:rPr>
              <a:t>de </a:t>
            </a:r>
            <a:r>
              <a:rPr lang="el-GR" sz="1600" dirty="0" err="1">
                <a:solidFill>
                  <a:schemeClr val="tx2"/>
                </a:solidFill>
                <a:latin typeface="inherit"/>
              </a:rPr>
              <a:t>Vivre</a:t>
            </a:r>
            <a:r>
              <a:rPr lang="el-GR" sz="1600" dirty="0">
                <a:solidFill>
                  <a:schemeClr val="tx2"/>
                </a:solidFill>
                <a:latin typeface="inherit"/>
              </a:rPr>
              <a:t> (</a:t>
            </a:r>
            <a:r>
              <a:rPr lang="el-GR" sz="1600" dirty="0" err="1">
                <a:solidFill>
                  <a:schemeClr val="tx2"/>
                </a:solidFill>
                <a:latin typeface="inherit"/>
              </a:rPr>
              <a:t>Αντίπολη</a:t>
            </a:r>
            <a:r>
              <a:rPr lang="el-GR" sz="1600" dirty="0">
                <a:solidFill>
                  <a:schemeClr val="tx2"/>
                </a:solidFill>
                <a:latin typeface="inherit"/>
              </a:rPr>
              <a:t>). </a:t>
            </a:r>
            <a:r>
              <a:rPr lang="en-US" sz="1600" dirty="0" smtClean="0">
                <a:solidFill>
                  <a:schemeClr val="tx2"/>
                </a:solidFill>
                <a:latin typeface="inherit"/>
              </a:rPr>
              <a:t>O</a:t>
            </a:r>
            <a:r>
              <a:rPr lang="el-GR" sz="1600" dirty="0" smtClean="0">
                <a:solidFill>
                  <a:schemeClr val="tx2"/>
                </a:solidFill>
                <a:latin typeface="inherit"/>
              </a:rPr>
              <a:t> </a:t>
            </a:r>
            <a:r>
              <a:rPr lang="el-GR" sz="1600" dirty="0">
                <a:solidFill>
                  <a:schemeClr val="tx2"/>
                </a:solidFill>
                <a:latin typeface="inherit"/>
              </a:rPr>
              <a:t>Πικάσο χρησιμοποίησε την τέχνη του για να ανακαλέσει το μυθικό παρελθόν, ζωγραφίζοντας την αγαπημένη του </a:t>
            </a:r>
            <a:r>
              <a:rPr lang="el-GR" sz="1600" dirty="0" err="1">
                <a:solidFill>
                  <a:schemeClr val="tx2"/>
                </a:solidFill>
                <a:latin typeface="inherit"/>
              </a:rPr>
              <a:t>Φρανσουάζ</a:t>
            </a:r>
            <a:r>
              <a:rPr lang="el-GR" sz="1600" dirty="0">
                <a:solidFill>
                  <a:schemeClr val="tx2"/>
                </a:solidFill>
                <a:latin typeface="inherit"/>
              </a:rPr>
              <a:t> </a:t>
            </a:r>
            <a:r>
              <a:rPr lang="el-GR" sz="1600" dirty="0" err="1">
                <a:solidFill>
                  <a:schemeClr val="tx2"/>
                </a:solidFill>
                <a:latin typeface="inherit"/>
              </a:rPr>
              <a:t>Ζιλό</a:t>
            </a:r>
            <a:r>
              <a:rPr lang="el-GR" sz="1600" dirty="0">
                <a:solidFill>
                  <a:schemeClr val="tx2"/>
                </a:solidFill>
                <a:latin typeface="inherit"/>
              </a:rPr>
              <a:t> σε ένα χορό με τους φανούς και τους σάτυρους, τα μισά άλογα, μισά άτομα της αρχαίας ελληνικής μυθολογίας.</a:t>
            </a:r>
          </a:p>
        </p:txBody>
      </p:sp>
      <p:pic>
        <p:nvPicPr>
          <p:cNvPr id="10242" name="Picture 2" descr="Pablo Picasso, 1946">
            <a:extLst>
              <a:ext uri="{FF2B5EF4-FFF2-40B4-BE49-F238E27FC236}">
                <a16:creationId xmlns:a16="http://schemas.microsoft.com/office/drawing/2014/main" xmlns="" id="{12DFCB02-3C1D-1F5A-7626-0CF72B623F3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413"/>
          <a:stretch/>
        </p:blipFill>
        <p:spPr bwMode="auto">
          <a:xfrm>
            <a:off x="0" y="0"/>
            <a:ext cx="12191998" cy="5196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765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96C039-B4C4-389F-A620-3BB4353EDA46}"/>
              </a:ext>
            </a:extLst>
          </p:cNvPr>
          <p:cNvSpPr txBox="1"/>
          <p:nvPr/>
        </p:nvSpPr>
        <p:spPr>
          <a:xfrm>
            <a:off x="15902" y="0"/>
            <a:ext cx="2926082" cy="6248401"/>
          </a:xfrm>
          <a:prstGeom prst="rect">
            <a:avLst/>
          </a:prstGeom>
        </p:spPr>
        <p:txBody>
          <a:bodyPr vert="horz" lIns="91440" tIns="45720" rIns="91440" bIns="45720" rtlCol="0">
            <a:noAutofit/>
          </a:bodyPr>
          <a:lstStyle/>
          <a:p>
            <a:pPr algn="just">
              <a:lnSpc>
                <a:spcPct val="90000"/>
              </a:lnSpc>
              <a:spcAft>
                <a:spcPts val="600"/>
              </a:spcAft>
            </a:pPr>
            <a:r>
              <a:rPr lang="en-US" sz="1600" b="1" i="1" kern="1200" dirty="0" smtClean="0">
                <a:solidFill>
                  <a:schemeClr val="tx2"/>
                </a:solidFill>
                <a:effectLst/>
                <a:latin typeface="inherit"/>
                <a:ea typeface="+mj-ea"/>
                <a:cs typeface="+mj-cs"/>
              </a:rPr>
              <a:t>Bonheur </a:t>
            </a:r>
            <a:r>
              <a:rPr lang="en-US" sz="1600" b="1" i="1" kern="1200" dirty="0">
                <a:solidFill>
                  <a:schemeClr val="tx2"/>
                </a:solidFill>
                <a:effectLst/>
                <a:latin typeface="inherit"/>
                <a:ea typeface="+mj-ea"/>
                <a:cs typeface="+mj-cs"/>
              </a:rPr>
              <a:t>de Vivre, Henri Matisse, </a:t>
            </a:r>
            <a:r>
              <a:rPr lang="en-US" sz="1600" b="1" i="1" kern="1200" dirty="0" smtClean="0">
                <a:solidFill>
                  <a:schemeClr val="tx2"/>
                </a:solidFill>
                <a:effectLst/>
                <a:latin typeface="inherit"/>
                <a:ea typeface="+mj-ea"/>
                <a:cs typeface="+mj-cs"/>
              </a:rPr>
              <a:t>1906</a:t>
            </a:r>
            <a:endParaRPr lang="el-GR" sz="1600" b="1" i="1" kern="1200" dirty="0" smtClean="0">
              <a:solidFill>
                <a:schemeClr val="tx2"/>
              </a:solidFill>
              <a:effectLst/>
              <a:latin typeface="inherit"/>
              <a:ea typeface="+mj-ea"/>
              <a:cs typeface="+mj-cs"/>
            </a:endParaRPr>
          </a:p>
          <a:p>
            <a:pPr algn="ctr">
              <a:lnSpc>
                <a:spcPct val="90000"/>
              </a:lnSpc>
              <a:spcAft>
                <a:spcPts val="600"/>
              </a:spcAft>
            </a:pPr>
            <a:endParaRPr lang="el-GR" sz="1600" dirty="0">
              <a:solidFill>
                <a:schemeClr val="tx2"/>
              </a:solidFill>
              <a:latin typeface="inherit"/>
            </a:endParaRPr>
          </a:p>
          <a:p>
            <a:pPr algn="ctr">
              <a:lnSpc>
                <a:spcPct val="90000"/>
              </a:lnSpc>
              <a:spcAft>
                <a:spcPts val="600"/>
              </a:spcAft>
            </a:pPr>
            <a:r>
              <a:rPr lang="en-US" sz="1400" dirty="0" err="1" smtClean="0">
                <a:solidFill>
                  <a:schemeClr val="tx2"/>
                </a:solidFill>
                <a:latin typeface="inherit"/>
              </a:rPr>
              <a:t>Θεωρούμενος</a:t>
            </a:r>
            <a:r>
              <a:rPr lang="en-US" sz="1400" dirty="0" smtClean="0">
                <a:solidFill>
                  <a:schemeClr val="tx2"/>
                </a:solidFill>
                <a:latin typeface="inherit"/>
              </a:rPr>
              <a:t> </a:t>
            </a:r>
            <a:r>
              <a:rPr lang="en-US" sz="1400" dirty="0" err="1">
                <a:solidFill>
                  <a:schemeClr val="tx2"/>
                </a:solidFill>
                <a:latin typeface="inherit"/>
              </a:rPr>
              <a:t>ακρογωνιαίος</a:t>
            </a:r>
            <a:r>
              <a:rPr lang="en-US" sz="1400" dirty="0">
                <a:solidFill>
                  <a:schemeClr val="tx2"/>
                </a:solidFill>
                <a:latin typeface="inherit"/>
              </a:rPr>
              <a:t> λίθος του πρώιμου μοντερνισμού, το «Bonheur de Vivre» του Henri Matisse γιορτάζει τη ζωή με τον Φωβιστικό τρόπο: μέσα από το λαμπρό χρώμα. Η </a:t>
            </a:r>
            <a:r>
              <a:rPr lang="en-US" sz="1400" dirty="0" err="1">
                <a:solidFill>
                  <a:schemeClr val="tx2"/>
                </a:solidFill>
                <a:latin typeface="inherit"/>
              </a:rPr>
              <a:t>μετ</a:t>
            </a:r>
            <a:r>
              <a:rPr lang="en-US" sz="1400" dirty="0">
                <a:solidFill>
                  <a:schemeClr val="tx2"/>
                </a:solidFill>
                <a:latin typeface="inherit"/>
              </a:rPr>
              <a:t>αβαλλόμενη κλίμακα της ποιμαντικής σκηνής των γυμνών υποκειμένων ζητά μια πιο προσεκτική ματιά και αποκαλύπτει ένα ριζοσπαστικό πείραμα, στο οποίο οι φιγούρες ζωγραφίζονται όπως τις βλέπει η μία από την άλλη.</a:t>
            </a:r>
          </a:p>
          <a:p>
            <a:pPr algn="ctr">
              <a:lnSpc>
                <a:spcPct val="90000"/>
              </a:lnSpc>
              <a:spcAft>
                <a:spcPts val="600"/>
              </a:spcAft>
            </a:pPr>
            <a:r>
              <a:rPr lang="en-US" sz="1400" dirty="0" smtClean="0">
                <a:solidFill>
                  <a:schemeClr val="tx2"/>
                </a:solidFill>
                <a:latin typeface="inherit"/>
              </a:rPr>
              <a:t>Ο </a:t>
            </a:r>
            <a:r>
              <a:rPr lang="en-US" sz="1400" dirty="0" err="1">
                <a:solidFill>
                  <a:schemeClr val="tx2"/>
                </a:solidFill>
                <a:latin typeface="inherit"/>
              </a:rPr>
              <a:t>πίνακας</a:t>
            </a:r>
            <a:r>
              <a:rPr lang="en-US" sz="1400" dirty="0">
                <a:solidFill>
                  <a:schemeClr val="tx2"/>
                </a:solidFill>
                <a:latin typeface="inherit"/>
              </a:rPr>
              <a:t> ήταν συγκλονιστικός για την καλλιτεχνική κοινότητα για το ύφος του και για το ευρύ κοινό για το περιεχόμενό του. </a:t>
            </a:r>
            <a:r>
              <a:rPr lang="en-US" sz="1400" dirty="0" err="1">
                <a:solidFill>
                  <a:schemeClr val="tx2"/>
                </a:solidFill>
                <a:latin typeface="inherit"/>
              </a:rPr>
              <a:t>Κάθε</a:t>
            </a:r>
            <a:r>
              <a:rPr lang="en-US" sz="1400" dirty="0">
                <a:solidFill>
                  <a:schemeClr val="tx2"/>
                </a:solidFill>
                <a:latin typeface="inherit"/>
              </a:rPr>
              <a:t> </a:t>
            </a:r>
            <a:r>
              <a:rPr lang="en-US" sz="1400" dirty="0" err="1">
                <a:solidFill>
                  <a:schemeClr val="tx2"/>
                </a:solidFill>
                <a:latin typeface="inherit"/>
              </a:rPr>
              <a:t>φιγούρ</a:t>
            </a:r>
            <a:r>
              <a:rPr lang="en-US" sz="1400" dirty="0">
                <a:solidFill>
                  <a:schemeClr val="tx2"/>
                </a:solidFill>
                <a:latin typeface="inherit"/>
              </a:rPr>
              <a:t>α απολαμβάνει τη ζωή της: γυμνή, στη φύση και με άγρια ​​αισθησιακή διάθεση. </a:t>
            </a:r>
            <a:r>
              <a:rPr lang="en-US" sz="1400" dirty="0" err="1">
                <a:solidFill>
                  <a:schemeClr val="tx2"/>
                </a:solidFill>
                <a:latin typeface="inherit"/>
              </a:rPr>
              <a:t>Το</a:t>
            </a:r>
            <a:r>
              <a:rPr lang="en-US" sz="1400" dirty="0">
                <a:solidFill>
                  <a:schemeClr val="tx2"/>
                </a:solidFill>
                <a:latin typeface="inherit"/>
              </a:rPr>
              <a:t> 1908, ο Matisse </a:t>
            </a:r>
            <a:r>
              <a:rPr lang="en-US" sz="1400" dirty="0" err="1">
                <a:solidFill>
                  <a:schemeClr val="tx2"/>
                </a:solidFill>
                <a:latin typeface="inherit"/>
              </a:rPr>
              <a:t>εί</a:t>
            </a:r>
            <a:r>
              <a:rPr lang="en-US" sz="1400" dirty="0">
                <a:solidFill>
                  <a:schemeClr val="tx2"/>
                </a:solidFill>
                <a:latin typeface="inherit"/>
              </a:rPr>
              <a:t>πε ότι αυτή η απεικόνιση της ηδονιστικής χαράς αντιπροσώπευε το όνειρό του για «μια τέχνη ισορροπίας, αγνότητας και γαλήνης, χωρίς ανησυχητικό ή καταθλιπτικό θέμα».</a:t>
            </a:r>
          </a:p>
        </p:txBody>
      </p:sp>
      <p:pic>
        <p:nvPicPr>
          <p:cNvPr id="11266" name="Picture 2" descr="Henri Matisse, 1906">
            <a:extLst>
              <a:ext uri="{FF2B5EF4-FFF2-40B4-BE49-F238E27FC236}">
                <a16:creationId xmlns:a16="http://schemas.microsoft.com/office/drawing/2014/main" xmlns="" id="{F32E34A9-4561-9802-9C7D-6D60FA2D6627}"/>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468" r="5062" b="1"/>
          <a:stretch/>
        </p:blipFill>
        <p:spPr bwMode="auto">
          <a:xfrm>
            <a:off x="3216301" y="0"/>
            <a:ext cx="89756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570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
            <a:ext cx="8461094" cy="1690688"/>
          </a:xfrm>
        </p:spPr>
        <p:txBody>
          <a:bodyPr>
            <a:normAutofit/>
          </a:bodyPr>
          <a:lstStyle/>
          <a:p>
            <a:pPr algn="ctr"/>
            <a:r>
              <a:rPr lang="el-GR" sz="1600" b="1" dirty="0" smtClean="0">
                <a:latin typeface="inherit"/>
              </a:rPr>
              <a:t>ΕΝΑ ΜΑΘΗΜΑ ΑΠΟ </a:t>
            </a:r>
            <a:r>
              <a:rPr lang="el-GR" sz="1600" b="1" dirty="0" smtClean="0">
                <a:latin typeface="inherit"/>
              </a:rPr>
              <a:t>ΤΟΝ </a:t>
            </a:r>
            <a:r>
              <a:rPr lang="el-GR" sz="1600" b="1" dirty="0" smtClean="0">
                <a:latin typeface="inherit"/>
              </a:rPr>
              <a:t>ΓΚΑΣΤΟΝ ΣΕΣΑΚ</a:t>
            </a:r>
            <a:br>
              <a:rPr lang="el-GR" sz="1600" b="1" dirty="0" smtClean="0">
                <a:latin typeface="inherit"/>
              </a:rPr>
            </a:br>
            <a:r>
              <a:rPr lang="el-GR" sz="1600" b="1" dirty="0" smtClean="0">
                <a:latin typeface="inherit"/>
              </a:rPr>
              <a:t/>
            </a:r>
            <a:br>
              <a:rPr lang="el-GR" sz="1600" b="1" dirty="0" smtClean="0">
                <a:latin typeface="inherit"/>
              </a:rPr>
            </a:br>
            <a:r>
              <a:rPr lang="el-GR" sz="1600" b="1" i="1" dirty="0" smtClean="0">
                <a:solidFill>
                  <a:srgbClr val="7030A0"/>
                </a:solidFill>
                <a:latin typeface="inherit"/>
              </a:rPr>
              <a:t>Δουλέψτε για την ευτυχία σας!  Μόνο </a:t>
            </a:r>
            <a:r>
              <a:rPr lang="el-GR" sz="1600" b="1" i="1" dirty="0" smtClean="0">
                <a:solidFill>
                  <a:srgbClr val="7030A0"/>
                </a:solidFill>
                <a:latin typeface="inherit"/>
              </a:rPr>
              <a:t>εμείς οι ίδιοι μπορούμε να δώσουμε αυτόν τον αγώνα για τα φωτεινά συναισθήματα στην ψυχή μας, μόνο εμείς μπορούμε να επιλέξουμε την ευτυχία έναντι της </a:t>
            </a:r>
            <a:r>
              <a:rPr lang="el-GR" sz="1600" b="1" i="1" dirty="0" smtClean="0">
                <a:solidFill>
                  <a:srgbClr val="7030A0"/>
                </a:solidFill>
                <a:latin typeface="inherit"/>
              </a:rPr>
              <a:t>δυστυχίας</a:t>
            </a:r>
            <a:endParaRPr lang="el-GR" sz="1600" b="1" i="1" dirty="0">
              <a:solidFill>
                <a:srgbClr val="7030A0"/>
              </a:solidFill>
              <a:latin typeface="inherit"/>
            </a:endParaRPr>
          </a:p>
        </p:txBody>
      </p:sp>
      <p:pic>
        <p:nvPicPr>
          <p:cNvPr id="4" name="3 - Θέση περιεχομένου" descr="https://usaartnews.com/wp-content/uploads/47%D0%BA6%D0%B0.jpg"/>
          <p:cNvPicPr>
            <a:picLocks noGrp="1"/>
          </p:cNvPicPr>
          <p:nvPr>
            <p:ph idx="1"/>
          </p:nvPr>
        </p:nvPicPr>
        <p:blipFill>
          <a:blip r:embed="rId2" cstate="print"/>
          <a:srcRect/>
          <a:stretch>
            <a:fillRect/>
          </a:stretch>
        </p:blipFill>
        <p:spPr bwMode="auto">
          <a:xfrm>
            <a:off x="8430914" y="0"/>
            <a:ext cx="3761086" cy="6858000"/>
          </a:xfrm>
          <a:prstGeom prst="rect">
            <a:avLst/>
          </a:prstGeom>
          <a:noFill/>
          <a:ln w="9525">
            <a:noFill/>
            <a:miter lim="800000"/>
            <a:headEnd/>
            <a:tailEnd/>
          </a:ln>
        </p:spPr>
      </p:pic>
      <p:sp>
        <p:nvSpPr>
          <p:cNvPr id="7" name="6 - TextBox"/>
          <p:cNvSpPr txBox="1"/>
          <p:nvPr/>
        </p:nvSpPr>
        <p:spPr>
          <a:xfrm>
            <a:off x="0" y="1388962"/>
            <a:ext cx="7940234" cy="5539978"/>
          </a:xfrm>
          <a:prstGeom prst="rect">
            <a:avLst/>
          </a:prstGeom>
          <a:noFill/>
        </p:spPr>
        <p:txBody>
          <a:bodyPr wrap="square" rtlCol="0">
            <a:spAutoFit/>
          </a:bodyPr>
          <a:lstStyle/>
          <a:p>
            <a:endParaRPr lang="el-GR" dirty="0" smtClean="0"/>
          </a:p>
          <a:p>
            <a:pPr algn="ctr"/>
            <a:r>
              <a:rPr lang="el-GR" sz="1600" dirty="0" smtClean="0">
                <a:latin typeface="inherit"/>
              </a:rPr>
              <a:t>Τι είναι η ευτυχία; Μια κατάσταση του μυαλού? Ένα έργο του μυαλού; Μια απόφαση, μια προσπάθεια, μια επιθυμία; Ή μια κατασκευή που στήνουμε μέσα μας; </a:t>
            </a:r>
            <a:r>
              <a:rPr lang="el-GR" sz="1600" dirty="0" smtClean="0">
                <a:latin typeface="inherit"/>
              </a:rPr>
              <a:t> Τις </a:t>
            </a:r>
            <a:r>
              <a:rPr lang="el-GR" sz="1600" dirty="0" smtClean="0">
                <a:latin typeface="inherit"/>
              </a:rPr>
              <a:t>περισσότερες φορές - όλα </a:t>
            </a:r>
            <a:r>
              <a:rPr lang="el-GR" sz="1600" dirty="0" smtClean="0">
                <a:latin typeface="inherit"/>
              </a:rPr>
              <a:t>μαζί. </a:t>
            </a:r>
          </a:p>
          <a:p>
            <a:pPr algn="ctr"/>
            <a:endParaRPr lang="el-GR" sz="1600" dirty="0" smtClean="0">
              <a:latin typeface="inherit"/>
            </a:endParaRPr>
          </a:p>
          <a:p>
            <a:pPr algn="ctr"/>
            <a:r>
              <a:rPr lang="el-GR" sz="1600" dirty="0" smtClean="0">
                <a:latin typeface="inherit"/>
              </a:rPr>
              <a:t>Αυτή </a:t>
            </a:r>
            <a:r>
              <a:rPr lang="el-GR" sz="1600" dirty="0" smtClean="0">
                <a:latin typeface="inherit"/>
              </a:rPr>
              <a:t>η λοξή φιγούρα –χωρίς χέρια, χωρίς πόδια, με άσχημο αλλά λαμπερό πρόσωπο– είναι ένα είδος στραβού καθρέφτη στον οποίο κοιτάζει ο δημιουργός του, </a:t>
            </a:r>
            <a:r>
              <a:rPr lang="el-GR" sz="1600" dirty="0" err="1" smtClean="0">
                <a:latin typeface="inherit"/>
              </a:rPr>
              <a:t>Gaston</a:t>
            </a:r>
            <a:r>
              <a:rPr lang="el-GR" sz="1600" dirty="0" smtClean="0">
                <a:latin typeface="inherit"/>
              </a:rPr>
              <a:t> </a:t>
            </a:r>
            <a:r>
              <a:rPr lang="el-GR" sz="1600" dirty="0" err="1" smtClean="0">
                <a:latin typeface="inherit"/>
              </a:rPr>
              <a:t>Chessac</a:t>
            </a:r>
            <a:r>
              <a:rPr lang="el-GR" sz="1600" dirty="0" smtClean="0">
                <a:latin typeface="inherit"/>
              </a:rPr>
              <a:t>.</a:t>
            </a:r>
          </a:p>
          <a:p>
            <a:pPr algn="ctr"/>
            <a:r>
              <a:rPr lang="el-GR" sz="1600" dirty="0" smtClean="0">
                <a:latin typeface="inherit"/>
              </a:rPr>
              <a:t> </a:t>
            </a:r>
          </a:p>
          <a:p>
            <a:pPr algn="ctr"/>
            <a:r>
              <a:rPr lang="el-GR" sz="1600" dirty="0" smtClean="0">
                <a:latin typeface="inherit"/>
              </a:rPr>
              <a:t>Αυτός ο μελαγχολικός άνδρας με κακή υγεία μας υπενθυμίζει ότι η ευτυχία δεν δίνεται ποτέ, ή σχεδόν ποτέ, δωρεάν, έτσι ακριβώς. Αλλά είναι πάντα </a:t>
            </a:r>
            <a:r>
              <a:rPr lang="el-GR" sz="1600" dirty="0" smtClean="0">
                <a:latin typeface="inherit"/>
              </a:rPr>
              <a:t>διαθέσιμη </a:t>
            </a:r>
            <a:r>
              <a:rPr lang="el-GR" sz="1600" dirty="0" smtClean="0">
                <a:latin typeface="inherit"/>
              </a:rPr>
              <a:t>στο ισχυρό ανθρώπινο μυαλό. Πλατύ χαμόγελο, γεμάτο δύναμη και γενναιόδωρη αξιοπιστία. </a:t>
            </a:r>
            <a:r>
              <a:rPr lang="el-GR" sz="1600" dirty="0" smtClean="0">
                <a:latin typeface="inherit"/>
              </a:rPr>
              <a:t>Κοροϊδευτικός αλλά κυρίως με </a:t>
            </a:r>
            <a:r>
              <a:rPr lang="el-GR" sz="1600" dirty="0" smtClean="0">
                <a:latin typeface="inherit"/>
              </a:rPr>
              <a:t>μάτια ορθάνοιχτα στον κόσμο</a:t>
            </a:r>
            <a:r>
              <a:rPr lang="el-GR" sz="1600" dirty="0" smtClean="0">
                <a:latin typeface="inherit"/>
              </a:rPr>
              <a:t>.</a:t>
            </a:r>
          </a:p>
          <a:p>
            <a:pPr algn="ctr"/>
            <a:endParaRPr lang="el-GR" sz="1600" dirty="0" smtClean="0">
              <a:latin typeface="inherit"/>
            </a:endParaRPr>
          </a:p>
          <a:p>
            <a:pPr algn="ctr"/>
            <a:endParaRPr lang="el-GR" sz="1600" dirty="0" smtClean="0">
              <a:latin typeface="inherit"/>
            </a:endParaRPr>
          </a:p>
          <a:p>
            <a:pPr algn="ctr"/>
            <a:r>
              <a:rPr lang="el-GR" sz="1600" dirty="0" smtClean="0">
                <a:latin typeface="inherit"/>
              </a:rPr>
              <a:t>Το </a:t>
            </a:r>
            <a:r>
              <a:rPr lang="el-GR" sz="1600" dirty="0" smtClean="0">
                <a:latin typeface="inherit"/>
              </a:rPr>
              <a:t>ανθρωπάκι στον πίνακα μας </a:t>
            </a:r>
            <a:r>
              <a:rPr lang="el-GR" sz="1600" dirty="0" smtClean="0">
                <a:latin typeface="inherit"/>
              </a:rPr>
              <a:t>λέει: </a:t>
            </a:r>
          </a:p>
          <a:p>
            <a:pPr algn="ctr"/>
            <a:endParaRPr lang="el-GR" sz="1600" dirty="0" smtClean="0">
              <a:latin typeface="inherit"/>
            </a:endParaRPr>
          </a:p>
          <a:p>
            <a:pPr algn="ctr"/>
            <a:r>
              <a:rPr lang="el-GR" sz="1600" b="1" i="1" dirty="0" smtClean="0">
                <a:latin typeface="inherit"/>
              </a:rPr>
              <a:t>Έχουμε </a:t>
            </a:r>
            <a:r>
              <a:rPr lang="el-GR" sz="1600" b="1" i="1" dirty="0" smtClean="0">
                <a:latin typeface="inherit"/>
              </a:rPr>
              <a:t>την ικανότητα να πετύχουμε την ευτυχία. Για κάποιους είναι ταλέντο, για άλλους - αποτέλεσμα αγώνα, αλλά η ευτυχία είναι διαθέσιμη σε όλους…</a:t>
            </a:r>
          </a:p>
          <a:p>
            <a:pPr algn="ctr"/>
            <a:endParaRPr lang="el-GR" sz="1600" b="1" dirty="0" smtClean="0">
              <a:latin typeface="inherit"/>
            </a:endParaRPr>
          </a:p>
          <a:p>
            <a:pPr algn="ctr"/>
            <a:r>
              <a:rPr lang="el-GR" sz="1600" b="1" dirty="0" smtClean="0">
                <a:latin typeface="inherit"/>
              </a:rPr>
              <a:t> </a:t>
            </a:r>
          </a:p>
          <a:p>
            <a:pPr algn="ctr"/>
            <a:endParaRPr lang="el-GR" sz="1600" dirty="0">
              <a:latin typeface="inheri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608</TotalTime>
  <Words>1672</Words>
  <Application>Microsoft Office PowerPoint</Application>
  <PresentationFormat>Προσαρμογή</PresentationFormat>
  <Paragraphs>149</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Διαφάνεια 1</vt:lpstr>
      <vt:lpstr> </vt:lpstr>
      <vt:lpstr>Kαθαρή ευτυχία, διασκέδαση και χαρά στους πίνακες του Jan Steen </vt:lpstr>
      <vt:lpstr>Διαφάνεια 4</vt:lpstr>
      <vt:lpstr>Διαφάνεια 5</vt:lpstr>
      <vt:lpstr>ΤΟ ΜΑΘΗΜΑ ΤΟΥ ΒΙΝΣΕΝΤ ΒΑΝ ΓΚΟΓΚ:  Κοίτα τον ουρανό! Η ευτυχία παίρνει όλη την προέλευσή της από στιγμές χάριτος. Να σταματήσω, να σιωπήσω. Να κοιτάζω, να ακούω, να αναπνέω. Να θαυμάσω! </vt:lpstr>
      <vt:lpstr>Διαφάνεια 7</vt:lpstr>
      <vt:lpstr>Διαφάνεια 8</vt:lpstr>
      <vt:lpstr>ΕΝΑ ΜΑΘΗΜΑ ΑΠΟ ΤΟΝ ΓΚΑΣΤΟΝ ΣΕΣΑΚ  Δουλέψτε για την ευτυχία σας!  Μόνο εμείς οι ίδιοι μπορούμε να δώσουμε αυτόν τον αγώνα για τα φωτεινά συναισθήματα στην ψυχή μας, μόνο εμείς μπορούμε να επιλέξουμε την ευτυχία έναντι της δυστυχίας</vt:lpstr>
      <vt:lpstr>Rythme, Joie de vivre, Robert Delaunay, 1930 </vt:lpstr>
      <vt:lpstr>Διαφάνεια 11</vt:lpstr>
      <vt:lpstr>Διαφάνεια 12</vt:lpstr>
      <vt:lpstr>Διαφάνεια 13</vt:lpstr>
      <vt:lpstr>Διαφάνεια 14</vt:lpstr>
      <vt:lpstr> ΜΑΘΗΜΑ GUSTAVE COURBET: Η ΕΥΤΥΧΙΑ ΣΤΗ ΣΤΙΓΜΗ Ίσως αυτό είναι το νόημα της ευτυχίας.  Να πω στον εαυτό μου μια μέρα: ό,τι και να μου συμβεί μετά,  αξίζει να το ζήσω ακόμα και για αυτή τη στιγμή.  </vt:lpstr>
      <vt:lpstr>            Τα πρώτα βήματα, Γεώργιος Ιακωβίδης  Τα «Πρώτα βήματα» είναι ένα από τα πιο γνωστά και τα πιο αγαπημένα έργα του Ιακωβίδη.  Η σκηνή ξετυλίγεται σε ένα εσωτερικό βαυαρέζικου χωριάτικου σπιτιού που πλημμυρίζει από φως από το ανοικτό παράθυρο.  Η γιαγιά, ντυμένη με σκούρους βυσσινί τόνους, κρατάει το ξανθόμαλλο μωρό, που, γεμάτο θάρρος και χαμόγελο, κάνει τα πρώτα του βήματα στον κόσμο, πατώντας πάνω σε ένα ξύλινο τραπέζι.  Η γιαγιά έχει αφήσει σε μια γωνιά το κόκκινο πλεκτό της. Προσέξτε αυτή την κόκκινη νότα στα έργα του Ιακωβίδη, που την έχουμε ξαναδεί στους πίνακες του δασκάλου του Νικηφόρου Λύτρα.  Η μεγαλύτερη αδελφή του μωρού, που κάθεται με την πλάτη γυρισμένη στο πρώτο επίπεδο του πίνακα, ανοίγει την αγκαλιά της για να υποδεχτεί το μωρό και να το προστατεύσει.  Προσέξτε την επίδραση του φωτός επάνω στις μορφές: το μωρό «λαμπαδιάζει» ολόλευκο και ολόξανθο. Γίνεται έτσι το σύμβολο της νέας ζωής που ανατέλλει. Το φως που έρχεται αντίθετα «ανάβει» και τονίζει με μια φωτεινή αύρα τα περιγράμματα του κοριτσιού.  Το έργο αποπνέει ζωντάνια και ζωική ευφορία. Το έργο αυτό εκτέθηκε για πρώτη φορά το 1892 στο Glaspalast του Μονάχου και οριοθετεί μια βασική αλλαγή στην ερμηνεία του φωτός στο έργο του Ιακωβίδη.  Το φυσικό φως εισβάλλει στη σκηνή από το παράθυρο και την πλημμυρίζει, χαρίζοντάς της παλμό και ατμόσφαιρα. </vt:lpstr>
      <vt:lpstr>Luncheon of the boating party, Renoir   Σε αυτόν τον πίνακα, ο Ρενουάρ γιορτάζει την καλή παρέα, το καλό φαγητό, το καλό κρασί και την καλή φύση.  Βρισκόμαστε σε ένα μέρος όπου τόσο η φύση όσο και η ανθρώπινη φύση είναι ήρεμες και ευγενικές, δεν υπάρχει χώρος για σκοτάδι στον ηλιόλουστο κόσμο του Ρενουάρ.</vt:lpstr>
      <vt:lpstr>Διαφάνεια 18</vt:lpstr>
      <vt:lpstr>ΤΟ ΜΑΘΗΜΑ ΤΟΥ GUSTAV KLIMT:  ΑΓΑΠΑΣ ΤΗΝ ΚΑΤΑΣΤΑΣΗ ΤΗΣ ΕΥΤΥΧΙΑΣ  Μπορούμε πάντα να μάθουμε την ευτυχία, ακόμη και αν η γλώσσα της  δεν είναι η δική μας. . </vt:lpstr>
      <vt:lpstr>          ΠΑΡΑΠΟΜΠΕΣ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ΤΑΞΙΔΙ ΜΕ ΤΗ ΧΑΡΑ ΤΗΣ ΖΩΗΣ ΣΤΙΣ ΕΙΚΑΣΤΙΚΕΣ ΤΕΧΝΕΣ</dc:title>
  <dc:creator>Maria Giannari</dc:creator>
  <cp:lastModifiedBy>user</cp:lastModifiedBy>
  <cp:revision>57</cp:revision>
  <dcterms:created xsi:type="dcterms:W3CDTF">2023-09-08T09:39:16Z</dcterms:created>
  <dcterms:modified xsi:type="dcterms:W3CDTF">2023-10-21T09:09:40Z</dcterms:modified>
</cp:coreProperties>
</file>