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0" r:id="rId7"/>
    <p:sldId id="262" r:id="rId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B1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7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0A97E220-0CFD-4A6E-B8C0-E62A231607F2}" type="datetimeFigureOut">
              <a:rPr lang="el-GR" smtClean="0"/>
              <a:pPr/>
              <a:t>15/12/2023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AE38CFF-2D85-45A2-B0DD-72BBBDA2663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0A97E220-0CFD-4A6E-B8C0-E62A231607F2}" type="datetimeFigureOut">
              <a:rPr lang="el-GR" smtClean="0"/>
              <a:pPr/>
              <a:t>15/12/2023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AE38CFF-2D85-45A2-B0DD-72BBBDA2663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0A97E220-0CFD-4A6E-B8C0-E62A231607F2}" type="datetimeFigureOut">
              <a:rPr lang="el-GR" smtClean="0"/>
              <a:pPr/>
              <a:t>15/12/2023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AE38CFF-2D85-45A2-B0DD-72BBBDA2663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0A97E220-0CFD-4A6E-B8C0-E62A231607F2}" type="datetimeFigureOut">
              <a:rPr lang="el-GR" smtClean="0"/>
              <a:pPr/>
              <a:t>15/12/2023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AE38CFF-2D85-45A2-B0DD-72BBBDA2663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A97E220-0CFD-4A6E-B8C0-E62A231607F2}" type="datetimeFigureOut">
              <a:rPr lang="el-GR" smtClean="0"/>
              <a:pPr/>
              <a:t>15/12/2023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AE38CFF-2D85-45A2-B0DD-72BBBDA2663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0A97E220-0CFD-4A6E-B8C0-E62A231607F2}" type="datetimeFigureOut">
              <a:rPr lang="el-GR" smtClean="0"/>
              <a:pPr/>
              <a:t>15/12/2023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AE38CFF-2D85-45A2-B0DD-72BBBDA2663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0A97E220-0CFD-4A6E-B8C0-E62A231607F2}" type="datetimeFigureOut">
              <a:rPr lang="el-GR" smtClean="0"/>
              <a:pPr/>
              <a:t>15/12/2023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AE38CFF-2D85-45A2-B0DD-72BBBDA2663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0A97E220-0CFD-4A6E-B8C0-E62A231607F2}" type="datetimeFigureOut">
              <a:rPr lang="el-GR" smtClean="0"/>
              <a:pPr/>
              <a:t>15/12/2023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AE38CFF-2D85-45A2-B0DD-72BBBDA2663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A97E220-0CFD-4A6E-B8C0-E62A231607F2}" type="datetimeFigureOut">
              <a:rPr lang="el-GR" smtClean="0"/>
              <a:pPr/>
              <a:t>15/12/2023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AE38CFF-2D85-45A2-B0DD-72BBBDA2663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A97E220-0CFD-4A6E-B8C0-E62A231607F2}" type="datetimeFigureOut">
              <a:rPr lang="el-GR" smtClean="0"/>
              <a:pPr/>
              <a:t>15/12/2023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AE38CFF-2D85-45A2-B0DD-72BBBDA2663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A97E220-0CFD-4A6E-B8C0-E62A231607F2}" type="datetimeFigureOut">
              <a:rPr lang="el-GR" smtClean="0"/>
              <a:pPr/>
              <a:t>15/12/2023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AE38CFF-2D85-45A2-B0DD-72BBBDA2663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0000" b="-30000"/>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7E220-0CFD-4A6E-B8C0-E62A231607F2}" type="datetimeFigureOut">
              <a:rPr lang="el-GR" smtClean="0"/>
              <a:pPr/>
              <a:t>15/12/2023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38CFF-2D85-45A2-B0DD-72BBBDA2663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1844824"/>
            <a:ext cx="9144000" cy="1755627"/>
          </a:xfrm>
        </p:spPr>
        <p:txBody>
          <a:bodyPr>
            <a:normAutofit fontScale="90000"/>
          </a:bodyPr>
          <a:lstStyle/>
          <a:p>
            <a:r>
              <a:rPr lang="el-GR" sz="4000" b="1" dirty="0"/>
              <a:t>ΑΝΘΡΩΠΙΣΤΙΚΕΣ ΑΞΙΕΣ &amp; ΣΥΓΧΡΟΝΗ ΙΑΤΡΙΚΗ </a:t>
            </a:r>
            <a:br>
              <a:rPr lang="el-GR" b="1" dirty="0"/>
            </a:br>
            <a:r>
              <a:rPr lang="el-GR" sz="3600" b="1" dirty="0"/>
              <a:t>(</a:t>
            </a:r>
            <a:r>
              <a:rPr lang="en-US" sz="3600" b="1" dirty="0"/>
              <a:t>MED2135)</a:t>
            </a:r>
            <a:endParaRPr lang="el-GR" sz="3600" b="1" dirty="0"/>
          </a:p>
        </p:txBody>
      </p:sp>
      <p:sp>
        <p:nvSpPr>
          <p:cNvPr id="3" name="2 - Υπότιτλος"/>
          <p:cNvSpPr>
            <a:spLocks noGrp="1"/>
          </p:cNvSpPr>
          <p:nvPr>
            <p:ph type="subTitle" idx="1"/>
          </p:nvPr>
        </p:nvSpPr>
        <p:spPr>
          <a:xfrm>
            <a:off x="-468560" y="6093296"/>
            <a:ext cx="6372200" cy="576064"/>
          </a:xfrm>
        </p:spPr>
        <p:txBody>
          <a:bodyPr>
            <a:normAutofit lnSpcReduction="10000"/>
          </a:bodyPr>
          <a:lstStyle/>
          <a:p>
            <a:r>
              <a:rPr lang="el-GR" dirty="0">
                <a:solidFill>
                  <a:schemeClr val="tx1">
                    <a:lumMod val="75000"/>
                    <a:lumOff val="25000"/>
                  </a:schemeClr>
                </a:solidFill>
                <a:effectLst>
                  <a:outerShdw blurRad="38100" dist="38100" dir="2700000" algn="tl">
                    <a:srgbClr val="000000">
                      <a:alpha val="43137"/>
                    </a:srgbClr>
                  </a:outerShdw>
                </a:effectLst>
              </a:rPr>
              <a:t>Χειμερινό </a:t>
            </a:r>
            <a:r>
              <a:rPr lang="en-US" dirty="0">
                <a:solidFill>
                  <a:schemeClr val="tx1">
                    <a:lumMod val="75000"/>
                    <a:lumOff val="25000"/>
                  </a:schemeClr>
                </a:solidFill>
                <a:effectLst>
                  <a:outerShdw blurRad="38100" dist="38100" dir="2700000" algn="tl">
                    <a:srgbClr val="000000">
                      <a:alpha val="43137"/>
                    </a:srgbClr>
                  </a:outerShdw>
                </a:effectLst>
              </a:rPr>
              <a:t> </a:t>
            </a:r>
            <a:r>
              <a:rPr lang="el-GR" dirty="0">
                <a:solidFill>
                  <a:schemeClr val="tx1">
                    <a:lumMod val="75000"/>
                    <a:lumOff val="25000"/>
                  </a:schemeClr>
                </a:solidFill>
                <a:effectLst>
                  <a:outerShdw blurRad="38100" dist="38100" dir="2700000" algn="tl">
                    <a:srgbClr val="000000">
                      <a:alpha val="43137"/>
                    </a:srgbClr>
                  </a:outerShdw>
                </a:effectLst>
              </a:rPr>
              <a:t>εξάμηνο </a:t>
            </a:r>
            <a:r>
              <a:rPr lang="en-US" dirty="0">
                <a:solidFill>
                  <a:schemeClr val="tx1">
                    <a:lumMod val="75000"/>
                    <a:lumOff val="25000"/>
                  </a:schemeClr>
                </a:solidFill>
                <a:effectLst>
                  <a:outerShdw blurRad="38100" dist="38100" dir="2700000" algn="tl">
                    <a:srgbClr val="000000">
                      <a:alpha val="43137"/>
                    </a:srgbClr>
                  </a:outerShdw>
                </a:effectLst>
              </a:rPr>
              <a:t> </a:t>
            </a:r>
            <a:r>
              <a:rPr lang="el-GR" dirty="0">
                <a:solidFill>
                  <a:schemeClr val="tx1">
                    <a:lumMod val="75000"/>
                    <a:lumOff val="25000"/>
                  </a:schemeClr>
                </a:solidFill>
                <a:effectLst>
                  <a:outerShdw blurRad="38100" dist="38100" dir="2700000" algn="tl">
                    <a:srgbClr val="000000">
                      <a:alpha val="43137"/>
                    </a:srgbClr>
                  </a:outerShdw>
                </a:effectLst>
              </a:rPr>
              <a:t>2023-4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Screenshot_1.jpg"/>
          <p:cNvPicPr>
            <a:picLocks noChangeAspect="1" noChangeArrowheads="1"/>
          </p:cNvPicPr>
          <p:nvPr/>
        </p:nvPicPr>
        <p:blipFill>
          <a:blip r:embed="rId2" cstate="print"/>
          <a:srcRect/>
          <a:stretch>
            <a:fillRect/>
          </a:stretch>
        </p:blipFill>
        <p:spPr bwMode="auto">
          <a:xfrm>
            <a:off x="0" y="0"/>
            <a:ext cx="6179735" cy="6858000"/>
          </a:xfrm>
          <a:prstGeom prst="rect">
            <a:avLst/>
          </a:prstGeom>
          <a:noFill/>
        </p:spPr>
      </p:pic>
      <p:pic>
        <p:nvPicPr>
          <p:cNvPr id="2" name="Picture 2" descr="C:\Users\User\Desktop\Screenshot_1.jpg"/>
          <p:cNvPicPr>
            <a:picLocks noChangeAspect="1" noChangeArrowheads="1"/>
          </p:cNvPicPr>
          <p:nvPr/>
        </p:nvPicPr>
        <p:blipFill>
          <a:blip r:embed="rId3" cstate="print"/>
          <a:srcRect/>
          <a:stretch>
            <a:fillRect/>
          </a:stretch>
        </p:blipFill>
        <p:spPr bwMode="auto">
          <a:xfrm>
            <a:off x="2915816" y="-59232"/>
            <a:ext cx="4392488" cy="6917231"/>
          </a:xfrm>
          <a:prstGeom prst="rect">
            <a:avLst/>
          </a:prstGeom>
          <a:noFill/>
        </p:spPr>
      </p:pic>
      <p:pic>
        <p:nvPicPr>
          <p:cNvPr id="1027" name="Picture 3" descr="C:\Users\User\Desktop\Screenshot_2.jpg"/>
          <p:cNvPicPr>
            <a:picLocks noChangeAspect="1" noChangeArrowheads="1"/>
          </p:cNvPicPr>
          <p:nvPr/>
        </p:nvPicPr>
        <p:blipFill>
          <a:blip r:embed="rId4" cstate="print"/>
          <a:srcRect/>
          <a:stretch>
            <a:fillRect/>
          </a:stretch>
        </p:blipFill>
        <p:spPr bwMode="auto">
          <a:xfrm>
            <a:off x="4714875" y="0"/>
            <a:ext cx="4429125" cy="701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dissolve">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ΑΝΘΡΩΠΙΣΤΙΚΕΣ ΑΞΙΕΣ &amp; ΣΥΓΧΡΟΝΗ ΙΑΤΡΙΚΗ\ΦΩΤΟ ΓΕΝΝΗΣΗΣ &amp; ΧΡΙΣΤΟΥΓΕΝΝΩΝ\pos-itan-i-christoygenniatiki-athina-prin-apo-55-chronia-yperoches-fotografies-4.jpg"/>
          <p:cNvPicPr>
            <a:picLocks noChangeAspect="1" noChangeArrowheads="1"/>
          </p:cNvPicPr>
          <p:nvPr/>
        </p:nvPicPr>
        <p:blipFill>
          <a:blip r:embed="rId2" cstate="print"/>
          <a:srcRect/>
          <a:stretch>
            <a:fillRect/>
          </a:stretch>
        </p:blipFill>
        <p:spPr bwMode="auto">
          <a:xfrm>
            <a:off x="251520" y="188640"/>
            <a:ext cx="4752528" cy="3326770"/>
          </a:xfrm>
          <a:prstGeom prst="rect">
            <a:avLst/>
          </a:prstGeom>
          <a:noFill/>
        </p:spPr>
      </p:pic>
      <p:pic>
        <p:nvPicPr>
          <p:cNvPr id="1028" name="Picture 4"/>
          <p:cNvPicPr>
            <a:picLocks noChangeAspect="1" noChangeArrowheads="1"/>
          </p:cNvPicPr>
          <p:nvPr/>
        </p:nvPicPr>
        <p:blipFill>
          <a:blip r:embed="rId3" cstate="print"/>
          <a:srcRect/>
          <a:stretch>
            <a:fillRect/>
          </a:stretch>
        </p:blipFill>
        <p:spPr bwMode="auto">
          <a:xfrm>
            <a:off x="251519" y="3645024"/>
            <a:ext cx="4723725" cy="2952328"/>
          </a:xfrm>
          <a:prstGeom prst="rect">
            <a:avLst/>
          </a:prstGeom>
          <a:noFill/>
          <a:ln w="9525">
            <a:noFill/>
            <a:miter lim="800000"/>
            <a:headEnd/>
            <a:tailEnd/>
          </a:ln>
        </p:spPr>
      </p:pic>
      <p:pic>
        <p:nvPicPr>
          <p:cNvPr id="1029" name="Picture 5" descr="C:\Users\User\Desktop\ΑΝΘΡΩΠΙΣΤΙΚΕΣ ΑΞΙΕΣ &amp; ΣΥΓΧΡΟΝΗ ΙΑΤΡΙΚΗ\ΦΩΤΟ ΓΕΝΝΗΣΗΣ &amp; ΧΡΙΣΤΟΥΓΕΝΝΩΝ\1-5.jpg"/>
          <p:cNvPicPr>
            <a:picLocks noChangeAspect="1" noChangeArrowheads="1"/>
          </p:cNvPicPr>
          <p:nvPr/>
        </p:nvPicPr>
        <p:blipFill>
          <a:blip r:embed="rId4" cstate="print"/>
          <a:srcRect/>
          <a:stretch>
            <a:fillRect/>
          </a:stretch>
        </p:blipFill>
        <p:spPr bwMode="auto">
          <a:xfrm>
            <a:off x="5145860" y="116632"/>
            <a:ext cx="3784827" cy="3672408"/>
          </a:xfrm>
          <a:prstGeom prst="rect">
            <a:avLst/>
          </a:prstGeom>
          <a:noFill/>
        </p:spPr>
      </p:pic>
      <p:pic>
        <p:nvPicPr>
          <p:cNvPr id="2" name="Picture 2" descr="C:\Users\User\Desktop\Screenshot_1.jpg"/>
          <p:cNvPicPr>
            <a:picLocks noChangeAspect="1" noChangeArrowheads="1"/>
          </p:cNvPicPr>
          <p:nvPr/>
        </p:nvPicPr>
        <p:blipFill>
          <a:blip r:embed="rId5" cstate="print"/>
          <a:srcRect/>
          <a:stretch>
            <a:fillRect/>
          </a:stretch>
        </p:blipFill>
        <p:spPr bwMode="auto">
          <a:xfrm>
            <a:off x="5112410" y="3861048"/>
            <a:ext cx="3875847" cy="25922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dissolv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ΑΝΘΡΩΠΙΣΤΙΚΕΣ ΑΞΙΕΣ &amp; ΣΥΓΧΡΟΝΗ ΙΑΤΡΙΚΗ\ΦΩΤΟ ΓΕΝΝΗΣΗΣ &amp; ΧΡΙΣΤΟΥΓΕΝΝΩΝ\ΠΑΛΙΕΣ ΦΩΤΟ\IMG_20230903_175249.jpg"/>
          <p:cNvPicPr>
            <a:picLocks noChangeAspect="1" noChangeArrowheads="1"/>
          </p:cNvPicPr>
          <p:nvPr/>
        </p:nvPicPr>
        <p:blipFill>
          <a:blip r:embed="rId2" cstate="print"/>
          <a:srcRect/>
          <a:stretch>
            <a:fillRect/>
          </a:stretch>
        </p:blipFill>
        <p:spPr bwMode="auto">
          <a:xfrm>
            <a:off x="179512" y="188640"/>
            <a:ext cx="4646858" cy="3096344"/>
          </a:xfrm>
          <a:prstGeom prst="rect">
            <a:avLst/>
          </a:prstGeom>
          <a:noFill/>
        </p:spPr>
      </p:pic>
      <p:pic>
        <p:nvPicPr>
          <p:cNvPr id="2051" name="Picture 3" descr="C:\Users\User\Desktop\ΑΝΘΡΩΠΙΣΤΙΚΕΣ ΑΞΙΕΣ &amp; ΣΥΓΧΡΟΝΗ ΙΑΤΡΙΚΗ\ΦΩΤΟ ΓΕΝΝΗΣΗΣ &amp; ΧΡΙΣΤΟΥΓΕΝΝΩΝ\ΠΑΛΙΕΣ ΦΩΤΟ\IMG_20230903_175630.jpg"/>
          <p:cNvPicPr>
            <a:picLocks noChangeAspect="1" noChangeArrowheads="1"/>
          </p:cNvPicPr>
          <p:nvPr/>
        </p:nvPicPr>
        <p:blipFill>
          <a:blip r:embed="rId3" cstate="print"/>
          <a:srcRect/>
          <a:stretch>
            <a:fillRect/>
          </a:stretch>
        </p:blipFill>
        <p:spPr bwMode="auto">
          <a:xfrm>
            <a:off x="611560" y="3501008"/>
            <a:ext cx="3888433" cy="3076018"/>
          </a:xfrm>
          <a:prstGeom prst="rect">
            <a:avLst/>
          </a:prstGeom>
          <a:noFill/>
        </p:spPr>
      </p:pic>
      <p:pic>
        <p:nvPicPr>
          <p:cNvPr id="2052" name="Picture 4" descr="C:\Users\User\Desktop\ΑΝΘΡΩΠΙΣΤΙΚΕΣ ΑΞΙΕΣ &amp; ΣΥΓΧΡΟΝΗ ΙΑΤΡΙΚΗ\ΦΩΤΟ ΓΕΝΝΗΣΗΣ &amp; ΧΡΙΣΤΟΥΓΕΝΝΩΝ\ΠΑΛΙΕΣ ΦΩΤΟ\IMG_20230903_183302.jpg"/>
          <p:cNvPicPr>
            <a:picLocks noChangeAspect="1" noChangeArrowheads="1"/>
          </p:cNvPicPr>
          <p:nvPr/>
        </p:nvPicPr>
        <p:blipFill>
          <a:blip r:embed="rId4" cstate="print"/>
          <a:srcRect/>
          <a:stretch>
            <a:fillRect/>
          </a:stretch>
        </p:blipFill>
        <p:spPr bwMode="auto">
          <a:xfrm>
            <a:off x="4932040" y="764704"/>
            <a:ext cx="3888432" cy="5184576"/>
          </a:xfrm>
          <a:prstGeom prst="rect">
            <a:avLst/>
          </a:prstGeom>
          <a:noFill/>
        </p:spPr>
      </p:pic>
      <p:pic>
        <p:nvPicPr>
          <p:cNvPr id="2053" name="Picture 5" descr="C:\Users\User\Desktop\ΑΝΘΡΩΠΙΣΤΙΚΕΣ ΑΞΙΕΣ &amp; ΣΥΓΧΡΟΝΗ ΙΑΤΡΙΚΗ\ΦΩΤΟ ΓΕΝΝΗΣΗΣ &amp; ΧΡΙΣΤΟΥΓΕΝΝΩΝ\ΠΑΛΙΕΣ ΦΩΤΟ\IMG_20230903_183316.jpg"/>
          <p:cNvPicPr>
            <a:picLocks noChangeAspect="1" noChangeArrowheads="1"/>
          </p:cNvPicPr>
          <p:nvPr/>
        </p:nvPicPr>
        <p:blipFill>
          <a:blip r:embed="rId5" cstate="print"/>
          <a:srcRect/>
          <a:stretch>
            <a:fillRect/>
          </a:stretch>
        </p:blipFill>
        <p:spPr bwMode="auto">
          <a:xfrm>
            <a:off x="4932040" y="740701"/>
            <a:ext cx="3960440" cy="52805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ssolv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dissolve">
                                      <p:cBhvr>
                                        <p:cTn id="12"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500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71400"/>
            <a:ext cx="9144000" cy="936104"/>
          </a:xfrm>
        </p:spPr>
        <p:txBody>
          <a:bodyPr>
            <a:normAutofit/>
          </a:bodyPr>
          <a:lstStyle/>
          <a:p>
            <a:r>
              <a:rPr lang="el-GR" sz="2400" b="1" dirty="0">
                <a:solidFill>
                  <a:srgbClr val="FF0000"/>
                </a:solidFill>
              </a:rPr>
              <a:t>13 ΜΑΘΗΜΑΤΑ - 13  ΜΗΝΥΜΑΤΑ ΓΙΑ ΤΟ ΣΠΙΤΙ «ΠΑΡ’</a:t>
            </a:r>
            <a:r>
              <a:rPr lang="en-US" sz="2400" b="1" dirty="0">
                <a:solidFill>
                  <a:srgbClr val="FF0000"/>
                </a:solidFill>
              </a:rPr>
              <a:t> </a:t>
            </a:r>
            <a:r>
              <a:rPr lang="el-GR" sz="2400" b="1" dirty="0">
                <a:solidFill>
                  <a:srgbClr val="FF0000"/>
                </a:solidFill>
              </a:rPr>
              <a:t>ΤΟ  Ή  ΑΣ’</a:t>
            </a:r>
            <a:r>
              <a:rPr lang="en-US" sz="2400" b="1" dirty="0">
                <a:solidFill>
                  <a:srgbClr val="FF0000"/>
                </a:solidFill>
              </a:rPr>
              <a:t> </a:t>
            </a:r>
            <a:r>
              <a:rPr lang="el-GR" sz="2400" b="1" dirty="0">
                <a:solidFill>
                  <a:srgbClr val="FF0000"/>
                </a:solidFill>
              </a:rPr>
              <a:t>ΤΟ»</a:t>
            </a:r>
          </a:p>
        </p:txBody>
      </p:sp>
      <p:sp>
        <p:nvSpPr>
          <p:cNvPr id="3" name="2 - Θέση περιεχομένου"/>
          <p:cNvSpPr>
            <a:spLocks noGrp="1"/>
          </p:cNvSpPr>
          <p:nvPr>
            <p:ph idx="1"/>
          </p:nvPr>
        </p:nvSpPr>
        <p:spPr>
          <a:xfrm>
            <a:off x="0" y="620688"/>
            <a:ext cx="9144000" cy="7056784"/>
          </a:xfrm>
        </p:spPr>
        <p:txBody>
          <a:bodyPr>
            <a:noAutofit/>
          </a:bodyPr>
          <a:lstStyle/>
          <a:p>
            <a:pPr algn="just"/>
            <a:r>
              <a:rPr lang="en-US" sz="1600" dirty="0"/>
              <a:t>O </a:t>
            </a:r>
            <a:r>
              <a:rPr lang="el-GR" sz="1600" b="1" dirty="0"/>
              <a:t>ανθρωπισμός</a:t>
            </a:r>
            <a:r>
              <a:rPr lang="el-GR" sz="1600" dirty="0"/>
              <a:t> και η </a:t>
            </a:r>
            <a:r>
              <a:rPr lang="el-GR" sz="1600" b="1" dirty="0" err="1"/>
              <a:t>ενσυναίσθηση</a:t>
            </a:r>
            <a:r>
              <a:rPr lang="el-GR" sz="1600" dirty="0"/>
              <a:t> </a:t>
            </a:r>
            <a:r>
              <a:rPr lang="el-GR" sz="1600" i="1" dirty="0">
                <a:effectLst>
                  <a:outerShdw blurRad="38100" dist="38100" dir="2700000" algn="tl">
                    <a:srgbClr val="000000">
                      <a:alpha val="43137"/>
                    </a:srgbClr>
                  </a:outerShdw>
                </a:effectLst>
              </a:rPr>
              <a:t>δεν</a:t>
            </a:r>
            <a:r>
              <a:rPr lang="el-GR" sz="1600" dirty="0"/>
              <a:t> είναι θεωρίες που διδάσκονται με </a:t>
            </a:r>
            <a:r>
              <a:rPr lang="el-GR" sz="1600" i="1" dirty="0" err="1"/>
              <a:t>διαλέξεις</a:t>
            </a:r>
            <a:r>
              <a:rPr lang="el-GR" sz="1600" dirty="0" err="1"/>
              <a:t>∙</a:t>
            </a:r>
            <a:r>
              <a:rPr lang="el-GR" sz="1600" dirty="0"/>
              <a:t> </a:t>
            </a:r>
            <a:r>
              <a:rPr lang="el-GR" sz="1600" b="1" dirty="0"/>
              <a:t>καλλιεργούνται με  </a:t>
            </a:r>
            <a:r>
              <a:rPr lang="el-GR" sz="1600" b="1" u="sng" dirty="0"/>
              <a:t>βιώματα</a:t>
            </a:r>
            <a:r>
              <a:rPr lang="el-GR" sz="1600" b="1" dirty="0"/>
              <a:t> μέσα από κατάλληλα ερεθίσματα που διαρκώς αναζητούμε </a:t>
            </a:r>
            <a:r>
              <a:rPr lang="el-GR" sz="1600" dirty="0"/>
              <a:t>και μας οδηγούν σε  </a:t>
            </a:r>
            <a:r>
              <a:rPr lang="el-GR" sz="1600" b="1" spc="600" dirty="0"/>
              <a:t>έμπρακτη</a:t>
            </a:r>
            <a:r>
              <a:rPr lang="el-GR" sz="1600" dirty="0"/>
              <a:t> </a:t>
            </a:r>
            <a:r>
              <a:rPr lang="el-GR" sz="1600" b="1" dirty="0" err="1"/>
              <a:t>αυτοβελτίωση</a:t>
            </a:r>
            <a:r>
              <a:rPr lang="el-GR" sz="1600" dirty="0"/>
              <a:t>.</a:t>
            </a:r>
          </a:p>
          <a:p>
            <a:pPr algn="just"/>
            <a:r>
              <a:rPr lang="el-GR" sz="1600" dirty="0"/>
              <a:t>Η </a:t>
            </a:r>
            <a:r>
              <a:rPr lang="el-GR" sz="1600" b="1" dirty="0"/>
              <a:t>ευδαιμονία</a:t>
            </a:r>
            <a:r>
              <a:rPr lang="el-GR" sz="1600" dirty="0"/>
              <a:t> στη ζωή </a:t>
            </a:r>
            <a:r>
              <a:rPr lang="el-GR" sz="1600" b="1" dirty="0"/>
              <a:t>συνδυάζει</a:t>
            </a:r>
            <a:r>
              <a:rPr lang="el-GR" sz="1600" dirty="0"/>
              <a:t> την </a:t>
            </a:r>
            <a:r>
              <a:rPr lang="el-GR" sz="1600" b="1" dirty="0"/>
              <a:t>ηρεμία της ψυχής</a:t>
            </a:r>
            <a:r>
              <a:rPr lang="el-GR" sz="1600" dirty="0"/>
              <a:t> με τη </a:t>
            </a:r>
            <a:r>
              <a:rPr lang="el-GR" sz="1600" b="1" dirty="0"/>
              <a:t>δυναμική και συχνά επώδυνη  πορεία </a:t>
            </a:r>
            <a:r>
              <a:rPr lang="el-GR" sz="1600" dirty="0"/>
              <a:t>της να </a:t>
            </a:r>
            <a:r>
              <a:rPr lang="el-GR" sz="1600" b="1" dirty="0"/>
              <a:t>ενωθεί με τον έρωτα.</a:t>
            </a:r>
          </a:p>
          <a:p>
            <a:pPr algn="just"/>
            <a:r>
              <a:rPr lang="el-GR" sz="1600" dirty="0"/>
              <a:t>Ασκηθείτε</a:t>
            </a:r>
            <a:r>
              <a:rPr lang="el-GR" sz="1600" b="1" dirty="0"/>
              <a:t> </a:t>
            </a:r>
            <a:r>
              <a:rPr lang="el-GR" sz="1600" dirty="0"/>
              <a:t>να</a:t>
            </a:r>
            <a:r>
              <a:rPr lang="el-GR" sz="1600" b="1" dirty="0"/>
              <a:t> ανακαλύπτετε την ομορφιά στην καθημερινότητά σας. Βρίσκεται δίπλα σας, στα απλά και γνήσια αισθήματα των </a:t>
            </a:r>
            <a:r>
              <a:rPr lang="el-GR" sz="1600" b="1" spc="300" dirty="0"/>
              <a:t>αυθεντικών</a:t>
            </a:r>
            <a:r>
              <a:rPr lang="el-GR" sz="1600" b="1" dirty="0"/>
              <a:t> ανθρώπων είτε κερδίσετε το </a:t>
            </a:r>
            <a:r>
              <a:rPr lang="el-GR" sz="1600" b="1" dirty="0" err="1"/>
              <a:t>τζόκερ</a:t>
            </a:r>
            <a:r>
              <a:rPr lang="el-GR" sz="1600" b="1" dirty="0"/>
              <a:t> είτε όχι. </a:t>
            </a:r>
            <a:r>
              <a:rPr lang="el-GR" sz="1600" b="1" u="sng" dirty="0"/>
              <a:t>Μην</a:t>
            </a:r>
            <a:r>
              <a:rPr lang="el-GR" sz="1600" b="1" dirty="0"/>
              <a:t> την προσπερνάτε την ομορφιά</a:t>
            </a:r>
            <a:r>
              <a:rPr lang="en-US" sz="1600" b="1" dirty="0"/>
              <a:t>,</a:t>
            </a:r>
            <a:r>
              <a:rPr lang="el-GR" sz="1600" b="1" dirty="0"/>
              <a:t> </a:t>
            </a:r>
            <a:r>
              <a:rPr lang="el-GR" sz="1600" i="1" dirty="0"/>
              <a:t>βλέποντας τα πάντα μέσα από οθόνες μηχανών. </a:t>
            </a:r>
            <a:r>
              <a:rPr lang="el-GR" sz="1600" dirty="0">
                <a:effectLst>
                  <a:outerShdw blurRad="38100" dist="38100" dir="2700000" algn="tl">
                    <a:srgbClr val="000000">
                      <a:alpha val="43137"/>
                    </a:srgbClr>
                  </a:outerShdw>
                </a:effectLst>
              </a:rPr>
              <a:t>Πρόταση για ουσιαστική αξιολόγηση του μαθήματος</a:t>
            </a:r>
            <a:r>
              <a:rPr lang="en-US" sz="1600" i="1" dirty="0"/>
              <a:t>:</a:t>
            </a:r>
            <a:r>
              <a:rPr lang="el-GR" sz="1600" i="1" dirty="0"/>
              <a:t> </a:t>
            </a:r>
            <a:r>
              <a:rPr lang="el-GR" sz="1600" dirty="0"/>
              <a:t>Αναμένω να μου προωθήσετε αμέσως φωτογραφίες σας με θέμα </a:t>
            </a:r>
            <a:r>
              <a:rPr lang="el-GR" sz="1600" b="1" dirty="0"/>
              <a:t>την ομορφιά στη ζωή σας</a:t>
            </a:r>
            <a:r>
              <a:rPr lang="el-GR" sz="1600" dirty="0"/>
              <a:t>, π.χ. η ανθισμένη αμυγδαλιά απέναντι από το Αναγνωστήριο,  ώστε να κάνω σχετική ανάρτηση στο </a:t>
            </a:r>
            <a:r>
              <a:rPr lang="el-GR" sz="1600" dirty="0" err="1"/>
              <a:t>Ιστολόγιο</a:t>
            </a:r>
            <a:r>
              <a:rPr lang="el-GR" sz="1600" dirty="0"/>
              <a:t> του μαθήματος ή τις αναρτάτε μόνοι σας με τη βοήθειά μου, γράφοντας δυο λόγια.</a:t>
            </a:r>
          </a:p>
          <a:p>
            <a:pPr algn="just"/>
            <a:r>
              <a:rPr lang="el-GR" sz="1600" b="1" dirty="0"/>
              <a:t>Κατεπείγον χειρουργείο</a:t>
            </a:r>
            <a:r>
              <a:rPr lang="en-US" sz="1600" b="1" dirty="0"/>
              <a:t>: A</a:t>
            </a:r>
            <a:r>
              <a:rPr lang="el-GR" sz="1600" b="1" dirty="0" err="1"/>
              <a:t>κρωτηριάστε</a:t>
            </a:r>
            <a:r>
              <a:rPr lang="el-GR" sz="1600" b="1" dirty="0"/>
              <a:t> το κινητό απ’ το σώμα σας!</a:t>
            </a:r>
            <a:r>
              <a:rPr lang="en-US" sz="1600" b="1" dirty="0"/>
              <a:t> </a:t>
            </a:r>
            <a:r>
              <a:rPr lang="el-GR" sz="1600" b="1" dirty="0" err="1"/>
              <a:t>Απεξαρτηθείτε</a:t>
            </a:r>
            <a:r>
              <a:rPr lang="el-GR" sz="1600" dirty="0"/>
              <a:t> επειγόντως από </a:t>
            </a:r>
            <a:r>
              <a:rPr lang="el-GR" sz="1600" dirty="0" err="1">
                <a:effectLst>
                  <a:outerShdw blurRad="38100" dist="38100" dir="2700000" algn="tl">
                    <a:srgbClr val="000000">
                      <a:alpha val="43137"/>
                    </a:srgbClr>
                  </a:outerShdw>
                </a:effectLst>
              </a:rPr>
              <a:t>επηρεαστές</a:t>
            </a:r>
            <a:r>
              <a:rPr lang="el-GR" sz="1600" dirty="0">
                <a:effectLst>
                  <a:outerShdw blurRad="38100" dist="38100" dir="2700000" algn="tl">
                    <a:srgbClr val="000000">
                      <a:alpha val="43137"/>
                    </a:srgbClr>
                  </a:outerShdw>
                </a:effectLst>
              </a:rPr>
              <a:t>,</a:t>
            </a:r>
            <a:r>
              <a:rPr lang="el-GR" sz="1600" dirty="0"/>
              <a:t> </a:t>
            </a:r>
            <a:r>
              <a:rPr lang="el-GR" sz="1600" dirty="0">
                <a:effectLst>
                  <a:outerShdw blurRad="38100" dist="38100" dir="2700000" algn="tl">
                    <a:srgbClr val="000000">
                      <a:alpha val="43137"/>
                    </a:srgbClr>
                  </a:outerShdw>
                </a:effectLst>
              </a:rPr>
              <a:t>κινητά, από οθόνες Η.Υ. και από τον ορυμαγδό των </a:t>
            </a:r>
            <a:r>
              <a:rPr lang="el-GR" sz="1600" dirty="0" err="1">
                <a:effectLst>
                  <a:outerShdw blurRad="38100" dist="38100" dir="2700000" algn="tl">
                    <a:srgbClr val="000000">
                      <a:alpha val="43137"/>
                    </a:srgbClr>
                  </a:outerShdw>
                </a:effectLst>
              </a:rPr>
              <a:t>φλασιών</a:t>
            </a:r>
            <a:r>
              <a:rPr lang="en-US" sz="1600" dirty="0">
                <a:effectLst>
                  <a:outerShdw blurRad="38100" dist="38100" dir="2700000" algn="tl">
                    <a:srgbClr val="000000">
                      <a:alpha val="43137"/>
                    </a:srgbClr>
                  </a:outerShdw>
                </a:effectLst>
              </a:rPr>
              <a:t> </a:t>
            </a:r>
            <a:r>
              <a:rPr lang="el-GR" sz="1600" dirty="0">
                <a:effectLst>
                  <a:outerShdw blurRad="38100" dist="38100" dir="2700000" algn="tl">
                    <a:srgbClr val="000000">
                      <a:alpha val="43137"/>
                    </a:srgbClr>
                  </a:outerShdw>
                </a:effectLst>
              </a:rPr>
              <a:t>των μέσων κοινωνικής </a:t>
            </a:r>
            <a:r>
              <a:rPr lang="el-GR" sz="1600" dirty="0" err="1">
                <a:effectLst>
                  <a:outerShdw blurRad="38100" dist="38100" dir="2700000" algn="tl">
                    <a:srgbClr val="000000">
                      <a:alpha val="43137"/>
                    </a:srgbClr>
                  </a:outerShdw>
                </a:effectLst>
              </a:rPr>
              <a:t>αποδικτύωσης</a:t>
            </a:r>
            <a:r>
              <a:rPr lang="el-GR" sz="1600" dirty="0">
                <a:effectLst>
                  <a:outerShdw blurRad="38100" dist="38100" dir="2700000" algn="tl">
                    <a:srgbClr val="000000">
                      <a:alpha val="43137"/>
                    </a:srgbClr>
                  </a:outerShdw>
                </a:effectLst>
              </a:rPr>
              <a:t> και απομόνωσης και κοινωνικού </a:t>
            </a:r>
            <a:r>
              <a:rPr lang="el-GR" sz="1600" dirty="0" err="1">
                <a:effectLst>
                  <a:outerShdw blurRad="38100" dist="38100" dir="2700000" algn="tl">
                    <a:srgbClr val="000000">
                      <a:alpha val="43137"/>
                    </a:srgbClr>
                  </a:outerShdw>
                </a:effectLst>
              </a:rPr>
              <a:t>αυτοαποκλεισμού</a:t>
            </a:r>
            <a:r>
              <a:rPr lang="el-GR" sz="1600"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rPr>
              <a:t> </a:t>
            </a:r>
            <a:r>
              <a:rPr lang="el-GR" sz="1600" dirty="0">
                <a:effectLst>
                  <a:outerShdw blurRad="38100" dist="38100" dir="2700000" algn="tl">
                    <a:srgbClr val="000000">
                      <a:alpha val="43137"/>
                    </a:srgbClr>
                  </a:outerShdw>
                </a:effectLst>
              </a:rPr>
              <a:t>Οι μηχανές </a:t>
            </a:r>
            <a:r>
              <a:rPr lang="el-GR" sz="1600" i="1" dirty="0">
                <a:effectLst>
                  <a:outerShdw blurRad="38100" dist="38100" dir="2700000" algn="tl">
                    <a:srgbClr val="000000">
                      <a:alpha val="43137"/>
                    </a:srgbClr>
                  </a:outerShdw>
                </a:effectLst>
              </a:rPr>
              <a:t>δεν</a:t>
            </a:r>
            <a:r>
              <a:rPr lang="el-GR" sz="1600" dirty="0"/>
              <a:t> αποτελούν </a:t>
            </a:r>
            <a:r>
              <a:rPr lang="el-GR" sz="1600" i="1" dirty="0">
                <a:effectLst>
                  <a:outerShdw blurRad="38100" dist="38100" dir="2700000" algn="tl">
                    <a:srgbClr val="000000">
                      <a:alpha val="43137"/>
                    </a:srgbClr>
                  </a:outerShdw>
                </a:effectLst>
              </a:rPr>
              <a:t>τμήματα της ύπαρξής μας</a:t>
            </a:r>
            <a:r>
              <a:rPr lang="el-GR" sz="1600" dirty="0"/>
              <a:t>, αλλά </a:t>
            </a:r>
            <a:r>
              <a:rPr lang="el-GR" sz="1600" b="1" dirty="0"/>
              <a:t>απλά εργαλεία</a:t>
            </a:r>
            <a:r>
              <a:rPr lang="el-GR" sz="1600" dirty="0"/>
              <a:t>. </a:t>
            </a:r>
            <a:r>
              <a:rPr lang="el-GR" sz="1600" b="1" dirty="0"/>
              <a:t>Επικοινωνείτε το περισσότερο δυνατόν  </a:t>
            </a:r>
            <a:r>
              <a:rPr lang="el-GR" sz="1600" b="1" spc="600" dirty="0"/>
              <a:t>απευθείας</a:t>
            </a:r>
            <a:r>
              <a:rPr lang="el-GR" sz="1600" b="1" dirty="0"/>
              <a:t> με τους άλλους</a:t>
            </a:r>
            <a:r>
              <a:rPr lang="el-GR" sz="1600" dirty="0"/>
              <a:t>, </a:t>
            </a:r>
            <a:r>
              <a:rPr lang="el-GR" sz="1600" i="1" dirty="0"/>
              <a:t>χωρίς παρεμβαλλόμενα μαραφέτια</a:t>
            </a:r>
            <a:r>
              <a:rPr lang="el-GR" sz="1600" dirty="0"/>
              <a:t>.</a:t>
            </a:r>
          </a:p>
          <a:p>
            <a:pPr algn="just"/>
            <a:r>
              <a:rPr lang="el-GR" sz="1600" dirty="0"/>
              <a:t>Κρατάμε το «</a:t>
            </a:r>
            <a:r>
              <a:rPr lang="el-GR" sz="1600" dirty="0">
                <a:effectLst>
                  <a:outerShdw blurRad="38100" dist="38100" dir="2700000" algn="tl">
                    <a:srgbClr val="000000">
                      <a:alpha val="43137"/>
                    </a:srgbClr>
                  </a:outerShdw>
                </a:effectLst>
              </a:rPr>
              <a:t>τομάρι</a:t>
            </a:r>
            <a:r>
              <a:rPr lang="el-GR" sz="1600" dirty="0"/>
              <a:t>» στο </a:t>
            </a:r>
            <a:r>
              <a:rPr lang="el-GR" sz="1600" dirty="0">
                <a:effectLst>
                  <a:outerShdw blurRad="38100" dist="38100" dir="2700000" algn="tl">
                    <a:srgbClr val="000000">
                      <a:alpha val="43137"/>
                    </a:srgbClr>
                  </a:outerShdw>
                </a:effectLst>
              </a:rPr>
              <a:t>1/3 </a:t>
            </a:r>
            <a:r>
              <a:rPr lang="el-GR" sz="1600" dirty="0"/>
              <a:t>της ύπαρξής μας για να επιβιώσουμε και δίνουμε τα </a:t>
            </a:r>
            <a:r>
              <a:rPr lang="el-GR" sz="1600" b="1" dirty="0"/>
              <a:t>2/3</a:t>
            </a:r>
            <a:r>
              <a:rPr lang="el-GR" sz="1600" dirty="0"/>
              <a:t> στον </a:t>
            </a:r>
            <a:r>
              <a:rPr lang="el-GR" sz="1600" b="1" dirty="0"/>
              <a:t>ανθρωπισμό δηλ. στην προσφορά  </a:t>
            </a:r>
            <a:r>
              <a:rPr lang="el-GR" sz="1600" b="1" dirty="0" err="1"/>
              <a:t>ό,τι</a:t>
            </a:r>
            <a:r>
              <a:rPr lang="el-GR" sz="1600" b="1" dirty="0"/>
              <a:t> καλού έχουμε στους γύρω μας. </a:t>
            </a:r>
            <a:r>
              <a:rPr lang="el-GR" sz="1600" b="1" dirty="0" err="1"/>
              <a:t>΄Ετσι</a:t>
            </a:r>
            <a:r>
              <a:rPr lang="el-GR" sz="1600" b="1" dirty="0"/>
              <a:t> αποκτούμε το αίσθημα πληρότητας στη ζωή μας, </a:t>
            </a:r>
            <a:r>
              <a:rPr lang="el-GR" sz="1600" b="1" dirty="0">
                <a:effectLst>
                  <a:outerShdw blurRad="38100" dist="38100" dir="2700000" algn="tl">
                    <a:srgbClr val="000000">
                      <a:alpha val="43137"/>
                    </a:srgbClr>
                  </a:outerShdw>
                </a:effectLst>
              </a:rPr>
              <a:t>ακυρώνοντας το αίσθημα του ακόρεστου </a:t>
            </a:r>
            <a:r>
              <a:rPr lang="el-GR" sz="1600" dirty="0">
                <a:effectLst>
                  <a:outerShdw blurRad="38100" dist="38100" dir="2700000" algn="tl">
                    <a:srgbClr val="000000">
                      <a:alpha val="43137"/>
                    </a:srgbClr>
                  </a:outerShdw>
                </a:effectLst>
              </a:rPr>
              <a:t>που μας δημιουργεί το τομάρι όταν υπερβεί το 1/3 μας (συσσώρευση πλούτου, δόξας και άλλων ψευδαισθήσεων αθανασίας)</a:t>
            </a:r>
            <a:r>
              <a:rPr lang="el-GR" sz="1600" b="1" dirty="0"/>
              <a:t>, και έτσι εκμηδενίζουμε την υπαρξιακή μας αγωνία, τον φόβο του θανάτου.</a:t>
            </a:r>
          </a:p>
          <a:p>
            <a:pPr algn="just"/>
            <a:r>
              <a:rPr lang="el-GR" sz="1600" b="1" dirty="0"/>
              <a:t>Αναγνωρίστε , αντιμετωπίστε ή εγκαταλείψτε τα κατά τα 3/3 τομάρια. Οι σύγχρονοι βάρβαροι </a:t>
            </a:r>
            <a:r>
              <a:rPr lang="el-GR" sz="1600" i="1" dirty="0"/>
              <a:t>δεν φαίνονται άξεστοι αλλά «</a:t>
            </a:r>
            <a:r>
              <a:rPr lang="el-GR" sz="1600" i="1" dirty="0" err="1"/>
              <a:t>πολιτισμένοι»</a:t>
            </a:r>
            <a:r>
              <a:rPr lang="el-GR" sz="1600" dirty="0" err="1"/>
              <a:t>∙</a:t>
            </a:r>
            <a:r>
              <a:rPr lang="el-GR" sz="1600" b="1" dirty="0"/>
              <a:t> φορούν γραβάτες κι οδηγούν </a:t>
            </a:r>
            <a:r>
              <a:rPr lang="en-US" sz="1600" b="1" dirty="0"/>
              <a:t>SUV.</a:t>
            </a:r>
            <a:endParaRPr lang="el-GR" sz="1600" b="1" dirty="0"/>
          </a:p>
          <a:p>
            <a:pPr algn="just"/>
            <a:endParaRPr lang="el-GR"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500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88640"/>
            <a:ext cx="9144000" cy="7704856"/>
          </a:xfrm>
        </p:spPr>
        <p:txBody>
          <a:bodyPr>
            <a:normAutofit/>
          </a:bodyPr>
          <a:lstStyle/>
          <a:p>
            <a:pPr algn="just"/>
            <a:r>
              <a:rPr lang="el-GR" sz="1800" i="1" dirty="0"/>
              <a:t>Δεν</a:t>
            </a:r>
            <a:r>
              <a:rPr lang="el-GR" sz="1800" dirty="0"/>
              <a:t> υπάρχουν </a:t>
            </a:r>
            <a:r>
              <a:rPr lang="el-GR" sz="1800" i="1" dirty="0"/>
              <a:t>καλοί</a:t>
            </a:r>
            <a:r>
              <a:rPr lang="el-GR" sz="1800" dirty="0"/>
              <a:t> και </a:t>
            </a:r>
            <a:r>
              <a:rPr lang="el-GR" sz="1800" i="1" dirty="0"/>
              <a:t>κακοί</a:t>
            </a:r>
            <a:r>
              <a:rPr lang="el-GR" sz="1800" dirty="0"/>
              <a:t> άνθρωποι. Υπάρχουν </a:t>
            </a:r>
            <a:r>
              <a:rPr lang="el-GR" sz="1800" b="1" dirty="0"/>
              <a:t>ανισόρροποι </a:t>
            </a:r>
            <a:r>
              <a:rPr lang="el-GR" sz="1800" dirty="0"/>
              <a:t>που δεν τα ‘χουν βρει με τον εαυτό τους και ταλαιπωρούν τους άλλους  και </a:t>
            </a:r>
            <a:r>
              <a:rPr lang="el-GR" sz="1800" b="1" dirty="0"/>
              <a:t>ισορροπημένοι άνθρωποι που κατακτούν την ευδαιμονία. Πριν συναναστραφείς τους άλλους, βρες τα με τον εαυτό σου.</a:t>
            </a:r>
          </a:p>
          <a:p>
            <a:pPr algn="just"/>
            <a:r>
              <a:rPr lang="el-GR" sz="1800" dirty="0"/>
              <a:t>Θυμόμαστε την έννοια της </a:t>
            </a:r>
            <a:r>
              <a:rPr lang="el-GR" sz="1800" b="1" dirty="0"/>
              <a:t>συνέπειας</a:t>
            </a:r>
            <a:r>
              <a:rPr lang="el-GR" sz="1800" dirty="0"/>
              <a:t>, της </a:t>
            </a:r>
            <a:r>
              <a:rPr lang="el-GR" sz="1800" b="1" dirty="0"/>
              <a:t>ευθύνης </a:t>
            </a:r>
            <a:r>
              <a:rPr lang="el-GR" sz="1800" dirty="0"/>
              <a:t>και του </a:t>
            </a:r>
            <a:r>
              <a:rPr lang="el-GR" sz="1800" b="1" dirty="0"/>
              <a:t>σεβασμού και τις εφαρμόζουμε σε καθημερινή βάση</a:t>
            </a:r>
            <a:r>
              <a:rPr lang="el-GR" sz="1800" dirty="0"/>
              <a:t>. </a:t>
            </a:r>
            <a:r>
              <a:rPr lang="el-GR" sz="1800" i="1" dirty="0"/>
              <a:t>Δεν</a:t>
            </a:r>
            <a:r>
              <a:rPr lang="el-GR" sz="1800" dirty="0"/>
              <a:t> </a:t>
            </a:r>
            <a:r>
              <a:rPr lang="el-GR" sz="1800" b="1" dirty="0"/>
              <a:t>σεβόμαστε</a:t>
            </a:r>
            <a:r>
              <a:rPr lang="el-GR" sz="1800" dirty="0"/>
              <a:t> όμως κάποιον για την ιδιότητά του, τη θέση που κατέχει, την «</a:t>
            </a:r>
            <a:r>
              <a:rPr lang="el-GR" sz="1800" i="1" dirty="0"/>
              <a:t>ταμπέλα</a:t>
            </a:r>
            <a:r>
              <a:rPr lang="el-GR" sz="1800" dirty="0"/>
              <a:t>» του αλλά για το </a:t>
            </a:r>
            <a:r>
              <a:rPr lang="el-GR" sz="1800" b="1" dirty="0"/>
              <a:t>αγαθό</a:t>
            </a:r>
            <a:r>
              <a:rPr lang="el-GR" sz="1800" dirty="0"/>
              <a:t> </a:t>
            </a:r>
            <a:r>
              <a:rPr lang="el-GR" sz="1800" b="1" dirty="0"/>
              <a:t>ποιόν του, τα καλά έργα του</a:t>
            </a:r>
            <a:r>
              <a:rPr lang="el-GR" sz="1800" dirty="0"/>
              <a:t>. Αυτά είναι που μας καταξιώνουν στους άλλους.</a:t>
            </a:r>
          </a:p>
          <a:p>
            <a:pPr algn="just"/>
            <a:r>
              <a:rPr lang="el-GR" sz="1800" dirty="0"/>
              <a:t>Ο «άριστος» </a:t>
            </a:r>
            <a:r>
              <a:rPr lang="el-GR" sz="1800" i="1" dirty="0"/>
              <a:t>δεν</a:t>
            </a:r>
            <a:r>
              <a:rPr lang="el-GR" sz="1800" dirty="0"/>
              <a:t> είναι αυτός που εκμεταλλεύεται το «χάρισμα» του για να εκμηδενίζει και να ποδοπατά τους γύρω, </a:t>
            </a:r>
            <a:r>
              <a:rPr lang="el-GR" sz="1800" dirty="0" err="1"/>
              <a:t>αυτο</a:t>
            </a:r>
            <a:r>
              <a:rPr lang="en-US" sz="1800" dirty="0"/>
              <a:t>-</a:t>
            </a:r>
            <a:r>
              <a:rPr lang="el-GR" sz="1800" dirty="0"/>
              <a:t>επιβεβαιωνόμενος έτσι ως ο «πάντα πρώτος»,  αλλά αυτός που </a:t>
            </a:r>
            <a:r>
              <a:rPr lang="el-GR" sz="1800" b="1" dirty="0"/>
              <a:t>αξιοποιεί το χάρισμά του</a:t>
            </a:r>
            <a:r>
              <a:rPr lang="el-GR" sz="1800" dirty="0"/>
              <a:t> για να </a:t>
            </a:r>
            <a:r>
              <a:rPr lang="el-GR" sz="1800" b="1" dirty="0"/>
              <a:t>προσφέρει στους «μη άριστους» και να τους κινητοποιεί δημιουργικά</a:t>
            </a:r>
            <a:r>
              <a:rPr lang="en-US" sz="1800" b="1" dirty="0"/>
              <a:t>, </a:t>
            </a:r>
            <a:r>
              <a:rPr lang="el-GR" sz="1800" b="1" dirty="0"/>
              <a:t> ώστε να καταλάβουν και τη δική τους αξία εκτός από εκείνη του αρίστου, να σταματήσουν την επιχείρηση εξόντωσής του και να τον αφήσουν στο έργο του. Αμάν πια με «την κατσίκα του γείτονα»! Κάθε πλάσμα </a:t>
            </a:r>
            <a:r>
              <a:rPr lang="el-GR" sz="1800" dirty="0"/>
              <a:t>έχει</a:t>
            </a:r>
            <a:r>
              <a:rPr lang="el-GR" sz="1800" b="1" dirty="0"/>
              <a:t> έναν σκοπό που υπάρχει. </a:t>
            </a:r>
          </a:p>
          <a:p>
            <a:pPr algn="just"/>
            <a:r>
              <a:rPr lang="el-GR" sz="1800" b="1" dirty="0"/>
              <a:t>Η επίτευξη στόχων με ήσσονα προσπάθεια ( κοινώς, η λούφα ) και το καλλωπισμένο ψέμα  δηλ. το παραμύθιασμα ( κοινώς, η </a:t>
            </a:r>
            <a:r>
              <a:rPr lang="el-GR" sz="1800" b="1" dirty="0" err="1"/>
              <a:t>μούφα</a:t>
            </a:r>
            <a:r>
              <a:rPr lang="el-GR" sz="1800" b="1" dirty="0"/>
              <a:t> ) </a:t>
            </a:r>
            <a:r>
              <a:rPr lang="el-GR" sz="1800" i="1" dirty="0">
                <a:effectLst>
                  <a:outerShdw blurRad="38100" dist="38100" dir="2700000" algn="tl">
                    <a:srgbClr val="000000">
                      <a:alpha val="43137"/>
                    </a:srgbClr>
                  </a:outerShdw>
                </a:effectLst>
              </a:rPr>
              <a:t>δεν</a:t>
            </a:r>
            <a:r>
              <a:rPr lang="el-GR" sz="1800" b="1" dirty="0"/>
              <a:t> </a:t>
            </a:r>
            <a:r>
              <a:rPr lang="el-GR" sz="1800" i="1" dirty="0">
                <a:effectLst>
                  <a:outerShdw blurRad="38100" dist="38100" dir="2700000" algn="tl">
                    <a:srgbClr val="000000">
                      <a:alpha val="43137"/>
                    </a:srgbClr>
                  </a:outerShdw>
                </a:effectLst>
              </a:rPr>
              <a:t>είναι μαγκιά </a:t>
            </a:r>
            <a:r>
              <a:rPr lang="el-GR" sz="1800" b="1" dirty="0"/>
              <a:t>∙ </a:t>
            </a:r>
            <a:r>
              <a:rPr lang="el-GR" sz="1800" dirty="0">
                <a:effectLst>
                  <a:outerShdw blurRad="38100" dist="38100" dir="2700000" algn="tl">
                    <a:srgbClr val="000000">
                      <a:alpha val="43137"/>
                    </a:srgbClr>
                  </a:outerShdw>
                </a:effectLst>
              </a:rPr>
              <a:t>ο </a:t>
            </a:r>
            <a:r>
              <a:rPr lang="el-GR" sz="1800" dirty="0" err="1">
                <a:effectLst>
                  <a:outerShdw blurRad="38100" dist="38100" dir="2700000" algn="tl">
                    <a:srgbClr val="000000">
                      <a:alpha val="43137"/>
                    </a:srgbClr>
                  </a:outerShdw>
                </a:effectLst>
              </a:rPr>
              <a:t>λουφατζής</a:t>
            </a:r>
            <a:r>
              <a:rPr lang="el-GR" sz="1800" dirty="0">
                <a:effectLst>
                  <a:outerShdw blurRad="38100" dist="38100" dir="2700000" algn="tl">
                    <a:srgbClr val="000000">
                      <a:alpha val="43137"/>
                    </a:srgbClr>
                  </a:outerShdw>
                </a:effectLst>
              </a:rPr>
              <a:t> κι ο παπατζής </a:t>
            </a:r>
            <a:r>
              <a:rPr lang="el-GR" sz="1800" i="1" dirty="0">
                <a:effectLst>
                  <a:outerShdw blurRad="38100" dist="38100" dir="2700000" algn="tl">
                    <a:srgbClr val="000000">
                      <a:alpha val="43137"/>
                    </a:srgbClr>
                  </a:outerShdw>
                </a:effectLst>
              </a:rPr>
              <a:t>δεν είναι μάγκες</a:t>
            </a:r>
            <a:r>
              <a:rPr lang="el-GR" sz="1800" dirty="0">
                <a:effectLst>
                  <a:outerShdw blurRad="38100" dist="38100" dir="2700000" algn="tl">
                    <a:srgbClr val="000000">
                      <a:alpha val="43137"/>
                    </a:srgbClr>
                  </a:outerShdw>
                </a:effectLst>
              </a:rPr>
              <a:t> , είναι μα…</a:t>
            </a:r>
          </a:p>
          <a:p>
            <a:pPr algn="just"/>
            <a:r>
              <a:rPr lang="el-GR" sz="1800" dirty="0">
                <a:effectLst>
                  <a:outerShdw blurRad="38100" dist="38100" dir="2700000" algn="tl">
                    <a:srgbClr val="000000">
                      <a:alpha val="43137"/>
                    </a:srgbClr>
                  </a:outerShdw>
                </a:effectLst>
              </a:rPr>
              <a:t>Άντρες, εγκαταλείψτε τα στερεότυπα της πατριαρχίας και κάντε </a:t>
            </a:r>
            <a:r>
              <a:rPr lang="el-GR" sz="1800" b="1" dirty="0">
                <a:effectLst>
                  <a:outerShdw blurRad="38100" dist="38100" dir="2700000" algn="tl">
                    <a:srgbClr val="000000">
                      <a:alpha val="43137"/>
                    </a:srgbClr>
                  </a:outerShdw>
                </a:effectLst>
              </a:rPr>
              <a:t>επίδειξη της δύναμής σας</a:t>
            </a:r>
            <a:r>
              <a:rPr lang="el-GR" sz="1800" dirty="0">
                <a:effectLst>
                  <a:outerShdw blurRad="38100" dist="38100" dir="2700000" algn="tl">
                    <a:srgbClr val="000000">
                      <a:alpha val="43137"/>
                    </a:srgbClr>
                  </a:outerShdw>
                </a:effectLst>
              </a:rPr>
              <a:t> με την </a:t>
            </a:r>
            <a:r>
              <a:rPr lang="el-GR" sz="1800" b="1" dirty="0">
                <a:effectLst>
                  <a:outerShdw blurRad="38100" dist="38100" dir="2700000" algn="tl">
                    <a:srgbClr val="000000">
                      <a:alpha val="43137"/>
                    </a:srgbClr>
                  </a:outerShdw>
                </a:effectLst>
              </a:rPr>
              <a:t>ευαισθησία</a:t>
            </a:r>
            <a:r>
              <a:rPr lang="el-GR" sz="1800" dirty="0">
                <a:effectLst>
                  <a:outerShdw blurRad="38100" dist="38100" dir="2700000" algn="tl">
                    <a:srgbClr val="000000">
                      <a:alpha val="43137"/>
                    </a:srgbClr>
                  </a:outerShdw>
                </a:effectLst>
              </a:rPr>
              <a:t> σας, </a:t>
            </a:r>
            <a:r>
              <a:rPr lang="el-GR" sz="1800" i="1" dirty="0">
                <a:effectLst>
                  <a:outerShdw blurRad="38100" dist="38100" dir="2700000" algn="tl">
                    <a:srgbClr val="000000">
                      <a:alpha val="43137"/>
                    </a:srgbClr>
                  </a:outerShdw>
                </a:effectLst>
              </a:rPr>
              <a:t>όχι</a:t>
            </a:r>
            <a:r>
              <a:rPr lang="el-GR" sz="1800" dirty="0">
                <a:effectLst>
                  <a:outerShdw blurRad="38100" dist="38100" dir="2700000" algn="tl">
                    <a:srgbClr val="000000">
                      <a:alpha val="43137"/>
                    </a:srgbClr>
                  </a:outerShdw>
                </a:effectLst>
              </a:rPr>
              <a:t> με </a:t>
            </a:r>
            <a:r>
              <a:rPr lang="el-GR" sz="1800" i="1" dirty="0" err="1">
                <a:effectLst>
                  <a:outerShdw blurRad="38100" dist="38100" dir="2700000" algn="tl">
                    <a:srgbClr val="000000">
                      <a:alpha val="43137"/>
                    </a:srgbClr>
                  </a:outerShdw>
                </a:effectLst>
              </a:rPr>
              <a:t>ψευτονταϊλίκια</a:t>
            </a:r>
            <a:r>
              <a:rPr lang="el-GR" sz="1800" i="1" dirty="0">
                <a:effectLst>
                  <a:outerShdw blurRad="38100" dist="38100" dir="2700000" algn="tl">
                    <a:srgbClr val="000000">
                      <a:alpha val="43137"/>
                    </a:srgbClr>
                  </a:outerShdw>
                </a:effectLst>
              </a:rPr>
              <a:t>, αμάξια και λεφτά. </a:t>
            </a:r>
            <a:r>
              <a:rPr lang="el-GR" sz="1800" dirty="0">
                <a:effectLst>
                  <a:outerShdw blurRad="38100" dist="38100" dir="2700000" algn="tl">
                    <a:srgbClr val="000000">
                      <a:alpha val="43137"/>
                    </a:srgbClr>
                  </a:outerShdw>
                </a:effectLst>
              </a:rPr>
              <a:t>Γυναίκες, ανακαλύψτε τη </a:t>
            </a:r>
            <a:r>
              <a:rPr lang="el-GR" sz="1800" b="1" dirty="0">
                <a:effectLst>
                  <a:outerShdw blurRad="38100" dist="38100" dir="2700000" algn="tl">
                    <a:srgbClr val="000000">
                      <a:alpha val="43137"/>
                    </a:srgbClr>
                  </a:outerShdw>
                </a:effectLst>
              </a:rPr>
              <a:t>δύναμη</a:t>
            </a:r>
            <a:r>
              <a:rPr lang="el-GR" sz="1800" dirty="0">
                <a:effectLst>
                  <a:outerShdw blurRad="38100" dist="38100" dir="2700000" algn="tl">
                    <a:srgbClr val="000000">
                      <a:alpha val="43137"/>
                    </a:srgbClr>
                  </a:outerShdw>
                </a:effectLst>
              </a:rPr>
              <a:t> μέσα στη </a:t>
            </a:r>
            <a:r>
              <a:rPr lang="el-GR" sz="1800" b="1" dirty="0">
                <a:effectLst>
                  <a:outerShdw blurRad="38100" dist="38100" dir="2700000" algn="tl">
                    <a:srgbClr val="000000">
                      <a:alpha val="43137"/>
                    </a:srgbClr>
                  </a:outerShdw>
                </a:effectLst>
              </a:rPr>
              <a:t>θηλυκότητά</a:t>
            </a:r>
            <a:r>
              <a:rPr lang="el-GR" sz="1800" dirty="0">
                <a:effectLst>
                  <a:outerShdw blurRad="38100" dist="38100" dir="2700000" algn="tl">
                    <a:srgbClr val="000000">
                      <a:alpha val="43137"/>
                    </a:srgbClr>
                  </a:outerShdw>
                </a:effectLst>
              </a:rPr>
              <a:t> σας και </a:t>
            </a:r>
            <a:r>
              <a:rPr lang="el-GR" sz="1800" b="1" dirty="0">
                <a:effectLst>
                  <a:outerShdw blurRad="38100" dist="38100" dir="2700000" algn="tl">
                    <a:srgbClr val="000000">
                      <a:alpha val="43137"/>
                    </a:srgbClr>
                  </a:outerShdw>
                </a:effectLst>
              </a:rPr>
              <a:t>εγκαταλείψτε </a:t>
            </a:r>
            <a:r>
              <a:rPr lang="el-GR" sz="1800" dirty="0">
                <a:effectLst>
                  <a:outerShdw blurRad="38100" dist="38100" dir="2700000" algn="tl">
                    <a:srgbClr val="000000">
                      <a:alpha val="43137"/>
                    </a:srgbClr>
                  </a:outerShdw>
                </a:effectLst>
              </a:rPr>
              <a:t>πάραυτα </a:t>
            </a:r>
            <a:r>
              <a:rPr lang="el-GR" sz="1800" i="1" dirty="0">
                <a:effectLst>
                  <a:outerShdw blurRad="38100" dist="38100" dir="2700000" algn="tl">
                    <a:srgbClr val="000000">
                      <a:alpha val="43137"/>
                    </a:srgbClr>
                  </a:outerShdw>
                </a:effectLst>
              </a:rPr>
              <a:t>όποιον σας κακοποιεί</a:t>
            </a:r>
            <a:r>
              <a:rPr lang="el-GR" sz="1800" b="1" dirty="0">
                <a:effectLst>
                  <a:outerShdw blurRad="38100" dist="38100" dir="2700000" algn="tl">
                    <a:srgbClr val="000000">
                      <a:alpha val="43137"/>
                    </a:srgbClr>
                  </a:outerShdw>
                </a:effectLst>
              </a:rPr>
              <a:t>.</a:t>
            </a:r>
          </a:p>
          <a:p>
            <a:pPr algn="just"/>
            <a:r>
              <a:rPr lang="el-GR" sz="1800" b="1" dirty="0">
                <a:effectLst>
                  <a:outerShdw blurRad="38100" dist="38100" dir="2700000" algn="tl">
                    <a:srgbClr val="000000">
                      <a:alpha val="43137"/>
                    </a:srgbClr>
                  </a:outerShdw>
                </a:effectLst>
              </a:rPr>
              <a:t>Διώξτε τη </a:t>
            </a:r>
            <a:r>
              <a:rPr lang="el-GR" sz="1800" b="1" dirty="0" err="1">
                <a:effectLst>
                  <a:outerShdw blurRad="38100" dist="38100" dir="2700000" algn="tl">
                    <a:srgbClr val="000000">
                      <a:alpha val="43137"/>
                    </a:srgbClr>
                  </a:outerShdw>
                </a:effectLst>
              </a:rPr>
              <a:t>μισαλλοδοξία∙</a:t>
            </a:r>
            <a:r>
              <a:rPr lang="el-GR" sz="1800" b="1" dirty="0">
                <a:effectLst>
                  <a:outerShdw blurRad="38100" dist="38100" dir="2700000" algn="tl">
                    <a:srgbClr val="000000">
                      <a:alpha val="43137"/>
                    </a:srgbClr>
                  </a:outerShdw>
                </a:effectLst>
              </a:rPr>
              <a:t> </a:t>
            </a:r>
            <a:r>
              <a:rPr lang="el-GR" sz="1800" dirty="0">
                <a:effectLst>
                  <a:outerShdw blurRad="38100" dist="38100" dir="2700000" algn="tl">
                    <a:srgbClr val="000000">
                      <a:alpha val="43137"/>
                    </a:srgbClr>
                  </a:outerShdw>
                </a:effectLst>
              </a:rPr>
              <a:t>δηλητηριάζει τη σκέψη και τη συμπεριφορά σας.</a:t>
            </a:r>
          </a:p>
          <a:p>
            <a:pPr algn="just"/>
            <a:r>
              <a:rPr lang="el-GR" sz="1800" dirty="0">
                <a:effectLst>
                  <a:outerShdw blurRad="38100" dist="38100" dir="2700000" algn="tl">
                    <a:srgbClr val="000000">
                      <a:alpha val="43137"/>
                    </a:srgbClr>
                  </a:outerShdw>
                </a:effectLst>
              </a:rPr>
              <a:t>Αναγνωρίστε το </a:t>
            </a:r>
            <a:r>
              <a:rPr lang="el-GR" sz="1800" b="1" dirty="0">
                <a:effectLst>
                  <a:outerShdw blurRad="38100" dist="38100" dir="2700000" algn="tl">
                    <a:srgbClr val="000000">
                      <a:alpha val="43137"/>
                    </a:srgbClr>
                  </a:outerShdw>
                </a:effectLst>
              </a:rPr>
              <a:t>διαφορετικό </a:t>
            </a:r>
            <a:r>
              <a:rPr lang="el-GR" sz="1800" dirty="0">
                <a:effectLst>
                  <a:outerShdw blurRad="38100" dist="38100" dir="2700000" algn="tl">
                    <a:srgbClr val="000000">
                      <a:alpha val="43137"/>
                    </a:srgbClr>
                  </a:outerShdw>
                </a:effectLst>
              </a:rPr>
              <a:t>ως </a:t>
            </a:r>
            <a:r>
              <a:rPr lang="el-GR" sz="1800" b="1" dirty="0">
                <a:effectLst>
                  <a:outerShdw blurRad="38100" dist="38100" dir="2700000" algn="tl">
                    <a:srgbClr val="000000">
                      <a:alpha val="43137"/>
                    </a:srgbClr>
                  </a:outerShdw>
                </a:effectLst>
              </a:rPr>
              <a:t>ίσο</a:t>
            </a:r>
            <a:r>
              <a:rPr lang="el-GR" sz="1800" dirty="0">
                <a:effectLst>
                  <a:outerShdw blurRad="38100" dist="38100" dir="2700000" algn="tl">
                    <a:srgbClr val="000000">
                      <a:alpha val="43137"/>
                    </a:srgbClr>
                  </a:outerShdw>
                </a:effectLst>
              </a:rPr>
              <a:t>, </a:t>
            </a:r>
            <a:r>
              <a:rPr lang="el-GR" sz="1800" i="1" dirty="0">
                <a:effectLst>
                  <a:outerShdw blurRad="38100" dist="38100" dir="2700000" algn="tl">
                    <a:srgbClr val="000000">
                      <a:alpha val="43137"/>
                    </a:srgbClr>
                  </a:outerShdw>
                </a:effectLst>
              </a:rPr>
              <a:t>όχι ίδιο</a:t>
            </a:r>
            <a:r>
              <a:rPr lang="el-GR" sz="1800" dirty="0">
                <a:effectLst>
                  <a:outerShdw blurRad="38100" dist="38100" dir="2700000" algn="tl">
                    <a:srgbClr val="000000">
                      <a:alpha val="43137"/>
                    </a:srgbClr>
                  </a:outerShdw>
                </a:effectLst>
              </a:rPr>
              <a:t>.</a:t>
            </a:r>
          </a:p>
          <a:p>
            <a:pPr algn="just"/>
            <a:endParaRPr lang="el-GR" sz="1800" dirty="0"/>
          </a:p>
          <a:p>
            <a:endParaRPr lang="el-G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Screenshot_1.jpg"/>
          <p:cNvPicPr>
            <a:picLocks noChangeAspect="1" noChangeArrowheads="1"/>
          </p:cNvPicPr>
          <p:nvPr/>
        </p:nvPicPr>
        <p:blipFill>
          <a:blip r:embed="rId2" cstate="print"/>
          <a:srcRect/>
          <a:stretch>
            <a:fillRect/>
          </a:stretch>
        </p:blipFill>
        <p:spPr bwMode="auto">
          <a:xfrm>
            <a:off x="-1" y="0"/>
            <a:ext cx="9279399"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661</Words>
  <Application>Microsoft Office PowerPoint</Application>
  <PresentationFormat>Προβολή στην οθόνη (4:3)</PresentationFormat>
  <Paragraphs>16</Paragraphs>
  <Slides>7</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7</vt:i4>
      </vt:variant>
    </vt:vector>
  </HeadingPairs>
  <TitlesOfParts>
    <vt:vector size="10" baseType="lpstr">
      <vt:lpstr>Arial</vt:lpstr>
      <vt:lpstr>Calibri</vt:lpstr>
      <vt:lpstr>Θέμα του Office</vt:lpstr>
      <vt:lpstr>ΑΝΘΡΩΠΙΣΤΙΚΕΣ ΑΞΙΕΣ &amp; ΣΥΓΧΡΟΝΗ ΙΑΤΡΙΚΗ  (MED2135)</vt:lpstr>
      <vt:lpstr>Παρουσίαση του PowerPoint</vt:lpstr>
      <vt:lpstr>Παρουσίαση του PowerPoint</vt:lpstr>
      <vt:lpstr>Παρουσίαση του PowerPoint</vt:lpstr>
      <vt:lpstr>13 ΜΑΘΗΜΑΤΑ - 13  ΜΗΝΥΜΑΤΑ ΓΙΑ ΤΟ ΣΠΙΤΙ «ΠΑΡ’ ΤΟ  Ή  ΑΣ’ ΤΟ»</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ΑΝΘΡΩΠΙΣΤΙΚΕΣ ΑΞΙΕΣ &amp; ΣΥΓΧΡΟΝΗ ΙΑΤΡΙΚΗ  (MED2135)</dc:title>
  <dc:creator>User</dc:creator>
  <cp:lastModifiedBy>user</cp:lastModifiedBy>
  <cp:revision>22</cp:revision>
  <dcterms:created xsi:type="dcterms:W3CDTF">2023-12-12T17:33:53Z</dcterms:created>
  <dcterms:modified xsi:type="dcterms:W3CDTF">2023-12-15T12:28:22Z</dcterms:modified>
</cp:coreProperties>
</file>