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4" r:id="rId2"/>
    <p:sldId id="311" r:id="rId3"/>
    <p:sldId id="278" r:id="rId4"/>
    <p:sldId id="256" r:id="rId5"/>
    <p:sldId id="279" r:id="rId6"/>
    <p:sldId id="270" r:id="rId7"/>
    <p:sldId id="277" r:id="rId8"/>
    <p:sldId id="275" r:id="rId9"/>
    <p:sldId id="269" r:id="rId10"/>
    <p:sldId id="257" r:id="rId11"/>
    <p:sldId id="259" r:id="rId12"/>
    <p:sldId id="260" r:id="rId13"/>
    <p:sldId id="266" r:id="rId14"/>
    <p:sldId id="284" r:id="rId15"/>
    <p:sldId id="285" r:id="rId16"/>
    <p:sldId id="287" r:id="rId17"/>
    <p:sldId id="289" r:id="rId18"/>
    <p:sldId id="290" r:id="rId19"/>
    <p:sldId id="293" r:id="rId20"/>
    <p:sldId id="295" r:id="rId21"/>
    <p:sldId id="297" r:id="rId22"/>
    <p:sldId id="302" r:id="rId23"/>
    <p:sldId id="305" r:id="rId24"/>
    <p:sldId id="31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9283" autoAdjust="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40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4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2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85584D-7D79-4248-9986-4CA35242F94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3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B429A0-259F-11E5-0C0E-0DACD6527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10" y="500743"/>
            <a:ext cx="9170731" cy="5834743"/>
          </a:xfrm>
          <a:effectLst/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l-GR" sz="4000" dirty="0">
                <a:solidFill>
                  <a:schemeClr val="tx1"/>
                </a:solidFill>
                <a:latin typeface="Mistral" pitchFamily="66" charset="0"/>
                <a:ea typeface="Gadugi" pitchFamily="34" charset="0"/>
                <a:cs typeface="Vijaya" panose="02020604020202020204" pitchFamily="18" charset="0"/>
              </a:rPr>
              <a:t>Αποκαλυπτόμενοι μπροστά στη γέννηση:  </a:t>
            </a:r>
            <a:endParaRPr lang="en-US" sz="4000" dirty="0">
              <a:solidFill>
                <a:schemeClr val="tx1"/>
              </a:solidFill>
              <a:latin typeface="Mistral" pitchFamily="66" charset="0"/>
              <a:ea typeface="Gadugi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r>
              <a:rPr lang="el-GR" sz="4000" dirty="0">
                <a:solidFill>
                  <a:schemeClr val="tx1"/>
                </a:solidFill>
                <a:latin typeface="Mistral" pitchFamily="66" charset="0"/>
                <a:ea typeface="Gadugi" pitchFamily="34" charset="0"/>
                <a:cs typeface="Vijaya" panose="02020604020202020204" pitchFamily="18" charset="0"/>
              </a:rPr>
              <a:t>η νέα ζωή μέσα από τον φωτογραφικό φακό</a:t>
            </a:r>
            <a:endParaRPr lang="en-US" sz="4000" dirty="0">
              <a:solidFill>
                <a:schemeClr val="tx1"/>
              </a:solidFill>
              <a:latin typeface="Mistral" pitchFamily="66" charset="0"/>
              <a:ea typeface="Gadugi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l-GR" b="1" dirty="0"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b="1" dirty="0"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b="1" dirty="0"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b="1" dirty="0"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sz="1800" b="1" dirty="0">
              <a:solidFill>
                <a:schemeClr val="tx1"/>
              </a:solidFill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sz="1800" b="1" dirty="0">
              <a:solidFill>
                <a:schemeClr val="tx1"/>
              </a:solidFill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endParaRPr lang="en-US" sz="1800" b="1" dirty="0">
              <a:solidFill>
                <a:schemeClr val="tx1"/>
              </a:solidFill>
              <a:latin typeface="Gill Sans Nova Light" panose="020B0302020104020203" pitchFamily="34" charset="0"/>
              <a:cs typeface="Vijaya" panose="02020604020202020204" pitchFamily="18" charset="0"/>
            </a:endParaRPr>
          </a:p>
          <a:p>
            <a:pPr marL="36900" indent="0">
              <a:buNone/>
            </a:pPr>
            <a:r>
              <a:rPr lang="el-GR" sz="1800" b="1" dirty="0">
                <a:solidFill>
                  <a:schemeClr val="tx1"/>
                </a:solidFill>
                <a:latin typeface="Mistral" pitchFamily="66" charset="0"/>
                <a:cs typeface="Vijaya" panose="02020604020202020204" pitchFamily="18" charset="0"/>
              </a:rPr>
              <a:t>Μ. Γιάνναρη &amp; Α.Χ. Λάζαρης </a:t>
            </a:r>
          </a:p>
          <a:p>
            <a:pPr marL="36900" indent="0">
              <a:buNone/>
            </a:pPr>
            <a:r>
              <a:rPr lang="el-GR" sz="1800" b="1" dirty="0">
                <a:solidFill>
                  <a:schemeClr val="tx1"/>
                </a:solidFill>
                <a:latin typeface="Mistral" pitchFamily="66" charset="0"/>
                <a:cs typeface="Vijaya" panose="02020604020202020204" pitchFamily="18" charset="0"/>
              </a:rPr>
              <a:t>Ανθρωπιστικές Αξίες και σύγχρονη Ιατρική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Mistral" pitchFamily="66" charset="0"/>
              </a:rPr>
              <a:t>(MED2135)</a:t>
            </a:r>
            <a:endParaRPr lang="el-GR" sz="1800" b="1" dirty="0">
              <a:solidFill>
                <a:schemeClr val="tx1"/>
              </a:solidFill>
              <a:latin typeface="Mistral" pitchFamily="66" charset="0"/>
              <a:cs typeface="Vijaya" panose="020206040202020202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31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Denver Center for Birth and Wellness">
            <a:extLst>
              <a:ext uri="{FF2B5EF4-FFF2-40B4-BE49-F238E27FC236}">
                <a16:creationId xmlns:a16="http://schemas.microsoft.com/office/drawing/2014/main" id="{E1321348-BD65-378C-4B5C-F50ED01CA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" b="90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48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Family Meets Baby at Rose Hospital ">
            <a:extLst>
              <a:ext uri="{FF2B5EF4-FFF2-40B4-BE49-F238E27FC236}">
                <a16:creationId xmlns:a16="http://schemas.microsoft.com/office/drawing/2014/main" id="{85964016-9CE5-D285-CB54-2F48D39A6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2000" cy="685798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1541417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endParaRPr lang="el-GR" sz="2400" b="1" dirty="0">
              <a:latin typeface="Mistral" pitchFamily="66" charset="0"/>
            </a:endParaRPr>
          </a:p>
          <a:p>
            <a:pPr algn="ctr"/>
            <a:endParaRPr lang="el-GR" sz="2400" b="1" dirty="0">
              <a:latin typeface="Mistral" pitchFamily="66" charset="0"/>
            </a:endParaRPr>
          </a:p>
          <a:p>
            <a:pPr algn="ctr"/>
            <a:r>
              <a:rPr lang="el-GR" sz="2400" b="1" dirty="0">
                <a:latin typeface="Mistral" pitchFamily="66" charset="0"/>
              </a:rPr>
              <a:t>Η κοινή χαρά εκτείνεται  πέρα από τους οικογενειακούς  δεσμούς, αντηχώντας μια συλλογική αναγνώριση του θαύματος </a:t>
            </a:r>
          </a:p>
          <a:p>
            <a:pPr algn="ctr"/>
            <a:r>
              <a:rPr lang="el-GR" sz="2400" b="1" dirty="0">
                <a:latin typeface="Mistral" pitchFamily="66" charset="0"/>
              </a:rPr>
              <a:t> της γέννησης. </a:t>
            </a:r>
          </a:p>
        </p:txBody>
      </p:sp>
    </p:spTree>
    <p:extLst>
      <p:ext uri="{BB962C8B-B14F-4D97-AF65-F5344CB8AC3E}">
        <p14:creationId xmlns:p14="http://schemas.microsoft.com/office/powerpoint/2010/main" val="230007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άτομο, ασπρόμαυρο, αγόρι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76EAD42-6689-74F7-02F4-E33085EAE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b="762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36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Οι 22 πιο συγκινητικές φωτογραφίες της γέννησης ενός μωρού, που έχουμε δει ποτέ (pics)">
            <a:extLst>
              <a:ext uri="{FF2B5EF4-FFF2-40B4-BE49-F238E27FC236}">
                <a16:creationId xmlns:a16="http://schemas.microsoft.com/office/drawing/2014/main" id="{04A4D422-A492-E133-005E-CAB92A91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35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8466436-EA42-18C5-3AB7-CDA7587D8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079" r="15033" b="1"/>
          <a:stretch/>
        </p:blipFill>
        <p:spPr>
          <a:xfrm>
            <a:off x="-8622" y="10"/>
            <a:ext cx="6056725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D1F398-650E-983C-0E80-23E467A7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509451"/>
            <a:ext cx="4403596" cy="5281749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l-GR" sz="2400" dirty="0">
                <a:latin typeface="Mistral" pitchFamily="66" charset="0"/>
              </a:rPr>
              <a:t>	Η αίθουσα τοκετού γίνεται ένας χώρος κοινής ευτυχίας καθώς τα μέλη της οικογένειας, το ιατρικό προσωπικό και οι ίδιοι οι νέοι γονείς γιορτάζουν την άφιξη μιας νέας ζωής. </a:t>
            </a:r>
          </a:p>
          <a:p>
            <a:pPr>
              <a:buNone/>
            </a:pPr>
            <a:r>
              <a:rPr lang="el-GR" sz="2400" dirty="0">
                <a:latin typeface="Mistral" pitchFamily="66" charset="0"/>
              </a:rPr>
              <a:t>	Ο γιατρός, έχοντας αποτελέσει αναπόσπαστο μέρος αυτής της μεταμορφωτικής στιγμής, μπορεί να συμμετάσχει στην αγαλλίαση και την αίσθηση της κατάπληξης.</a:t>
            </a:r>
          </a:p>
          <a:p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9138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07E53D-3B8A-54CA-FF07-A5107F1C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817"/>
            <a:ext cx="3078749" cy="6688183"/>
          </a:xfrm>
        </p:spPr>
        <p:txBody>
          <a:bodyPr anchor="t">
            <a:normAutofit lnSpcReduction="10000"/>
          </a:bodyPr>
          <a:lstStyle/>
          <a:p>
            <a:pPr>
              <a:buNone/>
            </a:pPr>
            <a:r>
              <a:rPr lang="el-GR" sz="2400" dirty="0">
                <a:latin typeface="Mistral" pitchFamily="66" charset="0"/>
              </a:rPr>
              <a:t>	Ο τοκετός στο νερό είναι μια εναλλακτική μέθοδος φυσικού τοκετού.</a:t>
            </a:r>
          </a:p>
          <a:p>
            <a:pPr>
              <a:buNone/>
            </a:pPr>
            <a:r>
              <a:rPr lang="el-GR" sz="2400" dirty="0">
                <a:latin typeface="Mistral" pitchFamily="66" charset="0"/>
              </a:rPr>
              <a:t>	Το νερό έχει μοναδικές ιδιότητες όσον αφορά στη διαχείριση του πόνου.</a:t>
            </a:r>
          </a:p>
          <a:p>
            <a:pPr>
              <a:buNone/>
            </a:pPr>
            <a:r>
              <a:rPr lang="el-GR" sz="2400" dirty="0"/>
              <a:t>	</a:t>
            </a:r>
            <a:r>
              <a:rPr lang="el-GR" sz="2600" dirty="0">
                <a:latin typeface="Mistral" pitchFamily="66" charset="0"/>
              </a:rPr>
              <a:t>Με την χρήση του νερού παράγονται ενδορφίνες.</a:t>
            </a:r>
          </a:p>
          <a:p>
            <a:pPr>
              <a:buNone/>
            </a:pPr>
            <a:r>
              <a:rPr lang="el-GR" sz="2600" dirty="0">
                <a:latin typeface="Mistral" pitchFamily="66" charset="0"/>
              </a:rPr>
              <a:t> 	</a:t>
            </a:r>
            <a:r>
              <a:rPr lang="el-GR" sz="2400" dirty="0">
                <a:latin typeface="Mistral" pitchFamily="66" charset="0"/>
              </a:rPr>
              <a:t>Τα νεογνά που γεννιούνται μέσα στο νερό είναι πιο ήρεμα, κλαίνε λιγότερο και έχουν καλύτερη επαφή με τη μητέρα και το περιβάλλον τους αμέσως μετά τη γέννα.</a:t>
            </a:r>
            <a:endParaRPr lang="en-US" sz="2400" dirty="0">
              <a:latin typeface="Mistral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9F3B0D2-E1D9-99DA-C6BD-C0D8613BC0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842" r="-2" b="-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AAA390-BA47-7153-78E7-0344E1C68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2287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091" y="1902028"/>
            <a:ext cx="6156143" cy="382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090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6" name="Θέση περιεχομένου 4">
            <a:extLst>
              <a:ext uri="{FF2B5EF4-FFF2-40B4-BE49-F238E27FC236}">
                <a16:creationId xmlns:a16="http://schemas.microsoft.com/office/drawing/2014/main" id="{599ADCF9-0C91-F6DC-C369-29F3C507E8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030" r="727"/>
          <a:stretch/>
        </p:blipFill>
        <p:spPr>
          <a:xfrm>
            <a:off x="2865206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2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A63010-D888-70ED-320E-B9A1D036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236" y="582637"/>
            <a:ext cx="10304554" cy="5692726"/>
          </a:xfrm>
        </p:spPr>
      </p:pic>
    </p:spTree>
    <p:extLst>
      <p:ext uri="{BB962C8B-B14F-4D97-AF65-F5344CB8AC3E}">
        <p14:creationId xmlns:p14="http://schemas.microsoft.com/office/powerpoint/2010/main" val="410068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5C90CED-B7FE-75B6-F8F5-BE93953940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4696" y="1383196"/>
            <a:ext cx="5676236" cy="3788887"/>
          </a:xfrm>
          <a:prstGeom prst="rect">
            <a:avLst/>
          </a:prstGeom>
        </p:spPr>
      </p:pic>
      <p:pic>
        <p:nvPicPr>
          <p:cNvPr id="7" name="Θέση περιεχομένου 4" descr="Εικόνα που περιέχει άτομο, γραφικός χαρακτήρας, κείμενο, είδη γραφείου&#10;&#10;Περιγραφή που δημιουργήθηκε αυτόματα">
            <a:extLst>
              <a:ext uri="{FF2B5EF4-FFF2-40B4-BE49-F238E27FC236}">
                <a16:creationId xmlns:a16="http://schemas.microsoft.com/office/drawing/2014/main" id="{2DB4E352-34CE-9393-70EA-9BFE393E1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442" r="20467"/>
          <a:stretch/>
        </p:blipFill>
        <p:spPr>
          <a:xfrm>
            <a:off x="0" y="1397727"/>
            <a:ext cx="4637314" cy="41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4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108D40-6E8F-0192-889A-F87E8319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158" r="-2" b="17653"/>
          <a:stretch/>
        </p:blipFill>
        <p:spPr>
          <a:xfrm>
            <a:off x="749023" y="587935"/>
            <a:ext cx="4946381" cy="5564670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02D99D1-8D4E-0986-1330-2E1AD93B4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493" y="609600"/>
            <a:ext cx="4538124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500" b="0" i="0"/>
              <a:t>.</a:t>
            </a:r>
            <a:br>
              <a:rPr lang="en-US" sz="1500" b="0" i="0"/>
            </a:br>
            <a:r>
              <a:rPr lang="en-US" sz="1500" b="0" i="0"/>
              <a:t> </a:t>
            </a:r>
            <a:br>
              <a:rPr lang="en-US" sz="1500" b="0" i="0"/>
            </a:br>
            <a:r>
              <a:rPr lang="en-US" sz="1500" b="0" i="0"/>
              <a:t> </a:t>
            </a:r>
            <a:br>
              <a:rPr lang="en-US" sz="1500" b="0" i="0"/>
            </a:br>
            <a:endParaRPr lang="en-US" sz="150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37CA92-CCEB-BF67-313C-9664F72FD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4229" y="0"/>
            <a:ext cx="6117771" cy="685800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l">
              <a:lnSpc>
                <a:spcPct val="90000"/>
              </a:lnSpc>
            </a:pPr>
            <a:endParaRPr lang="en-US" sz="3800" b="1" i="0" dirty="0">
              <a:solidFill>
                <a:schemeClr val="tx2"/>
              </a:solidFill>
              <a:latin typeface="Mistral" pitchFamily="66" charset="0"/>
            </a:endParaRPr>
          </a:p>
          <a:p>
            <a:pPr algn="l">
              <a:lnSpc>
                <a:spcPct val="90000"/>
              </a:lnSpc>
            </a:pP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Ο </a:t>
            </a:r>
            <a:r>
              <a:rPr lang="en-US" sz="4400" b="1" i="0" dirty="0" err="1">
                <a:solidFill>
                  <a:schemeClr val="tx2"/>
                </a:solidFill>
                <a:latin typeface="Mistral" pitchFamily="66" charset="0"/>
              </a:rPr>
              <a:t>έρωτας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Το αρχιπέλαγος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η πρώρα των αφρών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οι γλάροι των ονείρων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Στο πιο ψηλό κατάρτι του ο ναύτης ανεμίζει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Ένα τραγούδι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Ο έρωτας</a:t>
            </a:r>
            <a:br>
              <a:rPr lang="en-US" sz="38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Το τραγούδι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οι ορίζοντες του ταξιδιού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η ηχώ της νοσταλγίας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Στον πιο βρεμένο βράχο της η αρραβωνιαστικιά προσμένει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Ένα καράβι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 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Ο έρωτας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Το καράβι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η αμεριμνησία των μελτεμιών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Κι ο φλόκος της ελπίδας του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Στον πιο ελαφρό κυματισμό του ένα νησί λικνίζει</a:t>
            </a:r>
            <a:b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4400" b="1" i="0" dirty="0">
                <a:solidFill>
                  <a:schemeClr val="tx2"/>
                </a:solidFill>
                <a:latin typeface="Mistral" pitchFamily="66" charset="0"/>
              </a:rPr>
              <a:t>Τον ερχομό.</a:t>
            </a:r>
          </a:p>
          <a:p>
            <a:pPr algn="l">
              <a:lnSpc>
                <a:spcPct val="90000"/>
              </a:lnSpc>
            </a:pPr>
            <a:endParaRPr lang="el-GR" sz="3800" b="1" i="0" dirty="0">
              <a:solidFill>
                <a:schemeClr val="tx2"/>
              </a:solidFill>
              <a:latin typeface="Mistral" pitchFamily="66" charset="0"/>
            </a:endParaRPr>
          </a:p>
          <a:p>
            <a:pPr algn="l">
              <a:lnSpc>
                <a:spcPct val="90000"/>
              </a:lnSpc>
            </a:pPr>
            <a:br>
              <a:rPr lang="en-US" sz="3800" b="1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3800" b="0" i="0" dirty="0">
                <a:solidFill>
                  <a:schemeClr val="tx2"/>
                </a:solidFill>
                <a:latin typeface="Mistral" pitchFamily="66" charset="0"/>
              </a:rPr>
              <a:t> </a:t>
            </a:r>
            <a:r>
              <a:rPr lang="el-GR" sz="3800" b="0" i="0" dirty="0">
                <a:solidFill>
                  <a:schemeClr val="tx2"/>
                </a:solidFill>
                <a:latin typeface="Mistral" pitchFamily="66" charset="0"/>
              </a:rPr>
              <a:t>Οδυσσέας  Ελύτης - </a:t>
            </a:r>
            <a:r>
              <a:rPr lang="el-GR" sz="3800" dirty="0">
                <a:latin typeface="Mistral" pitchFamily="66" charset="0"/>
              </a:rPr>
              <a:t>Το τραγούδι του αρχιπελάγους </a:t>
            </a:r>
          </a:p>
          <a:p>
            <a:pPr algn="l">
              <a:lnSpc>
                <a:spcPct val="90000"/>
              </a:lnSpc>
            </a:pPr>
            <a:br>
              <a:rPr lang="en-US" sz="1100" b="0" i="0" dirty="0">
                <a:solidFill>
                  <a:schemeClr val="tx2"/>
                </a:solidFill>
                <a:latin typeface="Mistral" pitchFamily="66" charset="0"/>
              </a:rPr>
            </a:br>
            <a:r>
              <a:rPr lang="en-US" sz="1100" b="0" i="0" dirty="0">
                <a:solidFill>
                  <a:schemeClr val="tx2"/>
                </a:solidFill>
                <a:latin typeface="Mistral" pitchFamily="66" charset="0"/>
              </a:rPr>
              <a:t> </a:t>
            </a:r>
            <a:br>
              <a:rPr lang="en-US" sz="1100" b="0" i="0" dirty="0">
                <a:solidFill>
                  <a:schemeClr val="tx2"/>
                </a:solidFill>
                <a:latin typeface="Mistral" pitchFamily="66" charset="0"/>
              </a:rPr>
            </a:br>
            <a:endParaRPr lang="en-US" sz="1100" dirty="0">
              <a:solidFill>
                <a:schemeClr val="tx2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912703F-94E7-7A24-F0BE-CB149C9145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963" r="11956" b="1"/>
          <a:stretch/>
        </p:blipFill>
        <p:spPr>
          <a:xfrm>
            <a:off x="2302980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546" y="0"/>
            <a:ext cx="4652454" cy="68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Εικόνα 4">
            <a:extLst>
              <a:ext uri="{FF2B5EF4-FFF2-40B4-BE49-F238E27FC236}">
                <a16:creationId xmlns:a16="http://schemas.microsoft.com/office/drawing/2014/main" id="{3977EB60-C42B-1832-FB88-3EF8B4E1E1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05" y="1181281"/>
            <a:ext cx="6642193" cy="44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6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1C5FF35-7086-CE29-6B84-EAF4FE4253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206" r="15956" b="1"/>
          <a:stretch/>
        </p:blipFill>
        <p:spPr>
          <a:xfrm>
            <a:off x="2237666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ontent Placeholder 1029">
            <a:extLst>
              <a:ext uri="{FF2B5EF4-FFF2-40B4-BE49-F238E27FC236}">
                <a16:creationId xmlns:a16="http://schemas.microsoft.com/office/drawing/2014/main" id="{42597073-E367-B6F8-2A1E-68274C41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992777"/>
            <a:ext cx="5964215" cy="5231023"/>
          </a:xfrm>
        </p:spPr>
        <p:txBody>
          <a:bodyPr anchor="ctr">
            <a:normAutofit/>
          </a:bodyPr>
          <a:lstStyle/>
          <a:p>
            <a:pPr algn="l">
              <a:buNone/>
            </a:pPr>
            <a:r>
              <a:rPr lang="el-GR" sz="1800" b="1" i="0" u="none" strike="noStrike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	Ανδρέας Εμπειρίκος </a:t>
            </a:r>
            <a:endParaRPr lang="el-GR" b="1" i="0" u="none" strike="noStrike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Τριαντάφυλλα στο παράθυρο</a:t>
            </a:r>
            <a:endParaRPr lang="el-GR" b="1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algn="l">
              <a:buNone/>
            </a:pP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	Σκοπός της ζωής μας είναι η αγάπη. </a:t>
            </a:r>
          </a:p>
          <a:p>
            <a:pPr algn="l">
              <a:buNone/>
            </a:pPr>
            <a:r>
              <a:rPr lang="el-GR" b="1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Σκοπός της ζωής μας είναι η ατελεύτητη μάζα μας. </a:t>
            </a:r>
          </a:p>
          <a:p>
            <a:pPr algn="l">
              <a:buNone/>
            </a:pPr>
            <a:r>
              <a:rPr lang="el-GR" b="1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Σκοπός της ζωής μας είναι η λυσιτελής παραδοχή της ζωής μας και της κάθε μας ευχής εν </a:t>
            </a:r>
            <a:r>
              <a:rPr lang="el-GR" b="1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παντί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l-GR" b="1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τόπω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εις πάσαν στιγμήν εις κάθε </a:t>
            </a:r>
            <a:r>
              <a:rPr lang="el-GR" b="1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ένθερμον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l-GR" b="1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αναμόχλευσιν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των υπαρχόντων.</a:t>
            </a:r>
          </a:p>
          <a:p>
            <a:pPr algn="l">
              <a:buNone/>
            </a:pPr>
            <a:r>
              <a:rPr lang="el-GR" b="1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	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Σκοπός της ζωής μας είναι το </a:t>
            </a:r>
            <a:r>
              <a:rPr lang="el-GR" b="1" i="0" dirty="0" err="1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σεσημασμένον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δέρας της υπάρξεώς μας.</a:t>
            </a:r>
            <a:endParaRPr lang="el-GR" b="1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algn="r">
              <a:buNone/>
            </a:pP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(</a:t>
            </a:r>
            <a:r>
              <a:rPr lang="el-GR" b="1" i="1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Υψικάμινος</a:t>
            </a:r>
            <a:r>
              <a:rPr lang="el-GR" b="1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)</a:t>
            </a:r>
            <a:endParaRPr lang="el-GR" b="1" i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>
              <a:buClr>
                <a:srgbClr val="B97F71"/>
              </a:buClr>
            </a:pP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5A619ED-8761-67E0-44FE-7A46C4D923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1671" y="1160913"/>
            <a:ext cx="5850329" cy="45998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21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Birth Center of Boulder">
            <a:extLst>
              <a:ext uri="{FF2B5EF4-FFF2-40B4-BE49-F238E27FC236}">
                <a16:creationId xmlns:a16="http://schemas.microsoft.com/office/drawing/2014/main" id="{724D2E41-17DA-AE6C-2E40-CE87F9DA9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1"/>
          <a:stretch/>
        </p:blipFill>
        <p:spPr bwMode="auto">
          <a:xfrm>
            <a:off x="304799" y="0"/>
            <a:ext cx="11887201" cy="65532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69818" y="444137"/>
            <a:ext cx="25211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Mistral" pitchFamily="66" charset="0"/>
              </a:rPr>
              <a:t>Η σύλληψη της ζωής μας παρακινεί να διασχίσουμε τον λαβύρινθο της υπαρξιακής έρευνας και του ηθικού στοχασμού. Στον πυρήνα του βρίσκεται το βαθύ ερώτημα του πότε αρχίζει η ζωή, ένα αίνιγμα που συνυφαίνεται με ευρύτερους μεταφυσικούς προβληματισμούς.</a:t>
            </a:r>
          </a:p>
        </p:txBody>
      </p:sp>
    </p:spTree>
    <p:extLst>
      <p:ext uri="{BB962C8B-B14F-4D97-AF65-F5344CB8AC3E}">
        <p14:creationId xmlns:p14="http://schemas.microsoft.com/office/powerpoint/2010/main" val="126868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Απίστευτη σύμπτωση: Μωρό γεννήθηκε στις 22/2/22, ώρα 2:22 και δωμάτιο 2">
            <a:extLst>
              <a:ext uri="{FF2B5EF4-FFF2-40B4-BE49-F238E27FC236}">
                <a16:creationId xmlns:a16="http://schemas.microsoft.com/office/drawing/2014/main" id="{9F7EB15D-1EF3-DB38-7D6C-AB722F216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6" b="6535"/>
          <a:stretch/>
        </p:blipFill>
        <p:spPr bwMode="auto">
          <a:xfrm>
            <a:off x="20" y="0"/>
            <a:ext cx="12191980" cy="685798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43629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</a:p>
          <a:p>
            <a:pPr algn="ctr"/>
            <a:r>
              <a:rPr lang="el-GR" sz="2800" dirty="0">
                <a:latin typeface="Mistral" pitchFamily="66" charset="0"/>
              </a:rPr>
              <a:t>Οι υπαρξιστές στοχαστές καταπιάνονται με ερωτήματα σχετικά με την εγγενή αξία της ζωής και την ευθύνη να την εμποτίσει με σημασία. </a:t>
            </a:r>
          </a:p>
          <a:p>
            <a:endParaRPr lang="el-GR" sz="2800" dirty="0">
              <a:latin typeface="Mistral" pitchFamily="66" charset="0"/>
            </a:endParaRPr>
          </a:p>
          <a:p>
            <a:endParaRPr lang="el-GR" sz="2800" dirty="0">
              <a:latin typeface="Mistral" pitchFamily="66" charset="0"/>
            </a:endParaRPr>
          </a:p>
          <a:p>
            <a:endParaRPr lang="el-GR" sz="2800" dirty="0">
              <a:latin typeface="Mistral" pitchFamily="66" charset="0"/>
            </a:endParaRPr>
          </a:p>
          <a:p>
            <a:endParaRPr lang="el-GR" sz="2800" dirty="0">
              <a:latin typeface="Mistral" pitchFamily="66" charset="0"/>
            </a:endParaRPr>
          </a:p>
          <a:p>
            <a:r>
              <a:rPr lang="el-GR" sz="2800" dirty="0"/>
              <a:t>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007532" y="5042118"/>
            <a:ext cx="443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Mistral" pitchFamily="66" charset="0"/>
              </a:rPr>
              <a:t>Οι θρησκευτικές προσεγγίσεις εμποτίζουν τον λόγο με έννοιες του θείου σκοπού και της ιερότητας όλης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66821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 VBAC at Home in Littleton  ">
            <a:extLst>
              <a:ext uri="{FF2B5EF4-FFF2-40B4-BE49-F238E27FC236}">
                <a16:creationId xmlns:a16="http://schemas.microsoft.com/office/drawing/2014/main" id="{131BA6F9-CA58-F1A4-CE2B-6A7B8692E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10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Cesarean Birth at PSL ">
            <a:extLst>
              <a:ext uri="{FF2B5EF4-FFF2-40B4-BE49-F238E27FC236}">
                <a16:creationId xmlns:a16="http://schemas.microsoft.com/office/drawing/2014/main" id="{8A12B951-3ED4-16DC-E0F4-41216DED3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2648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30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σκηνή, δωμάτιο, ανθρώπινο πρόσωπο, ιατ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C9721CBA-D2F4-89AB-E9DA-564396183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22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μπλε, νιπτήρας, άργυρος, μέταλλο&#10;&#10;Περιγραφή που δημιουργήθηκε αυτόματα">
            <a:extLst>
              <a:ext uri="{FF2B5EF4-FFF2-40B4-BE49-F238E27FC236}">
                <a16:creationId xmlns:a16="http://schemas.microsoft.com/office/drawing/2014/main" id="{0FD49E97-7269-4901-19B9-3AB92D51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12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Οι 22 πιο συγκινητικές φωτογραφίες της γέννησης ενός μωρού, που έχουμε δει ποτέ (pics)">
            <a:extLst>
              <a:ext uri="{FF2B5EF4-FFF2-40B4-BE49-F238E27FC236}">
                <a16:creationId xmlns:a16="http://schemas.microsoft.com/office/drawing/2014/main" id="{8D498AE8-5E4E-CC0D-F5C3-C39F4627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0" b="3611"/>
          <a:stretch/>
        </p:blipFill>
        <p:spPr bwMode="auto">
          <a:xfrm>
            <a:off x="0" y="0"/>
            <a:ext cx="12364279" cy="685798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9984377" y="0"/>
            <a:ext cx="24122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Mistral" pitchFamily="66" charset="0"/>
              </a:rPr>
              <a:t>Η θέαση ενός νεογέννητου βρέφους προκαλεί  βαθιά συναισθήματα που υπερβαίνουν τα πολιτισμικά, γλωσσικά και ατομικά όρια. </a:t>
            </a:r>
          </a:p>
          <a:p>
            <a:endParaRPr lang="el-GR" sz="2400" dirty="0">
              <a:latin typeface="Mistral" pitchFamily="66" charset="0"/>
            </a:endParaRPr>
          </a:p>
          <a:p>
            <a:r>
              <a:rPr lang="el-GR" sz="2400" dirty="0">
                <a:latin typeface="Mistral" pitchFamily="66" charset="0"/>
              </a:rPr>
              <a:t>Είναι μια σπλαχνική συνάντηση με την πιο αγνή ενσάρκωση της νέας ζωής. </a:t>
            </a:r>
          </a:p>
          <a:p>
            <a:endParaRPr lang="el-GR" sz="2400" dirty="0">
              <a:latin typeface="Mistral" pitchFamily="66" charset="0"/>
            </a:endParaRPr>
          </a:p>
          <a:p>
            <a:r>
              <a:rPr lang="el-GR" sz="2400" dirty="0">
                <a:latin typeface="Mistral" pitchFamily="66" charset="0"/>
              </a:rPr>
              <a:t>Μια απερίγραπτη ανάμιξη δέους, τρυφερότητας και θαυμασμού. </a:t>
            </a:r>
          </a:p>
        </p:txBody>
      </p:sp>
    </p:spTree>
    <p:extLst>
      <p:ext uri="{BB962C8B-B14F-4D97-AF65-F5344CB8AC3E}">
        <p14:creationId xmlns:p14="http://schemas.microsoft.com/office/powerpoint/2010/main" val="450309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Σχιστόλιθος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TM04033929[[fn=Σχιστόλιθος]]</Template>
  <TotalTime>499</TotalTime>
  <Words>483</Words>
  <Application>Microsoft Office PowerPoint</Application>
  <PresentationFormat>Ευρεία οθόνη</PresentationFormat>
  <Paragraphs>58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Bookman Old Style</vt:lpstr>
      <vt:lpstr>Calisto MT</vt:lpstr>
      <vt:lpstr>Garamond</vt:lpstr>
      <vt:lpstr>Gill Sans Nova Light</vt:lpstr>
      <vt:lpstr>Mistral</vt:lpstr>
      <vt:lpstr>Wingdings 2</vt:lpstr>
      <vt:lpstr>Σχιστόλιθος</vt:lpstr>
      <vt:lpstr>Παρουσίαση του PowerPoint</vt:lpstr>
      <vt:lpstr>.    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Giannari</dc:creator>
  <cp:lastModifiedBy>user</cp:lastModifiedBy>
  <cp:revision>25</cp:revision>
  <dcterms:created xsi:type="dcterms:W3CDTF">2023-09-07T09:51:21Z</dcterms:created>
  <dcterms:modified xsi:type="dcterms:W3CDTF">2023-12-13T12:22:03Z</dcterms:modified>
</cp:coreProperties>
</file>