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80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9" r:id="rId16"/>
    <p:sldId id="271" r:id="rId17"/>
    <p:sldId id="274" r:id="rId18"/>
    <p:sldId id="276" r:id="rId19"/>
    <p:sldId id="278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3D5C"/>
          </a:solidFill>
        </p:spPr>
      </p:sp>
      <p:sp>
        <p:nvSpPr>
          <p:cNvPr id="3" name="Shape 1"/>
          <p:cNvSpPr/>
          <p:nvPr/>
        </p:nvSpPr>
        <p:spPr>
          <a:xfrm>
            <a:off x="9692640" y="-1097280"/>
            <a:ext cx="4114800" cy="4114800"/>
          </a:xfrm>
          <a:prstGeom prst="ellipse">
            <a:avLst/>
          </a:prstGeom>
          <a:solidFill>
            <a:srgbClr val="1C7293">
              <a:alpha val="30000"/>
            </a:srgbClr>
          </a:solidFill>
        </p:spPr>
      </p:sp>
      <p:sp>
        <p:nvSpPr>
          <p:cNvPr id="4" name="Shape 2"/>
          <p:cNvSpPr/>
          <p:nvPr/>
        </p:nvSpPr>
        <p:spPr>
          <a:xfrm>
            <a:off x="-1371600" y="4754880"/>
            <a:ext cx="3291840" cy="3291840"/>
          </a:xfrm>
          <a:prstGeom prst="ellipse">
            <a:avLst/>
          </a:prstGeom>
          <a:solidFill>
            <a:srgbClr val="E85D4C">
              <a:alpha val="25000"/>
            </a:srgbClr>
          </a:solidFill>
        </p:spPr>
      </p:sp>
      <p:sp>
        <p:nvSpPr>
          <p:cNvPr id="5" name="Text 3"/>
          <p:cNvSpPr/>
          <p:nvPr/>
        </p:nvSpPr>
        <p:spPr>
          <a:xfrm>
            <a:off x="548640" y="647065"/>
            <a:ext cx="9144000" cy="177609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endParaRPr lang="el-GR" altLang="en-US" sz="2000" b="1" kern="0" spc="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 algn="ctr">
              <a:buNone/>
            </a:pPr>
            <a:r>
              <a:rPr lang="el-GR" altLang="en-US" sz="2000" b="1" kern="0" spc="3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Δρ. Ευαγγελία Μανού, ΜΑ, </a:t>
            </a:r>
            <a:r>
              <a:rPr lang="en-GB" altLang="en-US" sz="2000" b="1" kern="0" spc="3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PhD</a:t>
            </a:r>
            <a:endParaRPr lang="en-GB" altLang="en-US" sz="2000" b="1" kern="0" spc="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 algn="ctr">
              <a:buNone/>
            </a:pPr>
            <a:r>
              <a:rPr lang="el-GR" sz="2000" b="1" kern="0" spc="3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Κοινωνική Ανθρωπολόγος</a:t>
            </a:r>
            <a:endParaRPr lang="en-US" sz="2000" b="1" kern="0" spc="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500" b="1" kern="0" spc="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500" b="1" kern="0" spc="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r>
              <a:rPr lang="el-GR" altLang="en-US" sz="15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                                         </a:t>
            </a:r>
            <a:endParaRPr lang="el-GR" altLang="en-US" sz="15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  <a:sym typeface="+mn-ea"/>
            </a:endParaRPr>
          </a:p>
          <a:p>
            <a:pPr marL="0" indent="0" algn="ctr">
              <a:buNone/>
            </a:pPr>
            <a:r>
              <a:rPr lang="en-US" sz="15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Μάθημα</a:t>
            </a:r>
            <a:r>
              <a:rPr lang="el-GR" altLang="en-US" sz="15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: Ανθρωπιστικές Αξίες και Σύγχρονη Ιατρική, ΕΚΠΑ, 14-10-2026</a:t>
            </a:r>
            <a:endParaRPr lang="el-GR" altLang="en-US" sz="15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500" b="1" kern="0" spc="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500" b="1" kern="0" spc="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500" b="1" kern="0" spc="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500" b="1" kern="0" spc="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r>
              <a:rPr lang="en-US" sz="1500" b="1" kern="0" spc="3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ΚΟΙΝΩΝΙΟΛΟΓΙΑ ΤΗΣ ΥΓΕΙΑΣ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138805"/>
            <a:ext cx="9601200" cy="147891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5200"/>
              </a:lnSpc>
              <a:buNone/>
            </a:pPr>
            <a:endParaRPr lang="el-GR" altLang="en-US" sz="2400" b="1" dirty="0">
              <a:solidFill>
                <a:srgbClr val="FFFFFF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>
              <a:lnSpc>
                <a:spcPts val="5200"/>
              </a:lnSpc>
              <a:buNone/>
            </a:pPr>
            <a:r>
              <a:rPr lang="el-GR" altLang="en-US" sz="24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Θέμα:</a:t>
            </a:r>
            <a:endParaRPr lang="el-GR" altLang="en-US" sz="4000" b="1" dirty="0">
              <a:solidFill>
                <a:srgbClr val="FFFFFF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>
              <a:lnSpc>
                <a:spcPts val="5200"/>
              </a:lnSpc>
              <a:buNone/>
            </a:pPr>
            <a:r>
              <a:rPr lang="el-GR" altLang="en-US" sz="28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Κοινωνικό Στάτους: Πώς επηρεάζει την πρόσβαση σε υπηρεσίες υγείας και την επιτυχία στην Εισαγωγή στην Ιατρική;</a:t>
            </a:r>
            <a:endParaRPr lang="el-GR" altLang="en-US" sz="2800" b="1" dirty="0">
              <a:solidFill>
                <a:srgbClr val="FFFFFF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8640" y="5545455"/>
            <a:ext cx="8686800" cy="5232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600" i="1" dirty="0">
              <a:solidFill>
                <a:srgbClr val="CADCFC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sz="1600" i="1" dirty="0">
              <a:solidFill>
                <a:srgbClr val="CADCFC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r>
              <a:rPr lang="el-GR" altLang="en-US" sz="1600" i="1" dirty="0">
                <a:solidFill>
                  <a:srgbClr val="CADCF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Μήπως η</a:t>
            </a:r>
            <a:r>
              <a:rPr lang="en-US" sz="1600" i="1" dirty="0">
                <a:solidFill>
                  <a:srgbClr val="CADCF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θέση μας στην κοινωνική ιεραρχία διαμορφώνει την υγεία και τη ζωή μας</a:t>
            </a:r>
            <a:r>
              <a:rPr lang="el-GR" altLang="en-US" sz="1600" i="1" dirty="0">
                <a:solidFill>
                  <a:srgbClr val="CADCF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;</a:t>
            </a:r>
            <a:endParaRPr lang="el-GR" altLang="en-US" sz="1600" i="1" dirty="0">
              <a:solidFill>
                <a:srgbClr val="CADCFC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48640" y="5571490"/>
            <a:ext cx="2011680" cy="0"/>
          </a:xfrm>
          <a:prstGeom prst="line">
            <a:avLst/>
          </a:prstGeom>
          <a:noFill/>
          <a:ln w="38100">
            <a:solidFill>
              <a:srgbClr val="E85D4C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3350"/>
            <a:ext cx="11091545" cy="74485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Τι </a:t>
            </a:r>
            <a:r>
              <a:rPr lang="el-GR" alt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είναι το Κοινωνικό-οικονομικό </a:t>
            </a:r>
            <a:r>
              <a:rPr lang="en-GB" alt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status</a:t>
            </a: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;</a:t>
            </a:r>
            <a:r>
              <a:rPr lang="en-GB" alt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(KOs)</a:t>
            </a:r>
            <a:endParaRPr lang="en-GB" altLang="en-US" sz="30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91185" y="1149350"/>
            <a:ext cx="11049000" cy="6985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Το ΚΟ</a:t>
            </a:r>
            <a:r>
              <a:rPr lang="en-GB" altLang="en-US" sz="20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s</a:t>
            </a:r>
            <a:r>
              <a:rPr lang="en-US" sz="20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 εκφράζει τη σχετική θέση ενός ατόμου ή νοικοκυριού μέσα σε μια κοινωνική ιεραρχία, με βάση την πρόσβασή του σε οικονομικούς και εκπαιδευτικούς πόρους, καθώς και το κοινωνικό του κύρος</a:t>
            </a:r>
            <a:r>
              <a:rPr lang="el-GR" altLang="en-US" sz="2000" i="1" dirty="0">
                <a:solidFill>
                  <a:srgbClr val="0A363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.</a:t>
            </a:r>
            <a:endParaRPr lang="en-US" sz="2000" i="1" dirty="0">
              <a:solidFill>
                <a:srgbClr val="0A363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  <a:sym typeface="+mn-ea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5" name="Text 3"/>
          <p:cNvSpPr/>
          <p:nvPr/>
        </p:nvSpPr>
        <p:spPr>
          <a:xfrm>
            <a:off x="548640" y="193294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280160" y="183642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Εισόδημα</a:t>
            </a:r>
            <a:endParaRPr lang="el-GR" alt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80160" y="2293620"/>
            <a:ext cx="9601200" cy="60515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Οικονομικοί πόροι νοικοκυριού· καθορίζει άμεση πρόσβαση σε αγαθά/υπηρεσίες, συμπεριλαμβανομένης της υγείας.</a:t>
            </a:r>
            <a:endParaRPr lang="en-US" dirty="0">
              <a:solidFill>
                <a:srgbClr val="1B2B34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endParaRPr lang="en-US" dirty="0">
              <a:solidFill>
                <a:srgbClr val="1B2B34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48640" y="306324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9" name="Text 7"/>
          <p:cNvSpPr/>
          <p:nvPr/>
        </p:nvSpPr>
        <p:spPr>
          <a:xfrm>
            <a:off x="548640" y="306324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80160" y="297180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Εκπαίδευση</a:t>
            </a:r>
            <a:endParaRPr lang="el-GR" alt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80160" y="3401568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l-GR" alt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</a:t>
            </a:r>
            <a:r>
              <a:rPr lang="el-GR" altLang="en-US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</a:t>
            </a:r>
            <a:r>
              <a:rPr lang="en-US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Επίπεδο σπουδών γονέων/ατόμου· σχετίζεται στενά με πολιτισμικό κεφάλαιο και health literacy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13" name="Text 11"/>
          <p:cNvSpPr/>
          <p:nvPr/>
        </p:nvSpPr>
        <p:spPr>
          <a:xfrm>
            <a:off x="548640" y="411480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280160" y="402336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l-GR" altLang="en-US" sz="18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Επάγγελμα</a:t>
            </a:r>
            <a:endParaRPr lang="el-GR" altLang="en-US" sz="18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280160" y="4411853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Θέση εργασίας/κύρος επαγγέλματος· συνδέεται με σταθερότητα, ασφάλιση, δίκτυα</a:t>
            </a:r>
            <a:endParaRPr lang="en-US" dirty="0">
              <a:solidFill>
                <a:srgbClr val="1B2B34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48640" y="525780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0B3D5C"/>
          </a:solidFill>
        </p:spPr>
      </p:sp>
      <p:sp>
        <p:nvSpPr>
          <p:cNvPr id="17" name="Text 15"/>
          <p:cNvSpPr/>
          <p:nvPr/>
        </p:nvSpPr>
        <p:spPr>
          <a:xfrm>
            <a:off x="868680" y="5257800"/>
            <a:ext cx="10451592" cy="685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l-GR" altLang="en-US" sz="1500" b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Στα ελληνικά η λέξη </a:t>
            </a:r>
            <a:r>
              <a:rPr lang="en-GB" altLang="en-US" sz="1500" b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status </a:t>
            </a:r>
            <a:r>
              <a:rPr lang="el-GR" altLang="en-US" sz="1500" b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μεταφράζεατι ως κ</a:t>
            </a:r>
            <a:r>
              <a:rPr lang="en-US" altLang="en-US" sz="1500" b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οινωνική θέση ή κύρος ή υπόληψη</a:t>
            </a:r>
            <a:endParaRPr lang="en-US" altLang="en-US" sz="1500" b="1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Τι Είναι η Κοινωνική Τάξη;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Τρεις θεωρητικές προσεγγίσεις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5" name="Text 3"/>
          <p:cNvSpPr/>
          <p:nvPr/>
        </p:nvSpPr>
        <p:spPr>
          <a:xfrm>
            <a:off x="548640" y="201168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280160" y="192024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Marx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80160" y="2350008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Τάξη βάσει της σχέσης με τα μέσα παραγωγής — εργάτες έναντι ιδιοκτητών κεφαλαίου.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306324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9" name="Text 7"/>
          <p:cNvSpPr/>
          <p:nvPr/>
        </p:nvSpPr>
        <p:spPr>
          <a:xfrm>
            <a:off x="548640" y="306324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80160" y="297180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Weber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80160" y="3401568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Πολυδιάστατη προσέγγιση: τάξη (οικονομική θέση) + κύρος (status) + εξουσία.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13" name="Text 11"/>
          <p:cNvSpPr/>
          <p:nvPr/>
        </p:nvSpPr>
        <p:spPr>
          <a:xfrm>
            <a:off x="548640" y="411480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280160" y="402336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Bourdieu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280160" y="4453128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Τρία είδη κεφαλαίου: οικονομικό, πολιτισμικό (μόρφωση, γούστα) και κοινωνικό (δίκτυα).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525780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0B3D5C"/>
          </a:solidFill>
        </p:spPr>
      </p:sp>
      <p:sp>
        <p:nvSpPr>
          <p:cNvPr id="17" name="Text 15"/>
          <p:cNvSpPr/>
          <p:nvPr/>
        </p:nvSpPr>
        <p:spPr>
          <a:xfrm>
            <a:off x="868680" y="5257800"/>
            <a:ext cx="10451592" cy="685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Πρακτικός ορισμός για το μάθημα:  </a:t>
            </a:r>
            <a:r>
              <a:rPr lang="en-US" sz="15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συνδυασμός εισοδήματος, επαγγέλματος και μορφωτικού επιπέδου.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Η Πυραμίδα των Κοινωνικών Τάξεων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Ιεραρχική κατανομή θέσης, πόρων και ισχύος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1691640" y="4754880"/>
            <a:ext cx="4937760" cy="1417320"/>
          </a:xfrm>
          <a:prstGeom prst="rect">
            <a:avLst/>
          </a:prstGeom>
          <a:solidFill>
            <a:srgbClr val="E85D4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691640" y="4754880"/>
            <a:ext cx="4937760" cy="1417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Κατώτερη Τάξη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377440" y="3520440"/>
            <a:ext cx="3566160" cy="1234440"/>
          </a:xfrm>
          <a:prstGeom prst="rect">
            <a:avLst/>
          </a:prstGeom>
          <a:solidFill>
            <a:srgbClr val="1C729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377440" y="3520440"/>
            <a:ext cx="3566160" cy="12344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Μεσαία Τάξη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063240" y="2468880"/>
            <a:ext cx="2194560" cy="1051560"/>
          </a:xfrm>
          <a:prstGeom prst="rect">
            <a:avLst/>
          </a:prstGeom>
          <a:solidFill>
            <a:srgbClr val="0B3D5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063240" y="2468880"/>
            <a:ext cx="219456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Ανώτερη Τάξη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040880" y="5024628"/>
            <a:ext cx="4572000" cy="87782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40880" y="5024628"/>
            <a:ext cx="73152" cy="877824"/>
          </a:xfrm>
          <a:prstGeom prst="rect">
            <a:avLst/>
          </a:prstGeom>
          <a:solidFill>
            <a:srgbClr val="E85D4C"/>
          </a:solidFill>
        </p:spPr>
      </p:sp>
      <p:sp>
        <p:nvSpPr>
          <p:cNvPr id="12" name="Text 10"/>
          <p:cNvSpPr/>
          <p:nvPr/>
        </p:nvSpPr>
        <p:spPr>
          <a:xfrm>
            <a:off x="7315200" y="5024628"/>
            <a:ext cx="4114800" cy="87782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Ανειδίκευτη/χειρωνακτική εργασία, επισφαλής απασχόληση, χαμηλό εισόδημα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040880" y="3698748"/>
            <a:ext cx="4572000" cy="87782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1C729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040880" y="3698748"/>
            <a:ext cx="73152" cy="877824"/>
          </a:xfrm>
          <a:prstGeom prst="rect">
            <a:avLst/>
          </a:prstGeom>
          <a:solidFill>
            <a:srgbClr val="1C7293"/>
          </a:solidFill>
        </p:spPr>
      </p:sp>
      <p:sp>
        <p:nvSpPr>
          <p:cNvPr id="15" name="Text 13"/>
          <p:cNvSpPr/>
          <p:nvPr/>
        </p:nvSpPr>
        <p:spPr>
          <a:xfrm>
            <a:off x="7315200" y="3698748"/>
            <a:ext cx="4114800" cy="87782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Επαγγελματίες, υπάλληλοι, μικρομεσαίοι επιχειρηματίες, σταθερό εισόδημα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040880" y="2555748"/>
            <a:ext cx="4572000" cy="877824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0B3D5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040880" y="2555748"/>
            <a:ext cx="73152" cy="877824"/>
          </a:xfrm>
          <a:prstGeom prst="rect">
            <a:avLst/>
          </a:prstGeom>
          <a:solidFill>
            <a:srgbClr val="0B3D5C"/>
          </a:solidFill>
        </p:spPr>
      </p:sp>
      <p:sp>
        <p:nvSpPr>
          <p:cNvPr id="18" name="Text 16"/>
          <p:cNvSpPr/>
          <p:nvPr/>
        </p:nvSpPr>
        <p:spPr>
          <a:xfrm>
            <a:off x="7315200" y="2555748"/>
            <a:ext cx="4114800" cy="87782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Ιδιοκτήτες κεφαλαίου, ανώτερα διοικητικά στελέχη, υψηλό εισόδημα &amp; κύρος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48640" y="1737360"/>
            <a:ext cx="11091672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στενότερη κορυφή αντιπροσωπεύει λιγότερα άτομα με περισσότερους πόρους και εξουσία· η ευρύτερη βάση αντιπροσωπεύει τους πολλούς με λιγότερους πόρους.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54864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ΒΑΣΙΚΗ ΕΝΝΟΙΑ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7315200" cy="1463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Η Κοινωνική Διαβάθμιση</a:t>
            </a:r>
            <a:endParaRPr lang="en-US" sz="3200" dirty="0"/>
          </a:p>
          <a:p>
            <a:pPr marL="0" indent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της Υγείας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743200"/>
            <a:ext cx="11091672" cy="1463040"/>
          </a:xfrm>
          <a:prstGeom prst="roundRect">
            <a:avLst>
              <a:gd name="adj" fmla="val 6250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743200"/>
            <a:ext cx="10360152" cy="1463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Όσο χαμηλότερη η κοινωνική θέση, τόσο χειρότερη η υγεία</a:t>
            </a:r>
            <a:r>
              <a:rPr lang="en-US" sz="1800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 — και αυτό ισχύει σε όλη την κλίμακα, όχι μόνο στη φτώχεια.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5166360"/>
            <a:ext cx="1280160" cy="457200"/>
          </a:xfrm>
          <a:prstGeom prst="rect">
            <a:avLst/>
          </a:prstGeom>
          <a:solidFill>
            <a:srgbClr val="E85D4C"/>
          </a:solidFill>
        </p:spPr>
      </p:sp>
      <p:sp>
        <p:nvSpPr>
          <p:cNvPr id="7" name="Shape 5"/>
          <p:cNvSpPr/>
          <p:nvPr/>
        </p:nvSpPr>
        <p:spPr>
          <a:xfrm>
            <a:off x="1965960" y="4910328"/>
            <a:ext cx="1280160" cy="713232"/>
          </a:xfrm>
          <a:prstGeom prst="rect">
            <a:avLst/>
          </a:prstGeom>
          <a:solidFill>
            <a:srgbClr val="1C7293">
              <a:alpha val="78000"/>
            </a:srgbClr>
          </a:solidFill>
        </p:spPr>
      </p:sp>
      <p:sp>
        <p:nvSpPr>
          <p:cNvPr id="8" name="Shape 6"/>
          <p:cNvSpPr/>
          <p:nvPr/>
        </p:nvSpPr>
        <p:spPr>
          <a:xfrm>
            <a:off x="3383280" y="4654296"/>
            <a:ext cx="1280160" cy="969264"/>
          </a:xfrm>
          <a:prstGeom prst="rect">
            <a:avLst/>
          </a:prstGeom>
          <a:solidFill>
            <a:srgbClr val="1C7293">
              <a:alpha val="66000"/>
            </a:srgbClr>
          </a:solidFill>
        </p:spPr>
      </p:sp>
      <p:sp>
        <p:nvSpPr>
          <p:cNvPr id="9" name="Shape 7"/>
          <p:cNvSpPr/>
          <p:nvPr/>
        </p:nvSpPr>
        <p:spPr>
          <a:xfrm>
            <a:off x="4800600" y="4398264"/>
            <a:ext cx="1280160" cy="1225296"/>
          </a:xfrm>
          <a:prstGeom prst="rect">
            <a:avLst/>
          </a:prstGeom>
          <a:solidFill>
            <a:srgbClr val="1C7293">
              <a:alpha val="54000"/>
            </a:srgbClr>
          </a:solidFill>
        </p:spPr>
      </p:sp>
      <p:sp>
        <p:nvSpPr>
          <p:cNvPr id="10" name="Shape 8"/>
          <p:cNvSpPr/>
          <p:nvPr/>
        </p:nvSpPr>
        <p:spPr>
          <a:xfrm>
            <a:off x="6217920" y="4142232"/>
            <a:ext cx="1280160" cy="1481328"/>
          </a:xfrm>
          <a:prstGeom prst="rect">
            <a:avLst/>
          </a:prstGeom>
          <a:solidFill>
            <a:srgbClr val="1C7293">
              <a:alpha val="42000"/>
            </a:srgbClr>
          </a:solidFill>
        </p:spPr>
      </p:sp>
      <p:sp>
        <p:nvSpPr>
          <p:cNvPr id="11" name="Text 9"/>
          <p:cNvSpPr/>
          <p:nvPr/>
        </p:nvSpPr>
        <p:spPr>
          <a:xfrm>
            <a:off x="548640" y="5733288"/>
            <a:ext cx="1051560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Υψηλότερη κοινωνική θέση → Χαμηλότερη κοινωνική θέση   |   Καλύτερη υγεία → Χειρότερη υγεία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Το Κλασικό Παράδειγμα: Whitehall Study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Marmot et al., Βρετανία — δημόσιοι υπάλληλοι στο Λονδίνο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4023360" cy="2651760"/>
          </a:xfrm>
          <a:prstGeom prst="roundRect">
            <a:avLst>
              <a:gd name="adj" fmla="val 3448"/>
            </a:avLst>
          </a:prstGeom>
          <a:solidFill>
            <a:srgbClr val="0B3D5C"/>
          </a:solidFill>
        </p:spPr>
      </p:sp>
      <p:sp>
        <p:nvSpPr>
          <p:cNvPr id="5" name="Text 3"/>
          <p:cNvSpPr/>
          <p:nvPr/>
        </p:nvSpPr>
        <p:spPr>
          <a:xfrm>
            <a:off x="548640" y="2148840"/>
            <a:ext cx="4023360" cy="12801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2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3–4×</a:t>
            </a:r>
            <a:endParaRPr lang="en-US" sz="6200" dirty="0"/>
          </a:p>
        </p:txBody>
      </p:sp>
      <p:sp>
        <p:nvSpPr>
          <p:cNvPr id="6" name="Text 4"/>
          <p:cNvSpPr/>
          <p:nvPr/>
        </p:nvSpPr>
        <p:spPr>
          <a:xfrm>
            <a:off x="868680" y="3337560"/>
            <a:ext cx="3383280" cy="11887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μεγαλύτερος κίνδυνος θνησιμότητας από καρδιαγγειακά νοσήματα στους υπαλλήλους χαμηλότερης βαθμίδας, σε σχέση με τους ανώτερους διοικητικούς υπαλλήλους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754880" y="1965960"/>
            <a:ext cx="676656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Γιατί έχει σημασία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754880" y="2542032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9" name="Text 7"/>
          <p:cNvSpPr/>
          <p:nvPr/>
        </p:nvSpPr>
        <p:spPr>
          <a:xfrm>
            <a:off x="5029200" y="2359152"/>
            <a:ext cx="649224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Μελέτη σε δημόσιους υπαλλήλους στο Λονδίνο (δεκαετία 1960–70, με δεύτερο κύμα αργότερα)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54880" y="3319272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1" name="Text 9"/>
          <p:cNvSpPr/>
          <p:nvPr/>
        </p:nvSpPr>
        <p:spPr>
          <a:xfrm>
            <a:off x="5029200" y="3136392"/>
            <a:ext cx="649224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Όλοι οι συμμετέχοντες είχαν σταθερή δουλειά, μισθό και πρόσβαση στο NHS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754880" y="4096512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3" name="Text 11"/>
          <p:cNvSpPr/>
          <p:nvPr/>
        </p:nvSpPr>
        <p:spPr>
          <a:xfrm>
            <a:off x="5029200" y="3913632"/>
            <a:ext cx="649224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Άρα η διαφορά δεν οφειλόταν σε απόλυτη φτώχεια, αλλά σε σχετική ιεραρχία και έλλειψη ελέγχου στη ζωή/εργασία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Marmot Review (2010)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"Fair Society, Healthy Lives" — ανισότητες εντός του Λονδίνου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22376" y="2057400"/>
            <a:ext cx="5120640" cy="3291840"/>
          </a:xfrm>
          <a:prstGeom prst="roundRect">
            <a:avLst>
              <a:gd name="adj" fmla="val 2778"/>
            </a:avLst>
          </a:prstGeom>
          <a:solidFill>
            <a:srgbClr val="F4F7F8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2286000"/>
            <a:ext cx="5120640" cy="1554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1C729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7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722376" y="3703320"/>
            <a:ext cx="512064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χρόνια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79576" y="4160520"/>
            <a:ext cx="420624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διαφορά στο προσδόκιμο ζωής μεταξύ πλουσιότερων και φτωχότερων περιοχών του Λονδίνου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345936" y="2057400"/>
            <a:ext cx="5120640" cy="3291840"/>
          </a:xfrm>
          <a:prstGeom prst="roundRect">
            <a:avLst>
              <a:gd name="adj" fmla="val 2778"/>
            </a:avLst>
          </a:prstGeom>
          <a:solidFill>
            <a:srgbClr val="F4F7F8"/>
          </a:solidFill>
          <a:ln w="25400">
            <a:solidFill>
              <a:srgbClr val="E85D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45936" y="2286000"/>
            <a:ext cx="5120640" cy="1554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17</a:t>
            </a:r>
            <a:endParaRPr lang="en-US" sz="9000" dirty="0"/>
          </a:p>
        </p:txBody>
      </p:sp>
      <p:sp>
        <p:nvSpPr>
          <p:cNvPr id="10" name="Text 8"/>
          <p:cNvSpPr/>
          <p:nvPr/>
        </p:nvSpPr>
        <p:spPr>
          <a:xfrm>
            <a:off x="6345936" y="3703320"/>
            <a:ext cx="512064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χρόνια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803136" y="4160520"/>
            <a:ext cx="420624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διαφορά στα έτη υγιούς ζωής (χωρίς αναπηρία) μεταξύ των ίδιων περιοχών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Διεθνή Στοιχεία: Εκπαιδευτικό Χάσμα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OECD, Health at a Glance: Europe 2024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1091672" cy="502920"/>
          </a:xfrm>
          <a:prstGeom prst="rect">
            <a:avLst/>
          </a:prstGeom>
          <a:solidFill>
            <a:srgbClr val="0B3D5C"/>
          </a:solidFill>
        </p:spPr>
      </p:sp>
      <p:sp>
        <p:nvSpPr>
          <p:cNvPr id="5" name="Text 3"/>
          <p:cNvSpPr/>
          <p:nvPr/>
        </p:nvSpPr>
        <p:spPr>
          <a:xfrm>
            <a:off x="548640" y="1965960"/>
            <a:ext cx="4658502" cy="502920"/>
          </a:xfrm>
          <a:prstGeom prst="rect">
            <a:avLst/>
          </a:prstGeom>
          <a:noFill/>
        </p:spPr>
        <p:txBody>
          <a:bodyPr wrap="square" lIns="137160" tIns="137160" rIns="137160" bIns="13716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Χώρα / Περίοδος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207142" y="1965960"/>
            <a:ext cx="1774668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Άνδρες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981810" y="1965960"/>
            <a:ext cx="1774668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Γυναίκες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756477" y="1965960"/>
            <a:ext cx="2883835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Ορισμός σύγκρισης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468880"/>
            <a:ext cx="11091672" cy="1143000"/>
          </a:xfrm>
          <a:prstGeom prst="rect">
            <a:avLst/>
          </a:prstGeom>
          <a:solidFill>
            <a:srgbClr val="FFFFFF"/>
          </a:solidFill>
          <a:ln w="6350">
            <a:solidFill>
              <a:srgbClr val="D6DEE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468880"/>
            <a:ext cx="4521342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D5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Γαλλία (2020–22)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207142" y="2468880"/>
            <a:ext cx="1774668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8,0 έτη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981810" y="2468880"/>
            <a:ext cx="1774668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C729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5,4 έτη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847917" y="2468880"/>
            <a:ext cx="2700955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Άνδρες/γυναίκες 35 ετών, πτυχίο έναντι μη ολοκληρωμένης δευτεροβάθμιας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3611880"/>
            <a:ext cx="11091672" cy="1143000"/>
          </a:xfrm>
          <a:prstGeom prst="rect">
            <a:avLst/>
          </a:prstGeom>
          <a:solidFill>
            <a:srgbClr val="E9EFF1"/>
          </a:solidFill>
          <a:ln w="6350">
            <a:solidFill>
              <a:srgbClr val="D6DE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3611880"/>
            <a:ext cx="4521342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D5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Ολλανδία (2021)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07142" y="3611880"/>
            <a:ext cx="1774668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5,1 έτη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981810" y="3611880"/>
            <a:ext cx="1774668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C729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4,1 έτη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847917" y="3611880"/>
            <a:ext cx="2700955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Άνδρες/γυναίκες 30 ετών, υψηλότερο έναντι χαμηλότερου μορφωτικού επιπέδου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4754880"/>
            <a:ext cx="11091672" cy="1143000"/>
          </a:xfrm>
          <a:prstGeom prst="rect">
            <a:avLst/>
          </a:prstGeom>
          <a:solidFill>
            <a:srgbClr val="FFFFFF"/>
          </a:solidFill>
          <a:ln w="6350">
            <a:solidFill>
              <a:srgbClr val="D6DE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4754880"/>
            <a:ext cx="4521342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D5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15 χώρες ΕΕ (Eurostat, 2017)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207142" y="4754880"/>
            <a:ext cx="1774668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≈ 7 έτη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981810" y="4754880"/>
            <a:ext cx="1774668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C729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≈ 3 έτη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847917" y="4754880"/>
            <a:ext cx="2700955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Άνδρες/γυναίκες 30 ετών, λιγότερο από δευτεροβάθμια έναντι πανεπιστημιακού πτυχίου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Υγιή Έτη Ζωής (Χωρίς Αναπηρία)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Μελέτη σε 11 χώρες της ΕΕ, 2010–2014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22376" y="1965960"/>
            <a:ext cx="5120640" cy="2743200"/>
          </a:xfrm>
          <a:prstGeom prst="roundRect">
            <a:avLst>
              <a:gd name="adj" fmla="val 3333"/>
            </a:avLst>
          </a:prstGeom>
          <a:solidFill>
            <a:srgbClr val="F4F7F8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2103120"/>
            <a:ext cx="5120640" cy="1371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1C729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9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1133856" y="3520440"/>
            <a:ext cx="429768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χρόνια λιγότερα υγιή έτη ζωής για άνδρες 35–80 ετών με χαμηλότερο μορφωτικό επίπεδο, σε σχέση με τους πιο μορφωμένους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345936" y="1965960"/>
            <a:ext cx="5120640" cy="2743200"/>
          </a:xfrm>
          <a:prstGeom prst="roundRect">
            <a:avLst>
              <a:gd name="adj" fmla="val 3333"/>
            </a:avLst>
          </a:prstGeom>
          <a:solidFill>
            <a:srgbClr val="F4F7F8"/>
          </a:solidFill>
          <a:ln w="25400">
            <a:solidFill>
              <a:srgbClr val="E85D4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45936" y="2103120"/>
            <a:ext cx="5120640" cy="1371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8</a:t>
            </a:r>
            <a:endParaRPr lang="en-US" sz="8000" dirty="0"/>
          </a:p>
        </p:txBody>
      </p:sp>
      <p:sp>
        <p:nvSpPr>
          <p:cNvPr id="9" name="Text 7"/>
          <p:cNvSpPr/>
          <p:nvPr/>
        </p:nvSpPr>
        <p:spPr>
          <a:xfrm>
            <a:off x="6757416" y="3520440"/>
            <a:ext cx="4297680" cy="10515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χρόνια λιγότερα υγιή έτη ζωής για τις γυναίκες αντίστοιχα — ελαφρώς μικρότερο χάσμα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502920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0B3D5C"/>
          </a:solidFill>
        </p:spPr>
      </p:sp>
      <p:sp>
        <p:nvSpPr>
          <p:cNvPr id="11" name="Text 9"/>
          <p:cNvSpPr/>
          <p:nvPr/>
        </p:nvSpPr>
        <p:spPr>
          <a:xfrm>
            <a:off x="868680" y="5029200"/>
            <a:ext cx="10451592" cy="7772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Βασικός παράγοντας πίσω από την ανισότητα:  </a:t>
            </a:r>
            <a:r>
              <a:rPr lang="en-US" sz="1600" b="1" dirty="0">
                <a:solidFill>
                  <a:srgbClr val="E85D4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χαμηλό εισόδημα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73152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ΣΥΝΟΛΙΚΟ ΣΥΜΠΕΡΑΣΜΑ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058400" cy="1371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33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Η Ανισότητα Είναι Συστηματική</a:t>
            </a:r>
            <a:endParaRPr lang="en-US" sz="2700" dirty="0"/>
          </a:p>
          <a:p>
            <a:pPr marL="0" indent="0">
              <a:lnSpc>
                <a:spcPts val="33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σε Όλες τις Χώρες Υψηλού Εισοδήματος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2651760"/>
            <a:ext cx="5212080" cy="2103120"/>
          </a:xfrm>
          <a:prstGeom prst="roundRect">
            <a:avLst>
              <a:gd name="adj" fmla="val 4348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2743200"/>
            <a:ext cx="521208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E85D4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7–10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914400" y="3749040"/>
            <a:ext cx="4480560" cy="8686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έτη κοινωνικοοικονομικό χάσμα στο προσδόκιμο ζωής σε πολλές χώρες υψηλού εισοδήματος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309360" y="2651760"/>
            <a:ext cx="5303520" cy="2103120"/>
          </a:xfrm>
          <a:prstGeom prst="roundRect">
            <a:avLst>
              <a:gd name="adj" fmla="val 4348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09360" y="2697480"/>
            <a:ext cx="530352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9FC5D8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↓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6675120" y="3657600"/>
            <a:ext cx="4572000" cy="9601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Τα άτομα χαμηλότερου εισοδήματος αξιολογούν την υγεία τους λιγότερο θετικά, σε όλες τις χώρες του ΟΟΣΑ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48640" y="5989320"/>
            <a:ext cx="914400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Πηγή: OECD, Health at a Glance: Europe 2024 · OECD, Health at a Glance 2025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Μηχανισμοί: Γιατί Συμβαίνει Αυτό;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Τέσσερις αλληλένδετες κατηγορίες παραγόντων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0B3D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76272"/>
            <a:ext cx="457200" cy="457200"/>
          </a:xfrm>
          <a:prstGeom prst="ellipse">
            <a:avLst/>
          </a:prstGeom>
          <a:solidFill>
            <a:srgbClr val="0B3D5C"/>
          </a:solidFill>
        </p:spPr>
      </p:sp>
      <p:sp>
        <p:nvSpPr>
          <p:cNvPr id="6" name="Text 4"/>
          <p:cNvSpPr/>
          <p:nvPr/>
        </p:nvSpPr>
        <p:spPr>
          <a:xfrm>
            <a:off x="822960" y="217627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63040" y="212140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Υλικοί Παράγοντες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63040" y="257860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Συνθήκες στέγασης, διατροφή, επικίνδυνη ή επισφαλής εργασία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72200" y="192024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1C729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46520" y="2176272"/>
            <a:ext cx="457200" cy="45720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11" name="Text 9"/>
          <p:cNvSpPr/>
          <p:nvPr/>
        </p:nvSpPr>
        <p:spPr>
          <a:xfrm>
            <a:off x="6446520" y="217627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86600" y="212140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Ψυχοκοινωνικοί Παράγοντες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86600" y="257860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Χρόνιο στρες, έλλειψη ελέγχου στη ζωή/εργασία, κοινωνική απομόνωση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406908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2960" y="4325112"/>
            <a:ext cx="457200" cy="457200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6" name="Text 14"/>
          <p:cNvSpPr/>
          <p:nvPr/>
        </p:nvSpPr>
        <p:spPr>
          <a:xfrm>
            <a:off x="822960" y="432511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463040" y="427024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Συμπεριφορικοί Παράγοντες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63040" y="472744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Κάπνισμα, διατροφή, άσκηση — εξηγούν όμως μόνο μέρος της διαφοράς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172200" y="406908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5B748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46520" y="4325112"/>
            <a:ext cx="457200" cy="457200"/>
          </a:xfrm>
          <a:prstGeom prst="ellipse">
            <a:avLst/>
          </a:prstGeom>
          <a:solidFill>
            <a:srgbClr val="5B7480"/>
          </a:solidFill>
        </p:spPr>
      </p:sp>
      <p:sp>
        <p:nvSpPr>
          <p:cNvPr id="21" name="Text 19"/>
          <p:cNvSpPr/>
          <p:nvPr/>
        </p:nvSpPr>
        <p:spPr>
          <a:xfrm>
            <a:off x="6446520" y="432511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27024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Πρόσβαση σε Υπηρεσίες Υγείας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086600" y="472744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B3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Ακόμα και με καθολική κάλυψη: διαφορές σε ποιότητα, χρόνο αναμονής, health literacy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D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73152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ΚΛΙΝΙΚΗ ΣΥΝΔΕΣΗ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058400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Ο "Αντίστροφος Νόμος Φροντίδας"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691640"/>
            <a:ext cx="100584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Inverse Care Law — Julian Tudor Hart, 1971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331720"/>
            <a:ext cx="10360152" cy="1371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Όσοι έχουν μεγαλύτερη ανάγκη περίθαλψης, συχνά έχουν μικρότερη πρόσβαση σε αυτήν.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" y="4023360"/>
            <a:ext cx="91440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ADCF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Τι σημαίνει αυτό για εσάς ως μελλοντικούς ιατρούς: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4590288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9" name="Text 7"/>
          <p:cNvSpPr/>
          <p:nvPr/>
        </p:nvSpPr>
        <p:spPr>
          <a:xfrm>
            <a:off x="868680" y="4416552"/>
            <a:ext cx="98755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κοινωνική τάξη επηρεάζει την προσκόλληση στη θεραπεία και την κατανόηση των οδηγιών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5157216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1" name="Text 9"/>
          <p:cNvSpPr/>
          <p:nvPr/>
        </p:nvSpPr>
        <p:spPr>
          <a:xfrm>
            <a:off x="868680" y="4983480"/>
            <a:ext cx="98755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Επηρεάζει επίσης την εμπιστοσύνη του ασθενή στο σύστημα υγείας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5724144"/>
            <a:ext cx="109728" cy="109728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3" name="Text 11"/>
          <p:cNvSpPr/>
          <p:nvPr/>
        </p:nvSpPr>
        <p:spPr>
          <a:xfrm>
            <a:off x="868680" y="5550408"/>
            <a:ext cx="98755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 αναγνώριση αυτών των ανισοτήτων είναι προϋπόθεση για πιο ισότιμη, patient-centered φροντίδα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3D5C"/>
          </a:solidFill>
        </p:spPr>
      </p:sp>
      <p:sp>
        <p:nvSpPr>
          <p:cNvPr id="3" name="Shape 1"/>
          <p:cNvSpPr/>
          <p:nvPr/>
        </p:nvSpPr>
        <p:spPr>
          <a:xfrm>
            <a:off x="9692640" y="-1097280"/>
            <a:ext cx="4114800" cy="4114800"/>
          </a:xfrm>
          <a:prstGeom prst="ellipse">
            <a:avLst/>
          </a:prstGeom>
          <a:solidFill>
            <a:srgbClr val="1C7293">
              <a:alpha val="30000"/>
            </a:srgbClr>
          </a:solidFill>
        </p:spPr>
      </p:sp>
      <p:sp>
        <p:nvSpPr>
          <p:cNvPr id="4" name="Shape 2"/>
          <p:cNvSpPr/>
          <p:nvPr/>
        </p:nvSpPr>
        <p:spPr>
          <a:xfrm>
            <a:off x="-1371600" y="4754880"/>
            <a:ext cx="3291840" cy="3291840"/>
          </a:xfrm>
          <a:prstGeom prst="ellipse">
            <a:avLst/>
          </a:prstGeom>
          <a:solidFill>
            <a:srgbClr val="E85D4C">
              <a:alpha val="25000"/>
            </a:srgbClr>
          </a:solidFill>
        </p:spPr>
      </p:sp>
      <p:sp>
        <p:nvSpPr>
          <p:cNvPr id="5" name="Text 3"/>
          <p:cNvSpPr/>
          <p:nvPr/>
        </p:nvSpPr>
        <p:spPr>
          <a:xfrm>
            <a:off x="548640" y="1965960"/>
            <a:ext cx="91440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ΚΟΙΝΩΝΙΟΛΟΓΙΑ ΤΗΣ ΥΓΕΙΑΣ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2377440"/>
            <a:ext cx="9601200" cy="20116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Κοινωνικές Τάξεις</a:t>
            </a:r>
            <a:endParaRPr lang="en-US" sz="4600" dirty="0"/>
          </a:p>
          <a:p>
            <a:pPr marL="0" indent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και </a:t>
            </a:r>
            <a:r>
              <a:rPr lang="el-GR" altLang="en-US" sz="4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Εισαγωγή στις Ιατρικές Σχολές</a:t>
            </a:r>
            <a:endParaRPr lang="el-GR" altLang="en-US" sz="4600" b="1" dirty="0">
              <a:solidFill>
                <a:srgbClr val="FFFFFF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8640" y="4343400"/>
            <a:ext cx="86868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5074920"/>
            <a:ext cx="2011680" cy="0"/>
          </a:xfrm>
          <a:prstGeom prst="line">
            <a:avLst/>
          </a:prstGeom>
          <a:noFill/>
          <a:ln w="38100">
            <a:solidFill>
              <a:srgbClr val="E85D4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5257800"/>
            <a:ext cx="54864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Μ</a:t>
            </a:r>
            <a:r>
              <a:rPr lang="el-GR" altLang="en-US" sz="1300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έρος Β’</a:t>
            </a:r>
            <a:endParaRPr lang="el-GR" altLang="en-US" sz="1300" dirty="0">
              <a:solidFill>
                <a:srgbClr val="9FC5D8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20395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</a:t>
            </a:r>
            <a:r>
              <a:rPr lang="el-GR" alt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ο πλαίσιο</a:t>
            </a:r>
            <a:endParaRPr lang="el-GR" altLang="en-US" sz="30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l">
              <a:buNone/>
            </a:pPr>
            <a:endParaRPr lang="el-GR" altLang="en-US" sz="30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l">
              <a:buNone/>
            </a:pPr>
            <a:r>
              <a:rPr lang="el-GR" alt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Το ελληνικό σύστημα εισαγωγής</a:t>
            </a:r>
            <a:endParaRPr lang="el-GR" altLang="en-US" sz="30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5" name="Text 3"/>
          <p:cNvSpPr/>
          <p:nvPr/>
        </p:nvSpPr>
        <p:spPr>
          <a:xfrm>
            <a:off x="548640" y="201168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280160" y="192024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80160" y="2017903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Οι Πανελλαδικές εξετάσεις θεσμοθετήθηκαν το 1964 με στόχο το </a:t>
            </a:r>
            <a:r>
              <a:rPr lang="en-US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αδιάβλητο, τη διαφάνεια και την αντικειμενική</a:t>
            </a: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, ενιαία κατάταξη υποψηφίων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548640" y="306324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9" name="Text 7"/>
          <p:cNvSpPr/>
          <p:nvPr/>
        </p:nvSpPr>
        <p:spPr>
          <a:xfrm>
            <a:off x="548640" y="306324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80160" y="297180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80160" y="3141218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Στο χαρτί, το σύστημα είναι «τυφλό» ως προς την κοινωνική προέλευση — </a:t>
            </a:r>
            <a:r>
              <a:rPr lang="en-US" b="1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όλοι δίνουν τις ίδιες εξετάσεις,</a:t>
            </a: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 με τα ίδια κριτήρια.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13" name="Text 11"/>
          <p:cNvSpPr/>
          <p:nvPr/>
        </p:nvSpPr>
        <p:spPr>
          <a:xfrm>
            <a:off x="548640" y="411480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280160" y="402336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279525" y="4029710"/>
            <a:ext cx="9601835" cy="97218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Στην πράξη, δημιουργούνται «ταξικά φίλτρα» πολύ πριν φτάσει κανείς στην εξεταστική αίθουσα — στην οικογένεια, στο σχολείο, στο φροντιστήριο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548640" y="525780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0B3D5C"/>
          </a:solidFill>
        </p:spPr>
      </p:sp>
      <p:sp>
        <p:nvSpPr>
          <p:cNvPr id="17" name="Text 15"/>
          <p:cNvSpPr/>
          <p:nvPr/>
        </p:nvSpPr>
        <p:spPr>
          <a:xfrm>
            <a:off x="868680" y="5257800"/>
            <a:ext cx="10451592" cy="685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Β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ασική ένταση: </a:t>
            </a:r>
            <a:r>
              <a:rPr lang="en-US" i="1" dirty="0">
                <a:solidFill>
                  <a:schemeClr val="bg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τυπική ισότητα κριτηρίων ≠ ουσιαστική ισότητα ευκαιριών.</a:t>
            </a:r>
            <a:endParaRPr lang="en-US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20395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Τ</a:t>
            </a:r>
            <a:r>
              <a:rPr lang="el-GR" altLang="en-US" sz="14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ο πρώτο αόρατο φίλτρο</a:t>
            </a:r>
            <a:endParaRPr lang="el-GR" altLang="en-US" sz="14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algn="l">
              <a:buClrTx/>
              <a:buSzTx/>
              <a:buFontTx/>
              <a:buNone/>
            </a:pPr>
            <a:endParaRPr lang="en-US" sz="30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  <a:sym typeface="+mn-ea"/>
            </a:endParaRPr>
          </a:p>
          <a:p>
            <a:pPr marL="0" algn="l">
              <a:buClrTx/>
              <a:buSzTx/>
              <a:buFontTx/>
              <a:buNone/>
            </a:pPr>
            <a:r>
              <a:rPr 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  <a:sym typeface="+mn-ea"/>
              </a:rPr>
              <a:t>Το Φροντιστήριο: Ένα Παράλληλο, Επί Πληρωμή Σχολείο</a:t>
            </a:r>
            <a:endParaRPr lang="en-US" sz="30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algn="l">
              <a:buClrTx/>
              <a:buSzTx/>
              <a:buFontTx/>
              <a:buNone/>
            </a:pPr>
            <a:endParaRPr lang="en-US" sz="30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5" name="Text 3"/>
          <p:cNvSpPr/>
          <p:nvPr/>
        </p:nvSpPr>
        <p:spPr>
          <a:xfrm>
            <a:off x="548640" y="201168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280160" y="192024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280160" y="2017903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indent="0" algn="l">
              <a:lnSpc>
                <a:spcPct val="125000"/>
              </a:lnSpc>
              <a:spcAft>
                <a:spcPts val="1600"/>
              </a:spcAft>
              <a:buSzPct val="100000"/>
              <a:buNone/>
            </a:pP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Η εντατική φροντιστηριακή προετοιμασία —συχνά για 2-3 χρόνια, πολλές ώρες/εβδομάδα— έχει γίνει σχεδόν de facto προϋπόθεση για είσοδο σε περιζήτητες σχολές όπως η Ιατρική.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548640" y="306324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9" name="Text 7"/>
          <p:cNvSpPr/>
          <p:nvPr/>
        </p:nvSpPr>
        <p:spPr>
          <a:xfrm>
            <a:off x="548640" y="306324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280160" y="297180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80160" y="3141218"/>
            <a:ext cx="9601200" cy="5486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Το υψηλό οικονομικό κόστος σημαίνει ότι οικονομικά ισχυρότερες οικογένειες μπορούν να στηρίξουν ευκολότερα τα παιδιά τους σε αυτή την «κούρσα».</a:t>
            </a:r>
            <a:endParaRPr lang="en-US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502920" cy="50292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13" name="Text 11"/>
          <p:cNvSpPr/>
          <p:nvPr/>
        </p:nvSpPr>
        <p:spPr>
          <a:xfrm>
            <a:off x="548640" y="4114800"/>
            <a:ext cx="502920" cy="5029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280160" y="4023360"/>
            <a:ext cx="2743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279525" y="4029710"/>
            <a:ext cx="9601835" cy="97218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Δημοσιογραφικές αναφορές (2025–26) καταγράφουν εκπαιδευτικούς και πανεπιστημιακούς να μιλούν ρητά για «ταξικά φίλτρα»: τη δυνατότητα πληρωμής φροντιστηρίων και το μορφωτικό κεφάλαιο της οικογένειας ως καθοριστικούς παράγοντες επιτυχίας.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548640" y="525780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0B3D5C"/>
          </a:solidFill>
        </p:spPr>
      </p:sp>
      <p:sp>
        <p:nvSpPr>
          <p:cNvPr id="17" name="Text 15"/>
          <p:cNvSpPr/>
          <p:nvPr/>
        </p:nvSpPr>
        <p:spPr>
          <a:xfrm>
            <a:off x="868680" y="5257800"/>
            <a:ext cx="10451592" cy="685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8229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  <a:sym typeface="+mn-ea"/>
              </a:rPr>
              <a:t>Τ</a:t>
            </a:r>
            <a:r>
              <a:rPr lang="el-GR" altLang="en-US" sz="12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  <a:sym typeface="+mn-ea"/>
              </a:rPr>
              <a:t>ο δεύτερο αόρατο φίλτρο</a:t>
            </a:r>
            <a:endParaRPr lang="el-GR" altLang="en-US" sz="12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 algn="l">
              <a:buNone/>
            </a:pPr>
            <a:endParaRPr lang="en-US" sz="30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  <a:p>
            <a:pPr marL="0" indent="0">
              <a:buNone/>
            </a:pPr>
            <a:r>
              <a:rPr lang="el-GR" altLang="en-US" sz="30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  <a:sym typeface="+mn-ea"/>
              </a:rPr>
              <a:t>Το «Αόρατο» Πλεονέκτημα στο Σπίτι</a:t>
            </a:r>
            <a:endParaRPr lang="el-GR" altLang="en-US" sz="30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115568"/>
            <a:ext cx="11091672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0B3D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76272"/>
            <a:ext cx="457200" cy="457200"/>
          </a:xfrm>
          <a:prstGeom prst="ellipse">
            <a:avLst/>
          </a:prstGeom>
          <a:solidFill>
            <a:srgbClr val="0B3D5C"/>
          </a:solidFill>
        </p:spPr>
      </p:sp>
      <p:sp>
        <p:nvSpPr>
          <p:cNvPr id="6" name="Text 4"/>
          <p:cNvSpPr/>
          <p:nvPr/>
        </p:nvSpPr>
        <p:spPr>
          <a:xfrm>
            <a:off x="822960" y="217627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63040" y="212140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l-GR" alt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Γλωσσικό Κεφάλαιο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63040" y="257860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Εξοικείωση με πλούσιο λεξιλόγιο και «ακαδημαϊκό» τρόπο έκφρασης από μικρή ηλικία.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72200" y="192024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1C729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46520" y="2176272"/>
            <a:ext cx="457200" cy="457200"/>
          </a:xfrm>
          <a:prstGeom prst="ellipse">
            <a:avLst/>
          </a:prstGeom>
          <a:solidFill>
            <a:srgbClr val="1C7293"/>
          </a:solidFill>
        </p:spPr>
      </p:sp>
      <p:sp>
        <p:nvSpPr>
          <p:cNvPr id="11" name="Text 9"/>
          <p:cNvSpPr/>
          <p:nvPr/>
        </p:nvSpPr>
        <p:spPr>
          <a:xfrm>
            <a:off x="6446520" y="217627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86600" y="212140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l-GR" alt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Γονεϊκή Καθοδήγηση</a:t>
            </a:r>
            <a:endParaRPr lang="el-GR" altLang="en-US" sz="1600" b="1" dirty="0">
              <a:solidFill>
                <a:srgbClr val="0B3D5C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086600" y="257860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Γονείς με ανώτερη εκπαίδευση μπορούν να εξηγήσουν, να διορθώσουν, να καθοδηγήσουν άμεσα.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4080510"/>
            <a:ext cx="5120640" cy="1783080"/>
          </a:xfrm>
          <a:prstGeom prst="roundRect">
            <a:avLst>
              <a:gd name="adj" fmla="val 4103"/>
            </a:avLst>
          </a:prstGeom>
          <a:solidFill>
            <a:srgbClr val="F4F7F8"/>
          </a:solidFill>
          <a:ln w="19050">
            <a:solidFill>
              <a:srgbClr val="E85D4C"/>
            </a:solidFill>
            <a:prstDash val="solid"/>
          </a:ln>
        </p:spPr>
        <p:txBody>
          <a:bodyPr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22960" y="4325112"/>
            <a:ext cx="457200" cy="457200"/>
          </a:xfrm>
          <a:prstGeom prst="ellipse">
            <a:avLst/>
          </a:prstGeom>
          <a:solidFill>
            <a:srgbClr val="E85D4C"/>
          </a:solidFill>
        </p:spPr>
      </p:sp>
      <p:sp>
        <p:nvSpPr>
          <p:cNvPr id="16" name="Text 14"/>
          <p:cNvSpPr/>
          <p:nvPr/>
        </p:nvSpPr>
        <p:spPr>
          <a:xfrm>
            <a:off x="822960" y="432511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463040" y="427024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l-GR" altLang="en-US" sz="1600" b="1" dirty="0">
                <a:solidFill>
                  <a:srgbClr val="0B3D5C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  <a:sym typeface="+mn-ea"/>
              </a:rPr>
              <a:t>Οικογενειακές προσδοκίες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63040" y="472744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6707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Σε οικογένειες γιατρών/επιστημόνων, η Ιατρική «φαντάζει φυσική» επιλογή — όχι άλμα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446520" y="4325112"/>
            <a:ext cx="45720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270248"/>
            <a:ext cx="3931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086600" y="4727448"/>
            <a:ext cx="3931920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"/>
            <a:ext cx="7315200" cy="36576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ΤΟ </a:t>
            </a:r>
            <a:r>
              <a:rPr lang="el-GR" altLang="en-US" sz="2000" b="1" kern="0" spc="2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ΙΔΙΟ ΜΟΤΙΒΟ ΔΙΕΘΝΩΣ</a:t>
            </a:r>
            <a:endParaRPr lang="el-GR" altLang="en-US" sz="2000" b="1" kern="0" spc="2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058400" cy="13716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33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Η Ανισότητα Είναι Συστηματική</a:t>
            </a:r>
            <a:endParaRPr lang="en-US" sz="2700" dirty="0"/>
          </a:p>
          <a:p>
            <a:pPr marL="0" indent="0">
              <a:lnSpc>
                <a:spcPts val="33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σε Όλες τις Χώρες Υψηλού Εισοδήματος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2032635"/>
            <a:ext cx="5212080" cy="2103120"/>
          </a:xfrm>
          <a:prstGeom prst="roundRect">
            <a:avLst>
              <a:gd name="adj" fmla="val 4348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E85D4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16585" y="2331720"/>
            <a:ext cx="521208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l-GR" alt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Το </a:t>
            </a:r>
            <a:r>
              <a:rPr lang="el-GR" altLang="en-US" sz="25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80%</a:t>
            </a:r>
            <a:r>
              <a:rPr lang="el-GR" alt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 </a:t>
            </a: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των υποψηφίων για Ιατρική προέρχονται από μόλις το 20% των σχολείων της χώρας</a:t>
            </a:r>
            <a:endParaRPr lang="en-US" dirty="0"/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sz="1400" dirty="0"/>
          </a:p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16585" y="2998470"/>
            <a:ext cx="4620895" cy="129921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Στο</a:t>
            </a:r>
            <a:r>
              <a:rPr lang="en-US" sz="2000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 50%</a:t>
            </a: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 των σχολείων του Η.Β. δεν υπέβαλε</a:t>
            </a:r>
            <a:r>
              <a:rPr lang="el-GR" alt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 </a:t>
            </a: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 αίτηση </a:t>
            </a:r>
            <a:r>
              <a:rPr lang="el-GR" alt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για εισαγωγη στην </a:t>
            </a: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Ιατρική ούτε ένας μαθητής</a:t>
            </a:r>
            <a:r>
              <a:rPr lang="el-GR" alt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  (</a:t>
            </a: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2009–11)</a:t>
            </a:r>
            <a:endParaRPr lang="en-US" dirty="0">
              <a:solidFill>
                <a:srgbClr val="1C2B2C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433185" y="2110105"/>
            <a:ext cx="5303520" cy="2103120"/>
          </a:xfrm>
          <a:prstGeom prst="roundRect">
            <a:avLst>
              <a:gd name="adj" fmla="val 4348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1C7293"/>
            </a:solidFill>
            <a:prstDash val="solid"/>
          </a:ln>
        </p:spPr>
        <p:txBody>
          <a:bodyPr/>
          <a:p>
            <a:pPr marL="0" indent="0">
              <a:lnSpc>
                <a:spcPct val="125000"/>
              </a:lnSpc>
              <a:buNone/>
            </a:pPr>
            <a:r>
              <a:rPr lang="en-US" dirty="0">
                <a:solidFill>
                  <a:srgbClr val="1C2B2C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Μελέτη σε επιστημονικό περιοδικό (JAMA, 2022) δείχνει ότι οι φοιτητές Ιατρικής στις ΗΠΑ προέρχονται δυσανάλογα από εύπορα νοικοκυριά — σε όλες τις φυλετικές/εθνοτικές ομάδες.</a:t>
            </a:r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309360" y="2277110"/>
            <a:ext cx="530352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6675120" y="3657600"/>
            <a:ext cx="4572000" cy="9601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Τα άτομα χαμηλότερου εισοδήματος αξιολογούν την υγεία τους λιγότερο θετικά, σε όλες τις χώρες του ΟΟΣΑ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48640" y="5989320"/>
            <a:ext cx="9144000" cy="3200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9FC5D8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Πηγή: OECD, Health at a Glance: Europe 2024 · OECD, Health at a Glance 2025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Κοινωνιολογία της Υγείας  ·  Κοινωνικές Τάξεις &amp; Υγεία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748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3"/>
          <p:cNvSpPr/>
          <p:nvPr/>
        </p:nvSpPr>
        <p:spPr>
          <a:xfrm>
            <a:off x="868680" y="1508760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ΗΝΩΜΕΝΟ ΒΑΣΙΛΕΙΟ</a:t>
            </a:r>
            <a:endParaRPr lang="en-US" sz="1600" dirty="0"/>
          </a:p>
        </p:txBody>
      </p:sp>
      <p:sp>
        <p:nvSpPr>
          <p:cNvPr id="14" name="Text 4"/>
          <p:cNvSpPr/>
          <p:nvPr/>
        </p:nvSpPr>
        <p:spPr>
          <a:xfrm>
            <a:off x="616585" y="2110105"/>
            <a:ext cx="4572000" cy="76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5000" b="1" dirty="0">
              <a:solidFill>
                <a:srgbClr val="A97A22"/>
              </a:solidFill>
              <a:latin typeface="Cambria" panose="02040503050406030204" pitchFamily="34" charset="0"/>
              <a:ea typeface="Cambria" panose="02040503050406030204" pitchFamily="34" charset="-122"/>
              <a:cs typeface="Cambria" panose="02040503050406030204" pitchFamily="34" charset="-120"/>
            </a:endParaRPr>
          </a:p>
        </p:txBody>
      </p:sp>
      <p:sp>
        <p:nvSpPr>
          <p:cNvPr id="15" name="Text 3"/>
          <p:cNvSpPr/>
          <p:nvPr/>
        </p:nvSpPr>
        <p:spPr>
          <a:xfrm>
            <a:off x="6309360" y="1481455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ΗΝ</a:t>
            </a:r>
            <a:r>
              <a:rPr lang="el-GR" altLang="en-US" sz="1600" b="1" kern="0" spc="100" dirty="0">
                <a:solidFill>
                  <a:srgbClr val="A97A22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ΩΜΕΝΕΣ ΠΟΛΙΤΕΙΕΣ ΑΜΕΡΙΚΗΣ</a:t>
            </a:r>
            <a:endParaRPr lang="el-GR" altLang="en-US" sz="1600" b="1" kern="0" spc="100" dirty="0">
              <a:solidFill>
                <a:srgbClr val="A97A22"/>
              </a:solidFill>
              <a:latin typeface="Calibri" panose="020F0502020204030204" pitchFamily="34" charset="0"/>
              <a:ea typeface="Calibri" panose="020F0502020204030204" pitchFamily="34" charset="-122"/>
              <a:cs typeface="Calibri" panose="020F0502020204030204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8034</Words>
  <Application>WPS Presentation</Application>
  <PresentationFormat>On-screen Show (16:9)</PresentationFormat>
  <Paragraphs>389</Paragraphs>
  <Slides>17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SimSun</vt:lpstr>
      <vt:lpstr>Wingdings</vt:lpstr>
      <vt:lpstr>Calibri</vt:lpstr>
      <vt:lpstr>Calibri</vt:lpstr>
      <vt:lpstr>Calibri</vt:lpstr>
      <vt:lpstr>Cambria</vt:lpstr>
      <vt:lpstr>Cambria</vt:lpstr>
      <vt:lpstr>Cambria</vt:lpstr>
      <vt:lpstr>Microsoft YaHei</vt:lpstr>
      <vt:lpstr>Arial Unicode MS</vt:lpstr>
      <vt:lpstr>Google Sans Text</vt:lpstr>
      <vt:lpstr>Arial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Lia Manou</cp:lastModifiedBy>
  <cp:revision>5</cp:revision>
  <dcterms:created xsi:type="dcterms:W3CDTF">2026-08-29T07:34:00Z</dcterms:created>
  <dcterms:modified xsi:type="dcterms:W3CDTF">2026-09-09T08:41:57Z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A26A868130F048E49CF1EFA7128957DB_13</vt:lpwstr>
  </property>
  <property fmtid="{D5CDD505-2E9C-101B-9397-08002B2CF9AE}" pid="3" name="KSOProductBuildVer">
    <vt:lpwstr>1033-12.1.0.28485</vt:lpwstr>
  </property>
</Properties>
</file>