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3" r:id="rId4"/>
    <p:sldMasterId id="2147483717" r:id="rId5"/>
    <p:sldMasterId id="2147483732" r:id="rId6"/>
  </p:sldMasterIdLst>
  <p:notesMasterIdLst>
    <p:notesMasterId r:id="rId43"/>
  </p:notesMasterIdLst>
  <p:sldIdLst>
    <p:sldId id="257" r:id="rId7"/>
    <p:sldId id="259" r:id="rId8"/>
    <p:sldId id="274" r:id="rId9"/>
    <p:sldId id="260" r:id="rId10"/>
    <p:sldId id="261" r:id="rId11"/>
    <p:sldId id="262" r:id="rId12"/>
    <p:sldId id="263" r:id="rId13"/>
    <p:sldId id="264" r:id="rId14"/>
    <p:sldId id="271" r:id="rId15"/>
    <p:sldId id="267" r:id="rId16"/>
    <p:sldId id="268" r:id="rId17"/>
    <p:sldId id="269" r:id="rId18"/>
    <p:sldId id="270" r:id="rId19"/>
    <p:sldId id="272" r:id="rId20"/>
    <p:sldId id="266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65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E6D8E-F1CA-4618-AC6F-D61E1163965E}" type="datetimeFigureOut">
              <a:rPr lang="el-GR" smtClean="0"/>
              <a:t>15/11/2024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2B7E4-520D-4E57-BC4F-71F345C628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3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CF8ED-D829-49A9-9551-697F589706C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39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123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/>
              <a:t>Click to edit Master title style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altLang="el-GR" noProof="0"/>
              <a:t>Click to edit Master subtitle style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30F844-37A0-4A77-BA2B-75C5457FA9A4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6912D-13E3-41B5-BFEB-2DBCC2B5C9A0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5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065FE-AEBB-4DEA-BC93-2F86B9EF28F7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8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385A8B-EAE2-450D-BFFE-AB926325BDF5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5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F57B0F-5D65-4706-967D-9353809F5ACD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814606-1FEE-429B-BADD-864DF823FE61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31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/>
              <a:t>Click to edit Master title style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altLang="el-GR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E427-1AA6-4F9B-A6DE-2DC4A339C040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37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2362-4C7C-47AB-ABA0-B4C882CEA2E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02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2643-9266-4544-9D58-D872AF9E1085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7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88DB-4641-4979-835B-018077B7BC39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47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BBD3-2283-4FCE-8B89-8D90348B67C6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91E68-1123-4BC4-A800-CF51FF7D723F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6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A910-F4E4-4684-AC35-A3F3957E9BD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EFB3-885D-442F-9276-6FAF7094BAEE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64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C2E3-3BAC-4C7A-84A8-A77162704724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4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D243-2D2C-4CA3-B908-D0ADF22C5690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9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289A-395B-4E76-9EFF-F57D31421257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7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B53D-8C55-4E66-9657-50CE25654F93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09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B9D7-0CDA-4716-B6EC-2698129FA626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92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C2A7-AB43-405D-9C6A-0D68E9766F9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8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/>
              <a:t>Click to edit Master title style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altLang="el-GR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E427-1AA6-4F9B-A6DE-2DC4A339C040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64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2362-4C7C-47AB-ABA0-B4C882CEA2E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7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3920-9294-4F4E-A003-83D6A1B0C519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2643-9266-4544-9D58-D872AF9E1085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4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88DB-4641-4979-835B-018077B7BC39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09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BBD3-2283-4FCE-8B89-8D90348B67C6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8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A910-F4E4-4684-AC35-A3F3957E9BD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18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EFB3-885D-442F-9276-6FAF7094BAEE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5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C2E3-3BAC-4C7A-84A8-A77162704724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56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D243-2D2C-4CA3-B908-D0ADF22C5690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19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289A-395B-4E76-9EFF-F57D31421257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23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B53D-8C55-4E66-9657-50CE25654F93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2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B9D7-0CDA-4716-B6EC-2698129FA626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6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A3CBE-14AA-4422-BCC3-E8136F714820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31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C2A7-AB43-405D-9C6A-0D68E9766F9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90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/>
              <a:t>Click to edit Master title style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altLang="el-GR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E427-1AA6-4F9B-A6DE-2DC4A339C040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64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2362-4C7C-47AB-ABA0-B4C882CEA2E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2643-9266-4544-9D58-D872AF9E1085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43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88DB-4641-4979-835B-018077B7BC39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02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BBD3-2283-4FCE-8B89-8D90348B67C6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26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A910-F4E4-4684-AC35-A3F3957E9BD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6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EFB3-885D-442F-9276-6FAF7094BAEE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9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C2E3-3BAC-4C7A-84A8-A77162704724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56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D243-2D2C-4CA3-B908-D0ADF22C5690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6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3D36-82E5-4D92-9840-A8194D8FEA42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5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289A-395B-4E76-9EFF-F57D31421257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4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B53D-8C55-4E66-9657-50CE25654F93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48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B9D7-0CDA-4716-B6EC-2698129FA626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72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C2A7-AB43-405D-9C6A-0D68E9766F91}" type="slidenum">
              <a:rPr lang="el-GR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29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/>
              <a:t>Click to edit Master title style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altLang="el-GR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6204D1-FCCD-427C-B443-F1F46EDE742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7994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55A4D0-478C-41ED-ABC4-A3BC10072F1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2580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F795B4-6722-4D73-A6F8-B62AFA6A82A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8947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0A92DC-F425-4F94-A36E-CEDA15544B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81146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ADCB7-D10C-48E4-A58F-F9BB736A4FE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3128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E7B5FA-84D9-41E6-9225-74D8663731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1273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EEAAD-18B4-48BF-BB2A-6762A4D601F8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943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C596B3-7736-4755-8A8B-534E3A4060A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2070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37FC9A-9B9E-4BF5-9FDB-979FF34B9B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9044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024889-D459-4979-8D3C-A91EB90263F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128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4D7708-E347-48F4-B35B-1B488B6C40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85529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98A372-7375-4F06-833C-E62E721F328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7847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3C2B5E-10EF-411B-8532-E773B082F55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14174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C1063D-D8ED-4364-B1DB-6FF9B4DC99F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40528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96904C-1800-4CA6-A762-BDABB98F41B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2293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/>
              <a:t>Click to edit Master title style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altLang="el-GR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9E92AD-0D83-4A85-9B7D-DB04C653A4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84899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BAD794-03AA-466E-8EA6-4BAEF03F47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9531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B950E-01A6-4408-8C4E-DD7821A12FA3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518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E2E105-65FE-4C91-850E-69F644E5D91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8155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11410E-A681-45C8-A47C-5DA6793443B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06048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D1DEE8-26ED-4256-A665-E287204AB41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1787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34FE56-137A-4B10-A7A0-E95B2CB04C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97578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2FD757-BCAA-4BAA-84CB-6FA6804372D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89926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3CDD47-EE62-4BEB-9772-1E0AB034180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93279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0DEF14-D3B3-4CDC-A5F2-1112EECAD7B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535576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4DDD97-DE09-428D-ADE9-DA38CE36D8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5737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FC38E9-6D51-4A9B-B174-F62BA4C71F0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6898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F901C3-65A4-4842-87CD-3CE3252DE17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9282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1AA5-3B2B-4E2E-960E-DBA92C4DB8CC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59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B276E-45F2-4627-8340-45A3B24539B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365251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0D9A71-3D0D-4E7E-8C0A-5F82526D76C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40926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486AF6-D708-4804-A84F-E9DA3D14CF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542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D10D1-7E9A-4AD1-BDE9-31C59CEABC73}" type="slidenum">
              <a:rPr lang="el-GR" altLang="el-GR">
                <a:solidFill>
                  <a:srgbClr val="FFFFFF"/>
                </a:solidFill>
              </a:rPr>
              <a:pPr/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113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3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13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113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7D6DD-0BFE-4822-BEEB-9B491DC31DCD}" type="slidenum">
              <a:rPr lang="el-GR" altLang="el-G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91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4919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919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919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BD836-A26A-4C1F-9CB8-D016FB3E6B06}" type="slidenum">
              <a:rPr lang="el-GR" altLang="el-G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030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91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4919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919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919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BD836-A26A-4C1F-9CB8-D016FB3E6B06}" type="slidenum">
              <a:rPr lang="el-GR" altLang="el-G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63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491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91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4919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919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919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BD836-A26A-4C1F-9CB8-D016FB3E6B06}" type="slidenum">
              <a:rPr lang="el-GR" altLang="el-G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21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3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13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/>
          </a:p>
        </p:txBody>
      </p:sp>
      <p:sp>
        <p:nvSpPr>
          <p:cNvPr id="113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/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2D010-4BB2-43BF-8448-BDFB729EFAE5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31226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grpSp>
          <p:nvGrpSpPr>
            <p:cNvPr id="287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3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13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/>
          </a:p>
        </p:txBody>
      </p:sp>
      <p:sp>
        <p:nvSpPr>
          <p:cNvPr id="113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/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74D10-7A6C-49BB-A3FF-3A8F600E8682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2543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kkalachan@phys.uoa.gr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kkalachan@phys.uoa.gr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ocialbehaviour.org/wp-content/uploads/2015/10/kalachanis9ejbs.pdf" TargetMode="Externa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511486" y="507107"/>
            <a:ext cx="8229600" cy="15913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l-GR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Δημόκριτος και Ιπποκράτης: Κοσμολογία και Ιατρική</a:t>
            </a:r>
            <a:endParaRPr lang="el-GR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115616" y="508518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l-GR" alt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Κωνσταντίνος </a:t>
            </a:r>
            <a:r>
              <a:rPr lang="el-GR" altLang="el-G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Καλαχάνης</a:t>
            </a:r>
            <a:r>
              <a:rPr lang="el-GR" alt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  <a:p>
            <a:pPr lvl="0" algn="ctr">
              <a:lnSpc>
                <a:spcPct val="80000"/>
              </a:lnSpc>
            </a:pPr>
            <a:r>
              <a:rPr lang="el-GR" alt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Δρ. Φιλοσοφίας Εθνικού και Καποδιστριακού Πανεπιστημίου Αθηνών</a:t>
            </a:r>
            <a:endParaRPr lang="en-US" altLang="el-G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ctr">
              <a:lnSpc>
                <a:spcPct val="80000"/>
              </a:lnSpc>
            </a:pPr>
            <a:endParaRPr lang="en-US" altLang="el-G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ctr">
              <a:lnSpc>
                <a:spcPct val="80000"/>
              </a:lnSpc>
            </a:pPr>
            <a:r>
              <a:rPr lang="en-US" alt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2"/>
              </a:rPr>
              <a:t>kkalachan@phys.uoa.gr</a:t>
            </a:r>
            <a:endParaRPr lang="en-US" alt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628800"/>
            <a:ext cx="70469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64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l-GR" altLang="el-GR" sz="2800" b="1" dirty="0">
                <a:solidFill>
                  <a:srgbClr val="FFFF00"/>
                </a:solidFill>
              </a:rPr>
            </a:br>
            <a:r>
              <a:rPr lang="el-GR" altLang="el-G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Ατομικοί φιλόσοφοι: Λεύκιππος (5</a:t>
            </a:r>
            <a:r>
              <a:rPr lang="el-GR" altLang="el-GR" sz="2800" b="1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ος</a:t>
            </a:r>
            <a:r>
              <a:rPr lang="el-GR" altLang="el-G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αι. </a:t>
            </a:r>
            <a:r>
              <a:rPr lang="el-GR" altLang="el-GR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π.Χ.</a:t>
            </a:r>
            <a:r>
              <a:rPr lang="el-GR" altLang="el-G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) Δημόκριτος (460-370 </a:t>
            </a:r>
            <a:r>
              <a:rPr lang="el-GR" altLang="el-GR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π.Χ.</a:t>
            </a:r>
            <a:r>
              <a:rPr lang="el-GR" altLang="el-G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br>
              <a:rPr lang="el-GR" altLang="el-GR" sz="2800" b="1" dirty="0">
                <a:solidFill>
                  <a:srgbClr val="FFFF00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endParaRPr lang="el-GR" sz="2000" b="1" dirty="0">
              <a:solidFill>
                <a:srgbClr val="FFFFFF"/>
              </a:solidFill>
              <a:effectLst/>
            </a:endParaRPr>
          </a:p>
          <a:p>
            <a:pPr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endParaRPr lang="el-GR" sz="2000" b="1" dirty="0">
              <a:solidFill>
                <a:srgbClr val="FFFFFF"/>
              </a:solidFill>
              <a:effectLst/>
            </a:endParaRPr>
          </a:p>
          <a:p>
            <a:pPr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r>
              <a:rPr lang="el-G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 Λεύκιππος με τον Δημόκριτο </a:t>
            </a:r>
            <a:r>
              <a:rPr lang="el-GR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έλεγαν ότι οι πρώτες αρχές είναι άπειρες ως προς το πλήθος και θεωρούσαν ότι είναι </a:t>
            </a:r>
            <a:r>
              <a:rPr lang="el-GR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άτομες</a:t>
            </a:r>
            <a:r>
              <a:rPr lang="el-GR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αδιαίρετες και απαθείς, εξαιτίας του ότι είναι συμπαγείς (</a:t>
            </a:r>
            <a:r>
              <a:rPr lang="el-GR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ναστάς</a:t>
            </a:r>
            <a:r>
              <a:rPr lang="el-GR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ενώ δεν διαθέτουν κενό, καθώς η διαίρεση συμβαίνει εξαιτίας του κενού που υπάρχει στα σώματα</a:t>
            </a:r>
            <a:r>
              <a:rPr lang="el-G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l-G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Σιμπλικίου</a:t>
            </a:r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l-G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Εις Περί Ουρανού, </a:t>
            </a:r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242, 18-21 και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DK</a:t>
            </a:r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67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14). </a:t>
            </a:r>
            <a:endParaRPr lang="el-GR" altLang="el-G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endParaRPr lang="el-G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5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l-GR" altLang="el-GR" sz="2800" b="1" dirty="0">
                <a:solidFill>
                  <a:srgbClr val="FFFF00"/>
                </a:solidFill>
              </a:rPr>
            </a:br>
            <a:r>
              <a:rPr lang="el-GR" altLang="el-GR" sz="2800" b="1" dirty="0">
                <a:solidFill>
                  <a:srgbClr val="FFFF00"/>
                </a:solidFill>
              </a:rPr>
              <a:t>Ατομικοί φιλόσοφοι: Λεύκιππος (5</a:t>
            </a:r>
            <a:r>
              <a:rPr lang="el-GR" altLang="el-GR" sz="2800" b="1" baseline="30000" dirty="0">
                <a:solidFill>
                  <a:srgbClr val="FFFF00"/>
                </a:solidFill>
              </a:rPr>
              <a:t>ος</a:t>
            </a:r>
            <a:r>
              <a:rPr lang="el-GR" altLang="el-GR" sz="2800" b="1" dirty="0">
                <a:solidFill>
                  <a:srgbClr val="FFFF00"/>
                </a:solidFill>
              </a:rPr>
              <a:t> αι. </a:t>
            </a:r>
            <a:r>
              <a:rPr lang="el-GR" altLang="el-GR" sz="2800" b="1" dirty="0" err="1">
                <a:solidFill>
                  <a:srgbClr val="FFFF00"/>
                </a:solidFill>
              </a:rPr>
              <a:t>π.Χ.</a:t>
            </a:r>
            <a:r>
              <a:rPr lang="el-GR" altLang="el-GR" sz="2800" b="1" dirty="0">
                <a:solidFill>
                  <a:srgbClr val="FFFF00"/>
                </a:solidFill>
              </a:rPr>
              <a:t> ) Δημόκριτος (460-370 </a:t>
            </a:r>
            <a:r>
              <a:rPr lang="el-GR" altLang="el-GR" sz="2800" b="1" dirty="0" err="1">
                <a:solidFill>
                  <a:srgbClr val="FFFF00"/>
                </a:solidFill>
              </a:rPr>
              <a:t>π.Χ.</a:t>
            </a:r>
            <a:r>
              <a:rPr lang="el-GR" altLang="el-GR" sz="2800" b="1" dirty="0">
                <a:solidFill>
                  <a:srgbClr val="FFFF00"/>
                </a:solidFill>
              </a:rPr>
              <a:t>)</a:t>
            </a:r>
            <a:br>
              <a:rPr lang="el-GR" altLang="el-GR" sz="2800" b="1" dirty="0">
                <a:solidFill>
                  <a:srgbClr val="FFFF00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r>
              <a:rPr 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Δικαίως οι Ατομικοί Φιλόσοφοι θεωρούνται από τους πρωτοπόρους της σύγχρονης επιστήμης, καθώς στις απόψεις τους στηρίχθηκε το οικοδόμημα της Κοσμολογίας και της Κβαντικής Φυσικής</a:t>
            </a:r>
          </a:p>
          <a:p>
            <a:pPr marL="0" indent="0"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endParaRPr lang="el-GR" sz="1800" b="1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The Cosmological Theories of the Atomic Philosophers, the forerunner of Quantum Physics, Astrophysics and Cosmology”, K. Kalachanis E. Panou  and E. Theodossiou, 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International Journal of Physics and Astronomy, </a:t>
            </a:r>
            <a:r>
              <a:rPr lang="en-US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(ARIPD), Vol. 1 No.1 December 2013</a:t>
            </a:r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endParaRPr lang="en-US" altLang="el-GR" sz="1800" b="1" i="1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endParaRPr lang="en-US" altLang="el-GR" sz="1800" b="1" i="1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buClr>
                <a:srgbClr val="86D1EC"/>
              </a:buClr>
              <a:buFont typeface="Wingdings" pitchFamily="2" charset="2"/>
              <a:buNone/>
              <a:defRPr/>
            </a:pP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«...στοιχεία είναι το</a:t>
            </a:r>
            <a:r>
              <a:rPr lang="el-GR" alt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πλήρες και το κενόν</a:t>
            </a:r>
            <a:r>
              <a:rPr lang="el-GR" alt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τα οποία αποκαλούν</a:t>
            </a:r>
            <a:r>
              <a:rPr lang="el-GR" alt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(οι Λεύκιππος και Δημόκριτος) </a:t>
            </a: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ον </a:t>
            </a:r>
            <a:r>
              <a:rPr lang="el-GR" alt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και </a:t>
            </a: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μη ον</a:t>
            </a:r>
            <a:r>
              <a:rPr lang="el-GR" alt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  </a:t>
            </a: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Το ον είναι γεμάτο και στερεό, το μη ον άδειο και αραιό. Επειδή όπως λένε, το κενό υπάρχει όσο και το σώμα, </a:t>
            </a:r>
            <a:r>
              <a:rPr lang="el-GR" altLang="el-GR" sz="1800" b="1" i="1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γι’αυτό</a:t>
            </a: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το μη ον υπάρχει όσο και το ον. Αυτά τα δυο μαζί είναι οι </a:t>
            </a:r>
            <a:r>
              <a:rPr lang="el-GR" altLang="el-G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υλικές</a:t>
            </a:r>
            <a:r>
              <a:rPr lang="el-GR" altLang="el-GR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αιτίες των πραγμάτων». 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(Αριστοτέλης, </a:t>
            </a:r>
            <a:r>
              <a:rPr lang="el-GR" altLang="el-GR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Μετά τα Φυσικά, 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985, </a:t>
            </a:r>
            <a:r>
              <a:rPr lang="en-US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4-10, (</a:t>
            </a:r>
            <a:r>
              <a:rPr lang="en-US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DK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67 </a:t>
            </a:r>
            <a:r>
              <a:rPr lang="en-US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, 6).</a:t>
            </a:r>
            <a:r>
              <a:rPr lang="el-GR" alt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altLang="el-GR" sz="1800" dirty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l-G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2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Χαρακτηριστικά των ατόμων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Α-τομο = δεν επιδέχεται περαιτέρω διαίρεση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Βασική ιδιότητα: </a:t>
            </a:r>
            <a:r>
              <a:rPr lang="el-GR" sz="2400" b="1" i="1" dirty="0">
                <a:latin typeface="Calibri" panose="020F0502020204030204" pitchFamily="34" charset="0"/>
              </a:rPr>
              <a:t>Ομοφυή </a:t>
            </a:r>
            <a:r>
              <a:rPr lang="el-GR" sz="2400" b="1" dirty="0">
                <a:latin typeface="Calibri" panose="020F0502020204030204" pitchFamily="34" charset="0"/>
              </a:rPr>
              <a:t>(Σιμπλίκιος, Εις Περί Ουρανού, 569, 5 και </a:t>
            </a:r>
            <a:r>
              <a:rPr lang="el-GR" sz="2400" b="1" dirty="0" err="1">
                <a:latin typeface="Calibri" panose="020F0502020204030204" pitchFamily="34" charset="0"/>
              </a:rPr>
              <a:t>Δημόκρ</a:t>
            </a:r>
            <a:r>
              <a:rPr lang="el-GR" sz="2400" b="1" dirty="0">
                <a:latin typeface="Calibri" panose="020F0502020204030204" pitchFamily="34" charset="0"/>
              </a:rPr>
              <a:t>. Α 61)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Διαφορές: </a:t>
            </a:r>
            <a:r>
              <a:rPr lang="el-GR" sz="2400" b="1" dirty="0">
                <a:latin typeface="Calibri" panose="020F0502020204030204" pitchFamily="34" charset="0"/>
              </a:rPr>
              <a:t>σχήμα,  τάξη,  θέση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i="1" dirty="0">
                <a:latin typeface="Calibri" panose="020F0502020204030204" pitchFamily="34" charset="0"/>
              </a:rPr>
              <a:t>(</a:t>
            </a:r>
            <a:r>
              <a:rPr lang="el-GR" sz="2400" b="1" i="1" dirty="0" err="1">
                <a:latin typeface="Calibri" panose="020F0502020204030204" pitchFamily="34" charset="0"/>
              </a:rPr>
              <a:t>ρυσμ</a:t>
            </a:r>
            <a:r>
              <a:rPr lang="el-GR" sz="2400" dirty="0" err="1">
                <a:latin typeface="Calibri" panose="020F0502020204030204" pitchFamily="34" charset="0"/>
              </a:rPr>
              <a:t>ῶ</a:t>
            </a:r>
            <a:r>
              <a:rPr lang="el-GR" sz="2400" b="1" i="1" dirty="0">
                <a:latin typeface="Calibri" panose="020F0502020204030204" pitchFamily="34" charset="0"/>
              </a:rPr>
              <a:t>, </a:t>
            </a:r>
            <a:r>
              <a:rPr lang="el-GR" sz="2400" b="1" i="1" dirty="0" err="1">
                <a:latin typeface="Calibri" panose="020F0502020204030204" pitchFamily="34" charset="0"/>
              </a:rPr>
              <a:t>τροπῆ</a:t>
            </a:r>
            <a:r>
              <a:rPr lang="el-GR" sz="2400" b="1" i="1" dirty="0">
                <a:latin typeface="Calibri" panose="020F0502020204030204" pitchFamily="34" charset="0"/>
              </a:rPr>
              <a:t>, </a:t>
            </a:r>
            <a:r>
              <a:rPr lang="el-GR" sz="2400" b="1" i="1" dirty="0" err="1">
                <a:latin typeface="Calibri" panose="020F0502020204030204" pitchFamily="34" charset="0"/>
              </a:rPr>
              <a:t>διαθιγῆ</a:t>
            </a:r>
            <a:r>
              <a:rPr lang="el-GR" sz="2400" b="1" i="1" dirty="0">
                <a:latin typeface="Calibri" panose="020F0502020204030204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l-GR" sz="2400" b="1" i="1" dirty="0">
              <a:latin typeface="Calibri" panose="020F0502020204030204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Διαφέρει επομένως το Α από το Ν ως προς το σχήμα, το ΑΝ διαφέρει του ΝΑ ως προς την τάξη και το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 </a:t>
            </a: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από  το Ν  ως προς την θέση </a:t>
            </a: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(Αριστοτέλους, </a:t>
            </a:r>
            <a:r>
              <a:rPr lang="el-G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Μετά τα Φυσικά, </a:t>
            </a: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985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</a:t>
            </a: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13-17</a:t>
            </a:r>
            <a:r>
              <a:rPr lang="el-GR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).</a:t>
            </a:r>
            <a:r>
              <a:rPr lang="el-GR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</a:t>
            </a:r>
            <a:endParaRPr lang="el-GR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l-GR" sz="2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l-GR"/>
          </a:p>
          <a:p>
            <a:pPr marL="0" indent="0">
              <a:buFont typeface="Wingdings" pitchFamily="2" charset="2"/>
              <a:buNone/>
            </a:pPr>
            <a:endParaRPr lang="el-GR"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l-GR" b="1" i="1">
                <a:solidFill>
                  <a:srgbClr val="FFFF00"/>
                </a:solidFill>
                <a:latin typeface="Calibri" pitchFamily="34" charset="0"/>
              </a:rPr>
              <a:t>Προκύπτει ότι:</a:t>
            </a:r>
            <a:r>
              <a:rPr lang="el-GR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b="1" i="1">
                <a:latin typeface="Calibri" pitchFamily="34" charset="0"/>
              </a:rPr>
              <a:t>ο κόσμος αποτελείται από θεμελιώδεις δομές, η διάταξη των οποίων δημιουργεί τα διάφορα φαινόμενα</a:t>
            </a:r>
            <a:endParaRPr lang="en-US" b="1" i="1">
              <a:latin typeface="Calibri" pitchFamily="34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el-GR" sz="20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Καλαχάνης, Κ., (2014)“Οι Προσωκρατικοί για τις θεμελιώδεις δομές της ύλης” 15</a:t>
            </a:r>
            <a:r>
              <a:rPr lang="el-GR" sz="2000" b="1" baseline="300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ο</a:t>
            </a:r>
            <a:r>
              <a:rPr lang="el-GR" sz="20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Πανελλήνιο Συνέδριο Φυσικής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el-GR" sz="20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Ένωση Ελλήνων Φυσικών, </a:t>
            </a:r>
            <a:r>
              <a:rPr lang="el-GR" sz="2000" b="1" i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Τόμος Πρακτικών,</a:t>
            </a:r>
            <a:r>
              <a:rPr lang="el-GR" sz="20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σ.184-194.</a:t>
            </a:r>
          </a:p>
          <a:p>
            <a:pPr marL="0" indent="0">
              <a:buFont typeface="Wingdings" pitchFamily="2" charset="2"/>
              <a:buNone/>
            </a:pPr>
            <a:endParaRPr lang="el-GR" b="1" i="1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FF00"/>
                </a:solidFill>
              </a:rPr>
              <a:t>Συμπέρασμα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104214" cy="4530725"/>
          </a:xfrm>
        </p:spPr>
        <p:txBody>
          <a:bodyPr/>
          <a:lstStyle/>
          <a:p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Αμφότεροι αναζητούν τα βασικά δομικά στοιχεία δομών όπως ο άνθρωπος και ο κόσμος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752528" cy="47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1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6" cy="6858000"/>
          </a:xfrm>
        </p:spPr>
      </p:pic>
    </p:spTree>
    <p:extLst>
      <p:ext uri="{BB962C8B-B14F-4D97-AF65-F5344CB8AC3E}">
        <p14:creationId xmlns:p14="http://schemas.microsoft.com/office/powerpoint/2010/main" val="5400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8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rgbClr val="FFFF00"/>
                </a:solidFill>
              </a:rPr>
              <a:t>Ηθικές αρετές κατά τον Δημόκριτο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b="1" dirty="0">
                <a:latin typeface="Calibri" panose="020F0502020204030204" pitchFamily="34" charset="0"/>
              </a:rPr>
              <a:t>Ηθική συνείδηση</a:t>
            </a:r>
          </a:p>
          <a:p>
            <a:pPr marL="514350" indent="-514350">
              <a:buAutoNum type="arabicPeriod"/>
            </a:pPr>
            <a:r>
              <a:rPr lang="el-GR" b="1" dirty="0">
                <a:latin typeface="Calibri" panose="020F0502020204030204" pitchFamily="34" charset="0"/>
              </a:rPr>
              <a:t>Καιρός</a:t>
            </a:r>
          </a:p>
          <a:p>
            <a:pPr marL="514350" indent="-514350">
              <a:buAutoNum type="arabicPeriod"/>
            </a:pPr>
            <a:r>
              <a:rPr lang="el-GR" b="1" dirty="0" err="1">
                <a:latin typeface="Calibri" panose="020F0502020204030204" pitchFamily="34" charset="0"/>
              </a:rPr>
              <a:t>Ευεστώ</a:t>
            </a:r>
            <a:endParaRPr lang="el-GR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l-GR" b="1" dirty="0">
                <a:latin typeface="Calibri" panose="020F0502020204030204" pitchFamily="34" charset="0"/>
              </a:rPr>
              <a:t>Μέτρο</a:t>
            </a:r>
            <a:endParaRPr lang="en-US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l-GR" b="1" dirty="0">
                <a:latin typeface="Calibri" panose="020F0502020204030204" pitchFamily="34" charset="0"/>
              </a:rPr>
              <a:t>Πλούτος και πενία</a:t>
            </a:r>
          </a:p>
          <a:p>
            <a:pPr marL="0" indent="0">
              <a:buNone/>
            </a:pPr>
            <a:endParaRPr lang="el-G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7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spcBef>
                <a:spcPct val="20000"/>
              </a:spcBef>
            </a:pPr>
            <a:br>
              <a:rPr lang="el-GR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  <a:t>Ηθική συνείδηση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Αποφυγή από τα αμαρτήματα όχι λόγω του φόβου, αλλά λόγω του δέοντος</a:t>
            </a:r>
          </a:p>
          <a:p>
            <a:pPr marL="0" indent="0">
              <a:buNone/>
            </a:pPr>
            <a:r>
              <a:rPr lang="el-GR" sz="2400" b="1" i="1" dirty="0">
                <a:latin typeface="Calibri" panose="020F0502020204030204" pitchFamily="34" charset="0"/>
              </a:rPr>
              <a:t>Μη διά </a:t>
            </a:r>
            <a:r>
              <a:rPr lang="el-GR" sz="2400" b="1" i="1" dirty="0" err="1">
                <a:latin typeface="Calibri" panose="020F0502020204030204" pitchFamily="34" charset="0"/>
              </a:rPr>
              <a:t>φόβον</a:t>
            </a:r>
            <a:r>
              <a:rPr lang="el-GR" sz="2400" b="1" i="1" dirty="0">
                <a:latin typeface="Calibri" panose="020F0502020204030204" pitchFamily="34" charset="0"/>
              </a:rPr>
              <a:t> αλλά δια το δέον </a:t>
            </a:r>
            <a:r>
              <a:rPr lang="el-GR" sz="2400" b="1" i="1" dirty="0" err="1">
                <a:latin typeface="Calibri" panose="020F0502020204030204" pitchFamily="34" charset="0"/>
              </a:rPr>
              <a:t>ἀπέχεσθαι</a:t>
            </a:r>
            <a:r>
              <a:rPr lang="el-GR" sz="2400" b="1" i="1" dirty="0">
                <a:latin typeface="Calibri" panose="020F0502020204030204" pitchFamily="34" charset="0"/>
              </a:rPr>
              <a:t> αμαρτημάτων (</a:t>
            </a:r>
            <a:r>
              <a:rPr lang="en-US" sz="2400" b="1" i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Stob</a:t>
            </a:r>
            <a:r>
              <a:rPr lang="el-GR" sz="2400" b="1" dirty="0">
                <a:latin typeface="Calibri" panose="020F0502020204030204" pitchFamily="34" charset="0"/>
              </a:rPr>
              <a:t>. ΙΙΙ, 1, 95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</a:rPr>
              <a:t>(</a:t>
            </a:r>
            <a:r>
              <a:rPr lang="el-GR" sz="2400" b="1" i="1" dirty="0">
                <a:latin typeface="Calibri" panose="020F0502020204030204" pitchFamily="34" charset="0"/>
              </a:rPr>
              <a:t>Β41</a:t>
            </a:r>
            <a:r>
              <a:rPr lang="el-GR" sz="2400" b="1" dirty="0">
                <a:latin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endParaRPr lang="el-GR" sz="2400" b="1" i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Ο άνθρωπος θα πρέπει να νιώθει ντροπή έναντι του εαυτού του και όχι προς τους άλλους. </a:t>
            </a:r>
          </a:p>
          <a:p>
            <a:pPr marL="0" indent="0">
              <a:buNone/>
            </a:pPr>
            <a:r>
              <a:rPr lang="el-GR" sz="2400" b="1" i="1" dirty="0">
                <a:latin typeface="Calibri" panose="020F0502020204030204" pitchFamily="34" charset="0"/>
              </a:rPr>
              <a:t>μηδέν τι </a:t>
            </a:r>
            <a:r>
              <a:rPr lang="el-GR" sz="2400" b="1" i="1" dirty="0" err="1">
                <a:latin typeface="Calibri" panose="020F0502020204030204" pitchFamily="34" charset="0"/>
              </a:rPr>
              <a:t>μᾶλλον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τοὺς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n-US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ἀνθρώπους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αἰδεῖσθαι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ἑωυτοῦ</a:t>
            </a:r>
            <a:r>
              <a:rPr lang="el-GR" sz="2400" b="1" i="1" dirty="0">
                <a:latin typeface="Calibri" panose="020F0502020204030204" pitchFamily="34" charset="0"/>
              </a:rPr>
              <a:t> μηδέ τι </a:t>
            </a:r>
            <a:r>
              <a:rPr lang="el-GR" sz="2400" b="1" i="1" dirty="0" err="1">
                <a:latin typeface="Calibri" panose="020F0502020204030204" pitchFamily="34" charset="0"/>
              </a:rPr>
              <a:t>μᾶλλον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ἐξεργάζεσθαι</a:t>
            </a:r>
            <a:r>
              <a:rPr lang="el-GR" sz="2400" b="1" i="1" dirty="0">
                <a:latin typeface="Calibri" panose="020F0502020204030204" pitchFamily="34" charset="0"/>
              </a:rPr>
              <a:t> κακόν, </a:t>
            </a:r>
            <a:r>
              <a:rPr lang="el-GR" sz="2400" b="1" i="1" dirty="0" err="1">
                <a:latin typeface="Calibri" panose="020F0502020204030204" pitchFamily="34" charset="0"/>
              </a:rPr>
              <a:t>εἰ</a:t>
            </a:r>
            <a:r>
              <a:rPr lang="el-GR" sz="2400" b="1" i="1" dirty="0">
                <a:latin typeface="Calibri" panose="020F0502020204030204" pitchFamily="34" charset="0"/>
              </a:rPr>
              <a:t> μέλλει </a:t>
            </a:r>
            <a:r>
              <a:rPr lang="el-GR" sz="2400" b="1" i="1" dirty="0" err="1">
                <a:latin typeface="Calibri" panose="020F0502020204030204" pitchFamily="34" charset="0"/>
              </a:rPr>
              <a:t>μηδεὶς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εἰδήσειν</a:t>
            </a:r>
            <a:r>
              <a:rPr lang="el-GR" sz="2400" b="1" i="1" dirty="0">
                <a:latin typeface="Calibri" panose="020F0502020204030204" pitchFamily="34" charset="0"/>
              </a:rPr>
              <a:t> ἢ </a:t>
            </a:r>
            <a:r>
              <a:rPr lang="el-GR" sz="2400" b="1" i="1" dirty="0" err="1">
                <a:latin typeface="Calibri" panose="020F0502020204030204" pitchFamily="34" charset="0"/>
              </a:rPr>
              <a:t>οἱ</a:t>
            </a:r>
            <a:r>
              <a:rPr lang="el-GR" sz="2400" b="1" i="1" dirty="0">
                <a:latin typeface="Calibri" panose="020F0502020204030204" pitchFamily="34" charset="0"/>
              </a:rPr>
              <a:t> πάντες </a:t>
            </a:r>
            <a:r>
              <a:rPr lang="el-GR" sz="2400" b="1" i="1" dirty="0" err="1">
                <a:latin typeface="Calibri" panose="020F0502020204030204" pitchFamily="34" charset="0"/>
              </a:rPr>
              <a:t>ἄνθρωποι</a:t>
            </a:r>
            <a:r>
              <a:rPr lang="el-GR" sz="2400" b="1" i="1" dirty="0">
                <a:latin typeface="Calibri" panose="020F0502020204030204" pitchFamily="34" charset="0"/>
              </a:rPr>
              <a:t>· </a:t>
            </a:r>
            <a:r>
              <a:rPr lang="el-GR" sz="2400" b="1" i="1" dirty="0" err="1">
                <a:latin typeface="Calibri" panose="020F0502020204030204" pitchFamily="34" charset="0"/>
              </a:rPr>
              <a:t>ἀλλ</a:t>
            </a:r>
            <a:r>
              <a:rPr lang="el-GR" sz="2400" b="1" i="1" dirty="0">
                <a:latin typeface="Calibri" panose="020F0502020204030204" pitchFamily="34" charset="0"/>
              </a:rPr>
              <a:t>' </a:t>
            </a:r>
            <a:r>
              <a:rPr lang="el-GR" sz="2400" b="1" i="1" dirty="0" err="1">
                <a:latin typeface="Calibri" panose="020F0502020204030204" pitchFamily="34" charset="0"/>
              </a:rPr>
              <a:t>ἑωυτὸν</a:t>
            </a:r>
            <a:r>
              <a:rPr lang="el-GR" sz="2400" b="1" i="1" dirty="0">
                <a:latin typeface="Calibri" panose="020F0502020204030204" pitchFamily="34" charset="0"/>
              </a:rPr>
              <a:t> μάλιστα </a:t>
            </a:r>
            <a:r>
              <a:rPr lang="el-GR" sz="2400" b="1" i="1" dirty="0" err="1">
                <a:latin typeface="Calibri" panose="020F0502020204030204" pitchFamily="34" charset="0"/>
              </a:rPr>
              <a:t>αἰδεῖσθαι</a:t>
            </a:r>
            <a:r>
              <a:rPr lang="el-GR" sz="2400" b="1" i="1" dirty="0">
                <a:latin typeface="Calibri" panose="020F0502020204030204" pitchFamily="34" charset="0"/>
              </a:rPr>
              <a:t>, </a:t>
            </a:r>
            <a:r>
              <a:rPr lang="el-GR" sz="2400" b="1" i="1" dirty="0" err="1">
                <a:latin typeface="Calibri" panose="020F0502020204030204" pitchFamily="34" charset="0"/>
              </a:rPr>
              <a:t>καὶ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τοῦ</a:t>
            </a:r>
            <a:r>
              <a:rPr lang="el-GR" sz="2400" b="1" i="1" dirty="0">
                <a:latin typeface="Calibri" panose="020F0502020204030204" pitchFamily="34" charset="0"/>
              </a:rPr>
              <a:t>-</a:t>
            </a:r>
            <a:br>
              <a:rPr lang="el-GR" sz="2400" b="1" i="1" dirty="0">
                <a:latin typeface="Calibri" panose="020F0502020204030204" pitchFamily="34" charset="0"/>
              </a:rPr>
            </a:br>
            <a:r>
              <a:rPr lang="el-GR" sz="2400" b="1" i="1" dirty="0">
                <a:latin typeface="Calibri" panose="020F0502020204030204" pitchFamily="34" charset="0"/>
              </a:rPr>
              <a:t>τον </a:t>
            </a:r>
            <a:r>
              <a:rPr lang="el-GR" sz="2400" b="1" i="1" dirty="0" err="1">
                <a:latin typeface="Calibri" panose="020F0502020204030204" pitchFamily="34" charset="0"/>
              </a:rPr>
              <a:t>νόμον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τῆι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ψυχῆι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καθεστάναι</a:t>
            </a:r>
            <a:r>
              <a:rPr lang="el-GR" sz="2400" b="1" i="1" dirty="0">
                <a:latin typeface="Calibri" panose="020F0502020204030204" pitchFamily="34" charset="0"/>
              </a:rPr>
              <a:t>, </a:t>
            </a:r>
            <a:r>
              <a:rPr lang="el-GR" sz="2400" b="1" i="1" dirty="0" err="1">
                <a:latin typeface="Calibri" panose="020F0502020204030204" pitchFamily="34" charset="0"/>
              </a:rPr>
              <a:t>ὥστε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μηδὲν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ποιεῖν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br>
              <a:rPr lang="el-GR" sz="2400" b="1" i="1" dirty="0">
                <a:latin typeface="Calibri" panose="020F0502020204030204" pitchFamily="34" charset="0"/>
              </a:rPr>
            </a:br>
            <a:r>
              <a:rPr lang="el-GR" sz="2400" b="1" i="1" dirty="0" err="1">
                <a:latin typeface="Calibri" panose="020F0502020204030204" pitchFamily="34" charset="0"/>
              </a:rPr>
              <a:t>ἀνεπιτήδειον</a:t>
            </a:r>
            <a:r>
              <a:rPr lang="el-GR" sz="2400" b="1" i="1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469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Ηθική συνείδηση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0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Οι άνθρωποι δεν ευδαιμονούν με το χρήμα και το σώμα, αλλά με την ορθοφροσύνη και την </a:t>
            </a:r>
            <a:r>
              <a:rPr lang="el-GR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πολυφροσύνη</a:t>
            </a:r>
            <a:endParaRPr lang="el-GR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b="1" i="1" dirty="0" err="1">
                <a:latin typeface="Calibri" panose="020F0502020204030204" pitchFamily="34" charset="0"/>
              </a:rPr>
              <a:t>οὔτε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σώμασιν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οὔτε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χρήμασιν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εὐδαιμονοῦσιν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ἄνθρωποι</a:t>
            </a:r>
            <a:r>
              <a:rPr lang="el-GR" sz="2400" b="1" i="1" dirty="0">
                <a:latin typeface="Calibri" panose="020F0502020204030204" pitchFamily="34" charset="0"/>
              </a:rPr>
              <a:t>, </a:t>
            </a:r>
            <a:r>
              <a:rPr lang="el-GR" sz="2400" b="1" i="1" dirty="0" err="1">
                <a:latin typeface="Calibri" panose="020F0502020204030204" pitchFamily="34" charset="0"/>
              </a:rPr>
              <a:t>ἀλλ</a:t>
            </a:r>
            <a:r>
              <a:rPr lang="el-GR" sz="2400" b="1" i="1" dirty="0">
                <a:latin typeface="Calibri" panose="020F0502020204030204" pitchFamily="34" charset="0"/>
              </a:rPr>
              <a:t>' </a:t>
            </a:r>
            <a:r>
              <a:rPr lang="el-GR" sz="2400" b="1" i="1" dirty="0" err="1">
                <a:latin typeface="Calibri" panose="020F0502020204030204" pitchFamily="34" charset="0"/>
              </a:rPr>
              <a:t>ὀρθοσύνηι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καὶ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πολυφροσύνηι</a:t>
            </a:r>
            <a:endParaRPr lang="el-GR" sz="2400" b="1" i="1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64087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Δημόκριτος και Ιπποκράτης: Κοσμολογία και Ιατρική</a:t>
            </a:r>
            <a:br>
              <a:rPr lang="el-G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βουλή και ο δήμος των Αβδηριτών στέλνει τους χαιρετισμούς της εις τον </a:t>
            </a:r>
            <a:r>
              <a:rPr lang="el-GR" sz="20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Ιπποκράτην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. Αυτός ο Δημόκριτος έχει </a:t>
            </a:r>
            <a:r>
              <a:rPr lang="el-GR" sz="20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περίπεσει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εις </a:t>
            </a:r>
            <a:r>
              <a:rPr lang="el-GR" sz="20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νόσον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ένεκαν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της κατεχούσης αυτόν υπερβολικής σοφίας. 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Δηλαδή, αφού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εξέχασε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τα πάντα και πρώτα από όλα τον ίδιον τον εαυτόν του, μένει άγρυπνος και την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ημέραν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και την νύκτα. 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Περνά δε διαρκώς τον </a:t>
            </a:r>
            <a:r>
              <a:rPr lang="el-GR" sz="20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βίον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l-GR" sz="20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γελών</a:t>
            </a:r>
            <a:r>
              <a:rPr lang="el-GR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εξ αφορμής ασήμαντων αλλά και σημαντικών πραγμάτων και φαντάζεται ότι όλη η ζωή δεν αξίζει τίποτε. Κάμνει δε αυτός ο άνθρωπος και αναζητήσεις δια τα εις τον Άδην συμβαίνοντα και τα περιγράφει. 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Λέγει ακόμη ότι ολοκλήρωσε ο -περιβάλλων την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γην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 αήρ, είναι γεμάτος από είδωλα και με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μεγάλην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προσοχήν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ακροάται τας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φωνάς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των πτηνών και πολύ συχνά σηκώνεται την νύκτα μόνος εις την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ησυχίαν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και συμπεριφέρεται ωσάν να ψάλλει άσματα και λέγει ότι ο νους του περιτρέχει εις το χωρίς πέρας διάστημα»</a:t>
            </a:r>
          </a:p>
          <a:p>
            <a:pPr marL="0" indent="0">
              <a:buNone/>
            </a:pPr>
            <a:endParaRPr lang="el-GR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Ιπποκράτης</a:t>
            </a:r>
            <a:r>
              <a:rPr lang="el-GR" sz="20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Επιστολαί</a:t>
            </a:r>
            <a:r>
              <a:rPr lang="el-GR" sz="20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10,4</a:t>
            </a:r>
            <a:endParaRPr lang="el-GR" sz="20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0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pPr marL="514350" lvl="0" indent="-514350">
              <a:spcBef>
                <a:spcPct val="20000"/>
              </a:spcBef>
            </a:pPr>
            <a:br>
              <a:rPr lang="el-GR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  <a:t>Καιρός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30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μικρές χάρες στην κατάλληλη ώρα είναι μεγάλες για εκείνους που τις δέχονται</a:t>
            </a:r>
          </a:p>
          <a:p>
            <a:pPr marL="0" indent="0">
              <a:buNone/>
            </a:pP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Μικραί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χάριτες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ἐν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καιρῷ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μέγισται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τοῖς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λαμβάνουσιν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(Β 94)</a:t>
            </a:r>
          </a:p>
          <a:p>
            <a:pPr marL="0" indent="0">
              <a:buNone/>
            </a:pPr>
            <a:endParaRPr lang="el-G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 φειδώ και η λιτότητα είναι ωφέλιμες. Στον καιρό της και η δαπάνη. Ο σώφρων γνωρίζει το ωφέλιμο</a:t>
            </a:r>
          </a:p>
          <a:p>
            <a:pPr marL="0" indent="0">
              <a:buNone/>
            </a:pP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Φειδώ τε και λιμός χρηστή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ἐν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καιρῷ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δέ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και δαπάνη.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γινώσκειν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δε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ἀγαθοῦ</a:t>
            </a:r>
            <a:endParaRPr lang="el-G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 φαύλος πρέπει να επιτηρείται πριν εκμεταλλευτεί τον καιρό (ευκαιρία)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Τον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φαῦλον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παραφυλάττειν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δεῖ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μη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καιροῦ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λάβηται</a:t>
            </a:r>
            <a:r>
              <a: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(Β87)</a:t>
            </a:r>
          </a:p>
          <a:p>
            <a:pPr marL="0" indent="0">
              <a:buNone/>
            </a:pP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725144"/>
            <a:ext cx="3426146" cy="20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>
                <a:solidFill>
                  <a:srgbClr val="FFFF00"/>
                </a:solidFill>
                <a:latin typeface="Calibri" panose="020F0502020204030204" pitchFamily="34" charset="0"/>
              </a:rPr>
              <a:t>Ευεστώ</a:t>
            </a:r>
            <a:endParaRPr lang="el-GR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000" b="1" i="1" dirty="0">
                <a:solidFill>
                  <a:srgbClr val="FFFF00"/>
                </a:solidFill>
                <a:latin typeface="Calibri" panose="020F0502020204030204" pitchFamily="34" charset="0"/>
              </a:rPr>
              <a:t>Σκοπός (της ζωής) είναι η ευθυμία, η οποία δεν ταυτίζεται με την ηδονή, όπως πολλοί </a:t>
            </a:r>
            <a:r>
              <a:rPr lang="el-GR" sz="2000" b="1" i="1" dirty="0" err="1">
                <a:solidFill>
                  <a:srgbClr val="FFFF00"/>
                </a:solidFill>
                <a:latin typeface="Calibri" panose="020F0502020204030204" pitchFamily="34" charset="0"/>
              </a:rPr>
              <a:t>παρακούσαντες</a:t>
            </a:r>
            <a:r>
              <a:rPr lang="el-GR" sz="20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δέχθηκαν, αλλά αυτή  κατά την οποία η ψυχή γαληνεύει και είναι σταθερή δίχως να ταράζεται από φόβους, δεισιδαιμονίες ή από  άλλα πάθη. Αυτή την αποκαλεί </a:t>
            </a:r>
            <a:r>
              <a:rPr lang="el-GR" sz="2000" b="1" i="1" dirty="0" err="1">
                <a:solidFill>
                  <a:srgbClr val="FFFF00"/>
                </a:solidFill>
                <a:latin typeface="Calibri" panose="020F0502020204030204" pitchFamily="34" charset="0"/>
              </a:rPr>
              <a:t>ευεστώ</a:t>
            </a:r>
            <a:endParaRPr lang="el-GR" sz="20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b="1" i="1" dirty="0">
                <a:latin typeface="Calibri" panose="020F0502020204030204" pitchFamily="34" charset="0"/>
              </a:rPr>
              <a:t>…..τέλος δ' </a:t>
            </a:r>
            <a:r>
              <a:rPr lang="el-GR" sz="2000" b="1" i="1" dirty="0" err="1">
                <a:latin typeface="Calibri" panose="020F0502020204030204" pitchFamily="34" charset="0"/>
              </a:rPr>
              <a:t>εἶναι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τὴν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εὐθυμίαν</a:t>
            </a:r>
            <a:r>
              <a:rPr lang="el-GR" sz="2000" b="1" i="1" dirty="0">
                <a:latin typeface="Calibri" panose="020F0502020204030204" pitchFamily="34" charset="0"/>
              </a:rPr>
              <a:t>, </a:t>
            </a:r>
            <a:r>
              <a:rPr lang="el-GR" sz="2000" b="1" i="1" dirty="0" err="1">
                <a:latin typeface="Calibri" panose="020F0502020204030204" pitchFamily="34" charset="0"/>
              </a:rPr>
              <a:t>οὐ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τὴν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αὐτὴν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οὖσαν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τῇ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ἡδονῇ</a:t>
            </a:r>
            <a:r>
              <a:rPr lang="el-GR" sz="2000" b="1" i="1" dirty="0">
                <a:latin typeface="Calibri" panose="020F0502020204030204" pitchFamily="34" charset="0"/>
              </a:rPr>
              <a:t>, </a:t>
            </a:r>
            <a:r>
              <a:rPr lang="el-GR" sz="2000" b="1" i="1" dirty="0" err="1">
                <a:latin typeface="Calibri" panose="020F0502020204030204" pitchFamily="34" charset="0"/>
              </a:rPr>
              <a:t>ὡς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ἔνιοι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παρακούσαντες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ἐξεδέξαντο</a:t>
            </a:r>
            <a:r>
              <a:rPr lang="el-GR" sz="2000" b="1" i="1" dirty="0">
                <a:latin typeface="Calibri" panose="020F0502020204030204" pitchFamily="34" charset="0"/>
              </a:rPr>
              <a:t>, </a:t>
            </a:r>
            <a:r>
              <a:rPr lang="el-GR" sz="2000" b="1" i="1" dirty="0" err="1">
                <a:latin typeface="Calibri" panose="020F0502020204030204" pitchFamily="34" charset="0"/>
              </a:rPr>
              <a:t>ἀλλὰ</a:t>
            </a:r>
            <a:r>
              <a:rPr lang="el-GR" sz="2000" b="1" i="1" dirty="0">
                <a:latin typeface="Calibri" panose="020F0502020204030204" pitchFamily="34" charset="0"/>
              </a:rPr>
              <a:t> καθ' </a:t>
            </a:r>
            <a:r>
              <a:rPr lang="el-GR" sz="2000" b="1" i="1" dirty="0" err="1">
                <a:latin typeface="Calibri" panose="020F0502020204030204" pitchFamily="34" charset="0"/>
              </a:rPr>
              <a:t>ἣν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γαληνῶς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καὶ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εὐσταθῶς</a:t>
            </a:r>
            <a:r>
              <a:rPr lang="el-GR" sz="2000" b="1" i="1" dirty="0">
                <a:latin typeface="Calibri" panose="020F0502020204030204" pitchFamily="34" charset="0"/>
              </a:rPr>
              <a:t> ἡ </a:t>
            </a:r>
            <a:r>
              <a:rPr lang="el-GR" sz="2000" b="1" i="1" dirty="0" err="1">
                <a:latin typeface="Calibri" panose="020F0502020204030204" pitchFamily="34" charset="0"/>
              </a:rPr>
              <a:t>ψυχὴ</a:t>
            </a:r>
            <a:r>
              <a:rPr lang="el-GR" sz="2000" b="1" i="1" dirty="0">
                <a:latin typeface="Calibri" panose="020F0502020204030204" pitchFamily="34" charset="0"/>
              </a:rPr>
              <a:t> διάγει, </a:t>
            </a:r>
            <a:r>
              <a:rPr lang="el-GR" sz="2000" b="1" i="1" dirty="0" err="1">
                <a:latin typeface="Calibri" panose="020F0502020204030204" pitchFamily="34" charset="0"/>
              </a:rPr>
              <a:t>ὑπὸ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μηδενὸς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br>
              <a:rPr lang="el-GR" sz="2000" b="1" i="1" dirty="0">
                <a:latin typeface="Calibri" panose="020F0502020204030204" pitchFamily="34" charset="0"/>
              </a:rPr>
            </a:br>
            <a:r>
              <a:rPr lang="el-GR" sz="2000" b="1" i="1" dirty="0" err="1">
                <a:latin typeface="Calibri" panose="020F0502020204030204" pitchFamily="34" charset="0"/>
              </a:rPr>
              <a:t>ταραττομένη</a:t>
            </a:r>
            <a:r>
              <a:rPr lang="el-GR" sz="2000" b="1" i="1" dirty="0">
                <a:latin typeface="Calibri" panose="020F0502020204030204" pitchFamily="34" charset="0"/>
              </a:rPr>
              <a:t> φόβου ἢ δεισιδαιμονίας ἢ </a:t>
            </a:r>
            <a:r>
              <a:rPr lang="el-GR" sz="2000" b="1" i="1" dirty="0" err="1">
                <a:latin typeface="Calibri" panose="020F0502020204030204" pitchFamily="34" charset="0"/>
              </a:rPr>
              <a:t>ἄλλου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τινὸς</a:t>
            </a:r>
            <a:r>
              <a:rPr lang="el-GR" sz="2000" b="1" i="1" dirty="0">
                <a:latin typeface="Calibri" panose="020F0502020204030204" pitchFamily="34" charset="0"/>
              </a:rPr>
              <a:t> πάθους. </a:t>
            </a:r>
            <a:r>
              <a:rPr lang="el-GR" sz="2000" b="1" i="1" dirty="0" err="1">
                <a:latin typeface="Calibri" panose="020F0502020204030204" pitchFamily="34" charset="0"/>
              </a:rPr>
              <a:t>καλεῖ</a:t>
            </a:r>
            <a:r>
              <a:rPr lang="el-GR" sz="2000" b="1" i="1" dirty="0">
                <a:latin typeface="Calibri" panose="020F0502020204030204" pitchFamily="34" charset="0"/>
              </a:rPr>
              <a:t> δ' </a:t>
            </a:r>
            <a:r>
              <a:rPr lang="el-GR" sz="2000" b="1" i="1" dirty="0" err="1">
                <a:latin typeface="Calibri" panose="020F0502020204030204" pitchFamily="34" charset="0"/>
              </a:rPr>
              <a:t>αὐτὴν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καὶ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εὐεστὼ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καὶ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πολλοῖς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ἄλλοις</a:t>
            </a:r>
            <a:r>
              <a:rPr lang="el-GR" sz="2000" b="1" i="1" dirty="0">
                <a:latin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</a:rPr>
              <a:t>ὀνόμασι</a:t>
            </a:r>
            <a:r>
              <a:rPr lang="el-GR" sz="2000" b="1" i="1" dirty="0">
                <a:latin typeface="Calibri" panose="020F0502020204030204" pitchFamily="34" charset="0"/>
              </a:rPr>
              <a:t>. (Δ. Λαέρτιος, Βίοι, ΙΧ, 45, 6)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715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617"/>
            <a:ext cx="4716016" cy="677538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0"/>
            <a:ext cx="4427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0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Το μέτρο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Η ισορροπία είναι καλή για όλα τα πράγματα. Η υπερβολή και η έλλειψη είναι απορριπτέες</a:t>
            </a:r>
          </a:p>
          <a:p>
            <a:pPr marL="0" indent="0">
              <a:buNone/>
            </a:pPr>
            <a:r>
              <a:rPr lang="el-GR" sz="2400" b="1" i="1" dirty="0">
                <a:latin typeface="Calibri" panose="020F0502020204030204" pitchFamily="34" charset="0"/>
              </a:rPr>
              <a:t>Καλόν </a:t>
            </a:r>
            <a:r>
              <a:rPr lang="el-GR" sz="2400" b="1" i="1" dirty="0" err="1">
                <a:latin typeface="Calibri" panose="020F0502020204030204" pitchFamily="34" charset="0"/>
              </a:rPr>
              <a:t>ἐν΄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πάντι</a:t>
            </a:r>
            <a:r>
              <a:rPr lang="el-GR" sz="2400" b="1" i="1" dirty="0">
                <a:latin typeface="Calibri" panose="020F0502020204030204" pitchFamily="34" charset="0"/>
              </a:rPr>
              <a:t> το </a:t>
            </a:r>
            <a:r>
              <a:rPr lang="el-GR" sz="2400" b="1" i="1" dirty="0" err="1">
                <a:latin typeface="Calibri" panose="020F0502020204030204" pitchFamily="34" charset="0"/>
              </a:rPr>
              <a:t>ἲσον</a:t>
            </a:r>
            <a:r>
              <a:rPr lang="el-GR" sz="2400" b="1" i="1" dirty="0">
                <a:latin typeface="Calibri" panose="020F0502020204030204" pitchFamily="34" charset="0"/>
              </a:rPr>
              <a:t>· </a:t>
            </a:r>
            <a:r>
              <a:rPr lang="el-GR" sz="2400" b="1" i="1" dirty="0" err="1">
                <a:latin typeface="Calibri" panose="020F0502020204030204" pitchFamily="34" charset="0"/>
              </a:rPr>
              <a:t>ὑπερβολή</a:t>
            </a:r>
            <a:r>
              <a:rPr lang="el-GR" sz="2400" b="1" i="1" dirty="0">
                <a:latin typeface="Calibri" panose="020F0502020204030204" pitchFamily="34" charset="0"/>
              </a:rPr>
              <a:t> δε και </a:t>
            </a:r>
            <a:r>
              <a:rPr lang="el-GR" sz="2400" b="1" i="1" dirty="0" err="1">
                <a:latin typeface="Calibri" panose="020F0502020204030204" pitchFamily="34" charset="0"/>
              </a:rPr>
              <a:t>ἔλλειψις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οὔ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μοι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δοκέει</a:t>
            </a:r>
            <a:r>
              <a:rPr lang="el-GR" sz="2400" b="1" i="1" dirty="0">
                <a:latin typeface="Calibri" panose="020F0502020204030204" pitchFamily="34" charset="0"/>
              </a:rPr>
              <a:t>. (Β102).</a:t>
            </a:r>
          </a:p>
          <a:p>
            <a:pPr marL="0" indent="0">
              <a:buNone/>
            </a:pPr>
            <a:endParaRPr lang="el-GR" sz="2400" b="1" i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Όταν κάποιος παραβιάζει το μέτρο, ακόμη και τα πιο ευχάριστα πράγματα γίνονται δυσάρεστα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b="1" i="1" dirty="0" err="1">
                <a:latin typeface="Calibri" panose="020F0502020204030204" pitchFamily="34" charset="0"/>
              </a:rPr>
              <a:t>εἲ</a:t>
            </a:r>
            <a:r>
              <a:rPr lang="el-GR" sz="2400" b="1" i="1" dirty="0">
                <a:latin typeface="Calibri" panose="020F0502020204030204" pitchFamily="34" charset="0"/>
              </a:rPr>
              <a:t> τις </a:t>
            </a:r>
            <a:r>
              <a:rPr lang="el-GR" sz="2400" b="1" i="1" dirty="0" err="1">
                <a:latin typeface="Calibri" panose="020F0502020204030204" pitchFamily="34" charset="0"/>
              </a:rPr>
              <a:t>ὑπερβάλλοι</a:t>
            </a:r>
            <a:r>
              <a:rPr lang="el-GR" sz="2400" b="1" i="1" dirty="0">
                <a:latin typeface="Calibri" panose="020F0502020204030204" pitchFamily="34" charset="0"/>
              </a:rPr>
              <a:t> το </a:t>
            </a:r>
            <a:r>
              <a:rPr lang="el-GR" sz="2400" b="1" i="1" dirty="0" err="1">
                <a:latin typeface="Calibri" panose="020F0502020204030204" pitchFamily="34" charset="0"/>
              </a:rPr>
              <a:t>μέτριον</a:t>
            </a:r>
            <a:r>
              <a:rPr lang="el-GR" sz="2400" b="1" i="1" dirty="0">
                <a:latin typeface="Calibri" panose="020F0502020204030204" pitchFamily="34" charset="0"/>
              </a:rPr>
              <a:t>, τα  </a:t>
            </a:r>
            <a:r>
              <a:rPr lang="el-GR" sz="2400" b="1" i="1" dirty="0" err="1">
                <a:latin typeface="Calibri" panose="020F0502020204030204" pitchFamily="34" charset="0"/>
              </a:rPr>
              <a:t>ἐπιτερπέστερα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ἀτερπέστερα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ἂν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γίγνοιντο</a:t>
            </a:r>
            <a:r>
              <a:rPr lang="el-GR" sz="2400" b="1" i="1" dirty="0">
                <a:latin typeface="Calibri" panose="020F0502020204030204" pitchFamily="34" charset="0"/>
              </a:rPr>
              <a:t>  (Β 233)</a:t>
            </a:r>
          </a:p>
        </p:txBody>
      </p:sp>
    </p:spTree>
    <p:extLst>
      <p:ext uri="{BB962C8B-B14F-4D97-AF65-F5344CB8AC3E}">
        <p14:creationId xmlns:p14="http://schemas.microsoft.com/office/powerpoint/2010/main" val="319217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Πλούτος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Δεν είναι κακό πράγμα η απόκτηση χρημάτων, αλλά η προέλευσή τους από την αδικία</a:t>
            </a:r>
          </a:p>
          <a:p>
            <a:pPr marL="0" indent="0" algn="just">
              <a:buNone/>
            </a:pPr>
            <a:r>
              <a:rPr lang="el-GR" sz="2400" b="1" i="1" dirty="0">
                <a:latin typeface="Calibri" panose="020F0502020204030204" pitchFamily="34" charset="0"/>
              </a:rPr>
              <a:t>Χρήμα </a:t>
            </a:r>
            <a:r>
              <a:rPr lang="el-GR" sz="2400" b="1" i="1" dirty="0" err="1">
                <a:latin typeface="Calibri" panose="020F0502020204030204" pitchFamily="34" charset="0"/>
              </a:rPr>
              <a:t>πορίζειν</a:t>
            </a:r>
            <a:r>
              <a:rPr lang="el-GR" sz="2400" b="1" i="1" dirty="0">
                <a:latin typeface="Calibri" panose="020F0502020204030204" pitchFamily="34" charset="0"/>
              </a:rPr>
              <a:t> μεν </a:t>
            </a:r>
            <a:r>
              <a:rPr lang="el-GR" sz="2400" b="1" i="1" dirty="0" err="1">
                <a:latin typeface="Calibri" panose="020F0502020204030204" pitchFamily="34" charset="0"/>
              </a:rPr>
              <a:t>οὐκ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ἀχρεῖον</a:t>
            </a:r>
            <a:r>
              <a:rPr lang="el-GR" sz="2400" b="1" i="1" dirty="0">
                <a:latin typeface="Calibri" panose="020F0502020204030204" pitchFamily="34" charset="0"/>
              </a:rPr>
              <a:t>, </a:t>
            </a:r>
            <a:r>
              <a:rPr lang="el-GR" sz="2400" b="1" i="1" dirty="0" err="1">
                <a:latin typeface="Calibri" panose="020F0502020204030204" pitchFamily="34" charset="0"/>
              </a:rPr>
              <a:t>ἐξ</a:t>
            </a:r>
            <a:r>
              <a:rPr lang="el-GR" sz="2400" b="1" i="1" dirty="0">
                <a:latin typeface="Calibri" panose="020F0502020204030204" pitchFamily="34" charset="0"/>
              </a:rPr>
              <a:t>’ </a:t>
            </a:r>
            <a:r>
              <a:rPr lang="el-GR" sz="2400" b="1" i="1" dirty="0" err="1">
                <a:latin typeface="Calibri" panose="020F0502020204030204" pitchFamily="34" charset="0"/>
              </a:rPr>
              <a:t>ἀδικίης</a:t>
            </a:r>
            <a:r>
              <a:rPr lang="el-GR" sz="2400" b="1" i="1" dirty="0">
                <a:latin typeface="Calibri" panose="020F0502020204030204" pitchFamily="34" charset="0"/>
              </a:rPr>
              <a:t> δε πάντων </a:t>
            </a:r>
            <a:r>
              <a:rPr lang="el-GR" sz="2400" b="1" i="1" dirty="0" err="1">
                <a:latin typeface="Calibri" panose="020F0502020204030204" pitchFamily="34" charset="0"/>
              </a:rPr>
              <a:t>κάκιον</a:t>
            </a:r>
            <a:r>
              <a:rPr lang="en-US" sz="2400" b="1" i="1" dirty="0">
                <a:latin typeface="Calibri" panose="020F0502020204030204" pitchFamily="34" charset="0"/>
              </a:rPr>
              <a:t> (B78)</a:t>
            </a:r>
          </a:p>
          <a:p>
            <a:pPr marL="0" indent="0" algn="just">
              <a:buNone/>
            </a:pPr>
            <a:endParaRPr lang="en-US" sz="2400" b="1" i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Ο πλούτος από φαύλες δραστηριότητες επιφέρει το όνειδος</a:t>
            </a:r>
          </a:p>
          <a:p>
            <a:pPr marL="0" indent="0">
              <a:buNone/>
            </a:pPr>
            <a:r>
              <a:rPr lang="el-GR" sz="2400" b="1" i="1" dirty="0" err="1">
                <a:latin typeface="Calibri" panose="020F0502020204030204" pitchFamily="34" charset="0"/>
              </a:rPr>
              <a:t>πλοῦτος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ἀπὸ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κακῆς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ἐργασίης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περιγινόμενος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ἐπιφανέστερον</a:t>
            </a:r>
            <a:r>
              <a:rPr lang="el-GR" sz="2400" b="1" i="1" dirty="0">
                <a:latin typeface="Calibri" panose="020F0502020204030204" pitchFamily="34" charset="0"/>
              </a:rPr>
              <a:t>  </a:t>
            </a:r>
            <a:r>
              <a:rPr lang="el-GR" sz="2400" b="1" i="1" dirty="0" err="1">
                <a:latin typeface="Calibri" panose="020F0502020204030204" pitchFamily="34" charset="0"/>
              </a:rPr>
              <a:t>τὸ</a:t>
            </a:r>
            <a:r>
              <a:rPr lang="el-GR" sz="2400" b="1" i="1" dirty="0">
                <a:latin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</a:rPr>
              <a:t>ὄνειδος</a:t>
            </a:r>
            <a:r>
              <a:rPr lang="el-GR" sz="2400" b="1" i="1" dirty="0">
                <a:latin typeface="Calibri" panose="020F0502020204030204" pitchFamily="34" charset="0"/>
              </a:rPr>
              <a:t> κέκτηται (Β 218)</a:t>
            </a:r>
          </a:p>
          <a:p>
            <a:pPr marL="0" indent="0" algn="just">
              <a:buNone/>
            </a:pPr>
            <a:endParaRPr lang="el-GR" sz="2400" b="1" i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82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Μερικές σκέψεις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Ο Δημόκριτος προτάσσει την ορθή διαχείριση του πλούτου από τον άνθρωπο με σκοπό μόνο την ωφέλεια.</a:t>
            </a:r>
          </a:p>
          <a:p>
            <a:pPr marL="0" indent="0">
              <a:buNone/>
            </a:pPr>
            <a:endParaRPr lang="el-GR" sz="2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Παράλληλα θέτει σαν στόχο ζωής την ψυχική αταραξία, κάτι που φαίνεται και στην συνομιλία του με τον Ιπποκράτη</a:t>
            </a:r>
          </a:p>
        </p:txBody>
      </p:sp>
    </p:spTree>
    <p:extLst>
      <p:ext uri="{BB962C8B-B14F-4D97-AF65-F5344CB8AC3E}">
        <p14:creationId xmlns:p14="http://schemas.microsoft.com/office/powerpoint/2010/main" val="82853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24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«ΚΑΝΕΙΣ ΑΝΘΡΩΠΟΣ ΔΕΝ ΜΠΑΙΝΕΙ ΔΥΟ ΦΟΡΕΣ ΣΤΟ ΙΔΙΟ ΠΟΤΑΜΙ». </a:t>
            </a:r>
            <a:br>
              <a:rPr lang="el-GR" sz="24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ΕΙΝΑΙ ΤΟ ΙΔΙΟ ΠΟΤΑΜΙ, ΟΥΤΕ Ο ΙΔΙΟΣ ΑΝΘΡΩΠΟΣ</a:t>
            </a:r>
            <a:b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ΗΡΑΚΛΕΙΤΟΣ ΚΑΙ ΤΟ ΠΑΡΑΔΟΞΟ ΤΗΣ ΤΑΥΤΟΤΗΤΑΣ</a:t>
            </a:r>
          </a:p>
        </p:txBody>
      </p:sp>
      <p:sp>
        <p:nvSpPr>
          <p:cNvPr id="4" name="Υπότιτλος 3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202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alt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Κωνσταντίνος </a:t>
            </a:r>
            <a:r>
              <a:rPr lang="el-GR" altLang="el-G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Καλαχάνης</a:t>
            </a:r>
            <a:endParaRPr lang="el-GR" alt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ctr"/>
            <a:r>
              <a:rPr lang="el-GR" alt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Δρ Φιλοσοφίας, Εθνικό και Καποδιστριακό Πανεπιστήμιο Αθηνών</a:t>
            </a:r>
          </a:p>
          <a:p>
            <a:pPr lvl="0" algn="ctr">
              <a:lnSpc>
                <a:spcPct val="80000"/>
              </a:lnSpc>
            </a:pPr>
            <a:endParaRPr lang="en-US" altLang="el-G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ctr">
              <a:lnSpc>
                <a:spcPct val="80000"/>
              </a:lnSpc>
            </a:pPr>
            <a:r>
              <a:rPr lang="en-US" alt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2"/>
              </a:rPr>
              <a:t>kkalachan@phys.uoa.gr</a:t>
            </a:r>
            <a:endParaRPr lang="en-US" alt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66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ΚΑΝΕΙΣ ΑΝΘΡΩΠΟΣ ΔΕΝ ΜΠΑΙΝΕΙ ΔΥΟ ΦΟΡΕΣ ΣΤΟ ΙΔΙΟ ΠΟΤΑΜΙ». </a:t>
            </a:r>
            <a:br>
              <a:rPr lang="el-GR" sz="24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ΕΙΝΑΙ ΤΟ ΙΔΙΟ ΠΟΤΑΜΙ, ΟΥΤΕ Ο ΙΔΙΟΣ ΑΝΘΡΩΠΟΣ</a:t>
            </a:r>
            <a:b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ΗΡΑΚΛΕΙΤΟΣ ΚΑΙ ΤΟ ΠΑΡΑΔΟΞΟ ΤΗΣ ΤΑΥΤΟΤΗΤΑΣ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Περί μεταβολών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 κατά Αριστοτέλη αρχή της ταυτότητας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 ορισμός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Το παράδοξο της ταυτότητας</a:t>
            </a:r>
          </a:p>
        </p:txBody>
      </p:sp>
    </p:spTree>
    <p:extLst>
      <p:ext uri="{BB962C8B-B14F-4D97-AF65-F5344CB8AC3E}">
        <p14:creationId xmlns:p14="http://schemas.microsoft.com/office/powerpoint/2010/main" val="377833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 μεταβολών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λέγει που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Ἡράκλειτος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ὅτι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πάντα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χωρεῖ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καὶ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οὐδὲν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μένει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καὶ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ποταμοῦ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ῥοῆι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ἀπεικάζων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τὰ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ὄντα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λέγει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ὡς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δὶς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ἐς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τὸν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αὐτὸν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ποταμὸν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οὐκ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ἂν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ἐμβαίης</a:t>
            </a:r>
            <a:r>
              <a:rPr lang="el-G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(Β6)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AËT. I 23, 7 (D. 320) </a:t>
            </a:r>
          </a:p>
          <a:p>
            <a:pPr marL="0" indent="0">
              <a:buNone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πραγματικότητα διέπεται από διαρκείς μεταβολές</a:t>
            </a:r>
          </a:p>
          <a:p>
            <a:pPr marL="0" indent="0">
              <a:buNone/>
            </a:pP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Στο παράδειγμα του ποταμού, τόσο ο άνθρωπος όσο και ο  ποταμός διαρκώς μεταβάλλονται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53136"/>
            <a:ext cx="3589601" cy="19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1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 μεταβολών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ποταμοῖς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τοῖς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αὐτοῖς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ἐμβαίνομέν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τε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καὶ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οὐκ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ἐμβαίνομεν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εἶμέν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τε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καὶ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οὐκ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εἶμεν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(Β 49)</a:t>
            </a:r>
          </a:p>
          <a:p>
            <a:pPr marL="0" indent="0">
              <a:buNone/>
            </a:pP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Στους ίδιους ποταμούς μπαίνουμε και δεν μπαίνουμε, είμαστε και δεν είμαστε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ύπαρξη είναι σύνθεση του είναι και του μη είναι;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Είμαστε στον ίδιο ποταμό και συγχρόνως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293096"/>
            <a:ext cx="2991593" cy="242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68F87D-758C-53FE-1EB1-FE5D990E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Δημόκριτος και Ιπποκράτης: Κοσμολογία και Ιατρική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49DB01-673E-D8CF-6C41-7339C306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διάγνωση</a:t>
            </a:r>
          </a:p>
          <a:p>
            <a:pPr marL="0" indent="0">
              <a:buNone/>
            </a:pP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Ο Ιπποκράτης σύντομα συνειδητοποιεί ότι η αποστολή του υπερβαίνει το ιατρικό του επάγγελμα. Ο Δημόκριτος δεν είναι τρελός, αλλά ένας πολύ σοφός άνθρωπος, του οποίου η επιθυμία για μοναξιά και ηρεμία τον αναγκάζει να ξεχωρίζει από τους κοινούς ανθρώπους μέσω μιας παράξενης συμπεριφοράς. Είναι μελαγχολικός</a:t>
            </a:r>
          </a:p>
          <a:p>
            <a:pPr marL="0" indent="0">
              <a:buNone/>
            </a:pP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Sjöstrand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L. (2001).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När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Hippokrates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tog sig an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Demokritos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[Hippocrates's evaluation of the madness of Democritus].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Svensk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medicinhistorisk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tidskrift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5(1), 117–130.</a:t>
            </a: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96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αρχή της ταυτότητας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ία έννοια νοείται ίση προς τον εαυτό της, ή προς το σύνολο των γνωρισμάτων της, όπου και εκφράζεται ως </a:t>
            </a:r>
          </a:p>
          <a:p>
            <a:pPr marL="0" indent="0">
              <a:buNone/>
            </a:pP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Α:  Ο Σωκράτης είναι Σωκράτης</a:t>
            </a:r>
          </a:p>
          <a:p>
            <a:pPr marL="0" indent="0">
              <a:buNone/>
            </a:pP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Α = α + β +γ: Ο Σωκράτης είναι άνθρωπος, σοφός, θνητός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73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8677" y="332656"/>
            <a:ext cx="8229600" cy="1143000"/>
          </a:xfrm>
        </p:spPr>
        <p:txBody>
          <a:bodyPr/>
          <a:lstStyle/>
          <a:p>
            <a:pPr algn="ctr"/>
            <a:br>
              <a:rPr lang="en-US" sz="2400" b="1" dirty="0">
                <a:latin typeface="Calibri"/>
                <a:ea typeface="Calibri"/>
                <a:cs typeface="Times New Roman"/>
              </a:rPr>
            </a:br>
            <a:endParaRPr lang="el-GR" sz="2400" b="1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l-G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23257" y="1745240"/>
            <a:ext cx="3960440" cy="404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ΟΥΣΙΑ = ΥΛΗ +ΕΙΔΟΣ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 ουσία συμβάλλει στην διατύπωση του ορισμού ενός αντικειμένου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Οὐσία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δέ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ἐστιν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ἡ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κυριώτατά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τε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καὶ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πρώτως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καὶ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μάλιστα λεγομένη, ἣ μήτε καθ'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ὑποκειμένου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τινὸς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λέγεται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μήτε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ἐν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ὑποκειμένῳ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τινί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ἐστιν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οἷον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ὁ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τὶς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ἄνθρωπος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ἢ ὁ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τὶς</a:t>
            </a:r>
            <a:endParaRPr kumimoji="0" lang="el-GR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ἵππος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Κατηγορίαι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2a, 11-14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Οι υπόλοιπες 9 κατηγορίες ονομάζονται </a:t>
            </a:r>
            <a:r>
              <a:rPr kumimoji="0" lang="el-G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συμβεβηκότα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(συμπτωματικά)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34271" y="2671308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ΠΟΥ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634271" y="1997804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ΠΡΟΣ ΤΙ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655472" y="3302717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ΠΟΤΕ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655472" y="4018315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ΚΕΙΣΘΑΙ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6942880" y="1996311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ΕΧΕΙΝ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6948264" y="2588954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ΠΟΣΟΝ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6948264" y="3302717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ΠΟΙΟΝ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6948264" y="4018047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ΠΟΙΕΙΝ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7016309" y="4720380"/>
            <a:ext cx="1224136" cy="3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ΠΑΣΧΕΙΝ</a:t>
            </a:r>
          </a:p>
        </p:txBody>
      </p:sp>
      <p:sp>
        <p:nvSpPr>
          <p:cNvPr id="16" name="Τίτλος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 ορισμός</a:t>
            </a:r>
          </a:p>
        </p:txBody>
      </p:sp>
    </p:spTree>
    <p:extLst>
      <p:ext uri="{BB962C8B-B14F-4D97-AF65-F5344CB8AC3E}">
        <p14:creationId xmlns:p14="http://schemas.microsoft.com/office/powerpoint/2010/main" val="3454020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παράδοξο της ταυτότητας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 αλλάξουμε κάποια επιμέρους χαρακτηριστικά εξακολουθούμε να είμαστε οι ίδιοι;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62646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8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παράδοξο της ταυτότητας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9" y="1600200"/>
            <a:ext cx="8054622" cy="4530725"/>
          </a:xfrm>
        </p:spPr>
      </p:pic>
    </p:spTree>
    <p:extLst>
      <p:ext uri="{BB962C8B-B14F-4D97-AF65-F5344CB8AC3E}">
        <p14:creationId xmlns:p14="http://schemas.microsoft.com/office/powerpoint/2010/main" val="943746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παράδοξο της ταυτότητας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 bwMode="auto">
          <a:xfrm>
            <a:off x="417882" y="1261829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Οι άνθρωποι, οι οργανισμοί, οι ομάδες και εν γένει τα πάντα μεταβάλλονται ως προς επί μέρους στοιχεία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Παραμένουν όμως ίδιοι;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661221" cy="2328949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3888432" cy="2544973"/>
          </a:xfrm>
        </p:spPr>
      </p:pic>
    </p:spTree>
    <p:extLst>
      <p:ext uri="{BB962C8B-B14F-4D97-AF65-F5344CB8AC3E}">
        <p14:creationId xmlns:p14="http://schemas.microsoft.com/office/powerpoint/2010/main" val="1677011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Συμπέρασμα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Τα επί μέρους στοιχεία ενός οργανισμού μπορούν να μεταβάλλονται εφόσον δεν αλλάζουν την δομή του και δεν αλλάζουν τον ορισμό του.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458112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3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Κατά τον Εμπεδοκλή, </a:t>
            </a:r>
            <a:r>
              <a:rPr lang="el-G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όταν μεταβάλλει ο άνθρωπος την </a:t>
            </a:r>
            <a:r>
              <a:rPr lang="el-GR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έξιν</a:t>
            </a:r>
            <a:r>
              <a:rPr lang="el-G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μεταβάλλει και την φρόνηση». (Αριστοτέλους, </a:t>
            </a:r>
            <a:r>
              <a:rPr lang="el-GR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Μ.τ.Φ</a:t>
            </a:r>
            <a:r>
              <a:rPr lang="el-G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1009 b, 17) </a:t>
            </a:r>
          </a:p>
          <a:p>
            <a:endParaRPr lang="el-GR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«όπως οι άνθρωποι μεταβάλλονται σωματικώς, έτσι παρίστανται σε αυτούς διαφορετικές σκέψεις». (Αριστοτέλους, </a:t>
            </a:r>
            <a:r>
              <a:rPr lang="el-GR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Μ.τ.Φ</a:t>
            </a:r>
            <a:r>
              <a:rPr lang="el-G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1009 b, 18, [B108] )</a:t>
            </a:r>
          </a:p>
          <a:p>
            <a:pPr marL="0" indent="0">
              <a:buNone/>
            </a:pP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2794000" cy="154763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21" y="4509120"/>
            <a:ext cx="2783954" cy="182492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95536" y="5661248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ΣΑΣ ΕΥΧΑΡΙΣΤΩ ΓΙΑ ΤΗΝ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217607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Δημόκριτος και Ιπποκράτης: Κοσμολογία και Ιατρική</a:t>
            </a:r>
            <a:br>
              <a:rPr lang="el-G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68760"/>
            <a:ext cx="3394720" cy="4530725"/>
          </a:xfrm>
        </p:spPr>
        <p:txBody>
          <a:bodyPr/>
          <a:lstStyle/>
          <a:p>
            <a:pPr marL="0" indent="0" algn="ctr">
              <a:buNone/>
            </a:pPr>
            <a:endParaRPr lang="el-GR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l-GR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Ποια είναι τα κοινά σημεία μεταξύ των θεωριών ενός γιατρού και ενός φυσικού φιλοσόφου;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477832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3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Δημόκριτος και Ιπποκράτης: Κοσμολογία και Ιατρική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6D1EC"/>
              </a:buClr>
              <a:defRPr/>
            </a:pP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Ο Ιπποκράτης, επηρεασμένος από την φιλοσοφική έρευνα, αναζητεί τα βασικά δομικά </a:t>
            </a:r>
            <a:r>
              <a:rPr lang="el-GR" altLang="el-GR" b="1" i="1" dirty="0">
                <a:solidFill>
                  <a:srgbClr val="FFFF00"/>
                </a:solidFill>
                <a:latin typeface="Calibri" panose="020F0502020204030204" pitchFamily="34" charset="0"/>
              </a:rPr>
              <a:t>στοιχεία</a:t>
            </a:r>
            <a:r>
              <a:rPr lang="el-GR" altLang="el-GR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του ανθρώπου.</a:t>
            </a:r>
          </a:p>
          <a:p>
            <a:pPr lvl="0">
              <a:buClr>
                <a:srgbClr val="86D1EC"/>
              </a:buClr>
              <a:buNone/>
              <a:defRPr/>
            </a:pPr>
            <a:endParaRPr lang="el-GR" altLang="el-GR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86D1EC"/>
              </a:buClr>
              <a:defRPr/>
            </a:pPr>
            <a:r>
              <a:rPr lang="el-GR" altLang="el-GR" b="1" dirty="0">
                <a:solidFill>
                  <a:srgbClr val="FFFFFF"/>
                </a:solidFill>
                <a:latin typeface="Calibri" panose="020F0502020204030204" pitchFamily="34" charset="0"/>
              </a:rPr>
              <a:t>Κατά τον Αριστοτέλη, </a:t>
            </a:r>
            <a:r>
              <a:rPr lang="el-GR" altLang="el-GR" b="1" i="1" dirty="0">
                <a:solidFill>
                  <a:srgbClr val="FFFFFF"/>
                </a:solidFill>
                <a:latin typeface="Calibri" panose="020F0502020204030204" pitchFamily="34" charset="0"/>
              </a:rPr>
              <a:t>«στοιχείο είναι  </a:t>
            </a:r>
            <a:r>
              <a:rPr lang="el-GR" altLang="el-GR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το βασικό συστατικό ενός αντικειμένου που δεν επιδέχεται περαιτέρω διαίρεση» </a:t>
            </a:r>
            <a:r>
              <a:rPr lang="en-US" altLang="el-GR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l-GR" altLang="el-GR" sz="1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Αριστ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l-GR" altLang="el-GR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Μετά τα Φυσικά, </a:t>
            </a:r>
            <a:r>
              <a:rPr lang="en-US" altLang="el-GR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1014a, 30-32)</a:t>
            </a:r>
            <a:endParaRPr lang="el-GR" altLang="el-GR" sz="18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Δημόκριτος και Ιπποκράτης: Κοσμολογία και Ιατρική</a:t>
            </a:r>
            <a:endParaRPr lang="el-GR" altLang="el-GR" sz="3200" b="1" dirty="0">
              <a:solidFill>
                <a:srgbClr val="FFFF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                       </a:t>
            </a:r>
            <a:r>
              <a:rPr lang="el-GR" altLang="el-GR" sz="1800" b="1" dirty="0">
                <a:solidFill>
                  <a:srgbClr val="FF9900"/>
                </a:solidFill>
                <a:latin typeface="Calibri" panose="020F0502020204030204" pitchFamily="34" charset="0"/>
              </a:rPr>
              <a:t>                       </a:t>
            </a:r>
            <a:r>
              <a:rPr lang="en-US" altLang="el-GR" sz="1800" b="1" dirty="0">
                <a:solidFill>
                  <a:srgbClr val="FF9900"/>
                </a:solidFill>
                <a:latin typeface="Calibri" panose="020F0502020204030204" pitchFamily="34" charset="0"/>
              </a:rPr>
              <a:t>             </a:t>
            </a:r>
            <a:r>
              <a:rPr lang="el-GR" altLang="el-GR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ΑΙΜΑ</a:t>
            </a:r>
            <a:r>
              <a:rPr lang="el-GR" altLang="el-GR" sz="1800" b="1" dirty="0">
                <a:latin typeface="Calibri" panose="020F0502020204030204" pitchFamily="34" charset="0"/>
              </a:rPr>
              <a:t>-καρδιά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                                          </a:t>
            </a:r>
            <a:r>
              <a:rPr lang="en-US" altLang="el-GR" sz="1800" b="1" dirty="0">
                <a:latin typeface="Calibri" panose="020F0502020204030204" pitchFamily="34" charset="0"/>
              </a:rPr>
              <a:t>             </a:t>
            </a:r>
            <a:r>
              <a:rPr lang="el-GR" altLang="el-GR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Φλέγμα</a:t>
            </a:r>
            <a:r>
              <a:rPr lang="el-GR" altLang="el-GR" sz="1800" b="1" dirty="0">
                <a:latin typeface="Calibri" panose="020F0502020204030204" pitchFamily="34" charset="0"/>
              </a:rPr>
              <a:t>-εγκέφαλος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                                         </a:t>
            </a:r>
            <a:r>
              <a:rPr lang="en-US" altLang="el-GR" sz="1800" b="1" dirty="0">
                <a:latin typeface="Calibri" panose="020F0502020204030204" pitchFamily="34" charset="0"/>
              </a:rPr>
              <a:t>              </a:t>
            </a:r>
            <a:r>
              <a:rPr lang="el-GR" altLang="el-GR" sz="1800" b="1" dirty="0">
                <a:latin typeface="Calibri" panose="020F0502020204030204" pitchFamily="34" charset="0"/>
              </a:rPr>
              <a:t> </a:t>
            </a:r>
            <a:r>
              <a:rPr lang="el-GR" altLang="el-GR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Ξανθή Χολή</a:t>
            </a:r>
            <a:r>
              <a:rPr lang="en-US" altLang="el-GR" sz="1800" b="1" dirty="0">
                <a:solidFill>
                  <a:srgbClr val="FF99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800" b="1" dirty="0">
                <a:latin typeface="Calibri" panose="020F0502020204030204" pitchFamily="34" charset="0"/>
              </a:rPr>
              <a:t>-ήπαρ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                                        </a:t>
            </a:r>
            <a:r>
              <a:rPr lang="en-US" altLang="el-GR" sz="1800" b="1" dirty="0">
                <a:latin typeface="Calibri" panose="020F0502020204030204" pitchFamily="34" charset="0"/>
              </a:rPr>
              <a:t>              </a:t>
            </a:r>
            <a:r>
              <a:rPr lang="el-GR" altLang="el-GR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Μαύρη Χολή</a:t>
            </a:r>
            <a:r>
              <a:rPr lang="en-US" altLang="el-GR" sz="1800" b="1" dirty="0">
                <a:solidFill>
                  <a:srgbClr val="FF99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800" b="1" dirty="0">
                <a:latin typeface="Calibri" panose="020F0502020204030204" pitchFamily="34" charset="0"/>
              </a:rPr>
              <a:t>-</a:t>
            </a:r>
            <a:r>
              <a:rPr lang="en-US" altLang="el-GR" sz="1800" b="1" dirty="0">
                <a:latin typeface="Calibri" panose="020F0502020204030204" pitchFamily="34" charset="0"/>
              </a:rPr>
              <a:t> </a:t>
            </a:r>
            <a:r>
              <a:rPr lang="el-GR" altLang="el-GR" sz="1800" b="1" dirty="0">
                <a:latin typeface="Calibri" panose="020F0502020204030204" pitchFamily="34" charset="0"/>
              </a:rPr>
              <a:t>σπλήνα</a:t>
            </a:r>
            <a:endParaRPr lang="en-US" altLang="el-GR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l-GR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l-GR" sz="1800" b="1" dirty="0">
                <a:latin typeface="Calibri" panose="020F0502020204030204" pitchFamily="34" charset="0"/>
              </a:rPr>
              <a:t>                    </a:t>
            </a:r>
            <a:r>
              <a:rPr lang="el-GR" altLang="el-GR" sz="1800" b="1" dirty="0">
                <a:latin typeface="Calibri" panose="020F0502020204030204" pitchFamily="34" charset="0"/>
              </a:rPr>
              <a:t>        </a:t>
            </a:r>
            <a:r>
              <a:rPr lang="el-GR" altLang="el-GR" sz="1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Νεμεσίου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l-GR" altLang="el-GR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Περί φύσεως ανθρώπου.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4,8-12</a:t>
            </a:r>
            <a:r>
              <a:rPr lang="el-GR" altLang="el-GR" sz="18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1800" b="1" dirty="0">
              <a:solidFill>
                <a:srgbClr val="FF9900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Η υγεία δεν εξαρτάται μόνο από τους 4 χυμούς, αλλά και από τις 4 ποιότητες: </a:t>
            </a:r>
            <a:r>
              <a:rPr lang="el-GR" altLang="el-GR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θερμό-ψυχρό-ξηρό-υγρό</a:t>
            </a:r>
            <a:r>
              <a:rPr lang="el-GR" altLang="el-GR" sz="1800" b="1" dirty="0">
                <a:latin typeface="Calibri" panose="020F0502020204030204" pitchFamily="34" charset="0"/>
              </a:rPr>
              <a:t>. </a:t>
            </a:r>
            <a:r>
              <a:rPr lang="el-GR" altLang="el-GR" sz="1600" b="1" dirty="0">
                <a:latin typeface="Calibri" panose="020F0502020204030204" pitchFamily="34" charset="0"/>
              </a:rPr>
              <a:t>Στην Ιπποκρατική Ιατρική, ουσιαστικά γίνεται λόγος περί </a:t>
            </a:r>
            <a:r>
              <a:rPr lang="el-GR" altLang="el-GR" sz="1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Χυμοφυσιολογίας</a:t>
            </a:r>
            <a:r>
              <a:rPr lang="el-GR" altLang="el-GR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1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Η επιστήμη ομοίως κάνει λόγο περί 4 βασικών συστατικών που συνιστούν το ανθρώπινο </a:t>
            </a:r>
            <a:r>
              <a:rPr lang="en-US" altLang="el-GR" sz="1800" b="1" dirty="0">
                <a:latin typeface="Calibri" panose="020F0502020204030204" pitchFamily="34" charset="0"/>
              </a:rPr>
              <a:t>DNA</a:t>
            </a:r>
            <a:r>
              <a:rPr lang="el-GR" altLang="el-GR" sz="1800" b="1" dirty="0">
                <a:latin typeface="Calibri" panose="020F0502020204030204" pitchFamily="34" charset="0"/>
              </a:rPr>
              <a:t>: </a:t>
            </a:r>
            <a:r>
              <a:rPr lang="el-GR" altLang="el-GR" sz="1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αδενίνη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(Α), </a:t>
            </a:r>
            <a:r>
              <a:rPr lang="el-GR" altLang="el-GR" sz="1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κυτοσίνη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(C), </a:t>
            </a:r>
            <a:r>
              <a:rPr lang="el-GR" altLang="el-GR" sz="1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γουανίνη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(G), </a:t>
            </a:r>
            <a:r>
              <a:rPr lang="el-GR" altLang="el-GR" sz="1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θυμίνη</a:t>
            </a:r>
            <a:r>
              <a:rPr lang="el-GR" altLang="el-GR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(Τ)</a:t>
            </a:r>
            <a:endParaRPr lang="el-GR" altLang="el-GR" sz="1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18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1800" b="1" dirty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1800" dirty="0"/>
          </a:p>
        </p:txBody>
      </p:sp>
    </p:spTree>
    <p:extLst>
      <p:ext uri="{BB962C8B-B14F-4D97-AF65-F5344CB8AC3E}">
        <p14:creationId xmlns:p14="http://schemas.microsoft.com/office/powerpoint/2010/main" val="137524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altLang="el-GR"/>
          </a:p>
        </p:txBody>
      </p:sp>
      <p:pic>
        <p:nvPicPr>
          <p:cNvPr id="70659" name="Picture 6" descr="SXHM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144000" cy="659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3600" b="1" dirty="0">
                <a:solidFill>
                  <a:srgbClr val="FFFF00"/>
                </a:solidFill>
              </a:rPr>
              <a:t>ΧΥΜΟΙ ΚΑΙ ΙΔΙΟΣΥΣΤΑΣΙΑ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1800" dirty="0">
                <a:effectLst/>
                <a:latin typeface="Calibri" panose="020F0502020204030204" pitchFamily="34" charset="0"/>
              </a:rPr>
              <a:t>4 </a:t>
            </a:r>
            <a:r>
              <a:rPr lang="el-GR" altLang="el-GR" sz="1800" b="1" dirty="0">
                <a:effectLst/>
                <a:latin typeface="Calibri" panose="020F0502020204030204" pitchFamily="34" charset="0"/>
              </a:rPr>
              <a:t>βασικοί τύποι ανθρώπων, αναλόγως προς τον επικρατούντα χυμό: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altLang="el-GR" sz="1800" b="1" dirty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1800" b="1" dirty="0">
                <a:effectLst/>
                <a:latin typeface="Calibri" panose="020F0502020204030204" pitchFamily="34" charset="0"/>
              </a:rPr>
              <a:t>   </a:t>
            </a:r>
            <a:r>
              <a:rPr lang="el-GR" altLang="el-GR" sz="2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χολερικός</a:t>
            </a:r>
            <a:r>
              <a:rPr lang="el-GR" altLang="el-GR" sz="2000" b="1" dirty="0" err="1">
                <a:effectLst/>
                <a:latin typeface="Calibri" panose="020F0502020204030204" pitchFamily="34" charset="0"/>
              </a:rPr>
              <a:t>:δηκτικός</a:t>
            </a:r>
            <a:r>
              <a:rPr lang="el-GR" altLang="el-GR" sz="2000" b="1" dirty="0">
                <a:effectLst/>
                <a:latin typeface="Calibri" panose="020F0502020204030204" pitchFamily="34" charset="0"/>
              </a:rPr>
              <a:t> και θερμόαιμος</a:t>
            </a:r>
            <a:r>
              <a:rPr lang="el-GR" altLang="el-GR" sz="20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/ ξανθή χολή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20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   </a:t>
            </a:r>
            <a:r>
              <a:rPr lang="el-GR" altLang="el-G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αιματώδης:</a:t>
            </a:r>
            <a:r>
              <a:rPr lang="el-GR" altLang="el-GR" sz="20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effectLst/>
                <a:latin typeface="Calibri" panose="020F0502020204030204" pitchFamily="34" charset="0"/>
              </a:rPr>
              <a:t>εύχαρις και ελαφρός / </a:t>
            </a:r>
            <a:r>
              <a:rPr lang="el-GR" altLang="el-G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αίμα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20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   </a:t>
            </a:r>
            <a:r>
              <a:rPr lang="el-GR" altLang="el-G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φλεγματικός:</a:t>
            </a:r>
            <a:r>
              <a:rPr lang="el-GR" altLang="el-GR" sz="20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effectLst/>
                <a:latin typeface="Calibri" panose="020F0502020204030204" pitchFamily="34" charset="0"/>
              </a:rPr>
              <a:t>ξηρός και ψύχραιμος </a:t>
            </a:r>
            <a:r>
              <a:rPr lang="el-GR" altLang="el-G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/ φλέγμα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20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   </a:t>
            </a:r>
            <a:r>
              <a:rPr lang="el-GR" altLang="el-G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μελαγχολικός:</a:t>
            </a:r>
            <a:r>
              <a:rPr lang="el-GR" altLang="el-GR" sz="2000" b="1" dirty="0">
                <a:solidFill>
                  <a:srgbClr val="FF99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effectLst/>
                <a:latin typeface="Calibri" panose="020F0502020204030204" pitchFamily="34" charset="0"/>
              </a:rPr>
              <a:t>σοβαρός και βαρύς </a:t>
            </a:r>
            <a:r>
              <a:rPr lang="el-GR" altLang="el-G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/ μαύρη χολή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altLang="el-GR" sz="2000" b="1" dirty="0">
              <a:solidFill>
                <a:srgbClr val="FF9900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2000" b="1" dirty="0">
                <a:effectLst/>
                <a:latin typeface="Calibri" panose="020F0502020204030204" pitchFamily="34" charset="0"/>
              </a:rPr>
              <a:t>Κατά τον Ιπποκράτη η ιδιοσυγκρασία μας, ευρίσκεται σε συνάρτηση με το περιβάλλον, γεγονός που εξηγεί και το αίτιο της δημιουργίας ποικιλίας χαρακτήρων</a:t>
            </a:r>
            <a:r>
              <a:rPr lang="en-US" altLang="el-GR" sz="2000" b="1" dirty="0">
                <a:effectLst/>
                <a:latin typeface="Calibri" panose="020F0502020204030204" pitchFamily="34" charset="0"/>
              </a:rPr>
              <a:t>.</a:t>
            </a:r>
            <a:endParaRPr lang="el-GR" altLang="el-GR" sz="2000" b="1" dirty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altLang="el-GR" sz="2000" b="1" dirty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Βλ. εκτενώς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Kalachanis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, K.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&amp;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Michailidis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, J. (2015). “The Hippocratic View on Humors and Human Temperament”,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European Journal of Social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Behaviour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, Volume 2  Issue 2,  1-5, 2015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hlinkClick r:id="rId2"/>
              </a:rPr>
              <a:t>http://socialbehaviour.org/wp-content/uploads/2015/10/kalachanis9ejbs.pdf</a:t>
            </a: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)</a:t>
            </a:r>
            <a:endParaRPr lang="el-GR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altLang="el-GR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0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Εικόνα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996285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1954</Words>
  <Application>Microsoft Office PowerPoint</Application>
  <PresentationFormat>Προβολή στην οθόνη (4:3)</PresentationFormat>
  <Paragraphs>186</Paragraphs>
  <Slides>36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36</vt:i4>
      </vt:variant>
    </vt:vector>
  </HeadingPairs>
  <TitlesOfParts>
    <vt:vector size="47" baseType="lpstr">
      <vt:lpstr>Aptos</vt:lpstr>
      <vt:lpstr>Arial</vt:lpstr>
      <vt:lpstr>Calibri</vt:lpstr>
      <vt:lpstr>Times New Roman</vt:lpstr>
      <vt:lpstr>Wingdings</vt:lpstr>
      <vt:lpstr>Beam</vt:lpstr>
      <vt:lpstr>1_Beam</vt:lpstr>
      <vt:lpstr>2_Beam</vt:lpstr>
      <vt:lpstr>3_Beam</vt:lpstr>
      <vt:lpstr>4_Beam</vt:lpstr>
      <vt:lpstr>5_Beam</vt:lpstr>
      <vt:lpstr>Παρουσίαση του PowerPoint</vt:lpstr>
      <vt:lpstr>Δημόκριτος και Ιπποκράτης: Κοσμολογία και Ιατρική </vt:lpstr>
      <vt:lpstr>Δημόκριτος και Ιπποκράτης: Κοσμολογία και Ιατρική</vt:lpstr>
      <vt:lpstr>Δημόκριτος και Ιπποκράτης: Κοσμολογία και Ιατρική </vt:lpstr>
      <vt:lpstr>Δημόκριτος και Ιπποκράτης: Κοσμολογία και Ιατρική</vt:lpstr>
      <vt:lpstr>Δημόκριτος και Ιπποκράτης: Κοσμολογία και Ιατρική</vt:lpstr>
      <vt:lpstr>Παρουσίαση του PowerPoint</vt:lpstr>
      <vt:lpstr>ΧΥΜΟΙ ΚΑΙ ΙΔΙΟΣΥΣΤΑΣΙΑ</vt:lpstr>
      <vt:lpstr>Παρουσίαση του PowerPoint</vt:lpstr>
      <vt:lpstr> Ατομικοί φιλόσοφοι: Λεύκιππος (5ος αι. π.Χ. ) Δημόκριτος (460-370 π.Χ.) </vt:lpstr>
      <vt:lpstr> Ατομικοί φιλόσοφοι: Λεύκιππος (5ος αι. π.Χ. ) Δημόκριτος (460-370 π.Χ.) </vt:lpstr>
      <vt:lpstr>Χαρακτηριστικά των ατόμων </vt:lpstr>
      <vt:lpstr>Παρουσίαση του PowerPoint</vt:lpstr>
      <vt:lpstr>Συμπέρασμα</vt:lpstr>
      <vt:lpstr>Παρουσίαση του PowerPoint</vt:lpstr>
      <vt:lpstr>Παρουσίαση του PowerPoint</vt:lpstr>
      <vt:lpstr>Ηθικές αρετές κατά τον Δημόκριτο</vt:lpstr>
      <vt:lpstr> Ηθική συνείδηση</vt:lpstr>
      <vt:lpstr>Ηθική συνείδηση</vt:lpstr>
      <vt:lpstr> Καιρός</vt:lpstr>
      <vt:lpstr>Ευεστώ</vt:lpstr>
      <vt:lpstr>Παρουσίαση του PowerPoint</vt:lpstr>
      <vt:lpstr>Το μέτρο</vt:lpstr>
      <vt:lpstr>Πλούτος</vt:lpstr>
      <vt:lpstr>Μερικές σκέψεις</vt:lpstr>
      <vt:lpstr>«ΚΑΝΕΙΣ ΑΝΘΡΩΠΟΣ ΔΕΝ ΜΠΑΙΝΕΙ ΔΥΟ ΦΟΡΕΣ ΣΤΟ ΙΔΙΟ ΠΟΤΑΜΙ».  ΔΕΝ ΕΙΝΑΙ ΤΟ ΙΔΙΟ ΠΟΤΑΜΙ, ΟΥΤΕ Ο ΙΔΙΟΣ ΑΝΘΡΩΠΟΣ Ο ΗΡΑΚΛΕΙΤΟΣ ΚΑΙ ΤΟ ΠΑΡΑΔΟΞΟ ΤΗΣ ΤΑΥΤΟΤΗΤΑΣ</vt:lpstr>
      <vt:lpstr>ΚΑΝΕΙΣ ΑΝΘΡΩΠΟΣ ΔΕΝ ΜΠΑΙΝΕΙ ΔΥΟ ΦΟΡΕΣ ΣΤΟ ΙΔΙΟ ΠΟΤΑΜΙ».  ΔΕΝ ΕΙΝΑΙ ΤΟ ΙΔΙΟ ΠΟΤΑΜΙ, ΟΥΤΕ Ο ΙΔΙΟΣ ΑΝΘΡΩΠΟΣ Ο ΗΡΑΚΛΕΙΤΟΣ ΚΑΙ ΤΟ ΠΑΡΑΔΟΞΟ ΤΗΣ ΤΑΥΤΟΤΗΤΑΣ</vt:lpstr>
      <vt:lpstr>Περί μεταβολών</vt:lpstr>
      <vt:lpstr>Περί μεταβολών</vt:lpstr>
      <vt:lpstr>Η αρχή της ταυτότητας</vt:lpstr>
      <vt:lpstr> </vt:lpstr>
      <vt:lpstr>Το παράδοξο της ταυτότητας</vt:lpstr>
      <vt:lpstr>Το παράδοξο της ταυτότητας</vt:lpstr>
      <vt:lpstr>Το παράδοξο της ταυτότητας</vt:lpstr>
      <vt:lpstr>Συμπέρασμα</vt:lpstr>
      <vt:lpstr>Παρουσίαση του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 Kalachanis</dc:creator>
  <cp:lastModifiedBy>Kostas Kalachanis</cp:lastModifiedBy>
  <cp:revision>31</cp:revision>
  <dcterms:created xsi:type="dcterms:W3CDTF">2017-04-24T06:29:07Z</dcterms:created>
  <dcterms:modified xsi:type="dcterms:W3CDTF">2024-11-15T22:27:32Z</dcterms:modified>
</cp:coreProperties>
</file>