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69" r:id="rId3"/>
    <p:sldId id="285" r:id="rId4"/>
    <p:sldId id="276" r:id="rId5"/>
    <p:sldId id="277" r:id="rId6"/>
    <p:sldId id="278" r:id="rId7"/>
    <p:sldId id="279" r:id="rId8"/>
    <p:sldId id="280" r:id="rId9"/>
    <p:sldId id="281" r:id="rId10"/>
    <p:sldId id="282" r:id="rId11"/>
    <p:sldId id="284" r:id="rId12"/>
    <p:sldId id="275" r:id="rId13"/>
    <p:sldId id="270" r:id="rId14"/>
    <p:sldId id="271" r:id="rId15"/>
    <p:sldId id="268" r:id="rId16"/>
    <p:sldId id="267" r:id="rId17"/>
    <p:sldId id="266" r:id="rId18"/>
    <p:sldId id="272" r:id="rId19"/>
    <p:sldId id="259" r:id="rId20"/>
    <p:sldId id="261" r:id="rId21"/>
    <p:sldId id="256" r:id="rId22"/>
    <p:sldId id="258" r:id="rId23"/>
    <p:sldId id="260" r:id="rId24"/>
    <p:sldId id="262" r:id="rId25"/>
    <p:sldId id="263" r:id="rId26"/>
    <p:sldId id="283" r:id="rId27"/>
    <p:sldId id="264"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192"/>
    <a:srgbClr val="C6BD1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599" autoAdjust="0"/>
  </p:normalViewPr>
  <p:slideViewPr>
    <p:cSldViewPr snapToGrid="0">
      <p:cViewPr varScale="1">
        <p:scale>
          <a:sx n="85" d="100"/>
          <a:sy n="85" d="100"/>
        </p:scale>
        <p:origin x="900"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83A2D-D8C6-473B-901E-E84745C2A540}" type="datetimeFigureOut">
              <a:rPr lang="el-GR" smtClean="0"/>
              <a:pPr/>
              <a:t>4/10/2024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A82F5-03BB-4F8B-91CD-C48C8938EA0B}" type="slidenum">
              <a:rPr lang="el-GR" smtClean="0"/>
              <a:pPr/>
              <a:t>‹#›</a:t>
            </a:fld>
            <a:endParaRPr lang="el-GR"/>
          </a:p>
        </p:txBody>
      </p:sp>
    </p:spTree>
    <p:extLst>
      <p:ext uri="{BB962C8B-B14F-4D97-AF65-F5344CB8AC3E}">
        <p14:creationId xmlns:p14="http://schemas.microsoft.com/office/powerpoint/2010/main" val="318936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Απουσία ηθικολογίας. Απλή ενημέρωση και ερεθίσματα για σκέψη και ανάλογη δράση.</a:t>
            </a:r>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1</a:t>
            </a:fld>
            <a:endParaRPr lang="el-GR"/>
          </a:p>
        </p:txBody>
      </p:sp>
    </p:spTree>
    <p:extLst>
      <p:ext uri="{BB962C8B-B14F-4D97-AF65-F5344CB8AC3E}">
        <p14:creationId xmlns:p14="http://schemas.microsoft.com/office/powerpoint/2010/main" val="43952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b="1" dirty="0" err="1"/>
              <a:t>Ιnsular</a:t>
            </a:r>
            <a:r>
              <a:rPr lang="el-GR" b="1" dirty="0"/>
              <a:t> </a:t>
            </a:r>
            <a:r>
              <a:rPr lang="el-GR" b="1" dirty="0" err="1"/>
              <a:t>cortex</a:t>
            </a:r>
            <a:r>
              <a:rPr lang="el-GR" b="1" dirty="0"/>
              <a:t> / </a:t>
            </a:r>
            <a:r>
              <a:rPr lang="el-GR" b="1" dirty="0" err="1"/>
              <a:t>insula</a:t>
            </a:r>
            <a:r>
              <a:rPr lang="el-GR" b="1" dirty="0"/>
              <a:t> </a:t>
            </a:r>
            <a:r>
              <a:rPr lang="el-GR" dirty="0"/>
              <a:t>= νησιωτικός φλοιός : τμήμα του φλοιού των εγκεφαλικών ημισφαιρίων που βρίσκεται βαθιά μέσα στην πλάγια αύλακα, μεταξύ του κροταφικού και μετωπιαίου λοβού. Παίζει σημαντικό ρόλο στις διάφορες λειτουργίες που συνδέονται με το </a:t>
            </a:r>
            <a:r>
              <a:rPr lang="el-GR" b="1" dirty="0"/>
              <a:t>συναίσθημα</a:t>
            </a:r>
            <a:r>
              <a:rPr lang="el-GR" dirty="0"/>
              <a:t> και στη ρύθμιση της ομοιοστασίας του σώματος. Οι λειτουργίες αυτές περιλαμβάνουν, μεταξύ άλλων, την αντίληψη, την αυτογνωσία και τη </a:t>
            </a:r>
            <a:r>
              <a:rPr lang="el-GR" b="1" dirty="0"/>
              <a:t>διαπροσωπική εμπειρία</a:t>
            </a:r>
            <a:r>
              <a:rPr lang="el-GR" dirty="0"/>
              <a:t>.</a:t>
            </a:r>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2</a:t>
            </a:fld>
            <a:endParaRPr lang="el-GR"/>
          </a:p>
        </p:txBody>
      </p:sp>
    </p:spTree>
    <p:extLst>
      <p:ext uri="{BB962C8B-B14F-4D97-AF65-F5344CB8AC3E}">
        <p14:creationId xmlns:p14="http://schemas.microsoft.com/office/powerpoint/2010/main" val="206761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10</a:t>
            </a:fld>
            <a:endParaRPr lang="el-GR"/>
          </a:p>
        </p:txBody>
      </p:sp>
    </p:spTree>
    <p:extLst>
      <p:ext uri="{BB962C8B-B14F-4D97-AF65-F5344CB8AC3E}">
        <p14:creationId xmlns:p14="http://schemas.microsoft.com/office/powerpoint/2010/main" val="233993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13</a:t>
            </a:fld>
            <a:endParaRPr lang="el-GR"/>
          </a:p>
        </p:txBody>
      </p:sp>
    </p:spTree>
    <p:extLst>
      <p:ext uri="{BB962C8B-B14F-4D97-AF65-F5344CB8AC3E}">
        <p14:creationId xmlns:p14="http://schemas.microsoft.com/office/powerpoint/2010/main" val="63685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i="0" dirty="0">
                <a:solidFill>
                  <a:srgbClr val="555555"/>
                </a:solidFill>
                <a:effectLst/>
                <a:latin typeface="Open Sans" panose="020B0606030504020204" pitchFamily="34" charset="0"/>
              </a:rPr>
              <a:t>Πέρα από την πρόσκαιρη συγκίνηση και αυτονόητη θεωρητική αποδοχή του μηνύματος της «Μικρής μας Πόλης», ποιους συγκεκριμένους εφαρμόσιμους τρόπους έχετε να προτείνετε ώστε να εκτιμήσουμε ουσιαστικά την αξία της καθημερινής ζωής μας, μετουσιώνοντας το μήνυμα του έργου σε διαχρονική πράξη;</a:t>
            </a:r>
            <a:endParaRPr lang="en-US" b="1" i="0" dirty="0">
              <a:solidFill>
                <a:srgbClr val="555555"/>
              </a:solidFill>
              <a:effectLst/>
              <a:latin typeface="Open Sans" panose="020B0606030504020204" pitchFamily="34" charset="0"/>
            </a:endParaRPr>
          </a:p>
          <a:p>
            <a:r>
              <a:rPr lang="el-GR" dirty="0"/>
              <a:t>Συνειδητή Παρουσία</a:t>
            </a:r>
            <a:endParaRPr lang="en-US" dirty="0"/>
          </a:p>
          <a:p>
            <a:r>
              <a:rPr lang="el-GR" dirty="0"/>
              <a:t>Ευγνωμοσύνη</a:t>
            </a:r>
            <a:endParaRPr lang="en-US" dirty="0"/>
          </a:p>
          <a:p>
            <a:r>
              <a:rPr lang="el-GR" dirty="0"/>
              <a:t>Απλότητα</a:t>
            </a:r>
            <a:endParaRPr lang="en-US" dirty="0"/>
          </a:p>
          <a:p>
            <a:r>
              <a:rPr lang="el-GR" dirty="0"/>
              <a:t>Δημιουργία σχέσεων</a:t>
            </a:r>
            <a:endParaRPr lang="en-US" dirty="0"/>
          </a:p>
          <a:p>
            <a:r>
              <a:rPr lang="el-GR" dirty="0"/>
              <a:t>Προσφορά και αλληλεγγύη</a:t>
            </a:r>
            <a:endParaRPr lang="en-US" dirty="0"/>
          </a:p>
          <a:p>
            <a:r>
              <a:rPr lang="el-GR" dirty="0"/>
              <a:t>Αυτογνωσία και προσωπικά ενδιαφέροντα</a:t>
            </a:r>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26</a:t>
            </a:fld>
            <a:endParaRPr lang="el-GR"/>
          </a:p>
        </p:txBody>
      </p:sp>
    </p:spTree>
    <p:extLst>
      <p:ext uri="{BB962C8B-B14F-4D97-AF65-F5344CB8AC3E}">
        <p14:creationId xmlns:p14="http://schemas.microsoft.com/office/powerpoint/2010/main" val="129162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FBA82F5-03BB-4F8B-91CD-C48C8938EA0B}" type="slidenum">
              <a:rPr lang="el-GR" smtClean="0"/>
              <a:pPr/>
              <a:t>27</a:t>
            </a:fld>
            <a:endParaRPr lang="el-GR"/>
          </a:p>
        </p:txBody>
      </p:sp>
    </p:spTree>
    <p:extLst>
      <p:ext uri="{BB962C8B-B14F-4D97-AF65-F5344CB8AC3E}">
        <p14:creationId xmlns:p14="http://schemas.microsoft.com/office/powerpoint/2010/main" val="356697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EBE847-8ECA-268F-6052-F74B0EDAE1D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2B2393E-91F0-0FDC-180A-4CE1BEFEF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FD6313F-0917-5850-15F4-471AB7577746}"/>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04B506E0-5E40-7CD4-AF6D-D1034D9711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EC5C672-731E-57D2-7219-3ABB04BD20CC}"/>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127738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DAB2B0-96FE-78FE-43E9-B1D0DB8D5E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11CFA9C-BC59-3C6A-1B34-1296503712D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FA5DF69-C2A0-4B61-F632-A4B1F537E7EF}"/>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555BF1CF-644B-4ED9-5563-802B3E39213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FEFE2-8D82-2F2A-246A-AA3833585158}"/>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2972359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A68B95F-8029-402B-F456-FDE7AD5E7BC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CE7E733-56E0-06FA-312B-739E7A11DF8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6FB1D3F-9A6B-8904-5073-302E8B0CED59}"/>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39DC6ADF-D42C-42D2-FB87-06A9411820F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265055F-EB43-0F2D-EC3D-352B8BF26295}"/>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35202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D79FB9-F665-48B3-86B8-9F55F20C855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FEE8196-B978-B27E-66C4-2869E72D848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91BDDF9-31AA-68B1-AA99-D1EFB2618C31}"/>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16D0CF3C-41C8-E37F-99DA-96D5C44108A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931F55A-2B2A-07E0-7DE8-9DD753C073E2}"/>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322577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8F565C-DF06-9E55-E6E1-FAABB05D6C4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5B45336-32E2-9D55-6A04-FB30936A3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AD7C6B9-C129-BD2F-CDC1-93287252372C}"/>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36209D9D-E82D-5FC3-8FD5-3D04C58B8FB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717E2FB-7DCD-11EB-D0A2-BD6D30F99B80}"/>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78009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A0986-2CB8-90BB-D3F0-E08ADDFFD5A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B5C89C9-19C2-42EF-B770-0D329D8AF09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86B8D7E-D94A-D480-B3A3-45F4D8C7835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244FE2B-612A-6CDC-22E8-4ABE54E824A3}"/>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6" name="Θέση υποσέλιδου 5">
            <a:extLst>
              <a:ext uri="{FF2B5EF4-FFF2-40B4-BE49-F238E27FC236}">
                <a16:creationId xmlns:a16="http://schemas.microsoft.com/office/drawing/2014/main" id="{90A6FA33-AB5E-A95D-3826-46FF0041866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F40E0AD-3B1C-DACD-053B-B3C2ECD15587}"/>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248187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A42449-1FB5-A95E-8FBB-D6AFA47CA8B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4D98862-AE2E-719C-C1EF-B7C2C5C67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D3475D1-2A17-45B2-2D1D-6B09280D261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3AFA1DB-33EE-D643-D481-008DABC74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3968D18-8CE2-11DD-3708-D7134314CC8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E777EB1-2B77-7C84-2399-EC9B5EEFC0E2}"/>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8" name="Θέση υποσέλιδου 7">
            <a:extLst>
              <a:ext uri="{FF2B5EF4-FFF2-40B4-BE49-F238E27FC236}">
                <a16:creationId xmlns:a16="http://schemas.microsoft.com/office/drawing/2014/main" id="{31083557-BD5B-21B2-CABA-BA19A68A99E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BF4790F-532F-D9BD-4CE4-5423FD8461A7}"/>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424036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187E70-D4DF-FF56-53B2-82D8C0EF963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8A62E488-27D7-8102-3703-6D5DA100F46E}"/>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4" name="Θέση υποσέλιδου 3">
            <a:extLst>
              <a:ext uri="{FF2B5EF4-FFF2-40B4-BE49-F238E27FC236}">
                <a16:creationId xmlns:a16="http://schemas.microsoft.com/office/drawing/2014/main" id="{5E4D5672-E868-0224-B712-02658C51856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0184BAB-8C16-0909-A4A7-E7128F94C2C2}"/>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289410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754189B-ED22-6709-4D41-8807DA00ABCC}"/>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3" name="Θέση υποσέλιδου 2">
            <a:extLst>
              <a:ext uri="{FF2B5EF4-FFF2-40B4-BE49-F238E27FC236}">
                <a16:creationId xmlns:a16="http://schemas.microsoft.com/office/drawing/2014/main" id="{4BE5878A-6C1E-D2FA-A3CA-4D98F7D5506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6149DAA-8D0F-3264-CD95-F19CF7328E52}"/>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134968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EFEF47-1A53-DECD-8EB7-21337C7C7B0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1C0C6EE-C031-2E66-C921-12D771428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C35D5887-DB6F-78C0-3168-9C52EAB1A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67493BA-213A-6866-6087-9204C371130B}"/>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6" name="Θέση υποσέλιδου 5">
            <a:extLst>
              <a:ext uri="{FF2B5EF4-FFF2-40B4-BE49-F238E27FC236}">
                <a16:creationId xmlns:a16="http://schemas.microsoft.com/office/drawing/2014/main" id="{93D24C4A-7948-3DE3-CA9D-C6CBD3C1E2F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DF6166F-40BA-7225-E53D-1D1F09971AD8}"/>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34096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60FD52-CB35-182B-79FA-6278C645C4F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622AFE9-6701-EA6C-B162-5A9C9B4A1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AE119C1-E76B-4976-1926-E2AFC5873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2EAE423-4C77-A4DE-C6B3-A0ECAE48634A}"/>
              </a:ext>
            </a:extLst>
          </p:cNvPr>
          <p:cNvSpPr>
            <a:spLocks noGrp="1"/>
          </p:cNvSpPr>
          <p:nvPr>
            <p:ph type="dt" sz="half" idx="10"/>
          </p:nvPr>
        </p:nvSpPr>
        <p:spPr/>
        <p:txBody>
          <a:bodyPr/>
          <a:lstStyle/>
          <a:p>
            <a:fld id="{7F413F15-D1E1-4754-8211-62755D3E163D}" type="datetimeFigureOut">
              <a:rPr lang="el-GR" smtClean="0"/>
              <a:pPr/>
              <a:t>4/10/2024</a:t>
            </a:fld>
            <a:endParaRPr lang="el-GR"/>
          </a:p>
        </p:txBody>
      </p:sp>
      <p:sp>
        <p:nvSpPr>
          <p:cNvPr id="6" name="Θέση υποσέλιδου 5">
            <a:extLst>
              <a:ext uri="{FF2B5EF4-FFF2-40B4-BE49-F238E27FC236}">
                <a16:creationId xmlns:a16="http://schemas.microsoft.com/office/drawing/2014/main" id="{3595A3B5-00A1-6A08-2FAB-BAD40401C2C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81B6D19-7842-F6BE-51B5-2A1F44ABAB66}"/>
              </a:ext>
            </a:extLst>
          </p:cNvPr>
          <p:cNvSpPr>
            <a:spLocks noGrp="1"/>
          </p:cNvSpPr>
          <p:nvPr>
            <p:ph type="sldNum" sz="quarter" idx="12"/>
          </p:nvPr>
        </p:nvSpPr>
        <p:spPr/>
        <p:txBody>
          <a:bodyPr/>
          <a:lstStyle/>
          <a:p>
            <a:fld id="{718E20A0-B05D-4C6C-9BE3-AC52607E1FFC}" type="slidenum">
              <a:rPr lang="el-GR" smtClean="0"/>
              <a:pPr/>
              <a:t>‹#›</a:t>
            </a:fld>
            <a:endParaRPr lang="el-GR"/>
          </a:p>
        </p:txBody>
      </p:sp>
    </p:spTree>
    <p:extLst>
      <p:ext uri="{BB962C8B-B14F-4D97-AF65-F5344CB8AC3E}">
        <p14:creationId xmlns:p14="http://schemas.microsoft.com/office/powerpoint/2010/main" val="2420861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72000"/>
                <a:lumOff val="2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14DD434-E12C-72F8-0A05-9B542B49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CAB22D9-2ECB-4FE0-701F-CB9CD1737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450485B-5CE2-2A0C-F1FA-8C833EB9B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13F15-D1E1-4754-8211-62755D3E163D}" type="datetimeFigureOut">
              <a:rPr lang="el-GR" smtClean="0"/>
              <a:pPr/>
              <a:t>4/10/2024</a:t>
            </a:fld>
            <a:endParaRPr lang="el-GR"/>
          </a:p>
        </p:txBody>
      </p:sp>
      <p:sp>
        <p:nvSpPr>
          <p:cNvPr id="5" name="Θέση υποσέλιδου 4">
            <a:extLst>
              <a:ext uri="{FF2B5EF4-FFF2-40B4-BE49-F238E27FC236}">
                <a16:creationId xmlns:a16="http://schemas.microsoft.com/office/drawing/2014/main" id="{6C0C9EB5-788D-5534-AA6F-49711447C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8895F27-652C-E45B-539B-66F18F0FB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20A0-B05D-4C6C-9BE3-AC52607E1FFC}" type="slidenum">
              <a:rPr lang="el-GR" smtClean="0"/>
              <a:pPr/>
              <a:t>‹#›</a:t>
            </a:fld>
            <a:endParaRPr lang="el-GR"/>
          </a:p>
        </p:txBody>
      </p:sp>
    </p:spTree>
    <p:extLst>
      <p:ext uri="{BB962C8B-B14F-4D97-AF65-F5344CB8AC3E}">
        <p14:creationId xmlns:p14="http://schemas.microsoft.com/office/powerpoint/2010/main" val="3822610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6"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6.png"/><Relationship Id="rId21" Type="http://schemas.openxmlformats.org/officeDocument/2006/relationships/image" Target="../media/image114.jpe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95.png"/><Relationship Id="rId16" Type="http://schemas.openxmlformats.org/officeDocument/2006/relationships/image" Target="../media/image109.png"/><Relationship Id="rId20"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jpg"/><Relationship Id="rId4" Type="http://schemas.openxmlformats.org/officeDocument/2006/relationships/image" Target="../media/image1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FA7575-40F2-6BCD-0ED0-060D9556562D}"/>
              </a:ext>
            </a:extLst>
          </p:cNvPr>
          <p:cNvSpPr>
            <a:spLocks noGrp="1"/>
          </p:cNvSpPr>
          <p:nvPr>
            <p:ph type="title"/>
          </p:nvPr>
        </p:nvSpPr>
        <p:spPr>
          <a:xfrm>
            <a:off x="0" y="932688"/>
            <a:ext cx="7176655" cy="1311747"/>
          </a:xfrm>
        </p:spPr>
        <p:txBody>
          <a:bodyPr>
            <a:normAutofit/>
          </a:bodyPr>
          <a:lstStyle/>
          <a:p>
            <a:pPr algn="ctr"/>
            <a:r>
              <a:rPr lang="el-GR" sz="3200" dirty="0">
                <a:solidFill>
                  <a:srgbClr val="F6F192"/>
                </a:solidFill>
              </a:rPr>
              <a:t>Να </a:t>
            </a:r>
            <a:r>
              <a:rPr lang="en-US" sz="3200">
                <a:solidFill>
                  <a:srgbClr val="F6F192"/>
                </a:solidFill>
              </a:rPr>
              <a:t> </a:t>
            </a:r>
            <a:r>
              <a:rPr lang="el-GR" sz="3200">
                <a:solidFill>
                  <a:srgbClr val="F6F192"/>
                </a:solidFill>
              </a:rPr>
              <a:t>υπάρχει </a:t>
            </a:r>
            <a:r>
              <a:rPr lang="en-US" sz="3200" dirty="0">
                <a:solidFill>
                  <a:srgbClr val="F6F192"/>
                </a:solidFill>
              </a:rPr>
              <a:t> </a:t>
            </a:r>
            <a:r>
              <a:rPr lang="el-GR" sz="3200" b="1" spc="600" dirty="0">
                <a:solidFill>
                  <a:srgbClr val="F6F192"/>
                </a:solidFill>
                <a:effectLst>
                  <a:outerShdw blurRad="38100" dist="38100" dir="2700000" algn="tl">
                    <a:srgbClr val="000000">
                      <a:alpha val="43137"/>
                    </a:srgbClr>
                  </a:outerShdw>
                </a:effectLst>
              </a:rPr>
              <a:t>πνεύμα</a:t>
            </a:r>
            <a:r>
              <a:rPr lang="el-GR" sz="3200" spc="600" dirty="0">
                <a:solidFill>
                  <a:srgbClr val="F6F192"/>
                </a:solidFill>
              </a:rPr>
              <a:t> </a:t>
            </a:r>
            <a:br>
              <a:rPr lang="el-GR" sz="3200" dirty="0">
                <a:solidFill>
                  <a:srgbClr val="F6F192"/>
                </a:solidFill>
              </a:rPr>
            </a:br>
            <a:r>
              <a:rPr lang="el-GR" sz="3200" dirty="0">
                <a:solidFill>
                  <a:srgbClr val="F6F192"/>
                </a:solidFill>
              </a:rPr>
              <a:t>στη </a:t>
            </a:r>
            <a:r>
              <a:rPr lang="el-GR" sz="3200" b="1" dirty="0">
                <a:solidFill>
                  <a:srgbClr val="F6F192"/>
                </a:solidFill>
                <a:effectLst>
                  <a:outerShdw blurRad="38100" dist="38100" dir="2700000" algn="tl">
                    <a:srgbClr val="000000">
                      <a:alpha val="43137"/>
                    </a:srgbClr>
                  </a:outerShdw>
                </a:effectLst>
              </a:rPr>
              <a:t>σύγχρονη άσκηση της Ιατρικής</a:t>
            </a:r>
            <a:r>
              <a:rPr lang="el-GR" sz="3200" dirty="0">
                <a:solidFill>
                  <a:srgbClr val="F6F192"/>
                </a:solidFill>
              </a:rPr>
              <a:t>;</a:t>
            </a:r>
          </a:p>
        </p:txBody>
      </p:sp>
      <p:sp>
        <p:nvSpPr>
          <p:cNvPr id="4" name="Θέση κειμένου 2">
            <a:extLst>
              <a:ext uri="{FF2B5EF4-FFF2-40B4-BE49-F238E27FC236}">
                <a16:creationId xmlns:a16="http://schemas.microsoft.com/office/drawing/2014/main" id="{1C63AF33-733D-D0D0-2A62-46C76BD37886}"/>
              </a:ext>
            </a:extLst>
          </p:cNvPr>
          <p:cNvSpPr txBox="1">
            <a:spLocks/>
          </p:cNvSpPr>
          <p:nvPr/>
        </p:nvSpPr>
        <p:spPr>
          <a:xfrm>
            <a:off x="4123944" y="5661890"/>
            <a:ext cx="7717074" cy="997528"/>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spc="300" dirty="0">
                <a:solidFill>
                  <a:srgbClr val="F6F192"/>
                </a:solidFill>
              </a:rPr>
              <a:t>Ανδρέας Χ. </a:t>
            </a:r>
            <a:r>
              <a:rPr lang="el-GR" sz="2000" spc="300" dirty="0" err="1">
                <a:solidFill>
                  <a:srgbClr val="F6F192"/>
                </a:solidFill>
              </a:rPr>
              <a:t>Λάζαρης</a:t>
            </a:r>
            <a:endParaRPr lang="el-GR" sz="2000" spc="300" dirty="0">
              <a:solidFill>
                <a:srgbClr val="F6F192"/>
              </a:solidFill>
            </a:endParaRPr>
          </a:p>
          <a:p>
            <a:pPr marL="0" indent="0" algn="ctr">
              <a:buNone/>
            </a:pPr>
            <a:r>
              <a:rPr lang="el-GR" sz="2000" dirty="0">
                <a:solidFill>
                  <a:srgbClr val="F6F192"/>
                </a:solidFill>
              </a:rPr>
              <a:t>Ιατρός-</a:t>
            </a:r>
            <a:r>
              <a:rPr lang="el-GR" sz="2000" dirty="0" err="1">
                <a:solidFill>
                  <a:srgbClr val="F6F192"/>
                </a:solidFill>
              </a:rPr>
              <a:t>Ιστοπαθολόγος</a:t>
            </a:r>
            <a:endParaRPr lang="el-GR" sz="2000" dirty="0">
              <a:solidFill>
                <a:srgbClr val="F6F192"/>
              </a:solidFill>
            </a:endParaRPr>
          </a:p>
        </p:txBody>
      </p:sp>
      <p:sp>
        <p:nvSpPr>
          <p:cNvPr id="5" name="Θέση περιεχομένου 2">
            <a:extLst>
              <a:ext uri="{FF2B5EF4-FFF2-40B4-BE49-F238E27FC236}">
                <a16:creationId xmlns:a16="http://schemas.microsoft.com/office/drawing/2014/main" id="{9E21F01C-C213-4751-A655-23765A244299}"/>
              </a:ext>
            </a:extLst>
          </p:cNvPr>
          <p:cNvSpPr txBox="1">
            <a:spLocks/>
          </p:cNvSpPr>
          <p:nvPr/>
        </p:nvSpPr>
        <p:spPr>
          <a:xfrm>
            <a:off x="5329382" y="0"/>
            <a:ext cx="7001163" cy="6176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6F192"/>
                </a:solidFill>
              </a:rPr>
              <a:t>21</a:t>
            </a:r>
            <a:r>
              <a:rPr lang="el-GR" baseline="30000" dirty="0">
                <a:solidFill>
                  <a:srgbClr val="F6F192"/>
                </a:solidFill>
              </a:rPr>
              <a:t>η</a:t>
            </a:r>
            <a:r>
              <a:rPr lang="el-GR" dirty="0">
                <a:solidFill>
                  <a:srgbClr val="F6F192"/>
                </a:solidFill>
              </a:rPr>
              <a:t> ΠΑΝΕΛΛΗΝΙΑ ΕΠΙΣΤΗΜΟΝΙΚΗ ΕΚΔΗΛΩΣΗ </a:t>
            </a:r>
          </a:p>
          <a:p>
            <a:pPr marL="0" indent="0" algn="ctr">
              <a:buNone/>
            </a:pPr>
            <a:r>
              <a:rPr lang="el-GR" b="1" spc="600" dirty="0">
                <a:solidFill>
                  <a:srgbClr val="F6F192"/>
                </a:solidFill>
                <a:effectLst>
                  <a:outerShdw blurRad="38100" dist="38100" dir="2700000" algn="tl">
                    <a:srgbClr val="000000">
                      <a:alpha val="43137"/>
                    </a:srgbClr>
                  </a:outerShdw>
                </a:effectLst>
              </a:rPr>
              <a:t>ΕΠ.Ε.ΓΕ.</a:t>
            </a:r>
          </a:p>
        </p:txBody>
      </p:sp>
      <p:sp>
        <p:nvSpPr>
          <p:cNvPr id="7" name="TextBox 6">
            <a:extLst>
              <a:ext uri="{FF2B5EF4-FFF2-40B4-BE49-F238E27FC236}">
                <a16:creationId xmlns:a16="http://schemas.microsoft.com/office/drawing/2014/main" id="{E337D6D5-DBF3-19BC-E744-BCD51CB12B8C}"/>
              </a:ext>
            </a:extLst>
          </p:cNvPr>
          <p:cNvSpPr txBox="1"/>
          <p:nvPr/>
        </p:nvSpPr>
        <p:spPr>
          <a:xfrm rot="10800000" flipV="1">
            <a:off x="65988" y="6463285"/>
            <a:ext cx="5263390" cy="338554"/>
          </a:xfrm>
          <a:prstGeom prst="rect">
            <a:avLst/>
          </a:prstGeom>
          <a:noFill/>
        </p:spPr>
        <p:txBody>
          <a:bodyPr wrap="square">
            <a:spAutoFit/>
          </a:bodyPr>
          <a:lstStyle/>
          <a:p>
            <a:r>
              <a:rPr lang="el-GR" sz="1600" dirty="0">
                <a:solidFill>
                  <a:srgbClr val="F6F192"/>
                </a:solidFill>
              </a:rPr>
              <a:t>Πάμπλο Πικάσο, Επιστήμη και Φιλανθρωπία (1897)</a:t>
            </a:r>
          </a:p>
        </p:txBody>
      </p:sp>
    </p:spTree>
    <p:extLst>
      <p:ext uri="{BB962C8B-B14F-4D97-AF65-F5344CB8AC3E}">
        <p14:creationId xmlns:p14="http://schemas.microsoft.com/office/powerpoint/2010/main" val="382968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9F47141-2968-9DD0-F766-976FD04DA6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520" y="86742"/>
            <a:ext cx="7192379" cy="4039164"/>
          </a:xfrm>
        </p:spPr>
      </p:pic>
      <p:sp>
        <p:nvSpPr>
          <p:cNvPr id="7" name="TextBox 6">
            <a:extLst>
              <a:ext uri="{FF2B5EF4-FFF2-40B4-BE49-F238E27FC236}">
                <a16:creationId xmlns:a16="http://schemas.microsoft.com/office/drawing/2014/main" id="{787F099A-FB97-3C46-FD26-DD694F336887}"/>
              </a:ext>
            </a:extLst>
          </p:cNvPr>
          <p:cNvSpPr txBox="1"/>
          <p:nvPr/>
        </p:nvSpPr>
        <p:spPr>
          <a:xfrm>
            <a:off x="7290897" y="517358"/>
            <a:ext cx="4901101" cy="1323439"/>
          </a:xfrm>
          <a:prstGeom prst="rect">
            <a:avLst/>
          </a:prstGeom>
          <a:noFill/>
        </p:spPr>
        <p:txBody>
          <a:bodyPr wrap="square">
            <a:spAutoFit/>
          </a:bodyPr>
          <a:lstStyle/>
          <a:p>
            <a:pPr algn="just"/>
            <a:r>
              <a:rPr lang="el-GR" sz="1600" dirty="0"/>
              <a:t>Προσδιορίστε το υποκείμενο συναίσθημα με </a:t>
            </a:r>
            <a:r>
              <a:rPr lang="el-GR" sz="1600" dirty="0">
                <a:effectLst>
                  <a:outerShdw blurRad="38100" dist="38100" dir="2700000" algn="tl">
                    <a:srgbClr val="000000">
                      <a:alpha val="43137"/>
                    </a:srgbClr>
                  </a:outerShdw>
                </a:effectLst>
              </a:rPr>
              <a:t>υπαινικτικό</a:t>
            </a:r>
            <a:r>
              <a:rPr lang="el-GR" sz="1600" dirty="0"/>
              <a:t> τρόπο, </a:t>
            </a:r>
            <a:r>
              <a:rPr lang="el-GR" sz="1600" i="1" dirty="0"/>
              <a:t>όχι δηλωτικό</a:t>
            </a:r>
            <a:r>
              <a:rPr lang="el-GR" sz="1600" dirty="0"/>
              <a:t>. «Αναρωτιέμαι αν νιώθεις θυμωμένος» ή «κάποιοι άνθρωποι σε αυτή την κατάσταση θα ήταν θυμωμένοι», αντί «μπορώ να δω ότι είσαι θυμωμένος γι' αυτό που περνάς».</a:t>
            </a:r>
          </a:p>
        </p:txBody>
      </p:sp>
      <p:sp>
        <p:nvSpPr>
          <p:cNvPr id="9" name="TextBox 8">
            <a:extLst>
              <a:ext uri="{FF2B5EF4-FFF2-40B4-BE49-F238E27FC236}">
                <a16:creationId xmlns:a16="http://schemas.microsoft.com/office/drawing/2014/main" id="{FC9677B3-A559-EE85-2F1E-E2CA9D3F35E5}"/>
              </a:ext>
            </a:extLst>
          </p:cNvPr>
          <p:cNvSpPr txBox="1"/>
          <p:nvPr/>
        </p:nvSpPr>
        <p:spPr>
          <a:xfrm>
            <a:off x="7290899" y="1973179"/>
            <a:ext cx="4901101" cy="1815882"/>
          </a:xfrm>
          <a:prstGeom prst="rect">
            <a:avLst/>
          </a:prstGeom>
          <a:noFill/>
        </p:spPr>
        <p:txBody>
          <a:bodyPr wrap="square">
            <a:spAutoFit/>
          </a:bodyPr>
          <a:lstStyle/>
          <a:p>
            <a:pPr algn="just"/>
            <a:r>
              <a:rPr lang="el-GR" sz="1600" dirty="0"/>
              <a:t>Προσπαθήστε να </a:t>
            </a:r>
            <a:r>
              <a:rPr lang="el-GR" sz="1600" i="1" dirty="0"/>
              <a:t>μην μεταδώσετε ότι καταλαβαίνετε τι νιώθει κάποιος.</a:t>
            </a:r>
            <a:r>
              <a:rPr lang="el-GR" sz="1600" dirty="0"/>
              <a:t> Αντί της φράσης «Καταλαβαίνω τι νιώθεις», χρησιμοποιήστε φράσεις όπως: «Οι άνθρωποι που βρίσκονται στην κατάστασή σας συχνά αναφέρουν ότι βιώνουν ... έτσι νιώθετε κι εσείς;" «Αν σε καταλαβαίνω σωστά, ανησυχείς για το πώς οι θεραπείες σου θα επηρεάσουν τη δουλειά σου».</a:t>
            </a:r>
          </a:p>
        </p:txBody>
      </p:sp>
      <p:sp>
        <p:nvSpPr>
          <p:cNvPr id="11" name="TextBox 10">
            <a:extLst>
              <a:ext uri="{FF2B5EF4-FFF2-40B4-BE49-F238E27FC236}">
                <a16:creationId xmlns:a16="http://schemas.microsoft.com/office/drawing/2014/main" id="{03569A05-7BAE-C007-18A3-BE671CF9F52B}"/>
              </a:ext>
            </a:extLst>
          </p:cNvPr>
          <p:cNvSpPr txBox="1"/>
          <p:nvPr/>
        </p:nvSpPr>
        <p:spPr>
          <a:xfrm>
            <a:off x="-18205" y="4103996"/>
            <a:ext cx="4698489" cy="2800767"/>
          </a:xfrm>
          <a:prstGeom prst="rect">
            <a:avLst/>
          </a:prstGeom>
          <a:noFill/>
        </p:spPr>
        <p:txBody>
          <a:bodyPr wrap="square">
            <a:spAutoFit/>
          </a:bodyPr>
          <a:lstStyle/>
          <a:p>
            <a:pPr algn="just"/>
            <a:r>
              <a:rPr lang="el-GR" sz="1600" dirty="0">
                <a:effectLst>
                  <a:outerShdw blurRad="38100" dist="38100" dir="2700000" algn="tl">
                    <a:srgbClr val="000000">
                      <a:alpha val="43137"/>
                    </a:srgbClr>
                  </a:outerShdw>
                </a:effectLst>
              </a:rPr>
              <a:t>Αναγνώριση της σημασίας της κατάστασης του ασθενούς. Σεβασμός σημαίνει να στέλνεις στον ασθενή το μήνυμα ότι τα συναισθήματά του είναι επιτρεπτά και σημαντικά. </a:t>
            </a:r>
            <a:r>
              <a:rPr lang="el-GR" sz="1600" dirty="0"/>
              <a:t>«Έχετε κάνει καταπληκτική δουλειά αντιμετωπίζοντας την ασθένειά σας». Αποδεχτείτε την οπτική του ασθενούς </a:t>
            </a:r>
            <a:r>
              <a:rPr lang="el-GR" sz="1600" i="1" dirty="0">
                <a:effectLst>
                  <a:outerShdw blurRad="38100" dist="38100" dir="2700000" algn="tl">
                    <a:srgbClr val="000000">
                      <a:alpha val="43137"/>
                    </a:srgbClr>
                  </a:outerShdw>
                </a:effectLst>
              </a:rPr>
              <a:t>χωρίς κριτική</a:t>
            </a:r>
            <a:r>
              <a:rPr lang="el-GR" sz="1600" dirty="0"/>
              <a:t>. Αλλά να θυμάστε</a:t>
            </a:r>
            <a:r>
              <a:rPr lang="en-US" sz="1600" dirty="0"/>
              <a:t>:</a:t>
            </a:r>
            <a:r>
              <a:rPr lang="el-GR" sz="1600" dirty="0"/>
              <a:t> Η εκ μέρους σας αποδοχή της άποψής τους δεν είναι απαραίτητα το ίδιο με την αποδοχή της ως σωστής∙ τους βοηθά να τους ενημερώσετε ότι νοιάζεστε, ότι έχουν σημασία για σας.</a:t>
            </a:r>
          </a:p>
        </p:txBody>
      </p:sp>
      <p:sp>
        <p:nvSpPr>
          <p:cNvPr id="13" name="TextBox 12">
            <a:extLst>
              <a:ext uri="{FF2B5EF4-FFF2-40B4-BE49-F238E27FC236}">
                <a16:creationId xmlns:a16="http://schemas.microsoft.com/office/drawing/2014/main" id="{0F2A918A-944D-BD35-BF21-14F5104304BE}"/>
              </a:ext>
            </a:extLst>
          </p:cNvPr>
          <p:cNvSpPr txBox="1"/>
          <p:nvPr/>
        </p:nvSpPr>
        <p:spPr>
          <a:xfrm rot="10800000" flipV="1">
            <a:off x="4680283" y="4169731"/>
            <a:ext cx="3573377" cy="2554545"/>
          </a:xfrm>
          <a:prstGeom prst="rect">
            <a:avLst/>
          </a:prstGeom>
          <a:noFill/>
        </p:spPr>
        <p:txBody>
          <a:bodyPr wrap="square">
            <a:spAutoFit/>
          </a:bodyPr>
          <a:lstStyle/>
          <a:p>
            <a:pPr algn="just"/>
            <a:r>
              <a:rPr lang="el-GR" sz="1600" dirty="0"/>
              <a:t>«Δεν είστε </a:t>
            </a:r>
            <a:r>
              <a:rPr lang="el-GR" sz="1600" dirty="0" err="1"/>
              <a:t>μόν-ος</a:t>
            </a:r>
            <a:r>
              <a:rPr lang="el-GR" sz="1600" dirty="0"/>
              <a:t>/-η σε αυτό. Θα συνεχίσουμε να είμαστε εδώ και να κάνουμε το καλύτερο δυνατό για να σας βοηθήσουμε στα επόμενα βήματα. Η ομάδα μας δεσμεύεται να σας βοηθήσει με όποιον τρόπο μπορούμε. Θα το δουλέψουμε μαζί». Θυμηθείτε, </a:t>
            </a:r>
            <a:r>
              <a:rPr lang="el-GR" sz="1600" i="1" dirty="0"/>
              <a:t>δεν αρκεί να λέτε ότι υποστηρίζετε κάποιον</a:t>
            </a:r>
            <a:r>
              <a:rPr lang="el-GR" sz="1600" dirty="0"/>
              <a:t>∙ </a:t>
            </a:r>
            <a:r>
              <a:rPr lang="el-GR" sz="1600" dirty="0">
                <a:effectLst>
                  <a:outerShdw blurRad="38100" dist="38100" dir="2700000" algn="tl">
                    <a:srgbClr val="000000">
                      <a:alpha val="43137"/>
                    </a:srgbClr>
                  </a:outerShdw>
                </a:effectLst>
              </a:rPr>
              <a:t>στο επόμενο βήμα, πρέπει να παρέχετε αυτήν την υποστήριξη.</a:t>
            </a:r>
          </a:p>
        </p:txBody>
      </p:sp>
      <p:sp>
        <p:nvSpPr>
          <p:cNvPr id="15" name="TextBox 14">
            <a:extLst>
              <a:ext uri="{FF2B5EF4-FFF2-40B4-BE49-F238E27FC236}">
                <a16:creationId xmlns:a16="http://schemas.microsoft.com/office/drawing/2014/main" id="{20D64A72-4B1C-9A67-42BF-F58B17EE2B4E}"/>
              </a:ext>
            </a:extLst>
          </p:cNvPr>
          <p:cNvSpPr txBox="1"/>
          <p:nvPr/>
        </p:nvSpPr>
        <p:spPr>
          <a:xfrm rot="10800000" flipV="1">
            <a:off x="8253660" y="4121106"/>
            <a:ext cx="3938331" cy="2800767"/>
          </a:xfrm>
          <a:prstGeom prst="rect">
            <a:avLst/>
          </a:prstGeom>
          <a:noFill/>
        </p:spPr>
        <p:txBody>
          <a:bodyPr wrap="square">
            <a:spAutoFit/>
          </a:bodyPr>
          <a:lstStyle/>
          <a:p>
            <a:pPr algn="just"/>
            <a:r>
              <a:rPr lang="el-GR" sz="1600" dirty="0"/>
              <a:t>Το να αφήνετε τους ασθενείς να μιλήσουν </a:t>
            </a:r>
            <a:r>
              <a:rPr lang="el-GR" sz="1600" dirty="0" err="1"/>
              <a:t>γι</a:t>
            </a:r>
            <a:r>
              <a:rPr lang="en-US" sz="1600" dirty="0"/>
              <a:t>’</a:t>
            </a:r>
            <a:r>
              <a:rPr lang="el-GR" sz="1600" dirty="0"/>
              <a:t> αυτό που περνούν</a:t>
            </a:r>
            <a:r>
              <a:rPr lang="en-US" sz="1600" dirty="0"/>
              <a:t>,</a:t>
            </a:r>
            <a:r>
              <a:rPr lang="el-GR" sz="1600" dirty="0"/>
              <a:t> συχνά τους βοηθά να </a:t>
            </a:r>
            <a:r>
              <a:rPr lang="el-GR" sz="1600" dirty="0">
                <a:effectLst>
                  <a:outerShdw blurRad="38100" dist="38100" dir="2700000" algn="tl">
                    <a:srgbClr val="000000">
                      <a:alpha val="43137"/>
                    </a:srgbClr>
                  </a:outerShdw>
                </a:effectLst>
              </a:rPr>
              <a:t>αισθάνονται ότι ακούγονται</a:t>
            </a:r>
            <a:r>
              <a:rPr lang="el-GR" sz="1600" dirty="0"/>
              <a:t>.</a:t>
            </a:r>
            <a:r>
              <a:rPr lang="en-US" sz="1600" dirty="0"/>
              <a:t> </a:t>
            </a:r>
            <a:r>
              <a:rPr lang="el-GR" sz="1600" dirty="0"/>
              <a:t>«Πες μου περισσότερα για το τι εννοείς όταν λες ότι δεν θέλεις να τα παρατήσεις».</a:t>
            </a:r>
            <a:r>
              <a:rPr lang="en-US" sz="1600" dirty="0"/>
              <a:t> </a:t>
            </a:r>
            <a:r>
              <a:rPr lang="el-GR" sz="1600" dirty="0"/>
              <a:t>«Μπορώ μόνο να φανταστώ πόσο ενοχλητικό πρέπει να είναι για εσάς. Μπορείτε να μου πείτε περισσότερα για τις ανησυχίες σας;» Η </a:t>
            </a:r>
            <a:r>
              <a:rPr lang="el-GR" sz="1600" dirty="0">
                <a:effectLst>
                  <a:outerShdw blurRad="38100" dist="38100" dir="2700000" algn="tl">
                    <a:srgbClr val="000000">
                      <a:alpha val="43137"/>
                    </a:srgbClr>
                  </a:outerShdw>
                </a:effectLst>
              </a:rPr>
              <a:t>εξερεύνηση</a:t>
            </a:r>
            <a:r>
              <a:rPr lang="el-GR" sz="1600" dirty="0"/>
              <a:t> επιτρέπει στους ασθενείς να εκφράσουν τις συναισθηματικές περιοχές που τους προκαλούν μεγαλύτερη φόρτιση.</a:t>
            </a:r>
          </a:p>
        </p:txBody>
      </p:sp>
    </p:spTree>
    <p:extLst>
      <p:ext uri="{BB962C8B-B14F-4D97-AF65-F5344CB8AC3E}">
        <p14:creationId xmlns:p14="http://schemas.microsoft.com/office/powerpoint/2010/main" val="22493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1" grpId="0"/>
      <p:bldP spid="11" grpId="1"/>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01EFDC-63E5-9323-C9F6-6E53DACF9B94}"/>
              </a:ext>
            </a:extLst>
          </p:cNvPr>
          <p:cNvSpPr>
            <a:spLocks noGrp="1"/>
          </p:cNvSpPr>
          <p:nvPr>
            <p:ph type="title"/>
          </p:nvPr>
        </p:nvSpPr>
        <p:spPr>
          <a:xfrm>
            <a:off x="1438274" y="1"/>
            <a:ext cx="5686425" cy="952500"/>
          </a:xfrm>
        </p:spPr>
        <p:txBody>
          <a:bodyPr>
            <a:normAutofit/>
          </a:bodyPr>
          <a:lstStyle/>
          <a:p>
            <a:r>
              <a:rPr lang="el-GR" dirty="0"/>
              <a:t>Επί του πρακτέου</a:t>
            </a:r>
          </a:p>
        </p:txBody>
      </p:sp>
      <p:sp>
        <p:nvSpPr>
          <p:cNvPr id="3" name="Θέση περιεχομένου 2">
            <a:extLst>
              <a:ext uri="{FF2B5EF4-FFF2-40B4-BE49-F238E27FC236}">
                <a16:creationId xmlns:a16="http://schemas.microsoft.com/office/drawing/2014/main" id="{25425AE0-3CB0-9792-E89D-7E1714496921}"/>
              </a:ext>
            </a:extLst>
          </p:cNvPr>
          <p:cNvSpPr>
            <a:spLocks noGrp="1"/>
          </p:cNvSpPr>
          <p:nvPr>
            <p:ph idx="1"/>
          </p:nvPr>
        </p:nvSpPr>
        <p:spPr>
          <a:xfrm>
            <a:off x="0" y="876300"/>
            <a:ext cx="7419975" cy="5981699"/>
          </a:xfrm>
        </p:spPr>
        <p:txBody>
          <a:bodyPr>
            <a:normAutofit fontScale="85000" lnSpcReduction="20000"/>
          </a:bodyPr>
          <a:lstStyle/>
          <a:p>
            <a:pPr algn="just"/>
            <a:r>
              <a:rPr lang="el-GR" i="1" dirty="0">
                <a:effectLst>
                  <a:outerShdw blurRad="38100" dist="38100" dir="2700000" algn="tl">
                    <a:srgbClr val="000000">
                      <a:alpha val="43137"/>
                    </a:srgbClr>
                  </a:outerShdw>
                </a:effectLst>
              </a:rPr>
              <a:t>Μην προσπαθείς να «διορθώσεις» </a:t>
            </a:r>
            <a:r>
              <a:rPr lang="el-GR" dirty="0"/>
              <a:t>τα δύσκολα συναισθήματα των ασθενών προσφέροντας συμβουλές ή δίνοντας λόγους για τους οποίους δεν έχει νόημα να νιώθουν έτσι. Αυτό ακυρώνει την εμπειρία τους και τους/τις κάνει να νιώθουν χειρότερα.</a:t>
            </a:r>
          </a:p>
          <a:p>
            <a:pPr algn="just"/>
            <a:r>
              <a:rPr lang="el-GR" dirty="0">
                <a:effectLst>
                  <a:outerShdw blurRad="38100" dist="38100" dir="2700000" algn="tl">
                    <a:srgbClr val="000000">
                      <a:alpha val="43137"/>
                    </a:srgbClr>
                  </a:outerShdw>
                </a:effectLst>
              </a:rPr>
              <a:t>Αποδέξου ό,τι συμβαίνει και απόφυγε τυχόν επικριτικές ή αρνητικές απόψεις. </a:t>
            </a:r>
            <a:r>
              <a:rPr lang="el-GR" dirty="0"/>
              <a:t>Η κρίση σου θα φέρει τον ασθενή σε θέση άμυνας, οπότε είναι λιγότερο πιθανό να μοιραστεί κάτι μαζί σου ανοιχτά και ειλικρινά.</a:t>
            </a:r>
          </a:p>
          <a:p>
            <a:pPr algn="just"/>
            <a:r>
              <a:rPr lang="el-GR" i="1" dirty="0">
                <a:effectLst>
                  <a:outerShdw blurRad="38100" dist="38100" dir="2700000" algn="tl">
                    <a:srgbClr val="000000">
                      <a:alpha val="43137"/>
                    </a:srgbClr>
                  </a:outerShdw>
                </a:effectLst>
              </a:rPr>
              <a:t>Μην υποβαθμίζεις τη σημασία ή προσπαθείς να αναιρέσεις τα συναισθήματα των ασθενών. </a:t>
            </a:r>
            <a:r>
              <a:rPr lang="el-GR" dirty="0"/>
              <a:t>Αυτό είναι το αντίθετο από την εκ μέρους σου επιβεβαίωση των συναισθημάτων τους που θα σε φέρει κοντά τους.</a:t>
            </a:r>
          </a:p>
          <a:p>
            <a:pPr algn="just"/>
            <a:r>
              <a:rPr lang="el-GR" i="1" dirty="0">
                <a:effectLst>
                  <a:outerShdw blurRad="38100" dist="38100" dir="2700000" algn="tl">
                    <a:srgbClr val="000000">
                      <a:alpha val="43137"/>
                    </a:srgbClr>
                  </a:outerShdw>
                </a:effectLst>
              </a:rPr>
              <a:t>Μην προσπαθήσεις να οδηγήσεις βιαστικά τη συζήτηση σε ένα συγκεκριμένο τελικό σημείο.</a:t>
            </a:r>
          </a:p>
          <a:p>
            <a:pPr algn="just"/>
            <a:r>
              <a:rPr lang="el-GR" dirty="0"/>
              <a:t>Το επίπεδο </a:t>
            </a:r>
            <a:r>
              <a:rPr lang="el-GR" dirty="0" err="1"/>
              <a:t>ενσυναίσθησης</a:t>
            </a:r>
            <a:r>
              <a:rPr lang="el-GR" dirty="0"/>
              <a:t> που είναι απαραίτητο μπορεί να είναι μια </a:t>
            </a:r>
            <a:r>
              <a:rPr lang="el-GR" dirty="0">
                <a:effectLst>
                  <a:outerShdw blurRad="38100" dist="38100" dir="2700000" algn="tl">
                    <a:srgbClr val="000000">
                      <a:alpha val="43137"/>
                    </a:srgbClr>
                  </a:outerShdw>
                </a:effectLst>
              </a:rPr>
              <a:t>λεπτή γραμμή </a:t>
            </a:r>
            <a:r>
              <a:rPr lang="el-GR" dirty="0"/>
              <a:t>μεταξύ του βοηθητικού για τον ασθενή και του επιβλαβούς για τον γιατρό. Γι' αυτό πρέπει να </a:t>
            </a:r>
            <a:r>
              <a:rPr lang="el-GR" i="1" dirty="0"/>
              <a:t>αποφύγουμε την υπερβολική </a:t>
            </a:r>
            <a:r>
              <a:rPr lang="el-GR" i="1" dirty="0" err="1"/>
              <a:t>ενσυναίσθηση</a:t>
            </a:r>
            <a:r>
              <a:rPr lang="el-GR" i="1" dirty="0"/>
              <a:t>.</a:t>
            </a:r>
          </a:p>
        </p:txBody>
      </p:sp>
      <p:pic>
        <p:nvPicPr>
          <p:cNvPr id="5" name="Εικόνα 4">
            <a:extLst>
              <a:ext uri="{FF2B5EF4-FFF2-40B4-BE49-F238E27FC236}">
                <a16:creationId xmlns:a16="http://schemas.microsoft.com/office/drawing/2014/main" id="{09488FFB-0A01-5C6F-616F-64964146C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1" y="1243013"/>
            <a:ext cx="4352924" cy="4352924"/>
          </a:xfrm>
          <a:prstGeom prst="rect">
            <a:avLst/>
          </a:prstGeom>
        </p:spPr>
      </p:pic>
    </p:spTree>
    <p:extLst>
      <p:ext uri="{BB962C8B-B14F-4D97-AF65-F5344CB8AC3E}">
        <p14:creationId xmlns:p14="http://schemas.microsoft.com/office/powerpoint/2010/main" val="6291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194ABB2-49A7-57DD-60A7-E4A803829265}"/>
              </a:ext>
            </a:extLst>
          </p:cNvPr>
          <p:cNvSpPr>
            <a:spLocks noGrp="1"/>
          </p:cNvSpPr>
          <p:nvPr>
            <p:ph idx="1"/>
          </p:nvPr>
        </p:nvSpPr>
        <p:spPr>
          <a:xfrm>
            <a:off x="4535424" y="0"/>
            <a:ext cx="7656577" cy="6857999"/>
          </a:xfrm>
        </p:spPr>
        <p:txBody>
          <a:bodyPr>
            <a:noAutofit/>
          </a:bodyPr>
          <a:lstStyle/>
          <a:p>
            <a:pPr algn="just"/>
            <a:r>
              <a:rPr lang="el-GR" sz="1600" dirty="0"/>
              <a:t>Η </a:t>
            </a:r>
            <a:r>
              <a:rPr lang="el-GR" sz="1600" b="1" dirty="0" err="1">
                <a:effectLst>
                  <a:outerShdw blurRad="38100" dist="38100" dir="2700000" algn="tl">
                    <a:srgbClr val="000000">
                      <a:alpha val="43137"/>
                    </a:srgbClr>
                  </a:outerShdw>
                </a:effectLst>
              </a:rPr>
              <a:t>ενσυναίσθηση</a:t>
            </a:r>
            <a:r>
              <a:rPr lang="el-GR" sz="1600" dirty="0"/>
              <a:t>, δηλαδή η </a:t>
            </a:r>
            <a:r>
              <a:rPr lang="el-GR" sz="1600" dirty="0">
                <a:effectLst>
                  <a:outerShdw blurRad="38100" dist="38100" dir="2700000" algn="tl">
                    <a:srgbClr val="000000">
                      <a:alpha val="43137"/>
                    </a:srgbClr>
                  </a:outerShdw>
                </a:effectLst>
              </a:rPr>
              <a:t>ικανότητα κατανόησης της προσωπικής εμπειρίας του ασθενούς </a:t>
            </a:r>
            <a:r>
              <a:rPr lang="el-GR" sz="1600" i="1" dirty="0">
                <a:effectLst>
                  <a:outerShdw blurRad="38100" dist="38100" dir="2700000" algn="tl">
                    <a:srgbClr val="000000">
                      <a:alpha val="43137"/>
                    </a:srgbClr>
                  </a:outerShdw>
                </a:effectLst>
              </a:rPr>
              <a:t>χωρίς απαραίτητα συναισθηματικό δέσιμο μαζί του</a:t>
            </a:r>
            <a:r>
              <a:rPr lang="el-GR" sz="1600" dirty="0"/>
              <a:t>, αποτελεί μια </a:t>
            </a:r>
            <a:r>
              <a:rPr lang="el-GR" sz="1600" b="1" dirty="0"/>
              <a:t>σημαντική </a:t>
            </a:r>
            <a:r>
              <a:rPr lang="el-GR" sz="1600" b="1" u="sng" dirty="0"/>
              <a:t>επικοινωνιακή</a:t>
            </a:r>
            <a:r>
              <a:rPr lang="el-GR" sz="1600" b="1" dirty="0"/>
              <a:t> δεξιότητα </a:t>
            </a:r>
            <a:r>
              <a:rPr lang="el-GR" sz="1600" dirty="0"/>
              <a:t>για έναν επαγγελματία υγείας, που περιλαμβάνει τρεις διαστάσεις: τη συναισθηματική, τη γνωστική και τη </a:t>
            </a:r>
            <a:r>
              <a:rPr lang="el-GR" sz="1600" dirty="0" err="1"/>
              <a:t>συμπεριφορική</a:t>
            </a:r>
            <a:r>
              <a:rPr lang="el-GR" sz="1600" dirty="0"/>
              <a:t>.</a:t>
            </a:r>
            <a:endParaRPr lang="en-US" sz="1600" dirty="0"/>
          </a:p>
          <a:p>
            <a:pPr algn="just"/>
            <a:endParaRPr lang="en-US" sz="1600" dirty="0"/>
          </a:p>
          <a:p>
            <a:pPr algn="just"/>
            <a:r>
              <a:rPr lang="el-GR" sz="1600" dirty="0"/>
              <a:t>Οι </a:t>
            </a:r>
            <a:r>
              <a:rPr lang="el-GR" sz="1600" dirty="0">
                <a:effectLst>
                  <a:outerShdw blurRad="38100" dist="38100" dir="2700000" algn="tl">
                    <a:srgbClr val="000000">
                      <a:alpha val="43137"/>
                    </a:srgbClr>
                  </a:outerShdw>
                </a:effectLst>
              </a:rPr>
              <a:t>ασθενείς</a:t>
            </a:r>
            <a:r>
              <a:rPr lang="el-GR" sz="1600" dirty="0"/>
              <a:t> αναφέρουν ότι πρωτίστως η </a:t>
            </a:r>
            <a:r>
              <a:rPr lang="el-GR" sz="1600" b="1" dirty="0" err="1">
                <a:effectLst>
                  <a:outerShdw blurRad="38100" dist="38100" dir="2700000" algn="tl">
                    <a:srgbClr val="000000">
                      <a:alpha val="43137"/>
                    </a:srgbClr>
                  </a:outerShdw>
                </a:effectLst>
              </a:rPr>
              <a:t>ενσυναίσθηση</a:t>
            </a:r>
            <a:r>
              <a:rPr lang="el-GR" sz="1600" dirty="0"/>
              <a:t> και </a:t>
            </a:r>
            <a:r>
              <a:rPr lang="el-GR" sz="1600" i="1" dirty="0"/>
              <a:t>πιθανώς</a:t>
            </a:r>
            <a:r>
              <a:rPr lang="el-GR" sz="1600" dirty="0"/>
              <a:t> η μετέπειτα </a:t>
            </a:r>
            <a:r>
              <a:rPr lang="el-GR" sz="1600" i="1" dirty="0">
                <a:effectLst>
                  <a:outerShdw blurRad="38100" dist="38100" dir="2700000" algn="tl">
                    <a:srgbClr val="000000">
                      <a:alpha val="43137"/>
                    </a:srgbClr>
                  </a:outerShdw>
                </a:effectLst>
              </a:rPr>
              <a:t>συμπόνια</a:t>
            </a:r>
            <a:r>
              <a:rPr lang="el-GR" sz="1600" dirty="0"/>
              <a:t> είναι </a:t>
            </a:r>
            <a:r>
              <a:rPr lang="el-GR" sz="1600" b="1" dirty="0"/>
              <a:t>εξίσου σημαντικές </a:t>
            </a:r>
            <a:r>
              <a:rPr lang="el-GR" sz="1600" dirty="0"/>
              <a:t>με την </a:t>
            </a:r>
            <a:r>
              <a:rPr lang="el-GR" sz="1600" dirty="0">
                <a:effectLst>
                  <a:outerShdw blurRad="38100" dist="38100" dir="2700000" algn="tl">
                    <a:srgbClr val="000000">
                      <a:alpha val="43137"/>
                    </a:srgbClr>
                  </a:outerShdw>
                </a:effectLst>
              </a:rPr>
              <a:t>εκπαίδευση</a:t>
            </a:r>
            <a:r>
              <a:rPr lang="el-GR" sz="1600" dirty="0"/>
              <a:t> και την </a:t>
            </a:r>
            <a:r>
              <a:rPr lang="el-GR" sz="1600" dirty="0">
                <a:effectLst>
                  <a:outerShdw blurRad="38100" dist="38100" dir="2700000" algn="tl">
                    <a:srgbClr val="000000">
                      <a:alpha val="43137"/>
                    </a:srgbClr>
                  </a:outerShdw>
                </a:effectLst>
              </a:rPr>
              <a:t>πείρα,</a:t>
            </a:r>
            <a:r>
              <a:rPr lang="el-GR" sz="1600" dirty="0"/>
              <a:t> όταν πρόκειται για την από μέρους τους </a:t>
            </a:r>
            <a:r>
              <a:rPr lang="el-GR" sz="1600" b="1" dirty="0"/>
              <a:t>επιλογή ιατρού</a:t>
            </a:r>
            <a:r>
              <a:rPr lang="el-GR" sz="1600" dirty="0"/>
              <a:t>. Οι ασθενείς αναφέρουν επίσης ότι θα άλλαζαν γιατρό, εάν ένιωθαν ότι ο τωρινός γιατρός τους ήταν αδιάφορος. Και όταν πρόκειται να αποφασίσουν πού θα λάβουν περίθαλψη, η φήμη ενός νοσοκομείου για το πώς κάνουν σε αυτό τους ασθενείς να αισθάνονται μπορεί να είναι εξίσου σημαντική με άλλες επίσημες κατατάξεις του. Η </a:t>
            </a:r>
            <a:r>
              <a:rPr lang="el-GR" sz="1600" dirty="0">
                <a:effectLst>
                  <a:outerShdw blurRad="38100" dist="38100" dir="2700000" algn="tl">
                    <a:srgbClr val="000000">
                      <a:alpha val="43137"/>
                    </a:srgbClr>
                  </a:outerShdw>
                </a:effectLst>
              </a:rPr>
              <a:t>δημιουργία μιας σχέσης </a:t>
            </a:r>
            <a:r>
              <a:rPr lang="el-GR" sz="1600" dirty="0" err="1">
                <a:effectLst>
                  <a:outerShdw blurRad="38100" dist="38100" dir="2700000" algn="tl">
                    <a:srgbClr val="000000">
                      <a:alpha val="43137"/>
                    </a:srgbClr>
                  </a:outerShdw>
                </a:effectLst>
              </a:rPr>
              <a:t>ενσυναίσθησης</a:t>
            </a:r>
            <a:r>
              <a:rPr lang="el-GR" sz="1600" dirty="0">
                <a:effectLst>
                  <a:outerShdw blurRad="38100" dist="38100" dir="2700000" algn="tl">
                    <a:srgbClr val="000000">
                      <a:alpha val="43137"/>
                    </a:srgbClr>
                  </a:outerShdw>
                </a:effectLst>
              </a:rPr>
              <a:t> με τους ασθενείς μας </a:t>
            </a:r>
            <a:r>
              <a:rPr lang="el-GR" sz="1600" dirty="0"/>
              <a:t>οδηγεί επίσης σε λιγότερες δικαστικές διεκδικήσεις.</a:t>
            </a:r>
            <a:endParaRPr lang="en-US" sz="1600" dirty="0"/>
          </a:p>
          <a:p>
            <a:pPr algn="just"/>
            <a:r>
              <a:rPr lang="el-GR" sz="1600" dirty="0"/>
              <a:t>Η </a:t>
            </a:r>
            <a:r>
              <a:rPr lang="el-GR" sz="1600" dirty="0">
                <a:effectLst>
                  <a:outerShdw blurRad="38100" dist="38100" dir="2700000" algn="tl">
                    <a:srgbClr val="000000">
                      <a:alpha val="43137"/>
                    </a:srgbClr>
                  </a:outerShdw>
                </a:effectLst>
              </a:rPr>
              <a:t>ανάπτυξη της </a:t>
            </a:r>
            <a:r>
              <a:rPr lang="el-GR" sz="1600" dirty="0" err="1">
                <a:effectLst>
                  <a:outerShdw blurRad="38100" dist="38100" dir="2700000" algn="tl">
                    <a:srgbClr val="000000">
                      <a:alpha val="43137"/>
                    </a:srgbClr>
                  </a:outerShdw>
                </a:effectLst>
              </a:rPr>
              <a:t>ενσυναίσθησης</a:t>
            </a:r>
            <a:r>
              <a:rPr lang="el-GR" sz="1600" dirty="0">
                <a:effectLst>
                  <a:outerShdw blurRad="38100" dist="38100" dir="2700000" algn="tl">
                    <a:srgbClr val="000000">
                      <a:alpha val="43137"/>
                    </a:srgbClr>
                  </a:outerShdw>
                </a:effectLst>
              </a:rPr>
              <a:t> στους οργανισμούς υγειονομικής περίθαλψης</a:t>
            </a:r>
            <a:r>
              <a:rPr lang="el-GR" sz="1600" dirty="0"/>
              <a:t> είναι κάτι περισσότερο από ευθύνη των επικεφαλής τους. </a:t>
            </a:r>
            <a:r>
              <a:rPr lang="el-GR" sz="1600" b="1" dirty="0"/>
              <a:t>Όλοι</a:t>
            </a:r>
            <a:r>
              <a:rPr lang="el-GR" sz="1600" dirty="0"/>
              <a:t> παίζουμε </a:t>
            </a:r>
            <a:r>
              <a:rPr lang="el-GR" sz="1600" b="1" dirty="0"/>
              <a:t>ρόλο</a:t>
            </a:r>
            <a:r>
              <a:rPr lang="el-GR" sz="1600" dirty="0"/>
              <a:t> στη δημιουργία ενός </a:t>
            </a:r>
            <a:r>
              <a:rPr lang="el-GR" sz="1600" b="1" dirty="0"/>
              <a:t>περιβάλλοντος </a:t>
            </a:r>
            <a:r>
              <a:rPr lang="el-GR" sz="1600" dirty="0"/>
              <a:t>όπου αντιμετωπίζουμε ο ένας τον άλλον με </a:t>
            </a:r>
            <a:r>
              <a:rPr lang="el-GR" sz="1600" b="1" dirty="0"/>
              <a:t>σεβασμό</a:t>
            </a:r>
            <a:r>
              <a:rPr lang="el-GR" sz="1600" dirty="0"/>
              <a:t> και έχουμε </a:t>
            </a:r>
            <a:r>
              <a:rPr lang="el-GR" sz="1600" b="1" dirty="0"/>
              <a:t>γνήσιο ενδιαφέρον ο ένας για να είναι καλά ο άλλος</a:t>
            </a:r>
            <a:r>
              <a:rPr lang="el-GR" sz="1600" dirty="0"/>
              <a:t>.</a:t>
            </a:r>
          </a:p>
          <a:p>
            <a:pPr algn="just"/>
            <a:r>
              <a:rPr lang="el-GR" sz="1600" dirty="0"/>
              <a:t>Η </a:t>
            </a:r>
            <a:r>
              <a:rPr lang="el-GR" sz="1600" b="1" dirty="0" err="1"/>
              <a:t>ενσυναίσθηση</a:t>
            </a:r>
            <a:r>
              <a:rPr lang="el-GR" sz="1600" dirty="0"/>
              <a:t> βρίσκεται στο επίκεντρο της παροχής καλής υγειονομικής περίθαλψης, ίσως περισσότερο από όσο αντιλαμβανόμαστε. Αφιερώνοντας χρόνο για να κατανοήσουμε πραγματικά τις εμπειρίες των ασθενών μας, μας βοηθά να παρέχουμε καλύτερης ποιότητας φροντίδα και να βελτιώσουμε τα αποτελέσματα υγείας. Μπορούμε να αναπτύξουμε ένα σύστημα υγειονομικής περίθαλψης με </a:t>
            </a:r>
            <a:r>
              <a:rPr lang="el-GR" sz="1600" dirty="0" err="1"/>
              <a:t>ενσυναίσθηση</a:t>
            </a:r>
            <a:r>
              <a:rPr lang="el-GR" sz="1600" dirty="0"/>
              <a:t> και συμπόνια θέτοντας την </a:t>
            </a:r>
            <a:r>
              <a:rPr lang="el-GR" sz="1600" dirty="0" err="1"/>
              <a:t>ενσυναίσθηση</a:t>
            </a:r>
            <a:r>
              <a:rPr lang="el-GR" sz="1600" dirty="0"/>
              <a:t> ως </a:t>
            </a:r>
            <a:r>
              <a:rPr lang="el-GR" sz="1600" b="1" u="sng" spc="300" dirty="0"/>
              <a:t>προτεραιότητα</a:t>
            </a:r>
            <a:r>
              <a:rPr lang="el-GR" sz="1600" dirty="0"/>
              <a:t>, διαμορφώνοντας τις βέλτιστες ανάλογες συμπεριφορές και επανασχεδιάζοντας με γνώμονα την </a:t>
            </a:r>
            <a:r>
              <a:rPr lang="el-GR" sz="1600" dirty="0" err="1"/>
              <a:t>ενσυναίσθηση</a:t>
            </a:r>
            <a:r>
              <a:rPr lang="el-GR" sz="1600" dirty="0"/>
              <a:t>. Με αυτόν τον τρόπο, θα </a:t>
            </a:r>
            <a:r>
              <a:rPr lang="el-GR" sz="1600" dirty="0">
                <a:effectLst>
                  <a:outerShdw blurRad="38100" dist="38100" dir="2700000" algn="tl">
                    <a:srgbClr val="000000">
                      <a:alpha val="43137"/>
                    </a:srgbClr>
                  </a:outerShdw>
                </a:effectLst>
              </a:rPr>
              <a:t>μετατρέψουμε τους οργανισμούς φροντίδας σε </a:t>
            </a:r>
            <a:r>
              <a:rPr lang="el-GR" sz="1600" b="1" spc="300" dirty="0">
                <a:effectLst>
                  <a:outerShdw blurRad="38100" dist="38100" dir="2700000" algn="tl">
                    <a:srgbClr val="000000">
                      <a:alpha val="43137"/>
                    </a:srgbClr>
                  </a:outerShdw>
                </a:effectLst>
              </a:rPr>
              <a:t>οργανισμούς που φροντίζουν, που νοιάζονται</a:t>
            </a:r>
            <a:r>
              <a:rPr lang="el-GR" sz="1600" dirty="0">
                <a:effectLst>
                  <a:outerShdw blurRad="38100" dist="38100" dir="2700000" algn="tl">
                    <a:srgbClr val="000000">
                      <a:alpha val="43137"/>
                    </a:srgbClr>
                  </a:outerShdw>
                </a:effectLst>
              </a:rPr>
              <a:t>.</a:t>
            </a:r>
          </a:p>
        </p:txBody>
      </p:sp>
      <p:sp>
        <p:nvSpPr>
          <p:cNvPr id="6" name="TextBox 5">
            <a:extLst>
              <a:ext uri="{FF2B5EF4-FFF2-40B4-BE49-F238E27FC236}">
                <a16:creationId xmlns:a16="http://schemas.microsoft.com/office/drawing/2014/main" id="{4DA52947-9E2B-CC83-DE0E-0350371A0368}"/>
              </a:ext>
            </a:extLst>
          </p:cNvPr>
          <p:cNvSpPr txBox="1"/>
          <p:nvPr/>
        </p:nvSpPr>
        <p:spPr>
          <a:xfrm rot="10800000" flipV="1">
            <a:off x="0" y="2743848"/>
            <a:ext cx="4689412" cy="1477328"/>
          </a:xfrm>
          <a:prstGeom prst="rect">
            <a:avLst/>
          </a:prstGeom>
          <a:noFill/>
        </p:spPr>
        <p:txBody>
          <a:bodyPr wrap="square">
            <a:spAutoFit/>
          </a:bodyPr>
          <a:lstStyle/>
          <a:p>
            <a:pPr algn="ctr"/>
            <a:r>
              <a:rPr lang="el-GR" dirty="0"/>
              <a:t>Η </a:t>
            </a:r>
            <a:r>
              <a:rPr lang="el-GR" dirty="0">
                <a:effectLst>
                  <a:outerShdw blurRad="38100" dist="38100" dir="2700000" algn="tl">
                    <a:srgbClr val="000000">
                      <a:alpha val="43137"/>
                    </a:srgbClr>
                  </a:outerShdw>
                </a:effectLst>
              </a:rPr>
              <a:t>υψηλότερη μορφή γνώσης </a:t>
            </a:r>
          </a:p>
          <a:p>
            <a:pPr algn="ctr"/>
            <a:r>
              <a:rPr lang="el-GR" dirty="0"/>
              <a:t>είναι η  </a:t>
            </a:r>
            <a:r>
              <a:rPr lang="el-GR" b="1" spc="600" dirty="0" err="1"/>
              <a:t>ενσυναίσθηση</a:t>
            </a:r>
            <a:r>
              <a:rPr lang="el-GR" dirty="0"/>
              <a:t>, </a:t>
            </a:r>
          </a:p>
          <a:p>
            <a:pPr algn="ctr"/>
            <a:r>
              <a:rPr lang="el-GR" dirty="0"/>
              <a:t>διότι απαιτεί να </a:t>
            </a:r>
            <a:r>
              <a:rPr lang="el-GR" i="1" dirty="0">
                <a:effectLst>
                  <a:outerShdw blurRad="38100" dist="38100" dir="2700000" algn="tl">
                    <a:srgbClr val="000000">
                      <a:alpha val="43137"/>
                    </a:srgbClr>
                  </a:outerShdw>
                </a:effectLst>
              </a:rPr>
              <a:t>αναστείλουμε τον εγωισμό μας </a:t>
            </a:r>
            <a:r>
              <a:rPr lang="el-GR" dirty="0"/>
              <a:t>και να </a:t>
            </a:r>
            <a:r>
              <a:rPr lang="el-GR" b="1" dirty="0"/>
              <a:t>ζήσουμε στον κόσμο του άλλου</a:t>
            </a:r>
            <a:r>
              <a:rPr lang="el-GR" dirty="0"/>
              <a:t>».  </a:t>
            </a:r>
            <a:r>
              <a:rPr lang="el-GR" b="1" spc="600" dirty="0">
                <a:effectLst>
                  <a:outerShdw blurRad="38100" dist="38100" dir="2700000" algn="tl">
                    <a:srgbClr val="000000">
                      <a:alpha val="43137"/>
                    </a:srgbClr>
                  </a:outerShdw>
                </a:effectLst>
              </a:rPr>
              <a:t>Πλάτων</a:t>
            </a:r>
          </a:p>
        </p:txBody>
      </p:sp>
      <p:pic>
        <p:nvPicPr>
          <p:cNvPr id="8" name="Εικόνα 7">
            <a:extLst>
              <a:ext uri="{FF2B5EF4-FFF2-40B4-BE49-F238E27FC236}">
                <a16:creationId xmlns:a16="http://schemas.microsoft.com/office/drawing/2014/main" id="{897701BA-3FE7-8993-C92D-857AEEAB1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56" y="4482821"/>
            <a:ext cx="3703320" cy="2258886"/>
          </a:xfrm>
          <a:prstGeom prst="rect">
            <a:avLst/>
          </a:prstGeom>
        </p:spPr>
      </p:pic>
      <p:pic>
        <p:nvPicPr>
          <p:cNvPr id="10" name="Εικόνα 9">
            <a:extLst>
              <a:ext uri="{FF2B5EF4-FFF2-40B4-BE49-F238E27FC236}">
                <a16:creationId xmlns:a16="http://schemas.microsoft.com/office/drawing/2014/main" id="{2215814F-C4C0-94D1-7A4F-D08E4B23A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953" y="116293"/>
            <a:ext cx="2109521" cy="2636901"/>
          </a:xfrm>
          <a:prstGeom prst="rect">
            <a:avLst/>
          </a:prstGeom>
        </p:spPr>
      </p:pic>
      <p:sp>
        <p:nvSpPr>
          <p:cNvPr id="11" name="Θέση κειμένου 2">
            <a:extLst>
              <a:ext uri="{FF2B5EF4-FFF2-40B4-BE49-F238E27FC236}">
                <a16:creationId xmlns:a16="http://schemas.microsoft.com/office/drawing/2014/main" id="{D2488392-776A-9492-D8BA-2500BD142294}"/>
              </a:ext>
            </a:extLst>
          </p:cNvPr>
          <p:cNvSpPr txBox="1">
            <a:spLocks/>
          </p:cNvSpPr>
          <p:nvPr/>
        </p:nvSpPr>
        <p:spPr>
          <a:xfrm rot="10800000" flipV="1">
            <a:off x="969264" y="4764024"/>
            <a:ext cx="3182112" cy="147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l-GR" sz="1600" u="sng" dirty="0"/>
              <a:t>Συνεχής</a:t>
            </a:r>
            <a:r>
              <a:rPr lang="el-GR" sz="1600" dirty="0"/>
              <a:t> η ανάπτυξη δεξιοτήτων.</a:t>
            </a:r>
          </a:p>
        </p:txBody>
      </p:sp>
    </p:spTree>
    <p:extLst>
      <p:ext uri="{BB962C8B-B14F-4D97-AF65-F5344CB8AC3E}">
        <p14:creationId xmlns:p14="http://schemas.microsoft.com/office/powerpoint/2010/main" val="24278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5248275"/>
            <a:ext cx="6509656" cy="1038226"/>
          </a:xfrm>
        </p:spPr>
        <p:txBody>
          <a:bodyPr>
            <a:noAutofit/>
          </a:bodyPr>
          <a:lstStyle/>
          <a:p>
            <a:pPr algn="ctr"/>
            <a:r>
              <a:rPr lang="el-GR" sz="2400" dirty="0"/>
              <a:t>Σε μια ευρωπαϊκή χώρα </a:t>
            </a:r>
            <a:br>
              <a:rPr lang="el-GR" sz="2400" dirty="0"/>
            </a:br>
            <a:r>
              <a:rPr lang="el-GR" sz="2400" dirty="0"/>
              <a:t>με </a:t>
            </a:r>
            <a:r>
              <a:rPr lang="el-GR" sz="2400" dirty="0">
                <a:effectLst>
                  <a:outerShdw blurRad="38100" dist="38100" dir="2700000" algn="tl">
                    <a:srgbClr val="000000">
                      <a:alpha val="43137"/>
                    </a:srgbClr>
                  </a:outerShdw>
                </a:effectLst>
              </a:rPr>
              <a:t>ηλιοφάνεια </a:t>
            </a:r>
            <a:br>
              <a:rPr lang="el-GR" sz="2400" dirty="0">
                <a:effectLst>
                  <a:outerShdw blurRad="38100" dist="38100" dir="2700000" algn="tl">
                    <a:srgbClr val="000000">
                      <a:alpha val="43137"/>
                    </a:srgbClr>
                  </a:outerShdw>
                </a:effectLst>
              </a:rPr>
            </a:br>
            <a:r>
              <a:rPr lang="el-GR" sz="2400" dirty="0">
                <a:effectLst>
                  <a:outerShdw blurRad="38100" dist="38100" dir="2700000" algn="tl">
                    <a:srgbClr val="000000">
                      <a:alpha val="43137"/>
                    </a:srgbClr>
                  </a:outerShdw>
                </a:effectLst>
              </a:rPr>
              <a:t>σε περισσότερες από 250 ημέρες τον χρόνο</a:t>
            </a:r>
            <a:r>
              <a:rPr lang="el-GR" sz="2400" dirty="0"/>
              <a:t>,</a:t>
            </a:r>
            <a:br>
              <a:rPr lang="el-GR" sz="2400" dirty="0"/>
            </a:br>
            <a:r>
              <a:rPr lang="el-GR" sz="2400" dirty="0"/>
              <a:t> ζει </a:t>
            </a:r>
            <a:r>
              <a:rPr lang="el-GR" sz="2400" i="1" dirty="0"/>
              <a:t>ο πιο </a:t>
            </a:r>
            <a:r>
              <a:rPr lang="el-GR" sz="2400" i="1" dirty="0" err="1"/>
              <a:t>απαισιόδ</a:t>
            </a:r>
            <a:r>
              <a:rPr lang="en-US" sz="2400" i="1" dirty="0"/>
              <a:t>o</a:t>
            </a:r>
            <a:r>
              <a:rPr lang="el-GR" sz="2400" i="1" dirty="0" err="1"/>
              <a:t>ξος</a:t>
            </a:r>
            <a:r>
              <a:rPr lang="el-GR" sz="2400" i="1" dirty="0"/>
              <a:t> λαός της Ευρώπης</a:t>
            </a:r>
            <a:r>
              <a:rPr lang="el-GR" sz="2400" dirty="0"/>
              <a:t>!; </a:t>
            </a:r>
          </a:p>
        </p:txBody>
      </p:sp>
      <p:pic>
        <p:nvPicPr>
          <p:cNvPr id="1026" name="Picture 2" descr="C:\Users\user\Desktop\6841860-GNFEDJWX-7.jpg"/>
          <p:cNvPicPr>
            <a:picLocks noChangeAspect="1" noChangeArrowheads="1"/>
          </p:cNvPicPr>
          <p:nvPr/>
        </p:nvPicPr>
        <p:blipFill>
          <a:blip r:embed="rId3"/>
          <a:srcRect/>
          <a:stretch>
            <a:fillRect/>
          </a:stretch>
        </p:blipFill>
        <p:spPr bwMode="auto">
          <a:xfrm>
            <a:off x="404133" y="283029"/>
            <a:ext cx="5729940" cy="4293734"/>
          </a:xfrm>
          <a:prstGeom prst="rect">
            <a:avLst/>
          </a:prstGeom>
          <a:noFill/>
        </p:spPr>
      </p:pic>
      <p:pic>
        <p:nvPicPr>
          <p:cNvPr id="1027" name="Picture 3" descr="C:\Users\user\Desktop\sunny-greece.jpg"/>
          <p:cNvPicPr>
            <a:picLocks noChangeAspect="1" noChangeArrowheads="1"/>
          </p:cNvPicPr>
          <p:nvPr/>
        </p:nvPicPr>
        <p:blipFill>
          <a:blip r:embed="rId4"/>
          <a:srcRect/>
          <a:stretch>
            <a:fillRect/>
          </a:stretch>
        </p:blipFill>
        <p:spPr bwMode="auto">
          <a:xfrm>
            <a:off x="6511836" y="144240"/>
            <a:ext cx="5288278" cy="6610346"/>
          </a:xfrm>
          <a:prstGeom prst="rect">
            <a:avLst/>
          </a:prstGeom>
          <a:noFill/>
        </p:spPr>
      </p:pic>
      <p:pic>
        <p:nvPicPr>
          <p:cNvPr id="1028" name="Picture 4" descr="C:\Users\user\Desktop\0b69febb5d3b85afac7ea6d6a44b745e_XL.jpg"/>
          <p:cNvPicPr>
            <a:picLocks noChangeAspect="1" noChangeArrowheads="1"/>
          </p:cNvPicPr>
          <p:nvPr/>
        </p:nvPicPr>
        <p:blipFill>
          <a:blip r:embed="rId5"/>
          <a:srcRect/>
          <a:stretch>
            <a:fillRect/>
          </a:stretch>
        </p:blipFill>
        <p:spPr bwMode="auto">
          <a:xfrm>
            <a:off x="7023565" y="320101"/>
            <a:ext cx="4264820" cy="3129312"/>
          </a:xfrm>
          <a:prstGeom prst="rect">
            <a:avLst/>
          </a:prstGeom>
          <a:noFill/>
        </p:spPr>
      </p:pic>
      <p:sp>
        <p:nvSpPr>
          <p:cNvPr id="6" name="2 - Θέση κειμένου"/>
          <p:cNvSpPr txBox="1">
            <a:spLocks/>
          </p:cNvSpPr>
          <p:nvPr/>
        </p:nvSpPr>
        <p:spPr>
          <a:xfrm>
            <a:off x="370115" y="4561113"/>
            <a:ext cx="5758542" cy="29391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l-GR" b="0" i="0" u="none" strike="noStrike" kern="1200" cap="none" spc="0" normalizeH="0" baseline="0" noProof="0" dirty="0" err="1">
                <a:ln>
                  <a:noFill/>
                </a:ln>
                <a:solidFill>
                  <a:srgbClr val="FFFF00"/>
                </a:solidFill>
                <a:effectLst/>
                <a:uLnTx/>
                <a:uFillTx/>
                <a:latin typeface="+mn-lt"/>
                <a:ea typeface="+mn-ea"/>
                <a:cs typeface="+mn-cs"/>
              </a:rPr>
              <a:t>Όλγκα</a:t>
            </a:r>
            <a:r>
              <a:rPr kumimoji="0" lang="el-GR" b="0" i="0" u="none" strike="noStrike" kern="1200" cap="none" spc="0" normalizeH="0" baseline="0" noProof="0" dirty="0">
                <a:ln>
                  <a:noFill/>
                </a:ln>
                <a:solidFill>
                  <a:srgbClr val="FFFF00"/>
                </a:solidFill>
                <a:effectLst/>
                <a:uLnTx/>
                <a:uFillTx/>
                <a:latin typeface="+mn-lt"/>
                <a:ea typeface="+mn-ea"/>
                <a:cs typeface="+mn-cs"/>
              </a:rPr>
              <a:t> </a:t>
            </a:r>
            <a:r>
              <a:rPr kumimoji="0" lang="el-GR" b="0" i="0" u="none" strike="noStrike" kern="1200" cap="none" spc="0" normalizeH="0" baseline="0" noProof="0" dirty="0" err="1">
                <a:ln>
                  <a:noFill/>
                </a:ln>
                <a:solidFill>
                  <a:srgbClr val="FFFF00"/>
                </a:solidFill>
                <a:effectLst/>
                <a:uLnTx/>
                <a:uFillTx/>
                <a:latin typeface="+mn-lt"/>
                <a:ea typeface="+mn-ea"/>
                <a:cs typeface="+mn-cs"/>
              </a:rPr>
              <a:t>Πόποβα</a:t>
            </a:r>
            <a:r>
              <a:rPr kumimoji="0" lang="en-US" b="0" i="0" u="none" strike="noStrike" kern="1200" cap="none" spc="0" normalizeH="0" baseline="0" noProof="0" dirty="0">
                <a:ln>
                  <a:noFill/>
                </a:ln>
                <a:solidFill>
                  <a:srgbClr val="FFFF00"/>
                </a:solidFill>
                <a:effectLst/>
                <a:uLnTx/>
                <a:uFillTx/>
                <a:latin typeface="+mn-lt"/>
                <a:ea typeface="+mn-ea"/>
                <a:cs typeface="+mn-cs"/>
              </a:rPr>
              <a:t>: </a:t>
            </a:r>
            <a:r>
              <a:rPr kumimoji="0" lang="el-GR" b="0" i="0" u="none" strike="noStrike" kern="1200" cap="none" spc="0" normalizeH="0" baseline="0" noProof="0" dirty="0">
                <a:ln>
                  <a:noFill/>
                </a:ln>
                <a:solidFill>
                  <a:srgbClr val="FFFF00"/>
                </a:solidFill>
                <a:effectLst/>
                <a:uLnTx/>
                <a:uFillTx/>
                <a:latin typeface="+mn-lt"/>
                <a:ea typeface="+mn-ea"/>
                <a:cs typeface="+mn-cs"/>
              </a:rPr>
              <a:t>Ελληνικός ήλιος</a:t>
            </a:r>
          </a:p>
        </p:txBody>
      </p:sp>
      <p:pic>
        <p:nvPicPr>
          <p:cNvPr id="4" name="Εικόνα 3">
            <a:extLst>
              <a:ext uri="{FF2B5EF4-FFF2-40B4-BE49-F238E27FC236}">
                <a16:creationId xmlns:a16="http://schemas.microsoft.com/office/drawing/2014/main" id="{2ED8AB1A-4721-92AF-ACDC-DC48A2001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3565" y="3591969"/>
            <a:ext cx="4264820" cy="2945930"/>
          </a:xfrm>
          <a:prstGeom prst="rect">
            <a:avLst/>
          </a:prstGeom>
        </p:spPr>
      </p:pic>
      <p:sp>
        <p:nvSpPr>
          <p:cNvPr id="5" name="2 - Θέση κειμένου">
            <a:extLst>
              <a:ext uri="{FF2B5EF4-FFF2-40B4-BE49-F238E27FC236}">
                <a16:creationId xmlns:a16="http://schemas.microsoft.com/office/drawing/2014/main" id="{8509D8BF-7561-B790-AE5A-66A1BDA2835F}"/>
              </a:ext>
            </a:extLst>
          </p:cNvPr>
          <p:cNvSpPr txBox="1">
            <a:spLocks/>
          </p:cNvSpPr>
          <p:nvPr/>
        </p:nvSpPr>
        <p:spPr>
          <a:xfrm>
            <a:off x="7086599" y="6537899"/>
            <a:ext cx="4201785" cy="320101"/>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tabLst/>
              <a:defRPr/>
            </a:pPr>
            <a:r>
              <a:rPr lang="el-GR" dirty="0" err="1">
                <a:solidFill>
                  <a:schemeClr val="tx2">
                    <a:lumMod val="75000"/>
                  </a:schemeClr>
                </a:solidFill>
              </a:rPr>
              <a:t>Παουλίνα</a:t>
            </a:r>
            <a:r>
              <a:rPr lang="el-GR" dirty="0">
                <a:solidFill>
                  <a:schemeClr val="tx2">
                    <a:lumMod val="75000"/>
                  </a:schemeClr>
                </a:solidFill>
              </a:rPr>
              <a:t> </a:t>
            </a:r>
            <a:r>
              <a:rPr lang="el-GR" dirty="0" err="1">
                <a:solidFill>
                  <a:schemeClr val="tx2">
                    <a:lumMod val="75000"/>
                  </a:schemeClr>
                </a:solidFill>
              </a:rPr>
              <a:t>Βένγκζεν</a:t>
            </a:r>
            <a:r>
              <a:rPr kumimoji="0" lang="en-US" b="0" i="0"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l-GR" b="0" i="0" u="none" strike="noStrike" kern="1200" cap="none" spc="0" normalizeH="0" baseline="0" noProof="0" dirty="0">
                <a:ln>
                  <a:noFill/>
                </a:ln>
                <a:solidFill>
                  <a:schemeClr val="tx2">
                    <a:lumMod val="75000"/>
                  </a:schemeClr>
                </a:solidFill>
                <a:effectLst/>
                <a:uLnTx/>
                <a:uFillTx/>
                <a:latin typeface="+mn-lt"/>
                <a:ea typeface="+mn-ea"/>
                <a:cs typeface="+mn-cs"/>
              </a:rPr>
              <a:t>Σύγχρονη επικοινωνία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7"/>
                                        </p:tgtEl>
                                      </p:cBhvr>
                                    </p:animEffect>
                                    <p:set>
                                      <p:cBhvr>
                                        <p:cTn id="7" dur="1" fill="hold">
                                          <p:stCondLst>
                                            <p:cond delay="499"/>
                                          </p:stCondLst>
                                        </p:cTn>
                                        <p:tgtEl>
                                          <p:spTgt spid="10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2000"/>
                                        <p:tgtEl>
                                          <p:spTgt spid="102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journey-through-autism-wendy-middlemass.jpg"/>
          <p:cNvPicPr>
            <a:picLocks noChangeAspect="1" noChangeArrowheads="1"/>
          </p:cNvPicPr>
          <p:nvPr/>
        </p:nvPicPr>
        <p:blipFill>
          <a:blip r:embed="rId2"/>
          <a:srcRect/>
          <a:stretch>
            <a:fillRect/>
          </a:stretch>
        </p:blipFill>
        <p:spPr bwMode="auto">
          <a:xfrm>
            <a:off x="262164" y="224972"/>
            <a:ext cx="5245100" cy="5080000"/>
          </a:xfrm>
          <a:prstGeom prst="rect">
            <a:avLst/>
          </a:prstGeom>
          <a:noFill/>
        </p:spPr>
      </p:pic>
      <p:pic>
        <p:nvPicPr>
          <p:cNvPr id="2051" name="Picture 3" descr="C:\Users\user\Desktop\serie_11181_4124c07e235505d34e3042774ecba74a.jpeg"/>
          <p:cNvPicPr>
            <a:picLocks noChangeAspect="1" noChangeArrowheads="1"/>
          </p:cNvPicPr>
          <p:nvPr/>
        </p:nvPicPr>
        <p:blipFill>
          <a:blip r:embed="rId3"/>
          <a:srcRect/>
          <a:stretch>
            <a:fillRect/>
          </a:stretch>
        </p:blipFill>
        <p:spPr bwMode="auto">
          <a:xfrm>
            <a:off x="5637135" y="241300"/>
            <a:ext cx="6226697" cy="6260084"/>
          </a:xfrm>
          <a:prstGeom prst="rect">
            <a:avLst/>
          </a:prstGeom>
          <a:noFill/>
        </p:spPr>
      </p:pic>
      <p:sp>
        <p:nvSpPr>
          <p:cNvPr id="4" name="2 - Θέση κειμένου"/>
          <p:cNvSpPr txBox="1">
            <a:spLocks/>
          </p:cNvSpPr>
          <p:nvPr/>
        </p:nvSpPr>
        <p:spPr>
          <a:xfrm>
            <a:off x="5765800" y="6501384"/>
            <a:ext cx="6096000" cy="35661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l-GR" sz="1600" b="0" i="0" u="none" strike="noStrike" kern="1200" cap="none" spc="0" normalizeH="0" baseline="0" noProof="0" dirty="0" err="1">
                <a:ln>
                  <a:noFill/>
                </a:ln>
                <a:solidFill>
                  <a:schemeClr val="tx1"/>
                </a:solidFill>
                <a:effectLst/>
                <a:uLnTx/>
                <a:uFillTx/>
                <a:latin typeface="+mn-lt"/>
                <a:ea typeface="+mn-ea"/>
                <a:cs typeface="+mn-cs"/>
              </a:rPr>
              <a:t>Λάνα</a:t>
            </a:r>
            <a:r>
              <a:rPr kumimoji="0" lang="el-GR" sz="1600" b="0" i="0" u="none" strike="noStrike" kern="1200" cap="none" spc="0" normalizeH="0" baseline="0" noProof="0" dirty="0">
                <a:ln>
                  <a:noFill/>
                </a:ln>
                <a:solidFill>
                  <a:schemeClr val="tx1"/>
                </a:solidFill>
                <a:effectLst/>
                <a:uLnTx/>
                <a:uFillTx/>
                <a:latin typeface="+mn-lt"/>
                <a:ea typeface="+mn-ea"/>
                <a:cs typeface="+mn-cs"/>
              </a:rPr>
              <a:t> </a:t>
            </a:r>
            <a:r>
              <a:rPr kumimoji="0" lang="el-GR" sz="1600" b="0" i="0" u="none" strike="noStrike" kern="1200" cap="none" spc="0" normalizeH="0" baseline="0" noProof="0" dirty="0" err="1">
                <a:ln>
                  <a:noFill/>
                </a:ln>
                <a:solidFill>
                  <a:schemeClr val="tx1"/>
                </a:solidFill>
                <a:effectLst/>
                <a:uLnTx/>
                <a:uFillTx/>
                <a:latin typeface="+mn-lt"/>
                <a:ea typeface="+mn-ea"/>
                <a:cs typeface="+mn-cs"/>
              </a:rPr>
              <a:t>Φρέι</a:t>
            </a: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kumimoji="0" lang="el-GR" sz="1600" b="0" i="0" u="none" strike="noStrike" kern="1200" cap="none" spc="0" normalizeH="0" baseline="0" noProof="0" dirty="0">
                <a:ln>
                  <a:noFill/>
                </a:ln>
                <a:solidFill>
                  <a:schemeClr val="tx1"/>
                </a:solidFill>
                <a:effectLst/>
                <a:uLnTx/>
                <a:uFillTx/>
                <a:latin typeface="+mn-lt"/>
                <a:ea typeface="+mn-ea"/>
                <a:cs typeface="+mn-cs"/>
              </a:rPr>
              <a:t> Αδιαφορία</a:t>
            </a:r>
            <a:r>
              <a:rPr lang="en-US" sz="1600" dirty="0"/>
              <a:t> (</a:t>
            </a:r>
            <a:r>
              <a:rPr lang="el-GR" sz="1600" dirty="0"/>
              <a:t>Ακηδία)</a:t>
            </a:r>
            <a:r>
              <a:rPr kumimoji="0" lang="el-GR" sz="1600" b="0" i="0" u="none" strike="noStrike" kern="1200" cap="none" spc="0" normalizeH="0" baseline="0" noProof="0" dirty="0">
                <a:ln>
                  <a:noFill/>
                </a:ln>
                <a:solidFill>
                  <a:schemeClr val="tx1"/>
                </a:solidFill>
                <a:effectLst/>
                <a:uLnTx/>
                <a:uFillTx/>
                <a:latin typeface="+mn-lt"/>
                <a:ea typeface="+mn-ea"/>
                <a:cs typeface="+mn-cs"/>
              </a:rPr>
              <a:t> (2018)</a:t>
            </a:r>
          </a:p>
        </p:txBody>
      </p:sp>
      <p:sp>
        <p:nvSpPr>
          <p:cNvPr id="5" name="4 - Ορθογώνιο"/>
          <p:cNvSpPr/>
          <p:nvPr/>
        </p:nvSpPr>
        <p:spPr>
          <a:xfrm rot="10800000" flipV="1">
            <a:off x="-2" y="5274750"/>
            <a:ext cx="5727699" cy="584775"/>
          </a:xfrm>
          <a:prstGeom prst="rect">
            <a:avLst/>
          </a:prstGeom>
        </p:spPr>
        <p:txBody>
          <a:bodyPr wrap="square">
            <a:spAutoFit/>
          </a:bodyPr>
          <a:lstStyle/>
          <a:p>
            <a:pPr algn="ctr"/>
            <a:r>
              <a:rPr lang="el-GR" sz="1600" dirty="0" err="1"/>
              <a:t>Γουέντι</a:t>
            </a:r>
            <a:r>
              <a:rPr lang="el-GR" sz="1600" dirty="0"/>
              <a:t> </a:t>
            </a:r>
            <a:r>
              <a:rPr lang="el-GR" sz="1600" dirty="0" err="1"/>
              <a:t>Μίντλεμας</a:t>
            </a:r>
            <a:r>
              <a:rPr lang="en-US" sz="1600" dirty="0"/>
              <a:t>: </a:t>
            </a:r>
          </a:p>
          <a:p>
            <a:pPr algn="ctr"/>
            <a:r>
              <a:rPr lang="el-GR" sz="1600" dirty="0"/>
              <a:t>Ταξίδι μέσα από τη ζωγραφική του αυτισμού</a:t>
            </a:r>
          </a:p>
        </p:txBody>
      </p:sp>
      <p:pic>
        <p:nvPicPr>
          <p:cNvPr id="1026" name="Picture 2" descr="C:\Users\user\Desktop\ΥΛΙΚΟ 4ης 10. 24\Gena Semenov.jpg"/>
          <p:cNvPicPr>
            <a:picLocks noChangeAspect="1" noChangeArrowheads="1"/>
          </p:cNvPicPr>
          <p:nvPr/>
        </p:nvPicPr>
        <p:blipFill>
          <a:blip r:embed="rId4"/>
          <a:srcRect/>
          <a:stretch>
            <a:fillRect/>
          </a:stretch>
        </p:blipFill>
        <p:spPr bwMode="auto">
          <a:xfrm>
            <a:off x="2790824" y="118697"/>
            <a:ext cx="6918047" cy="6415454"/>
          </a:xfrm>
          <a:prstGeom prst="rect">
            <a:avLst/>
          </a:prstGeom>
          <a:noFill/>
        </p:spPr>
      </p:pic>
      <p:sp>
        <p:nvSpPr>
          <p:cNvPr id="7" name="2 - Θέση κειμένου"/>
          <p:cNvSpPr txBox="1">
            <a:spLocks/>
          </p:cNvSpPr>
          <p:nvPr/>
        </p:nvSpPr>
        <p:spPr>
          <a:xfrm>
            <a:off x="5638800" y="6505575"/>
            <a:ext cx="4848224" cy="3524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l-GR" sz="1600" b="0" i="0" u="none" strike="noStrike" kern="1200" cap="none" spc="0" normalizeH="0" baseline="0" noProof="0" dirty="0">
                <a:ln>
                  <a:noFill/>
                </a:ln>
                <a:solidFill>
                  <a:schemeClr val="tx1"/>
                </a:solidFill>
                <a:effectLst/>
                <a:uLnTx/>
                <a:uFillTx/>
                <a:latin typeface="+mn-lt"/>
                <a:ea typeface="+mn-ea"/>
                <a:cs typeface="+mn-cs"/>
              </a:rPr>
              <a:t>Τζίνα </a:t>
            </a:r>
            <a:r>
              <a:rPr kumimoji="0" lang="el-GR" sz="1600" b="0" i="0" u="none" strike="noStrike" kern="1200" cap="none" spc="0" normalizeH="0" baseline="0" noProof="0" dirty="0" err="1">
                <a:ln>
                  <a:noFill/>
                </a:ln>
                <a:solidFill>
                  <a:schemeClr val="tx1"/>
                </a:solidFill>
                <a:effectLst/>
                <a:uLnTx/>
                <a:uFillTx/>
                <a:latin typeface="+mn-lt"/>
                <a:ea typeface="+mn-ea"/>
                <a:cs typeface="+mn-cs"/>
              </a:rPr>
              <a:t>Σέμενοβ</a:t>
            </a:r>
            <a:endParaRPr kumimoji="0" lang="el-GR" sz="1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dissolve">
                                      <p:cBhvr>
                                        <p:cTn id="21" dur="2000"/>
                                        <p:tgtEl>
                                          <p:spTgt spid="102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dtj5fi-4254b693-468f-4cdc-91c4-adf97f069a74.jpg"/>
          <p:cNvPicPr>
            <a:picLocks noChangeAspect="1" noChangeArrowheads="1"/>
          </p:cNvPicPr>
          <p:nvPr/>
        </p:nvPicPr>
        <p:blipFill>
          <a:blip r:embed="rId2"/>
          <a:srcRect/>
          <a:stretch>
            <a:fillRect/>
          </a:stretch>
        </p:blipFill>
        <p:spPr bwMode="auto">
          <a:xfrm>
            <a:off x="5248656" y="2876042"/>
            <a:ext cx="3460496" cy="3780592"/>
          </a:xfrm>
          <a:prstGeom prst="rect">
            <a:avLst/>
          </a:prstGeom>
          <a:noFill/>
        </p:spPr>
      </p:pic>
      <p:pic>
        <p:nvPicPr>
          <p:cNvPr id="1027" name="Picture 3" descr="C:\Users\user\Desktop\10334987-TZPKYNGU-6.jpg"/>
          <p:cNvPicPr>
            <a:picLocks noChangeAspect="1" noChangeArrowheads="1"/>
          </p:cNvPicPr>
          <p:nvPr/>
        </p:nvPicPr>
        <p:blipFill>
          <a:blip r:embed="rId3"/>
          <a:srcRect/>
          <a:stretch>
            <a:fillRect/>
          </a:stretch>
        </p:blipFill>
        <p:spPr bwMode="auto">
          <a:xfrm>
            <a:off x="155448" y="752669"/>
            <a:ext cx="2660714" cy="2689095"/>
          </a:xfrm>
          <a:prstGeom prst="rect">
            <a:avLst/>
          </a:prstGeom>
          <a:noFill/>
        </p:spPr>
      </p:pic>
      <p:pic>
        <p:nvPicPr>
          <p:cNvPr id="1028" name="Picture 4" descr="C:\Users\user\Downloads\Στιγμιότυπο_14-9-2024_82756_.jpeg"/>
          <p:cNvPicPr>
            <a:picLocks noChangeAspect="1" noChangeArrowheads="1"/>
          </p:cNvPicPr>
          <p:nvPr/>
        </p:nvPicPr>
        <p:blipFill>
          <a:blip r:embed="rId4"/>
          <a:srcRect/>
          <a:stretch>
            <a:fillRect/>
          </a:stretch>
        </p:blipFill>
        <p:spPr bwMode="auto">
          <a:xfrm>
            <a:off x="2935224" y="772223"/>
            <a:ext cx="2157984" cy="2654786"/>
          </a:xfrm>
          <a:prstGeom prst="rect">
            <a:avLst/>
          </a:prstGeom>
          <a:noFill/>
        </p:spPr>
      </p:pic>
      <p:pic>
        <p:nvPicPr>
          <p:cNvPr id="1029" name="Picture 5" descr="C:\Users\user\Desktop\2daea35b14ed8e7876a88a0311c99282.jpg"/>
          <p:cNvPicPr>
            <a:picLocks noChangeAspect="1" noChangeArrowheads="1"/>
          </p:cNvPicPr>
          <p:nvPr/>
        </p:nvPicPr>
        <p:blipFill>
          <a:blip r:embed="rId5"/>
          <a:srcRect/>
          <a:stretch>
            <a:fillRect/>
          </a:stretch>
        </p:blipFill>
        <p:spPr bwMode="auto">
          <a:xfrm>
            <a:off x="5677553" y="138901"/>
            <a:ext cx="1941576" cy="2627697"/>
          </a:xfrm>
          <a:prstGeom prst="rect">
            <a:avLst/>
          </a:prstGeom>
          <a:noFill/>
        </p:spPr>
      </p:pic>
      <p:pic>
        <p:nvPicPr>
          <p:cNvPr id="1030" name="Picture 6" descr="C:\Users\user\Desktop\3b950d77e00e4c1036101034a75d6587.jpg"/>
          <p:cNvPicPr>
            <a:picLocks noChangeAspect="1" noChangeArrowheads="1"/>
          </p:cNvPicPr>
          <p:nvPr/>
        </p:nvPicPr>
        <p:blipFill>
          <a:blip r:embed="rId6"/>
          <a:srcRect/>
          <a:stretch>
            <a:fillRect/>
          </a:stretch>
        </p:blipFill>
        <p:spPr bwMode="auto">
          <a:xfrm>
            <a:off x="137160" y="3552952"/>
            <a:ext cx="4949820" cy="3094736"/>
          </a:xfrm>
          <a:prstGeom prst="rect">
            <a:avLst/>
          </a:prstGeom>
          <a:noFill/>
        </p:spPr>
      </p:pic>
      <p:pic>
        <p:nvPicPr>
          <p:cNvPr id="3" name="Picture 2" descr="C:\Users\user\Desktop\4384715-HSC00001-7.jpg"/>
          <p:cNvPicPr>
            <a:picLocks noChangeAspect="1" noChangeArrowheads="1"/>
          </p:cNvPicPr>
          <p:nvPr/>
        </p:nvPicPr>
        <p:blipFill>
          <a:blip r:embed="rId7"/>
          <a:srcRect/>
          <a:stretch>
            <a:fillRect/>
          </a:stretch>
        </p:blipFill>
        <p:spPr bwMode="auto">
          <a:xfrm>
            <a:off x="8030662" y="158818"/>
            <a:ext cx="3410225" cy="2334011"/>
          </a:xfrm>
          <a:prstGeom prst="rect">
            <a:avLst/>
          </a:prstGeom>
          <a:noFill/>
        </p:spPr>
      </p:pic>
      <p:sp>
        <p:nvSpPr>
          <p:cNvPr id="9" name="8 - Ορθογώνιο"/>
          <p:cNvSpPr/>
          <p:nvPr/>
        </p:nvSpPr>
        <p:spPr>
          <a:xfrm>
            <a:off x="0" y="0"/>
            <a:ext cx="5366657" cy="830997"/>
          </a:xfrm>
          <a:prstGeom prst="rect">
            <a:avLst/>
          </a:prstGeom>
        </p:spPr>
        <p:txBody>
          <a:bodyPr wrap="square">
            <a:spAutoFit/>
          </a:bodyPr>
          <a:lstStyle/>
          <a:p>
            <a:pPr algn="ctr"/>
            <a:r>
              <a:rPr lang="el-GR" sz="2400" dirty="0">
                <a:effectLst>
                  <a:outerShdw blurRad="38100" dist="38100" dir="2700000" algn="tl">
                    <a:srgbClr val="000000">
                      <a:alpha val="43137"/>
                    </a:srgbClr>
                  </a:outerShdw>
                </a:effectLst>
              </a:rPr>
              <a:t>Η κοινωνία είναι βάρος·</a:t>
            </a:r>
            <a:endParaRPr lang="en-US" sz="2400" dirty="0">
              <a:effectLst>
                <a:outerShdw blurRad="38100" dist="38100" dir="2700000" algn="tl">
                  <a:srgbClr val="000000">
                    <a:alpha val="43137"/>
                  </a:srgbClr>
                </a:outerShdw>
              </a:effectLst>
            </a:endParaRPr>
          </a:p>
          <a:p>
            <a:pPr algn="ctr"/>
            <a:r>
              <a:rPr lang="el-GR" sz="2400" dirty="0">
                <a:effectLst>
                  <a:outerShdw blurRad="38100" dist="38100" dir="2700000" algn="tl">
                    <a:srgbClr val="000000">
                      <a:alpha val="43137"/>
                    </a:srgbClr>
                  </a:outerShdw>
                </a:effectLst>
              </a:rPr>
              <a:t> η ατομικότητα είναι ελευθερία;</a:t>
            </a:r>
          </a:p>
        </p:txBody>
      </p:sp>
      <p:sp>
        <p:nvSpPr>
          <p:cNvPr id="11" name="10 - Ορθογώνιο"/>
          <p:cNvSpPr/>
          <p:nvPr/>
        </p:nvSpPr>
        <p:spPr>
          <a:xfrm>
            <a:off x="8828314" y="2471057"/>
            <a:ext cx="3363685" cy="338554"/>
          </a:xfrm>
          <a:prstGeom prst="rect">
            <a:avLst/>
          </a:prstGeom>
        </p:spPr>
        <p:txBody>
          <a:bodyPr wrap="square">
            <a:spAutoFit/>
          </a:bodyPr>
          <a:lstStyle/>
          <a:p>
            <a:r>
              <a:rPr lang="el-GR" sz="1600" dirty="0"/>
              <a:t>Έργο του </a:t>
            </a:r>
            <a:r>
              <a:rPr lang="el-GR" sz="1600" dirty="0" err="1"/>
              <a:t>Ραμ</a:t>
            </a:r>
            <a:r>
              <a:rPr lang="el-GR" sz="1600" dirty="0"/>
              <a:t> </a:t>
            </a:r>
            <a:r>
              <a:rPr lang="el-GR" sz="1600" dirty="0" err="1"/>
              <a:t>Πατίλ</a:t>
            </a:r>
            <a:endParaRPr lang="el-GR" sz="1600" dirty="0"/>
          </a:p>
        </p:txBody>
      </p:sp>
      <p:sp>
        <p:nvSpPr>
          <p:cNvPr id="10" name="3 - Θέση κειμένου"/>
          <p:cNvSpPr txBox="1">
            <a:spLocks/>
          </p:cNvSpPr>
          <p:nvPr/>
        </p:nvSpPr>
        <p:spPr>
          <a:xfrm>
            <a:off x="8654142" y="2862942"/>
            <a:ext cx="3537857" cy="300604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chemeClr val="tx1"/>
                </a:solidFill>
                <a:effectLst/>
                <a:uLnTx/>
                <a:uFillTx/>
                <a:latin typeface="+mn-lt"/>
                <a:ea typeface="+mn-ea"/>
                <a:cs typeface="+mn-cs"/>
              </a:rPr>
              <a:t>Κατάκτηση του </a:t>
            </a:r>
            <a:r>
              <a:rPr kumimoji="0" lang="el-GR" b="1" i="0" u="none" strike="noStrike" kern="1200" cap="none" spc="0" normalizeH="0" baseline="0" noProof="0" dirty="0">
                <a:ln>
                  <a:noFill/>
                </a:ln>
                <a:solidFill>
                  <a:schemeClr val="tx1"/>
                </a:solidFill>
                <a:effectLst/>
                <a:uLnTx/>
                <a:uFillTx/>
                <a:latin typeface="+mn-lt"/>
                <a:ea typeface="+mn-ea"/>
                <a:cs typeface="+mn-cs"/>
              </a:rPr>
              <a:t>ευ ζην </a:t>
            </a:r>
            <a:r>
              <a:rPr kumimoji="0" lang="el-GR" b="0" i="0" u="none" strike="noStrike" kern="1200" cap="none" spc="0" normalizeH="0" baseline="0" noProof="0" dirty="0">
                <a:ln>
                  <a:noFill/>
                </a:ln>
                <a:solidFill>
                  <a:schemeClr val="tx1"/>
                </a:solidFill>
                <a:effectLst/>
                <a:uLnTx/>
                <a:uFillTx/>
                <a:latin typeface="+mn-lt"/>
                <a:ea typeface="+mn-ea"/>
                <a:cs typeface="+mn-cs"/>
              </a:rPr>
              <a:t>– της </a:t>
            </a:r>
            <a:r>
              <a:rPr kumimoji="0" lang="el-GR" b="1" i="0" u="none" strike="noStrike" kern="1200" cap="none" spc="0" normalizeH="0" baseline="0" noProof="0" dirty="0">
                <a:ln>
                  <a:noFill/>
                </a:ln>
                <a:solidFill>
                  <a:schemeClr val="tx1"/>
                </a:solidFill>
                <a:effectLst/>
                <a:uLnTx/>
                <a:uFillTx/>
                <a:latin typeface="+mn-lt"/>
                <a:ea typeface="+mn-ea"/>
                <a:cs typeface="+mn-cs"/>
              </a:rPr>
              <a:t>ευδαιμονίας</a:t>
            </a:r>
            <a:r>
              <a:rPr kumimoji="0" lang="el-GR" b="0" i="0" u="none" strike="noStrike" kern="1200" cap="none" spc="0" normalizeH="0" baseline="0" noProof="0" dirty="0">
                <a:ln>
                  <a:noFill/>
                </a:ln>
                <a:solidFill>
                  <a:schemeClr val="tx1"/>
                </a:solidFill>
                <a:effectLst/>
                <a:uLnTx/>
                <a:uFillTx/>
                <a:latin typeface="+mn-lt"/>
                <a:ea typeface="+mn-ea"/>
                <a:cs typeface="+mn-cs"/>
              </a:rPr>
              <a:t> δηλ. της </a:t>
            </a:r>
            <a:r>
              <a:rPr kumimoji="0" lang="el-GR" b="1" i="0" u="none" strike="noStrike" kern="1200" cap="none" spc="0" normalizeH="0" baseline="0" noProof="0" dirty="0">
                <a:ln>
                  <a:noFill/>
                </a:ln>
                <a:solidFill>
                  <a:schemeClr val="tx1"/>
                </a:solidFill>
                <a:effectLst/>
                <a:uLnTx/>
                <a:uFillTx/>
                <a:latin typeface="+mn-lt"/>
                <a:ea typeface="+mn-ea"/>
                <a:cs typeface="+mn-cs"/>
              </a:rPr>
              <a:t>δυναμικής ηρεμίας </a:t>
            </a:r>
            <a:r>
              <a:rPr kumimoji="0" lang="el-GR" b="0" i="0" u="none" strike="noStrike" kern="1200" cap="none" spc="0" normalizeH="0" baseline="0" noProof="0" dirty="0">
                <a:ln>
                  <a:noFill/>
                </a:ln>
                <a:solidFill>
                  <a:schemeClr val="tx1"/>
                </a:solidFill>
                <a:effectLst/>
                <a:uLnTx/>
                <a:uFillTx/>
                <a:latin typeface="+mn-lt"/>
                <a:ea typeface="+mn-ea"/>
                <a:cs typeface="+mn-cs"/>
              </a:rPr>
              <a:t>της ψυχής κατόπιν επίτευξης της  </a:t>
            </a:r>
            <a:r>
              <a:rPr kumimoji="0" lang="el-GR" b="1" i="0" u="sng" strike="noStrike" kern="1200" cap="none" spc="0" normalizeH="0" baseline="0" noProof="0" dirty="0">
                <a:ln>
                  <a:noFill/>
                </a:ln>
                <a:solidFill>
                  <a:schemeClr val="tx1"/>
                </a:solidFill>
                <a:effectLst/>
                <a:uLnTx/>
                <a:uFillTx/>
                <a:latin typeface="+mn-lt"/>
                <a:ea typeface="+mn-ea"/>
                <a:cs typeface="+mn-cs"/>
              </a:rPr>
              <a:t>εξισορρόπησης</a:t>
            </a:r>
            <a:r>
              <a:rPr kumimoji="0" lang="el-GR" b="1" i="0" u="none" strike="noStrike" kern="1200" cap="none" spc="0" normalizeH="0" baseline="0" noProof="0" dirty="0">
                <a:ln>
                  <a:noFill/>
                </a:ln>
                <a:solidFill>
                  <a:schemeClr val="tx1"/>
                </a:solidFill>
                <a:effectLst/>
                <a:uLnTx/>
                <a:uFillTx/>
                <a:latin typeface="+mn-lt"/>
                <a:ea typeface="+mn-ea"/>
                <a:cs typeface="+mn-cs"/>
              </a:rPr>
              <a:t> του </a:t>
            </a:r>
            <a:r>
              <a:rPr kumimoji="0" lang="el-GR" b="1" i="0" u="sng" strike="noStrike" kern="1200" cap="none" spc="0" normalizeH="0" baseline="0" noProof="0" dirty="0">
                <a:ln>
                  <a:noFill/>
                </a:ln>
                <a:solidFill>
                  <a:schemeClr val="tx1"/>
                </a:solidFill>
                <a:effectLst/>
                <a:uLnTx/>
                <a:uFillTx/>
                <a:latin typeface="+mn-lt"/>
                <a:ea typeface="+mn-ea"/>
                <a:cs typeface="+mn-cs"/>
              </a:rPr>
              <a:t>εγώ</a:t>
            </a:r>
            <a:r>
              <a:rPr kumimoji="0" lang="el-GR" b="1" i="0" u="none" strike="noStrike" kern="1200" cap="none" spc="0" normalizeH="0" baseline="0" noProof="0" dirty="0">
                <a:ln>
                  <a:noFill/>
                </a:ln>
                <a:solidFill>
                  <a:schemeClr val="tx1"/>
                </a:solidFill>
                <a:effectLst/>
                <a:uLnTx/>
                <a:uFillTx/>
                <a:latin typeface="+mn-lt"/>
                <a:ea typeface="+mn-ea"/>
                <a:cs typeface="+mn-cs"/>
              </a:rPr>
              <a:t> μας με τους </a:t>
            </a:r>
            <a:r>
              <a:rPr kumimoji="0" lang="el-GR" b="1" i="0" u="sng" strike="noStrike" kern="1200" cap="none" spc="0" normalizeH="0" baseline="0" noProof="0" dirty="0">
                <a:ln>
                  <a:noFill/>
                </a:ln>
                <a:solidFill>
                  <a:schemeClr val="tx1"/>
                </a:solidFill>
                <a:effectLst/>
                <a:uLnTx/>
                <a:uFillTx/>
                <a:latin typeface="+mn-lt"/>
                <a:ea typeface="+mn-ea"/>
                <a:cs typeface="+mn-cs"/>
              </a:rPr>
              <a:t>γύρω μας</a:t>
            </a:r>
            <a:r>
              <a:rPr kumimoji="0" lang="el-GR" b="0" i="0" u="none" strike="noStrike" kern="1200" cap="none" spc="0" normalizeH="0" baseline="0" noProof="0" dirty="0">
                <a:ln>
                  <a:noFill/>
                </a:ln>
                <a:solidFill>
                  <a:schemeClr val="tx1"/>
                </a:solidFill>
                <a:effectLst/>
                <a:uLnTx/>
                <a:uFillTx/>
                <a:latin typeface="+mn-lt"/>
                <a:ea typeface="+mn-ea"/>
                <a:cs typeface="+mn-cs"/>
              </a:rPr>
              <a:t> μέσω</a:t>
            </a:r>
            <a:r>
              <a:rPr kumimoji="0" lang="el-GR" b="0" i="0" u="none" strike="noStrike" kern="1200" cap="none" spc="0" normalizeH="0" noProof="0" dirty="0">
                <a:ln>
                  <a:noFill/>
                </a:ln>
                <a:solidFill>
                  <a:schemeClr val="tx1"/>
                </a:solidFill>
                <a:effectLst/>
                <a:uLnTx/>
                <a:uFillTx/>
                <a:latin typeface="+mn-lt"/>
                <a:ea typeface="+mn-ea"/>
                <a:cs typeface="+mn-cs"/>
              </a:rPr>
              <a:t>  </a:t>
            </a:r>
            <a:r>
              <a:rPr kumimoji="0" lang="el-GR" b="1" i="0" u="none" strike="noStrike" kern="1200" cap="none" spc="600" normalizeH="0" noProof="0" dirty="0">
                <a:ln>
                  <a:noFill/>
                </a:ln>
                <a:solidFill>
                  <a:schemeClr val="tx1"/>
                </a:solidFill>
                <a:effectLst/>
                <a:uLnTx/>
                <a:uFillTx/>
                <a:latin typeface="+mn-lt"/>
                <a:ea typeface="+mn-ea"/>
                <a:cs typeface="+mn-cs"/>
              </a:rPr>
              <a:t>αληθινής</a:t>
            </a:r>
            <a:r>
              <a:rPr kumimoji="0" lang="el-GR" b="1" i="0" u="none" strike="noStrike" kern="1200" cap="none" spc="0" normalizeH="0" noProof="0" dirty="0">
                <a:ln>
                  <a:noFill/>
                </a:ln>
                <a:solidFill>
                  <a:schemeClr val="tx1"/>
                </a:solidFill>
                <a:effectLst/>
                <a:uLnTx/>
                <a:uFillTx/>
                <a:latin typeface="+mn-lt"/>
                <a:ea typeface="+mn-ea"/>
                <a:cs typeface="+mn-cs"/>
              </a:rPr>
              <a:t> </a:t>
            </a:r>
            <a:r>
              <a:rPr kumimoji="0" lang="el-GR" b="1" i="0" u="none" strike="noStrike" kern="1200" cap="none" spc="600" normalizeH="0" baseline="0" noProof="0" dirty="0">
                <a:ln>
                  <a:noFill/>
                </a:ln>
                <a:solidFill>
                  <a:schemeClr val="tx1"/>
                </a:solidFill>
                <a:effectLst/>
                <a:uLnTx/>
                <a:uFillTx/>
                <a:latin typeface="+mn-lt"/>
                <a:ea typeface="+mn-ea"/>
                <a:cs typeface="+mn-cs"/>
              </a:rPr>
              <a:t>επικοινωνίας με ενεργητική ακρόαση, </a:t>
            </a:r>
            <a:r>
              <a:rPr kumimoji="0" lang="el-GR" b="1" i="0" u="none" strike="noStrike" kern="1200" cap="none" spc="600" normalizeH="0" baseline="0" noProof="0" dirty="0" err="1">
                <a:ln>
                  <a:noFill/>
                </a:ln>
                <a:solidFill>
                  <a:schemeClr val="tx1"/>
                </a:solidFill>
                <a:effectLst/>
                <a:uLnTx/>
                <a:uFillTx/>
                <a:latin typeface="+mn-lt"/>
                <a:ea typeface="+mn-ea"/>
                <a:cs typeface="+mn-cs"/>
              </a:rPr>
              <a:t>ενσυναίσθηση</a:t>
            </a:r>
            <a:r>
              <a:rPr kumimoji="0" lang="el-GR" b="1" i="0" u="none" strike="noStrike" kern="1200" cap="none" spc="600" normalizeH="0" baseline="0" noProof="0" dirty="0">
                <a:ln>
                  <a:noFill/>
                </a:ln>
                <a:solidFill>
                  <a:schemeClr val="tx1"/>
                </a:solidFill>
                <a:effectLst/>
                <a:uLnTx/>
                <a:uFillTx/>
                <a:latin typeface="+mn-lt"/>
                <a:ea typeface="+mn-ea"/>
                <a:cs typeface="+mn-cs"/>
              </a:rPr>
              <a:t>,</a:t>
            </a:r>
            <a:r>
              <a:rPr kumimoji="0" lang="el-GR" b="1" i="0" u="none" strike="noStrike" kern="1200" cap="none" spc="600" normalizeH="0" noProof="0" dirty="0">
                <a:ln>
                  <a:noFill/>
                </a:ln>
                <a:solidFill>
                  <a:schemeClr val="tx1"/>
                </a:solidFill>
                <a:effectLst/>
                <a:uLnTx/>
                <a:uFillTx/>
                <a:latin typeface="+mn-lt"/>
                <a:ea typeface="+mn-ea"/>
                <a:cs typeface="+mn-cs"/>
              </a:rPr>
              <a:t> </a:t>
            </a:r>
            <a:r>
              <a:rPr kumimoji="0" lang="el-GR" b="1" i="0" u="none" strike="noStrike" kern="1200" cap="none" spc="600" normalizeH="0" noProof="0" dirty="0" err="1">
                <a:ln>
                  <a:noFill/>
                </a:ln>
                <a:solidFill>
                  <a:schemeClr val="tx1"/>
                </a:solidFill>
                <a:effectLst/>
                <a:uLnTx/>
                <a:uFillTx/>
                <a:latin typeface="+mn-lt"/>
                <a:ea typeface="+mn-ea"/>
                <a:cs typeface="+mn-cs"/>
              </a:rPr>
              <a:t>συμμερισμό</a:t>
            </a:r>
            <a:r>
              <a:rPr kumimoji="0" lang="el-GR" b="1" i="0" u="none" strike="noStrike" kern="1200" cap="none" spc="600" normalizeH="0" noProof="0" dirty="0">
                <a:ln>
                  <a:noFill/>
                </a:ln>
                <a:solidFill>
                  <a:schemeClr val="tx1"/>
                </a:solidFill>
                <a:effectLst/>
                <a:uLnTx/>
                <a:uFillTx/>
                <a:latin typeface="+mn-lt"/>
                <a:ea typeface="+mn-ea"/>
                <a:cs typeface="+mn-cs"/>
              </a:rPr>
              <a:t> συναισθημάτων και φυσική επαφή</a:t>
            </a:r>
            <a:r>
              <a:rPr kumimoji="0" lang="el-GR" b="1" i="0" u="none" strike="noStrike" kern="1200" cap="none" spc="0" normalizeH="0" baseline="0" noProof="0" dirty="0">
                <a:ln>
                  <a:noFill/>
                </a:ln>
                <a:solidFill>
                  <a:schemeClr val="tx1"/>
                </a:solidFill>
                <a:effectLst/>
                <a:uLnTx/>
                <a:uFillTx/>
                <a:latin typeface="+mn-lt"/>
                <a:ea typeface="+mn-ea"/>
                <a:cs typeface="+mn-cs"/>
              </a:rPr>
              <a:t>.</a:t>
            </a:r>
            <a:r>
              <a:rPr kumimoji="0" lang="en-US" b="1" i="0" u="none" strike="noStrike" kern="1200" cap="none" spc="0" normalizeH="0" baseline="0" noProof="0" dirty="0">
                <a:ln>
                  <a:noFill/>
                </a:ln>
                <a:solidFill>
                  <a:schemeClr val="tx1"/>
                </a:solidFill>
                <a:effectLst/>
                <a:uLnTx/>
                <a:uFillTx/>
                <a:latin typeface="+mn-lt"/>
                <a:ea typeface="+mn-ea"/>
                <a:cs typeface="+mn-cs"/>
              </a:rPr>
              <a:t> </a:t>
            </a:r>
            <a:endParaRPr kumimoji="0" lang="el-GR"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chemeClr val="tx1"/>
                </a:solidFill>
                <a:effectLst/>
                <a:uLnTx/>
                <a:uFillTx/>
                <a:latin typeface="+mn-lt"/>
                <a:ea typeface="+mn-ea"/>
                <a:cs typeface="+mn-cs"/>
              </a:rPr>
              <a:t>Καλλιέργεια </a:t>
            </a:r>
            <a:r>
              <a:rPr kumimoji="0" lang="el-GR" b="1" i="0" u="none" strike="noStrike" kern="1200" cap="none" spc="0" normalizeH="0" baseline="0" noProof="0" dirty="0">
                <a:ln>
                  <a:noFill/>
                </a:ln>
                <a:solidFill>
                  <a:schemeClr val="tx1"/>
                </a:solidFill>
                <a:effectLst/>
                <a:uLnTx/>
                <a:uFillTx/>
                <a:latin typeface="+mn-lt"/>
                <a:ea typeface="+mn-ea"/>
                <a:cs typeface="+mn-cs"/>
              </a:rPr>
              <a:t>δεξιοτήτων συναισθηματικής νοημοσύνης.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C4E663-071A-BA3E-D029-297034F87150}"/>
              </a:ext>
            </a:extLst>
          </p:cNvPr>
          <p:cNvSpPr>
            <a:spLocks noGrp="1"/>
          </p:cNvSpPr>
          <p:nvPr>
            <p:ph type="title"/>
          </p:nvPr>
        </p:nvSpPr>
        <p:spPr>
          <a:xfrm>
            <a:off x="5448300" y="1"/>
            <a:ext cx="6743701" cy="6857999"/>
          </a:xfrm>
        </p:spPr>
        <p:txBody>
          <a:bodyPr>
            <a:normAutofit fontScale="90000"/>
          </a:bodyPr>
          <a:lstStyle/>
          <a:p>
            <a:pPr algn="ctr"/>
            <a:r>
              <a:rPr lang="el-GR" i="1" dirty="0">
                <a:effectLst>
                  <a:outerShdw blurRad="38100" dist="38100" dir="2700000" algn="tl">
                    <a:srgbClr val="000000">
                      <a:alpha val="43137"/>
                    </a:srgbClr>
                  </a:outerShdw>
                </a:effectLst>
                <a:latin typeface="+mn-lt"/>
              </a:rPr>
              <a:t>Επί απουσίας </a:t>
            </a:r>
            <a:r>
              <a:rPr lang="el-GR" i="1" dirty="0" err="1">
                <a:effectLst>
                  <a:outerShdw blurRad="38100" dist="38100" dir="2700000" algn="tl">
                    <a:srgbClr val="000000">
                      <a:alpha val="43137"/>
                    </a:srgbClr>
                  </a:outerShdw>
                </a:effectLst>
                <a:latin typeface="+mn-lt"/>
              </a:rPr>
              <a:t>πηγαιότητας</a:t>
            </a:r>
            <a:r>
              <a:rPr lang="el-GR" i="1" dirty="0">
                <a:effectLst>
                  <a:outerShdw blurRad="38100" dist="38100" dir="2700000" algn="tl">
                    <a:srgbClr val="000000">
                      <a:alpha val="43137"/>
                    </a:srgbClr>
                  </a:outerShdw>
                </a:effectLst>
                <a:latin typeface="+mn-lt"/>
              </a:rPr>
              <a:t>,</a:t>
            </a:r>
            <a:br>
              <a:rPr lang="el-GR" dirty="0">
                <a:latin typeface="+mn-lt"/>
              </a:rPr>
            </a:br>
            <a:r>
              <a:rPr lang="el-GR" dirty="0">
                <a:latin typeface="+mn-lt"/>
              </a:rPr>
              <a:t>οι </a:t>
            </a:r>
            <a:r>
              <a:rPr lang="el-GR" b="1" dirty="0">
                <a:latin typeface="+mn-lt"/>
              </a:rPr>
              <a:t>αρχές </a:t>
            </a:r>
            <a:r>
              <a:rPr lang="el-GR" dirty="0">
                <a:latin typeface="+mn-lt"/>
              </a:rPr>
              <a:t>του </a:t>
            </a:r>
            <a:r>
              <a:rPr lang="el-GR" b="1" dirty="0">
                <a:latin typeface="+mn-lt"/>
              </a:rPr>
              <a:t>ανθρωπισμού</a:t>
            </a:r>
            <a:r>
              <a:rPr lang="el-GR" dirty="0">
                <a:latin typeface="+mn-lt"/>
              </a:rPr>
              <a:t> </a:t>
            </a:r>
            <a:br>
              <a:rPr lang="el-GR" dirty="0">
                <a:latin typeface="+mn-lt"/>
              </a:rPr>
            </a:br>
            <a:r>
              <a:rPr lang="el-GR" i="1" dirty="0">
                <a:latin typeface="+mn-lt"/>
              </a:rPr>
              <a:t>δεν διδάσκονται</a:t>
            </a:r>
            <a:r>
              <a:rPr lang="el-GR" dirty="0">
                <a:latin typeface="+mn-lt"/>
              </a:rPr>
              <a:t>, </a:t>
            </a:r>
            <a:br>
              <a:rPr lang="el-GR" dirty="0">
                <a:latin typeface="+mn-lt"/>
              </a:rPr>
            </a:br>
            <a:r>
              <a:rPr lang="el-GR" dirty="0">
                <a:latin typeface="+mn-lt"/>
              </a:rPr>
              <a:t>αλλά </a:t>
            </a:r>
            <a:r>
              <a:rPr lang="el-GR" b="1" dirty="0">
                <a:latin typeface="+mn-lt"/>
              </a:rPr>
              <a:t>καλλιεργούνται</a:t>
            </a:r>
            <a:r>
              <a:rPr lang="el-GR" dirty="0">
                <a:latin typeface="+mn-lt"/>
              </a:rPr>
              <a:t> </a:t>
            </a:r>
            <a:br>
              <a:rPr lang="el-GR" dirty="0">
                <a:latin typeface="+mn-lt"/>
              </a:rPr>
            </a:br>
            <a:r>
              <a:rPr lang="el-GR" dirty="0">
                <a:latin typeface="+mn-lt"/>
              </a:rPr>
              <a:t>με </a:t>
            </a:r>
            <a:r>
              <a:rPr lang="el-GR" b="1" u="sng" dirty="0">
                <a:effectLst>
                  <a:outerShdw blurRad="38100" dist="38100" dir="2700000" algn="tl">
                    <a:srgbClr val="000000">
                      <a:alpha val="43137"/>
                    </a:srgbClr>
                  </a:outerShdw>
                </a:effectLst>
                <a:latin typeface="+mn-lt"/>
              </a:rPr>
              <a:t>βιωματική</a:t>
            </a:r>
            <a:r>
              <a:rPr lang="el-GR" b="1" dirty="0">
                <a:latin typeface="+mn-lt"/>
              </a:rPr>
              <a:t> επαφή </a:t>
            </a:r>
            <a:br>
              <a:rPr lang="el-GR" b="1" dirty="0">
                <a:latin typeface="+mn-lt"/>
              </a:rPr>
            </a:br>
            <a:r>
              <a:rPr lang="el-GR" dirty="0">
                <a:latin typeface="+mn-lt"/>
              </a:rPr>
              <a:t>με </a:t>
            </a:r>
            <a:r>
              <a:rPr lang="el-GR" b="1" dirty="0">
                <a:latin typeface="+mn-lt"/>
              </a:rPr>
              <a:t>κατάλληλα ερεθίσματα </a:t>
            </a:r>
            <a:br>
              <a:rPr lang="el-GR" b="1" dirty="0">
                <a:latin typeface="+mn-lt"/>
              </a:rPr>
            </a:br>
            <a:r>
              <a:rPr lang="el-GR" dirty="0">
                <a:latin typeface="+mn-lt"/>
              </a:rPr>
              <a:t>από ανθρώπους </a:t>
            </a:r>
            <a:r>
              <a:rPr lang="el-GR" b="1" u="sng" spc="600" dirty="0">
                <a:latin typeface="+mn-lt"/>
              </a:rPr>
              <a:t>δεκτικούς</a:t>
            </a:r>
            <a:r>
              <a:rPr lang="el-GR" dirty="0">
                <a:latin typeface="+mn-lt"/>
              </a:rPr>
              <a:t> </a:t>
            </a:r>
            <a:br>
              <a:rPr lang="el-GR" dirty="0">
                <a:latin typeface="+mn-lt"/>
              </a:rPr>
            </a:br>
            <a:r>
              <a:rPr lang="el-GR" dirty="0">
                <a:effectLst>
                  <a:outerShdw blurRad="38100" dist="38100" dir="2700000" algn="tl">
                    <a:srgbClr val="000000">
                      <a:alpha val="43137"/>
                    </a:srgbClr>
                  </a:outerShdw>
                </a:effectLst>
                <a:latin typeface="+mn-lt"/>
              </a:rPr>
              <a:t>τόσο σε αυτά όσο</a:t>
            </a:r>
            <a:r>
              <a:rPr lang="el-GR" dirty="0">
                <a:latin typeface="+mn-lt"/>
              </a:rPr>
              <a:t> </a:t>
            </a:r>
            <a:r>
              <a:rPr lang="el-GR" b="1" u="sng" dirty="0">
                <a:effectLst>
                  <a:outerShdw blurRad="38100" dist="38100" dir="2700000" algn="tl">
                    <a:srgbClr val="000000">
                      <a:alpha val="43137"/>
                    </a:srgbClr>
                  </a:outerShdw>
                </a:effectLst>
                <a:latin typeface="+mn-lt"/>
              </a:rPr>
              <a:t>και</a:t>
            </a:r>
            <a:r>
              <a:rPr lang="el-GR" dirty="0">
                <a:effectLst>
                  <a:outerShdw blurRad="38100" dist="38100" dir="2700000" algn="tl">
                    <a:srgbClr val="000000">
                      <a:alpha val="43137"/>
                    </a:srgbClr>
                  </a:outerShdw>
                </a:effectLst>
                <a:latin typeface="+mn-lt"/>
              </a:rPr>
              <a:t> στην </a:t>
            </a:r>
            <a:r>
              <a:rPr lang="el-GR" b="1" u="sng" dirty="0">
                <a:effectLst>
                  <a:outerShdw blurRad="38100" dist="38100" dir="2700000" algn="tl">
                    <a:srgbClr val="000000">
                      <a:alpha val="43137"/>
                    </a:srgbClr>
                  </a:outerShdw>
                </a:effectLst>
                <a:latin typeface="+mn-lt"/>
              </a:rPr>
              <a:t>έμπρακτη</a:t>
            </a:r>
            <a:r>
              <a:rPr lang="el-GR" b="1" dirty="0">
                <a:effectLst>
                  <a:outerShdw blurRad="38100" dist="38100" dir="2700000" algn="tl">
                    <a:srgbClr val="000000">
                      <a:alpha val="43137"/>
                    </a:srgbClr>
                  </a:outerShdw>
                </a:effectLst>
                <a:latin typeface="+mn-lt"/>
              </a:rPr>
              <a:t> υιοθέτηση</a:t>
            </a:r>
            <a:r>
              <a:rPr lang="el-GR" dirty="0">
                <a:effectLst>
                  <a:outerShdw blurRad="38100" dist="38100" dir="2700000" algn="tl">
                    <a:srgbClr val="000000">
                      <a:alpha val="43137"/>
                    </a:srgbClr>
                  </a:outerShdw>
                </a:effectLst>
                <a:latin typeface="+mn-lt"/>
              </a:rPr>
              <a:t> του ανάλογου </a:t>
            </a:r>
            <a:r>
              <a:rPr lang="el-GR" b="1" dirty="0">
                <a:effectLst>
                  <a:outerShdw blurRad="38100" dist="38100" dir="2700000" algn="tl">
                    <a:srgbClr val="000000">
                      <a:alpha val="43137"/>
                    </a:srgbClr>
                  </a:outerShdw>
                </a:effectLst>
                <a:latin typeface="+mn-lt"/>
              </a:rPr>
              <a:t>τρόπου καθημερινής </a:t>
            </a:r>
            <a:r>
              <a:rPr lang="el-GR" b="1" u="sng" dirty="0">
                <a:effectLst>
                  <a:outerShdw blurRad="38100" dist="38100" dir="2700000" algn="tl">
                    <a:srgbClr val="000000">
                      <a:alpha val="43137"/>
                    </a:srgbClr>
                  </a:outerShdw>
                </a:effectLst>
                <a:latin typeface="+mn-lt"/>
              </a:rPr>
              <a:t>ζωής,</a:t>
            </a:r>
            <a:br>
              <a:rPr lang="el-GR" b="1" u="sng" dirty="0">
                <a:effectLst>
                  <a:outerShdw blurRad="38100" dist="38100" dir="2700000" algn="tl">
                    <a:srgbClr val="000000">
                      <a:alpha val="43137"/>
                    </a:srgbClr>
                  </a:outerShdw>
                </a:effectLst>
                <a:latin typeface="+mn-lt"/>
              </a:rPr>
            </a:br>
            <a:r>
              <a:rPr lang="el-GR" b="1" i="1" u="sng" dirty="0">
                <a:effectLst>
                  <a:outerShdw blurRad="38100" dist="38100" dir="2700000" algn="tl">
                    <a:srgbClr val="000000">
                      <a:alpha val="43137"/>
                    </a:srgbClr>
                  </a:outerShdw>
                </a:effectLst>
                <a:latin typeface="+mn-lt"/>
              </a:rPr>
              <a:t> όχι μόνο σκέψης </a:t>
            </a:r>
            <a:r>
              <a:rPr lang="el-GR" dirty="0">
                <a:effectLst>
                  <a:outerShdw blurRad="38100" dist="38100" dir="2700000" algn="tl">
                    <a:srgbClr val="000000">
                      <a:alpha val="43137"/>
                    </a:srgbClr>
                  </a:outerShdw>
                </a:effectLst>
                <a:latin typeface="+mn-lt"/>
              </a:rPr>
              <a:t>. </a:t>
            </a:r>
          </a:p>
        </p:txBody>
      </p:sp>
      <p:pic>
        <p:nvPicPr>
          <p:cNvPr id="5" name="Εικόνα 15">
            <a:extLst>
              <a:ext uri="{FF2B5EF4-FFF2-40B4-BE49-F238E27FC236}">
                <a16:creationId xmlns:a16="http://schemas.microsoft.com/office/drawing/2014/main" id="{BDF4488C-85E1-33EB-F644-026CA3838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94" y="180893"/>
            <a:ext cx="5784856" cy="2507824"/>
          </a:xfrm>
          <a:prstGeom prst="rect">
            <a:avLst/>
          </a:prstGeom>
        </p:spPr>
      </p:pic>
      <p:sp>
        <p:nvSpPr>
          <p:cNvPr id="6" name="1 - Τίτλος"/>
          <p:cNvSpPr txBox="1">
            <a:spLocks/>
          </p:cNvSpPr>
          <p:nvPr/>
        </p:nvSpPr>
        <p:spPr>
          <a:xfrm>
            <a:off x="190500" y="1962151"/>
            <a:ext cx="3686557" cy="909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Ο ανθρωπισμός</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πεμπτουσία της Ιατρικής </a:t>
            </a:r>
          </a:p>
        </p:txBody>
      </p:sp>
      <p:pic>
        <p:nvPicPr>
          <p:cNvPr id="1027" name="Picture 3" descr="C:\Users\user\Desktop\221036260.jpg"/>
          <p:cNvPicPr>
            <a:picLocks noChangeAspect="1" noChangeArrowheads="1"/>
          </p:cNvPicPr>
          <p:nvPr/>
        </p:nvPicPr>
        <p:blipFill>
          <a:blip r:embed="rId3"/>
          <a:srcRect/>
          <a:stretch>
            <a:fillRect/>
          </a:stretch>
        </p:blipFill>
        <p:spPr bwMode="auto">
          <a:xfrm>
            <a:off x="951141" y="3021347"/>
            <a:ext cx="4266012" cy="3640330"/>
          </a:xfrm>
          <a:prstGeom prst="rect">
            <a:avLst/>
          </a:prstGeom>
          <a:noFill/>
        </p:spPr>
      </p:pic>
    </p:spTree>
    <p:extLst>
      <p:ext uri="{BB962C8B-B14F-4D97-AF65-F5344CB8AC3E}">
        <p14:creationId xmlns:p14="http://schemas.microsoft.com/office/powerpoint/2010/main" val="2345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0B7CBB3-6232-45FC-8275-F6F84FF4844B}"/>
              </a:ext>
            </a:extLst>
          </p:cNvPr>
          <p:cNvSpPr>
            <a:spLocks noGrp="1"/>
          </p:cNvSpPr>
          <p:nvPr>
            <p:ph idx="1"/>
          </p:nvPr>
        </p:nvSpPr>
        <p:spPr>
          <a:xfrm>
            <a:off x="6193970" y="751114"/>
            <a:ext cx="5901123" cy="6106886"/>
          </a:xfrm>
        </p:spPr>
        <p:txBody>
          <a:bodyPr>
            <a:normAutofit fontScale="92500" lnSpcReduction="10000"/>
          </a:bodyPr>
          <a:lstStyle/>
          <a:p>
            <a:pPr algn="just"/>
            <a:r>
              <a:rPr lang="el-GR" dirty="0"/>
              <a:t>Οι ανθρωπιστικές επιστήμες είναι «θεωρητικές» και υπηρετούν τον άνθρωπο προάγοντας τον πνευματικό πολιτισμό του, ενώ οι θετικές επιστήμες είναι «πρακτικές» και αναπτύσσουν τεχνολογία μονομερώς.</a:t>
            </a:r>
          </a:p>
          <a:p>
            <a:pPr algn="just"/>
            <a:r>
              <a:rPr lang="el-GR" dirty="0"/>
              <a:t>Στην εκπαίδευση ξεκινάμε από τη «θεωρία» για να την εφαρμόσουμε κάποια στιγμή στην πράξη.</a:t>
            </a:r>
          </a:p>
          <a:p>
            <a:pPr algn="just"/>
            <a:r>
              <a:rPr lang="el-GR" dirty="0"/>
              <a:t>Η ενασχόληση με ερεθίσματα ψυχικής και πνευματικής καλλιέργειας αρκεί από μόνη της να μας κάνει «καλύτερους».</a:t>
            </a:r>
          </a:p>
        </p:txBody>
      </p:sp>
      <p:sp>
        <p:nvSpPr>
          <p:cNvPr id="5" name="Τίτλος 1">
            <a:extLst>
              <a:ext uri="{FF2B5EF4-FFF2-40B4-BE49-F238E27FC236}">
                <a16:creationId xmlns:a16="http://schemas.microsoft.com/office/drawing/2014/main" id="{EFDAF872-44B9-4169-58EB-8C10E77E08BE}"/>
              </a:ext>
            </a:extLst>
          </p:cNvPr>
          <p:cNvSpPr>
            <a:spLocks noGrp="1"/>
          </p:cNvSpPr>
          <p:nvPr>
            <p:ph type="title"/>
          </p:nvPr>
        </p:nvSpPr>
        <p:spPr>
          <a:xfrm>
            <a:off x="0" y="0"/>
            <a:ext cx="12192000" cy="502920"/>
          </a:xfrm>
        </p:spPr>
        <p:txBody>
          <a:bodyPr>
            <a:noAutofit/>
          </a:bodyPr>
          <a:lstStyle/>
          <a:p>
            <a:pPr algn="ctr"/>
            <a:r>
              <a:rPr lang="el-GR" sz="3600" b="1" spc="600" dirty="0" err="1">
                <a:effectLst>
                  <a:outerShdw blurRad="38100" dist="38100" dir="2700000" algn="tl">
                    <a:srgbClr val="000000">
                      <a:alpha val="43137"/>
                    </a:srgbClr>
                  </a:outerShdw>
                </a:effectLst>
              </a:rPr>
              <a:t>Αντίταξη</a:t>
            </a:r>
            <a:r>
              <a:rPr lang="el-GR" sz="3600" b="1" dirty="0"/>
              <a:t> σε τρία κοινότοπα θέσφατα</a:t>
            </a:r>
            <a:r>
              <a:rPr lang="en-US" sz="3600" b="1" dirty="0"/>
              <a:t>: </a:t>
            </a:r>
            <a:r>
              <a:rPr lang="el-GR" sz="3600" b="1" dirty="0"/>
              <a:t>μύθοι και αλήθειες</a:t>
            </a:r>
          </a:p>
        </p:txBody>
      </p:sp>
      <p:pic>
        <p:nvPicPr>
          <p:cNvPr id="11" name="Εικόνα 10">
            <a:extLst>
              <a:ext uri="{FF2B5EF4-FFF2-40B4-BE49-F238E27FC236}">
                <a16:creationId xmlns:a16="http://schemas.microsoft.com/office/drawing/2014/main" id="{01AF159B-DF6E-52F9-D0C2-A7247C69B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016" y="4023360"/>
            <a:ext cx="2616084" cy="2664919"/>
          </a:xfrm>
          <a:prstGeom prst="rect">
            <a:avLst/>
          </a:prstGeom>
        </p:spPr>
      </p:pic>
      <p:pic>
        <p:nvPicPr>
          <p:cNvPr id="12" name="Picture 2">
            <a:extLst>
              <a:ext uri="{FF2B5EF4-FFF2-40B4-BE49-F238E27FC236}">
                <a16:creationId xmlns:a16="http://schemas.microsoft.com/office/drawing/2014/main" id="{9B4602B5-D4E8-49F7-790B-08D0A4511861}"/>
              </a:ext>
            </a:extLst>
          </p:cNvPr>
          <p:cNvPicPr>
            <a:picLocks noChangeAspect="1" noChangeArrowheads="1"/>
          </p:cNvPicPr>
          <p:nvPr/>
        </p:nvPicPr>
        <p:blipFill>
          <a:blip r:embed="rId3" cstate="print"/>
          <a:srcRect/>
          <a:stretch>
            <a:fillRect/>
          </a:stretch>
        </p:blipFill>
        <p:spPr bwMode="auto">
          <a:xfrm>
            <a:off x="307218" y="474436"/>
            <a:ext cx="2888598" cy="3375188"/>
          </a:xfrm>
          <a:prstGeom prst="rect">
            <a:avLst/>
          </a:prstGeom>
          <a:noFill/>
        </p:spPr>
      </p:pic>
      <p:pic>
        <p:nvPicPr>
          <p:cNvPr id="13" name="Picture 2">
            <a:extLst>
              <a:ext uri="{FF2B5EF4-FFF2-40B4-BE49-F238E27FC236}">
                <a16:creationId xmlns:a16="http://schemas.microsoft.com/office/drawing/2014/main" id="{01D267D9-6B66-AC26-62CB-9EE839F54988}"/>
              </a:ext>
            </a:extLst>
          </p:cNvPr>
          <p:cNvPicPr>
            <a:picLocks noGrp="1" noChangeAspect="1" noChangeArrowheads="1"/>
          </p:cNvPicPr>
          <p:nvPr/>
        </p:nvPicPr>
        <p:blipFill>
          <a:blip r:embed="rId4" cstate="print"/>
          <a:srcRect/>
          <a:stretch>
            <a:fillRect/>
          </a:stretch>
        </p:blipFill>
        <p:spPr bwMode="auto">
          <a:xfrm>
            <a:off x="3401568" y="482084"/>
            <a:ext cx="2514599" cy="3358396"/>
          </a:xfrm>
          <a:prstGeom prst="rect">
            <a:avLst/>
          </a:prstGeom>
          <a:noFill/>
        </p:spPr>
      </p:pic>
      <p:pic>
        <p:nvPicPr>
          <p:cNvPr id="1026" name="Picture 2" descr="C:\Users\user\Desktop\best.jpg"/>
          <p:cNvPicPr>
            <a:picLocks noChangeAspect="1" noChangeArrowheads="1"/>
          </p:cNvPicPr>
          <p:nvPr/>
        </p:nvPicPr>
        <p:blipFill>
          <a:blip r:embed="rId5"/>
          <a:srcRect/>
          <a:stretch>
            <a:fillRect/>
          </a:stretch>
        </p:blipFill>
        <p:spPr bwMode="auto">
          <a:xfrm>
            <a:off x="112776" y="4014216"/>
            <a:ext cx="3398520" cy="2649188"/>
          </a:xfrm>
          <a:prstGeom prst="rect">
            <a:avLst/>
          </a:prstGeom>
          <a:noFill/>
        </p:spPr>
      </p:pic>
    </p:spTree>
    <p:extLst>
      <p:ext uri="{BB962C8B-B14F-4D97-AF65-F5344CB8AC3E}">
        <p14:creationId xmlns:p14="http://schemas.microsoft.com/office/powerpoint/2010/main" val="23352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dissolve">
                                      <p:cBhvr>
                                        <p:cTn id="25" dur="500"/>
                                        <p:tgtEl>
                                          <p:spTgt spid="1026"/>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dissolv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MED2135\ΒΕΛΤΙΩΜΕΝΗ Εικόνα Μαθήματος.jpg"/>
          <p:cNvPicPr>
            <a:picLocks noChangeAspect="1" noChangeArrowheads="1"/>
          </p:cNvPicPr>
          <p:nvPr/>
        </p:nvPicPr>
        <p:blipFill>
          <a:blip r:embed="rId2"/>
          <a:srcRect/>
          <a:stretch>
            <a:fillRect/>
          </a:stretch>
        </p:blipFill>
        <p:spPr bwMode="auto">
          <a:xfrm>
            <a:off x="6670675" y="358775"/>
            <a:ext cx="5276850" cy="6062663"/>
          </a:xfrm>
          <a:prstGeom prst="rect">
            <a:avLst/>
          </a:prstGeom>
          <a:noFill/>
        </p:spPr>
      </p:pic>
      <p:sp>
        <p:nvSpPr>
          <p:cNvPr id="3" name="2 - Ορθογώνιο"/>
          <p:cNvSpPr/>
          <p:nvPr/>
        </p:nvSpPr>
        <p:spPr>
          <a:xfrm>
            <a:off x="0" y="3886200"/>
            <a:ext cx="6680200" cy="3077766"/>
          </a:xfrm>
          <a:prstGeom prst="rect">
            <a:avLst/>
          </a:prstGeom>
        </p:spPr>
        <p:txBody>
          <a:bodyPr wrap="square">
            <a:spAutoFit/>
          </a:bodyPr>
          <a:lstStyle/>
          <a:p>
            <a:pPr algn="ctr"/>
            <a:r>
              <a:rPr lang="el-GR" sz="1600" b="1" dirty="0">
                <a:latin typeface="Arial" pitchFamily="34" charset="0"/>
                <a:ea typeface="Times New Roman" panose="02020603050405020304" pitchFamily="18" charset="0"/>
                <a:cs typeface="Arial" pitchFamily="34" charset="0"/>
              </a:rPr>
              <a:t>Οι  </a:t>
            </a:r>
            <a:r>
              <a:rPr lang="el-GR" sz="1600" b="1" spc="300" dirty="0" err="1">
                <a:effectLst>
                  <a:outerShdw blurRad="38100" dist="38100" dir="2700000" algn="tl">
                    <a:srgbClr val="000000">
                      <a:alpha val="43137"/>
                    </a:srgbClr>
                  </a:outerShdw>
                </a:effectLst>
                <a:latin typeface="Arial" pitchFamily="34" charset="0"/>
                <a:ea typeface="Times New Roman" panose="02020603050405020304" pitchFamily="18" charset="0"/>
                <a:cs typeface="Arial" pitchFamily="34" charset="0"/>
              </a:rPr>
              <a:t>διαδραστικές</a:t>
            </a:r>
            <a:r>
              <a:rPr lang="el-GR" sz="1600" b="1" spc="300" dirty="0">
                <a:effectLst>
                  <a:outerShdw blurRad="38100" dist="38100" dir="2700000" algn="tl">
                    <a:srgbClr val="000000">
                      <a:alpha val="43137"/>
                    </a:srgbClr>
                  </a:outerShdw>
                </a:effectLst>
                <a:latin typeface="Arial" pitchFamily="34" charset="0"/>
                <a:ea typeface="Times New Roman" panose="02020603050405020304" pitchFamily="18" charset="0"/>
                <a:cs typeface="Arial" pitchFamily="34" charset="0"/>
              </a:rPr>
              <a:t> παραδόσεις και δράσεις</a:t>
            </a:r>
          </a:p>
          <a:p>
            <a:pPr algn="ctr"/>
            <a:r>
              <a:rPr lang="el-GR" sz="1600" b="1" spc="300" dirty="0">
                <a:effectLst>
                  <a:outerShdw blurRad="38100" dist="38100" dir="2700000" algn="tl">
                    <a:srgbClr val="000000">
                      <a:alpha val="43137"/>
                    </a:srgbClr>
                  </a:outerShdw>
                </a:effectLst>
                <a:latin typeface="Arial" pitchFamily="34" charset="0"/>
                <a:ea typeface="Times New Roman" panose="02020603050405020304" pitchFamily="18" charset="0"/>
                <a:cs typeface="Arial" pitchFamily="34" charset="0"/>
              </a:rPr>
              <a:t> </a:t>
            </a:r>
            <a:r>
              <a:rPr lang="el-GR" sz="1600" b="1" dirty="0">
                <a:latin typeface="Arial" pitchFamily="34" charset="0"/>
                <a:ea typeface="Times New Roman" panose="02020603050405020304" pitchFamily="18" charset="0"/>
                <a:cs typeface="Arial" pitchFamily="34" charset="0"/>
              </a:rPr>
              <a:t>του μαθήματος στρέφονται γύρω από την αξία της ζωής, </a:t>
            </a:r>
          </a:p>
          <a:p>
            <a:pPr algn="ctr"/>
            <a:r>
              <a:rPr lang="el-GR" sz="1600" b="1" dirty="0">
                <a:latin typeface="Arial" pitchFamily="34" charset="0"/>
                <a:ea typeface="Times New Roman" panose="02020603050405020304" pitchFamily="18" charset="0"/>
                <a:cs typeface="Arial" pitchFamily="34" charset="0"/>
              </a:rPr>
              <a:t>τη νόσο, την ιδιότητα του γιατρού, τη σχέση γιατρού – ασθενούς και τον θάνατο, αντλώντας σχετικά ερεθίσματα</a:t>
            </a:r>
          </a:p>
          <a:p>
            <a:pPr algn="ctr"/>
            <a:r>
              <a:rPr lang="el-GR" sz="1600" b="1" dirty="0">
                <a:latin typeface="Arial" pitchFamily="34" charset="0"/>
                <a:ea typeface="Times New Roman" panose="02020603050405020304" pitchFamily="18" charset="0"/>
                <a:cs typeface="Arial" pitchFamily="34" charset="0"/>
              </a:rPr>
              <a:t> από τους τομείς της Φιλοσοφίας</a:t>
            </a:r>
            <a:r>
              <a:rPr lang="el-GR" sz="1600" dirty="0">
                <a:effectLst>
                  <a:outerShdw blurRad="38100" dist="38100" dir="2700000" algn="tl">
                    <a:srgbClr val="000000">
                      <a:alpha val="43137"/>
                    </a:srgbClr>
                  </a:outerShdw>
                </a:effectLst>
                <a:latin typeface="Arial" pitchFamily="34" charset="0"/>
                <a:ea typeface="Times New Roman" panose="02020603050405020304" pitchFamily="18" charset="0"/>
                <a:cs typeface="Arial" pitchFamily="34" charset="0"/>
              </a:rPr>
              <a:t>,</a:t>
            </a:r>
            <a:r>
              <a:rPr lang="el-GR" sz="1600" b="1" dirty="0">
                <a:latin typeface="Arial" pitchFamily="34" charset="0"/>
                <a:ea typeface="Times New Roman" panose="02020603050405020304" pitchFamily="18" charset="0"/>
                <a:cs typeface="Arial" pitchFamily="34" charset="0"/>
              </a:rPr>
              <a:t> της Θεολογίας, </a:t>
            </a:r>
          </a:p>
          <a:p>
            <a:pPr algn="ctr"/>
            <a:r>
              <a:rPr lang="el-GR" sz="1600" b="1" dirty="0">
                <a:latin typeface="Arial" pitchFamily="34" charset="0"/>
                <a:ea typeface="Times New Roman" panose="02020603050405020304" pitchFamily="18" charset="0"/>
                <a:cs typeface="Arial" pitchFamily="34" charset="0"/>
              </a:rPr>
              <a:t>της Κοινωνιολογίας, των Γραμμάτων και των Τεχνών.</a:t>
            </a:r>
            <a:endParaRPr lang="el-GR" sz="1600" dirty="0"/>
          </a:p>
          <a:p>
            <a:pPr algn="just"/>
            <a:r>
              <a:rPr lang="el-GR" sz="1400" dirty="0"/>
              <a:t>Καθώς πέρα από τη στενή λειτουργία του ως "μάθημα", το εγχείρημά μας αποσκοπεί στη </a:t>
            </a:r>
            <a:r>
              <a:rPr lang="el-GR" sz="1400" b="1" u="sng" dirty="0"/>
              <a:t>διαρκή επικοινωνία</a:t>
            </a:r>
            <a:r>
              <a:rPr lang="el-GR" sz="1400" b="1" dirty="0"/>
              <a:t> και </a:t>
            </a:r>
            <a:r>
              <a:rPr lang="el-GR" sz="1400" b="1" u="sng" dirty="0"/>
              <a:t>δραστήρια αλληλεπίδραση</a:t>
            </a:r>
            <a:r>
              <a:rPr lang="el-GR" sz="1400" b="1" dirty="0"/>
              <a:t> όλων των εγγεγραμμένων στο ηλεκτρονικό χαρτοφυλάκιο του μαθήματος, </a:t>
            </a:r>
            <a:r>
              <a:rPr lang="el-GR" sz="1400" dirty="0"/>
              <a:t>με </a:t>
            </a:r>
            <a:r>
              <a:rPr lang="el-GR" sz="1400" b="1" u="sng" dirty="0" err="1"/>
              <a:t>συν</a:t>
            </a:r>
            <a:r>
              <a:rPr lang="el-GR" sz="1400" b="1" dirty="0" err="1"/>
              <a:t>δημιουργία</a:t>
            </a:r>
            <a:r>
              <a:rPr lang="el-GR" sz="1400" b="1" dirty="0"/>
              <a:t> νέων ερεθισμάτων,</a:t>
            </a:r>
            <a:r>
              <a:rPr lang="el-GR" sz="1400" dirty="0"/>
              <a:t> θα είναι χαρά μας </a:t>
            </a:r>
            <a:r>
              <a:rPr lang="el-GR" sz="1400" b="1" dirty="0"/>
              <a:t>να </a:t>
            </a:r>
            <a:r>
              <a:rPr lang="el-GR" sz="1400" b="1" u="sng" dirty="0"/>
              <a:t>ε γ </a:t>
            </a:r>
            <a:r>
              <a:rPr lang="el-GR" sz="1400" b="1" u="sng" dirty="0" err="1"/>
              <a:t>γ</a:t>
            </a:r>
            <a:r>
              <a:rPr lang="el-GR" sz="1400" b="1" u="sng" dirty="0"/>
              <a:t> ρ α φ ε ί τ ε</a:t>
            </a:r>
            <a:r>
              <a:rPr lang="el-GR" sz="1400" b="1" dirty="0"/>
              <a:t> ως </a:t>
            </a:r>
            <a:r>
              <a:rPr lang="el-GR" sz="1400" b="1" spc="600" dirty="0"/>
              <a:t>μέλη</a:t>
            </a:r>
            <a:r>
              <a:rPr lang="el-GR" sz="1400" b="1" dirty="0"/>
              <a:t> και να π α ρ α μ ε ί ν ε τ ε  </a:t>
            </a:r>
            <a:r>
              <a:rPr lang="el-GR" sz="1400" b="1" u="sng" dirty="0"/>
              <a:t>ενεργοί</a:t>
            </a:r>
            <a:r>
              <a:rPr lang="el-GR" sz="1400" b="1" dirty="0"/>
              <a:t> </a:t>
            </a:r>
            <a:r>
              <a:rPr lang="el-GR" sz="1400" b="1" dirty="0" err="1"/>
              <a:t>εγγεγραμμέν</a:t>
            </a:r>
            <a:r>
              <a:rPr lang="el-GR" sz="1400" b="1" dirty="0"/>
              <a:t>-οι/-ες στο χαρτοφυλάκιο του </a:t>
            </a:r>
            <a:r>
              <a:rPr lang="en-US" sz="1400" b="1" dirty="0"/>
              <a:t>MED2135</a:t>
            </a:r>
            <a:r>
              <a:rPr lang="el-GR" sz="1400" b="1" dirty="0"/>
              <a:t>, προσλαμβάνοντας και </a:t>
            </a:r>
            <a:r>
              <a:rPr lang="el-GR" sz="1400" b="1" dirty="0" err="1"/>
              <a:t>συνδιαμορφώνοντας</a:t>
            </a:r>
            <a:r>
              <a:rPr lang="el-GR" sz="1400" b="1" dirty="0"/>
              <a:t> τα παρεχόμενα ανθρωπιστικά ερεθίσματα και </a:t>
            </a:r>
            <a:r>
              <a:rPr lang="el-GR" sz="1400" b="1" dirty="0" err="1"/>
              <a:t>διαδραστικά</a:t>
            </a:r>
            <a:r>
              <a:rPr lang="el-GR" sz="1400" b="1" dirty="0"/>
              <a:t> </a:t>
            </a:r>
            <a:r>
              <a:rPr lang="el-GR" sz="1400" b="1" dirty="0" err="1"/>
              <a:t>χειριζόμεν</a:t>
            </a:r>
            <a:r>
              <a:rPr lang="el-GR" sz="1400" b="1" dirty="0"/>
              <a:t>-οι/-ες όλα τα "Ενεργά εργαλεία" του.</a:t>
            </a:r>
            <a:endParaRPr lang="el-GR" sz="1400" dirty="0"/>
          </a:p>
        </p:txBody>
      </p:sp>
      <p:sp>
        <p:nvSpPr>
          <p:cNvPr id="4" name="1 - Τίτλος"/>
          <p:cNvSpPr txBox="1">
            <a:spLocks/>
          </p:cNvSpPr>
          <p:nvPr/>
        </p:nvSpPr>
        <p:spPr>
          <a:xfrm>
            <a:off x="0" y="0"/>
            <a:ext cx="6629400" cy="1690688"/>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ΑΝΘΡΩΠΙΣΤΙΚΕΣ ΑΞΙΕΣ &amp; ΣΥΓΧΡΟΝΗ ΙΑΤΡΙΚΗ</a:t>
            </a:r>
            <a:br>
              <a:rPr kumimoji="0" lang="el-GR" sz="2800" b="1" i="0" u="none" strike="noStrike" kern="1200" cap="none" spc="0" normalizeH="0" baseline="0" noProof="0" dirty="0">
                <a:ln>
                  <a:noFill/>
                </a:ln>
                <a:solidFill>
                  <a:schemeClr val="tx1"/>
                </a:solidFill>
                <a:effectLst/>
                <a:uLnTx/>
                <a:uFillTx/>
                <a:latin typeface="+mj-lt"/>
                <a:ea typeface="+mj-ea"/>
                <a:cs typeface="+mj-cs"/>
              </a:rPr>
            </a:b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ΚΑΤ' ΕΠΙΛΟΓΗΝ ΜΑΘΗΜΑ </a:t>
            </a:r>
            <a:r>
              <a:rPr kumimoji="0" lang="en-US"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MED2135 </a:t>
            </a:r>
            <a:b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l-GR"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ΙΑΤΡΙΚΗΣ ΣΧΟΛΗΣ ΕΚΠΑ </a:t>
            </a:r>
            <a:b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https://eclass.uoa.gr/courses/MED2135/</a:t>
            </a:r>
            <a:br>
              <a:rPr kumimoji="0" lang="el-GR"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endParaRPr kumimoji="0" lang="el-GR"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pic>
        <p:nvPicPr>
          <p:cNvPr id="2050" name="Picture 2" descr="C:\Users\user\Desktop\ΥΛΙΚΟ 4ης 10. 24\build-up-your-eq.jpg"/>
          <p:cNvPicPr>
            <a:picLocks noChangeAspect="1" noChangeArrowheads="1"/>
          </p:cNvPicPr>
          <p:nvPr/>
        </p:nvPicPr>
        <p:blipFill>
          <a:blip r:embed="rId3"/>
          <a:srcRect/>
          <a:stretch>
            <a:fillRect/>
          </a:stretch>
        </p:blipFill>
        <p:spPr bwMode="auto">
          <a:xfrm>
            <a:off x="244475" y="1447748"/>
            <a:ext cx="4048125" cy="2438452"/>
          </a:xfrm>
          <a:prstGeom prst="rect">
            <a:avLst/>
          </a:prstGeom>
          <a:noFill/>
        </p:spPr>
      </p:pic>
      <p:sp>
        <p:nvSpPr>
          <p:cNvPr id="6" name="5 - Ορθογώνιο"/>
          <p:cNvSpPr/>
          <p:nvPr/>
        </p:nvSpPr>
        <p:spPr>
          <a:xfrm>
            <a:off x="4229100" y="1676400"/>
            <a:ext cx="2409825" cy="276999"/>
          </a:xfrm>
          <a:prstGeom prst="rect">
            <a:avLst/>
          </a:prstGeom>
        </p:spPr>
        <p:txBody>
          <a:bodyPr wrap="square">
            <a:spAutoFit/>
          </a:bodyPr>
          <a:lstStyle/>
          <a:p>
            <a:pPr algn="ctr"/>
            <a:r>
              <a:rPr lang="el-GR" sz="1200" b="1" dirty="0">
                <a:latin typeface="Arial" pitchFamily="34" charset="0"/>
                <a:ea typeface="Times New Roman" panose="02020603050405020304" pitchFamily="18" charset="0"/>
                <a:cs typeface="Arial" pitchFamily="34" charset="0"/>
              </a:rPr>
              <a:t> </a:t>
            </a:r>
            <a:endParaRPr lang="el-GR" sz="1200" dirty="0"/>
          </a:p>
        </p:txBody>
      </p:sp>
      <p:pic>
        <p:nvPicPr>
          <p:cNvPr id="2" name="Εικόνα 1">
            <a:extLst>
              <a:ext uri="{FF2B5EF4-FFF2-40B4-BE49-F238E27FC236}">
                <a16:creationId xmlns:a16="http://schemas.microsoft.com/office/drawing/2014/main" id="{3F1A2B2D-C936-E097-018C-98BFE9A10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075" y="1447748"/>
            <a:ext cx="1927226" cy="2432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C98DA4-85A9-B814-988A-F497BF582F0D}"/>
              </a:ext>
            </a:extLst>
          </p:cNvPr>
          <p:cNvSpPr>
            <a:spLocks noGrp="1"/>
          </p:cNvSpPr>
          <p:nvPr>
            <p:ph type="title"/>
          </p:nvPr>
        </p:nvSpPr>
        <p:spPr>
          <a:xfrm>
            <a:off x="838200" y="3309257"/>
            <a:ext cx="10515600" cy="707572"/>
          </a:xfrm>
        </p:spPr>
        <p:txBody>
          <a:bodyPr>
            <a:normAutofit/>
          </a:bodyPr>
          <a:lstStyle/>
          <a:p>
            <a:pPr algn="ctr"/>
            <a:r>
              <a:rPr lang="el-GR" sz="3600" b="1" dirty="0">
                <a:effectLst>
                  <a:outerShdw blurRad="38100" dist="38100" dir="2700000" algn="tl">
                    <a:srgbClr val="000000">
                      <a:alpha val="43137"/>
                    </a:srgbClr>
                  </a:outerShdw>
                </a:effectLst>
              </a:rPr>
              <a:t>Φιλοσοφικά</a:t>
            </a:r>
            <a:r>
              <a:rPr lang="en-US" sz="3600" b="1" dirty="0">
                <a:effectLst>
                  <a:outerShdw blurRad="38100" dist="38100" dir="2700000" algn="tl">
                    <a:srgbClr val="000000">
                      <a:alpha val="43137"/>
                    </a:srgbClr>
                  </a:outerShdw>
                </a:effectLst>
              </a:rPr>
              <a:t> </a:t>
            </a:r>
            <a:r>
              <a:rPr lang="el-GR" sz="3600" b="1" dirty="0"/>
              <a:t> ερεθίσματα </a:t>
            </a:r>
          </a:p>
        </p:txBody>
      </p:sp>
      <p:pic>
        <p:nvPicPr>
          <p:cNvPr id="4" name="Εικόνα 3">
            <a:extLst>
              <a:ext uri="{FF2B5EF4-FFF2-40B4-BE49-F238E27FC236}">
                <a16:creationId xmlns:a16="http://schemas.microsoft.com/office/drawing/2014/main" id="{B68724E2-3B18-7F6C-DF9A-D348E862F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2011" y="413054"/>
            <a:ext cx="2437590" cy="1786733"/>
          </a:xfrm>
          <a:prstGeom prst="rect">
            <a:avLst/>
          </a:prstGeom>
        </p:spPr>
      </p:pic>
      <p:pic>
        <p:nvPicPr>
          <p:cNvPr id="6" name="Εικόνα 5">
            <a:extLst>
              <a:ext uri="{FF2B5EF4-FFF2-40B4-BE49-F238E27FC236}">
                <a16:creationId xmlns:a16="http://schemas.microsoft.com/office/drawing/2014/main" id="{8F967160-7B60-E3ED-DC9E-2CD2F9FDD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815" y="206224"/>
            <a:ext cx="2775199" cy="3081528"/>
          </a:xfrm>
          <a:prstGeom prst="rect">
            <a:avLst/>
          </a:prstGeom>
        </p:spPr>
      </p:pic>
      <p:pic>
        <p:nvPicPr>
          <p:cNvPr id="8" name="Εικόνα 7">
            <a:extLst>
              <a:ext uri="{FF2B5EF4-FFF2-40B4-BE49-F238E27FC236}">
                <a16:creationId xmlns:a16="http://schemas.microsoft.com/office/drawing/2014/main" id="{E75E805C-270A-974E-4619-F9CD05365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746" y="202092"/>
            <a:ext cx="3529449" cy="3087594"/>
          </a:xfrm>
          <a:prstGeom prst="rect">
            <a:avLst/>
          </a:prstGeom>
        </p:spPr>
      </p:pic>
      <p:pic>
        <p:nvPicPr>
          <p:cNvPr id="5" name="Εικόνα 4">
            <a:extLst>
              <a:ext uri="{FF2B5EF4-FFF2-40B4-BE49-F238E27FC236}">
                <a16:creationId xmlns:a16="http://schemas.microsoft.com/office/drawing/2014/main" id="{3AE228FB-CC44-F3BF-E240-915A33B22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85" y="343606"/>
            <a:ext cx="2782104" cy="2835023"/>
          </a:xfrm>
          <a:prstGeom prst="rect">
            <a:avLst/>
          </a:prstGeom>
        </p:spPr>
      </p:pic>
      <p:pic>
        <p:nvPicPr>
          <p:cNvPr id="9" name="Εικόνα 8">
            <a:extLst>
              <a:ext uri="{FF2B5EF4-FFF2-40B4-BE49-F238E27FC236}">
                <a16:creationId xmlns:a16="http://schemas.microsoft.com/office/drawing/2014/main" id="{D3EA4F68-2207-6960-85EA-AC1287A1F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8" y="3529584"/>
            <a:ext cx="2181716" cy="3212194"/>
          </a:xfrm>
          <a:prstGeom prst="rect">
            <a:avLst/>
          </a:prstGeom>
        </p:spPr>
      </p:pic>
      <p:pic>
        <p:nvPicPr>
          <p:cNvPr id="11" name="Εικόνα 10">
            <a:extLst>
              <a:ext uri="{FF2B5EF4-FFF2-40B4-BE49-F238E27FC236}">
                <a16:creationId xmlns:a16="http://schemas.microsoft.com/office/drawing/2014/main" id="{B08733DE-5004-B2F4-82B6-AA2439C1AC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9061" y="4022977"/>
            <a:ext cx="3529449" cy="1129424"/>
          </a:xfrm>
          <a:prstGeom prst="rect">
            <a:avLst/>
          </a:prstGeom>
        </p:spPr>
      </p:pic>
      <p:pic>
        <p:nvPicPr>
          <p:cNvPr id="13" name="Εικόνα 12">
            <a:extLst>
              <a:ext uri="{FF2B5EF4-FFF2-40B4-BE49-F238E27FC236}">
                <a16:creationId xmlns:a16="http://schemas.microsoft.com/office/drawing/2014/main" id="{A249BC81-ECE9-FDFE-EBBA-4C8593513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7502" y="5409098"/>
            <a:ext cx="3529449" cy="1268396"/>
          </a:xfrm>
          <a:prstGeom prst="rect">
            <a:avLst/>
          </a:prstGeom>
        </p:spPr>
      </p:pic>
      <p:pic>
        <p:nvPicPr>
          <p:cNvPr id="15" name="Εικόνα 14">
            <a:extLst>
              <a:ext uri="{FF2B5EF4-FFF2-40B4-BE49-F238E27FC236}">
                <a16:creationId xmlns:a16="http://schemas.microsoft.com/office/drawing/2014/main" id="{F229F552-14E7-D027-3080-E1432BD140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7368" y="4022976"/>
            <a:ext cx="3473979" cy="2654517"/>
          </a:xfrm>
          <a:prstGeom prst="rect">
            <a:avLst/>
          </a:prstGeom>
        </p:spPr>
      </p:pic>
      <p:pic>
        <p:nvPicPr>
          <p:cNvPr id="17" name="Εικόνα 16">
            <a:extLst>
              <a:ext uri="{FF2B5EF4-FFF2-40B4-BE49-F238E27FC236}">
                <a16:creationId xmlns:a16="http://schemas.microsoft.com/office/drawing/2014/main" id="{4C64BAE6-CBE8-7FEF-BDEA-B8A0A62651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0205" y="2481260"/>
            <a:ext cx="2589990" cy="1451346"/>
          </a:xfrm>
          <a:prstGeom prst="rect">
            <a:avLst/>
          </a:prstGeom>
        </p:spPr>
      </p:pic>
      <p:pic>
        <p:nvPicPr>
          <p:cNvPr id="18" name="Εικόνα 17">
            <a:extLst>
              <a:ext uri="{FF2B5EF4-FFF2-40B4-BE49-F238E27FC236}">
                <a16:creationId xmlns:a16="http://schemas.microsoft.com/office/drawing/2014/main" id="{FFB5DEFC-15C0-C55A-5973-9EB92E2124E6}"/>
              </a:ext>
            </a:extLst>
          </p:cNvPr>
          <p:cNvPicPr>
            <a:picLocks noChangeAspect="1"/>
          </p:cNvPicPr>
          <p:nvPr/>
        </p:nvPicPr>
        <p:blipFill rotWithShape="1">
          <a:blip r:embed="rId11"/>
          <a:srcRect l="57087" t="24046" r="21650" b="47200"/>
          <a:stretch/>
        </p:blipFill>
        <p:spPr>
          <a:xfrm>
            <a:off x="9530205" y="4005808"/>
            <a:ext cx="2589990" cy="1503547"/>
          </a:xfrm>
          <a:prstGeom prst="rect">
            <a:avLst/>
          </a:prstGeom>
        </p:spPr>
      </p:pic>
      <p:pic>
        <p:nvPicPr>
          <p:cNvPr id="20" name="Εικόνα 19">
            <a:extLst>
              <a:ext uri="{FF2B5EF4-FFF2-40B4-BE49-F238E27FC236}">
                <a16:creationId xmlns:a16="http://schemas.microsoft.com/office/drawing/2014/main" id="{EDCD0CDB-D04D-C8CE-8D6E-FD68893796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0205" y="5551661"/>
            <a:ext cx="2589990" cy="1251664"/>
          </a:xfrm>
          <a:prstGeom prst="rect">
            <a:avLst/>
          </a:prstGeom>
        </p:spPr>
      </p:pic>
    </p:spTree>
    <p:extLst>
      <p:ext uri="{BB962C8B-B14F-4D97-AF65-F5344CB8AC3E}">
        <p14:creationId xmlns:p14="http://schemas.microsoft.com/office/powerpoint/2010/main" val="13425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3600"/>
            <a:ext cx="4256314" cy="914400"/>
          </a:xfrm>
        </p:spPr>
        <p:txBody>
          <a:bodyPr>
            <a:normAutofit fontScale="90000"/>
          </a:bodyPr>
          <a:lstStyle/>
          <a:p>
            <a:pPr algn="just"/>
            <a:r>
              <a:rPr lang="el-GR" sz="2000" dirty="0">
                <a:effectLst>
                  <a:outerShdw blurRad="38100" dist="38100" dir="2700000" algn="tl">
                    <a:srgbClr val="000000">
                      <a:alpha val="43137"/>
                    </a:srgbClr>
                  </a:outerShdw>
                </a:effectLst>
              </a:rPr>
              <a:t>Αυξημένη δραστηριότητα στις περιοχές του εγκεφάλου που </a:t>
            </a:r>
            <a:r>
              <a:rPr lang="el-GR" sz="2000" dirty="0" err="1">
                <a:effectLst>
                  <a:outerShdw blurRad="38100" dist="38100" dir="2700000" algn="tl">
                    <a:srgbClr val="000000">
                      <a:alpha val="43137"/>
                    </a:srgbClr>
                  </a:outerShdw>
                </a:effectLst>
              </a:rPr>
              <a:t>συνδέ</a:t>
            </a:r>
            <a:r>
              <a:rPr lang="en-US" sz="2000" dirty="0">
                <a:effectLst>
                  <a:outerShdw blurRad="38100" dist="38100" dir="2700000" algn="tl">
                    <a:srgbClr val="000000">
                      <a:alpha val="43137"/>
                    </a:srgbClr>
                  </a:outerShdw>
                </a:effectLst>
              </a:rPr>
              <a:t>o</a:t>
            </a:r>
            <a:r>
              <a:rPr lang="el-GR" sz="2000" dirty="0" err="1">
                <a:effectLst>
                  <a:outerShdw blurRad="38100" dist="38100" dir="2700000" algn="tl">
                    <a:srgbClr val="000000">
                      <a:alpha val="43137"/>
                    </a:srgbClr>
                  </a:outerShdw>
                </a:effectLst>
              </a:rPr>
              <a:t>νται</a:t>
            </a:r>
            <a:r>
              <a:rPr lang="el-GR" sz="2000" dirty="0">
                <a:effectLst>
                  <a:outerShdw blurRad="38100" dist="38100" dir="2700000" algn="tl">
                    <a:srgbClr val="000000">
                      <a:alpha val="43137"/>
                    </a:srgbClr>
                  </a:outerShdw>
                </a:effectLst>
              </a:rPr>
              <a:t> με την </a:t>
            </a:r>
            <a:r>
              <a:rPr lang="el-GR" sz="2000" spc="300" dirty="0">
                <a:effectLst>
                  <a:outerShdw blurRad="38100" dist="38100" dir="2700000" algn="tl">
                    <a:srgbClr val="000000">
                      <a:alpha val="43137"/>
                    </a:srgbClr>
                  </a:outerShdw>
                </a:effectLst>
              </a:rPr>
              <a:t>επίγνωση</a:t>
            </a:r>
            <a:r>
              <a:rPr lang="el-GR" sz="2000" dirty="0">
                <a:effectLst>
                  <a:outerShdw blurRad="38100" dist="38100" dir="2700000" algn="tl">
                    <a:srgbClr val="000000">
                      <a:alpha val="43137"/>
                    </a:srgbClr>
                  </a:outerShdw>
                </a:effectLst>
              </a:rPr>
              <a:t> και  την  </a:t>
            </a:r>
            <a:r>
              <a:rPr lang="el-GR" sz="2000" b="1" spc="300" dirty="0" err="1">
                <a:effectLst>
                  <a:outerShdw blurRad="38100" dist="38100" dir="2700000" algn="tl">
                    <a:srgbClr val="000000">
                      <a:alpha val="43137"/>
                    </a:srgbClr>
                  </a:outerShdw>
                </a:effectLst>
              </a:rPr>
              <a:t>ενσυναίσθηση</a:t>
            </a:r>
            <a:r>
              <a:rPr lang="el-GR" sz="2000" dirty="0">
                <a:effectLst>
                  <a:outerShdw blurRad="38100" dist="38100" dir="2700000" algn="tl">
                    <a:srgbClr val="000000">
                      <a:alpha val="43137"/>
                    </a:srgbClr>
                  </a:outerShdw>
                </a:effectLst>
              </a:rPr>
              <a:t>.</a:t>
            </a:r>
          </a:p>
        </p:txBody>
      </p:sp>
      <p:pic>
        <p:nvPicPr>
          <p:cNvPr id="2050" name="Picture 2" descr="C:\Users\user\Desktop\fmri-scan-of-hsp-brain.jpg"/>
          <p:cNvPicPr>
            <a:picLocks noChangeAspect="1" noChangeArrowheads="1"/>
          </p:cNvPicPr>
          <p:nvPr/>
        </p:nvPicPr>
        <p:blipFill>
          <a:blip r:embed="rId3"/>
          <a:srcRect/>
          <a:stretch>
            <a:fillRect/>
          </a:stretch>
        </p:blipFill>
        <p:spPr bwMode="auto">
          <a:xfrm>
            <a:off x="863599" y="3841944"/>
            <a:ext cx="2732313" cy="2143158"/>
          </a:xfrm>
          <a:prstGeom prst="rect">
            <a:avLst/>
          </a:prstGeom>
          <a:noFill/>
        </p:spPr>
      </p:pic>
      <p:pic>
        <p:nvPicPr>
          <p:cNvPr id="2051" name="Picture 3" descr="C:\Users\user\Desktop\1692813517485.jpg"/>
          <p:cNvPicPr>
            <a:picLocks noChangeAspect="1" noChangeArrowheads="1"/>
          </p:cNvPicPr>
          <p:nvPr/>
        </p:nvPicPr>
        <p:blipFill>
          <a:blip r:embed="rId4"/>
          <a:srcRect/>
          <a:stretch>
            <a:fillRect/>
          </a:stretch>
        </p:blipFill>
        <p:spPr bwMode="auto">
          <a:xfrm>
            <a:off x="4450442" y="168047"/>
            <a:ext cx="7500258" cy="4218895"/>
          </a:xfrm>
          <a:prstGeom prst="rect">
            <a:avLst/>
          </a:prstGeom>
          <a:noFill/>
        </p:spPr>
      </p:pic>
      <p:sp>
        <p:nvSpPr>
          <p:cNvPr id="5" name="3 - Θέση περιεχομένου"/>
          <p:cNvSpPr txBox="1">
            <a:spLocks/>
          </p:cNvSpPr>
          <p:nvPr/>
        </p:nvSpPr>
        <p:spPr>
          <a:xfrm>
            <a:off x="0" y="0"/>
            <a:ext cx="4386943" cy="6176963"/>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dirty="0">
                <a:ln>
                  <a:noFill/>
                </a:ln>
                <a:solidFill>
                  <a:schemeClr val="tx1"/>
                </a:solidFill>
                <a:effectLst/>
                <a:uLnTx/>
                <a:uFillTx/>
                <a:latin typeface="+mn-lt"/>
                <a:ea typeface="+mn-ea"/>
                <a:cs typeface="+mn-cs"/>
              </a:rPr>
              <a:t>Ο ανθρώπινος οργανισμός είναι ένα σύνολο </a:t>
            </a: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αλληλεπιδρώντων</a:t>
            </a:r>
            <a:r>
              <a:rPr kumimoji="0" lang="el-GR" sz="2400" b="0" i="0" u="none" strike="noStrike" kern="1200" cap="none" spc="0" normalizeH="0" baseline="0" noProof="0" dirty="0">
                <a:ln>
                  <a:noFill/>
                </a:ln>
                <a:solidFill>
                  <a:schemeClr val="tx1"/>
                </a:solidFill>
                <a:effectLst/>
                <a:uLnTx/>
                <a:uFillTx/>
                <a:latin typeface="+mn-lt"/>
                <a:ea typeface="+mn-ea"/>
                <a:cs typeface="+mn-cs"/>
              </a:rPr>
              <a:t> εξαρτημάτων. Αν διαγνωσθεί πρόβλημα σε κάποιο από αυτά, τότε επιδιορθώνεται ή, αν αυτό δεν είναι εφικτό, το δυσλειτουργικό εξάρτημα. αφαιρείται και πιθανώς αντικαθίσταται.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dirty="0">
                <a:ln>
                  <a:noFill/>
                </a:ln>
                <a:solidFill>
                  <a:schemeClr val="tx1"/>
                </a:solidFill>
                <a:effectLst/>
                <a:uLnTx/>
                <a:uFillTx/>
                <a:latin typeface="+mn-lt"/>
                <a:ea typeface="+mn-ea"/>
                <a:cs typeface="+mn-cs"/>
              </a:rPr>
              <a:t> </a:t>
            </a:r>
            <a:r>
              <a:rPr lang="el-GR" sz="2400" dirty="0"/>
              <a:t>«Παίζει» και κάτι άλλο</a:t>
            </a:r>
            <a:r>
              <a:rPr kumimoji="0" lang="el-GR" sz="2400" b="0" i="0" u="none" strike="noStrike" kern="1200" cap="none" spc="0" normalizeH="0" baseline="0" noProof="0" dirty="0">
                <a:ln>
                  <a:noFill/>
                </a:ln>
                <a:solidFill>
                  <a:schemeClr val="tx1"/>
                </a:solidFill>
                <a:effectLst/>
                <a:uLnTx/>
                <a:uFillTx/>
                <a:latin typeface="+mn-lt"/>
                <a:ea typeface="+mn-ea"/>
                <a:cs typeface="+mn-cs"/>
              </a:rPr>
              <a:t>;</a:t>
            </a:r>
          </a:p>
        </p:txBody>
      </p:sp>
      <p:sp>
        <p:nvSpPr>
          <p:cNvPr id="6" name="2 - Θέση κειμένου"/>
          <p:cNvSpPr txBox="1">
            <a:spLocks/>
          </p:cNvSpPr>
          <p:nvPr/>
        </p:nvSpPr>
        <p:spPr>
          <a:xfrm>
            <a:off x="4406900" y="4386942"/>
            <a:ext cx="7531100" cy="1150257"/>
          </a:xfrm>
          <a:prstGeom prst="rect">
            <a:avLst/>
          </a:prstGeom>
        </p:spPr>
        <p:txBody>
          <a:bodyPr>
            <a:normAutofit/>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«ΟΦΕΛΗ» </a:t>
            </a:r>
            <a:r>
              <a:rPr kumimoji="0" lang="el-GR"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ΑΝΘΡΩΠΙΣΤΙΚΟΥ ΠΝΕΥΜΑΤΟΣ</a:t>
            </a: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p>
          <a:p>
            <a:pPr marL="228600" marR="0" lvl="0" indent="-228600" algn="ctr" defTabSz="914400" rtl="0" eaLnBrk="1" fontAlgn="auto" latinLnBrk="0" hangingPunct="1">
              <a:lnSpc>
                <a:spcPct val="90000"/>
              </a:lnSpc>
              <a:spcBef>
                <a:spcPts val="1000"/>
              </a:spcBef>
              <a:spcAft>
                <a:spcPts val="0"/>
              </a:spcAft>
              <a:buClrTx/>
              <a:buSzTx/>
              <a:tabLst/>
              <a:defRPr/>
            </a:pP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ΓΙΑ ΤΟΝ </a:t>
            </a:r>
            <a:r>
              <a:rPr kumimoji="0" lang="el-GR"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ΑΣΘΕΝΗ</a:t>
            </a: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ΚΑΙ ΤΟΝ </a:t>
            </a:r>
            <a:r>
              <a:rPr kumimoji="0" lang="el-GR"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ΓΙΑΤΡΟ</a:t>
            </a:r>
            <a:r>
              <a:rPr kumimoji="0" lang="el-GR"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p>
        </p:txBody>
      </p:sp>
      <p:sp>
        <p:nvSpPr>
          <p:cNvPr id="4" name="TextBox 3">
            <a:extLst>
              <a:ext uri="{FF2B5EF4-FFF2-40B4-BE49-F238E27FC236}">
                <a16:creationId xmlns:a16="http://schemas.microsoft.com/office/drawing/2014/main" id="{D6F3CC1B-BCE5-8024-F23A-17D159377A53}"/>
              </a:ext>
            </a:extLst>
          </p:cNvPr>
          <p:cNvSpPr txBox="1"/>
          <p:nvPr/>
        </p:nvSpPr>
        <p:spPr>
          <a:xfrm rot="10800000" flipV="1">
            <a:off x="4459511" y="5341833"/>
            <a:ext cx="7531101" cy="1477328"/>
          </a:xfrm>
          <a:prstGeom prst="rect">
            <a:avLst/>
          </a:prstGeom>
          <a:noFill/>
        </p:spPr>
        <p:txBody>
          <a:bodyPr wrap="square">
            <a:spAutoFit/>
          </a:bodyPr>
          <a:lstStyle/>
          <a:p>
            <a:pPr algn="just"/>
            <a:r>
              <a:rPr lang="el-GR" dirty="0"/>
              <a:t>Μελέτες δείχνουν πώς η </a:t>
            </a:r>
            <a:r>
              <a:rPr lang="el-GR" b="1" spc="300" dirty="0" err="1"/>
              <a:t>ενσυναίσθηση</a:t>
            </a:r>
            <a:r>
              <a:rPr lang="el-GR" b="1" dirty="0"/>
              <a:t> </a:t>
            </a:r>
            <a:r>
              <a:rPr lang="el-GR" b="1" u="sng" spc="600" dirty="0">
                <a:effectLst>
                  <a:outerShdw blurRad="38100" dist="38100" dir="2700000" algn="tl">
                    <a:srgbClr val="000000">
                      <a:alpha val="43137"/>
                    </a:srgbClr>
                  </a:outerShdw>
                </a:effectLst>
              </a:rPr>
              <a:t>βελτιώνει</a:t>
            </a:r>
            <a:r>
              <a:rPr lang="el-GR" b="1" dirty="0"/>
              <a:t> </a:t>
            </a:r>
            <a:r>
              <a:rPr lang="el-GR" dirty="0"/>
              <a:t>την </a:t>
            </a:r>
            <a:r>
              <a:rPr lang="el-GR" b="1" dirty="0"/>
              <a:t>ικανοποίηση των ασθενών, τη συμμόρφωση με τη θεραπεία </a:t>
            </a:r>
            <a:r>
              <a:rPr lang="el-GR" b="1" u="sng" dirty="0"/>
              <a:t>και τα κλινικά αποτελέσματα</a:t>
            </a:r>
            <a:r>
              <a:rPr lang="el-GR" b="1" dirty="0"/>
              <a:t>.</a:t>
            </a:r>
            <a:r>
              <a:rPr lang="el-GR" dirty="0"/>
              <a:t> Οι ασθενείς είναι πιο πιθανό να </a:t>
            </a:r>
            <a:r>
              <a:rPr lang="el-GR" dirty="0">
                <a:effectLst>
                  <a:outerShdw blurRad="38100" dist="38100" dir="2700000" algn="tl">
                    <a:srgbClr val="000000">
                      <a:alpha val="43137"/>
                    </a:srgbClr>
                  </a:outerShdw>
                </a:effectLst>
              </a:rPr>
              <a:t>ακολουθήσουν το σχέδιο θεραπείας τους </a:t>
            </a:r>
            <a:r>
              <a:rPr lang="el-GR" dirty="0"/>
              <a:t>και να  </a:t>
            </a:r>
            <a:r>
              <a:rPr lang="el-GR" dirty="0">
                <a:effectLst>
                  <a:outerShdw blurRad="38100" dist="38100" dir="2700000" algn="tl">
                    <a:srgbClr val="000000">
                      <a:alpha val="43137"/>
                    </a:srgbClr>
                  </a:outerShdw>
                </a:effectLst>
              </a:rPr>
              <a:t>ασκήσουν </a:t>
            </a:r>
            <a:r>
              <a:rPr lang="el-GR" dirty="0" err="1">
                <a:effectLst>
                  <a:outerShdw blurRad="38100" dist="38100" dir="2700000" algn="tl">
                    <a:srgbClr val="000000">
                      <a:alpha val="43137"/>
                    </a:srgbClr>
                  </a:outerShdw>
                </a:effectLst>
              </a:rPr>
              <a:t>αυτο</a:t>
            </a:r>
            <a:r>
              <a:rPr lang="el-GR" dirty="0">
                <a:effectLst>
                  <a:outerShdw blurRad="38100" dist="38100" dir="2700000" algn="tl">
                    <a:srgbClr val="000000">
                      <a:alpha val="43137"/>
                    </a:srgbClr>
                  </a:outerShdw>
                </a:effectLst>
              </a:rPr>
              <a:t>-φροντίδα</a:t>
            </a:r>
            <a:r>
              <a:rPr lang="el-GR" dirty="0"/>
              <a:t>, όταν </a:t>
            </a:r>
            <a:r>
              <a:rPr lang="el-GR" b="1" spc="600" dirty="0">
                <a:effectLst>
                  <a:outerShdw blurRad="38100" dist="38100" dir="2700000" algn="tl">
                    <a:srgbClr val="000000">
                      <a:alpha val="43137"/>
                    </a:srgbClr>
                  </a:outerShdw>
                </a:effectLst>
              </a:rPr>
              <a:t>αισθάνονται ότι τους ακούνε και τους κατανοούν.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8BEBCB-4AF7-5735-082A-9EAC462C97CB}"/>
              </a:ext>
            </a:extLst>
          </p:cNvPr>
          <p:cNvSpPr>
            <a:spLocks noGrp="1"/>
          </p:cNvSpPr>
          <p:nvPr>
            <p:ph type="title"/>
          </p:nvPr>
        </p:nvSpPr>
        <p:spPr>
          <a:xfrm>
            <a:off x="-1965960" y="1"/>
            <a:ext cx="14157960" cy="374231"/>
          </a:xfrm>
        </p:spPr>
        <p:txBody>
          <a:bodyPr>
            <a:noAutofit/>
          </a:bodyPr>
          <a:lstStyle/>
          <a:p>
            <a:pPr algn="ctr"/>
            <a:r>
              <a:rPr lang="el-GR" sz="2800" b="1" dirty="0"/>
              <a:t>Θεολογικά ερεθίσματα </a:t>
            </a:r>
          </a:p>
        </p:txBody>
      </p:sp>
      <p:pic>
        <p:nvPicPr>
          <p:cNvPr id="4" name="Εικόνα 3">
            <a:extLst>
              <a:ext uri="{FF2B5EF4-FFF2-40B4-BE49-F238E27FC236}">
                <a16:creationId xmlns:a16="http://schemas.microsoft.com/office/drawing/2014/main" id="{AEF1CF1F-4395-C53F-DB3B-D4E702BF7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540" y="187116"/>
            <a:ext cx="2149379" cy="2654600"/>
          </a:xfrm>
          <a:prstGeom prst="rect">
            <a:avLst/>
          </a:prstGeom>
        </p:spPr>
      </p:pic>
      <p:pic>
        <p:nvPicPr>
          <p:cNvPr id="6" name="Εικόνα 5">
            <a:extLst>
              <a:ext uri="{FF2B5EF4-FFF2-40B4-BE49-F238E27FC236}">
                <a16:creationId xmlns:a16="http://schemas.microsoft.com/office/drawing/2014/main" id="{9AD400E2-08BE-851C-6F6A-6ED827147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75" y="2949251"/>
            <a:ext cx="4245149" cy="3606316"/>
          </a:xfrm>
          <a:prstGeom prst="rect">
            <a:avLst/>
          </a:prstGeom>
        </p:spPr>
      </p:pic>
      <p:pic>
        <p:nvPicPr>
          <p:cNvPr id="8" name="Εικόνα 7">
            <a:extLst>
              <a:ext uri="{FF2B5EF4-FFF2-40B4-BE49-F238E27FC236}">
                <a16:creationId xmlns:a16="http://schemas.microsoft.com/office/drawing/2014/main" id="{E273921F-A167-2781-E953-2BCF6D964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971" y="2824170"/>
            <a:ext cx="2734627" cy="3933246"/>
          </a:xfrm>
          <a:prstGeom prst="rect">
            <a:avLst/>
          </a:prstGeom>
        </p:spPr>
      </p:pic>
      <p:pic>
        <p:nvPicPr>
          <p:cNvPr id="10" name="Εικόνα 9">
            <a:extLst>
              <a:ext uri="{FF2B5EF4-FFF2-40B4-BE49-F238E27FC236}">
                <a16:creationId xmlns:a16="http://schemas.microsoft.com/office/drawing/2014/main" id="{5DF7B295-4305-C920-5CCD-51F7196CA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331" y="1019175"/>
            <a:ext cx="4267646" cy="5738241"/>
          </a:xfrm>
          <a:prstGeom prst="rect">
            <a:avLst/>
          </a:prstGeom>
        </p:spPr>
      </p:pic>
      <p:pic>
        <p:nvPicPr>
          <p:cNvPr id="5" name="Εικόνα 4">
            <a:extLst>
              <a:ext uri="{FF2B5EF4-FFF2-40B4-BE49-F238E27FC236}">
                <a16:creationId xmlns:a16="http://schemas.microsoft.com/office/drawing/2014/main" id="{901E8A4C-EDB6-C9AD-7921-08674422A4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369" y="374232"/>
            <a:ext cx="5099229" cy="928273"/>
          </a:xfrm>
          <a:prstGeom prst="rect">
            <a:avLst/>
          </a:prstGeom>
        </p:spPr>
      </p:pic>
      <p:pic>
        <p:nvPicPr>
          <p:cNvPr id="9" name="Εικόνα 8">
            <a:extLst>
              <a:ext uri="{FF2B5EF4-FFF2-40B4-BE49-F238E27FC236}">
                <a16:creationId xmlns:a16="http://schemas.microsoft.com/office/drawing/2014/main" id="{3906B5C8-8833-1B20-FE0B-1BD82E3E1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4048" y="100584"/>
            <a:ext cx="4267646" cy="871961"/>
          </a:xfrm>
          <a:prstGeom prst="rect">
            <a:avLst/>
          </a:prstGeom>
        </p:spPr>
      </p:pic>
      <p:pic>
        <p:nvPicPr>
          <p:cNvPr id="15" name="Εικόνα 14">
            <a:extLst>
              <a:ext uri="{FF2B5EF4-FFF2-40B4-BE49-F238E27FC236}">
                <a16:creationId xmlns:a16="http://schemas.microsoft.com/office/drawing/2014/main" id="{59223DF1-C587-B334-597C-09944B4DB6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2426" y="1382979"/>
            <a:ext cx="5123172" cy="1355965"/>
          </a:xfrm>
          <a:prstGeom prst="rect">
            <a:avLst/>
          </a:prstGeom>
        </p:spPr>
      </p:pic>
    </p:spTree>
    <p:extLst>
      <p:ext uri="{BB962C8B-B14F-4D97-AF65-F5344CB8AC3E}">
        <p14:creationId xmlns:p14="http://schemas.microsoft.com/office/powerpoint/2010/main" val="183281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4BF5F-95F3-BF0E-86D5-3B1BD6EA09E1}"/>
              </a:ext>
            </a:extLst>
          </p:cNvPr>
          <p:cNvSpPr>
            <a:spLocks noGrp="1"/>
          </p:cNvSpPr>
          <p:nvPr>
            <p:ph type="ctrTitle"/>
          </p:nvPr>
        </p:nvSpPr>
        <p:spPr>
          <a:xfrm>
            <a:off x="-374904" y="81648"/>
            <a:ext cx="11696047" cy="4305295"/>
          </a:xfrm>
        </p:spPr>
        <p:txBody>
          <a:bodyPr>
            <a:noAutofit/>
          </a:bodyPr>
          <a:lstStyle/>
          <a:p>
            <a:r>
              <a:rPr lang="el-GR" sz="3200" b="1" dirty="0"/>
              <a:t>Λογοτεχνικά ερεθίσματα </a:t>
            </a:r>
          </a:p>
        </p:txBody>
      </p:sp>
      <p:pic>
        <p:nvPicPr>
          <p:cNvPr id="4" name="Εικόνα 3">
            <a:extLst>
              <a:ext uri="{FF2B5EF4-FFF2-40B4-BE49-F238E27FC236}">
                <a16:creationId xmlns:a16="http://schemas.microsoft.com/office/drawing/2014/main" id="{F6430187-A895-0360-2330-3F122A7A4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941" y="357536"/>
            <a:ext cx="3557016" cy="3213547"/>
          </a:xfrm>
          <a:prstGeom prst="rect">
            <a:avLst/>
          </a:prstGeom>
        </p:spPr>
      </p:pic>
      <p:pic>
        <p:nvPicPr>
          <p:cNvPr id="6" name="Εικόνα 5">
            <a:extLst>
              <a:ext uri="{FF2B5EF4-FFF2-40B4-BE49-F238E27FC236}">
                <a16:creationId xmlns:a16="http://schemas.microsoft.com/office/drawing/2014/main" id="{A937B16F-DA3C-37CB-3EE2-220F9632F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920" y="143935"/>
            <a:ext cx="3133552" cy="3633408"/>
          </a:xfrm>
          <a:prstGeom prst="rect">
            <a:avLst/>
          </a:prstGeom>
        </p:spPr>
      </p:pic>
      <p:pic>
        <p:nvPicPr>
          <p:cNvPr id="5" name="Εικόνα 4">
            <a:extLst>
              <a:ext uri="{FF2B5EF4-FFF2-40B4-BE49-F238E27FC236}">
                <a16:creationId xmlns:a16="http://schemas.microsoft.com/office/drawing/2014/main" id="{F9C6C7D9-34C0-43BF-CC2D-4E47B0E8F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 y="145657"/>
            <a:ext cx="1863250" cy="2679839"/>
          </a:xfrm>
          <a:prstGeom prst="rect">
            <a:avLst/>
          </a:prstGeom>
        </p:spPr>
      </p:pic>
      <p:pic>
        <p:nvPicPr>
          <p:cNvPr id="8" name="Εικόνα 7">
            <a:extLst>
              <a:ext uri="{FF2B5EF4-FFF2-40B4-BE49-F238E27FC236}">
                <a16:creationId xmlns:a16="http://schemas.microsoft.com/office/drawing/2014/main" id="{9C41E595-0C43-13F8-9B04-4A8EC688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5706" y="3919080"/>
            <a:ext cx="2096430" cy="2938920"/>
          </a:xfrm>
          <a:prstGeom prst="rect">
            <a:avLst/>
          </a:prstGeom>
        </p:spPr>
      </p:pic>
      <p:pic>
        <p:nvPicPr>
          <p:cNvPr id="10" name="Εικόνα 9">
            <a:extLst>
              <a:ext uri="{FF2B5EF4-FFF2-40B4-BE49-F238E27FC236}">
                <a16:creationId xmlns:a16="http://schemas.microsoft.com/office/drawing/2014/main" id="{F6AF0245-A408-AF7D-30E4-1CE4829F3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25" y="4677586"/>
            <a:ext cx="2715830" cy="1892808"/>
          </a:xfrm>
          <a:prstGeom prst="rect">
            <a:avLst/>
          </a:prstGeom>
        </p:spPr>
      </p:pic>
      <p:pic>
        <p:nvPicPr>
          <p:cNvPr id="12" name="Εικόνα 11">
            <a:extLst>
              <a:ext uri="{FF2B5EF4-FFF2-40B4-BE49-F238E27FC236}">
                <a16:creationId xmlns:a16="http://schemas.microsoft.com/office/drawing/2014/main" id="{FA8116EF-96B9-EE5A-841B-7768788D80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1518" y="4096510"/>
            <a:ext cx="1686698" cy="2496314"/>
          </a:xfrm>
          <a:prstGeom prst="rect">
            <a:avLst/>
          </a:prstGeom>
        </p:spPr>
      </p:pic>
      <p:pic>
        <p:nvPicPr>
          <p:cNvPr id="14" name="Εικόνα 13">
            <a:extLst>
              <a:ext uri="{FF2B5EF4-FFF2-40B4-BE49-F238E27FC236}">
                <a16:creationId xmlns:a16="http://schemas.microsoft.com/office/drawing/2014/main" id="{CAA33499-AFB4-B9AE-BE03-77BFFCA3F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190" y="2945892"/>
            <a:ext cx="2424425" cy="1618660"/>
          </a:xfrm>
          <a:prstGeom prst="rect">
            <a:avLst/>
          </a:prstGeom>
        </p:spPr>
      </p:pic>
      <p:pic>
        <p:nvPicPr>
          <p:cNvPr id="16" name="Εικόνα 15">
            <a:extLst>
              <a:ext uri="{FF2B5EF4-FFF2-40B4-BE49-F238E27FC236}">
                <a16:creationId xmlns:a16="http://schemas.microsoft.com/office/drawing/2014/main" id="{89AED569-B669-2E7D-5AE8-7260C2B6FC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885" y="4472940"/>
            <a:ext cx="1737589" cy="2266618"/>
          </a:xfrm>
          <a:prstGeom prst="rect">
            <a:avLst/>
          </a:prstGeom>
        </p:spPr>
      </p:pic>
      <p:pic>
        <p:nvPicPr>
          <p:cNvPr id="18" name="Εικόνα 17">
            <a:extLst>
              <a:ext uri="{FF2B5EF4-FFF2-40B4-BE49-F238E27FC236}">
                <a16:creationId xmlns:a16="http://schemas.microsoft.com/office/drawing/2014/main" id="{CA88382F-96D4-442B-76FF-8E73E29ED6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2618" y="4489704"/>
            <a:ext cx="1636470" cy="2258568"/>
          </a:xfrm>
          <a:prstGeom prst="rect">
            <a:avLst/>
          </a:prstGeom>
        </p:spPr>
      </p:pic>
      <p:pic>
        <p:nvPicPr>
          <p:cNvPr id="20" name="Εικόνα 19">
            <a:extLst>
              <a:ext uri="{FF2B5EF4-FFF2-40B4-BE49-F238E27FC236}">
                <a16:creationId xmlns:a16="http://schemas.microsoft.com/office/drawing/2014/main" id="{F41CCBB6-820B-8971-2DFE-2AA7453BE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9743" y="4486073"/>
            <a:ext cx="1484376" cy="2221481"/>
          </a:xfrm>
          <a:prstGeom prst="rect">
            <a:avLst/>
          </a:prstGeom>
        </p:spPr>
      </p:pic>
      <p:pic>
        <p:nvPicPr>
          <p:cNvPr id="2053" name="Picture 5" descr="C:\Users\user\AppData\Local\Packages\Microsoft.Windows.Photos_8wekyb3d8bbwe\TempState\ShareServiceTempFolder\unnamed (1).jpeg"/>
          <p:cNvPicPr>
            <a:picLocks noChangeAspect="1" noChangeArrowheads="1"/>
          </p:cNvPicPr>
          <p:nvPr/>
        </p:nvPicPr>
        <p:blipFill>
          <a:blip r:embed="rId12" cstate="print"/>
          <a:srcRect/>
          <a:stretch>
            <a:fillRect/>
          </a:stretch>
        </p:blipFill>
        <p:spPr bwMode="auto">
          <a:xfrm>
            <a:off x="2750965" y="453281"/>
            <a:ext cx="2401990" cy="3019261"/>
          </a:xfrm>
          <a:prstGeom prst="rect">
            <a:avLst/>
          </a:prstGeom>
          <a:noFill/>
        </p:spPr>
      </p:pic>
    </p:spTree>
    <p:extLst>
      <p:ext uri="{BB962C8B-B14F-4D97-AF65-F5344CB8AC3E}">
        <p14:creationId xmlns:p14="http://schemas.microsoft.com/office/powerpoint/2010/main" val="719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20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0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20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20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dissolve">
                                      <p:cBhvr>
                                        <p:cTn id="30" dur="500"/>
                                        <p:tgtEl>
                                          <p:spTgt spid="2053"/>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380923-553D-58EE-A38D-EEDC3CE6801F}"/>
              </a:ext>
            </a:extLst>
          </p:cNvPr>
          <p:cNvSpPr>
            <a:spLocks noGrp="1"/>
          </p:cNvSpPr>
          <p:nvPr>
            <p:ph type="title"/>
          </p:nvPr>
        </p:nvSpPr>
        <p:spPr>
          <a:xfrm>
            <a:off x="3472872" y="1"/>
            <a:ext cx="7880927" cy="466343"/>
          </a:xfrm>
        </p:spPr>
        <p:txBody>
          <a:bodyPr>
            <a:noAutofit/>
          </a:bodyPr>
          <a:lstStyle/>
          <a:p>
            <a:r>
              <a:rPr lang="el-GR" sz="3600" b="1" dirty="0"/>
              <a:t>Μουσικά ερεθίσματα </a:t>
            </a:r>
          </a:p>
        </p:txBody>
      </p:sp>
      <p:pic>
        <p:nvPicPr>
          <p:cNvPr id="4" name="Εικόνα 3">
            <a:extLst>
              <a:ext uri="{FF2B5EF4-FFF2-40B4-BE49-F238E27FC236}">
                <a16:creationId xmlns:a16="http://schemas.microsoft.com/office/drawing/2014/main" id="{4ACCAD5A-9E2B-FC68-E284-05D906E74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436" y="3742158"/>
            <a:ext cx="1265677" cy="1352692"/>
          </a:xfrm>
          <a:prstGeom prst="rect">
            <a:avLst/>
          </a:prstGeom>
        </p:spPr>
      </p:pic>
      <p:pic>
        <p:nvPicPr>
          <p:cNvPr id="8" name="Εικόνα 7">
            <a:extLst>
              <a:ext uri="{FF2B5EF4-FFF2-40B4-BE49-F238E27FC236}">
                <a16:creationId xmlns:a16="http://schemas.microsoft.com/office/drawing/2014/main" id="{70712463-9C63-8856-E1FF-80ED3FC9A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2" y="473253"/>
            <a:ext cx="3270888" cy="3196945"/>
          </a:xfrm>
          <a:prstGeom prst="rect">
            <a:avLst/>
          </a:prstGeom>
        </p:spPr>
      </p:pic>
      <p:pic>
        <p:nvPicPr>
          <p:cNvPr id="12" name="Εικόνα 11">
            <a:extLst>
              <a:ext uri="{FF2B5EF4-FFF2-40B4-BE49-F238E27FC236}">
                <a16:creationId xmlns:a16="http://schemas.microsoft.com/office/drawing/2014/main" id="{6B072414-6965-08E5-F434-B9D8E37E6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601" y="469798"/>
            <a:ext cx="3873470" cy="4535424"/>
          </a:xfrm>
          <a:prstGeom prst="rect">
            <a:avLst/>
          </a:prstGeom>
        </p:spPr>
      </p:pic>
      <p:pic>
        <p:nvPicPr>
          <p:cNvPr id="13" name="Εικόνα 12">
            <a:extLst>
              <a:ext uri="{FF2B5EF4-FFF2-40B4-BE49-F238E27FC236}">
                <a16:creationId xmlns:a16="http://schemas.microsoft.com/office/drawing/2014/main" id="{21FDF293-5891-A423-C5A8-9EA3EF1B0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700" y="5221676"/>
            <a:ext cx="1934371" cy="1515889"/>
          </a:xfrm>
          <a:prstGeom prst="rect">
            <a:avLst/>
          </a:prstGeom>
        </p:spPr>
      </p:pic>
      <p:pic>
        <p:nvPicPr>
          <p:cNvPr id="15" name="Εικόνα 14">
            <a:extLst>
              <a:ext uri="{FF2B5EF4-FFF2-40B4-BE49-F238E27FC236}">
                <a16:creationId xmlns:a16="http://schemas.microsoft.com/office/drawing/2014/main" id="{99CB90E5-84F1-64A3-2EE4-26985F13E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5234" y="3792610"/>
            <a:ext cx="1543326" cy="1212612"/>
          </a:xfrm>
          <a:prstGeom prst="rect">
            <a:avLst/>
          </a:prstGeom>
        </p:spPr>
      </p:pic>
      <p:pic>
        <p:nvPicPr>
          <p:cNvPr id="17" name="Εικόνα 16">
            <a:extLst>
              <a:ext uri="{FF2B5EF4-FFF2-40B4-BE49-F238E27FC236}">
                <a16:creationId xmlns:a16="http://schemas.microsoft.com/office/drawing/2014/main" id="{A89D65B1-48BE-0141-441E-29DF6C455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2274" y="466344"/>
            <a:ext cx="2740239" cy="3196945"/>
          </a:xfrm>
          <a:prstGeom prst="rect">
            <a:avLst/>
          </a:prstGeom>
        </p:spPr>
      </p:pic>
      <p:pic>
        <p:nvPicPr>
          <p:cNvPr id="19" name="Εικόνα 18">
            <a:extLst>
              <a:ext uri="{FF2B5EF4-FFF2-40B4-BE49-F238E27FC236}">
                <a16:creationId xmlns:a16="http://schemas.microsoft.com/office/drawing/2014/main" id="{7895A763-801A-656F-8D04-954667873F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0741" y="3731643"/>
            <a:ext cx="1456485" cy="1331210"/>
          </a:xfrm>
          <a:prstGeom prst="rect">
            <a:avLst/>
          </a:prstGeom>
        </p:spPr>
      </p:pic>
      <p:pic>
        <p:nvPicPr>
          <p:cNvPr id="21" name="Εικόνα 20">
            <a:extLst>
              <a:ext uri="{FF2B5EF4-FFF2-40B4-BE49-F238E27FC236}">
                <a16:creationId xmlns:a16="http://schemas.microsoft.com/office/drawing/2014/main" id="{D76E823A-DE52-DC51-C473-296738D054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3946" y="2721984"/>
            <a:ext cx="2013125" cy="1993997"/>
          </a:xfrm>
          <a:prstGeom prst="rect">
            <a:avLst/>
          </a:prstGeom>
        </p:spPr>
      </p:pic>
      <p:pic>
        <p:nvPicPr>
          <p:cNvPr id="23" name="Εικόνα 22">
            <a:extLst>
              <a:ext uri="{FF2B5EF4-FFF2-40B4-BE49-F238E27FC236}">
                <a16:creationId xmlns:a16="http://schemas.microsoft.com/office/drawing/2014/main" id="{AA7C4CB8-F3A5-D0C9-8F16-CED391759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3033" y="5102294"/>
            <a:ext cx="2367728" cy="1648033"/>
          </a:xfrm>
          <a:prstGeom prst="rect">
            <a:avLst/>
          </a:prstGeom>
        </p:spPr>
      </p:pic>
      <p:pic>
        <p:nvPicPr>
          <p:cNvPr id="25" name="Εικόνα 24">
            <a:extLst>
              <a:ext uri="{FF2B5EF4-FFF2-40B4-BE49-F238E27FC236}">
                <a16:creationId xmlns:a16="http://schemas.microsoft.com/office/drawing/2014/main" id="{E6519133-FAF8-143D-1CE9-9B583D3D6F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502" y="5166811"/>
            <a:ext cx="2006793" cy="1563597"/>
          </a:xfrm>
          <a:prstGeom prst="rect">
            <a:avLst/>
          </a:prstGeom>
        </p:spPr>
      </p:pic>
      <p:pic>
        <p:nvPicPr>
          <p:cNvPr id="27" name="Εικόνα 26">
            <a:extLst>
              <a:ext uri="{FF2B5EF4-FFF2-40B4-BE49-F238E27FC236}">
                <a16:creationId xmlns:a16="http://schemas.microsoft.com/office/drawing/2014/main" id="{5C42BCF8-A0C9-3C15-6F2B-1D33B184EC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0977" y="466344"/>
            <a:ext cx="1899655" cy="3196945"/>
          </a:xfrm>
          <a:prstGeom prst="rect">
            <a:avLst/>
          </a:prstGeom>
        </p:spPr>
      </p:pic>
      <p:pic>
        <p:nvPicPr>
          <p:cNvPr id="29" name="Εικόνα 28">
            <a:extLst>
              <a:ext uri="{FF2B5EF4-FFF2-40B4-BE49-F238E27FC236}">
                <a16:creationId xmlns:a16="http://schemas.microsoft.com/office/drawing/2014/main" id="{90E3CB78-6E6E-2A17-B09A-40E59C7DD5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33601" y="5221676"/>
            <a:ext cx="1860345" cy="1519759"/>
          </a:xfrm>
          <a:prstGeom prst="rect">
            <a:avLst/>
          </a:prstGeom>
        </p:spPr>
      </p:pic>
      <p:pic>
        <p:nvPicPr>
          <p:cNvPr id="31" name="Εικόνα 30">
            <a:extLst>
              <a:ext uri="{FF2B5EF4-FFF2-40B4-BE49-F238E27FC236}">
                <a16:creationId xmlns:a16="http://schemas.microsoft.com/office/drawing/2014/main" id="{8BD50074-E880-CFDE-D554-DC8B6B6D3C4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94756" y="5131206"/>
            <a:ext cx="1456485" cy="1638545"/>
          </a:xfrm>
          <a:prstGeom prst="rect">
            <a:avLst/>
          </a:prstGeom>
        </p:spPr>
      </p:pic>
      <p:pic>
        <p:nvPicPr>
          <p:cNvPr id="33" name="Εικόνα 32">
            <a:extLst>
              <a:ext uri="{FF2B5EF4-FFF2-40B4-BE49-F238E27FC236}">
                <a16:creationId xmlns:a16="http://schemas.microsoft.com/office/drawing/2014/main" id="{D450491B-1EF7-8495-2708-162B197C3A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29995" y="3731643"/>
            <a:ext cx="1356673" cy="1628775"/>
          </a:xfrm>
          <a:prstGeom prst="rect">
            <a:avLst/>
          </a:prstGeom>
        </p:spPr>
      </p:pic>
      <p:pic>
        <p:nvPicPr>
          <p:cNvPr id="5" name="Εικόνα 4">
            <a:extLst>
              <a:ext uri="{FF2B5EF4-FFF2-40B4-BE49-F238E27FC236}">
                <a16:creationId xmlns:a16="http://schemas.microsoft.com/office/drawing/2014/main" id="{EC3B7BAB-28D6-4060-3CAD-DAE1278AA2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29996" y="5504687"/>
            <a:ext cx="1356672" cy="1252367"/>
          </a:xfrm>
          <a:prstGeom prst="rect">
            <a:avLst/>
          </a:prstGeom>
        </p:spPr>
      </p:pic>
    </p:spTree>
    <p:extLst>
      <p:ext uri="{BB962C8B-B14F-4D97-AF65-F5344CB8AC3E}">
        <p14:creationId xmlns:p14="http://schemas.microsoft.com/office/powerpoint/2010/main" val="308402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DD7350-9AB6-5E19-3196-F12F124DDC5D}"/>
              </a:ext>
            </a:extLst>
          </p:cNvPr>
          <p:cNvSpPr>
            <a:spLocks noGrp="1"/>
          </p:cNvSpPr>
          <p:nvPr>
            <p:ph type="title"/>
          </p:nvPr>
        </p:nvSpPr>
        <p:spPr>
          <a:xfrm>
            <a:off x="0" y="3171825"/>
            <a:ext cx="6315075" cy="1066799"/>
          </a:xfrm>
        </p:spPr>
        <p:txBody>
          <a:bodyPr>
            <a:normAutofit/>
          </a:bodyPr>
          <a:lstStyle/>
          <a:p>
            <a:pPr algn="ctr"/>
            <a:r>
              <a:rPr lang="el-GR" dirty="0">
                <a:effectLst>
                  <a:outerShdw blurRad="38100" dist="38100" dir="2700000" algn="tl">
                    <a:srgbClr val="000000">
                      <a:alpha val="43137"/>
                    </a:srgbClr>
                  </a:outerShdw>
                </a:effectLst>
              </a:rPr>
              <a:t>Εικαστικά</a:t>
            </a:r>
            <a:r>
              <a:rPr lang="el-GR" dirty="0"/>
              <a:t> ερεθίσματα </a:t>
            </a:r>
          </a:p>
        </p:txBody>
      </p:sp>
      <p:pic>
        <p:nvPicPr>
          <p:cNvPr id="4" name="Εικόνα 3">
            <a:extLst>
              <a:ext uri="{FF2B5EF4-FFF2-40B4-BE49-F238E27FC236}">
                <a16:creationId xmlns:a16="http://schemas.microsoft.com/office/drawing/2014/main" id="{B75710DE-1D3E-9DB9-D448-0448627D6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15" y="4252341"/>
            <a:ext cx="3033086" cy="2450592"/>
          </a:xfrm>
          <a:prstGeom prst="rect">
            <a:avLst/>
          </a:prstGeom>
        </p:spPr>
      </p:pic>
      <p:pic>
        <p:nvPicPr>
          <p:cNvPr id="5" name="Εικόνα 4">
            <a:extLst>
              <a:ext uri="{FF2B5EF4-FFF2-40B4-BE49-F238E27FC236}">
                <a16:creationId xmlns:a16="http://schemas.microsoft.com/office/drawing/2014/main" id="{063EADEA-092E-8720-A6A2-5FDA81494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094" y="3303803"/>
            <a:ext cx="2057399" cy="3389605"/>
          </a:xfrm>
          <a:prstGeom prst="rect">
            <a:avLst/>
          </a:prstGeom>
        </p:spPr>
      </p:pic>
      <p:pic>
        <p:nvPicPr>
          <p:cNvPr id="7" name="Εικόνα 6">
            <a:extLst>
              <a:ext uri="{FF2B5EF4-FFF2-40B4-BE49-F238E27FC236}">
                <a16:creationId xmlns:a16="http://schemas.microsoft.com/office/drawing/2014/main" id="{1E708C29-4530-019A-3BEE-025DF9D7B4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3854" y="442722"/>
            <a:ext cx="2221874" cy="2505456"/>
          </a:xfrm>
          <a:prstGeom prst="rect">
            <a:avLst/>
          </a:prstGeom>
        </p:spPr>
      </p:pic>
      <p:pic>
        <p:nvPicPr>
          <p:cNvPr id="9" name="Εικόνα 8">
            <a:extLst>
              <a:ext uri="{FF2B5EF4-FFF2-40B4-BE49-F238E27FC236}">
                <a16:creationId xmlns:a16="http://schemas.microsoft.com/office/drawing/2014/main" id="{07ED05AE-A3CB-3FE2-E3DA-E770BAE68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46" y="173739"/>
            <a:ext cx="3273525" cy="2997133"/>
          </a:xfrm>
          <a:prstGeom prst="rect">
            <a:avLst/>
          </a:prstGeom>
        </p:spPr>
      </p:pic>
      <p:pic>
        <p:nvPicPr>
          <p:cNvPr id="11" name="Εικόνα 10">
            <a:extLst>
              <a:ext uri="{FF2B5EF4-FFF2-40B4-BE49-F238E27FC236}">
                <a16:creationId xmlns:a16="http://schemas.microsoft.com/office/drawing/2014/main" id="{58000F01-FC7C-5AB6-E370-518B0C6C0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9439" y="3140087"/>
            <a:ext cx="1752845" cy="3553321"/>
          </a:xfrm>
          <a:prstGeom prst="rect">
            <a:avLst/>
          </a:prstGeom>
        </p:spPr>
      </p:pic>
      <p:pic>
        <p:nvPicPr>
          <p:cNvPr id="15" name="Εικόνα 14">
            <a:extLst>
              <a:ext uri="{FF2B5EF4-FFF2-40B4-BE49-F238E27FC236}">
                <a16:creationId xmlns:a16="http://schemas.microsoft.com/office/drawing/2014/main" id="{20922FA0-C5C0-7DE0-D0A4-59DBE0492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797" y="3522286"/>
            <a:ext cx="1820337" cy="2788921"/>
          </a:xfrm>
          <a:prstGeom prst="rect">
            <a:avLst/>
          </a:prstGeom>
        </p:spPr>
      </p:pic>
      <p:pic>
        <p:nvPicPr>
          <p:cNvPr id="17" name="Εικόνα 16">
            <a:extLst>
              <a:ext uri="{FF2B5EF4-FFF2-40B4-BE49-F238E27FC236}">
                <a16:creationId xmlns:a16="http://schemas.microsoft.com/office/drawing/2014/main" id="{80466779-0B92-CB4C-9651-0E7AFAABD0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6112" y="4242816"/>
            <a:ext cx="2978971" cy="2450591"/>
          </a:xfrm>
          <a:prstGeom prst="rect">
            <a:avLst/>
          </a:prstGeom>
        </p:spPr>
      </p:pic>
      <p:pic>
        <p:nvPicPr>
          <p:cNvPr id="19" name="Εικόνα 18">
            <a:extLst>
              <a:ext uri="{FF2B5EF4-FFF2-40B4-BE49-F238E27FC236}">
                <a16:creationId xmlns:a16="http://schemas.microsoft.com/office/drawing/2014/main" id="{38288F37-2F32-3625-20CD-F801894BC7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7384" y="181149"/>
            <a:ext cx="2134220" cy="3007762"/>
          </a:xfrm>
          <a:prstGeom prst="rect">
            <a:avLst/>
          </a:prstGeom>
        </p:spPr>
      </p:pic>
      <p:pic>
        <p:nvPicPr>
          <p:cNvPr id="21" name="Εικόνα 20">
            <a:extLst>
              <a:ext uri="{FF2B5EF4-FFF2-40B4-BE49-F238E27FC236}">
                <a16:creationId xmlns:a16="http://schemas.microsoft.com/office/drawing/2014/main" id="{059BD634-74C0-F009-DE33-7F7C744CAF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501" y="320688"/>
            <a:ext cx="2417586" cy="2772360"/>
          </a:xfrm>
          <a:prstGeom prst="rect">
            <a:avLst/>
          </a:prstGeom>
        </p:spPr>
      </p:pic>
      <p:pic>
        <p:nvPicPr>
          <p:cNvPr id="6145" name="Picture 1" descr="C:\Users\user\Desktop\MED2135\05.ΑΣΚΗΣΗ ΓΙΑ ΡΟΜΑΝΤΙΣΜΟ\οκ FRANCESCA DA RIMINI\ΟΚ Η.jpeg"/>
          <p:cNvPicPr>
            <a:picLocks noChangeAspect="1" noChangeArrowheads="1"/>
          </p:cNvPicPr>
          <p:nvPr/>
        </p:nvPicPr>
        <p:blipFill>
          <a:blip r:embed="rId11" cstate="print"/>
          <a:srcRect/>
          <a:stretch>
            <a:fillRect/>
          </a:stretch>
        </p:blipFill>
        <p:spPr bwMode="auto">
          <a:xfrm>
            <a:off x="10506837" y="600253"/>
            <a:ext cx="1511808" cy="2114879"/>
          </a:xfrm>
          <a:prstGeom prst="rect">
            <a:avLst/>
          </a:prstGeom>
          <a:noFill/>
        </p:spPr>
      </p:pic>
    </p:spTree>
    <p:extLst>
      <p:ext uri="{BB962C8B-B14F-4D97-AF65-F5344CB8AC3E}">
        <p14:creationId xmlns:p14="http://schemas.microsoft.com/office/powerpoint/2010/main" val="4915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20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6145"/>
                                        </p:tgtEl>
                                        <p:attrNameLst>
                                          <p:attrName>style.visibility</p:attrName>
                                        </p:attrNameLst>
                                      </p:cBhvr>
                                      <p:to>
                                        <p:strVal val="visible"/>
                                      </p:to>
                                    </p:set>
                                    <p:animEffect transition="in" filter="dissolve">
                                      <p:cBhvr>
                                        <p:cTn id="13" dur="2000"/>
                                        <p:tgtEl>
                                          <p:spTgt spid="6145"/>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2000"/>
                                        <p:tgtEl>
                                          <p:spTgt spid="9"/>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2000"/>
                                        <p:tgtEl>
                                          <p:spTgt spid="19"/>
                                        </p:tgtEl>
                                      </p:cBhvr>
                                    </p:animEffect>
                                  </p:childTnLst>
                                </p:cTn>
                              </p:par>
                              <p:par>
                                <p:cTn id="25" presetID="9"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2000"/>
                                        <p:tgtEl>
                                          <p:spTgt spid="21"/>
                                        </p:tgtEl>
                                      </p:cBhvr>
                                    </p:animEffec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2000"/>
                                        <p:tgtEl>
                                          <p:spTgt spid="5"/>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2000"/>
                                        <p:tgtEl>
                                          <p:spTgt spid="17"/>
                                        </p:tgtEl>
                                      </p:cBhvr>
                                    </p:animEffect>
                                  </p:childTnLst>
                                </p:cTn>
                              </p:par>
                              <p:par>
                                <p:cTn id="34" presetID="9"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34F7E8-C6A0-4D86-7BB8-E0EF843E1D8B}"/>
              </a:ext>
            </a:extLst>
          </p:cNvPr>
          <p:cNvSpPr>
            <a:spLocks noGrp="1"/>
          </p:cNvSpPr>
          <p:nvPr>
            <p:ph type="title"/>
          </p:nvPr>
        </p:nvSpPr>
        <p:spPr>
          <a:xfrm>
            <a:off x="0" y="1"/>
            <a:ext cx="12192000" cy="384047"/>
          </a:xfrm>
        </p:spPr>
        <p:txBody>
          <a:bodyPr>
            <a:noAutofit/>
          </a:bodyPr>
          <a:lstStyle/>
          <a:p>
            <a:pPr algn="ctr"/>
            <a:r>
              <a:rPr lang="el-GR" sz="2400" b="1" dirty="0"/>
              <a:t>Ερεθίσματα από το θέατρο</a:t>
            </a:r>
            <a:r>
              <a:rPr lang="en-US" sz="2400" b="1" dirty="0"/>
              <a:t>, </a:t>
            </a:r>
            <a:r>
              <a:rPr lang="el-GR" sz="2400" b="1" dirty="0"/>
              <a:t>την όπερα, τον χορό, τη φωτογραφία &amp; τον κινηματογράφο</a:t>
            </a:r>
            <a:r>
              <a:rPr lang="en-US" sz="2400" b="1" dirty="0"/>
              <a:t>.</a:t>
            </a:r>
            <a:endParaRPr lang="el-GR" sz="2400" b="1" dirty="0"/>
          </a:p>
        </p:txBody>
      </p:sp>
      <p:pic>
        <p:nvPicPr>
          <p:cNvPr id="6" name="Εικόνα 5">
            <a:extLst>
              <a:ext uri="{FF2B5EF4-FFF2-40B4-BE49-F238E27FC236}">
                <a16:creationId xmlns:a16="http://schemas.microsoft.com/office/drawing/2014/main" id="{26AA42D0-869B-1A5F-86CC-E4AB04F7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251" y="5230248"/>
            <a:ext cx="2071104" cy="1520840"/>
          </a:xfrm>
          <a:prstGeom prst="rect">
            <a:avLst/>
          </a:prstGeom>
        </p:spPr>
      </p:pic>
      <p:pic>
        <p:nvPicPr>
          <p:cNvPr id="8" name="Εικόνα 7">
            <a:extLst>
              <a:ext uri="{FF2B5EF4-FFF2-40B4-BE49-F238E27FC236}">
                <a16:creationId xmlns:a16="http://schemas.microsoft.com/office/drawing/2014/main" id="{C45A8393-06CF-E98C-F6BE-8697FB11C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1" y="2691862"/>
            <a:ext cx="1500627" cy="1218617"/>
          </a:xfrm>
          <a:prstGeom prst="rect">
            <a:avLst/>
          </a:prstGeom>
        </p:spPr>
      </p:pic>
      <p:pic>
        <p:nvPicPr>
          <p:cNvPr id="5" name="Εικόνα 4">
            <a:extLst>
              <a:ext uri="{FF2B5EF4-FFF2-40B4-BE49-F238E27FC236}">
                <a16:creationId xmlns:a16="http://schemas.microsoft.com/office/drawing/2014/main" id="{7353F121-3277-560F-0470-B7901C750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1" y="496212"/>
            <a:ext cx="4305888" cy="2105995"/>
          </a:xfrm>
          <a:prstGeom prst="rect">
            <a:avLst/>
          </a:prstGeom>
        </p:spPr>
      </p:pic>
      <p:pic>
        <p:nvPicPr>
          <p:cNvPr id="9" name="Εικόνα 8">
            <a:extLst>
              <a:ext uri="{FF2B5EF4-FFF2-40B4-BE49-F238E27FC236}">
                <a16:creationId xmlns:a16="http://schemas.microsoft.com/office/drawing/2014/main" id="{4750F6EB-F530-8985-56A3-245201577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106" y="505172"/>
            <a:ext cx="2563357" cy="2073839"/>
          </a:xfrm>
          <a:prstGeom prst="rect">
            <a:avLst/>
          </a:prstGeom>
        </p:spPr>
      </p:pic>
      <p:pic>
        <p:nvPicPr>
          <p:cNvPr id="10" name="Εικόνα 9">
            <a:extLst>
              <a:ext uri="{FF2B5EF4-FFF2-40B4-BE49-F238E27FC236}">
                <a16:creationId xmlns:a16="http://schemas.microsoft.com/office/drawing/2014/main" id="{6BC8B16F-FA84-1694-80BE-EF501CA4F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7142" y="482683"/>
            <a:ext cx="2197693" cy="2073840"/>
          </a:xfrm>
          <a:prstGeom prst="rect">
            <a:avLst/>
          </a:prstGeom>
        </p:spPr>
      </p:pic>
      <p:pic>
        <p:nvPicPr>
          <p:cNvPr id="12" name="Εικόνα 11">
            <a:extLst>
              <a:ext uri="{FF2B5EF4-FFF2-40B4-BE49-F238E27FC236}">
                <a16:creationId xmlns:a16="http://schemas.microsoft.com/office/drawing/2014/main" id="{ADEDB348-F40B-F3E3-42F4-C2C65FE55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0378" y="517718"/>
            <a:ext cx="2114547" cy="2073839"/>
          </a:xfrm>
          <a:prstGeom prst="rect">
            <a:avLst/>
          </a:prstGeom>
        </p:spPr>
      </p:pic>
      <p:pic>
        <p:nvPicPr>
          <p:cNvPr id="14" name="Εικόνα 13">
            <a:extLst>
              <a:ext uri="{FF2B5EF4-FFF2-40B4-BE49-F238E27FC236}">
                <a16:creationId xmlns:a16="http://schemas.microsoft.com/office/drawing/2014/main" id="{A0C3D1F9-DA6C-2190-AF88-45F5B11B72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9018" y="2641955"/>
            <a:ext cx="1465817" cy="2286958"/>
          </a:xfrm>
          <a:prstGeom prst="rect">
            <a:avLst/>
          </a:prstGeom>
        </p:spPr>
      </p:pic>
      <p:pic>
        <p:nvPicPr>
          <p:cNvPr id="16" name="Εικόνα 15">
            <a:extLst>
              <a:ext uri="{FF2B5EF4-FFF2-40B4-BE49-F238E27FC236}">
                <a16:creationId xmlns:a16="http://schemas.microsoft.com/office/drawing/2014/main" id="{8FD31604-267F-006D-AD7F-51D350237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5971" y="5239150"/>
            <a:ext cx="1040139" cy="1520840"/>
          </a:xfrm>
          <a:prstGeom prst="rect">
            <a:avLst/>
          </a:prstGeom>
        </p:spPr>
      </p:pic>
      <p:pic>
        <p:nvPicPr>
          <p:cNvPr id="18" name="Εικόνα 17">
            <a:extLst>
              <a:ext uri="{FF2B5EF4-FFF2-40B4-BE49-F238E27FC236}">
                <a16:creationId xmlns:a16="http://schemas.microsoft.com/office/drawing/2014/main" id="{4917B8FE-09ED-F22B-C849-AACC0BA397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1630" y="5239150"/>
            <a:ext cx="1072358" cy="1520840"/>
          </a:xfrm>
          <a:prstGeom prst="rect">
            <a:avLst/>
          </a:prstGeom>
        </p:spPr>
      </p:pic>
      <p:pic>
        <p:nvPicPr>
          <p:cNvPr id="22" name="Εικόνα 21">
            <a:extLst>
              <a:ext uri="{FF2B5EF4-FFF2-40B4-BE49-F238E27FC236}">
                <a16:creationId xmlns:a16="http://schemas.microsoft.com/office/drawing/2014/main" id="{B8226948-4567-2BDB-7028-DCFF9B2B6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5649" y="5015197"/>
            <a:ext cx="1136600" cy="1747070"/>
          </a:xfrm>
          <a:prstGeom prst="rect">
            <a:avLst/>
          </a:prstGeom>
        </p:spPr>
      </p:pic>
      <p:pic>
        <p:nvPicPr>
          <p:cNvPr id="24" name="Εικόνα 23">
            <a:extLst>
              <a:ext uri="{FF2B5EF4-FFF2-40B4-BE49-F238E27FC236}">
                <a16:creationId xmlns:a16="http://schemas.microsoft.com/office/drawing/2014/main" id="{7497D0FF-F933-015A-8CF1-D4FC8791F8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3431" y="5064473"/>
            <a:ext cx="2402989" cy="1676676"/>
          </a:xfrm>
          <a:prstGeom prst="rect">
            <a:avLst/>
          </a:prstGeom>
        </p:spPr>
      </p:pic>
      <p:pic>
        <p:nvPicPr>
          <p:cNvPr id="26" name="Εικόνα 25">
            <a:extLst>
              <a:ext uri="{FF2B5EF4-FFF2-40B4-BE49-F238E27FC236}">
                <a16:creationId xmlns:a16="http://schemas.microsoft.com/office/drawing/2014/main" id="{690977A0-1976-5016-04FE-5BC67C242F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2630" y="2636362"/>
            <a:ext cx="1562211" cy="2256527"/>
          </a:xfrm>
          <a:prstGeom prst="rect">
            <a:avLst/>
          </a:prstGeom>
        </p:spPr>
      </p:pic>
      <p:pic>
        <p:nvPicPr>
          <p:cNvPr id="28" name="Εικόνα 27">
            <a:extLst>
              <a:ext uri="{FF2B5EF4-FFF2-40B4-BE49-F238E27FC236}">
                <a16:creationId xmlns:a16="http://schemas.microsoft.com/office/drawing/2014/main" id="{76931BB9-FEA8-FD05-6B2D-DE96287B9A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99472" y="5251995"/>
            <a:ext cx="1141423" cy="1489154"/>
          </a:xfrm>
          <a:prstGeom prst="rect">
            <a:avLst/>
          </a:prstGeom>
        </p:spPr>
      </p:pic>
      <p:pic>
        <p:nvPicPr>
          <p:cNvPr id="30" name="Εικόνα 29">
            <a:extLst>
              <a:ext uri="{FF2B5EF4-FFF2-40B4-BE49-F238E27FC236}">
                <a16:creationId xmlns:a16="http://schemas.microsoft.com/office/drawing/2014/main" id="{BEB72C3C-33F6-6EB0-D1D9-23DEDC8F5E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4041" y="2680820"/>
            <a:ext cx="3386840" cy="2492562"/>
          </a:xfrm>
          <a:prstGeom prst="rect">
            <a:avLst/>
          </a:prstGeom>
        </p:spPr>
      </p:pic>
      <p:pic>
        <p:nvPicPr>
          <p:cNvPr id="32" name="Εικόνα 31">
            <a:extLst>
              <a:ext uri="{FF2B5EF4-FFF2-40B4-BE49-F238E27FC236}">
                <a16:creationId xmlns:a16="http://schemas.microsoft.com/office/drawing/2014/main" id="{78291D76-15BB-83A6-54EB-F5FBF347C2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3136" y="5248364"/>
            <a:ext cx="572818" cy="1502411"/>
          </a:xfrm>
          <a:prstGeom prst="rect">
            <a:avLst/>
          </a:prstGeom>
        </p:spPr>
      </p:pic>
      <p:pic>
        <p:nvPicPr>
          <p:cNvPr id="33" name="Εικόνα 32">
            <a:extLst>
              <a:ext uri="{FF2B5EF4-FFF2-40B4-BE49-F238E27FC236}">
                <a16:creationId xmlns:a16="http://schemas.microsoft.com/office/drawing/2014/main" id="{92C05C1D-968A-1FE3-2C6E-68DDC4F269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65182" y="2653006"/>
            <a:ext cx="2040695" cy="2189622"/>
          </a:xfrm>
          <a:prstGeom prst="rect">
            <a:avLst/>
          </a:prstGeom>
        </p:spPr>
      </p:pic>
      <p:pic>
        <p:nvPicPr>
          <p:cNvPr id="7" name="Εικόνα 6">
            <a:extLst>
              <a:ext uri="{FF2B5EF4-FFF2-40B4-BE49-F238E27FC236}">
                <a16:creationId xmlns:a16="http://schemas.microsoft.com/office/drawing/2014/main" id="{F9E67829-7D46-C671-41DB-87480EBDF92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001" y="5229695"/>
            <a:ext cx="1098324" cy="1533754"/>
          </a:xfrm>
          <a:prstGeom prst="rect">
            <a:avLst/>
          </a:prstGeom>
        </p:spPr>
      </p:pic>
      <p:pic>
        <p:nvPicPr>
          <p:cNvPr id="17" name="Εικόνα 16">
            <a:extLst>
              <a:ext uri="{FF2B5EF4-FFF2-40B4-BE49-F238E27FC236}">
                <a16:creationId xmlns:a16="http://schemas.microsoft.com/office/drawing/2014/main" id="{E73BDD71-E609-0A17-8E2E-47B45E8BF3C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96568" y="3193953"/>
            <a:ext cx="1570985" cy="1629557"/>
          </a:xfrm>
          <a:prstGeom prst="rect">
            <a:avLst/>
          </a:prstGeom>
        </p:spPr>
      </p:pic>
      <p:pic>
        <p:nvPicPr>
          <p:cNvPr id="20" name="Εικόνα 19">
            <a:extLst>
              <a:ext uri="{FF2B5EF4-FFF2-40B4-BE49-F238E27FC236}">
                <a16:creationId xmlns:a16="http://schemas.microsoft.com/office/drawing/2014/main" id="{30A26902-41B1-10E2-96D9-EE9CD14E1B3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001" y="4008732"/>
            <a:ext cx="1508175" cy="1091239"/>
          </a:xfrm>
          <a:prstGeom prst="rect">
            <a:avLst/>
          </a:prstGeom>
        </p:spPr>
      </p:pic>
      <p:pic>
        <p:nvPicPr>
          <p:cNvPr id="23" name="Εικόνα 22">
            <a:extLst>
              <a:ext uri="{FF2B5EF4-FFF2-40B4-BE49-F238E27FC236}">
                <a16:creationId xmlns:a16="http://schemas.microsoft.com/office/drawing/2014/main" id="{A3C80643-C9A9-2069-6523-82CD61E0F90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81719" y="5220309"/>
            <a:ext cx="1010764" cy="1539681"/>
          </a:xfrm>
          <a:prstGeom prst="rect">
            <a:avLst/>
          </a:prstGeom>
        </p:spPr>
      </p:pic>
    </p:spTree>
    <p:extLst>
      <p:ext uri="{BB962C8B-B14F-4D97-AF65-F5344CB8AC3E}">
        <p14:creationId xmlns:p14="http://schemas.microsoft.com/office/powerpoint/2010/main" val="94558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41BB4-5FB6-BDC6-0BEE-C5FCCB12DCA1}"/>
              </a:ext>
            </a:extLst>
          </p:cNvPr>
          <p:cNvSpPr>
            <a:spLocks noGrp="1"/>
          </p:cNvSpPr>
          <p:nvPr>
            <p:ph type="title"/>
          </p:nvPr>
        </p:nvSpPr>
        <p:spPr>
          <a:xfrm>
            <a:off x="0" y="-64006"/>
            <a:ext cx="12192000" cy="629430"/>
          </a:xfrm>
        </p:spPr>
        <p:txBody>
          <a:bodyPr>
            <a:normAutofit fontScale="90000"/>
          </a:bodyPr>
          <a:lstStyle/>
          <a:p>
            <a:pPr algn="ctr"/>
            <a:r>
              <a:rPr lang="el-GR" dirty="0"/>
              <a:t>Από τις </a:t>
            </a:r>
            <a:r>
              <a:rPr lang="el-GR" b="1" dirty="0">
                <a:effectLst>
                  <a:outerShdw blurRad="38100" dist="38100" dir="2700000" algn="tl">
                    <a:srgbClr val="000000">
                      <a:alpha val="43137"/>
                    </a:srgbClr>
                  </a:outerShdw>
                </a:effectLst>
              </a:rPr>
              <a:t>εκτός Σχολής  </a:t>
            </a:r>
            <a:r>
              <a:rPr lang="el-GR" b="1" spc="300" dirty="0">
                <a:effectLst>
                  <a:outerShdw blurRad="38100" dist="38100" dir="2700000" algn="tl">
                    <a:srgbClr val="000000">
                      <a:alpha val="43137"/>
                    </a:srgbClr>
                  </a:outerShdw>
                </a:effectLst>
              </a:rPr>
              <a:t>δράσεις</a:t>
            </a:r>
            <a:r>
              <a:rPr lang="el-GR" b="1" dirty="0">
                <a:effectLst>
                  <a:outerShdw blurRad="38100" dist="38100" dir="2700000" algn="tl">
                    <a:srgbClr val="000000">
                      <a:alpha val="43137"/>
                    </a:srgbClr>
                  </a:outerShdw>
                </a:effectLst>
              </a:rPr>
              <a:t>  </a:t>
            </a:r>
            <a:r>
              <a:rPr lang="el-GR" dirty="0"/>
              <a:t>του μαθήματος </a:t>
            </a:r>
            <a:r>
              <a:rPr lang="en-US" b="1" dirty="0">
                <a:effectLst>
                  <a:outerShdw blurRad="38100" dist="38100" dir="2700000" algn="tl">
                    <a:srgbClr val="000000">
                      <a:alpha val="43137"/>
                    </a:srgbClr>
                  </a:outerShdw>
                </a:effectLst>
              </a:rPr>
              <a:t>MED2135</a:t>
            </a:r>
            <a:endParaRPr lang="el-GR" b="1" dirty="0">
              <a:effectLst>
                <a:outerShdw blurRad="38100" dist="38100" dir="2700000" algn="tl">
                  <a:srgbClr val="000000">
                    <a:alpha val="43137"/>
                  </a:srgbClr>
                </a:outerShdw>
              </a:effectLst>
            </a:endParaRPr>
          </a:p>
        </p:txBody>
      </p:sp>
      <p:pic>
        <p:nvPicPr>
          <p:cNvPr id="4" name="Εικόνα 3">
            <a:extLst>
              <a:ext uri="{FF2B5EF4-FFF2-40B4-BE49-F238E27FC236}">
                <a16:creationId xmlns:a16="http://schemas.microsoft.com/office/drawing/2014/main" id="{98274209-6FD5-98D7-4ADE-3707F55B9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487" y="3062204"/>
            <a:ext cx="4239393" cy="3686067"/>
          </a:xfrm>
          <a:prstGeom prst="rect">
            <a:avLst/>
          </a:prstGeom>
        </p:spPr>
      </p:pic>
      <p:pic>
        <p:nvPicPr>
          <p:cNvPr id="6" name="Εικόνα 5">
            <a:extLst>
              <a:ext uri="{FF2B5EF4-FFF2-40B4-BE49-F238E27FC236}">
                <a16:creationId xmlns:a16="http://schemas.microsoft.com/office/drawing/2014/main" id="{5AAA7AE0-D401-30EE-C0AB-49E233B36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3687" y="685800"/>
            <a:ext cx="3041529" cy="2256029"/>
          </a:xfrm>
          <a:prstGeom prst="rect">
            <a:avLst/>
          </a:prstGeom>
        </p:spPr>
      </p:pic>
      <p:pic>
        <p:nvPicPr>
          <p:cNvPr id="8" name="Εικόνα 7">
            <a:extLst>
              <a:ext uri="{FF2B5EF4-FFF2-40B4-BE49-F238E27FC236}">
                <a16:creationId xmlns:a16="http://schemas.microsoft.com/office/drawing/2014/main" id="{1DF1CC9E-FAF4-7359-6558-DD88C374C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873" y="685799"/>
            <a:ext cx="1823707" cy="2256029"/>
          </a:xfrm>
          <a:prstGeom prst="rect">
            <a:avLst/>
          </a:prstGeom>
        </p:spPr>
      </p:pic>
      <p:pic>
        <p:nvPicPr>
          <p:cNvPr id="10" name="Εικόνα 9">
            <a:extLst>
              <a:ext uri="{FF2B5EF4-FFF2-40B4-BE49-F238E27FC236}">
                <a16:creationId xmlns:a16="http://schemas.microsoft.com/office/drawing/2014/main" id="{4227FAF6-99EC-0801-D75D-7591D5C9A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0892" y="2703971"/>
            <a:ext cx="3286930" cy="3948729"/>
          </a:xfrm>
          <a:prstGeom prst="rect">
            <a:avLst/>
          </a:prstGeom>
        </p:spPr>
      </p:pic>
      <p:pic>
        <p:nvPicPr>
          <p:cNvPr id="12" name="Εικόνα 11">
            <a:extLst>
              <a:ext uri="{FF2B5EF4-FFF2-40B4-BE49-F238E27FC236}">
                <a16:creationId xmlns:a16="http://schemas.microsoft.com/office/drawing/2014/main" id="{2217EBC0-092C-89A5-9635-BDC47EA44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28" y="4412420"/>
            <a:ext cx="2923613" cy="2240280"/>
          </a:xfrm>
          <a:prstGeom prst="rect">
            <a:avLst/>
          </a:prstGeom>
        </p:spPr>
      </p:pic>
      <p:pic>
        <p:nvPicPr>
          <p:cNvPr id="14" name="Εικόνα 13">
            <a:extLst>
              <a:ext uri="{FF2B5EF4-FFF2-40B4-BE49-F238E27FC236}">
                <a16:creationId xmlns:a16="http://schemas.microsoft.com/office/drawing/2014/main" id="{9DEDCB2D-62F8-6883-E705-5EC70BDD61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V="1">
            <a:off x="201129" y="2269776"/>
            <a:ext cx="2896207" cy="2107723"/>
          </a:xfrm>
          <a:prstGeom prst="rect">
            <a:avLst/>
          </a:prstGeom>
        </p:spPr>
      </p:pic>
      <p:pic>
        <p:nvPicPr>
          <p:cNvPr id="16" name="Εικόνα 15">
            <a:extLst>
              <a:ext uri="{FF2B5EF4-FFF2-40B4-BE49-F238E27FC236}">
                <a16:creationId xmlns:a16="http://schemas.microsoft.com/office/drawing/2014/main" id="{460C4F5E-21BE-CA0C-BDAA-7605CFAA68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129" y="859536"/>
            <a:ext cx="2892912" cy="1375319"/>
          </a:xfrm>
          <a:prstGeom prst="rect">
            <a:avLst/>
          </a:prstGeom>
        </p:spPr>
      </p:pic>
      <p:pic>
        <p:nvPicPr>
          <p:cNvPr id="18" name="Εικόνα 17">
            <a:extLst>
              <a:ext uri="{FF2B5EF4-FFF2-40B4-BE49-F238E27FC236}">
                <a16:creationId xmlns:a16="http://schemas.microsoft.com/office/drawing/2014/main" id="{B4F034E9-8BAD-6A73-0A5E-A5A2E5E4CB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7329" y="610380"/>
            <a:ext cx="2436386" cy="2025872"/>
          </a:xfrm>
          <a:prstGeom prst="rect">
            <a:avLst/>
          </a:prstGeom>
        </p:spPr>
      </p:pic>
    </p:spTree>
    <p:extLst>
      <p:ext uri="{BB962C8B-B14F-4D97-AF65-F5344CB8AC3E}">
        <p14:creationId xmlns:p14="http://schemas.microsoft.com/office/powerpoint/2010/main" val="34163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a:extLst>
              <a:ext uri="{FF2B5EF4-FFF2-40B4-BE49-F238E27FC236}">
                <a16:creationId xmlns:a16="http://schemas.microsoft.com/office/drawing/2014/main" id="{D58AA391-407B-EDFC-D48B-5AC375953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55" y="119685"/>
            <a:ext cx="11031489" cy="5439534"/>
          </a:xfrm>
          <a:prstGeom prst="rect">
            <a:avLst/>
          </a:prstGeom>
        </p:spPr>
      </p:pic>
      <p:pic>
        <p:nvPicPr>
          <p:cNvPr id="16" name="Εικόνα 15">
            <a:extLst>
              <a:ext uri="{FF2B5EF4-FFF2-40B4-BE49-F238E27FC236}">
                <a16:creationId xmlns:a16="http://schemas.microsoft.com/office/drawing/2014/main" id="{AD8F82B8-57F5-DDBD-2880-ECCF25375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956" y="2949636"/>
            <a:ext cx="2829882" cy="3812111"/>
          </a:xfrm>
          <a:prstGeom prst="rect">
            <a:avLst/>
          </a:prstGeom>
        </p:spPr>
      </p:pic>
      <p:pic>
        <p:nvPicPr>
          <p:cNvPr id="18" name="Εικόνα 17">
            <a:extLst>
              <a:ext uri="{FF2B5EF4-FFF2-40B4-BE49-F238E27FC236}">
                <a16:creationId xmlns:a16="http://schemas.microsoft.com/office/drawing/2014/main" id="{6500F1C9-BD5D-34C8-5340-AEA36903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6331" y="2949268"/>
            <a:ext cx="1364444" cy="3812111"/>
          </a:xfrm>
          <a:prstGeom prst="rect">
            <a:avLst/>
          </a:prstGeom>
        </p:spPr>
      </p:pic>
      <p:pic>
        <p:nvPicPr>
          <p:cNvPr id="20" name="Εικόνα 19">
            <a:extLst>
              <a:ext uri="{FF2B5EF4-FFF2-40B4-BE49-F238E27FC236}">
                <a16:creationId xmlns:a16="http://schemas.microsoft.com/office/drawing/2014/main" id="{7A34D918-8533-1F1D-AEB7-860F82BF1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521" y="2948899"/>
            <a:ext cx="2627424" cy="3812111"/>
          </a:xfrm>
          <a:prstGeom prst="rect">
            <a:avLst/>
          </a:prstGeom>
        </p:spPr>
      </p:pic>
      <p:sp>
        <p:nvSpPr>
          <p:cNvPr id="22" name="TextBox 21">
            <a:extLst>
              <a:ext uri="{FF2B5EF4-FFF2-40B4-BE49-F238E27FC236}">
                <a16:creationId xmlns:a16="http://schemas.microsoft.com/office/drawing/2014/main" id="{845DF46B-A0A7-26E3-8EBD-DC77034686D2}"/>
              </a:ext>
            </a:extLst>
          </p:cNvPr>
          <p:cNvSpPr txBox="1"/>
          <p:nvPr/>
        </p:nvSpPr>
        <p:spPr>
          <a:xfrm rot="10800000" flipV="1">
            <a:off x="123055" y="5830739"/>
            <a:ext cx="4517088" cy="369332"/>
          </a:xfrm>
          <a:prstGeom prst="rect">
            <a:avLst/>
          </a:prstGeom>
          <a:noFill/>
        </p:spPr>
        <p:txBody>
          <a:bodyPr wrap="square">
            <a:spAutoFit/>
          </a:bodyPr>
          <a:lstStyle/>
          <a:p>
            <a:r>
              <a:rPr lang="en-US" dirty="0">
                <a:effectLst>
                  <a:outerShdw blurRad="38100" dist="38100" dir="2700000" algn="tl">
                    <a:srgbClr val="000000">
                      <a:alpha val="43137"/>
                    </a:srgbClr>
                  </a:outerShdw>
                </a:effectLst>
              </a:rPr>
              <a:t>https://epub.lib.uoa.gr/index.php/aasi/index</a:t>
            </a:r>
            <a:endParaRPr lang="el-GR" dirty="0">
              <a:effectLst>
                <a:outerShdw blurRad="38100" dist="38100" dir="2700000" algn="tl">
                  <a:srgbClr val="000000">
                    <a:alpha val="43137"/>
                  </a:srgbClr>
                </a:outerShdw>
              </a:effectLst>
            </a:endParaRPr>
          </a:p>
        </p:txBody>
      </p:sp>
      <p:pic>
        <p:nvPicPr>
          <p:cNvPr id="24" name="Εικόνα 23">
            <a:extLst>
              <a:ext uri="{FF2B5EF4-FFF2-40B4-BE49-F238E27FC236}">
                <a16:creationId xmlns:a16="http://schemas.microsoft.com/office/drawing/2014/main" id="{C7ABBFCF-9DB6-6060-7477-52ECACAD50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838" y="465401"/>
            <a:ext cx="3348471" cy="2138519"/>
          </a:xfrm>
          <a:prstGeom prst="rect">
            <a:avLst/>
          </a:prstGeom>
        </p:spPr>
      </p:pic>
    </p:spTree>
    <p:extLst>
      <p:ext uri="{BB962C8B-B14F-4D97-AF65-F5344CB8AC3E}">
        <p14:creationId xmlns:p14="http://schemas.microsoft.com/office/powerpoint/2010/main" val="6335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79ED39-C84C-A6FA-6948-2ED30E301C40}"/>
              </a:ext>
            </a:extLst>
          </p:cNvPr>
          <p:cNvSpPr>
            <a:spLocks noGrp="1"/>
          </p:cNvSpPr>
          <p:nvPr>
            <p:ph type="title"/>
          </p:nvPr>
        </p:nvSpPr>
        <p:spPr>
          <a:xfrm>
            <a:off x="495300" y="-419099"/>
            <a:ext cx="6867525" cy="2033410"/>
          </a:xfrm>
        </p:spPr>
        <p:txBody>
          <a:bodyPr>
            <a:normAutofit/>
          </a:bodyPr>
          <a:lstStyle/>
          <a:p>
            <a:r>
              <a:rPr lang="el-GR" sz="3600" b="1" dirty="0"/>
              <a:t>Ανταπόκριση στην προσπάθειά μας </a:t>
            </a:r>
          </a:p>
        </p:txBody>
      </p:sp>
      <p:pic>
        <p:nvPicPr>
          <p:cNvPr id="1026" name="Picture 2" descr="C:\Users\user\Desktop\ΥΛΙΚΟ 4ης 10. 24\IMG_8470.jpg"/>
          <p:cNvPicPr>
            <a:picLocks noChangeAspect="1" noChangeArrowheads="1"/>
          </p:cNvPicPr>
          <p:nvPr/>
        </p:nvPicPr>
        <p:blipFill>
          <a:blip r:embed="rId3"/>
          <a:srcRect/>
          <a:stretch>
            <a:fillRect/>
          </a:stretch>
        </p:blipFill>
        <p:spPr bwMode="auto">
          <a:xfrm>
            <a:off x="7569390" y="127000"/>
            <a:ext cx="4473575" cy="6251284"/>
          </a:xfrm>
          <a:prstGeom prst="rect">
            <a:avLst/>
          </a:prstGeom>
          <a:noFill/>
        </p:spPr>
      </p:pic>
      <p:sp>
        <p:nvSpPr>
          <p:cNvPr id="4" name="2 - Θέση κειμένου"/>
          <p:cNvSpPr txBox="1">
            <a:spLocks/>
          </p:cNvSpPr>
          <p:nvPr/>
        </p:nvSpPr>
        <p:spPr>
          <a:xfrm>
            <a:off x="7362825" y="6378284"/>
            <a:ext cx="4829174" cy="47971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l-GR" b="0" i="0" u="none" strike="noStrike" kern="1200" cap="none" spc="0" normalizeH="0" baseline="0" noProof="0" dirty="0" err="1">
                <a:ln>
                  <a:noFill/>
                </a:ln>
                <a:solidFill>
                  <a:schemeClr val="tx1"/>
                </a:solidFill>
                <a:effectLst/>
                <a:uLnTx/>
                <a:uFillTx/>
                <a:latin typeface="+mn-lt"/>
                <a:ea typeface="+mn-ea"/>
                <a:cs typeface="+mn-cs"/>
              </a:rPr>
              <a:t>Πόλι</a:t>
            </a:r>
            <a:r>
              <a:rPr kumimoji="0" lang="el-GR" b="0" i="0" u="none" strike="noStrike" kern="1200" cap="none" spc="0" normalizeH="0" baseline="0" noProof="0" dirty="0">
                <a:ln>
                  <a:noFill/>
                </a:ln>
                <a:solidFill>
                  <a:schemeClr val="tx1"/>
                </a:solidFill>
                <a:effectLst/>
                <a:uLnTx/>
                <a:uFillTx/>
                <a:latin typeface="+mn-lt"/>
                <a:ea typeface="+mn-ea"/>
                <a:cs typeface="+mn-cs"/>
              </a:rPr>
              <a:t> </a:t>
            </a:r>
            <a:r>
              <a:rPr kumimoji="0" lang="el-GR" b="0" i="0" u="none" strike="noStrike" kern="1200" cap="none" spc="0" normalizeH="0" baseline="0" noProof="0" dirty="0" err="1">
                <a:ln>
                  <a:noFill/>
                </a:ln>
                <a:solidFill>
                  <a:schemeClr val="tx1"/>
                </a:solidFill>
                <a:effectLst/>
                <a:uLnTx/>
                <a:uFillTx/>
                <a:latin typeface="+mn-lt"/>
                <a:ea typeface="+mn-ea"/>
                <a:cs typeface="+mn-cs"/>
              </a:rPr>
              <a:t>Κάστορ</a:t>
            </a:r>
            <a:r>
              <a:rPr kumimoji="0" lang="en-US" b="0" i="0" u="none" strike="noStrike" kern="1200" cap="none" spc="0" normalizeH="0" baseline="0" noProof="0" dirty="0">
                <a:ln>
                  <a:noFill/>
                </a:ln>
                <a:solidFill>
                  <a:schemeClr val="tx1"/>
                </a:solidFill>
                <a:effectLst/>
                <a:uLnTx/>
                <a:uFillTx/>
                <a:latin typeface="+mn-lt"/>
                <a:ea typeface="+mn-ea"/>
                <a:cs typeface="+mn-cs"/>
              </a:rPr>
              <a:t>: </a:t>
            </a:r>
            <a:r>
              <a:rPr kumimoji="0" lang="el-GR" b="0" i="0" u="none" strike="noStrike" kern="1200" cap="none" spc="0" normalizeH="0" baseline="0" noProof="0" dirty="0" err="1">
                <a:ln>
                  <a:noFill/>
                </a:ln>
                <a:solidFill>
                  <a:schemeClr val="tx1"/>
                </a:solidFill>
                <a:effectLst/>
                <a:uLnTx/>
                <a:uFillTx/>
                <a:latin typeface="+mn-lt"/>
                <a:ea typeface="+mn-ea"/>
                <a:cs typeface="+mn-cs"/>
              </a:rPr>
              <a:t>Ενσυναίσθηση</a:t>
            </a:r>
            <a:endParaRPr kumimoji="0" lang="el-GR"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Εικόνα 8">
            <a:extLst>
              <a:ext uri="{FF2B5EF4-FFF2-40B4-BE49-F238E27FC236}">
                <a16:creationId xmlns:a16="http://schemas.microsoft.com/office/drawing/2014/main" id="{1156437B-C818-9D0A-EF3F-26D5F9E8B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35" y="4101742"/>
            <a:ext cx="3660215" cy="2593391"/>
          </a:xfrm>
          <a:prstGeom prst="rect">
            <a:avLst/>
          </a:prstGeom>
        </p:spPr>
      </p:pic>
      <p:pic>
        <p:nvPicPr>
          <p:cNvPr id="6" name="Εικόνα 5">
            <a:extLst>
              <a:ext uri="{FF2B5EF4-FFF2-40B4-BE49-F238E27FC236}">
                <a16:creationId xmlns:a16="http://schemas.microsoft.com/office/drawing/2014/main" id="{5906047D-402C-74EE-F319-02D69DAB1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501" y="4101743"/>
            <a:ext cx="3457855" cy="2593391"/>
          </a:xfrm>
          <a:prstGeom prst="rect">
            <a:avLst/>
          </a:prstGeom>
        </p:spPr>
      </p:pic>
      <p:pic>
        <p:nvPicPr>
          <p:cNvPr id="8" name="Εικόνα 7" descr="Εικόνα που περιέχει κείμενο, λογισμικό, ιστοσελίδα, τοποθεσία web&#10;&#10;Περιγραφή που δημιουργήθηκε αυτόματα">
            <a:extLst>
              <a:ext uri="{FF2B5EF4-FFF2-40B4-BE49-F238E27FC236}">
                <a16:creationId xmlns:a16="http://schemas.microsoft.com/office/drawing/2014/main" id="{011B8B46-8A56-1A60-21A8-2C525C746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35" y="1099813"/>
            <a:ext cx="7271321" cy="2797542"/>
          </a:xfrm>
          <a:prstGeom prst="rect">
            <a:avLst/>
          </a:prstGeom>
        </p:spPr>
      </p:pic>
    </p:spTree>
    <p:extLst>
      <p:ext uri="{BB962C8B-B14F-4D97-AF65-F5344CB8AC3E}">
        <p14:creationId xmlns:p14="http://schemas.microsoft.com/office/powerpoint/2010/main" val="14766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5F623F-129F-F097-EF4A-C95636A138A5}"/>
              </a:ext>
            </a:extLst>
          </p:cNvPr>
          <p:cNvSpPr>
            <a:spLocks noGrp="1"/>
          </p:cNvSpPr>
          <p:nvPr>
            <p:ph type="title"/>
          </p:nvPr>
        </p:nvSpPr>
        <p:spPr>
          <a:xfrm>
            <a:off x="2162174" y="0"/>
            <a:ext cx="9191625" cy="590550"/>
          </a:xfrm>
        </p:spPr>
        <p:txBody>
          <a:bodyPr>
            <a:normAutofit fontScale="90000"/>
          </a:bodyPr>
          <a:lstStyle/>
          <a:p>
            <a:r>
              <a:rPr lang="el-GR" b="1" dirty="0"/>
              <a:t>Μορφές σχέσεων γιατρού - ασθενούς</a:t>
            </a:r>
          </a:p>
        </p:txBody>
      </p:sp>
      <p:graphicFrame>
        <p:nvGraphicFramePr>
          <p:cNvPr id="7" name="Θέση περιεχομένου 6">
            <a:extLst>
              <a:ext uri="{FF2B5EF4-FFF2-40B4-BE49-F238E27FC236}">
                <a16:creationId xmlns:a16="http://schemas.microsoft.com/office/drawing/2014/main" id="{3311316E-4957-B77E-A3AC-2AD2758C5A8D}"/>
              </a:ext>
            </a:extLst>
          </p:cNvPr>
          <p:cNvGraphicFramePr>
            <a:graphicFrameLocks noGrp="1"/>
          </p:cNvGraphicFramePr>
          <p:nvPr>
            <p:ph idx="1"/>
            <p:extLst>
              <p:ext uri="{D42A27DB-BD31-4B8C-83A1-F6EECF244321}">
                <p14:modId xmlns:p14="http://schemas.microsoft.com/office/powerpoint/2010/main" val="2065166170"/>
              </p:ext>
            </p:extLst>
          </p:nvPr>
        </p:nvGraphicFramePr>
        <p:xfrm>
          <a:off x="135467" y="1444978"/>
          <a:ext cx="11904134" cy="5242560"/>
        </p:xfrm>
        <a:graphic>
          <a:graphicData uri="http://schemas.openxmlformats.org/drawingml/2006/table">
            <a:tbl>
              <a:tblPr firstRow="1" bandRow="1">
                <a:tableStyleId>{5C22544A-7EE6-4342-B048-85BDC9FD1C3A}</a:tableStyleId>
              </a:tblPr>
              <a:tblGrid>
                <a:gridCol w="3719858">
                  <a:extLst>
                    <a:ext uri="{9D8B030D-6E8A-4147-A177-3AD203B41FA5}">
                      <a16:colId xmlns:a16="http://schemas.microsoft.com/office/drawing/2014/main" val="1540452784"/>
                    </a:ext>
                  </a:extLst>
                </a:gridCol>
                <a:gridCol w="4092138">
                  <a:extLst>
                    <a:ext uri="{9D8B030D-6E8A-4147-A177-3AD203B41FA5}">
                      <a16:colId xmlns:a16="http://schemas.microsoft.com/office/drawing/2014/main" val="1304346813"/>
                    </a:ext>
                  </a:extLst>
                </a:gridCol>
                <a:gridCol w="4092138">
                  <a:extLst>
                    <a:ext uri="{9D8B030D-6E8A-4147-A177-3AD203B41FA5}">
                      <a16:colId xmlns:a16="http://schemas.microsoft.com/office/drawing/2014/main" val="688972378"/>
                    </a:ext>
                  </a:extLst>
                </a:gridCol>
              </a:tblGrid>
              <a:tr h="1644502">
                <a:tc>
                  <a:txBody>
                    <a:bodyPr/>
                    <a:lstStyle/>
                    <a:p>
                      <a:endParaRPr lang="el-GR" dirty="0"/>
                    </a:p>
                  </a:txBody>
                  <a:tcPr/>
                </a:tc>
                <a:tc>
                  <a:txBody>
                    <a:bodyPr/>
                    <a:lstStyle/>
                    <a:p>
                      <a:pPr algn="ctr"/>
                      <a:endParaRPr lang="el-GR" sz="2800" dirty="0"/>
                    </a:p>
                    <a:p>
                      <a:pPr algn="ctr"/>
                      <a:r>
                        <a:rPr lang="el-GR" sz="2800" dirty="0"/>
                        <a:t>Δευτερεύων </a:t>
                      </a:r>
                    </a:p>
                    <a:p>
                      <a:pPr algn="ctr"/>
                      <a:r>
                        <a:rPr lang="el-GR" sz="2800" dirty="0"/>
                        <a:t>ο ρόλος του γιατρού</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t>Πρωτεύων </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t>ο ρόλος του γιατρού</a:t>
                      </a:r>
                    </a:p>
                    <a:p>
                      <a:endParaRPr lang="el-GR" dirty="0"/>
                    </a:p>
                  </a:txBody>
                  <a:tcPr/>
                </a:tc>
                <a:extLst>
                  <a:ext uri="{0D108BD9-81ED-4DB2-BD59-A6C34878D82A}">
                    <a16:rowId xmlns:a16="http://schemas.microsoft.com/office/drawing/2014/main" val="3234191435"/>
                  </a:ext>
                </a:extLst>
              </a:tr>
              <a:tr h="1796771">
                <a:tc>
                  <a:txBody>
                    <a:bodyPr/>
                    <a:lstStyle/>
                    <a:p>
                      <a:pPr algn="ctr"/>
                      <a:endParaRPr lang="el-GR" sz="2800" dirty="0"/>
                    </a:p>
                    <a:p>
                      <a:pPr algn="ctr"/>
                      <a:r>
                        <a:rPr lang="el-GR" sz="2800" b="1" dirty="0"/>
                        <a:t>Δευτερεύων </a:t>
                      </a:r>
                    </a:p>
                    <a:p>
                      <a:pPr algn="ctr"/>
                      <a:r>
                        <a:rPr lang="el-GR" sz="2800" b="1" dirty="0"/>
                        <a:t>ο ρόλος του ασθενούς</a:t>
                      </a:r>
                    </a:p>
                    <a:p>
                      <a:endParaRPr lang="el-GR" dirty="0"/>
                    </a:p>
                  </a:txBody>
                  <a:tcPr/>
                </a:tc>
                <a:tc>
                  <a:txBody>
                    <a:bodyPr/>
                    <a:lstStyle/>
                    <a:p>
                      <a:r>
                        <a:rPr lang="el-GR" sz="2800" dirty="0"/>
                        <a:t>Απραξία, αντιπαράθεση, δυσλειτουργία</a:t>
                      </a:r>
                    </a:p>
                  </a:txBody>
                  <a:tcPr/>
                </a:tc>
                <a:tc>
                  <a:txBody>
                    <a:bodyPr/>
                    <a:lstStyle/>
                    <a:p>
                      <a:r>
                        <a:rPr lang="el-GR" sz="2800" dirty="0"/>
                        <a:t>Παλαιά πατερναλιστική αντίληψη∙ ο ιατρός κυρίαρχος, όλοι τον ακολουθούν σαν θεό.</a:t>
                      </a:r>
                    </a:p>
                  </a:txBody>
                  <a:tcPr/>
                </a:tc>
                <a:extLst>
                  <a:ext uri="{0D108BD9-81ED-4DB2-BD59-A6C34878D82A}">
                    <a16:rowId xmlns:a16="http://schemas.microsoft.com/office/drawing/2014/main" val="1639157876"/>
                  </a:ext>
                </a:extLst>
              </a:tr>
              <a:tr h="17967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b="1" dirty="0"/>
                        <a:t>Πρωτεύων </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b="1" dirty="0"/>
                        <a:t>ο ρόλος του ασθενούς</a:t>
                      </a:r>
                    </a:p>
                    <a:p>
                      <a:endParaRPr lang="el-GR" dirty="0"/>
                    </a:p>
                  </a:txBody>
                  <a:tcPr/>
                </a:tc>
                <a:tc>
                  <a:txBody>
                    <a:bodyPr/>
                    <a:lstStyle/>
                    <a:p>
                      <a:r>
                        <a:rPr lang="el-GR" sz="2800" dirty="0" err="1"/>
                        <a:t>Δικαιωματισμός</a:t>
                      </a:r>
                      <a:r>
                        <a:rPr lang="en-US" sz="2800" dirty="0"/>
                        <a:t>, </a:t>
                      </a:r>
                      <a:r>
                        <a:rPr lang="el-GR" sz="2800" dirty="0"/>
                        <a:t>όλοι προσωπικοί υπηρέτες του ασθενούς</a:t>
                      </a:r>
                    </a:p>
                  </a:txBody>
                  <a:tcPr/>
                </a:tc>
                <a:tc>
                  <a:txBody>
                    <a:bodyPr/>
                    <a:lstStyle/>
                    <a:p>
                      <a:r>
                        <a:rPr lang="el-GR" sz="2800" b="1" dirty="0">
                          <a:solidFill>
                            <a:srgbClr val="FF0000"/>
                          </a:solidFill>
                          <a:effectLst>
                            <a:outerShdw blurRad="38100" dist="38100" dir="2700000" algn="tl">
                              <a:srgbClr val="000000">
                                <a:alpha val="43137"/>
                              </a:srgbClr>
                            </a:outerShdw>
                          </a:effectLst>
                        </a:rPr>
                        <a:t>Αμοιβαιότητα, ισότιμη συνεργασία στη λήψη αποφάσεων</a:t>
                      </a:r>
                      <a:r>
                        <a:rPr lang="en-US" sz="2800" b="1" dirty="0">
                          <a:solidFill>
                            <a:srgbClr val="FF0000"/>
                          </a:solidFill>
                          <a:effectLst>
                            <a:outerShdw blurRad="38100" dist="38100" dir="2700000" algn="tl">
                              <a:srgbClr val="000000">
                                <a:alpha val="43137"/>
                              </a:srgbClr>
                            </a:outerShdw>
                          </a:effectLst>
                        </a:rPr>
                        <a:t>, </a:t>
                      </a:r>
                      <a:r>
                        <a:rPr lang="el-GR" sz="2800" b="1" dirty="0">
                          <a:solidFill>
                            <a:srgbClr val="FF0000"/>
                          </a:solidFill>
                          <a:effectLst>
                            <a:outerShdw blurRad="38100" dist="38100" dir="2700000" algn="tl">
                              <a:srgbClr val="000000">
                                <a:alpha val="43137"/>
                              </a:srgbClr>
                            </a:outerShdw>
                          </a:effectLst>
                        </a:rPr>
                        <a:t>άριστη επικοινωνία</a:t>
                      </a:r>
                    </a:p>
                  </a:txBody>
                  <a:tcPr/>
                </a:tc>
                <a:extLst>
                  <a:ext uri="{0D108BD9-81ED-4DB2-BD59-A6C34878D82A}">
                    <a16:rowId xmlns:a16="http://schemas.microsoft.com/office/drawing/2014/main" val="1742023038"/>
                  </a:ext>
                </a:extLst>
              </a:tr>
            </a:tbl>
          </a:graphicData>
        </a:graphic>
      </p:graphicFrame>
      <p:sp>
        <p:nvSpPr>
          <p:cNvPr id="8" name="Τίτλος 1">
            <a:extLst>
              <a:ext uri="{FF2B5EF4-FFF2-40B4-BE49-F238E27FC236}">
                <a16:creationId xmlns:a16="http://schemas.microsoft.com/office/drawing/2014/main" id="{D58B89D6-2161-0ECF-3A7B-754CDDA40312}"/>
              </a:ext>
            </a:extLst>
          </p:cNvPr>
          <p:cNvSpPr txBox="1">
            <a:spLocks/>
          </p:cNvSpPr>
          <p:nvPr/>
        </p:nvSpPr>
        <p:spPr>
          <a:xfrm>
            <a:off x="0" y="0"/>
            <a:ext cx="12192000" cy="19716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O </a:t>
            </a:r>
            <a:r>
              <a:rPr lang="el-GR" sz="3200" dirty="0"/>
              <a:t>γιατρός </a:t>
            </a:r>
            <a:r>
              <a:rPr lang="el-GR" sz="3200" b="1" dirty="0">
                <a:effectLst>
                  <a:outerShdw blurRad="38100" dist="38100" dir="2700000" algn="tl">
                    <a:srgbClr val="000000">
                      <a:alpha val="43137"/>
                    </a:srgbClr>
                  </a:outerShdw>
                </a:effectLst>
              </a:rPr>
              <a:t>θεραπεύει</a:t>
            </a:r>
            <a:r>
              <a:rPr lang="el-GR" sz="3200" b="1" dirty="0"/>
              <a:t> </a:t>
            </a:r>
            <a:r>
              <a:rPr lang="el-GR" sz="3200" b="1" u="sng" dirty="0"/>
              <a:t>και</a:t>
            </a:r>
            <a:r>
              <a:rPr lang="el-GR" sz="3200" b="1" dirty="0"/>
              <a:t> με τη </a:t>
            </a:r>
            <a:r>
              <a:rPr lang="el-GR" sz="3200" b="1" dirty="0">
                <a:effectLst>
                  <a:outerShdw blurRad="38100" dist="38100" dir="2700000" algn="tl">
                    <a:srgbClr val="000000">
                      <a:alpha val="43137"/>
                    </a:srgbClr>
                  </a:outerShdw>
                </a:effectLst>
              </a:rPr>
              <a:t>στάση</a:t>
            </a:r>
            <a:r>
              <a:rPr lang="el-GR" sz="3200" b="1" dirty="0"/>
              <a:t> και </a:t>
            </a:r>
            <a:r>
              <a:rPr lang="el-GR" sz="3200" b="1" dirty="0">
                <a:effectLst>
                  <a:outerShdw blurRad="38100" dist="38100" dir="2700000" algn="tl">
                    <a:srgbClr val="000000">
                      <a:alpha val="43137"/>
                    </a:srgbClr>
                  </a:outerShdw>
                </a:effectLst>
              </a:rPr>
              <a:t>σχέση του απέναντι στον ασθενή</a:t>
            </a:r>
            <a:r>
              <a:rPr lang="el-GR" sz="3200" dirty="0"/>
              <a:t>∙ μια </a:t>
            </a:r>
            <a:r>
              <a:rPr lang="el-GR" sz="3200" b="1" dirty="0"/>
              <a:t>σχέση</a:t>
            </a:r>
            <a:r>
              <a:rPr lang="el-GR" sz="3200" dirty="0"/>
              <a:t> όπως </a:t>
            </a:r>
            <a:r>
              <a:rPr lang="el-GR" sz="3200" b="1" u="sng" dirty="0"/>
              <a:t>του νερού με το ψάρι</a:t>
            </a:r>
            <a:r>
              <a:rPr lang="el-GR" sz="3200" b="1" dirty="0"/>
              <a:t> </a:t>
            </a:r>
            <a:r>
              <a:rPr lang="el-GR" sz="3200" dirty="0"/>
              <a:t>κι </a:t>
            </a:r>
            <a:r>
              <a:rPr lang="el-GR" sz="3200" i="1" dirty="0"/>
              <a:t>όχι όπως του ψαρά με το ψάρι</a:t>
            </a:r>
            <a:r>
              <a:rPr lang="el-GR" sz="3200" dirty="0"/>
              <a:t>.</a:t>
            </a:r>
          </a:p>
        </p:txBody>
      </p:sp>
    </p:spTree>
    <p:extLst>
      <p:ext uri="{BB962C8B-B14F-4D97-AF65-F5344CB8AC3E}">
        <p14:creationId xmlns:p14="http://schemas.microsoft.com/office/powerpoint/2010/main" val="23903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24FA885-1A24-1629-6427-DA16535B3210}"/>
              </a:ext>
            </a:extLst>
          </p:cNvPr>
          <p:cNvSpPr>
            <a:spLocks noGrp="1"/>
          </p:cNvSpPr>
          <p:nvPr>
            <p:ph idx="1"/>
          </p:nvPr>
        </p:nvSpPr>
        <p:spPr>
          <a:xfrm>
            <a:off x="-64008" y="160256"/>
            <a:ext cx="12256008" cy="6900420"/>
          </a:xfrm>
        </p:spPr>
        <p:txBody>
          <a:bodyPr>
            <a:noAutofit/>
          </a:bodyPr>
          <a:lstStyle/>
          <a:p>
            <a:pPr algn="just"/>
            <a:r>
              <a:rPr lang="el-GR" sz="2400" dirty="0"/>
              <a:t>Η </a:t>
            </a:r>
            <a:r>
              <a:rPr lang="el-GR" sz="2400" b="1" spc="600" dirty="0" err="1">
                <a:effectLst>
                  <a:outerShdw blurRad="38100" dist="38100" dir="2700000" algn="tl">
                    <a:srgbClr val="000000">
                      <a:alpha val="43137"/>
                    </a:srgbClr>
                  </a:outerShdw>
                </a:effectLst>
              </a:rPr>
              <a:t>ενσυναίσθηση</a:t>
            </a:r>
            <a:r>
              <a:rPr lang="el-GR" sz="2400" dirty="0"/>
              <a:t> είναι η </a:t>
            </a:r>
            <a:r>
              <a:rPr lang="el-GR" sz="2400" b="1" dirty="0"/>
              <a:t>ικανότητα</a:t>
            </a:r>
            <a:r>
              <a:rPr lang="el-GR" sz="2400" dirty="0"/>
              <a:t> να </a:t>
            </a:r>
            <a:r>
              <a:rPr lang="el-GR" sz="2400" u="sng" dirty="0">
                <a:effectLst>
                  <a:outerShdw blurRad="38100" dist="38100" dir="2700000" algn="tl">
                    <a:srgbClr val="000000">
                      <a:alpha val="43137"/>
                    </a:srgbClr>
                  </a:outerShdw>
                </a:effectLst>
              </a:rPr>
              <a:t>κατανοείς</a:t>
            </a:r>
            <a:r>
              <a:rPr lang="el-GR" sz="2400" dirty="0"/>
              <a:t>, να </a:t>
            </a:r>
            <a:r>
              <a:rPr lang="el-GR" sz="2400" u="sng" dirty="0">
                <a:effectLst>
                  <a:outerShdw blurRad="38100" dist="38100" dir="2700000" algn="tl">
                    <a:srgbClr val="000000">
                      <a:alpha val="43137"/>
                    </a:srgbClr>
                  </a:outerShdw>
                </a:effectLst>
              </a:rPr>
              <a:t>αναγνωρίζεις</a:t>
            </a:r>
            <a:r>
              <a:rPr lang="el-GR" sz="2400" dirty="0">
                <a:effectLst>
                  <a:outerShdw blurRad="38100" dist="38100" dir="2700000" algn="tl">
                    <a:srgbClr val="000000">
                      <a:alpha val="43137"/>
                    </a:srgbClr>
                  </a:outerShdw>
                </a:effectLst>
              </a:rPr>
              <a:t> </a:t>
            </a:r>
            <a:r>
              <a:rPr lang="el-GR" sz="2400" dirty="0"/>
              <a:t>και να </a:t>
            </a:r>
            <a:r>
              <a:rPr lang="el-GR" sz="2400" u="sng" dirty="0">
                <a:effectLst>
                  <a:outerShdw blurRad="38100" dist="38100" dir="2700000" algn="tl">
                    <a:srgbClr val="000000">
                      <a:alpha val="43137"/>
                    </a:srgbClr>
                  </a:outerShdw>
                </a:effectLst>
              </a:rPr>
              <a:t>συμμερίζεσαι</a:t>
            </a:r>
            <a:r>
              <a:rPr lang="el-GR" sz="2400" dirty="0">
                <a:effectLst>
                  <a:outerShdw blurRad="38100" dist="38100" dir="2700000" algn="tl">
                    <a:srgbClr val="000000">
                      <a:alpha val="43137"/>
                    </a:srgbClr>
                  </a:outerShdw>
                </a:effectLst>
              </a:rPr>
              <a:t> τα </a:t>
            </a:r>
            <a:r>
              <a:rPr lang="el-GR" sz="2400" u="sng" dirty="0">
                <a:effectLst>
                  <a:outerShdw blurRad="38100" dist="38100" dir="2700000" algn="tl">
                    <a:srgbClr val="000000">
                      <a:alpha val="43137"/>
                    </a:srgbClr>
                  </a:outerShdw>
                </a:effectLst>
              </a:rPr>
              <a:t>συναισθήματα κάποιου άλλου</a:t>
            </a:r>
            <a:r>
              <a:rPr lang="el-GR" sz="2400" dirty="0">
                <a:effectLst>
                  <a:outerShdw blurRad="38100" dist="38100" dir="2700000" algn="tl">
                    <a:srgbClr val="000000">
                      <a:alpha val="43137"/>
                    </a:srgbClr>
                  </a:outerShdw>
                </a:effectLst>
              </a:rPr>
              <a:t> </a:t>
            </a:r>
            <a:r>
              <a:rPr lang="el-GR" sz="2400" dirty="0"/>
              <a:t>και να </a:t>
            </a:r>
            <a:r>
              <a:rPr lang="el-GR" sz="2400" b="1" u="sng" dirty="0"/>
              <a:t>δείχνεις ειλικρινές ενδιαφέρον για αυτόν</a:t>
            </a:r>
            <a:r>
              <a:rPr lang="el-GR" sz="2400" b="1" dirty="0"/>
              <a:t>.</a:t>
            </a:r>
            <a:r>
              <a:rPr lang="el-GR" sz="2400" dirty="0"/>
              <a:t> Είναι η ικανότητα να </a:t>
            </a:r>
            <a:r>
              <a:rPr lang="el-GR" sz="2400" dirty="0">
                <a:effectLst>
                  <a:outerShdw blurRad="38100" dist="38100" dir="2700000" algn="tl">
                    <a:srgbClr val="000000">
                      <a:alpha val="43137"/>
                    </a:srgbClr>
                  </a:outerShdw>
                </a:effectLst>
              </a:rPr>
              <a:t>βάζεις τον εαυτό σου στη θέση κάποιου άλλου </a:t>
            </a:r>
            <a:r>
              <a:rPr lang="el-GR" sz="2400" dirty="0"/>
              <a:t>και να </a:t>
            </a:r>
            <a:r>
              <a:rPr lang="el-GR" sz="2400" dirty="0">
                <a:effectLst>
                  <a:outerShdw blurRad="38100" dist="38100" dir="2700000" algn="tl">
                    <a:srgbClr val="000000">
                      <a:alpha val="43137"/>
                    </a:srgbClr>
                  </a:outerShdw>
                </a:effectLst>
              </a:rPr>
              <a:t>βλέπεις τα πράγματα από την οπτική του</a:t>
            </a:r>
            <a:r>
              <a:rPr lang="el-GR" sz="2400" dirty="0"/>
              <a:t>.</a:t>
            </a:r>
            <a:r>
              <a:rPr lang="en-US" sz="2400" dirty="0"/>
              <a:t> </a:t>
            </a:r>
            <a:r>
              <a:rPr lang="el-GR" sz="2400" dirty="0"/>
              <a:t>Η </a:t>
            </a:r>
            <a:r>
              <a:rPr lang="el-GR" sz="2400" b="1" dirty="0" err="1"/>
              <a:t>ενσυναίσθηση</a:t>
            </a:r>
            <a:r>
              <a:rPr lang="el-GR" sz="2400" dirty="0"/>
              <a:t> είναι </a:t>
            </a:r>
            <a:r>
              <a:rPr lang="el-GR" sz="2400" b="1" dirty="0"/>
              <a:t>απαραίτητη</a:t>
            </a:r>
            <a:r>
              <a:rPr lang="el-GR" sz="2400" dirty="0"/>
              <a:t> για την </a:t>
            </a:r>
            <a:r>
              <a:rPr lang="el-GR" sz="2400" b="1" dirty="0"/>
              <a:t>οικοδόμηση</a:t>
            </a:r>
            <a:r>
              <a:rPr lang="el-GR" sz="2400" dirty="0"/>
              <a:t> και τη </a:t>
            </a:r>
            <a:r>
              <a:rPr lang="el-GR" sz="2400" b="1" dirty="0"/>
              <a:t>διατήρηση </a:t>
            </a:r>
            <a:r>
              <a:rPr lang="el-GR" sz="2400" b="1" u="sng" dirty="0"/>
              <a:t>σχέσεων</a:t>
            </a:r>
            <a:r>
              <a:rPr lang="el-GR" sz="2400" dirty="0"/>
              <a:t>. Είναι η </a:t>
            </a:r>
            <a:r>
              <a:rPr lang="el-GR" sz="2400" b="1" dirty="0">
                <a:effectLst>
                  <a:outerShdw blurRad="38100" dist="38100" dir="2700000" algn="tl">
                    <a:srgbClr val="000000">
                      <a:alpha val="43137"/>
                    </a:srgbClr>
                  </a:outerShdw>
                </a:effectLst>
              </a:rPr>
              <a:t>βάση</a:t>
            </a:r>
            <a:r>
              <a:rPr lang="el-GR" sz="2400" dirty="0"/>
              <a:t> της </a:t>
            </a:r>
            <a:r>
              <a:rPr lang="el-GR" sz="2400" b="1" dirty="0"/>
              <a:t>οικειότητας</a:t>
            </a:r>
            <a:r>
              <a:rPr lang="el-GR" sz="2400" dirty="0"/>
              <a:t> και της </a:t>
            </a:r>
            <a:r>
              <a:rPr lang="el-GR" sz="2400" b="1" dirty="0"/>
              <a:t>πιο στενής σύνδεσης</a:t>
            </a:r>
            <a:r>
              <a:rPr lang="el-GR" sz="2400" dirty="0"/>
              <a:t>. </a:t>
            </a:r>
            <a:r>
              <a:rPr lang="el-GR" sz="2400" i="1" dirty="0"/>
              <a:t>Χωρίς αυτήν</a:t>
            </a:r>
            <a:r>
              <a:rPr lang="el-GR" sz="2400" dirty="0"/>
              <a:t>, οι </a:t>
            </a:r>
            <a:r>
              <a:rPr lang="el-GR" sz="2400" i="1" dirty="0"/>
              <a:t>σχέσεις μας παραμένουν επιφανειακές</a:t>
            </a:r>
            <a:r>
              <a:rPr lang="el-GR" sz="2400" dirty="0"/>
              <a:t> από </a:t>
            </a:r>
            <a:r>
              <a:rPr lang="el-GR" sz="2400" i="1" dirty="0"/>
              <a:t>συναισθηματική άποψη</a:t>
            </a:r>
            <a:r>
              <a:rPr lang="el-GR" sz="2400" dirty="0"/>
              <a:t>. Επομένως η </a:t>
            </a:r>
            <a:r>
              <a:rPr lang="el-GR" sz="2400" b="1" dirty="0" err="1"/>
              <a:t>ενσυναίσθηση</a:t>
            </a:r>
            <a:r>
              <a:rPr lang="el-GR" sz="2400" b="1" dirty="0"/>
              <a:t> </a:t>
            </a:r>
            <a:r>
              <a:rPr lang="el-GR" sz="2400" dirty="0"/>
              <a:t>είναι μια </a:t>
            </a:r>
            <a:r>
              <a:rPr lang="el-GR" sz="2400" dirty="0">
                <a:effectLst>
                  <a:outerShdw blurRad="38100" dist="38100" dir="2700000" algn="tl">
                    <a:srgbClr val="000000">
                      <a:alpha val="43137"/>
                    </a:srgbClr>
                  </a:outerShdw>
                </a:effectLst>
              </a:rPr>
              <a:t>ισχυρή «κοινωνική κόλλα».</a:t>
            </a:r>
            <a:endParaRPr lang="en-US" sz="2400" dirty="0">
              <a:effectLst>
                <a:outerShdw blurRad="38100" dist="38100" dir="2700000" algn="tl">
                  <a:srgbClr val="000000">
                    <a:alpha val="43137"/>
                  </a:srgbClr>
                </a:outerShdw>
              </a:effectLst>
            </a:endParaRPr>
          </a:p>
          <a:p>
            <a:pPr algn="just"/>
            <a:endParaRPr lang="en-US" sz="2400" dirty="0">
              <a:effectLst>
                <a:outerShdw blurRad="38100" dist="38100" dir="2700000" algn="tl">
                  <a:srgbClr val="000000">
                    <a:alpha val="43137"/>
                  </a:srgbClr>
                </a:outerShdw>
              </a:effectLst>
            </a:endParaRPr>
          </a:p>
          <a:p>
            <a:pPr marL="0" indent="0" algn="just">
              <a:buNone/>
            </a:pPr>
            <a:endParaRPr lang="en-US" sz="2400" dirty="0">
              <a:effectLst>
                <a:outerShdw blurRad="38100" dist="38100" dir="2700000" algn="tl">
                  <a:srgbClr val="000000">
                    <a:alpha val="43137"/>
                  </a:srgbClr>
                </a:outerShdw>
              </a:effectLst>
            </a:endParaRPr>
          </a:p>
          <a:p>
            <a:pPr marL="0" indent="0" algn="just">
              <a:buNone/>
            </a:pPr>
            <a:endParaRPr lang="en-US" sz="2400" dirty="0">
              <a:effectLst>
                <a:outerShdw blurRad="38100" dist="38100" dir="2700000" algn="tl">
                  <a:srgbClr val="000000">
                    <a:alpha val="43137"/>
                  </a:srgbClr>
                </a:outerShdw>
              </a:effectLst>
            </a:endParaRPr>
          </a:p>
          <a:p>
            <a:pPr marL="0" indent="0" algn="just">
              <a:buNone/>
            </a:pPr>
            <a:endParaRPr lang="en-US" sz="2400" dirty="0">
              <a:effectLst>
                <a:outerShdw blurRad="38100" dist="38100" dir="2700000" algn="tl">
                  <a:srgbClr val="000000">
                    <a:alpha val="43137"/>
                  </a:srgbClr>
                </a:outerShdw>
              </a:effectLst>
            </a:endParaRPr>
          </a:p>
          <a:p>
            <a:pPr algn="just"/>
            <a:r>
              <a:rPr lang="el-GR" sz="2400" dirty="0"/>
              <a:t>Τα στοιχεία δείχνουν ότι πολλοί ασθενείς θεωρούν την </a:t>
            </a:r>
            <a:r>
              <a:rPr lang="el-GR" sz="2400" b="1" dirty="0" err="1"/>
              <a:t>ενσυναίσθηση</a:t>
            </a:r>
            <a:r>
              <a:rPr lang="el-GR" sz="2400" dirty="0"/>
              <a:t> την </a:t>
            </a:r>
            <a:r>
              <a:rPr lang="el-GR" sz="2400" b="1" dirty="0"/>
              <a:t>υπ’ αριθμόν </a:t>
            </a:r>
            <a:r>
              <a:rPr lang="el-GR" sz="2400" b="1" dirty="0">
                <a:effectLst>
                  <a:outerShdw blurRad="38100" dist="38100" dir="2700000" algn="tl">
                    <a:srgbClr val="000000">
                      <a:alpha val="43137"/>
                    </a:srgbClr>
                  </a:outerShdw>
                </a:effectLst>
              </a:rPr>
              <a:t>ένα</a:t>
            </a:r>
            <a:r>
              <a:rPr lang="el-GR" sz="2400" b="1" dirty="0"/>
              <a:t> ιδιότητα ενός καλού γιατρού</a:t>
            </a:r>
            <a:r>
              <a:rPr lang="el-GR" sz="2400" dirty="0"/>
              <a:t>. Η ικανότητα του γιατρού να </a:t>
            </a:r>
            <a:r>
              <a:rPr lang="el-GR" sz="2400" b="1" dirty="0"/>
              <a:t>μπαίνει στη θέση του ασθενούς του </a:t>
            </a:r>
            <a:r>
              <a:rPr lang="el-GR" sz="2400" dirty="0"/>
              <a:t>και</a:t>
            </a:r>
            <a:r>
              <a:rPr lang="el-GR" sz="2400" b="1" dirty="0"/>
              <a:t> </a:t>
            </a:r>
            <a:r>
              <a:rPr lang="el-GR" sz="2400" b="1" u="sng" dirty="0"/>
              <a:t>να </a:t>
            </a:r>
            <a:r>
              <a:rPr lang="el-GR" sz="2400" b="1" u="sng" spc="600" dirty="0"/>
              <a:t>κατανοεί</a:t>
            </a:r>
            <a:r>
              <a:rPr lang="el-GR" sz="2400" b="1" dirty="0"/>
              <a:t> την κατάστασή του και </a:t>
            </a:r>
            <a:r>
              <a:rPr lang="el-GR" sz="2400" dirty="0"/>
              <a:t>τα </a:t>
            </a:r>
            <a:r>
              <a:rPr lang="el-GR" sz="2400" dirty="0">
                <a:effectLst>
                  <a:outerShdw blurRad="38100" dist="38100" dir="2700000" algn="tl">
                    <a:srgbClr val="000000">
                      <a:alpha val="43137"/>
                    </a:srgbClr>
                  </a:outerShdw>
                </a:effectLst>
              </a:rPr>
              <a:t>προβλήματα </a:t>
            </a:r>
            <a:r>
              <a:rPr lang="el-GR" sz="2400" spc="600" dirty="0">
                <a:effectLst>
                  <a:outerShdw blurRad="38100" dist="38100" dir="2700000" algn="tl">
                    <a:srgbClr val="000000">
                      <a:alpha val="43137"/>
                    </a:srgbClr>
                  </a:outerShdw>
                </a:effectLst>
              </a:rPr>
              <a:t>από την οπτική γωνία του ασθενούς </a:t>
            </a:r>
            <a:r>
              <a:rPr lang="el-GR" sz="2400" dirty="0"/>
              <a:t>είναι το </a:t>
            </a:r>
            <a:r>
              <a:rPr lang="el-GR" sz="2400" b="1" dirty="0"/>
              <a:t>κλειδί</a:t>
            </a:r>
            <a:r>
              <a:rPr lang="el-GR" sz="2400" dirty="0"/>
              <a:t> για μια </a:t>
            </a:r>
            <a:r>
              <a:rPr lang="el-GR" sz="2400" b="1" dirty="0"/>
              <a:t>αποτελεσματική </a:t>
            </a:r>
            <a:r>
              <a:rPr lang="el-GR" sz="2400" b="1" spc="600" dirty="0"/>
              <a:t>επικοινωνία</a:t>
            </a:r>
            <a:r>
              <a:rPr lang="el-GR" sz="2400" b="1" dirty="0"/>
              <a:t> γιατρού-ασθενούς</a:t>
            </a:r>
            <a:r>
              <a:rPr lang="el-GR" sz="2400" dirty="0"/>
              <a:t>. Ο </a:t>
            </a:r>
            <a:r>
              <a:rPr lang="el-GR" sz="2400" dirty="0">
                <a:effectLst>
                  <a:outerShdw blurRad="38100" dist="38100" dir="2700000" algn="tl">
                    <a:srgbClr val="000000">
                      <a:alpha val="43137"/>
                    </a:srgbClr>
                  </a:outerShdw>
                </a:effectLst>
              </a:rPr>
              <a:t>ασθενής</a:t>
            </a:r>
            <a:r>
              <a:rPr lang="el-GR" sz="2400" dirty="0"/>
              <a:t> θα </a:t>
            </a:r>
            <a:r>
              <a:rPr lang="el-GR" sz="2400" dirty="0">
                <a:effectLst>
                  <a:outerShdw blurRad="38100" dist="38100" dir="2700000" algn="tl">
                    <a:srgbClr val="000000">
                      <a:alpha val="43137"/>
                    </a:srgbClr>
                  </a:outerShdw>
                </a:effectLst>
              </a:rPr>
              <a:t>λέει σχεδόν πάντα στον γιατρό πώς αισθάνεται</a:t>
            </a:r>
            <a:r>
              <a:rPr lang="el-GR" sz="2400" dirty="0"/>
              <a:t>, ακόμη και όταν προσπαθεί να μην το κάνει. Έτσι, ο </a:t>
            </a:r>
            <a:r>
              <a:rPr lang="el-GR" sz="2400" b="1" dirty="0"/>
              <a:t>γιατρός</a:t>
            </a:r>
            <a:r>
              <a:rPr lang="el-GR" sz="2400" dirty="0"/>
              <a:t> πρέπει να είναι </a:t>
            </a:r>
            <a:r>
              <a:rPr lang="el-GR" sz="2400" b="1" spc="600" dirty="0">
                <a:effectLst>
                  <a:outerShdw blurRad="38100" dist="38100" dir="2700000" algn="tl">
                    <a:srgbClr val="000000">
                      <a:alpha val="43137"/>
                    </a:srgbClr>
                  </a:outerShdw>
                </a:effectLst>
              </a:rPr>
              <a:t>αποτελεσματικός ακροατής και παρατηρητής</a:t>
            </a:r>
            <a:r>
              <a:rPr lang="el-GR" sz="2400" spc="600" dirty="0"/>
              <a:t>.</a:t>
            </a:r>
          </a:p>
        </p:txBody>
      </p:sp>
      <p:pic>
        <p:nvPicPr>
          <p:cNvPr id="6" name="Εικόνα 5">
            <a:extLst>
              <a:ext uri="{FF2B5EF4-FFF2-40B4-BE49-F238E27FC236}">
                <a16:creationId xmlns:a16="http://schemas.microsoft.com/office/drawing/2014/main" id="{9A460745-9CC0-C503-BD4C-99E0CBB1B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080" y="2190921"/>
            <a:ext cx="3949469" cy="2221577"/>
          </a:xfrm>
          <a:prstGeom prst="rect">
            <a:avLst/>
          </a:prstGeom>
        </p:spPr>
      </p:pic>
      <p:pic>
        <p:nvPicPr>
          <p:cNvPr id="8" name="Εικόνα 7">
            <a:extLst>
              <a:ext uri="{FF2B5EF4-FFF2-40B4-BE49-F238E27FC236}">
                <a16:creationId xmlns:a16="http://schemas.microsoft.com/office/drawing/2014/main" id="{84B3B2D0-89CD-202F-C5A1-D93D6B274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922" y="2171700"/>
            <a:ext cx="3042951" cy="2240798"/>
          </a:xfrm>
          <a:prstGeom prst="rect">
            <a:avLst/>
          </a:prstGeom>
        </p:spPr>
      </p:pic>
    </p:spTree>
    <p:extLst>
      <p:ext uri="{BB962C8B-B14F-4D97-AF65-F5344CB8AC3E}">
        <p14:creationId xmlns:p14="http://schemas.microsoft.com/office/powerpoint/2010/main" val="23783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0AE01B6-47EE-4AC5-89A2-8F0E2E0873E3}"/>
              </a:ext>
            </a:extLst>
          </p:cNvPr>
          <p:cNvSpPr>
            <a:spLocks noGrp="1"/>
          </p:cNvSpPr>
          <p:nvPr>
            <p:ph idx="1"/>
          </p:nvPr>
        </p:nvSpPr>
        <p:spPr>
          <a:xfrm>
            <a:off x="5005633" y="0"/>
            <a:ext cx="7186367" cy="6857999"/>
          </a:xfrm>
        </p:spPr>
        <p:txBody>
          <a:bodyPr>
            <a:normAutofit lnSpcReduction="10000"/>
          </a:bodyPr>
          <a:lstStyle/>
          <a:p>
            <a:pPr marL="0" indent="0" algn="ctr">
              <a:buNone/>
            </a:pPr>
            <a:r>
              <a:rPr lang="el-GR" dirty="0"/>
              <a:t>Η  </a:t>
            </a:r>
            <a:r>
              <a:rPr lang="el-GR" b="1" spc="600" dirty="0" err="1"/>
              <a:t>ενσυναίσθηση</a:t>
            </a:r>
            <a:r>
              <a:rPr lang="el-GR" spc="600" dirty="0"/>
              <a:t> </a:t>
            </a:r>
          </a:p>
          <a:p>
            <a:pPr marL="0" indent="0" algn="ctr">
              <a:buNone/>
            </a:pPr>
            <a:r>
              <a:rPr lang="el-GR" b="1" dirty="0"/>
              <a:t>έχει πολλά σημαντικά </a:t>
            </a:r>
          </a:p>
          <a:p>
            <a:pPr marL="0" indent="0" algn="ctr">
              <a:buNone/>
            </a:pPr>
            <a:r>
              <a:rPr lang="el-GR" b="1" dirty="0"/>
              <a:t>θετικά αποτελέσματα:</a:t>
            </a:r>
          </a:p>
          <a:p>
            <a:pPr algn="just"/>
            <a:r>
              <a:rPr lang="el-GR" dirty="0"/>
              <a:t>Επιτρέπει στον ασθενή να γνωρίζει ότι </a:t>
            </a:r>
            <a:r>
              <a:rPr lang="el-GR" i="1" dirty="0">
                <a:effectLst>
                  <a:outerShdw blurRad="38100" dist="38100" dir="2700000" algn="tl">
                    <a:srgbClr val="000000">
                      <a:alpha val="43137"/>
                    </a:srgbClr>
                  </a:outerShdw>
                </a:effectLst>
              </a:rPr>
              <a:t>δεν είναι μόνος </a:t>
            </a:r>
            <a:r>
              <a:rPr lang="el-GR" dirty="0"/>
              <a:t>στο πρόβλημά του.</a:t>
            </a:r>
            <a:endParaRPr lang="en-US" dirty="0"/>
          </a:p>
          <a:p>
            <a:pPr algn="just"/>
            <a:r>
              <a:rPr lang="el-GR" dirty="0"/>
              <a:t>Βοηθά τον ασθενή να </a:t>
            </a:r>
            <a:r>
              <a:rPr lang="el-GR" dirty="0">
                <a:effectLst>
                  <a:outerShdw blurRad="38100" dist="38100" dir="2700000" algn="tl">
                    <a:srgbClr val="000000">
                      <a:alpha val="43137"/>
                    </a:srgbClr>
                  </a:outerShdw>
                </a:effectLst>
              </a:rPr>
              <a:t>εμπιστευτεί τον γιατρό </a:t>
            </a:r>
            <a:r>
              <a:rPr lang="el-GR" dirty="0"/>
              <a:t>ως κάποιον που νοιάζεται για τ</a:t>
            </a:r>
            <a:r>
              <a:rPr lang="en-US" dirty="0"/>
              <a:t>o</a:t>
            </a:r>
            <a:r>
              <a:rPr lang="el-GR" dirty="0"/>
              <a:t> καλό του.</a:t>
            </a:r>
            <a:endParaRPr lang="en-US" dirty="0"/>
          </a:p>
          <a:p>
            <a:pPr algn="just"/>
            <a:r>
              <a:rPr lang="el-GR" dirty="0">
                <a:effectLst>
                  <a:outerShdw blurRad="38100" dist="38100" dir="2700000" algn="tl">
                    <a:srgbClr val="000000">
                      <a:alpha val="43137"/>
                    </a:srgbClr>
                  </a:outerShdw>
                </a:effectLst>
              </a:rPr>
              <a:t>Ενισχύει τη σχέση </a:t>
            </a:r>
            <a:r>
              <a:rPr lang="el-GR" dirty="0"/>
              <a:t>του γιατρού με τον ασθενή.</a:t>
            </a:r>
          </a:p>
          <a:p>
            <a:pPr algn="just"/>
            <a:r>
              <a:rPr lang="el-GR" dirty="0"/>
              <a:t>Βοηθά τον ασθενή να </a:t>
            </a:r>
            <a:r>
              <a:rPr lang="el-GR" dirty="0">
                <a:effectLst>
                  <a:outerShdw blurRad="38100" dist="38100" dir="2700000" algn="tl">
                    <a:srgbClr val="000000">
                      <a:alpha val="43137"/>
                    </a:srgbClr>
                  </a:outerShdw>
                </a:effectLst>
              </a:rPr>
              <a:t>συνειδητοποιήσει τα συναισθήματά του και να τα διαχειριστεί.</a:t>
            </a:r>
          </a:p>
          <a:p>
            <a:pPr algn="just"/>
            <a:r>
              <a:rPr lang="el-GR" dirty="0"/>
              <a:t>Ενισχύει την ικανότητα του ασθενούς να επιλύσει </a:t>
            </a:r>
            <a:r>
              <a:rPr lang="el-GR" dirty="0">
                <a:effectLst>
                  <a:outerShdw blurRad="38100" dist="38100" dir="2700000" algn="tl">
                    <a:srgbClr val="000000">
                      <a:alpha val="43137"/>
                    </a:srgbClr>
                  </a:outerShdw>
                </a:effectLst>
              </a:rPr>
              <a:t>ο ίδιος </a:t>
            </a:r>
            <a:r>
              <a:rPr lang="el-GR" dirty="0"/>
              <a:t>τα προβλήματά του.</a:t>
            </a:r>
          </a:p>
        </p:txBody>
      </p:sp>
      <p:pic>
        <p:nvPicPr>
          <p:cNvPr id="6" name="Εικόνα 5">
            <a:extLst>
              <a:ext uri="{FF2B5EF4-FFF2-40B4-BE49-F238E27FC236}">
                <a16:creationId xmlns:a16="http://schemas.microsoft.com/office/drawing/2014/main" id="{EC9F4115-7F49-49D9-DAA4-40D8A09C7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78" y="364728"/>
            <a:ext cx="4887055" cy="5732593"/>
          </a:xfrm>
          <a:prstGeom prst="rect">
            <a:avLst/>
          </a:prstGeom>
        </p:spPr>
      </p:pic>
      <p:sp>
        <p:nvSpPr>
          <p:cNvPr id="8" name="TextBox 7">
            <a:extLst>
              <a:ext uri="{FF2B5EF4-FFF2-40B4-BE49-F238E27FC236}">
                <a16:creationId xmlns:a16="http://schemas.microsoft.com/office/drawing/2014/main" id="{42E8CE80-E14A-3D36-0B51-E6F69180F162}"/>
              </a:ext>
            </a:extLst>
          </p:cNvPr>
          <p:cNvSpPr txBox="1"/>
          <p:nvPr/>
        </p:nvSpPr>
        <p:spPr>
          <a:xfrm rot="10800000" flipV="1">
            <a:off x="107659" y="6182162"/>
            <a:ext cx="4887055" cy="523220"/>
          </a:xfrm>
          <a:prstGeom prst="rect">
            <a:avLst/>
          </a:prstGeom>
          <a:noFill/>
        </p:spPr>
        <p:txBody>
          <a:bodyPr wrap="square">
            <a:spAutoFit/>
          </a:bodyPr>
          <a:lstStyle/>
          <a:p>
            <a:pPr algn="ctr"/>
            <a:r>
              <a:rPr lang="el-GR" sz="1400" dirty="0"/>
              <a:t>Τμήμα αυτοπροσωπογραφίας του Γκόγια </a:t>
            </a:r>
          </a:p>
          <a:p>
            <a:pPr algn="ctr"/>
            <a:r>
              <a:rPr lang="el-GR" sz="1400" dirty="0"/>
              <a:t>με τον ιατρό Άριας (1820).</a:t>
            </a:r>
          </a:p>
        </p:txBody>
      </p:sp>
    </p:spTree>
    <p:extLst>
      <p:ext uri="{BB962C8B-B14F-4D97-AF65-F5344CB8AC3E}">
        <p14:creationId xmlns:p14="http://schemas.microsoft.com/office/powerpoint/2010/main" val="1453162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561623-D441-2DDF-D857-2BEFB5ED7C04}"/>
              </a:ext>
            </a:extLst>
          </p:cNvPr>
          <p:cNvSpPr>
            <a:spLocks noGrp="1"/>
          </p:cNvSpPr>
          <p:nvPr>
            <p:ph type="title"/>
          </p:nvPr>
        </p:nvSpPr>
        <p:spPr>
          <a:xfrm>
            <a:off x="0" y="-1"/>
            <a:ext cx="5373278" cy="1178351"/>
          </a:xfrm>
        </p:spPr>
        <p:txBody>
          <a:bodyPr>
            <a:normAutofit/>
          </a:bodyPr>
          <a:lstStyle/>
          <a:p>
            <a:pPr algn="ctr"/>
            <a:r>
              <a:rPr lang="el-GR" b="1" dirty="0"/>
              <a:t>Διάκριση </a:t>
            </a:r>
            <a:r>
              <a:rPr lang="el-GR" b="1" dirty="0" err="1">
                <a:effectLst>
                  <a:outerShdw blurRad="38100" dist="38100" dir="2700000" algn="tl">
                    <a:srgbClr val="000000">
                      <a:alpha val="43137"/>
                    </a:srgbClr>
                  </a:outerShdw>
                </a:effectLst>
              </a:rPr>
              <a:t>ενσυναίσθησης</a:t>
            </a:r>
            <a:r>
              <a:rPr lang="el-GR" b="1" dirty="0"/>
              <a:t> και </a:t>
            </a:r>
            <a:r>
              <a:rPr lang="el-GR" b="1" i="1" dirty="0"/>
              <a:t>συμπόνιας</a:t>
            </a:r>
          </a:p>
        </p:txBody>
      </p:sp>
      <p:sp>
        <p:nvSpPr>
          <p:cNvPr id="3" name="Θέση περιεχομένου 2">
            <a:extLst>
              <a:ext uri="{FF2B5EF4-FFF2-40B4-BE49-F238E27FC236}">
                <a16:creationId xmlns:a16="http://schemas.microsoft.com/office/drawing/2014/main" id="{4A2F4BAA-DB94-A8D8-FDBC-D1E00F53437F}"/>
              </a:ext>
            </a:extLst>
          </p:cNvPr>
          <p:cNvSpPr>
            <a:spLocks noGrp="1"/>
          </p:cNvSpPr>
          <p:nvPr>
            <p:ph idx="1"/>
          </p:nvPr>
        </p:nvSpPr>
        <p:spPr>
          <a:xfrm>
            <a:off x="5260157" y="301658"/>
            <a:ext cx="6931842" cy="6556343"/>
          </a:xfrm>
        </p:spPr>
        <p:txBody>
          <a:bodyPr>
            <a:noAutofit/>
          </a:bodyPr>
          <a:lstStyle/>
          <a:p>
            <a:pPr algn="just"/>
            <a:r>
              <a:rPr lang="el-GR" sz="2400" i="1" dirty="0"/>
              <a:t>Συμπόνια</a:t>
            </a:r>
            <a:r>
              <a:rPr lang="el-GR" sz="2400" dirty="0"/>
              <a:t>  είναι να νιώθεις </a:t>
            </a:r>
            <a:r>
              <a:rPr lang="el-GR" sz="2400" i="1" dirty="0">
                <a:effectLst>
                  <a:outerShdw blurRad="38100" dist="38100" dir="2700000" algn="tl">
                    <a:srgbClr val="000000">
                      <a:alpha val="43137"/>
                    </a:srgbClr>
                  </a:outerShdw>
                </a:effectLst>
              </a:rPr>
              <a:t>λύπη</a:t>
            </a:r>
            <a:r>
              <a:rPr lang="el-GR" sz="2400" i="1" dirty="0"/>
              <a:t> ή </a:t>
            </a:r>
            <a:r>
              <a:rPr lang="el-GR" sz="2400" i="1" dirty="0">
                <a:effectLst>
                  <a:outerShdw blurRad="38100" dist="38100" dir="2700000" algn="tl">
                    <a:srgbClr val="000000">
                      <a:alpha val="43137"/>
                    </a:srgbClr>
                  </a:outerShdw>
                </a:effectLst>
              </a:rPr>
              <a:t>οίκτο</a:t>
            </a:r>
            <a:r>
              <a:rPr lang="el-GR" sz="2400" i="1" dirty="0"/>
              <a:t> </a:t>
            </a:r>
            <a:r>
              <a:rPr lang="el-GR" sz="2400" dirty="0"/>
              <a:t>για τον πόνο του άλλου, αλλά </a:t>
            </a:r>
            <a:r>
              <a:rPr lang="el-GR" sz="2400" i="1" u="sng" dirty="0"/>
              <a:t>δεν</a:t>
            </a:r>
            <a:r>
              <a:rPr lang="el-GR" sz="2400" i="1" dirty="0"/>
              <a:t> κατανοείς τα συναισθήματα που αυτός νιώθει </a:t>
            </a:r>
            <a:r>
              <a:rPr lang="el-GR" sz="2400" dirty="0"/>
              <a:t>ή </a:t>
            </a:r>
            <a:r>
              <a:rPr lang="el-GR" sz="2400" i="1" u="sng" dirty="0"/>
              <a:t>δεν</a:t>
            </a:r>
            <a:r>
              <a:rPr lang="el-GR" sz="2400" i="1" dirty="0"/>
              <a:t> φαντάζεσαι τον εαυτό σου στην ίδια θέση με αυτόν. </a:t>
            </a:r>
          </a:p>
          <a:p>
            <a:pPr algn="just"/>
            <a:r>
              <a:rPr lang="el-GR" sz="2400" dirty="0"/>
              <a:t>Το να δείχνεις </a:t>
            </a:r>
            <a:r>
              <a:rPr lang="el-GR" sz="2400" b="1" dirty="0" err="1"/>
              <a:t>ενσυναίσθησ</a:t>
            </a:r>
            <a:r>
              <a:rPr lang="el-GR" sz="2400" dirty="0" err="1"/>
              <a:t>η</a:t>
            </a:r>
            <a:r>
              <a:rPr lang="el-GR" sz="2400" dirty="0"/>
              <a:t> για έναν ασθενή μπορεί να </a:t>
            </a:r>
            <a:r>
              <a:rPr lang="el-GR" sz="2400" b="1" dirty="0"/>
              <a:t>δημιουργήσει σχέσεις</a:t>
            </a:r>
            <a:r>
              <a:rPr lang="el-GR" sz="2400" dirty="0"/>
              <a:t>, ενώ το να δείχνεις </a:t>
            </a:r>
            <a:r>
              <a:rPr lang="el-GR" sz="2400" i="1" dirty="0"/>
              <a:t>συμπόνια</a:t>
            </a:r>
            <a:r>
              <a:rPr lang="el-GR" sz="2400" dirty="0"/>
              <a:t>  μπορεί να αναδείξει την </a:t>
            </a:r>
            <a:r>
              <a:rPr lang="el-GR" sz="2400" i="1" dirty="0"/>
              <a:t>απόσταση μεταξύ του γιατρού και του ασθενούς</a:t>
            </a:r>
            <a:r>
              <a:rPr lang="el-GR" sz="2400" dirty="0"/>
              <a:t>.</a:t>
            </a:r>
          </a:p>
          <a:p>
            <a:pPr algn="just"/>
            <a:r>
              <a:rPr lang="el-GR" sz="2400" dirty="0"/>
              <a:t>Η </a:t>
            </a:r>
            <a:r>
              <a:rPr lang="el-GR" sz="2400" i="1" dirty="0"/>
              <a:t>συμπόνια</a:t>
            </a:r>
            <a:r>
              <a:rPr lang="el-GR" sz="2400" dirty="0"/>
              <a:t> μπορεί να δημιουργήσει μια </a:t>
            </a:r>
            <a:r>
              <a:rPr lang="el-GR" sz="2400" i="1" dirty="0"/>
              <a:t>αίσθηση κατωτερότητας και αποδυνάμωσης στον ασθενή.</a:t>
            </a:r>
          </a:p>
          <a:p>
            <a:pPr algn="just"/>
            <a:r>
              <a:rPr lang="el-GR" sz="2400" dirty="0"/>
              <a:t>Η </a:t>
            </a:r>
            <a:r>
              <a:rPr lang="el-GR" sz="2400" b="1" dirty="0" err="1"/>
              <a:t>ενσυναίσθηση</a:t>
            </a:r>
            <a:r>
              <a:rPr lang="el-GR" sz="2400" dirty="0"/>
              <a:t>, αντί της συμπόνιας, </a:t>
            </a:r>
            <a:r>
              <a:rPr lang="el-GR" sz="2400" b="1" dirty="0"/>
              <a:t>δίνει στον ασθενή</a:t>
            </a:r>
            <a:r>
              <a:rPr lang="el-GR" sz="2400" dirty="0"/>
              <a:t>:</a:t>
            </a:r>
          </a:p>
          <a:p>
            <a:pPr marL="0" indent="0" algn="just">
              <a:buNone/>
            </a:pPr>
            <a:r>
              <a:rPr lang="el-GR" sz="2400" dirty="0">
                <a:effectLst>
                  <a:outerShdw blurRad="38100" dist="38100" dir="2700000" algn="tl">
                    <a:srgbClr val="000000">
                      <a:alpha val="43137"/>
                    </a:srgbClr>
                  </a:outerShdw>
                </a:effectLst>
              </a:rPr>
              <a:t>   -Αυτοπεποίθηση</a:t>
            </a:r>
          </a:p>
          <a:p>
            <a:pPr marL="0" indent="0" algn="just">
              <a:buNone/>
            </a:pPr>
            <a:r>
              <a:rPr lang="el-GR" sz="2400" dirty="0">
                <a:effectLst>
                  <a:outerShdw blurRad="38100" dist="38100" dir="2700000" algn="tl">
                    <a:srgbClr val="000000">
                      <a:alpha val="43137"/>
                    </a:srgbClr>
                  </a:outerShdw>
                </a:effectLst>
              </a:rPr>
              <a:t>   -Διαβεβαίωση ότι ο γιατρός έχει τη δύναμη να  παρέχει στον ασθενή υποστήριξη, εάν χρειαστεί.</a:t>
            </a:r>
          </a:p>
          <a:p>
            <a:pPr marL="0" indent="0" algn="just">
              <a:buNone/>
            </a:pPr>
            <a:r>
              <a:rPr lang="el-GR" sz="2400" dirty="0">
                <a:effectLst>
                  <a:outerShdw blurRad="38100" dist="38100" dir="2700000" algn="tl">
                    <a:srgbClr val="000000">
                      <a:alpha val="43137"/>
                    </a:srgbClr>
                  </a:outerShdw>
                </a:effectLst>
              </a:rPr>
              <a:t>   -Ένα θετικό μήνυμα για τον επαγγελματισμό του  γιατρού.</a:t>
            </a:r>
          </a:p>
        </p:txBody>
      </p:sp>
      <p:pic>
        <p:nvPicPr>
          <p:cNvPr id="6" name="Εικόνα 5">
            <a:extLst>
              <a:ext uri="{FF2B5EF4-FFF2-40B4-BE49-F238E27FC236}">
                <a16:creationId xmlns:a16="http://schemas.microsoft.com/office/drawing/2014/main" id="{752721BE-1988-7436-3796-2DC006D2F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2" y="1178350"/>
            <a:ext cx="3619634" cy="5260711"/>
          </a:xfrm>
          <a:prstGeom prst="rect">
            <a:avLst/>
          </a:prstGeom>
        </p:spPr>
      </p:pic>
      <p:sp>
        <p:nvSpPr>
          <p:cNvPr id="7" name="Θέση κειμένου 2">
            <a:extLst>
              <a:ext uri="{FF2B5EF4-FFF2-40B4-BE49-F238E27FC236}">
                <a16:creationId xmlns:a16="http://schemas.microsoft.com/office/drawing/2014/main" id="{C46C1D27-9860-A44C-D1D0-72564E403613}"/>
              </a:ext>
            </a:extLst>
          </p:cNvPr>
          <p:cNvSpPr txBox="1">
            <a:spLocks/>
          </p:cNvSpPr>
          <p:nvPr/>
        </p:nvSpPr>
        <p:spPr>
          <a:xfrm rot="10800000" flipV="1">
            <a:off x="876822" y="6439061"/>
            <a:ext cx="3619634" cy="30165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dirty="0" err="1"/>
              <a:t>Πινάρ</a:t>
            </a:r>
            <a:r>
              <a:rPr lang="el-GR" dirty="0"/>
              <a:t> </a:t>
            </a:r>
            <a:r>
              <a:rPr lang="el-GR" dirty="0" err="1"/>
              <a:t>Μπιρίμ</a:t>
            </a:r>
            <a:r>
              <a:rPr lang="en-US" dirty="0"/>
              <a:t>: </a:t>
            </a:r>
            <a:r>
              <a:rPr lang="el-GR" dirty="0"/>
              <a:t>Οίκτος</a:t>
            </a:r>
          </a:p>
        </p:txBody>
      </p:sp>
    </p:spTree>
    <p:extLst>
      <p:ext uri="{BB962C8B-B14F-4D97-AF65-F5344CB8AC3E}">
        <p14:creationId xmlns:p14="http://schemas.microsoft.com/office/powerpoint/2010/main" val="19627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12192000" cy="1690688"/>
          </a:xfrm>
        </p:spPr>
        <p:txBody>
          <a:bodyPr>
            <a:normAutofit/>
          </a:bodyPr>
          <a:lstStyle/>
          <a:p>
            <a:pPr algn="ctr"/>
            <a:r>
              <a:rPr lang="el-GR" b="1" dirty="0">
                <a:effectLst>
                  <a:outerShdw blurRad="38100" dist="38100" dir="2700000" algn="tl">
                    <a:srgbClr val="000000">
                      <a:alpha val="43137"/>
                    </a:srgbClr>
                  </a:outerShdw>
                </a:effectLst>
              </a:rPr>
              <a:t>Η </a:t>
            </a:r>
            <a:r>
              <a:rPr lang="el-GR" b="1" dirty="0" err="1">
                <a:effectLst>
                  <a:outerShdw blurRad="38100" dist="38100" dir="2700000" algn="tl">
                    <a:srgbClr val="000000">
                      <a:alpha val="43137"/>
                    </a:srgbClr>
                  </a:outerShdw>
                </a:effectLst>
              </a:rPr>
              <a:t>ενσυναίσθηση</a:t>
            </a:r>
            <a:r>
              <a:rPr lang="el-GR" b="1" dirty="0">
                <a:effectLst>
                  <a:outerShdw blurRad="38100" dist="38100" dir="2700000" algn="tl">
                    <a:srgbClr val="000000">
                      <a:alpha val="43137"/>
                    </a:srgbClr>
                  </a:outerShdw>
                </a:effectLst>
              </a:rPr>
              <a:t> είναι διαδικασία  </a:t>
            </a:r>
            <a:r>
              <a:rPr lang="el-GR" b="1" spc="600" dirty="0">
                <a:effectLst>
                  <a:outerShdw blurRad="38100" dist="38100" dir="2700000" algn="tl">
                    <a:srgbClr val="000000">
                      <a:alpha val="43137"/>
                    </a:srgbClr>
                  </a:outerShdw>
                </a:effectLst>
              </a:rPr>
              <a:t>δύο</a:t>
            </a:r>
            <a:r>
              <a:rPr lang="el-GR" b="1" dirty="0">
                <a:effectLst>
                  <a:outerShdw blurRad="38100" dist="38100" dir="2700000" algn="tl">
                    <a:srgbClr val="000000">
                      <a:alpha val="43137"/>
                    </a:srgbClr>
                  </a:outerShdw>
                </a:effectLst>
              </a:rPr>
              <a:t> σταδίων</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914399"/>
            <a:ext cx="8065008" cy="6129867"/>
          </a:xfrm>
        </p:spPr>
        <p:txBody>
          <a:bodyPr>
            <a:normAutofit fontScale="92500" lnSpcReduction="10000"/>
          </a:bodyPr>
          <a:lstStyle/>
          <a:p>
            <a:pPr algn="just"/>
            <a:r>
              <a:rPr lang="el-GR" dirty="0"/>
              <a:t>Πρώτον, αποσαφήνιση και απόκτηση </a:t>
            </a:r>
            <a:r>
              <a:rPr lang="el-GR" b="1" spc="600" dirty="0">
                <a:effectLst>
                  <a:outerShdw blurRad="38100" dist="38100" dir="2700000" algn="tl">
                    <a:srgbClr val="000000">
                      <a:alpha val="43137"/>
                    </a:srgbClr>
                  </a:outerShdw>
                </a:effectLst>
              </a:rPr>
              <a:t>απτής</a:t>
            </a:r>
            <a:r>
              <a:rPr lang="el-GR" dirty="0"/>
              <a:t> </a:t>
            </a:r>
            <a:r>
              <a:rPr lang="el-GR" b="1" u="sng" spc="300" dirty="0"/>
              <a:t>κατανόησης και εκτίμησης</a:t>
            </a:r>
            <a:r>
              <a:rPr lang="el-GR" b="1" spc="300" dirty="0"/>
              <a:t> της κατάστασης των συναισθημάτων ενός άλλου ατόμου</a:t>
            </a:r>
            <a:r>
              <a:rPr lang="el-GR" spc="300" dirty="0"/>
              <a:t>.</a:t>
            </a:r>
            <a:endParaRPr lang="en-US" spc="300" dirty="0"/>
          </a:p>
          <a:p>
            <a:pPr algn="just"/>
            <a:r>
              <a:rPr lang="el-GR" dirty="0"/>
              <a:t>Δεύτερον, η </a:t>
            </a:r>
            <a:r>
              <a:rPr lang="en-US" dirty="0"/>
              <a:t> </a:t>
            </a:r>
            <a:r>
              <a:rPr lang="el-GR" b="1" u="sng" spc="600" dirty="0">
                <a:effectLst>
                  <a:outerShdw blurRad="38100" dist="38100" dir="2700000" algn="tl">
                    <a:srgbClr val="000000">
                      <a:alpha val="43137"/>
                    </a:srgbClr>
                  </a:outerShdw>
                </a:effectLst>
              </a:rPr>
              <a:t>μετάδοση</a:t>
            </a:r>
            <a:r>
              <a:rPr lang="el-GR" b="1" dirty="0"/>
              <a:t> αυτής της κατανόησης στον ασθενή </a:t>
            </a:r>
            <a:r>
              <a:rPr lang="el-GR" dirty="0"/>
              <a:t>με </a:t>
            </a:r>
            <a:r>
              <a:rPr lang="el-GR" b="1" u="sng" dirty="0"/>
              <a:t>ορατό</a:t>
            </a:r>
            <a:r>
              <a:rPr lang="el-GR" b="1" dirty="0"/>
              <a:t> </a:t>
            </a:r>
            <a:r>
              <a:rPr lang="el-GR" dirty="0"/>
              <a:t>και </a:t>
            </a:r>
            <a:r>
              <a:rPr lang="el-GR" b="1" u="sng" dirty="0"/>
              <a:t>υποστηρικτικό</a:t>
            </a:r>
            <a:r>
              <a:rPr lang="el-GR" b="1" dirty="0"/>
              <a:t> τρόπο επικοινωνίας </a:t>
            </a:r>
            <a:r>
              <a:rPr lang="el-GR" dirty="0"/>
              <a:t>με αυτόν .</a:t>
            </a:r>
            <a:endParaRPr lang="en-US" dirty="0"/>
          </a:p>
          <a:p>
            <a:pPr algn="just"/>
            <a:endParaRPr lang="en-US" dirty="0"/>
          </a:p>
          <a:p>
            <a:pPr algn="just">
              <a:buNone/>
            </a:pPr>
            <a:r>
              <a:rPr lang="en-US" dirty="0"/>
              <a:t>   </a:t>
            </a:r>
            <a:r>
              <a:rPr lang="el-GR" dirty="0"/>
              <a:t>Πολλοί γιατροί φτάνουν στα μισά του δρόμου: μπορεί να αναγνωρίζουν και να νιώθουν  με ευαισθησία την κατάσταση ενός ασθενούς, αλλά συχνά </a:t>
            </a:r>
            <a:r>
              <a:rPr lang="el-GR" i="1" dirty="0"/>
              <a:t>δεν του το δείχνουν εμφανώς.</a:t>
            </a:r>
            <a:endParaRPr lang="en-US" i="1" dirty="0"/>
          </a:p>
          <a:p>
            <a:pPr algn="just">
              <a:buNone/>
            </a:pPr>
            <a:r>
              <a:rPr lang="en-US" dirty="0"/>
              <a:t>   </a:t>
            </a:r>
            <a:r>
              <a:rPr lang="el-GR" dirty="0"/>
              <a:t>Το πραγματικό κλειδί για την </a:t>
            </a:r>
            <a:r>
              <a:rPr lang="el-GR" dirty="0" err="1"/>
              <a:t>ενσυναίσθηση</a:t>
            </a:r>
            <a:r>
              <a:rPr lang="el-GR" dirty="0"/>
              <a:t> είναι η </a:t>
            </a:r>
            <a:r>
              <a:rPr lang="el-GR" dirty="0">
                <a:effectLst>
                  <a:outerShdw blurRad="38100" dist="38100" dir="2700000" algn="tl">
                    <a:srgbClr val="000000">
                      <a:alpha val="43137"/>
                    </a:srgbClr>
                  </a:outerShdw>
                </a:effectLst>
              </a:rPr>
              <a:t>απροκάλυπτη </a:t>
            </a:r>
            <a:r>
              <a:rPr lang="el-GR" spc="300" dirty="0">
                <a:effectLst>
                  <a:outerShdw blurRad="38100" dist="38100" dir="2700000" algn="tl">
                    <a:srgbClr val="000000">
                      <a:alpha val="43137"/>
                    </a:srgbClr>
                  </a:outerShdw>
                </a:effectLst>
              </a:rPr>
              <a:t>επίδειξη και έκφραση του ενδιαφέροντος του γιατρού προς τον ασθενή</a:t>
            </a:r>
            <a:r>
              <a:rPr lang="el-GR" dirty="0">
                <a:effectLst>
                  <a:outerShdw blurRad="38100" dist="38100" dir="2700000" algn="tl">
                    <a:srgbClr val="000000">
                      <a:alpha val="43137"/>
                    </a:srgbClr>
                  </a:outerShdw>
                </a:effectLst>
              </a:rPr>
              <a:t> </a:t>
            </a:r>
            <a:r>
              <a:rPr lang="el-GR" dirty="0"/>
              <a:t>με </a:t>
            </a:r>
            <a:r>
              <a:rPr lang="el-GR" b="1" dirty="0"/>
              <a:t>τρόπο</a:t>
            </a:r>
            <a:r>
              <a:rPr lang="el-GR" dirty="0"/>
              <a:t> που ο </a:t>
            </a:r>
            <a:r>
              <a:rPr lang="el-GR" b="1" spc="600" dirty="0"/>
              <a:t>ασθενής αντιλαμβάνεται την υποστήριξη του γιατρού</a:t>
            </a:r>
            <a:r>
              <a:rPr lang="el-GR" dirty="0"/>
              <a:t>.</a:t>
            </a:r>
          </a:p>
        </p:txBody>
      </p:sp>
      <p:pic>
        <p:nvPicPr>
          <p:cNvPr id="1027" name="Picture 3" descr="C:\Users\user\Desktop\iStock_000002646820XSmall1.jpg"/>
          <p:cNvPicPr>
            <a:picLocks noChangeAspect="1" noChangeArrowheads="1"/>
          </p:cNvPicPr>
          <p:nvPr/>
        </p:nvPicPr>
        <p:blipFill>
          <a:blip r:embed="rId2"/>
          <a:srcRect/>
          <a:stretch>
            <a:fillRect/>
          </a:stretch>
        </p:blipFill>
        <p:spPr bwMode="auto">
          <a:xfrm>
            <a:off x="8193532" y="1108710"/>
            <a:ext cx="3668840" cy="51915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20056" y="1"/>
            <a:ext cx="6333744" cy="621791"/>
          </a:xfrm>
        </p:spPr>
        <p:txBody>
          <a:bodyPr>
            <a:normAutofit fontScale="90000"/>
          </a:bodyPr>
          <a:lstStyle/>
          <a:p>
            <a:pPr algn="ctr"/>
            <a:r>
              <a:rPr lang="el-GR" b="1" spc="600" dirty="0"/>
              <a:t>Λεκτική</a:t>
            </a:r>
            <a:r>
              <a:rPr lang="el-GR" b="1" dirty="0"/>
              <a:t> </a:t>
            </a:r>
            <a:r>
              <a:rPr lang="el-GR" b="1" dirty="0" err="1"/>
              <a:t>Ενσυναίσθηση</a:t>
            </a:r>
            <a:endParaRPr lang="el-GR" b="1" dirty="0"/>
          </a:p>
        </p:txBody>
      </p:sp>
      <p:sp>
        <p:nvSpPr>
          <p:cNvPr id="3" name="2 - Θέση περιεχομένου"/>
          <p:cNvSpPr>
            <a:spLocks noGrp="1"/>
          </p:cNvSpPr>
          <p:nvPr>
            <p:ph idx="1"/>
          </p:nvPr>
        </p:nvSpPr>
        <p:spPr>
          <a:xfrm>
            <a:off x="3922776" y="694944"/>
            <a:ext cx="8269224" cy="6163056"/>
          </a:xfrm>
        </p:spPr>
        <p:txBody>
          <a:bodyPr>
            <a:normAutofit fontScale="85000" lnSpcReduction="20000"/>
          </a:bodyPr>
          <a:lstStyle/>
          <a:p>
            <a:pPr algn="just"/>
            <a:r>
              <a:rPr lang="el-GR" dirty="0"/>
              <a:t>Οι </a:t>
            </a:r>
            <a:r>
              <a:rPr lang="el-GR" b="1" dirty="0"/>
              <a:t>λεκτικές δεξιότητες </a:t>
            </a:r>
            <a:r>
              <a:rPr lang="el-GR" dirty="0"/>
              <a:t>επιτρέπουν στον γιατρό να δείξει </a:t>
            </a:r>
            <a:r>
              <a:rPr lang="el-GR" b="1" spc="600" dirty="0" err="1"/>
              <a:t>ενσυναίσθηση</a:t>
            </a:r>
            <a:r>
              <a:rPr lang="el-GR" dirty="0"/>
              <a:t> μέσω </a:t>
            </a:r>
            <a:r>
              <a:rPr lang="el-GR" b="1" dirty="0"/>
              <a:t>υποστηρικτικών σχολίων</a:t>
            </a:r>
            <a:r>
              <a:rPr lang="el-GR" dirty="0"/>
              <a:t>.</a:t>
            </a:r>
          </a:p>
          <a:p>
            <a:pPr algn="just"/>
            <a:endParaRPr lang="en-US" dirty="0"/>
          </a:p>
          <a:p>
            <a:pPr algn="just"/>
            <a:r>
              <a:rPr lang="el-GR" dirty="0"/>
              <a:t>Η </a:t>
            </a:r>
            <a:r>
              <a:rPr lang="el-GR" b="1" dirty="0"/>
              <a:t>λεκτική </a:t>
            </a:r>
            <a:r>
              <a:rPr lang="el-GR" b="1" dirty="0" err="1"/>
              <a:t>ενσυναίσθηση</a:t>
            </a:r>
            <a:r>
              <a:rPr lang="el-GR" b="1" dirty="0"/>
              <a:t> </a:t>
            </a:r>
            <a:r>
              <a:rPr lang="el-GR" dirty="0"/>
              <a:t>μπορεί να </a:t>
            </a:r>
            <a:r>
              <a:rPr lang="el-GR" dirty="0">
                <a:effectLst>
                  <a:outerShdw blurRad="38100" dist="38100" dir="2700000" algn="tl">
                    <a:srgbClr val="000000">
                      <a:alpha val="43137"/>
                    </a:srgbClr>
                  </a:outerShdw>
                </a:effectLst>
              </a:rPr>
              <a:t>ονομάσει</a:t>
            </a:r>
            <a:r>
              <a:rPr lang="el-GR" dirty="0"/>
              <a:t> και να </a:t>
            </a:r>
            <a:r>
              <a:rPr lang="el-GR" dirty="0">
                <a:effectLst>
                  <a:outerShdw blurRad="38100" dist="38100" dir="2700000" algn="tl">
                    <a:srgbClr val="000000">
                      <a:alpha val="43137"/>
                    </a:srgbClr>
                  </a:outerShdw>
                </a:effectLst>
              </a:rPr>
              <a:t>εκτιμήσει</a:t>
            </a:r>
            <a:r>
              <a:rPr lang="el-GR" dirty="0"/>
              <a:t> την </a:t>
            </a:r>
            <a:r>
              <a:rPr lang="el-GR" dirty="0">
                <a:effectLst>
                  <a:outerShdw blurRad="38100" dist="38100" dir="2700000" algn="tl">
                    <a:srgbClr val="000000">
                      <a:alpha val="43137"/>
                    </a:srgbClr>
                  </a:outerShdw>
                </a:effectLst>
              </a:rPr>
              <a:t>επίδραση της νόσου στην κατάσταση του ασθενούς.</a:t>
            </a:r>
            <a:endParaRPr lang="en-US" dirty="0">
              <a:effectLst>
                <a:outerShdw blurRad="38100" dist="38100" dir="2700000" algn="tl">
                  <a:srgbClr val="000000">
                    <a:alpha val="43137"/>
                  </a:srgbClr>
                </a:outerShdw>
              </a:effectLst>
            </a:endParaRPr>
          </a:p>
          <a:p>
            <a:pPr algn="just">
              <a:buNone/>
            </a:pPr>
            <a:r>
              <a:rPr lang="en-US" dirty="0"/>
              <a:t>   </a:t>
            </a:r>
            <a:r>
              <a:rPr lang="el-GR" sz="2200" dirty="0"/>
              <a:t>- </a:t>
            </a:r>
            <a:r>
              <a:rPr lang="el-GR" sz="2200" dirty="0">
                <a:effectLst>
                  <a:outerShdw blurRad="38100" dist="38100" dir="2700000" algn="tl">
                    <a:srgbClr val="000000">
                      <a:alpha val="43137"/>
                    </a:srgbClr>
                  </a:outerShdw>
                </a:effectLst>
              </a:rPr>
              <a:t>Μπορώ να δω </a:t>
            </a:r>
            <a:r>
              <a:rPr lang="el-GR" sz="2200" dirty="0"/>
              <a:t>ότι η απώλεια μνήμης του συζύγου σας ήταν κάτι πολύ δύσκολο για εσάς να αντιμετωπίσετε.</a:t>
            </a:r>
            <a:endParaRPr lang="en-US" sz="2200" dirty="0"/>
          </a:p>
          <a:p>
            <a:pPr algn="just">
              <a:buNone/>
            </a:pPr>
            <a:r>
              <a:rPr lang="en-US" sz="2200" dirty="0"/>
              <a:t>   </a:t>
            </a:r>
            <a:r>
              <a:rPr lang="el-GR" sz="2200" dirty="0"/>
              <a:t> - </a:t>
            </a:r>
            <a:r>
              <a:rPr lang="el-GR" sz="2200" dirty="0">
                <a:effectLst>
                  <a:outerShdw blurRad="38100" dist="38100" dir="2700000" algn="tl">
                    <a:srgbClr val="000000">
                      <a:alpha val="43137"/>
                    </a:srgbClr>
                  </a:outerShdw>
                </a:effectLst>
              </a:rPr>
              <a:t>Μπορώ να εκτιμήσω </a:t>
            </a:r>
            <a:r>
              <a:rPr lang="el-GR" sz="2200" dirty="0"/>
              <a:t>πόσο δύσκολο είναι για σένα να μιλάς για την αποβολή του μωρού σου.</a:t>
            </a:r>
            <a:endParaRPr lang="en-US" sz="2200" dirty="0"/>
          </a:p>
          <a:p>
            <a:pPr algn="just">
              <a:buNone/>
            </a:pPr>
            <a:r>
              <a:rPr lang="en-US" sz="2200" dirty="0"/>
              <a:t>   </a:t>
            </a:r>
            <a:r>
              <a:rPr lang="el-GR" sz="2200" dirty="0"/>
              <a:t> - </a:t>
            </a:r>
            <a:r>
              <a:rPr lang="el-GR" sz="2200" dirty="0">
                <a:effectLst>
                  <a:outerShdw blurRad="38100" dist="38100" dir="2700000" algn="tl">
                    <a:srgbClr val="000000">
                      <a:alpha val="43137"/>
                    </a:srgbClr>
                  </a:outerShdw>
                </a:effectLst>
              </a:rPr>
              <a:t>Μπορώ να αντιληφθώ </a:t>
            </a:r>
            <a:r>
              <a:rPr lang="el-GR" sz="2200" dirty="0"/>
              <a:t>πόσο θυμωμένος νιώθεις για την ασθένειά σου.</a:t>
            </a:r>
            <a:endParaRPr lang="en-US" sz="2200" dirty="0"/>
          </a:p>
          <a:p>
            <a:pPr algn="just">
              <a:buNone/>
            </a:pPr>
            <a:r>
              <a:rPr lang="en-US" sz="2200" dirty="0"/>
              <a:t>   </a:t>
            </a:r>
            <a:r>
              <a:rPr lang="el-GR" sz="2200" dirty="0"/>
              <a:t> - </a:t>
            </a:r>
            <a:r>
              <a:rPr lang="el-GR" sz="2200" dirty="0">
                <a:effectLst>
                  <a:outerShdw blurRad="38100" dist="38100" dir="2700000" algn="tl">
                    <a:srgbClr val="000000">
                      <a:alpha val="43137"/>
                    </a:srgbClr>
                  </a:outerShdw>
                </a:effectLst>
              </a:rPr>
              <a:t>Μπορώ να καταλάβω</a:t>
            </a:r>
            <a:r>
              <a:rPr lang="el-GR" sz="2200" dirty="0"/>
              <a:t> ότι είναι τρομακτικό για σένα να ξέρεις ότι ο πόνος μπορεί να επανέλθει.</a:t>
            </a:r>
            <a:endParaRPr lang="en-US" sz="2200" dirty="0"/>
          </a:p>
          <a:p>
            <a:pPr algn="just">
              <a:buNone/>
            </a:pPr>
            <a:endParaRPr lang="en-US" sz="2200" dirty="0"/>
          </a:p>
          <a:p>
            <a:pPr algn="just">
              <a:buNone/>
            </a:pPr>
            <a:r>
              <a:rPr lang="en-US" dirty="0"/>
              <a:t>   </a:t>
            </a:r>
            <a:r>
              <a:rPr lang="el-GR" dirty="0"/>
              <a:t>Οι </a:t>
            </a:r>
            <a:r>
              <a:rPr lang="el-GR" b="1" dirty="0"/>
              <a:t>δηλώσεις που αντικατοπτρίζουν την </a:t>
            </a:r>
            <a:r>
              <a:rPr lang="el-GR" b="1" dirty="0" err="1"/>
              <a:t>ενσυναίσθηση</a:t>
            </a:r>
            <a:r>
              <a:rPr lang="el-GR" b="1" dirty="0"/>
              <a:t> </a:t>
            </a:r>
            <a:r>
              <a:rPr lang="el-GR" dirty="0"/>
              <a:t>είναι εξαιρετικά αποτελεσματικές επειδή </a:t>
            </a:r>
            <a:r>
              <a:rPr lang="el-GR" b="1" spc="300" dirty="0"/>
              <a:t>λένε στον ασθενή ότι ο γιατρός </a:t>
            </a:r>
            <a:r>
              <a:rPr lang="el-GR" b="1" u="sng" spc="300" dirty="0"/>
              <a:t>τον έχει </a:t>
            </a:r>
            <a:r>
              <a:rPr lang="el-GR" b="1" u="sng" spc="600" dirty="0">
                <a:effectLst>
                  <a:outerShdw blurRad="38100" dist="38100" dir="2700000" algn="tl">
                    <a:srgbClr val="000000">
                      <a:alpha val="43137"/>
                    </a:srgbClr>
                  </a:outerShdw>
                </a:effectLst>
              </a:rPr>
              <a:t>ακούσει</a:t>
            </a:r>
            <a:r>
              <a:rPr lang="el-GR" b="1" u="sng" spc="300" dirty="0"/>
              <a:t> πλήρως</a:t>
            </a:r>
            <a:r>
              <a:rPr lang="el-GR" dirty="0"/>
              <a:t>. Ως εκ τούτου, τα </a:t>
            </a:r>
            <a:r>
              <a:rPr lang="el-GR" b="1" spc="600" dirty="0">
                <a:effectLst>
                  <a:outerShdw blurRad="38100" dist="38100" dir="2700000" algn="tl">
                    <a:srgbClr val="000000">
                      <a:alpha val="43137"/>
                    </a:srgbClr>
                  </a:outerShdw>
                </a:effectLst>
              </a:rPr>
              <a:t>λόγια </a:t>
            </a:r>
            <a:r>
              <a:rPr lang="el-GR" b="1" spc="600" dirty="0" err="1">
                <a:effectLst>
                  <a:outerShdw blurRad="38100" dist="38100" dir="2700000" algn="tl">
                    <a:srgbClr val="000000">
                      <a:alpha val="43137"/>
                    </a:srgbClr>
                  </a:outerShdw>
                </a:effectLst>
              </a:rPr>
              <a:t>ενσυναίσθησης</a:t>
            </a:r>
            <a:r>
              <a:rPr lang="el-GR" b="1" spc="600" dirty="0">
                <a:effectLst>
                  <a:outerShdw blurRad="38100" dist="38100" dir="2700000" algn="tl">
                    <a:srgbClr val="000000">
                      <a:alpha val="43137"/>
                    </a:srgbClr>
                  </a:outerShdw>
                </a:effectLst>
              </a:rPr>
              <a:t> </a:t>
            </a:r>
            <a:r>
              <a:rPr lang="el-GR" dirty="0"/>
              <a:t>μπορούν να μεταδώσουν μια </a:t>
            </a:r>
            <a:r>
              <a:rPr lang="el-GR" dirty="0">
                <a:effectLst>
                  <a:outerShdw blurRad="38100" dist="38100" dir="2700000" algn="tl">
                    <a:srgbClr val="000000">
                      <a:alpha val="43137"/>
                    </a:srgbClr>
                  </a:outerShdw>
                </a:effectLst>
              </a:rPr>
              <a:t>διάθεση </a:t>
            </a:r>
            <a:r>
              <a:rPr lang="el-GR" b="1" i="1" dirty="0">
                <a:effectLst>
                  <a:outerShdw blurRad="38100" dist="38100" dir="2700000" algn="tl">
                    <a:srgbClr val="000000">
                      <a:alpha val="43137"/>
                    </a:srgbClr>
                  </a:outerShdw>
                </a:effectLst>
              </a:rPr>
              <a:t>μη</a:t>
            </a:r>
            <a:r>
              <a:rPr lang="el-GR" dirty="0">
                <a:effectLst>
                  <a:outerShdw blurRad="38100" dist="38100" dir="2700000" algn="tl">
                    <a:srgbClr val="000000">
                      <a:alpha val="43137"/>
                    </a:srgbClr>
                  </a:outerShdw>
                </a:effectLst>
              </a:rPr>
              <a:t> κριτικής προς τον ασθενή και κατανόησής του</a:t>
            </a:r>
            <a:r>
              <a:rPr lang="el-GR" dirty="0"/>
              <a:t> και να βοηθήσουν στην </a:t>
            </a:r>
            <a:r>
              <a:rPr lang="el-GR" b="1" spc="600" dirty="0">
                <a:effectLst>
                  <a:outerShdw blurRad="38100" dist="38100" dir="2700000" algn="tl">
                    <a:srgbClr val="000000">
                      <a:alpha val="43137"/>
                    </a:srgbClr>
                  </a:outerShdw>
                </a:effectLst>
              </a:rPr>
              <a:t>εδραίωση της εμπιστοσύνης</a:t>
            </a:r>
            <a:r>
              <a:rPr lang="el-GR" dirty="0"/>
              <a:t> του σε δύσκολες περιστάσεις.</a:t>
            </a:r>
          </a:p>
        </p:txBody>
      </p:sp>
      <p:pic>
        <p:nvPicPr>
          <p:cNvPr id="5" name="Εικόνα 4">
            <a:extLst>
              <a:ext uri="{FF2B5EF4-FFF2-40B4-BE49-F238E27FC236}">
                <a16:creationId xmlns:a16="http://schemas.microsoft.com/office/drawing/2014/main" id="{2C4CC755-D2E7-837B-0E41-091C2F729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88" y="191161"/>
            <a:ext cx="3849864" cy="2868265"/>
          </a:xfrm>
          <a:prstGeom prst="rect">
            <a:avLst/>
          </a:prstGeom>
        </p:spPr>
      </p:pic>
      <p:pic>
        <p:nvPicPr>
          <p:cNvPr id="7" name="Εικόνα 6">
            <a:extLst>
              <a:ext uri="{FF2B5EF4-FFF2-40B4-BE49-F238E27FC236}">
                <a16:creationId xmlns:a16="http://schemas.microsoft.com/office/drawing/2014/main" id="{FA40B369-0F9B-D1D6-5DDE-387B02784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8" y="3223259"/>
            <a:ext cx="3880279" cy="1106425"/>
          </a:xfrm>
          <a:prstGeom prst="rect">
            <a:avLst/>
          </a:prstGeom>
        </p:spPr>
      </p:pic>
      <p:pic>
        <p:nvPicPr>
          <p:cNvPr id="9" name="Εικόνα 8">
            <a:extLst>
              <a:ext uri="{FF2B5EF4-FFF2-40B4-BE49-F238E27FC236}">
                <a16:creationId xmlns:a16="http://schemas.microsoft.com/office/drawing/2014/main" id="{23403C94-8AEE-974D-8938-D107738FC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88" y="4535492"/>
            <a:ext cx="3880279" cy="674658"/>
          </a:xfrm>
          <a:prstGeom prst="rect">
            <a:avLst/>
          </a:prstGeom>
        </p:spPr>
      </p:pic>
      <p:pic>
        <p:nvPicPr>
          <p:cNvPr id="11" name="Εικόνα 10">
            <a:extLst>
              <a:ext uri="{FF2B5EF4-FFF2-40B4-BE49-F238E27FC236}">
                <a16:creationId xmlns:a16="http://schemas.microsoft.com/office/drawing/2014/main" id="{CCB0BF70-ED15-4EDD-A365-4F2692F59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5788" y="5408635"/>
            <a:ext cx="3880279" cy="1250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47300E-051F-1D2C-E623-8A1998612723}"/>
              </a:ext>
            </a:extLst>
          </p:cNvPr>
          <p:cNvSpPr>
            <a:spLocks noGrp="1"/>
          </p:cNvSpPr>
          <p:nvPr>
            <p:ph type="title"/>
          </p:nvPr>
        </p:nvSpPr>
        <p:spPr>
          <a:xfrm>
            <a:off x="4533901" y="0"/>
            <a:ext cx="7658100" cy="771526"/>
          </a:xfrm>
        </p:spPr>
        <p:txBody>
          <a:bodyPr/>
          <a:lstStyle/>
          <a:p>
            <a:pPr algn="ctr"/>
            <a:r>
              <a:rPr lang="el-GR" b="1" i="1" spc="600" dirty="0">
                <a:effectLst>
                  <a:outerShdw blurRad="38100" dist="38100" dir="2700000" algn="tl">
                    <a:srgbClr val="000000">
                      <a:alpha val="43137"/>
                    </a:srgbClr>
                  </a:outerShdw>
                </a:effectLst>
              </a:rPr>
              <a:t>Μη</a:t>
            </a:r>
            <a:r>
              <a:rPr lang="el-GR" b="1" spc="600" dirty="0">
                <a:effectLst>
                  <a:outerShdw blurRad="38100" dist="38100" dir="2700000" algn="tl">
                    <a:srgbClr val="000000">
                      <a:alpha val="43137"/>
                    </a:srgbClr>
                  </a:outerShdw>
                </a:effectLst>
              </a:rPr>
              <a:t> λεκτική </a:t>
            </a:r>
            <a:r>
              <a:rPr lang="el-GR" b="1" spc="300" dirty="0" err="1">
                <a:effectLst>
                  <a:outerShdw blurRad="38100" dist="38100" dir="2700000" algn="tl">
                    <a:srgbClr val="000000">
                      <a:alpha val="43137"/>
                    </a:srgbClr>
                  </a:outerShdw>
                </a:effectLst>
              </a:rPr>
              <a:t>ενσυναίσθηση</a:t>
            </a:r>
            <a:endParaRPr lang="el-GR" b="1" spc="300" dirty="0">
              <a:effectLst>
                <a:outerShdw blurRad="38100" dist="38100" dir="2700000" algn="tl">
                  <a:srgbClr val="000000">
                    <a:alpha val="43137"/>
                  </a:srgbClr>
                </a:outerShdw>
              </a:effectLst>
            </a:endParaRPr>
          </a:p>
        </p:txBody>
      </p:sp>
      <p:sp>
        <p:nvSpPr>
          <p:cNvPr id="3" name="Θέση περιεχομένου 2">
            <a:extLst>
              <a:ext uri="{FF2B5EF4-FFF2-40B4-BE49-F238E27FC236}">
                <a16:creationId xmlns:a16="http://schemas.microsoft.com/office/drawing/2014/main" id="{A6AA3527-EDF4-C09B-50E2-F1E9D427E8FF}"/>
              </a:ext>
            </a:extLst>
          </p:cNvPr>
          <p:cNvSpPr>
            <a:spLocks noGrp="1"/>
          </p:cNvSpPr>
          <p:nvPr>
            <p:ph idx="1"/>
          </p:nvPr>
        </p:nvSpPr>
        <p:spPr>
          <a:xfrm>
            <a:off x="4133850" y="990600"/>
            <a:ext cx="8058151" cy="5867399"/>
          </a:xfrm>
        </p:spPr>
        <p:txBody>
          <a:bodyPr>
            <a:normAutofit fontScale="92500" lnSpcReduction="20000"/>
          </a:bodyPr>
          <a:lstStyle/>
          <a:p>
            <a:pPr algn="just"/>
            <a:r>
              <a:rPr lang="el-GR" dirty="0"/>
              <a:t>Η </a:t>
            </a:r>
            <a:r>
              <a:rPr lang="el-GR" dirty="0" err="1"/>
              <a:t>ενσυναίσθηση</a:t>
            </a:r>
            <a:r>
              <a:rPr lang="el-GR" dirty="0"/>
              <a:t> μπορεί επίσης να είναι </a:t>
            </a:r>
            <a:r>
              <a:rPr lang="el-GR" b="1" i="1" dirty="0"/>
              <a:t>μη</a:t>
            </a:r>
            <a:r>
              <a:rPr lang="el-GR" b="1" dirty="0"/>
              <a:t> λεκτική</a:t>
            </a:r>
            <a:r>
              <a:rPr lang="el-GR" dirty="0"/>
              <a:t> (π.χ. </a:t>
            </a:r>
            <a:r>
              <a:rPr lang="el-GR" dirty="0">
                <a:effectLst>
                  <a:outerShdw blurRad="38100" dist="38100" dir="2700000" algn="tl">
                    <a:srgbClr val="000000">
                      <a:alpha val="43137"/>
                    </a:srgbClr>
                  </a:outerShdw>
                </a:effectLst>
              </a:rPr>
              <a:t>έκφραση προσώπου, </a:t>
            </a:r>
            <a:r>
              <a:rPr lang="el-GR" dirty="0" err="1">
                <a:effectLst>
                  <a:outerShdw blurRad="38100" dist="38100" dir="2700000" algn="tl">
                    <a:srgbClr val="000000">
                      <a:alpha val="43137"/>
                    </a:srgbClr>
                  </a:outerShdw>
                </a:effectLst>
              </a:rPr>
              <a:t>βλεματική</a:t>
            </a:r>
            <a:r>
              <a:rPr lang="el-GR" dirty="0">
                <a:effectLst>
                  <a:outerShdw blurRad="38100" dist="38100" dir="2700000" algn="tl">
                    <a:srgbClr val="000000">
                      <a:alpha val="43137"/>
                    </a:srgbClr>
                  </a:outerShdw>
                </a:effectLst>
              </a:rPr>
              <a:t> επαφή, εγγύτητα, άγγιγμα, τόνος φωνής ή σιωπή</a:t>
            </a:r>
            <a:r>
              <a:rPr lang="el-GR" dirty="0"/>
              <a:t>).</a:t>
            </a:r>
          </a:p>
          <a:p>
            <a:pPr algn="just"/>
            <a:r>
              <a:rPr lang="el-GR" dirty="0"/>
              <a:t>Η </a:t>
            </a:r>
            <a:r>
              <a:rPr lang="el-GR" b="1" dirty="0" err="1"/>
              <a:t>ενσυναισθητική</a:t>
            </a:r>
            <a:r>
              <a:rPr lang="el-GR" b="1" dirty="0"/>
              <a:t> </a:t>
            </a:r>
            <a:r>
              <a:rPr lang="el-GR" b="1" i="1" dirty="0"/>
              <a:t>μη</a:t>
            </a:r>
            <a:r>
              <a:rPr lang="el-GR" b="1" dirty="0"/>
              <a:t> λεκτική επικοινωνία </a:t>
            </a:r>
            <a:r>
              <a:rPr lang="el-GR" dirty="0"/>
              <a:t>μπορεί να πει </a:t>
            </a:r>
            <a:r>
              <a:rPr lang="el-GR" dirty="0">
                <a:effectLst>
                  <a:outerShdw blurRad="38100" dist="38100" dir="2700000" algn="tl">
                    <a:srgbClr val="000000">
                      <a:alpha val="43137"/>
                    </a:srgbClr>
                  </a:outerShdw>
                </a:effectLst>
              </a:rPr>
              <a:t>περισσότερες από χίλιες λέξεις</a:t>
            </a:r>
            <a:r>
              <a:rPr lang="el-GR" dirty="0"/>
              <a:t>.</a:t>
            </a:r>
          </a:p>
          <a:p>
            <a:pPr marL="0" indent="0" algn="just">
              <a:buNone/>
            </a:pPr>
            <a:r>
              <a:rPr lang="el-GR" dirty="0"/>
              <a:t>    Για παράδειγμα, όταν ένας γιατρός προσφέρει  ένα χαρτομάντιλο σε έναν ασθενή που κλαίει ή βάζει απαλά το χέρι του στο χέρι του ασθενούς για να δείξει κατανόηση.</a:t>
            </a:r>
          </a:p>
          <a:p>
            <a:pPr algn="just"/>
            <a:r>
              <a:rPr lang="el-GR" dirty="0"/>
              <a:t>Η χρήση μιας </a:t>
            </a:r>
            <a:r>
              <a:rPr lang="el-GR" b="1" i="1" dirty="0"/>
              <a:t>μη</a:t>
            </a:r>
            <a:r>
              <a:rPr lang="el-GR" b="1" dirty="0"/>
              <a:t> λεκτικής συμπεριφοράς </a:t>
            </a:r>
            <a:r>
              <a:rPr lang="el-GR" dirty="0"/>
              <a:t>ως απάντηση στην έκφραση των συναισθημάτων του ασθενούς μπορεί να σηματοδοτήσει ξεκάθαρα στον ασθενή ότι ο </a:t>
            </a:r>
            <a:r>
              <a:rPr lang="el-GR" b="1" spc="600" dirty="0"/>
              <a:t>γιατρός είναι ευαισθητοποιημένος  για τη δύσκολη θέση του ασθενούς.</a:t>
            </a:r>
          </a:p>
        </p:txBody>
      </p:sp>
      <p:pic>
        <p:nvPicPr>
          <p:cNvPr id="7" name="Εικόνα 6">
            <a:extLst>
              <a:ext uri="{FF2B5EF4-FFF2-40B4-BE49-F238E27FC236}">
                <a16:creationId xmlns:a16="http://schemas.microsoft.com/office/drawing/2014/main" id="{84D7CCC7-203C-9757-E584-899EB206C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04" y="129921"/>
            <a:ext cx="3773260" cy="4233672"/>
          </a:xfrm>
          <a:prstGeom prst="rect">
            <a:avLst/>
          </a:prstGeom>
        </p:spPr>
      </p:pic>
      <p:pic>
        <p:nvPicPr>
          <p:cNvPr id="9" name="Εικόνα 8">
            <a:extLst>
              <a:ext uri="{FF2B5EF4-FFF2-40B4-BE49-F238E27FC236}">
                <a16:creationId xmlns:a16="http://schemas.microsoft.com/office/drawing/2014/main" id="{62E9EF58-2338-1587-D0EE-D5227E186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45" y="4476644"/>
            <a:ext cx="3380455" cy="2251435"/>
          </a:xfrm>
          <a:prstGeom prst="rect">
            <a:avLst/>
          </a:prstGeom>
        </p:spPr>
      </p:pic>
    </p:spTree>
    <p:extLst>
      <p:ext uri="{BB962C8B-B14F-4D97-AF65-F5344CB8AC3E}">
        <p14:creationId xmlns:p14="http://schemas.microsoft.com/office/powerpoint/2010/main" val="2844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2324</TotalTime>
  <Words>2429</Words>
  <Application>Microsoft Office PowerPoint</Application>
  <PresentationFormat>Ευρεία οθόνη</PresentationFormat>
  <Paragraphs>147</Paragraphs>
  <Slides>27</Slides>
  <Notes>6</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27</vt:i4>
      </vt:variant>
    </vt:vector>
  </HeadingPairs>
  <TitlesOfParts>
    <vt:vector size="32" baseType="lpstr">
      <vt:lpstr>Arial</vt:lpstr>
      <vt:lpstr>Calibri</vt:lpstr>
      <vt:lpstr>Calibri Light</vt:lpstr>
      <vt:lpstr>Open Sans</vt:lpstr>
      <vt:lpstr>Θέμα του Office</vt:lpstr>
      <vt:lpstr>Να  υπάρχει  πνεύμα  στη σύγχρονη άσκηση της Ιατρικής;</vt:lpstr>
      <vt:lpstr>Αυξημένη δραστηριότητα στις περιοχές του εγκεφάλου που συνδέoνται με την επίγνωση και  την  ενσυναίσθηση.</vt:lpstr>
      <vt:lpstr>Μορφές σχέσεων γιατρού - ασθενούς</vt:lpstr>
      <vt:lpstr>Παρουσίαση του PowerPoint</vt:lpstr>
      <vt:lpstr>Παρουσίαση του PowerPoint</vt:lpstr>
      <vt:lpstr>Διάκριση ενσυναίσθησης και συμπόνιας</vt:lpstr>
      <vt:lpstr>Η ενσυναίσθηση είναι διαδικασία  δύο σταδίων. </vt:lpstr>
      <vt:lpstr>Λεκτική Ενσυναίσθηση</vt:lpstr>
      <vt:lpstr>Μη λεκτική ενσυναίσθηση</vt:lpstr>
      <vt:lpstr>Παρουσίαση του PowerPoint</vt:lpstr>
      <vt:lpstr>Επί του πρακτέου</vt:lpstr>
      <vt:lpstr>Παρουσίαση του PowerPoint</vt:lpstr>
      <vt:lpstr>Σε μια ευρωπαϊκή χώρα  με ηλιοφάνεια  σε περισσότερες από 250 ημέρες τον χρόνο,  ζει ο πιο απαισιόδoξος λαός της Ευρώπης!; </vt:lpstr>
      <vt:lpstr>Παρουσίαση του PowerPoint</vt:lpstr>
      <vt:lpstr>Παρουσίαση του PowerPoint</vt:lpstr>
      <vt:lpstr>Επί απουσίας πηγαιότητας, οι αρχές του ανθρωπισμού  δεν διδάσκονται,  αλλά καλλιεργούνται  με βιωματική επαφή  με κατάλληλα ερεθίσματα  από ανθρώπους δεκτικούς  τόσο σε αυτά όσο και στην έμπρακτη υιοθέτηση του ανάλογου τρόπου καθημερινής ζωής,  όχι μόνο σκέψης . </vt:lpstr>
      <vt:lpstr>Αντίταξη σε τρία κοινότοπα θέσφατα: μύθοι και αλήθειες</vt:lpstr>
      <vt:lpstr>Παρουσίαση του PowerPoint</vt:lpstr>
      <vt:lpstr>Φιλοσοφικά  ερεθίσματα </vt:lpstr>
      <vt:lpstr>Θεολογικά ερεθίσματα </vt:lpstr>
      <vt:lpstr>Λογοτεχνικά ερεθίσματα </vt:lpstr>
      <vt:lpstr>Μουσικά ερεθίσματα </vt:lpstr>
      <vt:lpstr>Εικαστικά ερεθίσματα </vt:lpstr>
      <vt:lpstr>Ερεθίσματα από το θέατρο, την όπερα, τον χορό, τη φωτογραφία &amp; τον κινηματογράφο.</vt:lpstr>
      <vt:lpstr>Από τις εκτός Σχολής  δράσεις  του μαθήματος MED2135</vt:lpstr>
      <vt:lpstr>Παρουσίαση του PowerPoint</vt:lpstr>
      <vt:lpstr>Ανταπόκριση στην προσπάθειά μας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  υπάρχει  πνεύμα  στη σύγχρονη άσκηση της Ιατρικής;</dc:title>
  <dc:creator>user</dc:creator>
  <cp:lastModifiedBy>Andreas Lazaris</cp:lastModifiedBy>
  <cp:revision>116</cp:revision>
  <dcterms:created xsi:type="dcterms:W3CDTF">2024-09-10T07:06:26Z</dcterms:created>
  <dcterms:modified xsi:type="dcterms:W3CDTF">2024-10-04T08:55:16Z</dcterms:modified>
</cp:coreProperties>
</file>