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543" r:id="rId3"/>
    <p:sldId id="614" r:id="rId4"/>
    <p:sldId id="319" r:id="rId5"/>
    <p:sldId id="398" r:id="rId6"/>
    <p:sldId id="399" r:id="rId7"/>
    <p:sldId id="400" r:id="rId8"/>
    <p:sldId id="401" r:id="rId9"/>
    <p:sldId id="808" r:id="rId10"/>
    <p:sldId id="258" r:id="rId11"/>
    <p:sldId id="403" r:id="rId12"/>
    <p:sldId id="267" r:id="rId13"/>
    <p:sldId id="806" r:id="rId14"/>
    <p:sldId id="807" r:id="rId15"/>
    <p:sldId id="260" r:id="rId16"/>
    <p:sldId id="787" r:id="rId17"/>
    <p:sldId id="790" r:id="rId18"/>
    <p:sldId id="791" r:id="rId19"/>
    <p:sldId id="794" r:id="rId20"/>
    <p:sldId id="793" r:id="rId21"/>
    <p:sldId id="796" r:id="rId22"/>
    <p:sldId id="687" r:id="rId23"/>
    <p:sldId id="802" r:id="rId24"/>
    <p:sldId id="257" r:id="rId25"/>
    <p:sldId id="803" r:id="rId26"/>
    <p:sldId id="797" r:id="rId27"/>
    <p:sldId id="264" r:id="rId28"/>
    <p:sldId id="532" r:id="rId29"/>
    <p:sldId id="540" r:id="rId30"/>
    <p:sldId id="539" r:id="rId31"/>
    <p:sldId id="801" r:id="rId32"/>
    <p:sldId id="804" r:id="rId33"/>
    <p:sldId id="397" r:id="rId34"/>
    <p:sldId id="809"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4CC16-0D72-463D-90BC-9B45210F929B}" type="datetimeFigureOut">
              <a:rPr lang="el-GR" smtClean="0"/>
              <a:t>14/11/2023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979083-C59B-412D-BAFE-03D712A25914}" type="slidenum">
              <a:rPr lang="el-GR" smtClean="0"/>
              <a:t>‹#›</a:t>
            </a:fld>
            <a:endParaRPr lang="el-GR"/>
          </a:p>
        </p:txBody>
      </p:sp>
    </p:spTree>
    <p:extLst>
      <p:ext uri="{BB962C8B-B14F-4D97-AF65-F5344CB8AC3E}">
        <p14:creationId xmlns:p14="http://schemas.microsoft.com/office/powerpoint/2010/main" val="170680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CA"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fr-FR">
              <a:solidFill>
                <a:prstClr val="black"/>
              </a:solidFill>
            </a:endParaRPr>
          </a:p>
        </p:txBody>
      </p:sp>
      <p:sp>
        <p:nvSpPr>
          <p:cNvPr id="5" name="Slide Number Placeholder 4"/>
          <p:cNvSpPr>
            <a:spLocks noGrp="1"/>
          </p:cNvSpPr>
          <p:nvPr>
            <p:ph type="sldNum" sz="quarter" idx="11"/>
          </p:nvPr>
        </p:nvSpPr>
        <p:spPr/>
        <p:txBody>
          <a:bodyPr/>
          <a:lstStyle/>
          <a:p>
            <a:fld id="{4A610A79-6534-4559-B5DB-BA7BCB5FF797}"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689048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925A4E0-F2A2-E1AF-FEB7-7940758117C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238DC2F4-A259-4BD7-B993-1E492EF50F96}" type="slidenum">
              <a:rPr lang="de-CH" altLang="en-US" sz="1200" b="1" baseline="0">
                <a:solidFill>
                  <a:srgbClr val="000000"/>
                </a:solidFill>
                <a:latin typeface="Arial" panose="020B0604020202020204" pitchFamily="34" charset="0"/>
                <a:ea typeface="ＭＳ Ｐゴシック" panose="020B0600070205080204" pitchFamily="34" charset="-128"/>
                <a:cs typeface="Arial" panose="020B0604020202020204" pitchFamily="34" charset="0"/>
              </a:rPr>
              <a:pPr algn="r"/>
              <a:t>20</a:t>
            </a:fld>
            <a:endParaRPr lang="de-CH" altLang="en-US" sz="1200" b="1" baseline="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6867" name="Rectangle 2">
            <a:extLst>
              <a:ext uri="{FF2B5EF4-FFF2-40B4-BE49-F238E27FC236}">
                <a16:creationId xmlns:a16="http://schemas.microsoft.com/office/drawing/2014/main" id="{5A80AB83-0E41-7576-DE96-E54835890A70}"/>
              </a:ext>
            </a:extLst>
          </p:cNvPr>
          <p:cNvSpPr>
            <a:spLocks noGrp="1" noChangeArrowheads="1"/>
          </p:cNvSpPr>
          <p:nvPr>
            <p:ph type="body" idx="1"/>
          </p:nvPr>
        </p:nvSpPr>
        <p:spPr>
          <a:xfrm>
            <a:off x="684213" y="4576763"/>
            <a:ext cx="54895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4025" indent="-274638" eaLnBrk="1" hangingPunct="1">
              <a:spcBef>
                <a:spcPct val="50000"/>
              </a:spcBef>
            </a:pPr>
            <a:r>
              <a:rPr lang="en-US" altLang="en-US"/>
              <a:t>An oral inhibitor of TPH (the rate-limiting enzyme in serotonin biosynthesis).</a:t>
            </a:r>
          </a:p>
          <a:p>
            <a:pPr marL="454025" indent="-274638" eaLnBrk="1" hangingPunct="1">
              <a:spcBef>
                <a:spcPct val="50000"/>
              </a:spcBef>
            </a:pPr>
            <a:endParaRPr lang="en-GB" altLang="en-US"/>
          </a:p>
        </p:txBody>
      </p:sp>
      <p:sp>
        <p:nvSpPr>
          <p:cNvPr id="36868" name="Rectangle 3">
            <a:extLst>
              <a:ext uri="{FF2B5EF4-FFF2-40B4-BE49-F238E27FC236}">
                <a16:creationId xmlns:a16="http://schemas.microsoft.com/office/drawing/2014/main" id="{5D641AFC-319B-B092-A9CC-1FB3F3015141}"/>
              </a:ext>
            </a:extLst>
          </p:cNvPr>
          <p:cNvSpPr>
            <a:spLocks noGrp="1" noRot="1" noChangeAspect="1" noChangeArrowheads="1" noTextEdit="1"/>
          </p:cNvSpPr>
          <p:nvPr>
            <p:ph type="sldImg"/>
          </p:nvPr>
        </p:nvSpPr>
        <p:spPr>
          <a:xfrm>
            <a:off x="166688" y="733425"/>
            <a:ext cx="6507162" cy="3660775"/>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9872132-0EDF-D896-69AE-0BF26D85786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DA5B0F49-23BC-4BB4-8D00-0971E7AF5C16}" type="slidenum">
              <a:rPr lang="de-CH" altLang="he-IL" sz="1200" baseline="0">
                <a:solidFill>
                  <a:srgbClr val="000000"/>
                </a:solidFill>
                <a:latin typeface="Calibri" panose="020F0502020204030204" pitchFamily="34" charset="0"/>
              </a:rPr>
              <a:pPr algn="r"/>
              <a:t>21</a:t>
            </a:fld>
            <a:endParaRPr lang="de-CH" altLang="he-IL" sz="1200" baseline="0">
              <a:solidFill>
                <a:srgbClr val="000000"/>
              </a:solidFill>
              <a:latin typeface="Calibri" panose="020F0502020204030204" pitchFamily="34" charset="0"/>
            </a:endParaRPr>
          </a:p>
        </p:txBody>
      </p:sp>
      <p:sp>
        <p:nvSpPr>
          <p:cNvPr id="38915" name="Rectangle 6">
            <a:extLst>
              <a:ext uri="{FF2B5EF4-FFF2-40B4-BE49-F238E27FC236}">
                <a16:creationId xmlns:a16="http://schemas.microsoft.com/office/drawing/2014/main" id="{854D6280-57F1-C364-E1EE-2A75E9200DAF}"/>
              </a:ext>
            </a:extLst>
          </p:cNvPr>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r>
              <a:rPr lang="sv-SE" altLang="he-IL" sz="1200" baseline="0">
                <a:solidFill>
                  <a:srgbClr val="000000"/>
                </a:solidFill>
                <a:latin typeface="Calibri" panose="020F0502020204030204" pitchFamily="34" charset="0"/>
              </a:rPr>
              <a:t>Helsinki jun 2008</a:t>
            </a:r>
          </a:p>
        </p:txBody>
      </p:sp>
      <p:sp>
        <p:nvSpPr>
          <p:cNvPr id="38916" name="Rectangle 7">
            <a:extLst>
              <a:ext uri="{FF2B5EF4-FFF2-40B4-BE49-F238E27FC236}">
                <a16:creationId xmlns:a16="http://schemas.microsoft.com/office/drawing/2014/main" id="{34A76737-3B8E-9923-5BD3-D3F526887C5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3C2A9E55-8418-4DE2-9E5E-726E0CA49A44}" type="slidenum">
              <a:rPr lang="sv-SE" altLang="he-IL" sz="1200" baseline="0">
                <a:solidFill>
                  <a:srgbClr val="000000"/>
                </a:solidFill>
                <a:latin typeface="Calibri" panose="020F0502020204030204" pitchFamily="34" charset="0"/>
              </a:rPr>
              <a:pPr algn="r"/>
              <a:t>21</a:t>
            </a:fld>
            <a:endParaRPr lang="sv-SE" altLang="he-IL" sz="1200" baseline="0">
              <a:solidFill>
                <a:srgbClr val="000000"/>
              </a:solidFill>
              <a:latin typeface="Calibri" panose="020F0502020204030204" pitchFamily="34" charset="0"/>
            </a:endParaRPr>
          </a:p>
        </p:txBody>
      </p:sp>
      <p:sp>
        <p:nvSpPr>
          <p:cNvPr id="38917" name="Rectangle 2">
            <a:extLst>
              <a:ext uri="{FF2B5EF4-FFF2-40B4-BE49-F238E27FC236}">
                <a16:creationId xmlns:a16="http://schemas.microsoft.com/office/drawing/2014/main" id="{1B93751D-5BCC-8556-41F3-0B24F10362BC}"/>
              </a:ext>
            </a:extLst>
          </p:cNvPr>
          <p:cNvSpPr>
            <a:spLocks noGrp="1" noRot="1" noChangeAspect="1" noChangeArrowheads="1" noTextEdit="1"/>
          </p:cNvSpPr>
          <p:nvPr>
            <p:ph type="sldImg"/>
          </p:nvPr>
        </p:nvSpPr>
        <p:spPr>
          <a:ln/>
        </p:spPr>
      </p:sp>
      <p:sp>
        <p:nvSpPr>
          <p:cNvPr id="38918" name="Rectangle 3">
            <a:extLst>
              <a:ext uri="{FF2B5EF4-FFF2-40B4-BE49-F238E27FC236}">
                <a16:creationId xmlns:a16="http://schemas.microsoft.com/office/drawing/2014/main" id="{ACFEF757-7480-C761-2BED-661606A94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D52ED56-BAA3-750E-6F0B-A84394A7629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907B5A30-73EC-4952-8477-9743C91BE45F}" type="slidenum">
              <a:rPr lang="de-CH" altLang="he-IL" sz="1200" baseline="0">
                <a:solidFill>
                  <a:srgbClr val="000000"/>
                </a:solidFill>
                <a:latin typeface="Calibri" panose="020F0502020204030204" pitchFamily="34" charset="0"/>
              </a:rPr>
              <a:pPr algn="r"/>
              <a:t>23</a:t>
            </a:fld>
            <a:endParaRPr lang="de-CH" altLang="he-IL" sz="1200" baseline="0">
              <a:solidFill>
                <a:srgbClr val="000000"/>
              </a:solidFill>
              <a:latin typeface="Calibri" panose="020F0502020204030204" pitchFamily="34" charset="0"/>
            </a:endParaRPr>
          </a:p>
        </p:txBody>
      </p:sp>
      <p:sp>
        <p:nvSpPr>
          <p:cNvPr id="40963" name="Rectangle 6">
            <a:extLst>
              <a:ext uri="{FF2B5EF4-FFF2-40B4-BE49-F238E27FC236}">
                <a16:creationId xmlns:a16="http://schemas.microsoft.com/office/drawing/2014/main" id="{AC73D15B-81F8-82E9-BF3A-712DFAC0AD6E}"/>
              </a:ext>
            </a:extLst>
          </p:cNvPr>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r>
              <a:rPr lang="sv-SE" altLang="he-IL" sz="1200" baseline="0">
                <a:solidFill>
                  <a:srgbClr val="000000"/>
                </a:solidFill>
                <a:latin typeface="Calibri" panose="020F0502020204030204" pitchFamily="34" charset="0"/>
              </a:rPr>
              <a:t>Helsinki jun 2008</a:t>
            </a:r>
          </a:p>
        </p:txBody>
      </p:sp>
      <p:sp>
        <p:nvSpPr>
          <p:cNvPr id="40964" name="Rectangle 7">
            <a:extLst>
              <a:ext uri="{FF2B5EF4-FFF2-40B4-BE49-F238E27FC236}">
                <a16:creationId xmlns:a16="http://schemas.microsoft.com/office/drawing/2014/main" id="{F7F8C562-22CF-E910-FBD4-29FBB76ECFC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CF0BBD01-FEBA-47CD-B5A2-17F32EAFFA23}" type="slidenum">
              <a:rPr lang="sv-SE" altLang="he-IL" sz="1200" baseline="0">
                <a:solidFill>
                  <a:srgbClr val="000000"/>
                </a:solidFill>
                <a:latin typeface="Calibri" panose="020F0502020204030204" pitchFamily="34" charset="0"/>
              </a:rPr>
              <a:pPr algn="r"/>
              <a:t>23</a:t>
            </a:fld>
            <a:endParaRPr lang="sv-SE" altLang="he-IL" sz="1200" baseline="0">
              <a:solidFill>
                <a:srgbClr val="000000"/>
              </a:solidFill>
              <a:latin typeface="Calibri" panose="020F0502020204030204" pitchFamily="34" charset="0"/>
            </a:endParaRPr>
          </a:p>
        </p:txBody>
      </p:sp>
      <p:sp>
        <p:nvSpPr>
          <p:cNvPr id="40965" name="Rectangle 2">
            <a:extLst>
              <a:ext uri="{FF2B5EF4-FFF2-40B4-BE49-F238E27FC236}">
                <a16:creationId xmlns:a16="http://schemas.microsoft.com/office/drawing/2014/main" id="{56AD8DB3-007F-758D-E605-AD7DE3A4B7A9}"/>
              </a:ext>
            </a:extLst>
          </p:cNvPr>
          <p:cNvSpPr>
            <a:spLocks noGrp="1" noRot="1" noChangeAspect="1" noChangeArrowheads="1" noTextEdit="1"/>
          </p:cNvSpPr>
          <p:nvPr>
            <p:ph type="sldImg"/>
          </p:nvPr>
        </p:nvSpPr>
        <p:spPr>
          <a:ln/>
        </p:spPr>
      </p:sp>
      <p:sp>
        <p:nvSpPr>
          <p:cNvPr id="40966" name="Rectangle 3">
            <a:extLst>
              <a:ext uri="{FF2B5EF4-FFF2-40B4-BE49-F238E27FC236}">
                <a16:creationId xmlns:a16="http://schemas.microsoft.com/office/drawing/2014/main" id="{A8E899AE-D013-7FA5-57E1-AEF98C4309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he-IL"/>
              <a:t>- NETTER-1 (177Lu-DOTATATE vs. HD-octreotide LAR) in 229 pts SINET PD: symptom diaries demonstrated that PRRT was associated with statistically significant reductions in abdominal pain, diarrhea, and flushing, with QOL improvement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4FAC1A90-6212-8C77-69F6-15C3BF6C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CD424D41-8A5F-4816-AC32-1310E91943AB}" type="slidenum">
              <a:rPr lang="de-CH" altLang="he-IL" sz="1200" baseline="0">
                <a:solidFill>
                  <a:srgbClr val="000000"/>
                </a:solidFill>
                <a:latin typeface="Calibri" panose="020F0502020204030204" pitchFamily="34" charset="0"/>
              </a:rPr>
              <a:pPr algn="r"/>
              <a:t>25</a:t>
            </a:fld>
            <a:endParaRPr lang="de-CH" altLang="he-IL" sz="1200" baseline="0">
              <a:solidFill>
                <a:srgbClr val="000000"/>
              </a:solidFill>
              <a:latin typeface="Calibri" panose="020F0502020204030204" pitchFamily="34" charset="0"/>
            </a:endParaRPr>
          </a:p>
        </p:txBody>
      </p:sp>
      <p:sp>
        <p:nvSpPr>
          <p:cNvPr id="43011" name="Rectangle 6">
            <a:extLst>
              <a:ext uri="{FF2B5EF4-FFF2-40B4-BE49-F238E27FC236}">
                <a16:creationId xmlns:a16="http://schemas.microsoft.com/office/drawing/2014/main" id="{440CFF9B-2586-2C6D-2B99-EBC09378BDF5}"/>
              </a:ext>
            </a:extLst>
          </p:cNvPr>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r>
              <a:rPr lang="sv-SE" altLang="he-IL" sz="1200" baseline="0">
                <a:solidFill>
                  <a:srgbClr val="000000"/>
                </a:solidFill>
                <a:latin typeface="Calibri" panose="020F0502020204030204" pitchFamily="34" charset="0"/>
              </a:rPr>
              <a:t>Helsinki jun 2008</a:t>
            </a:r>
          </a:p>
        </p:txBody>
      </p:sp>
      <p:sp>
        <p:nvSpPr>
          <p:cNvPr id="43012" name="Rectangle 7">
            <a:extLst>
              <a:ext uri="{FF2B5EF4-FFF2-40B4-BE49-F238E27FC236}">
                <a16:creationId xmlns:a16="http://schemas.microsoft.com/office/drawing/2014/main" id="{57B5FF87-E539-019D-44FB-126D81762D4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60DA612C-0BEF-4A79-8433-B702F58CD19B}" type="slidenum">
              <a:rPr lang="sv-SE" altLang="he-IL" sz="1200" baseline="0">
                <a:solidFill>
                  <a:srgbClr val="000000"/>
                </a:solidFill>
                <a:latin typeface="Calibri" panose="020F0502020204030204" pitchFamily="34" charset="0"/>
              </a:rPr>
              <a:pPr algn="r"/>
              <a:t>25</a:t>
            </a:fld>
            <a:endParaRPr lang="sv-SE" altLang="he-IL" sz="1200" baseline="0">
              <a:solidFill>
                <a:srgbClr val="000000"/>
              </a:solidFill>
              <a:latin typeface="Calibri" panose="020F0502020204030204" pitchFamily="34" charset="0"/>
            </a:endParaRPr>
          </a:p>
        </p:txBody>
      </p:sp>
      <p:sp>
        <p:nvSpPr>
          <p:cNvPr id="43013" name="Rectangle 2">
            <a:extLst>
              <a:ext uri="{FF2B5EF4-FFF2-40B4-BE49-F238E27FC236}">
                <a16:creationId xmlns:a16="http://schemas.microsoft.com/office/drawing/2014/main" id="{20F3B98B-0BB7-DE19-5B28-393121386A01}"/>
              </a:ext>
            </a:extLst>
          </p:cNvPr>
          <p:cNvSpPr>
            <a:spLocks noGrp="1" noRot="1" noChangeAspect="1" noChangeArrowheads="1" noTextEdit="1"/>
          </p:cNvSpPr>
          <p:nvPr>
            <p:ph type="sldImg"/>
          </p:nvPr>
        </p:nvSpPr>
        <p:spPr>
          <a:ln/>
        </p:spPr>
      </p:sp>
      <p:sp>
        <p:nvSpPr>
          <p:cNvPr id="43014" name="Rectangle 3">
            <a:extLst>
              <a:ext uri="{FF2B5EF4-FFF2-40B4-BE49-F238E27FC236}">
                <a16:creationId xmlns:a16="http://schemas.microsoft.com/office/drawing/2014/main" id="{07757E2A-F1AA-47E4-C68D-B149D17BC4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C5D6A34-72A6-ECC2-5F3D-06B99213AFB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05B045DE-E566-4E37-AA44-AD50E9F894EA}" type="slidenum">
              <a:rPr lang="de-CH" altLang="he-IL" sz="1200" baseline="0">
                <a:solidFill>
                  <a:srgbClr val="000000"/>
                </a:solidFill>
                <a:latin typeface="Calibri" panose="020F0502020204030204" pitchFamily="34" charset="0"/>
              </a:rPr>
              <a:pPr algn="r"/>
              <a:t>26</a:t>
            </a:fld>
            <a:endParaRPr lang="de-CH" altLang="he-IL" sz="1200" baseline="0">
              <a:solidFill>
                <a:srgbClr val="000000"/>
              </a:solidFill>
              <a:latin typeface="Calibri" panose="020F0502020204030204" pitchFamily="34" charset="0"/>
            </a:endParaRPr>
          </a:p>
        </p:txBody>
      </p:sp>
      <p:sp>
        <p:nvSpPr>
          <p:cNvPr id="45059" name="Rectangle 6">
            <a:extLst>
              <a:ext uri="{FF2B5EF4-FFF2-40B4-BE49-F238E27FC236}">
                <a16:creationId xmlns:a16="http://schemas.microsoft.com/office/drawing/2014/main" id="{3F7262D6-5985-5224-953A-32F71156BCFD}"/>
              </a:ext>
            </a:extLst>
          </p:cNvPr>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r>
              <a:rPr lang="sv-SE" altLang="he-IL" sz="1200" baseline="0">
                <a:solidFill>
                  <a:srgbClr val="000000"/>
                </a:solidFill>
                <a:latin typeface="Calibri" panose="020F0502020204030204" pitchFamily="34" charset="0"/>
              </a:rPr>
              <a:t>Helsinki jun 2008</a:t>
            </a:r>
          </a:p>
        </p:txBody>
      </p:sp>
      <p:sp>
        <p:nvSpPr>
          <p:cNvPr id="45060" name="Rectangle 7">
            <a:extLst>
              <a:ext uri="{FF2B5EF4-FFF2-40B4-BE49-F238E27FC236}">
                <a16:creationId xmlns:a16="http://schemas.microsoft.com/office/drawing/2014/main" id="{1A76F015-6049-99A7-BBB2-BB439D9DA91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B259FCA9-8FA2-4338-812E-A65E3CAF4419}" type="slidenum">
              <a:rPr lang="sv-SE" altLang="he-IL" sz="1200" baseline="0">
                <a:solidFill>
                  <a:srgbClr val="000000"/>
                </a:solidFill>
                <a:latin typeface="Calibri" panose="020F0502020204030204" pitchFamily="34" charset="0"/>
              </a:rPr>
              <a:pPr algn="r"/>
              <a:t>26</a:t>
            </a:fld>
            <a:endParaRPr lang="sv-SE" altLang="he-IL" sz="1200" baseline="0">
              <a:solidFill>
                <a:srgbClr val="000000"/>
              </a:solidFill>
              <a:latin typeface="Calibri" panose="020F0502020204030204" pitchFamily="34" charset="0"/>
            </a:endParaRPr>
          </a:p>
        </p:txBody>
      </p:sp>
      <p:sp>
        <p:nvSpPr>
          <p:cNvPr id="45061" name="Rectangle 2">
            <a:extLst>
              <a:ext uri="{FF2B5EF4-FFF2-40B4-BE49-F238E27FC236}">
                <a16:creationId xmlns:a16="http://schemas.microsoft.com/office/drawing/2014/main" id="{43738ADD-CB89-2271-F24B-944BF08A97D6}"/>
              </a:ext>
            </a:extLst>
          </p:cNvPr>
          <p:cNvSpPr>
            <a:spLocks noGrp="1" noRot="1" noChangeAspect="1" noChangeArrowheads="1" noTextEdit="1"/>
          </p:cNvSpPr>
          <p:nvPr>
            <p:ph type="sldImg"/>
          </p:nvPr>
        </p:nvSpPr>
        <p:spPr>
          <a:ln/>
        </p:spPr>
      </p:sp>
      <p:sp>
        <p:nvSpPr>
          <p:cNvPr id="45062" name="Rectangle 3">
            <a:extLst>
              <a:ext uri="{FF2B5EF4-FFF2-40B4-BE49-F238E27FC236}">
                <a16:creationId xmlns:a16="http://schemas.microsoft.com/office/drawing/2014/main" id="{9F59D893-DBFC-BD85-6B14-7120A15523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a:extLst>
              <a:ext uri="{FF2B5EF4-FFF2-40B4-BE49-F238E27FC236}">
                <a16:creationId xmlns:a16="http://schemas.microsoft.com/office/drawing/2014/main" id="{6B4AE2B4-B979-09BB-D000-6E82BFC1A69C}"/>
              </a:ext>
            </a:extLst>
          </p:cNvPr>
          <p:cNvSpPr>
            <a:spLocks noGrp="1" noRot="1" noChangeAspect="1" noChangeArrowheads="1" noTextEdit="1"/>
          </p:cNvSpPr>
          <p:nvPr>
            <p:ph type="sldImg"/>
          </p:nvPr>
        </p:nvSpPr>
        <p:spPr>
          <a:ln/>
        </p:spPr>
      </p:sp>
      <p:sp>
        <p:nvSpPr>
          <p:cNvPr id="35843" name="Espaço Reservado para Anotações 2">
            <a:extLst>
              <a:ext uri="{FF2B5EF4-FFF2-40B4-BE49-F238E27FC236}">
                <a16:creationId xmlns:a16="http://schemas.microsoft.com/office/drawing/2014/main" id="{3714DA61-2BE8-1A36-E947-B7AB878CEC63}"/>
              </a:ext>
            </a:extLst>
          </p:cNvPr>
          <p:cNvSpPr>
            <a:spLocks noGrp="1" noChangeArrowheads="1"/>
          </p:cNvSpPr>
          <p:nvPr>
            <p:ph type="body" idx="1"/>
          </p:nvPr>
        </p:nvSpPr>
        <p:spPr>
          <a:ln/>
        </p:spPr>
        <p:txBody>
          <a:bodyPr/>
          <a:lstStyle/>
          <a:p>
            <a:pPr marL="171450" indent="-171450" eaLnBrk="1" hangingPunct="1">
              <a:spcBef>
                <a:spcPct val="0"/>
              </a:spcBef>
              <a:buFont typeface="Arial" panose="020B0604020202020204" pitchFamily="34" charset="0"/>
              <a:buChar char="•"/>
              <a:defRPr/>
            </a:pPr>
            <a:r>
              <a:rPr lang="en-US" altLang="pt-BR" sz="1000" dirty="0"/>
              <a:t>Aggressive CS: more than 4 BM/day and/or more than 5 flushing episodes/day** When available, and when CS-related diarrhea is predominant *** Surgical debulking can be considered earlier, if possible, in highly selected cases, based on the type of liver metastasis (Type I or Type II) and weighing up severity of CHD and the impact of debulking on CHD.</a:t>
            </a:r>
          </a:p>
          <a:p>
            <a:pPr marL="171450" indent="-171450" eaLnBrk="1" hangingPunct="1">
              <a:spcBef>
                <a:spcPct val="0"/>
              </a:spcBef>
              <a:buFont typeface="Arial" panose="020B0604020202020204" pitchFamily="34" charset="0"/>
              <a:buChar char="•"/>
              <a:defRPr/>
            </a:pPr>
            <a:r>
              <a:rPr lang="en-US" altLang="pt-BR" sz="1000" dirty="0"/>
              <a:t>RCS is defined by recurring or persisting CS symptoms and increasing or persistently high u5-HIAA levels despite the use of maximum label doses of SSA. </a:t>
            </a:r>
          </a:p>
          <a:p>
            <a:pPr marL="171450" indent="-171450" eaLnBrk="1" hangingPunct="1">
              <a:spcBef>
                <a:spcPct val="0"/>
              </a:spcBef>
              <a:buFont typeface="Arial" panose="020B0604020202020204" pitchFamily="34" charset="0"/>
              <a:buChar char="•"/>
              <a:defRPr/>
            </a:pPr>
            <a:r>
              <a:rPr lang="en-US" altLang="pt-BR" sz="1000" dirty="0"/>
              <a:t>The best therapeutic sequence for RCS has not been yet determined by randomised trials, and it should be decided based on severity of RCS and tumour status </a:t>
            </a:r>
          </a:p>
          <a:p>
            <a:pPr eaLnBrk="1" hangingPunct="1">
              <a:spcBef>
                <a:spcPct val="0"/>
              </a:spcBef>
              <a:defRPr/>
            </a:pPr>
            <a:r>
              <a:rPr lang="en-US" altLang="pt-BR" dirty="0"/>
              <a:t>O Somatostatin Analogues (SSA), octreotide or lanreotide, are the mainstay of CS treatment </a:t>
            </a:r>
          </a:p>
          <a:p>
            <a:pPr eaLnBrk="1" hangingPunct="1">
              <a:spcBef>
                <a:spcPct val="0"/>
              </a:spcBef>
              <a:defRPr/>
            </a:pPr>
            <a:r>
              <a:rPr lang="en-US" altLang="pt-BR" dirty="0"/>
              <a:t>O It is not mandatory, but strongly recommended, to have a positive SRI to start therapy with SSA</a:t>
            </a:r>
          </a:p>
          <a:p>
            <a:pPr eaLnBrk="1" hangingPunct="1">
              <a:spcBef>
                <a:spcPct val="0"/>
              </a:spcBef>
              <a:defRPr/>
            </a:pPr>
            <a:r>
              <a:rPr lang="en-US" altLang="pt-BR" dirty="0"/>
              <a:t>O Second and further lines of management - Refractory CS (RCS) - is defined by recurring or persisting CS symptoms and increasing or persistently high u5-HIAA levels despite the use of maximum label doses of SSA. RCS may be divided into either non-aggressive or aggressive, based on symptoms burden (&lt; or ≥ 4 BM/day, and/or &lt; or ≥ 5 flushing episodes/day, respectively) together with disease stability (stable or progressive), hepatic burden (&lt; or ≥ 50% liver involvement), and/or the presence of CHD. </a:t>
            </a:r>
          </a:p>
          <a:p>
            <a:pPr eaLnBrk="1" hangingPunct="1">
              <a:spcBef>
                <a:spcPct val="0"/>
              </a:spcBef>
              <a:defRPr/>
            </a:pPr>
            <a:endParaRPr lang="en-US" altLang="pt-BR" dirty="0"/>
          </a:p>
          <a:p>
            <a:pPr eaLnBrk="1" hangingPunct="1">
              <a:spcBef>
                <a:spcPct val="0"/>
              </a:spcBef>
              <a:defRPr/>
            </a:pPr>
            <a:endParaRPr lang="en-US" altLang="pt-BR" dirty="0"/>
          </a:p>
          <a:p>
            <a:pPr eaLnBrk="1" hangingPunct="1">
              <a:spcBef>
                <a:spcPct val="0"/>
              </a:spcBef>
              <a:defRPr/>
            </a:pPr>
            <a:endParaRPr lang="en-US" altLang="pt-BR" dirty="0"/>
          </a:p>
        </p:txBody>
      </p:sp>
      <p:sp>
        <p:nvSpPr>
          <p:cNvPr id="32772" name="Espaço Reservado para Número de Slide 3">
            <a:extLst>
              <a:ext uri="{FF2B5EF4-FFF2-40B4-BE49-F238E27FC236}">
                <a16:creationId xmlns:a16="http://schemas.microsoft.com/office/drawing/2014/main" id="{30D94734-0608-434F-38EC-32C59D5311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eaLnBrk="0" hangingPunct="0"/>
            <a:fld id="{EA5104BF-6226-4523-A6EB-8533E2B6F067}" type="slidenum">
              <a:rPr lang="en-US" altLang="pt-BR" baseline="0" smtClean="0">
                <a:solidFill>
                  <a:srgbClr val="000000"/>
                </a:solidFill>
                <a:latin typeface="Arial" panose="020B0604020202020204" pitchFamily="34" charset="0"/>
                <a:ea typeface="ＭＳ Ｐゴシック" panose="020B0600070205080204" pitchFamily="34" charset="-128"/>
              </a:rPr>
              <a:pPr eaLnBrk="0" hangingPunct="0"/>
              <a:t>27</a:t>
            </a:fld>
            <a:endParaRPr lang="en-US" altLang="pt-BR" baseline="0">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432B935-197E-D723-6607-4D87818905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E16C6447-756F-F884-F598-E673E83E6B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All studies were single-center; 6 were retrospective [20,21,23–25,27] and 2 were prospective studies [22,26]. Since all studies reported outcomes according to carcinoid crisis status, we classified all studies as case–control (n=8). The pooled incidence of carcinoid crisis (8 studies, 943 surgeries) was 19% (95% CI, 6–36%). The level of heterogeneity was high (I2 = 97.2%). T</a:t>
            </a:r>
          </a:p>
          <a:p>
            <a:r>
              <a:rPr lang="en-US" altLang="el-GR"/>
              <a:t>in 7 studies, a systolic blood pressure (SBP) while in the eighth study the definition was based on a change in SBP representing a drop ≥40%. In 5 studies, a time-dependent effect was necessary to define carcinoid crisis, only if the findings lasted for 10 min or longer. all 8 studies, other physiologic changes were also included as alternatives for diagnosis of carcinoid crisis including tachycardia (HR &gt; 120/min), hypertension (&gt;180 mmHg), bronchospasm, flushing, urticaria, and acidosis [</a:t>
            </a:r>
            <a:endParaRPr lang="el-GR" altLang="el-GR"/>
          </a:p>
        </p:txBody>
      </p:sp>
      <p:sp>
        <p:nvSpPr>
          <p:cNvPr id="15364" name="Slide Number Placeholder 3">
            <a:extLst>
              <a:ext uri="{FF2B5EF4-FFF2-40B4-BE49-F238E27FC236}">
                <a16:creationId xmlns:a16="http://schemas.microsoft.com/office/drawing/2014/main" id="{56D72896-BF56-34DC-2E9E-DCBB4CB4B7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718668E-7143-43A7-940A-E8E1A4B5518A}" type="slidenum">
              <a:rPr lang="el-GR" altLang="el-GR" smtClean="0"/>
              <a:pPr/>
              <a:t>30</a:t>
            </a:fld>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9566FC2-2BC5-1A59-F66C-E66E4170821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C34DF5ED-0E44-4868-9EB1-49F976D69259}" type="slidenum">
              <a:rPr lang="de-CH" altLang="he-IL" sz="1200" baseline="0">
                <a:solidFill>
                  <a:srgbClr val="000000"/>
                </a:solidFill>
                <a:latin typeface="Calibri" panose="020F0502020204030204" pitchFamily="34" charset="0"/>
              </a:rPr>
              <a:pPr algn="r"/>
              <a:t>31</a:t>
            </a:fld>
            <a:endParaRPr lang="de-CH" altLang="he-IL" sz="1200" baseline="0">
              <a:solidFill>
                <a:srgbClr val="000000"/>
              </a:solidFill>
              <a:latin typeface="Calibri" panose="020F0502020204030204" pitchFamily="34" charset="0"/>
            </a:endParaRPr>
          </a:p>
        </p:txBody>
      </p:sp>
      <p:sp>
        <p:nvSpPr>
          <p:cNvPr id="48131" name="Rectangle 6">
            <a:extLst>
              <a:ext uri="{FF2B5EF4-FFF2-40B4-BE49-F238E27FC236}">
                <a16:creationId xmlns:a16="http://schemas.microsoft.com/office/drawing/2014/main" id="{B284D60F-1AAF-4E49-D4D6-C339A6AB0AA1}"/>
              </a:ext>
            </a:extLst>
          </p:cNvPr>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r>
              <a:rPr lang="sv-SE" altLang="he-IL" sz="1200" baseline="0">
                <a:solidFill>
                  <a:srgbClr val="000000"/>
                </a:solidFill>
                <a:latin typeface="Calibri" panose="020F0502020204030204" pitchFamily="34" charset="0"/>
              </a:rPr>
              <a:t>Helsinki jun 2008</a:t>
            </a:r>
          </a:p>
        </p:txBody>
      </p:sp>
      <p:sp>
        <p:nvSpPr>
          <p:cNvPr id="48132" name="Rectangle 7">
            <a:extLst>
              <a:ext uri="{FF2B5EF4-FFF2-40B4-BE49-F238E27FC236}">
                <a16:creationId xmlns:a16="http://schemas.microsoft.com/office/drawing/2014/main" id="{F4A41BBB-7515-82DE-72C6-4154099957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gn="r"/>
            <a:fld id="{6412EBAC-8EB1-475E-BF14-3F547F66AEBD}" type="slidenum">
              <a:rPr lang="sv-SE" altLang="he-IL" sz="1200" baseline="0">
                <a:solidFill>
                  <a:srgbClr val="000000"/>
                </a:solidFill>
                <a:latin typeface="Calibri" panose="020F0502020204030204" pitchFamily="34" charset="0"/>
              </a:rPr>
              <a:pPr algn="r"/>
              <a:t>31</a:t>
            </a:fld>
            <a:endParaRPr lang="sv-SE" altLang="he-IL" sz="1200" baseline="0">
              <a:solidFill>
                <a:srgbClr val="000000"/>
              </a:solidFill>
              <a:latin typeface="Calibri" panose="020F0502020204030204" pitchFamily="34" charset="0"/>
            </a:endParaRPr>
          </a:p>
        </p:txBody>
      </p:sp>
      <p:sp>
        <p:nvSpPr>
          <p:cNvPr id="48133" name="Rectangle 2">
            <a:extLst>
              <a:ext uri="{FF2B5EF4-FFF2-40B4-BE49-F238E27FC236}">
                <a16:creationId xmlns:a16="http://schemas.microsoft.com/office/drawing/2014/main" id="{AAB52BE2-16AC-BEFB-3A64-7F2A8C52F214}"/>
              </a:ext>
            </a:extLst>
          </p:cNvPr>
          <p:cNvSpPr>
            <a:spLocks noGrp="1" noRot="1" noChangeAspect="1" noChangeArrowheads="1" noTextEdit="1"/>
          </p:cNvSpPr>
          <p:nvPr>
            <p:ph type="sldImg"/>
          </p:nvPr>
        </p:nvSpPr>
        <p:spPr>
          <a:ln/>
        </p:spPr>
      </p:sp>
      <p:sp>
        <p:nvSpPr>
          <p:cNvPr id="53254" name="Rectangle 3">
            <a:extLst>
              <a:ext uri="{FF2B5EF4-FFF2-40B4-BE49-F238E27FC236}">
                <a16:creationId xmlns:a16="http://schemas.microsoft.com/office/drawing/2014/main" id="{A9DEEB34-EBBD-5A29-0C99-57D690503DC2}"/>
              </a:ext>
            </a:extLst>
          </p:cNvPr>
          <p:cNvSpPr>
            <a:spLocks noGrp="1" noChangeArrowheads="1"/>
          </p:cNvSpPr>
          <p:nvPr>
            <p:ph type="body" idx="1"/>
          </p:nvPr>
        </p:nvSpPr>
        <p:spPr>
          <a:ln/>
        </p:spPr>
        <p:txBody>
          <a:bodyPr/>
          <a:lstStyle/>
          <a:p>
            <a:pPr marL="171450" indent="-171450" eaLnBrk="1" hangingPunct="1">
              <a:spcBef>
                <a:spcPct val="0"/>
              </a:spcBef>
              <a:buFont typeface="Arial" panose="020B0604020202020204" pitchFamily="34" charset="0"/>
              <a:buChar char="•"/>
              <a:defRPr/>
            </a:pPr>
            <a:r>
              <a:rPr lang="en-US" altLang="he-IL" dirty="0"/>
              <a:t>Recent studies indicated a Questionable role of prophylactic octreotide for preventing carcinoid crisis and a possible increased Risk of post-op complications.</a:t>
            </a:r>
          </a:p>
          <a:p>
            <a:pPr marL="171450" indent="-171450" eaLnBrk="1" hangingPunct="1">
              <a:spcBef>
                <a:spcPct val="0"/>
              </a:spcBef>
              <a:buFont typeface="Arial" panose="020B0604020202020204" pitchFamily="34" charset="0"/>
              <a:buChar char="•"/>
              <a:defRPr/>
            </a:pPr>
            <a:r>
              <a:rPr lang="en-US" dirty="0">
                <a:solidFill>
                  <a:srgbClr val="212121"/>
                </a:solidFill>
                <a:latin typeface="Cambria" panose="02040503050406030204" pitchFamily="18" charset="0"/>
              </a:rPr>
              <a:t>CC definition should be guided by the presence of hemodynamic changes not otherwise explained by surgical or anesthetic treatments.</a:t>
            </a:r>
          </a:p>
          <a:p>
            <a:pPr marL="171450" indent="-171450" eaLnBrk="1" hangingPunct="1">
              <a:spcBef>
                <a:spcPct val="0"/>
              </a:spcBef>
              <a:buFont typeface="Arial" panose="020B0604020202020204" pitchFamily="34" charset="0"/>
              <a:buChar char="•"/>
              <a:defRPr/>
            </a:pPr>
            <a:r>
              <a:rPr lang="en-US" altLang="he-IL" dirty="0"/>
              <a:t>Short-acting Octreotide - prophylactic prior/during invasive procedures- to reduce complications (hypotension, crisis, death): subcutaneous, or sc octreotide 100</a:t>
            </a:r>
            <a:r>
              <a:rPr lang="el-GR" altLang="he-IL" dirty="0"/>
              <a:t>μ</a:t>
            </a:r>
            <a:r>
              <a:rPr lang="en-US" altLang="he-IL" dirty="0"/>
              <a:t>g to 500</a:t>
            </a:r>
            <a:r>
              <a:rPr lang="el-GR" altLang="he-IL" dirty="0"/>
              <a:t>μ</a:t>
            </a:r>
            <a:r>
              <a:rPr lang="en-US" altLang="he-IL" dirty="0"/>
              <a:t>g every 6 to 8 hours continuous infusion octreotide ≥50-200 </a:t>
            </a:r>
            <a:r>
              <a:rPr lang="el-GR" altLang="he-IL" dirty="0"/>
              <a:t>μ</a:t>
            </a:r>
            <a:r>
              <a:rPr lang="en-US" altLang="he-IL" dirty="0"/>
              <a:t>g/h started at least 12h before, until patient stable, slow tapering down before discontinuation</a:t>
            </a:r>
          </a:p>
          <a:p>
            <a:pPr marL="171450" indent="-171450" eaLnBrk="1" hangingPunct="1">
              <a:spcBef>
                <a:spcPct val="0"/>
              </a:spcBef>
              <a:buFont typeface="Arial" panose="020B0604020202020204" pitchFamily="34" charset="0"/>
              <a:buChar char="•"/>
              <a:defRPr/>
            </a:pPr>
            <a:r>
              <a:rPr lang="en-US" altLang="he-IL" dirty="0"/>
              <a:t>Antihistamines - prevent flushing &amp; bronchospasm</a:t>
            </a:r>
          </a:p>
          <a:p>
            <a:pPr marL="171450" indent="-171450" eaLnBrk="1" hangingPunct="1">
              <a:spcBef>
                <a:spcPct val="0"/>
              </a:spcBef>
              <a:buFont typeface="Arial" panose="020B0604020202020204" pitchFamily="34" charset="0"/>
              <a:buChar char="•"/>
              <a:defRPr/>
            </a:pPr>
            <a:r>
              <a:rPr lang="en-US" altLang="he-IL" dirty="0"/>
              <a:t>Corticosteroids - reduce bradykinin</a:t>
            </a:r>
          </a:p>
          <a:p>
            <a:pPr marL="171450" indent="-171450" eaLnBrk="1" hangingPunct="1">
              <a:spcBef>
                <a:spcPct val="0"/>
              </a:spcBef>
              <a:buFont typeface="Arial" panose="020B0604020202020204" pitchFamily="34" charset="0"/>
              <a:buChar char="•"/>
              <a:defRPr/>
            </a:pPr>
            <a:r>
              <a:rPr lang="en-US" altLang="he-IL" dirty="0"/>
              <a:t>Minimize the use of specific drugs known to precipitate carcinoid crisis: opioids, the neuromuscular relaxant atracurium, dopamine, adrenaline/epinephrine) </a:t>
            </a:r>
          </a:p>
          <a:p>
            <a:pPr marL="171450" indent="-171450" eaLnBrk="1" hangingPunct="1">
              <a:spcBef>
                <a:spcPct val="0"/>
              </a:spcBef>
              <a:buFont typeface="Arial" panose="020B0604020202020204" pitchFamily="34" charset="0"/>
              <a:buChar char="•"/>
              <a:defRPr/>
            </a:pPr>
            <a:endParaRPr lang="en-US" altLang="he-IL" dirty="0"/>
          </a:p>
          <a:p>
            <a:pPr eaLnBrk="1" hangingPunct="1">
              <a:spcBef>
                <a:spcPct val="0"/>
              </a:spcBef>
              <a:defRPr/>
            </a:pPr>
            <a:endParaRPr lang="en-US" altLang="he-IL"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defTabSz="897301">
              <a:buFont typeface="+mj-lt"/>
              <a:buNone/>
              <a:defRPr/>
            </a:pPr>
            <a:endParaRPr lang="en-US" dirty="0"/>
          </a:p>
        </p:txBody>
      </p:sp>
      <p:sp>
        <p:nvSpPr>
          <p:cNvPr id="4" name="Slide Number Placeholder 3"/>
          <p:cNvSpPr>
            <a:spLocks noGrp="1"/>
          </p:cNvSpPr>
          <p:nvPr>
            <p:ph type="sldNum" sz="quarter" idx="10"/>
          </p:nvPr>
        </p:nvSpPr>
        <p:spPr/>
        <p:txBody>
          <a:bodyPr/>
          <a:lstStyle/>
          <a:p>
            <a:fld id="{5962CDFC-25C0-4122-9621-2019E0276E8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03952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mj-lt"/>
              <a:buNone/>
            </a:pPr>
            <a:endParaRPr lang="en-CA" dirty="0"/>
          </a:p>
        </p:txBody>
      </p:sp>
      <p:sp>
        <p:nvSpPr>
          <p:cNvPr id="4" name="Slide Number Placeholder 3"/>
          <p:cNvSpPr>
            <a:spLocks noGrp="1"/>
          </p:cNvSpPr>
          <p:nvPr>
            <p:ph type="sldNum" sz="quarter" idx="10"/>
          </p:nvPr>
        </p:nvSpPr>
        <p:spPr/>
        <p:txBody>
          <a:bodyPr/>
          <a:lstStyle/>
          <a:p>
            <a:fld id="{5962CDFC-25C0-4122-9621-2019E0276E8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515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5962CDFC-25C0-4122-9621-2019E0276E8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04182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defTabSz="897301" hangingPunct="0">
              <a:buFont typeface="+mj-lt"/>
              <a:buNone/>
              <a:defRPr/>
            </a:pPr>
            <a:endParaRPr lang="en-GB" dirty="0"/>
          </a:p>
        </p:txBody>
      </p:sp>
      <p:sp>
        <p:nvSpPr>
          <p:cNvPr id="4" name="Slide Number Placeholder 3"/>
          <p:cNvSpPr>
            <a:spLocks noGrp="1"/>
          </p:cNvSpPr>
          <p:nvPr>
            <p:ph type="sldNum" sz="quarter" idx="10"/>
          </p:nvPr>
        </p:nvSpPr>
        <p:spPr/>
        <p:txBody>
          <a:bodyPr/>
          <a:lstStyle/>
          <a:p>
            <a:fld id="{5962CDFC-25C0-4122-9621-2019E0276E8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91934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hangingPunct="0">
              <a:buFont typeface="+mj-lt"/>
              <a:buNone/>
            </a:pPr>
            <a:endParaRPr lang="en-US" dirty="0"/>
          </a:p>
        </p:txBody>
      </p:sp>
      <p:sp>
        <p:nvSpPr>
          <p:cNvPr id="4" name="Slide Number Placeholder 3"/>
          <p:cNvSpPr>
            <a:spLocks noGrp="1"/>
          </p:cNvSpPr>
          <p:nvPr>
            <p:ph type="sldNum" sz="quarter" idx="10"/>
          </p:nvPr>
        </p:nvSpPr>
        <p:spPr/>
        <p:txBody>
          <a:bodyPr/>
          <a:lstStyle/>
          <a:p>
            <a:fld id="{5962CDFC-25C0-4122-9621-2019E0276E8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60408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6BAFAF06-B9EF-4E49-BAEA-49EE11C62647}" type="slidenum">
              <a:rPr lang="el-GR" smtClean="0"/>
              <a:pPr/>
              <a:t>11</a:t>
            </a:fld>
            <a:endParaRPr lang="el-GR"/>
          </a:p>
        </p:txBody>
      </p:sp>
    </p:spTree>
    <p:extLst>
      <p:ext uri="{BB962C8B-B14F-4D97-AF65-F5344CB8AC3E}">
        <p14:creationId xmlns:p14="http://schemas.microsoft.com/office/powerpoint/2010/main" val="386335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4A22F03-EEBB-77ED-DE2D-DAD54A4390F1}"/>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45A55287-52FA-F386-EF1B-BB3ABCFF470F}"/>
              </a:ext>
            </a:extLst>
          </p:cNvPr>
          <p:cNvSpPr>
            <a:spLocks noGrp="1" noChangeArrowheads="1"/>
          </p:cNvSpPr>
          <p:nvPr>
            <p:ph type="body" idx="1"/>
          </p:nvPr>
        </p:nvSpPr>
        <p:spPr>
          <a:ln/>
        </p:spPr>
        <p:txBody>
          <a:bodyPr/>
          <a:lstStyle/>
          <a:p>
            <a:pPr>
              <a:defRPr/>
            </a:pPr>
            <a:r>
              <a:rPr lang="en-US" altLang="he-IL" dirty="0">
                <a:solidFill>
                  <a:srgbClr val="FF0000"/>
                </a:solidFill>
                <a:effectLst>
                  <a:outerShdw blurRad="38100" dist="38100" dir="2700000" algn="tl">
                    <a:srgbClr val="C0C0C0"/>
                  </a:outerShdw>
                </a:effectLst>
                <a:latin typeface="Calibri" panose="020F0502020204030204" pitchFamily="34" charset="0"/>
                <a:ea typeface="Arial Narrow" panose="020B0606020202030204" pitchFamily="34" charset="0"/>
                <a:cs typeface="Arial Narrow" panose="020B0606020202030204" pitchFamily="34" charset="0"/>
              </a:rPr>
              <a:t>- actively evaluate for CHD and/or RHF symptoms &amp; signs</a:t>
            </a:r>
            <a:endParaRPr lang="he-IL" dirty="0"/>
          </a:p>
          <a:p>
            <a:pPr>
              <a:defRPr/>
            </a:pPr>
            <a:endParaRPr lang="he-IL" altLang="he-IL" dirty="0"/>
          </a:p>
        </p:txBody>
      </p:sp>
      <p:sp>
        <p:nvSpPr>
          <p:cNvPr id="25604" name="Slide Number Placeholder 3">
            <a:extLst>
              <a:ext uri="{FF2B5EF4-FFF2-40B4-BE49-F238E27FC236}">
                <a16:creationId xmlns:a16="http://schemas.microsoft.com/office/drawing/2014/main" id="{7B7C7A94-22AB-7B4C-77C5-0F97F4EEBE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fld id="{9EFC6F4D-D095-4F09-BE45-C992EFBFB187}" type="slidenum">
              <a:rPr lang="he-IL" altLang="he-IL" baseline="0" smtClean="0">
                <a:latin typeface="Arial" panose="020B0604020202020204" pitchFamily="34" charset="0"/>
              </a:rPr>
              <a:pPr/>
              <a:t>12</a:t>
            </a:fld>
            <a:endParaRPr lang="he-IL" altLang="he-IL" baseline="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1DE8A56-4945-5439-FC05-FB58B145EED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F56E980A-FE35-6812-7758-942D9F0183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en-US"/>
          </a:p>
        </p:txBody>
      </p:sp>
      <p:sp>
        <p:nvSpPr>
          <p:cNvPr id="27652" name="Slide Number Placeholder 3">
            <a:extLst>
              <a:ext uri="{FF2B5EF4-FFF2-40B4-BE49-F238E27FC236}">
                <a16:creationId xmlns:a16="http://schemas.microsoft.com/office/drawing/2014/main" id="{46E36F5A-92CA-29C5-04D2-C05F8307B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fld id="{E393968C-76A0-4D1A-97C5-2F70423ACB1E}" type="slidenum">
              <a:rPr lang="he-IL" altLang="en-US" baseline="0" smtClean="0">
                <a:solidFill>
                  <a:srgbClr val="000000"/>
                </a:solidFill>
                <a:latin typeface="Arial" panose="020B0604020202020204" pitchFamily="34" charset="0"/>
              </a:rPr>
              <a:pPr/>
              <a:t>16</a:t>
            </a:fld>
            <a:endParaRPr lang="he-IL" altLang="en-US" baseline="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06BC6DA-8825-67F0-F875-64B45E429607}"/>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BE3916D-516C-3198-210E-E4D28DDF5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a:t>Rationale - more than 90% of NETs express SSTR.</a:t>
            </a:r>
          </a:p>
          <a:p>
            <a:endParaRPr lang="he-IL" altLang="he-IL"/>
          </a:p>
        </p:txBody>
      </p:sp>
      <p:sp>
        <p:nvSpPr>
          <p:cNvPr id="34820" name="Slide Number Placeholder 3">
            <a:extLst>
              <a:ext uri="{FF2B5EF4-FFF2-40B4-BE49-F238E27FC236}">
                <a16:creationId xmlns:a16="http://schemas.microsoft.com/office/drawing/2014/main" id="{31744551-D385-D543-7361-9D7D8FF58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fld id="{E4A8140E-7B00-4AC4-894B-848DBF0CC419}" type="slidenum">
              <a:rPr lang="en-US" altLang="he-IL" baseline="0" smtClean="0">
                <a:latin typeface="Arial" panose="020B0604020202020204" pitchFamily="34" charset="0"/>
              </a:rPr>
              <a:pPr/>
              <a:t>18</a:t>
            </a:fld>
            <a:endParaRPr lang="en-US" altLang="he-IL" baseline="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386896-636A-58BA-C89E-CA99AAFEA03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B588700-C0F0-3046-8294-5C711ADB4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BE324FA-554C-3AA6-0F08-F54399CA0777}"/>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5" name="Θέση υποσέλιδου 4">
            <a:extLst>
              <a:ext uri="{FF2B5EF4-FFF2-40B4-BE49-F238E27FC236}">
                <a16:creationId xmlns:a16="http://schemas.microsoft.com/office/drawing/2014/main" id="{F3E65FDD-45DF-06BC-6894-C533F7F6F2F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FA8BD1B-F3DB-CC69-66A7-964064901809}"/>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41842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09D116-E21F-D183-26DC-AF6179775E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A4377CE-D6D2-E28E-BA34-4EE41B7791B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529FFA-D472-0B50-F49E-FD6AE1C44707}"/>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5" name="Θέση υποσέλιδου 4">
            <a:extLst>
              <a:ext uri="{FF2B5EF4-FFF2-40B4-BE49-F238E27FC236}">
                <a16:creationId xmlns:a16="http://schemas.microsoft.com/office/drawing/2014/main" id="{87171C7A-6917-AE95-03C8-7A359A1AD8E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0503F1B-1629-C826-F48F-435D66A1AA1D}"/>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163259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18DFB70-A3E1-8620-BA41-24CB2480C04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4C35ECE-18B5-65EB-6CD9-A727648735D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E2252A1-A099-E0B6-F0E2-1DD492D87CCD}"/>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5" name="Θέση υποσέλιδου 4">
            <a:extLst>
              <a:ext uri="{FF2B5EF4-FFF2-40B4-BE49-F238E27FC236}">
                <a16:creationId xmlns:a16="http://schemas.microsoft.com/office/drawing/2014/main" id="{1BDA84AF-3308-10C6-1CDA-722B47DDBE7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A409053-0A5E-45F8-4197-E35E4C45A28F}"/>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798562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1_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0" y="3938590"/>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Date Placeholder 3"/>
          <p:cNvSpPr>
            <a:spLocks noGrp="1"/>
          </p:cNvSpPr>
          <p:nvPr>
            <p:ph type="dt" sz="half" idx="10"/>
          </p:nvPr>
        </p:nvSpPr>
        <p:spPr>
          <a:xfrm>
            <a:off x="609600" y="6356351"/>
            <a:ext cx="2844800" cy="365125"/>
          </a:xfrm>
          <a:prstGeom prst="rect">
            <a:avLst/>
          </a:prstGeom>
        </p:spPr>
        <p:txBody>
          <a:bodyPr lIns="68580" tIns="34290" rIns="68580" bIns="34290"/>
          <a:lstStyle>
            <a:lvl1pPr>
              <a:defRPr/>
            </a:lvl1pPr>
          </a:lstStyle>
          <a:p>
            <a:pPr>
              <a:defRPr/>
            </a:pPr>
            <a:fld id="{6E1E8685-23B6-4213-B9A4-94D519116F92}" type="datetimeFigureOut">
              <a:rPr lang="en-GB"/>
              <a:pPr>
                <a:defRPr/>
              </a:pPr>
              <a:t>14/11/2023</a:t>
            </a:fld>
            <a:endParaRPr lang="en-GB"/>
          </a:p>
        </p:txBody>
      </p:sp>
      <p:sp>
        <p:nvSpPr>
          <p:cNvPr id="7" name="Footer Placeholder 4"/>
          <p:cNvSpPr>
            <a:spLocks noGrp="1"/>
          </p:cNvSpPr>
          <p:nvPr>
            <p:ph type="ftr" sz="quarter" idx="11"/>
          </p:nvPr>
        </p:nvSpPr>
        <p:spPr>
          <a:xfrm>
            <a:off x="4165600" y="6356351"/>
            <a:ext cx="3860800" cy="365125"/>
          </a:xfrm>
          <a:prstGeom prst="rect">
            <a:avLst/>
          </a:prstGeom>
        </p:spPr>
        <p:txBody>
          <a:bodyPr lIns="68580" tIns="34290" rIns="68580" bIns="34290"/>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a:lvl1pPr>
          </a:lstStyle>
          <a:p>
            <a:pPr>
              <a:defRPr/>
            </a:pPr>
            <a:fld id="{33399568-57FB-4BD3-9FA4-1E60E054B422}" type="slidenum">
              <a:rPr lang="en-GB"/>
              <a:pPr>
                <a:defRPr/>
              </a:pPr>
              <a:t>‹#›</a:t>
            </a:fld>
            <a:endParaRPr lang="en-GB"/>
          </a:p>
        </p:txBody>
      </p:sp>
    </p:spTree>
    <p:extLst>
      <p:ext uri="{BB962C8B-B14F-4D97-AF65-F5344CB8AC3E}">
        <p14:creationId xmlns:p14="http://schemas.microsoft.com/office/powerpoint/2010/main" val="37467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lstStyle/>
          <a:p>
            <a:r>
              <a:rPr lang="en-US"/>
              <a:t>Click to edit Master title style</a:t>
            </a:r>
            <a:endParaRPr lang="en-GB"/>
          </a:p>
        </p:txBody>
      </p:sp>
      <p:sp>
        <p:nvSpPr>
          <p:cNvPr id="3" name="Content Placeholder 2"/>
          <p:cNvSpPr>
            <a:spLocks noGrp="1"/>
          </p:cNvSpPr>
          <p:nvPr>
            <p:ph sz="quarter" idx="1"/>
          </p:nvPr>
        </p:nvSpPr>
        <p:spPr>
          <a:xfrm>
            <a:off x="838200" y="1825626"/>
            <a:ext cx="5156200" cy="209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838200" y="4076701"/>
            <a:ext cx="5156200" cy="2100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half" idx="3"/>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p:cNvSpPr>
            <a:spLocks noGrp="1"/>
          </p:cNvSpPr>
          <p:nvPr>
            <p:ph type="dt" sz="half" idx="10"/>
          </p:nvPr>
        </p:nvSpPr>
        <p:spPr/>
        <p:txBody>
          <a:bodyPr/>
          <a:lstStyle>
            <a:lvl1pPr>
              <a:defRPr/>
            </a:lvl1pPr>
          </a:lstStyle>
          <a:p>
            <a:pPr>
              <a:defRPr/>
            </a:pPr>
            <a:fld id="{EC7F4922-934E-4B03-8F1C-F9E2830D4AB0}" type="datetimeFigureOut">
              <a:rPr lang="el-GR"/>
              <a:pPr>
                <a:defRPr/>
              </a:pPr>
              <a:t>14/11/2023</a:t>
            </a:fld>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D77C7311-7562-499C-9207-F7407A843398}" type="slidenum">
              <a:rPr lang="el-GR" altLang="el-GR"/>
              <a:pPr>
                <a:defRPr/>
              </a:pPr>
              <a:t>‹#›</a:t>
            </a:fld>
            <a:endParaRPr lang="el-GR" altLang="el-GR"/>
          </a:p>
        </p:txBody>
      </p:sp>
    </p:spTree>
    <p:extLst>
      <p:ext uri="{BB962C8B-B14F-4D97-AF65-F5344CB8AC3E}">
        <p14:creationId xmlns:p14="http://schemas.microsoft.com/office/powerpoint/2010/main" val="2046908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sz="933"/>
            </a:lvl1pPr>
          </a:lstStyle>
          <a:p>
            <a:r>
              <a:rPr lang="en-US" sz="800" spc="-27">
                <a:solidFill>
                  <a:srgbClr val="0B4055"/>
                </a:solidFill>
                <a:latin typeface="Raleway-Light" charset="0"/>
              </a:rPr>
              <a:t>Subject - Internal Ipsen/ External Ipsen/ Confidential Ipsen/ Highly confidential Ipsen (delete unnecessary mentions)</a:t>
            </a:r>
            <a:endParaRPr lang="fr-FR" dirty="0">
              <a:solidFill>
                <a:srgbClr val="0B4055">
                  <a:tint val="75000"/>
                </a:srgbClr>
              </a:solidFill>
            </a:endParaRPr>
          </a:p>
        </p:txBody>
      </p:sp>
      <p:sp>
        <p:nvSpPr>
          <p:cNvPr id="6" name="Espace réservé du numéro de diapositive 5"/>
          <p:cNvSpPr>
            <a:spLocks noGrp="1"/>
          </p:cNvSpPr>
          <p:nvPr>
            <p:ph type="sldNum" sz="quarter" idx="12"/>
          </p:nvPr>
        </p:nvSpPr>
        <p:spPr/>
        <p:txBody>
          <a:bodyPr/>
          <a:lstStyle/>
          <a:p>
            <a:fld id="{AF5FD04B-2F37-49BE-8333-364464DF5902}" type="slidenum">
              <a:rPr lang="fr-FR" smtClean="0">
                <a:solidFill>
                  <a:srgbClr val="0B4055">
                    <a:tint val="75000"/>
                  </a:srgbClr>
                </a:solidFill>
              </a:rPr>
              <a:pPr/>
              <a:t>‹#›</a:t>
            </a:fld>
            <a:endParaRPr lang="fr-FR">
              <a:solidFill>
                <a:srgbClr val="0B4055">
                  <a:tint val="75000"/>
                </a:srgbClr>
              </a:solidFill>
            </a:endParaRPr>
          </a:p>
        </p:txBody>
      </p:sp>
      <p:sp>
        <p:nvSpPr>
          <p:cNvPr id="11" name="Espace réservé du contenu 2"/>
          <p:cNvSpPr>
            <a:spLocks noGrp="1"/>
          </p:cNvSpPr>
          <p:nvPr>
            <p:ph idx="13" hasCustomPrompt="1"/>
          </p:nvPr>
        </p:nvSpPr>
        <p:spPr>
          <a:xfrm>
            <a:off x="853069" y="1412775"/>
            <a:ext cx="10520067" cy="4416492"/>
          </a:xfrm>
        </p:spPr>
        <p:txBody>
          <a:bodyPr/>
          <a:lstStyle>
            <a:lvl1pPr marL="0" indent="0">
              <a:buNone/>
              <a:defRPr sz="2667" baseline="0"/>
            </a:lvl1pPr>
            <a:lvl2pPr marL="1066773" indent="-457189">
              <a:buFont typeface="Wingdings" panose="05000000000000000000" pitchFamily="2" charset="2"/>
              <a:buChar char="§"/>
              <a:defRPr sz="2400"/>
            </a:lvl2pPr>
            <a:lvl3pPr marL="1600160" indent="-380990">
              <a:buFont typeface="Arial" panose="020B0604020202020204" pitchFamily="34" charset="0"/>
              <a:buChar char="•"/>
              <a:defRPr sz="2133"/>
            </a:lvl3pPr>
            <a:lvl4pPr marL="2285943" indent="-457189">
              <a:buFont typeface="Courier New" panose="02070309020205020404" pitchFamily="49" charset="0"/>
              <a:buChar char="o"/>
              <a:defRPr sz="1867"/>
            </a:lvl4pPr>
            <a:lvl5pPr marL="2819330" indent="-380990">
              <a:buFont typeface="Raleway" panose="020B0003030101060003" pitchFamily="34" charset="0"/>
              <a:buChar char="−"/>
              <a:defRPr sz="1867"/>
            </a:lvl5pPr>
          </a:lstStyle>
          <a:p>
            <a:pPr lvl="0"/>
            <a:r>
              <a:rPr lang="fr-FR" dirty="0"/>
              <a:t>PF </a:t>
            </a:r>
            <a:r>
              <a:rPr lang="fr-FR" dirty="0" err="1"/>
              <a:t>Highway</a:t>
            </a:r>
            <a:r>
              <a:rPr lang="fr-FR" dirty="0"/>
              <a:t> 20</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Titre 1"/>
          <p:cNvSpPr>
            <a:spLocks noGrp="1"/>
          </p:cNvSpPr>
          <p:nvPr>
            <p:ph type="title" hasCustomPrompt="1"/>
          </p:nvPr>
        </p:nvSpPr>
        <p:spPr>
          <a:xfrm>
            <a:off x="1103446" y="274637"/>
            <a:ext cx="10478953" cy="562075"/>
          </a:xfrm>
        </p:spPr>
        <p:txBody>
          <a:bodyPr/>
          <a:lstStyle>
            <a:lvl1pPr>
              <a:defRPr baseline="0"/>
            </a:lvl1pPr>
          </a:lstStyle>
          <a:p>
            <a:r>
              <a:rPr lang="fr-FR" dirty="0"/>
              <a:t>Titre de la page</a:t>
            </a:r>
          </a:p>
        </p:txBody>
      </p:sp>
      <p:cxnSp>
        <p:nvCxnSpPr>
          <p:cNvPr id="9" name="Connecteur droit 8"/>
          <p:cNvCxnSpPr/>
          <p:nvPr userDrawn="1"/>
        </p:nvCxnSpPr>
        <p:spPr>
          <a:xfrm>
            <a:off x="1295467" y="932723"/>
            <a:ext cx="730431" cy="0"/>
          </a:xfrm>
          <a:prstGeom prst="line">
            <a:avLst/>
          </a:prstGeom>
          <a:ln w="12700">
            <a:solidFill>
              <a:srgbClr val="0C4055"/>
            </a:solidFill>
          </a:ln>
        </p:spPr>
        <p:style>
          <a:lnRef idx="1">
            <a:schemeClr val="accent1"/>
          </a:lnRef>
          <a:fillRef idx="0">
            <a:schemeClr val="accent1"/>
          </a:fillRef>
          <a:effectRef idx="0">
            <a:schemeClr val="accent1"/>
          </a:effectRef>
          <a:fontRef idx="minor">
            <a:schemeClr val="tx1"/>
          </a:fontRef>
        </p:style>
      </p:cxnSp>
      <p:grpSp>
        <p:nvGrpSpPr>
          <p:cNvPr id="13" name="Groupe 12"/>
          <p:cNvGrpSpPr/>
          <p:nvPr userDrawn="1"/>
        </p:nvGrpSpPr>
        <p:grpSpPr>
          <a:xfrm>
            <a:off x="0" y="6056343"/>
            <a:ext cx="12192000" cy="60959"/>
            <a:chOff x="423069" y="4515168"/>
            <a:chExt cx="8297862" cy="72806"/>
          </a:xfrm>
        </p:grpSpPr>
        <p:sp>
          <p:nvSpPr>
            <p:cNvPr id="14" name="Rectangle 13"/>
            <p:cNvSpPr/>
            <p:nvPr userDrawn="1"/>
          </p:nvSpPr>
          <p:spPr>
            <a:xfrm>
              <a:off x="423069" y="4515966"/>
              <a:ext cx="4148931" cy="72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FFFFFF"/>
                </a:solidFill>
              </a:endParaRPr>
            </a:p>
          </p:txBody>
        </p:sp>
        <p:sp>
          <p:nvSpPr>
            <p:cNvPr id="15" name="Rectangle 14"/>
            <p:cNvSpPr/>
            <p:nvPr userDrawn="1"/>
          </p:nvSpPr>
          <p:spPr>
            <a:xfrm>
              <a:off x="4572000" y="4515168"/>
              <a:ext cx="4148931"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C2DFE5"/>
                </a:solidFill>
              </a:endParaRPr>
            </a:p>
          </p:txBody>
        </p:sp>
      </p:grpSp>
    </p:spTree>
    <p:extLst>
      <p:ext uri="{BB962C8B-B14F-4D97-AF65-F5344CB8AC3E}">
        <p14:creationId xmlns:p14="http://schemas.microsoft.com/office/powerpoint/2010/main" val="149297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E0AF8A-565E-5A2F-BF81-D2E360F7B2C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ABD7705-8B4E-685C-C147-A6C606F09B9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532A143-BDAB-02B9-71BF-41EF22F23EEA}"/>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5" name="Θέση υποσέλιδου 4">
            <a:extLst>
              <a:ext uri="{FF2B5EF4-FFF2-40B4-BE49-F238E27FC236}">
                <a16:creationId xmlns:a16="http://schemas.microsoft.com/office/drawing/2014/main" id="{0DC9DCD0-8D89-3FF0-AE0C-402D550A81F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FA574F0-FD9D-C9C8-5C3B-2917B26F167F}"/>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412746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05D4D9-D3D4-BCA4-DAA5-054304A7DD25}"/>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7EBC157-6545-14D7-A4EE-24EEB1242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3120B51-CE44-254A-3D7F-46CBCCF2C6D9}"/>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5" name="Θέση υποσέλιδου 4">
            <a:extLst>
              <a:ext uri="{FF2B5EF4-FFF2-40B4-BE49-F238E27FC236}">
                <a16:creationId xmlns:a16="http://schemas.microsoft.com/office/drawing/2014/main" id="{35FB6E62-083E-0B52-0B58-5F69AFFA63B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050AC7B-D237-FEC7-9CD6-23E05B93080D}"/>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34228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61B68B-8BAA-C0DC-03CE-16FED9A221C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7E3EB17-50DE-AE5B-B4E1-37772CB64055}"/>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C8405D7-5EBF-29D2-1A84-6FE2371CFFA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C2C03BB-665F-858D-5D3A-1090CF2BBE41}"/>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6" name="Θέση υποσέλιδου 5">
            <a:extLst>
              <a:ext uri="{FF2B5EF4-FFF2-40B4-BE49-F238E27FC236}">
                <a16:creationId xmlns:a16="http://schemas.microsoft.com/office/drawing/2014/main" id="{BDEA6847-D496-67CB-FC8A-DD4D4B1091D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9DA850F-72EC-5D0C-C8F3-670FB19CBCA6}"/>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2819194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BE78CC-181F-9501-220D-9A1A71D8982C}"/>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CD60DCA-17EC-8502-4D67-187C342343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9CA819A-F5BD-8814-FCC7-5D419F282E0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77C4DBD-E83F-AEDB-9FEE-CB4F701E27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E02AE91-7CD2-CB96-12B1-CC522B0C11F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2A3BBF5-9490-DFE0-11AF-CB0A944E8DC5}"/>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8" name="Θέση υποσέλιδου 7">
            <a:extLst>
              <a:ext uri="{FF2B5EF4-FFF2-40B4-BE49-F238E27FC236}">
                <a16:creationId xmlns:a16="http://schemas.microsoft.com/office/drawing/2014/main" id="{4BAD1EB4-1F08-B8F0-A9BC-D91FF06D7F4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B567864D-2DC6-69B2-E896-C7F6B98B04F5}"/>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236699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1A0D08-20E9-ED30-157A-1E91FE4ED46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74003ED-FBB4-8798-F77E-545ABE78EBE0}"/>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4" name="Θέση υποσέλιδου 3">
            <a:extLst>
              <a:ext uri="{FF2B5EF4-FFF2-40B4-BE49-F238E27FC236}">
                <a16:creationId xmlns:a16="http://schemas.microsoft.com/office/drawing/2014/main" id="{FCCB1024-950C-AA1B-B584-52699C2BFB5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6BD14E28-1670-BC5E-CBE1-A7ABB0A18CFF}"/>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70167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B89D536-6DA6-704B-E050-0FDC4C123E2E}"/>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3" name="Θέση υποσέλιδου 2">
            <a:extLst>
              <a:ext uri="{FF2B5EF4-FFF2-40B4-BE49-F238E27FC236}">
                <a16:creationId xmlns:a16="http://schemas.microsoft.com/office/drawing/2014/main" id="{9884305D-41DF-B336-6928-23A6887E695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43A68A6-80B6-1E17-D23A-5BE82B9AC8FC}"/>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351365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520772-272E-1960-8A27-B5EB9875455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E002CC7-D3C1-4D64-F6F9-629A1B1D5D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ECEA788D-6399-9426-4C58-404863A07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E3F99C8-5E83-AEB0-C3DD-1D15CFCA76C3}"/>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6" name="Θέση υποσέλιδου 5">
            <a:extLst>
              <a:ext uri="{FF2B5EF4-FFF2-40B4-BE49-F238E27FC236}">
                <a16:creationId xmlns:a16="http://schemas.microsoft.com/office/drawing/2014/main" id="{AF8FE343-639D-96C0-3A9E-69B83024151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2F3037E-E283-746D-D77A-9D1C2A9140C7}"/>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202996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70B8D8-4E3C-09B5-E234-7C65E6AB338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02ACE5C-1C0E-C036-A33B-7C30C2936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49C0BAA4-028A-96CB-D4E9-BE25D35618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CAFBACD-3E09-6CDA-1647-C7020F61B39B}"/>
              </a:ext>
            </a:extLst>
          </p:cNvPr>
          <p:cNvSpPr>
            <a:spLocks noGrp="1"/>
          </p:cNvSpPr>
          <p:nvPr>
            <p:ph type="dt" sz="half" idx="10"/>
          </p:nvPr>
        </p:nvSpPr>
        <p:spPr/>
        <p:txBody>
          <a:bodyPr/>
          <a:lstStyle/>
          <a:p>
            <a:fld id="{44392122-3A1B-409F-B0D3-BB90918D3186}" type="datetimeFigureOut">
              <a:rPr lang="el-GR" smtClean="0"/>
              <a:t>14/11/2023</a:t>
            </a:fld>
            <a:endParaRPr lang="el-GR"/>
          </a:p>
        </p:txBody>
      </p:sp>
      <p:sp>
        <p:nvSpPr>
          <p:cNvPr id="6" name="Θέση υποσέλιδου 5">
            <a:extLst>
              <a:ext uri="{FF2B5EF4-FFF2-40B4-BE49-F238E27FC236}">
                <a16:creationId xmlns:a16="http://schemas.microsoft.com/office/drawing/2014/main" id="{CC41FE0F-A2E7-6414-A973-370FDF6C004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D848D89-AAE1-0C86-211B-890D23173B0B}"/>
              </a:ext>
            </a:extLst>
          </p:cNvPr>
          <p:cNvSpPr>
            <a:spLocks noGrp="1"/>
          </p:cNvSpPr>
          <p:nvPr>
            <p:ph type="sldNum" sz="quarter" idx="12"/>
          </p:nvPr>
        </p:nvSpPr>
        <p:spPr/>
        <p:txBody>
          <a:bodyPr/>
          <a:lstStyle/>
          <a:p>
            <a:fld id="{96A93C0D-B692-4241-87CE-F99A66C11C12}" type="slidenum">
              <a:rPr lang="el-GR" smtClean="0"/>
              <a:t>‹#›</a:t>
            </a:fld>
            <a:endParaRPr lang="el-GR"/>
          </a:p>
        </p:txBody>
      </p:sp>
    </p:spTree>
    <p:extLst>
      <p:ext uri="{BB962C8B-B14F-4D97-AF65-F5344CB8AC3E}">
        <p14:creationId xmlns:p14="http://schemas.microsoft.com/office/powerpoint/2010/main" val="563275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BAF8DD-BE04-357E-42F5-002541DC79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18418C9-4D6E-876B-6EDE-224257618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9206ACB-D2F9-0427-2149-60039CD14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92122-3A1B-409F-B0D3-BB90918D3186}" type="datetimeFigureOut">
              <a:rPr lang="el-GR" smtClean="0"/>
              <a:t>14/11/2023</a:t>
            </a:fld>
            <a:endParaRPr lang="el-GR"/>
          </a:p>
        </p:txBody>
      </p:sp>
      <p:sp>
        <p:nvSpPr>
          <p:cNvPr id="5" name="Θέση υποσέλιδου 4">
            <a:extLst>
              <a:ext uri="{FF2B5EF4-FFF2-40B4-BE49-F238E27FC236}">
                <a16:creationId xmlns:a16="http://schemas.microsoft.com/office/drawing/2014/main" id="{F8B62DF7-74F0-47F6-7A28-341C05114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E88C3CD-0601-9B9A-2FCE-AE6CD7A46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93C0D-B692-4241-87CE-F99A66C11C12}" type="slidenum">
              <a:rPr lang="el-GR" smtClean="0"/>
              <a:t>‹#›</a:t>
            </a:fld>
            <a:endParaRPr lang="el-GR"/>
          </a:p>
        </p:txBody>
      </p:sp>
    </p:spTree>
    <p:extLst>
      <p:ext uri="{BB962C8B-B14F-4D97-AF65-F5344CB8AC3E}">
        <p14:creationId xmlns:p14="http://schemas.microsoft.com/office/powerpoint/2010/main" val="249066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3150F23F-C63C-D866-6282-9D60903BD1A5}"/>
              </a:ext>
            </a:extLst>
          </p:cNvPr>
          <p:cNvSpPr>
            <a:spLocks noGrp="1"/>
          </p:cNvSpPr>
          <p:nvPr>
            <p:ph type="title"/>
          </p:nvPr>
        </p:nvSpPr>
        <p:spPr>
          <a:xfrm>
            <a:off x="273377" y="188537"/>
            <a:ext cx="11557262" cy="1872208"/>
          </a:xfrm>
        </p:spPr>
        <p:txBody>
          <a:bodyPr>
            <a:normAutofit/>
          </a:bodyPr>
          <a:lstStyle/>
          <a:p>
            <a:r>
              <a:rPr lang="en-US" sz="3200" b="1" dirty="0"/>
              <a:t>Small bowel neuroendocrine tumor with Carcinoid Syndrome (CS) &amp; Carcinoid Heart Disease (CHD) : ENETS 2022 Guidance Statement in Clinical Practice</a:t>
            </a:r>
            <a:endParaRPr lang="el-GR" sz="3200" b="1" dirty="0"/>
          </a:p>
        </p:txBody>
      </p:sp>
      <p:pic>
        <p:nvPicPr>
          <p:cNvPr id="2" name="Immagine 5" descr="Immagine che contiene testo, clipart&#10;&#10;Descrizione generata automaticamente">
            <a:extLst>
              <a:ext uri="{FF2B5EF4-FFF2-40B4-BE49-F238E27FC236}">
                <a16:creationId xmlns:a16="http://schemas.microsoft.com/office/drawing/2014/main" id="{0935C84A-E14C-01D1-161B-CA150191BC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2956" y="4417240"/>
            <a:ext cx="6218315" cy="101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a:extLst>
              <a:ext uri="{FF2B5EF4-FFF2-40B4-BE49-F238E27FC236}">
                <a16:creationId xmlns:a16="http://schemas.microsoft.com/office/drawing/2014/main" id="{1A07FCAB-CCA9-DFB8-19A2-6AD44C013820}"/>
              </a:ext>
            </a:extLst>
          </p:cNvPr>
          <p:cNvSpPr/>
          <p:nvPr/>
        </p:nvSpPr>
        <p:spPr>
          <a:xfrm>
            <a:off x="1395247" y="2206025"/>
            <a:ext cx="8694683" cy="18722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2800" b="1" dirty="0">
                <a:solidFill>
                  <a:schemeClr val="tx1"/>
                </a:solidFill>
              </a:rPr>
              <a:t>Gregory Kaltsas MD FRCP (Lon)</a:t>
            </a:r>
          </a:p>
          <a:p>
            <a:pPr algn="ctr"/>
            <a:r>
              <a:rPr lang="en-US" sz="2800" b="1" dirty="0">
                <a:solidFill>
                  <a:schemeClr val="tx1"/>
                </a:solidFill>
              </a:rPr>
              <a:t>EKPA LAIKO ENETS CENTER OF EXCELLENCE</a:t>
            </a:r>
          </a:p>
          <a:p>
            <a:pPr algn="ctr"/>
            <a:r>
              <a:rPr lang="en-US" sz="2800" b="1" dirty="0">
                <a:solidFill>
                  <a:schemeClr val="tx1"/>
                </a:solidFill>
              </a:rPr>
              <a:t>EURACAN 4</a:t>
            </a:r>
            <a:endParaRPr lang="el-GR" dirty="0"/>
          </a:p>
        </p:txBody>
      </p:sp>
    </p:spTree>
    <p:extLst>
      <p:ext uri="{BB962C8B-B14F-4D97-AF65-F5344CB8AC3E}">
        <p14:creationId xmlns:p14="http://schemas.microsoft.com/office/powerpoint/2010/main" val="1728758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D53598-D99C-805A-F544-3DC3A4FCC555}"/>
              </a:ext>
            </a:extLst>
          </p:cNvPr>
          <p:cNvSpPr>
            <a:spLocks noGrp="1"/>
          </p:cNvSpPr>
          <p:nvPr>
            <p:ph type="title"/>
          </p:nvPr>
        </p:nvSpPr>
        <p:spPr>
          <a:xfrm>
            <a:off x="838200" y="249517"/>
            <a:ext cx="10515600" cy="593165"/>
          </a:xfrm>
        </p:spPr>
        <p:txBody>
          <a:bodyPr>
            <a:normAutofit fontScale="90000"/>
          </a:bodyPr>
          <a:lstStyle/>
          <a:p>
            <a:pPr algn="ctr"/>
            <a:r>
              <a:rPr lang="en-US" b="1" dirty="0"/>
              <a:t>Case: 53 year old female patient</a:t>
            </a:r>
            <a:endParaRPr lang="el-GR" b="1" dirty="0"/>
          </a:p>
        </p:txBody>
      </p:sp>
      <p:sp>
        <p:nvSpPr>
          <p:cNvPr id="3" name="Θέση περιεχομένου 2">
            <a:extLst>
              <a:ext uri="{FF2B5EF4-FFF2-40B4-BE49-F238E27FC236}">
                <a16:creationId xmlns:a16="http://schemas.microsoft.com/office/drawing/2014/main" id="{680BE301-6A7F-5C42-0616-01A957B1C0ED}"/>
              </a:ext>
            </a:extLst>
          </p:cNvPr>
          <p:cNvSpPr>
            <a:spLocks noGrp="1"/>
          </p:cNvSpPr>
          <p:nvPr>
            <p:ph idx="1"/>
          </p:nvPr>
        </p:nvSpPr>
        <p:spPr>
          <a:xfrm>
            <a:off x="636494" y="1443318"/>
            <a:ext cx="10717306" cy="4733645"/>
          </a:xfrm>
        </p:spPr>
        <p:txBody>
          <a:bodyPr>
            <a:normAutofit/>
          </a:bodyPr>
          <a:lstStyle/>
          <a:p>
            <a:r>
              <a:rPr lang="en-US" dirty="0"/>
              <a:t>Flushing episodes, for several years, considered to be premenopausal followed by watery diarrhea (&gt; 5 times/day) </a:t>
            </a:r>
          </a:p>
          <a:p>
            <a:r>
              <a:rPr lang="en-US" dirty="0"/>
              <a:t>Shortness of breath &amp; systolic murmur. ECHO: signs for carcinoid heart disease (CHD)</a:t>
            </a:r>
          </a:p>
          <a:p>
            <a:r>
              <a:rPr lang="en-US" dirty="0"/>
              <a:t>24-h urine collection for 5-HIAA levels (1,543 </a:t>
            </a:r>
            <a:r>
              <a:rPr lang="en-US" dirty="0" err="1"/>
              <a:t>umol</a:t>
            </a:r>
            <a:r>
              <a:rPr lang="en-US" dirty="0"/>
              <a:t>/24h, normal &lt; 47) </a:t>
            </a:r>
          </a:p>
          <a:p>
            <a:r>
              <a:rPr lang="en-US" dirty="0"/>
              <a:t>MRI abdomen : hepatic metastases and mesenteric mass</a:t>
            </a:r>
          </a:p>
          <a:p>
            <a:r>
              <a:rPr lang="en-US" dirty="0"/>
              <a:t>Octreotide Scan : avid uptake in hepatic </a:t>
            </a:r>
            <a:r>
              <a:rPr lang="en-US" dirty="0" err="1"/>
              <a:t>mets</a:t>
            </a:r>
            <a:r>
              <a:rPr lang="en-US" dirty="0"/>
              <a:t>/mesenteric mass</a:t>
            </a:r>
          </a:p>
          <a:p>
            <a:r>
              <a:rPr lang="en-US" dirty="0"/>
              <a:t> Commenced on </a:t>
            </a:r>
            <a:r>
              <a:rPr lang="en-US" dirty="0" err="1"/>
              <a:t>Lanreotide</a:t>
            </a:r>
            <a:r>
              <a:rPr lang="en-US" dirty="0"/>
              <a:t> </a:t>
            </a:r>
            <a:r>
              <a:rPr lang="en-US" dirty="0" err="1"/>
              <a:t>Autogel</a:t>
            </a:r>
            <a:r>
              <a:rPr lang="en-US" dirty="0"/>
              <a:t> 120 mg/month, with partial improvement of symptoms</a:t>
            </a:r>
            <a:endParaRPr lang="el-GR" dirty="0"/>
          </a:p>
        </p:txBody>
      </p:sp>
    </p:spTree>
    <p:extLst>
      <p:ext uri="{BB962C8B-B14F-4D97-AF65-F5344CB8AC3E}">
        <p14:creationId xmlns:p14="http://schemas.microsoft.com/office/powerpoint/2010/main" val="239926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Content Placeholder 1"/>
          <p:cNvPicPr>
            <a:picLocks noGrp="1" noChangeAspect="1"/>
          </p:cNvPicPr>
          <p:nvPr>
            <p:ph sz="half" idx="1"/>
          </p:nvPr>
        </p:nvPicPr>
        <p:blipFill>
          <a:blip r:embed="rId3" cstate="print"/>
          <a:srcRect/>
          <a:stretch>
            <a:fillRect/>
          </a:stretch>
        </p:blipFill>
        <p:spPr>
          <a:xfrm>
            <a:off x="3029865" y="1509172"/>
            <a:ext cx="3779838" cy="4464050"/>
          </a:xfrm>
        </p:spPr>
      </p:pic>
      <p:pic>
        <p:nvPicPr>
          <p:cNvPr id="73732" name="Picture 5" descr="C:\Users\GKaltsas\Desktop\images1.jpg"/>
          <p:cNvPicPr>
            <a:picLocks noGrp="1" noChangeAspect="1" noChangeArrowheads="1"/>
          </p:cNvPicPr>
          <p:nvPr>
            <p:ph sz="quarter" idx="2"/>
          </p:nvPr>
        </p:nvPicPr>
        <p:blipFill>
          <a:blip r:embed="rId4" cstate="print"/>
          <a:srcRect/>
          <a:stretch>
            <a:fillRect/>
          </a:stretch>
        </p:blipFill>
        <p:spPr>
          <a:xfrm>
            <a:off x="7974669" y="1509172"/>
            <a:ext cx="3213100" cy="2406650"/>
          </a:xfrm>
          <a:noFill/>
        </p:spPr>
      </p:pic>
      <p:pic>
        <p:nvPicPr>
          <p:cNvPr id="73734" name="Content Placeholder 10" descr="cs_carcinoid_heart_disease_fig_4_500x375.jpg"/>
          <p:cNvPicPr>
            <a:picLocks noGrp="1" noChangeAspect="1"/>
          </p:cNvPicPr>
          <p:nvPr>
            <p:ph sz="quarter" idx="3"/>
          </p:nvPr>
        </p:nvPicPr>
        <p:blipFill>
          <a:blip r:embed="rId5" cstate="print"/>
          <a:srcRect/>
          <a:stretch>
            <a:fillRect/>
          </a:stretch>
        </p:blipFill>
        <p:spPr>
          <a:xfrm>
            <a:off x="8137911" y="4168519"/>
            <a:ext cx="3395662" cy="2546350"/>
          </a:xfrm>
        </p:spPr>
      </p:pic>
      <p:sp>
        <p:nvSpPr>
          <p:cNvPr id="8" name="Rectangle 7"/>
          <p:cNvSpPr>
            <a:spLocks noChangeArrowheads="1"/>
          </p:cNvSpPr>
          <p:nvPr/>
        </p:nvSpPr>
        <p:spPr bwMode="auto">
          <a:xfrm>
            <a:off x="3029865" y="6072954"/>
            <a:ext cx="4114800" cy="710153"/>
          </a:xfrm>
          <a:prstGeom prst="rect">
            <a:avLst/>
          </a:prstGeom>
          <a:noFill/>
          <a:ln w="9525">
            <a:noFill/>
            <a:miter lim="800000"/>
            <a:headEnd/>
            <a:tailEnd/>
          </a:ln>
          <a:effectLst>
            <a:outerShdw dist="23000" dir="5400000" rotWithShape="0">
              <a:srgbClr val="808080">
                <a:alpha val="34998"/>
              </a:srgbClr>
            </a:outerShdw>
          </a:effectLst>
        </p:spPr>
        <p:txBody>
          <a:bodyPr anchor="ctr"/>
          <a:lstStyle/>
          <a:p>
            <a:pPr algn="ctr">
              <a:defRPr/>
            </a:pPr>
            <a:r>
              <a:rPr lang="en-US" b="1" dirty="0">
                <a:solidFill>
                  <a:srgbClr val="000000"/>
                </a:solidFill>
              </a:rPr>
              <a:t>High levels of pro-BNP</a:t>
            </a:r>
          </a:p>
        </p:txBody>
      </p:sp>
      <p:sp>
        <p:nvSpPr>
          <p:cNvPr id="11" name="Title 1">
            <a:extLst>
              <a:ext uri="{FF2B5EF4-FFF2-40B4-BE49-F238E27FC236}">
                <a16:creationId xmlns:a16="http://schemas.microsoft.com/office/drawing/2014/main" id="{A3556D53-4804-43ED-B025-00DCE4B4A81D}"/>
              </a:ext>
            </a:extLst>
          </p:cNvPr>
          <p:cNvSpPr txBox="1">
            <a:spLocks/>
          </p:cNvSpPr>
          <p:nvPr/>
        </p:nvSpPr>
        <p:spPr>
          <a:xfrm>
            <a:off x="210985" y="74893"/>
            <a:ext cx="11770030" cy="1220221"/>
          </a:xfrm>
          <a:prstGeom prst="rect">
            <a:avLst/>
          </a:prstGeom>
          <a:no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indent="895350" algn="ctr"/>
            <a:r>
              <a:rPr lang="en-US" altLang="el-GR" sz="3200" b="1" dirty="0">
                <a:solidFill>
                  <a:schemeClr val="tx1"/>
                </a:solidFill>
                <a:effectLst>
                  <a:outerShdw blurRad="38100" dist="38100" dir="2700000" algn="tl">
                    <a:srgbClr val="000000">
                      <a:alpha val="43137"/>
                    </a:srgbClr>
                  </a:outerShdw>
                </a:effectLst>
              </a:rPr>
              <a:t>Sequelae of carcinoid syndrome</a:t>
            </a:r>
            <a:r>
              <a:rPr lang="el-GR" altLang="el-GR" sz="3200" b="1" dirty="0">
                <a:solidFill>
                  <a:schemeClr val="tx1"/>
                </a:solidFill>
                <a:effectLst>
                  <a:outerShdw blurRad="38100" dist="38100" dir="2700000" algn="tl">
                    <a:srgbClr val="000000">
                      <a:alpha val="43137"/>
                    </a:srgbClr>
                  </a:outerShdw>
                </a:effectLst>
              </a:rPr>
              <a:t> : </a:t>
            </a:r>
            <a:r>
              <a:rPr lang="el-GR" altLang="el-GR" sz="3200" b="1" dirty="0" err="1">
                <a:solidFill>
                  <a:schemeClr val="tx1"/>
                </a:solidFill>
                <a:effectLst>
                  <a:outerShdw blurRad="38100" dist="38100" dir="2700000" algn="tl">
                    <a:srgbClr val="000000">
                      <a:alpha val="43137"/>
                    </a:srgbClr>
                  </a:outerShdw>
                </a:effectLst>
              </a:rPr>
              <a:t>Carcinoid</a:t>
            </a:r>
            <a:r>
              <a:rPr lang="el-GR" altLang="el-GR" sz="3200" b="1" dirty="0">
                <a:solidFill>
                  <a:schemeClr val="tx1"/>
                </a:solidFill>
                <a:effectLst>
                  <a:outerShdw blurRad="38100" dist="38100" dir="2700000" algn="tl">
                    <a:srgbClr val="000000">
                      <a:alpha val="43137"/>
                    </a:srgbClr>
                  </a:outerShdw>
                </a:effectLst>
              </a:rPr>
              <a:t> </a:t>
            </a:r>
            <a:r>
              <a:rPr lang="el-GR" altLang="el-GR" sz="3200" b="1" dirty="0" err="1">
                <a:solidFill>
                  <a:schemeClr val="tx1"/>
                </a:solidFill>
                <a:effectLst>
                  <a:outerShdw blurRad="38100" dist="38100" dir="2700000" algn="tl">
                    <a:srgbClr val="000000">
                      <a:alpha val="43137"/>
                    </a:srgbClr>
                  </a:outerShdw>
                </a:effectLst>
              </a:rPr>
              <a:t>Heart</a:t>
            </a:r>
            <a:r>
              <a:rPr lang="el-GR" altLang="el-GR" sz="3200" b="1" dirty="0">
                <a:solidFill>
                  <a:schemeClr val="tx1"/>
                </a:solidFill>
                <a:effectLst>
                  <a:outerShdw blurRad="38100" dist="38100" dir="2700000" algn="tl">
                    <a:srgbClr val="000000">
                      <a:alpha val="43137"/>
                    </a:srgbClr>
                  </a:outerShdw>
                </a:effectLst>
              </a:rPr>
              <a:t> </a:t>
            </a:r>
            <a:r>
              <a:rPr lang="el-GR" altLang="el-GR" sz="3200" b="1" dirty="0" err="1">
                <a:solidFill>
                  <a:schemeClr val="tx1"/>
                </a:solidFill>
                <a:effectLst>
                  <a:outerShdw blurRad="38100" dist="38100" dir="2700000" algn="tl">
                    <a:srgbClr val="000000">
                      <a:alpha val="43137"/>
                    </a:srgbClr>
                  </a:outerShdw>
                </a:effectLst>
              </a:rPr>
              <a:t>Disease</a:t>
            </a:r>
            <a:r>
              <a:rPr lang="el-GR" altLang="el-GR" sz="3200" b="1" dirty="0">
                <a:solidFill>
                  <a:schemeClr val="tx1"/>
                </a:solidFill>
                <a:effectLst>
                  <a:outerShdw blurRad="38100" dist="38100" dir="2700000" algn="tl">
                    <a:srgbClr val="000000">
                      <a:alpha val="43137"/>
                    </a:srgbClr>
                  </a:outerShdw>
                </a:effectLst>
              </a:rPr>
              <a:t> (</a:t>
            </a:r>
            <a:r>
              <a:rPr lang="en-GB" altLang="el-GR" sz="3200" b="1" dirty="0">
                <a:solidFill>
                  <a:schemeClr val="tx1"/>
                </a:solidFill>
                <a:effectLst>
                  <a:outerShdw blurRad="38100" dist="38100" dir="2700000" algn="tl">
                    <a:srgbClr val="000000">
                      <a:alpha val="43137"/>
                    </a:srgbClr>
                  </a:outerShdw>
                </a:effectLst>
              </a:rPr>
              <a:t>CHD</a:t>
            </a:r>
            <a:r>
              <a:rPr lang="el-GR" altLang="el-GR" sz="3200" b="1" dirty="0">
                <a:solidFill>
                  <a:schemeClr val="tx1"/>
                </a:solidFill>
                <a:effectLst>
                  <a:outerShdw blurRad="38100" dist="38100" dir="2700000" algn="tl">
                    <a:srgbClr val="000000">
                      <a:alpha val="43137"/>
                    </a:srgbClr>
                  </a:outerShdw>
                </a:effectLst>
              </a:rPr>
              <a:t>)</a:t>
            </a:r>
            <a:endParaRPr lang="en-GB" altLang="el-GR" sz="3200" b="1" dirty="0">
              <a:solidFill>
                <a:schemeClr val="tx1"/>
              </a:solidFill>
              <a:effectLst>
                <a:outerShdw blurRad="38100" dist="38100" dir="2700000" algn="tl">
                  <a:srgbClr val="000000">
                    <a:alpha val="43137"/>
                  </a:srgbClr>
                </a:outerShdw>
              </a:effectLst>
            </a:endParaRPr>
          </a:p>
        </p:txBody>
      </p:sp>
      <p:sp>
        <p:nvSpPr>
          <p:cNvPr id="2" name="Ορθογώνιο 1">
            <a:extLst>
              <a:ext uri="{FF2B5EF4-FFF2-40B4-BE49-F238E27FC236}">
                <a16:creationId xmlns:a16="http://schemas.microsoft.com/office/drawing/2014/main" id="{456D1B14-4CB1-4093-94A5-A077BB49D7A3}"/>
              </a:ext>
            </a:extLst>
          </p:cNvPr>
          <p:cNvSpPr/>
          <p:nvPr/>
        </p:nvSpPr>
        <p:spPr>
          <a:xfrm>
            <a:off x="0" y="1630838"/>
            <a:ext cx="2931735" cy="485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l-GR" sz="2400" b="1" dirty="0" err="1">
                <a:solidFill>
                  <a:schemeClr val="tx1"/>
                </a:solidFill>
              </a:rPr>
              <a:t>Almost</a:t>
            </a:r>
            <a:r>
              <a:rPr lang="el-GR" sz="2400" b="1" dirty="0">
                <a:solidFill>
                  <a:schemeClr val="tx1"/>
                </a:solidFill>
              </a:rPr>
              <a:t> 50% of </a:t>
            </a:r>
            <a:r>
              <a:rPr lang="el-GR" sz="2400" b="1" dirty="0" err="1">
                <a:solidFill>
                  <a:schemeClr val="tx1"/>
                </a:solidFill>
              </a:rPr>
              <a:t>patients</a:t>
            </a:r>
            <a:r>
              <a:rPr lang="el-GR" sz="2400" b="1" dirty="0">
                <a:solidFill>
                  <a:schemeClr val="tx1"/>
                </a:solidFill>
              </a:rPr>
              <a:t> </a:t>
            </a:r>
            <a:r>
              <a:rPr lang="el-GR" sz="2400" b="1" dirty="0" err="1">
                <a:solidFill>
                  <a:schemeClr val="tx1"/>
                </a:solidFill>
              </a:rPr>
              <a:t>with</a:t>
            </a:r>
            <a:r>
              <a:rPr lang="el-GR" sz="2400" b="1" dirty="0">
                <a:solidFill>
                  <a:schemeClr val="tx1"/>
                </a:solidFill>
              </a:rPr>
              <a:t> CS </a:t>
            </a:r>
            <a:r>
              <a:rPr lang="el-GR" sz="2400" b="1" dirty="0" err="1">
                <a:solidFill>
                  <a:schemeClr val="tx1"/>
                </a:solidFill>
              </a:rPr>
              <a:t>developed</a:t>
            </a:r>
            <a:r>
              <a:rPr lang="el-GR" sz="2400" b="1" dirty="0">
                <a:solidFill>
                  <a:schemeClr val="tx1"/>
                </a:solidFill>
              </a:rPr>
              <a:t> CHD </a:t>
            </a:r>
          </a:p>
          <a:p>
            <a:pPr marL="285750" indent="-285750" algn="ctr">
              <a:buFont typeface="Arial" panose="020B0604020202020204" pitchFamily="34" charset="0"/>
              <a:buChar char="•"/>
            </a:pPr>
            <a:r>
              <a:rPr lang="el-GR" sz="2400" b="1" dirty="0" err="1">
                <a:solidFill>
                  <a:schemeClr val="tx1"/>
                </a:solidFill>
              </a:rPr>
              <a:t>Following</a:t>
            </a:r>
            <a:r>
              <a:rPr lang="el-GR" sz="2400" b="1" dirty="0">
                <a:solidFill>
                  <a:schemeClr val="tx1"/>
                </a:solidFill>
              </a:rPr>
              <a:t> </a:t>
            </a:r>
            <a:r>
              <a:rPr lang="el-GR" sz="2400" b="1" dirty="0" err="1">
                <a:solidFill>
                  <a:schemeClr val="tx1"/>
                </a:solidFill>
              </a:rPr>
              <a:t>introduction</a:t>
            </a:r>
            <a:r>
              <a:rPr lang="el-GR" sz="2400" b="1" dirty="0">
                <a:solidFill>
                  <a:schemeClr val="tx1"/>
                </a:solidFill>
              </a:rPr>
              <a:t> of SSA </a:t>
            </a:r>
            <a:r>
              <a:rPr lang="el-GR" sz="2400" b="1" dirty="0" err="1">
                <a:solidFill>
                  <a:schemeClr val="tx1"/>
                </a:solidFill>
              </a:rPr>
              <a:t>this</a:t>
            </a:r>
            <a:r>
              <a:rPr lang="el-GR" sz="2400" b="1" dirty="0">
                <a:solidFill>
                  <a:schemeClr val="tx1"/>
                </a:solidFill>
              </a:rPr>
              <a:t> </a:t>
            </a:r>
            <a:r>
              <a:rPr lang="el-GR" sz="2400" b="1" dirty="0" err="1">
                <a:solidFill>
                  <a:schemeClr val="tx1"/>
                </a:solidFill>
              </a:rPr>
              <a:t>figure</a:t>
            </a:r>
            <a:r>
              <a:rPr lang="el-GR" sz="2400" b="1" dirty="0">
                <a:solidFill>
                  <a:schemeClr val="tx1"/>
                </a:solidFill>
              </a:rPr>
              <a:t> </a:t>
            </a:r>
            <a:r>
              <a:rPr lang="el-GR" sz="2400" b="1" dirty="0" err="1">
                <a:solidFill>
                  <a:schemeClr val="tx1"/>
                </a:solidFill>
              </a:rPr>
              <a:t>is</a:t>
            </a:r>
            <a:r>
              <a:rPr lang="el-GR" sz="2400" b="1" dirty="0">
                <a:solidFill>
                  <a:schemeClr val="tx1"/>
                </a:solidFill>
              </a:rPr>
              <a:t> 2</a:t>
            </a:r>
            <a:r>
              <a:rPr lang="en-US" sz="2400" b="1" dirty="0">
                <a:solidFill>
                  <a:schemeClr val="tx1"/>
                </a:solidFill>
              </a:rPr>
              <a:t>5</a:t>
            </a:r>
            <a:r>
              <a:rPr lang="el-GR" sz="2400" b="1" dirty="0">
                <a:solidFill>
                  <a:schemeClr val="tx1"/>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7">
            <a:extLst>
              <a:ext uri="{FF2B5EF4-FFF2-40B4-BE49-F238E27FC236}">
                <a16:creationId xmlns:a16="http://schemas.microsoft.com/office/drawing/2014/main" id="{43057EED-CB93-F7E7-E5CF-FD51FB5E7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762001"/>
            <a:ext cx="801052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Oval 62">
            <a:extLst>
              <a:ext uri="{FF2B5EF4-FFF2-40B4-BE49-F238E27FC236}">
                <a16:creationId xmlns:a16="http://schemas.microsoft.com/office/drawing/2014/main" id="{3FC7C6D2-1DBC-663A-7C1B-75A4A694793B}"/>
              </a:ext>
            </a:extLst>
          </p:cNvPr>
          <p:cNvSpPr/>
          <p:nvPr/>
        </p:nvSpPr>
        <p:spPr>
          <a:xfrm rot="10800000">
            <a:off x="4038600" y="1049338"/>
            <a:ext cx="3124200" cy="4259262"/>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70" name="Straight Arrow Connector 69">
            <a:extLst>
              <a:ext uri="{FF2B5EF4-FFF2-40B4-BE49-F238E27FC236}">
                <a16:creationId xmlns:a16="http://schemas.microsoft.com/office/drawing/2014/main" id="{B03F13DA-7034-03D8-0A55-E1707646D0B5}"/>
              </a:ext>
            </a:extLst>
          </p:cNvPr>
          <p:cNvCxnSpPr>
            <a:cxnSpLocks/>
          </p:cNvCxnSpPr>
          <p:nvPr/>
        </p:nvCxnSpPr>
        <p:spPr>
          <a:xfrm>
            <a:off x="5867400" y="1676400"/>
            <a:ext cx="0" cy="304800"/>
          </a:xfrm>
          <a:prstGeom prst="straightConnector1">
            <a:avLst/>
          </a:prstGeom>
          <a:ln w="444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80E2492F-D314-65EC-2EE8-4B08B0390EE7}"/>
              </a:ext>
            </a:extLst>
          </p:cNvPr>
          <p:cNvCxnSpPr>
            <a:cxnSpLocks/>
          </p:cNvCxnSpPr>
          <p:nvPr/>
        </p:nvCxnSpPr>
        <p:spPr>
          <a:xfrm>
            <a:off x="4343400" y="2362200"/>
            <a:ext cx="0" cy="304800"/>
          </a:xfrm>
          <a:prstGeom prst="straightConnector1">
            <a:avLst/>
          </a:prstGeom>
          <a:ln w="444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748CF8D0-9682-0A1D-C08D-C29EA4CC7D37}"/>
              </a:ext>
            </a:extLst>
          </p:cNvPr>
          <p:cNvCxnSpPr>
            <a:cxnSpLocks/>
          </p:cNvCxnSpPr>
          <p:nvPr/>
        </p:nvCxnSpPr>
        <p:spPr>
          <a:xfrm>
            <a:off x="5840413" y="3251200"/>
            <a:ext cx="0" cy="254000"/>
          </a:xfrm>
          <a:prstGeom prst="straightConnector1">
            <a:avLst/>
          </a:prstGeom>
          <a:ln w="444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AE0BF9E7-BA54-588E-3AD9-E21D84A17CA5}"/>
              </a:ext>
            </a:extLst>
          </p:cNvPr>
          <p:cNvCxnSpPr>
            <a:cxnSpLocks/>
          </p:cNvCxnSpPr>
          <p:nvPr/>
        </p:nvCxnSpPr>
        <p:spPr>
          <a:xfrm>
            <a:off x="4876800" y="3124200"/>
            <a:ext cx="304800" cy="0"/>
          </a:xfrm>
          <a:prstGeom prst="straightConnector1">
            <a:avLst/>
          </a:prstGeom>
          <a:ln w="444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6" name="Straight Arrow Connector 75">
            <a:extLst>
              <a:ext uri="{FF2B5EF4-FFF2-40B4-BE49-F238E27FC236}">
                <a16:creationId xmlns:a16="http://schemas.microsoft.com/office/drawing/2014/main" id="{EE15BC69-8EAE-6A68-7A09-429589CF6B3F}"/>
              </a:ext>
            </a:extLst>
          </p:cNvPr>
          <p:cNvCxnSpPr>
            <a:cxnSpLocks/>
          </p:cNvCxnSpPr>
          <p:nvPr/>
        </p:nvCxnSpPr>
        <p:spPr>
          <a:xfrm>
            <a:off x="5840413" y="3962400"/>
            <a:ext cx="0" cy="533400"/>
          </a:xfrm>
          <a:prstGeom prst="straightConnector1">
            <a:avLst/>
          </a:prstGeom>
          <a:ln w="4445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79" name="Straight Arrow Connector 78">
            <a:extLst>
              <a:ext uri="{FF2B5EF4-FFF2-40B4-BE49-F238E27FC236}">
                <a16:creationId xmlns:a16="http://schemas.microsoft.com/office/drawing/2014/main" id="{E5A9F659-592D-029E-0FCF-C490AC3A35F2}"/>
              </a:ext>
            </a:extLst>
          </p:cNvPr>
          <p:cNvCxnSpPr>
            <a:cxnSpLocks/>
          </p:cNvCxnSpPr>
          <p:nvPr/>
        </p:nvCxnSpPr>
        <p:spPr>
          <a:xfrm flipH="1">
            <a:off x="4495800" y="2286000"/>
            <a:ext cx="228600" cy="0"/>
          </a:xfrm>
          <a:prstGeom prst="straightConnector1">
            <a:avLst/>
          </a:prstGeom>
          <a:ln w="44450">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4586" name="TextBox 3">
            <a:extLst>
              <a:ext uri="{FF2B5EF4-FFF2-40B4-BE49-F238E27FC236}">
                <a16:creationId xmlns:a16="http://schemas.microsoft.com/office/drawing/2014/main" id="{C4DEEAC1-9AE8-8439-EA97-DCEAF8A82520}"/>
              </a:ext>
            </a:extLst>
          </p:cNvPr>
          <p:cNvSpPr txBox="1">
            <a:spLocks noChangeArrowheads="1"/>
          </p:cNvSpPr>
          <p:nvPr/>
        </p:nvSpPr>
        <p:spPr bwMode="auto">
          <a:xfrm>
            <a:off x="1981201" y="5562601"/>
            <a:ext cx="74850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buFont typeface="Arial" panose="020B0604020202020204" pitchFamily="34" charset="0"/>
              <a:buChar char="•"/>
            </a:pPr>
            <a:r>
              <a:rPr lang="en-GB" altLang="he-IL" sz="1000" baseline="0">
                <a:latin typeface="Calibri" panose="020F0502020204030204" pitchFamily="34" charset="0"/>
                <a:cs typeface="Calibri" panose="020F0502020204030204" pitchFamily="34" charset="0"/>
              </a:rPr>
              <a:t>Grozinsky-Glasberg S, et al. J Neuroendocrinol. 2022 Jul;34(7):e13146. doi: 10.1111/jne.13146.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511E0B-011E-732B-05E4-68494DD4586B}"/>
              </a:ext>
            </a:extLst>
          </p:cNvPr>
          <p:cNvSpPr>
            <a:spLocks noGrp="1"/>
          </p:cNvSpPr>
          <p:nvPr>
            <p:ph type="title"/>
          </p:nvPr>
        </p:nvSpPr>
        <p:spPr>
          <a:xfrm>
            <a:off x="838200" y="73596"/>
            <a:ext cx="10515600" cy="331888"/>
          </a:xfrm>
        </p:spPr>
        <p:txBody>
          <a:bodyPr>
            <a:noAutofit/>
          </a:bodyPr>
          <a:lstStyle/>
          <a:p>
            <a:pPr algn="ctr"/>
            <a:r>
              <a:rPr lang="en-US" sz="3200" b="1" dirty="0"/>
              <a:t>ENETS synoptic report on CHD</a:t>
            </a:r>
            <a:endParaRPr lang="el-GR" sz="3200" b="1" dirty="0"/>
          </a:p>
        </p:txBody>
      </p:sp>
      <p:pic>
        <p:nvPicPr>
          <p:cNvPr id="12" name="Θέση περιεχομένου 11">
            <a:extLst>
              <a:ext uri="{FF2B5EF4-FFF2-40B4-BE49-F238E27FC236}">
                <a16:creationId xmlns:a16="http://schemas.microsoft.com/office/drawing/2014/main" id="{6A3D4EA0-BFCA-D374-ACC8-42F6FF95B34A}"/>
              </a:ext>
            </a:extLst>
          </p:cNvPr>
          <p:cNvPicPr>
            <a:picLocks noGrp="1" noChangeAspect="1"/>
          </p:cNvPicPr>
          <p:nvPr>
            <p:ph sz="half" idx="2"/>
          </p:nvPr>
        </p:nvPicPr>
        <p:blipFill>
          <a:blip r:embed="rId2"/>
          <a:stretch>
            <a:fillRect/>
          </a:stretch>
        </p:blipFill>
        <p:spPr>
          <a:xfrm>
            <a:off x="6243143" y="405484"/>
            <a:ext cx="5226961" cy="2547411"/>
          </a:xfrm>
        </p:spPr>
      </p:pic>
      <p:pic>
        <p:nvPicPr>
          <p:cNvPr id="10" name="Θέση περιεχομένου 9">
            <a:extLst>
              <a:ext uri="{FF2B5EF4-FFF2-40B4-BE49-F238E27FC236}">
                <a16:creationId xmlns:a16="http://schemas.microsoft.com/office/drawing/2014/main" id="{0FC41CCE-64A6-156F-B90D-48D719B59C42}"/>
              </a:ext>
            </a:extLst>
          </p:cNvPr>
          <p:cNvPicPr>
            <a:picLocks noGrp="1" noChangeAspect="1"/>
          </p:cNvPicPr>
          <p:nvPr>
            <p:ph sz="half" idx="1"/>
          </p:nvPr>
        </p:nvPicPr>
        <p:blipFill>
          <a:blip r:embed="rId3"/>
          <a:stretch>
            <a:fillRect/>
          </a:stretch>
        </p:blipFill>
        <p:spPr>
          <a:xfrm>
            <a:off x="394969" y="405484"/>
            <a:ext cx="4396554" cy="5771478"/>
          </a:xfrm>
        </p:spPr>
      </p:pic>
      <p:pic>
        <p:nvPicPr>
          <p:cNvPr id="14" name="Εικόνα 13">
            <a:extLst>
              <a:ext uri="{FF2B5EF4-FFF2-40B4-BE49-F238E27FC236}">
                <a16:creationId xmlns:a16="http://schemas.microsoft.com/office/drawing/2014/main" id="{D3E8A129-A188-3B16-39E5-72CC615A44BA}"/>
              </a:ext>
            </a:extLst>
          </p:cNvPr>
          <p:cNvPicPr>
            <a:picLocks noChangeAspect="1"/>
          </p:cNvPicPr>
          <p:nvPr/>
        </p:nvPicPr>
        <p:blipFill>
          <a:blip r:embed="rId4"/>
          <a:stretch>
            <a:fillRect/>
          </a:stretch>
        </p:blipFill>
        <p:spPr>
          <a:xfrm>
            <a:off x="6243144" y="2840561"/>
            <a:ext cx="5279017" cy="2798816"/>
          </a:xfrm>
          <a:prstGeom prst="rect">
            <a:avLst/>
          </a:prstGeom>
        </p:spPr>
      </p:pic>
      <p:pic>
        <p:nvPicPr>
          <p:cNvPr id="3" name="Εικόνα 2">
            <a:extLst>
              <a:ext uri="{FF2B5EF4-FFF2-40B4-BE49-F238E27FC236}">
                <a16:creationId xmlns:a16="http://schemas.microsoft.com/office/drawing/2014/main" id="{7E03AED4-814D-7FF4-E402-7956760BD950}"/>
              </a:ext>
            </a:extLst>
          </p:cNvPr>
          <p:cNvPicPr>
            <a:picLocks noChangeAspect="1"/>
          </p:cNvPicPr>
          <p:nvPr/>
        </p:nvPicPr>
        <p:blipFill>
          <a:blip r:embed="rId5"/>
          <a:stretch>
            <a:fillRect/>
          </a:stretch>
        </p:blipFill>
        <p:spPr>
          <a:xfrm>
            <a:off x="5948857" y="5570525"/>
            <a:ext cx="5701860" cy="1212874"/>
          </a:xfrm>
          <a:prstGeom prst="rect">
            <a:avLst/>
          </a:prstGeom>
        </p:spPr>
      </p:pic>
      <p:sp>
        <p:nvSpPr>
          <p:cNvPr id="4" name="Oval 3">
            <a:extLst>
              <a:ext uri="{FF2B5EF4-FFF2-40B4-BE49-F238E27FC236}">
                <a16:creationId xmlns:a16="http://schemas.microsoft.com/office/drawing/2014/main" id="{4E65FC5C-8F01-5ECB-3557-BB39150837D6}"/>
              </a:ext>
            </a:extLst>
          </p:cNvPr>
          <p:cNvSpPr/>
          <p:nvPr/>
        </p:nvSpPr>
        <p:spPr>
          <a:xfrm>
            <a:off x="838199" y="216816"/>
            <a:ext cx="2734560" cy="4642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Oval 4">
            <a:extLst>
              <a:ext uri="{FF2B5EF4-FFF2-40B4-BE49-F238E27FC236}">
                <a16:creationId xmlns:a16="http://schemas.microsoft.com/office/drawing/2014/main" id="{2EBBF7D2-840C-8A9D-DFF4-FFDA73719B40}"/>
              </a:ext>
            </a:extLst>
          </p:cNvPr>
          <p:cNvSpPr/>
          <p:nvPr/>
        </p:nvSpPr>
        <p:spPr>
          <a:xfrm>
            <a:off x="6096000" y="281162"/>
            <a:ext cx="1304479" cy="3318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3558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6BE587-9F5F-4E63-6786-B1D08716CBFA}"/>
              </a:ext>
            </a:extLst>
          </p:cNvPr>
          <p:cNvSpPr>
            <a:spLocks noGrp="1"/>
          </p:cNvSpPr>
          <p:nvPr>
            <p:ph type="title"/>
          </p:nvPr>
        </p:nvSpPr>
        <p:spPr>
          <a:xfrm>
            <a:off x="838200" y="75415"/>
            <a:ext cx="10515600" cy="678566"/>
          </a:xfrm>
        </p:spPr>
        <p:txBody>
          <a:bodyPr>
            <a:normAutofit/>
          </a:bodyPr>
          <a:lstStyle/>
          <a:p>
            <a:pPr algn="ctr"/>
            <a:r>
              <a:rPr lang="en-US" sz="3200" b="1" dirty="0"/>
              <a:t>ENETS synoptic report on CHD</a:t>
            </a:r>
            <a:endParaRPr lang="el-GR" sz="3200" b="1" dirty="0"/>
          </a:p>
        </p:txBody>
      </p:sp>
      <p:sp>
        <p:nvSpPr>
          <p:cNvPr id="4" name="Θέση περιεχομένου 3">
            <a:extLst>
              <a:ext uri="{FF2B5EF4-FFF2-40B4-BE49-F238E27FC236}">
                <a16:creationId xmlns:a16="http://schemas.microsoft.com/office/drawing/2014/main" id="{5C65F530-00DE-6815-7F85-CD42D7FA992B}"/>
              </a:ext>
            </a:extLst>
          </p:cNvPr>
          <p:cNvSpPr>
            <a:spLocks noGrp="1"/>
          </p:cNvSpPr>
          <p:nvPr>
            <p:ph sz="half" idx="2"/>
          </p:nvPr>
        </p:nvSpPr>
        <p:spPr/>
        <p:txBody>
          <a:bodyPr/>
          <a:lstStyle/>
          <a:p>
            <a:endParaRPr lang="el-GR"/>
          </a:p>
        </p:txBody>
      </p:sp>
      <p:pic>
        <p:nvPicPr>
          <p:cNvPr id="12" name="Θέση περιεχομένου 11">
            <a:extLst>
              <a:ext uri="{FF2B5EF4-FFF2-40B4-BE49-F238E27FC236}">
                <a16:creationId xmlns:a16="http://schemas.microsoft.com/office/drawing/2014/main" id="{63639D2D-7EA1-2E79-D158-26F975C39F8A}"/>
              </a:ext>
            </a:extLst>
          </p:cNvPr>
          <p:cNvPicPr>
            <a:picLocks noGrp="1" noChangeAspect="1"/>
          </p:cNvPicPr>
          <p:nvPr>
            <p:ph sz="half" idx="1"/>
          </p:nvPr>
        </p:nvPicPr>
        <p:blipFill>
          <a:blip r:embed="rId2"/>
          <a:stretch>
            <a:fillRect/>
          </a:stretch>
        </p:blipFill>
        <p:spPr>
          <a:xfrm>
            <a:off x="259412" y="834319"/>
            <a:ext cx="5599965" cy="1670165"/>
          </a:xfrm>
        </p:spPr>
      </p:pic>
      <p:pic>
        <p:nvPicPr>
          <p:cNvPr id="14" name="Εικόνα 13">
            <a:extLst>
              <a:ext uri="{FF2B5EF4-FFF2-40B4-BE49-F238E27FC236}">
                <a16:creationId xmlns:a16="http://schemas.microsoft.com/office/drawing/2014/main" id="{0EF5AA42-5C70-583C-D757-57316B48A536}"/>
              </a:ext>
            </a:extLst>
          </p:cNvPr>
          <p:cNvPicPr>
            <a:picLocks noChangeAspect="1"/>
          </p:cNvPicPr>
          <p:nvPr/>
        </p:nvPicPr>
        <p:blipFill>
          <a:blip r:embed="rId3"/>
          <a:stretch>
            <a:fillRect/>
          </a:stretch>
        </p:blipFill>
        <p:spPr>
          <a:xfrm>
            <a:off x="6031832" y="834320"/>
            <a:ext cx="5494422" cy="5636808"/>
          </a:xfrm>
          <a:prstGeom prst="rect">
            <a:avLst/>
          </a:prstGeom>
        </p:spPr>
      </p:pic>
      <p:pic>
        <p:nvPicPr>
          <p:cNvPr id="16" name="Εικόνα 15">
            <a:extLst>
              <a:ext uri="{FF2B5EF4-FFF2-40B4-BE49-F238E27FC236}">
                <a16:creationId xmlns:a16="http://schemas.microsoft.com/office/drawing/2014/main" id="{4EA94ECD-E36E-ED7B-F542-3C66E4C60214}"/>
              </a:ext>
            </a:extLst>
          </p:cNvPr>
          <p:cNvPicPr>
            <a:picLocks noChangeAspect="1"/>
          </p:cNvPicPr>
          <p:nvPr/>
        </p:nvPicPr>
        <p:blipFill>
          <a:blip r:embed="rId4"/>
          <a:stretch>
            <a:fillRect/>
          </a:stretch>
        </p:blipFill>
        <p:spPr>
          <a:xfrm>
            <a:off x="665746" y="2504484"/>
            <a:ext cx="4363453" cy="4200079"/>
          </a:xfrm>
          <a:prstGeom prst="rect">
            <a:avLst/>
          </a:prstGeom>
        </p:spPr>
      </p:pic>
      <p:sp>
        <p:nvSpPr>
          <p:cNvPr id="3" name="Oval 2">
            <a:extLst>
              <a:ext uri="{FF2B5EF4-FFF2-40B4-BE49-F238E27FC236}">
                <a16:creationId xmlns:a16="http://schemas.microsoft.com/office/drawing/2014/main" id="{F7F34859-3D77-D94C-14A1-42023EC7D736}"/>
              </a:ext>
            </a:extLst>
          </p:cNvPr>
          <p:cNvSpPr/>
          <p:nvPr/>
        </p:nvSpPr>
        <p:spPr>
          <a:xfrm>
            <a:off x="86957" y="602208"/>
            <a:ext cx="2448853" cy="46422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0537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2DB256-A10F-991D-A897-BC91635F591F}"/>
              </a:ext>
            </a:extLst>
          </p:cNvPr>
          <p:cNvSpPr>
            <a:spLocks noGrp="1"/>
          </p:cNvSpPr>
          <p:nvPr>
            <p:ph type="title"/>
          </p:nvPr>
        </p:nvSpPr>
        <p:spPr>
          <a:xfrm>
            <a:off x="0" y="185270"/>
            <a:ext cx="11953188" cy="625435"/>
          </a:xfrm>
        </p:spPr>
        <p:txBody>
          <a:bodyPr>
            <a:noAutofit/>
          </a:bodyPr>
          <a:lstStyle/>
          <a:p>
            <a:pPr algn="ctr"/>
            <a:r>
              <a:rPr lang="en-US" sz="3600" b="1" dirty="0"/>
              <a:t>Female Patient with Carcinoid syndrome and CHD </a:t>
            </a:r>
            <a:endParaRPr lang="el-GR" sz="3600" b="1" dirty="0"/>
          </a:p>
        </p:txBody>
      </p:sp>
      <p:pic>
        <p:nvPicPr>
          <p:cNvPr id="5" name="Θέση περιεχομένου 4">
            <a:extLst>
              <a:ext uri="{FF2B5EF4-FFF2-40B4-BE49-F238E27FC236}">
                <a16:creationId xmlns:a16="http://schemas.microsoft.com/office/drawing/2014/main" id="{48648A85-64DD-16B8-EAF7-7D4B816CE961}"/>
              </a:ext>
            </a:extLst>
          </p:cNvPr>
          <p:cNvPicPr>
            <a:picLocks noGrp="1" noChangeAspect="1"/>
          </p:cNvPicPr>
          <p:nvPr>
            <p:ph idx="1"/>
          </p:nvPr>
        </p:nvPicPr>
        <p:blipFill>
          <a:blip r:embed="rId2"/>
          <a:stretch>
            <a:fillRect/>
          </a:stretch>
        </p:blipFill>
        <p:spPr>
          <a:xfrm>
            <a:off x="1031655" y="1825625"/>
            <a:ext cx="10128689" cy="4351338"/>
          </a:xfrm>
        </p:spPr>
      </p:pic>
      <p:sp>
        <p:nvSpPr>
          <p:cNvPr id="6" name="Ορθογώνιο 5">
            <a:extLst>
              <a:ext uri="{FF2B5EF4-FFF2-40B4-BE49-F238E27FC236}">
                <a16:creationId xmlns:a16="http://schemas.microsoft.com/office/drawing/2014/main" id="{C7D87A38-C4BA-D89B-48B2-E5D52C55AB90}"/>
              </a:ext>
            </a:extLst>
          </p:cNvPr>
          <p:cNvSpPr/>
          <p:nvPr/>
        </p:nvSpPr>
        <p:spPr>
          <a:xfrm>
            <a:off x="6768353" y="4572000"/>
            <a:ext cx="4114800" cy="1398494"/>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Hepatic biopsy : Small Bowel NET, Grade 2 (Ki67 5%), serotonin (+)  </a:t>
            </a:r>
            <a:endParaRPr lang="el-GR" dirty="0">
              <a:solidFill>
                <a:schemeClr val="tx1"/>
              </a:solidFill>
            </a:endParaRPr>
          </a:p>
        </p:txBody>
      </p:sp>
    </p:spTree>
    <p:extLst>
      <p:ext uri="{BB962C8B-B14F-4D97-AF65-F5344CB8AC3E}">
        <p14:creationId xmlns:p14="http://schemas.microsoft.com/office/powerpoint/2010/main" val="3955797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HB2">
            <a:hlinkClick r:id="" action="ppaction://media"/>
            <a:extLst>
              <a:ext uri="{FF2B5EF4-FFF2-40B4-BE49-F238E27FC236}">
                <a16:creationId xmlns:a16="http://schemas.microsoft.com/office/drawing/2014/main" id="{9D722ED3-9E33-1972-0BD4-EE051F6F07C4}"/>
              </a:ext>
            </a:extLst>
          </p:cNvPr>
          <p:cNvPicPr>
            <a:picLocks noGrp="1" noChangeAspect="1" noChangeArrowheads="1"/>
          </p:cNvPicPr>
          <p:nvPr>
            <p:ph sz="quarter" idx="4"/>
          </p:nvPr>
        </p:nvPicPr>
        <p:blipFill>
          <a:blip r:embed="rId3"/>
          <a:srcRect/>
          <a:stretch>
            <a:fillRect/>
          </a:stretch>
        </p:blipFill>
        <p:spPr>
          <a:xfrm>
            <a:off x="6323014" y="3973514"/>
            <a:ext cx="3887787" cy="2503487"/>
          </a:xfrm>
        </p:spPr>
      </p:pic>
      <p:pic>
        <p:nvPicPr>
          <p:cNvPr id="79875" name="HB1">
            <a:hlinkClick r:id="" action="ppaction://media"/>
            <a:extLst>
              <a:ext uri="{FF2B5EF4-FFF2-40B4-BE49-F238E27FC236}">
                <a16:creationId xmlns:a16="http://schemas.microsoft.com/office/drawing/2014/main" id="{ED01C210-3A4A-0EB5-0737-4928786657A1}"/>
              </a:ext>
            </a:extLst>
          </p:cNvPr>
          <p:cNvPicPr>
            <a:picLocks noGrp="1" noChangeAspect="1" noChangeArrowheads="1"/>
          </p:cNvPicPr>
          <p:nvPr>
            <p:ph sz="half" idx="2"/>
          </p:nvPr>
        </p:nvPicPr>
        <p:blipFill>
          <a:blip r:embed="rId4"/>
          <a:srcRect/>
          <a:stretch>
            <a:fillRect/>
          </a:stretch>
        </p:blipFill>
        <p:spPr>
          <a:xfrm>
            <a:off x="2044700" y="3973514"/>
            <a:ext cx="4148138" cy="2498725"/>
          </a:xfrm>
        </p:spPr>
      </p:pic>
      <p:sp>
        <p:nvSpPr>
          <p:cNvPr id="4" name="Rectangle 2">
            <a:extLst>
              <a:ext uri="{FF2B5EF4-FFF2-40B4-BE49-F238E27FC236}">
                <a16:creationId xmlns:a16="http://schemas.microsoft.com/office/drawing/2014/main" id="{74D6EE9C-DF6C-2E38-6412-E0EB09397CD8}"/>
              </a:ext>
            </a:extLst>
          </p:cNvPr>
          <p:cNvSpPr>
            <a:spLocks noGrp="1"/>
          </p:cNvSpPr>
          <p:nvPr>
            <p:ph type="title"/>
          </p:nvPr>
        </p:nvSpPr>
        <p:spPr>
          <a:xfrm>
            <a:off x="860612" y="89647"/>
            <a:ext cx="10058400" cy="585041"/>
          </a:xfrm>
        </p:spPr>
        <p:txBody>
          <a:bodyPr>
            <a:normAutofit/>
          </a:bodyPr>
          <a:lstStyle/>
          <a:p>
            <a:pPr algn="ctr" eaLnBrk="1" hangingPunct="1">
              <a:defRPr/>
            </a:pPr>
            <a:r>
              <a:rPr lang="en-US" altLang="he-IL" sz="3200" dirty="0">
                <a:solidFill>
                  <a:srgbClr val="002060"/>
                </a:solidFill>
                <a:latin typeface="Calibri" panose="020F0502020204030204" pitchFamily="34" charset="0"/>
                <a:cs typeface="Arial Narrow" panose="020B0606020202030204" pitchFamily="34" charset="0"/>
              </a:rPr>
              <a:t>Carcinoid Heart Disease (CHD)</a:t>
            </a:r>
          </a:p>
        </p:txBody>
      </p:sp>
      <p:grpSp>
        <p:nvGrpSpPr>
          <p:cNvPr id="28677" name="Group 7">
            <a:extLst>
              <a:ext uri="{FF2B5EF4-FFF2-40B4-BE49-F238E27FC236}">
                <a16:creationId xmlns:a16="http://schemas.microsoft.com/office/drawing/2014/main" id="{DFDD55D6-3325-4AA9-C452-3263D99D2BB2}"/>
              </a:ext>
            </a:extLst>
          </p:cNvPr>
          <p:cNvGrpSpPr>
            <a:grpSpLocks/>
          </p:cNvGrpSpPr>
          <p:nvPr/>
        </p:nvGrpSpPr>
        <p:grpSpPr bwMode="auto">
          <a:xfrm>
            <a:off x="2246314" y="2743200"/>
            <a:ext cx="3679825" cy="2596453"/>
            <a:chOff x="1940501" y="4187825"/>
            <a:chExt cx="2388743" cy="1773415"/>
          </a:xfrm>
        </p:grpSpPr>
        <p:sp>
          <p:nvSpPr>
            <p:cNvPr id="26637" name="TextBox 15">
              <a:extLst>
                <a:ext uri="{FF2B5EF4-FFF2-40B4-BE49-F238E27FC236}">
                  <a16:creationId xmlns:a16="http://schemas.microsoft.com/office/drawing/2014/main" id="{16368C02-5BEF-0256-0A45-F33771DA0F5A}"/>
                </a:ext>
              </a:extLst>
            </p:cNvPr>
            <p:cNvSpPr txBox="1">
              <a:spLocks noChangeArrowheads="1"/>
            </p:cNvSpPr>
            <p:nvPr/>
          </p:nvSpPr>
          <p:spPr bwMode="auto">
            <a:xfrm>
              <a:off x="2209800" y="5692775"/>
              <a:ext cx="492125" cy="2102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r>
                <a:rPr lang="en-US" altLang="en-US" sz="1400" b="1" baseline="0">
                  <a:solidFill>
                    <a:srgbClr val="FFFFFF"/>
                  </a:solidFill>
                  <a:latin typeface="Arial" panose="020B0604020202020204" pitchFamily="34" charset="0"/>
                  <a:cs typeface="Arial" panose="020B0604020202020204" pitchFamily="34" charset="0"/>
                </a:rPr>
                <a:t>RA</a:t>
              </a:r>
              <a:endParaRPr lang="he-IL" altLang="en-US" sz="1400" b="1" baseline="0">
                <a:solidFill>
                  <a:srgbClr val="FFFFFF"/>
                </a:solidFill>
                <a:latin typeface="Arial" panose="020B0604020202020204" pitchFamily="34" charset="0"/>
              </a:endParaRPr>
            </a:p>
          </p:txBody>
        </p:sp>
        <p:sp>
          <p:nvSpPr>
            <p:cNvPr id="26638" name="TextBox 16">
              <a:extLst>
                <a:ext uri="{FF2B5EF4-FFF2-40B4-BE49-F238E27FC236}">
                  <a16:creationId xmlns:a16="http://schemas.microsoft.com/office/drawing/2014/main" id="{8D734149-1EF6-CF45-DBDA-56FB57BC9A22}"/>
                </a:ext>
              </a:extLst>
            </p:cNvPr>
            <p:cNvSpPr txBox="1">
              <a:spLocks noChangeArrowheads="1"/>
            </p:cNvSpPr>
            <p:nvPr/>
          </p:nvSpPr>
          <p:spPr bwMode="auto">
            <a:xfrm>
              <a:off x="2209800" y="4187825"/>
              <a:ext cx="527050" cy="21021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r>
                <a:rPr lang="en-US" altLang="en-US" sz="1400" b="1" baseline="0">
                  <a:solidFill>
                    <a:srgbClr val="FFFFFF"/>
                  </a:solidFill>
                  <a:latin typeface="Arial" panose="020B0604020202020204" pitchFamily="34" charset="0"/>
                  <a:cs typeface="Arial" panose="020B0604020202020204" pitchFamily="34" charset="0"/>
                </a:rPr>
                <a:t>RV</a:t>
              </a:r>
              <a:endParaRPr lang="he-IL" altLang="en-US" sz="1400" b="1" baseline="0">
                <a:solidFill>
                  <a:srgbClr val="FFFFFF"/>
                </a:solidFill>
                <a:latin typeface="Arial" panose="020B0604020202020204" pitchFamily="34" charset="0"/>
              </a:endParaRPr>
            </a:p>
          </p:txBody>
        </p:sp>
        <p:pic>
          <p:nvPicPr>
            <p:cNvPr id="26639" name="HB1">
              <a:hlinkClick r:id="" action="ppaction://media"/>
              <a:extLst>
                <a:ext uri="{FF2B5EF4-FFF2-40B4-BE49-F238E27FC236}">
                  <a16:creationId xmlns:a16="http://schemas.microsoft.com/office/drawing/2014/main" id="{51B8EDDE-0C49-2CD7-F262-B328CAC383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527"/>
            <a:stretch>
              <a:fillRect/>
            </a:stretch>
          </p:blipFill>
          <p:spPr bwMode="auto">
            <a:xfrm>
              <a:off x="1940501" y="4360056"/>
              <a:ext cx="2388743" cy="160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6">
              <a:extLst>
                <a:ext uri="{FF2B5EF4-FFF2-40B4-BE49-F238E27FC236}">
                  <a16:creationId xmlns:a16="http://schemas.microsoft.com/office/drawing/2014/main" id="{1BD71319-F511-9DA7-59F8-C10DD92C2EFC}"/>
                </a:ext>
              </a:extLst>
            </p:cNvPr>
            <p:cNvSpPr txBox="1">
              <a:spLocks noChangeArrowheads="1"/>
            </p:cNvSpPr>
            <p:nvPr/>
          </p:nvSpPr>
          <p:spPr bwMode="auto">
            <a:xfrm>
              <a:off x="2807167" y="4500099"/>
              <a:ext cx="327705" cy="210351"/>
            </a:xfrm>
            <a:prstGeom prst="rect">
              <a:avLst/>
            </a:prstGeom>
            <a:noFill/>
            <a:ln w="9525">
              <a:noFill/>
              <a:miter lim="800000"/>
              <a:headEnd/>
              <a:tailEnd/>
            </a:ln>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a:defRPr/>
              </a:pPr>
              <a:r>
                <a:rPr lang="en-US" altLang="en-US" sz="1400" b="1" kern="0" baseline="0" dirty="0">
                  <a:solidFill>
                    <a:srgbClr val="FFFFFF"/>
                  </a:solidFill>
                  <a:latin typeface="Calibri" panose="020F0502020204030204" pitchFamily="34" charset="0"/>
                  <a:cs typeface="Calibri" panose="020F0502020204030204" pitchFamily="34" charset="0"/>
                </a:rPr>
                <a:t>RV</a:t>
              </a:r>
              <a:endParaRPr lang="he-IL" altLang="en-US" sz="1400" b="1" kern="0" baseline="0" dirty="0">
                <a:solidFill>
                  <a:srgbClr val="FFFFFF"/>
                </a:solidFill>
                <a:latin typeface="Calibri" panose="020F0502020204030204" pitchFamily="34" charset="0"/>
                <a:cs typeface="Calibri" panose="020F0502020204030204" pitchFamily="34" charset="0"/>
              </a:endParaRPr>
            </a:p>
          </p:txBody>
        </p:sp>
        <p:sp>
          <p:nvSpPr>
            <p:cNvPr id="26641" name="TextBox 15">
              <a:extLst>
                <a:ext uri="{FF2B5EF4-FFF2-40B4-BE49-F238E27FC236}">
                  <a16:creationId xmlns:a16="http://schemas.microsoft.com/office/drawing/2014/main" id="{247DE671-F887-91E7-F805-4ACF1434CD31}"/>
                </a:ext>
              </a:extLst>
            </p:cNvPr>
            <p:cNvSpPr txBox="1">
              <a:spLocks noChangeArrowheads="1"/>
            </p:cNvSpPr>
            <p:nvPr/>
          </p:nvSpPr>
          <p:spPr bwMode="auto">
            <a:xfrm>
              <a:off x="2906096" y="5296774"/>
              <a:ext cx="322878" cy="21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a:r>
                <a:rPr lang="en-US" altLang="en-US" sz="1400" b="1" baseline="0">
                  <a:solidFill>
                    <a:srgbClr val="FFFFFF"/>
                  </a:solidFill>
                  <a:latin typeface="Calibri" panose="020F0502020204030204" pitchFamily="34" charset="0"/>
                  <a:cs typeface="Calibri" panose="020F0502020204030204" pitchFamily="34" charset="0"/>
                </a:rPr>
                <a:t>RA</a:t>
              </a:r>
              <a:endParaRPr lang="he-IL" altLang="en-US" sz="1400" b="1" baseline="0">
                <a:solidFill>
                  <a:srgbClr val="FFFFFF"/>
                </a:solidFill>
                <a:latin typeface="Calibri" panose="020F0502020204030204" pitchFamily="34" charset="0"/>
                <a:cs typeface="Calibri" panose="020F0502020204030204" pitchFamily="34" charset="0"/>
              </a:endParaRPr>
            </a:p>
          </p:txBody>
        </p:sp>
      </p:grpSp>
      <p:pic>
        <p:nvPicPr>
          <p:cNvPr id="28678" name="HB2">
            <a:hlinkClick r:id="" action="ppaction://media"/>
            <a:extLst>
              <a:ext uri="{FF2B5EF4-FFF2-40B4-BE49-F238E27FC236}">
                <a16:creationId xmlns:a16="http://schemas.microsoft.com/office/drawing/2014/main" id="{3CF11740-174C-F903-800B-E3FC2D9E5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13" y="2971800"/>
            <a:ext cx="3681412"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2701C197-2696-5477-B380-A151621ACBB0}"/>
              </a:ext>
            </a:extLst>
          </p:cNvPr>
          <p:cNvSpPr txBox="1">
            <a:spLocks/>
          </p:cNvSpPr>
          <p:nvPr/>
        </p:nvSpPr>
        <p:spPr bwMode="auto">
          <a:xfrm>
            <a:off x="2246314" y="1381512"/>
            <a:ext cx="7543800" cy="665163"/>
          </a:xfrm>
          <a:prstGeom prst="rect">
            <a:avLst/>
          </a:prstGeom>
          <a:noFill/>
          <a:ln>
            <a:noFill/>
          </a:ln>
        </p:spPr>
        <p:txBody>
          <a:bodyPr anchor="b"/>
          <a:lstStyle>
            <a:lvl1pPr marL="0" indent="0" algn="l" defTabSz="685800" rtl="0" eaLnBrk="0" fontAlgn="base" hangingPunct="0">
              <a:lnSpc>
                <a:spcPct val="90000"/>
              </a:lnSpc>
              <a:spcBef>
                <a:spcPts val="750"/>
              </a:spcBef>
              <a:spcAft>
                <a:spcPct val="0"/>
              </a:spcAft>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342900" indent="-342900" defTabSz="914400" fontAlgn="auto">
              <a:lnSpc>
                <a:spcPct val="100000"/>
              </a:lnSpc>
              <a:spcBef>
                <a:spcPct val="0"/>
              </a:spcBef>
              <a:spcAft>
                <a:spcPts val="0"/>
              </a:spcAft>
              <a:buClr>
                <a:srgbClr val="00FF00"/>
              </a:buClr>
              <a:buFont typeface="Wingdings" panose="05000000000000000000" pitchFamily="2" charset="2"/>
              <a:buChar char="§"/>
              <a:defRPr/>
            </a:pPr>
            <a:r>
              <a:rPr lang="en-US" altLang="en-US" sz="2400" b="0" dirty="0">
                <a:solidFill>
                  <a:srgbClr val="0066FF"/>
                </a:solidFill>
                <a:latin typeface="Calibri" panose="020F0502020204030204" pitchFamily="34" charset="0"/>
                <a:cs typeface="Calibri" panose="020F0502020204030204" pitchFamily="34" charset="0"/>
              </a:rPr>
              <a:t>Echocardiography </a:t>
            </a:r>
          </a:p>
          <a:p>
            <a:pPr marL="685800" lvl="1" indent="-342900" defTabSz="914400" fontAlgn="auto">
              <a:lnSpc>
                <a:spcPct val="100000"/>
              </a:lnSpc>
              <a:spcBef>
                <a:spcPct val="0"/>
              </a:spcBef>
              <a:spcAft>
                <a:spcPts val="0"/>
              </a:spcAft>
              <a:buFont typeface="Arial" panose="020B0604020202020204" pitchFamily="34" charset="0"/>
              <a:buChar char="•"/>
              <a:defRPr/>
            </a:pPr>
            <a:r>
              <a:rPr lang="en-US" altLang="en-US" sz="2000" b="0" dirty="0">
                <a:latin typeface="Calibri" panose="020F0502020204030204" pitchFamily="34" charset="0"/>
                <a:cs typeface="Calibri" panose="020F0502020204030204" pitchFamily="34" charset="0"/>
              </a:rPr>
              <a:t>CHD: TV cusps fibrosis &amp; retraction, severe/free TR</a:t>
            </a:r>
            <a:endParaRPr lang="en-US" altLang="en-US" sz="2000" b="0" dirty="0">
              <a:solidFill>
                <a:srgbClr val="FF0000"/>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814DAC10-720D-5E0C-F175-74B618973394}"/>
              </a:ext>
            </a:extLst>
          </p:cNvPr>
          <p:cNvSpPr/>
          <p:nvPr/>
        </p:nvSpPr>
        <p:spPr>
          <a:xfrm>
            <a:off x="3902076" y="5373688"/>
            <a:ext cx="4841875" cy="646112"/>
          </a:xfrm>
          <a:prstGeom prst="rect">
            <a:avLst/>
          </a:prstGeom>
        </p:spPr>
        <p:txBody>
          <a:bodyPr>
            <a:spAutoFit/>
          </a:bodyPr>
          <a:lstStyle/>
          <a:p>
            <a:pPr algn="ctr">
              <a:buClr>
                <a:srgbClr val="00FF00"/>
              </a:buClr>
              <a:defRPr/>
            </a:pPr>
            <a:r>
              <a:rPr lang="en-US" altLang="he-IL" sz="3600" dirty="0">
                <a:solidFill>
                  <a:srgbClr val="FF0000"/>
                </a:solidFill>
                <a:effectLst>
                  <a:outerShdw blurRad="38100" dist="38100" dir="2700000" algn="tl">
                    <a:srgbClr val="000000">
                      <a:alpha val="43137"/>
                    </a:srgbClr>
                  </a:outerShdw>
                </a:effectLst>
                <a:latin typeface="Calibri"/>
              </a:rPr>
              <a:t>WHAT NEXT?</a:t>
            </a:r>
          </a:p>
        </p:txBody>
      </p:sp>
      <p:sp>
        <p:nvSpPr>
          <p:cNvPr id="10" name="Arrow: Right 9">
            <a:extLst>
              <a:ext uri="{FF2B5EF4-FFF2-40B4-BE49-F238E27FC236}">
                <a16:creationId xmlns:a16="http://schemas.microsoft.com/office/drawing/2014/main" id="{8658A197-AEC4-8E00-2CBC-6B0DF9FC8E26}"/>
              </a:ext>
            </a:extLst>
          </p:cNvPr>
          <p:cNvSpPr/>
          <p:nvPr/>
        </p:nvSpPr>
        <p:spPr>
          <a:xfrm>
            <a:off x="2682876" y="3817939"/>
            <a:ext cx="714375" cy="3190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3" name="Arrow: Right 12">
            <a:extLst>
              <a:ext uri="{FF2B5EF4-FFF2-40B4-BE49-F238E27FC236}">
                <a16:creationId xmlns:a16="http://schemas.microsoft.com/office/drawing/2014/main" id="{02DE5B81-DCA5-B95C-1156-4C58B5D36F26}"/>
              </a:ext>
            </a:extLst>
          </p:cNvPr>
          <p:cNvSpPr/>
          <p:nvPr/>
        </p:nvSpPr>
        <p:spPr>
          <a:xfrm>
            <a:off x="6711951" y="3849689"/>
            <a:ext cx="714375" cy="3190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 name="Content Placeholder 2">
            <a:extLst>
              <a:ext uri="{FF2B5EF4-FFF2-40B4-BE49-F238E27FC236}">
                <a16:creationId xmlns:a16="http://schemas.microsoft.com/office/drawing/2014/main" id="{6B2172F2-D4B3-4569-4351-E389CDA0810B}"/>
              </a:ext>
            </a:extLst>
          </p:cNvPr>
          <p:cNvSpPr txBox="1">
            <a:spLocks/>
          </p:cNvSpPr>
          <p:nvPr/>
        </p:nvSpPr>
        <p:spPr bwMode="auto">
          <a:xfrm>
            <a:off x="2265363" y="639449"/>
            <a:ext cx="7581900" cy="771525"/>
          </a:xfrm>
          <a:prstGeom prst="rect">
            <a:avLst/>
          </a:prstGeom>
          <a:noFill/>
          <a:ln>
            <a:noFill/>
          </a:ln>
        </p:spPr>
        <p:txBody>
          <a:bodyPr anchor="b"/>
          <a:lstStyle>
            <a:lvl1pPr marL="0" indent="0" algn="l" defTabSz="685800" rtl="0" eaLnBrk="0" fontAlgn="base" hangingPunct="0">
              <a:lnSpc>
                <a:spcPct val="90000"/>
              </a:lnSpc>
              <a:spcBef>
                <a:spcPts val="750"/>
              </a:spcBef>
              <a:spcAft>
                <a:spcPct val="0"/>
              </a:spcAft>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defTabSz="914400">
              <a:lnSpc>
                <a:spcPct val="100000"/>
              </a:lnSpc>
              <a:spcBef>
                <a:spcPts val="0"/>
              </a:spcBef>
              <a:buClr>
                <a:srgbClr val="00FF00"/>
              </a:buClr>
              <a:buFont typeface="Wingdings" panose="05000000000000000000" pitchFamily="2" charset="2"/>
              <a:buChar char="§"/>
              <a:defRPr/>
            </a:pPr>
            <a:r>
              <a:rPr lang="en-US" altLang="he-IL" sz="2400" b="0" kern="0" dirty="0">
                <a:solidFill>
                  <a:srgbClr val="0066FF"/>
                </a:solidFill>
                <a:latin typeface="Calibri" panose="020F0502020204030204" pitchFamily="34" charset="0"/>
                <a:cs typeface="Calibri" panose="020F0502020204030204" pitchFamily="34" charset="0"/>
              </a:rPr>
              <a:t>   Diagnostic procedures, </a:t>
            </a:r>
            <a:endParaRPr lang="en-US" altLang="he-IL" sz="2400" b="0" kern="0" dirty="0">
              <a:solidFill>
                <a:prstClr val="black"/>
              </a:solidFill>
              <a:latin typeface="Calibri" panose="020F0502020204030204" pitchFamily="34" charset="0"/>
              <a:cs typeface="Calibri" panose="020F0502020204030204" pitchFamily="34" charset="0"/>
            </a:endParaRPr>
          </a:p>
          <a:p>
            <a:pPr marL="685800" lvl="1" indent="-342900" defTabSz="914400" fontAlgn="auto">
              <a:lnSpc>
                <a:spcPct val="100000"/>
              </a:lnSpc>
              <a:spcBef>
                <a:spcPct val="0"/>
              </a:spcBef>
              <a:spcAft>
                <a:spcPts val="0"/>
              </a:spcAft>
              <a:buFont typeface="Arial" panose="020B0604020202020204" pitchFamily="34" charset="0"/>
              <a:buChar char="•"/>
              <a:defRPr/>
            </a:pPr>
            <a:r>
              <a:rPr lang="en-US" altLang="en-US" sz="2000" b="0" dirty="0">
                <a:latin typeface="Calibri" panose="020F0502020204030204" pitchFamily="34" charset="0"/>
                <a:cs typeface="Calibri" panose="020F0502020204030204" pitchFamily="34" charset="0"/>
              </a:rPr>
              <a:t>NT-proBNP = Grossly elevated</a:t>
            </a:r>
            <a:endParaRPr lang="en-US" altLang="en-US" sz="2000" b="0" dirty="0">
              <a:solidFill>
                <a:srgbClr val="FF0000"/>
              </a:solidFill>
              <a:effectLst>
                <a:outerShdw blurRad="38100" dist="38100" dir="2700000" algn="tl">
                  <a:srgbClr val="000000">
                    <a:alpha val="43137"/>
                  </a:srgbClr>
                </a:outerShdw>
              </a:effectLst>
            </a:endParaRPr>
          </a:p>
        </p:txBody>
      </p:sp>
      <p:sp>
        <p:nvSpPr>
          <p:cNvPr id="5" name="Content Placeholder 2">
            <a:extLst>
              <a:ext uri="{FF2B5EF4-FFF2-40B4-BE49-F238E27FC236}">
                <a16:creationId xmlns:a16="http://schemas.microsoft.com/office/drawing/2014/main" id="{CAEC3D0A-355A-F393-2105-8F3895848574}"/>
              </a:ext>
            </a:extLst>
          </p:cNvPr>
          <p:cNvSpPr txBox="1">
            <a:spLocks/>
          </p:cNvSpPr>
          <p:nvPr/>
        </p:nvSpPr>
        <p:spPr bwMode="auto">
          <a:xfrm>
            <a:off x="2246314" y="2405064"/>
            <a:ext cx="7431087" cy="490537"/>
          </a:xfrm>
          <a:prstGeom prst="rect">
            <a:avLst/>
          </a:prstGeom>
          <a:noFill/>
          <a:ln>
            <a:noFill/>
          </a:ln>
        </p:spPr>
        <p:txBody>
          <a:bodyPr anchor="b"/>
          <a:lstStyle>
            <a:lvl1pPr marL="0" indent="0" algn="l" defTabSz="685800" rtl="0" eaLnBrk="0" fontAlgn="base" hangingPunct="0">
              <a:lnSpc>
                <a:spcPct val="90000"/>
              </a:lnSpc>
              <a:spcBef>
                <a:spcPts val="750"/>
              </a:spcBef>
              <a:spcAft>
                <a:spcPct val="0"/>
              </a:spcAft>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0" fontAlgn="base" hangingPunct="0">
              <a:lnSpc>
                <a:spcPct val="90000"/>
              </a:lnSpc>
              <a:spcBef>
                <a:spcPts val="375"/>
              </a:spcBef>
              <a:spcAft>
                <a:spcPct val="0"/>
              </a:spcAft>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0" fontAlgn="base" hangingPunct="0">
              <a:lnSpc>
                <a:spcPct val="90000"/>
              </a:lnSpc>
              <a:spcBef>
                <a:spcPts val="375"/>
              </a:spcBef>
              <a:spcAft>
                <a:spcPct val="0"/>
              </a:spcAft>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0" fontAlgn="base" hangingPunct="0">
              <a:lnSpc>
                <a:spcPct val="90000"/>
              </a:lnSpc>
              <a:spcBef>
                <a:spcPts val="375"/>
              </a:spcBef>
              <a:spcAft>
                <a:spcPct val="0"/>
              </a:spcAft>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0" fontAlgn="base" hangingPunct="0">
              <a:lnSpc>
                <a:spcPct val="90000"/>
              </a:lnSpc>
              <a:spcBef>
                <a:spcPts val="375"/>
              </a:spcBef>
              <a:spcAft>
                <a:spcPct val="0"/>
              </a:spcAft>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342900" indent="-342900" defTabSz="914400" fontAlgn="auto">
              <a:lnSpc>
                <a:spcPct val="100000"/>
              </a:lnSpc>
              <a:spcBef>
                <a:spcPct val="0"/>
              </a:spcBef>
              <a:spcAft>
                <a:spcPts val="0"/>
              </a:spcAft>
              <a:buClr>
                <a:srgbClr val="00FF00"/>
              </a:buClr>
              <a:buFont typeface="Wingdings" panose="05000000000000000000" pitchFamily="2" charset="2"/>
              <a:buChar char="§"/>
              <a:defRPr/>
            </a:pPr>
            <a:r>
              <a:rPr lang="en-US" altLang="en-US" sz="2400" b="0" dirty="0">
                <a:solidFill>
                  <a:srgbClr val="0066FF"/>
                </a:solidFill>
                <a:latin typeface="Calibri" panose="020F0502020204030204" pitchFamily="34" charset="0"/>
                <a:cs typeface="Calibri" panose="020F0502020204030204" pitchFamily="34" charset="0"/>
              </a:rPr>
              <a:t>Provisional Diagnosis</a:t>
            </a:r>
            <a:r>
              <a:rPr lang="en-US" altLang="en-US" sz="2300" b="0" dirty="0">
                <a:latin typeface="Calibri" panose="020F0502020204030204" pitchFamily="34" charset="0"/>
                <a:cs typeface="Calibri" panose="020F0502020204030204" pitchFamily="34" charset="0"/>
              </a:rPr>
              <a:t> </a:t>
            </a:r>
            <a:r>
              <a:rPr lang="en-US" altLang="en-US" sz="2800" b="0" dirty="0">
                <a:latin typeface="Calibri" panose="020F0502020204030204" pitchFamily="34" charset="0"/>
                <a:cs typeface="Calibri" panose="020F0502020204030204" pitchFamily="34" charset="0"/>
              </a:rPr>
              <a:t>-  </a:t>
            </a:r>
            <a:r>
              <a:rPr lang="en-US" altLang="en-US" sz="2800" b="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WD SI NET, Stage 4, Grade 2, CS &amp; CHD</a:t>
            </a:r>
            <a:endParaRPr lang="en-US" altLang="en-US" sz="2800" b="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par>
                                <p:cTn id="8" presetID="4" presetClass="entr" presetSubtype="32" fill="hold" nodeType="withEffect">
                                  <p:stCondLst>
                                    <p:cond delay="0"/>
                                  </p:stCondLst>
                                  <p:childTnLst>
                                    <p:set>
                                      <p:cBhvr>
                                        <p:cTn id="9" dur="1" fill="hold">
                                          <p:stCondLst>
                                            <p:cond delay="0"/>
                                          </p:stCondLst>
                                        </p:cTn>
                                        <p:tgtEl>
                                          <p:spTgt spid="28677"/>
                                        </p:tgtEl>
                                        <p:attrNameLst>
                                          <p:attrName>style.visibility</p:attrName>
                                        </p:attrNameLst>
                                      </p:cBhvr>
                                      <p:to>
                                        <p:strVal val="visible"/>
                                      </p:to>
                                    </p:set>
                                    <p:animEffect transition="in" filter="box(out)">
                                      <p:cBhvr>
                                        <p:cTn id="10" dur="500"/>
                                        <p:tgtEl>
                                          <p:spTgt spid="28677"/>
                                        </p:tgtEl>
                                      </p:cBhvr>
                                    </p:animEffect>
                                  </p:childTnLst>
                                </p:cTn>
                              </p:par>
                              <p:par>
                                <p:cTn id="11" presetID="4" presetClass="entr" presetSubtype="32" fill="hold" nodeType="withEffect">
                                  <p:stCondLst>
                                    <p:cond delay="0"/>
                                  </p:stCondLst>
                                  <p:childTnLst>
                                    <p:set>
                                      <p:cBhvr>
                                        <p:cTn id="12" dur="1" fill="hold">
                                          <p:stCondLst>
                                            <p:cond delay="0"/>
                                          </p:stCondLst>
                                        </p:cTn>
                                        <p:tgtEl>
                                          <p:spTgt spid="28678"/>
                                        </p:tgtEl>
                                        <p:attrNameLst>
                                          <p:attrName>style.visibility</p:attrName>
                                        </p:attrNameLst>
                                      </p:cBhvr>
                                      <p:to>
                                        <p:strVal val="visible"/>
                                      </p:to>
                                    </p:set>
                                    <p:animEffect transition="in" filter="box(out)">
                                      <p:cBhvr>
                                        <p:cTn id="13" dur="500"/>
                                        <p:tgtEl>
                                          <p:spTgt spid="28678"/>
                                        </p:tgtEl>
                                      </p:cBhvr>
                                    </p:animEffect>
                                  </p:childTnLst>
                                </p:cTn>
                              </p:par>
                              <p:par>
                                <p:cTn id="14" presetID="4" presetClass="entr" presetSubtype="3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out)">
                                      <p:cBhvr>
                                        <p:cTn id="16" dur="500"/>
                                        <p:tgtEl>
                                          <p:spTgt spid="10"/>
                                        </p:tgtEl>
                                      </p:cBhvr>
                                    </p:animEffect>
                                  </p:childTnLst>
                                </p:cTn>
                              </p:par>
                              <p:par>
                                <p:cTn id="17" presetID="4" presetClass="entr" presetSubtype="3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out)">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500"/>
                                        <p:tgtEl>
                                          <p:spTgt spid="5"/>
                                        </p:tgtEl>
                                      </p:cBhvr>
                                    </p:animEffect>
                                  </p:childTnLst>
                                </p:cTn>
                              </p:par>
                            </p:childTnLst>
                          </p:cTn>
                        </p:par>
                        <p:par>
                          <p:cTn id="25" fill="hold" nodeType="afterGroup">
                            <p:stCondLst>
                              <p:cond delay="500"/>
                            </p:stCondLst>
                            <p:childTnLst>
                              <p:par>
                                <p:cTn id="26" presetID="4" presetClass="entr" presetSubtype="32"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out)">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0" grpId="0" animBg="1"/>
      <p:bldP spid="1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DDD7D37-4797-2D4F-F36A-D991BA946237}"/>
              </a:ext>
            </a:extLst>
          </p:cNvPr>
          <p:cNvSpPr txBox="1">
            <a:spLocks noChangeArrowheads="1"/>
          </p:cNvSpPr>
          <p:nvPr/>
        </p:nvSpPr>
        <p:spPr bwMode="auto">
          <a:xfrm>
            <a:off x="1371599" y="134472"/>
            <a:ext cx="9530255" cy="941293"/>
          </a:xfrm>
          <a:prstGeom prst="rect">
            <a:avLst/>
          </a:prstGeom>
          <a:noFill/>
          <a:ln>
            <a:noFill/>
          </a:ln>
        </p:spPr>
        <p:txBody>
          <a:bodyPr anchor="ct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a:defRPr>
            </a:lvl2pPr>
            <a:lvl3pPr algn="l" defTabSz="685800" rtl="0" eaLnBrk="0" fontAlgn="base" hangingPunct="0">
              <a:lnSpc>
                <a:spcPct val="90000"/>
              </a:lnSpc>
              <a:spcBef>
                <a:spcPct val="0"/>
              </a:spcBef>
              <a:spcAft>
                <a:spcPct val="0"/>
              </a:spcAft>
              <a:defRPr sz="3300">
                <a:solidFill>
                  <a:schemeClr val="tx1"/>
                </a:solidFill>
                <a:latin typeface="Calibri Light"/>
              </a:defRPr>
            </a:lvl3pPr>
            <a:lvl4pPr algn="l" defTabSz="685800" rtl="0" eaLnBrk="0" fontAlgn="base" hangingPunct="0">
              <a:lnSpc>
                <a:spcPct val="90000"/>
              </a:lnSpc>
              <a:spcBef>
                <a:spcPct val="0"/>
              </a:spcBef>
              <a:spcAft>
                <a:spcPct val="0"/>
              </a:spcAft>
              <a:defRPr sz="3300">
                <a:solidFill>
                  <a:schemeClr val="tx1"/>
                </a:solidFill>
                <a:latin typeface="Calibri Light"/>
              </a:defRPr>
            </a:lvl4pPr>
            <a:lvl5pPr algn="l" defTabSz="685800" rtl="0" eaLnBrk="0" fontAlgn="base" hangingPunct="0">
              <a:lnSpc>
                <a:spcPct val="90000"/>
              </a:lnSpc>
              <a:spcBef>
                <a:spcPct val="0"/>
              </a:spcBef>
              <a:spcAft>
                <a:spcPct val="0"/>
              </a:spcAft>
              <a:defRPr sz="3300">
                <a:solidFill>
                  <a:schemeClr val="tx1"/>
                </a:solidFill>
                <a:latin typeface="Calibri Light"/>
              </a:defRPr>
            </a:lvl5pPr>
            <a:lvl6pPr marL="457200" algn="l" defTabSz="685800" rtl="0" fontAlgn="base">
              <a:lnSpc>
                <a:spcPct val="90000"/>
              </a:lnSpc>
              <a:spcBef>
                <a:spcPct val="0"/>
              </a:spcBef>
              <a:spcAft>
                <a:spcPct val="0"/>
              </a:spcAft>
              <a:defRPr sz="3300">
                <a:solidFill>
                  <a:schemeClr val="tx1"/>
                </a:solidFill>
                <a:latin typeface="Calibri Light"/>
              </a:defRPr>
            </a:lvl6pPr>
            <a:lvl7pPr marL="914400" algn="l" defTabSz="685800" rtl="0" fontAlgn="base">
              <a:lnSpc>
                <a:spcPct val="90000"/>
              </a:lnSpc>
              <a:spcBef>
                <a:spcPct val="0"/>
              </a:spcBef>
              <a:spcAft>
                <a:spcPct val="0"/>
              </a:spcAft>
              <a:defRPr sz="3300">
                <a:solidFill>
                  <a:schemeClr val="tx1"/>
                </a:solidFill>
                <a:latin typeface="Calibri Light"/>
              </a:defRPr>
            </a:lvl7pPr>
            <a:lvl8pPr marL="1371600" algn="l" defTabSz="685800" rtl="0" fontAlgn="base">
              <a:lnSpc>
                <a:spcPct val="90000"/>
              </a:lnSpc>
              <a:spcBef>
                <a:spcPct val="0"/>
              </a:spcBef>
              <a:spcAft>
                <a:spcPct val="0"/>
              </a:spcAft>
              <a:defRPr sz="3300">
                <a:solidFill>
                  <a:schemeClr val="tx1"/>
                </a:solidFill>
                <a:latin typeface="Calibri Light"/>
              </a:defRPr>
            </a:lvl8pPr>
            <a:lvl9pPr marL="1828800" algn="l" defTabSz="685800" rtl="0" fontAlgn="base">
              <a:lnSpc>
                <a:spcPct val="90000"/>
              </a:lnSpc>
              <a:spcBef>
                <a:spcPct val="0"/>
              </a:spcBef>
              <a:spcAft>
                <a:spcPct val="0"/>
              </a:spcAft>
              <a:defRPr sz="3300">
                <a:solidFill>
                  <a:schemeClr val="tx1"/>
                </a:solidFill>
                <a:latin typeface="Calibri Light"/>
              </a:defRPr>
            </a:lvl9pPr>
          </a:lstStyle>
          <a:p>
            <a:pPr algn="ctr" eaLnBrk="1" hangingPunct="1">
              <a:defRPr/>
            </a:pPr>
            <a:r>
              <a:rPr lang="en-US" altLang="he-IL" sz="3600" dirty="0">
                <a:effectLst>
                  <a:outerShdw blurRad="38100" dist="38100" dir="2700000" algn="tl">
                    <a:srgbClr val="000000">
                      <a:alpha val="43137"/>
                    </a:srgbClr>
                  </a:outerShdw>
                </a:effectLst>
                <a:latin typeface="Calibri"/>
              </a:rPr>
              <a:t>Principles of Therapy </a:t>
            </a:r>
            <a:r>
              <a:rPr lang="en-US" altLang="he-IL" sz="3600" dirty="0">
                <a:effectLst>
                  <a:outerShdw blurRad="38100" dist="38100" dir="2700000" algn="tl">
                    <a:srgbClr val="000000">
                      <a:alpha val="43137"/>
                    </a:srgbClr>
                  </a:outerShdw>
                </a:effectLst>
                <a:latin typeface="Calibri"/>
                <a:cs typeface="Times New Roman" panose="02020603050405020304" pitchFamily="18" charset="0"/>
              </a:rPr>
              <a:t>to a CS &amp; CHD Patient </a:t>
            </a:r>
          </a:p>
        </p:txBody>
      </p:sp>
      <p:sp>
        <p:nvSpPr>
          <p:cNvPr id="4" name="Rectangle 3">
            <a:extLst>
              <a:ext uri="{FF2B5EF4-FFF2-40B4-BE49-F238E27FC236}">
                <a16:creationId xmlns:a16="http://schemas.microsoft.com/office/drawing/2014/main" id="{FFF68746-7DA7-0308-DBA7-1B8656210A62}"/>
              </a:ext>
            </a:extLst>
          </p:cNvPr>
          <p:cNvSpPr txBox="1">
            <a:spLocks noChangeArrowheads="1"/>
          </p:cNvSpPr>
          <p:nvPr/>
        </p:nvSpPr>
        <p:spPr>
          <a:xfrm>
            <a:off x="2235200" y="1447800"/>
            <a:ext cx="8001000" cy="3505200"/>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eaLnBrk="1" hangingPunct="1">
              <a:buClr>
                <a:srgbClr val="00FF00"/>
              </a:buClr>
              <a:buFont typeface="Wingdings" panose="05000000000000000000" pitchFamily="2" charset="2"/>
              <a:buChar char="§"/>
              <a:defRPr/>
            </a:pPr>
            <a:r>
              <a:rPr lang="en-US" altLang="en-US" sz="2800" kern="0" dirty="0">
                <a:solidFill>
                  <a:srgbClr val="002060"/>
                </a:solidFill>
                <a:latin typeface="Calibri" panose="020F0502020204030204" pitchFamily="34" charset="0"/>
              </a:rPr>
              <a:t> </a:t>
            </a:r>
            <a:r>
              <a:rPr lang="en-US" altLang="en-US" sz="2800" kern="0" dirty="0">
                <a:solidFill>
                  <a:srgbClr val="0066FF"/>
                </a:solidFill>
                <a:effectLst>
                  <a:outerShdw blurRad="38100" dist="38100" dir="2700000" algn="tl">
                    <a:srgbClr val="000000">
                      <a:alpha val="43137"/>
                    </a:srgbClr>
                  </a:outerShdw>
                </a:effectLst>
                <a:latin typeface="Calibri" panose="020F0502020204030204" pitchFamily="34" charset="0"/>
              </a:rPr>
              <a:t>1st Decrease Hormonal Levels</a:t>
            </a:r>
            <a:r>
              <a:rPr lang="en-US" altLang="en-US" sz="2800" kern="0" dirty="0">
                <a:solidFill>
                  <a:srgbClr val="002060"/>
                </a:solidFill>
                <a:latin typeface="Calibri" panose="020F0502020204030204" pitchFamily="34" charset="0"/>
              </a:rPr>
              <a:t>, </a:t>
            </a:r>
            <a:r>
              <a:rPr lang="en-US" altLang="en-US" sz="2800" i="1" kern="0" dirty="0">
                <a:solidFill>
                  <a:srgbClr val="002060"/>
                </a:solidFill>
                <a:latin typeface="Calibri" panose="020F0502020204030204" pitchFamily="34" charset="0"/>
              </a:rPr>
              <a:t>crucial</a:t>
            </a:r>
            <a:r>
              <a:rPr lang="en-US" altLang="en-US" sz="2800" kern="0" dirty="0">
                <a:solidFill>
                  <a:srgbClr val="002060"/>
                </a:solidFill>
                <a:latin typeface="Calibri" panose="020F0502020204030204" pitchFamily="34" charset="0"/>
              </a:rPr>
              <a:t>:  </a:t>
            </a:r>
          </a:p>
          <a:p>
            <a:pPr lvl="2" eaLnBrk="1" hangingPunct="1">
              <a:spcBef>
                <a:spcPts val="0"/>
              </a:spcBef>
              <a:buClr>
                <a:schemeClr val="tx1"/>
              </a:buClr>
              <a:buFont typeface="Arial" panose="020B0604020202020204" pitchFamily="34" charset="0"/>
              <a:buChar char="•"/>
              <a:defRPr/>
            </a:pPr>
            <a:r>
              <a:rPr lang="en-US" altLang="en-US" kern="0" dirty="0">
                <a:latin typeface="Calibri" panose="020F0502020204030204" pitchFamily="34" charset="0"/>
                <a:cs typeface="Calibri" panose="020F0502020204030204" pitchFamily="34" charset="0"/>
              </a:rPr>
              <a:t>control the symptoms (±tumor growth) </a:t>
            </a:r>
          </a:p>
          <a:p>
            <a:pPr lvl="2" eaLnBrk="1" hangingPunct="1">
              <a:spcBef>
                <a:spcPts val="0"/>
              </a:spcBef>
              <a:buClr>
                <a:schemeClr val="tx1"/>
              </a:buClr>
              <a:buFont typeface="Arial" panose="020B0604020202020204" pitchFamily="34" charset="0"/>
              <a:buChar char="•"/>
              <a:defRPr/>
            </a:pPr>
            <a:r>
              <a:rPr lang="en-US" altLang="en-US" kern="0" dirty="0">
                <a:latin typeface="Calibri" panose="020F0502020204030204" pitchFamily="34" charset="0"/>
                <a:cs typeface="Calibri" panose="020F0502020204030204" pitchFamily="34" charset="0"/>
              </a:rPr>
              <a:t>control the negative haemodynamic impact of serotonin </a:t>
            </a:r>
          </a:p>
          <a:p>
            <a:pPr lvl="2" eaLnBrk="1" hangingPunct="1">
              <a:spcBef>
                <a:spcPts val="0"/>
              </a:spcBef>
              <a:buClr>
                <a:schemeClr val="tx1"/>
              </a:buClr>
              <a:buFont typeface="Arial" panose="020B0604020202020204" pitchFamily="34" charset="0"/>
              <a:buChar char="•"/>
              <a:defRPr/>
            </a:pPr>
            <a:r>
              <a:rPr lang="en-US" altLang="en-US" kern="0" dirty="0">
                <a:latin typeface="Calibri" panose="020F0502020204030204" pitchFamily="34" charset="0"/>
                <a:cs typeface="Calibri" panose="020F0502020204030204" pitchFamily="34" charset="0"/>
              </a:rPr>
              <a:t>prevent carcinoid crisis</a:t>
            </a:r>
          </a:p>
          <a:p>
            <a:pPr lvl="2" eaLnBrk="1" hangingPunct="1">
              <a:spcBef>
                <a:spcPts val="0"/>
              </a:spcBef>
              <a:buClr>
                <a:schemeClr val="tx1"/>
              </a:buClr>
              <a:buFont typeface="Arial" panose="020B0604020202020204" pitchFamily="34" charset="0"/>
              <a:buChar char="•"/>
              <a:defRPr/>
            </a:pPr>
            <a:r>
              <a:rPr lang="en-US" altLang="en-US" kern="0" dirty="0">
                <a:latin typeface="Calibri" panose="020F0502020204030204" pitchFamily="34" charset="0"/>
                <a:cs typeface="Calibri" panose="020F0502020204030204" pitchFamily="34" charset="0"/>
              </a:rPr>
              <a:t>prevent CHD appearance/progression/recurrence</a:t>
            </a:r>
            <a:r>
              <a:rPr lang="en-US" altLang="en-US" kern="0" dirty="0">
                <a:latin typeface="Calibri" panose="020F0502020204030204" pitchFamily="34" charset="0"/>
              </a:rPr>
              <a:t> </a:t>
            </a:r>
          </a:p>
          <a:p>
            <a:pPr eaLnBrk="1" hangingPunct="1">
              <a:buClr>
                <a:srgbClr val="00FF00"/>
              </a:buClr>
              <a:buFont typeface="Wingdings" panose="05000000000000000000" pitchFamily="2" charset="2"/>
              <a:buChar char="§"/>
              <a:defRPr/>
            </a:pPr>
            <a:r>
              <a:rPr lang="en-US" altLang="en-US" sz="2800" kern="0" dirty="0">
                <a:solidFill>
                  <a:srgbClr val="002060"/>
                </a:solidFill>
                <a:latin typeface="Calibri" panose="020F0502020204030204" pitchFamily="34" charset="0"/>
              </a:rPr>
              <a:t> </a:t>
            </a:r>
            <a:r>
              <a:rPr lang="en-US" altLang="en-US" sz="2800" kern="0" dirty="0">
                <a:solidFill>
                  <a:srgbClr val="0066FF"/>
                </a:solidFill>
                <a:effectLst>
                  <a:outerShdw blurRad="38100" dist="38100" dir="2700000" algn="tl">
                    <a:srgbClr val="000000">
                      <a:alpha val="43137"/>
                    </a:srgbClr>
                  </a:outerShdw>
                </a:effectLst>
                <a:latin typeface="Calibri" panose="020F0502020204030204" pitchFamily="34" charset="0"/>
              </a:rPr>
              <a:t>2nd Identify &amp; Treat RHF</a:t>
            </a:r>
          </a:p>
          <a:p>
            <a:pPr lvl="2" eaLnBrk="1" hangingPunct="1">
              <a:buFont typeface="Arial" panose="020B0604020202020204" pitchFamily="34" charset="0"/>
              <a:buChar char="•"/>
              <a:defRPr/>
            </a:pPr>
            <a:r>
              <a:rPr lang="en-US" altLang="en-US" kern="0" dirty="0">
                <a:latin typeface="Calibri" panose="020F0502020204030204" pitchFamily="34" charset="0"/>
              </a:rPr>
              <a:t>relieve the symptoms of right heart failure (loop diuretics, fluid &amp; salt restriction, compression stockings)</a:t>
            </a:r>
          </a:p>
          <a:p>
            <a:pPr lvl="2" eaLnBrk="1" hangingPunct="1">
              <a:buFont typeface="Arial" panose="020B0604020202020204" pitchFamily="34" charset="0"/>
              <a:buChar char="•"/>
              <a:defRPr/>
            </a:pPr>
            <a:r>
              <a:rPr lang="en-US" altLang="en-US" kern="0" dirty="0">
                <a:latin typeface="Calibri" panose="020F0502020204030204" pitchFamily="34" charset="0"/>
              </a:rPr>
              <a:t>cautious … in advanced RVF, these become deleterious due to the depletion of intravascular volume, further reducing of the cardiac output.</a:t>
            </a:r>
          </a:p>
          <a:p>
            <a:pPr eaLnBrk="1" hangingPunct="1">
              <a:buClr>
                <a:srgbClr val="00FF00"/>
              </a:buClr>
              <a:buFont typeface="Wingdings" panose="05000000000000000000" pitchFamily="2" charset="2"/>
              <a:buChar char="§"/>
              <a:defRPr/>
            </a:pPr>
            <a:r>
              <a:rPr lang="en-US" altLang="en-US" sz="2800" kern="0" dirty="0">
                <a:solidFill>
                  <a:srgbClr val="002060"/>
                </a:solidFill>
                <a:latin typeface="Calibri" panose="020F0502020204030204" pitchFamily="34" charset="0"/>
              </a:rPr>
              <a:t> </a:t>
            </a:r>
            <a:r>
              <a:rPr lang="en-US" altLang="en-US" sz="2800" kern="0" dirty="0">
                <a:solidFill>
                  <a:srgbClr val="0066FF"/>
                </a:solidFill>
                <a:effectLst>
                  <a:outerShdw blurRad="38100" dist="38100" dir="2700000" algn="tl">
                    <a:srgbClr val="000000">
                      <a:alpha val="43137"/>
                    </a:srgbClr>
                  </a:outerShdw>
                </a:effectLst>
                <a:latin typeface="Calibri" panose="020F0502020204030204" pitchFamily="34" charset="0"/>
              </a:rPr>
              <a:t>3rd Decide on Valve Replacement (NET MDT)</a:t>
            </a:r>
          </a:p>
          <a:p>
            <a:pPr lvl="2" eaLnBrk="1" hangingPunct="1">
              <a:buFont typeface="Arial" panose="020B0604020202020204" pitchFamily="34" charset="0"/>
              <a:buChar char="•"/>
              <a:defRPr/>
            </a:pPr>
            <a:r>
              <a:rPr lang="en-US" altLang="en-US" kern="0" dirty="0">
                <a:latin typeface="Calibri" panose="020F0502020204030204" pitchFamily="34" charset="0"/>
              </a:rPr>
              <a:t>evaluation of CHD severity, risk of bleeding, time of surgery &amp; type of prosthesis, Discuss with the patient (risk, benefits, preference, etc.)</a:t>
            </a:r>
          </a:p>
        </p:txBody>
      </p:sp>
      <p:sp>
        <p:nvSpPr>
          <p:cNvPr id="3" name="Arrow: Up-Down 2">
            <a:extLst>
              <a:ext uri="{FF2B5EF4-FFF2-40B4-BE49-F238E27FC236}">
                <a16:creationId xmlns:a16="http://schemas.microsoft.com/office/drawing/2014/main" id="{019F5CC9-28BB-196F-FBA3-6768B9D0CF69}"/>
              </a:ext>
            </a:extLst>
          </p:cNvPr>
          <p:cNvSpPr/>
          <p:nvPr/>
        </p:nvSpPr>
        <p:spPr>
          <a:xfrm>
            <a:off x="2061718" y="1828800"/>
            <a:ext cx="681482" cy="1371600"/>
          </a:xfrm>
          <a:prstGeom prst="up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80000" rtlCol="1" anchor="ctr"/>
          <a:lstStyle/>
          <a:p>
            <a:pPr algn="ctr">
              <a:defRPr/>
            </a:pPr>
            <a:r>
              <a:rPr lang="en-US" dirty="0">
                <a:solidFill>
                  <a:schemeClr val="bg1"/>
                </a:solidFill>
                <a:effectLst>
                  <a:outerShdw blurRad="38100" dist="38100" dir="2700000" algn="tl">
                    <a:srgbClr val="000000">
                      <a:alpha val="43137"/>
                    </a:srgbClr>
                  </a:outerShdw>
                </a:effectLst>
              </a:rPr>
              <a:t>concomitantly</a:t>
            </a:r>
            <a:endParaRPr lang="he-IL" dirty="0">
              <a:solidFill>
                <a:schemeClr val="bg1"/>
              </a:solidFill>
              <a:effectLst>
                <a:outerShdw blurRad="38100" dist="38100" dir="2700000" algn="tl">
                  <a:srgbClr val="000000">
                    <a:alpha val="43137"/>
                  </a:srgbClr>
                </a:outerShdw>
              </a:effectLst>
            </a:endParaRPr>
          </a:p>
        </p:txBody>
      </p:sp>
      <p:sp>
        <p:nvSpPr>
          <p:cNvPr id="8" name="Arrow: Up-Down 7">
            <a:extLst>
              <a:ext uri="{FF2B5EF4-FFF2-40B4-BE49-F238E27FC236}">
                <a16:creationId xmlns:a16="http://schemas.microsoft.com/office/drawing/2014/main" id="{F5A77014-0E72-D56F-EDDB-006B94D74741}"/>
              </a:ext>
            </a:extLst>
          </p:cNvPr>
          <p:cNvSpPr/>
          <p:nvPr/>
        </p:nvSpPr>
        <p:spPr>
          <a:xfrm>
            <a:off x="2061718" y="3435285"/>
            <a:ext cx="681482" cy="1371600"/>
          </a:xfrm>
          <a:prstGeom prst="upDown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80000" rtlCol="1" anchor="ctr"/>
          <a:lstStyle/>
          <a:p>
            <a:pPr algn="ctr">
              <a:defRPr/>
            </a:pPr>
            <a:r>
              <a:rPr lang="en-US" dirty="0">
                <a:solidFill>
                  <a:schemeClr val="bg1"/>
                </a:solidFill>
                <a:effectLst>
                  <a:outerShdw blurRad="38100" dist="38100" dir="2700000" algn="tl">
                    <a:srgbClr val="000000">
                      <a:alpha val="43137"/>
                    </a:srgbClr>
                  </a:outerShdw>
                </a:effectLst>
              </a:rPr>
              <a:t>concomitantly</a:t>
            </a:r>
            <a:endParaRPr lang="he-IL"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2">
            <a:extLst>
              <a:ext uri="{FF2B5EF4-FFF2-40B4-BE49-F238E27FC236}">
                <a16:creationId xmlns:a16="http://schemas.microsoft.com/office/drawing/2014/main" id="{9FF85C8F-9722-9E5C-B745-AE0CBD6F741D}"/>
              </a:ext>
            </a:extLst>
          </p:cNvPr>
          <p:cNvSpPr>
            <a:spLocks noGrp="1"/>
          </p:cNvSpPr>
          <p:nvPr>
            <p:ph type="title"/>
          </p:nvPr>
        </p:nvSpPr>
        <p:spPr>
          <a:xfrm>
            <a:off x="1451728" y="170835"/>
            <a:ext cx="9464511" cy="766009"/>
          </a:xfrm>
        </p:spPr>
        <p:txBody>
          <a:bodyPr>
            <a:normAutofit/>
          </a:bodyPr>
          <a:lstStyle/>
          <a:p>
            <a:pPr algn="ctr">
              <a:defRPr/>
            </a:pPr>
            <a:r>
              <a:rPr lang="en-US" altLang="he-IL" sz="40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SSAs (HD) - the 1</a:t>
            </a:r>
            <a:r>
              <a:rPr lang="en-US" altLang="he-IL" sz="4000" baseline="300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he-IL" sz="400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line therapy in CS</a:t>
            </a:r>
          </a:p>
        </p:txBody>
      </p:sp>
      <p:grpSp>
        <p:nvGrpSpPr>
          <p:cNvPr id="33795" name="Group 2">
            <a:extLst>
              <a:ext uri="{FF2B5EF4-FFF2-40B4-BE49-F238E27FC236}">
                <a16:creationId xmlns:a16="http://schemas.microsoft.com/office/drawing/2014/main" id="{A42253AF-3FF1-078B-CEE7-EB92A02D4F43}"/>
              </a:ext>
            </a:extLst>
          </p:cNvPr>
          <p:cNvGrpSpPr>
            <a:grpSpLocks/>
          </p:cNvGrpSpPr>
          <p:nvPr/>
        </p:nvGrpSpPr>
        <p:grpSpPr bwMode="auto">
          <a:xfrm>
            <a:off x="1858964" y="1163639"/>
            <a:ext cx="8148637" cy="2376947"/>
            <a:chOff x="450057" y="2132975"/>
            <a:chExt cx="8312943" cy="3326825"/>
          </a:xfrm>
        </p:grpSpPr>
        <p:pic>
          <p:nvPicPr>
            <p:cNvPr id="33799" name="Picture 1">
              <a:extLst>
                <a:ext uri="{FF2B5EF4-FFF2-40B4-BE49-F238E27FC236}">
                  <a16:creationId xmlns:a16="http://schemas.microsoft.com/office/drawing/2014/main" id="{129BD201-21A1-B176-A02D-59817C8E70B3}"/>
                </a:ext>
              </a:extLst>
            </p:cNvPr>
            <p:cNvPicPr>
              <a:picLocks noChangeAspect="1"/>
            </p:cNvPicPr>
            <p:nvPr/>
          </p:nvPicPr>
          <p:blipFill>
            <a:blip r:embed="rId4">
              <a:extLst>
                <a:ext uri="{28A0092B-C50C-407E-A947-70E740481C1C}">
                  <a14:useLocalDpi xmlns:a14="http://schemas.microsoft.com/office/drawing/2010/main" val="0"/>
                </a:ext>
              </a:extLst>
            </a:blip>
            <a:srcRect l="468" t="17799" r="2370" b="21252"/>
            <a:stretch>
              <a:fillRect/>
            </a:stretch>
          </p:blipFill>
          <p:spPr bwMode="auto">
            <a:xfrm>
              <a:off x="519906" y="2205038"/>
              <a:ext cx="8173244" cy="299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 name="Straight Connector 51">
              <a:extLst>
                <a:ext uri="{FF2B5EF4-FFF2-40B4-BE49-F238E27FC236}">
                  <a16:creationId xmlns:a16="http://schemas.microsoft.com/office/drawing/2014/main" id="{423FFE3B-5C03-ECB0-BFB5-EE6E479C8A68}"/>
                </a:ext>
              </a:extLst>
            </p:cNvPr>
            <p:cNvCxnSpPr/>
            <p:nvPr/>
          </p:nvCxnSpPr>
          <p:spPr>
            <a:xfrm>
              <a:off x="3499593" y="4234891"/>
              <a:ext cx="136039" cy="415494"/>
            </a:xfrm>
            <a:prstGeom prst="line">
              <a:avLst/>
            </a:prstGeom>
            <a:ln w="12700"/>
          </p:spPr>
          <p:style>
            <a:lnRef idx="1">
              <a:schemeClr val="dk1"/>
            </a:lnRef>
            <a:fillRef idx="0">
              <a:schemeClr val="dk1"/>
            </a:fillRef>
            <a:effectRef idx="0">
              <a:schemeClr val="dk1"/>
            </a:effectRef>
            <a:fontRef idx="minor">
              <a:schemeClr val="tx1"/>
            </a:fontRef>
          </p:style>
        </p:cxnSp>
        <p:sp>
          <p:nvSpPr>
            <p:cNvPr id="33801" name="TextBox 66">
              <a:extLst>
                <a:ext uri="{FF2B5EF4-FFF2-40B4-BE49-F238E27FC236}">
                  <a16:creationId xmlns:a16="http://schemas.microsoft.com/office/drawing/2014/main" id="{FE841F46-CD35-BD42-6434-7EBFB7F7A48D}"/>
                </a:ext>
              </a:extLst>
            </p:cNvPr>
            <p:cNvSpPr txBox="1">
              <a:spLocks noChangeArrowheads="1"/>
            </p:cNvSpPr>
            <p:nvPr/>
          </p:nvSpPr>
          <p:spPr bwMode="auto">
            <a:xfrm>
              <a:off x="3484563" y="4633913"/>
              <a:ext cx="473075" cy="43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400"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SSA</a:t>
              </a:r>
            </a:p>
          </p:txBody>
        </p:sp>
        <p:sp>
          <p:nvSpPr>
            <p:cNvPr id="33802" name="TextBox 66">
              <a:extLst>
                <a:ext uri="{FF2B5EF4-FFF2-40B4-BE49-F238E27FC236}">
                  <a16:creationId xmlns:a16="http://schemas.microsoft.com/office/drawing/2014/main" id="{4D92AB1F-C5E4-823E-9C69-3D5514882AEC}"/>
                </a:ext>
              </a:extLst>
            </p:cNvPr>
            <p:cNvSpPr txBox="1">
              <a:spLocks noChangeArrowheads="1"/>
            </p:cNvSpPr>
            <p:nvPr/>
          </p:nvSpPr>
          <p:spPr bwMode="auto">
            <a:xfrm>
              <a:off x="450057" y="2282296"/>
              <a:ext cx="1168400" cy="47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600" b="1"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NET cell</a:t>
              </a:r>
            </a:p>
          </p:txBody>
        </p:sp>
        <p:sp>
          <p:nvSpPr>
            <p:cNvPr id="55" name="TextBox 66">
              <a:extLst>
                <a:ext uri="{FF2B5EF4-FFF2-40B4-BE49-F238E27FC236}">
                  <a16:creationId xmlns:a16="http://schemas.microsoft.com/office/drawing/2014/main" id="{255648D9-8C05-A7AA-2DF0-F59D5A67F7C0}"/>
                </a:ext>
              </a:extLst>
            </p:cNvPr>
            <p:cNvSpPr txBox="1">
              <a:spLocks noChangeArrowheads="1"/>
            </p:cNvSpPr>
            <p:nvPr/>
          </p:nvSpPr>
          <p:spPr bwMode="auto">
            <a:xfrm>
              <a:off x="1617723" y="2132975"/>
              <a:ext cx="892350" cy="58154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GB" altLang="en-US" sz="1050" dirty="0">
                  <a:solidFill>
                    <a:srgbClr val="002060"/>
                  </a:solidFill>
                  <a:latin typeface="Calibri Light"/>
                  <a:cs typeface="Arial" panose="020B0604020202020204" pitchFamily="34" charset="0"/>
                </a:rPr>
                <a:t>Tryptophan hydroxylase</a:t>
              </a:r>
            </a:p>
          </p:txBody>
        </p:sp>
        <p:sp>
          <p:nvSpPr>
            <p:cNvPr id="56" name="TextBox 66">
              <a:extLst>
                <a:ext uri="{FF2B5EF4-FFF2-40B4-BE49-F238E27FC236}">
                  <a16:creationId xmlns:a16="http://schemas.microsoft.com/office/drawing/2014/main" id="{1BFEC894-097F-08F7-850D-166AC0793800}"/>
                </a:ext>
              </a:extLst>
            </p:cNvPr>
            <p:cNvSpPr txBox="1">
              <a:spLocks noChangeArrowheads="1"/>
            </p:cNvSpPr>
            <p:nvPr/>
          </p:nvSpPr>
          <p:spPr bwMode="auto">
            <a:xfrm>
              <a:off x="2691458" y="2157415"/>
              <a:ext cx="1394397" cy="58154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GB" altLang="en-US" sz="1050" dirty="0">
                  <a:solidFill>
                    <a:srgbClr val="002060"/>
                  </a:solidFill>
                  <a:latin typeface="Calibri Light"/>
                  <a:cs typeface="Arial" panose="020B0604020202020204" pitchFamily="34" charset="0"/>
                </a:rPr>
                <a:t>Aromatic L-amino acid decarboxylase</a:t>
              </a:r>
            </a:p>
          </p:txBody>
        </p:sp>
        <p:sp>
          <p:nvSpPr>
            <p:cNvPr id="57" name="TextBox 66">
              <a:extLst>
                <a:ext uri="{FF2B5EF4-FFF2-40B4-BE49-F238E27FC236}">
                  <a16:creationId xmlns:a16="http://schemas.microsoft.com/office/drawing/2014/main" id="{AC69EF29-833D-3B72-40B1-BCE407163DAE}"/>
                </a:ext>
              </a:extLst>
            </p:cNvPr>
            <p:cNvSpPr txBox="1">
              <a:spLocks noChangeArrowheads="1"/>
            </p:cNvSpPr>
            <p:nvPr/>
          </p:nvSpPr>
          <p:spPr bwMode="auto">
            <a:xfrm>
              <a:off x="4123105" y="2806209"/>
              <a:ext cx="898827" cy="58154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GB" altLang="en-US" sz="1050" dirty="0">
                  <a:solidFill>
                    <a:srgbClr val="002060"/>
                  </a:solidFill>
                  <a:latin typeface="Calibri Light"/>
                  <a:cs typeface="Arial" panose="020B0604020202020204" pitchFamily="34" charset="0"/>
                </a:rPr>
                <a:t>Monoamine oxidase</a:t>
              </a:r>
            </a:p>
          </p:txBody>
        </p:sp>
        <p:sp>
          <p:nvSpPr>
            <p:cNvPr id="58" name="TextBox 66">
              <a:extLst>
                <a:ext uri="{FF2B5EF4-FFF2-40B4-BE49-F238E27FC236}">
                  <a16:creationId xmlns:a16="http://schemas.microsoft.com/office/drawing/2014/main" id="{82FC3D9A-F3C4-D307-F198-E8D1CDAF8D45}"/>
                </a:ext>
              </a:extLst>
            </p:cNvPr>
            <p:cNvSpPr txBox="1">
              <a:spLocks noChangeArrowheads="1"/>
            </p:cNvSpPr>
            <p:nvPr/>
          </p:nvSpPr>
          <p:spPr bwMode="auto">
            <a:xfrm>
              <a:off x="5042987" y="2779547"/>
              <a:ext cx="1041344" cy="58154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GB" altLang="en-US" sz="1050" dirty="0">
                  <a:solidFill>
                    <a:srgbClr val="002060"/>
                  </a:solidFill>
                  <a:latin typeface="Calibri Light"/>
                  <a:cs typeface="Arial" panose="020B0604020202020204" pitchFamily="34" charset="0"/>
                </a:rPr>
                <a:t>Aldehyde dehydrogenase</a:t>
              </a:r>
            </a:p>
          </p:txBody>
        </p:sp>
        <p:sp>
          <p:nvSpPr>
            <p:cNvPr id="33807" name="TextBox 66">
              <a:extLst>
                <a:ext uri="{FF2B5EF4-FFF2-40B4-BE49-F238E27FC236}">
                  <a16:creationId xmlns:a16="http://schemas.microsoft.com/office/drawing/2014/main" id="{00C4CF05-786C-0A42-47EF-7D8826294E9D}"/>
                </a:ext>
              </a:extLst>
            </p:cNvPr>
            <p:cNvSpPr txBox="1">
              <a:spLocks noChangeArrowheads="1"/>
            </p:cNvSpPr>
            <p:nvPr/>
          </p:nvSpPr>
          <p:spPr bwMode="auto">
            <a:xfrm>
              <a:off x="5752133" y="2390246"/>
              <a:ext cx="892175" cy="64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200"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Efferent arteriole</a:t>
              </a:r>
            </a:p>
          </p:txBody>
        </p:sp>
        <p:sp>
          <p:nvSpPr>
            <p:cNvPr id="33808" name="TextBox 66">
              <a:extLst>
                <a:ext uri="{FF2B5EF4-FFF2-40B4-BE49-F238E27FC236}">
                  <a16:creationId xmlns:a16="http://schemas.microsoft.com/office/drawing/2014/main" id="{C3269323-CB36-960D-5CC6-3BD6E88B0FEF}"/>
                </a:ext>
              </a:extLst>
            </p:cNvPr>
            <p:cNvSpPr txBox="1">
              <a:spLocks noChangeArrowheads="1"/>
            </p:cNvSpPr>
            <p:nvPr/>
          </p:nvSpPr>
          <p:spPr bwMode="auto">
            <a:xfrm>
              <a:off x="5770563" y="4675188"/>
              <a:ext cx="892175" cy="64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200"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Afferent arteriole</a:t>
              </a:r>
            </a:p>
          </p:txBody>
        </p:sp>
        <p:sp>
          <p:nvSpPr>
            <p:cNvPr id="33809" name="TextBox 66">
              <a:extLst>
                <a:ext uri="{FF2B5EF4-FFF2-40B4-BE49-F238E27FC236}">
                  <a16:creationId xmlns:a16="http://schemas.microsoft.com/office/drawing/2014/main" id="{FF1F875C-7F93-45A6-5D70-18388A29E9C5}"/>
                </a:ext>
              </a:extLst>
            </p:cNvPr>
            <p:cNvSpPr txBox="1">
              <a:spLocks noChangeArrowheads="1"/>
            </p:cNvSpPr>
            <p:nvPr/>
          </p:nvSpPr>
          <p:spPr bwMode="auto">
            <a:xfrm>
              <a:off x="823784" y="4818678"/>
              <a:ext cx="2784475" cy="3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000"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5-HT stored in secretory granules</a:t>
              </a:r>
            </a:p>
          </p:txBody>
        </p:sp>
        <p:sp>
          <p:nvSpPr>
            <p:cNvPr id="33810" name="TextBox 66">
              <a:extLst>
                <a:ext uri="{FF2B5EF4-FFF2-40B4-BE49-F238E27FC236}">
                  <a16:creationId xmlns:a16="http://schemas.microsoft.com/office/drawing/2014/main" id="{07D031CD-D07F-5540-EDC9-19820D00AF23}"/>
                </a:ext>
              </a:extLst>
            </p:cNvPr>
            <p:cNvSpPr txBox="1">
              <a:spLocks noChangeArrowheads="1"/>
            </p:cNvSpPr>
            <p:nvPr/>
          </p:nvSpPr>
          <p:spPr bwMode="auto">
            <a:xfrm>
              <a:off x="4007644" y="4189414"/>
              <a:ext cx="922338" cy="7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400" b="1"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↑5-HT in blood</a:t>
              </a:r>
            </a:p>
          </p:txBody>
        </p:sp>
        <p:sp>
          <p:nvSpPr>
            <p:cNvPr id="33811" name="TextBox 66">
              <a:extLst>
                <a:ext uri="{FF2B5EF4-FFF2-40B4-BE49-F238E27FC236}">
                  <a16:creationId xmlns:a16="http://schemas.microsoft.com/office/drawing/2014/main" id="{F27444F8-BE1A-526A-FF19-E914708A5E1A}"/>
                </a:ext>
              </a:extLst>
            </p:cNvPr>
            <p:cNvSpPr txBox="1">
              <a:spLocks noChangeArrowheads="1"/>
            </p:cNvSpPr>
            <p:nvPr/>
          </p:nvSpPr>
          <p:spPr bwMode="auto">
            <a:xfrm>
              <a:off x="5232400" y="4194175"/>
              <a:ext cx="714375" cy="43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400" b="1"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5-HIAA</a:t>
              </a:r>
            </a:p>
          </p:txBody>
        </p:sp>
        <p:sp>
          <p:nvSpPr>
            <p:cNvPr id="33812" name="TextBox 66">
              <a:extLst>
                <a:ext uri="{FF2B5EF4-FFF2-40B4-BE49-F238E27FC236}">
                  <a16:creationId xmlns:a16="http://schemas.microsoft.com/office/drawing/2014/main" id="{544E7C8B-B849-B358-C7E4-E331F4A42793}"/>
                </a:ext>
              </a:extLst>
            </p:cNvPr>
            <p:cNvSpPr txBox="1">
              <a:spLocks noChangeArrowheads="1"/>
            </p:cNvSpPr>
            <p:nvPr/>
          </p:nvSpPr>
          <p:spPr bwMode="auto">
            <a:xfrm>
              <a:off x="7375925" y="2884683"/>
              <a:ext cx="893762" cy="43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400"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Excretion</a:t>
              </a:r>
            </a:p>
          </p:txBody>
        </p:sp>
        <p:sp>
          <p:nvSpPr>
            <p:cNvPr id="33813" name="TextBox 66">
              <a:extLst>
                <a:ext uri="{FF2B5EF4-FFF2-40B4-BE49-F238E27FC236}">
                  <a16:creationId xmlns:a16="http://schemas.microsoft.com/office/drawing/2014/main" id="{BD6611E4-9CA1-514B-F138-03A52AE2B1DD}"/>
                </a:ext>
              </a:extLst>
            </p:cNvPr>
            <p:cNvSpPr txBox="1">
              <a:spLocks noChangeArrowheads="1"/>
            </p:cNvSpPr>
            <p:nvPr/>
          </p:nvSpPr>
          <p:spPr bwMode="auto">
            <a:xfrm>
              <a:off x="7707313" y="4248150"/>
              <a:ext cx="1055687" cy="73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400" b="1"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↑5-HIAA</a:t>
              </a:r>
            </a:p>
            <a:p>
              <a:pPr algn="ctr" eaLnBrk="1" hangingPunct="1"/>
              <a:r>
                <a:rPr lang="en-GB" altLang="en-US" sz="1400" b="1"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in urine</a:t>
              </a:r>
            </a:p>
          </p:txBody>
        </p:sp>
        <p:sp>
          <p:nvSpPr>
            <p:cNvPr id="33814" name="TextBox 66">
              <a:extLst>
                <a:ext uri="{FF2B5EF4-FFF2-40B4-BE49-F238E27FC236}">
                  <a16:creationId xmlns:a16="http://schemas.microsoft.com/office/drawing/2014/main" id="{74469BF9-48DC-E612-1169-ED957C205521}"/>
                </a:ext>
              </a:extLst>
            </p:cNvPr>
            <p:cNvSpPr txBox="1">
              <a:spLocks noChangeArrowheads="1"/>
            </p:cNvSpPr>
            <p:nvPr/>
          </p:nvSpPr>
          <p:spPr bwMode="auto">
            <a:xfrm>
              <a:off x="6588125" y="4425950"/>
              <a:ext cx="1154113" cy="10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lgn="ctr" eaLnBrk="1" hangingPunct="1"/>
              <a:r>
                <a:rPr lang="en-GB" altLang="en-US" sz="1400" b="1" baseline="0">
                  <a:solidFill>
                    <a:srgbClr val="002060"/>
                  </a:solidFill>
                  <a:latin typeface="Calibri Light" panose="020F0302020204030204" pitchFamily="34" charset="0"/>
                  <a:ea typeface="ＭＳ Ｐゴシック" panose="020B0600070205080204" pitchFamily="34" charset="-128"/>
                  <a:cs typeface="Arial" panose="020B0604020202020204" pitchFamily="34" charset="0"/>
                </a:rPr>
                <a:t>5-HIAA filtered by kidney</a:t>
              </a:r>
            </a:p>
          </p:txBody>
        </p:sp>
        <p:sp>
          <p:nvSpPr>
            <p:cNvPr id="67" name="TextBox 66">
              <a:extLst>
                <a:ext uri="{FF2B5EF4-FFF2-40B4-BE49-F238E27FC236}">
                  <a16:creationId xmlns:a16="http://schemas.microsoft.com/office/drawing/2014/main" id="{E0A85A59-EADF-562C-34FA-2D7075457706}"/>
                </a:ext>
              </a:extLst>
            </p:cNvPr>
            <p:cNvSpPr txBox="1">
              <a:spLocks noChangeArrowheads="1"/>
            </p:cNvSpPr>
            <p:nvPr/>
          </p:nvSpPr>
          <p:spPr bwMode="auto">
            <a:xfrm>
              <a:off x="1068710" y="4061583"/>
              <a:ext cx="851862" cy="355386"/>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GB" altLang="en-US" sz="1050" dirty="0">
                  <a:solidFill>
                    <a:srgbClr val="002060"/>
                  </a:solidFill>
                  <a:latin typeface="Calibri Light"/>
                  <a:cs typeface="Arial" panose="020B0604020202020204" pitchFamily="34" charset="0"/>
                </a:rPr>
                <a:t>Tryptophan</a:t>
              </a:r>
            </a:p>
          </p:txBody>
        </p:sp>
        <p:sp>
          <p:nvSpPr>
            <p:cNvPr id="68" name="TextBox 66">
              <a:extLst>
                <a:ext uri="{FF2B5EF4-FFF2-40B4-BE49-F238E27FC236}">
                  <a16:creationId xmlns:a16="http://schemas.microsoft.com/office/drawing/2014/main" id="{5C6BF3F4-7F73-7BA9-3B00-5A5820562C0E}"/>
                </a:ext>
              </a:extLst>
            </p:cNvPr>
            <p:cNvSpPr txBox="1">
              <a:spLocks noChangeArrowheads="1"/>
            </p:cNvSpPr>
            <p:nvPr/>
          </p:nvSpPr>
          <p:spPr bwMode="auto">
            <a:xfrm>
              <a:off x="1724611" y="4061583"/>
              <a:ext cx="699628" cy="355386"/>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GB" altLang="en-US" sz="1050" dirty="0">
                  <a:solidFill>
                    <a:srgbClr val="002060"/>
                  </a:solidFill>
                  <a:latin typeface="Calibri Light"/>
                  <a:cs typeface="Arial" panose="020B0604020202020204" pitchFamily="34" charset="0"/>
                </a:rPr>
                <a:t>5-HTP</a:t>
              </a:r>
            </a:p>
          </p:txBody>
        </p:sp>
        <p:sp>
          <p:nvSpPr>
            <p:cNvPr id="69" name="TextBox 66">
              <a:extLst>
                <a:ext uri="{FF2B5EF4-FFF2-40B4-BE49-F238E27FC236}">
                  <a16:creationId xmlns:a16="http://schemas.microsoft.com/office/drawing/2014/main" id="{72C0A437-1646-CFC7-1D81-37F4B33F433A}"/>
                </a:ext>
              </a:extLst>
            </p:cNvPr>
            <p:cNvSpPr txBox="1">
              <a:spLocks noChangeArrowheads="1"/>
            </p:cNvSpPr>
            <p:nvPr/>
          </p:nvSpPr>
          <p:spPr bwMode="auto">
            <a:xfrm>
              <a:off x="2322210" y="4061583"/>
              <a:ext cx="699628" cy="355386"/>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GB" altLang="en-US" sz="1050">
                  <a:solidFill>
                    <a:srgbClr val="002060"/>
                  </a:solidFill>
                  <a:latin typeface="Calibri Light"/>
                  <a:cs typeface="Arial" panose="020B0604020202020204" pitchFamily="34" charset="0"/>
                </a:rPr>
                <a:t>5-HT</a:t>
              </a:r>
            </a:p>
          </p:txBody>
        </p:sp>
        <p:sp>
          <p:nvSpPr>
            <p:cNvPr id="70" name="TextBox 66">
              <a:extLst>
                <a:ext uri="{FF2B5EF4-FFF2-40B4-BE49-F238E27FC236}">
                  <a16:creationId xmlns:a16="http://schemas.microsoft.com/office/drawing/2014/main" id="{29D40CB7-D188-B67C-DB8A-2279E83D8CA4}"/>
                </a:ext>
              </a:extLst>
            </p:cNvPr>
            <p:cNvSpPr txBox="1">
              <a:spLocks noChangeArrowheads="1"/>
            </p:cNvSpPr>
            <p:nvPr/>
          </p:nvSpPr>
          <p:spPr bwMode="auto">
            <a:xfrm>
              <a:off x="3355457" y="2810653"/>
              <a:ext cx="746593" cy="581540"/>
            </a:xfrm>
            <a:prstGeom prst="rect">
              <a:avLst/>
            </a:prstGeom>
            <a:noFill/>
            <a:ln>
              <a:noFill/>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GB" altLang="en-US" sz="1050" dirty="0">
                  <a:solidFill>
                    <a:srgbClr val="002060"/>
                  </a:solidFill>
                  <a:latin typeface="Calibri Light"/>
                  <a:cs typeface="Arial" panose="020B0604020202020204" pitchFamily="34" charset="0"/>
                </a:rPr>
                <a:t>5-HT secretion</a:t>
              </a:r>
            </a:p>
          </p:txBody>
        </p:sp>
        <p:sp>
          <p:nvSpPr>
            <p:cNvPr id="26" name="Oval 25">
              <a:extLst>
                <a:ext uri="{FF2B5EF4-FFF2-40B4-BE49-F238E27FC236}">
                  <a16:creationId xmlns:a16="http://schemas.microsoft.com/office/drawing/2014/main" id="{1F23436A-20EB-B19D-11B2-3DC97B66512F}"/>
                </a:ext>
              </a:extLst>
            </p:cNvPr>
            <p:cNvSpPr/>
            <p:nvPr/>
          </p:nvSpPr>
          <p:spPr>
            <a:xfrm>
              <a:off x="3251809" y="2779547"/>
              <a:ext cx="898827" cy="2357435"/>
            </a:xfrm>
            <a:prstGeom prst="ellipse">
              <a:avLst/>
            </a:prstGeom>
            <a:noFill/>
            <a:ln w="57150" cap="flat" cmpd="sng" algn="ctr">
              <a:solidFill>
                <a:srgbClr val="FF0000"/>
              </a:solidFill>
              <a:prstDash val="solid"/>
            </a:ln>
            <a:effectLst/>
          </p:spPr>
          <p:txBody>
            <a:bodyPr anchor="ctr"/>
            <a:lstStyle/>
            <a:p>
              <a:pPr algn="ctr">
                <a:defRPr/>
              </a:pPr>
              <a:endParaRPr lang="en-US" kern="0">
                <a:solidFill>
                  <a:srgbClr val="002060"/>
                </a:solidFill>
                <a:latin typeface="Calibri"/>
                <a:cs typeface="Arial" charset="0"/>
              </a:endParaRPr>
            </a:p>
          </p:txBody>
        </p:sp>
      </p:grpSp>
      <p:sp>
        <p:nvSpPr>
          <p:cNvPr id="33796" name="Content Placeholder 2">
            <a:extLst>
              <a:ext uri="{FF2B5EF4-FFF2-40B4-BE49-F238E27FC236}">
                <a16:creationId xmlns:a16="http://schemas.microsoft.com/office/drawing/2014/main" id="{0A2A47D9-9F10-F751-44AF-26C43C6B5274}"/>
              </a:ext>
            </a:extLst>
          </p:cNvPr>
          <p:cNvSpPr>
            <a:spLocks noGrp="1" noChangeArrowheads="1"/>
          </p:cNvSpPr>
          <p:nvPr>
            <p:ph idx="1"/>
          </p:nvPr>
        </p:nvSpPr>
        <p:spPr bwMode="auto">
          <a:xfrm>
            <a:off x="1981201" y="3429001"/>
            <a:ext cx="8304213" cy="2055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Clr>
                <a:srgbClr val="00FF00"/>
              </a:buClr>
              <a:buFont typeface="Wingdings" panose="05000000000000000000" pitchFamily="2" charset="2"/>
              <a:buChar char="§"/>
            </a:pPr>
            <a:r>
              <a:rPr lang="en-US" altLang="he-IL" sz="2000">
                <a:latin typeface="Calibri" panose="020F0502020204030204" pitchFamily="34" charset="0"/>
                <a:cs typeface="Calibri" panose="020F0502020204030204" pitchFamily="34" charset="0"/>
              </a:rPr>
              <a:t>Bind to SSTR, expressed by most NET cells. </a:t>
            </a:r>
          </a:p>
          <a:p>
            <a:pPr>
              <a:buClr>
                <a:srgbClr val="00FF00"/>
              </a:buClr>
            </a:pPr>
            <a:r>
              <a:rPr lang="en-US" altLang="he-IL" sz="2000">
                <a:latin typeface="Calibri" panose="020F0502020204030204" pitchFamily="34" charset="0"/>
                <a:cs typeface="Calibri" panose="020F0502020204030204" pitchFamily="34" charset="0"/>
              </a:rPr>
              <a:t>Major anti-secretory effect (hormones/vasoactive substances). </a:t>
            </a:r>
          </a:p>
          <a:p>
            <a:pPr lvl="1">
              <a:buFont typeface="Arial" panose="020B0604020202020204" pitchFamily="34" charset="0"/>
              <a:buChar char="•"/>
            </a:pPr>
            <a:r>
              <a:rPr lang="en-US" altLang="he-IL" sz="1800">
                <a:latin typeface="Calibri" panose="020F0502020204030204" pitchFamily="34" charset="0"/>
                <a:cs typeface="Calibri" panose="020F0502020204030204" pitchFamily="34" charset="0"/>
              </a:rPr>
              <a:t>improve symptoms in up to 70%. </a:t>
            </a:r>
          </a:p>
          <a:p>
            <a:pPr lvl="1">
              <a:buFont typeface="Arial" panose="020B0604020202020204" pitchFamily="34" charset="0"/>
              <a:buChar char="•"/>
            </a:pPr>
            <a:r>
              <a:rPr lang="en-US" altLang="he-IL" sz="1800">
                <a:latin typeface="Calibri" panose="020F0502020204030204" pitchFamily="34" charset="0"/>
                <a:cs typeface="Calibri" panose="020F0502020204030204" pitchFamily="34" charset="0"/>
              </a:rPr>
              <a:t>decrease u5-HIAA levels in ~46%.</a:t>
            </a:r>
          </a:p>
          <a:p>
            <a:pPr>
              <a:buClr>
                <a:srgbClr val="00FF00"/>
              </a:buClr>
              <a:buFont typeface="Wingdings" panose="05000000000000000000" pitchFamily="2" charset="2"/>
              <a:buChar char="§"/>
            </a:pPr>
            <a:r>
              <a:rPr lang="en-US" altLang="he-IL" sz="2000">
                <a:latin typeface="Calibri" panose="020F0502020204030204" pitchFamily="34" charset="0"/>
                <a:cs typeface="Calibri" panose="020F0502020204030204" pitchFamily="34" charset="0"/>
              </a:rPr>
              <a:t>Dose escalation to above the standard dose improve CS symptom control. </a:t>
            </a:r>
            <a:r>
              <a:rPr lang="en-US" altLang="he-IL" sz="2000" b="1">
                <a:latin typeface="Calibri" panose="020F0502020204030204" pitchFamily="34" charset="0"/>
                <a:cs typeface="Calibri" panose="020F0502020204030204" pitchFamily="34" charset="0"/>
              </a:rPr>
              <a:t> </a:t>
            </a:r>
            <a:endParaRPr lang="en-US" altLang="he-IL" sz="2000">
              <a:latin typeface="Calibri" panose="020F0502020204030204" pitchFamily="34" charset="0"/>
              <a:cs typeface="Calibri" panose="020F0502020204030204" pitchFamily="34" charset="0"/>
            </a:endParaRPr>
          </a:p>
        </p:txBody>
      </p:sp>
      <p:sp>
        <p:nvSpPr>
          <p:cNvPr id="33797" name="TextBox 3">
            <a:extLst>
              <a:ext uri="{FF2B5EF4-FFF2-40B4-BE49-F238E27FC236}">
                <a16:creationId xmlns:a16="http://schemas.microsoft.com/office/drawing/2014/main" id="{B0A0D83D-DF05-CAE2-4903-CF3EB1D943A5}"/>
              </a:ext>
            </a:extLst>
          </p:cNvPr>
          <p:cNvSpPr txBox="1">
            <a:spLocks noChangeArrowheads="1"/>
          </p:cNvSpPr>
          <p:nvPr/>
        </p:nvSpPr>
        <p:spPr bwMode="auto">
          <a:xfrm>
            <a:off x="1987551" y="5524501"/>
            <a:ext cx="3084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buFont typeface="Arial" panose="020B0604020202020204" pitchFamily="34" charset="0"/>
              <a:buChar char="•"/>
            </a:pPr>
            <a:r>
              <a:rPr lang="en-GB" altLang="he-IL" sz="800" baseline="0">
                <a:latin typeface="Calibri" panose="020F0502020204030204" pitchFamily="34" charset="0"/>
                <a:cs typeface="Calibri" panose="020F0502020204030204" pitchFamily="34" charset="0"/>
              </a:rPr>
              <a:t>O'toole D, et al. Cancer. 2000; 88: 770-776.</a:t>
            </a:r>
          </a:p>
          <a:p>
            <a:pPr>
              <a:buFont typeface="Arial" panose="020B0604020202020204" pitchFamily="34" charset="0"/>
              <a:buChar char="•"/>
            </a:pPr>
            <a:r>
              <a:rPr lang="en-GB" altLang="he-IL" sz="800" baseline="0">
                <a:latin typeface="Calibri" panose="020F0502020204030204" pitchFamily="34" charset="0"/>
                <a:cs typeface="Calibri" panose="020F0502020204030204" pitchFamily="34" charset="0"/>
              </a:rPr>
              <a:t>Strosberg JR, et al. Oncologist. 2014; 19(9): 930-6.</a:t>
            </a:r>
          </a:p>
          <a:p>
            <a:pPr>
              <a:buFont typeface="Arial" panose="020B0604020202020204" pitchFamily="34" charset="0"/>
              <a:buChar char="•"/>
            </a:pPr>
            <a:r>
              <a:rPr lang="en-GB" altLang="he-IL" sz="800" baseline="0">
                <a:latin typeface="Calibri" panose="020F0502020204030204" pitchFamily="34" charset="0"/>
                <a:cs typeface="Calibri" panose="020F0502020204030204" pitchFamily="34" charset="0"/>
              </a:rPr>
              <a:t>Riechelmann RP, et al. Ther Adv Med Oncol. 2017; 9(2): 127-137.</a:t>
            </a:r>
          </a:p>
        </p:txBody>
      </p:sp>
      <p:sp>
        <p:nvSpPr>
          <p:cNvPr id="33798" name="TextBox 3">
            <a:extLst>
              <a:ext uri="{FF2B5EF4-FFF2-40B4-BE49-F238E27FC236}">
                <a16:creationId xmlns:a16="http://schemas.microsoft.com/office/drawing/2014/main" id="{D69C8611-6FD8-571C-A3C2-84BDFAFBD5BA}"/>
              </a:ext>
            </a:extLst>
          </p:cNvPr>
          <p:cNvSpPr txBox="1">
            <a:spLocks noChangeArrowheads="1"/>
          </p:cNvSpPr>
          <p:nvPr/>
        </p:nvSpPr>
        <p:spPr bwMode="auto">
          <a:xfrm>
            <a:off x="5530850" y="5524501"/>
            <a:ext cx="3086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buFont typeface="Arial" panose="020B0604020202020204" pitchFamily="34" charset="0"/>
              <a:buChar char="•"/>
            </a:pPr>
            <a:r>
              <a:rPr lang="en-GB" altLang="he-IL" sz="800" baseline="0">
                <a:latin typeface="Calibri" panose="020F0502020204030204" pitchFamily="34" charset="0"/>
                <a:cs typeface="Calibri" panose="020F0502020204030204" pitchFamily="34" charset="0"/>
              </a:rPr>
              <a:t>Hofland J, et al. </a:t>
            </a:r>
            <a:r>
              <a:rPr lang="pt-BR" altLang="he-IL" sz="800" baseline="0">
                <a:latin typeface="Calibri" panose="020F0502020204030204" pitchFamily="34" charset="0"/>
                <a:cs typeface="Calibri" panose="020F0502020204030204" pitchFamily="34" charset="0"/>
              </a:rPr>
              <a:t>Endocr Relat Cancer. 2019; 26(3): R145-R156. </a:t>
            </a:r>
          </a:p>
          <a:p>
            <a:pPr>
              <a:buFont typeface="Arial" panose="020B0604020202020204" pitchFamily="34" charset="0"/>
              <a:buChar char="•"/>
            </a:pPr>
            <a:r>
              <a:rPr lang="en-GB" altLang="he-IL" sz="800" baseline="0">
                <a:latin typeface="Calibri" panose="020F0502020204030204" pitchFamily="34" charset="0"/>
                <a:cs typeface="Calibri" panose="020F0502020204030204" pitchFamily="34" charset="0"/>
              </a:rPr>
              <a:t>Pavel M, et al. Eur J Cancer. 2021 Nov;157:403-414. </a:t>
            </a:r>
          </a:p>
          <a:p>
            <a:pPr>
              <a:buFont typeface="Arial" panose="020B0604020202020204" pitchFamily="34" charset="0"/>
              <a:buChar char="•"/>
            </a:pPr>
            <a:r>
              <a:rPr lang="en-GB" altLang="he-IL" sz="800" baseline="0">
                <a:latin typeface="Calibri" panose="020F0502020204030204" pitchFamily="34" charset="0"/>
                <a:cs typeface="Calibri" panose="020F0502020204030204" pitchFamily="34" charset="0"/>
              </a:rPr>
              <a:t>Alexandraki KI, et al. J Pers Med. 2023 Feb 9;13(2):304. </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A7C14052-7E4C-F19A-5F72-8EB79D593237}"/>
              </a:ext>
            </a:extLst>
          </p:cNvPr>
          <p:cNvSpPr>
            <a:spLocks noGrp="1"/>
          </p:cNvSpPr>
          <p:nvPr>
            <p:ph type="title"/>
          </p:nvPr>
        </p:nvSpPr>
        <p:spPr>
          <a:xfrm>
            <a:off x="215153" y="86938"/>
            <a:ext cx="11214847" cy="773674"/>
          </a:xfrm>
        </p:spPr>
        <p:txBody>
          <a:bodyPr>
            <a:normAutofit fontScale="90000"/>
          </a:bodyPr>
          <a:lstStyle/>
          <a:p>
            <a:pPr algn="just"/>
            <a:r>
              <a:rPr lang="en-US" sz="2000" b="1" dirty="0"/>
              <a:t>Refractory carcinoid syndrome (RCS) and severe Carcinoid heart disease. RCS is defined by recurring or persisting CS symptoms and increasing or persistently high u5‐HIAA levels despite the use of maximum label doses of SSA ENETS Guidance paper 2022</a:t>
            </a:r>
            <a:endParaRPr lang="el-GR" sz="2000" dirty="0"/>
          </a:p>
        </p:txBody>
      </p:sp>
      <p:sp>
        <p:nvSpPr>
          <p:cNvPr id="3" name="Θέση περιεχομένου 2">
            <a:extLst>
              <a:ext uri="{FF2B5EF4-FFF2-40B4-BE49-F238E27FC236}">
                <a16:creationId xmlns:a16="http://schemas.microsoft.com/office/drawing/2014/main" id="{DB990D0C-A647-970F-F6D5-8D0CB9BC46F4}"/>
              </a:ext>
            </a:extLst>
          </p:cNvPr>
          <p:cNvSpPr>
            <a:spLocks noGrp="1"/>
          </p:cNvSpPr>
          <p:nvPr>
            <p:ph sz="half" idx="1"/>
          </p:nvPr>
        </p:nvSpPr>
        <p:spPr>
          <a:xfrm>
            <a:off x="215153" y="1676400"/>
            <a:ext cx="5804647" cy="4500563"/>
          </a:xfrm>
        </p:spPr>
        <p:txBody>
          <a:bodyPr/>
          <a:lstStyle/>
          <a:p>
            <a:r>
              <a:rPr lang="en-US" dirty="0"/>
              <a:t>Patient was started on </a:t>
            </a:r>
            <a:r>
              <a:rPr lang="en-US" dirty="0" err="1"/>
              <a:t>Lanreotide</a:t>
            </a:r>
            <a:r>
              <a:rPr lang="en-US" dirty="0"/>
              <a:t> </a:t>
            </a:r>
            <a:r>
              <a:rPr lang="en-US" dirty="0" err="1"/>
              <a:t>Autogel</a:t>
            </a:r>
            <a:r>
              <a:rPr lang="en-US" dirty="0"/>
              <a:t> 120mg every 14 days and </a:t>
            </a:r>
            <a:r>
              <a:rPr lang="en-US" dirty="0" err="1"/>
              <a:t>telotristat</a:t>
            </a:r>
            <a:r>
              <a:rPr lang="en-US" dirty="0"/>
              <a:t> </a:t>
            </a:r>
            <a:r>
              <a:rPr lang="en-US" dirty="0" err="1"/>
              <a:t>etitrate</a:t>
            </a:r>
            <a:r>
              <a:rPr lang="en-US" dirty="0"/>
              <a:t> 250 mg X 3</a:t>
            </a:r>
          </a:p>
          <a:p>
            <a:r>
              <a:rPr lang="en-US" dirty="0"/>
              <a:t>Partial resolution of symptoms but diarrhea still remained </a:t>
            </a:r>
          </a:p>
          <a:p>
            <a:r>
              <a:rPr lang="en-US" dirty="0"/>
              <a:t>Minimal improvement in symptoms of CHD</a:t>
            </a:r>
            <a:endParaRPr lang="el-GR" dirty="0"/>
          </a:p>
        </p:txBody>
      </p:sp>
      <p:pic>
        <p:nvPicPr>
          <p:cNvPr id="6" name="Content Placeholder 5">
            <a:extLst>
              <a:ext uri="{FF2B5EF4-FFF2-40B4-BE49-F238E27FC236}">
                <a16:creationId xmlns:a16="http://schemas.microsoft.com/office/drawing/2014/main" id="{C939DA27-6FDF-1AFB-F698-7CF8AA9933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99680" y="784225"/>
            <a:ext cx="4762500" cy="2533650"/>
          </a:xfrm>
        </p:spPr>
      </p:pic>
      <p:pic>
        <p:nvPicPr>
          <p:cNvPr id="7" name="Picture 4">
            <a:extLst>
              <a:ext uri="{FF2B5EF4-FFF2-40B4-BE49-F238E27FC236}">
                <a16:creationId xmlns:a16="http://schemas.microsoft.com/office/drawing/2014/main" id="{BC0BB676-506B-55FA-7064-B3CBC0945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99680" y="3299012"/>
            <a:ext cx="4692650" cy="2947987"/>
          </a:xfrm>
          <a:prstGeom prst="rect">
            <a:avLst/>
          </a:prstGeom>
        </p:spPr>
      </p:pic>
      <p:sp>
        <p:nvSpPr>
          <p:cNvPr id="8" name="Rectangle 6">
            <a:extLst>
              <a:ext uri="{FF2B5EF4-FFF2-40B4-BE49-F238E27FC236}">
                <a16:creationId xmlns:a16="http://schemas.microsoft.com/office/drawing/2014/main" id="{EC7C7223-BD05-9DB8-DCB3-62664F2B3524}"/>
              </a:ext>
            </a:extLst>
          </p:cNvPr>
          <p:cNvSpPr/>
          <p:nvPr/>
        </p:nvSpPr>
        <p:spPr>
          <a:xfrm>
            <a:off x="7095005" y="6294812"/>
            <a:ext cx="4067175"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cs typeface="Arial" pitchFamily="34" charset="0"/>
              </a:rPr>
              <a:t>Gastrointest</a:t>
            </a:r>
            <a:r>
              <a:rPr lang="en-US" dirty="0">
                <a:solidFill>
                  <a:schemeClr val="tx1"/>
                </a:solidFill>
                <a:cs typeface="Arial" pitchFamily="34" charset="0"/>
              </a:rPr>
              <a:t> Cancer Res 6:81-85, 2013</a:t>
            </a:r>
            <a:endParaRPr lang="el-GR" dirty="0">
              <a:solidFill>
                <a:schemeClr val="tx1"/>
              </a:solidFill>
              <a:cs typeface="Arial" pitchFamily="34" charset="0"/>
            </a:endParaRPr>
          </a:p>
        </p:txBody>
      </p:sp>
    </p:spTree>
    <p:extLst>
      <p:ext uri="{BB962C8B-B14F-4D97-AF65-F5344CB8AC3E}">
        <p14:creationId xmlns:p14="http://schemas.microsoft.com/office/powerpoint/2010/main" val="284191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ediators secreted by carcinoid tumours"/>
          <p:cNvPicPr>
            <a:picLocks noGrp="1" noChangeAspect="1" noChangeArrowheads="1"/>
          </p:cNvPicPr>
          <p:nvPr>
            <p:ph sz="half" idx="1"/>
          </p:nvPr>
        </p:nvPicPr>
        <p:blipFill>
          <a:blip r:embed="rId2" cstate="print"/>
          <a:srcRect/>
          <a:stretch>
            <a:fillRect/>
          </a:stretch>
        </p:blipFill>
        <p:spPr>
          <a:xfrm>
            <a:off x="5310188" y="1296988"/>
            <a:ext cx="5256212" cy="3059112"/>
          </a:xfrm>
        </p:spPr>
      </p:pic>
      <p:pic>
        <p:nvPicPr>
          <p:cNvPr id="6147" name="Picture 7" descr="Snap1"/>
          <p:cNvPicPr>
            <a:picLocks noGrp="1" noChangeAspect="1" noChangeArrowheads="1"/>
          </p:cNvPicPr>
          <p:nvPr>
            <p:ph sz="quarter" idx="2"/>
          </p:nvPr>
        </p:nvPicPr>
        <p:blipFill>
          <a:blip r:embed="rId3" cstate="print"/>
          <a:srcRect l="3046"/>
          <a:stretch>
            <a:fillRect/>
          </a:stretch>
        </p:blipFill>
        <p:spPr>
          <a:xfrm>
            <a:off x="1646238" y="1125539"/>
            <a:ext cx="3663950" cy="5621337"/>
          </a:xfrm>
        </p:spPr>
      </p:pic>
      <p:graphicFrame>
        <p:nvGraphicFramePr>
          <p:cNvPr id="11" name="Content Placeholder 10"/>
          <p:cNvGraphicFramePr>
            <a:graphicFrameLocks noGrp="1"/>
          </p:cNvGraphicFramePr>
          <p:nvPr>
            <p:ph sz="quarter" idx="3"/>
          </p:nvPr>
        </p:nvGraphicFramePr>
        <p:xfrm>
          <a:off x="5735638" y="4797425"/>
          <a:ext cx="4764088" cy="1508124"/>
        </p:xfrm>
        <a:graphic>
          <a:graphicData uri="http://schemas.openxmlformats.org/drawingml/2006/table">
            <a:tbl>
              <a:tblPr firstRow="1" bandRow="1">
                <a:tableStyleId>{5C22544A-7EE6-4342-B048-85BDC9FD1C3A}</a:tableStyleId>
              </a:tblPr>
              <a:tblGrid>
                <a:gridCol w="1218720">
                  <a:extLst>
                    <a:ext uri="{9D8B030D-6E8A-4147-A177-3AD203B41FA5}">
                      <a16:colId xmlns:a16="http://schemas.microsoft.com/office/drawing/2014/main" val="20000"/>
                    </a:ext>
                  </a:extLst>
                </a:gridCol>
                <a:gridCol w="743894">
                  <a:extLst>
                    <a:ext uri="{9D8B030D-6E8A-4147-A177-3AD203B41FA5}">
                      <a16:colId xmlns:a16="http://schemas.microsoft.com/office/drawing/2014/main" val="20001"/>
                    </a:ext>
                  </a:extLst>
                </a:gridCol>
                <a:gridCol w="743894">
                  <a:extLst>
                    <a:ext uri="{9D8B030D-6E8A-4147-A177-3AD203B41FA5}">
                      <a16:colId xmlns:a16="http://schemas.microsoft.com/office/drawing/2014/main" val="20002"/>
                    </a:ext>
                  </a:extLst>
                </a:gridCol>
                <a:gridCol w="712240">
                  <a:extLst>
                    <a:ext uri="{9D8B030D-6E8A-4147-A177-3AD203B41FA5}">
                      <a16:colId xmlns:a16="http://schemas.microsoft.com/office/drawing/2014/main" val="20003"/>
                    </a:ext>
                  </a:extLst>
                </a:gridCol>
                <a:gridCol w="648929">
                  <a:extLst>
                    <a:ext uri="{9D8B030D-6E8A-4147-A177-3AD203B41FA5}">
                      <a16:colId xmlns:a16="http://schemas.microsoft.com/office/drawing/2014/main" val="20004"/>
                    </a:ext>
                  </a:extLst>
                </a:gridCol>
                <a:gridCol w="696411">
                  <a:extLst>
                    <a:ext uri="{9D8B030D-6E8A-4147-A177-3AD203B41FA5}">
                      <a16:colId xmlns:a16="http://schemas.microsoft.com/office/drawing/2014/main" val="20005"/>
                    </a:ext>
                  </a:extLst>
                </a:gridCol>
              </a:tblGrid>
              <a:tr h="288192">
                <a:tc>
                  <a:txBody>
                    <a:bodyPr/>
                    <a:lstStyle/>
                    <a:p>
                      <a:pPr algn="ctr"/>
                      <a:endParaRPr lang="en-GB" sz="1200" dirty="0"/>
                    </a:p>
                  </a:txBody>
                  <a:tcPr marL="91447" marR="91447" marT="45740" marB="45740" anchor="ctr"/>
                </a:tc>
                <a:tc>
                  <a:txBody>
                    <a:bodyPr/>
                    <a:lstStyle/>
                    <a:p>
                      <a:pPr algn="ctr"/>
                      <a:r>
                        <a:rPr lang="en-US" sz="1200" dirty="0"/>
                        <a:t>SSTR1</a:t>
                      </a:r>
                      <a:endParaRPr lang="en-GB" sz="1200" dirty="0"/>
                    </a:p>
                  </a:txBody>
                  <a:tcPr marL="91447" marR="91447" marT="45740" marB="45740" anchor="ctr"/>
                </a:tc>
                <a:tc>
                  <a:txBody>
                    <a:bodyPr/>
                    <a:lstStyle/>
                    <a:p>
                      <a:pPr algn="ctr"/>
                      <a:r>
                        <a:rPr lang="en-US" sz="1200" dirty="0"/>
                        <a:t>SSTR2</a:t>
                      </a:r>
                      <a:endParaRPr lang="en-GB" sz="1200" dirty="0"/>
                    </a:p>
                  </a:txBody>
                  <a:tcPr marL="91447" marR="91447" marT="45740" marB="45740" anchor="ctr"/>
                </a:tc>
                <a:tc>
                  <a:txBody>
                    <a:bodyPr/>
                    <a:lstStyle/>
                    <a:p>
                      <a:pPr algn="ctr"/>
                      <a:r>
                        <a:rPr lang="en-US" sz="1200" dirty="0"/>
                        <a:t>SSTR3</a:t>
                      </a:r>
                      <a:endParaRPr lang="en-GB" sz="1200" dirty="0"/>
                    </a:p>
                  </a:txBody>
                  <a:tcPr marL="91447" marR="91447" marT="45740" marB="45740" anchor="ctr"/>
                </a:tc>
                <a:tc>
                  <a:txBody>
                    <a:bodyPr/>
                    <a:lstStyle/>
                    <a:p>
                      <a:pPr algn="ctr"/>
                      <a:r>
                        <a:rPr lang="en-US" sz="1200" dirty="0"/>
                        <a:t>SSTR4</a:t>
                      </a:r>
                      <a:endParaRPr lang="en-GB" sz="1200" dirty="0"/>
                    </a:p>
                  </a:txBody>
                  <a:tcPr marL="91447" marR="91447" marT="45740" marB="45740" anchor="ctr"/>
                </a:tc>
                <a:tc>
                  <a:txBody>
                    <a:bodyPr/>
                    <a:lstStyle/>
                    <a:p>
                      <a:pPr algn="ctr"/>
                      <a:r>
                        <a:rPr lang="en-US" sz="1200" dirty="0"/>
                        <a:t>SSTR5</a:t>
                      </a:r>
                      <a:endParaRPr lang="en-GB" sz="1200" dirty="0"/>
                    </a:p>
                  </a:txBody>
                  <a:tcPr marL="91447" marR="91447" marT="45740" marB="45740" anchor="ctr"/>
                </a:tc>
                <a:extLst>
                  <a:ext uri="{0D108BD9-81ED-4DB2-BD59-A6C34878D82A}">
                    <a16:rowId xmlns:a16="http://schemas.microsoft.com/office/drawing/2014/main" val="10000"/>
                  </a:ext>
                </a:extLst>
              </a:tr>
              <a:tr h="304983">
                <a:tc>
                  <a:txBody>
                    <a:bodyPr/>
                    <a:lstStyle/>
                    <a:p>
                      <a:pPr algn="ctr"/>
                      <a:r>
                        <a:rPr lang="en-US" sz="1400" b="1" dirty="0"/>
                        <a:t>Carcinoids</a:t>
                      </a:r>
                      <a:endParaRPr lang="en-GB" sz="1400" b="1" dirty="0"/>
                    </a:p>
                  </a:txBody>
                  <a:tcPr marL="91447" marR="91447" marT="45740" marB="45740" anchor="ctr"/>
                </a:tc>
                <a:tc>
                  <a:txBody>
                    <a:bodyPr/>
                    <a:lstStyle/>
                    <a:p>
                      <a:pPr algn="ctr"/>
                      <a:r>
                        <a:rPr lang="en-US" sz="1200" b="1" dirty="0"/>
                        <a:t>76%</a:t>
                      </a:r>
                      <a:endParaRPr lang="en-GB" sz="1200" b="1" dirty="0"/>
                    </a:p>
                  </a:txBody>
                  <a:tcPr marL="91447" marR="91447" marT="45740" marB="45740" anchor="ctr"/>
                </a:tc>
                <a:tc>
                  <a:txBody>
                    <a:bodyPr/>
                    <a:lstStyle/>
                    <a:p>
                      <a:pPr algn="ctr"/>
                      <a:r>
                        <a:rPr lang="en-US" sz="1200" b="1" dirty="0"/>
                        <a:t>99%</a:t>
                      </a:r>
                      <a:endParaRPr lang="en-GB" sz="1200" b="1" dirty="0"/>
                    </a:p>
                  </a:txBody>
                  <a:tcPr marL="91447" marR="91447" marT="45740" marB="45740" anchor="ctr"/>
                </a:tc>
                <a:tc>
                  <a:txBody>
                    <a:bodyPr/>
                    <a:lstStyle/>
                    <a:p>
                      <a:pPr algn="ctr"/>
                      <a:r>
                        <a:rPr lang="en-US" sz="1200" b="1" dirty="0"/>
                        <a:t>43%</a:t>
                      </a:r>
                      <a:endParaRPr lang="en-GB" sz="1200" b="1" dirty="0"/>
                    </a:p>
                  </a:txBody>
                  <a:tcPr marL="91447" marR="91447" marT="45740" marB="45740" anchor="ctr"/>
                </a:tc>
                <a:tc>
                  <a:txBody>
                    <a:bodyPr/>
                    <a:lstStyle/>
                    <a:p>
                      <a:pPr algn="ctr"/>
                      <a:r>
                        <a:rPr lang="en-US" sz="1200" b="1" dirty="0"/>
                        <a:t>68%</a:t>
                      </a:r>
                      <a:endParaRPr lang="en-GB" sz="1200" b="1" dirty="0"/>
                    </a:p>
                  </a:txBody>
                  <a:tcPr marL="91447" marR="91447" marT="45740" marB="45740" anchor="ctr"/>
                </a:tc>
                <a:tc>
                  <a:txBody>
                    <a:bodyPr/>
                    <a:lstStyle/>
                    <a:p>
                      <a:pPr algn="ctr"/>
                      <a:r>
                        <a:rPr lang="en-US" sz="1200" b="1" dirty="0"/>
                        <a:t>77%</a:t>
                      </a:r>
                      <a:endParaRPr lang="en-GB" sz="1200" b="1" dirty="0"/>
                    </a:p>
                  </a:txBody>
                  <a:tcPr marL="91447" marR="91447" marT="45740" marB="45740" anchor="ctr"/>
                </a:tc>
                <a:extLst>
                  <a:ext uri="{0D108BD9-81ED-4DB2-BD59-A6C34878D82A}">
                    <a16:rowId xmlns:a16="http://schemas.microsoft.com/office/drawing/2014/main" val="10001"/>
                  </a:ext>
                </a:extLst>
              </a:tr>
              <a:tr h="304983">
                <a:tc>
                  <a:txBody>
                    <a:bodyPr/>
                    <a:lstStyle/>
                    <a:p>
                      <a:pPr algn="ctr"/>
                      <a:r>
                        <a:rPr lang="en-US" sz="1400" dirty="0"/>
                        <a:t>Gastrinomas</a:t>
                      </a:r>
                      <a:endParaRPr lang="en-GB" sz="1400" dirty="0"/>
                    </a:p>
                  </a:txBody>
                  <a:tcPr marL="91447" marR="91447" marT="45740" marB="45740" anchor="ctr"/>
                </a:tc>
                <a:tc>
                  <a:txBody>
                    <a:bodyPr/>
                    <a:lstStyle/>
                    <a:p>
                      <a:pPr algn="ctr"/>
                      <a:r>
                        <a:rPr lang="en-US" sz="1200" dirty="0"/>
                        <a:t>79%</a:t>
                      </a:r>
                      <a:endParaRPr lang="en-GB" sz="1200" dirty="0"/>
                    </a:p>
                  </a:txBody>
                  <a:tcPr marL="91447" marR="91447" marT="45740" marB="45740" anchor="ctr"/>
                </a:tc>
                <a:tc>
                  <a:txBody>
                    <a:bodyPr/>
                    <a:lstStyle/>
                    <a:p>
                      <a:pPr algn="ctr"/>
                      <a:r>
                        <a:rPr lang="en-US" sz="1200" dirty="0"/>
                        <a:t>93%</a:t>
                      </a:r>
                      <a:endParaRPr lang="en-GB" sz="1200" dirty="0"/>
                    </a:p>
                  </a:txBody>
                  <a:tcPr marL="91447" marR="91447" marT="45740" marB="45740" anchor="ctr"/>
                </a:tc>
                <a:tc>
                  <a:txBody>
                    <a:bodyPr/>
                    <a:lstStyle/>
                    <a:p>
                      <a:pPr algn="ctr"/>
                      <a:r>
                        <a:rPr lang="en-US" sz="1200" dirty="0"/>
                        <a:t>36%</a:t>
                      </a:r>
                      <a:endParaRPr lang="en-GB" sz="1200" dirty="0"/>
                    </a:p>
                  </a:txBody>
                  <a:tcPr marL="91447" marR="91447" marT="45740" marB="45740" anchor="ctr"/>
                </a:tc>
                <a:tc>
                  <a:txBody>
                    <a:bodyPr/>
                    <a:lstStyle/>
                    <a:p>
                      <a:pPr algn="ctr"/>
                      <a:r>
                        <a:rPr lang="en-US" sz="1200" dirty="0"/>
                        <a:t>61%</a:t>
                      </a:r>
                      <a:endParaRPr lang="en-GB" sz="1200" dirty="0"/>
                    </a:p>
                  </a:txBody>
                  <a:tcPr marL="91447" marR="91447" marT="45740" marB="45740" anchor="ctr"/>
                </a:tc>
                <a:tc>
                  <a:txBody>
                    <a:bodyPr/>
                    <a:lstStyle/>
                    <a:p>
                      <a:pPr algn="ctr"/>
                      <a:r>
                        <a:rPr lang="en-US" sz="1200" dirty="0"/>
                        <a:t>93%</a:t>
                      </a:r>
                      <a:endParaRPr lang="en-GB" sz="1200" dirty="0"/>
                    </a:p>
                  </a:txBody>
                  <a:tcPr marL="91447" marR="91447" marT="45740" marB="45740" anchor="ctr"/>
                </a:tc>
                <a:extLst>
                  <a:ext uri="{0D108BD9-81ED-4DB2-BD59-A6C34878D82A}">
                    <a16:rowId xmlns:a16="http://schemas.microsoft.com/office/drawing/2014/main" val="10002"/>
                  </a:ext>
                </a:extLst>
              </a:tr>
              <a:tr h="304983">
                <a:tc>
                  <a:txBody>
                    <a:bodyPr/>
                    <a:lstStyle/>
                    <a:p>
                      <a:pPr algn="ctr"/>
                      <a:r>
                        <a:rPr lang="en-US" sz="1400" dirty="0"/>
                        <a:t>Insulinomas</a:t>
                      </a:r>
                      <a:endParaRPr lang="en-GB" sz="1400" dirty="0"/>
                    </a:p>
                  </a:txBody>
                  <a:tcPr marL="91447" marR="91447" marT="45740" marB="45740" anchor="ctr"/>
                </a:tc>
                <a:tc>
                  <a:txBody>
                    <a:bodyPr/>
                    <a:lstStyle/>
                    <a:p>
                      <a:pPr algn="ctr"/>
                      <a:r>
                        <a:rPr lang="en-US" sz="1200" dirty="0"/>
                        <a:t>76%</a:t>
                      </a:r>
                      <a:endParaRPr lang="en-GB" sz="1200" dirty="0"/>
                    </a:p>
                  </a:txBody>
                  <a:tcPr marL="91447" marR="91447" marT="45740" marB="45740" anchor="ctr"/>
                </a:tc>
                <a:tc>
                  <a:txBody>
                    <a:bodyPr/>
                    <a:lstStyle/>
                    <a:p>
                      <a:pPr algn="ctr"/>
                      <a:r>
                        <a:rPr lang="en-US" sz="1200" dirty="0"/>
                        <a:t>81%</a:t>
                      </a:r>
                      <a:endParaRPr lang="en-GB" sz="1200" dirty="0"/>
                    </a:p>
                  </a:txBody>
                  <a:tcPr marL="91447" marR="91447" marT="45740" marB="45740" anchor="ctr"/>
                </a:tc>
                <a:tc>
                  <a:txBody>
                    <a:bodyPr/>
                    <a:lstStyle/>
                    <a:p>
                      <a:pPr algn="ctr"/>
                      <a:r>
                        <a:rPr lang="en-US" sz="1200" dirty="0"/>
                        <a:t>38%</a:t>
                      </a:r>
                      <a:endParaRPr lang="en-GB" sz="1200" dirty="0"/>
                    </a:p>
                  </a:txBody>
                  <a:tcPr marL="91447" marR="91447" marT="45740" marB="45740" anchor="ctr"/>
                </a:tc>
                <a:tc>
                  <a:txBody>
                    <a:bodyPr/>
                    <a:lstStyle/>
                    <a:p>
                      <a:pPr algn="ctr"/>
                      <a:r>
                        <a:rPr lang="en-US" sz="1200" dirty="0"/>
                        <a:t>58%</a:t>
                      </a:r>
                      <a:endParaRPr lang="en-GB" sz="1200" dirty="0"/>
                    </a:p>
                  </a:txBody>
                  <a:tcPr marL="91447" marR="91447" marT="45740" marB="45740" anchor="ctr"/>
                </a:tc>
                <a:tc>
                  <a:txBody>
                    <a:bodyPr/>
                    <a:lstStyle/>
                    <a:p>
                      <a:pPr algn="ctr"/>
                      <a:r>
                        <a:rPr lang="en-US" sz="1200" dirty="0"/>
                        <a:t>57%</a:t>
                      </a:r>
                      <a:endParaRPr lang="en-GB" sz="1200" dirty="0"/>
                    </a:p>
                  </a:txBody>
                  <a:tcPr marL="91447" marR="91447" marT="45740" marB="45740" anchor="ctr"/>
                </a:tc>
                <a:extLst>
                  <a:ext uri="{0D108BD9-81ED-4DB2-BD59-A6C34878D82A}">
                    <a16:rowId xmlns:a16="http://schemas.microsoft.com/office/drawing/2014/main" val="10003"/>
                  </a:ext>
                </a:extLst>
              </a:tr>
              <a:tr h="304983">
                <a:tc>
                  <a:txBody>
                    <a:bodyPr/>
                    <a:lstStyle/>
                    <a:p>
                      <a:pPr algn="ctr"/>
                      <a:r>
                        <a:rPr lang="en-US" sz="1400" dirty="0"/>
                        <a:t>NF-NET</a:t>
                      </a:r>
                      <a:endParaRPr lang="en-GB" sz="1400" dirty="0"/>
                    </a:p>
                  </a:txBody>
                  <a:tcPr marL="91447" marR="91447" marT="45740" marB="45740" anchor="ctr"/>
                </a:tc>
                <a:tc>
                  <a:txBody>
                    <a:bodyPr/>
                    <a:lstStyle/>
                    <a:p>
                      <a:pPr algn="ctr"/>
                      <a:r>
                        <a:rPr lang="en-US" sz="1200" dirty="0"/>
                        <a:t>58%</a:t>
                      </a:r>
                      <a:endParaRPr lang="en-GB" sz="1200" dirty="0"/>
                    </a:p>
                  </a:txBody>
                  <a:tcPr marL="91447" marR="91447" marT="45740" marB="45740" anchor="ctr"/>
                </a:tc>
                <a:tc>
                  <a:txBody>
                    <a:bodyPr/>
                    <a:lstStyle/>
                    <a:p>
                      <a:pPr algn="ctr"/>
                      <a:r>
                        <a:rPr lang="en-US" sz="1200" dirty="0"/>
                        <a:t>88%</a:t>
                      </a:r>
                      <a:endParaRPr lang="en-GB" sz="1200" dirty="0"/>
                    </a:p>
                  </a:txBody>
                  <a:tcPr marL="91447" marR="91447" marT="45740" marB="45740" anchor="ctr"/>
                </a:tc>
                <a:tc>
                  <a:txBody>
                    <a:bodyPr/>
                    <a:lstStyle/>
                    <a:p>
                      <a:pPr algn="ctr"/>
                      <a:r>
                        <a:rPr lang="en-US" sz="1200" dirty="0"/>
                        <a:t>42%</a:t>
                      </a:r>
                      <a:endParaRPr lang="en-GB" sz="1200" dirty="0"/>
                    </a:p>
                  </a:txBody>
                  <a:tcPr marL="91447" marR="91447" marT="45740" marB="45740" anchor="ctr"/>
                </a:tc>
                <a:tc>
                  <a:txBody>
                    <a:bodyPr/>
                    <a:lstStyle/>
                    <a:p>
                      <a:pPr algn="ctr"/>
                      <a:r>
                        <a:rPr lang="en-US" sz="1200" dirty="0"/>
                        <a:t>48%</a:t>
                      </a:r>
                      <a:endParaRPr lang="en-GB" sz="1200" dirty="0"/>
                    </a:p>
                  </a:txBody>
                  <a:tcPr marL="91447" marR="91447" marT="45740" marB="45740" anchor="ctr"/>
                </a:tc>
                <a:tc>
                  <a:txBody>
                    <a:bodyPr/>
                    <a:lstStyle/>
                    <a:p>
                      <a:pPr algn="ctr"/>
                      <a:r>
                        <a:rPr lang="en-US" sz="1200" dirty="0"/>
                        <a:t>50%</a:t>
                      </a:r>
                      <a:endParaRPr lang="en-GB" sz="1200" dirty="0"/>
                    </a:p>
                  </a:txBody>
                  <a:tcPr marL="91447" marR="91447" marT="45740" marB="45740" anchor="ctr"/>
                </a:tc>
                <a:extLst>
                  <a:ext uri="{0D108BD9-81ED-4DB2-BD59-A6C34878D82A}">
                    <a16:rowId xmlns:a16="http://schemas.microsoft.com/office/drawing/2014/main" val="10004"/>
                  </a:ext>
                </a:extLst>
              </a:tr>
            </a:tbl>
          </a:graphicData>
        </a:graphic>
      </p:graphicFrame>
      <p:sp>
        <p:nvSpPr>
          <p:cNvPr id="6" name="Rectangle 5"/>
          <p:cNvSpPr/>
          <p:nvPr/>
        </p:nvSpPr>
        <p:spPr>
          <a:xfrm>
            <a:off x="565607" y="0"/>
            <a:ext cx="10774837" cy="908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l-GR" sz="2800" dirty="0">
                <a:solidFill>
                  <a:schemeClr val="tx1"/>
                </a:solidFill>
                <a:ea typeface="+mj-ea"/>
                <a:cs typeface="+mj-cs"/>
              </a:rPr>
              <a:t>         </a:t>
            </a:r>
            <a:r>
              <a:rPr lang="en-GB" altLang="el-GR" sz="2800" b="1" dirty="0">
                <a:solidFill>
                  <a:schemeClr val="tx1"/>
                </a:solidFill>
                <a:ea typeface="+mj-ea"/>
                <a:cs typeface="+mj-cs"/>
              </a:rPr>
              <a:t>Carcinoid tumour (Neuroendocrine Neoplasm) mediators and somatostatin receptors</a:t>
            </a:r>
            <a:endParaRPr lang="el-GR" sz="2800" b="1" dirty="0">
              <a:solidFill>
                <a:schemeClr val="tx1"/>
              </a:solidFill>
            </a:endParaRPr>
          </a:p>
        </p:txBody>
      </p:sp>
      <p:sp>
        <p:nvSpPr>
          <p:cNvPr id="2" name="Rectangle 1"/>
          <p:cNvSpPr/>
          <p:nvPr/>
        </p:nvSpPr>
        <p:spPr>
          <a:xfrm>
            <a:off x="6383339" y="2565400"/>
            <a:ext cx="1512887"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400" dirty="0">
                <a:solidFill>
                  <a:schemeClr val="tx1">
                    <a:lumMod val="65000"/>
                    <a:lumOff val="35000"/>
                  </a:schemeClr>
                </a:solidFill>
                <a:latin typeface="Times New Roman" panose="02020603050405020304" pitchFamily="18" charset="0"/>
                <a:cs typeface="Times New Roman" panose="02020603050405020304" pitchFamily="18" charset="0"/>
              </a:rPr>
              <a:t>5-HT</a:t>
            </a:r>
            <a:endParaRPr lang="el-GR" sz="1400" dirty="0">
              <a:solidFill>
                <a:schemeClr val="tx1">
                  <a:lumMod val="65000"/>
                  <a:lumOff val="3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2">
            <a:extLst>
              <a:ext uri="{FF2B5EF4-FFF2-40B4-BE49-F238E27FC236}">
                <a16:creationId xmlns:a16="http://schemas.microsoft.com/office/drawing/2014/main" id="{AC8FD10A-BDE3-D523-5973-AEE5AB30A961}"/>
              </a:ext>
            </a:extLst>
          </p:cNvPr>
          <p:cNvSpPr txBox="1">
            <a:spLocks noChangeArrowheads="1"/>
          </p:cNvSpPr>
          <p:nvPr/>
        </p:nvSpPr>
        <p:spPr>
          <a:xfrm>
            <a:off x="825911" y="192088"/>
            <a:ext cx="10353366" cy="639762"/>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defRPr/>
            </a:pPr>
            <a:r>
              <a:rPr lang="en-US" altLang="en-US" sz="3200" kern="0" dirty="0">
                <a:solidFill>
                  <a:srgbClr val="002060"/>
                </a:solidFill>
                <a:effectLst>
                  <a:outerShdw blurRad="38100" dist="38100" dir="2700000" algn="tl">
                    <a:srgbClr val="000000">
                      <a:alpha val="43137"/>
                    </a:srgbClr>
                  </a:outerShdw>
                </a:effectLst>
                <a:latin typeface="Calibri" panose="020F0502020204030204" pitchFamily="34" charset="0"/>
              </a:rPr>
              <a:t>Telotristat Ethyl (XERMELO®) and CS</a:t>
            </a:r>
          </a:p>
        </p:txBody>
      </p:sp>
      <p:sp>
        <p:nvSpPr>
          <p:cNvPr id="58419" name="מציין מיקום תוכן 7">
            <a:extLst>
              <a:ext uri="{FF2B5EF4-FFF2-40B4-BE49-F238E27FC236}">
                <a16:creationId xmlns:a16="http://schemas.microsoft.com/office/drawing/2014/main" id="{A0EEE266-6035-A4C9-B17D-524AC037B617}"/>
              </a:ext>
            </a:extLst>
          </p:cNvPr>
          <p:cNvSpPr txBox="1">
            <a:spLocks/>
          </p:cNvSpPr>
          <p:nvPr/>
        </p:nvSpPr>
        <p:spPr>
          <a:xfrm>
            <a:off x="5588000" y="1193801"/>
            <a:ext cx="4546600" cy="2505075"/>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eaLnBrk="1" hangingPunct="1">
              <a:buClr>
                <a:srgbClr val="00FF00"/>
              </a:buClr>
              <a:buFont typeface="Wingdings" panose="05000000000000000000" pitchFamily="2" charset="2"/>
              <a:buChar char="§"/>
              <a:defRPr/>
            </a:pPr>
            <a:r>
              <a:rPr lang="en-US" sz="1800" kern="0" dirty="0">
                <a:solidFill>
                  <a:srgbClr val="002060"/>
                </a:solidFill>
                <a:latin typeface="Calibri" panose="020F0502020204030204" pitchFamily="34" charset="0"/>
              </a:rPr>
              <a:t>An oral inhibitor of TPH</a:t>
            </a:r>
          </a:p>
          <a:p>
            <a:pPr eaLnBrk="1" hangingPunct="1">
              <a:buClr>
                <a:srgbClr val="00FF00"/>
              </a:buClr>
              <a:buFont typeface="Wingdings" panose="05000000000000000000" pitchFamily="2" charset="2"/>
              <a:buChar char="§"/>
              <a:defRPr/>
            </a:pPr>
            <a:r>
              <a:rPr lang="en-US" sz="1800" kern="0" dirty="0">
                <a:solidFill>
                  <a:srgbClr val="002060"/>
                </a:solidFill>
                <a:latin typeface="Calibri" panose="020F0502020204030204" pitchFamily="34" charset="0"/>
              </a:rPr>
              <a:t>TELESTAR &amp; TELECAST: </a:t>
            </a:r>
            <a:r>
              <a:rPr lang="en-US" sz="1800" u="sng" kern="0" dirty="0">
                <a:solidFill>
                  <a:srgbClr val="002060"/>
                </a:solidFill>
                <a:effectLst>
                  <a:outerShdw blurRad="38100" dist="38100" dir="2700000" algn="tl">
                    <a:srgbClr val="000000">
                      <a:alpha val="43137"/>
                    </a:srgbClr>
                  </a:outerShdw>
                </a:effectLst>
                <a:latin typeface="Calibri" panose="020F0502020204030204" pitchFamily="34" charset="0"/>
              </a:rPr>
              <a:t>Sustained reduction in u5HIAA &amp; BM Frequency</a:t>
            </a:r>
          </a:p>
          <a:p>
            <a:pPr eaLnBrk="1" hangingPunct="1">
              <a:buClr>
                <a:srgbClr val="00FF00"/>
              </a:buClr>
              <a:buFont typeface="Wingdings" panose="05000000000000000000" pitchFamily="2" charset="2"/>
              <a:buChar char="§"/>
              <a:defRPr/>
            </a:pPr>
            <a:r>
              <a:rPr lang="en-US" sz="1800" kern="0" dirty="0">
                <a:solidFill>
                  <a:srgbClr val="002060"/>
                </a:solidFill>
                <a:latin typeface="Calibri" panose="020F0502020204030204" pitchFamily="34" charset="0"/>
              </a:rPr>
              <a:t>Approved (250mgX3/d) for CS diarrhea uncontrolled by SSA alone</a:t>
            </a:r>
          </a:p>
          <a:p>
            <a:pPr eaLnBrk="1" hangingPunct="1">
              <a:buClr>
                <a:srgbClr val="00FF00"/>
              </a:buClr>
              <a:buFont typeface="Wingdings" panose="05000000000000000000" pitchFamily="2" charset="2"/>
              <a:buChar char="§"/>
              <a:defRPr/>
            </a:pPr>
            <a:r>
              <a:rPr lang="en-US" sz="1800" kern="0" dirty="0">
                <a:solidFill>
                  <a:srgbClr val="002060"/>
                </a:solidFill>
                <a:latin typeface="Calibri" panose="020F0502020204030204" pitchFamily="34" charset="0"/>
              </a:rPr>
              <a:t>Decrease in u5-HIAA of ≥30% at 12 weeks: 10% (placebo), 78% (250 mg), 87% (500 mg)</a:t>
            </a:r>
          </a:p>
          <a:p>
            <a:pPr eaLnBrk="1" hangingPunct="1">
              <a:buClr>
                <a:srgbClr val="00FF00"/>
              </a:buClr>
              <a:buFont typeface="Wingdings" panose="05000000000000000000" pitchFamily="2" charset="2"/>
              <a:buChar char="§"/>
              <a:defRPr/>
            </a:pPr>
            <a:r>
              <a:rPr lang="en-US" sz="1800" u="sng" kern="0" dirty="0">
                <a:solidFill>
                  <a:srgbClr val="FF0000"/>
                </a:solidFill>
                <a:effectLst>
                  <a:outerShdw blurRad="38100" dist="38100" dir="2700000" algn="tl">
                    <a:srgbClr val="000000">
                      <a:alpha val="43137"/>
                    </a:srgbClr>
                  </a:outerShdw>
                </a:effectLst>
                <a:latin typeface="Calibri" panose="020F0502020204030204" pitchFamily="34" charset="0"/>
              </a:rPr>
              <a:t>CHD prevention (u5-HIAA decrease, in patients w/o diarrhea)?</a:t>
            </a:r>
            <a:endParaRPr lang="en-US" sz="1800" u="sng" kern="0" dirty="0">
              <a:solidFill>
                <a:srgbClr val="002060"/>
              </a:solidFill>
              <a:effectLst>
                <a:outerShdw blurRad="38100" dist="38100" dir="2700000" algn="tl">
                  <a:srgbClr val="000000">
                    <a:alpha val="43137"/>
                  </a:srgbClr>
                </a:outerShdw>
              </a:effectLst>
              <a:latin typeface="Calibri" panose="020F0502020204030204" pitchFamily="34" charset="0"/>
            </a:endParaRPr>
          </a:p>
          <a:p>
            <a:pPr eaLnBrk="1" hangingPunct="1">
              <a:buClr>
                <a:srgbClr val="00FF00"/>
              </a:buClr>
              <a:buFont typeface="Wingdings" panose="05000000000000000000" pitchFamily="2" charset="2"/>
              <a:buChar char="§"/>
              <a:defRPr/>
            </a:pPr>
            <a:endParaRPr lang="en-US" sz="1800" kern="0" dirty="0">
              <a:solidFill>
                <a:srgbClr val="002060"/>
              </a:solidFill>
              <a:latin typeface="Calibri" panose="020F0502020204030204" pitchFamily="34" charset="0"/>
            </a:endParaRPr>
          </a:p>
          <a:p>
            <a:pPr eaLnBrk="1" hangingPunct="1">
              <a:buClr>
                <a:srgbClr val="00FF00"/>
              </a:buClr>
              <a:buFont typeface="Wingdings" panose="05000000000000000000" pitchFamily="2" charset="2"/>
              <a:buChar char="§"/>
              <a:defRPr/>
            </a:pPr>
            <a:endParaRPr lang="en-US" sz="1800" kern="0" dirty="0">
              <a:solidFill>
                <a:srgbClr val="002060"/>
              </a:solidFill>
              <a:latin typeface="Calibri" panose="020F0502020204030204" pitchFamily="34" charset="0"/>
            </a:endParaRPr>
          </a:p>
          <a:p>
            <a:pPr eaLnBrk="1" hangingPunct="1">
              <a:buClr>
                <a:srgbClr val="00FF00"/>
              </a:buClr>
              <a:buFont typeface="Wingdings" panose="05000000000000000000" pitchFamily="2" charset="2"/>
              <a:buChar char="§"/>
              <a:defRPr/>
            </a:pPr>
            <a:endParaRPr lang="he-IL" sz="1800" kern="0" dirty="0">
              <a:solidFill>
                <a:srgbClr val="002060"/>
              </a:solidFill>
              <a:latin typeface="Calibri" panose="020F0502020204030204" pitchFamily="34" charset="0"/>
              <a:cs typeface="Times New Roman" pitchFamily="18" charset="0"/>
            </a:endParaRPr>
          </a:p>
        </p:txBody>
      </p:sp>
      <p:sp>
        <p:nvSpPr>
          <p:cNvPr id="35844" name="Text Box 2">
            <a:extLst>
              <a:ext uri="{FF2B5EF4-FFF2-40B4-BE49-F238E27FC236}">
                <a16:creationId xmlns:a16="http://schemas.microsoft.com/office/drawing/2014/main" id="{ADE72116-87AD-BE9E-CC85-ACB3F9B1FB38}"/>
              </a:ext>
            </a:extLst>
          </p:cNvPr>
          <p:cNvSpPr txBox="1">
            <a:spLocks noChangeArrowheads="1"/>
          </p:cNvSpPr>
          <p:nvPr/>
        </p:nvSpPr>
        <p:spPr bwMode="auto">
          <a:xfrm>
            <a:off x="2097088" y="5486400"/>
            <a:ext cx="338931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71450" indent="-171450">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1pPr>
            <a:lvl2pPr marL="742950" indent="-285750">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2pPr>
            <a:lvl3pPr marL="11430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3pPr>
            <a:lvl4pPr marL="16002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4pPr>
            <a:lvl5pPr marL="2057400" indent="-228600">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baseline="30000">
                <a:solidFill>
                  <a:schemeClr val="tx1"/>
                </a:solidFill>
                <a:latin typeface="Garamond" panose="02020404030301010803" pitchFamily="18" charset="0"/>
              </a:defRPr>
            </a:lvl9pPr>
          </a:lstStyle>
          <a:p>
            <a:pPr>
              <a:buFont typeface="Arial" panose="020B0604020202020204" pitchFamily="34" charset="0"/>
              <a:buChar char="•"/>
            </a:pPr>
            <a:r>
              <a:rPr lang="en-US" altLang="en-US" sz="800" baseline="0">
                <a:latin typeface="Calibri" panose="020F0502020204030204" pitchFamily="34" charset="0"/>
                <a:ea typeface="ＭＳ Ｐゴシック" panose="020B0600070205080204" pitchFamily="34" charset="-128"/>
                <a:cs typeface="Arial" panose="020B0604020202020204" pitchFamily="34" charset="0"/>
              </a:rPr>
              <a:t>Kulke MH, et al. J Clin Oncol 2017; 35(1):14-23.</a:t>
            </a:r>
          </a:p>
          <a:p>
            <a:pPr>
              <a:buFont typeface="Arial" panose="020B0604020202020204" pitchFamily="34" charset="0"/>
              <a:buChar char="•"/>
            </a:pPr>
            <a:r>
              <a:rPr lang="en-US" altLang="en-US" sz="800" baseline="0">
                <a:latin typeface="Calibri" panose="020F0502020204030204" pitchFamily="34" charset="0"/>
                <a:ea typeface="ＭＳ Ｐゴシック" panose="020B0600070205080204" pitchFamily="34" charset="-128"/>
                <a:cs typeface="Arial" panose="020B0604020202020204" pitchFamily="34" charset="0"/>
              </a:rPr>
              <a:t>Pavel M, et al. Endocr Rel Cancer 2018</a:t>
            </a:r>
            <a:r>
              <a:rPr lang="pt-BR" altLang="en-US" sz="800" baseline="0">
                <a:latin typeface="Calibri" panose="020F0502020204030204" pitchFamily="34" charset="0"/>
                <a:ea typeface="ＭＳ Ｐゴシック" panose="020B0600070205080204" pitchFamily="34" charset="-128"/>
                <a:cs typeface="Arial" panose="020B0604020202020204" pitchFamily="34" charset="0"/>
              </a:rPr>
              <a:t>; 25(3): 309–322.</a:t>
            </a:r>
          </a:p>
          <a:p>
            <a:pPr>
              <a:buFont typeface="Arial" panose="020B0604020202020204" pitchFamily="34" charset="0"/>
              <a:buChar char="•"/>
            </a:pPr>
            <a:r>
              <a:rPr lang="pt-BR" altLang="en-US" sz="800" baseline="0">
                <a:latin typeface="Calibri" panose="020F0502020204030204" pitchFamily="34" charset="0"/>
                <a:ea typeface="ＭＳ Ｐゴシック" panose="020B0600070205080204" pitchFamily="34" charset="-128"/>
                <a:cs typeface="Arial" panose="020B0604020202020204" pitchFamily="34" charset="0"/>
              </a:rPr>
              <a:t>Dillon JS, Chandrasekharan C. </a:t>
            </a:r>
            <a:r>
              <a:rPr lang="en-US" altLang="en-US" sz="800" baseline="0">
                <a:latin typeface="Calibri" panose="020F0502020204030204" pitchFamily="34" charset="0"/>
                <a:ea typeface="ＭＳ Ｐゴシック" panose="020B0600070205080204" pitchFamily="34" charset="-128"/>
                <a:cs typeface="Arial" panose="020B0604020202020204" pitchFamily="34" charset="0"/>
              </a:rPr>
              <a:t>Future Oncol. 2018 May;14(12):1155-1164. </a:t>
            </a:r>
            <a:endParaRPr lang="pt-BR" altLang="en-US" sz="800" baseline="0">
              <a:latin typeface="Calibri" panose="020F050202020403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Char char="•"/>
            </a:pPr>
            <a:endParaRPr lang="en-US" altLang="en-US" sz="800" baseline="0">
              <a:latin typeface="Calibri" panose="020F0502020204030204" pitchFamily="34" charset="0"/>
              <a:ea typeface="ＭＳ Ｐゴシック" panose="020B0600070205080204" pitchFamily="34" charset="-128"/>
              <a:cs typeface="Arial" panose="020B0604020202020204" pitchFamily="34" charset="0"/>
            </a:endParaRPr>
          </a:p>
        </p:txBody>
      </p:sp>
      <p:grpSp>
        <p:nvGrpSpPr>
          <p:cNvPr id="35845" name="Group 58422">
            <a:extLst>
              <a:ext uri="{FF2B5EF4-FFF2-40B4-BE49-F238E27FC236}">
                <a16:creationId xmlns:a16="http://schemas.microsoft.com/office/drawing/2014/main" id="{754CD2D7-20AF-3492-B35D-E7E8A96EAFA6}"/>
              </a:ext>
            </a:extLst>
          </p:cNvPr>
          <p:cNvGrpSpPr>
            <a:grpSpLocks/>
          </p:cNvGrpSpPr>
          <p:nvPr/>
        </p:nvGrpSpPr>
        <p:grpSpPr bwMode="auto">
          <a:xfrm>
            <a:off x="1828800" y="1524000"/>
            <a:ext cx="3657600" cy="3810000"/>
            <a:chOff x="304800" y="1752546"/>
            <a:chExt cx="3657600" cy="3810054"/>
          </a:xfrm>
        </p:grpSpPr>
        <p:sp>
          <p:nvSpPr>
            <p:cNvPr id="58392" name="מציין מיקום תוכן 6">
              <a:extLst>
                <a:ext uri="{FF2B5EF4-FFF2-40B4-BE49-F238E27FC236}">
                  <a16:creationId xmlns:a16="http://schemas.microsoft.com/office/drawing/2014/main" id="{5919E26B-2CCA-C577-C957-B0C6D8E4E6A8}"/>
                </a:ext>
              </a:extLst>
            </p:cNvPr>
            <p:cNvSpPr txBox="1">
              <a:spLocks/>
            </p:cNvSpPr>
            <p:nvPr/>
          </p:nvSpPr>
          <p:spPr>
            <a:xfrm>
              <a:off x="304800" y="1752546"/>
              <a:ext cx="3657600" cy="3810054"/>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defTabSz="457200" eaLnBrk="1" hangingPunct="1">
                <a:buNone/>
                <a:defRPr/>
              </a:pPr>
              <a:r>
                <a:rPr lang="en-US" sz="1100" kern="0" dirty="0">
                  <a:solidFill>
                    <a:srgbClr val="002060"/>
                  </a:solidFill>
                  <a:latin typeface="Calibri" panose="020F0502020204030204" pitchFamily="34" charset="0"/>
                </a:rPr>
                <a:t>Serotonin Synthesis in Carcinoid Tumor Cells</a:t>
              </a:r>
            </a:p>
            <a:p>
              <a:pPr marL="0" indent="0" algn="ctr" defTabSz="457200" eaLnBrk="1" hangingPunct="1">
                <a:defRPr/>
              </a:pPr>
              <a:endParaRPr lang="he-IL" sz="1800" kern="0" dirty="0">
                <a:solidFill>
                  <a:srgbClr val="002060"/>
                </a:solidFill>
                <a:latin typeface="Calibri" panose="020F0502020204030204" pitchFamily="34" charset="0"/>
                <a:cs typeface="Times New Roman" pitchFamily="18" charset="0"/>
              </a:endParaRPr>
            </a:p>
          </p:txBody>
        </p:sp>
        <p:grpSp>
          <p:nvGrpSpPr>
            <p:cNvPr id="35848" name="Group 8">
              <a:extLst>
                <a:ext uri="{FF2B5EF4-FFF2-40B4-BE49-F238E27FC236}">
                  <a16:creationId xmlns:a16="http://schemas.microsoft.com/office/drawing/2014/main" id="{899AEE56-CFD6-05AF-5E83-75B4F08DA769}"/>
                </a:ext>
              </a:extLst>
            </p:cNvPr>
            <p:cNvGrpSpPr>
              <a:grpSpLocks/>
            </p:cNvGrpSpPr>
            <p:nvPr/>
          </p:nvGrpSpPr>
          <p:grpSpPr bwMode="auto">
            <a:xfrm>
              <a:off x="685800" y="2022475"/>
              <a:ext cx="3114676" cy="3275057"/>
              <a:chOff x="398072" y="1862321"/>
              <a:chExt cx="4031504" cy="3275105"/>
            </a:xfrm>
          </p:grpSpPr>
          <p:sp>
            <p:nvSpPr>
              <p:cNvPr id="58394" name="Oval 5">
                <a:extLst>
                  <a:ext uri="{FF2B5EF4-FFF2-40B4-BE49-F238E27FC236}">
                    <a16:creationId xmlns:a16="http://schemas.microsoft.com/office/drawing/2014/main" id="{ED1E565D-BEFC-B2CB-8329-CB4E3F9E4AD1}"/>
                  </a:ext>
                </a:extLst>
              </p:cNvPr>
              <p:cNvSpPr/>
              <p:nvPr/>
            </p:nvSpPr>
            <p:spPr>
              <a:xfrm>
                <a:off x="572730" y="1862271"/>
                <a:ext cx="2995887" cy="1747888"/>
              </a:xfrm>
              <a:prstGeom prst="ellipse">
                <a:avLst/>
              </a:prstGeom>
              <a:solidFill>
                <a:srgbClr val="0070C0"/>
              </a:solidFill>
              <a:ln w="25400" cap="flat" cmpd="sng" algn="ctr">
                <a:no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grpSp>
            <p:nvGrpSpPr>
              <p:cNvPr id="35851" name="Group 4">
                <a:extLst>
                  <a:ext uri="{FF2B5EF4-FFF2-40B4-BE49-F238E27FC236}">
                    <a16:creationId xmlns:a16="http://schemas.microsoft.com/office/drawing/2014/main" id="{BEF04B5E-D3F5-A1AA-FED9-AD8593AF8581}"/>
                  </a:ext>
                </a:extLst>
              </p:cNvPr>
              <p:cNvGrpSpPr>
                <a:grpSpLocks/>
              </p:cNvGrpSpPr>
              <p:nvPr/>
            </p:nvGrpSpPr>
            <p:grpSpPr bwMode="auto">
              <a:xfrm>
                <a:off x="398072" y="1900419"/>
                <a:ext cx="4031504" cy="3237007"/>
                <a:chOff x="5459088" y="1541777"/>
                <a:chExt cx="4031504" cy="3479193"/>
              </a:xfrm>
            </p:grpSpPr>
            <p:grpSp>
              <p:nvGrpSpPr>
                <p:cNvPr id="35859" name="Group 33">
                  <a:extLst>
                    <a:ext uri="{FF2B5EF4-FFF2-40B4-BE49-F238E27FC236}">
                      <a16:creationId xmlns:a16="http://schemas.microsoft.com/office/drawing/2014/main" id="{E7DF79CB-8EE0-22BF-56E3-A4B04D348B69}"/>
                    </a:ext>
                  </a:extLst>
                </p:cNvPr>
                <p:cNvGrpSpPr>
                  <a:grpSpLocks/>
                </p:cNvGrpSpPr>
                <p:nvPr/>
              </p:nvGrpSpPr>
              <p:grpSpPr bwMode="auto">
                <a:xfrm>
                  <a:off x="5459088" y="1586133"/>
                  <a:ext cx="3719174" cy="3434837"/>
                  <a:chOff x="8974013" y="1624233"/>
                  <a:chExt cx="3719174" cy="3434837"/>
                </a:xfrm>
              </p:grpSpPr>
              <p:grpSp>
                <p:nvGrpSpPr>
                  <p:cNvPr id="35862" name="Group 20">
                    <a:extLst>
                      <a:ext uri="{FF2B5EF4-FFF2-40B4-BE49-F238E27FC236}">
                        <a16:creationId xmlns:a16="http://schemas.microsoft.com/office/drawing/2014/main" id="{788D2764-30D4-6686-1A01-5C61805AA59F}"/>
                      </a:ext>
                    </a:extLst>
                  </p:cNvPr>
                  <p:cNvGrpSpPr>
                    <a:grpSpLocks/>
                  </p:cNvGrpSpPr>
                  <p:nvPr/>
                </p:nvGrpSpPr>
                <p:grpSpPr bwMode="auto">
                  <a:xfrm>
                    <a:off x="9348050" y="1624233"/>
                    <a:ext cx="2433294" cy="1595022"/>
                    <a:chOff x="8916002" y="1624233"/>
                    <a:chExt cx="2433294" cy="1595022"/>
                  </a:xfrm>
                </p:grpSpPr>
                <p:sp>
                  <p:nvSpPr>
                    <p:cNvPr id="58415" name="TextBox 15">
                      <a:extLst>
                        <a:ext uri="{FF2B5EF4-FFF2-40B4-BE49-F238E27FC236}">
                          <a16:creationId xmlns:a16="http://schemas.microsoft.com/office/drawing/2014/main" id="{6CF05AAF-E5A4-5B80-933F-E45C0B5CD48A}"/>
                        </a:ext>
                      </a:extLst>
                    </p:cNvPr>
                    <p:cNvSpPr txBox="1">
                      <a:spLocks noChangeArrowheads="1"/>
                    </p:cNvSpPr>
                    <p:nvPr/>
                  </p:nvSpPr>
                  <p:spPr bwMode="auto">
                    <a:xfrm>
                      <a:off x="10317306" y="2723063"/>
                      <a:ext cx="996575" cy="496540"/>
                    </a:xfrm>
                    <a:prstGeom prst="rect">
                      <a:avLst/>
                    </a:prstGeom>
                    <a:noFill/>
                    <a:ln>
                      <a:noFill/>
                    </a:ln>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en-US" sz="1200" b="1" kern="0" dirty="0">
                          <a:solidFill>
                            <a:schemeClr val="bg1"/>
                          </a:solidFill>
                          <a:latin typeface="Calibri" panose="020F0502020204030204" pitchFamily="34" charset="0"/>
                          <a:cs typeface="Arial" panose="020B0604020202020204" pitchFamily="34" charset="0"/>
                        </a:rPr>
                        <a:t>5-HT secretion</a:t>
                      </a:r>
                    </a:p>
                  </p:txBody>
                </p:sp>
                <p:sp>
                  <p:nvSpPr>
                    <p:cNvPr id="58416" name="TextBox 16">
                      <a:extLst>
                        <a:ext uri="{FF2B5EF4-FFF2-40B4-BE49-F238E27FC236}">
                          <a16:creationId xmlns:a16="http://schemas.microsoft.com/office/drawing/2014/main" id="{58E23CBD-97F2-E970-334C-E286DC92E246}"/>
                        </a:ext>
                      </a:extLst>
                    </p:cNvPr>
                    <p:cNvSpPr txBox="1">
                      <a:spLocks noChangeArrowheads="1"/>
                    </p:cNvSpPr>
                    <p:nvPr/>
                  </p:nvSpPr>
                  <p:spPr bwMode="auto">
                    <a:xfrm>
                      <a:off x="8915937" y="1624191"/>
                      <a:ext cx="2432875" cy="1388947"/>
                    </a:xfrm>
                    <a:prstGeom prst="rect">
                      <a:avLst/>
                    </a:prstGeom>
                    <a:noFill/>
                    <a:ln>
                      <a:noFill/>
                    </a:ln>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en-US" sz="1400" b="1" kern="0" dirty="0">
                          <a:solidFill>
                            <a:schemeClr val="bg1"/>
                          </a:solidFill>
                          <a:latin typeface="Calibri" panose="020F0502020204030204" pitchFamily="34" charset="0"/>
                          <a:cs typeface="Arial" panose="020B0604020202020204" pitchFamily="34" charset="0"/>
                        </a:rPr>
                        <a:t>Tryptophan</a:t>
                      </a:r>
                    </a:p>
                    <a:p>
                      <a:pPr algn="ctr">
                        <a:spcBef>
                          <a:spcPct val="0"/>
                        </a:spcBef>
                        <a:buNone/>
                        <a:defRPr/>
                      </a:pPr>
                      <a:endParaRPr lang="en-US" altLang="en-US" sz="1800" b="1" kern="0" dirty="0">
                        <a:solidFill>
                          <a:schemeClr val="bg1"/>
                        </a:solidFill>
                        <a:latin typeface="Calibri" panose="020F0502020204030204" pitchFamily="34" charset="0"/>
                        <a:cs typeface="Arial" panose="020B0604020202020204" pitchFamily="34" charset="0"/>
                      </a:endParaRPr>
                    </a:p>
                    <a:p>
                      <a:pPr algn="ctr">
                        <a:spcBef>
                          <a:spcPct val="0"/>
                        </a:spcBef>
                        <a:buNone/>
                        <a:defRPr/>
                      </a:pPr>
                      <a:r>
                        <a:rPr lang="en-US" altLang="en-US" sz="1400" b="1" kern="0" dirty="0">
                          <a:solidFill>
                            <a:schemeClr val="bg1"/>
                          </a:solidFill>
                          <a:latin typeface="Calibri" panose="020F0502020204030204" pitchFamily="34" charset="0"/>
                          <a:cs typeface="Arial" panose="020B0604020202020204" pitchFamily="34" charset="0"/>
                        </a:rPr>
                        <a:t>5-HTP</a:t>
                      </a:r>
                    </a:p>
                    <a:p>
                      <a:pPr algn="ctr">
                        <a:spcBef>
                          <a:spcPct val="0"/>
                        </a:spcBef>
                        <a:buNone/>
                        <a:defRPr/>
                      </a:pPr>
                      <a:endParaRPr lang="en-US" altLang="en-US" sz="1800" b="1" kern="0" dirty="0">
                        <a:solidFill>
                          <a:schemeClr val="bg1"/>
                        </a:solidFill>
                        <a:latin typeface="Calibri" panose="020F0502020204030204" pitchFamily="34" charset="0"/>
                        <a:cs typeface="Arial" panose="020B0604020202020204" pitchFamily="34" charset="0"/>
                      </a:endParaRPr>
                    </a:p>
                    <a:p>
                      <a:pPr algn="ctr">
                        <a:spcBef>
                          <a:spcPct val="0"/>
                        </a:spcBef>
                        <a:buNone/>
                        <a:defRPr/>
                      </a:pPr>
                      <a:r>
                        <a:rPr lang="en-US" altLang="en-US" sz="1400" b="1" kern="0" dirty="0">
                          <a:solidFill>
                            <a:schemeClr val="bg1"/>
                          </a:solidFill>
                          <a:latin typeface="Calibri" panose="020F0502020204030204" pitchFamily="34" charset="0"/>
                          <a:cs typeface="Arial" panose="020B0604020202020204" pitchFamily="34" charset="0"/>
                        </a:rPr>
                        <a:t>5-HT</a:t>
                      </a:r>
                    </a:p>
                  </p:txBody>
                </p:sp>
                <p:cxnSp>
                  <p:nvCxnSpPr>
                    <p:cNvPr id="35873" name="Straight Arrow Connector 18">
                      <a:extLst>
                        <a:ext uri="{FF2B5EF4-FFF2-40B4-BE49-F238E27FC236}">
                          <a16:creationId xmlns:a16="http://schemas.microsoft.com/office/drawing/2014/main" id="{2D33D5EC-99A1-91A4-0A5A-357E394E62C1}"/>
                        </a:ext>
                      </a:extLst>
                    </p:cNvPr>
                    <p:cNvCxnSpPr>
                      <a:cxnSpLocks noChangeShapeType="1"/>
                    </p:cNvCxnSpPr>
                    <p:nvPr/>
                  </p:nvCxnSpPr>
                  <p:spPr bwMode="auto">
                    <a:xfrm>
                      <a:off x="10105663" y="1948440"/>
                      <a:ext cx="0" cy="245707"/>
                    </a:xfrm>
                    <a:prstGeom prst="straightConnector1">
                      <a:avLst/>
                    </a:prstGeom>
                    <a:noFill/>
                    <a:ln w="28575" algn="ctr">
                      <a:solidFill>
                        <a:srgbClr val="00FF00"/>
                      </a:solidFill>
                      <a:round/>
                      <a:headEnd/>
                      <a:tailEnd type="triangle" w="med" len="med"/>
                    </a:ln>
                    <a:extLst>
                      <a:ext uri="{909E8E84-426E-40DD-AFC4-6F175D3DCCD1}">
                        <a14:hiddenFill xmlns:a14="http://schemas.microsoft.com/office/drawing/2010/main">
                          <a:noFill/>
                        </a14:hiddenFill>
                      </a:ext>
                    </a:extLst>
                  </p:spPr>
                </p:cxnSp>
                <p:cxnSp>
                  <p:nvCxnSpPr>
                    <p:cNvPr id="35874" name="Straight Arrow Connector 19">
                      <a:extLst>
                        <a:ext uri="{FF2B5EF4-FFF2-40B4-BE49-F238E27FC236}">
                          <a16:creationId xmlns:a16="http://schemas.microsoft.com/office/drawing/2014/main" id="{598BC950-B8E9-498B-9CC9-70A7B56096DB}"/>
                        </a:ext>
                      </a:extLst>
                    </p:cNvPr>
                    <p:cNvCxnSpPr>
                      <a:cxnSpLocks noChangeShapeType="1"/>
                    </p:cNvCxnSpPr>
                    <p:nvPr/>
                  </p:nvCxnSpPr>
                  <p:spPr bwMode="auto">
                    <a:xfrm>
                      <a:off x="10105663" y="2462037"/>
                      <a:ext cx="0" cy="245707"/>
                    </a:xfrm>
                    <a:prstGeom prst="straightConnector1">
                      <a:avLst/>
                    </a:prstGeom>
                    <a:noFill/>
                    <a:ln w="28575" algn="ctr">
                      <a:solidFill>
                        <a:srgbClr val="00FF00"/>
                      </a:solidFill>
                      <a:round/>
                      <a:headEnd/>
                      <a:tailEnd type="triangle" w="med" len="med"/>
                    </a:ln>
                    <a:extLst>
                      <a:ext uri="{909E8E84-426E-40DD-AFC4-6F175D3DCCD1}">
                        <a14:hiddenFill xmlns:a14="http://schemas.microsoft.com/office/drawing/2010/main">
                          <a:noFill/>
                        </a14:hiddenFill>
                      </a:ext>
                    </a:extLst>
                  </p:spPr>
                </p:cxnSp>
              </p:grpSp>
              <p:sp>
                <p:nvSpPr>
                  <p:cNvPr id="58407" name="TextBox 24">
                    <a:extLst>
                      <a:ext uri="{FF2B5EF4-FFF2-40B4-BE49-F238E27FC236}">
                        <a16:creationId xmlns:a16="http://schemas.microsoft.com/office/drawing/2014/main" id="{8D220B11-B557-24D1-5245-82400B47A757}"/>
                      </a:ext>
                    </a:extLst>
                  </p:cNvPr>
                  <p:cNvSpPr txBox="1">
                    <a:spLocks noChangeArrowheads="1"/>
                  </p:cNvSpPr>
                  <p:nvPr/>
                </p:nvSpPr>
                <p:spPr bwMode="auto">
                  <a:xfrm>
                    <a:off x="8974013" y="3339046"/>
                    <a:ext cx="3170545" cy="1719973"/>
                  </a:xfrm>
                  <a:prstGeom prst="rect">
                    <a:avLst/>
                  </a:prstGeom>
                  <a:noFill/>
                  <a:ln>
                    <a:noFill/>
                  </a:ln>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en-US" sz="1400" b="1" kern="0" dirty="0">
                        <a:solidFill>
                          <a:srgbClr val="002060"/>
                        </a:solidFill>
                        <a:latin typeface="Calibri" panose="020F0502020204030204" pitchFamily="34" charset="0"/>
                        <a:cs typeface="Arial" panose="020B0604020202020204" pitchFamily="34" charset="0"/>
                      </a:rPr>
                      <a:t>5-HT in blood</a:t>
                    </a:r>
                  </a:p>
                  <a:p>
                    <a:pPr algn="ctr">
                      <a:spcBef>
                        <a:spcPct val="0"/>
                      </a:spcBef>
                      <a:buNone/>
                      <a:defRPr/>
                    </a:pPr>
                    <a:endParaRPr lang="en-US" altLang="en-US" sz="1400" b="1" kern="0" dirty="0">
                      <a:solidFill>
                        <a:srgbClr val="002060"/>
                      </a:solidFill>
                      <a:latin typeface="Calibri" panose="020F0502020204030204" pitchFamily="34" charset="0"/>
                      <a:cs typeface="Arial" panose="020B0604020202020204" pitchFamily="34" charset="0"/>
                    </a:endParaRPr>
                  </a:p>
                  <a:p>
                    <a:pPr algn="ctr">
                      <a:spcBef>
                        <a:spcPct val="0"/>
                      </a:spcBef>
                      <a:buNone/>
                      <a:defRPr/>
                    </a:pPr>
                    <a:r>
                      <a:rPr lang="en-US" altLang="en-US" sz="1400" b="1" kern="0" dirty="0">
                        <a:solidFill>
                          <a:srgbClr val="002060"/>
                        </a:solidFill>
                        <a:latin typeface="Calibri" panose="020F0502020204030204" pitchFamily="34" charset="0"/>
                        <a:cs typeface="Arial" panose="020B0604020202020204" pitchFamily="34" charset="0"/>
                      </a:rPr>
                      <a:t>5-HIAA</a:t>
                    </a:r>
                  </a:p>
                  <a:p>
                    <a:pPr algn="ctr">
                      <a:spcBef>
                        <a:spcPct val="0"/>
                      </a:spcBef>
                      <a:buNone/>
                      <a:defRPr/>
                    </a:pPr>
                    <a:endParaRPr lang="en-US" altLang="en-US" sz="1400" b="1" kern="0" dirty="0">
                      <a:solidFill>
                        <a:srgbClr val="002060"/>
                      </a:solidFill>
                      <a:latin typeface="Calibri" panose="020F0502020204030204" pitchFamily="34" charset="0"/>
                      <a:cs typeface="Arial" panose="020B0604020202020204" pitchFamily="34" charset="0"/>
                    </a:endParaRPr>
                  </a:p>
                  <a:p>
                    <a:pPr algn="ctr">
                      <a:spcBef>
                        <a:spcPct val="0"/>
                      </a:spcBef>
                      <a:buNone/>
                      <a:defRPr/>
                    </a:pPr>
                    <a:r>
                      <a:rPr lang="en-US" altLang="en-US" sz="1400" b="1" kern="0" dirty="0">
                        <a:solidFill>
                          <a:srgbClr val="002060"/>
                        </a:solidFill>
                        <a:latin typeface="Calibri" panose="020F0502020204030204" pitchFamily="34" charset="0"/>
                        <a:cs typeface="Arial" panose="020B0604020202020204" pitchFamily="34" charset="0"/>
                      </a:rPr>
                      <a:t>5-HIAA filtered by kidney</a:t>
                    </a:r>
                  </a:p>
                  <a:p>
                    <a:pPr algn="ctr">
                      <a:spcBef>
                        <a:spcPct val="0"/>
                      </a:spcBef>
                      <a:buNone/>
                      <a:defRPr/>
                    </a:pPr>
                    <a:endParaRPr lang="en-US" altLang="en-US" sz="1400" b="1" kern="0" dirty="0">
                      <a:solidFill>
                        <a:srgbClr val="002060"/>
                      </a:solidFill>
                      <a:latin typeface="Calibri" panose="020F0502020204030204" pitchFamily="34" charset="0"/>
                      <a:cs typeface="Arial" panose="020B0604020202020204" pitchFamily="34" charset="0"/>
                    </a:endParaRPr>
                  </a:p>
                  <a:p>
                    <a:pPr algn="ctr">
                      <a:spcBef>
                        <a:spcPct val="0"/>
                      </a:spcBef>
                      <a:buNone/>
                      <a:defRPr/>
                    </a:pPr>
                    <a:r>
                      <a:rPr lang="en-US" altLang="en-US" sz="1400" b="1" kern="0" dirty="0">
                        <a:solidFill>
                          <a:srgbClr val="002060"/>
                        </a:solidFill>
                        <a:latin typeface="Calibri" panose="020F0502020204030204" pitchFamily="34" charset="0"/>
                        <a:cs typeface="Arial" panose="020B0604020202020204" pitchFamily="34" charset="0"/>
                      </a:rPr>
                      <a:t>5-HIAA in urine</a:t>
                    </a:r>
                  </a:p>
                </p:txBody>
              </p:sp>
              <p:sp>
                <p:nvSpPr>
                  <p:cNvPr id="58408" name="TextBox 25">
                    <a:extLst>
                      <a:ext uri="{FF2B5EF4-FFF2-40B4-BE49-F238E27FC236}">
                        <a16:creationId xmlns:a16="http://schemas.microsoft.com/office/drawing/2014/main" id="{3D6FE8AE-D60A-31BF-AD64-186F00AA7D00}"/>
                      </a:ext>
                    </a:extLst>
                  </p:cNvPr>
                  <p:cNvSpPr txBox="1">
                    <a:spLocks noChangeArrowheads="1"/>
                  </p:cNvSpPr>
                  <p:nvPr/>
                </p:nvSpPr>
                <p:spPr bwMode="auto">
                  <a:xfrm>
                    <a:off x="10712367" y="3531859"/>
                    <a:ext cx="1980820" cy="429993"/>
                  </a:xfrm>
                  <a:prstGeom prst="rect">
                    <a:avLst/>
                  </a:prstGeom>
                  <a:noFill/>
                  <a:ln>
                    <a:noFill/>
                  </a:ln>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defRPr/>
                    </a:pPr>
                    <a:r>
                      <a:rPr lang="en-US" altLang="en-US" sz="1000" b="1" kern="0">
                        <a:solidFill>
                          <a:srgbClr val="002060"/>
                        </a:solidFill>
                        <a:latin typeface="Calibri" panose="020F0502020204030204" pitchFamily="34" charset="0"/>
                        <a:cs typeface="Arial" panose="020B0604020202020204" pitchFamily="34" charset="0"/>
                      </a:rPr>
                      <a:t>Monoamine oxidase</a:t>
                    </a:r>
                  </a:p>
                  <a:p>
                    <a:pPr algn="ctr">
                      <a:spcBef>
                        <a:spcPct val="0"/>
                      </a:spcBef>
                      <a:buNone/>
                      <a:defRPr/>
                    </a:pPr>
                    <a:r>
                      <a:rPr lang="en-US" altLang="en-US" sz="1000" b="1" kern="0">
                        <a:solidFill>
                          <a:srgbClr val="002060"/>
                        </a:solidFill>
                        <a:latin typeface="Calibri" panose="020F0502020204030204" pitchFamily="34" charset="0"/>
                        <a:cs typeface="Arial" panose="020B0604020202020204" pitchFamily="34" charset="0"/>
                      </a:rPr>
                      <a:t>Aldehyde dehydrogenase</a:t>
                    </a:r>
                  </a:p>
                </p:txBody>
              </p:sp>
              <p:sp>
                <p:nvSpPr>
                  <p:cNvPr id="58409" name="Down Arrow 26">
                    <a:extLst>
                      <a:ext uri="{FF2B5EF4-FFF2-40B4-BE49-F238E27FC236}">
                        <a16:creationId xmlns:a16="http://schemas.microsoft.com/office/drawing/2014/main" id="{6CCD20AA-330B-1222-A602-72924BED590A}"/>
                      </a:ext>
                    </a:extLst>
                  </p:cNvPr>
                  <p:cNvSpPr/>
                  <p:nvPr/>
                </p:nvSpPr>
                <p:spPr>
                  <a:xfrm rot="10800000" flipV="1">
                    <a:off x="9475382" y="4745055"/>
                    <a:ext cx="287671" cy="254241"/>
                  </a:xfrm>
                  <a:prstGeom prst="downArrow">
                    <a:avLst/>
                  </a:prstGeom>
                  <a:solidFill>
                    <a:srgbClr val="00FF00"/>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defRPr/>
                    </a:pPr>
                    <a:endParaRPr lang="en-US" b="1" kern="0" dirty="0">
                      <a:solidFill>
                        <a:srgbClr val="002060"/>
                      </a:solidFill>
                      <a:latin typeface="Calibri" panose="020F0502020204030204" pitchFamily="34" charset="0"/>
                    </a:endParaRPr>
                  </a:p>
                </p:txBody>
              </p:sp>
              <p:grpSp>
                <p:nvGrpSpPr>
                  <p:cNvPr id="35866" name="Group 29">
                    <a:extLst>
                      <a:ext uri="{FF2B5EF4-FFF2-40B4-BE49-F238E27FC236}">
                        <a16:creationId xmlns:a16="http://schemas.microsoft.com/office/drawing/2014/main" id="{3CD8ACF0-35BB-F38F-81D7-8AF15DEE7871}"/>
                      </a:ext>
                    </a:extLst>
                  </p:cNvPr>
                  <p:cNvGrpSpPr>
                    <a:grpSpLocks/>
                  </p:cNvGrpSpPr>
                  <p:nvPr/>
                </p:nvGrpSpPr>
                <p:grpSpPr bwMode="auto">
                  <a:xfrm>
                    <a:off x="10566752" y="3531650"/>
                    <a:ext cx="0" cy="530597"/>
                    <a:chOff x="10566752" y="3531650"/>
                    <a:chExt cx="0" cy="530597"/>
                  </a:xfrm>
                </p:grpSpPr>
                <p:cxnSp>
                  <p:nvCxnSpPr>
                    <p:cNvPr id="35869" name="Straight Arrow Connector 27">
                      <a:extLst>
                        <a:ext uri="{FF2B5EF4-FFF2-40B4-BE49-F238E27FC236}">
                          <a16:creationId xmlns:a16="http://schemas.microsoft.com/office/drawing/2014/main" id="{F2866522-1BD4-C494-4445-89732FD7D075}"/>
                        </a:ext>
                      </a:extLst>
                    </p:cNvPr>
                    <p:cNvCxnSpPr>
                      <a:cxnSpLocks noChangeShapeType="1"/>
                    </p:cNvCxnSpPr>
                    <p:nvPr/>
                  </p:nvCxnSpPr>
                  <p:spPr bwMode="auto">
                    <a:xfrm>
                      <a:off x="2147483647" y="3531884"/>
                      <a:ext cx="0" cy="245707"/>
                    </a:xfrm>
                    <a:prstGeom prst="straightConnector1">
                      <a:avLst/>
                    </a:prstGeom>
                    <a:noFill/>
                    <a:ln w="28575" algn="ctr">
                      <a:solidFill>
                        <a:srgbClr val="FFFF00"/>
                      </a:solidFill>
                      <a:round/>
                      <a:headEnd/>
                      <a:tailEnd type="triangle" w="med" len="med"/>
                    </a:ln>
                    <a:extLst>
                      <a:ext uri="{909E8E84-426E-40DD-AFC4-6F175D3DCCD1}">
                        <a14:hiddenFill xmlns:a14="http://schemas.microsoft.com/office/drawing/2010/main">
                          <a:noFill/>
                        </a14:hiddenFill>
                      </a:ext>
                    </a:extLst>
                  </p:spPr>
                </p:cxnSp>
                <p:cxnSp>
                  <p:nvCxnSpPr>
                    <p:cNvPr id="35870" name="Straight Arrow Connector 28">
                      <a:extLst>
                        <a:ext uri="{FF2B5EF4-FFF2-40B4-BE49-F238E27FC236}">
                          <a16:creationId xmlns:a16="http://schemas.microsoft.com/office/drawing/2014/main" id="{FB22DAA0-FA34-195A-C31C-C7BCAD7FC156}"/>
                        </a:ext>
                      </a:extLst>
                    </p:cNvPr>
                    <p:cNvCxnSpPr>
                      <a:cxnSpLocks noChangeShapeType="1"/>
                    </p:cNvCxnSpPr>
                    <p:nvPr/>
                  </p:nvCxnSpPr>
                  <p:spPr bwMode="auto">
                    <a:xfrm>
                      <a:off x="2147483647" y="3816837"/>
                      <a:ext cx="0" cy="245707"/>
                    </a:xfrm>
                    <a:prstGeom prst="straightConnector1">
                      <a:avLst/>
                    </a:prstGeom>
                    <a:noFill/>
                    <a:ln w="28575" algn="ctr">
                      <a:solidFill>
                        <a:srgbClr val="FFFF00"/>
                      </a:solidFill>
                      <a:round/>
                      <a:headEnd/>
                      <a:tailEnd type="triangle" w="med" len="med"/>
                    </a:ln>
                    <a:extLst>
                      <a:ext uri="{909E8E84-426E-40DD-AFC4-6F175D3DCCD1}">
                        <a14:hiddenFill xmlns:a14="http://schemas.microsoft.com/office/drawing/2010/main">
                          <a:noFill/>
                        </a14:hiddenFill>
                      </a:ext>
                    </a:extLst>
                  </p:spPr>
                </p:cxnSp>
              </p:grpSp>
              <p:sp>
                <p:nvSpPr>
                  <p:cNvPr id="58411" name="Down Arrow 30">
                    <a:extLst>
                      <a:ext uri="{FF2B5EF4-FFF2-40B4-BE49-F238E27FC236}">
                        <a16:creationId xmlns:a16="http://schemas.microsoft.com/office/drawing/2014/main" id="{6917DF90-BCD5-84F0-7D25-4E2B0115A05E}"/>
                      </a:ext>
                    </a:extLst>
                  </p:cNvPr>
                  <p:cNvSpPr/>
                  <p:nvPr/>
                </p:nvSpPr>
                <p:spPr>
                  <a:xfrm>
                    <a:off x="10387710" y="4081295"/>
                    <a:ext cx="363699" cy="259361"/>
                  </a:xfrm>
                  <a:prstGeom prst="downArrow">
                    <a:avLst/>
                  </a:prstGeom>
                  <a:solidFill>
                    <a:srgbClr val="00FF00"/>
                  </a:solidFill>
                  <a:ln w="25400" cap="flat" cmpd="sng" algn="ctr">
                    <a:no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sp>
                <p:nvSpPr>
                  <p:cNvPr id="58412" name="Down Arrow 31">
                    <a:extLst>
                      <a:ext uri="{FF2B5EF4-FFF2-40B4-BE49-F238E27FC236}">
                        <a16:creationId xmlns:a16="http://schemas.microsoft.com/office/drawing/2014/main" id="{2B8E0F99-4ECA-889E-0895-52860BB48475}"/>
                      </a:ext>
                    </a:extLst>
                  </p:cNvPr>
                  <p:cNvSpPr/>
                  <p:nvPr/>
                </p:nvSpPr>
                <p:spPr>
                  <a:xfrm>
                    <a:off x="10369218" y="4553947"/>
                    <a:ext cx="363698" cy="259361"/>
                  </a:xfrm>
                  <a:prstGeom prst="downArrow">
                    <a:avLst/>
                  </a:prstGeom>
                  <a:solidFill>
                    <a:srgbClr val="00FF00"/>
                  </a:solidFill>
                  <a:ln w="25400" cap="flat" cmpd="sng" algn="ctr">
                    <a:no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grpSp>
            <p:sp>
              <p:nvSpPr>
                <p:cNvPr id="58404" name="TextBox 23">
                  <a:extLst>
                    <a:ext uri="{FF2B5EF4-FFF2-40B4-BE49-F238E27FC236}">
                      <a16:creationId xmlns:a16="http://schemas.microsoft.com/office/drawing/2014/main" id="{A9FF5FFD-D793-C819-6249-BAC1415DEC9C}"/>
                    </a:ext>
                  </a:extLst>
                </p:cNvPr>
                <p:cNvSpPr txBox="1">
                  <a:spLocks noChangeArrowheads="1"/>
                </p:cNvSpPr>
                <p:nvPr/>
              </p:nvSpPr>
              <p:spPr bwMode="auto">
                <a:xfrm>
                  <a:off x="7010457" y="1893229"/>
                  <a:ext cx="1978764" cy="296900"/>
                </a:xfrm>
                <a:prstGeom prst="rect">
                  <a:avLst/>
                </a:prstGeom>
                <a:noFill/>
                <a:ln>
                  <a:noFill/>
                </a:ln>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en-US" sz="1200" b="1" kern="0" dirty="0">
                      <a:solidFill>
                        <a:schemeClr val="bg1"/>
                      </a:solidFill>
                      <a:latin typeface="Calibri" panose="020F0502020204030204" pitchFamily="34" charset="0"/>
                      <a:cs typeface="Arial" panose="020B0604020202020204" pitchFamily="34" charset="0"/>
                    </a:rPr>
                    <a:t>TPH</a:t>
                  </a:r>
                </a:p>
              </p:txBody>
            </p:sp>
            <p:sp>
              <p:nvSpPr>
                <p:cNvPr id="58405" name="Down Arrow 35">
                  <a:extLst>
                    <a:ext uri="{FF2B5EF4-FFF2-40B4-BE49-F238E27FC236}">
                      <a16:creationId xmlns:a16="http://schemas.microsoft.com/office/drawing/2014/main" id="{4BA4888F-8671-E7B8-294B-FAF6871ACCD5}"/>
                    </a:ext>
                  </a:extLst>
                </p:cNvPr>
                <p:cNvSpPr/>
                <p:nvPr/>
              </p:nvSpPr>
              <p:spPr>
                <a:xfrm rot="16200000" flipH="1" flipV="1">
                  <a:off x="8184997" y="1251562"/>
                  <a:ext cx="1015380" cy="1595810"/>
                </a:xfrm>
                <a:prstGeom prst="downArrow">
                  <a:avLst/>
                </a:prstGeom>
                <a:gradFill rotWithShape="1">
                  <a:gsLst>
                    <a:gs pos="0">
                      <a:srgbClr val="333399">
                        <a:tint val="50000"/>
                        <a:satMod val="300000"/>
                      </a:srgbClr>
                    </a:gs>
                    <a:gs pos="35000">
                      <a:srgbClr val="333399">
                        <a:tint val="37000"/>
                        <a:satMod val="300000"/>
                      </a:srgbClr>
                    </a:gs>
                    <a:gs pos="100000">
                      <a:srgbClr val="333399">
                        <a:tint val="15000"/>
                        <a:satMod val="350000"/>
                      </a:srgbClr>
                    </a:gs>
                  </a:gsLst>
                  <a:lin ang="16200000" scaled="1"/>
                </a:gradFill>
                <a:ln w="9525" cap="flat" cmpd="sng" algn="ctr">
                  <a:solidFill>
                    <a:srgbClr val="333399">
                      <a:shade val="95000"/>
                      <a:satMod val="105000"/>
                    </a:srgbClr>
                  </a:solidFill>
                  <a:prstDash val="solid"/>
                </a:ln>
                <a:effectLst>
                  <a:outerShdw blurRad="40000" dist="20000" dir="5400000" rotWithShape="0">
                    <a:srgbClr val="000000">
                      <a:alpha val="38000"/>
                    </a:srgbClr>
                  </a:outerShdw>
                </a:effectLst>
              </p:spPr>
              <p:txBody>
                <a:bodyPr vert="vert270" anchor="ctr"/>
                <a:lstStyle/>
                <a:p>
                  <a:pPr algn="ctr" defTabSz="457200">
                    <a:defRPr/>
                  </a:pPr>
                  <a:r>
                    <a:rPr lang="en-US" sz="1600" kern="0" dirty="0">
                      <a:solidFill>
                        <a:srgbClr val="002060"/>
                      </a:solidFill>
                      <a:effectLst>
                        <a:outerShdw blurRad="38100" dist="38100" dir="2700000" algn="tl">
                          <a:srgbClr val="000000">
                            <a:alpha val="43137"/>
                          </a:srgbClr>
                        </a:outerShdw>
                      </a:effectLst>
                      <a:latin typeface="Calibri" panose="020F0502020204030204" pitchFamily="34" charset="0"/>
                    </a:rPr>
                    <a:t>Telotristat</a:t>
                  </a:r>
                </a:p>
                <a:p>
                  <a:pPr algn="ctr" defTabSz="457200">
                    <a:defRPr/>
                  </a:pPr>
                  <a:r>
                    <a:rPr lang="en-US" sz="1600" kern="0" dirty="0">
                      <a:solidFill>
                        <a:srgbClr val="002060"/>
                      </a:solidFill>
                      <a:effectLst>
                        <a:outerShdw blurRad="38100" dist="38100" dir="2700000" algn="tl">
                          <a:srgbClr val="000000">
                            <a:alpha val="43137"/>
                          </a:srgbClr>
                        </a:outerShdw>
                      </a:effectLst>
                      <a:latin typeface="Calibri" panose="020F0502020204030204" pitchFamily="34" charset="0"/>
                    </a:rPr>
                    <a:t> Ethyl</a:t>
                  </a:r>
                </a:p>
              </p:txBody>
            </p:sp>
          </p:grpSp>
          <p:sp>
            <p:nvSpPr>
              <p:cNvPr id="58396" name="TextBox 58395">
                <a:extLst>
                  <a:ext uri="{FF2B5EF4-FFF2-40B4-BE49-F238E27FC236}">
                    <a16:creationId xmlns:a16="http://schemas.microsoft.com/office/drawing/2014/main" id="{46283AA7-F437-E7F0-F5DF-C9F1F2EE3801}"/>
                  </a:ext>
                </a:extLst>
              </p:cNvPr>
              <p:cNvSpPr txBox="1"/>
              <p:nvPr/>
            </p:nvSpPr>
            <p:spPr>
              <a:xfrm>
                <a:off x="2272043" y="1963874"/>
                <a:ext cx="817807" cy="923952"/>
              </a:xfrm>
              <a:prstGeom prst="rect">
                <a:avLst/>
              </a:prstGeom>
              <a:noFill/>
            </p:spPr>
            <p:txBody>
              <a:bodyPr wrap="none">
                <a:spAutoFit/>
              </a:bodyPr>
              <a:lstStyle/>
              <a:p>
                <a:pPr defTabSz="457200">
                  <a:defRPr/>
                </a:pPr>
                <a:r>
                  <a:rPr lang="en-GB" sz="5400" b="1" kern="0" dirty="0">
                    <a:solidFill>
                      <a:srgbClr val="FF0000"/>
                    </a:solidFill>
                    <a:effectLst>
                      <a:outerShdw blurRad="50800" dist="38100" algn="l" rotWithShape="0">
                        <a:prstClr val="black">
                          <a:alpha val="40000"/>
                        </a:prstClr>
                      </a:outerShdw>
                    </a:effectLst>
                    <a:latin typeface="Calibri" panose="020F0502020204030204" pitchFamily="34" charset="0"/>
                    <a:cs typeface="Arial" panose="020B0604020202020204" pitchFamily="34" charset="0"/>
                    <a:sym typeface="Wingdings 2" panose="05020102010507070707" pitchFamily="18" charset="2"/>
                  </a:rPr>
                  <a:t></a:t>
                </a:r>
                <a:endParaRPr lang="en-GB" sz="5400" b="1" kern="0" dirty="0">
                  <a:solidFill>
                    <a:srgbClr val="FF0000"/>
                  </a:solidFill>
                  <a:effectLst>
                    <a:outerShdw blurRad="50800" dist="38100" algn="l" rotWithShape="0">
                      <a:prstClr val="black">
                        <a:alpha val="40000"/>
                      </a:prstClr>
                    </a:outerShdw>
                  </a:effectLst>
                  <a:latin typeface="Calibri" panose="020F0502020204030204" pitchFamily="34" charset="0"/>
                  <a:cs typeface="Arial" panose="020B0604020202020204" pitchFamily="34" charset="0"/>
                </a:endParaRPr>
              </a:p>
            </p:txBody>
          </p:sp>
          <p:sp>
            <p:nvSpPr>
              <p:cNvPr id="58397" name="Oval 7">
                <a:extLst>
                  <a:ext uri="{FF2B5EF4-FFF2-40B4-BE49-F238E27FC236}">
                    <a16:creationId xmlns:a16="http://schemas.microsoft.com/office/drawing/2014/main" id="{2CDD4BC3-AEB7-E638-698A-A71755840431}"/>
                  </a:ext>
                </a:extLst>
              </p:cNvPr>
              <p:cNvSpPr/>
              <p:nvPr/>
            </p:nvSpPr>
            <p:spPr>
              <a:xfrm>
                <a:off x="1702866" y="3375202"/>
                <a:ext cx="108903" cy="111128"/>
              </a:xfrm>
              <a:prstGeom prst="ellipse">
                <a:avLst/>
              </a:prstGeom>
              <a:solidFill>
                <a:srgbClr val="FF00FF"/>
              </a:solidFill>
              <a:ln w="25400" cap="flat" cmpd="sng" algn="ctr">
                <a:solidFill>
                  <a:srgbClr val="FF00FF"/>
                </a:solid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sp>
            <p:nvSpPr>
              <p:cNvPr id="58398" name="Oval 32">
                <a:extLst>
                  <a:ext uri="{FF2B5EF4-FFF2-40B4-BE49-F238E27FC236}">
                    <a16:creationId xmlns:a16="http://schemas.microsoft.com/office/drawing/2014/main" id="{935430E4-A480-8233-17B8-7F61419F0A1A}"/>
                  </a:ext>
                </a:extLst>
              </p:cNvPr>
              <p:cNvSpPr/>
              <p:nvPr/>
            </p:nvSpPr>
            <p:spPr>
              <a:xfrm>
                <a:off x="1887797" y="3400603"/>
                <a:ext cx="108903" cy="109540"/>
              </a:xfrm>
              <a:prstGeom prst="ellipse">
                <a:avLst/>
              </a:prstGeom>
              <a:solidFill>
                <a:srgbClr val="FF00FF"/>
              </a:solidFill>
              <a:ln w="25400" cap="flat" cmpd="sng" algn="ctr">
                <a:solidFill>
                  <a:srgbClr val="FF00FF"/>
                </a:solid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sp>
            <p:nvSpPr>
              <p:cNvPr id="58399" name="Oval 34">
                <a:extLst>
                  <a:ext uri="{FF2B5EF4-FFF2-40B4-BE49-F238E27FC236}">
                    <a16:creationId xmlns:a16="http://schemas.microsoft.com/office/drawing/2014/main" id="{9BB5572F-FA99-33AC-B467-F8C57918C21A}"/>
                  </a:ext>
                </a:extLst>
              </p:cNvPr>
              <p:cNvSpPr/>
              <p:nvPr/>
            </p:nvSpPr>
            <p:spPr>
              <a:xfrm>
                <a:off x="1834373" y="3219623"/>
                <a:ext cx="110959" cy="109540"/>
              </a:xfrm>
              <a:prstGeom prst="ellipse">
                <a:avLst/>
              </a:prstGeom>
              <a:solidFill>
                <a:srgbClr val="FF00FF"/>
              </a:solidFill>
              <a:ln w="25400" cap="flat" cmpd="sng" algn="ctr">
                <a:solidFill>
                  <a:srgbClr val="FF00FF"/>
                </a:solid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sp>
            <p:nvSpPr>
              <p:cNvPr id="58400" name="Oval 36">
                <a:extLst>
                  <a:ext uri="{FF2B5EF4-FFF2-40B4-BE49-F238E27FC236}">
                    <a16:creationId xmlns:a16="http://schemas.microsoft.com/office/drawing/2014/main" id="{07528FE3-B91A-1787-903F-6FE77D666DD5}"/>
                  </a:ext>
                </a:extLst>
              </p:cNvPr>
              <p:cNvSpPr/>
              <p:nvPr/>
            </p:nvSpPr>
            <p:spPr>
              <a:xfrm>
                <a:off x="2099440" y="3379965"/>
                <a:ext cx="110959" cy="109541"/>
              </a:xfrm>
              <a:prstGeom prst="ellipse">
                <a:avLst/>
              </a:prstGeom>
              <a:solidFill>
                <a:srgbClr val="FF00FF"/>
              </a:solidFill>
              <a:ln w="25400" cap="flat" cmpd="sng" algn="ctr">
                <a:solidFill>
                  <a:srgbClr val="FF00FF"/>
                </a:solid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sp>
            <p:nvSpPr>
              <p:cNvPr id="58401" name="Oval 37">
                <a:extLst>
                  <a:ext uri="{FF2B5EF4-FFF2-40B4-BE49-F238E27FC236}">
                    <a16:creationId xmlns:a16="http://schemas.microsoft.com/office/drawing/2014/main" id="{D2C60104-749F-D5A0-6EAF-8EAD0D694655}"/>
                  </a:ext>
                </a:extLst>
              </p:cNvPr>
              <p:cNvSpPr/>
              <p:nvPr/>
            </p:nvSpPr>
            <p:spPr>
              <a:xfrm>
                <a:off x="2150811" y="3195809"/>
                <a:ext cx="108903" cy="109541"/>
              </a:xfrm>
              <a:prstGeom prst="ellipse">
                <a:avLst/>
              </a:prstGeom>
              <a:solidFill>
                <a:srgbClr val="FF00FF"/>
              </a:solidFill>
              <a:ln w="25400" cap="flat" cmpd="sng" algn="ctr">
                <a:solidFill>
                  <a:srgbClr val="FF00FF"/>
                </a:solid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sp>
            <p:nvSpPr>
              <p:cNvPr id="58402" name="Oval 38">
                <a:extLst>
                  <a:ext uri="{FF2B5EF4-FFF2-40B4-BE49-F238E27FC236}">
                    <a16:creationId xmlns:a16="http://schemas.microsoft.com/office/drawing/2014/main" id="{80DD127B-D6C3-E6A9-C71E-B84683D8A543}"/>
                  </a:ext>
                </a:extLst>
              </p:cNvPr>
              <p:cNvSpPr/>
              <p:nvPr/>
            </p:nvSpPr>
            <p:spPr>
              <a:xfrm>
                <a:off x="1982318" y="3262486"/>
                <a:ext cx="110959" cy="109541"/>
              </a:xfrm>
              <a:prstGeom prst="ellipse">
                <a:avLst/>
              </a:prstGeom>
              <a:solidFill>
                <a:srgbClr val="FF00FF"/>
              </a:solidFill>
              <a:ln w="25400" cap="flat" cmpd="sng" algn="ctr">
                <a:solidFill>
                  <a:srgbClr val="FF00FF"/>
                </a:solidFill>
                <a:prstDash val="solid"/>
              </a:ln>
              <a:effectLst/>
            </p:spPr>
            <p:txBody>
              <a:bodyPr anchor="ctr"/>
              <a:lstStyle/>
              <a:p>
                <a:pPr algn="ctr" defTabSz="457200">
                  <a:defRPr/>
                </a:pPr>
                <a:endParaRPr lang="en-US" b="1" kern="0" dirty="0">
                  <a:solidFill>
                    <a:srgbClr val="002060"/>
                  </a:solidFill>
                  <a:latin typeface="Calibri" panose="020F0502020204030204" pitchFamily="34" charset="0"/>
                </a:endParaRPr>
              </a:p>
            </p:txBody>
          </p:sp>
        </p:grpSp>
        <p:sp>
          <p:nvSpPr>
            <p:cNvPr id="58422" name="Down Arrow 30">
              <a:extLst>
                <a:ext uri="{FF2B5EF4-FFF2-40B4-BE49-F238E27FC236}">
                  <a16:creationId xmlns:a16="http://schemas.microsoft.com/office/drawing/2014/main" id="{2A81BEB3-51BE-3EA8-8537-CF0CDC4589F0}"/>
                </a:ext>
              </a:extLst>
            </p:cNvPr>
            <p:cNvSpPr/>
            <p:nvPr/>
          </p:nvSpPr>
          <p:spPr bwMode="auto">
            <a:xfrm>
              <a:off x="1776413" y="3949677"/>
              <a:ext cx="280987" cy="231778"/>
            </a:xfrm>
            <a:prstGeom prst="downArrow">
              <a:avLst/>
            </a:prstGeom>
            <a:solidFill>
              <a:srgbClr val="00FF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457200">
                <a:defRPr/>
              </a:pPr>
              <a:endParaRPr lang="en-US" b="1" dirty="0">
                <a:solidFill>
                  <a:srgbClr val="FFFFFF"/>
                </a:solidFill>
                <a:latin typeface="Calibri" panose="020F0502020204030204" pitchFamily="34" charset="0"/>
              </a:endParaRPr>
            </a:p>
          </p:txBody>
        </p:sp>
      </p:grpSp>
      <p:pic>
        <p:nvPicPr>
          <p:cNvPr id="35846" name="Picture 5">
            <a:extLst>
              <a:ext uri="{FF2B5EF4-FFF2-40B4-BE49-F238E27FC236}">
                <a16:creationId xmlns:a16="http://schemas.microsoft.com/office/drawing/2014/main" id="{30ACF931-7B4E-4208-A64E-039A970E8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9" y="4027488"/>
            <a:ext cx="356552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F2549130-D5AE-665F-033A-351B609B4C3A}"/>
              </a:ext>
            </a:extLst>
          </p:cNvPr>
          <p:cNvSpPr>
            <a:spLocks noChangeArrowheads="1"/>
          </p:cNvSpPr>
          <p:nvPr/>
        </p:nvSpPr>
        <p:spPr bwMode="auto">
          <a:xfrm>
            <a:off x="1981200" y="5618164"/>
            <a:ext cx="8001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1450" indent="-171450"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a:lnSpc>
                <a:spcPct val="90000"/>
              </a:lnSpc>
              <a:buFont typeface="Arial" panose="020B0604020202020204" pitchFamily="34" charset="0"/>
              <a:buChar char="•"/>
            </a:pPr>
            <a:r>
              <a:rPr lang="en-GB" altLang="he-IL" sz="800" baseline="0">
                <a:latin typeface="Calibri" panose="020F0502020204030204" pitchFamily="34" charset="0"/>
              </a:rPr>
              <a:t>Riechelmann RP, et al. Ther Adv Med Oncol 2017; Feb;9(2):127-137. </a:t>
            </a:r>
          </a:p>
          <a:p>
            <a:pPr>
              <a:lnSpc>
                <a:spcPct val="90000"/>
              </a:lnSpc>
              <a:buFont typeface="Arial" panose="020B0604020202020204" pitchFamily="34" charset="0"/>
              <a:buChar char="•"/>
            </a:pPr>
            <a:r>
              <a:rPr lang="en-GB" altLang="he-IL" sz="800" baseline="0">
                <a:latin typeface="Calibri" panose="020F0502020204030204" pitchFamily="34" charset="0"/>
              </a:rPr>
              <a:t>Grozinsky-Glasberg S, et al. Endocrine 2018; 47(3):683–98.</a:t>
            </a:r>
          </a:p>
        </p:txBody>
      </p:sp>
      <p:sp>
        <p:nvSpPr>
          <p:cNvPr id="2" name="Rectangle 6">
            <a:extLst>
              <a:ext uri="{FF2B5EF4-FFF2-40B4-BE49-F238E27FC236}">
                <a16:creationId xmlns:a16="http://schemas.microsoft.com/office/drawing/2014/main" id="{FB969D90-EAEE-081E-0F85-88DA478A4BA0}"/>
              </a:ext>
            </a:extLst>
          </p:cNvPr>
          <p:cNvSpPr txBox="1">
            <a:spLocks/>
          </p:cNvSpPr>
          <p:nvPr/>
        </p:nvSpPr>
        <p:spPr>
          <a:xfrm>
            <a:off x="2133600" y="1673225"/>
            <a:ext cx="8229600" cy="3887788"/>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eaLnBrk="1" hangingPunct="1">
              <a:buClr>
                <a:srgbClr val="00FF00"/>
              </a:buClr>
              <a:buFont typeface="Wingdings" panose="05000000000000000000" pitchFamily="2" charset="2"/>
              <a:buChar char="§"/>
              <a:defRPr/>
            </a:pPr>
            <a:r>
              <a:rPr lang="en-US" altLang="he-IL" sz="2000" kern="0" dirty="0">
                <a:solidFill>
                  <a:srgbClr val="00FF00"/>
                </a:solidFill>
                <a:latin typeface="Calibri" panose="020F0502020204030204" pitchFamily="34" charset="0"/>
                <a:cs typeface="Calibri" panose="020F0502020204030204" pitchFamily="34" charset="0"/>
              </a:rPr>
              <a:t> </a:t>
            </a:r>
            <a:r>
              <a:rPr lang="en-US" altLang="he-IL" kern="0" dirty="0">
                <a:solidFill>
                  <a:srgbClr val="0066FF"/>
                </a:solidFill>
                <a:latin typeface="Calibri" panose="020F0502020204030204" pitchFamily="34" charset="0"/>
                <a:cs typeface="Calibri" panose="020F0502020204030204" pitchFamily="34" charset="0"/>
              </a:rPr>
              <a:t>Hepatic intra-arterial therapies </a:t>
            </a:r>
          </a:p>
          <a:p>
            <a:pPr lvl="1" eaLnBrk="1" hangingPunct="1">
              <a:buFont typeface="Arial" panose="020B0604020202020204" pitchFamily="34" charset="0"/>
              <a:buChar char="•"/>
              <a:defRPr/>
            </a:pPr>
            <a:r>
              <a:rPr lang="en-US" altLang="he-IL" sz="1800" kern="0" dirty="0">
                <a:latin typeface="Calibri" panose="020F0502020204030204" pitchFamily="34" charset="0"/>
                <a:cs typeface="Calibri" panose="020F0502020204030204" pitchFamily="34" charset="0"/>
              </a:rPr>
              <a:t>retrospective series, &gt;1000 patients </a:t>
            </a:r>
          </a:p>
          <a:p>
            <a:pPr lvl="1" eaLnBrk="1" hangingPunct="1">
              <a:buFont typeface="Arial" panose="020B0604020202020204" pitchFamily="34" charset="0"/>
              <a:buChar char="•"/>
              <a:defRPr/>
            </a:pPr>
            <a:r>
              <a:rPr lang="en-US" altLang="he-IL" sz="1800" kern="0" dirty="0">
                <a:latin typeface="Calibri" panose="020F0502020204030204" pitchFamily="34" charset="0"/>
                <a:cs typeface="Calibri" panose="020F0502020204030204" pitchFamily="34" charset="0"/>
              </a:rPr>
              <a:t>symptomatic improvement in 60-95% of patients for median 20-80m</a:t>
            </a:r>
            <a:endParaRPr lang="en-GB" altLang="he-IL" sz="1800" kern="0" dirty="0">
              <a:latin typeface="Calibri" panose="020F0502020204030204" pitchFamily="34" charset="0"/>
              <a:cs typeface="Calibri" panose="020F0502020204030204" pitchFamily="34" charset="0"/>
            </a:endParaRPr>
          </a:p>
          <a:p>
            <a:pPr eaLnBrk="1" hangingPunct="1">
              <a:buClr>
                <a:srgbClr val="00FF00"/>
              </a:buClr>
              <a:buFont typeface="Wingdings" panose="05000000000000000000" pitchFamily="2" charset="2"/>
              <a:buChar char="§"/>
              <a:defRPr/>
            </a:pPr>
            <a:r>
              <a:rPr lang="en-GB" altLang="he-IL" sz="2000" kern="0" dirty="0">
                <a:solidFill>
                  <a:schemeClr val="bg1"/>
                </a:solidFill>
                <a:latin typeface="Calibri" panose="020F0502020204030204" pitchFamily="34" charset="0"/>
                <a:cs typeface="Calibri" panose="020F0502020204030204" pitchFamily="34" charset="0"/>
              </a:rPr>
              <a:t> </a:t>
            </a:r>
            <a:r>
              <a:rPr lang="en-GB" altLang="he-IL" kern="0" dirty="0">
                <a:solidFill>
                  <a:srgbClr val="0066FF"/>
                </a:solidFill>
                <a:latin typeface="Calibri" panose="020F0502020204030204" pitchFamily="34" charset="0"/>
                <a:cs typeface="Calibri" panose="020F0502020204030204" pitchFamily="34" charset="0"/>
              </a:rPr>
              <a:t>Surgical debulking</a:t>
            </a:r>
          </a:p>
          <a:p>
            <a:pPr lvl="1" eaLnBrk="1" hangingPunct="1">
              <a:buFont typeface="Arial" panose="020B0604020202020204" pitchFamily="34" charset="0"/>
              <a:buChar char="•"/>
              <a:defRPr/>
            </a:pPr>
            <a:r>
              <a:rPr lang="en-US" altLang="he-IL" sz="1800" kern="0" dirty="0">
                <a:latin typeface="Calibri" panose="020F0502020204030204" pitchFamily="34" charset="0"/>
                <a:cs typeface="Calibri" panose="020F0502020204030204" pitchFamily="34" charset="0"/>
              </a:rPr>
              <a:t>uncontrolled studies </a:t>
            </a:r>
          </a:p>
          <a:p>
            <a:pPr lvl="1" eaLnBrk="1" hangingPunct="1">
              <a:buFont typeface="Arial" panose="020B0604020202020204" pitchFamily="34" charset="0"/>
              <a:buChar char="•"/>
              <a:defRPr/>
            </a:pPr>
            <a:r>
              <a:rPr lang="en-US" altLang="he-IL" sz="1800" kern="0" dirty="0">
                <a:latin typeface="Calibri" panose="020F0502020204030204" pitchFamily="34" charset="0"/>
                <a:cs typeface="Calibri" panose="020F0502020204030204" pitchFamily="34" charset="0"/>
              </a:rPr>
              <a:t>R2 surgical debulking of large tumor areas can induce symptom relief in 50-90% of cases with median duration of 19.3 - 45m</a:t>
            </a:r>
            <a:r>
              <a:rPr lang="en-GB" altLang="he-IL" sz="1800" kern="0" dirty="0">
                <a:latin typeface="Calibri" panose="020F0502020204030204" pitchFamily="34" charset="0"/>
                <a:cs typeface="Calibri" panose="020F0502020204030204" pitchFamily="34" charset="0"/>
              </a:rPr>
              <a:t> </a:t>
            </a:r>
          </a:p>
          <a:p>
            <a:pPr eaLnBrk="1" hangingPunct="1">
              <a:buClr>
                <a:srgbClr val="00FF00"/>
              </a:buClr>
              <a:buFont typeface="Wingdings" panose="05000000000000000000" pitchFamily="2" charset="2"/>
              <a:buChar char="§"/>
              <a:defRPr/>
            </a:pPr>
            <a:r>
              <a:rPr lang="en-GB" altLang="he-IL" kern="0" dirty="0">
                <a:solidFill>
                  <a:schemeClr val="bg1"/>
                </a:solidFill>
                <a:latin typeface="Calibri" panose="020F0502020204030204" pitchFamily="34" charset="0"/>
                <a:cs typeface="Calibri" panose="020F0502020204030204" pitchFamily="34" charset="0"/>
              </a:rPr>
              <a:t> </a:t>
            </a:r>
            <a:r>
              <a:rPr lang="en-GB" altLang="he-IL" kern="0" dirty="0">
                <a:solidFill>
                  <a:srgbClr val="0066FF"/>
                </a:solidFill>
                <a:latin typeface="Calibri" panose="020F0502020204030204" pitchFamily="34" charset="0"/>
                <a:cs typeface="Calibri" panose="020F0502020204030204" pitchFamily="34" charset="0"/>
              </a:rPr>
              <a:t>Laparoscopic radiofrequency ablation</a:t>
            </a:r>
          </a:p>
          <a:p>
            <a:pPr lvl="1" eaLnBrk="1" hangingPunct="1">
              <a:buFont typeface="Arial" panose="020B0604020202020204" pitchFamily="34" charset="0"/>
              <a:buChar char="•"/>
              <a:defRPr/>
            </a:pPr>
            <a:r>
              <a:rPr lang="en-US" altLang="he-IL" sz="1800" kern="0" dirty="0">
                <a:latin typeface="Calibri" panose="020F0502020204030204" pitchFamily="34" charset="0"/>
                <a:cs typeface="Calibri" panose="020F0502020204030204" pitchFamily="34" charset="0"/>
              </a:rPr>
              <a:t>Small retrospective studies - symptomatic improvement in 70% of CS patients </a:t>
            </a:r>
            <a:endParaRPr lang="en-GB" altLang="he-IL" sz="1800" kern="0" dirty="0">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4A3685BB-AC0A-D0B4-B4DD-2747E98137D6}"/>
              </a:ext>
            </a:extLst>
          </p:cNvPr>
          <p:cNvSpPr txBox="1">
            <a:spLocks/>
          </p:cNvSpPr>
          <p:nvPr/>
        </p:nvSpPr>
        <p:spPr>
          <a:xfrm>
            <a:off x="725863" y="65988"/>
            <a:ext cx="10680569" cy="1381812"/>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defRPr/>
            </a:pPr>
            <a:r>
              <a:rPr lang="en-US" altLang="he-IL" sz="3600"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Tumor debulking &amp; locoregional liver-directed therapies in CS</a:t>
            </a:r>
            <a:endParaRPr lang="en-GB" altLang="he-IL" sz="3600"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8F70A05-4B0C-8417-4020-646AF1FB95C5}"/>
              </a:ext>
            </a:extLst>
          </p:cNvPr>
          <p:cNvSpPr/>
          <p:nvPr/>
        </p:nvSpPr>
        <p:spPr bwMode="auto">
          <a:xfrm>
            <a:off x="2057400" y="1447800"/>
            <a:ext cx="8077200" cy="3429000"/>
          </a:xfrm>
          <a:prstGeom prst="rect">
            <a:avLst/>
          </a:prstGeom>
          <a:solidFill>
            <a:srgbClr val="002060"/>
          </a:solidFill>
          <a:ln w="9525" cap="flat" cmpd="sng" algn="ctr">
            <a:noFill/>
            <a:prstDash val="solid"/>
            <a:round/>
            <a:headEnd type="none" w="med" len="med"/>
            <a:tailEnd type="none" w="med" len="med"/>
          </a:ln>
          <a:effectLst>
            <a:glow>
              <a:srgbClr val="00FF00"/>
            </a:glow>
            <a:reflection stA="45000" endPos="0" dist="50800" dir="5400000" sy="-100000" algn="bl" rotWithShape="0"/>
            <a:softEdge rad="25400"/>
          </a:effectLst>
        </p:spPr>
        <p:txBody>
          <a:bodyPr/>
          <a:lstStyle/>
          <a:p>
            <a:pPr algn="ctr">
              <a:defRPr/>
            </a:pPr>
            <a:r>
              <a:rPr lang="en-US" sz="3600" dirty="0">
                <a:solidFill>
                  <a:srgbClr val="00FF00"/>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BE CAUTIOUS </a:t>
            </a:r>
            <a:r>
              <a:rPr lang="en-US" sz="3600" b="1" dirty="0">
                <a:solidFill>
                  <a:srgbClr val="00FF00"/>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a:t>
            </a:r>
            <a:r>
              <a:rPr lang="en-US" sz="3600" dirty="0">
                <a:solidFill>
                  <a:srgbClr val="00FF00"/>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 </a:t>
            </a:r>
          </a:p>
          <a:p>
            <a:pPr algn="ctr">
              <a:defRP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IN UNCONTROLLED CS &amp; CHD</a:t>
            </a:r>
          </a:p>
          <a:p>
            <a:pPr marL="457200" indent="-457200">
              <a:buFont typeface="Arial" panose="020B0604020202020204" pitchFamily="34" charset="0"/>
              <a:buChar char="•"/>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Loco-regional therapies are not recommended if severe CHD is present.</a:t>
            </a:r>
          </a:p>
          <a:p>
            <a:pPr marL="457200" indent="-457200">
              <a:buFont typeface="Arial" panose="020B0604020202020204" pitchFamily="34" charset="0"/>
              <a:buChar char="•"/>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These procedures may induce a fast deterioration if used before heart surgery!</a:t>
            </a:r>
          </a:p>
          <a:p>
            <a:pPr marL="457200" indent="-457200">
              <a:buFont typeface="Arial" panose="020B0604020202020204" pitchFamily="34" charset="0"/>
              <a:buChar char="•"/>
              <a:defRP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Needs preparation with sc or iv octreotide.</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p:cNvSpPr>
          <p:nvPr>
            <p:ph type="title"/>
          </p:nvPr>
        </p:nvSpPr>
        <p:spPr>
          <a:xfrm>
            <a:off x="1524000" y="1"/>
            <a:ext cx="9144000" cy="981075"/>
          </a:xfrm>
          <a:noFill/>
          <a:ln>
            <a:noFill/>
          </a:ln>
        </p:spPr>
        <p:txBody>
          <a:bodyPr/>
          <a:lstStyle/>
          <a:p>
            <a:pPr algn="ctr"/>
            <a:r>
              <a:rPr lang="en-US" sz="2800" b="1" dirty="0">
                <a:latin typeface="Arial" charset="0"/>
              </a:rPr>
              <a:t>Radiopharmaceuticals for</a:t>
            </a:r>
            <a:r>
              <a:rPr lang="el-GR" sz="2800" b="1" dirty="0">
                <a:latin typeface="Arial" charset="0"/>
              </a:rPr>
              <a:t> </a:t>
            </a:r>
            <a:r>
              <a:rPr lang="sv-SE" sz="2800" b="1" dirty="0">
                <a:latin typeface="Arial" charset="0"/>
              </a:rPr>
              <a:t>GEP</a:t>
            </a:r>
            <a:r>
              <a:rPr lang="en-US" sz="2800" b="1" dirty="0">
                <a:latin typeface="Arial" charset="0"/>
              </a:rPr>
              <a:t>-</a:t>
            </a:r>
            <a:r>
              <a:rPr lang="sv-SE" sz="2800" b="1" dirty="0">
                <a:latin typeface="Arial" charset="0"/>
              </a:rPr>
              <a:t>NET</a:t>
            </a:r>
            <a:r>
              <a:rPr lang="en-US" sz="2800" b="1" dirty="0">
                <a:latin typeface="Arial" charset="0"/>
              </a:rPr>
              <a:t>s</a:t>
            </a:r>
            <a:endParaRPr lang="el-GR" sz="2800" dirty="0"/>
          </a:p>
        </p:txBody>
      </p:sp>
      <p:pic>
        <p:nvPicPr>
          <p:cNvPr id="25603" name="Picture 4" descr="Eberle1color"/>
          <p:cNvPicPr>
            <a:picLocks noGrp="1" noChangeAspect="1" noChangeArrowheads="1"/>
          </p:cNvPicPr>
          <p:nvPr>
            <p:ph idx="1"/>
          </p:nvPr>
        </p:nvPicPr>
        <p:blipFill>
          <a:blip r:embed="rId2" cstate="print"/>
          <a:srcRect/>
          <a:stretch>
            <a:fillRect/>
          </a:stretch>
        </p:blipFill>
        <p:spPr>
          <a:xfrm>
            <a:off x="2063750" y="1196976"/>
            <a:ext cx="8135938" cy="5400675"/>
          </a:xfrm>
        </p:spPr>
      </p:pic>
    </p:spTree>
    <p:extLst>
      <p:ext uri="{BB962C8B-B14F-4D97-AF65-F5344CB8AC3E}">
        <p14:creationId xmlns:p14="http://schemas.microsoft.com/office/powerpoint/2010/main" val="2660290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AB0CA7E-44E1-B648-5175-F97C5855F4DC}"/>
              </a:ext>
            </a:extLst>
          </p:cNvPr>
          <p:cNvSpPr txBox="1">
            <a:spLocks/>
          </p:cNvSpPr>
          <p:nvPr/>
        </p:nvSpPr>
        <p:spPr>
          <a:xfrm>
            <a:off x="2286000" y="1143000"/>
            <a:ext cx="3886200" cy="1358900"/>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eaLnBrk="1" hangingPunct="1">
              <a:buClr>
                <a:srgbClr val="00FF00"/>
              </a:buClr>
              <a:buFont typeface="Wingdings" panose="05000000000000000000" pitchFamily="2" charset="2"/>
              <a:buChar char="§"/>
              <a:defRPr/>
            </a:pPr>
            <a:r>
              <a:rPr lang="en-US" altLang="he-IL" kern="0" dirty="0">
                <a:solidFill>
                  <a:srgbClr val="0066FF"/>
                </a:solidFill>
                <a:latin typeface="Calibri" panose="020F0502020204030204" pitchFamily="34" charset="0"/>
                <a:cs typeface="Calibri" panose="020F0502020204030204" pitchFamily="34" charset="0"/>
              </a:rPr>
              <a:t>NETTER-1 (229 SINET):</a:t>
            </a:r>
          </a:p>
          <a:p>
            <a:pPr marL="585788" lvl="1" indent="-285750" eaLnBrk="1" hangingPunct="1">
              <a:buFont typeface="Arial" panose="020B0604020202020204" pitchFamily="34" charset="0"/>
              <a:buChar char="•"/>
              <a:defRPr/>
            </a:pPr>
            <a:r>
              <a:rPr lang="en-US" altLang="he-IL" sz="1800" kern="0" dirty="0">
                <a:solidFill>
                  <a:prstClr val="black"/>
                </a:solidFill>
                <a:latin typeface="Calibri" panose="020F0502020204030204" pitchFamily="34" charset="0"/>
                <a:cs typeface="Calibri" panose="020F0502020204030204" pitchFamily="34" charset="0"/>
              </a:rPr>
              <a:t>43% - uncontrolled CS </a:t>
            </a:r>
          </a:p>
          <a:p>
            <a:pPr marL="585788" lvl="1" indent="-285750" eaLnBrk="1" hangingPunct="1">
              <a:buFont typeface="Arial" panose="020B0604020202020204" pitchFamily="34" charset="0"/>
              <a:buChar char="•"/>
              <a:defRPr/>
            </a:pPr>
            <a:r>
              <a:rPr lang="en-US" altLang="he-IL" sz="1800" kern="0" dirty="0">
                <a:solidFill>
                  <a:prstClr val="black"/>
                </a:solidFill>
                <a:latin typeface="Calibri" panose="020F0502020204030204" pitchFamily="34" charset="0"/>
                <a:cs typeface="Calibri" panose="020F0502020204030204" pitchFamily="34" charset="0"/>
              </a:rPr>
              <a:t>PRRT was associated with statistically significant reductions in abdominal pain, diarrhea, flushing, with QoL improvement</a:t>
            </a:r>
          </a:p>
          <a:p>
            <a:pPr eaLnBrk="1" hangingPunct="1">
              <a:buClr>
                <a:srgbClr val="00FF00"/>
              </a:buClr>
              <a:buFont typeface="Wingdings" panose="05000000000000000000" pitchFamily="2" charset="2"/>
              <a:buChar char="§"/>
              <a:defRPr/>
            </a:pPr>
            <a:r>
              <a:rPr lang="en-US" altLang="he-IL" kern="0" dirty="0">
                <a:solidFill>
                  <a:prstClr val="black"/>
                </a:solidFill>
                <a:latin typeface="Calibri" panose="020F0502020204030204" pitchFamily="34" charset="0"/>
                <a:cs typeface="Calibri" panose="020F0502020204030204" pitchFamily="34" charset="0"/>
              </a:rPr>
              <a:t>Effective in RCS</a:t>
            </a:r>
          </a:p>
        </p:txBody>
      </p:sp>
      <p:sp>
        <p:nvSpPr>
          <p:cNvPr id="3" name="Rectangle 5">
            <a:extLst>
              <a:ext uri="{FF2B5EF4-FFF2-40B4-BE49-F238E27FC236}">
                <a16:creationId xmlns:a16="http://schemas.microsoft.com/office/drawing/2014/main" id="{B1DCE7D7-F19C-7D00-76AD-57BD948FCA36}"/>
              </a:ext>
            </a:extLst>
          </p:cNvPr>
          <p:cNvSpPr txBox="1">
            <a:spLocks/>
          </p:cNvSpPr>
          <p:nvPr/>
        </p:nvSpPr>
        <p:spPr>
          <a:xfrm>
            <a:off x="490193" y="213243"/>
            <a:ext cx="10935093" cy="6858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defRPr/>
            </a:pPr>
            <a:r>
              <a:rPr lang="en-US" altLang="he-IL" sz="3600"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PRRT and CS</a:t>
            </a:r>
          </a:p>
        </p:txBody>
      </p:sp>
      <p:pic>
        <p:nvPicPr>
          <p:cNvPr id="39940" name="Picture 1">
            <a:extLst>
              <a:ext uri="{FF2B5EF4-FFF2-40B4-BE49-F238E27FC236}">
                <a16:creationId xmlns:a16="http://schemas.microsoft.com/office/drawing/2014/main" id="{7ED7B1CC-CD3A-2F01-3386-75ED1C466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845"/>
          <a:stretch>
            <a:fillRect/>
          </a:stretch>
        </p:blipFill>
        <p:spPr bwMode="auto">
          <a:xfrm>
            <a:off x="6410325" y="3519489"/>
            <a:ext cx="3417888" cy="20288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1" name="מלבן 7">
            <a:extLst>
              <a:ext uri="{FF2B5EF4-FFF2-40B4-BE49-F238E27FC236}">
                <a16:creationId xmlns:a16="http://schemas.microsoft.com/office/drawing/2014/main" id="{58B9AF74-9DEB-BC81-E6B8-1189156F8CCE}"/>
              </a:ext>
            </a:extLst>
          </p:cNvPr>
          <p:cNvSpPr>
            <a:spLocks noChangeArrowheads="1"/>
          </p:cNvSpPr>
          <p:nvPr/>
        </p:nvSpPr>
        <p:spPr bwMode="auto">
          <a:xfrm>
            <a:off x="2057400" y="5457826"/>
            <a:ext cx="834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eaLnBrk="1" hangingPunct="1">
              <a:buFont typeface="Arial" panose="020B0604020202020204" pitchFamily="34" charset="0"/>
              <a:buChar char="•"/>
            </a:pPr>
            <a:r>
              <a:rPr lang="en-US" altLang="en-US" sz="800" baseline="0">
                <a:solidFill>
                  <a:srgbClr val="000000"/>
                </a:solidFill>
                <a:latin typeface="Calibri" panose="020F0502020204030204" pitchFamily="34" charset="0"/>
                <a:cs typeface="Arial" panose="020B0604020202020204" pitchFamily="34" charset="0"/>
              </a:rPr>
              <a:t>Strosberg J, et al. J Nucl Med. 2021 Mar 26;62(12):1712–8.</a:t>
            </a:r>
          </a:p>
          <a:p>
            <a:pPr eaLnBrk="1" hangingPunct="1">
              <a:buFont typeface="Arial" panose="020B0604020202020204" pitchFamily="34" charset="0"/>
              <a:buChar char="•"/>
            </a:pPr>
            <a:r>
              <a:rPr lang="en-US" altLang="en-US" sz="800" baseline="0">
                <a:solidFill>
                  <a:srgbClr val="000000"/>
                </a:solidFill>
                <a:latin typeface="Calibri" panose="020F0502020204030204" pitchFamily="34" charset="0"/>
                <a:cs typeface="Arial" panose="020B0604020202020204" pitchFamily="34" charset="0"/>
              </a:rPr>
              <a:t>Zandee WT, et al. </a:t>
            </a:r>
            <a:r>
              <a:rPr lang="it-IT" altLang="en-US" sz="800" baseline="0">
                <a:solidFill>
                  <a:srgbClr val="000000"/>
                </a:solidFill>
                <a:latin typeface="Calibri" panose="020F0502020204030204" pitchFamily="34" charset="0"/>
                <a:cs typeface="Arial" panose="020B0604020202020204" pitchFamily="34" charset="0"/>
              </a:rPr>
              <a:t>J Clin Endocrinol Metab. 2021 Aug 18;106(9):e3665-e3672. </a:t>
            </a:r>
            <a:endParaRPr lang="en-US" altLang="en-US" sz="800" baseline="0">
              <a:solidFill>
                <a:srgbClr val="000000"/>
              </a:solidFill>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US" altLang="en-US" sz="800" baseline="0">
                <a:solidFill>
                  <a:srgbClr val="000000"/>
                </a:solidFill>
                <a:latin typeface="Calibri" panose="020F0502020204030204" pitchFamily="34" charset="0"/>
                <a:cs typeface="Arial" panose="020B0604020202020204" pitchFamily="34" charset="0"/>
              </a:rPr>
              <a:t>Hamiditabar M, et al. Clin Nucl Med. 2017; 42(6):436-443. </a:t>
            </a:r>
          </a:p>
        </p:txBody>
      </p:sp>
      <p:pic>
        <p:nvPicPr>
          <p:cNvPr id="39942" name="Picture 3">
            <a:extLst>
              <a:ext uri="{FF2B5EF4-FFF2-40B4-BE49-F238E27FC236}">
                <a16:creationId xmlns:a16="http://schemas.microsoft.com/office/drawing/2014/main" id="{119426F2-B43B-08BE-EFD3-0903B540C95A}"/>
              </a:ext>
            </a:extLst>
          </p:cNvPr>
          <p:cNvPicPr>
            <a:picLocks noChangeAspect="1"/>
          </p:cNvPicPr>
          <p:nvPr/>
        </p:nvPicPr>
        <p:blipFill>
          <a:blip r:embed="rId4">
            <a:extLst>
              <a:ext uri="{28A0092B-C50C-407E-A947-70E740481C1C}">
                <a14:useLocalDpi xmlns:a14="http://schemas.microsoft.com/office/drawing/2010/main" val="0"/>
              </a:ext>
            </a:extLst>
          </a:blip>
          <a:srcRect l="37288"/>
          <a:stretch>
            <a:fillRect/>
          </a:stretch>
        </p:blipFill>
        <p:spPr bwMode="auto">
          <a:xfrm>
            <a:off x="6392864" y="1309689"/>
            <a:ext cx="3436937" cy="2028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BB346F7F-E7F1-CC6F-090A-51D1D7D0DBEF}"/>
              </a:ext>
            </a:extLst>
          </p:cNvPr>
          <p:cNvSpPr txBox="1">
            <a:spLocks/>
          </p:cNvSpPr>
          <p:nvPr/>
        </p:nvSpPr>
        <p:spPr>
          <a:xfrm>
            <a:off x="2286001" y="3602038"/>
            <a:ext cx="4162425" cy="1884362"/>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buClr>
                <a:srgbClr val="00FF00"/>
              </a:buClr>
              <a:buNone/>
              <a:defRPr/>
            </a:pPr>
            <a:r>
              <a:rPr lang="en-US" altLang="he-IL" sz="2000" kern="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HOWEVER</a:t>
            </a:r>
            <a:endParaRPr lang="en-US" altLang="he-IL" sz="2000" kern="0" dirty="0">
              <a:solidFill>
                <a:srgbClr val="0066FF"/>
              </a:solidFill>
              <a:latin typeface="Calibri" panose="020F0502020204030204" pitchFamily="34" charset="0"/>
              <a:cs typeface="Calibri" panose="020F0502020204030204" pitchFamily="34" charset="0"/>
            </a:endParaRPr>
          </a:p>
          <a:p>
            <a:pPr eaLnBrk="1" hangingPunct="1">
              <a:buClr>
                <a:srgbClr val="00FF00"/>
              </a:buClr>
              <a:buFont typeface="Wingdings" panose="05000000000000000000" pitchFamily="2" charset="2"/>
              <a:buChar char="§"/>
              <a:defRPr/>
            </a:pPr>
            <a:r>
              <a:rPr lang="en-US" altLang="he-IL" kern="0" dirty="0">
                <a:solidFill>
                  <a:srgbClr val="0066FF"/>
                </a:solidFill>
                <a:latin typeface="Calibri" panose="020F0502020204030204" pitchFamily="34" charset="0"/>
                <a:cs typeface="Calibri" panose="020F0502020204030204" pitchFamily="34" charset="0"/>
              </a:rPr>
              <a:t>144 NET patients </a:t>
            </a:r>
          </a:p>
          <a:p>
            <a:pPr lvl="1" eaLnBrk="1" hangingPunct="1">
              <a:buFont typeface="Arial" panose="020B0604020202020204" pitchFamily="34" charset="0"/>
              <a:buChar char="•"/>
              <a:defRPr/>
            </a:pPr>
            <a:r>
              <a:rPr lang="en-US" altLang="he-IL" sz="1700" kern="0" dirty="0">
                <a:solidFill>
                  <a:prstClr val="black"/>
                </a:solidFill>
                <a:latin typeface="Calibri" panose="020F0502020204030204" pitchFamily="34" charset="0"/>
                <a:cs typeface="Calibri" panose="020F0502020204030204" pitchFamily="34" charset="0"/>
              </a:rPr>
              <a:t>26 pts </a:t>
            </a:r>
            <a:r>
              <a:rPr lang="en-US" altLang="he-IL" sz="1700" kern="0" dirty="0">
                <a:latin typeface="Calibri" panose="020F0502020204030204" pitchFamily="34" charset="0"/>
                <a:cs typeface="Calibri" panose="020F0502020204030204" pitchFamily="34" charset="0"/>
              </a:rPr>
              <a:t>(</a:t>
            </a:r>
            <a:r>
              <a:rPr lang="en-US" altLang="he-IL" sz="1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22.6%) </a:t>
            </a:r>
            <a:r>
              <a:rPr lang="en-US" altLang="he-IL" sz="1700" u="sng"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increase &gt;50% </a:t>
            </a:r>
            <a:r>
              <a:rPr lang="en-US" altLang="he-IL" sz="17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u5HIAA!</a:t>
            </a:r>
          </a:p>
        </p:txBody>
      </p:sp>
      <p:sp>
        <p:nvSpPr>
          <p:cNvPr id="6" name="Rectangle 5">
            <a:extLst>
              <a:ext uri="{FF2B5EF4-FFF2-40B4-BE49-F238E27FC236}">
                <a16:creationId xmlns:a16="http://schemas.microsoft.com/office/drawing/2014/main" id="{C9843AFC-9F93-205E-DD15-7C3DD0C5C2B3}"/>
              </a:ext>
            </a:extLst>
          </p:cNvPr>
          <p:cNvSpPr/>
          <p:nvPr/>
        </p:nvSpPr>
        <p:spPr>
          <a:xfrm>
            <a:off x="6392864" y="4835526"/>
            <a:ext cx="3417887" cy="574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2" name="Rectangle 11">
            <a:extLst>
              <a:ext uri="{FF2B5EF4-FFF2-40B4-BE49-F238E27FC236}">
                <a16:creationId xmlns:a16="http://schemas.microsoft.com/office/drawing/2014/main" id="{27F81740-B06E-6661-83E5-E06345EE9A14}"/>
              </a:ext>
            </a:extLst>
          </p:cNvPr>
          <p:cNvSpPr/>
          <p:nvPr/>
        </p:nvSpPr>
        <p:spPr bwMode="auto">
          <a:xfrm>
            <a:off x="1981200" y="1630915"/>
            <a:ext cx="8077200" cy="2527990"/>
          </a:xfrm>
          <a:prstGeom prst="rect">
            <a:avLst/>
          </a:prstGeom>
          <a:solidFill>
            <a:srgbClr val="002060"/>
          </a:solidFill>
          <a:ln w="9525" cap="flat" cmpd="sng" algn="ctr">
            <a:noFill/>
            <a:prstDash val="solid"/>
            <a:round/>
            <a:headEnd type="none" w="med" len="med"/>
            <a:tailEnd type="none" w="med" len="med"/>
          </a:ln>
          <a:effectLst>
            <a:glow>
              <a:srgbClr val="00FF00"/>
            </a:glow>
            <a:reflection stA="45000" endPos="0" dist="50800" dir="5400000" sy="-100000" algn="bl" rotWithShape="0"/>
            <a:softEdge rad="25400"/>
          </a:effectLst>
        </p:spPr>
        <p:txBody>
          <a:bodyPr/>
          <a:lstStyle/>
          <a:p>
            <a:pPr algn="ctr">
              <a:defRPr/>
            </a:pPr>
            <a:r>
              <a:rPr lang="en-US" sz="3600" dirty="0">
                <a:solidFill>
                  <a:srgbClr val="00FF00"/>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BE CAUTIOUS </a:t>
            </a:r>
            <a:r>
              <a:rPr lang="en-US" sz="3600" b="1" dirty="0">
                <a:solidFill>
                  <a:srgbClr val="00FF00"/>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a:t>
            </a:r>
            <a:r>
              <a:rPr lang="en-US" sz="3600" dirty="0">
                <a:solidFill>
                  <a:srgbClr val="00FF00"/>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 </a:t>
            </a:r>
          </a:p>
          <a:p>
            <a:pPr algn="ctr">
              <a:defRPr/>
            </a:pPr>
            <a:r>
              <a:rPr lang="en-US" sz="3600" dirty="0">
                <a:solidFill>
                  <a:prstClr val="white"/>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PRRT IN UNCONTROLLED CS &amp; CHD </a:t>
            </a:r>
          </a:p>
          <a:p>
            <a:pPr marL="571500" indent="-571500">
              <a:buFont typeface="Arial" panose="020B0604020202020204" pitchFamily="34" charset="0"/>
              <a:buChar char="•"/>
              <a:defRPr/>
            </a:pPr>
            <a:r>
              <a:rPr lang="en-US" sz="2800" dirty="0">
                <a:solidFill>
                  <a:prstClr val="white"/>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May induce a fast deterioration if used before heart surgery</a:t>
            </a:r>
            <a:r>
              <a:rPr lang="en-US" sz="2800" b="1" dirty="0">
                <a:solidFill>
                  <a:prstClr val="white"/>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a:t>
            </a:r>
          </a:p>
          <a:p>
            <a:pPr marL="571500" indent="-571500">
              <a:buFont typeface="Arial" panose="020B0604020202020204" pitchFamily="34" charset="0"/>
              <a:buChar char="•"/>
              <a:defRPr/>
            </a:pPr>
            <a:r>
              <a:rPr lang="en-US" sz="2800" dirty="0">
                <a:solidFill>
                  <a:prstClr val="white"/>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rPr>
              <a:t>Needs preparation with sc or iv octreotide.</a:t>
            </a:r>
          </a:p>
          <a:p>
            <a:pPr marL="571500" indent="-571500">
              <a:buFont typeface="Arial" panose="020B0604020202020204" pitchFamily="34" charset="0"/>
              <a:buChar char="•"/>
              <a:defRPr/>
            </a:pPr>
            <a:endParaRPr lang="en-US" sz="3600" b="1" dirty="0">
              <a:solidFill>
                <a:prstClr val="white"/>
              </a:solidFill>
              <a:effectLst>
                <a:outerShdw blurRad="38100" dist="38100" dir="2700000" algn="tl">
                  <a:srgbClr val="000000">
                    <a:alpha val="43137"/>
                  </a:srgbClr>
                </a:outerShdw>
              </a:effectLst>
              <a:latin typeface="Calibri" panose="020F0502020204030204" pitchFamily="34" charset="0"/>
              <a:ea typeface="ヒラギノ角ゴ Pro W3" pitchFamily="-112" charset="-128"/>
              <a:cs typeface="ヒラギノ角ゴ Pro W3"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6F561F-C868-2C38-D155-026A6CCF5994}"/>
              </a:ext>
            </a:extLst>
          </p:cNvPr>
          <p:cNvSpPr>
            <a:spLocks noGrp="1"/>
          </p:cNvSpPr>
          <p:nvPr>
            <p:ph type="title"/>
          </p:nvPr>
        </p:nvSpPr>
        <p:spPr>
          <a:xfrm>
            <a:off x="207390" y="103695"/>
            <a:ext cx="11726944" cy="1340099"/>
          </a:xfrm>
        </p:spPr>
        <p:txBody>
          <a:bodyPr>
            <a:normAutofit/>
          </a:bodyPr>
          <a:lstStyle/>
          <a:p>
            <a:pPr algn="ctr"/>
            <a:r>
              <a:rPr lang="en-US" sz="2000" b="1" dirty="0"/>
              <a:t>Refractory carcinoid syndrome (RCS) and severe Carcinoid heart disease. RCS is defined by recurring or persisting CS symptoms and increasing or persistently high u5‐HIAA levels despite the use of maximum label doses of SSA ENETS Guidance paper 2022</a:t>
            </a:r>
            <a:endParaRPr lang="el-GR" sz="2000" dirty="0"/>
          </a:p>
        </p:txBody>
      </p:sp>
      <p:sp>
        <p:nvSpPr>
          <p:cNvPr id="7" name="Θέση περιεχομένου 6">
            <a:extLst>
              <a:ext uri="{FF2B5EF4-FFF2-40B4-BE49-F238E27FC236}">
                <a16:creationId xmlns:a16="http://schemas.microsoft.com/office/drawing/2014/main" id="{8B767DF5-9B80-7573-1634-49C705D42320}"/>
              </a:ext>
            </a:extLst>
          </p:cNvPr>
          <p:cNvSpPr>
            <a:spLocks noGrp="1"/>
          </p:cNvSpPr>
          <p:nvPr>
            <p:ph idx="1"/>
          </p:nvPr>
        </p:nvSpPr>
        <p:spPr/>
        <p:txBody>
          <a:bodyPr/>
          <a:lstStyle/>
          <a:p>
            <a:endParaRPr lang="el-GR"/>
          </a:p>
        </p:txBody>
      </p:sp>
      <p:pic>
        <p:nvPicPr>
          <p:cNvPr id="9" name="Εικόνα 8">
            <a:extLst>
              <a:ext uri="{FF2B5EF4-FFF2-40B4-BE49-F238E27FC236}">
                <a16:creationId xmlns:a16="http://schemas.microsoft.com/office/drawing/2014/main" id="{603C129A-1DE2-A635-97DD-5F51D6D2F5A5}"/>
              </a:ext>
            </a:extLst>
          </p:cNvPr>
          <p:cNvPicPr>
            <a:picLocks noChangeAspect="1"/>
          </p:cNvPicPr>
          <p:nvPr/>
        </p:nvPicPr>
        <p:blipFill>
          <a:blip r:embed="rId2"/>
          <a:stretch>
            <a:fillRect/>
          </a:stretch>
        </p:blipFill>
        <p:spPr>
          <a:xfrm>
            <a:off x="1305984" y="1590123"/>
            <a:ext cx="9167654" cy="4968671"/>
          </a:xfrm>
          <a:prstGeom prst="rect">
            <a:avLst/>
          </a:prstGeom>
        </p:spPr>
      </p:pic>
    </p:spTree>
    <p:extLst>
      <p:ext uri="{BB962C8B-B14F-4D97-AF65-F5344CB8AC3E}">
        <p14:creationId xmlns:p14="http://schemas.microsoft.com/office/powerpoint/2010/main" val="2472315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C6FE070-8842-336A-0B28-282114F27C74}"/>
              </a:ext>
            </a:extLst>
          </p:cNvPr>
          <p:cNvSpPr txBox="1">
            <a:spLocks/>
          </p:cNvSpPr>
          <p:nvPr/>
        </p:nvSpPr>
        <p:spPr>
          <a:xfrm>
            <a:off x="1981200" y="1736725"/>
            <a:ext cx="4191000" cy="3887788"/>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eaLnBrk="1" hangingPunct="1">
              <a:lnSpc>
                <a:spcPct val="80000"/>
              </a:lnSpc>
              <a:buClr>
                <a:srgbClr val="00FF00"/>
              </a:buClr>
              <a:buFont typeface="Wingdings" panose="05000000000000000000" pitchFamily="2" charset="2"/>
              <a:buChar char="§"/>
              <a:defRPr/>
            </a:pPr>
            <a:r>
              <a:rPr lang="en-US" altLang="he-IL" sz="2000" kern="0" dirty="0">
                <a:solidFill>
                  <a:srgbClr val="0066FF"/>
                </a:solidFill>
                <a:latin typeface="Calibri" panose="020F0502020204030204" pitchFamily="34" charset="0"/>
                <a:cs typeface="Calibri" panose="020F0502020204030204" pitchFamily="34" charset="0"/>
              </a:rPr>
              <a:t> </a:t>
            </a:r>
            <a:r>
              <a:rPr lang="en-US" sz="2000" dirty="0">
                <a:solidFill>
                  <a:srgbClr val="0066FF"/>
                </a:solidFill>
                <a:latin typeface="Calibri" panose="020F0502020204030204" pitchFamily="34" charset="0"/>
                <a:cs typeface="Calibri" panose="020F0502020204030204" pitchFamily="34" charset="0"/>
              </a:rPr>
              <a:t>mTOR - a protein kinase, regulates cell proliferation &amp; survival. </a:t>
            </a:r>
          </a:p>
          <a:p>
            <a:pPr lvl="1" eaLnBrk="1" hangingPunct="1">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over-activated in NETs</a:t>
            </a:r>
          </a:p>
          <a:p>
            <a:pPr lvl="1" eaLnBrk="1" hangingPunct="1">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its inhibition - arrests tumor growth. </a:t>
            </a:r>
          </a:p>
          <a:p>
            <a:pPr marL="0" indent="0" eaLnBrk="1" hangingPunct="1">
              <a:lnSpc>
                <a:spcPct val="80000"/>
              </a:lnSpc>
              <a:buClr>
                <a:srgbClr val="FF00FF"/>
              </a:buClr>
              <a:buNone/>
              <a:defRPr/>
            </a:pPr>
            <a:r>
              <a:rPr lang="en-US" sz="1800" dirty="0">
                <a:solidFill>
                  <a:srgbClr val="002060"/>
                </a:solidFill>
                <a:latin typeface="Calibri" panose="020F0502020204030204" pitchFamily="34" charset="0"/>
                <a:cs typeface="Calibri" panose="020F0502020204030204" pitchFamily="34" charset="0"/>
              </a:rPr>
              <a:t> </a:t>
            </a:r>
          </a:p>
          <a:p>
            <a:pPr eaLnBrk="1" hangingPunct="1">
              <a:lnSpc>
                <a:spcPct val="80000"/>
              </a:lnSpc>
              <a:buClr>
                <a:srgbClr val="00FF00"/>
              </a:buClr>
              <a:buFont typeface="Wingdings" panose="05000000000000000000" pitchFamily="2" charset="2"/>
              <a:buChar char="§"/>
              <a:defRPr/>
            </a:pPr>
            <a:r>
              <a:rPr lang="en-US" sz="2000" dirty="0">
                <a:solidFill>
                  <a:srgbClr val="0066FF"/>
                </a:solidFill>
                <a:latin typeface="Calibri" panose="020F0502020204030204" pitchFamily="34" charset="0"/>
                <a:cs typeface="Calibri" panose="020F0502020204030204" pitchFamily="34" charset="0"/>
              </a:rPr>
              <a:t>Everolimus significantly prolonged PFS (RADIANT-2&amp;4).</a:t>
            </a:r>
          </a:p>
          <a:p>
            <a:pPr lvl="1" eaLnBrk="1" hangingPunct="1">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Approved in G1 &amp;G2 GI &amp; Lung NETs</a:t>
            </a:r>
          </a:p>
          <a:p>
            <a:pPr lvl="1" eaLnBrk="1" hangingPunct="1">
              <a:lnSpc>
                <a:spcPct val="80000"/>
              </a:lnSpc>
              <a:buFont typeface="Arial" panose="020B0604020202020204" pitchFamily="34" charset="0"/>
              <a:buChar char="•"/>
              <a:defRPr/>
            </a:pPr>
            <a:r>
              <a:rPr lang="en-US" sz="1800" dirty="0">
                <a:latin typeface="Calibri" panose="020F0502020204030204" pitchFamily="34" charset="0"/>
                <a:cs typeface="Calibri" panose="020F0502020204030204" pitchFamily="34" charset="0"/>
              </a:rPr>
              <a:t>Radiant-2: 61% reduction in u5-HIAA with E+O vs 46% P+O (p = 0.0001). </a:t>
            </a:r>
            <a:endParaRPr lang="he-IL" sz="1800" dirty="0">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52ADA666-9CDB-2FA0-894C-5197318DB59C}"/>
              </a:ext>
            </a:extLst>
          </p:cNvPr>
          <p:cNvSpPr txBox="1">
            <a:spLocks/>
          </p:cNvSpPr>
          <p:nvPr/>
        </p:nvSpPr>
        <p:spPr>
          <a:xfrm>
            <a:off x="1480008" y="0"/>
            <a:ext cx="8425992" cy="14478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defRPr/>
            </a:pPr>
            <a:r>
              <a:rPr lang="en-US" altLang="he-IL" sz="3600"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mTOR inhibitors (Everolimus) in CS</a:t>
            </a:r>
            <a:endParaRPr lang="en-GB" altLang="he-IL" sz="3600"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1988" name="Picture 3">
            <a:extLst>
              <a:ext uri="{FF2B5EF4-FFF2-40B4-BE49-F238E27FC236}">
                <a16:creationId xmlns:a16="http://schemas.microsoft.com/office/drawing/2014/main" id="{B3EAA94C-A824-26D2-6B50-E373C74BE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13906">
            <a:off x="8742363" y="663575"/>
            <a:ext cx="1103312"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
            <a:extLst>
              <a:ext uri="{FF2B5EF4-FFF2-40B4-BE49-F238E27FC236}">
                <a16:creationId xmlns:a16="http://schemas.microsoft.com/office/drawing/2014/main" id="{5B9420A0-D51B-791A-5727-AA0EFE7799A3}"/>
              </a:ext>
            </a:extLst>
          </p:cNvPr>
          <p:cNvPicPr>
            <a:picLocks noChangeAspect="1"/>
          </p:cNvPicPr>
          <p:nvPr/>
        </p:nvPicPr>
        <p:blipFill>
          <a:blip r:embed="rId4">
            <a:extLst>
              <a:ext uri="{28A0092B-C50C-407E-A947-70E740481C1C}">
                <a14:useLocalDpi xmlns:a14="http://schemas.microsoft.com/office/drawing/2010/main" val="0"/>
              </a:ext>
            </a:extLst>
          </a:blip>
          <a:srcRect l="8560" t="46577" r="51511" b="34000"/>
          <a:stretch>
            <a:fillRect/>
          </a:stretch>
        </p:blipFill>
        <p:spPr bwMode="auto">
          <a:xfrm>
            <a:off x="6172200" y="1812925"/>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0" name="Group 7">
            <a:extLst>
              <a:ext uri="{FF2B5EF4-FFF2-40B4-BE49-F238E27FC236}">
                <a16:creationId xmlns:a16="http://schemas.microsoft.com/office/drawing/2014/main" id="{9E81DAC5-4B06-5EB0-68C2-A45EC896A817}"/>
              </a:ext>
            </a:extLst>
          </p:cNvPr>
          <p:cNvGrpSpPr>
            <a:grpSpLocks/>
          </p:cNvGrpSpPr>
          <p:nvPr/>
        </p:nvGrpSpPr>
        <p:grpSpPr bwMode="auto">
          <a:xfrm>
            <a:off x="6172200" y="3154363"/>
            <a:ext cx="3886200" cy="2501900"/>
            <a:chOff x="4145462" y="3245618"/>
            <a:chExt cx="4314640" cy="2711048"/>
          </a:xfrm>
        </p:grpSpPr>
        <p:pic>
          <p:nvPicPr>
            <p:cNvPr id="41992" name="Picture 4">
              <a:extLst>
                <a:ext uri="{FF2B5EF4-FFF2-40B4-BE49-F238E27FC236}">
                  <a16:creationId xmlns:a16="http://schemas.microsoft.com/office/drawing/2014/main" id="{CC4E58FF-2375-9840-E677-6CAC95477345}"/>
                </a:ext>
              </a:extLst>
            </p:cNvPr>
            <p:cNvPicPr>
              <a:picLocks noChangeAspect="1"/>
            </p:cNvPicPr>
            <p:nvPr/>
          </p:nvPicPr>
          <p:blipFill>
            <a:blip r:embed="rId5">
              <a:extLst>
                <a:ext uri="{28A0092B-C50C-407E-A947-70E740481C1C}">
                  <a14:useLocalDpi xmlns:a14="http://schemas.microsoft.com/office/drawing/2010/main" val="0"/>
                </a:ext>
              </a:extLst>
            </a:blip>
            <a:srcRect l="3116" t="2293" r="2986" b="3976"/>
            <a:stretch>
              <a:fillRect/>
            </a:stretch>
          </p:blipFill>
          <p:spPr bwMode="auto">
            <a:xfrm>
              <a:off x="4145462" y="3245618"/>
              <a:ext cx="4314640" cy="271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FF1FA94-C007-089F-7916-3D2CA04CA46C}"/>
                </a:ext>
              </a:extLst>
            </p:cNvPr>
            <p:cNvSpPr/>
            <p:nvPr/>
          </p:nvSpPr>
          <p:spPr>
            <a:xfrm>
              <a:off x="5997867" y="3324748"/>
              <a:ext cx="609831" cy="280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prstClr val="black"/>
                  </a:solidFill>
                  <a:effectLst>
                    <a:outerShdw blurRad="38100" dist="38100" dir="2700000" algn="tl">
                      <a:srgbClr val="000000">
                        <a:alpha val="43137"/>
                      </a:srgbClr>
                    </a:outerShdw>
                  </a:effectLst>
                </a:rPr>
                <a:t>CgA</a:t>
              </a:r>
            </a:p>
          </p:txBody>
        </p:sp>
        <p:sp>
          <p:nvSpPr>
            <p:cNvPr id="9" name="Rectangle 8">
              <a:extLst>
                <a:ext uri="{FF2B5EF4-FFF2-40B4-BE49-F238E27FC236}">
                  <a16:creationId xmlns:a16="http://schemas.microsoft.com/office/drawing/2014/main" id="{FBB44046-7A39-4E50-7DFE-D8CFBC9C7112}"/>
                </a:ext>
              </a:extLst>
            </p:cNvPr>
            <p:cNvSpPr/>
            <p:nvPr/>
          </p:nvSpPr>
          <p:spPr>
            <a:xfrm>
              <a:off x="5943229" y="4597702"/>
              <a:ext cx="687381" cy="280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b="1" dirty="0">
                  <a:solidFill>
                    <a:prstClr val="black"/>
                  </a:solidFill>
                  <a:effectLst>
                    <a:outerShdw blurRad="38100" dist="38100" dir="2700000" algn="tl">
                      <a:srgbClr val="000000">
                        <a:alpha val="43137"/>
                      </a:srgbClr>
                    </a:outerShdw>
                  </a:effectLst>
                </a:rPr>
                <a:t>5-HIAA</a:t>
              </a:r>
            </a:p>
          </p:txBody>
        </p:sp>
      </p:grpSp>
      <p:sp>
        <p:nvSpPr>
          <p:cNvPr id="41991" name="מלבן 3">
            <a:extLst>
              <a:ext uri="{FF2B5EF4-FFF2-40B4-BE49-F238E27FC236}">
                <a16:creationId xmlns:a16="http://schemas.microsoft.com/office/drawing/2014/main" id="{3D93C52A-5B48-CD41-C291-B7CA61CA5AFE}"/>
              </a:ext>
            </a:extLst>
          </p:cNvPr>
          <p:cNvSpPr>
            <a:spLocks noChangeArrowheads="1"/>
          </p:cNvSpPr>
          <p:nvPr/>
        </p:nvSpPr>
        <p:spPr bwMode="auto">
          <a:xfrm>
            <a:off x="1981200" y="5656264"/>
            <a:ext cx="8686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eaLnBrk="1" hangingPunct="1">
              <a:buFont typeface="Arial" panose="020B0604020202020204" pitchFamily="34" charset="0"/>
              <a:buChar char="•"/>
            </a:pPr>
            <a:r>
              <a:rPr lang="en-US" altLang="he-IL" sz="800" baseline="0">
                <a:latin typeface="Calibri" panose="020F0502020204030204" pitchFamily="34" charset="0"/>
              </a:rPr>
              <a:t>Pavel ME, et al. Lancet, 2011; Dec 10;378(9808):2005-2012.  </a:t>
            </a:r>
          </a:p>
          <a:p>
            <a:pPr eaLnBrk="1" hangingPunct="1">
              <a:buFont typeface="Arial" panose="020B0604020202020204" pitchFamily="34" charset="0"/>
              <a:buChar char="•"/>
            </a:pPr>
            <a:r>
              <a:rPr lang="en-US" altLang="he-IL" sz="800" baseline="0">
                <a:latin typeface="Calibri" panose="020F0502020204030204" pitchFamily="34" charset="0"/>
              </a:rPr>
              <a:t>Baudin E, et al. Journal of Clinical Oncology, 2011; 29:15_suppl, 10527-10527 </a:t>
            </a:r>
            <a:endParaRPr lang="he-IL" altLang="he-IL" sz="800" baseline="0">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68BBAC3-3DD1-8342-6C86-8C3531EA5C6B}"/>
              </a:ext>
            </a:extLst>
          </p:cNvPr>
          <p:cNvSpPr txBox="1">
            <a:spLocks/>
          </p:cNvSpPr>
          <p:nvPr/>
        </p:nvSpPr>
        <p:spPr>
          <a:xfrm>
            <a:off x="2133600" y="1220789"/>
            <a:ext cx="7620000" cy="3887787"/>
          </a:xfrm>
          <a:prstGeom prst="rect">
            <a:avLst/>
          </a:prstGeom>
        </p:spPr>
        <p:txBody>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eaLnBrk="1" hangingPunct="1">
              <a:lnSpc>
                <a:spcPct val="80000"/>
              </a:lnSpc>
              <a:buClr>
                <a:srgbClr val="00FF00"/>
              </a:buClr>
              <a:buFont typeface="Wingdings" panose="05000000000000000000" pitchFamily="2" charset="2"/>
              <a:buChar char="§"/>
              <a:defRPr/>
            </a:pPr>
            <a:r>
              <a:rPr lang="en-US" dirty="0">
                <a:solidFill>
                  <a:srgbClr val="0066FF"/>
                </a:solidFill>
                <a:latin typeface="Calibri" panose="020F0502020204030204" pitchFamily="34" charset="0"/>
                <a:cs typeface="Calibri" panose="020F0502020204030204" pitchFamily="34" charset="0"/>
              </a:rPr>
              <a:t>Pleiotropic effects</a:t>
            </a:r>
          </a:p>
          <a:p>
            <a:pPr marL="642938" lvl="1" indent="-342900" eaLnBrk="1" hangingPunct="1">
              <a:lnSpc>
                <a:spcPct val="80000"/>
              </a:lnSpc>
              <a:buClr>
                <a:schemeClr val="tx1"/>
              </a:buClr>
              <a:buFont typeface="Courier New" panose="02070309020205020404" pitchFamily="49" charset="0"/>
              <a:buChar char="o"/>
              <a:defRPr/>
            </a:pPr>
            <a:r>
              <a:rPr lang="en-US" sz="2000" dirty="0">
                <a:solidFill>
                  <a:srgbClr val="002060"/>
                </a:solidFill>
                <a:latin typeface="Calibri" panose="020F0502020204030204" pitchFamily="34" charset="0"/>
                <a:cs typeface="Calibri" panose="020F0502020204030204" pitchFamily="34" charset="0"/>
              </a:rPr>
              <a:t>Antiproliferative</a:t>
            </a:r>
          </a:p>
          <a:p>
            <a:pPr marL="885825" lvl="2" indent="-285750" eaLnBrk="1" hangingPunct="1">
              <a:lnSpc>
                <a:spcPct val="80000"/>
              </a:lnSpc>
              <a:buFont typeface="Arial" panose="020B0604020202020204" pitchFamily="34" charset="0"/>
              <a:buChar char="•"/>
              <a:defRPr/>
            </a:pPr>
            <a:r>
              <a:rPr lang="en-US" dirty="0">
                <a:latin typeface="Calibri" panose="020F0502020204030204" pitchFamily="34" charset="0"/>
                <a:cs typeface="Calibri" panose="020F0502020204030204" pitchFamily="34" charset="0"/>
              </a:rPr>
              <a:t>blocks cell cycle (GO-G1 phase), increases intra-tumoral fibrosis, inhibits angiogenesis, etc. </a:t>
            </a:r>
          </a:p>
          <a:p>
            <a:pPr lvl="1" eaLnBrk="1" hangingPunct="1">
              <a:lnSpc>
                <a:spcPct val="80000"/>
              </a:lnSpc>
              <a:buFont typeface="Courier New" panose="02070309020205020404" pitchFamily="49" charset="0"/>
              <a:buChar char="o"/>
              <a:defRPr/>
            </a:pPr>
            <a:r>
              <a:rPr lang="en-US" sz="2000" dirty="0">
                <a:solidFill>
                  <a:srgbClr val="002060"/>
                </a:solidFill>
                <a:latin typeface="Calibri" panose="020F0502020204030204" pitchFamily="34" charset="0"/>
                <a:cs typeface="Calibri" panose="020F0502020204030204" pitchFamily="34" charset="0"/>
              </a:rPr>
              <a:t> Antisecretory</a:t>
            </a:r>
          </a:p>
          <a:p>
            <a:pPr marL="885825" lvl="2" indent="-285750" eaLnBrk="1" hangingPunct="1">
              <a:lnSpc>
                <a:spcPct val="80000"/>
              </a:lnSpc>
              <a:buFont typeface="Arial" panose="020B0604020202020204" pitchFamily="34" charset="0"/>
              <a:buChar char="•"/>
              <a:defRPr/>
            </a:pPr>
            <a:r>
              <a:rPr lang="en-US" dirty="0">
                <a:latin typeface="Calibri" panose="020F0502020204030204" pitchFamily="34" charset="0"/>
                <a:cs typeface="Calibri" panose="020F0502020204030204" pitchFamily="34" charset="0"/>
              </a:rPr>
              <a:t>reduction of mRNA expression for various hormones</a:t>
            </a:r>
          </a:p>
          <a:p>
            <a:pPr marL="0" indent="0" eaLnBrk="1" hangingPunct="1">
              <a:lnSpc>
                <a:spcPct val="80000"/>
              </a:lnSpc>
              <a:buClr>
                <a:srgbClr val="00FF00"/>
              </a:buClr>
              <a:buNone/>
              <a:defRPr/>
            </a:pPr>
            <a:r>
              <a:rPr lang="en-US" sz="2000" dirty="0">
                <a:solidFill>
                  <a:srgbClr val="0066FF"/>
                </a:solidFill>
                <a:latin typeface="Calibri" panose="020F0502020204030204" pitchFamily="34" charset="0"/>
                <a:cs typeface="Calibri" panose="020F0502020204030204" pitchFamily="34" charset="0"/>
              </a:rPr>
              <a:t> </a:t>
            </a:r>
          </a:p>
          <a:p>
            <a:pPr eaLnBrk="1" hangingPunct="1">
              <a:lnSpc>
                <a:spcPct val="80000"/>
              </a:lnSpc>
              <a:buClr>
                <a:srgbClr val="00FF00"/>
              </a:buClr>
              <a:buFont typeface="Wingdings" panose="05000000000000000000" pitchFamily="2" charset="2"/>
              <a:buChar char="§"/>
              <a:defRPr/>
            </a:pPr>
            <a:r>
              <a:rPr lang="en-US" dirty="0">
                <a:solidFill>
                  <a:srgbClr val="0066FF"/>
                </a:solidFill>
                <a:latin typeface="Calibri" panose="020F0502020204030204" pitchFamily="34" charset="0"/>
                <a:cs typeface="Calibri" panose="020F0502020204030204" pitchFamily="34" charset="0"/>
              </a:rPr>
              <a:t>Total of 27 studies (few randomised) ~ 679 patients</a:t>
            </a:r>
          </a:p>
          <a:p>
            <a:pPr marL="885825" lvl="2" indent="-285750" eaLnBrk="1" hangingPunct="1">
              <a:lnSpc>
                <a:spcPct val="80000"/>
              </a:lnSpc>
              <a:buFont typeface="Arial" panose="020B0604020202020204" pitchFamily="34" charset="0"/>
              <a:buChar cha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biochemical &amp; symptomatic responses - up to 70%</a:t>
            </a:r>
          </a:p>
          <a:p>
            <a:pPr marL="885825" lvl="2" indent="-285750" eaLnBrk="1" hangingPunct="1">
              <a:lnSpc>
                <a:spcPct val="80000"/>
              </a:lnSpc>
              <a:buFont typeface="Arial" panose="020B0604020202020204" pitchFamily="34" charset="0"/>
              <a:buChar char="•"/>
              <a:defRPr/>
            </a:pPr>
            <a:r>
              <a:rPr lang="en-US" dirty="0">
                <a:latin typeface="Calibri" panose="020F0502020204030204" pitchFamily="34" charset="0"/>
                <a:cs typeface="Calibri" panose="020F0502020204030204" pitchFamily="34" charset="0"/>
              </a:rPr>
              <a:t>tumour remission - ~10%</a:t>
            </a:r>
          </a:p>
          <a:p>
            <a:pPr marL="300038" lvl="1" indent="0" eaLnBrk="1" hangingPunct="1">
              <a:lnSpc>
                <a:spcPct val="80000"/>
              </a:lnSpc>
              <a:buNone/>
              <a:defRPr/>
            </a:pPr>
            <a:r>
              <a:rPr lang="en-US" sz="1700" dirty="0">
                <a:latin typeface="Calibri" panose="020F0502020204030204" pitchFamily="34" charset="0"/>
                <a:cs typeface="Calibri" panose="020F0502020204030204" pitchFamily="34" charset="0"/>
              </a:rPr>
              <a:t> </a:t>
            </a:r>
          </a:p>
          <a:p>
            <a:pPr eaLnBrk="1" hangingPunct="1">
              <a:lnSpc>
                <a:spcPct val="80000"/>
              </a:lnSpc>
              <a:buClr>
                <a:srgbClr val="00FF00"/>
              </a:buClr>
              <a:buFont typeface="Wingdings" panose="05000000000000000000" pitchFamily="2" charset="2"/>
              <a:buChar char="§"/>
              <a:defRPr/>
            </a:pPr>
            <a:r>
              <a:rPr lang="en-US" dirty="0">
                <a:solidFill>
                  <a:srgbClr val="0066FF"/>
                </a:solidFill>
                <a:latin typeface="Calibri" panose="020F0502020204030204" pitchFamily="34" charset="0"/>
                <a:cs typeface="Calibri" panose="020F0502020204030204" pitchFamily="34" charset="0"/>
              </a:rPr>
              <a:t>Poorly tolerated</a:t>
            </a:r>
            <a:endParaRPr lang="he-IL" dirty="0">
              <a:solidFill>
                <a:prstClr val="black"/>
              </a:solidFill>
              <a:latin typeface="Calibri" panose="020F0502020204030204" pitchFamily="34" charset="0"/>
              <a:cs typeface="Calibri" panose="020F0502020204030204" pitchFamily="34" charset="0"/>
            </a:endParaRPr>
          </a:p>
        </p:txBody>
      </p:sp>
      <p:sp>
        <p:nvSpPr>
          <p:cNvPr id="3" name="Rectangle 5">
            <a:extLst>
              <a:ext uri="{FF2B5EF4-FFF2-40B4-BE49-F238E27FC236}">
                <a16:creationId xmlns:a16="http://schemas.microsoft.com/office/drawing/2014/main" id="{BF889A9A-0A23-0E4C-9842-252BC384ECBE}"/>
              </a:ext>
            </a:extLst>
          </p:cNvPr>
          <p:cNvSpPr txBox="1">
            <a:spLocks/>
          </p:cNvSpPr>
          <p:nvPr/>
        </p:nvSpPr>
        <p:spPr>
          <a:xfrm>
            <a:off x="2133600" y="304801"/>
            <a:ext cx="4724400" cy="557213"/>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algn="l" eaLnBrk="1" hangingPunct="1">
              <a:defRPr/>
            </a:pPr>
            <a:r>
              <a:rPr lang="en-US" altLang="he-IL" sz="3600"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Interferon-alpha in CS</a:t>
            </a:r>
            <a:endParaRPr lang="en-GB" altLang="he-IL" sz="3600"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4036" name="מלבן 3">
            <a:extLst>
              <a:ext uri="{FF2B5EF4-FFF2-40B4-BE49-F238E27FC236}">
                <a16:creationId xmlns:a16="http://schemas.microsoft.com/office/drawing/2014/main" id="{4A30BCFF-3A2D-31AD-355A-8B1B77877A3E}"/>
              </a:ext>
            </a:extLst>
          </p:cNvPr>
          <p:cNvSpPr>
            <a:spLocks noChangeArrowheads="1"/>
          </p:cNvSpPr>
          <p:nvPr/>
        </p:nvSpPr>
        <p:spPr bwMode="auto">
          <a:xfrm>
            <a:off x="1981200" y="5527676"/>
            <a:ext cx="868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Arnold R, et al. Clin Gastroenterol Hepatol. 2005; Aug;3(8):761-71. </a:t>
            </a:r>
          </a:p>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Di Bartolomeo M, et al. Acta Oncol. 1993; ;32(2):235-8.</a:t>
            </a:r>
          </a:p>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Oberg K. Semin Cancer Biol. 1992; Feb;3(1):35-41.  </a:t>
            </a:r>
            <a:endParaRPr lang="he-IL" altLang="he-IL" sz="800" baseline="0">
              <a:solidFill>
                <a:srgbClr val="000000"/>
              </a:solidFill>
              <a:latin typeface="Calibri" panose="020F0502020204030204" pitchFamily="34" charset="0"/>
            </a:endParaRPr>
          </a:p>
        </p:txBody>
      </p:sp>
      <p:pic>
        <p:nvPicPr>
          <p:cNvPr id="44037" name="Picture 2" descr="1RH2 Recombinant Human Interferon-Alpha 2b-01.png">
            <a:extLst>
              <a:ext uri="{FF2B5EF4-FFF2-40B4-BE49-F238E27FC236}">
                <a16:creationId xmlns:a16="http://schemas.microsoft.com/office/drawing/2014/main" id="{DEBC3241-15F9-67FC-8622-D5671BBDD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01" y="214313"/>
            <a:ext cx="1370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a:extLst>
              <a:ext uri="{FF2B5EF4-FFF2-40B4-BE49-F238E27FC236}">
                <a16:creationId xmlns:a16="http://schemas.microsoft.com/office/drawing/2014/main" id="{AEB84DF3-4D71-2D36-05DC-0A68DFBE0E8F}"/>
              </a:ext>
            </a:extLst>
          </p:cNvPr>
          <p:cNvGrpSpPr>
            <a:grpSpLocks/>
          </p:cNvGrpSpPr>
          <p:nvPr/>
        </p:nvGrpSpPr>
        <p:grpSpPr bwMode="auto">
          <a:xfrm>
            <a:off x="1811339" y="1477964"/>
            <a:ext cx="8569325" cy="4067175"/>
            <a:chOff x="242267" y="1014749"/>
            <a:chExt cx="11478978" cy="5421028"/>
          </a:xfrm>
        </p:grpSpPr>
        <p:sp>
          <p:nvSpPr>
            <p:cNvPr id="33" name="TextBox 32">
              <a:extLst>
                <a:ext uri="{FF2B5EF4-FFF2-40B4-BE49-F238E27FC236}">
                  <a16:creationId xmlns:a16="http://schemas.microsoft.com/office/drawing/2014/main" id="{6E21E4D0-2334-3E54-D290-E5C55495F32C}"/>
                </a:ext>
              </a:extLst>
            </p:cNvPr>
            <p:cNvSpPr txBox="1"/>
            <p:nvPr/>
          </p:nvSpPr>
          <p:spPr bwMode="auto">
            <a:xfrm>
              <a:off x="4312434" y="2252571"/>
              <a:ext cx="3285479" cy="76808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b="1" dirty="0">
                  <a:solidFill>
                    <a:prstClr val="black"/>
                  </a:solidFill>
                  <a:effectLst>
                    <a:outerShdw blurRad="38100" dist="38100" dir="2700000" algn="tl">
                      <a:srgbClr val="000000">
                        <a:alpha val="43137"/>
                      </a:srgbClr>
                    </a:outerShdw>
                  </a:effectLst>
                  <a:latin typeface="Calibri"/>
                </a:rPr>
                <a:t>Increasing/persistently high u5-HIAA,</a:t>
              </a:r>
            </a:p>
            <a:p>
              <a:pPr algn="ctr" defTabSz="342900">
                <a:defRPr/>
              </a:pPr>
              <a:r>
                <a:rPr lang="en-US" sz="1050" dirty="0">
                  <a:solidFill>
                    <a:prstClr val="black"/>
                  </a:solidFill>
                  <a:latin typeface="Calibri"/>
                </a:rPr>
                <a:t> despite using maximum label doses of SSA</a:t>
              </a:r>
            </a:p>
          </p:txBody>
        </p:sp>
        <p:cxnSp>
          <p:nvCxnSpPr>
            <p:cNvPr id="5" name="Straight Connector 4">
              <a:extLst>
                <a:ext uri="{FF2B5EF4-FFF2-40B4-BE49-F238E27FC236}">
                  <a16:creationId xmlns:a16="http://schemas.microsoft.com/office/drawing/2014/main" id="{46D1988E-6D8E-BB21-AB27-32CDE31E59CC}"/>
                </a:ext>
              </a:extLst>
            </p:cNvPr>
            <p:cNvCxnSpPr>
              <a:cxnSpLocks noChangeShapeType="1"/>
            </p:cNvCxnSpPr>
            <p:nvPr/>
          </p:nvCxnSpPr>
          <p:spPr bwMode="auto">
            <a:xfrm flipV="1">
              <a:off x="5954111" y="1465443"/>
              <a:ext cx="0" cy="260261"/>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9" name="Straight Connector 8">
              <a:extLst>
                <a:ext uri="{FF2B5EF4-FFF2-40B4-BE49-F238E27FC236}">
                  <a16:creationId xmlns:a16="http://schemas.microsoft.com/office/drawing/2014/main" id="{DF2DFD2D-C970-FC2A-DB70-2DD0C9E8DE0B}"/>
                </a:ext>
              </a:extLst>
            </p:cNvPr>
            <p:cNvCxnSpPr>
              <a:cxnSpLocks noChangeShapeType="1"/>
            </p:cNvCxnSpPr>
            <p:nvPr/>
          </p:nvCxnSpPr>
          <p:spPr bwMode="auto">
            <a:xfrm>
              <a:off x="2402816" y="1725703"/>
              <a:ext cx="7228055" cy="0"/>
            </a:xfrm>
            <a:prstGeom prst="line">
              <a:avLst/>
            </a:prstGeom>
            <a:noFill/>
            <a:ln w="25400">
              <a:solidFill>
                <a:srgbClr val="000000"/>
              </a:solidFill>
              <a:round/>
              <a:headEnd/>
              <a:tailEnd/>
            </a:ln>
            <a:effectLst>
              <a:outerShdw blurRad="63500" dist="20000" dir="5400000" rotWithShape="0">
                <a:srgbClr val="000000">
                  <a:alpha val="37999"/>
                </a:srgbClr>
              </a:outerShdw>
            </a:effectLst>
          </p:spPr>
        </p:cxnSp>
        <p:cxnSp>
          <p:nvCxnSpPr>
            <p:cNvPr id="11" name="Straight Arrow Connector 10">
              <a:extLst>
                <a:ext uri="{FF2B5EF4-FFF2-40B4-BE49-F238E27FC236}">
                  <a16:creationId xmlns:a16="http://schemas.microsoft.com/office/drawing/2014/main" id="{9667FFD5-6F72-CC7A-E799-E66715D95FB1}"/>
                </a:ext>
              </a:extLst>
            </p:cNvPr>
            <p:cNvCxnSpPr>
              <a:cxnSpLocks noChangeShapeType="1"/>
            </p:cNvCxnSpPr>
            <p:nvPr/>
          </p:nvCxnSpPr>
          <p:spPr bwMode="auto">
            <a:xfrm>
              <a:off x="2402816" y="1732051"/>
              <a:ext cx="0" cy="317390"/>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12" name="Straight Arrow Connector 11">
              <a:extLst>
                <a:ext uri="{FF2B5EF4-FFF2-40B4-BE49-F238E27FC236}">
                  <a16:creationId xmlns:a16="http://schemas.microsoft.com/office/drawing/2014/main" id="{1AB56974-E443-0F87-4F78-9BB1875E3FDA}"/>
                </a:ext>
              </a:extLst>
            </p:cNvPr>
            <p:cNvCxnSpPr>
              <a:cxnSpLocks noChangeShapeType="1"/>
            </p:cNvCxnSpPr>
            <p:nvPr/>
          </p:nvCxnSpPr>
          <p:spPr bwMode="auto">
            <a:xfrm>
              <a:off x="9632998" y="1725703"/>
              <a:ext cx="0" cy="283535"/>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sp>
          <p:nvSpPr>
            <p:cNvPr id="14" name="TextBox 13">
              <a:extLst>
                <a:ext uri="{FF2B5EF4-FFF2-40B4-BE49-F238E27FC236}">
                  <a16:creationId xmlns:a16="http://schemas.microsoft.com/office/drawing/2014/main" id="{6603FE72-EC0F-ACD4-CF00-C75C28F7424A}"/>
                </a:ext>
              </a:extLst>
            </p:cNvPr>
            <p:cNvSpPr txBox="1"/>
            <p:nvPr/>
          </p:nvSpPr>
          <p:spPr bwMode="auto">
            <a:xfrm>
              <a:off x="7544751" y="2102340"/>
              <a:ext cx="4176494" cy="554375"/>
            </a:xfrm>
            <a:prstGeom prst="rect">
              <a:avLst/>
            </a:prstGeom>
            <a:solidFill>
              <a:srgbClr val="00FF00"/>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b="1" dirty="0">
                  <a:solidFill>
                    <a:prstClr val="black"/>
                  </a:solidFill>
                  <a:effectLst>
                    <a:outerShdw blurRad="38100" dist="38100" dir="2700000" algn="tl">
                      <a:srgbClr val="000000">
                        <a:alpha val="43137"/>
                      </a:srgbClr>
                    </a:outerShdw>
                  </a:effectLst>
                  <a:latin typeface="Calibri"/>
                </a:rPr>
                <a:t>Aggressive:</a:t>
              </a:r>
              <a:r>
                <a:rPr lang="en-US" sz="1050" dirty="0">
                  <a:solidFill>
                    <a:prstClr val="black"/>
                  </a:solidFill>
                  <a:effectLst>
                    <a:outerShdw blurRad="38100" dist="38100" dir="2700000" algn="tl">
                      <a:srgbClr val="000000">
                        <a:alpha val="43137"/>
                      </a:srgbClr>
                    </a:outerShdw>
                  </a:effectLst>
                  <a:latin typeface="Calibri"/>
                </a:rPr>
                <a:t> high symptom burden*, tumor progression, hepatic tumor burden &gt; 50% and/or CHD</a:t>
              </a:r>
            </a:p>
          </p:txBody>
        </p:sp>
        <p:sp>
          <p:nvSpPr>
            <p:cNvPr id="15" name="TextBox 14">
              <a:extLst>
                <a:ext uri="{FF2B5EF4-FFF2-40B4-BE49-F238E27FC236}">
                  <a16:creationId xmlns:a16="http://schemas.microsoft.com/office/drawing/2014/main" id="{D5FF5367-DCEF-5815-9306-6F0061B3D533}"/>
                </a:ext>
              </a:extLst>
            </p:cNvPr>
            <p:cNvSpPr txBox="1"/>
            <p:nvPr/>
          </p:nvSpPr>
          <p:spPr bwMode="auto">
            <a:xfrm>
              <a:off x="516588" y="2093876"/>
              <a:ext cx="3897920" cy="552259"/>
            </a:xfrm>
            <a:prstGeom prst="rect">
              <a:avLst/>
            </a:prstGeom>
            <a:solidFill>
              <a:srgbClr val="00FF00"/>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b="1" dirty="0">
                  <a:solidFill>
                    <a:prstClr val="black"/>
                  </a:solidFill>
                  <a:effectLst>
                    <a:outerShdw blurRad="38100" dist="38100" dir="2700000" algn="tl">
                      <a:srgbClr val="000000">
                        <a:alpha val="43137"/>
                      </a:srgbClr>
                    </a:outerShdw>
                  </a:effectLst>
                  <a:latin typeface="Calibri"/>
                </a:rPr>
                <a:t>Nonaggressive: </a:t>
              </a:r>
              <a:r>
                <a:rPr lang="en-US" sz="1050" dirty="0">
                  <a:solidFill>
                    <a:prstClr val="black"/>
                  </a:solidFill>
                  <a:effectLst>
                    <a:outerShdw blurRad="38100" dist="38100" dir="2700000" algn="tl">
                      <a:srgbClr val="000000">
                        <a:alpha val="43137"/>
                      </a:srgbClr>
                    </a:outerShdw>
                  </a:effectLst>
                  <a:latin typeface="Calibri"/>
                </a:rPr>
                <a:t>mild/moderate</a:t>
              </a:r>
              <a:r>
                <a:rPr lang="en-US" sz="1050" b="1" dirty="0">
                  <a:solidFill>
                    <a:prstClr val="black"/>
                  </a:solidFill>
                  <a:effectLst>
                    <a:outerShdw blurRad="38100" dist="38100" dir="2700000" algn="tl">
                      <a:srgbClr val="000000">
                        <a:alpha val="43137"/>
                      </a:srgbClr>
                    </a:outerShdw>
                  </a:effectLst>
                  <a:latin typeface="Calibri"/>
                </a:rPr>
                <a:t> </a:t>
              </a:r>
              <a:r>
                <a:rPr lang="en-US" sz="1050" dirty="0">
                  <a:solidFill>
                    <a:prstClr val="black"/>
                  </a:solidFill>
                  <a:effectLst>
                    <a:outerShdw blurRad="38100" dist="38100" dir="2700000" algn="tl">
                      <a:srgbClr val="000000">
                        <a:alpha val="43137"/>
                      </a:srgbClr>
                    </a:outerShdw>
                  </a:effectLst>
                  <a:latin typeface="Calibri"/>
                </a:rPr>
                <a:t>symptom burden, stable disease or indolent tumor progression</a:t>
              </a:r>
            </a:p>
          </p:txBody>
        </p:sp>
        <p:cxnSp>
          <p:nvCxnSpPr>
            <p:cNvPr id="35" name="Straight Arrow Connector 10">
              <a:extLst>
                <a:ext uri="{FF2B5EF4-FFF2-40B4-BE49-F238E27FC236}">
                  <a16:creationId xmlns:a16="http://schemas.microsoft.com/office/drawing/2014/main" id="{4E573E18-34C2-AF60-B73B-8241CF4691F5}"/>
                </a:ext>
              </a:extLst>
            </p:cNvPr>
            <p:cNvCxnSpPr>
              <a:cxnSpLocks noChangeShapeType="1"/>
            </p:cNvCxnSpPr>
            <p:nvPr/>
          </p:nvCxnSpPr>
          <p:spPr bwMode="auto">
            <a:xfrm>
              <a:off x="9639377" y="2718077"/>
              <a:ext cx="0" cy="363941"/>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sp>
          <p:nvSpPr>
            <p:cNvPr id="14345" name="CaixaDeTexto 5">
              <a:extLst>
                <a:ext uri="{FF2B5EF4-FFF2-40B4-BE49-F238E27FC236}">
                  <a16:creationId xmlns:a16="http://schemas.microsoft.com/office/drawing/2014/main" id="{CEDAB42E-3A1B-F15C-224E-C064C0B572DC}"/>
                </a:ext>
              </a:extLst>
            </p:cNvPr>
            <p:cNvSpPr txBox="1">
              <a:spLocks noChangeArrowheads="1"/>
            </p:cNvSpPr>
            <p:nvPr/>
          </p:nvSpPr>
          <p:spPr bwMode="auto">
            <a:xfrm>
              <a:off x="4125300" y="3079903"/>
              <a:ext cx="3942576" cy="3355874"/>
            </a:xfrm>
            <a:prstGeom prst="rect">
              <a:avLst/>
            </a:prstGeom>
            <a:solidFill>
              <a:srgbClr val="FFFF99"/>
            </a:solidFill>
            <a:ln w="25400">
              <a:solidFill>
                <a:schemeClr val="tx1"/>
              </a:solidFill>
              <a:miter lim="800000"/>
              <a:headEnd/>
              <a:tailEnd/>
            </a:ln>
          </p:spPr>
          <p:txBody>
            <a:bodyPr>
              <a:spAutoFit/>
            </a:bodyPr>
            <a:lstStyle>
              <a:lvl1pPr marL="171450" indent="-1714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342900">
                <a:spcBef>
                  <a:spcPct val="0"/>
                </a:spcBef>
                <a:defRPr/>
              </a:pPr>
              <a:r>
                <a:rPr lang="pt-BR" altLang="pt-BR" sz="1050" dirty="0">
                  <a:solidFill>
                    <a:prstClr val="black"/>
                  </a:solidFill>
                  <a:effectLst>
                    <a:outerShdw blurRad="38100" dist="38100" dir="2700000" algn="tl">
                      <a:srgbClr val="000000">
                        <a:alpha val="43137"/>
                      </a:srgbClr>
                    </a:outerShdw>
                  </a:effectLst>
                </a:rPr>
                <a:t>SSA should never be discontinued.</a:t>
              </a:r>
            </a:p>
            <a:p>
              <a:pPr algn="ctr" defTabSz="342900">
                <a:spcBef>
                  <a:spcPct val="0"/>
                </a:spcBef>
                <a:defRPr/>
              </a:pPr>
              <a:endParaRPr lang="pt-BR" altLang="pt-BR" sz="1050" dirty="0">
                <a:solidFill>
                  <a:prstClr val="black"/>
                </a:solidFill>
                <a:effectLst>
                  <a:outerShdw blurRad="38100" dist="38100" dir="2700000" algn="tl">
                    <a:srgbClr val="000000">
                      <a:alpha val="43137"/>
                    </a:srgbClr>
                  </a:outerShdw>
                </a:effectLst>
              </a:endParaRPr>
            </a:p>
            <a:p>
              <a:pPr algn="ctr" defTabSz="342900">
                <a:spcBef>
                  <a:spcPct val="0"/>
                </a:spcBef>
                <a:defRPr/>
              </a:pPr>
              <a:r>
                <a:rPr lang="pt-BR" altLang="pt-BR" sz="1050" dirty="0">
                  <a:solidFill>
                    <a:prstClr val="black"/>
                  </a:solidFill>
                  <a:effectLst>
                    <a:outerShdw blurRad="38100" dist="38100" dir="2700000" algn="tl">
                      <a:srgbClr val="000000">
                        <a:alpha val="43137"/>
                      </a:srgbClr>
                    </a:outerShdw>
                  </a:effectLst>
                </a:rPr>
                <a:t>Loco-regional therapies can be repeated if hepatic function is preserved. </a:t>
              </a:r>
            </a:p>
            <a:p>
              <a:pPr algn="ctr" defTabSz="342900">
                <a:spcBef>
                  <a:spcPct val="0"/>
                </a:spcBef>
                <a:defRPr/>
              </a:pPr>
              <a:endParaRPr lang="pt-BR" altLang="pt-BR" sz="1050" dirty="0">
                <a:solidFill>
                  <a:prstClr val="black"/>
                </a:solidFill>
                <a:effectLst>
                  <a:outerShdw blurRad="38100" dist="38100" dir="2700000" algn="tl">
                    <a:srgbClr val="000000">
                      <a:alpha val="43137"/>
                    </a:srgbClr>
                  </a:outerShdw>
                </a:effectLst>
              </a:endParaRPr>
            </a:p>
            <a:p>
              <a:pPr algn="ctr" defTabSz="342900">
                <a:spcBef>
                  <a:spcPct val="0"/>
                </a:spcBef>
                <a:defRPr/>
              </a:pPr>
              <a:r>
                <a:rPr lang="pt-BR" altLang="pt-BR" sz="1050" dirty="0">
                  <a:solidFill>
                    <a:prstClr val="black"/>
                  </a:solidFill>
                  <a:effectLst>
                    <a:outerShdw blurRad="38100" dist="38100" dir="2700000" algn="tl">
                      <a:srgbClr val="000000">
                        <a:alpha val="43137"/>
                      </a:srgbClr>
                    </a:outerShdw>
                  </a:effectLst>
                </a:rPr>
                <a:t>Loco-regional therapies are not recommended if severe CHD is present.</a:t>
              </a:r>
            </a:p>
            <a:p>
              <a:pPr algn="ctr" defTabSz="342900">
                <a:spcBef>
                  <a:spcPct val="0"/>
                </a:spcBef>
                <a:defRPr/>
              </a:pPr>
              <a:endParaRPr lang="pt-BR" altLang="pt-BR" sz="1050" dirty="0">
                <a:solidFill>
                  <a:prstClr val="black"/>
                </a:solidFill>
                <a:effectLst>
                  <a:outerShdw blurRad="38100" dist="38100" dir="2700000" algn="tl">
                    <a:srgbClr val="000000">
                      <a:alpha val="43137"/>
                    </a:srgbClr>
                  </a:outerShdw>
                </a:effectLst>
              </a:endParaRPr>
            </a:p>
            <a:p>
              <a:pPr algn="ctr" defTabSz="342900">
                <a:spcBef>
                  <a:spcPct val="0"/>
                </a:spcBef>
                <a:defRPr/>
              </a:pPr>
              <a:r>
                <a:rPr lang="pt-BR" altLang="pt-BR" sz="1050" dirty="0">
                  <a:solidFill>
                    <a:prstClr val="black"/>
                  </a:solidFill>
                  <a:effectLst>
                    <a:outerShdw blurRad="38100" dist="38100" dir="2700000" algn="tl">
                      <a:srgbClr val="000000">
                        <a:alpha val="43137"/>
                      </a:srgbClr>
                    </a:outerShdw>
                  </a:effectLst>
                </a:rPr>
                <a:t>If CHD is present, valve replacement should be performed prior to surgical debulking.</a:t>
              </a:r>
            </a:p>
            <a:p>
              <a:pPr algn="ctr" defTabSz="342900">
                <a:spcBef>
                  <a:spcPct val="0"/>
                </a:spcBef>
                <a:defRPr/>
              </a:pPr>
              <a:endParaRPr lang="pt-BR" altLang="pt-BR" sz="1050" dirty="0">
                <a:solidFill>
                  <a:prstClr val="black"/>
                </a:solidFill>
                <a:effectLst>
                  <a:outerShdw blurRad="38100" dist="38100" dir="2700000" algn="tl">
                    <a:srgbClr val="000000">
                      <a:alpha val="43137"/>
                    </a:srgbClr>
                  </a:outerShdw>
                </a:effectLst>
              </a:endParaRPr>
            </a:p>
            <a:p>
              <a:pPr algn="ctr" defTabSz="342900">
                <a:spcBef>
                  <a:spcPct val="0"/>
                </a:spcBef>
                <a:defRPr/>
              </a:pPr>
              <a:r>
                <a:rPr lang="pt-BR" altLang="pt-BR" sz="1050" dirty="0">
                  <a:solidFill>
                    <a:prstClr val="black"/>
                  </a:solidFill>
                  <a:effectLst>
                    <a:outerShdw blurRad="38100" dist="38100" dir="2700000" algn="tl">
                      <a:srgbClr val="000000">
                        <a:alpha val="43137"/>
                      </a:srgbClr>
                    </a:outerShdw>
                  </a:effectLst>
                </a:rPr>
                <a:t>It is imperative that each decision on treatment should be dynamic, following an individualized specialized MDT evaluation, at each time-point in the therapeutic flow.</a:t>
              </a:r>
            </a:p>
          </p:txBody>
        </p:sp>
        <p:sp>
          <p:nvSpPr>
            <p:cNvPr id="30" name="TextBox 21">
              <a:extLst>
                <a:ext uri="{FF2B5EF4-FFF2-40B4-BE49-F238E27FC236}">
                  <a16:creationId xmlns:a16="http://schemas.microsoft.com/office/drawing/2014/main" id="{C79AC677-BE6B-B7A3-C62A-095964A7568B}"/>
                </a:ext>
              </a:extLst>
            </p:cNvPr>
            <p:cNvSpPr txBox="1"/>
            <p:nvPr/>
          </p:nvSpPr>
          <p:spPr bwMode="auto">
            <a:xfrm>
              <a:off x="8265642" y="3158191"/>
              <a:ext cx="2790000" cy="575535"/>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100" dirty="0">
                  <a:solidFill>
                    <a:srgbClr val="FF0000"/>
                  </a:solidFill>
                  <a:effectLst>
                    <a:outerShdw blurRad="38100" dist="38100" dir="2700000" algn="tl">
                      <a:srgbClr val="000000">
                        <a:alpha val="43137"/>
                      </a:srgbClr>
                    </a:outerShdw>
                  </a:effectLst>
                  <a:latin typeface="Calibri"/>
                </a:rPr>
                <a:t>Dose-escalation of SSA </a:t>
              </a:r>
              <a:r>
                <a:rPr lang="pt-BR" sz="1100" dirty="0">
                  <a:solidFill>
                    <a:srgbClr val="FF0000"/>
                  </a:solidFill>
                  <a:effectLst>
                    <a:outerShdw blurRad="38100" dist="38100" dir="2700000" algn="tl">
                      <a:srgbClr val="000000">
                        <a:alpha val="43137"/>
                      </a:srgbClr>
                    </a:outerShdw>
                  </a:effectLst>
                  <a:latin typeface="Calibri"/>
                </a:rPr>
                <a:t>&amp;</a:t>
              </a:r>
              <a:r>
                <a:rPr lang="en-US" sz="1100" dirty="0">
                  <a:solidFill>
                    <a:srgbClr val="FF0000"/>
                  </a:solidFill>
                  <a:effectLst>
                    <a:outerShdw blurRad="38100" dist="38100" dir="2700000" algn="tl">
                      <a:srgbClr val="000000">
                        <a:alpha val="43137"/>
                      </a:srgbClr>
                    </a:outerShdw>
                  </a:effectLst>
                  <a:latin typeface="Calibri"/>
                </a:rPr>
                <a:t> PRRT</a:t>
              </a:r>
            </a:p>
            <a:p>
              <a:pPr algn="ctr" defTabSz="342900">
                <a:defRPr/>
              </a:pPr>
              <a:r>
                <a:rPr lang="en-US" sz="1100" dirty="0">
                  <a:solidFill>
                    <a:srgbClr val="FF0000"/>
                  </a:solidFill>
                  <a:effectLst>
                    <a:outerShdw blurRad="38100" dist="38100" dir="2700000" algn="tl">
                      <a:srgbClr val="000000">
                        <a:alpha val="43137"/>
                      </a:srgbClr>
                    </a:outerShdw>
                  </a:effectLst>
                  <a:latin typeface="Calibri"/>
                </a:rPr>
                <a:t>and/or telotristat ethyl **</a:t>
              </a:r>
            </a:p>
          </p:txBody>
        </p:sp>
        <p:sp>
          <p:nvSpPr>
            <p:cNvPr id="32" name="TextBox 64">
              <a:extLst>
                <a:ext uri="{FF2B5EF4-FFF2-40B4-BE49-F238E27FC236}">
                  <a16:creationId xmlns:a16="http://schemas.microsoft.com/office/drawing/2014/main" id="{9A74A14E-A345-30E8-DD4E-1E2372D2B78E}"/>
                </a:ext>
              </a:extLst>
            </p:cNvPr>
            <p:cNvSpPr txBox="1"/>
            <p:nvPr/>
          </p:nvSpPr>
          <p:spPr bwMode="auto">
            <a:xfrm>
              <a:off x="8208227" y="4076508"/>
              <a:ext cx="2896326" cy="554375"/>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dirty="0">
                  <a:solidFill>
                    <a:prstClr val="black"/>
                  </a:solidFill>
                  <a:effectLst>
                    <a:outerShdw blurRad="38100" dist="38100" dir="2700000" algn="tl">
                      <a:srgbClr val="000000">
                        <a:alpha val="43137"/>
                      </a:srgbClr>
                    </a:outerShdw>
                  </a:effectLst>
                  <a:latin typeface="Calibri"/>
                </a:rPr>
                <a:t>Loco-regional therapies; consider surgical evaluation for debulking*** </a:t>
              </a:r>
            </a:p>
          </p:txBody>
        </p:sp>
        <p:sp>
          <p:nvSpPr>
            <p:cNvPr id="34" name="TextBox 68">
              <a:extLst>
                <a:ext uri="{FF2B5EF4-FFF2-40B4-BE49-F238E27FC236}">
                  <a16:creationId xmlns:a16="http://schemas.microsoft.com/office/drawing/2014/main" id="{0E3615B1-AB2F-2689-649F-834F128ECE1F}"/>
                </a:ext>
              </a:extLst>
            </p:cNvPr>
            <p:cNvSpPr txBox="1"/>
            <p:nvPr/>
          </p:nvSpPr>
          <p:spPr bwMode="auto">
            <a:xfrm>
              <a:off x="8261389" y="4994824"/>
              <a:ext cx="1080274" cy="338550"/>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dirty="0">
                  <a:solidFill>
                    <a:prstClr val="black"/>
                  </a:solidFill>
                  <a:effectLst>
                    <a:outerShdw blurRad="38100" dist="38100" dir="2700000" algn="tl">
                      <a:srgbClr val="000000">
                        <a:alpha val="43137"/>
                      </a:srgbClr>
                    </a:outerShdw>
                  </a:effectLst>
                  <a:latin typeface="Calibri"/>
                </a:rPr>
                <a:t>Everolimus</a:t>
              </a:r>
            </a:p>
          </p:txBody>
        </p:sp>
        <p:sp>
          <p:nvSpPr>
            <p:cNvPr id="36" name="TextBox 68">
              <a:extLst>
                <a:ext uri="{FF2B5EF4-FFF2-40B4-BE49-F238E27FC236}">
                  <a16:creationId xmlns:a16="http://schemas.microsoft.com/office/drawing/2014/main" id="{0D03F4F0-BB87-922B-C35C-28528C55F159}"/>
                </a:ext>
              </a:extLst>
            </p:cNvPr>
            <p:cNvSpPr txBox="1"/>
            <p:nvPr/>
          </p:nvSpPr>
          <p:spPr bwMode="auto">
            <a:xfrm>
              <a:off x="10020026" y="5005404"/>
              <a:ext cx="1035617" cy="338550"/>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dirty="0">
                  <a:solidFill>
                    <a:prstClr val="black"/>
                  </a:solidFill>
                  <a:effectLst>
                    <a:outerShdw blurRad="38100" dist="38100" dir="2700000" algn="tl">
                      <a:srgbClr val="000000">
                        <a:alpha val="43137"/>
                      </a:srgbClr>
                    </a:outerShdw>
                  </a:effectLst>
                  <a:latin typeface="Calibri"/>
                </a:rPr>
                <a:t> Interferon</a:t>
              </a:r>
            </a:p>
          </p:txBody>
        </p:sp>
        <p:sp>
          <p:nvSpPr>
            <p:cNvPr id="50" name="TextBox 21">
              <a:extLst>
                <a:ext uri="{FF2B5EF4-FFF2-40B4-BE49-F238E27FC236}">
                  <a16:creationId xmlns:a16="http://schemas.microsoft.com/office/drawing/2014/main" id="{7E5DBF8F-6F72-64EE-4DB0-16EE554643DB}"/>
                </a:ext>
              </a:extLst>
            </p:cNvPr>
            <p:cNvSpPr txBox="1"/>
            <p:nvPr/>
          </p:nvSpPr>
          <p:spPr bwMode="auto">
            <a:xfrm>
              <a:off x="1156672" y="3079903"/>
              <a:ext cx="2468894" cy="575535"/>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1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Dose-escalation of SSA</a:t>
              </a:r>
            </a:p>
            <a:p>
              <a:pPr algn="ctr" defTabSz="342900">
                <a:defRPr/>
              </a:pPr>
              <a:r>
                <a:rPr lang="en-US" sz="110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and/or telotristat ethyl**</a:t>
              </a:r>
            </a:p>
          </p:txBody>
        </p:sp>
        <p:sp>
          <p:nvSpPr>
            <p:cNvPr id="51" name="TextBox 64">
              <a:extLst>
                <a:ext uri="{FF2B5EF4-FFF2-40B4-BE49-F238E27FC236}">
                  <a16:creationId xmlns:a16="http://schemas.microsoft.com/office/drawing/2014/main" id="{B4FE734A-FF77-9018-C6FF-C19FF1C1AE9A}"/>
                </a:ext>
              </a:extLst>
            </p:cNvPr>
            <p:cNvSpPr txBox="1"/>
            <p:nvPr/>
          </p:nvSpPr>
          <p:spPr bwMode="auto">
            <a:xfrm>
              <a:off x="242267" y="4032074"/>
              <a:ext cx="3719290" cy="768084"/>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dirty="0">
                  <a:solidFill>
                    <a:prstClr val="black"/>
                  </a:solidFill>
                  <a:effectLst>
                    <a:outerShdw blurRad="38100" dist="38100" dir="2700000" algn="tl">
                      <a:srgbClr val="000000">
                        <a:alpha val="43137"/>
                      </a:srgbClr>
                    </a:outerShdw>
                  </a:effectLst>
                  <a:latin typeface="Calibri"/>
                </a:rPr>
                <a:t>Loco-regional therapies; consider surgical evaluation for hepatic resection (curative intent or  debulking)*** (low volume disease)</a:t>
              </a:r>
            </a:p>
          </p:txBody>
        </p:sp>
        <p:sp>
          <p:nvSpPr>
            <p:cNvPr id="53" name="TextBox 68">
              <a:extLst>
                <a:ext uri="{FF2B5EF4-FFF2-40B4-BE49-F238E27FC236}">
                  <a16:creationId xmlns:a16="http://schemas.microsoft.com/office/drawing/2014/main" id="{2C19DE88-1128-6564-E8BE-4902B7C31EDF}"/>
                </a:ext>
              </a:extLst>
            </p:cNvPr>
            <p:cNvSpPr txBox="1"/>
            <p:nvPr/>
          </p:nvSpPr>
          <p:spPr bwMode="auto">
            <a:xfrm>
              <a:off x="1741466" y="5136592"/>
              <a:ext cx="1237637" cy="338550"/>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dirty="0">
                  <a:solidFill>
                    <a:prstClr val="black"/>
                  </a:solidFill>
                  <a:effectLst>
                    <a:outerShdw blurRad="38100" dist="38100" dir="2700000" algn="tl">
                      <a:srgbClr val="000000">
                        <a:alpha val="43137"/>
                      </a:srgbClr>
                    </a:outerShdw>
                  </a:effectLst>
                  <a:latin typeface="Calibri"/>
                </a:rPr>
                <a:t>PRRT </a:t>
              </a:r>
            </a:p>
          </p:txBody>
        </p:sp>
        <p:cxnSp>
          <p:nvCxnSpPr>
            <p:cNvPr id="57" name="Straight Arrow Connector 96">
              <a:extLst>
                <a:ext uri="{FF2B5EF4-FFF2-40B4-BE49-F238E27FC236}">
                  <a16:creationId xmlns:a16="http://schemas.microsoft.com/office/drawing/2014/main" id="{C3C3B318-BC05-B24D-1A8D-E104D103DBE4}"/>
                </a:ext>
              </a:extLst>
            </p:cNvPr>
            <p:cNvCxnSpPr>
              <a:cxnSpLocks noChangeShapeType="1"/>
            </p:cNvCxnSpPr>
            <p:nvPr/>
          </p:nvCxnSpPr>
          <p:spPr bwMode="auto">
            <a:xfrm>
              <a:off x="2390057" y="3697756"/>
              <a:ext cx="0" cy="249680"/>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58" name="Straight Arrow Connector 96">
              <a:extLst>
                <a:ext uri="{FF2B5EF4-FFF2-40B4-BE49-F238E27FC236}">
                  <a16:creationId xmlns:a16="http://schemas.microsoft.com/office/drawing/2014/main" id="{B59FDCDB-C4ED-5237-6CF3-452A271F45DE}"/>
                </a:ext>
              </a:extLst>
            </p:cNvPr>
            <p:cNvCxnSpPr>
              <a:cxnSpLocks noChangeShapeType="1"/>
            </p:cNvCxnSpPr>
            <p:nvPr/>
          </p:nvCxnSpPr>
          <p:spPr bwMode="auto">
            <a:xfrm>
              <a:off x="2976977" y="5743865"/>
              <a:ext cx="0" cy="247565"/>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41" name="Straight Arrow Connector 96">
              <a:extLst>
                <a:ext uri="{FF2B5EF4-FFF2-40B4-BE49-F238E27FC236}">
                  <a16:creationId xmlns:a16="http://schemas.microsoft.com/office/drawing/2014/main" id="{F709B40B-AED5-CCDB-2996-B37C7276179C}"/>
                </a:ext>
              </a:extLst>
            </p:cNvPr>
            <p:cNvCxnSpPr>
              <a:cxnSpLocks noChangeShapeType="1"/>
            </p:cNvCxnSpPr>
            <p:nvPr/>
          </p:nvCxnSpPr>
          <p:spPr bwMode="auto">
            <a:xfrm>
              <a:off x="2377297" y="4819202"/>
              <a:ext cx="0" cy="275072"/>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43" name="Straight Arrow Connector 96">
              <a:extLst>
                <a:ext uri="{FF2B5EF4-FFF2-40B4-BE49-F238E27FC236}">
                  <a16:creationId xmlns:a16="http://schemas.microsoft.com/office/drawing/2014/main" id="{8BDD553C-983E-C41F-3E77-8078E412C625}"/>
                </a:ext>
              </a:extLst>
            </p:cNvPr>
            <p:cNvCxnSpPr>
              <a:cxnSpLocks noChangeShapeType="1"/>
            </p:cNvCxnSpPr>
            <p:nvPr/>
          </p:nvCxnSpPr>
          <p:spPr bwMode="auto">
            <a:xfrm>
              <a:off x="9647883" y="3763349"/>
              <a:ext cx="0" cy="247565"/>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10" name="Straight Arrow Connector 9">
              <a:extLst>
                <a:ext uri="{FF2B5EF4-FFF2-40B4-BE49-F238E27FC236}">
                  <a16:creationId xmlns:a16="http://schemas.microsoft.com/office/drawing/2014/main" id="{BA969E17-D110-0517-B353-186ECEE28046}"/>
                </a:ext>
              </a:extLst>
            </p:cNvPr>
            <p:cNvCxnSpPr>
              <a:cxnSpLocks/>
            </p:cNvCxnSpPr>
            <p:nvPr/>
          </p:nvCxnSpPr>
          <p:spPr>
            <a:xfrm>
              <a:off x="9341664" y="5149288"/>
              <a:ext cx="678362"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10">
              <a:extLst>
                <a:ext uri="{FF2B5EF4-FFF2-40B4-BE49-F238E27FC236}">
                  <a16:creationId xmlns:a16="http://schemas.microsoft.com/office/drawing/2014/main" id="{3C3ABC06-B7CF-3BE4-8CE2-5F94A6CB815D}"/>
                </a:ext>
              </a:extLst>
            </p:cNvPr>
            <p:cNvCxnSpPr>
              <a:cxnSpLocks noChangeShapeType="1"/>
            </p:cNvCxnSpPr>
            <p:nvPr/>
          </p:nvCxnSpPr>
          <p:spPr bwMode="auto">
            <a:xfrm>
              <a:off x="2390057" y="2718077"/>
              <a:ext cx="0" cy="317390"/>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sp>
          <p:nvSpPr>
            <p:cNvPr id="44" name="TextBox 68">
              <a:extLst>
                <a:ext uri="{FF2B5EF4-FFF2-40B4-BE49-F238E27FC236}">
                  <a16:creationId xmlns:a16="http://schemas.microsoft.com/office/drawing/2014/main" id="{FF446251-DB3F-1994-65AE-A9B4E9521792}"/>
                </a:ext>
              </a:extLst>
            </p:cNvPr>
            <p:cNvSpPr txBox="1"/>
            <p:nvPr/>
          </p:nvSpPr>
          <p:spPr bwMode="auto">
            <a:xfrm>
              <a:off x="944020" y="5718474"/>
              <a:ext cx="1078147" cy="338550"/>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dirty="0">
                  <a:solidFill>
                    <a:prstClr val="black"/>
                  </a:solidFill>
                  <a:effectLst>
                    <a:outerShdw blurRad="38100" dist="38100" dir="2700000" algn="tl">
                      <a:srgbClr val="000000">
                        <a:alpha val="43137"/>
                      </a:srgbClr>
                    </a:outerShdw>
                  </a:effectLst>
                  <a:latin typeface="Calibri"/>
                </a:rPr>
                <a:t>Everolimus</a:t>
              </a:r>
            </a:p>
          </p:txBody>
        </p:sp>
        <p:sp>
          <p:nvSpPr>
            <p:cNvPr id="45" name="TextBox 68">
              <a:extLst>
                <a:ext uri="{FF2B5EF4-FFF2-40B4-BE49-F238E27FC236}">
                  <a16:creationId xmlns:a16="http://schemas.microsoft.com/office/drawing/2014/main" id="{B8582A0D-7957-D53B-03CE-33B6AAF4661F}"/>
                </a:ext>
              </a:extLst>
            </p:cNvPr>
            <p:cNvSpPr txBox="1"/>
            <p:nvPr/>
          </p:nvSpPr>
          <p:spPr bwMode="auto">
            <a:xfrm>
              <a:off x="2700529" y="5729054"/>
              <a:ext cx="1056882" cy="338550"/>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sz="1050" dirty="0">
                  <a:solidFill>
                    <a:prstClr val="black"/>
                  </a:solidFill>
                  <a:effectLst>
                    <a:outerShdw blurRad="38100" dist="38100" dir="2700000" algn="tl">
                      <a:srgbClr val="000000">
                        <a:alpha val="43137"/>
                      </a:srgbClr>
                    </a:outerShdw>
                  </a:effectLst>
                  <a:latin typeface="Calibri"/>
                </a:rPr>
                <a:t> Interferon</a:t>
              </a:r>
            </a:p>
          </p:txBody>
        </p:sp>
        <p:cxnSp>
          <p:nvCxnSpPr>
            <p:cNvPr id="47" name="Straight Arrow Connector 46">
              <a:extLst>
                <a:ext uri="{FF2B5EF4-FFF2-40B4-BE49-F238E27FC236}">
                  <a16:creationId xmlns:a16="http://schemas.microsoft.com/office/drawing/2014/main" id="{54EF69BC-D703-4117-63EB-11092AA6798B}"/>
                </a:ext>
              </a:extLst>
            </p:cNvPr>
            <p:cNvCxnSpPr>
              <a:cxnSpLocks/>
            </p:cNvCxnSpPr>
            <p:nvPr/>
          </p:nvCxnSpPr>
          <p:spPr>
            <a:xfrm>
              <a:off x="2022167" y="5860242"/>
              <a:ext cx="678362" cy="0"/>
            </a:xfrm>
            <a:prstGeom prst="straightConnector1">
              <a:avLst/>
            </a:prstGeom>
            <a:ln>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96">
              <a:extLst>
                <a:ext uri="{FF2B5EF4-FFF2-40B4-BE49-F238E27FC236}">
                  <a16:creationId xmlns:a16="http://schemas.microsoft.com/office/drawing/2014/main" id="{EB5E3E83-8271-1C1F-631C-AEEF360AAEE0}"/>
                </a:ext>
              </a:extLst>
            </p:cNvPr>
            <p:cNvCxnSpPr>
              <a:cxnSpLocks noChangeShapeType="1"/>
            </p:cNvCxnSpPr>
            <p:nvPr/>
          </p:nvCxnSpPr>
          <p:spPr bwMode="auto">
            <a:xfrm>
              <a:off x="2364538" y="5530156"/>
              <a:ext cx="0" cy="275072"/>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42" name="Straight Arrow Connector 10">
              <a:extLst>
                <a:ext uri="{FF2B5EF4-FFF2-40B4-BE49-F238E27FC236}">
                  <a16:creationId xmlns:a16="http://schemas.microsoft.com/office/drawing/2014/main" id="{EDF029F6-C9BC-11C7-FF35-8DDA2AA27B68}"/>
                </a:ext>
              </a:extLst>
            </p:cNvPr>
            <p:cNvCxnSpPr>
              <a:cxnSpLocks noChangeShapeType="1"/>
            </p:cNvCxnSpPr>
            <p:nvPr/>
          </p:nvCxnSpPr>
          <p:spPr bwMode="auto">
            <a:xfrm>
              <a:off x="9652136" y="4675318"/>
              <a:ext cx="0" cy="363941"/>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sp>
          <p:nvSpPr>
            <p:cNvPr id="2" name="TextBox 1">
              <a:extLst>
                <a:ext uri="{FF2B5EF4-FFF2-40B4-BE49-F238E27FC236}">
                  <a16:creationId xmlns:a16="http://schemas.microsoft.com/office/drawing/2014/main" id="{CBAC1DF3-016B-4440-2DEB-E5E650C716A6}"/>
                </a:ext>
              </a:extLst>
            </p:cNvPr>
            <p:cNvSpPr txBox="1"/>
            <p:nvPr/>
          </p:nvSpPr>
          <p:spPr bwMode="auto">
            <a:xfrm>
              <a:off x="3342739" y="1014749"/>
              <a:ext cx="6400838" cy="4930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defTabSz="342900">
                <a:defRPr/>
              </a:pPr>
              <a:r>
                <a:rPr lang="en-US" dirty="0">
                  <a:solidFill>
                    <a:prstClr val="black"/>
                  </a:solidFill>
                  <a:effectLst>
                    <a:outerShdw blurRad="38100" dist="38100" dir="2700000" algn="tl">
                      <a:srgbClr val="000000">
                        <a:alpha val="43137"/>
                      </a:srgbClr>
                    </a:outerShdw>
                  </a:effectLst>
                  <a:latin typeface="Calibri"/>
                </a:rPr>
                <a:t>Severity of Refractory Carcinoid Syndrome</a:t>
              </a:r>
            </a:p>
          </p:txBody>
        </p:sp>
      </p:grpSp>
      <p:sp>
        <p:nvSpPr>
          <p:cNvPr id="4" name="כותרת 1">
            <a:extLst>
              <a:ext uri="{FF2B5EF4-FFF2-40B4-BE49-F238E27FC236}">
                <a16:creationId xmlns:a16="http://schemas.microsoft.com/office/drawing/2014/main" id="{741E0F23-6C68-CB8C-EA06-BCF3DB5F52E8}"/>
              </a:ext>
            </a:extLst>
          </p:cNvPr>
          <p:cNvSpPr txBox="1">
            <a:spLocks noChangeArrowheads="1"/>
          </p:cNvSpPr>
          <p:nvPr/>
        </p:nvSpPr>
        <p:spPr>
          <a:xfrm>
            <a:off x="377072" y="152400"/>
            <a:ext cx="11745798" cy="11430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defRPr/>
            </a:pPr>
            <a:r>
              <a:rPr lang="en-US" altLang="en-US" sz="3600" kern="0" dirty="0">
                <a:solidFill>
                  <a:srgbClr val="002060"/>
                </a:solidFill>
                <a:effectLst>
                  <a:outerShdw blurRad="38100" dist="38100" dir="2700000" algn="tl">
                    <a:srgbClr val="000000">
                      <a:alpha val="43137"/>
                    </a:srgbClr>
                  </a:outerShdw>
                </a:effectLst>
                <a:latin typeface="Calibri" panose="020F0502020204030204" pitchFamily="34" charset="0"/>
              </a:rPr>
              <a:t>Decrease hormonal levels - based on the severity of CS</a:t>
            </a:r>
            <a:endParaRPr lang="he-IL" altLang="en-US" sz="3600" kern="0" dirty="0">
              <a:solidFill>
                <a:srgbClr val="002060"/>
              </a:solidFill>
              <a:effectLst>
                <a:outerShdw blurRad="38100" dist="38100" dir="2700000" algn="tl">
                  <a:srgbClr val="000000">
                    <a:alpha val="43137"/>
                  </a:srgbClr>
                </a:outerShdw>
              </a:effectLst>
              <a:latin typeface="Calibri" panose="020F0502020204030204" pitchFamily="34" charset="0"/>
            </a:endParaRPr>
          </a:p>
        </p:txBody>
      </p:sp>
      <p:sp>
        <p:nvSpPr>
          <p:cNvPr id="31748" name="TextBox 3">
            <a:extLst>
              <a:ext uri="{FF2B5EF4-FFF2-40B4-BE49-F238E27FC236}">
                <a16:creationId xmlns:a16="http://schemas.microsoft.com/office/drawing/2014/main" id="{6C3A0B3B-B08D-EB71-B8E8-8DFDBAD2E0C8}"/>
              </a:ext>
            </a:extLst>
          </p:cNvPr>
          <p:cNvSpPr txBox="1">
            <a:spLocks noChangeArrowheads="1"/>
          </p:cNvSpPr>
          <p:nvPr/>
        </p:nvSpPr>
        <p:spPr bwMode="auto">
          <a:xfrm>
            <a:off x="1981201" y="5727700"/>
            <a:ext cx="7485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defRPr baseline="30000">
                <a:solidFill>
                  <a:schemeClr val="tx1"/>
                </a:solidFill>
                <a:latin typeface="Garamond" panose="02020404030301010803" pitchFamily="18" charset="0"/>
              </a:defRPr>
            </a:lvl1pPr>
            <a:lvl2pPr marL="742950" indent="-285750">
              <a:defRPr baseline="30000">
                <a:solidFill>
                  <a:schemeClr val="tx1"/>
                </a:solidFill>
                <a:latin typeface="Garamond" panose="02020404030301010803" pitchFamily="18" charset="0"/>
              </a:defRPr>
            </a:lvl2pPr>
            <a:lvl3pPr marL="1143000" indent="-228600">
              <a:defRPr baseline="30000">
                <a:solidFill>
                  <a:schemeClr val="tx1"/>
                </a:solidFill>
                <a:latin typeface="Garamond" panose="02020404030301010803" pitchFamily="18" charset="0"/>
              </a:defRPr>
            </a:lvl3pPr>
            <a:lvl4pPr marL="1600200" indent="-228600">
              <a:defRPr baseline="30000">
                <a:solidFill>
                  <a:schemeClr val="tx1"/>
                </a:solidFill>
                <a:latin typeface="Garamond" panose="02020404030301010803" pitchFamily="18" charset="0"/>
              </a:defRPr>
            </a:lvl4pPr>
            <a:lvl5pPr marL="2057400" indent="-228600">
              <a:defRPr baseline="30000">
                <a:solidFill>
                  <a:schemeClr val="tx1"/>
                </a:solidFill>
                <a:latin typeface="Garamond" panose="02020404030301010803" pitchFamily="18" charset="0"/>
              </a:defRPr>
            </a:lvl5pPr>
            <a:lvl6pPr marL="2514600" indent="-2286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eaLnBrk="0" fontAlgn="base" hangingPunct="0">
              <a:spcBef>
                <a:spcPct val="0"/>
              </a:spcBef>
              <a:spcAft>
                <a:spcPct val="0"/>
              </a:spcAft>
              <a:defRPr baseline="30000">
                <a:solidFill>
                  <a:schemeClr val="tx1"/>
                </a:solidFill>
                <a:latin typeface="Garamond" panose="02020404030301010803" pitchFamily="18" charset="0"/>
              </a:defRPr>
            </a:lvl9pPr>
          </a:lstStyle>
          <a:p>
            <a:pPr>
              <a:buFont typeface="Arial" panose="020B0604020202020204" pitchFamily="34" charset="0"/>
              <a:buChar char="•"/>
            </a:pPr>
            <a:r>
              <a:rPr lang="en-GB" altLang="he-IL" sz="800" baseline="0">
                <a:latin typeface="Calibri" panose="020F0502020204030204" pitchFamily="34" charset="0"/>
                <a:cs typeface="Calibri" panose="020F0502020204030204" pitchFamily="34" charset="0"/>
              </a:rPr>
              <a:t>Grozinsky-Glasberg S, et al. J Neuroendocrinol. 2022 Jul;34(7):e13146. doi: 10.1111/jne.13146.</a:t>
            </a:r>
          </a:p>
        </p:txBody>
      </p:sp>
      <p:sp>
        <p:nvSpPr>
          <p:cNvPr id="7" name="Rectangle 6">
            <a:extLst>
              <a:ext uri="{FF2B5EF4-FFF2-40B4-BE49-F238E27FC236}">
                <a16:creationId xmlns:a16="http://schemas.microsoft.com/office/drawing/2014/main" id="{34765BAD-A567-C54B-DB72-5F6A203B93F8}"/>
              </a:ext>
            </a:extLst>
          </p:cNvPr>
          <p:cNvSpPr/>
          <p:nvPr/>
        </p:nvSpPr>
        <p:spPr>
          <a:xfrm>
            <a:off x="1981200" y="1435100"/>
            <a:ext cx="1600200" cy="363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en-US" dirty="0">
                <a:solidFill>
                  <a:srgbClr val="FF0000"/>
                </a:solidFill>
                <a:latin typeface="Calibri" panose="020F0502020204030204" pitchFamily="34" charset="0"/>
                <a:cs typeface="Calibri" panose="020F0502020204030204" pitchFamily="34" charset="0"/>
              </a:rPr>
              <a:t>SSA, 1st Line </a:t>
            </a:r>
            <a:endParaRPr lang="he-IL" dirty="0">
              <a:solidFill>
                <a:srgbClr val="FF0000"/>
              </a:solidFill>
              <a:latin typeface="Calibri" panose="020F0502020204030204" pitchFamily="34" charset="0"/>
              <a:cs typeface="Calibri" panose="020F0502020204030204" pitchFamily="34" charset="0"/>
            </a:endParaRPr>
          </a:p>
        </p:txBody>
      </p:sp>
      <p:sp>
        <p:nvSpPr>
          <p:cNvPr id="8" name="Arrow: Right 7">
            <a:extLst>
              <a:ext uri="{FF2B5EF4-FFF2-40B4-BE49-F238E27FC236}">
                <a16:creationId xmlns:a16="http://schemas.microsoft.com/office/drawing/2014/main" id="{3B6205FB-62C3-C6A6-9EDD-42A2FC55CC92}"/>
              </a:ext>
            </a:extLst>
          </p:cNvPr>
          <p:cNvSpPr/>
          <p:nvPr/>
        </p:nvSpPr>
        <p:spPr>
          <a:xfrm>
            <a:off x="3657601" y="1484314"/>
            <a:ext cx="327025" cy="3079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a:extLst>
              <a:ext uri="{FF2B5EF4-FFF2-40B4-BE49-F238E27FC236}">
                <a16:creationId xmlns:a16="http://schemas.microsoft.com/office/drawing/2014/main" id="{457F7506-0246-91FC-151A-D519B882D812}"/>
              </a:ext>
            </a:extLst>
          </p:cNvPr>
          <p:cNvSpPr>
            <a:spLocks noGrp="1"/>
          </p:cNvSpPr>
          <p:nvPr>
            <p:ph type="title"/>
          </p:nvPr>
        </p:nvSpPr>
        <p:spPr>
          <a:xfrm>
            <a:off x="461913" y="274639"/>
            <a:ext cx="11481848" cy="1785937"/>
          </a:xfrm>
        </p:spPr>
        <p:txBody>
          <a:bodyPr>
            <a:normAutofit/>
          </a:bodyPr>
          <a:lstStyle/>
          <a:p>
            <a:pPr algn="ctr"/>
            <a:r>
              <a:rPr lang="en-US" altLang="el-GR" sz="2400" b="1" dirty="0"/>
              <a:t>Carcinoid crisis: Lack of broadly defined definition : any hypotension or hemodynamic instability that cannot be attributed to acute blood loss or other obvious causes by the anesthesiologist or surgeon </a:t>
            </a:r>
            <a:endParaRPr lang="el-GR" altLang="el-GR" sz="2400" b="1" dirty="0"/>
          </a:p>
        </p:txBody>
      </p:sp>
      <p:pic>
        <p:nvPicPr>
          <p:cNvPr id="10243" name="Content Placeholder 7">
            <a:extLst>
              <a:ext uri="{FF2B5EF4-FFF2-40B4-BE49-F238E27FC236}">
                <a16:creationId xmlns:a16="http://schemas.microsoft.com/office/drawing/2014/main" id="{5F4294A6-BCF9-FCDF-C92C-271902D4DCF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07010" y="2498726"/>
            <a:ext cx="5130229" cy="3811091"/>
          </a:xfrm>
        </p:spPr>
      </p:pic>
      <p:pic>
        <p:nvPicPr>
          <p:cNvPr id="10244" name="Content Placeholder 9">
            <a:extLst>
              <a:ext uri="{FF2B5EF4-FFF2-40B4-BE49-F238E27FC236}">
                <a16:creationId xmlns:a16="http://schemas.microsoft.com/office/drawing/2014/main" id="{B0D4201B-4644-220D-3324-CC7DBEE6943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559051"/>
            <a:ext cx="5507610" cy="3556999"/>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a:extLst>
              <a:ext uri="{FF2B5EF4-FFF2-40B4-BE49-F238E27FC236}">
                <a16:creationId xmlns:a16="http://schemas.microsoft.com/office/drawing/2014/main" id="{31ACFAAF-F015-63D4-B50F-FA3AF6B1B6F7}"/>
              </a:ext>
            </a:extLst>
          </p:cNvPr>
          <p:cNvSpPr>
            <a:spLocks noGrp="1"/>
          </p:cNvSpPr>
          <p:nvPr>
            <p:ph type="title"/>
          </p:nvPr>
        </p:nvSpPr>
        <p:spPr>
          <a:xfrm>
            <a:off x="1703388" y="188914"/>
            <a:ext cx="8832850" cy="509587"/>
          </a:xfrm>
        </p:spPr>
        <p:txBody>
          <a:bodyPr/>
          <a:lstStyle/>
          <a:p>
            <a:pPr algn="ctr"/>
            <a:r>
              <a:rPr lang="en-US" altLang="el-GR" sz="2800" b="1" dirty="0"/>
              <a:t>Precipitants of carcinoid crisis</a:t>
            </a:r>
            <a:endParaRPr lang="el-GR" altLang="el-GR" sz="2800" b="1" dirty="0"/>
          </a:p>
        </p:txBody>
      </p:sp>
      <p:pic>
        <p:nvPicPr>
          <p:cNvPr id="13315" name="Picture 13">
            <a:extLst>
              <a:ext uri="{FF2B5EF4-FFF2-40B4-BE49-F238E27FC236}">
                <a16:creationId xmlns:a16="http://schemas.microsoft.com/office/drawing/2014/main" id="{401990CD-AFE3-02E0-DC7F-4B14F0040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4130676"/>
            <a:ext cx="25209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9D53AB01-1D4A-4EC5-990F-E2DE5353C2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1" y="1196976"/>
            <a:ext cx="14843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a:extLst>
              <a:ext uri="{FF2B5EF4-FFF2-40B4-BE49-F238E27FC236}">
                <a16:creationId xmlns:a16="http://schemas.microsoft.com/office/drawing/2014/main" id="{FD56ECDC-FED8-F92D-4DC8-D95C77432F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8" y="981075"/>
            <a:ext cx="6443662"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a:extLst>
              <a:ext uri="{FF2B5EF4-FFF2-40B4-BE49-F238E27FC236}">
                <a16:creationId xmlns:a16="http://schemas.microsoft.com/office/drawing/2014/main" id="{71A02573-F4DA-2C9A-B769-21428047A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4292601"/>
            <a:ext cx="257968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3" descr="flush1"/>
          <p:cNvPicPr>
            <a:picLocks noGrp="1" noChangeAspect="1" noChangeArrowheads="1"/>
          </p:cNvPicPr>
          <p:nvPr>
            <p:ph sz="quarter" idx="1"/>
          </p:nvPr>
        </p:nvPicPr>
        <p:blipFill>
          <a:blip r:embed="rId2"/>
          <a:srcRect/>
          <a:stretch>
            <a:fillRect/>
          </a:stretch>
        </p:blipFill>
        <p:spPr>
          <a:xfrm>
            <a:off x="1817688" y="895350"/>
            <a:ext cx="2576512" cy="2940050"/>
          </a:xfrm>
          <a:noFill/>
        </p:spPr>
      </p:pic>
      <p:pic>
        <p:nvPicPr>
          <p:cNvPr id="9220" name="Picture 14" descr="carc5"/>
          <p:cNvPicPr>
            <a:picLocks noGrp="1" noChangeAspect="1" noChangeArrowheads="1"/>
          </p:cNvPicPr>
          <p:nvPr>
            <p:ph sz="quarter" idx="2"/>
          </p:nvPr>
        </p:nvPicPr>
        <p:blipFill>
          <a:blip r:embed="rId3"/>
          <a:srcRect/>
          <a:stretch>
            <a:fillRect/>
          </a:stretch>
        </p:blipFill>
        <p:spPr>
          <a:xfrm>
            <a:off x="1689101" y="3940176"/>
            <a:ext cx="2659063" cy="2917825"/>
          </a:xfrm>
          <a:noFill/>
        </p:spPr>
      </p:pic>
      <p:pic>
        <p:nvPicPr>
          <p:cNvPr id="9221" name="Picture 16" descr="659px-Carcinoid_syndrome_presentation_svg"/>
          <p:cNvPicPr>
            <a:picLocks noGrp="1" noChangeAspect="1" noChangeArrowheads="1"/>
          </p:cNvPicPr>
          <p:nvPr>
            <p:ph sz="half" idx="3"/>
          </p:nvPr>
        </p:nvPicPr>
        <p:blipFill>
          <a:blip r:embed="rId4"/>
          <a:srcRect/>
          <a:stretch>
            <a:fillRect/>
          </a:stretch>
        </p:blipFill>
        <p:spPr>
          <a:xfrm>
            <a:off x="4790305" y="174939"/>
            <a:ext cx="6637836" cy="650812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19BFA46-CA16-98E3-A6D6-216D696B09B2}"/>
              </a:ext>
            </a:extLst>
          </p:cNvPr>
          <p:cNvSpPr>
            <a:spLocks noGrp="1"/>
          </p:cNvSpPr>
          <p:nvPr>
            <p:ph type="title"/>
          </p:nvPr>
        </p:nvSpPr>
        <p:spPr>
          <a:xfrm>
            <a:off x="1981200" y="115888"/>
            <a:ext cx="8229600" cy="615950"/>
          </a:xfrm>
        </p:spPr>
        <p:txBody>
          <a:bodyPr>
            <a:normAutofit fontScale="90000"/>
          </a:bodyPr>
          <a:lstStyle/>
          <a:p>
            <a:pPr algn="ctr"/>
            <a:r>
              <a:rPr lang="en-US" altLang="el-GR" b="1" dirty="0"/>
              <a:t>How common is carcinoid crisis</a:t>
            </a:r>
            <a:endParaRPr lang="el-GR" altLang="el-GR" b="1" dirty="0"/>
          </a:p>
        </p:txBody>
      </p:sp>
      <p:pic>
        <p:nvPicPr>
          <p:cNvPr id="14339" name="Content Placeholder 4">
            <a:extLst>
              <a:ext uri="{FF2B5EF4-FFF2-40B4-BE49-F238E27FC236}">
                <a16:creationId xmlns:a16="http://schemas.microsoft.com/office/drawing/2014/main" id="{DA2F607B-9C2E-F274-5299-E15703BD98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30450" y="1296988"/>
            <a:ext cx="7653338" cy="4102100"/>
          </a:xfrm>
        </p:spPr>
      </p:pic>
      <p:sp>
        <p:nvSpPr>
          <p:cNvPr id="6" name="Rectangle 5">
            <a:extLst>
              <a:ext uri="{FF2B5EF4-FFF2-40B4-BE49-F238E27FC236}">
                <a16:creationId xmlns:a16="http://schemas.microsoft.com/office/drawing/2014/main" id="{AEBE21FE-7FD0-A94C-209D-E29EA3A6053F}"/>
              </a:ext>
            </a:extLst>
          </p:cNvPr>
          <p:cNvSpPr/>
          <p:nvPr/>
        </p:nvSpPr>
        <p:spPr>
          <a:xfrm>
            <a:off x="5519737" y="806051"/>
            <a:ext cx="1152525" cy="388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19%</a:t>
            </a:r>
            <a:endParaRPr lang="el-GR"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a:extLst>
              <a:ext uri="{FF2B5EF4-FFF2-40B4-BE49-F238E27FC236}">
                <a16:creationId xmlns:a16="http://schemas.microsoft.com/office/drawing/2014/main" id="{3DCFBA88-28E6-121D-9AF3-E63B5963FB40}"/>
              </a:ext>
            </a:extLst>
          </p:cNvPr>
          <p:cNvSpPr/>
          <p:nvPr/>
        </p:nvSpPr>
        <p:spPr>
          <a:xfrm flipH="1">
            <a:off x="6781800" y="1598614"/>
            <a:ext cx="2819400" cy="746125"/>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4" name="Arrow: Right 3">
            <a:extLst>
              <a:ext uri="{FF2B5EF4-FFF2-40B4-BE49-F238E27FC236}">
                <a16:creationId xmlns:a16="http://schemas.microsoft.com/office/drawing/2014/main" id="{0B34FDA0-081D-A7B2-905A-DA77040BC7E5}"/>
              </a:ext>
            </a:extLst>
          </p:cNvPr>
          <p:cNvSpPr/>
          <p:nvPr/>
        </p:nvSpPr>
        <p:spPr>
          <a:xfrm>
            <a:off x="2514600" y="1600200"/>
            <a:ext cx="2819400" cy="76835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 name="Rectangle 5">
            <a:extLst>
              <a:ext uri="{FF2B5EF4-FFF2-40B4-BE49-F238E27FC236}">
                <a16:creationId xmlns:a16="http://schemas.microsoft.com/office/drawing/2014/main" id="{945CA8E7-B766-453D-8AC0-8AC9FB4640E5}"/>
              </a:ext>
            </a:extLst>
          </p:cNvPr>
          <p:cNvSpPr txBox="1">
            <a:spLocks/>
          </p:cNvSpPr>
          <p:nvPr/>
        </p:nvSpPr>
        <p:spPr>
          <a:xfrm>
            <a:off x="2133600" y="311151"/>
            <a:ext cx="7848600" cy="557213"/>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defRPr/>
            </a:pPr>
            <a:r>
              <a:rPr lang="en-US" altLang="he-IL" sz="2400" i="1" kern="0"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Special Consideration</a:t>
            </a:r>
          </a:p>
        </p:txBody>
      </p:sp>
      <p:sp>
        <p:nvSpPr>
          <p:cNvPr id="47109" name="מלבן 3">
            <a:extLst>
              <a:ext uri="{FF2B5EF4-FFF2-40B4-BE49-F238E27FC236}">
                <a16:creationId xmlns:a16="http://schemas.microsoft.com/office/drawing/2014/main" id="{77BE66E8-37C5-52B7-CBE9-C82CA988E499}"/>
              </a:ext>
            </a:extLst>
          </p:cNvPr>
          <p:cNvSpPr>
            <a:spLocks noChangeArrowheads="1"/>
          </p:cNvSpPr>
          <p:nvPr/>
        </p:nvSpPr>
        <p:spPr bwMode="auto">
          <a:xfrm>
            <a:off x="6172200" y="54356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Kaltsas G, et al. Neuroendocrinology. 2017; 105(3): 245-254.</a:t>
            </a:r>
          </a:p>
          <a:p>
            <a:pPr eaLnBrk="1" hangingPunct="1">
              <a:buFont typeface="Arial" panose="020B0604020202020204" pitchFamily="34" charset="0"/>
              <a:buChar char="•"/>
            </a:pPr>
            <a:r>
              <a:rPr lang="it-IT" altLang="he-IL" sz="800" baseline="0">
                <a:solidFill>
                  <a:srgbClr val="000000"/>
                </a:solidFill>
                <a:latin typeface="Calibri" panose="020F0502020204030204" pitchFamily="34" charset="0"/>
              </a:rPr>
              <a:t>Borna RM, et al. Anesthesiol Clin. 2017 Jun;35(2):327-339.</a:t>
            </a:r>
          </a:p>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Maxwell JE, et al. </a:t>
            </a:r>
            <a:r>
              <a:rPr lang="it-IT" altLang="he-IL" sz="800" baseline="0">
                <a:solidFill>
                  <a:srgbClr val="000000"/>
                </a:solidFill>
                <a:latin typeface="Calibri" panose="020F0502020204030204" pitchFamily="34" charset="0"/>
              </a:rPr>
              <a:t>Ann Surg Oncol 29, 3072–3084 (2022).</a:t>
            </a:r>
          </a:p>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Grozinsky-Glasberg S, et al. J Neuroendocrinol. 2022 Jul;34(7):e13146. doi: 10.1111/jne.13146.</a:t>
            </a:r>
          </a:p>
        </p:txBody>
      </p:sp>
      <p:sp>
        <p:nvSpPr>
          <p:cNvPr id="2" name="Rectangle 5">
            <a:extLst>
              <a:ext uri="{FF2B5EF4-FFF2-40B4-BE49-F238E27FC236}">
                <a16:creationId xmlns:a16="http://schemas.microsoft.com/office/drawing/2014/main" id="{04F4C193-3BA9-8410-C56F-7DBA6EB24E22}"/>
              </a:ext>
            </a:extLst>
          </p:cNvPr>
          <p:cNvSpPr txBox="1">
            <a:spLocks/>
          </p:cNvSpPr>
          <p:nvPr/>
        </p:nvSpPr>
        <p:spPr>
          <a:xfrm>
            <a:off x="2209800" y="685800"/>
            <a:ext cx="7848600" cy="68580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a:lstStyle>
          <a:p>
            <a:pPr eaLnBrk="1" hangingPunct="1">
              <a:defRPr/>
            </a:pPr>
            <a:r>
              <a:rPr lang="en-US" altLang="he-IL" sz="2400" kern="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Should we administer prophylactic octreotide prior/during invasive procedures - to reduce complications (crisis, death)?</a:t>
            </a:r>
          </a:p>
          <a:p>
            <a:pPr algn="l" eaLnBrk="1" hangingPunct="1">
              <a:defRPr/>
            </a:pPr>
            <a:endParaRPr lang="en-GB" altLang="he-IL" sz="2400" kern="0"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766BAE1C-D226-6EA7-619C-EA46076A3EE2}"/>
              </a:ext>
            </a:extLst>
          </p:cNvPr>
          <p:cNvSpPr>
            <a:spLocks noGrp="1"/>
          </p:cNvSpPr>
          <p:nvPr>
            <p:ph type="body" idx="1"/>
          </p:nvPr>
        </p:nvSpPr>
        <p:spPr>
          <a:xfrm>
            <a:off x="2514600" y="1720850"/>
            <a:ext cx="2819400" cy="488950"/>
          </a:xfrm>
        </p:spPr>
        <p:txBody>
          <a:bodyPr/>
          <a:lstStyle/>
          <a:p>
            <a:pPr algn="ctr">
              <a:defRPr/>
            </a:pPr>
            <a:r>
              <a:rPr lang="en-US" sz="2800" b="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a:t>
            </a:r>
            <a:endParaRPr lang="he-IL" sz="2800" b="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7110" name="Content Placeholder 5">
            <a:extLst>
              <a:ext uri="{FF2B5EF4-FFF2-40B4-BE49-F238E27FC236}">
                <a16:creationId xmlns:a16="http://schemas.microsoft.com/office/drawing/2014/main" id="{4EC3850F-B5CB-6FC2-B561-B87D508DB48F}"/>
              </a:ext>
            </a:extLst>
          </p:cNvPr>
          <p:cNvSpPr>
            <a:spLocks noGrp="1" noChangeArrowheads="1"/>
          </p:cNvSpPr>
          <p:nvPr>
            <p:ph sz="half" idx="2"/>
          </p:nvPr>
        </p:nvSpPr>
        <p:spPr bwMode="auto">
          <a:xfrm>
            <a:off x="2438400" y="2286001"/>
            <a:ext cx="4114800" cy="3090863"/>
          </a:xfrm>
          <a:prstGeom prst="rect">
            <a:avLst/>
          </a:prstGeom>
        </p:spPr>
        <p:txBody>
          <a:bodyPr vert="horz" wrap="square" lIns="91440" tIns="45720" rIns="91440" bIns="45720" numCol="1" rtlCol="0" anchor="t" anchorCtr="0" compatLnSpc="1">
            <a:prstTxWarp prst="textNoShape">
              <a:avLst/>
            </a:prstTxWarp>
            <a:normAutofit lnSpcReduction="10000"/>
          </a:bodyPr>
          <a:lstStyle/>
          <a:p>
            <a:pPr>
              <a:buClr>
                <a:srgbClr val="00FF00"/>
              </a:buClr>
              <a:buFont typeface="Wingdings" panose="05000000000000000000" pitchFamily="2" charset="2"/>
              <a:buChar char="§"/>
              <a:defRPr/>
            </a:pPr>
            <a:r>
              <a:rPr lang="en-US" altLang="he-I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Recent studies</a:t>
            </a:r>
          </a:p>
          <a:p>
            <a:pPr lvl="1">
              <a:buFont typeface="Arial" panose="020B0604020202020204" pitchFamily="34" charset="0"/>
              <a:buChar char="•"/>
              <a:defRPr/>
            </a:pPr>
            <a:r>
              <a:rPr lang="en-US" altLang="he-IL" sz="1600" dirty="0">
                <a:latin typeface="Calibri" panose="020F0502020204030204" pitchFamily="34" charset="0"/>
                <a:cs typeface="Calibri" panose="020F0502020204030204" pitchFamily="34" charset="0"/>
              </a:rPr>
              <a:t>Questionable role </a:t>
            </a:r>
          </a:p>
          <a:p>
            <a:pPr lvl="1">
              <a:buFont typeface="Arial" panose="020B0604020202020204" pitchFamily="34" charset="0"/>
              <a:buChar char="•"/>
              <a:defRPr/>
            </a:pPr>
            <a:r>
              <a:rPr lang="en-US" altLang="he-IL" sz="1600" dirty="0">
                <a:latin typeface="Calibri" panose="020F0502020204030204" pitchFamily="34" charset="0"/>
                <a:cs typeface="Calibri" panose="020F0502020204030204" pitchFamily="34" charset="0"/>
              </a:rPr>
              <a:t>Risk of post-op complications</a:t>
            </a:r>
          </a:p>
          <a:p>
            <a:pPr>
              <a:buClr>
                <a:srgbClr val="00FF00"/>
              </a:buClr>
              <a:buFont typeface="Wingdings" panose="05000000000000000000" pitchFamily="2" charset="2"/>
              <a:buChar char="§"/>
              <a:defRPr/>
            </a:pPr>
            <a:r>
              <a:rPr lang="en-US" altLang="he-I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Limitations (high bias)</a:t>
            </a:r>
          </a:p>
          <a:p>
            <a:pPr lvl="1">
              <a:buFont typeface="Arial" panose="020B0604020202020204" pitchFamily="34" charset="0"/>
              <a:buChar char="•"/>
              <a:defRPr/>
            </a:pPr>
            <a:r>
              <a:rPr lang="en-US" altLang="he-IL" sz="1600" dirty="0">
                <a:latin typeface="Calibri" panose="020F0502020204030204" pitchFamily="34" charset="0"/>
                <a:cs typeface="Calibri" panose="020F0502020204030204" pitchFamily="34" charset="0"/>
              </a:rPr>
              <a:t>Most, retrospective</a:t>
            </a:r>
          </a:p>
          <a:p>
            <a:pPr lvl="1">
              <a:buFont typeface="Arial" panose="020B0604020202020204" pitchFamily="34" charset="0"/>
              <a:buChar char="•"/>
              <a:defRPr/>
            </a:pPr>
            <a:r>
              <a:rPr lang="en-US" altLang="he-IL" sz="1600" dirty="0">
                <a:latin typeface="Calibri" panose="020F0502020204030204" pitchFamily="34" charset="0"/>
                <a:cs typeface="Calibri" panose="020F0502020204030204" pitchFamily="34" charset="0"/>
              </a:rPr>
              <a:t>Limited number patients</a:t>
            </a:r>
          </a:p>
          <a:p>
            <a:pPr lvl="1">
              <a:buFont typeface="Arial" panose="020B0604020202020204" pitchFamily="34" charset="0"/>
              <a:buChar char="•"/>
              <a:defRPr/>
            </a:pPr>
            <a:r>
              <a:rPr lang="en-US" altLang="he-IL" sz="1600" dirty="0">
                <a:latin typeface="Calibri" panose="020F0502020204030204" pitchFamily="34" charset="0"/>
                <a:cs typeface="Calibri" panose="020F0502020204030204" pitchFamily="34" charset="0"/>
              </a:rPr>
              <a:t>Lack of control group</a:t>
            </a:r>
          </a:p>
          <a:p>
            <a:pPr lvl="1">
              <a:buFont typeface="Arial" panose="020B0604020202020204" pitchFamily="34" charset="0"/>
              <a:buChar char="•"/>
              <a:defRPr/>
            </a:pPr>
            <a:r>
              <a:rPr lang="en-US" altLang="he-IL" sz="1600" dirty="0">
                <a:latin typeface="Calibri" panose="020F0502020204030204" pitchFamily="34" charset="0"/>
                <a:cs typeface="Calibri" panose="020F0502020204030204" pitchFamily="34" charset="0"/>
              </a:rPr>
              <a:t>Heterogeneous protocols</a:t>
            </a:r>
          </a:p>
          <a:p>
            <a:pPr lvl="1">
              <a:buFont typeface="Arial" panose="020B0604020202020204" pitchFamily="34" charset="0"/>
              <a:buChar char="•"/>
              <a:defRPr/>
            </a:pPr>
            <a:r>
              <a:rPr lang="en-US" altLang="he-IL" sz="1600" dirty="0">
                <a:latin typeface="Calibri" panose="020F0502020204030204" pitchFamily="34" charset="0"/>
                <a:cs typeface="Calibri" panose="020F0502020204030204" pitchFamily="34" charset="0"/>
              </a:rPr>
              <a:t>Non-standardized definition of CC</a:t>
            </a:r>
          </a:p>
          <a:p>
            <a:pPr lvl="1">
              <a:buFont typeface="Arial" panose="020B0604020202020204" pitchFamily="34" charset="0"/>
              <a:buChar char="•"/>
              <a:defRPr/>
            </a:pPr>
            <a:r>
              <a:rPr lang="en-US" altLang="he-IL" sz="1600" dirty="0">
                <a:latin typeface="Calibri" panose="020F0502020204030204" pitchFamily="34" charset="0"/>
                <a:cs typeface="Calibri" panose="020F0502020204030204" pitchFamily="34" charset="0"/>
              </a:rPr>
              <a:t>Non-systematic approach for prevention</a:t>
            </a:r>
            <a:endParaRPr lang="he-IL" altLang="he-IL" sz="1600"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E4D273F2-462A-0B29-0736-4929D4F96A2F}"/>
              </a:ext>
            </a:extLst>
          </p:cNvPr>
          <p:cNvSpPr>
            <a:spLocks noGrp="1"/>
          </p:cNvSpPr>
          <p:nvPr>
            <p:ph type="body" sz="quarter" idx="3"/>
          </p:nvPr>
        </p:nvSpPr>
        <p:spPr>
          <a:xfrm>
            <a:off x="6665913" y="1704975"/>
            <a:ext cx="3048000" cy="488950"/>
          </a:xfrm>
        </p:spPr>
        <p:txBody>
          <a:bodyPr/>
          <a:lstStyle/>
          <a:p>
            <a:pPr algn="ctr">
              <a:defRPr/>
            </a:pPr>
            <a:r>
              <a:rPr lang="en-US" sz="2800" b="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Pros</a:t>
            </a:r>
            <a:endParaRPr lang="he-IL" sz="2800" b="0"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7112" name="Content Placeholder 7">
            <a:extLst>
              <a:ext uri="{FF2B5EF4-FFF2-40B4-BE49-F238E27FC236}">
                <a16:creationId xmlns:a16="http://schemas.microsoft.com/office/drawing/2014/main" id="{B09CEC56-5DF9-A56C-7AAC-498B8F34B65D}"/>
              </a:ext>
            </a:extLst>
          </p:cNvPr>
          <p:cNvSpPr>
            <a:spLocks noGrp="1" noChangeArrowheads="1"/>
          </p:cNvSpPr>
          <p:nvPr>
            <p:ph sz="quarter" idx="4"/>
          </p:nvPr>
        </p:nvSpPr>
        <p:spPr bwMode="auto">
          <a:xfrm>
            <a:off x="6781800" y="2286001"/>
            <a:ext cx="3200400" cy="2886075"/>
          </a:xfrm>
          <a:prstGeom prst="rect">
            <a:avLst/>
          </a:prstGeom>
        </p:spPr>
        <p:txBody>
          <a:bodyPr vert="horz" wrap="square" lIns="91440" tIns="45720" rIns="91440" bIns="45720" numCol="1" rtlCol="0" anchor="t" anchorCtr="0" compatLnSpc="1">
            <a:prstTxWarp prst="textNoShape">
              <a:avLst/>
            </a:prstTxWarp>
            <a:normAutofit lnSpcReduction="10000"/>
          </a:bodyPr>
          <a:lstStyle/>
          <a:p>
            <a:pPr>
              <a:buClr>
                <a:srgbClr val="00FF00"/>
              </a:buClr>
              <a:buFont typeface="Wingdings" panose="05000000000000000000" pitchFamily="2" charset="2"/>
              <a:buChar char="§"/>
              <a:defRPr/>
            </a:pPr>
            <a:r>
              <a:rPr lang="en-US" altLang="he-I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Expert experience/opinion</a:t>
            </a:r>
          </a:p>
          <a:p>
            <a:pPr>
              <a:buClr>
                <a:srgbClr val="00FF00"/>
              </a:buClr>
              <a:buFont typeface="Wingdings" panose="05000000000000000000" pitchFamily="2" charset="2"/>
              <a:buChar char="§"/>
              <a:defRPr/>
            </a:pPr>
            <a:r>
              <a:rPr lang="en-US" altLang="he-I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Low cost </a:t>
            </a:r>
          </a:p>
          <a:p>
            <a:pPr>
              <a:buClr>
                <a:srgbClr val="00FF00"/>
              </a:buClr>
              <a:buFont typeface="Wingdings" panose="05000000000000000000" pitchFamily="2" charset="2"/>
              <a:buChar char="§"/>
              <a:defRPr/>
            </a:pPr>
            <a:r>
              <a:rPr lang="en-US" altLang="he-I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Excellent safety profile</a:t>
            </a:r>
          </a:p>
          <a:p>
            <a:pPr>
              <a:buClr>
                <a:srgbClr val="00FF00"/>
              </a:buClr>
              <a:buFont typeface="Wingdings" panose="05000000000000000000" pitchFamily="2" charset="2"/>
              <a:buChar char="§"/>
              <a:defRPr/>
            </a:pPr>
            <a:r>
              <a:rPr lang="en-US" altLang="he-I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Recommended by ENETS guidelines  </a:t>
            </a:r>
            <a:endParaRPr lang="he-IL" altLang="he-IL"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7115" name="מלבן 3">
            <a:extLst>
              <a:ext uri="{FF2B5EF4-FFF2-40B4-BE49-F238E27FC236}">
                <a16:creationId xmlns:a16="http://schemas.microsoft.com/office/drawing/2014/main" id="{B008DC85-B32B-55C5-6870-2E2B60CB4811}"/>
              </a:ext>
            </a:extLst>
          </p:cNvPr>
          <p:cNvSpPr>
            <a:spLocks noChangeArrowheads="1"/>
          </p:cNvSpPr>
          <p:nvPr/>
        </p:nvSpPr>
        <p:spPr bwMode="auto">
          <a:xfrm>
            <a:off x="2171700" y="5483226"/>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defTabSz="457200">
              <a:defRPr baseline="30000">
                <a:solidFill>
                  <a:schemeClr val="tx1"/>
                </a:solidFill>
                <a:latin typeface="Garamond" panose="02020404030301010803" pitchFamily="18" charset="0"/>
              </a:defRPr>
            </a:lvl1pPr>
            <a:lvl2pPr marL="742950" indent="-285750" defTabSz="457200">
              <a:defRPr baseline="30000">
                <a:solidFill>
                  <a:schemeClr val="tx1"/>
                </a:solidFill>
                <a:latin typeface="Garamond" panose="02020404030301010803" pitchFamily="18" charset="0"/>
              </a:defRPr>
            </a:lvl2pPr>
            <a:lvl3pPr marL="1143000" indent="-228600" defTabSz="457200">
              <a:defRPr baseline="30000">
                <a:solidFill>
                  <a:schemeClr val="tx1"/>
                </a:solidFill>
                <a:latin typeface="Garamond" panose="02020404030301010803" pitchFamily="18" charset="0"/>
              </a:defRPr>
            </a:lvl3pPr>
            <a:lvl4pPr marL="1600200" indent="-228600" defTabSz="457200">
              <a:defRPr baseline="30000">
                <a:solidFill>
                  <a:schemeClr val="tx1"/>
                </a:solidFill>
                <a:latin typeface="Garamond" panose="02020404030301010803" pitchFamily="18" charset="0"/>
              </a:defRPr>
            </a:lvl4pPr>
            <a:lvl5pPr marL="2057400" indent="-228600" defTabSz="457200">
              <a:defRPr baseline="30000">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baseline="30000">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baseline="30000">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baseline="30000">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baseline="30000">
                <a:solidFill>
                  <a:schemeClr val="tx1"/>
                </a:solidFill>
                <a:latin typeface="Garamond" panose="02020404030301010803" pitchFamily="18" charset="0"/>
              </a:defRPr>
            </a:lvl9pPr>
          </a:lstStyle>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Xu A, et al. Cancers (Basel). 2022 Jun 16;14(12):2966. doi: 10.3390/cancers14122966.</a:t>
            </a:r>
          </a:p>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Wonn SM, et al. Surgery. 2022 Jan;171(1):88-93.</a:t>
            </a:r>
          </a:p>
          <a:p>
            <a:pPr eaLnBrk="1" hangingPunct="1">
              <a:buFont typeface="Arial" panose="020B0604020202020204" pitchFamily="34" charset="0"/>
              <a:buChar char="•"/>
            </a:pPr>
            <a:r>
              <a:rPr lang="en-US" altLang="he-IL" sz="800" baseline="0">
                <a:solidFill>
                  <a:srgbClr val="000000"/>
                </a:solidFill>
                <a:latin typeface="Calibri" panose="020F0502020204030204" pitchFamily="34" charset="0"/>
              </a:rPr>
              <a:t>Condron ME, et al. Surgery. 2016 Jan;159(1):358-65. </a:t>
            </a:r>
          </a:p>
        </p:txBody>
      </p:sp>
      <p:pic>
        <p:nvPicPr>
          <p:cNvPr id="10" name="Picture 3">
            <a:extLst>
              <a:ext uri="{FF2B5EF4-FFF2-40B4-BE49-F238E27FC236}">
                <a16:creationId xmlns:a16="http://schemas.microsoft.com/office/drawing/2014/main" id="{8F65B2E8-88BE-AE37-9751-69DAF87545D1}"/>
              </a:ext>
            </a:extLst>
          </p:cNvPr>
          <p:cNvPicPr>
            <a:picLocks noChangeAspect="1" noChangeArrowheads="1"/>
          </p:cNvPicPr>
          <p:nvPr/>
        </p:nvPicPr>
        <p:blipFill>
          <a:blip r:embed="rId3">
            <a:alphaModFix amt="81000"/>
          </a:blip>
          <a:srcRect/>
          <a:stretch>
            <a:fillRect/>
          </a:stretch>
        </p:blipFill>
        <p:spPr bwMode="auto">
          <a:xfrm>
            <a:off x="5334000" y="1674188"/>
            <a:ext cx="1447800" cy="992812"/>
          </a:xfrm>
          <a:prstGeom prst="rect">
            <a:avLst/>
          </a:prstGeom>
          <a:noFill/>
          <a:ln>
            <a:noFill/>
          </a:ln>
          <a:effectLst>
            <a:softEdge rad="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περιεχομένου 9">
            <a:extLst>
              <a:ext uri="{FF2B5EF4-FFF2-40B4-BE49-F238E27FC236}">
                <a16:creationId xmlns:a16="http://schemas.microsoft.com/office/drawing/2014/main" id="{149CC497-8852-E290-CB6F-8522A89F72B7}"/>
              </a:ext>
            </a:extLst>
          </p:cNvPr>
          <p:cNvPicPr>
            <a:picLocks noGrp="1" noChangeAspect="1"/>
          </p:cNvPicPr>
          <p:nvPr>
            <p:ph idx="1"/>
          </p:nvPr>
        </p:nvPicPr>
        <p:blipFill>
          <a:blip r:embed="rId2"/>
          <a:stretch>
            <a:fillRect/>
          </a:stretch>
        </p:blipFill>
        <p:spPr>
          <a:xfrm>
            <a:off x="500481" y="762000"/>
            <a:ext cx="11328966" cy="5414963"/>
          </a:xfrm>
        </p:spPr>
      </p:pic>
    </p:spTree>
    <p:extLst>
      <p:ext uri="{BB962C8B-B14F-4D97-AF65-F5344CB8AC3E}">
        <p14:creationId xmlns:p14="http://schemas.microsoft.com/office/powerpoint/2010/main" val="1229865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3"/>
          </p:nvPr>
        </p:nvSpPr>
        <p:spPr>
          <a:xfrm>
            <a:off x="851110" y="1220755"/>
            <a:ext cx="10909519" cy="4224471"/>
          </a:xfrm>
        </p:spPr>
        <p:txBody>
          <a:bodyPr/>
          <a:lstStyle/>
          <a:p>
            <a:pPr marL="380990" indent="-380990">
              <a:buFont typeface="Wingdings" panose="05000000000000000000" pitchFamily="2" charset="2"/>
              <a:buChar char="§"/>
            </a:pPr>
            <a:r>
              <a:rPr lang="en-US" sz="1867" dirty="0">
                <a:solidFill>
                  <a:srgbClr val="C84874"/>
                </a:solidFill>
              </a:rPr>
              <a:t>In a global survey of 1,928 NET patients, the majority of patients (92%) reported a lifestyle change as a result of their neuroendocrine cancer and:</a:t>
            </a:r>
            <a:r>
              <a:rPr lang="en-US" sz="1867" baseline="30000" dirty="0">
                <a:solidFill>
                  <a:srgbClr val="C84874"/>
                </a:solidFill>
              </a:rPr>
              <a:t>1</a:t>
            </a:r>
            <a:endParaRPr lang="en-US" sz="1867" dirty="0">
              <a:solidFill>
                <a:srgbClr val="C84874"/>
              </a:solidFill>
            </a:endParaRPr>
          </a:p>
          <a:p>
            <a:pPr marL="594769" lvl="1" indent="-241294">
              <a:buClr>
                <a:srgbClr val="6EB6C7"/>
              </a:buClr>
              <a:buFont typeface="Arial" panose="020B0604020202020204" pitchFamily="34" charset="0"/>
              <a:buChar char="•"/>
            </a:pPr>
            <a:r>
              <a:rPr lang="en-US" sz="1867" dirty="0"/>
              <a:t>60% reported a negative effect on their emotional health</a:t>
            </a:r>
          </a:p>
          <a:p>
            <a:pPr marL="594769" lvl="1" indent="-241294">
              <a:buClr>
                <a:srgbClr val="6EB6C7"/>
              </a:buClr>
              <a:buFont typeface="Arial" panose="020B0604020202020204" pitchFamily="34" charset="0"/>
              <a:buChar char="•"/>
            </a:pPr>
            <a:r>
              <a:rPr lang="en-US" sz="1867" dirty="0"/>
              <a:t>49% reported that their cancer led them to stop or to cut back on physical activity </a:t>
            </a:r>
          </a:p>
          <a:p>
            <a:pPr marL="594769" lvl="1" indent="-241294">
              <a:buClr>
                <a:srgbClr val="6EB6C7"/>
              </a:buClr>
              <a:buFont typeface="Arial" panose="020B0604020202020204" pitchFamily="34" charset="0"/>
              <a:buChar char="•"/>
            </a:pPr>
            <a:r>
              <a:rPr lang="en-US" sz="1867" dirty="0"/>
              <a:t>43% reported that their cancer led them to stop or to cut back on social life </a:t>
            </a:r>
          </a:p>
        </p:txBody>
      </p:sp>
      <p:sp>
        <p:nvSpPr>
          <p:cNvPr id="2" name="Titre 1"/>
          <p:cNvSpPr>
            <a:spLocks noGrp="1"/>
          </p:cNvSpPr>
          <p:nvPr>
            <p:ph type="title"/>
          </p:nvPr>
        </p:nvSpPr>
        <p:spPr>
          <a:xfrm>
            <a:off x="1281677" y="260649"/>
            <a:ext cx="10478953" cy="2954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just"/>
            <a:r>
              <a:rPr lang="en-US" sz="2133" b="1" dirty="0"/>
              <a:t>Several studies reported that CS symptoms have a negative impact on patients’ </a:t>
            </a:r>
            <a:r>
              <a:rPr lang="en-US" sz="2133" b="1" dirty="0" err="1"/>
              <a:t>QoL</a:t>
            </a:r>
            <a:r>
              <a:rPr lang="en-US" sz="2133" b="1" dirty="0"/>
              <a:t> </a:t>
            </a:r>
          </a:p>
        </p:txBody>
      </p:sp>
      <p:sp>
        <p:nvSpPr>
          <p:cNvPr id="31" name="Espace réservé du contenu 2"/>
          <p:cNvSpPr txBox="1">
            <a:spLocks/>
          </p:cNvSpPr>
          <p:nvPr/>
        </p:nvSpPr>
        <p:spPr bwMode="auto">
          <a:xfrm>
            <a:off x="851110" y="3387183"/>
            <a:ext cx="585366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247650" rtl="0" eaLnBrk="1" fontAlgn="base" hangingPunct="1">
              <a:spcBef>
                <a:spcPct val="100000"/>
              </a:spcBef>
              <a:spcAft>
                <a:spcPct val="0"/>
              </a:spcAft>
              <a:buClr>
                <a:srgbClr val="494136"/>
              </a:buClr>
              <a:defRPr>
                <a:solidFill>
                  <a:schemeClr val="accent2"/>
                </a:solidFill>
                <a:latin typeface="+mn-lt"/>
                <a:ea typeface="+mn-ea"/>
                <a:cs typeface="+mn-cs"/>
              </a:defRPr>
            </a:lvl1pPr>
            <a:lvl2pPr marL="1588" indent="455613" algn="l" defTabSz="247650" rtl="0" eaLnBrk="1" fontAlgn="base" hangingPunct="1">
              <a:spcBef>
                <a:spcPct val="50000"/>
              </a:spcBef>
              <a:spcAft>
                <a:spcPct val="0"/>
              </a:spcAft>
              <a:buClr>
                <a:srgbClr val="7E9152"/>
              </a:buClr>
              <a:buFont typeface="Arial" pitchFamily="34" charset="0"/>
              <a:defRPr sz="1400" b="1">
                <a:solidFill>
                  <a:schemeClr val="folHlink"/>
                </a:solidFill>
                <a:latin typeface="+mn-lt"/>
                <a:cs typeface="+mn-cs"/>
              </a:defRPr>
            </a:lvl2pPr>
            <a:lvl3pPr marL="180975" indent="-177800" algn="l" defTabSz="247650" rtl="0" eaLnBrk="1" fontAlgn="base" hangingPunct="1">
              <a:spcBef>
                <a:spcPct val="50000"/>
              </a:spcBef>
              <a:spcAft>
                <a:spcPct val="0"/>
              </a:spcAft>
              <a:buClr>
                <a:schemeClr val="tx1"/>
              </a:buClr>
              <a:buChar char="•"/>
              <a:defRPr sz="1400" b="1">
                <a:solidFill>
                  <a:schemeClr val="folHlink"/>
                </a:solidFill>
                <a:latin typeface="+mn-lt"/>
                <a:cs typeface="+mn-cs"/>
              </a:defRPr>
            </a:lvl3pPr>
            <a:lvl4pPr marL="209550" indent="-26988" algn="l" defTabSz="247650" rtl="0" eaLnBrk="1" fontAlgn="base" hangingPunct="1">
              <a:spcBef>
                <a:spcPct val="20000"/>
              </a:spcBef>
              <a:spcAft>
                <a:spcPct val="0"/>
              </a:spcAft>
              <a:buClr>
                <a:schemeClr val="tx1"/>
              </a:buClr>
              <a:buFont typeface="Arial" pitchFamily="34" charset="0"/>
              <a:defRPr sz="1200">
                <a:solidFill>
                  <a:schemeClr val="folHlink"/>
                </a:solidFill>
                <a:latin typeface="+mn-lt"/>
                <a:cs typeface="+mn-cs"/>
              </a:defRPr>
            </a:lvl4pPr>
            <a:lvl5pPr marL="3810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5pPr>
            <a:lvl6pPr marL="8382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6pPr>
            <a:lvl7pPr marL="12954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7pPr>
            <a:lvl8pPr marL="17526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8pPr>
            <a:lvl9pPr marL="22098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9pPr>
          </a:lstStyle>
          <a:p>
            <a:pPr marL="380990" lvl="1" indent="-380990">
              <a:spcBef>
                <a:spcPts val="2560"/>
              </a:spcBef>
              <a:buClrTx/>
              <a:buFont typeface="Wingdings" panose="05000000000000000000" pitchFamily="2" charset="2"/>
              <a:buChar char="§"/>
            </a:pPr>
            <a:r>
              <a:rPr lang="en-US" sz="1867" b="0" kern="0" dirty="0">
                <a:solidFill>
                  <a:srgbClr val="C84874"/>
                </a:solidFill>
              </a:rPr>
              <a:t>In NET patients, lower physical, social, and emotional functioning were related to CS symptoms.</a:t>
            </a:r>
            <a:r>
              <a:rPr lang="en-US" sz="1867" b="0" kern="0" baseline="30000" dirty="0">
                <a:solidFill>
                  <a:srgbClr val="C84874"/>
                </a:solidFill>
              </a:rPr>
              <a:t>2</a:t>
            </a:r>
            <a:endParaRPr lang="en-US" sz="1867" b="0" kern="0" dirty="0">
              <a:solidFill>
                <a:srgbClr val="C84874"/>
              </a:solidFill>
            </a:endParaRPr>
          </a:p>
          <a:p>
            <a:pPr marL="383108" lvl="1" indent="-380990">
              <a:spcBef>
                <a:spcPts val="2560"/>
              </a:spcBef>
              <a:buClrTx/>
              <a:buFont typeface="Wingdings" panose="05000000000000000000" pitchFamily="2" charset="2"/>
              <a:buChar char="§"/>
            </a:pPr>
            <a:r>
              <a:rPr lang="en-US" sz="1867" b="0" kern="0" dirty="0">
                <a:solidFill>
                  <a:srgbClr val="C84874"/>
                </a:solidFill>
              </a:rPr>
              <a:t>CS patients consistently reported the lowest levels of global </a:t>
            </a:r>
            <a:r>
              <a:rPr lang="en-US" sz="1867" b="0" kern="0" dirty="0" err="1">
                <a:solidFill>
                  <a:srgbClr val="C84874"/>
                </a:solidFill>
              </a:rPr>
              <a:t>HRQoL</a:t>
            </a:r>
            <a:r>
              <a:rPr lang="en-US" sz="1867" b="0" kern="0" dirty="0">
                <a:solidFill>
                  <a:srgbClr val="C84874"/>
                </a:solidFill>
              </a:rPr>
              <a:t> versus healthy populations and other NET patients.</a:t>
            </a:r>
            <a:r>
              <a:rPr lang="en-US" sz="1867" b="0" kern="0" baseline="30000" dirty="0">
                <a:solidFill>
                  <a:srgbClr val="C84874"/>
                </a:solidFill>
              </a:rPr>
              <a:t>3,4</a:t>
            </a:r>
            <a:endParaRPr lang="en-US" sz="1867" b="0" kern="0" dirty="0">
              <a:solidFill>
                <a:srgbClr val="C84874"/>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4000" y="3404799"/>
            <a:ext cx="4595283" cy="221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057611" y="5596983"/>
            <a:ext cx="2887522" cy="276999"/>
          </a:xfrm>
          <a:prstGeom prst="rect">
            <a:avLst/>
          </a:prstGeom>
          <a:noFill/>
        </p:spPr>
        <p:txBody>
          <a:bodyPr wrap="none" rtlCol="0">
            <a:spAutoFit/>
          </a:bodyPr>
          <a:lstStyle/>
          <a:p>
            <a:r>
              <a:rPr lang="en-CA" sz="1200" dirty="0"/>
              <a:t>Based on MAPI 2016</a:t>
            </a:r>
            <a:r>
              <a:rPr lang="en-CA" sz="1200" baseline="30000" dirty="0"/>
              <a:t>2</a:t>
            </a:r>
            <a:r>
              <a:rPr lang="en-CA" sz="1200" dirty="0"/>
              <a:t> and Beaumont 2012</a:t>
            </a:r>
            <a:r>
              <a:rPr lang="en-CA" sz="1200" baseline="30000" dirty="0"/>
              <a:t>3</a:t>
            </a:r>
          </a:p>
        </p:txBody>
      </p:sp>
      <p:sp>
        <p:nvSpPr>
          <p:cNvPr id="5" name="Rectangle 4">
            <a:extLst>
              <a:ext uri="{FF2B5EF4-FFF2-40B4-BE49-F238E27FC236}">
                <a16:creationId xmlns:a16="http://schemas.microsoft.com/office/drawing/2014/main" id="{B0898473-B1F8-496B-801F-BCDF91176957}"/>
              </a:ext>
            </a:extLst>
          </p:cNvPr>
          <p:cNvSpPr/>
          <p:nvPr/>
        </p:nvSpPr>
        <p:spPr>
          <a:xfrm>
            <a:off x="155167" y="5563301"/>
            <a:ext cx="6549611" cy="379463"/>
          </a:xfrm>
          <a:prstGeom prst="rect">
            <a:avLst/>
          </a:prstGeom>
        </p:spPr>
        <p:txBody>
          <a:bodyPr wrap="square">
            <a:spAutoFit/>
          </a:bodyPr>
          <a:lstStyle/>
          <a:p>
            <a:pPr defTabSz="1196371">
              <a:defRPr/>
            </a:pPr>
            <a:r>
              <a:rPr lang="en-GB" sz="933" dirty="0"/>
              <a:t>1. Singh S, et al. J Glob </a:t>
            </a:r>
            <a:r>
              <a:rPr lang="en-GB" sz="933" dirty="0" err="1"/>
              <a:t>Oncol</a:t>
            </a:r>
            <a:r>
              <a:rPr lang="en-GB" sz="933" dirty="0"/>
              <a:t> 2016.</a:t>
            </a:r>
            <a:r>
              <a:rPr lang="en-US" sz="933" dirty="0"/>
              <a:t> 2. </a:t>
            </a:r>
            <a:r>
              <a:rPr lang="en-CA" sz="933" dirty="0" err="1"/>
              <a:t>Mapi</a:t>
            </a:r>
            <a:r>
              <a:rPr lang="en-CA" sz="933" dirty="0"/>
              <a:t>. Quality of life and carcinoid syndrome: literature review results. Version 2.0. 2016 Jul 25.</a:t>
            </a:r>
            <a:r>
              <a:rPr lang="en-US" sz="933" dirty="0"/>
              <a:t> 3. Beaumont JL, et al. Pancreas. 2012;41(3):461-466. 4. </a:t>
            </a:r>
            <a:r>
              <a:rPr lang="en-US" sz="933" dirty="0" err="1"/>
              <a:t>Fröjd</a:t>
            </a:r>
            <a:r>
              <a:rPr lang="en-US" sz="933" dirty="0"/>
              <a:t> C, et al. Health </a:t>
            </a:r>
            <a:r>
              <a:rPr lang="en-US" sz="933" dirty="0" err="1"/>
              <a:t>Qual</a:t>
            </a:r>
            <a:r>
              <a:rPr lang="en-US" sz="933" dirty="0"/>
              <a:t> Life Outcomes. 2007;5:18.</a:t>
            </a:r>
          </a:p>
        </p:txBody>
      </p:sp>
    </p:spTree>
    <p:extLst>
      <p:ext uri="{BB962C8B-B14F-4D97-AF65-F5344CB8AC3E}">
        <p14:creationId xmlns:p14="http://schemas.microsoft.com/office/powerpoint/2010/main" val="3287826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0F73F1-10F9-89E0-E4DA-7CD2122AEEC0}"/>
              </a:ext>
            </a:extLst>
          </p:cNvPr>
          <p:cNvSpPr>
            <a:spLocks noGrp="1"/>
          </p:cNvSpPr>
          <p:nvPr>
            <p:ph type="title"/>
          </p:nvPr>
        </p:nvSpPr>
        <p:spPr>
          <a:xfrm>
            <a:off x="838200" y="365125"/>
            <a:ext cx="10515600" cy="572923"/>
          </a:xfrm>
        </p:spPr>
        <p:txBody>
          <a:bodyPr>
            <a:normAutofit fontScale="90000"/>
          </a:bodyPr>
          <a:lstStyle/>
          <a:p>
            <a:pPr algn="ctr"/>
            <a:r>
              <a:rPr lang="en-US" b="1" dirty="0"/>
              <a:t>Conclusions</a:t>
            </a:r>
            <a:endParaRPr lang="el-GR" b="1" dirty="0"/>
          </a:p>
        </p:txBody>
      </p:sp>
      <p:sp>
        <p:nvSpPr>
          <p:cNvPr id="3" name="Θέση περιεχομένου 2">
            <a:extLst>
              <a:ext uri="{FF2B5EF4-FFF2-40B4-BE49-F238E27FC236}">
                <a16:creationId xmlns:a16="http://schemas.microsoft.com/office/drawing/2014/main" id="{C829D593-E9B6-2F2F-0865-5F11020F9C2F}"/>
              </a:ext>
            </a:extLst>
          </p:cNvPr>
          <p:cNvSpPr>
            <a:spLocks noGrp="1"/>
          </p:cNvSpPr>
          <p:nvPr>
            <p:ph idx="1"/>
          </p:nvPr>
        </p:nvSpPr>
        <p:spPr>
          <a:xfrm>
            <a:off x="756745" y="1560786"/>
            <a:ext cx="10597055" cy="4616177"/>
          </a:xfrm>
        </p:spPr>
        <p:txBody>
          <a:bodyPr/>
          <a:lstStyle/>
          <a:p>
            <a:r>
              <a:rPr lang="en-US" dirty="0"/>
              <a:t>CHD occurs in approximately 25% of patients with CS</a:t>
            </a:r>
          </a:p>
          <a:p>
            <a:r>
              <a:rPr lang="en-US" dirty="0"/>
              <a:t>It is related to 5HIAA levels</a:t>
            </a:r>
          </a:p>
          <a:p>
            <a:r>
              <a:rPr lang="en-US" dirty="0"/>
              <a:t>Management relies on reduction of 5HIAA levels</a:t>
            </a:r>
          </a:p>
          <a:p>
            <a:r>
              <a:rPr lang="en-US" dirty="0"/>
              <a:t>Cautious medical management to avoid intravascular volume depletion &amp; procedures of liver intervention</a:t>
            </a:r>
          </a:p>
          <a:p>
            <a:r>
              <a:rPr lang="en-US" dirty="0"/>
              <a:t>Timing of valve replacement (transplantation) </a:t>
            </a:r>
            <a:endParaRPr lang="el-GR" dirty="0"/>
          </a:p>
        </p:txBody>
      </p:sp>
    </p:spTree>
    <p:extLst>
      <p:ext uri="{BB962C8B-B14F-4D97-AF65-F5344CB8AC3E}">
        <p14:creationId xmlns:p14="http://schemas.microsoft.com/office/powerpoint/2010/main" val="3819624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3"/>
          </p:nvPr>
        </p:nvSpPr>
        <p:spPr>
          <a:xfrm>
            <a:off x="352884" y="701893"/>
            <a:ext cx="5482308" cy="4586544"/>
          </a:xfrm>
        </p:spPr>
        <p:txBody>
          <a:bodyPr>
            <a:normAutofit lnSpcReduction="10000"/>
          </a:bodyPr>
          <a:lstStyle/>
          <a:p>
            <a:pPr marL="457189" indent="-457189">
              <a:buFont typeface="Wingdings" panose="05000000000000000000" pitchFamily="2" charset="2"/>
              <a:buChar char="§"/>
            </a:pPr>
            <a:r>
              <a:rPr lang="en-CA" sz="1733" dirty="0">
                <a:solidFill>
                  <a:srgbClr val="C84874"/>
                </a:solidFill>
              </a:rPr>
              <a:t>Excess serotonin (5-HT) secretion, as measured by its metabolite 5-hydroxyindoleacetic acid (5-HIAA), leads to persistent CS symptoms and progression toward life-threatening complications</a:t>
            </a:r>
          </a:p>
          <a:p>
            <a:endParaRPr lang="en-CA" sz="1867" baseline="30000" dirty="0"/>
          </a:p>
          <a:p>
            <a:pPr marL="1189537" lvl="1" indent="-351358" defTabSz="1435064">
              <a:spcBef>
                <a:spcPts val="400"/>
              </a:spcBef>
              <a:spcAft>
                <a:spcPts val="400"/>
              </a:spcAft>
              <a:buClr>
                <a:srgbClr val="6EB6C7"/>
              </a:buClr>
              <a:buSzPct val="150000"/>
              <a:buFont typeface="Arial" charset="0"/>
              <a:buChar char="•"/>
            </a:pPr>
            <a:r>
              <a:rPr lang="en-US" sz="1733" dirty="0"/>
              <a:t>Serotonin promotes mucosal secretions and GI motility, in addition to its known role as a neurotransmitter and vasoconstrictor</a:t>
            </a:r>
            <a:r>
              <a:rPr lang="en-CA" sz="1733" dirty="0"/>
              <a:t>/vasodilator</a:t>
            </a:r>
            <a:r>
              <a:rPr lang="en-US" sz="1733" dirty="0"/>
              <a:t>.</a:t>
            </a:r>
            <a:r>
              <a:rPr lang="en-US" sz="1733" baseline="30000" dirty="0"/>
              <a:t>1</a:t>
            </a:r>
          </a:p>
          <a:p>
            <a:pPr marL="1189537" lvl="1" indent="-351358" defTabSz="1435064">
              <a:spcBef>
                <a:spcPts val="400"/>
              </a:spcBef>
              <a:spcAft>
                <a:spcPts val="400"/>
              </a:spcAft>
              <a:buClr>
                <a:srgbClr val="6EB6C7"/>
              </a:buClr>
              <a:buSzPct val="150000"/>
              <a:buFont typeface="Arial" charset="0"/>
              <a:buChar char="•"/>
            </a:pPr>
            <a:r>
              <a:rPr lang="en-CA" sz="1733" dirty="0"/>
              <a:t>In the presence of a NET tumour and liver metastases, serotonin release in the systemic circulation, causes increased mucosal secretions, GI peristalsis, and muscular spasm, resulting in diarrhea and other symptoms.</a:t>
            </a:r>
            <a:r>
              <a:rPr lang="en-CA" sz="1733" baseline="30000" dirty="0"/>
              <a:t>2,3</a:t>
            </a:r>
          </a:p>
          <a:p>
            <a:pPr marL="1189537" lvl="1" indent="-351358" defTabSz="1435064">
              <a:spcBef>
                <a:spcPts val="400"/>
              </a:spcBef>
              <a:spcAft>
                <a:spcPts val="400"/>
              </a:spcAft>
              <a:buClr>
                <a:srgbClr val="6EB6C7"/>
              </a:buClr>
              <a:buSzPct val="150000"/>
              <a:buFont typeface="Arial" charset="0"/>
              <a:buChar char="•"/>
            </a:pPr>
            <a:r>
              <a:rPr lang="en-CA" sz="1733" dirty="0"/>
              <a:t>Excess release of serotonin and other peptides may also induce </a:t>
            </a:r>
            <a:r>
              <a:rPr lang="en-CA" sz="1733" dirty="0" err="1"/>
              <a:t>fibrogenic</a:t>
            </a:r>
            <a:r>
              <a:rPr lang="en-CA" sz="1733" dirty="0"/>
              <a:t> responses which may be irreversible and could lead to severe CS complications.</a:t>
            </a:r>
            <a:r>
              <a:rPr lang="en-CA" sz="1733" baseline="30000" dirty="0"/>
              <a:t>1,4,5</a:t>
            </a:r>
            <a:endParaRPr lang="en-CA" sz="1867" baseline="30000" dirty="0"/>
          </a:p>
        </p:txBody>
      </p:sp>
      <p:sp>
        <p:nvSpPr>
          <p:cNvPr id="5" name="Titre 4"/>
          <p:cNvSpPr>
            <a:spLocks noGrp="1"/>
          </p:cNvSpPr>
          <p:nvPr>
            <p:ph type="title"/>
          </p:nvPr>
        </p:nvSpPr>
        <p:spPr>
          <a:xfrm>
            <a:off x="104323" y="0"/>
            <a:ext cx="11995608" cy="701893"/>
          </a:xfrm>
        </p:spPr>
        <p:txBody>
          <a:bodyPr>
            <a:normAutofit/>
          </a:bodyPr>
          <a:lstStyle/>
          <a:p>
            <a:pPr lvl="1" algn="ctr" rtl="0">
              <a:spcBef>
                <a:spcPct val="0"/>
              </a:spcBef>
            </a:pPr>
            <a:r>
              <a:rPr lang="en-US" sz="2667" b="1" kern="1200" spc="93" dirty="0">
                <a:solidFill>
                  <a:srgbClr val="0B4055"/>
                </a:solidFill>
                <a:latin typeface="Raleway-Medium" charset="0"/>
                <a:ea typeface="+mj-ea"/>
                <a:cs typeface="+mj-cs"/>
              </a:rPr>
              <a:t>Pathogenesis of CS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2762" y="836712"/>
            <a:ext cx="3855847" cy="432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8076" y="1046713"/>
            <a:ext cx="6003924" cy="395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485C3157-7EFB-4654-B2C9-9B74A4A94109}"/>
              </a:ext>
            </a:extLst>
          </p:cNvPr>
          <p:cNvSpPr/>
          <p:nvPr/>
        </p:nvSpPr>
        <p:spPr>
          <a:xfrm>
            <a:off x="104322" y="5540968"/>
            <a:ext cx="4839551" cy="502573"/>
          </a:xfrm>
          <a:prstGeom prst="rect">
            <a:avLst/>
          </a:prstGeom>
        </p:spPr>
        <p:txBody>
          <a:bodyPr wrap="square">
            <a:spAutoFit/>
          </a:bodyPr>
          <a:lstStyle/>
          <a:p>
            <a:pPr>
              <a:defRPr/>
            </a:pPr>
            <a:r>
              <a:rPr lang="en-US" sz="1333" b="1" dirty="0">
                <a:solidFill>
                  <a:srgbClr val="0B4055"/>
                </a:solidFill>
                <a:cs typeface="Arial" panose="020B0604020202020204" pitchFamily="34" charset="0"/>
              </a:rPr>
              <a:t>5-HIAA</a:t>
            </a:r>
            <a:r>
              <a:rPr lang="en-US" sz="1333" dirty="0">
                <a:solidFill>
                  <a:srgbClr val="0B4055"/>
                </a:solidFill>
                <a:cs typeface="Arial" panose="020B0604020202020204" pitchFamily="34" charset="0"/>
              </a:rPr>
              <a:t>,</a:t>
            </a:r>
            <a:r>
              <a:rPr lang="en-US" sz="1333" b="1" dirty="0">
                <a:solidFill>
                  <a:srgbClr val="0B4055"/>
                </a:solidFill>
                <a:cs typeface="Arial" panose="020B0604020202020204" pitchFamily="34" charset="0"/>
              </a:rPr>
              <a:t> </a:t>
            </a:r>
            <a:r>
              <a:rPr lang="en-US" sz="1333" dirty="0">
                <a:solidFill>
                  <a:srgbClr val="0B4055"/>
                </a:solidFill>
                <a:cs typeface="Arial" panose="020B0604020202020204" pitchFamily="34" charset="0"/>
              </a:rPr>
              <a:t>5-hydroxyindoleacetic acid; </a:t>
            </a:r>
            <a:r>
              <a:rPr lang="en-US" sz="1333" b="1" dirty="0">
                <a:solidFill>
                  <a:srgbClr val="0B4055"/>
                </a:solidFill>
                <a:cs typeface="Arial" panose="020B0604020202020204" pitchFamily="34" charset="0"/>
              </a:rPr>
              <a:t>5-HT</a:t>
            </a:r>
            <a:r>
              <a:rPr lang="en-US" sz="1333" dirty="0">
                <a:solidFill>
                  <a:srgbClr val="0B4055"/>
                </a:solidFill>
                <a:cs typeface="Arial" panose="020B0604020202020204" pitchFamily="34" charset="0"/>
              </a:rPr>
              <a:t>, serotonin;</a:t>
            </a:r>
            <a:r>
              <a:rPr lang="en-US" sz="1333" dirty="0">
                <a:solidFill>
                  <a:srgbClr val="0B4055"/>
                </a:solidFill>
              </a:rPr>
              <a:t> </a:t>
            </a:r>
            <a:r>
              <a:rPr lang="en-US" sz="1333" b="1" dirty="0">
                <a:solidFill>
                  <a:srgbClr val="0B4055"/>
                </a:solidFill>
              </a:rPr>
              <a:t>5-HTP</a:t>
            </a:r>
            <a:r>
              <a:rPr lang="en-US" sz="1333" dirty="0">
                <a:solidFill>
                  <a:srgbClr val="0B4055"/>
                </a:solidFill>
              </a:rPr>
              <a:t>, hydroxytryptophan; </a:t>
            </a:r>
            <a:r>
              <a:rPr lang="en-US" sz="1333" b="1" dirty="0">
                <a:solidFill>
                  <a:srgbClr val="0B4055"/>
                </a:solidFill>
                <a:cs typeface="Arial" panose="020B0604020202020204" pitchFamily="34" charset="0"/>
              </a:rPr>
              <a:t>TPH</a:t>
            </a:r>
            <a:r>
              <a:rPr lang="en-US" sz="1333" dirty="0">
                <a:solidFill>
                  <a:srgbClr val="0B4055"/>
                </a:solidFill>
                <a:cs typeface="Arial" panose="020B0604020202020204" pitchFamily="34" charset="0"/>
              </a:rPr>
              <a:t>, tryptophan hydroxylase</a:t>
            </a:r>
            <a:r>
              <a:rPr lang="en-US" sz="1333" dirty="0">
                <a:solidFill>
                  <a:srgbClr val="0B4055"/>
                </a:solidFill>
              </a:rPr>
              <a:t>.</a:t>
            </a:r>
            <a:endParaRPr lang="fr-FR" sz="1333" dirty="0">
              <a:solidFill>
                <a:srgbClr val="0B4055"/>
              </a:solidFill>
            </a:endParaRPr>
          </a:p>
        </p:txBody>
      </p:sp>
      <p:sp>
        <p:nvSpPr>
          <p:cNvPr id="6" name="Rectangle 5">
            <a:extLst>
              <a:ext uri="{FF2B5EF4-FFF2-40B4-BE49-F238E27FC236}">
                <a16:creationId xmlns:a16="http://schemas.microsoft.com/office/drawing/2014/main" id="{C42DC4A9-EDA6-4126-BB80-0D7F9A4B0767}"/>
              </a:ext>
            </a:extLst>
          </p:cNvPr>
          <p:cNvSpPr/>
          <p:nvPr/>
        </p:nvSpPr>
        <p:spPr>
          <a:xfrm>
            <a:off x="4943872" y="5501746"/>
            <a:ext cx="7156059" cy="584968"/>
          </a:xfrm>
          <a:prstGeom prst="rect">
            <a:avLst/>
          </a:prstGeom>
        </p:spPr>
        <p:txBody>
          <a:bodyPr wrap="square">
            <a:spAutoFit/>
          </a:bodyPr>
          <a:lstStyle/>
          <a:p>
            <a:r>
              <a:rPr lang="en-GB" sz="1067" dirty="0"/>
              <a:t>1. Berger M, </a:t>
            </a:r>
            <a:r>
              <a:rPr lang="en-GB" sz="1067" dirty="0" err="1"/>
              <a:t>Gray</a:t>
            </a:r>
            <a:r>
              <a:rPr lang="en-GB" sz="1067" dirty="0"/>
              <a:t> JA, Roth BL. </a:t>
            </a:r>
            <a:r>
              <a:rPr lang="en-GB" sz="1067" dirty="0" err="1"/>
              <a:t>Annu</a:t>
            </a:r>
            <a:r>
              <a:rPr lang="en-GB" sz="1067" dirty="0"/>
              <a:t> Rev Med 2009;60:355-66. 2. Kaltsas GA, et al. </a:t>
            </a:r>
            <a:r>
              <a:rPr lang="en-GB" sz="1067" dirty="0" err="1"/>
              <a:t>Endocr</a:t>
            </a:r>
            <a:r>
              <a:rPr lang="en-GB" sz="1067" dirty="0"/>
              <a:t> Rev 2004;25(3):458-511.3. Spiller R. </a:t>
            </a:r>
            <a:r>
              <a:rPr lang="en-GB" sz="1067" dirty="0" err="1"/>
              <a:t>Neurogastroenterol</a:t>
            </a:r>
            <a:r>
              <a:rPr lang="en-GB" sz="1067" dirty="0"/>
              <a:t> </a:t>
            </a:r>
            <a:r>
              <a:rPr lang="en-GB" sz="1067" dirty="0" err="1"/>
              <a:t>Motil</a:t>
            </a:r>
            <a:r>
              <a:rPr lang="en-GB" sz="1067" dirty="0"/>
              <a:t> 2007;19 </a:t>
            </a:r>
            <a:r>
              <a:rPr lang="en-GB" sz="1067" dirty="0" err="1"/>
              <a:t>Suppl</a:t>
            </a:r>
            <a:r>
              <a:rPr lang="en-GB" sz="1067" dirty="0"/>
              <a:t> 2:25-31.</a:t>
            </a:r>
            <a:r>
              <a:rPr lang="en-CA" sz="1067" dirty="0"/>
              <a:t> 4. </a:t>
            </a:r>
            <a:r>
              <a:rPr lang="en-GB" sz="1067" dirty="0"/>
              <a:t>Oberg KE. Ann </a:t>
            </a:r>
            <a:r>
              <a:rPr lang="en-GB" sz="1067" dirty="0" err="1"/>
              <a:t>Oncol</a:t>
            </a:r>
            <a:r>
              <a:rPr lang="en-GB" sz="1067" dirty="0"/>
              <a:t> 2010;21 </a:t>
            </a:r>
            <a:r>
              <a:rPr lang="en-GB" sz="1067" dirty="0" err="1"/>
              <a:t>Suppl</a:t>
            </a:r>
            <a:r>
              <a:rPr lang="en-GB" sz="1067" dirty="0"/>
              <a:t> 7:vii72-vii80</a:t>
            </a:r>
            <a:r>
              <a:rPr lang="en-CA" sz="1067" dirty="0"/>
              <a:t>. 5. </a:t>
            </a:r>
            <a:r>
              <a:rPr lang="en-GB" sz="1067" dirty="0" err="1"/>
              <a:t>Mota</a:t>
            </a:r>
            <a:r>
              <a:rPr lang="en-GB" sz="1067" dirty="0"/>
              <a:t> JM, et al. </a:t>
            </a:r>
            <a:r>
              <a:rPr lang="en-GB" sz="1067" dirty="0" err="1"/>
              <a:t>Ecancermedicalscience</a:t>
            </a:r>
            <a:r>
              <a:rPr lang="en-GB" sz="1067" dirty="0"/>
              <a:t> 2016;10:662</a:t>
            </a:r>
            <a:r>
              <a:rPr lang="en-CA" sz="1067" dirty="0"/>
              <a:t>.</a:t>
            </a:r>
          </a:p>
        </p:txBody>
      </p:sp>
    </p:spTree>
    <p:extLst>
      <p:ext uri="{BB962C8B-B14F-4D97-AF65-F5344CB8AC3E}">
        <p14:creationId xmlns:p14="http://schemas.microsoft.com/office/powerpoint/2010/main" val="212514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938" y="207390"/>
            <a:ext cx="11726944" cy="2954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a:r>
              <a:rPr lang="en-US" sz="2133" b="1" dirty="0"/>
              <a:t>Excessive release of serotonin and other vasoactive peptides lead to life-threatening complications</a:t>
            </a:r>
          </a:p>
        </p:txBody>
      </p:sp>
      <p:sp>
        <p:nvSpPr>
          <p:cNvPr id="13" name="Content Placeholder 7"/>
          <p:cNvSpPr>
            <a:spLocks noGrp="1"/>
          </p:cNvSpPr>
          <p:nvPr>
            <p:ph idx="13"/>
          </p:nvPr>
        </p:nvSpPr>
        <p:spPr>
          <a:xfrm>
            <a:off x="853069" y="1316766"/>
            <a:ext cx="10520067" cy="4416492"/>
          </a:xfrm>
        </p:spPr>
        <p:txBody>
          <a:bodyPr>
            <a:noAutofit/>
          </a:bodyPr>
          <a:lstStyle/>
          <a:p>
            <a:pPr marL="541853" indent="-541853">
              <a:spcBef>
                <a:spcPts val="800"/>
              </a:spcBef>
              <a:spcAft>
                <a:spcPts val="800"/>
              </a:spcAft>
              <a:buFont typeface="Wingdings" panose="05000000000000000000" pitchFamily="2" charset="2"/>
              <a:buChar char="§"/>
            </a:pPr>
            <a:r>
              <a:rPr lang="en-US" sz="1867" b="1" dirty="0">
                <a:solidFill>
                  <a:srgbClr val="C84874"/>
                </a:solidFill>
              </a:rPr>
              <a:t>Carcinoid heart disease </a:t>
            </a:r>
            <a:r>
              <a:rPr lang="en-US" sz="1867" dirty="0">
                <a:solidFill>
                  <a:srgbClr val="C84874"/>
                </a:solidFill>
              </a:rPr>
              <a:t>(CHD) </a:t>
            </a:r>
            <a:r>
              <a:rPr lang="en-CA" sz="1867" dirty="0">
                <a:solidFill>
                  <a:srgbClr val="C84874"/>
                </a:solidFill>
              </a:rPr>
              <a:t>develops in 16-29% of CS patients</a:t>
            </a:r>
            <a:r>
              <a:rPr lang="en-CA" sz="1867" baseline="30000" dirty="0">
                <a:solidFill>
                  <a:srgbClr val="C84874"/>
                </a:solidFill>
              </a:rPr>
              <a:t>1</a:t>
            </a:r>
            <a:r>
              <a:rPr lang="en-CA" sz="1867" dirty="0">
                <a:solidFill>
                  <a:srgbClr val="C84874"/>
                </a:solidFill>
              </a:rPr>
              <a:t> and may lead to right heart failure and cardiac death</a:t>
            </a:r>
          </a:p>
          <a:p>
            <a:pPr marL="855112" lvl="1" indent="-380990">
              <a:spcBef>
                <a:spcPts val="800"/>
              </a:spcBef>
              <a:spcAft>
                <a:spcPts val="800"/>
              </a:spcAft>
              <a:buClr>
                <a:srgbClr val="6EB6C7"/>
              </a:buClr>
              <a:buFont typeface="Arial" panose="020B0604020202020204" pitchFamily="34" charset="0"/>
              <a:buChar char="•"/>
            </a:pPr>
            <a:r>
              <a:rPr lang="en-CA" sz="1867" dirty="0"/>
              <a:t>CHD is prognostic factor for CS patients.</a:t>
            </a:r>
            <a:r>
              <a:rPr lang="en-CA" sz="1867" baseline="30000" dirty="0"/>
              <a:t>2-4</a:t>
            </a:r>
          </a:p>
          <a:p>
            <a:pPr marL="541853" indent="-541853">
              <a:spcBef>
                <a:spcPts val="800"/>
              </a:spcBef>
              <a:spcAft>
                <a:spcPts val="800"/>
              </a:spcAft>
              <a:buFont typeface="Wingdings" panose="05000000000000000000" pitchFamily="2" charset="2"/>
              <a:buChar char="§"/>
            </a:pPr>
            <a:r>
              <a:rPr lang="en-CA" sz="1867" b="1" dirty="0">
                <a:solidFill>
                  <a:srgbClr val="C84874"/>
                </a:solidFill>
              </a:rPr>
              <a:t>Mesenteric (and/or retroperitoneal) fibrosis</a:t>
            </a:r>
            <a:r>
              <a:rPr lang="en-CA" sz="1867" dirty="0">
                <a:solidFill>
                  <a:srgbClr val="C84874"/>
                </a:solidFill>
              </a:rPr>
              <a:t>, reported in about 50% of patients with CS,</a:t>
            </a:r>
            <a:r>
              <a:rPr lang="en-CA" sz="1867" baseline="30000" dirty="0">
                <a:solidFill>
                  <a:srgbClr val="C84874"/>
                </a:solidFill>
              </a:rPr>
              <a:t>5,6</a:t>
            </a:r>
            <a:r>
              <a:rPr lang="en-CA" sz="1867" dirty="0">
                <a:solidFill>
                  <a:srgbClr val="C84874"/>
                </a:solidFill>
              </a:rPr>
              <a:t> can cause partial or complete intestinal obstruction.</a:t>
            </a:r>
            <a:endParaRPr lang="en-US" sz="1867" dirty="0">
              <a:solidFill>
                <a:srgbClr val="C84874"/>
              </a:solidFill>
            </a:endParaRPr>
          </a:p>
          <a:p>
            <a:pPr marL="541853" indent="-541853">
              <a:spcBef>
                <a:spcPts val="800"/>
              </a:spcBef>
              <a:spcAft>
                <a:spcPts val="800"/>
              </a:spcAft>
              <a:buFont typeface="Wingdings" panose="05000000000000000000" pitchFamily="2" charset="2"/>
              <a:buChar char="§"/>
            </a:pPr>
            <a:r>
              <a:rPr lang="en-CA" sz="1867" b="1" dirty="0">
                <a:solidFill>
                  <a:srgbClr val="C84874"/>
                </a:solidFill>
              </a:rPr>
              <a:t>Carcinoid crisis </a:t>
            </a:r>
            <a:r>
              <a:rPr lang="en-CA" sz="1867" dirty="0">
                <a:solidFill>
                  <a:srgbClr val="C84874"/>
                </a:solidFill>
              </a:rPr>
              <a:t>is manifested by the exacerbation of CS symptoms; it may be life-threatening.</a:t>
            </a:r>
            <a:r>
              <a:rPr lang="en-CA" sz="1867" baseline="30000" dirty="0">
                <a:solidFill>
                  <a:srgbClr val="C84874"/>
                </a:solidFill>
              </a:rPr>
              <a:t>7</a:t>
            </a:r>
            <a:r>
              <a:rPr lang="en-CA" sz="1867" dirty="0">
                <a:solidFill>
                  <a:srgbClr val="C84874"/>
                </a:solidFill>
              </a:rPr>
              <a:t> </a:t>
            </a:r>
            <a:endParaRPr lang="en-US" sz="1867" dirty="0">
              <a:solidFill>
                <a:srgbClr val="C84874"/>
              </a:solidFill>
            </a:endParaRPr>
          </a:p>
          <a:p>
            <a:pPr marL="541853" indent="-541853">
              <a:spcBef>
                <a:spcPts val="800"/>
              </a:spcBef>
              <a:spcAft>
                <a:spcPts val="800"/>
              </a:spcAft>
              <a:buFont typeface="Wingdings" panose="05000000000000000000" pitchFamily="2" charset="2"/>
              <a:buChar char="§"/>
            </a:pPr>
            <a:r>
              <a:rPr lang="en-CA" sz="1867" dirty="0">
                <a:solidFill>
                  <a:srgbClr val="C84874"/>
                </a:solidFill>
              </a:rPr>
              <a:t>Other complications include niacin deficiency, cognitive impairment, psychiatric disorders, muscle wasting</a:t>
            </a:r>
            <a:r>
              <a:rPr lang="en-CA" sz="1867" baseline="30000" dirty="0">
                <a:solidFill>
                  <a:srgbClr val="C84874"/>
                </a:solidFill>
              </a:rPr>
              <a:t>8</a:t>
            </a:r>
            <a:endParaRPr lang="en-US" sz="1867" dirty="0">
              <a:solidFill>
                <a:srgbClr val="C84874"/>
              </a:solidFill>
            </a:endParaRPr>
          </a:p>
          <a:p>
            <a:pPr marL="855112" lvl="1" indent="-380990">
              <a:spcBef>
                <a:spcPts val="800"/>
              </a:spcBef>
              <a:spcAft>
                <a:spcPts val="800"/>
              </a:spcAft>
              <a:buClr>
                <a:srgbClr val="6EB6C7"/>
              </a:buClr>
              <a:buFont typeface="Arial" panose="020B0604020202020204" pitchFamily="34" charset="0"/>
              <a:buChar char="•"/>
            </a:pPr>
            <a:r>
              <a:rPr lang="en-US" sz="1867" dirty="0"/>
              <a:t>CS-associated chronic diarrhea may lead to severe complications such as dehydration and electrolyte imbalance.</a:t>
            </a:r>
            <a:r>
              <a:rPr lang="en-US" sz="1867" baseline="30000" dirty="0"/>
              <a:t>8</a:t>
            </a:r>
            <a:endParaRPr lang="en-CA" sz="1867" baseline="30000" dirty="0"/>
          </a:p>
        </p:txBody>
      </p:sp>
      <p:sp>
        <p:nvSpPr>
          <p:cNvPr id="4" name="Rectangle 3">
            <a:extLst>
              <a:ext uri="{FF2B5EF4-FFF2-40B4-BE49-F238E27FC236}">
                <a16:creationId xmlns:a16="http://schemas.microsoft.com/office/drawing/2014/main" id="{009589F0-4612-4A60-AD3A-86F0D3222751}"/>
              </a:ext>
            </a:extLst>
          </p:cNvPr>
          <p:cNvSpPr/>
          <p:nvPr/>
        </p:nvSpPr>
        <p:spPr>
          <a:xfrm>
            <a:off x="853069" y="5706929"/>
            <a:ext cx="10520067" cy="379463"/>
          </a:xfrm>
          <a:prstGeom prst="rect">
            <a:avLst/>
          </a:prstGeom>
        </p:spPr>
        <p:txBody>
          <a:bodyPr wrap="square">
            <a:spAutoFit/>
          </a:bodyPr>
          <a:lstStyle/>
          <a:p>
            <a:pPr defTabSz="1196371">
              <a:defRPr/>
            </a:pPr>
            <a:r>
              <a:rPr lang="en-GB" sz="933" dirty="0"/>
              <a:t>1. Data on file. 2. Dobson R, et al. Br J Cancer 2014;111(9):1703-9.</a:t>
            </a:r>
            <a:r>
              <a:rPr lang="en-CA" sz="933" dirty="0"/>
              <a:t> 3. </a:t>
            </a:r>
            <a:r>
              <a:rPr lang="en-GB" sz="933" dirty="0" err="1"/>
              <a:t>Westberg</a:t>
            </a:r>
            <a:r>
              <a:rPr lang="en-GB" sz="933" dirty="0"/>
              <a:t> G, et al. Br J </a:t>
            </a:r>
            <a:r>
              <a:rPr lang="en-GB" sz="933" dirty="0" err="1"/>
              <a:t>Surg</a:t>
            </a:r>
            <a:r>
              <a:rPr lang="en-GB" sz="933" dirty="0"/>
              <a:t> 2001;88(6):865-72. </a:t>
            </a:r>
            <a:r>
              <a:rPr lang="en-CA" sz="933" dirty="0"/>
              <a:t>4. </a:t>
            </a:r>
            <a:r>
              <a:rPr lang="en-GB" sz="933" dirty="0"/>
              <a:t>Fox DJ, </a:t>
            </a:r>
            <a:r>
              <a:rPr lang="en-GB" sz="933" dirty="0" err="1"/>
              <a:t>Khattar</a:t>
            </a:r>
            <a:r>
              <a:rPr lang="en-GB" sz="933" dirty="0"/>
              <a:t> RS. Heart 2004;90(10):1224-8.</a:t>
            </a:r>
            <a:r>
              <a:rPr lang="en-CA" sz="933" dirty="0"/>
              <a:t> 5. </a:t>
            </a:r>
            <a:r>
              <a:rPr lang="en-CA" sz="933" dirty="0" err="1"/>
              <a:t>Druce</a:t>
            </a:r>
            <a:r>
              <a:rPr lang="en-CA" sz="933" dirty="0"/>
              <a:t> M, et al. Nat Rev Endocrinol 2009;5(5):276-83.</a:t>
            </a:r>
            <a:r>
              <a:rPr lang="en-US" sz="933" dirty="0"/>
              <a:t> 6. </a:t>
            </a:r>
            <a:r>
              <a:rPr lang="en-CA" sz="933" dirty="0" err="1"/>
              <a:t>Druce</a:t>
            </a:r>
            <a:r>
              <a:rPr lang="en-CA" sz="933" dirty="0"/>
              <a:t> MR, et al. QJM 2010;103(3):177-85.</a:t>
            </a:r>
            <a:r>
              <a:rPr lang="en-US" sz="933" dirty="0"/>
              <a:t> 7. </a:t>
            </a:r>
            <a:r>
              <a:rPr lang="en-CA" sz="933" dirty="0"/>
              <a:t>Oberg KE. Ann </a:t>
            </a:r>
            <a:r>
              <a:rPr lang="en-CA" sz="933" dirty="0" err="1"/>
              <a:t>Oncol</a:t>
            </a:r>
            <a:r>
              <a:rPr lang="en-CA" sz="933" dirty="0"/>
              <a:t> 2010;21 </a:t>
            </a:r>
            <a:r>
              <a:rPr lang="en-CA" sz="933" dirty="0" err="1"/>
              <a:t>Suppl</a:t>
            </a:r>
            <a:r>
              <a:rPr lang="en-CA" sz="933" dirty="0"/>
              <a:t> 7:vii72-vii80</a:t>
            </a:r>
            <a:r>
              <a:rPr lang="en-US" sz="933" dirty="0"/>
              <a:t>. 8. </a:t>
            </a:r>
            <a:r>
              <a:rPr lang="en-CA" sz="933" dirty="0" err="1"/>
              <a:t>Mota</a:t>
            </a:r>
            <a:r>
              <a:rPr lang="en-CA" sz="933" dirty="0"/>
              <a:t> JM, et al. </a:t>
            </a:r>
            <a:r>
              <a:rPr lang="en-CA" sz="933" dirty="0" err="1"/>
              <a:t>Ecancermedicalscience</a:t>
            </a:r>
            <a:r>
              <a:rPr lang="en-CA" sz="933" dirty="0"/>
              <a:t> 2016;10:662.</a:t>
            </a:r>
          </a:p>
        </p:txBody>
      </p:sp>
    </p:spTree>
    <p:extLst>
      <p:ext uri="{BB962C8B-B14F-4D97-AF65-F5344CB8AC3E}">
        <p14:creationId xmlns:p14="http://schemas.microsoft.com/office/powerpoint/2010/main" val="355029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7"/>
          <p:cNvSpPr txBox="1">
            <a:spLocks/>
          </p:cNvSpPr>
          <p:nvPr/>
        </p:nvSpPr>
        <p:spPr bwMode="auto">
          <a:xfrm>
            <a:off x="1074127" y="1090397"/>
            <a:ext cx="10398472" cy="467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defTabSz="247650" rtl="0" eaLnBrk="1" fontAlgn="base" hangingPunct="1">
              <a:spcBef>
                <a:spcPct val="100000"/>
              </a:spcBef>
              <a:spcAft>
                <a:spcPct val="0"/>
              </a:spcAft>
              <a:buClr>
                <a:srgbClr val="494136"/>
              </a:buClr>
              <a:defRPr>
                <a:solidFill>
                  <a:schemeClr val="accent2"/>
                </a:solidFill>
                <a:latin typeface="+mn-lt"/>
                <a:ea typeface="+mn-ea"/>
                <a:cs typeface="+mn-cs"/>
              </a:defRPr>
            </a:lvl1pPr>
            <a:lvl2pPr marL="1588" indent="455613" algn="l" defTabSz="247650" rtl="0" eaLnBrk="1" fontAlgn="base" hangingPunct="1">
              <a:spcBef>
                <a:spcPct val="50000"/>
              </a:spcBef>
              <a:spcAft>
                <a:spcPct val="0"/>
              </a:spcAft>
              <a:buClr>
                <a:srgbClr val="7E9152"/>
              </a:buClr>
              <a:buFont typeface="Arial" pitchFamily="34" charset="0"/>
              <a:defRPr sz="1400" b="1">
                <a:solidFill>
                  <a:schemeClr val="folHlink"/>
                </a:solidFill>
                <a:latin typeface="+mn-lt"/>
                <a:cs typeface="+mn-cs"/>
              </a:defRPr>
            </a:lvl2pPr>
            <a:lvl3pPr marL="180975" indent="-177800" algn="l" defTabSz="247650" rtl="0" eaLnBrk="1" fontAlgn="base" hangingPunct="1">
              <a:spcBef>
                <a:spcPct val="50000"/>
              </a:spcBef>
              <a:spcAft>
                <a:spcPct val="0"/>
              </a:spcAft>
              <a:buClr>
                <a:schemeClr val="tx1"/>
              </a:buClr>
              <a:buChar char="•"/>
              <a:defRPr sz="1400" b="1">
                <a:solidFill>
                  <a:schemeClr val="folHlink"/>
                </a:solidFill>
                <a:latin typeface="+mn-lt"/>
                <a:cs typeface="+mn-cs"/>
              </a:defRPr>
            </a:lvl3pPr>
            <a:lvl4pPr marL="209550" indent="-26988" algn="l" defTabSz="247650" rtl="0" eaLnBrk="1" fontAlgn="base" hangingPunct="1">
              <a:spcBef>
                <a:spcPct val="20000"/>
              </a:spcBef>
              <a:spcAft>
                <a:spcPct val="0"/>
              </a:spcAft>
              <a:buClr>
                <a:schemeClr val="tx1"/>
              </a:buClr>
              <a:buFont typeface="Arial" pitchFamily="34" charset="0"/>
              <a:defRPr sz="1200">
                <a:solidFill>
                  <a:schemeClr val="folHlink"/>
                </a:solidFill>
                <a:latin typeface="+mn-lt"/>
                <a:cs typeface="+mn-cs"/>
              </a:defRPr>
            </a:lvl4pPr>
            <a:lvl5pPr marL="3810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5pPr>
            <a:lvl6pPr marL="8382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6pPr>
            <a:lvl7pPr marL="12954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7pPr>
            <a:lvl8pPr marL="17526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8pPr>
            <a:lvl9pPr marL="2209800" indent="-169863" algn="l" defTabSz="247650" rtl="0" eaLnBrk="1" fontAlgn="base" hangingPunct="1">
              <a:spcBef>
                <a:spcPct val="20000"/>
              </a:spcBef>
              <a:spcAft>
                <a:spcPct val="0"/>
              </a:spcAft>
              <a:buClr>
                <a:schemeClr val="tx1"/>
              </a:buClr>
              <a:buChar char="•"/>
              <a:defRPr sz="1200">
                <a:solidFill>
                  <a:schemeClr val="folHlink"/>
                </a:solidFill>
                <a:latin typeface="+mn-lt"/>
                <a:cs typeface="+mn-cs"/>
              </a:defRPr>
            </a:lvl9pPr>
          </a:lstStyle>
          <a:p>
            <a:pPr marL="541853" indent="-541853">
              <a:buClr>
                <a:srgbClr val="C84874"/>
              </a:buClr>
              <a:buFont typeface="Wingdings" panose="05000000000000000000" pitchFamily="2" charset="2"/>
              <a:buChar char="§"/>
            </a:pPr>
            <a:r>
              <a:rPr lang="en-US" sz="2133" b="1" kern="0" dirty="0">
                <a:solidFill>
                  <a:srgbClr val="C84874"/>
                </a:solidFill>
              </a:rPr>
              <a:t>Median survival: </a:t>
            </a:r>
            <a:r>
              <a:rPr lang="en-US" sz="2133" kern="0" dirty="0">
                <a:solidFill>
                  <a:srgbClr val="C84874"/>
                </a:solidFill>
              </a:rPr>
              <a:t>33 months for patients with u5-HIAA &gt; 84 </a:t>
            </a:r>
            <a:r>
              <a:rPr lang="en-US" sz="2133" kern="0" dirty="0" err="1">
                <a:solidFill>
                  <a:srgbClr val="C84874"/>
                </a:solidFill>
              </a:rPr>
              <a:t>umol</a:t>
            </a:r>
            <a:r>
              <a:rPr lang="en-US" sz="2133" kern="0" dirty="0">
                <a:solidFill>
                  <a:srgbClr val="C84874"/>
                </a:solidFill>
              </a:rPr>
              <a:t>/24 </a:t>
            </a:r>
            <a:r>
              <a:rPr lang="en-US" sz="2133" kern="0" dirty="0" err="1">
                <a:solidFill>
                  <a:srgbClr val="C84874"/>
                </a:solidFill>
              </a:rPr>
              <a:t>hrs</a:t>
            </a:r>
            <a:r>
              <a:rPr lang="en-US" sz="2133" kern="0" dirty="0">
                <a:solidFill>
                  <a:srgbClr val="C84874"/>
                </a:solidFill>
              </a:rPr>
              <a:t> versus 90 months for patients with moderately high u5-HIAA level</a:t>
            </a:r>
          </a:p>
          <a:p>
            <a:pPr marL="709066" lvl="1" indent="-234945">
              <a:buClr>
                <a:srgbClr val="6EB6C7"/>
              </a:buClr>
              <a:buFont typeface="Arial" pitchFamily="34" charset="0"/>
              <a:buChar char="•"/>
            </a:pPr>
            <a:r>
              <a:rPr lang="en-US" sz="1867" dirty="0">
                <a:solidFill>
                  <a:schemeClr val="tx1"/>
                </a:solidFill>
              </a:rPr>
              <a:t>Prospective study; N=76; median follow-up 55 months</a:t>
            </a:r>
            <a:endParaRPr lang="en-CA" sz="1867" dirty="0">
              <a:solidFill>
                <a:schemeClr val="tx1"/>
              </a:solidFill>
            </a:endParaRPr>
          </a:p>
        </p:txBody>
      </p:sp>
      <p:sp>
        <p:nvSpPr>
          <p:cNvPr id="2" name="Title 1"/>
          <p:cNvSpPr>
            <a:spLocks noGrp="1"/>
          </p:cNvSpPr>
          <p:nvPr>
            <p:ph type="title"/>
          </p:nvPr>
        </p:nvSpPr>
        <p:spPr>
          <a:xfrm>
            <a:off x="1103446" y="180122"/>
            <a:ext cx="10478953" cy="2954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just"/>
            <a:r>
              <a:rPr lang="en-US" sz="2133" b="1" dirty="0"/>
              <a:t>High urinary 5-HIAA level is an independent prognostic factor for patients with midgut NET</a:t>
            </a:r>
          </a:p>
        </p:txBody>
      </p:sp>
      <p:sp>
        <p:nvSpPr>
          <p:cNvPr id="4" name="TextBox 3"/>
          <p:cNvSpPr txBox="1"/>
          <p:nvPr/>
        </p:nvSpPr>
        <p:spPr>
          <a:xfrm>
            <a:off x="2129995" y="5773586"/>
            <a:ext cx="7518400" cy="256545"/>
          </a:xfrm>
          <a:prstGeom prst="rect">
            <a:avLst/>
          </a:prstGeom>
          <a:noFill/>
        </p:spPr>
        <p:txBody>
          <a:bodyPr wrap="square" rtlCol="0">
            <a:spAutoFit/>
          </a:bodyPr>
          <a:lstStyle/>
          <a:p>
            <a:r>
              <a:rPr lang="en-US" sz="1067" dirty="0"/>
              <a:t>Adapted from Horst-</a:t>
            </a:r>
            <a:r>
              <a:rPr lang="en-US" sz="1067" dirty="0" err="1"/>
              <a:t>Schrivers</a:t>
            </a:r>
            <a:r>
              <a:rPr lang="en-US" sz="1067" dirty="0"/>
              <a:t> et.al. 2007 </a:t>
            </a:r>
          </a:p>
        </p:txBody>
      </p:sp>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4126" y="2423762"/>
            <a:ext cx="9793981" cy="33438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B6F64C73-AE2D-4A08-9D85-1B4738B993AE}"/>
              </a:ext>
            </a:extLst>
          </p:cNvPr>
          <p:cNvSpPr/>
          <p:nvPr/>
        </p:nvSpPr>
        <p:spPr>
          <a:xfrm>
            <a:off x="6432467" y="5773586"/>
            <a:ext cx="6096000" cy="256545"/>
          </a:xfrm>
          <a:prstGeom prst="rect">
            <a:avLst/>
          </a:prstGeom>
        </p:spPr>
        <p:txBody>
          <a:bodyPr>
            <a:spAutoFit/>
          </a:bodyPr>
          <a:lstStyle/>
          <a:p>
            <a:r>
              <a:rPr lang="en-GB" sz="1067" dirty="0"/>
              <a:t>1. Van der Horst-</a:t>
            </a:r>
            <a:r>
              <a:rPr lang="en-GB" sz="1067" dirty="0" err="1"/>
              <a:t>Schrivers</a:t>
            </a:r>
            <a:r>
              <a:rPr lang="en-GB" sz="1067" dirty="0"/>
              <a:t> AN, et al. </a:t>
            </a:r>
            <a:r>
              <a:rPr lang="en-GB" sz="1067" dirty="0" err="1"/>
              <a:t>Eur</a:t>
            </a:r>
            <a:r>
              <a:rPr lang="en-GB" sz="1067" dirty="0"/>
              <a:t> J Cancer 2007;43(18):2651-7</a:t>
            </a:r>
            <a:endParaRPr lang="en-US" sz="1067" dirty="0"/>
          </a:p>
        </p:txBody>
      </p:sp>
    </p:spTree>
    <p:extLst>
      <p:ext uri="{BB962C8B-B14F-4D97-AF65-F5344CB8AC3E}">
        <p14:creationId xmlns:p14="http://schemas.microsoft.com/office/powerpoint/2010/main" val="427638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3"/>
          </p:nvPr>
        </p:nvSpPr>
        <p:spPr>
          <a:xfrm>
            <a:off x="853070" y="1028733"/>
            <a:ext cx="6203037" cy="4608512"/>
          </a:xfrm>
        </p:spPr>
        <p:txBody>
          <a:bodyPr>
            <a:normAutofit fontScale="92500" lnSpcReduction="20000"/>
          </a:bodyPr>
          <a:lstStyle/>
          <a:p>
            <a:pPr marL="467772" lvl="2" indent="-467772">
              <a:spcBef>
                <a:spcPts val="800"/>
              </a:spcBef>
              <a:spcAft>
                <a:spcPts val="800"/>
              </a:spcAft>
              <a:buFont typeface="Wingdings" panose="05000000000000000000" pitchFamily="2" charset="2"/>
              <a:buChar char="§"/>
            </a:pPr>
            <a:r>
              <a:rPr lang="en-US" sz="2000" dirty="0">
                <a:solidFill>
                  <a:srgbClr val="C84874"/>
                </a:solidFill>
              </a:rPr>
              <a:t>Observational studies of CS patients showing two-fold higher levels of 5-HIAA in the presence of CHD </a:t>
            </a:r>
            <a:r>
              <a:rPr lang="en-US" sz="1467" i="1" dirty="0">
                <a:solidFill>
                  <a:srgbClr val="C84874"/>
                </a:solidFill>
              </a:rPr>
              <a:t>(n=32 consecutive outpatients).</a:t>
            </a:r>
            <a:r>
              <a:rPr lang="en-US" sz="2000" baseline="30000" dirty="0">
                <a:solidFill>
                  <a:srgbClr val="C84874"/>
                </a:solidFill>
              </a:rPr>
              <a:t>1</a:t>
            </a:r>
          </a:p>
          <a:p>
            <a:pPr marL="467772" lvl="2" indent="-467772">
              <a:spcBef>
                <a:spcPts val="800"/>
              </a:spcBef>
              <a:spcAft>
                <a:spcPts val="800"/>
              </a:spcAft>
              <a:buFont typeface="Wingdings" panose="05000000000000000000" pitchFamily="2" charset="2"/>
              <a:buChar char="§"/>
            </a:pPr>
            <a:r>
              <a:rPr lang="en-US" sz="2000" dirty="0">
                <a:solidFill>
                  <a:srgbClr val="C84874"/>
                </a:solidFill>
              </a:rPr>
              <a:t>Patients with </a:t>
            </a:r>
            <a:r>
              <a:rPr lang="en-US" sz="2000" dirty="0" err="1">
                <a:solidFill>
                  <a:srgbClr val="C84874"/>
                </a:solidFill>
              </a:rPr>
              <a:t>valvular</a:t>
            </a:r>
            <a:r>
              <a:rPr lang="en-US" sz="2000" dirty="0">
                <a:solidFill>
                  <a:srgbClr val="C84874"/>
                </a:solidFill>
              </a:rPr>
              <a:t> dysfunction who have </a:t>
            </a:r>
            <a:r>
              <a:rPr lang="en-CA" sz="2000" dirty="0">
                <a:solidFill>
                  <a:srgbClr val="C84874"/>
                </a:solidFill>
              </a:rPr>
              <a:t>high 5-HIAA levels (median &gt; 300 over 6 months) have a 2.74-fold increased risk of developing CHD</a:t>
            </a:r>
            <a:r>
              <a:rPr lang="en-US" sz="1467" dirty="0">
                <a:solidFill>
                  <a:srgbClr val="C84874"/>
                </a:solidFill>
              </a:rPr>
              <a:t>.</a:t>
            </a:r>
            <a:r>
              <a:rPr lang="en-US" sz="1467" baseline="30000" dirty="0">
                <a:solidFill>
                  <a:srgbClr val="C84874"/>
                </a:solidFill>
              </a:rPr>
              <a:t>2</a:t>
            </a:r>
            <a:endParaRPr lang="en-CA" sz="2000" baseline="30000" dirty="0">
              <a:solidFill>
                <a:srgbClr val="C84874"/>
              </a:solidFill>
            </a:endParaRPr>
          </a:p>
          <a:p>
            <a:pPr marL="0" lvl="2" indent="0">
              <a:spcBef>
                <a:spcPts val="800"/>
              </a:spcBef>
              <a:spcAft>
                <a:spcPts val="800"/>
              </a:spcAft>
              <a:buNone/>
            </a:pPr>
            <a:endParaRPr lang="en-CA" sz="2000" baseline="30000" dirty="0">
              <a:solidFill>
                <a:srgbClr val="C84874"/>
              </a:solidFill>
            </a:endParaRPr>
          </a:p>
          <a:p>
            <a:pPr marL="469888" lvl="2" indent="-469888">
              <a:spcBef>
                <a:spcPct val="100000"/>
              </a:spcBef>
              <a:buClr>
                <a:srgbClr val="C84874"/>
              </a:buClr>
              <a:buFont typeface="Wingdings" panose="05000000000000000000" pitchFamily="2" charset="2"/>
              <a:buChar char="§"/>
            </a:pPr>
            <a:endParaRPr lang="en-CA" sz="2000" baseline="30000" dirty="0">
              <a:solidFill>
                <a:srgbClr val="C84874"/>
              </a:solidFill>
            </a:endParaRPr>
          </a:p>
          <a:p>
            <a:pPr marL="0" lvl="2" indent="0">
              <a:spcBef>
                <a:spcPct val="100000"/>
              </a:spcBef>
              <a:buClr>
                <a:srgbClr val="C84874"/>
              </a:buClr>
              <a:buNone/>
            </a:pPr>
            <a:endParaRPr lang="en-CA" sz="2000" baseline="30000" dirty="0">
              <a:solidFill>
                <a:srgbClr val="C84874"/>
              </a:solidFill>
            </a:endParaRPr>
          </a:p>
          <a:p>
            <a:pPr marL="469888" lvl="2" indent="-469888">
              <a:spcBef>
                <a:spcPct val="100000"/>
              </a:spcBef>
              <a:buClr>
                <a:srgbClr val="C84874"/>
              </a:buClr>
              <a:buFont typeface="Wingdings" panose="05000000000000000000" pitchFamily="2" charset="2"/>
              <a:buChar char="§"/>
            </a:pPr>
            <a:r>
              <a:rPr lang="en-US" sz="2000" dirty="0">
                <a:solidFill>
                  <a:srgbClr val="C84874"/>
                </a:solidFill>
              </a:rPr>
              <a:t>Several studies consistently reported that 5-HIAA was an independent predictor of CHD progression (P&lt;0.005).</a:t>
            </a:r>
            <a:r>
              <a:rPr lang="en-US" sz="2000" baseline="30000" dirty="0">
                <a:solidFill>
                  <a:srgbClr val="C84874"/>
                </a:solidFill>
              </a:rPr>
              <a:t>1,2,5,6</a:t>
            </a:r>
            <a:r>
              <a:rPr lang="en-US" sz="2000" dirty="0">
                <a:solidFill>
                  <a:srgbClr val="C84874"/>
                </a:solidFill>
              </a:rPr>
              <a:t> </a:t>
            </a:r>
          </a:p>
          <a:p>
            <a:pPr marL="969409" lvl="2">
              <a:spcBef>
                <a:spcPts val="1120"/>
              </a:spcBef>
              <a:buClr>
                <a:srgbClr val="6EB6C7"/>
              </a:buClr>
            </a:pPr>
            <a:r>
              <a:rPr lang="en-US" sz="2000" dirty="0"/>
              <a:t>High levels of urinary 5-HIAA predicted increased cardiac score, indicative of CHD progression (OR of CHD progression per 25-mg/24-hour increase in 5-HIAA levels: 1.08; 95% CI 1.03-1.13; p = 0.009).</a:t>
            </a:r>
            <a:r>
              <a:rPr lang="en-US" sz="2000" baseline="30000" dirty="0"/>
              <a:t>2</a:t>
            </a:r>
            <a:r>
              <a:rPr lang="en-US" sz="2000" dirty="0"/>
              <a:t> </a:t>
            </a:r>
          </a:p>
        </p:txBody>
      </p:sp>
      <p:sp>
        <p:nvSpPr>
          <p:cNvPr id="2" name="Title 1"/>
          <p:cNvSpPr>
            <a:spLocks noGrp="1"/>
          </p:cNvSpPr>
          <p:nvPr>
            <p:ph type="title"/>
          </p:nvPr>
        </p:nvSpPr>
        <p:spPr>
          <a:xfrm>
            <a:off x="386499" y="247898"/>
            <a:ext cx="11291911" cy="29540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a:r>
              <a:rPr lang="en-US" sz="2133" b="1" dirty="0"/>
              <a:t>A number of studies have concluded on the association between CHD and high urinary 5-HIAA levels</a:t>
            </a:r>
          </a:p>
        </p:txBody>
      </p:sp>
      <p:sp>
        <p:nvSpPr>
          <p:cNvPr id="8" name="Content Placeholder 2"/>
          <p:cNvSpPr txBox="1">
            <a:spLocks/>
          </p:cNvSpPr>
          <p:nvPr/>
        </p:nvSpPr>
        <p:spPr>
          <a:xfrm>
            <a:off x="856520" y="2564905"/>
            <a:ext cx="6583629" cy="1222463"/>
          </a:xfrm>
          <a:prstGeom prst="rect">
            <a:avLst/>
          </a:prstGeom>
        </p:spPr>
        <p:txBody>
          <a:bodyPr vert="horz" lIns="121920" tIns="60960" rIns="121920" bIns="60960" rtlCol="0">
            <a:no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tx1"/>
                </a:solidFill>
                <a:latin typeface="PF Highway Sans Pro" pitchFamily="50" charset="0"/>
                <a:ea typeface="+mn-ea"/>
                <a:cs typeface="+mn-cs"/>
              </a:defRPr>
            </a:lvl1pPr>
            <a:lvl2pPr marL="800100" indent="-342900" algn="l" defTabSz="914400" rtl="0" eaLnBrk="1" latinLnBrk="0" hangingPunct="1">
              <a:spcBef>
                <a:spcPct val="20000"/>
              </a:spcBef>
              <a:buFont typeface="Wingdings" panose="05000000000000000000" pitchFamily="2" charset="2"/>
              <a:buChar char="§"/>
              <a:defRPr sz="1800" kern="1200">
                <a:solidFill>
                  <a:schemeClr val="tx1"/>
                </a:solidFill>
                <a:latin typeface="PF Highway Sans Pro" pitchFamily="50" charset="0"/>
                <a:ea typeface="+mn-ea"/>
                <a:cs typeface="+mn-cs"/>
              </a:defRPr>
            </a:lvl2pPr>
            <a:lvl3pPr marL="1200150" indent="-285750" algn="l" defTabSz="914400" rtl="0" eaLnBrk="1" latinLnBrk="0" hangingPunct="1">
              <a:spcBef>
                <a:spcPct val="20000"/>
              </a:spcBef>
              <a:buFont typeface="Arial" panose="020B0604020202020204" pitchFamily="34" charset="0"/>
              <a:buChar char="•"/>
              <a:defRPr sz="1600" kern="1200" baseline="0">
                <a:solidFill>
                  <a:schemeClr val="tx1"/>
                </a:solidFill>
                <a:latin typeface="PF Highway Sans Pro" pitchFamily="50" charset="0"/>
                <a:ea typeface="+mn-ea"/>
                <a:cs typeface="+mn-cs"/>
              </a:defRPr>
            </a:lvl3pPr>
            <a:lvl4pPr marL="1714500" indent="-342900" algn="l" defTabSz="914400" rtl="0" eaLnBrk="1" latinLnBrk="0" hangingPunct="1">
              <a:spcBef>
                <a:spcPct val="20000"/>
              </a:spcBef>
              <a:buFont typeface="Courier New" panose="02070309020205020404" pitchFamily="49" charset="0"/>
              <a:buChar char="o"/>
              <a:defRPr sz="1400" kern="1200">
                <a:solidFill>
                  <a:schemeClr val="tx1"/>
                </a:solidFill>
                <a:latin typeface="PF Highway Sans Pro" pitchFamily="50" charset="0"/>
                <a:ea typeface="+mn-ea"/>
                <a:cs typeface="+mn-cs"/>
              </a:defRPr>
            </a:lvl4pPr>
            <a:lvl5pPr marL="2114550" indent="-285750" algn="l" defTabSz="914400" rtl="0" eaLnBrk="1" latinLnBrk="0" hangingPunct="1">
              <a:spcBef>
                <a:spcPct val="20000"/>
              </a:spcBef>
              <a:buFont typeface="Raleway" panose="020B0003030101060003" pitchFamily="34" charset="0"/>
              <a:buChar char="−"/>
              <a:defRPr sz="1400" kern="1200">
                <a:solidFill>
                  <a:schemeClr val="tx1"/>
                </a:solidFill>
                <a:latin typeface="PF Highway Sans Pro" pitchFamily="50"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90575" lvl="2">
              <a:spcBef>
                <a:spcPts val="1120"/>
              </a:spcBef>
              <a:buClr>
                <a:srgbClr val="6EB6C7"/>
              </a:buClr>
            </a:pPr>
            <a:r>
              <a:rPr lang="en-US" sz="1733" dirty="0"/>
              <a:t>Increasing levels of 5-HIAA are associated with increased risk of CHD development: CHD incidence ratio 2.74-3.4 for 5-HIAA levels &gt; 300 </a:t>
            </a:r>
            <a:r>
              <a:rPr lang="el-GR" sz="1733" dirty="0"/>
              <a:t>μ</a:t>
            </a:r>
            <a:r>
              <a:rPr lang="en-US" sz="1733" dirty="0" err="1"/>
              <a:t>mol</a:t>
            </a:r>
            <a:r>
              <a:rPr lang="en-US" sz="1733" dirty="0"/>
              <a:t>/24h (&gt; 32% of CS patients)</a:t>
            </a:r>
            <a:r>
              <a:rPr lang="en-US" sz="1733" baseline="30000" dirty="0"/>
              <a:t>3</a:t>
            </a:r>
            <a:r>
              <a:rPr lang="en-US" sz="1733" dirty="0"/>
              <a:t> vs 5-HIAA &lt; 300 </a:t>
            </a:r>
            <a:r>
              <a:rPr lang="el-GR" sz="1733" dirty="0"/>
              <a:t>μ</a:t>
            </a:r>
            <a:r>
              <a:rPr lang="en-US" sz="1733" dirty="0" err="1"/>
              <a:t>mol</a:t>
            </a:r>
            <a:r>
              <a:rPr lang="en-US" sz="1733" dirty="0"/>
              <a:t>/24h.</a:t>
            </a:r>
            <a:r>
              <a:rPr lang="en-US" sz="1733" baseline="30000" dirty="0"/>
              <a:t>2,</a:t>
            </a:r>
            <a:r>
              <a:rPr lang="en-CA" sz="1733" baseline="30000" dirty="0"/>
              <a:t>4</a:t>
            </a:r>
          </a:p>
        </p:txBody>
      </p:sp>
      <p:pic>
        <p:nvPicPr>
          <p:cNvPr id="7" name="Picture 6" descr="Microsoft Excel - 1604IPONDO01- PVP slide 45"/>
          <p:cNvPicPr>
            <a:picLocks noChangeAspect="1"/>
          </p:cNvPicPr>
          <p:nvPr/>
        </p:nvPicPr>
        <p:blipFill rotWithShape="1">
          <a:blip r:embed="rId3">
            <a:extLst>
              <a:ext uri="{28A0092B-C50C-407E-A947-70E740481C1C}">
                <a14:useLocalDpi xmlns:a14="http://schemas.microsoft.com/office/drawing/2010/main" val="0"/>
              </a:ext>
            </a:extLst>
          </a:blip>
          <a:srcRect l="31511" t="28518" r="27062" b="7407"/>
          <a:stretch/>
        </p:blipFill>
        <p:spPr>
          <a:xfrm>
            <a:off x="7152118" y="1028733"/>
            <a:ext cx="4610101" cy="4394200"/>
          </a:xfrm>
          <a:prstGeom prst="rect">
            <a:avLst/>
          </a:prstGeom>
        </p:spPr>
      </p:pic>
      <p:sp>
        <p:nvSpPr>
          <p:cNvPr id="4" name="Rectangle 3">
            <a:extLst>
              <a:ext uri="{FF2B5EF4-FFF2-40B4-BE49-F238E27FC236}">
                <a16:creationId xmlns:a16="http://schemas.microsoft.com/office/drawing/2014/main" id="{6627A256-85A1-44B9-9509-59EFB14BB606}"/>
              </a:ext>
            </a:extLst>
          </p:cNvPr>
          <p:cNvSpPr/>
          <p:nvPr/>
        </p:nvSpPr>
        <p:spPr>
          <a:xfrm>
            <a:off x="853070" y="5563302"/>
            <a:ext cx="10825340" cy="523028"/>
          </a:xfrm>
          <a:prstGeom prst="rect">
            <a:avLst/>
          </a:prstGeom>
        </p:spPr>
        <p:txBody>
          <a:bodyPr wrap="square">
            <a:spAutoFit/>
          </a:bodyPr>
          <a:lstStyle/>
          <a:p>
            <a:pPr hangingPunct="0"/>
            <a:r>
              <a:rPr lang="en-GB" sz="933" dirty="0"/>
              <a:t>1. </a:t>
            </a:r>
            <a:r>
              <a:rPr lang="en-GB" sz="933" dirty="0" err="1"/>
              <a:t>Zuetenhorst</a:t>
            </a:r>
            <a:r>
              <a:rPr lang="en-GB" sz="933" dirty="0"/>
              <a:t> JM, et al. Cancer 2003;97(7):1609-15.</a:t>
            </a:r>
            <a:r>
              <a:rPr lang="en-US" sz="933" dirty="0"/>
              <a:t> 2. </a:t>
            </a:r>
            <a:r>
              <a:rPr lang="en-GB" sz="933" dirty="0"/>
              <a:t>Optum. CHD and 5-HIAA: summary of key results from literature review. 2016.</a:t>
            </a:r>
            <a:r>
              <a:rPr lang="en-US" sz="933" dirty="0"/>
              <a:t> 3. </a:t>
            </a:r>
            <a:r>
              <a:rPr lang="en-GB" sz="933" dirty="0" err="1"/>
              <a:t>Zandee</a:t>
            </a:r>
            <a:r>
              <a:rPr lang="en-GB" sz="933" dirty="0"/>
              <a:t> WT, et al. </a:t>
            </a:r>
            <a:r>
              <a:rPr lang="it-IT" sz="933" dirty="0"/>
              <a:t>Eur J Endocrinol 2016 Nov;175(5):361-6.</a:t>
            </a:r>
            <a:r>
              <a:rPr lang="en-GB" sz="933" dirty="0"/>
              <a:t> 4. Bhattacharyya S, et al. Am J </a:t>
            </a:r>
            <a:r>
              <a:rPr lang="en-GB" sz="933" dirty="0" err="1"/>
              <a:t>Cardiol</a:t>
            </a:r>
            <a:r>
              <a:rPr lang="en-GB" sz="933" dirty="0"/>
              <a:t> 2011;107(8):1221-6. 5. </a:t>
            </a:r>
            <a:r>
              <a:rPr lang="en-GB" sz="933" dirty="0" err="1"/>
              <a:t>Droogmans</a:t>
            </a:r>
            <a:r>
              <a:rPr lang="en-GB" sz="933" dirty="0"/>
              <a:t> S, et al</a:t>
            </a:r>
            <a:r>
              <a:rPr lang="en-CA" sz="933" dirty="0"/>
              <a:t>. </a:t>
            </a:r>
            <a:r>
              <a:rPr lang="en-CA" sz="933" dirty="0" err="1"/>
              <a:t>Eur</a:t>
            </a:r>
            <a:r>
              <a:rPr lang="en-CA" sz="933" dirty="0"/>
              <a:t> Heart J. 2007 Sep;28(17):2156-62.</a:t>
            </a:r>
            <a:r>
              <a:rPr lang="en-GB" sz="933" dirty="0"/>
              <a:t> 6. </a:t>
            </a:r>
            <a:r>
              <a:rPr lang="en-GB" sz="933" dirty="0" err="1"/>
              <a:t>Rajamannan</a:t>
            </a:r>
            <a:r>
              <a:rPr lang="en-GB" sz="933" dirty="0"/>
              <a:t> NM, et al. </a:t>
            </a:r>
            <a:r>
              <a:rPr lang="da-DK" sz="933" dirty="0"/>
              <a:t>J Heart Valve Dis. 2001 Nov;10(6):827-31. 7. </a:t>
            </a:r>
            <a:r>
              <a:rPr lang="en-US" sz="933" dirty="0"/>
              <a:t>Dobson R, et al. Br J Cancer 2014;111(9):1703-9. 8. Moller JE, et al. N </a:t>
            </a:r>
            <a:r>
              <a:rPr lang="en-US" sz="933" dirty="0" err="1"/>
              <a:t>Engl</a:t>
            </a:r>
            <a:r>
              <a:rPr lang="en-US" sz="933" dirty="0"/>
              <a:t> J Med 2003;348(11):1005-15.</a:t>
            </a:r>
            <a:endParaRPr lang="en-GB" sz="933" dirty="0"/>
          </a:p>
        </p:txBody>
      </p:sp>
    </p:spTree>
    <p:extLst>
      <p:ext uri="{BB962C8B-B14F-4D97-AF65-F5344CB8AC3E}">
        <p14:creationId xmlns:p14="http://schemas.microsoft.com/office/powerpoint/2010/main" val="2166090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3"/>
          </p:nvPr>
        </p:nvSpPr>
        <p:spPr>
          <a:xfrm>
            <a:off x="526847" y="1406186"/>
            <a:ext cx="5496491" cy="4416492"/>
          </a:xfrm>
        </p:spPr>
        <p:txBody>
          <a:bodyPr>
            <a:normAutofit fontScale="92500" lnSpcReduction="20000"/>
          </a:bodyPr>
          <a:lstStyle/>
          <a:p>
            <a:pPr marL="611702" lvl="1" indent="-380990">
              <a:spcBef>
                <a:spcPct val="100000"/>
              </a:spcBef>
              <a:buClr>
                <a:srgbClr val="C84874"/>
              </a:buClr>
            </a:pPr>
            <a:r>
              <a:rPr lang="en-US" sz="2133" dirty="0">
                <a:solidFill>
                  <a:srgbClr val="0B4055"/>
                </a:solidFill>
              </a:rPr>
              <a:t>CHD is a strong prognostic factor for CS patients.</a:t>
            </a:r>
            <a:r>
              <a:rPr lang="en-US" sz="2133" baseline="30000" dirty="0">
                <a:solidFill>
                  <a:srgbClr val="0B4055"/>
                </a:solidFill>
              </a:rPr>
              <a:t>1-5</a:t>
            </a:r>
            <a:endParaRPr lang="en-US" sz="2133" dirty="0">
              <a:solidFill>
                <a:srgbClr val="0B4055"/>
              </a:solidFill>
            </a:endParaRPr>
          </a:p>
          <a:p>
            <a:pPr marL="611701" lvl="2">
              <a:spcBef>
                <a:spcPct val="100000"/>
              </a:spcBef>
              <a:buClr>
                <a:srgbClr val="C84874"/>
              </a:buClr>
              <a:buFont typeface="Wingdings" panose="05000000000000000000" pitchFamily="2" charset="2"/>
              <a:buChar char="§"/>
            </a:pPr>
            <a:r>
              <a:rPr lang="en-US" dirty="0">
                <a:solidFill>
                  <a:srgbClr val="0B4055"/>
                </a:solidFill>
              </a:rPr>
              <a:t>Median survival is reduced by 50% in the presence of CHD (median 11 months);</a:t>
            </a:r>
            <a:r>
              <a:rPr lang="en-US" baseline="30000" dirty="0">
                <a:solidFill>
                  <a:srgbClr val="0B4055"/>
                </a:solidFill>
              </a:rPr>
              <a:t>6 </a:t>
            </a:r>
            <a:r>
              <a:rPr lang="en-US" dirty="0">
                <a:solidFill>
                  <a:srgbClr val="0B4055"/>
                </a:solidFill>
              </a:rPr>
              <a:t>five-year survival is 37%.</a:t>
            </a:r>
            <a:r>
              <a:rPr lang="en-US" baseline="30000" dirty="0">
                <a:solidFill>
                  <a:srgbClr val="0B4055"/>
                </a:solidFill>
              </a:rPr>
              <a:t>7</a:t>
            </a:r>
          </a:p>
          <a:p>
            <a:pPr marL="611701" lvl="2">
              <a:spcBef>
                <a:spcPct val="100000"/>
              </a:spcBef>
              <a:buClr>
                <a:srgbClr val="C84874"/>
              </a:buClr>
              <a:buFont typeface="Wingdings" panose="05000000000000000000" pitchFamily="2" charset="2"/>
              <a:buChar char="§"/>
            </a:pPr>
            <a:r>
              <a:rPr lang="en-US" dirty="0">
                <a:solidFill>
                  <a:srgbClr val="0B4055"/>
                </a:solidFill>
              </a:rPr>
              <a:t>Risk of death associated to CHD (defined based on presence of Tricuspid regurgitation) is an </a:t>
            </a:r>
            <a:r>
              <a:rPr lang="en-US" dirty="0" err="1">
                <a:solidFill>
                  <a:srgbClr val="0B4055"/>
                </a:solidFill>
              </a:rPr>
              <a:t>independant</a:t>
            </a:r>
            <a:r>
              <a:rPr lang="en-US" dirty="0">
                <a:solidFill>
                  <a:srgbClr val="0B4055"/>
                </a:solidFill>
              </a:rPr>
              <a:t> predictor of death in CS patients</a:t>
            </a:r>
          </a:p>
          <a:p>
            <a:pPr marL="1221285" lvl="3" indent="-380990">
              <a:spcBef>
                <a:spcPts val="1120"/>
              </a:spcBef>
              <a:buClr>
                <a:srgbClr val="6EB6C7"/>
              </a:buClr>
              <a:buFont typeface="Arial" panose="020B0604020202020204" pitchFamily="34" charset="0"/>
              <a:buChar char="•"/>
            </a:pPr>
            <a:r>
              <a:rPr lang="en-US" b="1" dirty="0">
                <a:solidFill>
                  <a:srgbClr val="0B4055"/>
                </a:solidFill>
              </a:rPr>
              <a:t>Risk increase between 2,55-fold (P&lt;0,001)</a:t>
            </a:r>
            <a:r>
              <a:rPr lang="en-US" b="1" baseline="30000" dirty="0">
                <a:solidFill>
                  <a:srgbClr val="0B4055"/>
                </a:solidFill>
              </a:rPr>
              <a:t>5</a:t>
            </a:r>
            <a:r>
              <a:rPr lang="en-US" b="1" dirty="0">
                <a:solidFill>
                  <a:srgbClr val="0B4055"/>
                </a:solidFill>
              </a:rPr>
              <a:t> and up to 3,61-fold.</a:t>
            </a:r>
            <a:r>
              <a:rPr lang="en-US" b="1" baseline="30000" dirty="0">
                <a:solidFill>
                  <a:srgbClr val="0B4055"/>
                </a:solidFill>
              </a:rPr>
              <a:t>1</a:t>
            </a:r>
          </a:p>
          <a:p>
            <a:pPr marL="611701" lvl="2">
              <a:spcBef>
                <a:spcPct val="100000"/>
              </a:spcBef>
              <a:buClr>
                <a:srgbClr val="C84874"/>
              </a:buClr>
              <a:buFont typeface="Wingdings" panose="05000000000000000000" pitchFamily="2" charset="2"/>
              <a:buChar char="§"/>
            </a:pPr>
            <a:r>
              <a:rPr lang="en-US" dirty="0">
                <a:solidFill>
                  <a:srgbClr val="0B4055"/>
                </a:solidFill>
              </a:rPr>
              <a:t>In patients with midgut CS, CHD impact on survival was stronger as disease severity increased.</a:t>
            </a:r>
            <a:r>
              <a:rPr lang="en-US" baseline="30000" dirty="0">
                <a:solidFill>
                  <a:srgbClr val="0B4055"/>
                </a:solidFill>
              </a:rPr>
              <a:t>5</a:t>
            </a:r>
          </a:p>
          <a:p>
            <a:pPr marL="781030" lvl="2" indent="-541853">
              <a:spcBef>
                <a:spcPct val="100000"/>
              </a:spcBef>
              <a:buClr>
                <a:srgbClr val="494136"/>
              </a:buClr>
            </a:pPr>
            <a:endParaRPr lang="en-GB" b="0" dirty="0">
              <a:solidFill>
                <a:schemeClr val="bg2">
                  <a:lumMod val="10000"/>
                </a:schemeClr>
              </a:solidFill>
              <a:ea typeface="+mn-ea"/>
            </a:endParaRPr>
          </a:p>
        </p:txBody>
      </p:sp>
      <p:sp>
        <p:nvSpPr>
          <p:cNvPr id="2" name="Title 1"/>
          <p:cNvSpPr>
            <a:spLocks noGrp="1"/>
          </p:cNvSpPr>
          <p:nvPr>
            <p:ph type="title"/>
          </p:nvPr>
        </p:nvSpPr>
        <p:spPr>
          <a:xfrm>
            <a:off x="1185666" y="274638"/>
            <a:ext cx="10478953" cy="33239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algn="ctr"/>
            <a:r>
              <a:rPr lang="en-US" sz="2400" b="1" dirty="0"/>
              <a:t>CHD is a negative prognostic factor for survival</a:t>
            </a:r>
          </a:p>
        </p:txBody>
      </p:sp>
      <p:pic>
        <p:nvPicPr>
          <p:cNvPr id="8" name="Content Placeholder 4"/>
          <p:cNvPicPr>
            <a:picLocks/>
          </p:cNvPicPr>
          <p:nvPr/>
        </p:nvPicPr>
        <p:blipFill rotWithShape="1">
          <a:blip r:embed="rId3"/>
          <a:srcRect l="57415" t="8399" r="24556" b="63125"/>
          <a:stretch/>
        </p:blipFill>
        <p:spPr bwMode="auto">
          <a:xfrm>
            <a:off x="6349562" y="2056038"/>
            <a:ext cx="5487297" cy="2746057"/>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 uri="{53640926-AAD7-44D8-BBD7-CCE9431645EC}">
              <a14:shadowObscured xmlns:a14="http://schemas.microsoft.com/office/drawing/2010/main"/>
            </a:ext>
          </a:extLst>
        </p:spPr>
      </p:pic>
      <p:sp>
        <p:nvSpPr>
          <p:cNvPr id="9" name="TextBox 8"/>
          <p:cNvSpPr txBox="1"/>
          <p:nvPr/>
        </p:nvSpPr>
        <p:spPr>
          <a:xfrm>
            <a:off x="6349562" y="1412777"/>
            <a:ext cx="5487297" cy="584775"/>
          </a:xfrm>
          <a:prstGeom prst="rect">
            <a:avLst/>
          </a:prstGeom>
          <a:noFill/>
        </p:spPr>
        <p:txBody>
          <a:bodyPr wrap="square" rtlCol="0">
            <a:spAutoFit/>
          </a:bodyPr>
          <a:lstStyle/>
          <a:p>
            <a:pPr algn="ctr"/>
            <a:r>
              <a:rPr lang="en-US" sz="1600" b="1" dirty="0"/>
              <a:t>Survival among patients with </a:t>
            </a:r>
          </a:p>
          <a:p>
            <a:pPr algn="ctr"/>
            <a:r>
              <a:rPr lang="en-US" sz="1600" b="1" dirty="0"/>
              <a:t>midgut CS with and without CHD</a:t>
            </a:r>
          </a:p>
        </p:txBody>
      </p:sp>
      <p:sp>
        <p:nvSpPr>
          <p:cNvPr id="10" name="TextBox 9"/>
          <p:cNvSpPr txBox="1"/>
          <p:nvPr/>
        </p:nvSpPr>
        <p:spPr>
          <a:xfrm>
            <a:off x="6400800" y="4802094"/>
            <a:ext cx="4775200" cy="297454"/>
          </a:xfrm>
          <a:prstGeom prst="rect">
            <a:avLst/>
          </a:prstGeom>
          <a:noFill/>
        </p:spPr>
        <p:txBody>
          <a:bodyPr wrap="square" rtlCol="0">
            <a:spAutoFit/>
          </a:bodyPr>
          <a:lstStyle/>
          <a:p>
            <a:r>
              <a:rPr lang="en-US" sz="1333" dirty="0"/>
              <a:t>Adapted from </a:t>
            </a:r>
            <a:r>
              <a:rPr lang="en-US" sz="1333" dirty="0" err="1"/>
              <a:t>Westberg</a:t>
            </a:r>
            <a:r>
              <a:rPr lang="en-US" sz="1333" dirty="0"/>
              <a:t> et.al. 2001.</a:t>
            </a:r>
            <a:r>
              <a:rPr lang="en-US" sz="1333" baseline="30000" dirty="0"/>
              <a:t>5</a:t>
            </a:r>
          </a:p>
        </p:txBody>
      </p:sp>
      <p:sp>
        <p:nvSpPr>
          <p:cNvPr id="4" name="Rectangle 3">
            <a:extLst>
              <a:ext uri="{FF2B5EF4-FFF2-40B4-BE49-F238E27FC236}">
                <a16:creationId xmlns:a16="http://schemas.microsoft.com/office/drawing/2014/main" id="{C2F60103-329A-4501-AC91-5140DB52FCAE}"/>
              </a:ext>
            </a:extLst>
          </p:cNvPr>
          <p:cNvSpPr/>
          <p:nvPr/>
        </p:nvSpPr>
        <p:spPr>
          <a:xfrm>
            <a:off x="5721904" y="5419672"/>
            <a:ext cx="6096000" cy="523028"/>
          </a:xfrm>
          <a:prstGeom prst="rect">
            <a:avLst/>
          </a:prstGeom>
        </p:spPr>
        <p:txBody>
          <a:bodyPr>
            <a:spAutoFit/>
          </a:bodyPr>
          <a:lstStyle/>
          <a:p>
            <a:pPr hangingPunct="0"/>
            <a:r>
              <a:rPr lang="en-GB" sz="933" dirty="0"/>
              <a:t>1. Dobson R, et al. Br J Cancer 2014;111(9):1703-9. 2. Bhattacharyya S, et al. Am J </a:t>
            </a:r>
            <a:r>
              <a:rPr lang="en-GB" sz="933" dirty="0" err="1"/>
              <a:t>Cardiol</a:t>
            </a:r>
            <a:r>
              <a:rPr lang="en-GB" sz="933" dirty="0"/>
              <a:t> 2011; 107(8):1221-6. </a:t>
            </a:r>
            <a:r>
              <a:rPr lang="en-US" sz="933" dirty="0"/>
              <a:t>3. </a:t>
            </a:r>
            <a:r>
              <a:rPr lang="en-GB" sz="933" dirty="0"/>
              <a:t>Denney WD, et al. J Am Coll </a:t>
            </a:r>
            <a:r>
              <a:rPr lang="en-GB" sz="933" dirty="0" err="1"/>
              <a:t>Cardiol</a:t>
            </a:r>
            <a:r>
              <a:rPr lang="en-GB" sz="933" dirty="0"/>
              <a:t> 1998;32(4):1017-22.</a:t>
            </a:r>
            <a:r>
              <a:rPr lang="en-US" sz="933" dirty="0"/>
              <a:t> 4. </a:t>
            </a:r>
            <a:r>
              <a:rPr lang="en-GB" sz="933" dirty="0"/>
              <a:t>Moller JE, et al. N </a:t>
            </a:r>
            <a:r>
              <a:rPr lang="en-GB" sz="933" dirty="0" err="1"/>
              <a:t>Engl</a:t>
            </a:r>
            <a:r>
              <a:rPr lang="en-GB" sz="933" dirty="0"/>
              <a:t> J Med 2003;348(11):1005-15. </a:t>
            </a:r>
            <a:r>
              <a:rPr lang="en-US" sz="933" dirty="0"/>
              <a:t>5. </a:t>
            </a:r>
            <a:r>
              <a:rPr lang="en-GB" sz="933" dirty="0" err="1"/>
              <a:t>Westberg</a:t>
            </a:r>
            <a:r>
              <a:rPr lang="en-GB" sz="933" dirty="0"/>
              <a:t> G, et al. Br J </a:t>
            </a:r>
            <a:r>
              <a:rPr lang="en-GB" sz="933" dirty="0" err="1"/>
              <a:t>Surg</a:t>
            </a:r>
            <a:r>
              <a:rPr lang="en-GB" sz="933" dirty="0"/>
              <a:t> 2001;88(6):865-72. 6. Connolly </a:t>
            </a:r>
            <a:r>
              <a:rPr lang="en-CA" sz="933" dirty="0"/>
              <a:t>et al. 1995 JACC </a:t>
            </a:r>
            <a:r>
              <a:rPr lang="en-CA" sz="933" dirty="0" err="1"/>
              <a:t>vol</a:t>
            </a:r>
            <a:r>
              <a:rPr lang="en-CA" sz="933" dirty="0"/>
              <a:t> 25 n°2. 7. </a:t>
            </a:r>
            <a:r>
              <a:rPr lang="en-CA" sz="933" dirty="0" err="1"/>
              <a:t>Norlen</a:t>
            </a:r>
            <a:r>
              <a:rPr lang="en-CA" sz="933" dirty="0"/>
              <a:t> et al. 2012 World J </a:t>
            </a:r>
            <a:r>
              <a:rPr lang="en-CA" sz="933" dirty="0" err="1"/>
              <a:t>Surg</a:t>
            </a:r>
            <a:r>
              <a:rPr lang="en-CA" sz="933" dirty="0"/>
              <a:t> 36(6):1419-31.</a:t>
            </a:r>
            <a:endParaRPr lang="en-US" sz="933" dirty="0"/>
          </a:p>
        </p:txBody>
      </p:sp>
    </p:spTree>
    <p:extLst>
      <p:ext uri="{BB962C8B-B14F-4D97-AF65-F5344CB8AC3E}">
        <p14:creationId xmlns:p14="http://schemas.microsoft.com/office/powerpoint/2010/main" val="1991648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161E67-C720-1287-2396-8BD65754F292}"/>
              </a:ext>
            </a:extLst>
          </p:cNvPr>
          <p:cNvSpPr>
            <a:spLocks noGrp="1"/>
          </p:cNvSpPr>
          <p:nvPr>
            <p:ph type="title"/>
          </p:nvPr>
        </p:nvSpPr>
        <p:spPr>
          <a:xfrm>
            <a:off x="838200" y="110603"/>
            <a:ext cx="10515600" cy="541391"/>
          </a:xfrm>
        </p:spPr>
        <p:txBody>
          <a:bodyPr>
            <a:normAutofit/>
          </a:bodyPr>
          <a:lstStyle/>
          <a:p>
            <a:pPr algn="ctr"/>
            <a:r>
              <a:rPr lang="en-US" sz="3200" b="1" dirty="0"/>
              <a:t>Carcinoid Heart Disease</a:t>
            </a:r>
            <a:endParaRPr lang="el-GR" sz="3200" b="1" dirty="0"/>
          </a:p>
        </p:txBody>
      </p:sp>
      <p:pic>
        <p:nvPicPr>
          <p:cNvPr id="1026" name="Picture 2" descr="Carcinoid heart disease | Heart">
            <a:extLst>
              <a:ext uri="{FF2B5EF4-FFF2-40B4-BE49-F238E27FC236}">
                <a16:creationId xmlns:a16="http://schemas.microsoft.com/office/drawing/2014/main" id="{BA04AC5E-5C97-F1CB-E958-7A26256A067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2177" y="980387"/>
            <a:ext cx="5272882" cy="52811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diac Imaging in Carcinoid Heart Disease | JACC: Cardiovascular Imaging">
            <a:extLst>
              <a:ext uri="{FF2B5EF4-FFF2-40B4-BE49-F238E27FC236}">
                <a16:creationId xmlns:a16="http://schemas.microsoft.com/office/drawing/2014/main" id="{F07C1018-5C0C-6237-F4D3-7B8C5B73AEC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648279" y="1197203"/>
            <a:ext cx="6379532" cy="555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613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2"/>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3826</Words>
  <Application>Microsoft Office PowerPoint</Application>
  <PresentationFormat>Widescreen</PresentationFormat>
  <Paragraphs>362</Paragraphs>
  <Slides>34</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Calibri</vt:lpstr>
      <vt:lpstr>Calibri Light</vt:lpstr>
      <vt:lpstr>Cambria</vt:lpstr>
      <vt:lpstr>Courier New</vt:lpstr>
      <vt:lpstr>PF Highway Sans Pro</vt:lpstr>
      <vt:lpstr>Raleway</vt:lpstr>
      <vt:lpstr>Raleway-Light</vt:lpstr>
      <vt:lpstr>Raleway-Medium</vt:lpstr>
      <vt:lpstr>Times New Roman</vt:lpstr>
      <vt:lpstr>Wingdings</vt:lpstr>
      <vt:lpstr>Θέμα του Office</vt:lpstr>
      <vt:lpstr>Small bowel neuroendocrine tumor with Carcinoid Syndrome (CS) &amp; Carcinoid Heart Disease (CHD) : ENETS 2022 Guidance Statement in Clinical Practice</vt:lpstr>
      <vt:lpstr>PowerPoint Presentation</vt:lpstr>
      <vt:lpstr>PowerPoint Presentation</vt:lpstr>
      <vt:lpstr>Pathogenesis of CS</vt:lpstr>
      <vt:lpstr>Excessive release of serotonin and other vasoactive peptides lead to life-threatening complications</vt:lpstr>
      <vt:lpstr>High urinary 5-HIAA level is an independent prognostic factor for patients with midgut NET</vt:lpstr>
      <vt:lpstr>A number of studies have concluded on the association between CHD and high urinary 5-HIAA levels</vt:lpstr>
      <vt:lpstr>CHD is a negative prognostic factor for survival</vt:lpstr>
      <vt:lpstr>Carcinoid Heart Disease</vt:lpstr>
      <vt:lpstr>Case: 53 year old female patient</vt:lpstr>
      <vt:lpstr>PowerPoint Presentation</vt:lpstr>
      <vt:lpstr>PowerPoint Presentation</vt:lpstr>
      <vt:lpstr>ENETS synoptic report on CHD</vt:lpstr>
      <vt:lpstr>ENETS synoptic report on CHD</vt:lpstr>
      <vt:lpstr>Female Patient with Carcinoid syndrome and CHD </vt:lpstr>
      <vt:lpstr>Carcinoid Heart Disease (CHD)</vt:lpstr>
      <vt:lpstr>PowerPoint Presentation</vt:lpstr>
      <vt:lpstr>SSAs (HD) - the 1st line therapy in CS</vt:lpstr>
      <vt:lpstr>Refractory carcinoid syndrome (RCS) and severe Carcinoid heart disease. RCS is defined by recurring or persisting CS symptoms and increasing or persistently high u5‐HIAA levels despite the use of maximum label doses of SSA ENETS Guidance paper 2022</vt:lpstr>
      <vt:lpstr>PowerPoint Presentation</vt:lpstr>
      <vt:lpstr>PowerPoint Presentation</vt:lpstr>
      <vt:lpstr>Radiopharmaceuticals for GEP-NETs</vt:lpstr>
      <vt:lpstr>PowerPoint Presentation</vt:lpstr>
      <vt:lpstr>Refractory carcinoid syndrome (RCS) and severe Carcinoid heart disease. RCS is defined by recurring or persisting CS symptoms and increasing or persistently high u5‐HIAA levels despite the use of maximum label doses of SSA ENETS Guidance paper 2022</vt:lpstr>
      <vt:lpstr>PowerPoint Presentation</vt:lpstr>
      <vt:lpstr>PowerPoint Presentation</vt:lpstr>
      <vt:lpstr>PowerPoint Presentation</vt:lpstr>
      <vt:lpstr>Carcinoid crisis: Lack of broadly defined definition : any hypotension or hemodynamic instability that cannot be attributed to acute blood loss or other obvious causes by the anesthesiologist or surgeon </vt:lpstr>
      <vt:lpstr>Precipitants of carcinoid crisis</vt:lpstr>
      <vt:lpstr>How common is carcinoid crisis</vt:lpstr>
      <vt:lpstr>PowerPoint Presentation</vt:lpstr>
      <vt:lpstr>PowerPoint Presentation</vt:lpstr>
      <vt:lpstr>Several studies reported that CS symptoms have a negative impact on patients’ QoL </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bowel neuroendocrine tumor with Carcinoid Syndrome &amp; Carcinoid Heart Disease : ENETS 2022 Guidance Statement in Clinical Practice</dc:title>
  <dc:creator>ΑΘΑΝΑΣΙΟΣ ΚΑΛΤΣΑΣ</dc:creator>
  <cp:lastModifiedBy>Gregory Kaltsas</cp:lastModifiedBy>
  <cp:revision>7</cp:revision>
  <dcterms:created xsi:type="dcterms:W3CDTF">2023-10-07T08:23:06Z</dcterms:created>
  <dcterms:modified xsi:type="dcterms:W3CDTF">2023-11-14T15:45:54Z</dcterms:modified>
</cp:coreProperties>
</file>