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Default Extension="xlsx" ContentType="application/vnd.openxmlformats-officedocument.spreadsheetml.sheet"/>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Default Extension="tiff" ContentType="image/tiff"/>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commentAuthors.xml" ContentType="application/vnd.openxmlformats-officedocument.presentationml.commentAuthors+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2" r:id="rId1"/>
    <p:sldMasterId id="2147483925" r:id="rId2"/>
    <p:sldMasterId id="2147483906" r:id="rId3"/>
    <p:sldMasterId id="2147483729" r:id="rId4"/>
    <p:sldMasterId id="2147483889" r:id="rId5"/>
  </p:sldMasterIdLst>
  <p:notesMasterIdLst>
    <p:notesMasterId r:id="rId277"/>
  </p:notesMasterIdLst>
  <p:handoutMasterIdLst>
    <p:handoutMasterId r:id="rId278"/>
  </p:handoutMasterIdLst>
  <p:sldIdLst>
    <p:sldId id="813" r:id="rId6"/>
    <p:sldId id="814" r:id="rId7"/>
    <p:sldId id="818" r:id="rId8"/>
    <p:sldId id="816" r:id="rId9"/>
    <p:sldId id="710" r:id="rId10"/>
    <p:sldId id="712" r:id="rId11"/>
    <p:sldId id="713" r:id="rId12"/>
    <p:sldId id="577" r:id="rId13"/>
    <p:sldId id="509" r:id="rId14"/>
    <p:sldId id="512" r:id="rId15"/>
    <p:sldId id="823" r:id="rId16"/>
    <p:sldId id="513" r:id="rId17"/>
    <p:sldId id="506" r:id="rId18"/>
    <p:sldId id="534" r:id="rId19"/>
    <p:sldId id="703" r:id="rId20"/>
    <p:sldId id="718" r:id="rId21"/>
    <p:sldId id="702" r:id="rId22"/>
    <p:sldId id="719" r:id="rId23"/>
    <p:sldId id="730" r:id="rId24"/>
    <p:sldId id="924" r:id="rId25"/>
    <p:sldId id="725" r:id="rId26"/>
    <p:sldId id="728" r:id="rId27"/>
    <p:sldId id="913" r:id="rId28"/>
    <p:sldId id="708" r:id="rId29"/>
    <p:sldId id="738" r:id="rId30"/>
    <p:sldId id="714" r:id="rId31"/>
    <p:sldId id="746" r:id="rId32"/>
    <p:sldId id="821" r:id="rId33"/>
    <p:sldId id="743" r:id="rId34"/>
    <p:sldId id="745" r:id="rId35"/>
    <p:sldId id="904" r:id="rId36"/>
    <p:sldId id="917" r:id="rId37"/>
    <p:sldId id="916" r:id="rId38"/>
    <p:sldId id="928" r:id="rId39"/>
    <p:sldId id="930" r:id="rId40"/>
    <p:sldId id="931" r:id="rId41"/>
    <p:sldId id="932" r:id="rId42"/>
    <p:sldId id="905" r:id="rId43"/>
    <p:sldId id="808" r:id="rId44"/>
    <p:sldId id="934" r:id="rId45"/>
    <p:sldId id="919" r:id="rId46"/>
    <p:sldId id="903" r:id="rId47"/>
    <p:sldId id="937" r:id="rId48"/>
    <p:sldId id="912" r:id="rId49"/>
    <p:sldId id="568" r:id="rId50"/>
    <p:sldId id="938" r:id="rId51"/>
    <p:sldId id="939" r:id="rId52"/>
    <p:sldId id="494" r:id="rId53"/>
    <p:sldId id="588" r:id="rId54"/>
    <p:sldId id="557" r:id="rId55"/>
    <p:sldId id="576" r:id="rId56"/>
    <p:sldId id="592" r:id="rId57"/>
    <p:sldId id="914" r:id="rId58"/>
    <p:sldId id="736" r:id="rId59"/>
    <p:sldId id="735" r:id="rId60"/>
    <p:sldId id="734" r:id="rId61"/>
    <p:sldId id="910" r:id="rId62"/>
    <p:sldId id="911" r:id="rId63"/>
    <p:sldId id="925" r:id="rId64"/>
    <p:sldId id="926" r:id="rId65"/>
    <p:sldId id="944" r:id="rId66"/>
    <p:sldId id="742" r:id="rId67"/>
    <p:sldId id="927" r:id="rId68"/>
    <p:sldId id="915" r:id="rId69"/>
    <p:sldId id="510" r:id="rId70"/>
    <p:sldId id="954" r:id="rId71"/>
    <p:sldId id="955" r:id="rId72"/>
    <p:sldId id="956" r:id="rId73"/>
    <p:sldId id="722" r:id="rId74"/>
    <p:sldId id="907" r:id="rId75"/>
    <p:sldId id="834" r:id="rId76"/>
    <p:sldId id="947" r:id="rId77"/>
    <p:sldId id="946" r:id="rId78"/>
    <p:sldId id="909" r:id="rId79"/>
    <p:sldId id="783" r:id="rId80"/>
    <p:sldId id="839" r:id="rId81"/>
    <p:sldId id="841" r:id="rId82"/>
    <p:sldId id="859" r:id="rId83"/>
    <p:sldId id="866" r:id="rId84"/>
    <p:sldId id="884" r:id="rId85"/>
    <p:sldId id="888" r:id="rId86"/>
    <p:sldId id="901" r:id="rId87"/>
    <p:sldId id="902" r:id="rId88"/>
    <p:sldId id="908" r:id="rId89"/>
    <p:sldId id="448" r:id="rId90"/>
    <p:sldId id="257" r:id="rId91"/>
    <p:sldId id="449" r:id="rId92"/>
    <p:sldId id="333" r:id="rId93"/>
    <p:sldId id="380" r:id="rId94"/>
    <p:sldId id="450" r:id="rId95"/>
    <p:sldId id="378" r:id="rId96"/>
    <p:sldId id="462" r:id="rId97"/>
    <p:sldId id="258" r:id="rId98"/>
    <p:sldId id="339" r:id="rId99"/>
    <p:sldId id="340" r:id="rId100"/>
    <p:sldId id="363" r:id="rId101"/>
    <p:sldId id="365" r:id="rId102"/>
    <p:sldId id="364" r:id="rId103"/>
    <p:sldId id="480" r:id="rId104"/>
    <p:sldId id="382" r:id="rId105"/>
    <p:sldId id="386" r:id="rId106"/>
    <p:sldId id="384" r:id="rId107"/>
    <p:sldId id="389" r:id="rId108"/>
    <p:sldId id="390" r:id="rId109"/>
    <p:sldId id="391" r:id="rId110"/>
    <p:sldId id="388" r:id="rId111"/>
    <p:sldId id="393" r:id="rId112"/>
    <p:sldId id="399" r:id="rId113"/>
    <p:sldId id="397" r:id="rId114"/>
    <p:sldId id="398" r:id="rId115"/>
    <p:sldId id="400" r:id="rId116"/>
    <p:sldId id="451" r:id="rId117"/>
    <p:sldId id="416" r:id="rId118"/>
    <p:sldId id="452" r:id="rId119"/>
    <p:sldId id="429" r:id="rId120"/>
    <p:sldId id="463" r:id="rId121"/>
    <p:sldId id="464" r:id="rId122"/>
    <p:sldId id="466" r:id="rId123"/>
    <p:sldId id="465" r:id="rId124"/>
    <p:sldId id="467" r:id="rId125"/>
    <p:sldId id="461" r:id="rId126"/>
    <p:sldId id="453" r:id="rId127"/>
    <p:sldId id="455" r:id="rId128"/>
    <p:sldId id="459" r:id="rId129"/>
    <p:sldId id="457" r:id="rId130"/>
    <p:sldId id="456" r:id="rId131"/>
    <p:sldId id="454" r:id="rId132"/>
    <p:sldId id="481" r:id="rId133"/>
    <p:sldId id="472" r:id="rId134"/>
    <p:sldId id="476" r:id="rId135"/>
    <p:sldId id="479" r:id="rId136"/>
    <p:sldId id="423" r:id="rId137"/>
    <p:sldId id="424" r:id="rId138"/>
    <p:sldId id="474" r:id="rId139"/>
    <p:sldId id="425" r:id="rId140"/>
    <p:sldId id="427" r:id="rId141"/>
    <p:sldId id="426" r:id="rId142"/>
    <p:sldId id="446" r:id="rId143"/>
    <p:sldId id="406" r:id="rId144"/>
    <p:sldId id="407" r:id="rId145"/>
    <p:sldId id="411" r:id="rId146"/>
    <p:sldId id="409" r:id="rId147"/>
    <p:sldId id="370" r:id="rId148"/>
    <p:sldId id="478" r:id="rId149"/>
    <p:sldId id="371" r:id="rId150"/>
    <p:sldId id="373" r:id="rId151"/>
    <p:sldId id="372" r:id="rId152"/>
    <p:sldId id="442" r:id="rId153"/>
    <p:sldId id="445" r:id="rId154"/>
    <p:sldId id="444" r:id="rId155"/>
    <p:sldId id="483" r:id="rId156"/>
    <p:sldId id="484" r:id="rId157"/>
    <p:sldId id="485" r:id="rId158"/>
    <p:sldId id="486" r:id="rId159"/>
    <p:sldId id="487" r:id="rId160"/>
    <p:sldId id="488" r:id="rId161"/>
    <p:sldId id="489" r:id="rId162"/>
    <p:sldId id="490" r:id="rId163"/>
    <p:sldId id="491" r:id="rId164"/>
    <p:sldId id="492" r:id="rId165"/>
    <p:sldId id="493" r:id="rId166"/>
    <p:sldId id="948" r:id="rId167"/>
    <p:sldId id="495" r:id="rId168"/>
    <p:sldId id="496" r:id="rId169"/>
    <p:sldId id="497" r:id="rId170"/>
    <p:sldId id="498" r:id="rId171"/>
    <p:sldId id="499" r:id="rId172"/>
    <p:sldId id="500" r:id="rId173"/>
    <p:sldId id="501" r:id="rId174"/>
    <p:sldId id="502" r:id="rId175"/>
    <p:sldId id="503" r:id="rId176"/>
    <p:sldId id="504" r:id="rId177"/>
    <p:sldId id="505" r:id="rId178"/>
    <p:sldId id="949" r:id="rId179"/>
    <p:sldId id="507" r:id="rId180"/>
    <p:sldId id="950" r:id="rId181"/>
    <p:sldId id="518" r:id="rId182"/>
    <p:sldId id="519" r:id="rId183"/>
    <p:sldId id="532" r:id="rId184"/>
    <p:sldId id="525" r:id="rId185"/>
    <p:sldId id="523" r:id="rId186"/>
    <p:sldId id="524" r:id="rId187"/>
    <p:sldId id="527" r:id="rId188"/>
    <p:sldId id="957" r:id="rId189"/>
    <p:sldId id="958" r:id="rId190"/>
    <p:sldId id="531" r:id="rId191"/>
    <p:sldId id="521" r:id="rId192"/>
    <p:sldId id="533" r:id="rId193"/>
    <p:sldId id="269" r:id="rId194"/>
    <p:sldId id="272" r:id="rId195"/>
    <p:sldId id="273" r:id="rId196"/>
    <p:sldId id="275" r:id="rId197"/>
    <p:sldId id="277" r:id="rId198"/>
    <p:sldId id="278" r:id="rId199"/>
    <p:sldId id="280" r:id="rId200"/>
    <p:sldId id="281" r:id="rId201"/>
    <p:sldId id="283" r:id="rId202"/>
    <p:sldId id="285" r:id="rId203"/>
    <p:sldId id="286" r:id="rId204"/>
    <p:sldId id="288" r:id="rId205"/>
    <p:sldId id="289" r:id="rId206"/>
    <p:sldId id="290" r:id="rId207"/>
    <p:sldId id="291" r:id="rId208"/>
    <p:sldId id="292" r:id="rId209"/>
    <p:sldId id="293" r:id="rId210"/>
    <p:sldId id="294" r:id="rId211"/>
    <p:sldId id="295" r:id="rId212"/>
    <p:sldId id="296" r:id="rId213"/>
    <p:sldId id="297" r:id="rId214"/>
    <p:sldId id="298" r:id="rId215"/>
    <p:sldId id="299" r:id="rId216"/>
    <p:sldId id="300" r:id="rId217"/>
    <p:sldId id="301" r:id="rId218"/>
    <p:sldId id="302" r:id="rId219"/>
    <p:sldId id="303" r:id="rId220"/>
    <p:sldId id="304" r:id="rId221"/>
    <p:sldId id="305" r:id="rId222"/>
    <p:sldId id="306" r:id="rId223"/>
    <p:sldId id="307" r:id="rId224"/>
    <p:sldId id="309" r:id="rId225"/>
    <p:sldId id="310" r:id="rId226"/>
    <p:sldId id="311" r:id="rId227"/>
    <p:sldId id="312" r:id="rId228"/>
    <p:sldId id="313" r:id="rId229"/>
    <p:sldId id="314" r:id="rId230"/>
    <p:sldId id="315" r:id="rId231"/>
    <p:sldId id="316" r:id="rId232"/>
    <p:sldId id="317" r:id="rId233"/>
    <p:sldId id="318" r:id="rId234"/>
    <p:sldId id="319" r:id="rId235"/>
    <p:sldId id="320" r:id="rId236"/>
    <p:sldId id="321" r:id="rId237"/>
    <p:sldId id="322" r:id="rId238"/>
    <p:sldId id="323" r:id="rId239"/>
    <p:sldId id="331" r:id="rId240"/>
    <p:sldId id="332" r:id="rId241"/>
    <p:sldId id="829" r:id="rId242"/>
    <p:sldId id="649" r:id="rId243"/>
    <p:sldId id="650" r:id="rId244"/>
    <p:sldId id="651" r:id="rId245"/>
    <p:sldId id="652" r:id="rId246"/>
    <p:sldId id="654" r:id="rId247"/>
    <p:sldId id="655" r:id="rId248"/>
    <p:sldId id="656" r:id="rId249"/>
    <p:sldId id="657" r:id="rId250"/>
    <p:sldId id="658" r:id="rId251"/>
    <p:sldId id="659" r:id="rId252"/>
    <p:sldId id="661" r:id="rId253"/>
    <p:sldId id="662" r:id="rId254"/>
    <p:sldId id="663" r:id="rId255"/>
    <p:sldId id="665" r:id="rId256"/>
    <p:sldId id="666" r:id="rId257"/>
    <p:sldId id="667" r:id="rId258"/>
    <p:sldId id="668" r:id="rId259"/>
    <p:sldId id="669" r:id="rId260"/>
    <p:sldId id="670" r:id="rId261"/>
    <p:sldId id="671" r:id="rId262"/>
    <p:sldId id="672" r:id="rId263"/>
    <p:sldId id="683" r:id="rId264"/>
    <p:sldId id="684" r:id="rId265"/>
    <p:sldId id="673" r:id="rId266"/>
    <p:sldId id="674" r:id="rId267"/>
    <p:sldId id="675" r:id="rId268"/>
    <p:sldId id="676" r:id="rId269"/>
    <p:sldId id="677" r:id="rId270"/>
    <p:sldId id="678" r:id="rId271"/>
    <p:sldId id="679" r:id="rId272"/>
    <p:sldId id="680" r:id="rId273"/>
    <p:sldId id="682" r:id="rId274"/>
    <p:sldId id="685" r:id="rId275"/>
    <p:sldId id="686" r:id="rId276"/>
  </p:sldIdLst>
  <p:sldSz cx="9144000" cy="5143500" type="screen16x9"/>
  <p:notesSz cx="6735763" cy="9866313"/>
  <p:custDataLst>
    <p:tags r:id="rId279"/>
  </p:custDataLst>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 xmlns:p15="http://schemas.microsoft.com/office/powerpoint/2012/main">
        <p15:guide id="25" orient="horz" pos="1960" userDrawn="1">
          <p15:clr>
            <a:srgbClr val="A4A3A4"/>
          </p15:clr>
        </p15:guide>
        <p15:guide id="28" orient="horz" pos="758" userDrawn="1">
          <p15:clr>
            <a:srgbClr val="5ACBF0"/>
          </p15:clr>
        </p15:guide>
        <p15:guide id="29" orient="horz" pos="2142" userDrawn="1">
          <p15:clr>
            <a:srgbClr val="5ACBF0"/>
          </p15:clr>
        </p15:guide>
        <p15:guide id="30" orient="horz" pos="2436" userDrawn="1">
          <p15:clr>
            <a:srgbClr val="5ACBF0"/>
          </p15:clr>
        </p15:guide>
        <p15:guide id="32" orient="horz" pos="1416" userDrawn="1">
          <p15:clr>
            <a:srgbClr val="5ACBF0"/>
          </p15:clr>
        </p15:guide>
        <p15:guide id="33" pos="2880">
          <p15:clr>
            <a:srgbClr val="A4A3A4"/>
          </p15:clr>
        </p15:guide>
        <p15:guide id="34" pos="672" userDrawn="1">
          <p15:clr>
            <a:srgbClr val="A4A3A4"/>
          </p15:clr>
        </p15:guide>
        <p15:guide id="35" pos="1995" userDrawn="1">
          <p15:clr>
            <a:srgbClr val="A4A3A4"/>
          </p15:clr>
        </p15:guide>
        <p15:guide id="36" orient="horz" pos="1008" userDrawn="1">
          <p15:clr>
            <a:srgbClr val="5ACBF0"/>
          </p15:clr>
        </p15:guide>
        <p15:guide id="37" orient="horz" pos="2611" userDrawn="1">
          <p15:clr>
            <a:srgbClr val="5ACBF0"/>
          </p15:clr>
        </p15:guide>
        <p15:guide id="38" pos="2494" userDrawn="1">
          <p15:clr>
            <a:srgbClr val="A4A3A4"/>
          </p15:clr>
        </p15:guide>
        <p15:guide id="39" pos="2132" userDrawn="1">
          <p15:clr>
            <a:srgbClr val="A4A3A4"/>
          </p15:clr>
        </p15:guide>
        <p15:guide id="40" pos="3107" userDrawn="1">
          <p15:clr>
            <a:srgbClr val="A4A3A4"/>
          </p15:clr>
        </p15:guide>
        <p15:guide id="41" pos="589" userDrawn="1">
          <p15:clr>
            <a:srgbClr val="A4A3A4"/>
          </p15:clr>
        </p15:guide>
        <p15:guide id="42" orient="horz" pos="768" userDrawn="1">
          <p15:clr>
            <a:srgbClr val="5ACBF0"/>
          </p15:clr>
        </p15:guide>
        <p15:guide id="43" orient="horz" pos="1948">
          <p15:clr>
            <a:srgbClr val="A4A3A4"/>
          </p15:clr>
        </p15:guide>
        <p15:guide id="44" orient="horz" pos="243">
          <p15:clr>
            <a:srgbClr val="A4A3A4"/>
          </p15:clr>
        </p15:guide>
        <p15:guide id="45" orient="horz" pos="2122">
          <p15:clr>
            <a:srgbClr val="A4A3A4"/>
          </p15:clr>
        </p15:guide>
        <p15:guide id="46" orient="horz" pos="2345">
          <p15:clr>
            <a:srgbClr val="A4A3A4"/>
          </p15:clr>
        </p15:guide>
        <p15:guide id="47" orient="horz" pos="1760">
          <p15:clr>
            <a:srgbClr val="A4A3A4"/>
          </p15:clr>
        </p15:guide>
        <p15:guide id="48" orient="horz" pos="974">
          <p15:clr>
            <a:srgbClr val="A4A3A4"/>
          </p15:clr>
        </p15:guide>
        <p15:guide id="49" orient="horz" pos="2901">
          <p15:clr>
            <a:srgbClr val="A4A3A4"/>
          </p15:clr>
        </p15:guide>
        <p15:guide id="50" orient="horz" pos="321">
          <p15:clr>
            <a:srgbClr val="A4A3A4"/>
          </p15:clr>
        </p15:guide>
        <p15:guide id="51" orient="horz" pos="790">
          <p15:clr>
            <a:srgbClr val="A4A3A4"/>
          </p15:clr>
        </p15:guide>
        <p15:guide id="52" orient="horz" pos="153">
          <p15:clr>
            <a:srgbClr val="A4A3A4"/>
          </p15:clr>
        </p15:guide>
        <p15:guide id="53" orient="horz" pos="1075">
          <p15:clr>
            <a:srgbClr val="A4A3A4"/>
          </p15:clr>
        </p15:guide>
        <p15:guide id="54" orient="horz" pos="2150">
          <p15:clr>
            <a:srgbClr val="A4A3A4"/>
          </p15:clr>
        </p15:guide>
        <p15:guide id="55" orient="horz" pos="575">
          <p15:clr>
            <a:srgbClr val="A4A3A4"/>
          </p15:clr>
        </p15:guide>
        <p15:guide id="56" orient="horz" pos="56">
          <p15:clr>
            <a:srgbClr val="A4A3A4"/>
          </p15:clr>
        </p15:guide>
        <p15:guide id="57" orient="horz" pos="3169">
          <p15:clr>
            <a:srgbClr val="A4A3A4"/>
          </p15:clr>
        </p15:guide>
        <p15:guide id="58" orient="horz" pos="2556">
          <p15:clr>
            <a:srgbClr val="A4A3A4"/>
          </p15:clr>
        </p15:guide>
        <p15:guide id="59" pos="5567">
          <p15:clr>
            <a:srgbClr val="A4A3A4"/>
          </p15:clr>
        </p15:guide>
        <p15:guide id="60" pos="207">
          <p15:clr>
            <a:srgbClr val="A4A3A4"/>
          </p15:clr>
        </p15:guide>
        <p15:guide id="61" pos="2115">
          <p15:clr>
            <a:srgbClr val="A4A3A4"/>
          </p15:clr>
        </p15:guide>
        <p15:guide id="62" pos="2335">
          <p15:clr>
            <a:srgbClr val="A4A3A4"/>
          </p15:clr>
        </p15:guide>
        <p15:guide id="63" pos="5235">
          <p15:clr>
            <a:srgbClr val="A4A3A4"/>
          </p15:clr>
        </p15:guide>
        <p15:guide id="64" pos="5637">
          <p15:clr>
            <a:srgbClr val="A4A3A4"/>
          </p15:clr>
        </p15:guide>
        <p15:guide id="65" pos="1977">
          <p15:clr>
            <a:srgbClr val="A4A3A4"/>
          </p15:clr>
        </p15:guide>
      </p15:sldGuideLst>
    </p:ext>
    <p:ext uri="{2D200454-40CA-4A62-9FC3-DE9A4176ACB9}">
      <p15:notesGuideLst xmlns="" xmlns:p15="http://schemas.microsoft.com/office/powerpoint/2012/main">
        <p15:guide id="1" orient="horz" pos="3108">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KE (Ole Kim Eskerod)" initials="OKE" lastIdx="14" clrIdx="0"/>
  <p:cmAuthor id="1" name="RBKL (Rebecka Lindh)" initials="RBKL" lastIdx="3" clrIdx="1"/>
  <p:cmAuthor id="2" name="Andy Palmer, PhD" initials="APP" lastIdx="92" clrIdx="2"/>
  <p:cmAuthor id="3" name="Savroop Bhamra" initials="SB" lastIdx="135" clrIdx="3"/>
  <p:cmAuthor id="4" name="MSQS (Michael Kriegbaum Skjødt)" initials="MSQS" lastIdx="52" clrIdx="4"/>
  <p:cmAuthor id="5" name="RSIB (Rubdeep Singh Bindra)" initials="RSIB" lastIdx="11" clrIdx="5"/>
  <p:cmAuthor id="6" name="Sandy Agnew" initials="SA" lastIdx="10" clrIdx="6"/>
  <p:cmAuthor id="7" name="Sarah Etheridge, PhD" initials="SEP" lastIdx="75" clrIdx="7"/>
  <p:cmAuthor id="8" name="MBTP (Marianne Bach Treppendahl)" initials="MBTP" lastIdx="125" clrIdx="8"/>
  <p:cmAuthor id="9" name="JGO (Jesso George)" initials="J(G" lastIdx="33" clrIdx="9"/>
  <p:cmAuthor id="10" name="DVTS (Divyalasya T V S)" initials="DVTS" lastIdx="24" clrIdx="10"/>
  <p:cmAuthor id="11" name="DVTS (Divyalasya T V S)" initials="D(TVS" lastIdx="63" clrIdx="11"/>
  <p:cmAuthor id="12" name="VNVS (Vinutha V S)" initials="VNVS" lastIdx="1" clrIdx="12"/>
  <p:cmAuthor id="13" name="HSRD (Hans Askelund Sævereid)" initials="HSRD " lastIdx="97" clrIdx="13"/>
  <p:cmAuthor id="14" name="VKBV (Vinaya Kumar B V)" initials="VKBV"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3A06"/>
    <a:srgbClr val="C2DEEA"/>
    <a:srgbClr val="FFCC00"/>
    <a:srgbClr val="FF6666"/>
    <a:srgbClr val="FFC166"/>
    <a:srgbClr val="FFE066"/>
    <a:srgbClr val="7AB97A"/>
    <a:srgbClr val="FF0000"/>
    <a:srgbClr val="FF9900"/>
    <a:srgbClr val="FFC9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47E69-B0A7-4A6E-86C3-E94D8BB81C6C}" v="38" dt="2023-04-25T07:09:08.18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465" autoAdjust="0"/>
    <p:restoredTop sz="83390" autoAdjust="0"/>
  </p:normalViewPr>
  <p:slideViewPr>
    <p:cSldViewPr snapToGrid="0" snapToObjects="1" showGuides="1">
      <p:cViewPr varScale="1">
        <p:scale>
          <a:sx n="141" d="100"/>
          <a:sy n="141" d="100"/>
        </p:scale>
        <p:origin x="-1142" y="-72"/>
      </p:cViewPr>
      <p:guideLst>
        <p:guide orient="horz" pos="1960"/>
        <p:guide orient="horz" pos="758"/>
        <p:guide orient="horz" pos="2142"/>
        <p:guide orient="horz" pos="2436"/>
        <p:guide orient="horz" pos="1416"/>
        <p:guide orient="horz" pos="1008"/>
        <p:guide orient="horz" pos="2611"/>
        <p:guide orient="horz" pos="768"/>
        <p:guide pos="2880"/>
        <p:guide pos="672"/>
        <p:guide pos="1995"/>
        <p:guide pos="2494"/>
        <p:guide pos="2132"/>
        <p:guide pos="3107"/>
        <p:guide pos="589"/>
        <p:guide pos="5567"/>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napToObjects="1" showGuides="1">
      <p:cViewPr varScale="1">
        <p:scale>
          <a:sx n="49" d="100"/>
          <a:sy n="49" d="100"/>
        </p:scale>
        <p:origin x="-2976" y="-102"/>
      </p:cViewPr>
      <p:guideLst>
        <p:guide orient="horz" pos="3108"/>
        <p:guide pos="2122"/>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slide" Target="slides/slide242.xml"/><Relationship Id="rId107" Type="http://schemas.openxmlformats.org/officeDocument/2006/relationships/slide" Target="slides/slide102.xml"/><Relationship Id="rId268" Type="http://schemas.openxmlformats.org/officeDocument/2006/relationships/slide" Target="slides/slide263.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ags" Target="tags/tag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commentAuthors" Target="commentAuthor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260" Type="http://schemas.openxmlformats.org/officeDocument/2006/relationships/slide" Target="slides/slide255.xml"/><Relationship Id="rId265" Type="http://schemas.openxmlformats.org/officeDocument/2006/relationships/slide" Target="slides/slide260.xml"/><Relationship Id="rId281"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slideMaster" Target="slideMasters/slideMaster2.xml"/><Relationship Id="rId29" Type="http://schemas.openxmlformats.org/officeDocument/2006/relationships/slide" Target="slides/slide24.xml"/><Relationship Id="rId250" Type="http://schemas.openxmlformats.org/officeDocument/2006/relationships/slide" Target="slides/slide245.xml"/><Relationship Id="rId255" Type="http://schemas.openxmlformats.org/officeDocument/2006/relationships/slide" Target="slides/slide250.xml"/><Relationship Id="rId271" Type="http://schemas.openxmlformats.org/officeDocument/2006/relationships/slide" Target="slides/slide266.xml"/><Relationship Id="rId276" Type="http://schemas.openxmlformats.org/officeDocument/2006/relationships/slide" Target="slides/slide271.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261" Type="http://schemas.openxmlformats.org/officeDocument/2006/relationships/slide" Target="slides/slide256.xml"/><Relationship Id="rId266" Type="http://schemas.openxmlformats.org/officeDocument/2006/relationships/slide" Target="slides/slide26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282"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slide" Target="slides/slide246.xml"/><Relationship Id="rId256" Type="http://schemas.openxmlformats.org/officeDocument/2006/relationships/slide" Target="slides/slide251.xml"/><Relationship Id="rId277" Type="http://schemas.openxmlformats.org/officeDocument/2006/relationships/notesMaster" Target="notesMasters/notes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72" Type="http://schemas.openxmlformats.org/officeDocument/2006/relationships/slide" Target="slides/slide267.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267" Type="http://schemas.openxmlformats.org/officeDocument/2006/relationships/slide" Target="slides/slide262.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262" Type="http://schemas.openxmlformats.org/officeDocument/2006/relationships/slide" Target="slides/slide257.xml"/><Relationship Id="rId283"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handoutMaster" Target="handoutMasters/handoutMaster1.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tableStyles" Target="tableStyles.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microsoft.com/office/2015/10/relationships/revisionInfo" Target="revisionInfo.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doughnutChart>
        <c:varyColors val="1"/>
        <c:ser>
          <c:idx val="0"/>
          <c:order val="0"/>
          <c:tx>
            <c:strRef>
              <c:f>Sheet1!$B$1</c:f>
              <c:strCache>
                <c:ptCount val="1"/>
                <c:pt idx="0">
                  <c:v>Sales</c:v>
                </c:pt>
              </c:strCache>
            </c:strRef>
          </c:tx>
          <c:dPt>
            <c:idx val="0"/>
            <c:spPr>
              <a:solidFill>
                <a:srgbClr val="009FDA"/>
              </a:solidFill>
            </c:spPr>
            <c:extLst xmlns:c16r2="http://schemas.microsoft.com/office/drawing/2015/06/chart">
              <c:ext xmlns:c16="http://schemas.microsoft.com/office/drawing/2014/chart" uri="{C3380CC4-5D6E-409C-BE32-E72D297353CC}">
                <c16:uniqueId val="{00000001-B52C-4B55-BF32-67FCE1593990}"/>
              </c:ext>
            </c:extLst>
          </c:dPt>
          <c:dPt>
            <c:idx val="1"/>
            <c:spPr>
              <a:solidFill>
                <a:srgbClr val="E0DED8"/>
              </a:solidFill>
            </c:spPr>
            <c:extLst xmlns:c16r2="http://schemas.microsoft.com/office/drawing/2015/06/chart">
              <c:ext xmlns:c16="http://schemas.microsoft.com/office/drawing/2014/chart" uri="{C3380CC4-5D6E-409C-BE32-E72D297353CC}">
                <c16:uniqueId val="{00000003-B52C-4B55-BF32-67FCE1593990}"/>
              </c:ext>
            </c:extLst>
          </c:dPt>
          <c:dPt>
            <c:idx val="2"/>
            <c:spPr>
              <a:solidFill>
                <a:srgbClr val="001965"/>
              </a:solidFill>
            </c:spPr>
            <c:extLst xmlns:c16r2="http://schemas.microsoft.com/office/drawing/2015/06/chart">
              <c:ext xmlns:c16="http://schemas.microsoft.com/office/drawing/2014/chart" uri="{C3380CC4-5D6E-409C-BE32-E72D297353CC}">
                <c16:uniqueId val="{00000005-B52C-4B55-BF32-67FCE1593990}"/>
              </c:ext>
            </c:extLst>
          </c:dPt>
          <c:cat>
            <c:numRef>
              <c:f>Sheet1!$A$2:$A$4</c:f>
              <c:numCache>
                <c:formatCode>General</c:formatCode>
                <c:ptCount val="3"/>
              </c:numCache>
            </c:numRef>
          </c:cat>
          <c:val>
            <c:numRef>
              <c:f>Sheet1!$B$2:$B$4</c:f>
              <c:numCache>
                <c:formatCode>General</c:formatCode>
                <c:ptCount val="3"/>
                <c:pt idx="0">
                  <c:v>50</c:v>
                </c:pt>
                <c:pt idx="1">
                  <c:v>25</c:v>
                </c:pt>
                <c:pt idx="2">
                  <c:v>25</c:v>
                </c:pt>
              </c:numCache>
            </c:numRef>
          </c:val>
          <c:extLst xmlns:c16r2="http://schemas.microsoft.com/office/drawing/2015/06/chart">
            <c:ext xmlns:c16="http://schemas.microsoft.com/office/drawing/2014/chart" uri="{C3380CC4-5D6E-409C-BE32-E72D297353CC}">
              <c16:uniqueId val="{00000006-B52C-4B55-BF32-67FCE1593990}"/>
            </c:ext>
          </c:extLst>
        </c:ser>
        <c:firstSliceAng val="0"/>
        <c:holeSize val="50"/>
      </c:doughnutChart>
    </c:plotArea>
    <c:plotVisOnly val="1"/>
    <c:dispBlanksAs val="zero"/>
  </c:chart>
  <c:txPr>
    <a:bodyPr/>
    <a:lstStyle/>
    <a:p>
      <a:pPr>
        <a:defRPr sz="1800"/>
      </a:pPr>
      <a:endParaRPr lang="el-G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l-GR"/>
  <c:chart>
    <c:autoTitleDeleted val="1"/>
    <c:plotArea>
      <c:layout/>
      <c:doughnutChart>
        <c:varyColors val="1"/>
        <c:ser>
          <c:idx val="0"/>
          <c:order val="0"/>
          <c:tx>
            <c:strRef>
              <c:f>Sheet1!$B$1</c:f>
              <c:strCache>
                <c:ptCount val="1"/>
                <c:pt idx="0">
                  <c:v>Sales</c:v>
                </c:pt>
              </c:strCache>
            </c:strRef>
          </c:tx>
          <c:dPt>
            <c:idx val="0"/>
            <c:spPr>
              <a:solidFill>
                <a:srgbClr val="009FDA"/>
              </a:solidFill>
            </c:spPr>
            <c:extLst xmlns:c16r2="http://schemas.microsoft.com/office/drawing/2015/06/chart">
              <c:ext xmlns:c16="http://schemas.microsoft.com/office/drawing/2014/chart" uri="{C3380CC4-5D6E-409C-BE32-E72D297353CC}">
                <c16:uniqueId val="{00000001-B52C-4B55-BF32-67FCE1593990}"/>
              </c:ext>
            </c:extLst>
          </c:dPt>
          <c:dPt>
            <c:idx val="1"/>
            <c:spPr>
              <a:solidFill>
                <a:srgbClr val="E0DED8"/>
              </a:solidFill>
            </c:spPr>
            <c:extLst xmlns:c16r2="http://schemas.microsoft.com/office/drawing/2015/06/chart">
              <c:ext xmlns:c16="http://schemas.microsoft.com/office/drawing/2014/chart" uri="{C3380CC4-5D6E-409C-BE32-E72D297353CC}">
                <c16:uniqueId val="{00000003-B52C-4B55-BF32-67FCE1593990}"/>
              </c:ext>
            </c:extLst>
          </c:dPt>
          <c:dPt>
            <c:idx val="2"/>
            <c:spPr>
              <a:solidFill>
                <a:srgbClr val="001965"/>
              </a:solidFill>
            </c:spPr>
            <c:extLst xmlns:c16r2="http://schemas.microsoft.com/office/drawing/2015/06/chart">
              <c:ext xmlns:c16="http://schemas.microsoft.com/office/drawing/2014/chart" uri="{C3380CC4-5D6E-409C-BE32-E72D297353CC}">
                <c16:uniqueId val="{00000005-B52C-4B55-BF32-67FCE1593990}"/>
              </c:ext>
            </c:extLst>
          </c:dPt>
          <c:cat>
            <c:numRef>
              <c:f>Sheet1!$A$2:$A$4</c:f>
              <c:numCache>
                <c:formatCode>General</c:formatCode>
                <c:ptCount val="3"/>
              </c:numCache>
            </c:numRef>
          </c:cat>
          <c:val>
            <c:numRef>
              <c:f>Sheet1!$B$2:$B$4</c:f>
              <c:numCache>
                <c:formatCode>General</c:formatCode>
                <c:ptCount val="3"/>
                <c:pt idx="0">
                  <c:v>50</c:v>
                </c:pt>
                <c:pt idx="1">
                  <c:v>25</c:v>
                </c:pt>
                <c:pt idx="2">
                  <c:v>25</c:v>
                </c:pt>
              </c:numCache>
            </c:numRef>
          </c:val>
          <c:extLst xmlns:c16r2="http://schemas.microsoft.com/office/drawing/2015/06/chart">
            <c:ext xmlns:c16="http://schemas.microsoft.com/office/drawing/2014/chart" uri="{C3380CC4-5D6E-409C-BE32-E72D297353CC}">
              <c16:uniqueId val="{00000006-B52C-4B55-BF32-67FCE1593990}"/>
            </c:ext>
          </c:extLst>
        </c:ser>
        <c:firstSliceAng val="0"/>
        <c:holeSize val="50"/>
      </c:doughnutChart>
    </c:plotArea>
    <c:plotVisOnly val="1"/>
    <c:dispBlanksAs val="zero"/>
  </c:chart>
  <c:txPr>
    <a:bodyPr/>
    <a:lstStyle/>
    <a:p>
      <a:pPr>
        <a:defRPr sz="1800"/>
      </a:pPr>
      <a:endParaRPr lang="el-GR"/>
    </a:p>
  </c:txPr>
  <c:externalData r:id="rId1"/>
</c:chartSpace>
</file>

<file path=ppt/handoutMasters/_rels/handout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338" name="Picture 11" descr="NN_m_2c_RGB"/>
          <p:cNvPicPr>
            <a:picLocks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5798682" y="9035557"/>
            <a:ext cx="785839" cy="721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Header Placeholder 1"/>
          <p:cNvSpPr>
            <a:spLocks noGrp="1"/>
          </p:cNvSpPr>
          <p:nvPr>
            <p:ph type="hdr" sz="quarter"/>
          </p:nvPr>
        </p:nvSpPr>
        <p:spPr>
          <a:xfrm>
            <a:off x="0" y="0"/>
            <a:ext cx="2918831" cy="232955"/>
          </a:xfrm>
          <a:prstGeom prst="rect">
            <a:avLst/>
          </a:prstGeom>
        </p:spPr>
        <p:txBody>
          <a:bodyPr vert="horz" lIns="216000" tIns="45720" rIns="180000" bIns="45720" rtlCol="0"/>
          <a:lstStyle>
            <a:lvl1pPr algn="l" fontAlgn="auto">
              <a:spcBef>
                <a:spcPts val="0"/>
              </a:spcBef>
              <a:spcAft>
                <a:spcPts val="0"/>
              </a:spcAft>
              <a:defRPr sz="900" dirty="0">
                <a:latin typeface="+mn-lt"/>
                <a:cs typeface="+mn-cs"/>
              </a:defRPr>
            </a:lvl1pPr>
          </a:lstStyle>
          <a:p>
            <a:pPr>
              <a:defRPr/>
            </a:pPr>
            <a:endParaRPr lang="en-GB" dirty="0"/>
          </a:p>
        </p:txBody>
      </p:sp>
      <p:sp>
        <p:nvSpPr>
          <p:cNvPr id="3" name="Date Placeholder 2"/>
          <p:cNvSpPr>
            <a:spLocks noGrp="1"/>
          </p:cNvSpPr>
          <p:nvPr>
            <p:ph type="dt" sz="quarter" idx="1"/>
          </p:nvPr>
        </p:nvSpPr>
        <p:spPr>
          <a:xfrm>
            <a:off x="3815373" y="0"/>
            <a:ext cx="2918831" cy="232955"/>
          </a:xfrm>
          <a:prstGeom prst="rect">
            <a:avLst/>
          </a:prstGeom>
        </p:spPr>
        <p:txBody>
          <a:bodyPr vert="horz" lIns="216000" tIns="45720" rIns="180000" bIns="45720" rtlCol="0"/>
          <a:lstStyle>
            <a:lvl1pPr algn="r" fontAlgn="auto">
              <a:spcBef>
                <a:spcPts val="0"/>
              </a:spcBef>
              <a:spcAft>
                <a:spcPts val="0"/>
              </a:spcAft>
              <a:defRPr sz="900" smtClean="0">
                <a:latin typeface="+mn-lt"/>
                <a:cs typeface="+mn-cs"/>
              </a:defRPr>
            </a:lvl1pPr>
          </a:lstStyle>
          <a:p>
            <a:pPr>
              <a:defRPr/>
            </a:pPr>
            <a:fld id="{C029E6B0-C304-4ABC-9622-335E387EBE20}" type="datetimeFigureOut">
              <a:rPr lang="en-GB"/>
              <a:pPr>
                <a:defRPr/>
              </a:pPr>
              <a:t>12/03/2024</a:t>
            </a:fld>
            <a:endParaRPr lang="en-GB" dirty="0"/>
          </a:p>
        </p:txBody>
      </p:sp>
      <p:sp>
        <p:nvSpPr>
          <p:cNvPr id="4" name="Footer Placeholder 3"/>
          <p:cNvSpPr>
            <a:spLocks noGrp="1"/>
          </p:cNvSpPr>
          <p:nvPr>
            <p:ph type="ftr" sz="quarter" idx="2"/>
          </p:nvPr>
        </p:nvSpPr>
        <p:spPr>
          <a:xfrm>
            <a:off x="0" y="226103"/>
            <a:ext cx="2918831" cy="232955"/>
          </a:xfrm>
          <a:prstGeom prst="rect">
            <a:avLst/>
          </a:prstGeom>
        </p:spPr>
        <p:txBody>
          <a:bodyPr vert="horz" lIns="216000" tIns="45720" rIns="180000" bIns="45720" rtlCol="0" anchor="b"/>
          <a:lstStyle>
            <a:lvl1pPr algn="l" fontAlgn="auto">
              <a:spcBef>
                <a:spcPts val="0"/>
              </a:spcBef>
              <a:spcAft>
                <a:spcPts val="0"/>
              </a:spcAft>
              <a:defRPr sz="900">
                <a:latin typeface="+mn-lt"/>
                <a:cs typeface="+mn-cs"/>
              </a:defRPr>
            </a:lvl1pPr>
          </a:lstStyle>
          <a:p>
            <a:pPr>
              <a:defRPr/>
            </a:pPr>
            <a:endParaRPr lang="en-GB" dirty="0"/>
          </a:p>
        </p:txBody>
      </p:sp>
      <p:sp>
        <p:nvSpPr>
          <p:cNvPr id="5" name="Slide Number Placeholder 4"/>
          <p:cNvSpPr>
            <a:spLocks noGrp="1"/>
          </p:cNvSpPr>
          <p:nvPr>
            <p:ph type="sldNum" sz="quarter" idx="3"/>
          </p:nvPr>
        </p:nvSpPr>
        <p:spPr>
          <a:xfrm>
            <a:off x="3815373" y="226103"/>
            <a:ext cx="2918831" cy="232955"/>
          </a:xfrm>
          <a:prstGeom prst="rect">
            <a:avLst/>
          </a:prstGeom>
        </p:spPr>
        <p:txBody>
          <a:bodyPr vert="horz" lIns="216000" tIns="45720" rIns="180000" bIns="45720" rtlCol="0" anchor="b"/>
          <a:lstStyle>
            <a:lvl1pPr algn="r" fontAlgn="auto">
              <a:spcBef>
                <a:spcPts val="0"/>
              </a:spcBef>
              <a:spcAft>
                <a:spcPts val="0"/>
              </a:spcAft>
              <a:defRPr sz="900" smtClean="0">
                <a:latin typeface="+mn-lt"/>
                <a:cs typeface="+mn-cs"/>
              </a:defRPr>
            </a:lvl1pPr>
          </a:lstStyle>
          <a:p>
            <a:pPr>
              <a:defRPr/>
            </a:pPr>
            <a:fld id="{F6FE8CA3-A234-44D2-B630-7CA547D8532D}" type="slidenum">
              <a:rPr lang="en-GB"/>
              <a:pPr>
                <a:defRPr/>
              </a:pPr>
              <a:t>‹#›</a:t>
            </a:fld>
            <a:endParaRPr lang="en-GB" dirty="0"/>
          </a:p>
        </p:txBody>
      </p:sp>
    </p:spTree>
    <p:extLst>
      <p:ext uri="{BB962C8B-B14F-4D97-AF65-F5344CB8AC3E}">
        <p14:creationId xmlns="" xmlns:p14="http://schemas.microsoft.com/office/powerpoint/2010/main" val="2298355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231242"/>
          </a:xfrm>
          <a:prstGeom prst="rect">
            <a:avLst/>
          </a:prstGeom>
        </p:spPr>
        <p:txBody>
          <a:bodyPr vert="horz" lIns="216000" tIns="45720" rIns="216000" bIns="45720" rtlCol="0"/>
          <a:lstStyle>
            <a:lvl1pPr algn="l" fontAlgn="auto">
              <a:spcBef>
                <a:spcPts val="0"/>
              </a:spcBef>
              <a:spcAft>
                <a:spcPts val="0"/>
              </a:spcAft>
              <a:defRPr sz="900" dirty="0">
                <a:latin typeface="+mn-lt"/>
                <a:cs typeface="+mn-cs"/>
              </a:defRPr>
            </a:lvl1pPr>
          </a:lstStyle>
          <a:p>
            <a:pPr>
              <a:defRPr/>
            </a:pPr>
            <a:endParaRPr lang="en-GB" dirty="0"/>
          </a:p>
        </p:txBody>
      </p:sp>
      <p:sp>
        <p:nvSpPr>
          <p:cNvPr id="3" name="Date Placeholder 2"/>
          <p:cNvSpPr>
            <a:spLocks noGrp="1"/>
          </p:cNvSpPr>
          <p:nvPr>
            <p:ph type="dt" idx="1"/>
          </p:nvPr>
        </p:nvSpPr>
        <p:spPr>
          <a:xfrm>
            <a:off x="3815373" y="1"/>
            <a:ext cx="2918831" cy="231242"/>
          </a:xfrm>
          <a:prstGeom prst="rect">
            <a:avLst/>
          </a:prstGeom>
        </p:spPr>
        <p:txBody>
          <a:bodyPr vert="horz" lIns="216000" tIns="45720" rIns="216000" bIns="45720" rtlCol="0"/>
          <a:lstStyle>
            <a:lvl1pPr algn="r" fontAlgn="auto">
              <a:spcBef>
                <a:spcPts val="0"/>
              </a:spcBef>
              <a:spcAft>
                <a:spcPts val="0"/>
              </a:spcAft>
              <a:defRPr sz="900" smtClean="0">
                <a:latin typeface="+mn-lt"/>
                <a:cs typeface="+mn-cs"/>
              </a:defRPr>
            </a:lvl1pPr>
          </a:lstStyle>
          <a:p>
            <a:pPr>
              <a:defRPr/>
            </a:pPr>
            <a:fld id="{CEC17962-A270-4069-BA88-9BEA3C5B12D9}" type="datetimeFigureOut">
              <a:rPr lang="en-GB"/>
              <a:pPr>
                <a:defRPr/>
              </a:pPr>
              <a:t>12/03/2024</a:t>
            </a:fld>
            <a:endParaRPr lang="en-GB" dirty="0"/>
          </a:p>
        </p:txBody>
      </p:sp>
      <p:sp>
        <p:nvSpPr>
          <p:cNvPr id="4" name="Slide Image Placeholder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374209" y="4686499"/>
            <a:ext cx="5987345" cy="4247996"/>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234668"/>
            <a:ext cx="2918831" cy="231241"/>
          </a:xfrm>
          <a:prstGeom prst="rect">
            <a:avLst/>
          </a:prstGeom>
        </p:spPr>
        <p:txBody>
          <a:bodyPr vert="horz" lIns="216000" tIns="45720" rIns="216000" bIns="45720" rtlCol="0" anchor="b"/>
          <a:lstStyle>
            <a:lvl1pPr algn="l" fontAlgn="auto">
              <a:spcBef>
                <a:spcPts val="0"/>
              </a:spcBef>
              <a:spcAft>
                <a:spcPts val="0"/>
              </a:spcAft>
              <a:defRPr sz="900">
                <a:latin typeface="+mn-lt"/>
                <a:cs typeface="+mn-cs"/>
              </a:defRPr>
            </a:lvl1pPr>
          </a:lstStyle>
          <a:p>
            <a:pPr>
              <a:defRPr/>
            </a:pPr>
            <a:endParaRPr lang="en-GB" dirty="0"/>
          </a:p>
        </p:txBody>
      </p:sp>
      <p:sp>
        <p:nvSpPr>
          <p:cNvPr id="7" name="Slide Number Placeholder 6"/>
          <p:cNvSpPr>
            <a:spLocks noGrp="1"/>
          </p:cNvSpPr>
          <p:nvPr>
            <p:ph type="sldNum" sz="quarter" idx="5"/>
          </p:nvPr>
        </p:nvSpPr>
        <p:spPr>
          <a:xfrm>
            <a:off x="3815373" y="234668"/>
            <a:ext cx="2918831" cy="231241"/>
          </a:xfrm>
          <a:prstGeom prst="rect">
            <a:avLst/>
          </a:prstGeom>
        </p:spPr>
        <p:txBody>
          <a:bodyPr vert="horz" lIns="216000" tIns="45720" rIns="216000" bIns="45720" rtlCol="0" anchor="b"/>
          <a:lstStyle>
            <a:lvl1pPr algn="r" fontAlgn="auto">
              <a:spcBef>
                <a:spcPts val="0"/>
              </a:spcBef>
              <a:spcAft>
                <a:spcPts val="0"/>
              </a:spcAft>
              <a:defRPr sz="900" smtClean="0">
                <a:latin typeface="+mn-lt"/>
                <a:cs typeface="+mn-cs"/>
              </a:defRPr>
            </a:lvl1pPr>
          </a:lstStyle>
          <a:p>
            <a:pPr>
              <a:defRPr/>
            </a:pPr>
            <a:fld id="{6BBB935C-7C44-411F-83BE-6DF2428951A9}" type="slidenum">
              <a:rPr lang="en-GB"/>
              <a:pPr>
                <a:defRPr/>
              </a:pPr>
              <a:t>‹#›</a:t>
            </a:fld>
            <a:endParaRPr lang="en-GB" dirty="0"/>
          </a:p>
        </p:txBody>
      </p:sp>
      <p:pic>
        <p:nvPicPr>
          <p:cNvPr id="10248" name="Picture 11" descr="NN_m_2c_RGB"/>
          <p:cNvPicPr>
            <a:picLocks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98682" y="9035557"/>
            <a:ext cx="785839" cy="721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3083865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opics.sciencedirect.com/topics/page/Randomized_controlled_tria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7276" y="5314481"/>
            <a:ext cx="5578210" cy="5174527"/>
          </a:xfrm>
        </p:spPr>
        <p:txBody>
          <a:bodyPr/>
          <a:lstStyle/>
          <a:p>
            <a:pPr marL="187739" indent="-187739" defTabSz="1001274">
              <a:buFont typeface="Arial" panose="020B0604020202020204" pitchFamily="34" charset="0"/>
              <a:buChar char="•"/>
              <a:defRPr/>
            </a:pPr>
            <a:r>
              <a:rPr lang="en-GB" dirty="0"/>
              <a:t>NOTE: In</a:t>
            </a:r>
            <a:r>
              <a:rPr lang="en-GB" baseline="0" dirty="0"/>
              <a:t> their 2016 update, t</a:t>
            </a:r>
            <a:r>
              <a:rPr lang="en-GB" dirty="0"/>
              <a:t>he ESC</a:t>
            </a:r>
            <a:r>
              <a:rPr lang="en-GB" baseline="0" dirty="0"/>
              <a:t> guidelines recommend the use of ACE inhibitors or angiotensin receptor blockers in patients with hypertension and </a:t>
            </a:r>
            <a:r>
              <a:rPr lang="en-GB" baseline="0" dirty="0" err="1"/>
              <a:t>microalbuminuria</a:t>
            </a:r>
            <a:endParaRPr lang="en-GB" dirty="0"/>
          </a:p>
          <a:p>
            <a:pPr marL="187739" indent="-187739">
              <a:buFont typeface="Arial" panose="020B0604020202020204" pitchFamily="34" charset="0"/>
              <a:buChar char="•"/>
            </a:pPr>
            <a:r>
              <a:rPr lang="en-GB" dirty="0"/>
              <a:t>All guidelines emphasise the importance of a multifactorial approach to reducing cardiovascular risk in patients with T2DM by addressing all modifiable risk factors, </a:t>
            </a:r>
          </a:p>
          <a:p>
            <a:pPr marL="187739" indent="-187739">
              <a:buFont typeface="Arial" panose="020B0604020202020204" pitchFamily="34" charset="0"/>
              <a:buChar char="•"/>
            </a:pPr>
            <a:r>
              <a:rPr lang="en-GB" dirty="0"/>
              <a:t>This approach is evidence based and the STENO-2 study</a:t>
            </a:r>
            <a:r>
              <a:rPr lang="en-GB" baseline="30000" dirty="0"/>
              <a:t>1</a:t>
            </a:r>
            <a:r>
              <a:rPr lang="en-GB" dirty="0"/>
              <a:t> in particular established the benefits</a:t>
            </a:r>
            <a:r>
              <a:rPr lang="en-GB" baseline="0" dirty="0"/>
              <a:t> of </a:t>
            </a:r>
            <a:r>
              <a:rPr lang="en-GB" dirty="0"/>
              <a:t>a multi-factorial approach to the management of patients with type 2 diabetes. </a:t>
            </a:r>
          </a:p>
          <a:p>
            <a:pPr marL="688376" lvl="1" indent="-187739">
              <a:buFont typeface="Arial" panose="020B0604020202020204" pitchFamily="34" charset="0"/>
              <a:buChar char="•"/>
            </a:pPr>
            <a:r>
              <a:rPr lang="en-GB" dirty="0"/>
              <a:t>STENO-2 study investigated the effect of intensive treatment, on death from any cause and from CV causes, in</a:t>
            </a:r>
            <a:r>
              <a:rPr lang="en-GB" baseline="0" dirty="0"/>
              <a:t> T2DM patients with persistent </a:t>
            </a:r>
            <a:r>
              <a:rPr lang="en-GB" baseline="0" dirty="0" err="1"/>
              <a:t>microalbuminuria</a:t>
            </a:r>
            <a:r>
              <a:rPr lang="en-GB" baseline="0" dirty="0"/>
              <a:t>. The study showed that a</a:t>
            </a:r>
            <a:r>
              <a:rPr lang="en-GB" dirty="0"/>
              <a:t>t-risk T2DM patients receiving intensive intervention with multiple drug combinations and behaviour modification had sustained beneficial effects with respect to vascular complications and on rates of death from any cause and from cardiovascular causes.</a:t>
            </a:r>
          </a:p>
          <a:p>
            <a:pPr marL="688376" lvl="1" indent="-187739">
              <a:buFont typeface="Arial" panose="020B0604020202020204" pitchFamily="34" charset="0"/>
              <a:buChar char="•"/>
            </a:pPr>
            <a:r>
              <a:rPr lang="en-GB" dirty="0"/>
              <a:t>STENO-2 study details: </a:t>
            </a:r>
          </a:p>
          <a:p>
            <a:pPr marL="1189014" lvl="2" indent="-187739">
              <a:buFont typeface="Arial" panose="020B0604020202020204" pitchFamily="34" charset="0"/>
              <a:buChar char="•"/>
            </a:pPr>
            <a:r>
              <a:rPr lang="en-GB" dirty="0"/>
              <a:t>160 white Danish patients with type 2 diabetes (defined according to the criteria of the World Health Organization) </a:t>
            </a:r>
          </a:p>
          <a:p>
            <a:pPr marL="1189014" lvl="2" indent="-187739">
              <a:buFont typeface="Arial" panose="020B0604020202020204" pitchFamily="34" charset="0"/>
              <a:buChar char="•"/>
            </a:pPr>
            <a:r>
              <a:rPr lang="en-GB" dirty="0"/>
              <a:t>All had persistent </a:t>
            </a:r>
            <a:r>
              <a:rPr lang="en-GB" dirty="0" err="1"/>
              <a:t>microalbuminuria</a:t>
            </a:r>
            <a:r>
              <a:rPr lang="en-GB" dirty="0"/>
              <a:t> </a:t>
            </a:r>
          </a:p>
          <a:p>
            <a:pPr marL="1189014" lvl="2" indent="-187739">
              <a:buFont typeface="Arial" panose="020B0604020202020204" pitchFamily="34" charset="0"/>
              <a:buChar char="•"/>
            </a:pPr>
            <a:r>
              <a:rPr lang="en-GB" dirty="0"/>
              <a:t>Patients randomly assigned to receive either conventional multifactorial treatment or intensified, target-driven therapy</a:t>
            </a:r>
          </a:p>
          <a:p>
            <a:pPr marL="1189014" lvl="2" indent="-187739">
              <a:buFont typeface="Arial" panose="020B0604020202020204" pitchFamily="34" charset="0"/>
              <a:buChar char="•"/>
            </a:pPr>
            <a:r>
              <a:rPr lang="en-GB" dirty="0"/>
              <a:t>Treatment targets: Hb</a:t>
            </a:r>
            <a:r>
              <a:rPr lang="en-GB" baseline="-25000" dirty="0"/>
              <a:t>A1c</a:t>
            </a:r>
            <a:r>
              <a:rPr lang="en-GB" baseline="0" dirty="0"/>
              <a:t> &lt;6.5%; fasting serum total cholesterol level &lt;4.5 </a:t>
            </a:r>
            <a:r>
              <a:rPr lang="en-GB" baseline="0" dirty="0" err="1"/>
              <a:t>mmol</a:t>
            </a:r>
            <a:r>
              <a:rPr lang="en-GB" baseline="0" dirty="0"/>
              <a:t>/L; </a:t>
            </a:r>
            <a:r>
              <a:rPr lang="en-GB" dirty="0"/>
              <a:t>fasting serum triglyceride </a:t>
            </a:r>
            <a:r>
              <a:rPr lang="en-GB" baseline="0" dirty="0"/>
              <a:t>&lt;1.7 </a:t>
            </a:r>
            <a:r>
              <a:rPr lang="en-GB" baseline="0" dirty="0" err="1"/>
              <a:t>mmol</a:t>
            </a:r>
            <a:r>
              <a:rPr lang="en-GB" baseline="0" dirty="0"/>
              <a:t>/L; systolic blood pressure &lt;</a:t>
            </a:r>
            <a:r>
              <a:rPr lang="en-GB" dirty="0"/>
              <a:t>130 mm Hg; diastolic blood pressure &lt;80 mm Hg</a:t>
            </a:r>
          </a:p>
          <a:p>
            <a:pPr marL="1189014" lvl="2" indent="-187739">
              <a:buFont typeface="Arial" panose="020B0604020202020204" pitchFamily="34" charset="0"/>
              <a:buChar char="•"/>
            </a:pPr>
            <a:endParaRPr lang="en-GB" dirty="0"/>
          </a:p>
          <a:p>
            <a:pPr marL="76907"/>
            <a:r>
              <a:rPr lang="en-GB" dirty="0"/>
              <a:t>1. </a:t>
            </a:r>
            <a:r>
              <a:rPr lang="en-GB" dirty="0" err="1"/>
              <a:t>Gæde</a:t>
            </a:r>
            <a:r>
              <a:rPr lang="en-GB" dirty="0"/>
              <a:t> P et. al. N </a:t>
            </a:r>
            <a:r>
              <a:rPr lang="en-GB" i="1" dirty="0" err="1"/>
              <a:t>Engl</a:t>
            </a:r>
            <a:r>
              <a:rPr lang="en-GB" i="1" dirty="0"/>
              <a:t> J Med </a:t>
            </a:r>
            <a:r>
              <a:rPr lang="en-GB" dirty="0"/>
              <a:t>2008; 358:580-591</a:t>
            </a:r>
          </a:p>
          <a:p>
            <a:pPr marL="76907"/>
            <a:endParaRPr lang="en-GB" dirty="0"/>
          </a:p>
        </p:txBody>
      </p:sp>
      <p:sp>
        <p:nvSpPr>
          <p:cNvPr id="4" name="Slide Number Placeholder 3"/>
          <p:cNvSpPr>
            <a:spLocks noGrp="1"/>
          </p:cNvSpPr>
          <p:nvPr>
            <p:ph type="sldNum" sz="quarter" idx="10"/>
          </p:nvPr>
        </p:nvSpPr>
        <p:spPr/>
        <p:txBody>
          <a:bodyPr/>
          <a:lstStyle/>
          <a:p>
            <a:fld id="{79A0ED59-89C3-4158-807E-C3C131EE0A25}" type="slidenum">
              <a:rPr lang="en-GB" smtClean="0"/>
              <a:pPr/>
              <a:t>5</a:t>
            </a:fld>
            <a:endParaRPr lang="en-GB" dirty="0"/>
          </a:p>
        </p:txBody>
      </p:sp>
    </p:spTree>
    <p:extLst>
      <p:ext uri="{BB962C8B-B14F-4D97-AF65-F5344CB8AC3E}">
        <p14:creationId xmlns="" xmlns:p14="http://schemas.microsoft.com/office/powerpoint/2010/main" val="2009503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18</a:t>
            </a:fld>
            <a:endParaRPr lang="en-GB" dirty="0"/>
          </a:p>
        </p:txBody>
      </p:sp>
    </p:spTree>
    <p:extLst>
      <p:ext uri="{BB962C8B-B14F-4D97-AF65-F5344CB8AC3E}">
        <p14:creationId xmlns="" xmlns:p14="http://schemas.microsoft.com/office/powerpoint/2010/main" val="3301193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2016 European Guidelines on cardiovascular disease prevention in clinical practice provide more elaborate guidelines on dietary targets.</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According to ADA: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a dietary pattern that includes carbohydrate from fruits, vegetables, whole grains, legumes, and low-fat milk is encouraged for good health. Low-carbohydrate diets, restricting total carbohydrate to 130 g/day, are not recommended in the management of diabetes. Monitoring carbohydrate, whether by carbohydrate counting, exchanges, or experienced-based estimation, remains a key strategy in achieving </a:t>
            </a:r>
            <a:r>
              <a:rPr lang="en-GB" sz="1200" b="0" i="0" u="none" strike="noStrike" kern="1200" baseline="0" dirty="0" err="1">
                <a:solidFill>
                  <a:schemeClr val="tx1"/>
                </a:solidFill>
                <a:latin typeface="+mn-lt"/>
                <a:ea typeface="+mn-ea"/>
                <a:cs typeface="+mn-cs"/>
              </a:rPr>
              <a:t>glycemic</a:t>
            </a:r>
            <a:r>
              <a:rPr lang="en-GB" sz="1200" b="0" i="0" u="none" strike="noStrike" kern="1200" baseline="0" dirty="0">
                <a:solidFill>
                  <a:schemeClr val="tx1"/>
                </a:solidFill>
                <a:latin typeface="+mn-lt"/>
                <a:ea typeface="+mn-ea"/>
                <a:cs typeface="+mn-cs"/>
              </a:rPr>
              <a:t> control</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Limit saturated fat to &lt;7% of total calories. Intake of trans fat should be minimized. In individuals with diabetes, lower dietary cholesterol to &lt;200 mg/day. Two or more servings of fish per week (with the exception of commercially fried fish filets) provide omega-3 polyunsaturated fatty acids and are recommended</a:t>
            </a:r>
          </a:p>
          <a:p>
            <a:pPr marL="171450" indent="-171450">
              <a:buFont typeface="Arial" panose="020B0604020202020204" pitchFamily="34" charset="0"/>
              <a:buChar char="•"/>
            </a:pPr>
            <a:r>
              <a:rPr lang="en-GB" sz="1200" baseline="0" dirty="0">
                <a:solidFill>
                  <a:srgbClr val="002060"/>
                </a:solidFill>
              </a:rPr>
              <a:t>Plant sources of omega 3 fatty-acids (soybean oil, nuts, green leafy vegetables)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b="0" i="0" u="none" strike="noStrike" kern="1200" baseline="0" dirty="0">
                <a:solidFill>
                  <a:srgbClr val="002060"/>
                </a:solidFill>
                <a:latin typeface="+mn-lt"/>
                <a:ea typeface="+mn-ea"/>
                <a:cs typeface="+mn-cs"/>
              </a:rPr>
              <a:t>Dietary fibre: </a:t>
            </a:r>
            <a:r>
              <a:rPr lang="en-GB" sz="1200" baseline="0" dirty="0">
                <a:solidFill>
                  <a:srgbClr val="002060"/>
                </a:solidFill>
              </a:rPr>
              <a:t>preferably from wholegrain products</a:t>
            </a: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There is no clear evidence of benefit from vitamin or mineral supplementation in people with diabetes (compared with the general population) who do not have underlying deficiencies. Routine supplementation with antioxidants, such as vitamins E and C and carotene, is not advised because of lack of evidence of efficacy and concern related to long-term safety</a:t>
            </a:r>
          </a:p>
        </p:txBody>
      </p:sp>
      <p:sp>
        <p:nvSpPr>
          <p:cNvPr id="4" name="Slide Number Placeholder 3"/>
          <p:cNvSpPr>
            <a:spLocks noGrp="1"/>
          </p:cNvSpPr>
          <p:nvPr>
            <p:ph type="sldNum" sz="quarter" idx="10"/>
          </p:nvPr>
        </p:nvSpPr>
        <p:spPr/>
        <p:txBody>
          <a:bodyPr/>
          <a:lstStyle/>
          <a:p>
            <a:fld id="{576E89B1-B476-4C59-A1AE-E6F2A1941AB8}" type="slidenum">
              <a:rPr lang="en-GB" smtClean="0"/>
              <a:pPr/>
              <a:t>19</a:t>
            </a:fld>
            <a:endParaRPr lang="en-GB" dirty="0"/>
          </a:p>
        </p:txBody>
      </p:sp>
    </p:spTree>
    <p:extLst>
      <p:ext uri="{BB962C8B-B14F-4D97-AF65-F5344CB8AC3E}">
        <p14:creationId xmlns="" xmlns:p14="http://schemas.microsoft.com/office/powerpoint/2010/main" val="146952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44</a:t>
            </a:fld>
            <a:endParaRPr lang="en-GB" dirty="0"/>
          </a:p>
        </p:txBody>
      </p:sp>
    </p:spTree>
    <p:extLst>
      <p:ext uri="{BB962C8B-B14F-4D97-AF65-F5344CB8AC3E}">
        <p14:creationId xmlns="" xmlns:p14="http://schemas.microsoft.com/office/powerpoint/2010/main" val="3301193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BBB935C-7C44-411F-83BE-6DF2428951A9}" type="slidenum">
              <a:rPr lang="en-GB" smtClean="0"/>
              <a:pPr>
                <a:defRPr/>
              </a:pPr>
              <a:t>45</a:t>
            </a:fld>
            <a:endParaRPr lang="en-GB" dirty="0"/>
          </a:p>
        </p:txBody>
      </p:sp>
    </p:spTree>
    <p:extLst>
      <p:ext uri="{BB962C8B-B14F-4D97-AF65-F5344CB8AC3E}">
        <p14:creationId xmlns="" xmlns:p14="http://schemas.microsoft.com/office/powerpoint/2010/main" val="1607933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48</a:t>
            </a:fld>
            <a:endParaRPr lang="en-GB" dirty="0"/>
          </a:p>
        </p:txBody>
      </p:sp>
    </p:spTree>
    <p:extLst>
      <p:ext uri="{BB962C8B-B14F-4D97-AF65-F5344CB8AC3E}">
        <p14:creationId xmlns="" xmlns:p14="http://schemas.microsoft.com/office/powerpoint/2010/main" val="2672485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49</a:t>
            </a:fld>
            <a:endParaRPr lang="en-GB" dirty="0"/>
          </a:p>
        </p:txBody>
      </p:sp>
    </p:spTree>
    <p:extLst>
      <p:ext uri="{BB962C8B-B14F-4D97-AF65-F5344CB8AC3E}">
        <p14:creationId xmlns="" xmlns:p14="http://schemas.microsoft.com/office/powerpoint/2010/main" val="755146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None/>
            </a:pPr>
            <a:r>
              <a:rPr lang="en-GB" sz="1400" dirty="0"/>
              <a:t>Counselling</a:t>
            </a:r>
            <a:r>
              <a:rPr lang="en-GB" sz="1400" baseline="0" dirty="0"/>
              <a:t>:</a:t>
            </a:r>
          </a:p>
          <a:p>
            <a:pPr lvl="1">
              <a:buFont typeface="Wingdings" panose="05000000000000000000" pitchFamily="2" charset="2"/>
              <a:buChar char="Ø"/>
            </a:pPr>
            <a:endParaRPr lang="en-GB" sz="1400" baseline="0" dirty="0"/>
          </a:p>
          <a:p>
            <a:pPr lvl="1">
              <a:buFont typeface="Wingdings" panose="05000000000000000000" pitchFamily="2" charset="2"/>
              <a:buChar char="Ø"/>
            </a:pPr>
            <a:r>
              <a:rPr lang="en-GB" sz="1400" dirty="0"/>
              <a:t>Sustained over time and associated with clinically meaningful benefits</a:t>
            </a:r>
          </a:p>
          <a:p>
            <a:pPr lvl="1">
              <a:buFont typeface="Wingdings" panose="05000000000000000000" pitchFamily="2" charset="2"/>
              <a:buChar char="Ø"/>
            </a:pPr>
            <a:r>
              <a:rPr lang="en-GB" sz="1400" dirty="0"/>
              <a:t>Aim for weight stabilization in such patients based on calorie balance</a:t>
            </a:r>
          </a:p>
          <a:p>
            <a:pPr marL="457200" marR="0" lvl="1"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Ø"/>
              <a:tabLst/>
              <a:defRPr/>
            </a:pPr>
            <a:r>
              <a:rPr lang="en-GB" sz="1400" kern="1200" dirty="0"/>
              <a:t>Counselling overweight and obese patients with T2D that lifestyle changes can produce a 3–5% of weight loss</a:t>
            </a:r>
          </a:p>
          <a:p>
            <a:pPr lvl="1">
              <a:buFont typeface="Wingdings" panose="05000000000000000000" pitchFamily="2" charset="2"/>
              <a:buNone/>
            </a:pPr>
            <a:endParaRPr lang="en-GB" sz="1400" dirty="0"/>
          </a:p>
          <a:p>
            <a:pPr lvl="1">
              <a:buFont typeface="Wingdings" panose="05000000000000000000" pitchFamily="2" charset="2"/>
              <a:buChar char="Ø"/>
            </a:pPr>
            <a:r>
              <a:rPr lang="en-GB" sz="1400" dirty="0"/>
              <a:t>According to ADA 2017 guidelines, in overweight and obese patients with T2D, 5% of initial body weight has been shown to improve </a:t>
            </a:r>
            <a:r>
              <a:rPr lang="en-GB" sz="1400" dirty="0" err="1"/>
              <a:t>glycemic</a:t>
            </a:r>
            <a:r>
              <a:rPr lang="en-GB" sz="1400" dirty="0"/>
              <a:t> control and to reduce the need for glucose-lowering medications. </a:t>
            </a:r>
          </a:p>
          <a:p>
            <a:pPr lvl="1">
              <a:buFont typeface="Wingdings" panose="05000000000000000000" pitchFamily="2" charset="2"/>
              <a:buChar char="Ø"/>
            </a:pPr>
            <a:endParaRPr lang="en-GB" sz="1400" dirty="0"/>
          </a:p>
          <a:p>
            <a:pPr lvl="1">
              <a:buFont typeface="Wingdings" panose="05000000000000000000" pitchFamily="2" charset="2"/>
              <a:buChar char="Ø"/>
            </a:pPr>
            <a:r>
              <a:rPr lang="en-GB" sz="1400" dirty="0"/>
              <a:t>For many obese individuals with T2D, weight loss &gt;5% is needed to produce beneficial outcomes in </a:t>
            </a:r>
            <a:r>
              <a:rPr lang="en-GB" sz="1400" dirty="0" err="1"/>
              <a:t>glycemic</a:t>
            </a:r>
            <a:r>
              <a:rPr lang="en-GB" sz="1400" dirty="0"/>
              <a:t> control, lipids, and blood pressure, and sustained weight loss of &gt;7% is optimal. </a:t>
            </a:r>
          </a:p>
          <a:p>
            <a:pPr lvl="1">
              <a:buFont typeface="Wingdings" panose="05000000000000000000" pitchFamily="2" charset="2"/>
              <a:buChar char="Ø"/>
            </a:pPr>
            <a:endParaRPr lang="en-GB" sz="1400" dirty="0"/>
          </a:p>
          <a:p>
            <a:pPr lvl="1">
              <a:buFont typeface="Wingdings" panose="05000000000000000000" pitchFamily="2" charset="2"/>
              <a:buChar char="Ø"/>
            </a:pPr>
            <a:r>
              <a:rPr lang="en-GB" sz="1400" dirty="0"/>
              <a:t>However, for prevention of T2D - it is recommended to maintain a minimum of 7% weight loss</a:t>
            </a:r>
          </a:p>
          <a:p>
            <a:pPr lvl="1">
              <a:buFont typeface="Wingdings" panose="05000000000000000000" pitchFamily="2" charset="2"/>
              <a:buNone/>
            </a:pPr>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52</a:t>
            </a:fld>
            <a:endParaRPr lang="en-GB" dirty="0"/>
          </a:p>
        </p:txBody>
      </p:sp>
    </p:spTree>
    <p:extLst>
      <p:ext uri="{BB962C8B-B14F-4D97-AF65-F5344CB8AC3E}">
        <p14:creationId xmlns="" xmlns:p14="http://schemas.microsoft.com/office/powerpoint/2010/main" val="3734658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53</a:t>
            </a:fld>
            <a:endParaRPr lang="en-GB" dirty="0"/>
          </a:p>
        </p:txBody>
      </p:sp>
    </p:spTree>
    <p:extLst>
      <p:ext uri="{BB962C8B-B14F-4D97-AF65-F5344CB8AC3E}">
        <p14:creationId xmlns="" xmlns:p14="http://schemas.microsoft.com/office/powerpoint/2010/main" val="424301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58</a:t>
            </a:fld>
            <a:endParaRPr lang="en-GB" dirty="0"/>
          </a:p>
        </p:txBody>
      </p:sp>
    </p:spTree>
    <p:extLst>
      <p:ext uri="{BB962C8B-B14F-4D97-AF65-F5344CB8AC3E}">
        <p14:creationId xmlns="" xmlns:p14="http://schemas.microsoft.com/office/powerpoint/2010/main" val="2677764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6BBB935C-7C44-411F-83BE-6DF2428951A9}" type="slidenum">
              <a:rPr lang="en-GB" smtClean="0"/>
              <a:pPr>
                <a:defRPr/>
              </a:pPr>
              <a:t>61</a:t>
            </a:fld>
            <a:endParaRPr lang="en-GB" dirty="0"/>
          </a:p>
        </p:txBody>
      </p:sp>
    </p:spTree>
    <p:extLst>
      <p:ext uri="{BB962C8B-B14F-4D97-AF65-F5344CB8AC3E}">
        <p14:creationId xmlns="" xmlns:p14="http://schemas.microsoft.com/office/powerpoint/2010/main" val="2199886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ADA standards of medical care</a:t>
            </a:r>
            <a:r>
              <a:rPr lang="en-GB" baseline="0" dirty="0"/>
              <a:t> 2017 also mentions on two other aspects of lifestyle management: diabetes self management education and psychosocial care. (1)</a:t>
            </a:r>
          </a:p>
          <a:p>
            <a:r>
              <a:rPr lang="en-GB" baseline="0" dirty="0"/>
              <a:t>ESC guidelines for CVD prevention 2016 specifically recommends: </a:t>
            </a:r>
            <a:r>
              <a:rPr lang="en-GB" dirty="0"/>
              <a:t>Lifestyle changes including smoking cessation, low fat diet, high fibre diet, aerobic physical activity, and strength training are recommended. (2)</a:t>
            </a:r>
            <a:endParaRPr lang="en-GB" baseline="0" dirty="0"/>
          </a:p>
          <a:p>
            <a:endParaRPr lang="en-GB" dirty="0"/>
          </a:p>
          <a:p>
            <a:r>
              <a:rPr lang="en-GB" dirty="0"/>
              <a:t>Reference:</a:t>
            </a:r>
          </a:p>
          <a:p>
            <a:pPr marL="231092" indent="-231092">
              <a:buAutoNum type="arabicPeriod"/>
            </a:pPr>
            <a:r>
              <a:rPr lang="en-GB" dirty="0"/>
              <a:t>American Diabetes Association. Lifestyle management. Sec. 4. In Standards of Medical Care in Diabetes-2017. Diabetes Care 2017;40(Suppl. 1):S33–S43</a:t>
            </a:r>
          </a:p>
          <a:p>
            <a:pPr marL="231092" indent="-231092">
              <a:buAutoNum type="arabicPeriod"/>
            </a:pPr>
            <a:r>
              <a:rPr lang="en-GB" sz="800" dirty="0" err="1"/>
              <a:t>Piepoli</a:t>
            </a:r>
            <a:r>
              <a:rPr lang="en-GB" sz="800" dirty="0"/>
              <a:t> MF et. al</a:t>
            </a:r>
            <a:r>
              <a:rPr lang="en-GB" sz="800" i="1" dirty="0"/>
              <a:t>. </a:t>
            </a:r>
            <a:r>
              <a:rPr lang="en-GB" sz="800" i="1" dirty="0" err="1"/>
              <a:t>Eur</a:t>
            </a:r>
            <a:r>
              <a:rPr lang="en-GB" sz="800" i="1" dirty="0"/>
              <a:t> Heart J</a:t>
            </a:r>
            <a:r>
              <a:rPr lang="en-GB" sz="800" dirty="0"/>
              <a:t>. 2016 Aug 1;37(29):2315-81 </a:t>
            </a:r>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7</a:t>
            </a:fld>
            <a:endParaRPr lang="en-GB" dirty="0"/>
          </a:p>
        </p:txBody>
      </p:sp>
    </p:spTree>
    <p:extLst>
      <p:ext uri="{BB962C8B-B14F-4D97-AF65-F5344CB8AC3E}">
        <p14:creationId xmlns="" xmlns:p14="http://schemas.microsoft.com/office/powerpoint/2010/main" val="1531041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6BBB935C-7C44-411F-83BE-6DF2428951A9}" type="slidenum">
              <a:rPr lang="en-GB" smtClean="0"/>
              <a:pPr>
                <a:defRPr/>
              </a:pPr>
              <a:t>62</a:t>
            </a:fld>
            <a:endParaRPr lang="en-GB" dirty="0"/>
          </a:p>
        </p:txBody>
      </p:sp>
    </p:spTree>
    <p:extLst>
      <p:ext uri="{BB962C8B-B14F-4D97-AF65-F5344CB8AC3E}">
        <p14:creationId xmlns="" xmlns:p14="http://schemas.microsoft.com/office/powerpoint/2010/main" val="836023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64</a:t>
            </a:fld>
            <a:endParaRPr lang="en-GB" dirty="0"/>
          </a:p>
        </p:txBody>
      </p:sp>
    </p:spTree>
    <p:extLst>
      <p:ext uri="{BB962C8B-B14F-4D97-AF65-F5344CB8AC3E}">
        <p14:creationId xmlns="" xmlns:p14="http://schemas.microsoft.com/office/powerpoint/2010/main" val="2796428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03" indent="-173303" defTabSz="924276">
              <a:buFont typeface="Arial" panose="020B0604020202020204" pitchFamily="34" charset="0"/>
              <a:buChar char="•"/>
              <a:defRPr/>
            </a:pPr>
            <a:r>
              <a:rPr lang="en-GB" dirty="0">
                <a:solidFill>
                  <a:srgbClr val="82786F"/>
                </a:solidFill>
              </a:rPr>
              <a:t>Initially, the composite CV outcome included CV death, non-fatal MI, and non-fatal stroke, and the anticipated maximal follow-up interval was 11.5 years, however during the first two years of the trial, the primary event rate in the control group was lower than expected. Therefore, hospitalised angina was added to the primary outcome and planned follow-up was extended to a maximum of 13.5 years</a:t>
            </a:r>
          </a:p>
          <a:p>
            <a:pPr marL="173303" indent="-173303">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95CC3333-426F-4BA8-8D28-F37248B70619}" type="slidenum">
              <a:rPr lang="en-GB" smtClean="0"/>
              <a:pPr/>
              <a:t>65</a:t>
            </a:fld>
            <a:endParaRPr lang="en-GB" dirty="0"/>
          </a:p>
        </p:txBody>
      </p:sp>
    </p:spTree>
    <p:extLst>
      <p:ext uri="{BB962C8B-B14F-4D97-AF65-F5344CB8AC3E}">
        <p14:creationId xmlns="" xmlns:p14="http://schemas.microsoft.com/office/powerpoint/2010/main" val="1529360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primary results of Look AHEAD were published in 2013 . At 1 year, greater weight loss was observed in the intervention arm (8.6%) compared with the usual care arm (0.7%), which was attenuated but still sustained by the end of the study (6.0% versus 3.5%). In addition to weight loss, the patients in the intervention arm had improved physical fitness</a:t>
            </a:r>
            <a:r>
              <a:rPr lang="en-GB" baseline="0" dirty="0"/>
              <a:t> </a:t>
            </a:r>
            <a:r>
              <a:rPr lang="en-GB" dirty="0"/>
              <a:t>and HDL cholesterol (HDL-C) levels, had greater reductions in A1c and waist circumference, and required less medication for glucose, blood pressure, and lipid control.</a:t>
            </a:r>
          </a:p>
          <a:p>
            <a:r>
              <a:rPr lang="en-GB" dirty="0"/>
              <a:t>However, after a median follow-up of 9.6 years, the trial was stopped early because of futility:  There were 403 CVD events in the intervention arm compared with 418 CVD events in the usual care arm (hazard ratio [HR] 0.95 [95% CI 0.83–1.09]; P 5 0.51). The reasons for this are not clear but may be the result of decreased use of </a:t>
            </a:r>
            <a:r>
              <a:rPr lang="en-GB" dirty="0" err="1"/>
              <a:t>cardioprotective</a:t>
            </a:r>
            <a:r>
              <a:rPr lang="en-GB" dirty="0"/>
              <a:t> drugs, particularly statins, in the intervention group resulting from an improvement in risk factors with the lifestyle intervention.</a:t>
            </a:r>
          </a:p>
          <a:p>
            <a:endParaRPr lang="en-GB" dirty="0"/>
          </a:p>
          <a:p>
            <a:r>
              <a:rPr lang="en-GB" dirty="0"/>
              <a:t> At a minimum, the study informs clinicians that increased physical activity and improvements in diet can safely lead </a:t>
            </a:r>
            <a:r>
              <a:rPr lang="en-GB" dirty="0" err="1"/>
              <a:t>toweight</a:t>
            </a:r>
            <a:r>
              <a:rPr lang="en-GB" dirty="0"/>
              <a:t> loss and reduced</a:t>
            </a:r>
          </a:p>
          <a:p>
            <a:r>
              <a:rPr lang="en-GB" dirty="0"/>
              <a:t>requirement for medication to control CVD risk factors without a concomitant increase in the risk of cardiovascular events</a:t>
            </a:r>
          </a:p>
        </p:txBody>
      </p:sp>
      <p:sp>
        <p:nvSpPr>
          <p:cNvPr id="4" name="Slide Number Placeholder 3"/>
          <p:cNvSpPr>
            <a:spLocks noGrp="1"/>
          </p:cNvSpPr>
          <p:nvPr>
            <p:ph type="sldNum" sz="quarter" idx="10"/>
          </p:nvPr>
        </p:nvSpPr>
        <p:spPr/>
        <p:txBody>
          <a:bodyPr/>
          <a:lstStyle/>
          <a:p>
            <a:fld id="{576E89B1-B476-4C59-A1AE-E6F2A1941AB8}" type="slidenum">
              <a:rPr lang="en-GB" smtClean="0"/>
              <a:pPr/>
              <a:t>66</a:t>
            </a:fld>
            <a:endParaRPr lang="en-GB" dirty="0"/>
          </a:p>
        </p:txBody>
      </p:sp>
    </p:spTree>
    <p:extLst>
      <p:ext uri="{BB962C8B-B14F-4D97-AF65-F5344CB8AC3E}">
        <p14:creationId xmlns="" xmlns:p14="http://schemas.microsoft.com/office/powerpoint/2010/main" val="2978225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68</a:t>
            </a:fld>
            <a:endParaRPr lang="en-GB" dirty="0"/>
          </a:p>
        </p:txBody>
      </p:sp>
    </p:spTree>
    <p:extLst>
      <p:ext uri="{BB962C8B-B14F-4D97-AF65-F5344CB8AC3E}">
        <p14:creationId xmlns="" xmlns:p14="http://schemas.microsoft.com/office/powerpoint/2010/main" val="1103868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Participants in the two Mediterranean-diet groups received either extra-virgin olive oil (approximately 1 </a:t>
            </a:r>
            <a:r>
              <a:rPr lang="en-GB" sz="1200" b="0" i="0" u="none" strike="noStrike" kern="1200" baseline="0" dirty="0" err="1">
                <a:solidFill>
                  <a:schemeClr val="tx1"/>
                </a:solidFill>
                <a:latin typeface="+mn-lt"/>
                <a:ea typeface="+mn-ea"/>
                <a:cs typeface="+mn-cs"/>
              </a:rPr>
              <a:t>liter</a:t>
            </a:r>
            <a:r>
              <a:rPr lang="en-GB" sz="1200" b="0" i="0" u="none" strike="noStrike" kern="1200" baseline="0" dirty="0">
                <a:solidFill>
                  <a:schemeClr val="tx1"/>
                </a:solidFill>
                <a:latin typeface="+mn-lt"/>
                <a:ea typeface="+mn-ea"/>
                <a:cs typeface="+mn-cs"/>
              </a:rPr>
              <a:t> per week) or 30 g of mixed nuts per day (15 g of walnuts, 7.5 g of hazelnuts, and 7.5 g of almonds) at no cost, and those in the control group received small non food gifts. No total calorie restriction was advised, nor was physical activity promoted.</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Participants in the two Mediterranean-diet groups, dietitians ran individual and group dietary-training sessions at the baseline visit and quarterly thereafter.</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Participants in the control group also received dietary training at the baseline visit. Thereafter, during the first 3 years of the trial, they received a leaflet explaining the low-fat diet on a yearly basis.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After October 2006; participants assigned to the control diet received personalized advice and were invited to group sessions with the same frequency and intensity as those in the Mediterranean-diet groups</a:t>
            </a:r>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69</a:t>
            </a:fld>
            <a:endParaRPr lang="en-GB" dirty="0"/>
          </a:p>
        </p:txBody>
      </p:sp>
    </p:spTree>
    <p:extLst>
      <p:ext uri="{BB962C8B-B14F-4D97-AF65-F5344CB8AC3E}">
        <p14:creationId xmlns="" xmlns:p14="http://schemas.microsoft.com/office/powerpoint/2010/main" val="2728870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7500" lnSpcReduction="20000"/>
          </a:bodyPr>
          <a:lstStyle/>
          <a:p>
            <a:r>
              <a:rPr lang="en-US" sz="1200" kern="1200" baseline="0" dirty="0">
                <a:solidFill>
                  <a:schemeClr val="tx1"/>
                </a:solidFill>
                <a:latin typeface="+mn-lt"/>
                <a:ea typeface="+mn-ea"/>
                <a:cs typeface="+mn-cs"/>
              </a:rPr>
              <a:t>Dietary fiber present in oats, psyllium and flaxseed improve TG by the reduction of fat [64,108] and carbohydrates absorption [62], increasing fecal lipids excretion by the intestine [64] and the effect on the gastric emptying [108]. For its part, cocoa could reduce degradation (release) of fatty acids from the fat in food [111], while whey protein low in fiber could decrease the synthesis of chylomicrons by enterocytes [115]. Flaxseed also increases LPL concentrations and the subsequent hydrolysis of TG rich lipoproteins [64]. Omega-3 mechanisms involve downregulation of monoacylglycerol and diacylglycerol acyltransferase activities, apoB-48 mRNA expression and increase of post-translational degradation of newly synthesized ApoB-48 [100] and LPL activity [106]. Plant sterols interfere with </a:t>
            </a:r>
            <a:r>
              <a:rPr lang="en-US" sz="1200" kern="1200" baseline="0">
                <a:solidFill>
                  <a:schemeClr val="tx1"/>
                </a:solidFill>
                <a:latin typeface="+mn-lt"/>
                <a:ea typeface="+mn-ea"/>
                <a:cs typeface="+mn-cs"/>
              </a:rPr>
              <a:t>the absorption </a:t>
            </a:r>
            <a:r>
              <a:rPr lang="en-US" sz="1200" kern="1200" baseline="0" dirty="0">
                <a:solidFill>
                  <a:schemeClr val="tx1"/>
                </a:solidFill>
                <a:latin typeface="+mn-lt"/>
                <a:ea typeface="+mn-ea"/>
                <a:cs typeface="+mn-cs"/>
              </a:rPr>
              <a:t>of fatty acids within the intestinal lumen [106]. </a:t>
            </a:r>
            <a:r>
              <a:rPr lang="en-US" sz="1200" b="1" kern="1200" baseline="0" dirty="0">
                <a:solidFill>
                  <a:schemeClr val="tx1"/>
                </a:solidFill>
                <a:latin typeface="+mn-lt"/>
                <a:ea typeface="+mn-ea"/>
                <a:cs typeface="+mn-cs"/>
              </a:rPr>
              <a:t>2. At the hepatic level, </a:t>
            </a:r>
            <a:r>
              <a:rPr lang="en-US" sz="1200" b="1" kern="1200" baseline="0" dirty="0" err="1">
                <a:solidFill>
                  <a:schemeClr val="tx1"/>
                </a:solidFill>
                <a:latin typeface="+mn-lt"/>
                <a:ea typeface="+mn-ea"/>
                <a:cs typeface="+mn-cs"/>
              </a:rPr>
              <a:t>genistein</a:t>
            </a:r>
            <a:r>
              <a:rPr lang="en-US" sz="1200" b="1" kern="1200" baseline="0" dirty="0">
                <a:solidFill>
                  <a:schemeClr val="tx1"/>
                </a:solidFill>
                <a:latin typeface="+mn-lt"/>
                <a:ea typeface="+mn-ea"/>
                <a:cs typeface="+mn-cs"/>
              </a:rPr>
              <a:t> and fiber could reduce the uptake of fatty acids 770 from TG through improvements in blood glucose [9,114] and reduction of their transformation into TG [114]. Brazil nut oil and whey protein could reduce hepatic VLDL synthesis [68,115] . Furthermore, brazil oil and whey protein decrease TG due to the hydrolysis of apo-B100 [68] and VLDL remnants synthesis [115], respectively. Flavonoids from cacao, genistein and grape seed inhibit fatty acid synthase and the hepatic lipogenesis [112,113], the increase of fatty acid oxidation [9,109,110,113]preventing their subsequent </a:t>
            </a:r>
            <a:r>
              <a:rPr lang="en-US" sz="1200" b="1" kern="1200" baseline="0" dirty="0" err="1">
                <a:solidFill>
                  <a:schemeClr val="tx1"/>
                </a:solidFill>
                <a:latin typeface="+mn-lt"/>
                <a:ea typeface="+mn-ea"/>
                <a:cs typeface="+mn-cs"/>
              </a:rPr>
              <a:t>accu</a:t>
            </a:r>
            <a:r>
              <a:rPr lang="en-US" sz="1200" b="1" kern="1200" baseline="0" dirty="0">
                <a:solidFill>
                  <a:schemeClr val="tx1"/>
                </a:solidFill>
                <a:latin typeface="+mn-lt"/>
                <a:ea typeface="+mn-ea"/>
                <a:cs typeface="+mn-cs"/>
              </a:rPr>
              <a:t> </a:t>
            </a:r>
            <a:r>
              <a:rPr lang="en-US" sz="1200" b="1" kern="1200" baseline="0" dirty="0" err="1">
                <a:solidFill>
                  <a:schemeClr val="tx1"/>
                </a:solidFill>
                <a:latin typeface="+mn-lt"/>
                <a:ea typeface="+mn-ea"/>
                <a:cs typeface="+mn-cs"/>
              </a:rPr>
              <a:t>mulation</a:t>
            </a:r>
            <a:r>
              <a:rPr lang="en-US" sz="1200" b="1" kern="1200" baseline="0" dirty="0">
                <a:solidFill>
                  <a:schemeClr val="tx1"/>
                </a:solidFill>
                <a:latin typeface="+mn-lt"/>
                <a:ea typeface="+mn-ea"/>
                <a:cs typeface="+mn-cs"/>
              </a:rPr>
              <a:t>. Cacao modulates lipid metabolism through the regulation of gene expression by the activation of LKB1 and AMPK activation by phosphorylation. AMPK regulates lipid metabolism in liver, muscle and adipose tissue and stimulates the oxidation of free fatty acids and ATP production [110]. Flaxseed and hesperidin activate the expression of genes encoding PPAR, which stimulate β -oxidation and the inhibition of fatty acid synthesis [66]. Omega-3 reduces TG synthesis [90], VLDL production and secretion [97,98], expression and maturation of the SREBP-1c, as well as increases transcription of genes involved in the β-oxidation pathway by binding to PPARα and </a:t>
            </a:r>
            <a:r>
              <a:rPr lang="en-US" sz="1200" b="1" kern="1200" baseline="0" dirty="0" err="1">
                <a:solidFill>
                  <a:schemeClr val="tx1"/>
                </a:solidFill>
                <a:latin typeface="+mn-lt"/>
                <a:ea typeface="+mn-ea"/>
                <a:cs typeface="+mn-cs"/>
              </a:rPr>
              <a:t>PPARγ</a:t>
            </a:r>
            <a:r>
              <a:rPr lang="en-US" sz="1200" b="1" kern="1200" baseline="0" dirty="0">
                <a:solidFill>
                  <a:schemeClr val="tx1"/>
                </a:solidFill>
                <a:latin typeface="+mn-lt"/>
                <a:ea typeface="+mn-ea"/>
                <a:cs typeface="+mn-cs"/>
              </a:rPr>
              <a:t> [92], the rate of conversion of VLDL to LDL [98], β-oxidation of fatty acids [90], TG clearance with increasing of plasma lipolytic activity [97] and the removal of TG from chylomicrons [96]. Plant sterols modulate </a:t>
            </a:r>
            <a:r>
              <a:rPr lang="en-US" sz="1200" b="1" i="1" kern="1200" baseline="0" dirty="0">
                <a:solidFill>
                  <a:schemeClr val="tx1"/>
                </a:solidFill>
                <a:latin typeface="+mn-lt"/>
                <a:ea typeface="+mn-ea"/>
                <a:cs typeface="+mn-cs"/>
              </a:rPr>
              <a:t>de novo hepatic lipogenesis and reduce of circulating medium and large VLDL particles [106]. 3. Peanut and cacao consumption could protect against endothelial and oxidative damage [62] besides the stimulation of nitric oxide production [62,110]. Genistein also exerts cardioprotective effects through inhibition of reactive oxygen species by increasing the expression of antioxidant gene enzymes [9]. </a:t>
            </a:r>
            <a:endParaRPr lang="el-GR" dirty="0"/>
          </a:p>
        </p:txBody>
      </p:sp>
      <p:sp>
        <p:nvSpPr>
          <p:cNvPr id="4" name="3 - Θέση αριθμού διαφάνειας"/>
          <p:cNvSpPr>
            <a:spLocks noGrp="1"/>
          </p:cNvSpPr>
          <p:nvPr>
            <p:ph type="sldNum" sz="quarter" idx="10"/>
          </p:nvPr>
        </p:nvSpPr>
        <p:spPr/>
        <p:txBody>
          <a:bodyPr/>
          <a:lstStyle/>
          <a:p>
            <a:pPr>
              <a:defRPr/>
            </a:pPr>
            <a:fld id="{6BBB935C-7C44-411F-83BE-6DF2428951A9}" type="slidenum">
              <a:rPr lang="en-GB" smtClean="0"/>
              <a:pPr>
                <a:defRPr/>
              </a:pPr>
              <a:t>71</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BBB935C-7C44-411F-83BE-6DF2428951A9}" type="slidenum">
              <a:rPr lang="en-GB" smtClean="0"/>
              <a:pPr>
                <a:defRPr/>
              </a:pPr>
              <a:t>74</a:t>
            </a:fld>
            <a:endParaRPr lang="en-GB" dirty="0"/>
          </a:p>
        </p:txBody>
      </p:sp>
    </p:spTree>
    <p:extLst>
      <p:ext uri="{BB962C8B-B14F-4D97-AF65-F5344CB8AC3E}">
        <p14:creationId xmlns="" xmlns:p14="http://schemas.microsoft.com/office/powerpoint/2010/main" val="3168582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BBB935C-7C44-411F-83BE-6DF2428951A9}" type="slidenum">
              <a:rPr lang="en-GB" smtClean="0"/>
              <a:pPr>
                <a:defRPr/>
              </a:pPr>
              <a:t>84</a:t>
            </a:fld>
            <a:endParaRPr lang="en-GB" dirty="0"/>
          </a:p>
        </p:txBody>
      </p:sp>
    </p:spTree>
    <p:extLst>
      <p:ext uri="{BB962C8B-B14F-4D97-AF65-F5344CB8AC3E}">
        <p14:creationId xmlns="" xmlns:p14="http://schemas.microsoft.com/office/powerpoint/2010/main" val="1607933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1F26E8E-6813-5C4B-A941-3A48BD0DB415}" type="slidenum">
              <a:rPr lang="el-GR" smtClean="0"/>
              <a:pPr/>
              <a:t>175</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solidFill>
                  <a:schemeClr val="bg1"/>
                </a:solidFill>
              </a:rPr>
              <a:t>Multicentre RCT; not blinded. Clinical assessors and endpoint adjudicators unaware of study groups</a:t>
            </a:r>
          </a:p>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8</a:t>
            </a:fld>
            <a:endParaRPr lang="en-GB" dirty="0"/>
          </a:p>
        </p:txBody>
      </p:sp>
    </p:spTree>
    <p:extLst>
      <p:ext uri="{BB962C8B-B14F-4D97-AF65-F5344CB8AC3E}">
        <p14:creationId xmlns="" xmlns:p14="http://schemas.microsoft.com/office/powerpoint/2010/main" val="701797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1F26E8E-6813-5C4B-A941-3A48BD0DB415}" type="slidenum">
              <a:rPr lang="el-GR" smtClean="0"/>
              <a:pPr/>
              <a:t>177</a:t>
            </a:fld>
            <a:endParaRPr lang="el-GR"/>
          </a:p>
        </p:txBody>
      </p:sp>
    </p:spTree>
    <p:extLst>
      <p:ext uri="{BB962C8B-B14F-4D97-AF65-F5344CB8AC3E}">
        <p14:creationId xmlns="" xmlns:p14="http://schemas.microsoft.com/office/powerpoint/2010/main" val="3886206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9"/>
          <p:cNvSpPr>
            <a:spLocks noGrp="1" noChangeArrowheads="1"/>
          </p:cNvSpPr>
          <p:nvPr>
            <p:ph type="sldNum" sz="quarter"/>
          </p:nvPr>
        </p:nvSpPr>
        <p:spPr>
          <a:noFill/>
        </p:spPr>
        <p:txBody>
          <a:bodyPr/>
          <a:lstStyle/>
          <a:p>
            <a:fld id="{EC362D4F-B57F-4950-ABAD-C1E8650D267A}" type="slidenum">
              <a:rPr lang="el-GR" smtClean="0"/>
              <a:pPr/>
              <a:t>187</a:t>
            </a:fld>
            <a:endParaRPr lang="el-GR"/>
          </a:p>
        </p:txBody>
      </p:sp>
      <p:sp>
        <p:nvSpPr>
          <p:cNvPr id="41987" name="Rectangle 1"/>
          <p:cNvSpPr>
            <a:spLocks noGrp="1" noRot="1" noChangeAspect="1" noChangeArrowheads="1" noTextEdit="1"/>
          </p:cNvSpPr>
          <p:nvPr>
            <p:ph type="sldImg"/>
          </p:nvPr>
        </p:nvSpPr>
        <p:spPr>
          <a:xfrm>
            <a:off x="381000" y="685800"/>
            <a:ext cx="6096000" cy="3429000"/>
          </a:xfrm>
          <a:ln/>
        </p:spPr>
      </p:sp>
      <p:sp>
        <p:nvSpPr>
          <p:cNvPr id="41988" name="Rectangle 2"/>
          <p:cNvSpPr>
            <a:spLocks noGrp="1" noChangeArrowheads="1"/>
          </p:cNvSpPr>
          <p:nvPr>
            <p:ph type="body" idx="1"/>
          </p:nvPr>
        </p:nvSpPr>
        <p:spPr>
          <a:xfrm>
            <a:off x="685800" y="4343400"/>
            <a:ext cx="5483225" cy="4111625"/>
          </a:xfrm>
          <a:noFill/>
          <a:ln/>
        </p:spPr>
        <p:txBody>
          <a:bodyPr wrap="none" anchor="ctr"/>
          <a:lstStyle/>
          <a:p>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F1F26E8E-6813-5C4B-A941-3A48BD0DB415}" type="slidenum">
              <a:rPr lang="el-GR" smtClean="0"/>
              <a:pPr/>
              <a:t>258</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1F26E8E-6813-5C4B-A941-3A48BD0DB415}" type="slidenum">
              <a:rPr lang="el-GR" smtClean="0"/>
              <a:pPr/>
              <a:t>259</a:t>
            </a:fld>
            <a:endParaRPr lang="el-GR"/>
          </a:p>
        </p:txBody>
      </p:sp>
    </p:spTree>
    <p:extLst>
      <p:ext uri="{BB962C8B-B14F-4D97-AF65-F5344CB8AC3E}">
        <p14:creationId xmlns="" xmlns:p14="http://schemas.microsoft.com/office/powerpoint/2010/main" val="3886206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9"/>
          <p:cNvSpPr>
            <a:spLocks noGrp="1" noChangeArrowheads="1"/>
          </p:cNvSpPr>
          <p:nvPr>
            <p:ph type="sldNum" sz="quarter"/>
          </p:nvPr>
        </p:nvSpPr>
        <p:spPr>
          <a:noFill/>
        </p:spPr>
        <p:txBody>
          <a:bodyPr/>
          <a:lstStyle/>
          <a:p>
            <a:fld id="{EC362D4F-B57F-4950-ABAD-C1E8650D267A}" type="slidenum">
              <a:rPr lang="el-GR" smtClean="0"/>
              <a:pPr/>
              <a:t>271</a:t>
            </a:fld>
            <a:endParaRPr lang="el-GR"/>
          </a:p>
        </p:txBody>
      </p:sp>
      <p:sp>
        <p:nvSpPr>
          <p:cNvPr id="41987" name="Rectangle 1"/>
          <p:cNvSpPr>
            <a:spLocks noGrp="1" noRot="1" noChangeAspect="1" noChangeArrowheads="1" noTextEdit="1"/>
          </p:cNvSpPr>
          <p:nvPr>
            <p:ph type="sldImg"/>
          </p:nvPr>
        </p:nvSpPr>
        <p:spPr>
          <a:xfrm>
            <a:off x="79375" y="739775"/>
            <a:ext cx="6577013" cy="3700463"/>
          </a:xfrm>
          <a:ln/>
        </p:spPr>
      </p:sp>
      <p:sp>
        <p:nvSpPr>
          <p:cNvPr id="41988" name="Rectangle 2"/>
          <p:cNvSpPr>
            <a:spLocks noGrp="1" noChangeArrowheads="1"/>
          </p:cNvSpPr>
          <p:nvPr>
            <p:ph type="body" idx="1"/>
          </p:nvPr>
        </p:nvSpPr>
        <p:spPr>
          <a:xfrm>
            <a:off x="673577" y="4686499"/>
            <a:ext cx="5385492" cy="4436415"/>
          </a:xfrm>
          <a:noFill/>
          <a:ln/>
        </p:spPr>
        <p:txBody>
          <a:bodyPr wrap="none" anchor="ct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9</a:t>
            </a:fld>
            <a:endParaRPr lang="en-GB" dirty="0"/>
          </a:p>
        </p:txBody>
      </p:sp>
    </p:spTree>
    <p:extLst>
      <p:ext uri="{BB962C8B-B14F-4D97-AF65-F5344CB8AC3E}">
        <p14:creationId xmlns="" xmlns:p14="http://schemas.microsoft.com/office/powerpoint/2010/main" val="372040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primary results of Look AHEAD were published in 2013 . At 1 year, greater weight loss was observed in the intervention arm (8.6%) compared with the usual care arm (0.7%), which was attenuated but still sustained by the end of the study (6.0% versus 3.5%). In addition to weight loss, the patients in the intervention arm had improved physical fitness</a:t>
            </a:r>
            <a:r>
              <a:rPr lang="en-GB" baseline="0" dirty="0"/>
              <a:t> </a:t>
            </a:r>
            <a:r>
              <a:rPr lang="en-GB" dirty="0"/>
              <a:t>and HDL cholesterol (HDL-C) levels, had greater reductions in A1c and waist circumference, and required less medication for glucose, blood pressure, and lipid control.</a:t>
            </a:r>
          </a:p>
          <a:p>
            <a:r>
              <a:rPr lang="en-GB" dirty="0"/>
              <a:t>However, after a median follow-up of 9.6 years, the trial was stopped early because of futility:  There were 403 CVD events in the intervention arm compared with 418 CVD events in the usual care arm (hazard ratio [HR] 0.95 [95% CI 0.83–1.09]; P 5 0.51). The reasons for this are not clear but may be the result of decreased use of </a:t>
            </a:r>
            <a:r>
              <a:rPr lang="en-GB" dirty="0" err="1"/>
              <a:t>cardioprotective</a:t>
            </a:r>
            <a:r>
              <a:rPr lang="en-GB" dirty="0"/>
              <a:t> drugs, particularly statins, in the intervention group resulting from an improvement in risk factors with the lifestyle intervention.</a:t>
            </a:r>
          </a:p>
          <a:p>
            <a:endParaRPr lang="en-GB" dirty="0"/>
          </a:p>
          <a:p>
            <a:r>
              <a:rPr lang="en-GB" dirty="0"/>
              <a:t> At a minimum, the study informs clinicians that increased physical activity and improvements in diet can safely lead </a:t>
            </a:r>
            <a:r>
              <a:rPr lang="en-GB" dirty="0" err="1"/>
              <a:t>toweight</a:t>
            </a:r>
            <a:r>
              <a:rPr lang="en-GB" dirty="0"/>
              <a:t> loss and reduced</a:t>
            </a:r>
          </a:p>
          <a:p>
            <a:r>
              <a:rPr lang="en-GB" dirty="0"/>
              <a:t>requirement for medication to control CVD risk factors without a concomitant increase in the risk of cardiovascular events</a:t>
            </a:r>
          </a:p>
        </p:txBody>
      </p:sp>
      <p:sp>
        <p:nvSpPr>
          <p:cNvPr id="4" name="Slide Number Placeholder 3"/>
          <p:cNvSpPr>
            <a:spLocks noGrp="1"/>
          </p:cNvSpPr>
          <p:nvPr>
            <p:ph type="sldNum" sz="quarter" idx="10"/>
          </p:nvPr>
        </p:nvSpPr>
        <p:spPr/>
        <p:txBody>
          <a:bodyPr/>
          <a:lstStyle/>
          <a:p>
            <a:fld id="{576E89B1-B476-4C59-A1AE-E6F2A1941AB8}" type="slidenum">
              <a:rPr lang="en-GB" smtClean="0"/>
              <a:pPr/>
              <a:t>10</a:t>
            </a:fld>
            <a:endParaRPr lang="en-GB" dirty="0"/>
          </a:p>
        </p:txBody>
      </p:sp>
    </p:spTree>
    <p:extLst>
      <p:ext uri="{BB962C8B-B14F-4D97-AF65-F5344CB8AC3E}">
        <p14:creationId xmlns="" xmlns:p14="http://schemas.microsoft.com/office/powerpoint/2010/main" val="173141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6E89B1-B476-4C59-A1AE-E6F2A1941AB8}" type="slidenum">
              <a:rPr lang="en-GB" smtClean="0"/>
              <a:pPr/>
              <a:t>12</a:t>
            </a:fld>
            <a:endParaRPr lang="en-GB" dirty="0"/>
          </a:p>
        </p:txBody>
      </p:sp>
    </p:spTree>
    <p:extLst>
      <p:ext uri="{BB962C8B-B14F-4D97-AF65-F5344CB8AC3E}">
        <p14:creationId xmlns="" xmlns:p14="http://schemas.microsoft.com/office/powerpoint/2010/main" val="3535261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4276">
              <a:defRPr/>
            </a:pPr>
            <a:r>
              <a:rPr lang="en-GB" dirty="0"/>
              <a:t>The study was a cluster </a:t>
            </a:r>
            <a:r>
              <a:rPr lang="en-GB" dirty="0">
                <a:hlinkClick r:id="rId3"/>
              </a:rPr>
              <a:t>randomised trial</a:t>
            </a:r>
            <a:r>
              <a:rPr lang="en-GB" dirty="0"/>
              <a:t> in which 33 clinics in </a:t>
            </a:r>
            <a:r>
              <a:rPr lang="en-GB" dirty="0" err="1"/>
              <a:t>Da</a:t>
            </a:r>
            <a:r>
              <a:rPr lang="en-GB" dirty="0"/>
              <a:t> Qing, China </a:t>
            </a:r>
            <a:r>
              <a:rPr lang="en-GB" dirty="0">
                <a:latin typeface="Arial" panose="020B0604020202020204" pitchFamily="34" charset="0"/>
                <a:cs typeface="Arial" panose="020B0604020202020204" pitchFamily="34" charset="0"/>
              </a:rPr>
              <a:t>– </a:t>
            </a:r>
            <a:r>
              <a:rPr lang="en-GB" dirty="0"/>
              <a:t>serving 577 adults with impaired glucose tolerance </a:t>
            </a:r>
            <a:r>
              <a:rPr lang="en-GB" dirty="0">
                <a:latin typeface="Arial" panose="020B0604020202020204" pitchFamily="34" charset="0"/>
                <a:cs typeface="Arial" panose="020B0604020202020204" pitchFamily="34" charset="0"/>
              </a:rPr>
              <a:t>– </a:t>
            </a:r>
            <a:r>
              <a:rPr lang="en-GB" dirty="0"/>
              <a:t>were randomised (1:1:1:1) to a control group or lifestyle intervention groups (diet or exercise or both). Patients were enrolled in 1986 and the intervention phase lasted for 6 years. In 2009 we followed up participants to assess the primary outcomes of cardiovascular mortality, all-cause mortality, and incidence of diabetes in the intention-to-treat population.</a:t>
            </a:r>
          </a:p>
          <a:p>
            <a:pPr marL="0" lvl="1" defTabSz="924276">
              <a:defRPr/>
            </a:pPr>
            <a:endParaRPr lang="en-GB" dirty="0">
              <a:sym typeface="Wingdings" panose="05000000000000000000" pitchFamily="2" charset="2"/>
            </a:endParaRPr>
          </a:p>
          <a:p>
            <a:pPr marL="0" lvl="1" defTabSz="924276">
              <a:defRPr/>
            </a:pPr>
            <a:r>
              <a:rPr lang="en-GB" dirty="0"/>
              <a:t>A 6-year lifestyle intervention programme for Chinese people with impaired glucose tolerance can reduce incidence of cardiovascular and all-cause mortality and diabetes. These findings emphasise the long-term clinical benefits of lifestyle intervention for patients with impaired glucose tolerance and provide further justification for adoption of lifestyle interventions as public health measures to control the consequences of diabetes.</a:t>
            </a:r>
            <a:endParaRPr lang="en-GB" sz="140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a:defRPr/>
            </a:pPr>
            <a:fld id="{4F3E6B5F-5A84-49BD-8A8A-787023CAF9FA}" type="slidenum">
              <a:rPr lang="en-GB" smtClean="0">
                <a:solidFill>
                  <a:prstClr val="black"/>
                </a:solidFill>
              </a:rPr>
              <a:pPr>
                <a:defRPr/>
              </a:pPr>
              <a:t>13</a:t>
            </a:fld>
            <a:endParaRPr lang="en-GB" dirty="0">
              <a:solidFill>
                <a:prstClr val="black"/>
              </a:solidFill>
            </a:endParaRPr>
          </a:p>
        </p:txBody>
      </p:sp>
    </p:spTree>
    <p:extLst>
      <p:ext uri="{BB962C8B-B14F-4D97-AF65-F5344CB8AC3E}">
        <p14:creationId xmlns="" xmlns:p14="http://schemas.microsoft.com/office/powerpoint/2010/main" val="344265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BBB935C-7C44-411F-83BE-6DF2428951A9}" type="slidenum">
              <a:rPr lang="en-GB" smtClean="0"/>
              <a:pPr>
                <a:defRPr/>
              </a:pPr>
              <a:t>14</a:t>
            </a:fld>
            <a:endParaRPr lang="en-GB" dirty="0"/>
          </a:p>
        </p:txBody>
      </p:sp>
    </p:spTree>
    <p:extLst>
      <p:ext uri="{BB962C8B-B14F-4D97-AF65-F5344CB8AC3E}">
        <p14:creationId xmlns="" xmlns:p14="http://schemas.microsoft.com/office/powerpoint/2010/main" val="3775427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BBB935C-7C44-411F-83BE-6DF2428951A9}" type="slidenum">
              <a:rPr lang="en-GB" smtClean="0"/>
              <a:pPr>
                <a:defRPr/>
              </a:pPr>
              <a:t>16</a:t>
            </a:fld>
            <a:endParaRPr lang="en-GB" dirty="0"/>
          </a:p>
        </p:txBody>
      </p:sp>
    </p:spTree>
    <p:extLst>
      <p:ext uri="{BB962C8B-B14F-4D97-AF65-F5344CB8AC3E}">
        <p14:creationId xmlns="" xmlns:p14="http://schemas.microsoft.com/office/powerpoint/2010/main" val="160793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382588"/>
            <a:ext cx="8509000" cy="390525"/>
          </a:xfrm>
        </p:spPr>
        <p:txBody>
          <a:bodyPr/>
          <a:lstStyle>
            <a:lvl1pPr>
              <a:defRPr sz="2000"/>
            </a:lvl1pPr>
          </a:lstStyle>
          <a:p>
            <a:r>
              <a:rPr lang="en-US" dirty="0"/>
              <a:t>Click to edit Master title style</a:t>
            </a:r>
            <a:endParaRPr lang="en-GB" dirty="0"/>
          </a:p>
        </p:txBody>
      </p:sp>
      <p:sp>
        <p:nvSpPr>
          <p:cNvPr id="3" name="Text Placeholder 2"/>
          <p:cNvSpPr>
            <a:spLocks noGrp="1"/>
          </p:cNvSpPr>
          <p:nvPr>
            <p:ph type="body" idx="1"/>
          </p:nvPr>
        </p:nvSpPr>
        <p:spPr>
          <a:xfrm>
            <a:off x="330200" y="1128713"/>
            <a:ext cx="8509000" cy="2955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8027582" y="105051"/>
            <a:ext cx="595424" cy="101600"/>
          </a:xfrm>
          <a:prstGeom prst="rect">
            <a:avLst/>
          </a:prstGeom>
        </p:spPr>
        <p:txBody>
          <a:bodyPr/>
          <a:lstStyle>
            <a:lvl1pPr>
              <a:defRPr sz="600">
                <a:solidFill>
                  <a:schemeClr val="accent6">
                    <a:lumMod val="75000"/>
                  </a:schemeClr>
                </a:solidFill>
              </a:defRPr>
            </a:lvl1pPr>
          </a:lstStyle>
          <a:p>
            <a:pPr>
              <a:defRPr/>
            </a:pPr>
            <a:fld id="{4B01E8EF-57E8-4F85-90EB-163CEE512F88}" type="slidenum">
              <a:rPr lang="en-GB" smtClean="0"/>
              <a:pPr>
                <a:defRPr/>
              </a:pPr>
              <a:t>‹#›</a:t>
            </a:fld>
            <a:endParaRPr lang="en-GB" dirty="0"/>
          </a:p>
        </p:txBody>
      </p:sp>
    </p:spTree>
    <p:extLst>
      <p:ext uri="{BB962C8B-B14F-4D97-AF65-F5344CB8AC3E}">
        <p14:creationId xmlns="" xmlns:p14="http://schemas.microsoft.com/office/powerpoint/2010/main" val="2436570255"/>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DB6E4B0-4405-8343-92C2-EC0B42737B7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 xmlns:a16="http://schemas.microsoft.com/office/drawing/2014/main" id="{6C4DD993-DB40-0844-933B-33681938814F}"/>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3EABE994-DA87-CA4D-BF22-4057AC649649}" type="datetimeFigureOut">
              <a:rPr lang="el-GR" smtClean="0"/>
              <a:pPr/>
              <a:t>12/3/2024</a:t>
            </a:fld>
            <a:endParaRPr lang="el-GR"/>
          </a:p>
        </p:txBody>
      </p:sp>
      <p:sp>
        <p:nvSpPr>
          <p:cNvPr id="4" name="Θέση υποσέλιδου 3">
            <a:extLst>
              <a:ext uri="{FF2B5EF4-FFF2-40B4-BE49-F238E27FC236}">
                <a16:creationId xmlns="" xmlns:a16="http://schemas.microsoft.com/office/drawing/2014/main" id="{ED00AC61-5508-444B-9D7F-D70ED6577EAA}"/>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el-GR"/>
          </a:p>
        </p:txBody>
      </p:sp>
      <p:sp>
        <p:nvSpPr>
          <p:cNvPr id="5" name="Θέση αριθμού διαφάνειας 4">
            <a:extLst>
              <a:ext uri="{FF2B5EF4-FFF2-40B4-BE49-F238E27FC236}">
                <a16:creationId xmlns="" xmlns:a16="http://schemas.microsoft.com/office/drawing/2014/main" id="{2A311177-F6DB-D04F-B23F-AC0D69DAE7D5}"/>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E1B6DD89-45AD-F745-A73A-C55387A8C845}" type="slidenum">
              <a:rPr lang="el-GR" smtClean="0"/>
              <a:pPr/>
              <a:t>‹#›</a:t>
            </a:fld>
            <a:endParaRPr lang="el-GR"/>
          </a:p>
        </p:txBody>
      </p:sp>
    </p:spTree>
    <p:extLst>
      <p:ext uri="{BB962C8B-B14F-4D97-AF65-F5344CB8AC3E}">
        <p14:creationId xmlns="" xmlns:p14="http://schemas.microsoft.com/office/powerpoint/2010/main" val="31774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Titl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84800" y="1217864"/>
            <a:ext cx="3542400" cy="1531543"/>
          </a:xfrm>
        </p:spPr>
        <p:txBody>
          <a:bodyPr anchor="b"/>
          <a:lstStyle>
            <a:lvl1pPr algn="r">
              <a:lnSpc>
                <a:spcPct val="85000"/>
              </a:lnSpc>
              <a:defRPr sz="3200"/>
            </a:lvl1pPr>
          </a:lstStyle>
          <a:p>
            <a:pPr lvl="0"/>
            <a:r>
              <a:rPr lang="en-US" noProof="0" dirty="0"/>
              <a:t>Click to edit Master title style</a:t>
            </a:r>
            <a:endParaRPr lang="en-GB" noProof="0" dirty="0"/>
          </a:p>
        </p:txBody>
      </p:sp>
      <p:sp>
        <p:nvSpPr>
          <p:cNvPr id="3075" name="Rectangle 3"/>
          <p:cNvSpPr>
            <a:spLocks noGrp="1" noChangeArrowheads="1"/>
          </p:cNvSpPr>
          <p:nvPr>
            <p:ph type="subTitle" idx="1"/>
          </p:nvPr>
        </p:nvSpPr>
        <p:spPr>
          <a:xfrm>
            <a:off x="5283883" y="2918588"/>
            <a:ext cx="3543319" cy="684586"/>
          </a:xfrm>
          <a:extLst>
            <a:ext uri="{909E8E84-426E-40DD-AFC4-6F175D3DCCD1}">
              <a14:hiddenFill xmlns="" xmlns:a14="http://schemas.microsoft.com/office/drawing/2010/main">
                <a:solidFill>
                  <a:schemeClr val="accent1"/>
                </a:solidFill>
              </a14:hiddenFill>
            </a:ext>
          </a:extLst>
        </p:spPr>
        <p:txBody>
          <a:bodyPr rIns="0"/>
          <a:lstStyle>
            <a:lvl1pPr marL="0" indent="0" algn="r">
              <a:buFontTx/>
              <a:buNone/>
              <a:defRPr sz="1400"/>
            </a:lvl1pPr>
          </a:lstStyle>
          <a:p>
            <a:pPr lvl="0"/>
            <a:r>
              <a:rPr lang="en-US" noProof="0" dirty="0"/>
              <a:t>Click to edit Master subtitle style</a:t>
            </a:r>
            <a:endParaRPr lang="en-GB" noProof="0" dirty="0"/>
          </a:p>
        </p:txBody>
      </p:sp>
      <p:sp>
        <p:nvSpPr>
          <p:cNvPr id="9" name="Slide Number Placeholder 23"/>
          <p:cNvSpPr>
            <a:spLocks noGrp="1" noChangeArrowheads="1"/>
          </p:cNvSpPr>
          <p:nvPr>
            <p:ph type="sldNum" sz="quarter" idx="4"/>
          </p:nvPr>
        </p:nvSpPr>
        <p:spPr bwMode="auto">
          <a:xfrm>
            <a:off x="8514822" y="105051"/>
            <a:ext cx="312378" cy="10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888" eaLnBrk="1" hangingPunct="1">
              <a:defRPr sz="600" b="0" smtClean="0">
                <a:solidFill>
                  <a:schemeClr val="accent3"/>
                </a:solidFill>
              </a:defRPr>
            </a:lvl1pPr>
          </a:lstStyle>
          <a:p>
            <a:pPr>
              <a:defRPr/>
            </a:pPr>
            <a:fld id="{4B01E8EF-57E8-4F85-90EB-163CEE512F88}" type="slidenum">
              <a:rPr lang="en-GB" noProof="0" smtClean="0"/>
              <a:pPr>
                <a:defRPr/>
              </a:pPr>
              <a:t>‹#›</a:t>
            </a:fld>
            <a:endParaRPr lang="en-GB" noProof="0" dirty="0"/>
          </a:p>
        </p:txBody>
      </p:sp>
      <p:pic>
        <p:nvPicPr>
          <p:cNvPr id="2" name="Picture 1"/>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63" y="0"/>
            <a:ext cx="4564552" cy="5143500"/>
          </a:xfrm>
          <a:prstGeom prst="rect">
            <a:avLst/>
          </a:prstGeom>
        </p:spPr>
      </p:pic>
    </p:spTree>
    <p:extLst>
      <p:ext uri="{BB962C8B-B14F-4D97-AF65-F5344CB8AC3E}">
        <p14:creationId xmlns="" xmlns:p14="http://schemas.microsoft.com/office/powerpoint/2010/main" val="2117211564"/>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Τίτλος και Αντικείμενο επάνω από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1" y="-154781"/>
            <a:ext cx="8224838" cy="1577579"/>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1" y="1200150"/>
            <a:ext cx="8224838" cy="16383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1" y="2952750"/>
            <a:ext cx="8224838" cy="16383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idx="10"/>
          </p:nvPr>
        </p:nvSpPr>
        <p:spPr>
          <a:xfrm>
            <a:off x="457201" y="4683919"/>
            <a:ext cx="2128838" cy="353616"/>
          </a:xfrm>
          <a:prstGeom prst="rect">
            <a:avLst/>
          </a:prstGeom>
        </p:spPr>
        <p:txBody>
          <a:bodyPr lIns="68580" tIns="34290" rIns="68580" bIns="34290"/>
          <a:lstStyle>
            <a:lvl1pPr>
              <a:defRPr/>
            </a:lvl1pPr>
          </a:lstStyle>
          <a:p>
            <a:pPr>
              <a:defRPr/>
            </a:pPr>
            <a:endParaRPr lang="el-GR"/>
          </a:p>
        </p:txBody>
      </p:sp>
      <p:sp>
        <p:nvSpPr>
          <p:cNvPr id="6" name="5 - Θέση υποσέλιδου"/>
          <p:cNvSpPr>
            <a:spLocks noGrp="1"/>
          </p:cNvSpPr>
          <p:nvPr>
            <p:ph type="ftr" idx="11"/>
          </p:nvPr>
        </p:nvSpPr>
        <p:spPr>
          <a:xfrm>
            <a:off x="3124201" y="4683919"/>
            <a:ext cx="2890838" cy="353616"/>
          </a:xfrm>
          <a:prstGeom prst="rect">
            <a:avLst/>
          </a:prstGeom>
        </p:spPr>
        <p:txBody>
          <a:bodyPr lIns="68580" tIns="34290" rIns="68580" bIns="34290"/>
          <a:lstStyle>
            <a:lvl1pPr>
              <a:defRPr/>
            </a:lvl1pPr>
          </a:lstStyle>
          <a:p>
            <a:pPr>
              <a:defRPr/>
            </a:pPr>
            <a:endParaRPr lang="el-GR"/>
          </a:p>
        </p:txBody>
      </p:sp>
      <p:sp>
        <p:nvSpPr>
          <p:cNvPr id="7" name="6 - Θέση αριθμού διαφάνειας"/>
          <p:cNvSpPr>
            <a:spLocks noGrp="1"/>
          </p:cNvSpPr>
          <p:nvPr>
            <p:ph type="sldNum" idx="12"/>
          </p:nvPr>
        </p:nvSpPr>
        <p:spPr>
          <a:xfrm>
            <a:off x="6553201" y="4683919"/>
            <a:ext cx="2128838" cy="353616"/>
          </a:xfrm>
          <a:prstGeom prst="rect">
            <a:avLst/>
          </a:prstGeom>
        </p:spPr>
        <p:txBody>
          <a:bodyPr lIns="68580" tIns="34290" rIns="68580" bIns="34290"/>
          <a:lstStyle>
            <a:lvl1pPr>
              <a:defRPr/>
            </a:lvl1pPr>
          </a:lstStyle>
          <a:p>
            <a:pPr>
              <a:defRPr/>
            </a:pPr>
            <a:fld id="{AB820DAB-AA7A-4ECA-81F6-1CCFEEE492CE}"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2005921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2086231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708739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3185037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651764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1373948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2719989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382588"/>
            <a:ext cx="8509000" cy="390525"/>
          </a:xfrm>
        </p:spPr>
        <p:txBody>
          <a:bodyPr/>
          <a:lstStyle>
            <a:lvl1pPr>
              <a:defRPr sz="2000"/>
            </a:lvl1pPr>
          </a:lstStyle>
          <a:p>
            <a:r>
              <a:rPr lang="en-US" dirty="0"/>
              <a:t>Click to edit Master title style</a:t>
            </a:r>
            <a:endParaRPr lang="en-GB" dirty="0"/>
          </a:p>
        </p:txBody>
      </p:sp>
      <p:sp>
        <p:nvSpPr>
          <p:cNvPr id="4" name="Slide Number Placeholder 3"/>
          <p:cNvSpPr>
            <a:spLocks noGrp="1"/>
          </p:cNvSpPr>
          <p:nvPr>
            <p:ph type="sldNum" sz="quarter" idx="10"/>
          </p:nvPr>
        </p:nvSpPr>
        <p:spPr>
          <a:xfrm>
            <a:off x="8027582" y="105051"/>
            <a:ext cx="595424" cy="101600"/>
          </a:xfrm>
          <a:prstGeom prst="rect">
            <a:avLst/>
          </a:prstGeom>
        </p:spPr>
        <p:txBody>
          <a:bodyPr/>
          <a:lstStyle>
            <a:lvl1pPr>
              <a:defRPr sz="600">
                <a:solidFill>
                  <a:schemeClr val="accent6">
                    <a:lumMod val="75000"/>
                  </a:schemeClr>
                </a:solidFill>
              </a:defRPr>
            </a:lvl1pPr>
          </a:lstStyle>
          <a:p>
            <a:pPr>
              <a:defRPr/>
            </a:pPr>
            <a:fld id="{4B01E8EF-57E8-4F85-90EB-163CEE512F88}" type="slidenum">
              <a:rPr lang="en-GB" smtClean="0"/>
              <a:pPr>
                <a:defRPr/>
              </a:pPr>
              <a:t>‹#›</a:t>
            </a:fld>
            <a:endParaRPr lang="en-GB" dirty="0"/>
          </a:p>
        </p:txBody>
      </p:sp>
    </p:spTree>
    <p:extLst>
      <p:ext uri="{BB962C8B-B14F-4D97-AF65-F5344CB8AC3E}">
        <p14:creationId xmlns="" xmlns:p14="http://schemas.microsoft.com/office/powerpoint/2010/main" val="555344472"/>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3349618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345027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1901162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1604329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84800" y="1312864"/>
            <a:ext cx="3542400" cy="1531543"/>
          </a:xfrm>
        </p:spPr>
        <p:txBody>
          <a:bodyPr anchor="b"/>
          <a:lstStyle>
            <a:lvl1pPr algn="r">
              <a:lnSpc>
                <a:spcPct val="85000"/>
              </a:lnSpc>
              <a:defRPr sz="32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83882" y="3025463"/>
            <a:ext cx="3543319" cy="684586"/>
          </a:xfrm>
          <a:extLst>
            <a:ext uri="{909E8E84-426E-40DD-AFC4-6F175D3DCCD1}">
              <a14:hiddenFill xmlns="" xmlns:a14="http://schemas.microsoft.com/office/drawing/2010/main">
                <a:solidFill>
                  <a:schemeClr val="accent1"/>
                </a:solidFill>
              </a14:hiddenFill>
            </a:ext>
          </a:extLst>
        </p:spPr>
        <p:txBody>
          <a:bodyPr rIns="0"/>
          <a:lstStyle>
            <a:lvl1pPr marL="0" indent="0" algn="r">
              <a:buFontTx/>
              <a:buNone/>
              <a:defRPr sz="1400"/>
            </a:lvl1pPr>
          </a:lstStyle>
          <a:p>
            <a:pPr lvl="0"/>
            <a:r>
              <a:rPr lang="en-US" noProof="0"/>
              <a:t>Click to edit Master subtitle style</a:t>
            </a:r>
            <a:endParaRPr lang="en-GB" noProof="0" dirty="0"/>
          </a:p>
        </p:txBody>
      </p:sp>
    </p:spTree>
    <p:extLst>
      <p:ext uri="{BB962C8B-B14F-4D97-AF65-F5344CB8AC3E}">
        <p14:creationId xmlns="" xmlns:p14="http://schemas.microsoft.com/office/powerpoint/2010/main" val="2084649382"/>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sp>
        <p:nvSpPr>
          <p:cNvPr id="6" name="Content Placeholder 2"/>
          <p:cNvSpPr>
            <a:spLocks noGrp="1"/>
          </p:cNvSpPr>
          <p:nvPr>
            <p:ph idx="1"/>
          </p:nvPr>
        </p:nvSpPr>
        <p:spPr>
          <a:xfrm>
            <a:off x="316800" y="1312223"/>
            <a:ext cx="8510400" cy="29557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316800" y="515421"/>
            <a:ext cx="8510400" cy="391412"/>
          </a:xfrm>
        </p:spPr>
        <p:txBody>
          <a:bodyPr anchor="ctr" anchorCtr="0"/>
          <a:lstStyle>
            <a:lvl1pPr>
              <a:defRPr sz="2400"/>
            </a:lvl1pPr>
          </a:lstStyle>
          <a:p>
            <a:r>
              <a:rPr lang="en-US" noProof="0"/>
              <a:t>Click to edit Master title style</a:t>
            </a:r>
            <a:endParaRPr lang="en-GB" noProof="0" dirty="0"/>
          </a:p>
        </p:txBody>
      </p:sp>
    </p:spTree>
    <p:extLst>
      <p:ext uri="{BB962C8B-B14F-4D97-AF65-F5344CB8AC3E}">
        <p14:creationId xmlns="" xmlns:p14="http://schemas.microsoft.com/office/powerpoint/2010/main" val="1103942041"/>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sp>
        <p:nvSpPr>
          <p:cNvPr id="18" name="Title 1"/>
          <p:cNvSpPr>
            <a:spLocks noGrp="1"/>
          </p:cNvSpPr>
          <p:nvPr>
            <p:ph type="title"/>
          </p:nvPr>
        </p:nvSpPr>
        <p:spPr>
          <a:xfrm>
            <a:off x="316800" y="515421"/>
            <a:ext cx="8510400" cy="391412"/>
          </a:xfrm>
        </p:spPr>
        <p:txBody>
          <a:bodyPr anchor="ctr" anchorCtr="0"/>
          <a:lstStyle>
            <a:lvl1pPr>
              <a:defRPr sz="2400"/>
            </a:lvl1pPr>
          </a:lstStyle>
          <a:p>
            <a:r>
              <a:rPr lang="en-US" noProof="0"/>
              <a:t>Click to edit Master title style</a:t>
            </a:r>
            <a:endParaRPr lang="en-GB" noProof="0" dirty="0"/>
          </a:p>
        </p:txBody>
      </p:sp>
      <p:sp>
        <p:nvSpPr>
          <p:cNvPr id="36" name="Content Placeholder 2"/>
          <p:cNvSpPr>
            <a:spLocks noGrp="1"/>
          </p:cNvSpPr>
          <p:nvPr>
            <p:ph idx="1"/>
          </p:nvPr>
        </p:nvSpPr>
        <p:spPr>
          <a:xfrm>
            <a:off x="316801" y="1312223"/>
            <a:ext cx="4096800" cy="29557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7" name="Content Placeholder 2"/>
          <p:cNvSpPr>
            <a:spLocks noGrp="1"/>
          </p:cNvSpPr>
          <p:nvPr>
            <p:ph idx="10"/>
          </p:nvPr>
        </p:nvSpPr>
        <p:spPr>
          <a:xfrm>
            <a:off x="4730400" y="1312223"/>
            <a:ext cx="4096800" cy="2955600"/>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 xmlns:p14="http://schemas.microsoft.com/office/powerpoint/2010/main" val="4186494696"/>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background square">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3500"/>
          </a:xfrm>
          <a:solidFill>
            <a:schemeClr val="accent6"/>
          </a:solidFill>
        </p:spPr>
        <p:txBody>
          <a:bodyPr rIns="0" anchor="ctr" anchorCtr="0"/>
          <a:lstStyle>
            <a:lvl1pPr marL="0" indent="0" algn="ctr">
              <a:buNone/>
              <a:defRPr sz="700" baseline="0">
                <a:solidFill>
                  <a:schemeClr val="bg1"/>
                </a:solidFill>
              </a:defRPr>
            </a:lvl1pPr>
          </a:lstStyle>
          <a:p>
            <a:r>
              <a:rPr lang="en-US" noProof="0" dirty="0"/>
              <a:t>Click icon to add picture</a:t>
            </a:r>
            <a:endParaRPr lang="en-GB" noProof="0" dirty="0"/>
          </a:p>
        </p:txBody>
      </p:sp>
    </p:spTree>
    <p:extLst>
      <p:ext uri="{BB962C8B-B14F-4D97-AF65-F5344CB8AC3E}">
        <p14:creationId xmlns="" xmlns:p14="http://schemas.microsoft.com/office/powerpoint/2010/main" val="1320787809"/>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1/2 rounded">
    <p:spTree>
      <p:nvGrpSpPr>
        <p:cNvPr id="1" name=""/>
        <p:cNvGrpSpPr/>
        <p:nvPr/>
      </p:nvGrpSpPr>
      <p:grpSpPr>
        <a:xfrm>
          <a:off x="0" y="0"/>
          <a:ext cx="0" cy="0"/>
          <a:chOff x="0" y="0"/>
          <a:chExt cx="0" cy="0"/>
        </a:xfrm>
      </p:grpSpPr>
      <p:sp>
        <p:nvSpPr>
          <p:cNvPr id="10" name="Picture Placeholder 8"/>
          <p:cNvSpPr>
            <a:spLocks noGrp="1"/>
          </p:cNvSpPr>
          <p:nvPr>
            <p:ph type="pic" sz="quarter" idx="14"/>
          </p:nvPr>
        </p:nvSpPr>
        <p:spPr>
          <a:xfrm>
            <a:off x="4731411" y="1312225"/>
            <a:ext cx="4093768" cy="2955788"/>
          </a:xfrm>
          <a:prstGeom prst="roundRect">
            <a:avLst>
              <a:gd name="adj" fmla="val 3924"/>
            </a:avLst>
          </a:prstGeom>
          <a:solidFill>
            <a:schemeClr val="accent6"/>
          </a:solidFill>
        </p:spPr>
        <p:txBody>
          <a:bodyPr rIns="0" anchor="ctr" anchorCtr="0"/>
          <a:lstStyle>
            <a:lvl1pPr marL="0" indent="0" algn="ctr">
              <a:buNone/>
              <a:defRPr sz="700" baseline="0">
                <a:solidFill>
                  <a:schemeClr val="bg1"/>
                </a:solidFill>
              </a:defRPr>
            </a:lvl1pPr>
          </a:lstStyle>
          <a:p>
            <a:r>
              <a:rPr lang="en-US" noProof="0" dirty="0"/>
              <a:t>Click icon to add picture</a:t>
            </a:r>
            <a:endParaRPr lang="en-GB" noProof="0" dirty="0"/>
          </a:p>
        </p:txBody>
      </p:sp>
      <p:sp>
        <p:nvSpPr>
          <p:cNvPr id="13" name="Title 1"/>
          <p:cNvSpPr>
            <a:spLocks noGrp="1"/>
          </p:cNvSpPr>
          <p:nvPr>
            <p:ph type="title"/>
          </p:nvPr>
        </p:nvSpPr>
        <p:spPr>
          <a:xfrm>
            <a:off x="316800" y="515421"/>
            <a:ext cx="8510400" cy="391412"/>
          </a:xfrm>
        </p:spPr>
        <p:txBody>
          <a:bodyPr anchor="ctr" anchorCtr="0"/>
          <a:lstStyle>
            <a:lvl1pPr>
              <a:defRPr sz="2400"/>
            </a:lvl1pPr>
          </a:lstStyle>
          <a:p>
            <a:r>
              <a:rPr lang="en-US" noProof="0"/>
              <a:t>Click to edit Master title style</a:t>
            </a:r>
            <a:endParaRPr lang="en-GB" noProof="0" dirty="0"/>
          </a:p>
        </p:txBody>
      </p:sp>
      <p:sp>
        <p:nvSpPr>
          <p:cNvPr id="26" name="Content Placeholder 2"/>
          <p:cNvSpPr>
            <a:spLocks noGrp="1"/>
          </p:cNvSpPr>
          <p:nvPr>
            <p:ph idx="1"/>
          </p:nvPr>
        </p:nvSpPr>
        <p:spPr>
          <a:xfrm>
            <a:off x="316801" y="1312223"/>
            <a:ext cx="4096800" cy="29557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 xmlns:p14="http://schemas.microsoft.com/office/powerpoint/2010/main" val="3726431366"/>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3 video">
    <p:spTree>
      <p:nvGrpSpPr>
        <p:cNvPr id="1" name=""/>
        <p:cNvGrpSpPr/>
        <p:nvPr/>
      </p:nvGrpSpPr>
      <p:grpSpPr>
        <a:xfrm>
          <a:off x="0" y="0"/>
          <a:ext cx="0" cy="0"/>
          <a:chOff x="0" y="0"/>
          <a:chExt cx="0" cy="0"/>
        </a:xfrm>
      </p:grpSpPr>
      <p:sp>
        <p:nvSpPr>
          <p:cNvPr id="10" name="Media Placeholder 8"/>
          <p:cNvSpPr>
            <a:spLocks noGrp="1"/>
          </p:cNvSpPr>
          <p:nvPr>
            <p:ph type="media" sz="quarter" idx="15" hasCustomPrompt="1"/>
          </p:nvPr>
        </p:nvSpPr>
        <p:spPr>
          <a:xfrm>
            <a:off x="4891539" y="1309928"/>
            <a:ext cx="3945406" cy="2958085"/>
          </a:xfrm>
          <a:solidFill>
            <a:schemeClr val="accent6"/>
          </a:solidFill>
          <a:effectLst/>
        </p:spPr>
        <p:txBody>
          <a:bodyPr tIns="0" anchor="ctr" anchorCtr="0">
            <a:normAutofit/>
          </a:bodyPr>
          <a:lstStyle>
            <a:lvl1pPr marL="0" indent="0" algn="ctr">
              <a:buNone/>
              <a:defRPr sz="700" baseline="0">
                <a:solidFill>
                  <a:schemeClr val="bg1"/>
                </a:solidFill>
              </a:defRPr>
            </a:lvl1pPr>
          </a:lstStyle>
          <a:p>
            <a:r>
              <a:rPr lang="en-GB" noProof="0" dirty="0"/>
              <a:t>Click to add media size 4/3</a:t>
            </a:r>
          </a:p>
        </p:txBody>
      </p:sp>
      <p:sp>
        <p:nvSpPr>
          <p:cNvPr id="17" name="Content Placeholder 2"/>
          <p:cNvSpPr>
            <a:spLocks noGrp="1"/>
          </p:cNvSpPr>
          <p:nvPr>
            <p:ph idx="24"/>
          </p:nvPr>
        </p:nvSpPr>
        <p:spPr>
          <a:xfrm>
            <a:off x="318821" y="1312223"/>
            <a:ext cx="4251592" cy="29557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Title 1"/>
          <p:cNvSpPr>
            <a:spLocks noGrp="1"/>
          </p:cNvSpPr>
          <p:nvPr>
            <p:ph type="title"/>
          </p:nvPr>
        </p:nvSpPr>
        <p:spPr>
          <a:xfrm>
            <a:off x="316800" y="515421"/>
            <a:ext cx="8510400" cy="391412"/>
          </a:xfrm>
        </p:spPr>
        <p:txBody>
          <a:bodyPr anchor="ctr" anchorCtr="0"/>
          <a:lstStyle>
            <a:lvl1pPr>
              <a:defRPr sz="2400"/>
            </a:lvl1pPr>
          </a:lstStyle>
          <a:p>
            <a:r>
              <a:rPr lang="en-US" noProof="0"/>
              <a:t>Click to edit Master title style</a:t>
            </a:r>
            <a:endParaRPr lang="en-GB" noProof="0" dirty="0"/>
          </a:p>
        </p:txBody>
      </p:sp>
      <p:sp>
        <p:nvSpPr>
          <p:cNvPr id="12" name="Rectangle 5"/>
          <p:cNvSpPr>
            <a:spLocks noGrp="1" noChangeArrowheads="1"/>
          </p:cNvSpPr>
          <p:nvPr>
            <p:ph type="ftr" sz="quarter" idx="3"/>
          </p:nvPr>
        </p:nvSpPr>
        <p:spPr bwMode="auto">
          <a:xfrm>
            <a:off x="4172957" y="103908"/>
            <a:ext cx="2900363" cy="10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899" eaLnBrk="1" hangingPunct="1">
              <a:spcBef>
                <a:spcPct val="0"/>
              </a:spcBef>
              <a:defRPr sz="600" b="0">
                <a:solidFill>
                  <a:schemeClr val="accent3"/>
                </a:solidFill>
              </a:defRPr>
            </a:lvl1pPr>
          </a:lstStyle>
          <a:p>
            <a:pPr fontAlgn="auto">
              <a:spcAft>
                <a:spcPts val="0"/>
              </a:spcAft>
              <a:defRPr/>
            </a:pPr>
            <a:endParaRPr lang="en-GB" dirty="0">
              <a:solidFill>
                <a:srgbClr val="82786F"/>
              </a:solidFill>
              <a:latin typeface="Verdana"/>
              <a:cs typeface="+mn-cs"/>
            </a:endParaRPr>
          </a:p>
        </p:txBody>
      </p:sp>
      <p:sp>
        <p:nvSpPr>
          <p:cNvPr id="13" name="Rectangle 81"/>
          <p:cNvSpPr>
            <a:spLocks noGrp="1" noChangeArrowheads="1"/>
          </p:cNvSpPr>
          <p:nvPr>
            <p:ph type="dt" sz="half" idx="2"/>
          </p:nvPr>
        </p:nvSpPr>
        <p:spPr bwMode="auto">
          <a:xfrm>
            <a:off x="7187154" y="103908"/>
            <a:ext cx="1201738" cy="10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899" eaLnBrk="1" hangingPunct="1">
              <a:spcBef>
                <a:spcPct val="0"/>
              </a:spcBef>
              <a:defRPr sz="600" b="0">
                <a:solidFill>
                  <a:schemeClr val="accent3"/>
                </a:solidFill>
              </a:defRPr>
            </a:lvl1pPr>
          </a:lstStyle>
          <a:p>
            <a:pPr fontAlgn="auto">
              <a:spcAft>
                <a:spcPts val="0"/>
              </a:spcAft>
              <a:defRPr/>
            </a:pPr>
            <a:endParaRPr lang="en-GB" dirty="0">
              <a:solidFill>
                <a:srgbClr val="82786F"/>
              </a:solidFill>
              <a:latin typeface="Verdana"/>
              <a:cs typeface="+mn-cs"/>
            </a:endParaRPr>
          </a:p>
        </p:txBody>
      </p:sp>
      <p:sp>
        <p:nvSpPr>
          <p:cNvPr id="14" name="Slide Number Placeholder 23"/>
          <p:cNvSpPr>
            <a:spLocks noGrp="1" noChangeArrowheads="1"/>
          </p:cNvSpPr>
          <p:nvPr>
            <p:ph type="sldNum" sz="quarter" idx="4"/>
          </p:nvPr>
        </p:nvSpPr>
        <p:spPr bwMode="auto">
          <a:xfrm>
            <a:off x="8514822" y="105051"/>
            <a:ext cx="312378" cy="10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866" eaLnBrk="1" hangingPunct="1">
              <a:defRPr sz="600" b="0" smtClean="0">
                <a:solidFill>
                  <a:schemeClr val="accent3"/>
                </a:solidFill>
              </a:defRPr>
            </a:lvl1pPr>
          </a:lstStyle>
          <a:p>
            <a:pPr fontAlgn="auto">
              <a:spcBef>
                <a:spcPts val="0"/>
              </a:spcBef>
              <a:spcAft>
                <a:spcPts val="0"/>
              </a:spcAft>
              <a:defRPr/>
            </a:pPr>
            <a:fld id="{4B01E8EF-57E8-4F85-90EB-163CEE512F88}" type="slidenum">
              <a:rPr lang="en-GB">
                <a:solidFill>
                  <a:srgbClr val="82786F"/>
                </a:solidFill>
                <a:latin typeface="Verdana"/>
                <a:cs typeface="+mn-cs"/>
              </a:rPr>
              <a:pPr fontAlgn="auto">
                <a:spcBef>
                  <a:spcPts val="0"/>
                </a:spcBef>
                <a:spcAft>
                  <a:spcPts val="0"/>
                </a:spcAft>
                <a:defRPr/>
              </a:pPr>
              <a:t>‹#›</a:t>
            </a:fld>
            <a:endParaRPr lang="en-GB" dirty="0">
              <a:solidFill>
                <a:srgbClr val="82786F"/>
              </a:solidFill>
              <a:latin typeface="Verdana"/>
              <a:cs typeface="+mn-cs"/>
            </a:endParaRPr>
          </a:p>
        </p:txBody>
      </p:sp>
    </p:spTree>
    <p:extLst>
      <p:ext uri="{BB962C8B-B14F-4D97-AF65-F5344CB8AC3E}">
        <p14:creationId xmlns="" xmlns:p14="http://schemas.microsoft.com/office/powerpoint/2010/main" val="2121566957"/>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oter Placeholder">
    <p:spTree>
      <p:nvGrpSpPr>
        <p:cNvPr id="1" name=""/>
        <p:cNvGrpSpPr/>
        <p:nvPr/>
      </p:nvGrpSpPr>
      <p:grpSpPr>
        <a:xfrm>
          <a:off x="0" y="0"/>
          <a:ext cx="0" cy="0"/>
          <a:chOff x="0" y="0"/>
          <a:chExt cx="0" cy="0"/>
        </a:xfrm>
      </p:grpSpPr>
      <p:sp>
        <p:nvSpPr>
          <p:cNvPr id="6" name="Content Placeholder 2"/>
          <p:cNvSpPr>
            <a:spLocks noGrp="1"/>
          </p:cNvSpPr>
          <p:nvPr>
            <p:ph idx="1"/>
          </p:nvPr>
        </p:nvSpPr>
        <p:spPr>
          <a:xfrm>
            <a:off x="316800" y="1312223"/>
            <a:ext cx="8510400" cy="29557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316800" y="515420"/>
            <a:ext cx="8510400" cy="391412"/>
          </a:xfrm>
        </p:spPr>
        <p:txBody>
          <a:bodyPr/>
          <a:lstStyle>
            <a:lvl1pPr>
              <a:defRPr sz="2100"/>
            </a:lvl1pPr>
          </a:lstStyle>
          <a:p>
            <a:r>
              <a:rPr lang="en-US" noProof="0"/>
              <a:t>Click to edit Master title style</a:t>
            </a:r>
            <a:endParaRPr lang="en-GB" noProof="0" dirty="0"/>
          </a:p>
        </p:txBody>
      </p:sp>
      <p:sp>
        <p:nvSpPr>
          <p:cNvPr id="3" name="Text Placeholder 2"/>
          <p:cNvSpPr>
            <a:spLocks noGrp="1"/>
          </p:cNvSpPr>
          <p:nvPr>
            <p:ph type="body" sz="quarter" idx="10"/>
          </p:nvPr>
        </p:nvSpPr>
        <p:spPr>
          <a:xfrm>
            <a:off x="316800" y="4213924"/>
            <a:ext cx="8509700" cy="770826"/>
          </a:xfrm>
        </p:spPr>
        <p:txBody>
          <a:bodyPr anchor="b"/>
          <a:lstStyle>
            <a:lvl1pPr marL="0" indent="0">
              <a:spcBef>
                <a:spcPts val="0"/>
              </a:spcBef>
              <a:spcAft>
                <a:spcPts val="0"/>
              </a:spcAft>
              <a:buNone/>
              <a:defRPr sz="800">
                <a:solidFill>
                  <a:srgbClr val="82786F"/>
                </a:solidFill>
              </a:defRPr>
            </a:lvl1pPr>
          </a:lstStyle>
          <a:p>
            <a:pPr lvl="0"/>
            <a:r>
              <a:rPr lang="en-US" dirty="0"/>
              <a:t>Click to edit Master text styles</a:t>
            </a:r>
          </a:p>
        </p:txBody>
      </p:sp>
    </p:spTree>
    <p:extLst>
      <p:ext uri="{BB962C8B-B14F-4D97-AF65-F5344CB8AC3E}">
        <p14:creationId xmlns="" xmlns:p14="http://schemas.microsoft.com/office/powerpoint/2010/main" val="3821326955"/>
      </p:ext>
    </p:extLst>
  </p:cSld>
  <p:clrMapOvr>
    <a:masterClrMapping/>
  </p:clrMapOvr>
  <p:transition/>
  <p:extLst>
    <p:ext uri="{DCECCB84-F9BA-43D5-87BE-67443E8EF086}">
      <p15:sldGuideLst xmlns="" xmlns:p15="http://schemas.microsoft.com/office/powerpoint/2012/main">
        <p15:guide id="1" orient="horz" pos="314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 xmlns:p14="http://schemas.microsoft.com/office/powerpoint/2010/main" val="2551964231"/>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rgin guide">
    <p:spTree>
      <p:nvGrpSpPr>
        <p:cNvPr id="1" name=""/>
        <p:cNvGrpSpPr/>
        <p:nvPr/>
      </p:nvGrpSpPr>
      <p:grpSpPr>
        <a:xfrm>
          <a:off x="0" y="0"/>
          <a:ext cx="0" cy="0"/>
          <a:chOff x="0" y="0"/>
          <a:chExt cx="0" cy="0"/>
        </a:xfrm>
      </p:grpSpPr>
      <p:sp>
        <p:nvSpPr>
          <p:cNvPr id="10" name="Rectangle 9"/>
          <p:cNvSpPr/>
          <p:nvPr userDrawn="1"/>
        </p:nvSpPr>
        <p:spPr bwMode="auto">
          <a:xfrm>
            <a:off x="316800" y="309040"/>
            <a:ext cx="8510400" cy="3958973"/>
          </a:xfrm>
          <a:prstGeom prst="rect">
            <a:avLst/>
          </a:prstGeom>
          <a:pattFill prst="wdUpDiag">
            <a:fgClr>
              <a:schemeClr val="bg2"/>
            </a:fgClr>
            <a:bgClr>
              <a:schemeClr val="bg1"/>
            </a:bgClr>
          </a:pattFill>
          <a:ln w="3175" cap="flat" cmpd="sng" algn="ctr">
            <a:solidFill>
              <a:schemeClr val="accent5"/>
            </a:solid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algn="ctr" defTabSz="1219169">
              <a:spcBef>
                <a:spcPct val="50000"/>
              </a:spcBef>
            </a:pPr>
            <a:endParaRPr lang="en-GB" sz="2400" b="1" dirty="0">
              <a:solidFill>
                <a:srgbClr val="001965"/>
              </a:solidFill>
              <a:latin typeface="Verdana"/>
              <a:cs typeface="+mn-cs"/>
            </a:endParaRPr>
          </a:p>
        </p:txBody>
      </p:sp>
      <p:sp>
        <p:nvSpPr>
          <p:cNvPr id="21" name="Title 6"/>
          <p:cNvSpPr txBox="1">
            <a:spLocks/>
          </p:cNvSpPr>
          <p:nvPr userDrawn="1"/>
        </p:nvSpPr>
        <p:spPr bwMode="auto">
          <a:xfrm>
            <a:off x="318822" y="577310"/>
            <a:ext cx="8518124" cy="391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defTabSz="877888" rtl="0" eaLnBrk="0" fontAlgn="base" hangingPunct="0">
              <a:lnSpc>
                <a:spcPct val="90000"/>
              </a:lnSpc>
              <a:spcBef>
                <a:spcPct val="0"/>
              </a:spcBef>
              <a:spcAft>
                <a:spcPct val="0"/>
              </a:spcAft>
              <a:defRPr sz="2400" b="1" baseline="0">
                <a:solidFill>
                  <a:srgbClr val="001965"/>
                </a:solidFill>
                <a:latin typeface="+mj-lt"/>
                <a:ea typeface="+mj-ea"/>
                <a:cs typeface="+mj-cs"/>
              </a:defRPr>
            </a:lvl1pPr>
            <a:lvl2pPr algn="l" defTabSz="877888" rtl="0" eaLnBrk="0" fontAlgn="base" hangingPunct="0">
              <a:spcBef>
                <a:spcPct val="0"/>
              </a:spcBef>
              <a:spcAft>
                <a:spcPct val="0"/>
              </a:spcAft>
              <a:defRPr sz="2700" b="1">
                <a:solidFill>
                  <a:srgbClr val="001965"/>
                </a:solidFill>
                <a:latin typeface="Verdana" pitchFamily="34" charset="0"/>
              </a:defRPr>
            </a:lvl2pPr>
            <a:lvl3pPr algn="l" defTabSz="877888" rtl="0" eaLnBrk="0" fontAlgn="base" hangingPunct="0">
              <a:spcBef>
                <a:spcPct val="0"/>
              </a:spcBef>
              <a:spcAft>
                <a:spcPct val="0"/>
              </a:spcAft>
              <a:defRPr sz="2700" b="1">
                <a:solidFill>
                  <a:srgbClr val="001965"/>
                </a:solidFill>
                <a:latin typeface="Verdana" pitchFamily="34" charset="0"/>
              </a:defRPr>
            </a:lvl3pPr>
            <a:lvl4pPr algn="l" defTabSz="877888" rtl="0" eaLnBrk="0" fontAlgn="base" hangingPunct="0">
              <a:spcBef>
                <a:spcPct val="0"/>
              </a:spcBef>
              <a:spcAft>
                <a:spcPct val="0"/>
              </a:spcAft>
              <a:defRPr sz="2700" b="1">
                <a:solidFill>
                  <a:srgbClr val="001965"/>
                </a:solidFill>
                <a:latin typeface="Verdana" pitchFamily="34" charset="0"/>
              </a:defRPr>
            </a:lvl4pPr>
            <a:lvl5pPr algn="l" defTabSz="877888" rtl="0" eaLnBrk="0" fontAlgn="base" hangingPunct="0">
              <a:spcBef>
                <a:spcPct val="0"/>
              </a:spcBef>
              <a:spcAft>
                <a:spcPct val="0"/>
              </a:spcAft>
              <a:defRPr sz="2700" b="1">
                <a:solidFill>
                  <a:srgbClr val="001965"/>
                </a:solidFill>
                <a:latin typeface="Verdana" pitchFamily="34" charset="0"/>
              </a:defRPr>
            </a:lvl5pPr>
            <a:lvl6pPr marL="329595" algn="l" defTabSz="878921" rtl="0" eaLnBrk="1" fontAlgn="base" hangingPunct="1">
              <a:spcBef>
                <a:spcPct val="0"/>
              </a:spcBef>
              <a:spcAft>
                <a:spcPct val="0"/>
              </a:spcAft>
              <a:defRPr sz="2700" b="1">
                <a:solidFill>
                  <a:srgbClr val="001965"/>
                </a:solidFill>
                <a:latin typeface="Verdana" pitchFamily="34" charset="0"/>
              </a:defRPr>
            </a:lvl6pPr>
            <a:lvl7pPr marL="659191" algn="l" defTabSz="878921" rtl="0" eaLnBrk="1" fontAlgn="base" hangingPunct="1">
              <a:spcBef>
                <a:spcPct val="0"/>
              </a:spcBef>
              <a:spcAft>
                <a:spcPct val="0"/>
              </a:spcAft>
              <a:defRPr sz="2700" b="1">
                <a:solidFill>
                  <a:srgbClr val="001965"/>
                </a:solidFill>
                <a:latin typeface="Verdana" pitchFamily="34" charset="0"/>
              </a:defRPr>
            </a:lvl7pPr>
            <a:lvl8pPr marL="988786" algn="l" defTabSz="878921" rtl="0" eaLnBrk="1" fontAlgn="base" hangingPunct="1">
              <a:spcBef>
                <a:spcPct val="0"/>
              </a:spcBef>
              <a:spcAft>
                <a:spcPct val="0"/>
              </a:spcAft>
              <a:defRPr sz="2700" b="1">
                <a:solidFill>
                  <a:srgbClr val="001965"/>
                </a:solidFill>
                <a:latin typeface="Verdana" pitchFamily="34" charset="0"/>
              </a:defRPr>
            </a:lvl8pPr>
            <a:lvl9pPr marL="1318382" algn="l" defTabSz="878921" rtl="0" eaLnBrk="1" fontAlgn="base" hangingPunct="1">
              <a:spcBef>
                <a:spcPct val="0"/>
              </a:spcBef>
              <a:spcAft>
                <a:spcPct val="0"/>
              </a:spcAft>
              <a:defRPr sz="2700" b="1">
                <a:solidFill>
                  <a:srgbClr val="001965"/>
                </a:solidFill>
                <a:latin typeface="Verdana" pitchFamily="34" charset="0"/>
              </a:defRPr>
            </a:lvl9pPr>
          </a:lstStyle>
          <a:p>
            <a:r>
              <a:rPr lang="en-GB" dirty="0"/>
              <a:t>Title</a:t>
            </a:r>
          </a:p>
        </p:txBody>
      </p:sp>
      <p:sp>
        <p:nvSpPr>
          <p:cNvPr id="15" name="TextBox 14"/>
          <p:cNvSpPr txBox="1"/>
          <p:nvPr userDrawn="1"/>
        </p:nvSpPr>
        <p:spPr>
          <a:xfrm>
            <a:off x="2748810" y="2524536"/>
            <a:ext cx="3633374" cy="253916"/>
          </a:xfrm>
          <a:prstGeom prst="rect">
            <a:avLst/>
          </a:prstGeom>
          <a:noFill/>
        </p:spPr>
        <p:txBody>
          <a:bodyPr wrap="square" lIns="68580" tIns="34290" rIns="68580" bIns="34290" rtlCol="0">
            <a:spAutoFit/>
          </a:bodyPr>
          <a:lstStyle/>
          <a:p>
            <a:pPr algn="ctr" defTabSz="685800" fontAlgn="auto">
              <a:spcBef>
                <a:spcPts val="0"/>
              </a:spcBef>
              <a:spcAft>
                <a:spcPts val="0"/>
              </a:spcAft>
            </a:pPr>
            <a:r>
              <a:rPr lang="en-GB" sz="1200" dirty="0">
                <a:solidFill>
                  <a:srgbClr val="E64A0E"/>
                </a:solidFill>
                <a:latin typeface="Verdana"/>
                <a:cs typeface="+mn-cs"/>
              </a:rPr>
              <a:t>Keep all content in this area</a:t>
            </a:r>
          </a:p>
        </p:txBody>
      </p:sp>
      <p:sp>
        <p:nvSpPr>
          <p:cNvPr id="28" name="TextBox 27"/>
          <p:cNvSpPr txBox="1"/>
          <p:nvPr userDrawn="1"/>
        </p:nvSpPr>
        <p:spPr>
          <a:xfrm>
            <a:off x="318821" y="1312224"/>
            <a:ext cx="8518125" cy="346249"/>
          </a:xfrm>
          <a:prstGeom prst="rect">
            <a:avLst/>
          </a:prstGeom>
          <a:noFill/>
        </p:spPr>
        <p:txBody>
          <a:bodyPr wrap="square" lIns="68580" tIns="34290" rIns="68580" bIns="34290" rtlCol="0">
            <a:spAutoFit/>
          </a:bodyPr>
          <a:lstStyle/>
          <a:p>
            <a:pPr defTabSz="685800" fontAlgn="auto">
              <a:spcBef>
                <a:spcPts val="0"/>
              </a:spcBef>
              <a:spcAft>
                <a:spcPts val="0"/>
              </a:spcAft>
            </a:pPr>
            <a:endParaRPr lang="en-GB" dirty="0">
              <a:solidFill>
                <a:srgbClr val="001965"/>
              </a:solidFill>
              <a:latin typeface="Verdana"/>
              <a:cs typeface="+mn-cs"/>
            </a:endParaRPr>
          </a:p>
        </p:txBody>
      </p:sp>
      <p:sp>
        <p:nvSpPr>
          <p:cNvPr id="30" name="Rectangle 29"/>
          <p:cNvSpPr/>
          <p:nvPr userDrawn="1"/>
        </p:nvSpPr>
        <p:spPr bwMode="auto">
          <a:xfrm>
            <a:off x="316801" y="1312223"/>
            <a:ext cx="8510401" cy="2955789"/>
          </a:xfrm>
          <a:prstGeom prst="rect">
            <a:avLst/>
          </a:prstGeom>
          <a:noFill/>
          <a:ln w="3175" cap="flat" cmpd="sng" algn="ctr">
            <a:solidFill>
              <a:schemeClr val="accent5"/>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marL="269868" indent="-269868" defTabSz="1219169">
              <a:spcBef>
                <a:spcPct val="50000"/>
              </a:spcBef>
              <a:buClr>
                <a:srgbClr val="009FDA"/>
              </a:buClr>
              <a:buFont typeface="Arial" pitchFamily="34" charset="0"/>
              <a:buChar char="•"/>
            </a:pPr>
            <a:r>
              <a:rPr lang="en-GB" dirty="0">
                <a:solidFill>
                  <a:srgbClr val="001965"/>
                </a:solidFill>
                <a:latin typeface="Verdana"/>
                <a:cs typeface="+mn-cs"/>
              </a:rPr>
              <a:t>Content area</a:t>
            </a:r>
          </a:p>
        </p:txBody>
      </p:sp>
      <p:sp>
        <p:nvSpPr>
          <p:cNvPr id="31" name="TextBox 30"/>
          <p:cNvSpPr txBox="1"/>
          <p:nvPr userDrawn="1"/>
        </p:nvSpPr>
        <p:spPr>
          <a:xfrm>
            <a:off x="316801" y="964459"/>
            <a:ext cx="4572008" cy="253916"/>
          </a:xfrm>
          <a:prstGeom prst="rect">
            <a:avLst/>
          </a:prstGeom>
          <a:noFill/>
        </p:spPr>
        <p:txBody>
          <a:bodyPr wrap="square" lIns="68580" tIns="34290" rIns="68580" bIns="34290" rtlCol="0">
            <a:spAutoFit/>
          </a:bodyPr>
          <a:lstStyle/>
          <a:p>
            <a:pPr defTabSz="685800" fontAlgn="auto">
              <a:spcBef>
                <a:spcPts val="0"/>
              </a:spcBef>
              <a:spcAft>
                <a:spcPts val="0"/>
              </a:spcAft>
            </a:pPr>
            <a:r>
              <a:rPr lang="en-GB" sz="1200" dirty="0">
                <a:solidFill>
                  <a:srgbClr val="E64A0E"/>
                </a:solidFill>
                <a:latin typeface="Verdana"/>
                <a:cs typeface="+mn-cs"/>
              </a:rPr>
              <a:t>Keep all titles, trompets and subtitles in this area</a:t>
            </a:r>
          </a:p>
        </p:txBody>
      </p:sp>
      <p:sp>
        <p:nvSpPr>
          <p:cNvPr id="32" name="TextBox 31"/>
          <p:cNvSpPr txBox="1"/>
          <p:nvPr userDrawn="1"/>
        </p:nvSpPr>
        <p:spPr>
          <a:xfrm>
            <a:off x="4919813" y="329740"/>
            <a:ext cx="3909190" cy="253916"/>
          </a:xfrm>
          <a:prstGeom prst="rect">
            <a:avLst/>
          </a:prstGeom>
          <a:noFill/>
        </p:spPr>
        <p:txBody>
          <a:bodyPr wrap="square" lIns="68580" tIns="34290" rIns="68580" bIns="34290" rtlCol="0">
            <a:spAutoFit/>
          </a:bodyPr>
          <a:lstStyle/>
          <a:p>
            <a:pPr algn="r" defTabSz="685800" fontAlgn="auto">
              <a:spcBef>
                <a:spcPts val="0"/>
              </a:spcBef>
              <a:spcAft>
                <a:spcPts val="0"/>
              </a:spcAft>
            </a:pPr>
            <a:r>
              <a:rPr lang="en-GB" sz="1200" dirty="0">
                <a:solidFill>
                  <a:srgbClr val="E64A0E"/>
                </a:solidFill>
                <a:latin typeface="Verdana"/>
                <a:cs typeface="+mn-cs"/>
              </a:rPr>
              <a:t>Never move Footer, Date and No placeholders</a:t>
            </a:r>
          </a:p>
        </p:txBody>
      </p:sp>
    </p:spTree>
    <p:extLst>
      <p:ext uri="{BB962C8B-B14F-4D97-AF65-F5344CB8AC3E}">
        <p14:creationId xmlns="" xmlns:p14="http://schemas.microsoft.com/office/powerpoint/2010/main" val="8090944"/>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Subtitle">
    <p:spTree>
      <p:nvGrpSpPr>
        <p:cNvPr id="1" name=""/>
        <p:cNvGrpSpPr/>
        <p:nvPr/>
      </p:nvGrpSpPr>
      <p:grpSpPr>
        <a:xfrm>
          <a:off x="0" y="0"/>
          <a:ext cx="0" cy="0"/>
          <a:chOff x="0" y="0"/>
          <a:chExt cx="0" cy="0"/>
        </a:xfrm>
      </p:grpSpPr>
      <p:sp>
        <p:nvSpPr>
          <p:cNvPr id="8" name="Rectangle 3"/>
          <p:cNvSpPr>
            <a:spLocks noGrp="1" noChangeArrowheads="1"/>
          </p:cNvSpPr>
          <p:nvPr>
            <p:ph type="subTitle" idx="14" hasCustomPrompt="1"/>
          </p:nvPr>
        </p:nvSpPr>
        <p:spPr>
          <a:xfrm>
            <a:off x="316801" y="774122"/>
            <a:ext cx="8510400" cy="538102"/>
          </a:xfrm>
          <a:extLst>
            <a:ext uri="{909E8E84-426E-40DD-AFC4-6F175D3DCCD1}">
              <a14:hiddenFill xmlns="" xmlns:a14="http://schemas.microsoft.com/office/drawing/2010/main">
                <a:solidFill>
                  <a:schemeClr val="accent1"/>
                </a:solidFill>
              </a14:hiddenFill>
            </a:ext>
          </a:extLst>
        </p:spPr>
        <p:txBody>
          <a:bodyPr wrap="none" lIns="17999" anchor="t" anchorCtr="0">
            <a:normAutofit/>
          </a:bodyPr>
          <a:lstStyle>
            <a:lvl1pPr marL="0" indent="0" algn="l">
              <a:buFontTx/>
              <a:buNone/>
              <a:defRPr sz="1300" baseline="0">
                <a:solidFill>
                  <a:srgbClr val="009FDA"/>
                </a:solidFill>
              </a:defRPr>
            </a:lvl1pPr>
          </a:lstStyle>
          <a:p>
            <a:pPr lvl="0"/>
            <a:r>
              <a:rPr lang="en-GB" noProof="0" dirty="0"/>
              <a:t>Insert subtitle</a:t>
            </a:r>
          </a:p>
        </p:txBody>
      </p:sp>
      <p:sp>
        <p:nvSpPr>
          <p:cNvPr id="9" name="Content Placeholder 2"/>
          <p:cNvSpPr>
            <a:spLocks noGrp="1"/>
          </p:cNvSpPr>
          <p:nvPr>
            <p:ph idx="1"/>
          </p:nvPr>
        </p:nvSpPr>
        <p:spPr>
          <a:xfrm>
            <a:off x="316800" y="1312223"/>
            <a:ext cx="8510400" cy="29557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Text Placeholder 11"/>
          <p:cNvSpPr>
            <a:spLocks noGrp="1"/>
          </p:cNvSpPr>
          <p:nvPr>
            <p:ph type="body" sz="quarter" idx="10" hasCustomPrompt="1"/>
          </p:nvPr>
        </p:nvSpPr>
        <p:spPr>
          <a:xfrm>
            <a:off x="316801" y="4643439"/>
            <a:ext cx="8509700" cy="377825"/>
          </a:xfrm>
        </p:spPr>
        <p:txBody>
          <a:bodyPr anchor="b" anchorCtr="0">
            <a:noAutofit/>
          </a:bodyPr>
          <a:lstStyle>
            <a:lvl1pPr marL="0" indent="0">
              <a:spcBef>
                <a:spcPts val="0"/>
              </a:spcBef>
              <a:buNone/>
              <a:defRPr sz="800">
                <a:solidFill>
                  <a:srgbClr val="82786F"/>
                </a:solidFill>
              </a:defRPr>
            </a:lvl1pPr>
            <a:lvl2pPr marL="265106" indent="0">
              <a:buNone/>
              <a:defRPr sz="800">
                <a:solidFill>
                  <a:srgbClr val="82786F"/>
                </a:solidFill>
              </a:defRPr>
            </a:lvl2pPr>
            <a:lvl3pPr>
              <a:defRPr sz="800">
                <a:solidFill>
                  <a:srgbClr val="82786F"/>
                </a:solidFill>
              </a:defRPr>
            </a:lvl3pPr>
            <a:lvl4pPr>
              <a:defRPr sz="800">
                <a:solidFill>
                  <a:srgbClr val="82786F"/>
                </a:solidFill>
              </a:defRPr>
            </a:lvl4pPr>
            <a:lvl5pPr>
              <a:defRPr sz="800">
                <a:solidFill>
                  <a:srgbClr val="82786F"/>
                </a:solidFill>
              </a:defRPr>
            </a:lvl5pPr>
          </a:lstStyle>
          <a:p>
            <a:pPr lvl="0"/>
            <a:r>
              <a:rPr lang="en-US" dirty="0"/>
              <a:t>Click to insert text</a:t>
            </a:r>
            <a:endParaRPr lang="en-GB" dirty="0"/>
          </a:p>
        </p:txBody>
      </p:sp>
      <p:sp>
        <p:nvSpPr>
          <p:cNvPr id="12" name="Title 1"/>
          <p:cNvSpPr>
            <a:spLocks noGrp="1"/>
          </p:cNvSpPr>
          <p:nvPr>
            <p:ph type="title"/>
          </p:nvPr>
        </p:nvSpPr>
        <p:spPr>
          <a:xfrm>
            <a:off x="316800" y="401121"/>
            <a:ext cx="8510400" cy="391412"/>
          </a:xfrm>
        </p:spPr>
        <p:txBody>
          <a:bodyPr anchor="ctr" anchorCtr="0"/>
          <a:lstStyle>
            <a:lvl1pPr>
              <a:defRPr sz="2200"/>
            </a:lvl1pPr>
          </a:lstStyle>
          <a:p>
            <a:r>
              <a:rPr lang="en-US" noProof="0" dirty="0"/>
              <a:t>Click to edit Master title style</a:t>
            </a:r>
            <a:endParaRPr lang="en-GB" noProof="0" dirty="0"/>
          </a:p>
        </p:txBody>
      </p:sp>
    </p:spTree>
    <p:extLst>
      <p:ext uri="{BB962C8B-B14F-4D97-AF65-F5344CB8AC3E}">
        <p14:creationId xmlns="" xmlns:p14="http://schemas.microsoft.com/office/powerpoint/2010/main" val="435684750"/>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1"/>
          <p:cNvSpPr>
            <a:spLocks noGrp="1"/>
          </p:cNvSpPr>
          <p:nvPr>
            <p:ph type="title"/>
          </p:nvPr>
        </p:nvSpPr>
        <p:spPr>
          <a:xfrm>
            <a:off x="330202" y="242796"/>
            <a:ext cx="8509000" cy="390525"/>
          </a:xfrm>
        </p:spPr>
        <p:txBody>
          <a:bodyPr anchor="b"/>
          <a:lstStyle>
            <a:lvl1pPr>
              <a:defRPr sz="2000"/>
            </a:lvl1pPr>
          </a:lstStyle>
          <a:p>
            <a:r>
              <a:rPr lang="en-US" dirty="0"/>
              <a:t>Click to edit Master title style</a:t>
            </a:r>
          </a:p>
        </p:txBody>
      </p:sp>
      <p:sp>
        <p:nvSpPr>
          <p:cNvPr id="6" name="Text Placeholder 5"/>
          <p:cNvSpPr>
            <a:spLocks noGrp="1"/>
          </p:cNvSpPr>
          <p:nvPr>
            <p:ph type="body" sz="quarter" idx="10"/>
          </p:nvPr>
        </p:nvSpPr>
        <p:spPr>
          <a:xfrm>
            <a:off x="317502" y="4618443"/>
            <a:ext cx="8509000" cy="407789"/>
          </a:xfrm>
        </p:spPr>
        <p:txBody>
          <a:bodyPr anchor="t"/>
          <a:lstStyle>
            <a:lvl1pPr marL="0" indent="0">
              <a:spcBef>
                <a:spcPts val="0"/>
              </a:spcBef>
              <a:buNone/>
              <a:defRPr sz="800"/>
            </a:lvl1pPr>
          </a:lstStyle>
          <a:p>
            <a:pPr lvl="0"/>
            <a:endParaRPr lang="en-GB" dirty="0"/>
          </a:p>
        </p:txBody>
      </p:sp>
      <p:sp>
        <p:nvSpPr>
          <p:cNvPr id="4" name="Content Placeholder 2"/>
          <p:cNvSpPr>
            <a:spLocks noGrp="1"/>
          </p:cNvSpPr>
          <p:nvPr>
            <p:ph idx="1"/>
          </p:nvPr>
        </p:nvSpPr>
        <p:spPr>
          <a:xfrm>
            <a:off x="329500" y="1121723"/>
            <a:ext cx="8510400" cy="29557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 xmlns:p14="http://schemas.microsoft.com/office/powerpoint/2010/main" val="1406332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 Content_fixe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6000" y="1458000"/>
            <a:ext cx="8172000" cy="32022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4">
            <a:extLst>
              <a:ext uri="{FF2B5EF4-FFF2-40B4-BE49-F238E27FC236}">
                <a16:creationId xmlns="" xmlns:a16="http://schemas.microsoft.com/office/drawing/2014/main" id="{C16868FC-B7DE-4736-A8C4-5762DBFD1FC2}"/>
              </a:ext>
            </a:extLst>
          </p:cNvPr>
          <p:cNvSpPr>
            <a:spLocks noGrp="1"/>
          </p:cNvSpPr>
          <p:nvPr>
            <p:ph type="body" sz="quarter" idx="13" hasCustomPrompt="1"/>
          </p:nvPr>
        </p:nvSpPr>
        <p:spPr>
          <a:xfrm>
            <a:off x="485999" y="4733700"/>
            <a:ext cx="8174503" cy="243000"/>
          </a:xfrm>
        </p:spPr>
        <p:txBody>
          <a:bodyPr anchor="b"/>
          <a:lstStyle>
            <a:lvl1pPr marL="0" indent="0">
              <a:spcBef>
                <a:spcPts val="0"/>
              </a:spcBef>
              <a:spcAft>
                <a:spcPts val="0"/>
              </a:spcAft>
              <a:buNone/>
              <a:defRPr sz="600" i="1">
                <a:solidFill>
                  <a:schemeClr val="tx2"/>
                </a:solidFill>
              </a:defRPr>
            </a:lvl1pPr>
          </a:lstStyle>
          <a:p>
            <a:pPr lvl="0"/>
            <a:r>
              <a:rPr lang="en-GB" dirty="0"/>
              <a:t>Footnote</a:t>
            </a:r>
          </a:p>
        </p:txBody>
      </p:sp>
      <p:sp>
        <p:nvSpPr>
          <p:cNvPr id="4" name="Title 3">
            <a:extLst>
              <a:ext uri="{FF2B5EF4-FFF2-40B4-BE49-F238E27FC236}">
                <a16:creationId xmlns="" xmlns:a16="http://schemas.microsoft.com/office/drawing/2014/main" id="{DE7BA4D6-17A2-4AB7-ACD0-593108A8148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 xmlns:p14="http://schemas.microsoft.com/office/powerpoint/2010/main" val="2411813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sub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30202" y="213735"/>
            <a:ext cx="8509000" cy="711797"/>
          </a:xfrm>
        </p:spPr>
        <p:txBody>
          <a:bodyPr anchor="b"/>
          <a:lstStyle>
            <a:lvl1pPr>
              <a:defRPr sz="2000"/>
            </a:lvl1pPr>
          </a:lstStyle>
          <a:p>
            <a:r>
              <a:rPr lang="en-US" dirty="0"/>
              <a:t>Click to edit Master title style</a:t>
            </a:r>
            <a:br>
              <a:rPr lang="en-US" dirty="0"/>
            </a:br>
            <a:endParaRPr lang="en-US" dirty="0"/>
          </a:p>
        </p:txBody>
      </p:sp>
      <p:sp>
        <p:nvSpPr>
          <p:cNvPr id="6" name="Text Placeholder 5"/>
          <p:cNvSpPr>
            <a:spLocks noGrp="1"/>
          </p:cNvSpPr>
          <p:nvPr>
            <p:ph type="body" sz="quarter" idx="10"/>
          </p:nvPr>
        </p:nvSpPr>
        <p:spPr>
          <a:xfrm>
            <a:off x="335432" y="4609478"/>
            <a:ext cx="8509000" cy="407789"/>
          </a:xfrm>
        </p:spPr>
        <p:txBody>
          <a:bodyPr anchor="t"/>
          <a:lstStyle>
            <a:lvl1pPr marL="0" indent="0">
              <a:spcBef>
                <a:spcPts val="0"/>
              </a:spcBef>
              <a:buNone/>
              <a:defRPr sz="700"/>
            </a:lvl1pPr>
          </a:lstStyle>
          <a:p>
            <a:pPr lvl="0"/>
            <a:endParaRPr lang="en-GB" dirty="0"/>
          </a:p>
        </p:txBody>
      </p:sp>
    </p:spTree>
    <p:extLst>
      <p:ext uri="{BB962C8B-B14F-4D97-AF65-F5344CB8AC3E}">
        <p14:creationId xmlns="" xmlns:p14="http://schemas.microsoft.com/office/powerpoint/2010/main" val="149137043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A. Content_fixe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6000" y="1458000"/>
            <a:ext cx="8172000" cy="3202200"/>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4">
            <a:extLst>
              <a:ext uri="{FF2B5EF4-FFF2-40B4-BE49-F238E27FC236}">
                <a16:creationId xmlns="" xmlns:a16="http://schemas.microsoft.com/office/drawing/2014/main" id="{C16868FC-B7DE-4736-A8C4-5762DBFD1FC2}"/>
              </a:ext>
            </a:extLst>
          </p:cNvPr>
          <p:cNvSpPr>
            <a:spLocks noGrp="1"/>
          </p:cNvSpPr>
          <p:nvPr>
            <p:ph type="body" sz="quarter" idx="13" hasCustomPrompt="1"/>
          </p:nvPr>
        </p:nvSpPr>
        <p:spPr>
          <a:xfrm>
            <a:off x="485999" y="4657500"/>
            <a:ext cx="8174503" cy="243000"/>
          </a:xfrm>
        </p:spPr>
        <p:txBody>
          <a:bodyPr anchor="b"/>
          <a:lstStyle>
            <a:lvl1pPr marL="0" indent="0">
              <a:spcBef>
                <a:spcPts val="0"/>
              </a:spcBef>
              <a:spcAft>
                <a:spcPts val="0"/>
              </a:spcAft>
              <a:buNone/>
              <a:defRPr sz="600" i="1">
                <a:solidFill>
                  <a:schemeClr val="tx2"/>
                </a:solidFill>
              </a:defRPr>
            </a:lvl1pPr>
          </a:lstStyle>
          <a:p>
            <a:pPr lvl="0"/>
            <a:r>
              <a:rPr lang="en-GB" dirty="0"/>
              <a:t>Footnote</a:t>
            </a:r>
          </a:p>
        </p:txBody>
      </p:sp>
      <p:sp>
        <p:nvSpPr>
          <p:cNvPr id="4" name="Title 3">
            <a:extLst>
              <a:ext uri="{FF2B5EF4-FFF2-40B4-BE49-F238E27FC236}">
                <a16:creationId xmlns="" xmlns:a16="http://schemas.microsoft.com/office/drawing/2014/main" id="{DE7BA4D6-17A2-4AB7-ACD0-593108A8148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 xmlns:p14="http://schemas.microsoft.com/office/powerpoint/2010/main" val="99091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3850" y="515938"/>
            <a:ext cx="8502650" cy="390525"/>
          </a:xfrm>
        </p:spPr>
        <p:txBody>
          <a:bodyPr/>
          <a:lstStyle>
            <a:lvl1pPr>
              <a:defRPr>
                <a:solidFill>
                  <a:schemeClr val="bg1"/>
                </a:solidFill>
              </a:defRPr>
            </a:lvl1pPr>
          </a:lstStyle>
          <a:p>
            <a:r>
              <a:rPr lang="en-US" dirty="0"/>
              <a:t>Click to edit Master title style</a:t>
            </a:r>
            <a:endParaRPr lang="en-GB" dirty="0"/>
          </a:p>
        </p:txBody>
      </p:sp>
      <p:sp>
        <p:nvSpPr>
          <p:cNvPr id="5" name="Text Placeholder 5"/>
          <p:cNvSpPr>
            <a:spLocks noGrp="1"/>
          </p:cNvSpPr>
          <p:nvPr>
            <p:ph type="body" sz="quarter" idx="10"/>
          </p:nvPr>
        </p:nvSpPr>
        <p:spPr>
          <a:xfrm>
            <a:off x="323850" y="4574949"/>
            <a:ext cx="8496300" cy="373063"/>
          </a:xfrm>
        </p:spPr>
        <p:txBody>
          <a:bodyPr anchor="b" anchorCtr="0"/>
          <a:lstStyle>
            <a:lvl1pPr marL="0" indent="0">
              <a:buNone/>
              <a:defRPr sz="800">
                <a:solidFill>
                  <a:schemeClr val="accent6">
                    <a:lumMod val="75000"/>
                  </a:schemeClr>
                </a:solidFill>
              </a:defRPr>
            </a:lvl1pPr>
            <a:lvl2pPr marL="541338" indent="0">
              <a:buNone/>
              <a:defRPr/>
            </a:lvl2pPr>
            <a:lvl3pPr marL="1076325" indent="0">
              <a:buNone/>
              <a:defRPr/>
            </a:lvl3pPr>
            <a:lvl4pPr marL="1616075" indent="0">
              <a:buNone/>
              <a:defRPr/>
            </a:lvl4pPr>
            <a:lvl5pPr marL="2155825" indent="0">
              <a:buNone/>
              <a:defRPr/>
            </a:lvl5pPr>
          </a:lstStyle>
          <a:p>
            <a:pPr lvl="0"/>
            <a:r>
              <a:rPr lang="en-US"/>
              <a:t>Edit Master text styles</a:t>
            </a:r>
          </a:p>
        </p:txBody>
      </p:sp>
    </p:spTree>
    <p:extLst>
      <p:ext uri="{BB962C8B-B14F-4D97-AF65-F5344CB8AC3E}">
        <p14:creationId xmlns="" xmlns:p14="http://schemas.microsoft.com/office/powerpoint/2010/main" val="1500985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C8395EC4-91DA-6D43-BE18-7AF8B06D081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 xmlns:a16="http://schemas.microsoft.com/office/drawing/2014/main" id="{9B041269-1E55-2140-9A73-4D02D7B00835}"/>
              </a:ext>
            </a:extLst>
          </p:cNvPr>
          <p:cNvSpPr>
            <a:spLocks noGrp="1"/>
          </p:cNvSpPr>
          <p:nvPr>
            <p:ph idx="1"/>
          </p:nvPr>
        </p:nvSpPr>
        <p:spPr/>
        <p:txBody>
          <a:bodyPr/>
          <a:lstStyle/>
          <a:p>
            <a:r>
              <a:rPr lang="el-GR"/>
              <a:t>Επεξεργασία στυλ υποδείγματος κειμένου
Δεύτερου επιπέδου
Τρίτου επιπέδου
Τέταρτου επιπέδου
Πέμπτου επιπέδου</a:t>
            </a:r>
          </a:p>
        </p:txBody>
      </p:sp>
      <p:sp>
        <p:nvSpPr>
          <p:cNvPr id="4" name="Θέση ημερομηνίας 3">
            <a:extLst>
              <a:ext uri="{FF2B5EF4-FFF2-40B4-BE49-F238E27FC236}">
                <a16:creationId xmlns="" xmlns:a16="http://schemas.microsoft.com/office/drawing/2014/main" id="{7D40F180-021C-A744-9AA2-A26C5D987D54}"/>
              </a:ext>
            </a:extLst>
          </p:cNvPr>
          <p:cNvSpPr>
            <a:spLocks noGrp="1"/>
          </p:cNvSpPr>
          <p:nvPr>
            <p:ph type="dt" sz="half" idx="10"/>
          </p:nvPr>
        </p:nvSpPr>
        <p:spPr>
          <a:xfrm>
            <a:off x="628650" y="4767263"/>
            <a:ext cx="2057400" cy="273844"/>
          </a:xfrm>
          <a:prstGeom prst="rect">
            <a:avLst/>
          </a:prstGeom>
        </p:spPr>
        <p:txBody>
          <a:bodyPr lIns="68580" tIns="34290" rIns="68580" bIns="34290"/>
          <a:lstStyle/>
          <a:p>
            <a:fld id="{3EABE994-DA87-CA4D-BF22-4057AC649649}" type="datetimeFigureOut">
              <a:rPr lang="el-GR" smtClean="0"/>
              <a:pPr/>
              <a:t>12/3/2024</a:t>
            </a:fld>
            <a:endParaRPr lang="el-GR"/>
          </a:p>
        </p:txBody>
      </p:sp>
      <p:sp>
        <p:nvSpPr>
          <p:cNvPr id="5" name="Θέση υποσέλιδου 4">
            <a:extLst>
              <a:ext uri="{FF2B5EF4-FFF2-40B4-BE49-F238E27FC236}">
                <a16:creationId xmlns="" xmlns:a16="http://schemas.microsoft.com/office/drawing/2014/main" id="{54D064CB-8816-F343-BAFB-80039120355F}"/>
              </a:ext>
            </a:extLst>
          </p:cNvPr>
          <p:cNvSpPr>
            <a:spLocks noGrp="1"/>
          </p:cNvSpPr>
          <p:nvPr>
            <p:ph type="ftr" sz="quarter" idx="11"/>
          </p:nvPr>
        </p:nvSpPr>
        <p:spPr>
          <a:xfrm>
            <a:off x="3028950" y="4767263"/>
            <a:ext cx="3086100" cy="273844"/>
          </a:xfrm>
          <a:prstGeom prst="rect">
            <a:avLst/>
          </a:prstGeom>
        </p:spPr>
        <p:txBody>
          <a:bodyPr lIns="68580" tIns="34290" rIns="68580" bIns="34290"/>
          <a:lstStyle/>
          <a:p>
            <a:endParaRPr lang="el-GR"/>
          </a:p>
        </p:txBody>
      </p:sp>
      <p:sp>
        <p:nvSpPr>
          <p:cNvPr id="6" name="Θέση αριθμού διαφάνειας 5">
            <a:extLst>
              <a:ext uri="{FF2B5EF4-FFF2-40B4-BE49-F238E27FC236}">
                <a16:creationId xmlns="" xmlns:a16="http://schemas.microsoft.com/office/drawing/2014/main" id="{997286DB-D0CA-C746-92C1-5096FE1A29EF}"/>
              </a:ext>
            </a:extLst>
          </p:cNvPr>
          <p:cNvSpPr>
            <a:spLocks noGrp="1"/>
          </p:cNvSpPr>
          <p:nvPr>
            <p:ph type="sldNum" sz="quarter" idx="12"/>
          </p:nvPr>
        </p:nvSpPr>
        <p:spPr>
          <a:xfrm>
            <a:off x="6457950" y="4767263"/>
            <a:ext cx="2057400" cy="273844"/>
          </a:xfrm>
          <a:prstGeom prst="rect">
            <a:avLst/>
          </a:prstGeom>
        </p:spPr>
        <p:txBody>
          <a:bodyPr lIns="68580" tIns="34290" rIns="68580" bIns="34290"/>
          <a:lstStyle/>
          <a:p>
            <a:fld id="{E1B6DD89-45AD-F745-A73A-C55387A8C845}" type="slidenum">
              <a:rPr lang="el-GR" smtClean="0"/>
              <a:pPr/>
              <a:t>‹#›</a:t>
            </a:fld>
            <a:endParaRPr lang="el-GR"/>
          </a:p>
        </p:txBody>
      </p:sp>
    </p:spTree>
    <p:extLst>
      <p:ext uri="{BB962C8B-B14F-4D97-AF65-F5344CB8AC3E}">
        <p14:creationId xmlns="" xmlns:p14="http://schemas.microsoft.com/office/powerpoint/2010/main" val="3761454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5.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F30AB97-CDE7-4A3A-AEBA-8BE134E445E6}" type="datetimeFigureOut">
              <a:rPr lang="el-GR" smtClean="0"/>
              <a:pPr/>
              <a:t>12/3/2024</a:t>
            </a:fld>
            <a:endParaRPr lang="el-GR"/>
          </a:p>
        </p:txBody>
      </p:sp>
      <p:sp>
        <p:nvSpPr>
          <p:cNvPr id="5" name="4 - Θέση υποσέλιδου"/>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702FB3C-2904-451F-B66E-2C2BB896D03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96DE380-DF61-4613-BD0A-20DBAB82CCFE}" type="datetimeFigureOut">
              <a:rPr lang="el-GR" smtClean="0"/>
              <a:pPr/>
              <a:t>12/3/2024</a:t>
            </a:fld>
            <a:endParaRPr lang="el-GR"/>
          </a:p>
        </p:txBody>
      </p:sp>
      <p:sp>
        <p:nvSpPr>
          <p:cNvPr id="5" name="4 - Θέση υποσέλιδου"/>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1AC2DDB-49E8-4C92-8E0A-870776486F1C}" type="slidenum">
              <a:rPr lang="el-GR" smtClean="0"/>
              <a:pPr/>
              <a:t>‹#›</a:t>
            </a:fld>
            <a:endParaRPr lang="el-GR"/>
          </a:p>
        </p:txBody>
      </p:sp>
    </p:spTree>
  </p:cSld>
  <p:clrMap bg1="lt1" tx1="dk1" bg2="lt2" tx2="dk2" accent1="accent1" accent2="accent2" accent3="accent3" accent4="accent4" accent5="accent5" accent6="accent6" hlink="hlink" folHlink="folHlink"/>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5053AFC-2605-41FE-9376-76D751D4C95A}" type="slidenum">
              <a:rPr lang="en-GB" smtClean="0"/>
              <a:pPr/>
              <a:t>‹#›</a:t>
            </a:fld>
            <a:endParaRPr lang="en-GB"/>
          </a:p>
        </p:txBody>
      </p:sp>
    </p:spTree>
    <p:extLst>
      <p:ext uri="{BB962C8B-B14F-4D97-AF65-F5344CB8AC3E}">
        <p14:creationId xmlns="" xmlns:p14="http://schemas.microsoft.com/office/powerpoint/2010/main" val="305644759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EB63E44-789C-47AE-B45E-D549773B3EF9}" type="datetimeFigureOut">
              <a:rPr lang="el-GR" smtClean="0"/>
              <a:pPr/>
              <a:t>12/3/2024</a:t>
            </a:fld>
            <a:endParaRPr lang="el-GR"/>
          </a:p>
        </p:txBody>
      </p:sp>
      <p:sp>
        <p:nvSpPr>
          <p:cNvPr id="5" name="4 - Θέση υποσέλιδου"/>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6BE2F4D-DA4B-4D08-A32B-C5C303CE6BA4}" type="slidenum">
              <a:rPr lang="el-GR" smtClean="0"/>
              <a:pPr/>
              <a:t>‹#›</a:t>
            </a:fld>
            <a:endParaRPr lang="el-GR"/>
          </a:p>
        </p:txBody>
      </p:sp>
    </p:spTree>
  </p:cSld>
  <p:clrMap bg1="lt1" tx1="dk1" bg2="lt2" tx2="dk2" accent1="accent1" accent2="accent2" accent3="accent3" accent4="accent4" accent5="accent5" accent6="accent6" hlink="hlink" folHlink="folHlink"/>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6800" y="1312223"/>
            <a:ext cx="8510400" cy="2955790"/>
          </a:xfrm>
          <a:prstGeom prst="rect">
            <a:avLst/>
          </a:prstGeom>
        </p:spPr>
        <p:txBody>
          <a:bodyPr vert="horz" lIns="0" tIns="0" rIns="16200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Placeholder 1"/>
          <p:cNvSpPr>
            <a:spLocks noGrp="1"/>
          </p:cNvSpPr>
          <p:nvPr>
            <p:ph type="title"/>
          </p:nvPr>
        </p:nvSpPr>
        <p:spPr>
          <a:xfrm>
            <a:off x="316800" y="515421"/>
            <a:ext cx="8510400" cy="391412"/>
          </a:xfrm>
          <a:prstGeom prst="rect">
            <a:avLst/>
          </a:prstGeom>
        </p:spPr>
        <p:txBody>
          <a:bodyPr vert="horz" lIns="0" tIns="0" rIns="0" bIns="0" rtlCol="0" anchor="ctr" anchorCtr="0">
            <a:noAutofit/>
          </a:bodyPr>
          <a:lstStyle/>
          <a:p>
            <a:r>
              <a:rPr lang="en-US" noProof="0"/>
              <a:t>Click to edit Master title style</a:t>
            </a:r>
            <a:endParaRPr lang="en-GB" noProof="0" dirty="0"/>
          </a:p>
        </p:txBody>
      </p:sp>
      <p:sp>
        <p:nvSpPr>
          <p:cNvPr id="4" name="Rectangle 5"/>
          <p:cNvSpPr txBox="1">
            <a:spLocks noChangeArrowheads="1"/>
          </p:cNvSpPr>
          <p:nvPr/>
        </p:nvSpPr>
        <p:spPr bwMode="auto">
          <a:xfrm>
            <a:off x="5344767" y="77930"/>
            <a:ext cx="2606040" cy="770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marL="0" algn="r" defTabSz="878921" rtl="0" eaLnBrk="1" latinLnBrk="0" hangingPunct="1">
              <a:spcBef>
                <a:spcPct val="0"/>
              </a:spcBef>
              <a:defRPr sz="600" b="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Aft>
                <a:spcPts val="0"/>
              </a:spcAft>
              <a:defRPr/>
            </a:pPr>
            <a:r>
              <a:rPr lang="en-GB" dirty="0">
                <a:solidFill>
                  <a:srgbClr val="82786F"/>
                </a:solidFill>
              </a:rPr>
              <a:t>Managing CV risk | GLP-1 Diabetes Academy II Trainer pack v1.0</a:t>
            </a:r>
          </a:p>
        </p:txBody>
      </p:sp>
      <p:sp>
        <p:nvSpPr>
          <p:cNvPr id="5" name="Rectangle 81"/>
          <p:cNvSpPr txBox="1">
            <a:spLocks noChangeArrowheads="1"/>
          </p:cNvSpPr>
          <p:nvPr/>
        </p:nvSpPr>
        <p:spPr bwMode="auto">
          <a:xfrm>
            <a:off x="7605415" y="77930"/>
            <a:ext cx="901304" cy="7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marL="0" algn="r" defTabSz="878921" rtl="0" eaLnBrk="1" latinLnBrk="0" hangingPunct="1">
              <a:spcBef>
                <a:spcPct val="0"/>
              </a:spcBef>
              <a:defRPr sz="600" b="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Aft>
                <a:spcPts val="0"/>
              </a:spcAft>
              <a:defRPr/>
            </a:pPr>
            <a:r>
              <a:rPr lang="en-US" dirty="0">
                <a:solidFill>
                  <a:srgbClr val="82786F"/>
                </a:solidFill>
              </a:rPr>
              <a:t>August 2016</a:t>
            </a:r>
            <a:endParaRPr lang="en-GB" dirty="0">
              <a:solidFill>
                <a:srgbClr val="82786F"/>
              </a:solidFill>
            </a:endParaRPr>
          </a:p>
        </p:txBody>
      </p:sp>
      <p:sp>
        <p:nvSpPr>
          <p:cNvPr id="6" name="Rectangle 23"/>
          <p:cNvSpPr txBox="1">
            <a:spLocks noChangeArrowheads="1"/>
          </p:cNvSpPr>
          <p:nvPr/>
        </p:nvSpPr>
        <p:spPr bwMode="auto">
          <a:xfrm>
            <a:off x="8585399" y="78788"/>
            <a:ext cx="234284" cy="7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marL="0" algn="r" defTabSz="877888" rtl="0" eaLnBrk="1" latinLnBrk="0" hangingPunct="1">
              <a:defRPr sz="600" b="0" kern="1200" smtClean="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4B01E8EF-57E8-4F85-90EB-163CEE512F88}" type="slidenum">
              <a:rPr lang="en-GB">
                <a:solidFill>
                  <a:srgbClr val="82786F"/>
                </a:solidFill>
              </a:rPr>
              <a:pPr fontAlgn="auto">
                <a:spcBef>
                  <a:spcPts val="0"/>
                </a:spcBef>
                <a:spcAft>
                  <a:spcPts val="0"/>
                </a:spcAft>
                <a:defRPr/>
              </a:pPr>
              <a:t>‹#›</a:t>
            </a:fld>
            <a:endParaRPr lang="en-GB" dirty="0">
              <a:solidFill>
                <a:srgbClr val="82786F"/>
              </a:solidFill>
            </a:endParaRPr>
          </a:p>
        </p:txBody>
      </p:sp>
    </p:spTree>
    <p:extLst>
      <p:ext uri="{BB962C8B-B14F-4D97-AF65-F5344CB8AC3E}">
        <p14:creationId xmlns="" xmlns:p14="http://schemas.microsoft.com/office/powerpoint/2010/main" val="400037516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9" r:id="rId9"/>
  </p:sldLayoutIdLst>
  <mc:AlternateContent xmlns:mc="http://schemas.openxmlformats.org/markup-compatibility/2006">
    <mc:Choice xmlns="" xmlns:p14="http://schemas.microsoft.com/office/powerpoint/2010/main" Requires="p14">
      <p:transition p14:dur="10"/>
    </mc:Choice>
    <mc:Fallback>
      <p:transition/>
    </mc:Fallback>
  </mc:AlternateContent>
  <p:hf hdr="0" dt="0"/>
  <p:txStyles>
    <p:titleStyle>
      <a:lvl1pPr algn="l" defTabSz="914378" rtl="0" eaLnBrk="1" latinLnBrk="0" hangingPunct="1">
        <a:spcBef>
          <a:spcPct val="0"/>
        </a:spcBef>
        <a:buNone/>
        <a:defRPr sz="2400" b="1" kern="1200">
          <a:solidFill>
            <a:schemeClr val="accent2"/>
          </a:solidFill>
          <a:latin typeface="+mj-lt"/>
          <a:ea typeface="+mj-ea"/>
          <a:cs typeface="+mj-cs"/>
        </a:defRPr>
      </a:lvl1pPr>
    </p:titleStyle>
    <p:bodyStyle>
      <a:lvl1pPr marL="265106" indent="-265106" algn="l" defTabSz="914378" rtl="0" eaLnBrk="1" latinLnBrk="0" hangingPunct="1">
        <a:spcBef>
          <a:spcPct val="20000"/>
        </a:spcBef>
        <a:buClr>
          <a:schemeClr val="accent1"/>
        </a:buClr>
        <a:buFont typeface="Verdana" pitchFamily="34" charset="0"/>
        <a:buChar char="•"/>
        <a:defRPr sz="1800" kern="1200">
          <a:solidFill>
            <a:schemeClr val="accent2"/>
          </a:solidFill>
          <a:latin typeface="+mn-lt"/>
          <a:ea typeface="+mn-ea"/>
          <a:cs typeface="+mn-cs"/>
        </a:defRPr>
      </a:lvl1pPr>
      <a:lvl2pPr marL="536561" indent="-271457" algn="l" defTabSz="914378" rtl="0" eaLnBrk="1" latinLnBrk="0" hangingPunct="1">
        <a:spcBef>
          <a:spcPct val="20000"/>
        </a:spcBef>
        <a:buClr>
          <a:schemeClr val="tx2"/>
        </a:buClr>
        <a:buFont typeface="Verdana" pitchFamily="34" charset="0"/>
        <a:buChar char="•"/>
        <a:defRPr sz="1600" kern="1200">
          <a:solidFill>
            <a:schemeClr val="accent2"/>
          </a:solidFill>
          <a:latin typeface="+mn-lt"/>
          <a:ea typeface="+mn-ea"/>
          <a:cs typeface="+mn-cs"/>
        </a:defRPr>
      </a:lvl2pPr>
      <a:lvl3pPr marL="808018" indent="-271457" algn="l" defTabSz="914378" rtl="0" eaLnBrk="1" latinLnBrk="0" hangingPunct="1">
        <a:spcBef>
          <a:spcPct val="20000"/>
        </a:spcBef>
        <a:buClr>
          <a:schemeClr val="accent5"/>
        </a:buClr>
        <a:buFont typeface="Verdana" pitchFamily="34" charset="0"/>
        <a:buChar char="•"/>
        <a:defRPr sz="1400" kern="1200">
          <a:solidFill>
            <a:schemeClr val="accent2"/>
          </a:solidFill>
          <a:latin typeface="+mn-lt"/>
          <a:ea typeface="+mn-ea"/>
          <a:cs typeface="+mn-cs"/>
        </a:defRPr>
      </a:lvl3pPr>
      <a:lvl4pPr marL="985814" indent="-177796" algn="l" defTabSz="914378" rtl="0" eaLnBrk="1" latinLnBrk="0" hangingPunct="1">
        <a:spcBef>
          <a:spcPct val="20000"/>
        </a:spcBef>
        <a:buClr>
          <a:schemeClr val="accent3"/>
        </a:buClr>
        <a:buFont typeface="Verdana" pitchFamily="34" charset="0"/>
        <a:buChar char="•"/>
        <a:defRPr sz="1200" kern="1200">
          <a:solidFill>
            <a:schemeClr val="accent2"/>
          </a:solidFill>
          <a:latin typeface="+mn-lt"/>
          <a:ea typeface="+mn-ea"/>
          <a:cs typeface="+mn-cs"/>
        </a:defRPr>
      </a:lvl4pPr>
      <a:lvl5pPr marL="1257269" indent="-184145" algn="l" defTabSz="914378" rtl="0" eaLnBrk="1" latinLnBrk="0" hangingPunct="1">
        <a:spcBef>
          <a:spcPct val="20000"/>
        </a:spcBef>
        <a:buClr>
          <a:srgbClr val="001423"/>
        </a:buClr>
        <a:buFont typeface="Verdana" pitchFamily="34" charset="0"/>
        <a:buChar char="•"/>
        <a:defRPr sz="1100" kern="1200">
          <a:solidFill>
            <a:schemeClr val="accent2"/>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1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1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xml"/><Relationship Id="rId5" Type="http://schemas.openxmlformats.org/officeDocument/2006/relationships/image" Target="../media/image88.png"/><Relationship Id="rId4" Type="http://schemas.openxmlformats.org/officeDocument/2006/relationships/image" Target="../media/image87.png"/></Relationships>
</file>

<file path=ppt/slides/_rels/slide1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xml"/><Relationship Id="rId5" Type="http://schemas.openxmlformats.org/officeDocument/2006/relationships/image" Target="../media/image104.png"/><Relationship Id="rId4" Type="http://schemas.openxmlformats.org/officeDocument/2006/relationships/image" Target="../media/image10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 Id="rId5" Type="http://schemas.openxmlformats.org/officeDocument/2006/relationships/image" Target="../media/image108.png"/><Relationship Id="rId4" Type="http://schemas.openxmlformats.org/officeDocument/2006/relationships/image" Target="../media/image107.png"/></Relationships>
</file>

<file path=ppt/slides/_rels/slide1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9.xml"/><Relationship Id="rId5" Type="http://schemas.openxmlformats.org/officeDocument/2006/relationships/image" Target="../media/image112.png"/><Relationship Id="rId4" Type="http://schemas.openxmlformats.org/officeDocument/2006/relationships/image" Target="../media/image111.png"/></Relationships>
</file>

<file path=ppt/slides/_rels/slide1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9.xml"/><Relationship Id="rId4" Type="http://schemas.openxmlformats.org/officeDocument/2006/relationships/image" Target="../media/image115.png"/></Relationships>
</file>

<file path=ppt/slides/_rels/slide1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xml"/><Relationship Id="rId5" Type="http://schemas.openxmlformats.org/officeDocument/2006/relationships/image" Target="../media/image119.png"/><Relationship Id="rId4" Type="http://schemas.openxmlformats.org/officeDocument/2006/relationships/image" Target="../media/image118.png"/></Relationships>
</file>

<file path=ppt/slides/_rels/slide184.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tiff"/><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25.tiff"/><Relationship Id="rId5" Type="http://schemas.openxmlformats.org/officeDocument/2006/relationships/image" Target="../media/image124.tiff"/><Relationship Id="rId4" Type="http://schemas.openxmlformats.org/officeDocument/2006/relationships/image" Target="../media/image123.tiff"/></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9.xml"/></Relationships>
</file>

<file path=ppt/slides/_rels/slide19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xml"/></Relationships>
</file>

<file path=ppt/slides/_rels/slide19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9.xml"/></Relationships>
</file>

<file path=ppt/slides/_rels/slide19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9.xml"/></Relationships>
</file>

<file path=ppt/slides/_rels/slide19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9.xml"/></Relationships>
</file>

<file path=ppt/slides/_rels/slide19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9.xml"/></Relationships>
</file>

<file path=ppt/slides/_rels/slide19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9.xml"/></Relationships>
</file>

<file path=ppt/slides/_rels/slide19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9.xml"/></Relationships>
</file>

<file path=ppt/slides/_rels/slide20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9.xml"/></Relationships>
</file>

<file path=ppt/slides/_rels/slide20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9.xml"/></Relationships>
</file>

<file path=ppt/slides/_rels/slide20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9.xml"/></Relationships>
</file>

<file path=ppt/slides/_rels/slide20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9.xml"/></Relationships>
</file>

<file path=ppt/slides/_rels/slide20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9.xml"/></Relationships>
</file>

<file path=ppt/slides/_rels/slide20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9.xml"/></Relationships>
</file>

<file path=ppt/slides/_rels/slide20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9.xml"/></Relationships>
</file>

<file path=ppt/slides/_rels/slide20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9.xml"/></Relationships>
</file>

<file path=ppt/slides/_rels/slide21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9.xml"/></Relationships>
</file>

<file path=ppt/slides/_rels/slide21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9.xml"/></Relationships>
</file>

<file path=ppt/slides/_rels/slide21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9.xml"/></Relationships>
</file>

<file path=ppt/slides/_rels/slide21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9.xml"/></Relationships>
</file>

<file path=ppt/slides/_rels/slide21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9.xml"/></Relationships>
</file>

<file path=ppt/slides/_rels/slide21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9.xml"/></Relationships>
</file>

<file path=ppt/slides/_rels/slide21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9.xml"/><Relationship Id="rId4" Type="http://schemas.openxmlformats.org/officeDocument/2006/relationships/image" Target="../media/image154.png"/></Relationships>
</file>

<file path=ppt/slides/_rels/slide21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9.xml"/></Relationships>
</file>

<file path=ppt/slides/_rels/slide21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9.xml"/></Relationships>
</file>

<file path=ppt/slides/_rels/slide22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9.xml"/></Relationships>
</file>

<file path=ppt/slides/_rels/slide22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9.xml"/></Relationships>
</file>

<file path=ppt/slides/_rels/slide22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9.xml"/></Relationships>
</file>

<file path=ppt/slides/_rels/slide22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9.xml"/></Relationships>
</file>

<file path=ppt/slides/_rels/slide22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9.xml"/></Relationships>
</file>

<file path=ppt/slides/_rels/slide22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9.xml"/></Relationships>
</file>

<file path=ppt/slides/_rels/slide22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9.xml"/></Relationships>
</file>

<file path=ppt/slides/_rels/slide22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9.xml"/></Relationships>
</file>

<file path=ppt/slides/_rels/slide22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9.xml"/></Relationships>
</file>

<file path=ppt/slides/_rels/slide23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9.xml"/><Relationship Id="rId4" Type="http://schemas.openxmlformats.org/officeDocument/2006/relationships/image" Target="../media/image170.png"/></Relationships>
</file>

<file path=ppt/slides/_rels/slide23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9.xml"/></Relationships>
</file>

<file path=ppt/slides/_rels/slide23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0.xml"/><Relationship Id="rId4" Type="http://schemas.openxmlformats.org/officeDocument/2006/relationships/image" Target="../media/image174.png"/></Relationships>
</file>

<file path=ppt/slides/_rels/slide23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9.xml"/><Relationship Id="rId4" Type="http://schemas.openxmlformats.org/officeDocument/2006/relationships/image" Target="../media/image177.png"/></Relationships>
</file>

<file path=ppt/slides/_rels/slide23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9.xml"/></Relationships>
</file>

<file path=ppt/slides/_rels/slide23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2.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2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249.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9.xml"/></Relationships>
</file>

<file path=ppt/slides/_rels/slide2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xml"/><Relationship Id="rId5" Type="http://schemas.openxmlformats.org/officeDocument/2006/relationships/image" Target="../media/image88.png"/><Relationship Id="rId4" Type="http://schemas.openxmlformats.org/officeDocument/2006/relationships/image" Target="../media/image87.png"/></Relationships>
</file>

<file path=ppt/slides/_rels/slide2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 Id="rId4" Type="http://schemas.openxmlformats.org/officeDocument/2006/relationships/image" Target="../media/image88.png"/></Relationships>
</file>

<file path=ppt/slides/_rels/slide25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2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2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2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2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2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2.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1.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126.tiff"/><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25.tiff"/><Relationship Id="rId5" Type="http://schemas.openxmlformats.org/officeDocument/2006/relationships/image" Target="../media/image184.jpeg"/><Relationship Id="rId4" Type="http://schemas.openxmlformats.org/officeDocument/2006/relationships/image" Target="../media/image12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chart" Target="../charts/char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chart" Target="../charts/char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hyperlink" Target="https://pubmed.ncbi.nlm.nih.gov/2402168/" TargetMode="External"/><Relationship Id="rId7" Type="http://schemas.openxmlformats.org/officeDocument/2006/relationships/hyperlink" Target="https://pubmed.ncbi.nlm.nih.gov/?sort=date&amp;term=Cider+N&amp;cauthor_id=2402168" TargetMode="External"/><Relationship Id="rId2" Type="http://schemas.openxmlformats.org/officeDocument/2006/relationships/hyperlink" Target="https://pubmed.ncbi.nlm.nih.gov/?sort=date&amp;term=Goodrick+CL&amp;cauthor_id=2402168" TargetMode="External"/><Relationship Id="rId1" Type="http://schemas.openxmlformats.org/officeDocument/2006/relationships/slideLayout" Target="../slideLayouts/slideLayout10.xml"/><Relationship Id="rId6" Type="http://schemas.openxmlformats.org/officeDocument/2006/relationships/hyperlink" Target="https://pubmed.ncbi.nlm.nih.gov/?sort=date&amp;term=Freeman+JR&amp;cauthor_id=2402168" TargetMode="External"/><Relationship Id="rId5" Type="http://schemas.openxmlformats.org/officeDocument/2006/relationships/hyperlink" Target="https://pubmed.ncbi.nlm.nih.gov/?sort=date&amp;term=Reynolds+MA&amp;cauthor_id=2402168" TargetMode="External"/><Relationship Id="rId4" Type="http://schemas.openxmlformats.org/officeDocument/2006/relationships/hyperlink" Target="https://pubmed.ncbi.nlm.nih.gov/?sort=date&amp;term=Ingram+DK&amp;cauthor_id=2402168"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endParaRPr lang="el-GR"/>
          </a:p>
        </p:txBody>
      </p:sp>
      <p:sp>
        <p:nvSpPr>
          <p:cNvPr id="4" name="3 - Θέση αριθμού διαφάνειας"/>
          <p:cNvSpPr>
            <a:spLocks noGrp="1"/>
          </p:cNvSpPr>
          <p:nvPr>
            <p:ph type="sldNum" sz="quarter" idx="10"/>
          </p:nvPr>
        </p:nvSpPr>
        <p:spPr/>
        <p:txBody>
          <a:bodyPr/>
          <a:lstStyle/>
          <a:p>
            <a:pPr>
              <a:defRPr/>
            </a:pPr>
            <a:endParaRPr lang="en-GB" dirty="0"/>
          </a:p>
        </p:txBody>
      </p:sp>
      <p:sp>
        <p:nvSpPr>
          <p:cNvPr id="5" name="2 - Θέση κειμένου"/>
          <p:cNvSpPr>
            <a:spLocks noGrp="1"/>
          </p:cNvSpPr>
          <p:nvPr>
            <p:ph type="body" idx="1"/>
          </p:nvPr>
        </p:nvSpPr>
        <p:spPr>
          <a:xfrm>
            <a:off x="1" y="206651"/>
            <a:ext cx="9144000" cy="4936849"/>
          </a:xfrm>
        </p:spPr>
        <p:txBody>
          <a:bodyPr/>
          <a:lstStyle/>
          <a:p>
            <a:pPr>
              <a:buNone/>
            </a:pPr>
            <a:endParaRPr lang="el-GR" sz="2400" dirty="0"/>
          </a:p>
          <a:p>
            <a:pPr>
              <a:buNone/>
            </a:pPr>
            <a:endParaRPr lang="el-GR" b="1" dirty="0"/>
          </a:p>
          <a:p>
            <a:pPr>
              <a:buNone/>
            </a:pPr>
            <a:endParaRPr lang="el-GR" dirty="0"/>
          </a:p>
          <a:p>
            <a:pPr>
              <a:buNone/>
            </a:pPr>
            <a:r>
              <a:rPr lang="el-GR" b="1" dirty="0"/>
              <a:t>                             </a:t>
            </a:r>
          </a:p>
          <a:p>
            <a:pPr>
              <a:lnSpc>
                <a:spcPct val="150000"/>
              </a:lnSpc>
              <a:buNone/>
            </a:pPr>
            <a:r>
              <a:rPr lang="el-GR" b="1" dirty="0"/>
              <a:t>                            </a:t>
            </a:r>
            <a:r>
              <a:rPr lang="en-US" b="1" dirty="0" smtClean="0"/>
              <a:t>      </a:t>
            </a:r>
            <a:r>
              <a:rPr lang="el-GR" b="1" dirty="0" smtClean="0"/>
              <a:t>  </a:t>
            </a:r>
            <a:r>
              <a:rPr lang="el-GR" b="1" dirty="0"/>
              <a:t>Διατροφικά πρότυπα πρόληψης και </a:t>
            </a:r>
          </a:p>
          <a:p>
            <a:pPr>
              <a:lnSpc>
                <a:spcPct val="150000"/>
              </a:lnSpc>
              <a:buNone/>
            </a:pPr>
            <a:r>
              <a:rPr lang="el-GR" b="1" dirty="0"/>
              <a:t>                           </a:t>
            </a:r>
            <a:r>
              <a:rPr lang="en-US" b="1" dirty="0" smtClean="0"/>
              <a:t>      </a:t>
            </a:r>
            <a:r>
              <a:rPr lang="el-GR" b="1" dirty="0" smtClean="0"/>
              <a:t>αντιμετώπισης</a:t>
            </a:r>
            <a:r>
              <a:rPr lang="en-US" b="1" dirty="0" smtClean="0"/>
              <a:t> </a:t>
            </a:r>
            <a:r>
              <a:rPr lang="el-GR" b="1" dirty="0" smtClean="0"/>
              <a:t> </a:t>
            </a:r>
            <a:r>
              <a:rPr lang="el-GR" b="1" dirty="0"/>
              <a:t>καρδιαγγειακής νόσου: </a:t>
            </a:r>
          </a:p>
          <a:p>
            <a:pPr>
              <a:lnSpc>
                <a:spcPct val="150000"/>
              </a:lnSpc>
              <a:buNone/>
            </a:pPr>
            <a:r>
              <a:rPr lang="el-GR" b="1" dirty="0"/>
              <a:t>                                          </a:t>
            </a:r>
            <a:r>
              <a:rPr lang="en-US" b="1" dirty="0" smtClean="0"/>
              <a:t>      </a:t>
            </a:r>
            <a:r>
              <a:rPr lang="el-GR" b="1" dirty="0" smtClean="0"/>
              <a:t>  </a:t>
            </a:r>
            <a:r>
              <a:rPr lang="el-GR" b="1" dirty="0" err="1"/>
              <a:t>Ποσο</a:t>
            </a:r>
            <a:r>
              <a:rPr lang="el-GR" b="1" dirty="0"/>
              <a:t>, τι και πότε;</a:t>
            </a:r>
          </a:p>
          <a:p>
            <a:pPr>
              <a:buNone/>
            </a:pPr>
            <a:endParaRPr lang="el-GR" dirty="0"/>
          </a:p>
          <a:p>
            <a:pPr>
              <a:lnSpc>
                <a:spcPct val="150000"/>
              </a:lnSpc>
              <a:buNone/>
            </a:pPr>
            <a:r>
              <a:rPr lang="el-GR" dirty="0">
                <a:ea typeface="Verdana" pitchFamily="34" charset="0"/>
                <a:cs typeface="Verdana" pitchFamily="34" charset="0"/>
              </a:rPr>
              <a:t>                                              </a:t>
            </a:r>
            <a:r>
              <a:rPr lang="en-US" dirty="0" smtClean="0">
                <a:ea typeface="Verdana" pitchFamily="34" charset="0"/>
                <a:cs typeface="Verdana" pitchFamily="34" charset="0"/>
              </a:rPr>
              <a:t>     </a:t>
            </a:r>
            <a:r>
              <a:rPr lang="el-GR" dirty="0" smtClean="0">
                <a:ea typeface="Verdana" pitchFamily="34" charset="0"/>
                <a:cs typeface="Verdana" pitchFamily="34" charset="0"/>
              </a:rPr>
              <a:t> </a:t>
            </a:r>
            <a:r>
              <a:rPr lang="el-GR" sz="1600" b="1" dirty="0">
                <a:ea typeface="Verdana" pitchFamily="34" charset="0"/>
                <a:cs typeface="Verdana" pitchFamily="34" charset="0"/>
              </a:rPr>
              <a:t>Σπύρος Καρράς</a:t>
            </a:r>
            <a:br>
              <a:rPr lang="el-GR" sz="1600" b="1" dirty="0">
                <a:ea typeface="Verdana" pitchFamily="34" charset="0"/>
                <a:cs typeface="Verdana" pitchFamily="34" charset="0"/>
              </a:rPr>
            </a:br>
            <a:r>
              <a:rPr lang="el-GR" sz="1600" b="1" dirty="0">
                <a:ea typeface="Verdana" pitchFamily="34" charset="0"/>
                <a:cs typeface="Verdana" pitchFamily="34" charset="0"/>
              </a:rPr>
              <a:t>                                                  </a:t>
            </a:r>
            <a:r>
              <a:rPr lang="en-US" sz="1600" b="1" dirty="0" smtClean="0">
                <a:ea typeface="Verdana" pitchFamily="34" charset="0"/>
                <a:cs typeface="Verdana" pitchFamily="34" charset="0"/>
              </a:rPr>
              <a:t>       </a:t>
            </a:r>
            <a:r>
              <a:rPr lang="el-GR" sz="1600" b="1" dirty="0" smtClean="0">
                <a:ea typeface="Verdana" pitchFamily="34" charset="0"/>
                <a:cs typeface="Verdana" pitchFamily="34" charset="0"/>
              </a:rPr>
              <a:t>Ενδοκρινολόγος</a:t>
            </a:r>
            <a:r>
              <a:rPr lang="el-GR" sz="1600" dirty="0">
                <a:ea typeface="Verdana" pitchFamily="34" charset="0"/>
                <a:cs typeface="Verdana" pitchFamily="34" charset="0"/>
              </a:rPr>
              <a:t/>
            </a:r>
            <a:br>
              <a:rPr lang="el-GR" sz="1600" dirty="0">
                <a:ea typeface="Verdana" pitchFamily="34" charset="0"/>
                <a:cs typeface="Verdana" pitchFamily="34" charset="0"/>
              </a:rPr>
            </a:br>
            <a:endParaRPr lang="el-GR" sz="1600"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0" y="423357"/>
            <a:ext cx="9144000" cy="711797"/>
          </a:xfrm>
        </p:spPr>
        <p:txBody>
          <a:bodyPr/>
          <a:lstStyle/>
          <a:p>
            <a:r>
              <a:rPr lang="en-GB" dirty="0"/>
              <a:t>E</a:t>
            </a:r>
            <a:r>
              <a:rPr lang="el-GR" dirty="0" err="1"/>
              <a:t>πίδραση</a:t>
            </a:r>
            <a:r>
              <a:rPr lang="el-GR" dirty="0"/>
              <a:t> στο βάρος και άλλους παράγοντες καρδιαγγειακού κινδύνου </a:t>
            </a:r>
            <a:r>
              <a:rPr lang="en-GB" dirty="0"/>
              <a:t/>
            </a:r>
            <a:br>
              <a:rPr lang="en-GB" dirty="0"/>
            </a:br>
            <a:r>
              <a:rPr lang="el-GR" dirty="0"/>
              <a:t>                                      </a:t>
            </a:r>
            <a:r>
              <a:rPr lang="en-GB" sz="1800" dirty="0">
                <a:solidFill>
                  <a:srgbClr val="009FDA"/>
                </a:solidFill>
              </a:rPr>
              <a:t>The Look Ahead Trial</a:t>
            </a:r>
          </a:p>
        </p:txBody>
      </p:sp>
      <p:sp>
        <p:nvSpPr>
          <p:cNvPr id="5" name="Text Placeholder 4"/>
          <p:cNvSpPr>
            <a:spLocks noGrp="1"/>
          </p:cNvSpPr>
          <p:nvPr>
            <p:ph type="body" sz="quarter" idx="10"/>
          </p:nvPr>
        </p:nvSpPr>
        <p:spPr>
          <a:xfrm>
            <a:off x="0" y="4735711"/>
            <a:ext cx="9144000" cy="407789"/>
          </a:xfrm>
        </p:spPr>
        <p:txBody>
          <a:bodyPr anchor="b">
            <a:normAutofit fontScale="85000" lnSpcReduction="10000"/>
          </a:bodyPr>
          <a:lstStyle/>
          <a:p>
            <a:r>
              <a:rPr lang="en-GB" sz="1200" b="1" dirty="0">
                <a:solidFill>
                  <a:srgbClr val="82786F"/>
                </a:solidFill>
              </a:rPr>
              <a:t/>
            </a:r>
            <a:br>
              <a:rPr lang="en-GB" sz="1200" b="1" dirty="0">
                <a:solidFill>
                  <a:srgbClr val="82786F"/>
                </a:solidFill>
              </a:rPr>
            </a:br>
            <a:r>
              <a:rPr lang="en-GB" sz="1200" b="1" dirty="0">
                <a:solidFill>
                  <a:srgbClr val="82786F"/>
                </a:solidFill>
              </a:rPr>
              <a:t>The Look AHEAD Research Group, Wing RR, Bolin P, et al </a:t>
            </a:r>
            <a:r>
              <a:rPr lang="en-GB" sz="1200" b="1" i="1" dirty="0">
                <a:solidFill>
                  <a:srgbClr val="82786F"/>
                </a:solidFill>
              </a:rPr>
              <a:t>N </a:t>
            </a:r>
            <a:r>
              <a:rPr lang="en-GB" sz="1200" b="1" i="1" dirty="0" err="1">
                <a:solidFill>
                  <a:srgbClr val="82786F"/>
                </a:solidFill>
              </a:rPr>
              <a:t>Engl</a:t>
            </a:r>
            <a:r>
              <a:rPr lang="en-GB" sz="1200" b="1" i="1" dirty="0">
                <a:solidFill>
                  <a:srgbClr val="82786F"/>
                </a:solidFill>
              </a:rPr>
              <a:t> J Med </a:t>
            </a:r>
            <a:r>
              <a:rPr lang="en-GB" sz="1200" b="1" dirty="0">
                <a:solidFill>
                  <a:srgbClr val="82786F"/>
                </a:solidFill>
              </a:rPr>
              <a:t>2013;369:145–154; Fox CS et. al. </a:t>
            </a:r>
            <a:r>
              <a:rPr lang="en-GB" sz="1200" b="1" i="1" dirty="0">
                <a:solidFill>
                  <a:srgbClr val="82786F"/>
                </a:solidFill>
              </a:rPr>
              <a:t>Diabetes Care </a:t>
            </a:r>
            <a:r>
              <a:rPr lang="en-GB" sz="1200" b="1" dirty="0">
                <a:solidFill>
                  <a:srgbClr val="82786F"/>
                </a:solidFill>
              </a:rPr>
              <a:t>2015 Sep;38(9):1777-803</a:t>
            </a:r>
          </a:p>
        </p:txBody>
      </p:sp>
      <p:sp>
        <p:nvSpPr>
          <p:cNvPr id="9" name="Rounded Rectangle 8"/>
          <p:cNvSpPr/>
          <p:nvPr/>
        </p:nvSpPr>
        <p:spPr>
          <a:xfrm>
            <a:off x="316800" y="3930264"/>
            <a:ext cx="4001200" cy="699091"/>
          </a:xfrm>
          <a:prstGeom prst="roundRect">
            <a:avLst>
              <a:gd name="adj" fmla="val 23529"/>
            </a:avLst>
          </a:prstGeom>
          <a:solidFill>
            <a:srgbClr val="FFFFFF"/>
          </a:solidFill>
          <a:ln w="19050">
            <a:solidFill>
              <a:srgbClr val="009FDA"/>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el-GR" sz="1200" dirty="0">
                <a:solidFill>
                  <a:srgbClr val="001965"/>
                </a:solidFill>
                <a:latin typeface="Verdana"/>
                <a:sym typeface="Verdana"/>
              </a:rPr>
              <a:t>Σε </a:t>
            </a:r>
            <a:r>
              <a:rPr lang="en-GB" sz="1200" dirty="0">
                <a:solidFill>
                  <a:srgbClr val="001965"/>
                </a:solidFill>
                <a:latin typeface="Verdana"/>
                <a:sym typeface="Verdana"/>
              </a:rPr>
              <a:t>1 </a:t>
            </a:r>
            <a:r>
              <a:rPr lang="el-GR" sz="1200" dirty="0">
                <a:solidFill>
                  <a:srgbClr val="001965"/>
                </a:solidFill>
                <a:latin typeface="Verdana"/>
                <a:sym typeface="Verdana"/>
              </a:rPr>
              <a:t>έτος</a:t>
            </a:r>
            <a:r>
              <a:rPr lang="en-GB" sz="1200" dirty="0">
                <a:solidFill>
                  <a:srgbClr val="001965"/>
                </a:solidFill>
                <a:latin typeface="Verdana"/>
                <a:sym typeface="Verdana"/>
              </a:rPr>
              <a:t>,</a:t>
            </a:r>
            <a:r>
              <a:rPr lang="el-GR" sz="1200" dirty="0">
                <a:solidFill>
                  <a:srgbClr val="001965"/>
                </a:solidFill>
                <a:latin typeface="Verdana"/>
                <a:sym typeface="Verdana"/>
              </a:rPr>
              <a:t>επετεύχθη μεγαλύτερη μείωση βάρους στην ομάδα παρέμβασης </a:t>
            </a:r>
            <a:r>
              <a:rPr lang="en-GB" sz="1200" dirty="0">
                <a:solidFill>
                  <a:srgbClr val="001965"/>
                </a:solidFill>
                <a:latin typeface="Verdana"/>
                <a:sym typeface="Verdana"/>
              </a:rPr>
              <a:t>(8.6%) </a:t>
            </a:r>
            <a:r>
              <a:rPr lang="en-GB" sz="1200" dirty="0" err="1">
                <a:solidFill>
                  <a:srgbClr val="001965"/>
                </a:solidFill>
                <a:latin typeface="Verdana"/>
                <a:sym typeface="Verdana"/>
              </a:rPr>
              <a:t>vs</a:t>
            </a:r>
            <a:r>
              <a:rPr lang="en-GB" sz="1200" dirty="0">
                <a:solidFill>
                  <a:srgbClr val="001965"/>
                </a:solidFill>
                <a:latin typeface="Verdana"/>
                <a:sym typeface="Verdana"/>
              </a:rPr>
              <a:t> </a:t>
            </a:r>
            <a:r>
              <a:rPr lang="el-GR" sz="1200" dirty="0">
                <a:solidFill>
                  <a:srgbClr val="001965"/>
                </a:solidFill>
                <a:latin typeface="Verdana"/>
                <a:sym typeface="Verdana"/>
              </a:rPr>
              <a:t>ομάδας ελέγχου</a:t>
            </a:r>
            <a:r>
              <a:rPr lang="en-GB" sz="1200" dirty="0">
                <a:solidFill>
                  <a:srgbClr val="001965"/>
                </a:solidFill>
                <a:latin typeface="Verdana"/>
                <a:sym typeface="Verdana"/>
              </a:rPr>
              <a:t> (0.7%)</a:t>
            </a:r>
          </a:p>
          <a:p>
            <a:pPr marL="171450" indent="-171450">
              <a:buFont typeface="Arial" panose="020B0604020202020204" pitchFamily="34" charset="0"/>
              <a:buChar char="•"/>
            </a:pPr>
            <a:r>
              <a:rPr lang="el-GR" sz="1200" dirty="0">
                <a:solidFill>
                  <a:srgbClr val="001965"/>
                </a:solidFill>
                <a:latin typeface="Verdana"/>
                <a:sym typeface="Verdana"/>
              </a:rPr>
              <a:t>Διατήρηση μέχρι τέλος μελέτης </a:t>
            </a:r>
            <a:r>
              <a:rPr lang="en-GB" sz="1200" dirty="0">
                <a:solidFill>
                  <a:srgbClr val="001965"/>
                </a:solidFill>
                <a:latin typeface="Verdana"/>
                <a:sym typeface="Verdana"/>
              </a:rPr>
              <a:t>(6% vs 3.5%)</a:t>
            </a:r>
          </a:p>
        </p:txBody>
      </p:sp>
      <p:sp>
        <p:nvSpPr>
          <p:cNvPr id="10" name="Rounded Rectangle 9"/>
          <p:cNvSpPr/>
          <p:nvPr/>
        </p:nvSpPr>
        <p:spPr>
          <a:xfrm>
            <a:off x="5180559" y="1250321"/>
            <a:ext cx="3389361" cy="2150642"/>
          </a:xfrm>
          <a:prstGeom prst="roundRect">
            <a:avLst>
              <a:gd name="adj" fmla="val 13073"/>
            </a:avLst>
          </a:prstGeom>
          <a:solidFill>
            <a:srgbClr val="FFFFFF"/>
          </a:solidFill>
          <a:ln w="9525">
            <a:solidFill>
              <a:srgbClr val="001965"/>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l-GR" sz="1200" b="1" dirty="0">
                <a:solidFill>
                  <a:srgbClr val="001965"/>
                </a:solidFill>
                <a:latin typeface="Verdana"/>
                <a:sym typeface="Verdana"/>
              </a:rPr>
              <a:t>Οι συμμετέχοντες στην ομάδα    παρέμβασης κατέγραψαν:</a:t>
            </a:r>
            <a:r>
              <a:rPr lang="en-GB" sz="1200" b="1" dirty="0">
                <a:solidFill>
                  <a:srgbClr val="001965"/>
                </a:solidFill>
                <a:latin typeface="Verdana"/>
                <a:sym typeface="Verdana"/>
              </a:rPr>
              <a:t> </a:t>
            </a:r>
            <a:br>
              <a:rPr lang="en-GB" sz="1200" b="1" dirty="0">
                <a:solidFill>
                  <a:srgbClr val="001965"/>
                </a:solidFill>
                <a:latin typeface="Verdana"/>
                <a:sym typeface="Verdana"/>
              </a:rPr>
            </a:br>
            <a:endParaRPr lang="en-GB" sz="1200" b="1" dirty="0">
              <a:solidFill>
                <a:srgbClr val="001965"/>
              </a:solidFill>
              <a:latin typeface="Verdana"/>
              <a:sym typeface="Verdana"/>
            </a:endParaRPr>
          </a:p>
          <a:p>
            <a:pPr marL="171450" indent="-171450">
              <a:buFont typeface="Arial" panose="020B0604020202020204" pitchFamily="34" charset="0"/>
              <a:buChar char="•"/>
            </a:pPr>
            <a:r>
              <a:rPr lang="el-GR" sz="1200" b="1" dirty="0">
                <a:solidFill>
                  <a:srgbClr val="001965"/>
                </a:solidFill>
                <a:latin typeface="Verdana"/>
                <a:sym typeface="Verdana"/>
              </a:rPr>
              <a:t>Βελτίωση φυσικής κατάστασης</a:t>
            </a:r>
            <a:endParaRPr lang="en-GB" sz="1200" b="1" dirty="0">
              <a:solidFill>
                <a:srgbClr val="001965"/>
              </a:solidFill>
              <a:latin typeface="Verdana"/>
              <a:sym typeface="Verdana"/>
            </a:endParaRPr>
          </a:p>
          <a:p>
            <a:pPr marL="171450" indent="-171450">
              <a:buFont typeface="Arial" panose="020B0604020202020204" pitchFamily="34" charset="0"/>
              <a:buChar char="•"/>
            </a:pPr>
            <a:r>
              <a:rPr lang="el-GR" sz="1200" b="1" dirty="0">
                <a:solidFill>
                  <a:srgbClr val="001965"/>
                </a:solidFill>
                <a:latin typeface="Verdana"/>
                <a:sym typeface="Verdana"/>
              </a:rPr>
              <a:t>Υψηλότερες συγκεντρώσεις</a:t>
            </a:r>
            <a:r>
              <a:rPr lang="en-GB" sz="1200" b="1" dirty="0">
                <a:solidFill>
                  <a:srgbClr val="001965"/>
                </a:solidFill>
                <a:latin typeface="Verdana"/>
                <a:sym typeface="Verdana"/>
              </a:rPr>
              <a:t> HDL-C </a:t>
            </a:r>
          </a:p>
          <a:p>
            <a:pPr marL="171450" indent="-171450">
              <a:buFont typeface="Arial" panose="020B0604020202020204" pitchFamily="34" charset="0"/>
              <a:buChar char="•"/>
            </a:pPr>
            <a:r>
              <a:rPr lang="el-GR" sz="1200" b="1" dirty="0">
                <a:solidFill>
                  <a:srgbClr val="001965"/>
                </a:solidFill>
                <a:latin typeface="Verdana"/>
                <a:sym typeface="Verdana"/>
              </a:rPr>
              <a:t>Μεγαλύτερες μειώσεις </a:t>
            </a:r>
            <a:r>
              <a:rPr lang="en-GB" sz="1200" b="1" dirty="0">
                <a:solidFill>
                  <a:srgbClr val="001965"/>
                </a:solidFill>
                <a:latin typeface="Verdana"/>
                <a:sym typeface="Verdana"/>
              </a:rPr>
              <a:t>HbA1c </a:t>
            </a:r>
            <a:r>
              <a:rPr lang="el-GR" sz="1200" b="1" dirty="0">
                <a:solidFill>
                  <a:srgbClr val="001965"/>
                </a:solidFill>
                <a:latin typeface="Verdana"/>
                <a:sym typeface="Verdana"/>
              </a:rPr>
              <a:t>και</a:t>
            </a:r>
            <a:r>
              <a:rPr lang="en-GB" sz="1200" b="1" dirty="0">
                <a:solidFill>
                  <a:srgbClr val="001965"/>
                </a:solidFill>
                <a:latin typeface="Verdana"/>
                <a:sym typeface="Verdana"/>
              </a:rPr>
              <a:t> WC</a:t>
            </a:r>
          </a:p>
          <a:p>
            <a:pPr marL="171450" indent="-171450">
              <a:buFont typeface="Arial" panose="020B0604020202020204" pitchFamily="34" charset="0"/>
              <a:buChar char="•"/>
            </a:pPr>
            <a:r>
              <a:rPr lang="el-GR" sz="1200" b="1" u="sng" dirty="0">
                <a:solidFill>
                  <a:srgbClr val="001965"/>
                </a:solidFill>
                <a:latin typeface="Verdana"/>
                <a:sym typeface="Verdana"/>
              </a:rPr>
              <a:t>Μείωση φαρμακευτικής αγωγής (</a:t>
            </a:r>
            <a:r>
              <a:rPr lang="el-GR" sz="1200" b="1" u="sng" dirty="0" err="1">
                <a:solidFill>
                  <a:srgbClr val="001965"/>
                </a:solidFill>
                <a:latin typeface="Verdana"/>
                <a:sym typeface="Verdana"/>
              </a:rPr>
              <a:t>γλυκόζη,λιπίδια,Α</a:t>
            </a:r>
            <a:r>
              <a:rPr lang="el-GR" sz="1200" b="1" u="sng" dirty="0">
                <a:solidFill>
                  <a:srgbClr val="001965"/>
                </a:solidFill>
                <a:latin typeface="Verdana"/>
                <a:sym typeface="Verdana"/>
              </a:rPr>
              <a:t>/Π)</a:t>
            </a:r>
            <a:endParaRPr lang="en-GB" sz="1200" b="1" u="sng" dirty="0">
              <a:solidFill>
                <a:srgbClr val="001965"/>
              </a:solidFill>
              <a:latin typeface="Verdana"/>
              <a:sym typeface="Verdana"/>
            </a:endParaRPr>
          </a:p>
        </p:txBody>
      </p:sp>
      <p:sp>
        <p:nvSpPr>
          <p:cNvPr id="12" name="Right Arrow 11"/>
          <p:cNvSpPr/>
          <p:nvPr/>
        </p:nvSpPr>
        <p:spPr>
          <a:xfrm>
            <a:off x="4432300" y="4059805"/>
            <a:ext cx="584200" cy="381000"/>
          </a:xfrm>
          <a:prstGeom prst="rightArrow">
            <a:avLst/>
          </a:prstGeom>
          <a:solidFill>
            <a:srgbClr val="C7C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Down Arrow 12"/>
          <p:cNvSpPr/>
          <p:nvPr/>
        </p:nvSpPr>
        <p:spPr>
          <a:xfrm>
            <a:off x="6788426" y="3434189"/>
            <a:ext cx="360628" cy="348413"/>
          </a:xfrm>
          <a:prstGeom prst="downArrow">
            <a:avLst/>
          </a:prstGeom>
          <a:solidFill>
            <a:srgbClr val="C7C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13"/>
          <p:cNvSpPr/>
          <p:nvPr/>
        </p:nvSpPr>
        <p:spPr>
          <a:xfrm>
            <a:off x="5228851" y="3853768"/>
            <a:ext cx="3341070" cy="881943"/>
          </a:xfrm>
          <a:prstGeom prst="round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5228852" y="3782602"/>
            <a:ext cx="3341070" cy="1015663"/>
          </a:xfrm>
          <a:prstGeom prst="rect">
            <a:avLst/>
          </a:prstGeom>
          <a:noFill/>
        </p:spPr>
        <p:txBody>
          <a:bodyPr wrap="square" rtlCol="0">
            <a:spAutoFit/>
          </a:bodyPr>
          <a:lstStyle/>
          <a:p>
            <a:r>
              <a:rPr lang="el-GR" sz="1200" dirty="0"/>
              <a:t>Δεν επετεύχθη μείωση </a:t>
            </a:r>
            <a:r>
              <a:rPr lang="en-US" sz="1200" dirty="0"/>
              <a:t>CVD</a:t>
            </a:r>
            <a:r>
              <a:rPr lang="el-GR" sz="1200" dirty="0"/>
              <a:t> </a:t>
            </a:r>
            <a:r>
              <a:rPr lang="el-GR" sz="1200" dirty="0" err="1"/>
              <a:t>συμβαμάτων</a:t>
            </a:r>
            <a:r>
              <a:rPr lang="el-GR" sz="1200" dirty="0"/>
              <a:t> σε υπέρβαρους/παχύσαρκους ασθενείς στην ομάδα παρέμβασης,</a:t>
            </a:r>
            <a:r>
              <a:rPr lang="en-US" sz="1200" dirty="0"/>
              <a:t> T2D </a:t>
            </a:r>
            <a:r>
              <a:rPr lang="el-GR" sz="1200" dirty="0"/>
              <a:t>,η μελέτη ολοκληρώθηκε σε </a:t>
            </a:r>
            <a:r>
              <a:rPr lang="en-GB" sz="1200" dirty="0"/>
              <a:t>9.6 </a:t>
            </a:r>
            <a:r>
              <a:rPr lang="el-GR" sz="1200" dirty="0"/>
              <a:t> έτη</a:t>
            </a:r>
            <a:r>
              <a:rPr lang="en-US" sz="1200" dirty="0"/>
              <a:t> (</a:t>
            </a:r>
            <a:r>
              <a:rPr lang="el-GR" sz="1200" dirty="0"/>
              <a:t>μείωση </a:t>
            </a:r>
            <a:r>
              <a:rPr lang="el-GR" sz="1200" dirty="0" err="1"/>
              <a:t>καρδιοπροστατευτικών</a:t>
            </a:r>
            <a:r>
              <a:rPr lang="el-GR" sz="1200" dirty="0"/>
              <a:t>;)</a:t>
            </a:r>
            <a:endParaRPr lang="en-GB" sz="1200" dirty="0"/>
          </a:p>
        </p:txBody>
      </p:sp>
      <p:grpSp>
        <p:nvGrpSpPr>
          <p:cNvPr id="4" name="Group 3"/>
          <p:cNvGrpSpPr/>
          <p:nvPr/>
        </p:nvGrpSpPr>
        <p:grpSpPr>
          <a:xfrm>
            <a:off x="268848" y="1135154"/>
            <a:ext cx="4049152" cy="2736986"/>
            <a:chOff x="268848" y="1135154"/>
            <a:chExt cx="3893328" cy="2736986"/>
          </a:xfrm>
        </p:grpSpPr>
        <p:grpSp>
          <p:nvGrpSpPr>
            <p:cNvPr id="114" name="Group 113"/>
            <p:cNvGrpSpPr/>
            <p:nvPr/>
          </p:nvGrpSpPr>
          <p:grpSpPr>
            <a:xfrm>
              <a:off x="472623" y="1317826"/>
              <a:ext cx="3689553" cy="2299568"/>
              <a:chOff x="1040720" y="640158"/>
              <a:chExt cx="6449323" cy="4244201"/>
            </a:xfrm>
          </p:grpSpPr>
          <p:grpSp>
            <p:nvGrpSpPr>
              <p:cNvPr id="115" name="Group 114"/>
              <p:cNvGrpSpPr/>
              <p:nvPr/>
            </p:nvGrpSpPr>
            <p:grpSpPr>
              <a:xfrm>
                <a:off x="1624306" y="640158"/>
                <a:ext cx="5865737" cy="3906069"/>
                <a:chOff x="1624306" y="640158"/>
                <a:chExt cx="5865737" cy="3906069"/>
              </a:xfrm>
            </p:grpSpPr>
            <p:sp>
              <p:nvSpPr>
                <p:cNvPr id="155" name="Flowchart: Connector 154"/>
                <p:cNvSpPr/>
                <p:nvPr/>
              </p:nvSpPr>
              <p:spPr>
                <a:xfrm>
                  <a:off x="1805798" y="756016"/>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nvGrpSpPr>
                <p:cNvPr id="156" name="Group 155"/>
                <p:cNvGrpSpPr/>
                <p:nvPr/>
              </p:nvGrpSpPr>
              <p:grpSpPr>
                <a:xfrm>
                  <a:off x="1624306" y="640158"/>
                  <a:ext cx="5865737" cy="3906069"/>
                  <a:chOff x="1624306" y="640158"/>
                  <a:chExt cx="5865737" cy="3906069"/>
                </a:xfrm>
              </p:grpSpPr>
              <p:sp>
                <p:nvSpPr>
                  <p:cNvPr id="157" name="Flowchart: Connector 156"/>
                  <p:cNvSpPr/>
                  <p:nvPr/>
                </p:nvSpPr>
                <p:spPr>
                  <a:xfrm>
                    <a:off x="4030449" y="1169709"/>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8" name="Flowchart: Connector 157"/>
                  <p:cNvSpPr/>
                  <p:nvPr/>
                </p:nvSpPr>
                <p:spPr>
                  <a:xfrm>
                    <a:off x="4586633" y="1143969"/>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9" name="Flowchart: Connector 158"/>
                  <p:cNvSpPr/>
                  <p:nvPr/>
                </p:nvSpPr>
                <p:spPr>
                  <a:xfrm>
                    <a:off x="5142817" y="1432943"/>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0" name="Flowchart: Connector 159"/>
                  <p:cNvSpPr/>
                  <p:nvPr/>
                </p:nvSpPr>
                <p:spPr>
                  <a:xfrm>
                    <a:off x="5699001" y="1383451"/>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1" name="Flowchart: Connector 160"/>
                  <p:cNvSpPr/>
                  <p:nvPr/>
                </p:nvSpPr>
                <p:spPr>
                  <a:xfrm>
                    <a:off x="6261123" y="1737743"/>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2" name="Flowchart: Connector 161"/>
                  <p:cNvSpPr/>
                  <p:nvPr/>
                </p:nvSpPr>
                <p:spPr>
                  <a:xfrm>
                    <a:off x="6805431" y="1884205"/>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3" name="Flowchart: Connector 162"/>
                  <p:cNvSpPr/>
                  <p:nvPr/>
                </p:nvSpPr>
                <p:spPr>
                  <a:xfrm>
                    <a:off x="7361477" y="2210775"/>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4" name="Flowchart: Connector 163"/>
                  <p:cNvSpPr/>
                  <p:nvPr/>
                </p:nvSpPr>
                <p:spPr>
                  <a:xfrm>
                    <a:off x="2930003" y="1102397"/>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5" name="Flowchart: Connector 164"/>
                  <p:cNvSpPr/>
                  <p:nvPr/>
                </p:nvSpPr>
                <p:spPr>
                  <a:xfrm>
                    <a:off x="3466371" y="1102388"/>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6" name="Flowchart: Connector 165"/>
                  <p:cNvSpPr/>
                  <p:nvPr/>
                </p:nvSpPr>
                <p:spPr>
                  <a:xfrm>
                    <a:off x="2365927" y="993530"/>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cxnSp>
                <p:nvCxnSpPr>
                  <p:cNvPr id="167" name="Straight Connector 166"/>
                  <p:cNvCxnSpPr/>
                  <p:nvPr/>
                </p:nvCxnSpPr>
                <p:spPr>
                  <a:xfrm>
                    <a:off x="1721922" y="4383943"/>
                    <a:ext cx="0" cy="162284"/>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1624306" y="4283065"/>
                    <a:ext cx="149192" cy="12663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1647326" y="4320623"/>
                    <a:ext cx="149192" cy="12663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sp>
                <p:nvSpPr>
                  <p:cNvPr id="170" name="Flowchart: Connector 169"/>
                  <p:cNvSpPr/>
                  <p:nvPr/>
                </p:nvSpPr>
                <p:spPr>
                  <a:xfrm>
                    <a:off x="3427776" y="2511630"/>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1" name="Flowchart: Connector 170"/>
                  <p:cNvSpPr/>
                  <p:nvPr/>
                </p:nvSpPr>
                <p:spPr>
                  <a:xfrm>
                    <a:off x="5095312" y="2401709"/>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2" name="Flowchart: Connector 171"/>
                  <p:cNvSpPr/>
                  <p:nvPr/>
                </p:nvSpPr>
                <p:spPr>
                  <a:xfrm>
                    <a:off x="4530223" y="2298828"/>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3" name="Flowchart: Connector 172"/>
                  <p:cNvSpPr/>
                  <p:nvPr/>
                </p:nvSpPr>
                <p:spPr>
                  <a:xfrm>
                    <a:off x="3984692" y="2413660"/>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4" name="Flowchart: Connector 173"/>
                  <p:cNvSpPr/>
                  <p:nvPr/>
                </p:nvSpPr>
                <p:spPr>
                  <a:xfrm>
                    <a:off x="2295431" y="3621936"/>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5" name="Flowchart: Connector 174"/>
                  <p:cNvSpPr/>
                  <p:nvPr/>
                </p:nvSpPr>
                <p:spPr>
                  <a:xfrm>
                    <a:off x="2870622" y="2923268"/>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6" name="Flowchart: Connector 175"/>
                  <p:cNvSpPr/>
                  <p:nvPr/>
                </p:nvSpPr>
                <p:spPr>
                  <a:xfrm>
                    <a:off x="7311006" y="3042020"/>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7" name="Flowchart: Connector 176"/>
                  <p:cNvSpPr/>
                  <p:nvPr/>
                </p:nvSpPr>
                <p:spPr>
                  <a:xfrm>
                    <a:off x="6753707" y="2762948"/>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8" name="Flowchart: Connector 177"/>
                  <p:cNvSpPr/>
                  <p:nvPr/>
                </p:nvSpPr>
                <p:spPr>
                  <a:xfrm>
                    <a:off x="6204501" y="2656076"/>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9" name="Flowchart: Connector 178"/>
                  <p:cNvSpPr/>
                  <p:nvPr/>
                </p:nvSpPr>
                <p:spPr>
                  <a:xfrm>
                    <a:off x="5634442" y="2372097"/>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0" name="Flowchart: Connector 179"/>
                  <p:cNvSpPr/>
                  <p:nvPr/>
                </p:nvSpPr>
                <p:spPr>
                  <a:xfrm>
                    <a:off x="1740109" y="856956"/>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cxnSp>
                <p:nvCxnSpPr>
                  <p:cNvPr id="181" name="Straight Connector 180"/>
                  <p:cNvCxnSpPr>
                    <a:endCxn id="165" idx="2"/>
                  </p:cNvCxnSpPr>
                  <p:nvPr/>
                </p:nvCxnSpPr>
                <p:spPr>
                  <a:xfrm>
                    <a:off x="3019068" y="1149889"/>
                    <a:ext cx="44730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866882" y="815931"/>
                    <a:ext cx="489634" cy="19001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166" idx="6"/>
                  </p:cNvCxnSpPr>
                  <p:nvPr/>
                </p:nvCxnSpPr>
                <p:spPr>
                  <a:xfrm>
                    <a:off x="2454992" y="1041031"/>
                    <a:ext cx="460162" cy="10293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endCxn id="158" idx="2"/>
                  </p:cNvCxnSpPr>
                  <p:nvPr/>
                </p:nvCxnSpPr>
                <p:spPr>
                  <a:xfrm flipV="1">
                    <a:off x="4119514" y="1191470"/>
                    <a:ext cx="467119" cy="257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4662655" y="1197399"/>
                    <a:ext cx="477189" cy="25929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174" idx="7"/>
                    <a:endCxn id="175" idx="3"/>
                  </p:cNvCxnSpPr>
                  <p:nvPr/>
                </p:nvCxnSpPr>
                <p:spPr>
                  <a:xfrm flipV="1">
                    <a:off x="2371453" y="3004357"/>
                    <a:ext cx="512212" cy="631492"/>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175" idx="7"/>
                    <a:endCxn id="170" idx="3"/>
                  </p:cNvCxnSpPr>
                  <p:nvPr/>
                </p:nvCxnSpPr>
                <p:spPr>
                  <a:xfrm flipV="1">
                    <a:off x="2946644" y="2592719"/>
                    <a:ext cx="494175" cy="344462"/>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170" idx="6"/>
                    <a:endCxn id="173" idx="2"/>
                  </p:cNvCxnSpPr>
                  <p:nvPr/>
                </p:nvCxnSpPr>
                <p:spPr>
                  <a:xfrm flipV="1">
                    <a:off x="3516841" y="2461161"/>
                    <a:ext cx="467851" cy="97970"/>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173" idx="2"/>
                    <a:endCxn id="172" idx="2"/>
                  </p:cNvCxnSpPr>
                  <p:nvPr/>
                </p:nvCxnSpPr>
                <p:spPr>
                  <a:xfrm flipV="1">
                    <a:off x="3984692" y="2346329"/>
                    <a:ext cx="545531" cy="114832"/>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172" idx="6"/>
                    <a:endCxn id="171" idx="2"/>
                  </p:cNvCxnSpPr>
                  <p:nvPr/>
                </p:nvCxnSpPr>
                <p:spPr>
                  <a:xfrm>
                    <a:off x="4619288" y="2346329"/>
                    <a:ext cx="476024" cy="102881"/>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171" idx="6"/>
                    <a:endCxn id="179" idx="2"/>
                  </p:cNvCxnSpPr>
                  <p:nvPr/>
                </p:nvCxnSpPr>
                <p:spPr>
                  <a:xfrm flipV="1">
                    <a:off x="5184377" y="2419598"/>
                    <a:ext cx="450065" cy="29612"/>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80" idx="0"/>
                  </p:cNvCxnSpPr>
                  <p:nvPr/>
                </p:nvCxnSpPr>
                <p:spPr>
                  <a:xfrm>
                    <a:off x="1784642" y="856956"/>
                    <a:ext cx="555322" cy="2769118"/>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5723507" y="2432012"/>
                    <a:ext cx="494037" cy="250391"/>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178" idx="6"/>
                    <a:endCxn id="177" idx="2"/>
                  </p:cNvCxnSpPr>
                  <p:nvPr/>
                </p:nvCxnSpPr>
                <p:spPr>
                  <a:xfrm>
                    <a:off x="6293566" y="2703577"/>
                    <a:ext cx="460141" cy="106872"/>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6842772" y="2827001"/>
                    <a:ext cx="481277" cy="245484"/>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3555436" y="1153157"/>
                    <a:ext cx="475013" cy="47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5788066" y="1451642"/>
                    <a:ext cx="486100" cy="32070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6350188" y="1801796"/>
                    <a:ext cx="468286" cy="11287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6894496" y="1952396"/>
                    <a:ext cx="478852" cy="27906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endCxn id="160" idx="2"/>
                  </p:cNvCxnSpPr>
                  <p:nvPr/>
                </p:nvCxnSpPr>
                <p:spPr>
                  <a:xfrm flipV="1">
                    <a:off x="5231882" y="1430952"/>
                    <a:ext cx="467119" cy="4949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01" name="TextBox 200"/>
                  <p:cNvSpPr txBox="1"/>
                  <p:nvPr/>
                </p:nvSpPr>
                <p:spPr>
                  <a:xfrm>
                    <a:off x="6139744" y="1381398"/>
                    <a:ext cx="243444" cy="276999"/>
                  </a:xfrm>
                  <a:prstGeom prst="rect">
                    <a:avLst/>
                  </a:prstGeom>
                  <a:noFill/>
                </p:spPr>
                <p:txBody>
                  <a:bodyPr wrap="square" rtlCol="0">
                    <a:spAutoFit/>
                  </a:bodyPr>
                  <a:lstStyle/>
                  <a:p>
                    <a:r>
                      <a:rPr lang="en-GB" sz="1200" dirty="0"/>
                      <a:t>*</a:t>
                    </a:r>
                  </a:p>
                </p:txBody>
              </p:sp>
              <p:sp>
                <p:nvSpPr>
                  <p:cNvPr id="202" name="TextBox 201"/>
                  <p:cNvSpPr txBox="1"/>
                  <p:nvPr/>
                </p:nvSpPr>
                <p:spPr>
                  <a:xfrm>
                    <a:off x="7246599" y="1856541"/>
                    <a:ext cx="243444" cy="276999"/>
                  </a:xfrm>
                  <a:prstGeom prst="rect">
                    <a:avLst/>
                  </a:prstGeom>
                  <a:noFill/>
                </p:spPr>
                <p:txBody>
                  <a:bodyPr wrap="square" rtlCol="0">
                    <a:spAutoFit/>
                  </a:bodyPr>
                  <a:lstStyle/>
                  <a:p>
                    <a:r>
                      <a:rPr lang="en-GB" sz="1200" dirty="0"/>
                      <a:t>*</a:t>
                    </a:r>
                  </a:p>
                </p:txBody>
              </p:sp>
              <p:sp>
                <p:nvSpPr>
                  <p:cNvPr id="203" name="TextBox 202"/>
                  <p:cNvSpPr txBox="1"/>
                  <p:nvPr/>
                </p:nvSpPr>
                <p:spPr>
                  <a:xfrm>
                    <a:off x="6690402" y="1528648"/>
                    <a:ext cx="243444" cy="276999"/>
                  </a:xfrm>
                  <a:prstGeom prst="rect">
                    <a:avLst/>
                  </a:prstGeom>
                  <a:noFill/>
                </p:spPr>
                <p:txBody>
                  <a:bodyPr wrap="square" rtlCol="0">
                    <a:spAutoFit/>
                  </a:bodyPr>
                  <a:lstStyle/>
                  <a:p>
                    <a:r>
                      <a:rPr lang="en-GB" sz="1200" dirty="0"/>
                      <a:t>*</a:t>
                    </a:r>
                  </a:p>
                </p:txBody>
              </p:sp>
              <p:sp>
                <p:nvSpPr>
                  <p:cNvPr id="204" name="TextBox 203"/>
                  <p:cNvSpPr txBox="1"/>
                  <p:nvPr/>
                </p:nvSpPr>
                <p:spPr>
                  <a:xfrm>
                    <a:off x="5021095" y="1084507"/>
                    <a:ext cx="243444" cy="276999"/>
                  </a:xfrm>
                  <a:prstGeom prst="rect">
                    <a:avLst/>
                  </a:prstGeom>
                  <a:noFill/>
                </p:spPr>
                <p:txBody>
                  <a:bodyPr wrap="square" rtlCol="0">
                    <a:spAutoFit/>
                  </a:bodyPr>
                  <a:lstStyle/>
                  <a:p>
                    <a:r>
                      <a:rPr lang="en-GB" sz="1200" dirty="0"/>
                      <a:t>*</a:t>
                    </a:r>
                  </a:p>
                </p:txBody>
              </p:sp>
              <p:sp>
                <p:nvSpPr>
                  <p:cNvPr id="205" name="TextBox 204"/>
                  <p:cNvSpPr txBox="1"/>
                  <p:nvPr/>
                </p:nvSpPr>
                <p:spPr>
                  <a:xfrm>
                    <a:off x="4458561" y="785138"/>
                    <a:ext cx="243444" cy="276999"/>
                  </a:xfrm>
                  <a:prstGeom prst="rect">
                    <a:avLst/>
                  </a:prstGeom>
                  <a:noFill/>
                </p:spPr>
                <p:txBody>
                  <a:bodyPr wrap="square" rtlCol="0">
                    <a:spAutoFit/>
                  </a:bodyPr>
                  <a:lstStyle/>
                  <a:p>
                    <a:r>
                      <a:rPr lang="en-GB" sz="1200" dirty="0"/>
                      <a:t>*</a:t>
                    </a:r>
                  </a:p>
                </p:txBody>
              </p:sp>
              <p:sp>
                <p:nvSpPr>
                  <p:cNvPr id="206" name="TextBox 205"/>
                  <p:cNvSpPr txBox="1"/>
                  <p:nvPr/>
                </p:nvSpPr>
                <p:spPr>
                  <a:xfrm>
                    <a:off x="5576385" y="1024859"/>
                    <a:ext cx="243444" cy="276999"/>
                  </a:xfrm>
                  <a:prstGeom prst="rect">
                    <a:avLst/>
                  </a:prstGeom>
                  <a:noFill/>
                </p:spPr>
                <p:txBody>
                  <a:bodyPr wrap="square" rtlCol="0">
                    <a:spAutoFit/>
                  </a:bodyPr>
                  <a:lstStyle/>
                  <a:p>
                    <a:r>
                      <a:rPr lang="en-GB" sz="1200" dirty="0"/>
                      <a:t>*</a:t>
                    </a:r>
                  </a:p>
                </p:txBody>
              </p:sp>
              <p:sp>
                <p:nvSpPr>
                  <p:cNvPr id="207" name="TextBox 206"/>
                  <p:cNvSpPr txBox="1"/>
                  <p:nvPr/>
                </p:nvSpPr>
                <p:spPr>
                  <a:xfrm>
                    <a:off x="3351081" y="757705"/>
                    <a:ext cx="243444" cy="276999"/>
                  </a:xfrm>
                  <a:prstGeom prst="rect">
                    <a:avLst/>
                  </a:prstGeom>
                  <a:noFill/>
                </p:spPr>
                <p:txBody>
                  <a:bodyPr wrap="square" rtlCol="0">
                    <a:spAutoFit/>
                  </a:bodyPr>
                  <a:lstStyle/>
                  <a:p>
                    <a:r>
                      <a:rPr lang="en-GB" sz="1200" dirty="0"/>
                      <a:t>*</a:t>
                    </a:r>
                  </a:p>
                </p:txBody>
              </p:sp>
              <p:sp>
                <p:nvSpPr>
                  <p:cNvPr id="208" name="TextBox 207"/>
                  <p:cNvSpPr txBox="1"/>
                  <p:nvPr/>
                </p:nvSpPr>
                <p:spPr>
                  <a:xfrm>
                    <a:off x="2789313" y="757734"/>
                    <a:ext cx="243444" cy="276999"/>
                  </a:xfrm>
                  <a:prstGeom prst="rect">
                    <a:avLst/>
                  </a:prstGeom>
                  <a:noFill/>
                </p:spPr>
                <p:txBody>
                  <a:bodyPr wrap="square" rtlCol="0">
                    <a:spAutoFit/>
                  </a:bodyPr>
                  <a:lstStyle/>
                  <a:p>
                    <a:r>
                      <a:rPr lang="en-GB" sz="1200" dirty="0"/>
                      <a:t>*</a:t>
                    </a:r>
                  </a:p>
                </p:txBody>
              </p:sp>
              <p:sp>
                <p:nvSpPr>
                  <p:cNvPr id="209" name="TextBox 208"/>
                  <p:cNvSpPr txBox="1"/>
                  <p:nvPr/>
                </p:nvSpPr>
                <p:spPr>
                  <a:xfrm>
                    <a:off x="2230256" y="640158"/>
                    <a:ext cx="243444" cy="276999"/>
                  </a:xfrm>
                  <a:prstGeom prst="rect">
                    <a:avLst/>
                  </a:prstGeom>
                  <a:noFill/>
                </p:spPr>
                <p:txBody>
                  <a:bodyPr wrap="square" rtlCol="0">
                    <a:spAutoFit/>
                  </a:bodyPr>
                  <a:lstStyle/>
                  <a:p>
                    <a:r>
                      <a:rPr lang="en-GB" sz="1200" dirty="0"/>
                      <a:t>*</a:t>
                    </a:r>
                  </a:p>
                </p:txBody>
              </p:sp>
              <p:sp>
                <p:nvSpPr>
                  <p:cNvPr id="210" name="TextBox 209"/>
                  <p:cNvSpPr txBox="1"/>
                  <p:nvPr/>
                </p:nvSpPr>
                <p:spPr>
                  <a:xfrm>
                    <a:off x="3901235" y="822567"/>
                    <a:ext cx="243444" cy="276999"/>
                  </a:xfrm>
                  <a:prstGeom prst="rect">
                    <a:avLst/>
                  </a:prstGeom>
                  <a:noFill/>
                </p:spPr>
                <p:txBody>
                  <a:bodyPr wrap="square" rtlCol="0">
                    <a:spAutoFit/>
                  </a:bodyPr>
                  <a:lstStyle/>
                  <a:p>
                    <a:r>
                      <a:rPr lang="en-GB" sz="1200" dirty="0"/>
                      <a:t>*</a:t>
                    </a:r>
                  </a:p>
                </p:txBody>
              </p:sp>
            </p:grpSp>
          </p:grpSp>
          <p:grpSp>
            <p:nvGrpSpPr>
              <p:cNvPr id="116" name="Group 115"/>
              <p:cNvGrpSpPr/>
              <p:nvPr/>
            </p:nvGrpSpPr>
            <p:grpSpPr>
              <a:xfrm>
                <a:off x="1591840" y="4552174"/>
                <a:ext cx="5897014" cy="332185"/>
                <a:chOff x="1591840" y="4552174"/>
                <a:chExt cx="5897014" cy="332185"/>
              </a:xfrm>
            </p:grpSpPr>
            <p:cxnSp>
              <p:nvCxnSpPr>
                <p:cNvPr id="132" name="Straight Connector 131"/>
                <p:cNvCxnSpPr/>
                <p:nvPr/>
              </p:nvCxnSpPr>
              <p:spPr>
                <a:xfrm>
                  <a:off x="1811718" y="4552174"/>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613822" y="4562048"/>
                  <a:ext cx="5872348" cy="0"/>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364678" y="4552199"/>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921093" y="4558132"/>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481213" y="4552186"/>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033415" y="4554147"/>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589599" y="4558119"/>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139845" y="4552181"/>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5699732" y="4562060"/>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261123" y="4554147"/>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810116" y="4556121"/>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373348" y="4554144"/>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591840" y="4609575"/>
                  <a:ext cx="274434" cy="261611"/>
                </a:xfrm>
                <a:prstGeom prst="rect">
                  <a:avLst/>
                </a:prstGeom>
                <a:noFill/>
              </p:spPr>
              <p:txBody>
                <a:bodyPr wrap="none" rtlCol="0">
                  <a:spAutoFit/>
                </a:bodyPr>
                <a:lstStyle/>
                <a:p>
                  <a:r>
                    <a:rPr lang="en-GB" sz="1050" dirty="0">
                      <a:solidFill>
                        <a:srgbClr val="001423"/>
                      </a:solidFill>
                    </a:rPr>
                    <a:t>0</a:t>
                  </a:r>
                </a:p>
              </p:txBody>
            </p:sp>
            <p:sp>
              <p:nvSpPr>
                <p:cNvPr id="145" name="TextBox 144"/>
                <p:cNvSpPr txBox="1"/>
                <p:nvPr/>
              </p:nvSpPr>
              <p:spPr>
                <a:xfrm>
                  <a:off x="2152413" y="4609728"/>
                  <a:ext cx="274434" cy="261611"/>
                </a:xfrm>
                <a:prstGeom prst="rect">
                  <a:avLst/>
                </a:prstGeom>
                <a:noFill/>
              </p:spPr>
              <p:txBody>
                <a:bodyPr wrap="none" rtlCol="0">
                  <a:spAutoFit/>
                </a:bodyPr>
                <a:lstStyle/>
                <a:p>
                  <a:r>
                    <a:rPr lang="en-GB" sz="1050" dirty="0">
                      <a:solidFill>
                        <a:srgbClr val="001423"/>
                      </a:solidFill>
                    </a:rPr>
                    <a:t>1</a:t>
                  </a:r>
                </a:p>
              </p:txBody>
            </p:sp>
            <p:sp>
              <p:nvSpPr>
                <p:cNvPr id="146" name="TextBox 145"/>
                <p:cNvSpPr txBox="1"/>
                <p:nvPr/>
              </p:nvSpPr>
              <p:spPr>
                <a:xfrm>
                  <a:off x="3813847" y="4611820"/>
                  <a:ext cx="274434" cy="261611"/>
                </a:xfrm>
                <a:prstGeom prst="rect">
                  <a:avLst/>
                </a:prstGeom>
                <a:noFill/>
              </p:spPr>
              <p:txBody>
                <a:bodyPr wrap="none" rtlCol="0">
                  <a:spAutoFit/>
                </a:bodyPr>
                <a:lstStyle/>
                <a:p>
                  <a:r>
                    <a:rPr lang="en-GB" sz="1050" dirty="0">
                      <a:solidFill>
                        <a:srgbClr val="001423"/>
                      </a:solidFill>
                    </a:rPr>
                    <a:t>4</a:t>
                  </a:r>
                </a:p>
              </p:txBody>
            </p:sp>
            <p:sp>
              <p:nvSpPr>
                <p:cNvPr id="147" name="TextBox 146"/>
                <p:cNvSpPr txBox="1"/>
                <p:nvPr/>
              </p:nvSpPr>
              <p:spPr>
                <a:xfrm>
                  <a:off x="3266783" y="4615513"/>
                  <a:ext cx="274434" cy="261611"/>
                </a:xfrm>
                <a:prstGeom prst="rect">
                  <a:avLst/>
                </a:prstGeom>
                <a:noFill/>
              </p:spPr>
              <p:txBody>
                <a:bodyPr wrap="none" rtlCol="0">
                  <a:spAutoFit/>
                </a:bodyPr>
                <a:lstStyle/>
                <a:p>
                  <a:r>
                    <a:rPr lang="en-GB" sz="1050" dirty="0">
                      <a:solidFill>
                        <a:srgbClr val="001423"/>
                      </a:solidFill>
                    </a:rPr>
                    <a:t>3</a:t>
                  </a:r>
                </a:p>
              </p:txBody>
            </p:sp>
            <p:sp>
              <p:nvSpPr>
                <p:cNvPr id="148" name="TextBox 147"/>
                <p:cNvSpPr txBox="1"/>
                <p:nvPr/>
              </p:nvSpPr>
              <p:spPr>
                <a:xfrm>
                  <a:off x="2704645" y="4614109"/>
                  <a:ext cx="274434" cy="261611"/>
                </a:xfrm>
                <a:prstGeom prst="rect">
                  <a:avLst/>
                </a:prstGeom>
                <a:noFill/>
              </p:spPr>
              <p:txBody>
                <a:bodyPr wrap="none" rtlCol="0">
                  <a:spAutoFit/>
                </a:bodyPr>
                <a:lstStyle/>
                <a:p>
                  <a:r>
                    <a:rPr lang="en-GB" sz="1050" dirty="0">
                      <a:solidFill>
                        <a:srgbClr val="001423"/>
                      </a:solidFill>
                    </a:rPr>
                    <a:t>2</a:t>
                  </a:r>
                </a:p>
              </p:txBody>
            </p:sp>
            <p:sp>
              <p:nvSpPr>
                <p:cNvPr id="149" name="TextBox 148"/>
                <p:cNvSpPr txBox="1"/>
                <p:nvPr/>
              </p:nvSpPr>
              <p:spPr>
                <a:xfrm>
                  <a:off x="7124652" y="4608282"/>
                  <a:ext cx="364202" cy="261611"/>
                </a:xfrm>
                <a:prstGeom prst="rect">
                  <a:avLst/>
                </a:prstGeom>
                <a:noFill/>
              </p:spPr>
              <p:txBody>
                <a:bodyPr wrap="none" rtlCol="0">
                  <a:spAutoFit/>
                </a:bodyPr>
                <a:lstStyle/>
                <a:p>
                  <a:r>
                    <a:rPr lang="en-GB" sz="1050" dirty="0">
                      <a:solidFill>
                        <a:srgbClr val="001423"/>
                      </a:solidFill>
                    </a:rPr>
                    <a:t>10</a:t>
                  </a:r>
                </a:p>
              </p:txBody>
            </p:sp>
            <p:sp>
              <p:nvSpPr>
                <p:cNvPr id="150" name="TextBox 149"/>
                <p:cNvSpPr txBox="1"/>
                <p:nvPr/>
              </p:nvSpPr>
              <p:spPr>
                <a:xfrm>
                  <a:off x="6601975" y="4611820"/>
                  <a:ext cx="274434" cy="261611"/>
                </a:xfrm>
                <a:prstGeom prst="rect">
                  <a:avLst/>
                </a:prstGeom>
                <a:noFill/>
              </p:spPr>
              <p:txBody>
                <a:bodyPr wrap="none" rtlCol="0">
                  <a:spAutoFit/>
                </a:bodyPr>
                <a:lstStyle/>
                <a:p>
                  <a:r>
                    <a:rPr lang="en-GB" sz="1050" dirty="0">
                      <a:solidFill>
                        <a:srgbClr val="001423"/>
                      </a:solidFill>
                    </a:rPr>
                    <a:t>9</a:t>
                  </a:r>
                </a:p>
              </p:txBody>
            </p:sp>
            <p:sp>
              <p:nvSpPr>
                <p:cNvPr id="151" name="TextBox 150"/>
                <p:cNvSpPr txBox="1"/>
                <p:nvPr/>
              </p:nvSpPr>
              <p:spPr>
                <a:xfrm>
                  <a:off x="6049944" y="4614632"/>
                  <a:ext cx="274434" cy="261611"/>
                </a:xfrm>
                <a:prstGeom prst="rect">
                  <a:avLst/>
                </a:prstGeom>
                <a:noFill/>
              </p:spPr>
              <p:txBody>
                <a:bodyPr wrap="none" rtlCol="0">
                  <a:spAutoFit/>
                </a:bodyPr>
                <a:lstStyle/>
                <a:p>
                  <a:r>
                    <a:rPr lang="en-GB" sz="1050" dirty="0">
                      <a:solidFill>
                        <a:srgbClr val="001423"/>
                      </a:solidFill>
                    </a:rPr>
                    <a:t>8</a:t>
                  </a:r>
                </a:p>
              </p:txBody>
            </p:sp>
            <p:sp>
              <p:nvSpPr>
                <p:cNvPr id="152" name="TextBox 151"/>
                <p:cNvSpPr txBox="1"/>
                <p:nvPr/>
              </p:nvSpPr>
              <p:spPr>
                <a:xfrm>
                  <a:off x="5484389" y="4622748"/>
                  <a:ext cx="274434" cy="261611"/>
                </a:xfrm>
                <a:prstGeom prst="rect">
                  <a:avLst/>
                </a:prstGeom>
                <a:noFill/>
              </p:spPr>
              <p:txBody>
                <a:bodyPr wrap="none" rtlCol="0">
                  <a:spAutoFit/>
                </a:bodyPr>
                <a:lstStyle/>
                <a:p>
                  <a:r>
                    <a:rPr lang="en-GB" sz="1050" dirty="0">
                      <a:solidFill>
                        <a:srgbClr val="001423"/>
                      </a:solidFill>
                    </a:rPr>
                    <a:t>7</a:t>
                  </a:r>
                </a:p>
              </p:txBody>
            </p:sp>
            <p:sp>
              <p:nvSpPr>
                <p:cNvPr id="153" name="TextBox 152"/>
                <p:cNvSpPr txBox="1"/>
                <p:nvPr/>
              </p:nvSpPr>
              <p:spPr>
                <a:xfrm>
                  <a:off x="4919807" y="4614109"/>
                  <a:ext cx="274434" cy="261611"/>
                </a:xfrm>
                <a:prstGeom prst="rect">
                  <a:avLst/>
                </a:prstGeom>
                <a:noFill/>
              </p:spPr>
              <p:txBody>
                <a:bodyPr wrap="none" rtlCol="0">
                  <a:spAutoFit/>
                </a:bodyPr>
                <a:lstStyle/>
                <a:p>
                  <a:r>
                    <a:rPr lang="en-GB" sz="1050" dirty="0">
                      <a:solidFill>
                        <a:srgbClr val="001423"/>
                      </a:solidFill>
                    </a:rPr>
                    <a:t>6</a:t>
                  </a:r>
                </a:p>
              </p:txBody>
            </p:sp>
            <p:sp>
              <p:nvSpPr>
                <p:cNvPr id="154" name="TextBox 153"/>
                <p:cNvSpPr txBox="1"/>
                <p:nvPr/>
              </p:nvSpPr>
              <p:spPr>
                <a:xfrm>
                  <a:off x="4373908" y="4615513"/>
                  <a:ext cx="274434" cy="261611"/>
                </a:xfrm>
                <a:prstGeom prst="rect">
                  <a:avLst/>
                </a:prstGeom>
                <a:noFill/>
              </p:spPr>
              <p:txBody>
                <a:bodyPr wrap="none" rtlCol="0">
                  <a:spAutoFit/>
                </a:bodyPr>
                <a:lstStyle/>
                <a:p>
                  <a:r>
                    <a:rPr lang="en-GB" sz="1050" dirty="0">
                      <a:solidFill>
                        <a:srgbClr val="001423"/>
                      </a:solidFill>
                    </a:rPr>
                    <a:t>5</a:t>
                  </a:r>
                </a:p>
              </p:txBody>
            </p:sp>
          </p:grpSp>
          <p:grpSp>
            <p:nvGrpSpPr>
              <p:cNvPr id="117" name="Group 116"/>
              <p:cNvGrpSpPr/>
              <p:nvPr/>
            </p:nvGrpSpPr>
            <p:grpSpPr>
              <a:xfrm>
                <a:off x="1040720" y="700644"/>
                <a:ext cx="681202" cy="3915065"/>
                <a:chOff x="1040720" y="700644"/>
                <a:chExt cx="681202" cy="3915065"/>
              </a:xfrm>
            </p:grpSpPr>
            <p:cxnSp>
              <p:nvCxnSpPr>
                <p:cNvPr id="118" name="Straight Connector 117"/>
                <p:cNvCxnSpPr/>
                <p:nvPr/>
              </p:nvCxnSpPr>
              <p:spPr>
                <a:xfrm>
                  <a:off x="1721922" y="700644"/>
                  <a:ext cx="0" cy="3616037"/>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1624306" y="4244983"/>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621442" y="3591455"/>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1621442" y="2944098"/>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618006" y="2290537"/>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1621442" y="1641078"/>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1624306" y="993530"/>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1271085" y="4354098"/>
                  <a:ext cx="274433" cy="261611"/>
                </a:xfrm>
                <a:prstGeom prst="rect">
                  <a:avLst/>
                </a:prstGeom>
                <a:noFill/>
              </p:spPr>
              <p:txBody>
                <a:bodyPr wrap="none" rtlCol="0">
                  <a:spAutoFit/>
                </a:bodyPr>
                <a:lstStyle/>
                <a:p>
                  <a:r>
                    <a:rPr lang="en-GB" sz="1050" dirty="0">
                      <a:solidFill>
                        <a:srgbClr val="001423"/>
                      </a:solidFill>
                    </a:rPr>
                    <a:t>0</a:t>
                  </a:r>
                </a:p>
              </p:txBody>
            </p:sp>
            <p:sp>
              <p:nvSpPr>
                <p:cNvPr id="126" name="TextBox 125"/>
                <p:cNvSpPr txBox="1"/>
                <p:nvPr/>
              </p:nvSpPr>
              <p:spPr>
                <a:xfrm>
                  <a:off x="1040720" y="751183"/>
                  <a:ext cx="665982" cy="404567"/>
                </a:xfrm>
                <a:prstGeom prst="rect">
                  <a:avLst/>
                </a:prstGeom>
                <a:noFill/>
              </p:spPr>
              <p:txBody>
                <a:bodyPr wrap="none" rtlCol="0">
                  <a:spAutoFit/>
                </a:bodyPr>
                <a:lstStyle/>
                <a:p>
                  <a:r>
                    <a:rPr lang="en-GB" sz="1000" dirty="0">
                      <a:solidFill>
                        <a:srgbClr val="001423"/>
                      </a:solidFill>
                    </a:rPr>
                    <a:t>100</a:t>
                  </a:r>
                </a:p>
              </p:txBody>
            </p:sp>
            <p:sp>
              <p:nvSpPr>
                <p:cNvPr id="127" name="TextBox 126"/>
                <p:cNvSpPr txBox="1"/>
                <p:nvPr/>
              </p:nvSpPr>
              <p:spPr>
                <a:xfrm>
                  <a:off x="1136769" y="1385125"/>
                  <a:ext cx="539340" cy="404567"/>
                </a:xfrm>
                <a:prstGeom prst="rect">
                  <a:avLst/>
                </a:prstGeom>
                <a:noFill/>
              </p:spPr>
              <p:txBody>
                <a:bodyPr wrap="none" rtlCol="0">
                  <a:spAutoFit/>
                </a:bodyPr>
                <a:lstStyle/>
                <a:p>
                  <a:r>
                    <a:rPr lang="en-GB" sz="1000" dirty="0">
                      <a:solidFill>
                        <a:srgbClr val="001423"/>
                      </a:solidFill>
                    </a:rPr>
                    <a:t>98</a:t>
                  </a:r>
                </a:p>
              </p:txBody>
            </p:sp>
            <p:sp>
              <p:nvSpPr>
                <p:cNvPr id="128" name="TextBox 127"/>
                <p:cNvSpPr txBox="1"/>
                <p:nvPr/>
              </p:nvSpPr>
              <p:spPr>
                <a:xfrm>
                  <a:off x="1132151" y="2034361"/>
                  <a:ext cx="539340" cy="404567"/>
                </a:xfrm>
                <a:prstGeom prst="rect">
                  <a:avLst/>
                </a:prstGeom>
                <a:noFill/>
              </p:spPr>
              <p:txBody>
                <a:bodyPr wrap="none" rtlCol="0">
                  <a:spAutoFit/>
                </a:bodyPr>
                <a:lstStyle/>
                <a:p>
                  <a:r>
                    <a:rPr lang="en-GB" sz="1000" dirty="0">
                      <a:solidFill>
                        <a:srgbClr val="001423"/>
                      </a:solidFill>
                    </a:rPr>
                    <a:t>96</a:t>
                  </a:r>
                </a:p>
              </p:txBody>
            </p:sp>
            <p:sp>
              <p:nvSpPr>
                <p:cNvPr id="129" name="TextBox 128"/>
                <p:cNvSpPr txBox="1"/>
                <p:nvPr/>
              </p:nvSpPr>
              <p:spPr>
                <a:xfrm>
                  <a:off x="1135290" y="2684389"/>
                  <a:ext cx="539340" cy="404567"/>
                </a:xfrm>
                <a:prstGeom prst="rect">
                  <a:avLst/>
                </a:prstGeom>
                <a:noFill/>
              </p:spPr>
              <p:txBody>
                <a:bodyPr wrap="none" rtlCol="0">
                  <a:spAutoFit/>
                </a:bodyPr>
                <a:lstStyle/>
                <a:p>
                  <a:r>
                    <a:rPr lang="en-GB" sz="1000" dirty="0">
                      <a:solidFill>
                        <a:srgbClr val="001423"/>
                      </a:solidFill>
                    </a:rPr>
                    <a:t>94</a:t>
                  </a:r>
                </a:p>
              </p:txBody>
            </p:sp>
            <p:sp>
              <p:nvSpPr>
                <p:cNvPr id="130" name="TextBox 129"/>
                <p:cNvSpPr txBox="1"/>
                <p:nvPr/>
              </p:nvSpPr>
              <p:spPr>
                <a:xfrm>
                  <a:off x="1135082" y="3335935"/>
                  <a:ext cx="539340" cy="404567"/>
                </a:xfrm>
                <a:prstGeom prst="rect">
                  <a:avLst/>
                </a:prstGeom>
                <a:noFill/>
              </p:spPr>
              <p:txBody>
                <a:bodyPr wrap="none" rtlCol="0">
                  <a:spAutoFit/>
                </a:bodyPr>
                <a:lstStyle/>
                <a:p>
                  <a:r>
                    <a:rPr lang="en-GB" sz="1000" dirty="0">
                      <a:solidFill>
                        <a:srgbClr val="001423"/>
                      </a:solidFill>
                    </a:rPr>
                    <a:t>92</a:t>
                  </a:r>
                </a:p>
              </p:txBody>
            </p:sp>
            <p:sp>
              <p:nvSpPr>
                <p:cNvPr id="131" name="TextBox 130"/>
                <p:cNvSpPr txBox="1"/>
                <p:nvPr/>
              </p:nvSpPr>
              <p:spPr>
                <a:xfrm>
                  <a:off x="1151338" y="4007005"/>
                  <a:ext cx="539338" cy="404567"/>
                </a:xfrm>
                <a:prstGeom prst="rect">
                  <a:avLst/>
                </a:prstGeom>
                <a:noFill/>
              </p:spPr>
              <p:txBody>
                <a:bodyPr wrap="none" rtlCol="0">
                  <a:spAutoFit/>
                </a:bodyPr>
                <a:lstStyle/>
                <a:p>
                  <a:r>
                    <a:rPr lang="en-GB" sz="1000" dirty="0">
                      <a:solidFill>
                        <a:srgbClr val="001423"/>
                      </a:solidFill>
                    </a:rPr>
                    <a:t>90</a:t>
                  </a:r>
                </a:p>
              </p:txBody>
            </p:sp>
          </p:grpSp>
        </p:grpSp>
        <p:sp>
          <p:nvSpPr>
            <p:cNvPr id="211" name="TextBox 210"/>
            <p:cNvSpPr txBox="1"/>
            <p:nvPr/>
          </p:nvSpPr>
          <p:spPr>
            <a:xfrm>
              <a:off x="268848" y="1135154"/>
              <a:ext cx="771943" cy="215444"/>
            </a:xfrm>
            <a:prstGeom prst="rect">
              <a:avLst/>
            </a:prstGeom>
            <a:noFill/>
          </p:spPr>
          <p:txBody>
            <a:bodyPr wrap="square" rtlCol="0">
              <a:spAutoFit/>
            </a:bodyPr>
            <a:lstStyle/>
            <a:p>
              <a:pPr algn="ctr"/>
              <a:r>
                <a:rPr lang="en-GB" sz="800" dirty="0">
                  <a:solidFill>
                    <a:srgbClr val="001423"/>
                  </a:solidFill>
                </a:rPr>
                <a:t>Weight</a:t>
              </a:r>
            </a:p>
          </p:txBody>
        </p:sp>
        <p:sp>
          <p:nvSpPr>
            <p:cNvPr id="212" name="TextBox 211"/>
            <p:cNvSpPr txBox="1"/>
            <p:nvPr/>
          </p:nvSpPr>
          <p:spPr>
            <a:xfrm rot="16200000">
              <a:off x="-510425" y="2379763"/>
              <a:ext cx="1966097" cy="207153"/>
            </a:xfrm>
            <a:prstGeom prst="rect">
              <a:avLst/>
            </a:prstGeom>
            <a:noFill/>
          </p:spPr>
          <p:txBody>
            <a:bodyPr wrap="square" rtlCol="0">
              <a:spAutoFit/>
            </a:bodyPr>
            <a:lstStyle/>
            <a:p>
              <a:pPr algn="ctr"/>
              <a:r>
                <a:rPr lang="en-GB" sz="800" b="1" dirty="0">
                  <a:solidFill>
                    <a:srgbClr val="001423"/>
                  </a:solidFill>
                </a:rPr>
                <a:t>Estimated mean (kg)</a:t>
              </a:r>
            </a:p>
          </p:txBody>
        </p:sp>
        <p:sp>
          <p:nvSpPr>
            <p:cNvPr id="213" name="TextBox 212"/>
            <p:cNvSpPr txBox="1"/>
            <p:nvPr/>
          </p:nvSpPr>
          <p:spPr>
            <a:xfrm>
              <a:off x="3310223" y="2054680"/>
              <a:ext cx="559769" cy="215444"/>
            </a:xfrm>
            <a:prstGeom prst="rect">
              <a:avLst/>
            </a:prstGeom>
            <a:noFill/>
          </p:spPr>
          <p:txBody>
            <a:bodyPr wrap="none" rtlCol="0">
              <a:spAutoFit/>
            </a:bodyPr>
            <a:lstStyle/>
            <a:p>
              <a:r>
                <a:rPr lang="en-GB" sz="800" dirty="0">
                  <a:solidFill>
                    <a:srgbClr val="001423"/>
                  </a:solidFill>
                </a:rPr>
                <a:t>Control</a:t>
              </a:r>
            </a:p>
          </p:txBody>
        </p:sp>
        <p:sp>
          <p:nvSpPr>
            <p:cNvPr id="214" name="TextBox 213"/>
            <p:cNvSpPr txBox="1"/>
            <p:nvPr/>
          </p:nvSpPr>
          <p:spPr>
            <a:xfrm>
              <a:off x="3117631" y="2554767"/>
              <a:ext cx="822661" cy="215444"/>
            </a:xfrm>
            <a:prstGeom prst="rect">
              <a:avLst/>
            </a:prstGeom>
            <a:noFill/>
          </p:spPr>
          <p:txBody>
            <a:bodyPr wrap="none" rtlCol="0">
              <a:spAutoFit/>
            </a:bodyPr>
            <a:lstStyle/>
            <a:p>
              <a:r>
                <a:rPr lang="en-GB" sz="800" dirty="0">
                  <a:solidFill>
                    <a:srgbClr val="001423"/>
                  </a:solidFill>
                </a:rPr>
                <a:t>Intervention</a:t>
              </a:r>
            </a:p>
          </p:txBody>
        </p:sp>
        <p:sp>
          <p:nvSpPr>
            <p:cNvPr id="215" name="TextBox 214"/>
            <p:cNvSpPr txBox="1"/>
            <p:nvPr/>
          </p:nvSpPr>
          <p:spPr>
            <a:xfrm>
              <a:off x="1903117" y="2909434"/>
              <a:ext cx="2227821" cy="338554"/>
            </a:xfrm>
            <a:prstGeom prst="rect">
              <a:avLst/>
            </a:prstGeom>
            <a:noFill/>
          </p:spPr>
          <p:txBody>
            <a:bodyPr wrap="square" rtlCol="0">
              <a:spAutoFit/>
            </a:bodyPr>
            <a:lstStyle/>
            <a:p>
              <a:r>
                <a:rPr lang="en-GB" sz="800" b="1" dirty="0">
                  <a:solidFill>
                    <a:srgbClr val="001423"/>
                  </a:solidFill>
                </a:rPr>
                <a:t>Main effect, -4 (95% CI, -5 to -3)</a:t>
              </a:r>
            </a:p>
            <a:p>
              <a:r>
                <a:rPr lang="en-GB" sz="800" b="1" dirty="0">
                  <a:solidFill>
                    <a:srgbClr val="001423"/>
                  </a:solidFill>
                </a:rPr>
                <a:t>P&lt;0.001</a:t>
              </a:r>
            </a:p>
          </p:txBody>
        </p:sp>
        <p:sp>
          <p:nvSpPr>
            <p:cNvPr id="216" name="TextBox 215"/>
            <p:cNvSpPr txBox="1"/>
            <p:nvPr/>
          </p:nvSpPr>
          <p:spPr>
            <a:xfrm>
              <a:off x="2262765" y="3656696"/>
              <a:ext cx="431877" cy="215444"/>
            </a:xfrm>
            <a:prstGeom prst="rect">
              <a:avLst/>
            </a:prstGeom>
            <a:noFill/>
          </p:spPr>
          <p:txBody>
            <a:bodyPr wrap="none" rtlCol="0">
              <a:spAutoFit/>
            </a:bodyPr>
            <a:lstStyle/>
            <a:p>
              <a:r>
                <a:rPr lang="en-GB" sz="800" b="1" dirty="0">
                  <a:solidFill>
                    <a:srgbClr val="001423"/>
                  </a:solidFill>
                </a:rPr>
                <a:t>Year</a:t>
              </a:r>
            </a:p>
          </p:txBody>
        </p:sp>
      </p:grpSp>
    </p:spTree>
    <p:extLst>
      <p:ext uri="{BB962C8B-B14F-4D97-AF65-F5344CB8AC3E}">
        <p14:creationId xmlns="" xmlns:p14="http://schemas.microsoft.com/office/powerpoint/2010/main" val="293194449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43050" y="-57150"/>
            <a:ext cx="6172200" cy="857250"/>
          </a:xfrm>
        </p:spPr>
        <p:txBody>
          <a:bodyPr>
            <a:normAutofit/>
          </a:bodyPr>
          <a:lstStyle/>
          <a:p>
            <a:r>
              <a:rPr lang="en-US" dirty="0">
                <a:latin typeface="Verdana" pitchFamily="34" charset="0"/>
                <a:ea typeface="Verdana" pitchFamily="34" charset="0"/>
              </a:rPr>
              <a:t>          IER </a:t>
            </a:r>
            <a:r>
              <a:rPr lang="el-GR" dirty="0">
                <a:latin typeface="Verdana" pitchFamily="34" charset="0"/>
                <a:ea typeface="Verdana" pitchFamily="34" charset="0"/>
              </a:rPr>
              <a:t>και απώλεια βάρους</a:t>
            </a:r>
            <a:endParaRPr lang="el-GR" dirty="0"/>
          </a:p>
        </p:txBody>
      </p:sp>
      <p:sp>
        <p:nvSpPr>
          <p:cNvPr id="3" name="2 - Θέση περιεχομένου"/>
          <p:cNvSpPr>
            <a:spLocks noGrp="1"/>
          </p:cNvSpPr>
          <p:nvPr>
            <p:ph idx="1"/>
          </p:nvPr>
        </p:nvSpPr>
        <p:spPr>
          <a:xfrm>
            <a:off x="1143000" y="628650"/>
            <a:ext cx="6858000" cy="4514850"/>
          </a:xfrm>
        </p:spPr>
        <p:txBody>
          <a:bodyPr>
            <a:normAutofit/>
          </a:bodyPr>
          <a:lstStyle/>
          <a:p>
            <a:pPr>
              <a:lnSpc>
                <a:spcPct val="150000"/>
              </a:lnSpc>
            </a:pPr>
            <a:r>
              <a:rPr lang="el-GR" dirty="0">
                <a:latin typeface="Verdana" pitchFamily="34" charset="0"/>
                <a:ea typeface="Verdana" pitchFamily="34" charset="0"/>
              </a:rPr>
              <a:t>Πρόσφατη RCT (12 μήνες),συνέκρινε το σχήμα ADF, CER και παρέμβαση ελέγχου, με στόχο τις επιδράσεις στην απώλεια βάρους, σε υγιείς παχύσαρκους ενήλικες </a:t>
            </a:r>
          </a:p>
          <a:p>
            <a:pPr>
              <a:lnSpc>
                <a:spcPct val="150000"/>
              </a:lnSpc>
            </a:pPr>
            <a:r>
              <a:rPr lang="el-GR" dirty="0">
                <a:latin typeface="Verdana" pitchFamily="34" charset="0"/>
                <a:ea typeface="Verdana" pitchFamily="34" charset="0"/>
              </a:rPr>
              <a:t>Προηγήθηκε φάση απώλειας βάρους 6 μηνών και ακολούθησε, φάση συντήρησης απώλειας βάρους 6 μηνών </a:t>
            </a:r>
          </a:p>
          <a:p>
            <a:pPr>
              <a:lnSpc>
                <a:spcPct val="150000"/>
              </a:lnSpc>
            </a:pPr>
            <a:r>
              <a:rPr lang="el-GR" dirty="0">
                <a:latin typeface="Verdana" pitchFamily="34" charset="0"/>
                <a:ea typeface="Verdana" pitchFamily="34" charset="0"/>
              </a:rPr>
              <a:t>Η ADF δεν οδήγησε σε υψηλότερη συμμόρφωση, αποτελεσματικότητα απώλειας βάρους ή συντήρηση απώλειας αυτού ,έναντι της CER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50" y="-171450"/>
            <a:ext cx="6172200" cy="857250"/>
          </a:xfrm>
        </p:spPr>
        <p:txBody>
          <a:bodyPr>
            <a:normAutofit/>
          </a:bodyPr>
          <a:lstStyle/>
          <a:p>
            <a:r>
              <a:rPr lang="en-US" dirty="0">
                <a:latin typeface="Verdana" pitchFamily="34" charset="0"/>
                <a:ea typeface="Verdana" pitchFamily="34" charset="0"/>
              </a:rPr>
              <a:t>             IER </a:t>
            </a:r>
            <a:r>
              <a:rPr lang="el-GR" dirty="0">
                <a:latin typeface="Verdana" pitchFamily="34" charset="0"/>
                <a:ea typeface="Verdana" pitchFamily="34" charset="0"/>
              </a:rPr>
              <a:t>και απώλεια βάρους</a:t>
            </a:r>
            <a:endParaRPr lang="el-GR" dirty="0"/>
          </a:p>
        </p:txBody>
      </p:sp>
      <p:sp>
        <p:nvSpPr>
          <p:cNvPr id="3" name="2 - Θέση περιεχομένου"/>
          <p:cNvSpPr>
            <a:spLocks noGrp="1"/>
          </p:cNvSpPr>
          <p:nvPr>
            <p:ph idx="1"/>
          </p:nvPr>
        </p:nvSpPr>
        <p:spPr>
          <a:xfrm>
            <a:off x="274320" y="685800"/>
            <a:ext cx="7726680" cy="4572000"/>
          </a:xfrm>
        </p:spPr>
        <p:txBody>
          <a:bodyPr>
            <a:normAutofit/>
          </a:bodyPr>
          <a:lstStyle/>
          <a:p>
            <a:pPr>
              <a:lnSpc>
                <a:spcPct val="150000"/>
              </a:lnSpc>
            </a:pPr>
            <a:r>
              <a:rPr lang="el-GR" dirty="0">
                <a:latin typeface="Verdana" pitchFamily="34" charset="0"/>
                <a:ea typeface="Verdana" pitchFamily="34" charset="0"/>
              </a:rPr>
              <a:t>Πρόσφατη μελέτη,</a:t>
            </a:r>
            <a:r>
              <a:rPr lang="en-US" dirty="0">
                <a:latin typeface="Verdana" pitchFamily="34" charset="0"/>
                <a:ea typeface="Verdana" pitchFamily="34" charset="0"/>
              </a:rPr>
              <a:t> </a:t>
            </a:r>
            <a:r>
              <a:rPr lang="el-GR" dirty="0">
                <a:latin typeface="Verdana" pitchFamily="34" charset="0"/>
                <a:ea typeface="Verdana" pitchFamily="34" charset="0"/>
              </a:rPr>
              <a:t>κατέγραψε ότι</a:t>
            </a:r>
            <a:r>
              <a:rPr lang="en-US" dirty="0">
                <a:latin typeface="Verdana" pitchFamily="34" charset="0"/>
                <a:ea typeface="Verdana" pitchFamily="34" charset="0"/>
              </a:rPr>
              <a:t> </a:t>
            </a:r>
            <a:r>
              <a:rPr lang="el-GR" dirty="0">
                <a:latin typeface="Verdana" pitchFamily="34" charset="0"/>
                <a:ea typeface="Verdana" pitchFamily="34" charset="0"/>
              </a:rPr>
              <a:t>η IER με χαμηλή πρόσληψη υδατανθράκων ,συνδέεται με μεγαλύτερη μείωση λιπώδους μάζας συγκριτικά ,με μοντέλο CER σε υπέρβαρες γυναίκες</a:t>
            </a:r>
            <a:r>
              <a:rPr lang="en-US" dirty="0">
                <a:latin typeface="Verdana" pitchFamily="34" charset="0"/>
                <a:ea typeface="Verdana" pitchFamily="34" charset="0"/>
              </a:rPr>
              <a:t> </a:t>
            </a:r>
            <a:endParaRPr lang="el-GR" dirty="0">
              <a:latin typeface="Verdana" pitchFamily="34" charset="0"/>
              <a:ea typeface="Verdana" pitchFamily="34" charset="0"/>
            </a:endParaRPr>
          </a:p>
          <a:p>
            <a:pPr>
              <a:lnSpc>
                <a:spcPct val="150000"/>
              </a:lnSpc>
            </a:pPr>
            <a:r>
              <a:rPr lang="el-GR" dirty="0">
                <a:latin typeface="Verdana" pitchFamily="34" charset="0"/>
                <a:ea typeface="Verdana" pitchFamily="34" charset="0"/>
              </a:rPr>
              <a:t>Κατανάλωση 1.2 g / </a:t>
            </a:r>
            <a:r>
              <a:rPr lang="el-GR" dirty="0" err="1">
                <a:latin typeface="Verdana" pitchFamily="34" charset="0"/>
                <a:ea typeface="Verdana" pitchFamily="34" charset="0"/>
              </a:rPr>
              <a:t>kg</a:t>
            </a:r>
            <a:r>
              <a:rPr lang="el-GR" dirty="0">
                <a:latin typeface="Verdana" pitchFamily="34" charset="0"/>
                <a:ea typeface="Verdana" pitchFamily="34" charset="0"/>
              </a:rPr>
              <a:t> ΣΒ πρωτεΐνης, με συνδυασμό IER, είναι πιο αποτελεσματική, στη διατήρηση της μυϊκής μάζας από τα σχήματα IER, με χαμηλότερη πρόσληψη πρωτεΐνης</a:t>
            </a:r>
          </a:p>
          <a:p>
            <a:pPr>
              <a:lnSpc>
                <a:spcPct val="150000"/>
              </a:lnSpc>
            </a:pPr>
            <a:r>
              <a:rPr lang="el-GR" dirty="0">
                <a:latin typeface="Verdana" pitchFamily="34" charset="0"/>
                <a:ea typeface="Verdana" pitchFamily="34" charset="0"/>
              </a:rPr>
              <a:t> Η πλειονότητα των δεδομένων, δεν αναδεικνύουν υπεροχή IER έναντι CER ,στην απώλεια βάρους</a:t>
            </a:r>
          </a:p>
          <a:p>
            <a:pPr>
              <a:lnSpc>
                <a:spcPct val="150000"/>
              </a:lnSpc>
            </a:pPr>
            <a:endParaRPr lang="el-GR" dirty="0">
              <a:latin typeface="Verdana" pitchFamily="34" charset="0"/>
              <a:ea typeface="Verdana" pitchFamily="34" charset="0"/>
            </a:endParaRPr>
          </a:p>
          <a:p>
            <a:pPr>
              <a:lnSpc>
                <a:spcPct val="150000"/>
              </a:lnSpc>
            </a:pPr>
            <a:endParaRPr lang="el-GR" dirty="0">
              <a:latin typeface="Verdana" pitchFamily="34" charset="0"/>
              <a:ea typeface="Verdana" pitchFamily="34" charset="0"/>
            </a:endParaRPr>
          </a:p>
          <a:p>
            <a:pPr>
              <a:buNone/>
            </a:pPr>
            <a:endParaRPr lang="el-GR" dirty="0"/>
          </a:p>
          <a:p>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85900" y="-228600"/>
            <a:ext cx="6172200" cy="857250"/>
          </a:xfrm>
        </p:spPr>
        <p:txBody>
          <a:bodyPr>
            <a:normAutofit/>
          </a:bodyPr>
          <a:lstStyle/>
          <a:p>
            <a:r>
              <a:rPr lang="en-US" dirty="0">
                <a:latin typeface="Verdana" pitchFamily="34" charset="0"/>
                <a:ea typeface="Verdana" pitchFamily="34" charset="0"/>
              </a:rPr>
              <a:t>           IER </a:t>
            </a:r>
            <a:r>
              <a:rPr lang="el-GR" dirty="0">
                <a:latin typeface="Verdana" pitchFamily="34" charset="0"/>
                <a:ea typeface="Verdana" pitchFamily="34" charset="0"/>
              </a:rPr>
              <a:t>και απώλεια βάρους</a:t>
            </a:r>
            <a:endParaRPr lang="el-GR" dirty="0"/>
          </a:p>
        </p:txBody>
      </p:sp>
      <p:sp>
        <p:nvSpPr>
          <p:cNvPr id="3" name="2 - Θέση περιεχομένου"/>
          <p:cNvSpPr>
            <a:spLocks noGrp="1"/>
          </p:cNvSpPr>
          <p:nvPr>
            <p:ph idx="1"/>
          </p:nvPr>
        </p:nvSpPr>
        <p:spPr>
          <a:xfrm>
            <a:off x="731520" y="1080135"/>
            <a:ext cx="7589520" cy="4629150"/>
          </a:xfrm>
        </p:spPr>
        <p:txBody>
          <a:bodyPr>
            <a:normAutofit/>
          </a:bodyPr>
          <a:lstStyle/>
          <a:p>
            <a:pPr>
              <a:lnSpc>
                <a:spcPct val="150000"/>
              </a:lnSpc>
            </a:pPr>
            <a:r>
              <a:rPr lang="el-GR" dirty="0">
                <a:latin typeface="Verdana" pitchFamily="34" charset="0"/>
                <a:ea typeface="Verdana" pitchFamily="34" charset="0"/>
              </a:rPr>
              <a:t>Συνολικά, οι δίαιτες IER έχουν δείξει επαρκή συντήρηση απώλειας βάρους, βραχυπρόθεσμα (3-6 μήνες) </a:t>
            </a:r>
          </a:p>
          <a:p>
            <a:pPr>
              <a:lnSpc>
                <a:spcPct val="150000"/>
              </a:lnSpc>
            </a:pPr>
            <a:r>
              <a:rPr lang="el-GR" dirty="0">
                <a:latin typeface="Verdana" pitchFamily="34" charset="0"/>
                <a:ea typeface="Verdana" pitchFamily="34" charset="0"/>
              </a:rPr>
              <a:t>Τα μακροπρόθεσμα δεδομένα για τη διατήρηση απώλειας βάρους, είναι περιορισμένα</a:t>
            </a:r>
          </a:p>
          <a:p>
            <a:pPr>
              <a:lnSpc>
                <a:spcPct val="150000"/>
              </a:lnSpc>
            </a:pPr>
            <a:r>
              <a:rPr lang="el-GR" dirty="0">
                <a:latin typeface="Verdana" pitchFamily="34" charset="0"/>
                <a:ea typeface="Verdana" pitchFamily="34" charset="0"/>
              </a:rPr>
              <a:t>Ενδέχεται η IER να προκαλεί  έντονη κινητοποίηση ΕΛΟ</a:t>
            </a:r>
          </a:p>
          <a:p>
            <a:pPr>
              <a:lnSpc>
                <a:spcPct val="150000"/>
              </a:lnSpc>
            </a:pPr>
            <a:endParaRPr lang="el-GR" dirty="0">
              <a:latin typeface="Verdana" pitchFamily="34" charset="0"/>
              <a:ea typeface="Verdana" pitchFamily="34" charset="0"/>
            </a:endParaRPr>
          </a:p>
          <a:p>
            <a:pPr>
              <a:lnSpc>
                <a:spcPct val="150000"/>
              </a:lnSpc>
            </a:pPr>
            <a:endParaRPr lang="el-GR"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00150" y="-114300"/>
            <a:ext cx="6800850" cy="857250"/>
          </a:xfrm>
        </p:spPr>
        <p:txBody>
          <a:bodyPr>
            <a:normAutofit/>
          </a:bodyPr>
          <a:lstStyle/>
          <a:p>
            <a:r>
              <a:rPr lang="en-US" dirty="0">
                <a:latin typeface="Verdana" pitchFamily="34" charset="0"/>
                <a:ea typeface="Verdana" pitchFamily="34" charset="0"/>
              </a:rPr>
              <a:t>IER </a:t>
            </a:r>
            <a:r>
              <a:rPr lang="el-GR" dirty="0">
                <a:latin typeface="Verdana" pitchFamily="34" charset="0"/>
                <a:ea typeface="Verdana" pitchFamily="34" charset="0"/>
              </a:rPr>
              <a:t>και μεταβολισμός γλυκόζης /ινσουλίνης</a:t>
            </a:r>
          </a:p>
        </p:txBody>
      </p:sp>
      <p:sp>
        <p:nvSpPr>
          <p:cNvPr id="3" name="2 - Θέση περιεχομένου"/>
          <p:cNvSpPr>
            <a:spLocks noGrp="1"/>
          </p:cNvSpPr>
          <p:nvPr>
            <p:ph idx="1"/>
          </p:nvPr>
        </p:nvSpPr>
        <p:spPr>
          <a:xfrm>
            <a:off x="474345" y="742950"/>
            <a:ext cx="7526655" cy="4572000"/>
          </a:xfrm>
        </p:spPr>
        <p:txBody>
          <a:bodyPr>
            <a:normAutofit/>
          </a:bodyPr>
          <a:lstStyle/>
          <a:p>
            <a:pPr>
              <a:lnSpc>
                <a:spcPct val="150000"/>
              </a:lnSpc>
            </a:pPr>
            <a:endParaRPr lang="en-US" dirty="0">
              <a:latin typeface="Verdana" pitchFamily="34" charset="0"/>
              <a:ea typeface="Verdana" pitchFamily="34" charset="0"/>
            </a:endParaRPr>
          </a:p>
          <a:p>
            <a:pPr>
              <a:lnSpc>
                <a:spcPct val="150000"/>
              </a:lnSpc>
            </a:pPr>
            <a:r>
              <a:rPr lang="el-GR" dirty="0">
                <a:latin typeface="Verdana" pitchFamily="34" charset="0"/>
                <a:ea typeface="Verdana" pitchFamily="34" charset="0"/>
              </a:rPr>
              <a:t>Διατροφικό σχήμα IER με θερμιδικό περιορισμό 55-70% (5:2) , με χαμηλή πρόσληψη υδατανθράκων και </a:t>
            </a:r>
            <a:r>
              <a:rPr lang="el-GR" dirty="0" err="1">
                <a:latin typeface="Verdana" pitchFamily="34" charset="0"/>
                <a:ea typeface="Verdana" pitchFamily="34" charset="0"/>
              </a:rPr>
              <a:t>ad</a:t>
            </a:r>
            <a:r>
              <a:rPr lang="el-GR" dirty="0">
                <a:latin typeface="Verdana" pitchFamily="34" charset="0"/>
                <a:ea typeface="Verdana" pitchFamily="34" charset="0"/>
              </a:rPr>
              <a:t> </a:t>
            </a:r>
            <a:r>
              <a:rPr lang="el-GR" dirty="0" err="1">
                <a:latin typeface="Verdana" pitchFamily="34" charset="0"/>
                <a:ea typeface="Verdana" pitchFamily="34" charset="0"/>
              </a:rPr>
              <a:t>libitum</a:t>
            </a:r>
            <a:r>
              <a:rPr lang="el-GR" dirty="0">
                <a:latin typeface="Verdana" pitchFamily="34" charset="0"/>
                <a:ea typeface="Verdana" pitchFamily="34" charset="0"/>
              </a:rPr>
              <a:t> πρόσληψη πρωτεϊνών και </a:t>
            </a:r>
            <a:r>
              <a:rPr lang="el-GR" dirty="0" err="1">
                <a:latin typeface="Verdana" pitchFamily="34" charset="0"/>
                <a:ea typeface="Verdana" pitchFamily="34" charset="0"/>
              </a:rPr>
              <a:t>μονοακόρεστων</a:t>
            </a:r>
            <a:r>
              <a:rPr lang="el-GR" dirty="0">
                <a:latin typeface="Verdana" pitchFamily="34" charset="0"/>
                <a:ea typeface="Verdana" pitchFamily="34" charset="0"/>
              </a:rPr>
              <a:t> λιπαρών, έχει συσχετιστεί με μεγαλύτερη μείωση ινσουλίνης νηστείας και  (HOMA-IR) </a:t>
            </a:r>
            <a:r>
              <a:rPr lang="en-US" dirty="0" err="1">
                <a:latin typeface="Verdana" pitchFamily="34" charset="0"/>
                <a:ea typeface="Verdana" pitchFamily="34" charset="0"/>
              </a:rPr>
              <a:t>vs</a:t>
            </a:r>
            <a:r>
              <a:rPr lang="en-US" dirty="0">
                <a:latin typeface="Verdana" pitchFamily="34" charset="0"/>
                <a:ea typeface="Verdana" pitchFamily="34" charset="0"/>
              </a:rPr>
              <a:t> </a:t>
            </a:r>
            <a:r>
              <a:rPr lang="el-GR" dirty="0">
                <a:latin typeface="Verdana" pitchFamily="34" charset="0"/>
                <a:ea typeface="Verdana" pitchFamily="34" charset="0"/>
              </a:rPr>
              <a:t>συμβατικής </a:t>
            </a:r>
            <a:r>
              <a:rPr lang="el-GR" dirty="0" err="1">
                <a:latin typeface="Verdana" pitchFamily="34" charset="0"/>
                <a:ea typeface="Verdana" pitchFamily="34" charset="0"/>
              </a:rPr>
              <a:t>υποθερμιδικής</a:t>
            </a:r>
            <a:r>
              <a:rPr lang="el-GR" dirty="0">
                <a:latin typeface="Verdana" pitchFamily="34" charset="0"/>
                <a:ea typeface="Verdana" pitchFamily="34" charset="0"/>
              </a:rPr>
              <a:t> διατροφής</a:t>
            </a:r>
          </a:p>
          <a:p>
            <a:pPr>
              <a:lnSpc>
                <a:spcPct val="150000"/>
              </a:lnSpc>
            </a:pPr>
            <a:endParaRPr lang="el-GR"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43000" y="0"/>
            <a:ext cx="6858000" cy="857250"/>
          </a:xfrm>
        </p:spPr>
        <p:txBody>
          <a:bodyPr>
            <a:normAutofit/>
          </a:bodyPr>
          <a:lstStyle/>
          <a:p>
            <a:r>
              <a:rPr lang="en-US" dirty="0">
                <a:latin typeface="Verdana" pitchFamily="34" charset="0"/>
                <a:ea typeface="Verdana" pitchFamily="34" charset="0"/>
              </a:rPr>
              <a:t>IER </a:t>
            </a:r>
            <a:r>
              <a:rPr lang="el-GR" dirty="0">
                <a:latin typeface="Verdana" pitchFamily="34" charset="0"/>
                <a:ea typeface="Verdana" pitchFamily="34" charset="0"/>
              </a:rPr>
              <a:t>και μεταβολισμός γλυκόζης /ινσουλίνης</a:t>
            </a:r>
            <a:endParaRPr lang="el-GR" dirty="0"/>
          </a:p>
        </p:txBody>
      </p:sp>
      <p:sp>
        <p:nvSpPr>
          <p:cNvPr id="3" name="2 - Θέση περιεχομένου"/>
          <p:cNvSpPr>
            <a:spLocks noGrp="1"/>
          </p:cNvSpPr>
          <p:nvPr>
            <p:ph idx="1"/>
          </p:nvPr>
        </p:nvSpPr>
        <p:spPr>
          <a:xfrm>
            <a:off x="308609" y="914400"/>
            <a:ext cx="8098155" cy="4457700"/>
          </a:xfrm>
        </p:spPr>
        <p:txBody>
          <a:bodyPr>
            <a:normAutofit/>
          </a:bodyPr>
          <a:lstStyle/>
          <a:p>
            <a:pPr>
              <a:lnSpc>
                <a:spcPct val="150000"/>
              </a:lnSpc>
            </a:pPr>
            <a:r>
              <a:rPr lang="el-GR" dirty="0">
                <a:latin typeface="Verdana" pitchFamily="34" charset="0"/>
                <a:ea typeface="Verdana" pitchFamily="34" charset="0"/>
              </a:rPr>
              <a:t>Ο HOMA-IR (ηπατική αντίσταση) στην ινσουλίνη, μειώθηκε σημαντικά μετά IER </a:t>
            </a:r>
            <a:r>
              <a:rPr lang="en-US" dirty="0" err="1">
                <a:latin typeface="Verdana" pitchFamily="34" charset="0"/>
                <a:ea typeface="Verdana" pitchFamily="34" charset="0"/>
              </a:rPr>
              <a:t>vs</a:t>
            </a:r>
            <a:r>
              <a:rPr lang="el-GR" dirty="0">
                <a:latin typeface="Verdana" pitchFamily="34" charset="0"/>
                <a:ea typeface="Verdana" pitchFamily="34" charset="0"/>
              </a:rPr>
              <a:t> CER</a:t>
            </a:r>
          </a:p>
          <a:p>
            <a:pPr>
              <a:lnSpc>
                <a:spcPct val="150000"/>
              </a:lnSpc>
            </a:pPr>
            <a:r>
              <a:rPr lang="el-GR" dirty="0" err="1">
                <a:latin typeface="Verdana" pitchFamily="34" charset="0"/>
                <a:ea typeface="Verdana" pitchFamily="34" charset="0"/>
              </a:rPr>
              <a:t>Μετα</a:t>
            </a:r>
            <a:r>
              <a:rPr lang="el-GR" dirty="0">
                <a:latin typeface="Verdana" pitchFamily="34" charset="0"/>
                <a:ea typeface="Verdana" pitchFamily="34" charset="0"/>
              </a:rPr>
              <a:t>-ανάλυση που συνοψίζει τις επιδράσεις του IER στη  </a:t>
            </a:r>
            <a:r>
              <a:rPr lang="el-GR" dirty="0" err="1">
                <a:latin typeface="Verdana" pitchFamily="34" charset="0"/>
                <a:ea typeface="Verdana" pitchFamily="34" charset="0"/>
              </a:rPr>
              <a:t>γλυκαιμική</a:t>
            </a:r>
            <a:r>
              <a:rPr lang="el-GR" dirty="0">
                <a:latin typeface="Verdana" pitchFamily="34" charset="0"/>
                <a:ea typeface="Verdana" pitchFamily="34" charset="0"/>
              </a:rPr>
              <a:t> ομοιοστασία (</a:t>
            </a:r>
            <a:r>
              <a:rPr lang="en-US" dirty="0">
                <a:latin typeface="Verdana" pitchFamily="34" charset="0"/>
                <a:ea typeface="Verdana" pitchFamily="34" charset="0"/>
              </a:rPr>
              <a:t>n=</a:t>
            </a:r>
            <a:r>
              <a:rPr lang="el-GR" dirty="0">
                <a:latin typeface="Verdana" pitchFamily="34" charset="0"/>
                <a:ea typeface="Verdana" pitchFamily="34" charset="0"/>
              </a:rPr>
              <a:t>545</a:t>
            </a:r>
            <a:r>
              <a:rPr lang="en-US" dirty="0">
                <a:latin typeface="Verdana" pitchFamily="34" charset="0"/>
                <a:ea typeface="Verdana" pitchFamily="34" charset="0"/>
              </a:rPr>
              <a:t>)</a:t>
            </a:r>
            <a:r>
              <a:rPr lang="el-GR" dirty="0">
                <a:latin typeface="Verdana" pitchFamily="34" charset="0"/>
                <a:ea typeface="Verdana" pitchFamily="34" charset="0"/>
              </a:rPr>
              <a:t>, κατέγραψε σημαντική βελτίωση HOMA-IR</a:t>
            </a:r>
          </a:p>
          <a:p>
            <a:pPr>
              <a:lnSpc>
                <a:spcPct val="150000"/>
              </a:lnSpc>
            </a:pPr>
            <a:r>
              <a:rPr lang="el-GR" dirty="0">
                <a:latin typeface="Verdana" pitchFamily="34" charset="0"/>
                <a:ea typeface="Verdana" pitchFamily="34" charset="0"/>
              </a:rPr>
              <a:t>Η βελτίωση συσχετίστηκε με αύξηση συγκέντρωσης </a:t>
            </a:r>
            <a:r>
              <a:rPr lang="el-GR" dirty="0" err="1">
                <a:latin typeface="Verdana" pitchFamily="34" charset="0"/>
                <a:ea typeface="Verdana" pitchFamily="34" charset="0"/>
              </a:rPr>
              <a:t>αδιπονεκτίνης</a:t>
            </a:r>
            <a:r>
              <a:rPr lang="en-US" dirty="0">
                <a:latin typeface="Verdana" pitchFamily="34" charset="0"/>
                <a:ea typeface="Verdana" pitchFamily="34" charset="0"/>
              </a:rPr>
              <a:t>,</a:t>
            </a:r>
            <a:r>
              <a:rPr lang="el-GR" dirty="0">
                <a:latin typeface="Verdana" pitchFamily="34" charset="0"/>
                <a:ea typeface="Verdana" pitchFamily="34" charset="0"/>
              </a:rPr>
              <a:t> μετά από 20 ώρες νηστείας </a:t>
            </a:r>
          </a:p>
          <a:p>
            <a:pPr>
              <a:lnSpc>
                <a:spcPct val="150000"/>
              </a:lnSpc>
            </a:pPr>
            <a:endParaRPr lang="el-GR" dirty="0">
              <a:latin typeface="Verdana" pitchFamily="34" charset="0"/>
              <a:ea typeface="Verdana" pitchFamily="34" charset="0"/>
            </a:endParaRPr>
          </a:p>
          <a:p>
            <a:pPr>
              <a:lnSpc>
                <a:spcPct val="150000"/>
              </a:lnSpc>
            </a:pPr>
            <a:endParaRPr lang="el-GR"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43000" y="-114300"/>
            <a:ext cx="6858000" cy="857250"/>
          </a:xfrm>
        </p:spPr>
        <p:txBody>
          <a:bodyPr>
            <a:normAutofit/>
          </a:bodyPr>
          <a:lstStyle/>
          <a:p>
            <a:r>
              <a:rPr lang="en-US" dirty="0">
                <a:latin typeface="Verdana" pitchFamily="34" charset="0"/>
                <a:ea typeface="Verdana" pitchFamily="34" charset="0"/>
              </a:rPr>
              <a:t>IER </a:t>
            </a:r>
            <a:r>
              <a:rPr lang="el-GR" dirty="0">
                <a:latin typeface="Verdana" pitchFamily="34" charset="0"/>
                <a:ea typeface="Verdana" pitchFamily="34" charset="0"/>
              </a:rPr>
              <a:t>και μεταβολισμός γλυκόζης /ινσουλίνης</a:t>
            </a:r>
            <a:endParaRPr lang="el-GR" dirty="0"/>
          </a:p>
        </p:txBody>
      </p:sp>
      <p:sp>
        <p:nvSpPr>
          <p:cNvPr id="3" name="2 - Θέση περιεχομένου"/>
          <p:cNvSpPr>
            <a:spLocks noGrp="1"/>
          </p:cNvSpPr>
          <p:nvPr>
            <p:ph idx="1"/>
          </p:nvPr>
        </p:nvSpPr>
        <p:spPr>
          <a:xfrm>
            <a:off x="1143000" y="742950"/>
            <a:ext cx="6858000" cy="4572000"/>
          </a:xfrm>
        </p:spPr>
        <p:txBody>
          <a:bodyPr>
            <a:normAutofit/>
          </a:bodyPr>
          <a:lstStyle/>
          <a:p>
            <a:pPr>
              <a:lnSpc>
                <a:spcPct val="150000"/>
              </a:lnSpc>
            </a:pPr>
            <a:r>
              <a:rPr lang="el-GR" dirty="0">
                <a:latin typeface="Verdana" pitchFamily="34" charset="0"/>
                <a:ea typeface="Verdana" pitchFamily="34" charset="0"/>
              </a:rPr>
              <a:t>Το φύλο φαίνεται να είναι καθοριστικός παράγοντας της επίδρασης IER</a:t>
            </a:r>
            <a:r>
              <a:rPr lang="en-US" dirty="0">
                <a:latin typeface="Verdana" pitchFamily="34" charset="0"/>
                <a:ea typeface="Verdana" pitchFamily="34" charset="0"/>
              </a:rPr>
              <a:t>,</a:t>
            </a:r>
            <a:r>
              <a:rPr lang="el-GR" dirty="0">
                <a:latin typeface="Verdana" pitchFamily="34" charset="0"/>
                <a:ea typeface="Verdana" pitchFamily="34" charset="0"/>
              </a:rPr>
              <a:t> στην ευαισθησία στην ινσουλίνη</a:t>
            </a:r>
          </a:p>
          <a:p>
            <a:pPr>
              <a:lnSpc>
                <a:spcPct val="150000"/>
              </a:lnSpc>
            </a:pPr>
            <a:r>
              <a:rPr lang="el-GR" dirty="0">
                <a:latin typeface="Verdana" pitchFamily="34" charset="0"/>
                <a:ea typeface="Verdana" pitchFamily="34" charset="0"/>
              </a:rPr>
              <a:t>Άνδρες συμμετέχοντες με </a:t>
            </a:r>
            <a:r>
              <a:rPr lang="el-GR" dirty="0" err="1">
                <a:latin typeface="Verdana" pitchFamily="34" charset="0"/>
                <a:ea typeface="Verdana" pitchFamily="34" charset="0"/>
              </a:rPr>
              <a:t>πρ</a:t>
            </a:r>
            <a:r>
              <a:rPr lang="en-US" dirty="0">
                <a:latin typeface="Verdana" pitchFamily="34" charset="0"/>
                <a:ea typeface="Verdana" pitchFamily="34" charset="0"/>
              </a:rPr>
              <a:t>o</a:t>
            </a:r>
            <a:r>
              <a:rPr lang="el-GR" dirty="0">
                <a:latin typeface="Verdana" pitchFamily="34" charset="0"/>
                <a:ea typeface="Verdana" pitchFamily="34" charset="0"/>
              </a:rPr>
              <a:t>διαβήτη (</a:t>
            </a:r>
            <a:r>
              <a:rPr lang="en-US" dirty="0">
                <a:latin typeface="Verdana" pitchFamily="34" charset="0"/>
                <a:ea typeface="Verdana" pitchFamily="34" charset="0"/>
              </a:rPr>
              <a:t>TRF -6 </a:t>
            </a:r>
            <a:r>
              <a:rPr lang="el-GR" dirty="0">
                <a:latin typeface="Verdana" pitchFamily="34" charset="0"/>
                <a:ea typeface="Verdana" pitchFamily="34" charset="0"/>
              </a:rPr>
              <a:t>ωρών) εμφάνισαν βελτίωση έκκρισης και ευαισθησίας ινσουλίνης ,μετά από 3 εβδομάδες IER</a:t>
            </a:r>
          </a:p>
          <a:p>
            <a:pPr>
              <a:lnSpc>
                <a:spcPct val="150000"/>
              </a:lnSpc>
            </a:pPr>
            <a:r>
              <a:rPr lang="el-GR" dirty="0">
                <a:latin typeface="Verdana" pitchFamily="34" charset="0"/>
                <a:ea typeface="Verdana" pitchFamily="34" charset="0"/>
              </a:rPr>
              <a:t>Οι γυναίκες εμφάνισαν, μειωμένη ανοχή γλυκόζης και αύξηση αντίστασης στην ινσουλίνη, μετά την ίδια παρέμβαση</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43000" y="0"/>
            <a:ext cx="6858000" cy="857250"/>
          </a:xfrm>
        </p:spPr>
        <p:txBody>
          <a:bodyPr>
            <a:normAutofit/>
          </a:bodyPr>
          <a:lstStyle/>
          <a:p>
            <a:r>
              <a:rPr lang="en-US" dirty="0">
                <a:latin typeface="Verdana" pitchFamily="34" charset="0"/>
                <a:ea typeface="Verdana" pitchFamily="34" charset="0"/>
              </a:rPr>
              <a:t>IER </a:t>
            </a:r>
            <a:r>
              <a:rPr lang="el-GR" dirty="0">
                <a:latin typeface="Verdana" pitchFamily="34" charset="0"/>
                <a:ea typeface="Verdana" pitchFamily="34" charset="0"/>
              </a:rPr>
              <a:t>και μεταβολισμός γλυκόζης /ινσουλίνης</a:t>
            </a:r>
            <a:endParaRPr lang="el-GR" dirty="0"/>
          </a:p>
        </p:txBody>
      </p:sp>
      <p:sp>
        <p:nvSpPr>
          <p:cNvPr id="3" name="2 - Θέση περιεχομένου"/>
          <p:cNvSpPr>
            <a:spLocks noGrp="1"/>
          </p:cNvSpPr>
          <p:nvPr>
            <p:ph idx="1"/>
          </p:nvPr>
        </p:nvSpPr>
        <p:spPr>
          <a:xfrm>
            <a:off x="605790" y="914400"/>
            <a:ext cx="7715250" cy="4514850"/>
          </a:xfrm>
        </p:spPr>
        <p:txBody>
          <a:bodyPr>
            <a:normAutofit/>
          </a:bodyPr>
          <a:lstStyle/>
          <a:p>
            <a:pPr>
              <a:lnSpc>
                <a:spcPct val="150000"/>
              </a:lnSpc>
            </a:pPr>
            <a:r>
              <a:rPr lang="el-GR" dirty="0">
                <a:latin typeface="Verdana" pitchFamily="34" charset="0"/>
                <a:ea typeface="Verdana" pitchFamily="34" charset="0"/>
              </a:rPr>
              <a:t>Φυλετική διαφοροποίηση των επωφελών επιδράσεων IER στην ομοιοστασία ινσουλίνης, έχει περιγραφεί σε άντρες με </a:t>
            </a:r>
            <a:r>
              <a:rPr lang="el-GR" dirty="0" err="1">
                <a:latin typeface="Verdana" pitchFamily="34" charset="0"/>
                <a:ea typeface="Verdana" pitchFamily="34" charset="0"/>
              </a:rPr>
              <a:t>προδιαβήτη</a:t>
            </a:r>
            <a:r>
              <a:rPr lang="el-GR" dirty="0">
                <a:latin typeface="Verdana" pitchFamily="34" charset="0"/>
                <a:ea typeface="Verdana" pitchFamily="34" charset="0"/>
              </a:rPr>
              <a:t>, </a:t>
            </a:r>
            <a:r>
              <a:rPr lang="el-GR" u="sng" dirty="0">
                <a:latin typeface="Verdana" pitchFamily="34" charset="0"/>
                <a:ea typeface="Verdana" pitchFamily="34" charset="0"/>
              </a:rPr>
              <a:t>ακόμη και στην απουσία απώλειας βάρους </a:t>
            </a:r>
          </a:p>
          <a:p>
            <a:pPr>
              <a:lnSpc>
                <a:spcPct val="150000"/>
              </a:lnSpc>
            </a:pPr>
            <a:r>
              <a:rPr lang="el-GR" dirty="0">
                <a:latin typeface="Verdana" pitchFamily="34" charset="0"/>
                <a:ea typeface="Verdana" pitchFamily="34" charset="0"/>
              </a:rPr>
              <a:t>Σε μη παχύσαρκους ενδέχεται η IER, να οδηγεί σε ποικίλες επιδράσεις, στην περιφερική αντίσταση στην ινσουλίνη, συγκριτικά με υπέρβαρους παχύσαρκους (αρνητική έναντι θετικής επίδρασης)</a:t>
            </a:r>
          </a:p>
          <a:p>
            <a:endParaRPr lang="el-GR"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00150" y="-114300"/>
            <a:ext cx="6800850" cy="857250"/>
          </a:xfrm>
        </p:spPr>
        <p:txBody>
          <a:bodyPr>
            <a:normAutofit/>
          </a:bodyPr>
          <a:lstStyle/>
          <a:p>
            <a:r>
              <a:rPr lang="en-US" dirty="0">
                <a:latin typeface="Verdana" pitchFamily="34" charset="0"/>
                <a:ea typeface="Verdana" pitchFamily="34" charset="0"/>
              </a:rPr>
              <a:t>IER </a:t>
            </a:r>
            <a:r>
              <a:rPr lang="el-GR" dirty="0">
                <a:latin typeface="Verdana" pitchFamily="34" charset="0"/>
                <a:ea typeface="Verdana" pitchFamily="34" charset="0"/>
              </a:rPr>
              <a:t>και μεταβολισμός γλυκόζης /ινσουλίνης</a:t>
            </a:r>
            <a:endParaRPr lang="el-GR" dirty="0"/>
          </a:p>
        </p:txBody>
      </p:sp>
      <p:sp>
        <p:nvSpPr>
          <p:cNvPr id="3" name="2 - Θέση περιεχομένου"/>
          <p:cNvSpPr>
            <a:spLocks noGrp="1"/>
          </p:cNvSpPr>
          <p:nvPr>
            <p:ph idx="1"/>
          </p:nvPr>
        </p:nvSpPr>
        <p:spPr>
          <a:xfrm>
            <a:off x="74295" y="1022985"/>
            <a:ext cx="8995410" cy="4400550"/>
          </a:xfrm>
        </p:spPr>
        <p:txBody>
          <a:bodyPr>
            <a:normAutofit/>
          </a:bodyPr>
          <a:lstStyle/>
          <a:p>
            <a:pPr>
              <a:lnSpc>
                <a:spcPct val="150000"/>
              </a:lnSpc>
            </a:pPr>
            <a:r>
              <a:rPr lang="el-GR" dirty="0">
                <a:latin typeface="Verdana" pitchFamily="34" charset="0"/>
                <a:ea typeface="Verdana" pitchFamily="34" charset="0"/>
              </a:rPr>
              <a:t>Περιορισμένα δεδομένα συγκριτικής αξιολόγησης IER </a:t>
            </a:r>
            <a:r>
              <a:rPr lang="en-US" dirty="0" err="1">
                <a:latin typeface="Verdana" pitchFamily="34" charset="0"/>
                <a:ea typeface="Verdana" pitchFamily="34" charset="0"/>
              </a:rPr>
              <a:t>vs</a:t>
            </a:r>
            <a:r>
              <a:rPr lang="en-US" dirty="0">
                <a:latin typeface="Verdana" pitchFamily="34" charset="0"/>
                <a:ea typeface="Verdana" pitchFamily="34" charset="0"/>
              </a:rPr>
              <a:t> </a:t>
            </a:r>
            <a:r>
              <a:rPr lang="el-GR" dirty="0">
                <a:latin typeface="Verdana" pitchFamily="34" charset="0"/>
                <a:ea typeface="Verdana" pitchFamily="34" charset="0"/>
              </a:rPr>
              <a:t>CER </a:t>
            </a:r>
            <a:r>
              <a:rPr lang="en-US" dirty="0">
                <a:latin typeface="Verdana" pitchFamily="34" charset="0"/>
                <a:ea typeface="Verdana" pitchFamily="34" charset="0"/>
              </a:rPr>
              <a:t>(</a:t>
            </a:r>
            <a:r>
              <a:rPr lang="el-GR" dirty="0" err="1">
                <a:latin typeface="Verdana" pitchFamily="34" charset="0"/>
                <a:ea typeface="Verdana" pitchFamily="34" charset="0"/>
              </a:rPr>
              <a:t>γλυκαιμικός</a:t>
            </a:r>
            <a:r>
              <a:rPr lang="el-GR" dirty="0">
                <a:latin typeface="Verdana" pitchFamily="34" charset="0"/>
                <a:ea typeface="Verdana" pitchFamily="34" charset="0"/>
              </a:rPr>
              <a:t> έλεγχος),</a:t>
            </a:r>
            <a:r>
              <a:rPr lang="en-US" dirty="0">
                <a:latin typeface="Verdana" pitchFamily="34" charset="0"/>
                <a:ea typeface="Verdana" pitchFamily="34" charset="0"/>
              </a:rPr>
              <a:t> </a:t>
            </a:r>
            <a:r>
              <a:rPr lang="el-GR" dirty="0">
                <a:latin typeface="Verdana" pitchFamily="34" charset="0"/>
                <a:ea typeface="Verdana" pitchFamily="34" charset="0"/>
              </a:rPr>
              <a:t>σε υπέρβαρους και παχύσαρκους ασθενείς με ΣΔ2</a:t>
            </a:r>
          </a:p>
          <a:p>
            <a:pPr>
              <a:lnSpc>
                <a:spcPct val="150000"/>
              </a:lnSpc>
            </a:pPr>
            <a:r>
              <a:rPr lang="el-GR" dirty="0">
                <a:latin typeface="Verdana" pitchFamily="34" charset="0"/>
                <a:ea typeface="Verdana" pitchFamily="34" charset="0"/>
              </a:rPr>
              <a:t>Η μείωση HbA1c συσχετίζεται θετικά με την</a:t>
            </a:r>
            <a:r>
              <a:rPr lang="en-US" dirty="0">
                <a:latin typeface="Verdana" pitchFamily="34" charset="0"/>
                <a:ea typeface="Verdana" pitchFamily="34" charset="0"/>
              </a:rPr>
              <a:t> </a:t>
            </a:r>
            <a:r>
              <a:rPr lang="el-GR" dirty="0">
                <a:latin typeface="Verdana" pitchFamily="34" charset="0"/>
                <a:ea typeface="Verdana" pitchFamily="34" charset="0"/>
              </a:rPr>
              <a:t>(%)μείωση</a:t>
            </a:r>
            <a:r>
              <a:rPr lang="en-US" dirty="0">
                <a:latin typeface="Verdana" pitchFamily="34" charset="0"/>
                <a:ea typeface="Verdana" pitchFamily="34" charset="0"/>
              </a:rPr>
              <a:t>,</a:t>
            </a:r>
            <a:r>
              <a:rPr lang="el-GR" dirty="0">
                <a:latin typeface="Verdana" pitchFamily="34" charset="0"/>
                <a:ea typeface="Verdana" pitchFamily="34" charset="0"/>
              </a:rPr>
              <a:t> συνολικής και σπλαχνικής λιπώδους μάζας</a:t>
            </a:r>
          </a:p>
          <a:p>
            <a:pPr>
              <a:lnSpc>
                <a:spcPct val="150000"/>
              </a:lnSpc>
            </a:pPr>
            <a:r>
              <a:rPr lang="el-GR" dirty="0">
                <a:latin typeface="Verdana" pitchFamily="34" charset="0"/>
                <a:ea typeface="Verdana" pitchFamily="34" charset="0"/>
              </a:rPr>
              <a:t>Δεν παρατηρούνται σημαντικές διαφορές μεταξύ IER και CER (4–24 εβδομάδες)</a:t>
            </a:r>
            <a:r>
              <a:rPr lang="en-US" dirty="0">
                <a:latin typeface="Verdana" pitchFamily="34" charset="0"/>
                <a:ea typeface="Verdana" pitchFamily="34" charset="0"/>
              </a:rPr>
              <a:t> </a:t>
            </a:r>
            <a:r>
              <a:rPr lang="el-GR" dirty="0">
                <a:latin typeface="Verdana" pitchFamily="34" charset="0"/>
                <a:ea typeface="Verdana" pitchFamily="34" charset="0"/>
              </a:rPr>
              <a:t>στη γλυκόζης νηστείας ή HbA1c</a:t>
            </a:r>
            <a:endParaRPr lang="en-US" dirty="0">
              <a:latin typeface="Verdana" pitchFamily="34" charset="0"/>
              <a:ea typeface="Verdana" pitchFamily="34" charset="0"/>
            </a:endParaRPr>
          </a:p>
          <a:p>
            <a:pPr>
              <a:lnSpc>
                <a:spcPct val="150000"/>
              </a:lnSpc>
            </a:pPr>
            <a:endParaRPr lang="el-GR" dirty="0">
              <a:latin typeface="Verdana" pitchFamily="34" charset="0"/>
              <a:ea typeface="Verdana" pitchFamily="34" charset="0"/>
            </a:endParaRPr>
          </a:p>
          <a:p>
            <a:pPr>
              <a:lnSpc>
                <a:spcPct val="150000"/>
              </a:lnSpc>
            </a:pPr>
            <a:endParaRPr lang="el-GR" dirty="0">
              <a:latin typeface="Verdana" pitchFamily="34" charset="0"/>
              <a:ea typeface="Verdana" pitchFamily="34" charset="0"/>
            </a:endParaRPr>
          </a:p>
          <a:p>
            <a:pPr>
              <a:lnSpc>
                <a:spcPct val="150000"/>
              </a:lnSpc>
              <a:buNone/>
            </a:pPr>
            <a:endParaRPr lang="el-GR"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14450" y="-57150"/>
            <a:ext cx="6515100" cy="857250"/>
          </a:xfrm>
        </p:spPr>
        <p:txBody>
          <a:bodyPr>
            <a:normAutofit/>
          </a:bodyPr>
          <a:lstStyle/>
          <a:p>
            <a:r>
              <a:rPr lang="en-US" dirty="0">
                <a:latin typeface="Verdana" pitchFamily="34" charset="0"/>
                <a:ea typeface="Verdana" pitchFamily="34" charset="0"/>
              </a:rPr>
              <a:t>          IER </a:t>
            </a:r>
            <a:r>
              <a:rPr lang="el-GR" dirty="0">
                <a:latin typeface="Verdana" pitchFamily="34" charset="0"/>
                <a:ea typeface="Verdana" pitchFamily="34" charset="0"/>
              </a:rPr>
              <a:t>και μεταβολισμός λιπιδίων</a:t>
            </a:r>
            <a:endParaRPr lang="el-GR" dirty="0"/>
          </a:p>
        </p:txBody>
      </p:sp>
      <p:sp>
        <p:nvSpPr>
          <p:cNvPr id="3" name="2 - Θέση περιεχομένου"/>
          <p:cNvSpPr>
            <a:spLocks noGrp="1"/>
          </p:cNvSpPr>
          <p:nvPr>
            <p:ph idx="1"/>
          </p:nvPr>
        </p:nvSpPr>
        <p:spPr>
          <a:xfrm>
            <a:off x="291465" y="742950"/>
            <a:ext cx="8058150" cy="4514850"/>
          </a:xfrm>
        </p:spPr>
        <p:txBody>
          <a:bodyPr>
            <a:normAutofit/>
          </a:bodyPr>
          <a:lstStyle/>
          <a:p>
            <a:pPr>
              <a:lnSpc>
                <a:spcPct val="150000"/>
              </a:lnSpc>
            </a:pPr>
            <a:r>
              <a:rPr lang="el-GR" dirty="0">
                <a:latin typeface="Verdana" pitchFamily="34" charset="0"/>
                <a:ea typeface="Verdana" pitchFamily="34" charset="0"/>
              </a:rPr>
              <a:t>Εφαρμογή IER (3–24 εβδομάδες), έχει συσχετιστεί με μειωμένα επίπεδα ολικής χοληστερόλης κατά 6-21%, μειωμένα </a:t>
            </a:r>
            <a:r>
              <a:rPr lang="el-GR" dirty="0" err="1">
                <a:latin typeface="Verdana" pitchFamily="34" charset="0"/>
                <a:ea typeface="Verdana" pitchFamily="34" charset="0"/>
              </a:rPr>
              <a:t>τριγλυκερίδια</a:t>
            </a:r>
            <a:r>
              <a:rPr lang="el-GR" dirty="0">
                <a:latin typeface="Verdana" pitchFamily="34" charset="0"/>
                <a:ea typeface="Verdana" pitchFamily="34" charset="0"/>
              </a:rPr>
              <a:t> κατά 16-24% και μείωση LDL κατά 7–32% </a:t>
            </a:r>
          </a:p>
          <a:p>
            <a:pPr>
              <a:lnSpc>
                <a:spcPct val="150000"/>
              </a:lnSpc>
            </a:pPr>
            <a:r>
              <a:rPr lang="el-GR" dirty="0">
                <a:latin typeface="Verdana" pitchFamily="34" charset="0"/>
                <a:ea typeface="Verdana" pitchFamily="34" charset="0"/>
              </a:rPr>
              <a:t>Διατροφική παρέμβαση με διαλείποντα περιορισμό θερμίδων </a:t>
            </a:r>
            <a:endParaRPr lang="en-US" dirty="0">
              <a:latin typeface="Verdana" pitchFamily="34" charset="0"/>
              <a:ea typeface="Verdana" pitchFamily="34" charset="0"/>
            </a:endParaRPr>
          </a:p>
          <a:p>
            <a:pPr marL="0" indent="0">
              <a:lnSpc>
                <a:spcPct val="150000"/>
              </a:lnSpc>
              <a:buNone/>
            </a:pPr>
            <a:r>
              <a:rPr lang="en-US" dirty="0">
                <a:latin typeface="Verdana" pitchFamily="34" charset="0"/>
                <a:ea typeface="Verdana" pitchFamily="34" charset="0"/>
              </a:rPr>
              <a:t> </a:t>
            </a:r>
            <a:r>
              <a:rPr lang="el-GR" dirty="0">
                <a:latin typeface="Verdana" pitchFamily="34" charset="0"/>
                <a:ea typeface="Verdana" pitchFamily="34" charset="0"/>
              </a:rPr>
              <a:t>(-70%)</a:t>
            </a:r>
            <a:r>
              <a:rPr lang="en-US" dirty="0">
                <a:latin typeface="Verdana" pitchFamily="34" charset="0"/>
                <a:ea typeface="Verdana" pitchFamily="34" charset="0"/>
              </a:rPr>
              <a:t>,</a:t>
            </a:r>
            <a:r>
              <a:rPr lang="el-GR" dirty="0">
                <a:latin typeface="Verdana" pitchFamily="34" charset="0"/>
                <a:ea typeface="Verdana" pitchFamily="34" charset="0"/>
              </a:rPr>
              <a:t> συσχετίστηκε με στροφή από μικρές, πυκνές LDL</a:t>
            </a:r>
            <a:r>
              <a:rPr lang="en-US" dirty="0">
                <a:latin typeface="Verdana" pitchFamily="34" charset="0"/>
                <a:ea typeface="Verdana" pitchFamily="34" charset="0"/>
              </a:rPr>
              <a:t> ,</a:t>
            </a:r>
            <a:r>
              <a:rPr lang="el-GR" dirty="0">
                <a:latin typeface="Verdana" pitchFamily="34" charset="0"/>
                <a:ea typeface="Verdana" pitchFamily="34" charset="0"/>
              </a:rPr>
              <a:t>σε μεγαλύτερα και λιγότερο </a:t>
            </a:r>
            <a:r>
              <a:rPr lang="el-GR" dirty="0" err="1">
                <a:latin typeface="Verdana" pitchFamily="34" charset="0"/>
                <a:ea typeface="Verdana" pitchFamily="34" charset="0"/>
              </a:rPr>
              <a:t>αθηρογόνα</a:t>
            </a:r>
            <a:r>
              <a:rPr lang="el-GR" dirty="0">
                <a:latin typeface="Verdana" pitchFamily="34" charset="0"/>
                <a:ea typeface="Verdana" pitchFamily="34" charset="0"/>
              </a:rPr>
              <a:t> κλάσματα</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43050" y="0"/>
            <a:ext cx="6172200" cy="857250"/>
          </a:xfrm>
        </p:spPr>
        <p:txBody>
          <a:bodyPr>
            <a:normAutofit/>
          </a:bodyPr>
          <a:lstStyle/>
          <a:p>
            <a:r>
              <a:rPr lang="en-US" dirty="0">
                <a:latin typeface="Verdana" pitchFamily="34" charset="0"/>
                <a:ea typeface="Verdana" pitchFamily="34" charset="0"/>
              </a:rPr>
              <a:t>        IER </a:t>
            </a:r>
            <a:r>
              <a:rPr lang="el-GR" dirty="0">
                <a:latin typeface="Verdana" pitchFamily="34" charset="0"/>
                <a:ea typeface="Verdana" pitchFamily="34" charset="0"/>
              </a:rPr>
              <a:t>και μεταβολισμός λιπιδίων</a:t>
            </a:r>
            <a:endParaRPr lang="el-GR" dirty="0"/>
          </a:p>
        </p:txBody>
      </p:sp>
      <p:sp>
        <p:nvSpPr>
          <p:cNvPr id="3" name="2 - Θέση περιεχομένου"/>
          <p:cNvSpPr>
            <a:spLocks noGrp="1"/>
          </p:cNvSpPr>
          <p:nvPr>
            <p:ph idx="1"/>
          </p:nvPr>
        </p:nvSpPr>
        <p:spPr>
          <a:xfrm>
            <a:off x="651510" y="857250"/>
            <a:ext cx="7623810" cy="4800600"/>
          </a:xfrm>
        </p:spPr>
        <p:txBody>
          <a:bodyPr>
            <a:normAutofit/>
          </a:bodyPr>
          <a:lstStyle/>
          <a:p>
            <a:pPr>
              <a:lnSpc>
                <a:spcPct val="160000"/>
              </a:lnSpc>
            </a:pPr>
            <a:r>
              <a:rPr lang="el-GR" dirty="0">
                <a:latin typeface="Verdana" pitchFamily="34" charset="0"/>
                <a:ea typeface="Verdana" pitchFamily="34" charset="0"/>
              </a:rPr>
              <a:t>Σε πρόσφατη TRF (&gt;12 ώρες/ημέρα)</a:t>
            </a:r>
            <a:r>
              <a:rPr lang="en-US" dirty="0">
                <a:latin typeface="Verdana" pitchFamily="34" charset="0"/>
                <a:ea typeface="Verdana" pitchFamily="34" charset="0"/>
              </a:rPr>
              <a:t>,</a:t>
            </a:r>
            <a:r>
              <a:rPr lang="el-GR" dirty="0">
                <a:latin typeface="Verdana" pitchFamily="34" charset="0"/>
                <a:ea typeface="Verdana" pitchFamily="34" charset="0"/>
              </a:rPr>
              <a:t>καταγράφηκε </a:t>
            </a:r>
            <a:r>
              <a:rPr lang="el-GR" dirty="0" err="1">
                <a:latin typeface="Verdana" pitchFamily="34" charset="0"/>
                <a:ea typeface="Verdana" pitchFamily="34" charset="0"/>
              </a:rPr>
              <a:t>αντι-αθηρογόνος</a:t>
            </a:r>
            <a:r>
              <a:rPr lang="el-GR" dirty="0">
                <a:latin typeface="Verdana" pitchFamily="34" charset="0"/>
                <a:ea typeface="Verdana" pitchFamily="34" charset="0"/>
              </a:rPr>
              <a:t> δράση (αυξημένη HDL, μειωμένα </a:t>
            </a:r>
            <a:r>
              <a:rPr lang="el-GR" dirty="0" err="1">
                <a:latin typeface="Verdana" pitchFamily="34" charset="0"/>
                <a:ea typeface="Verdana" pitchFamily="34" charset="0"/>
              </a:rPr>
              <a:t>τριγλυκερίδια</a:t>
            </a:r>
            <a:r>
              <a:rPr lang="el-GR" dirty="0">
                <a:latin typeface="Verdana" pitchFamily="34" charset="0"/>
                <a:ea typeface="Verdana" pitchFamily="34" charset="0"/>
              </a:rPr>
              <a:t>), σε 8 εβδομάδες παρέμβασης</a:t>
            </a:r>
          </a:p>
          <a:p>
            <a:pPr>
              <a:lnSpc>
                <a:spcPct val="160000"/>
              </a:lnSpc>
            </a:pPr>
            <a:r>
              <a:rPr lang="el-GR" dirty="0">
                <a:latin typeface="Verdana" pitchFamily="34" charset="0"/>
                <a:ea typeface="Verdana" pitchFamily="34" charset="0"/>
              </a:rPr>
              <a:t>Πρόσφατη </a:t>
            </a:r>
            <a:r>
              <a:rPr lang="el-GR" dirty="0" err="1">
                <a:latin typeface="Verdana" pitchFamily="34" charset="0"/>
                <a:ea typeface="Verdana" pitchFamily="34" charset="0"/>
              </a:rPr>
              <a:t>μετα</a:t>
            </a:r>
            <a:r>
              <a:rPr lang="el-GR" dirty="0">
                <a:latin typeface="Verdana" pitchFamily="34" charset="0"/>
                <a:ea typeface="Verdana" pitchFamily="34" charset="0"/>
              </a:rPr>
              <a:t>-ανάλυση, αναφορικά με τις επιπτώσεις IER ,CER στο προφίλ λιπιδίων, κατέγραψε ότι και οι δύο μειώνουν την ολική/ LDL χοληστερόλη ,</a:t>
            </a:r>
            <a:r>
              <a:rPr lang="el-GR" dirty="0" err="1">
                <a:latin typeface="Verdana" pitchFamily="34" charset="0"/>
                <a:ea typeface="Verdana" pitchFamily="34" charset="0"/>
              </a:rPr>
              <a:t>τριγλυκερίδια</a:t>
            </a:r>
            <a:r>
              <a:rPr lang="el-GR" dirty="0">
                <a:latin typeface="Verdana" pitchFamily="34" charset="0"/>
                <a:ea typeface="Verdana" pitchFamily="34" charset="0"/>
              </a:rPr>
              <a:t> ,χωρίς επίδραση στην HDL</a:t>
            </a:r>
          </a:p>
          <a:p>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16800" y="699655"/>
            <a:ext cx="8510400" cy="3941617"/>
          </a:xfrm>
        </p:spPr>
        <p:txBody>
          <a:bodyPr/>
          <a:lstStyle/>
          <a:p>
            <a:pPr>
              <a:lnSpc>
                <a:spcPct val="150000"/>
              </a:lnSpc>
            </a:pPr>
            <a:r>
              <a:rPr lang="en-US" sz="2000" dirty="0"/>
              <a:t>55% </a:t>
            </a:r>
            <a:r>
              <a:rPr lang="el-GR" sz="2000" dirty="0"/>
              <a:t>της ομάδας </a:t>
            </a:r>
            <a:r>
              <a:rPr lang="en-US" sz="2000" dirty="0"/>
              <a:t>ILI </a:t>
            </a:r>
            <a:r>
              <a:rPr lang="el-GR" sz="2000" dirty="0"/>
              <a:t>κατέγραψαν </a:t>
            </a:r>
            <a:r>
              <a:rPr lang="en-US" sz="2000" dirty="0"/>
              <a:t>≥7% </a:t>
            </a:r>
            <a:r>
              <a:rPr lang="el-GR" sz="2000" dirty="0"/>
              <a:t>απώλεια βάρους</a:t>
            </a:r>
            <a:r>
              <a:rPr lang="en-US" sz="2000" dirty="0"/>
              <a:t> vs. 7% </a:t>
            </a:r>
            <a:r>
              <a:rPr lang="el-GR" sz="2000" dirty="0"/>
              <a:t>στην ομάδα ελέγχου</a:t>
            </a:r>
            <a:r>
              <a:rPr lang="en-US" sz="2000" dirty="0"/>
              <a:t>.</a:t>
            </a:r>
            <a:endParaRPr lang="el-GR" sz="2000" dirty="0"/>
          </a:p>
          <a:p>
            <a:pPr>
              <a:lnSpc>
                <a:spcPct val="150000"/>
              </a:lnSpc>
            </a:pPr>
            <a:r>
              <a:rPr lang="en-US" sz="2000" dirty="0"/>
              <a:t> </a:t>
            </a:r>
            <a:r>
              <a:rPr lang="el-GR" sz="2000" dirty="0"/>
              <a:t>Ύφεση ΣΔ</a:t>
            </a:r>
            <a:r>
              <a:rPr lang="en-US" sz="2000" dirty="0"/>
              <a:t>2 </a:t>
            </a:r>
            <a:r>
              <a:rPr lang="el-GR" sz="2000" dirty="0"/>
              <a:t>σε </a:t>
            </a:r>
            <a:r>
              <a:rPr lang="en-US" sz="2000" dirty="0"/>
              <a:t>11.2% </a:t>
            </a:r>
            <a:r>
              <a:rPr lang="el-GR" sz="2000" dirty="0"/>
              <a:t>(</a:t>
            </a:r>
            <a:r>
              <a:rPr lang="en-US" sz="2000" dirty="0"/>
              <a:t>ILI </a:t>
            </a:r>
            <a:r>
              <a:rPr lang="el-GR" sz="2000" dirty="0"/>
              <a:t>) </a:t>
            </a:r>
            <a:r>
              <a:rPr lang="en-US" sz="2000" dirty="0"/>
              <a:t>vs. 2.0% </a:t>
            </a:r>
            <a:r>
              <a:rPr lang="el-GR" sz="2000" dirty="0"/>
              <a:t>(ομάδα ελέγχου)</a:t>
            </a:r>
            <a:r>
              <a:rPr lang="en-US" sz="2000" dirty="0"/>
              <a:t> </a:t>
            </a:r>
            <a:endParaRPr lang="el-GR" sz="2000" dirty="0"/>
          </a:p>
          <a:p>
            <a:pPr>
              <a:lnSpc>
                <a:spcPct val="150000"/>
              </a:lnSpc>
            </a:pPr>
            <a:r>
              <a:rPr lang="el-GR" sz="2000" dirty="0"/>
              <a:t>Κατά το 5</a:t>
            </a:r>
            <a:r>
              <a:rPr lang="el-GR" sz="2000" baseline="30000" dirty="0"/>
              <a:t>ο</a:t>
            </a:r>
            <a:r>
              <a:rPr lang="el-GR" sz="2000" dirty="0"/>
              <a:t> έτος </a:t>
            </a:r>
            <a:r>
              <a:rPr lang="en-US" sz="2000" dirty="0"/>
              <a:t>follow-up, </a:t>
            </a:r>
            <a:r>
              <a:rPr lang="el-GR" sz="2000" dirty="0"/>
              <a:t>η ομάδα </a:t>
            </a:r>
            <a:r>
              <a:rPr lang="en-US" sz="2000" dirty="0"/>
              <a:t>ILI </a:t>
            </a:r>
            <a:r>
              <a:rPr lang="el-GR" sz="2000" dirty="0"/>
              <a:t>,εμφάνισε απώλεια του οφέλους στο βάρος (50%) </a:t>
            </a:r>
          </a:p>
          <a:p>
            <a:pPr>
              <a:lnSpc>
                <a:spcPct val="150000"/>
              </a:lnSpc>
            </a:pPr>
            <a:r>
              <a:rPr lang="el-GR" sz="2000" dirty="0"/>
              <a:t>Η μακροχρόνια διατήρηση της απώλειας βάρους παραμένει σημαντική πρόκληση</a:t>
            </a:r>
          </a:p>
        </p:txBody>
      </p:sp>
      <p:sp>
        <p:nvSpPr>
          <p:cNvPr id="3" name="2 - Τίτλος"/>
          <p:cNvSpPr>
            <a:spLocks noGrp="1"/>
          </p:cNvSpPr>
          <p:nvPr>
            <p:ph type="title"/>
          </p:nvPr>
        </p:nvSpPr>
        <p:spPr>
          <a:xfrm>
            <a:off x="316800" y="207818"/>
            <a:ext cx="8510400" cy="391412"/>
          </a:xfrm>
        </p:spPr>
        <p:txBody>
          <a:bodyPr>
            <a:normAutofit fontScale="90000"/>
          </a:bodyPr>
          <a:lstStyle/>
          <a:p>
            <a:r>
              <a:rPr lang="el-GR" dirty="0"/>
              <a:t>                          </a:t>
            </a:r>
            <a:r>
              <a:rPr lang="en-GB" sz="2400" dirty="0">
                <a:solidFill>
                  <a:srgbClr val="009FDA"/>
                </a:solidFill>
              </a:rPr>
              <a:t>The</a:t>
            </a:r>
            <a:r>
              <a:rPr lang="el-GR" sz="2400" dirty="0">
                <a:solidFill>
                  <a:srgbClr val="009FDA"/>
                </a:solidFill>
              </a:rPr>
              <a:t> </a:t>
            </a:r>
            <a:r>
              <a:rPr lang="en-GB" sz="2400" dirty="0">
                <a:solidFill>
                  <a:srgbClr val="009FDA"/>
                </a:solidFill>
              </a:rPr>
              <a:t>Look Ahead Trial</a:t>
            </a:r>
            <a:endParaRPr lang="el-GR" dirty="0"/>
          </a:p>
        </p:txBody>
      </p:sp>
      <p:sp>
        <p:nvSpPr>
          <p:cNvPr id="4" name="3 - Θέση κειμένου"/>
          <p:cNvSpPr>
            <a:spLocks noGrp="1"/>
          </p:cNvSpPr>
          <p:nvPr>
            <p:ph type="body" sz="quarter" idx="10"/>
          </p:nvPr>
        </p:nvSpPr>
        <p:spPr/>
        <p:txBody>
          <a:bodyPr/>
          <a:lstStyle/>
          <a:p>
            <a:endParaRPr lang="el-G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43050" y="-114300"/>
            <a:ext cx="6172200" cy="857250"/>
          </a:xfrm>
        </p:spPr>
        <p:txBody>
          <a:bodyPr>
            <a:normAutofit/>
          </a:bodyPr>
          <a:lstStyle/>
          <a:p>
            <a:r>
              <a:rPr lang="en-US" dirty="0">
                <a:latin typeface="Verdana" pitchFamily="34" charset="0"/>
                <a:ea typeface="Verdana" pitchFamily="34" charset="0"/>
              </a:rPr>
              <a:t>   IER </a:t>
            </a:r>
            <a:r>
              <a:rPr lang="el-GR" dirty="0">
                <a:latin typeface="Verdana" pitchFamily="34" charset="0"/>
                <a:ea typeface="Verdana" pitchFamily="34" charset="0"/>
              </a:rPr>
              <a:t>και μεταβολισμός λιπιδίων</a:t>
            </a:r>
            <a:endParaRPr lang="el-GR" dirty="0"/>
          </a:p>
        </p:txBody>
      </p:sp>
      <p:sp>
        <p:nvSpPr>
          <p:cNvPr id="3" name="2 - Θέση περιεχομένου"/>
          <p:cNvSpPr>
            <a:spLocks noGrp="1"/>
          </p:cNvSpPr>
          <p:nvPr>
            <p:ph idx="1"/>
          </p:nvPr>
        </p:nvSpPr>
        <p:spPr>
          <a:xfrm>
            <a:off x="188596" y="97154"/>
            <a:ext cx="8246744" cy="4486275"/>
          </a:xfrm>
        </p:spPr>
        <p:txBody>
          <a:bodyPr>
            <a:normAutofit/>
          </a:bodyPr>
          <a:lstStyle/>
          <a:p>
            <a:pPr>
              <a:lnSpc>
                <a:spcPct val="150000"/>
              </a:lnSpc>
              <a:buNone/>
            </a:pPr>
            <a:r>
              <a:rPr lang="el-GR" dirty="0"/>
              <a:t>  </a:t>
            </a:r>
            <a:r>
              <a:rPr lang="en-US" dirty="0"/>
              <a:t>             </a:t>
            </a:r>
            <a:endParaRPr lang="el-GR" dirty="0"/>
          </a:p>
          <a:p>
            <a:pPr>
              <a:lnSpc>
                <a:spcPct val="150000"/>
              </a:lnSpc>
            </a:pPr>
            <a:r>
              <a:rPr lang="el-GR" dirty="0">
                <a:latin typeface="Verdana" pitchFamily="34" charset="0"/>
                <a:ea typeface="Verdana" pitchFamily="34" charset="0"/>
              </a:rPr>
              <a:t>Η CER συσχετίστηκε με μεγαλύτερες μειώσεις στα επίπεδα της συνολικής χοληστερόλης </a:t>
            </a:r>
            <a:r>
              <a:rPr lang="en-US" dirty="0" err="1">
                <a:latin typeface="Verdana" pitchFamily="34" charset="0"/>
                <a:ea typeface="Verdana" pitchFamily="34" charset="0"/>
              </a:rPr>
              <a:t>vs</a:t>
            </a:r>
            <a:r>
              <a:rPr lang="en-US" dirty="0">
                <a:latin typeface="Verdana" pitchFamily="34" charset="0"/>
                <a:ea typeface="Verdana" pitchFamily="34" charset="0"/>
              </a:rPr>
              <a:t> </a:t>
            </a:r>
            <a:r>
              <a:rPr lang="el-GR" dirty="0">
                <a:latin typeface="Verdana" pitchFamily="34" charset="0"/>
                <a:ea typeface="Verdana" pitchFamily="34" charset="0"/>
              </a:rPr>
              <a:t>IER (10,3 </a:t>
            </a:r>
            <a:r>
              <a:rPr lang="el-GR" dirty="0" err="1">
                <a:latin typeface="Verdana" pitchFamily="34" charset="0"/>
                <a:ea typeface="Verdana" pitchFamily="34" charset="0"/>
              </a:rPr>
              <a:t>mg</a:t>
            </a:r>
            <a:r>
              <a:rPr lang="el-GR" dirty="0">
                <a:latin typeface="Verdana" pitchFamily="34" charset="0"/>
                <a:ea typeface="Verdana" pitchFamily="34" charset="0"/>
              </a:rPr>
              <a:t> / </a:t>
            </a:r>
            <a:r>
              <a:rPr lang="el-GR" dirty="0" err="1">
                <a:latin typeface="Verdana" pitchFamily="34" charset="0"/>
                <a:ea typeface="Verdana" pitchFamily="34" charset="0"/>
              </a:rPr>
              <a:t>dL</a:t>
            </a:r>
            <a:r>
              <a:rPr lang="el-GR" dirty="0">
                <a:latin typeface="Verdana" pitchFamily="34" charset="0"/>
                <a:ea typeface="Verdana" pitchFamily="34" charset="0"/>
              </a:rPr>
              <a:t> </a:t>
            </a:r>
            <a:r>
              <a:rPr lang="en-US" dirty="0" err="1">
                <a:latin typeface="Verdana" pitchFamily="34" charset="0"/>
                <a:ea typeface="Verdana" pitchFamily="34" charset="0"/>
              </a:rPr>
              <a:t>vs</a:t>
            </a:r>
            <a:r>
              <a:rPr lang="en-US" dirty="0">
                <a:latin typeface="Verdana" pitchFamily="34" charset="0"/>
                <a:ea typeface="Verdana" pitchFamily="34" charset="0"/>
              </a:rPr>
              <a:t> </a:t>
            </a:r>
            <a:r>
              <a:rPr lang="el-GR" dirty="0">
                <a:latin typeface="Verdana" pitchFamily="34" charset="0"/>
                <a:ea typeface="Verdana" pitchFamily="34" charset="0"/>
              </a:rPr>
              <a:t>3 </a:t>
            </a:r>
            <a:r>
              <a:rPr lang="el-GR" dirty="0" err="1">
                <a:latin typeface="Verdana" pitchFamily="34" charset="0"/>
                <a:ea typeface="Verdana" pitchFamily="34" charset="0"/>
              </a:rPr>
              <a:t>mg</a:t>
            </a:r>
            <a:r>
              <a:rPr lang="el-GR" dirty="0">
                <a:latin typeface="Verdana" pitchFamily="34" charset="0"/>
                <a:ea typeface="Verdana" pitchFamily="34" charset="0"/>
              </a:rPr>
              <a:t> / </a:t>
            </a:r>
            <a:r>
              <a:rPr lang="el-GR" dirty="0" err="1">
                <a:latin typeface="Verdana" pitchFamily="34" charset="0"/>
                <a:ea typeface="Verdana" pitchFamily="34" charset="0"/>
              </a:rPr>
              <a:t>dL</a:t>
            </a:r>
            <a:r>
              <a:rPr lang="el-GR" dirty="0">
                <a:latin typeface="Verdana" pitchFamily="34" charset="0"/>
                <a:ea typeface="Verdana" pitchFamily="34" charset="0"/>
              </a:rPr>
              <a:t>)</a:t>
            </a:r>
            <a:r>
              <a:rPr lang="en-US" dirty="0">
                <a:latin typeface="Verdana" pitchFamily="34" charset="0"/>
                <a:ea typeface="Verdana" pitchFamily="34" charset="0"/>
              </a:rPr>
              <a:t> </a:t>
            </a:r>
            <a:r>
              <a:rPr lang="el-GR" dirty="0">
                <a:latin typeface="Verdana" pitchFamily="34" charset="0"/>
                <a:ea typeface="Verdana" pitchFamily="34" charset="0"/>
              </a:rPr>
              <a:t> και μεγαλύτερες</a:t>
            </a:r>
            <a:r>
              <a:rPr lang="en-US" dirty="0">
                <a:latin typeface="Verdana" pitchFamily="34" charset="0"/>
                <a:ea typeface="Verdana" pitchFamily="34" charset="0"/>
              </a:rPr>
              <a:t> </a:t>
            </a:r>
            <a:r>
              <a:rPr lang="el-GR" dirty="0">
                <a:latin typeface="Verdana" pitchFamily="34" charset="0"/>
                <a:ea typeface="Verdana" pitchFamily="34" charset="0"/>
              </a:rPr>
              <a:t>μειώσεις λιπιδίων,</a:t>
            </a:r>
            <a:r>
              <a:rPr lang="en-US" dirty="0">
                <a:latin typeface="Verdana" pitchFamily="34" charset="0"/>
                <a:ea typeface="Verdana" pitchFamily="34" charset="0"/>
              </a:rPr>
              <a:t> </a:t>
            </a:r>
            <a:r>
              <a:rPr lang="el-GR" dirty="0">
                <a:latin typeface="Verdana" pitchFamily="34" charset="0"/>
                <a:ea typeface="Verdana" pitchFamily="34" charset="0"/>
              </a:rPr>
              <a:t>σχετίζονται με υψηλότερα επίπεδα κατά την έναρξη </a:t>
            </a:r>
          </a:p>
          <a:p>
            <a:pPr>
              <a:lnSpc>
                <a:spcPct val="150000"/>
              </a:lnSpc>
            </a:pPr>
            <a:r>
              <a:rPr lang="el-GR" dirty="0">
                <a:latin typeface="Verdana" pitchFamily="34" charset="0"/>
                <a:ea typeface="Verdana" pitchFamily="34" charset="0"/>
              </a:rPr>
              <a:t>Όταν η μείωση θερμίδων, ήταν &gt;50%, δεν υπήρξαν σημαντικές μειώσεις, στην LDL</a:t>
            </a:r>
          </a:p>
          <a:p>
            <a:pPr>
              <a:lnSpc>
                <a:spcPct val="150000"/>
              </a:lnSpc>
            </a:pPr>
            <a:r>
              <a:rPr lang="el-GR" dirty="0">
                <a:latin typeface="Verdana" pitchFamily="34" charset="0"/>
                <a:ea typeface="Verdana" pitchFamily="34" charset="0"/>
              </a:rPr>
              <a:t>Σε πρόσφατη RCT (12 μήνες), δεν υπήρξαν διαφορές μεταξύ των ομάδων παρέμβασης, σχετικά με τα επίπεδα της ολικής χοληστερόλης και των </a:t>
            </a:r>
            <a:r>
              <a:rPr lang="el-GR" dirty="0" err="1">
                <a:latin typeface="Verdana" pitchFamily="34" charset="0"/>
                <a:ea typeface="Verdana" pitchFamily="34" charset="0"/>
              </a:rPr>
              <a:t>τριγλυκεριδίων</a:t>
            </a:r>
            <a:r>
              <a:rPr lang="el-GR" dirty="0">
                <a:latin typeface="Verdana" pitchFamily="34" charset="0"/>
                <a:ea typeface="Verdana" pitchFamily="34" charset="0"/>
              </a:rPr>
              <a:t> </a:t>
            </a:r>
          </a:p>
          <a:p>
            <a:endParaRPr lang="el-GR"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43050" y="-114300"/>
            <a:ext cx="6172200" cy="857250"/>
          </a:xfrm>
        </p:spPr>
        <p:txBody>
          <a:bodyPr>
            <a:normAutofit/>
          </a:bodyPr>
          <a:lstStyle/>
          <a:p>
            <a:r>
              <a:rPr lang="en-US" dirty="0">
                <a:latin typeface="Verdana" pitchFamily="34" charset="0"/>
                <a:ea typeface="Verdana" pitchFamily="34" charset="0"/>
              </a:rPr>
              <a:t>     IER </a:t>
            </a:r>
            <a:r>
              <a:rPr lang="el-GR" dirty="0">
                <a:latin typeface="Verdana" pitchFamily="34" charset="0"/>
                <a:ea typeface="Verdana" pitchFamily="34" charset="0"/>
              </a:rPr>
              <a:t>και μεταβολισμός λιπιδίων</a:t>
            </a:r>
            <a:r>
              <a:rPr lang="en-US" dirty="0">
                <a:latin typeface="Verdana" pitchFamily="34" charset="0"/>
                <a:ea typeface="Verdana" pitchFamily="34" charset="0"/>
              </a:rPr>
              <a:t> </a:t>
            </a:r>
            <a:endParaRPr lang="el-GR" dirty="0"/>
          </a:p>
        </p:txBody>
      </p:sp>
      <p:sp>
        <p:nvSpPr>
          <p:cNvPr id="3" name="2 - Θέση περιεχομένου"/>
          <p:cNvSpPr>
            <a:spLocks noGrp="1"/>
          </p:cNvSpPr>
          <p:nvPr>
            <p:ph idx="1"/>
          </p:nvPr>
        </p:nvSpPr>
        <p:spPr>
          <a:xfrm>
            <a:off x="508635" y="857250"/>
            <a:ext cx="7829550" cy="4572000"/>
          </a:xfrm>
        </p:spPr>
        <p:txBody>
          <a:bodyPr>
            <a:normAutofit/>
          </a:bodyPr>
          <a:lstStyle/>
          <a:p>
            <a:pPr>
              <a:lnSpc>
                <a:spcPct val="150000"/>
              </a:lnSpc>
            </a:pPr>
            <a:r>
              <a:rPr lang="el-GR" dirty="0">
                <a:latin typeface="Verdana" pitchFamily="34" charset="0"/>
                <a:ea typeface="Verdana" pitchFamily="34" charset="0"/>
              </a:rPr>
              <a:t>Η HDL χοληστερόλη ήταν 6,2 </a:t>
            </a:r>
            <a:r>
              <a:rPr lang="el-GR" dirty="0" err="1">
                <a:latin typeface="Verdana" pitchFamily="34" charset="0"/>
                <a:ea typeface="Verdana" pitchFamily="34" charset="0"/>
              </a:rPr>
              <a:t>mg</a:t>
            </a:r>
            <a:r>
              <a:rPr lang="el-GR" dirty="0">
                <a:latin typeface="Verdana" pitchFamily="34" charset="0"/>
                <a:ea typeface="Verdana" pitchFamily="34" charset="0"/>
              </a:rPr>
              <a:t> / </a:t>
            </a:r>
            <a:r>
              <a:rPr lang="el-GR" dirty="0" err="1">
                <a:latin typeface="Verdana" pitchFamily="34" charset="0"/>
                <a:ea typeface="Verdana" pitchFamily="34" charset="0"/>
              </a:rPr>
              <a:t>dL</a:t>
            </a:r>
            <a:r>
              <a:rPr lang="el-GR" dirty="0">
                <a:latin typeface="Verdana" pitchFamily="34" charset="0"/>
                <a:ea typeface="Verdana" pitchFamily="34" charset="0"/>
              </a:rPr>
              <a:t> υψηλότερη στην ομάδα IER </a:t>
            </a:r>
            <a:r>
              <a:rPr lang="en-US" dirty="0" err="1">
                <a:latin typeface="Verdana" pitchFamily="34" charset="0"/>
                <a:ea typeface="Verdana" pitchFamily="34" charset="0"/>
              </a:rPr>
              <a:t>vs</a:t>
            </a:r>
            <a:r>
              <a:rPr lang="en-US" dirty="0">
                <a:latin typeface="Verdana" pitchFamily="34" charset="0"/>
                <a:ea typeface="Verdana" pitchFamily="34" charset="0"/>
              </a:rPr>
              <a:t> </a:t>
            </a:r>
            <a:r>
              <a:rPr lang="el-GR" dirty="0">
                <a:latin typeface="Verdana" pitchFamily="34" charset="0"/>
                <a:ea typeface="Verdana" pitchFamily="34" charset="0"/>
              </a:rPr>
              <a:t>CER </a:t>
            </a:r>
            <a:r>
              <a:rPr lang="en-US" dirty="0">
                <a:latin typeface="Verdana" pitchFamily="34" charset="0"/>
                <a:ea typeface="Verdana" pitchFamily="34" charset="0"/>
              </a:rPr>
              <a:t>(</a:t>
            </a:r>
            <a:r>
              <a:rPr lang="el-GR" dirty="0">
                <a:latin typeface="Verdana" pitchFamily="34" charset="0"/>
                <a:ea typeface="Verdana" pitchFamily="34" charset="0"/>
              </a:rPr>
              <a:t>6 μήνες</a:t>
            </a:r>
            <a:r>
              <a:rPr lang="en-US" dirty="0">
                <a:latin typeface="Verdana" pitchFamily="34" charset="0"/>
                <a:ea typeface="Verdana" pitchFamily="34" charset="0"/>
              </a:rPr>
              <a:t> </a:t>
            </a:r>
            <a:r>
              <a:rPr lang="el-GR" dirty="0">
                <a:latin typeface="Verdana" pitchFamily="34" charset="0"/>
                <a:ea typeface="Verdana" pitchFamily="34" charset="0"/>
              </a:rPr>
              <a:t>παρέμβασης</a:t>
            </a:r>
            <a:r>
              <a:rPr lang="en-US" dirty="0">
                <a:latin typeface="Verdana" pitchFamily="34" charset="0"/>
                <a:ea typeface="Verdana" pitchFamily="34" charset="0"/>
              </a:rPr>
              <a:t>)</a:t>
            </a:r>
            <a:r>
              <a:rPr lang="el-GR" dirty="0">
                <a:latin typeface="Verdana" pitchFamily="34" charset="0"/>
                <a:ea typeface="Verdana" pitchFamily="34" charset="0"/>
              </a:rPr>
              <a:t>, χωρίς σημαντικότητα σε 12 μήνες </a:t>
            </a:r>
          </a:p>
          <a:p>
            <a:pPr>
              <a:lnSpc>
                <a:spcPct val="150000"/>
              </a:lnSpc>
            </a:pPr>
            <a:r>
              <a:rPr lang="el-GR" dirty="0">
                <a:latin typeface="Verdana" pitchFamily="34" charset="0"/>
                <a:ea typeface="Verdana" pitchFamily="34" charset="0"/>
              </a:rPr>
              <a:t>Η LDL αυξήθηκε κατά 11,5 </a:t>
            </a:r>
            <a:r>
              <a:rPr lang="el-GR" dirty="0" err="1">
                <a:latin typeface="Verdana" pitchFamily="34" charset="0"/>
                <a:ea typeface="Verdana" pitchFamily="34" charset="0"/>
              </a:rPr>
              <a:t>mg</a:t>
            </a:r>
            <a:r>
              <a:rPr lang="el-GR" dirty="0">
                <a:latin typeface="Verdana" pitchFamily="34" charset="0"/>
                <a:ea typeface="Verdana" pitchFamily="34" charset="0"/>
              </a:rPr>
              <a:t> /</a:t>
            </a:r>
            <a:r>
              <a:rPr lang="el-GR" dirty="0" err="1">
                <a:latin typeface="Verdana" pitchFamily="34" charset="0"/>
                <a:ea typeface="Verdana" pitchFamily="34" charset="0"/>
              </a:rPr>
              <a:t>dL</a:t>
            </a:r>
            <a:r>
              <a:rPr lang="el-GR" dirty="0">
                <a:latin typeface="Verdana" pitchFamily="34" charset="0"/>
                <a:ea typeface="Verdana" pitchFamily="34" charset="0"/>
              </a:rPr>
              <a:t> στους 12 μήνες, στην ομάδα IER </a:t>
            </a:r>
            <a:r>
              <a:rPr lang="en-US" dirty="0" err="1">
                <a:latin typeface="Verdana" pitchFamily="34" charset="0"/>
                <a:ea typeface="Verdana" pitchFamily="34" charset="0"/>
              </a:rPr>
              <a:t>vs</a:t>
            </a:r>
            <a:r>
              <a:rPr lang="en-US" dirty="0">
                <a:latin typeface="Verdana" pitchFamily="34" charset="0"/>
                <a:ea typeface="Verdana" pitchFamily="34" charset="0"/>
              </a:rPr>
              <a:t> </a:t>
            </a:r>
            <a:r>
              <a:rPr lang="el-GR" dirty="0">
                <a:latin typeface="Verdana" pitchFamily="34" charset="0"/>
                <a:ea typeface="Verdana" pitchFamily="34" charset="0"/>
              </a:rPr>
              <a:t>CER </a:t>
            </a:r>
          </a:p>
          <a:p>
            <a:pPr>
              <a:lnSpc>
                <a:spcPct val="150000"/>
              </a:lnSpc>
            </a:pPr>
            <a:r>
              <a:rPr lang="el-GR" dirty="0">
                <a:latin typeface="Verdana" pitchFamily="34" charset="0"/>
                <a:ea typeface="Verdana" pitchFamily="34" charset="0"/>
              </a:rPr>
              <a:t>Η ΙΕ</a:t>
            </a:r>
            <a:r>
              <a:rPr lang="en-US" dirty="0">
                <a:latin typeface="Verdana" pitchFamily="34" charset="0"/>
                <a:ea typeface="Verdana" pitchFamily="34" charset="0"/>
              </a:rPr>
              <a:t>R </a:t>
            </a:r>
            <a:r>
              <a:rPr lang="el-GR" dirty="0">
                <a:latin typeface="Verdana" pitchFamily="34" charset="0"/>
                <a:ea typeface="Verdana" pitchFamily="34" charset="0"/>
              </a:rPr>
              <a:t>σχετίζεται με ευεργετική επίδραση στο προφίλ φλεγμονωδών δεικτών </a:t>
            </a:r>
          </a:p>
          <a:p>
            <a:endParaRPr lang="el-GR" dirty="0">
              <a:latin typeface="Verdana" pitchFamily="34" charset="0"/>
              <a:ea typeface="Verdana" pitchFamily="34"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a:latin typeface="Verdana" pitchFamily="34" charset="0"/>
                <a:ea typeface="Verdana" pitchFamily="34" charset="0"/>
              </a:rPr>
              <a:t>                    IER </a:t>
            </a:r>
            <a:r>
              <a:rPr lang="el-GR" dirty="0">
                <a:latin typeface="Verdana" pitchFamily="34" charset="0"/>
                <a:ea typeface="Verdana" pitchFamily="34" charset="0"/>
              </a:rPr>
              <a:t>και μεταβολισμός λιπιδίων</a:t>
            </a:r>
            <a:endParaRPr lang="el-GR" dirty="0"/>
          </a:p>
        </p:txBody>
      </p:sp>
      <p:sp>
        <p:nvSpPr>
          <p:cNvPr id="3" name="2 - Θέση περιεχομένου"/>
          <p:cNvSpPr>
            <a:spLocks noGrp="1"/>
          </p:cNvSpPr>
          <p:nvPr>
            <p:ph idx="1"/>
          </p:nvPr>
        </p:nvSpPr>
        <p:spPr>
          <a:xfrm>
            <a:off x="600075" y="971551"/>
            <a:ext cx="7726680" cy="3680222"/>
          </a:xfrm>
        </p:spPr>
        <p:txBody>
          <a:bodyPr>
            <a:noAutofit/>
          </a:bodyPr>
          <a:lstStyle/>
          <a:p>
            <a:pPr>
              <a:lnSpc>
                <a:spcPct val="150000"/>
              </a:lnSpc>
            </a:pPr>
            <a:r>
              <a:rPr lang="el-GR" dirty="0">
                <a:latin typeface="Verdana" pitchFamily="34" charset="0"/>
                <a:ea typeface="Verdana" pitchFamily="34" charset="0"/>
              </a:rPr>
              <a:t>Πρόσφατη συστηματική ανασκόπηση, σχετικά με τις επιδράσεις της IER στις συγκεντρώσεις φλεγμονωδών </a:t>
            </a:r>
            <a:r>
              <a:rPr lang="el-GR" dirty="0" err="1">
                <a:latin typeface="Verdana" pitchFamily="34" charset="0"/>
                <a:ea typeface="Verdana" pitchFamily="34" charset="0"/>
              </a:rPr>
              <a:t>βιοδεικτών</a:t>
            </a:r>
            <a:r>
              <a:rPr lang="el-GR" dirty="0">
                <a:latin typeface="Verdana" pitchFamily="34" charset="0"/>
                <a:ea typeface="Verdana" pitchFamily="34" charset="0"/>
              </a:rPr>
              <a:t> (700 συμμετέχοντες),δεν κατέγραψε σημαντικά οφέλη [ιντερλευκίνη-6 (IL-6) (</a:t>
            </a:r>
            <a:r>
              <a:rPr lang="el-GR" dirty="0" err="1">
                <a:latin typeface="Verdana" pitchFamily="34" charset="0"/>
                <a:ea typeface="Verdana" pitchFamily="34" charset="0"/>
              </a:rPr>
              <a:t>TNFa</a:t>
            </a:r>
            <a:r>
              <a:rPr lang="el-GR" dirty="0">
                <a:latin typeface="Verdana" pitchFamily="34" charset="0"/>
                <a:ea typeface="Verdana" pitchFamily="34" charset="0"/>
              </a:rPr>
              <a:t>)</a:t>
            </a:r>
            <a:r>
              <a:rPr lang="en-US" dirty="0">
                <a:latin typeface="Verdana" pitchFamily="34" charset="0"/>
                <a:ea typeface="Verdana" pitchFamily="34" charset="0"/>
              </a:rPr>
              <a:t>]</a:t>
            </a:r>
            <a:endParaRPr lang="el-GR" dirty="0">
              <a:latin typeface="Verdana" pitchFamily="34" charset="0"/>
              <a:ea typeface="Verdana" pitchFamily="34" charset="0"/>
            </a:endParaRPr>
          </a:p>
          <a:p>
            <a:pPr>
              <a:lnSpc>
                <a:spcPct val="150000"/>
              </a:lnSpc>
            </a:pPr>
            <a:r>
              <a:rPr lang="el-GR" dirty="0">
                <a:latin typeface="Verdana" pitchFamily="34" charset="0"/>
                <a:ea typeface="Verdana" pitchFamily="34" charset="0"/>
              </a:rPr>
              <a:t>Η CRP μειώθηκε σημαντικά μετά IER</a:t>
            </a:r>
            <a:r>
              <a:rPr lang="en-US" dirty="0">
                <a:latin typeface="Verdana" pitchFamily="34" charset="0"/>
                <a:ea typeface="Verdana" pitchFamily="34" charset="0"/>
              </a:rPr>
              <a:t> (</a:t>
            </a:r>
            <a:r>
              <a:rPr lang="el-GR" dirty="0">
                <a:latin typeface="Verdana" pitchFamily="34" charset="0"/>
                <a:ea typeface="Verdana" pitchFamily="34" charset="0"/>
              </a:rPr>
              <a:t>περιορισμός θερμίδων&gt; 50%) </a:t>
            </a:r>
            <a:r>
              <a:rPr lang="en-US" dirty="0" err="1">
                <a:latin typeface="Verdana" pitchFamily="34" charset="0"/>
                <a:ea typeface="Verdana" pitchFamily="34" charset="0"/>
              </a:rPr>
              <a:t>vs</a:t>
            </a:r>
            <a:r>
              <a:rPr lang="en-US" dirty="0">
                <a:latin typeface="Verdana" pitchFamily="34" charset="0"/>
                <a:ea typeface="Verdana" pitchFamily="34" charset="0"/>
              </a:rPr>
              <a:t> </a:t>
            </a:r>
            <a:r>
              <a:rPr lang="el-GR" dirty="0">
                <a:latin typeface="Verdana" pitchFamily="34" charset="0"/>
                <a:ea typeface="Verdana" pitchFamily="34" charset="0"/>
              </a:rPr>
              <a:t> CER</a:t>
            </a:r>
            <a:r>
              <a:rPr lang="en-US" dirty="0">
                <a:latin typeface="Verdana" pitchFamily="34" charset="0"/>
                <a:ea typeface="Verdana" pitchFamily="34" charset="0"/>
              </a:rPr>
              <a:t>,</a:t>
            </a:r>
            <a:r>
              <a:rPr lang="el-GR" dirty="0">
                <a:latin typeface="Verdana" pitchFamily="34" charset="0"/>
                <a:ea typeface="Verdana" pitchFamily="34" charset="0"/>
              </a:rPr>
              <a:t> σε σύγκριση με </a:t>
            </a:r>
            <a:r>
              <a:rPr lang="el-GR" dirty="0" err="1">
                <a:latin typeface="Verdana" pitchFamily="34" charset="0"/>
                <a:ea typeface="Verdana" pitchFamily="34" charset="0"/>
              </a:rPr>
              <a:t>υποθερμιδική</a:t>
            </a:r>
            <a:r>
              <a:rPr lang="el-GR" dirty="0">
                <a:latin typeface="Verdana" pitchFamily="34" charset="0"/>
                <a:ea typeface="Verdana" pitchFamily="34" charset="0"/>
              </a:rPr>
              <a:t> διατροφή(υπέρβαροι)</a:t>
            </a:r>
          </a:p>
          <a:p>
            <a:endParaRPr lang="el-GR" dirty="0"/>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85900" y="114300"/>
            <a:ext cx="6172200" cy="857250"/>
          </a:xfrm>
        </p:spPr>
        <p:txBody>
          <a:bodyPr>
            <a:normAutofit/>
          </a:bodyPr>
          <a:lstStyle/>
          <a:p>
            <a:r>
              <a:rPr lang="en-US" dirty="0">
                <a:latin typeface="Verdana" pitchFamily="34" charset="0"/>
                <a:ea typeface="Verdana" pitchFamily="34" charset="0"/>
              </a:rPr>
              <a:t>                M</a:t>
            </a:r>
            <a:r>
              <a:rPr lang="el-GR" dirty="0" err="1">
                <a:latin typeface="Verdana" pitchFamily="34" charset="0"/>
                <a:ea typeface="Verdana" pitchFamily="34" charset="0"/>
              </a:rPr>
              <a:t>ηχανιστικές</a:t>
            </a:r>
            <a:r>
              <a:rPr lang="el-GR" dirty="0">
                <a:latin typeface="Verdana" pitchFamily="34" charset="0"/>
                <a:ea typeface="Verdana" pitchFamily="34" charset="0"/>
              </a:rPr>
              <a:t> δράσεις</a:t>
            </a:r>
          </a:p>
        </p:txBody>
      </p:sp>
      <p:sp>
        <p:nvSpPr>
          <p:cNvPr id="3" name="2 - Θέση περιεχομένου"/>
          <p:cNvSpPr>
            <a:spLocks noGrp="1"/>
          </p:cNvSpPr>
          <p:nvPr>
            <p:ph idx="1"/>
          </p:nvPr>
        </p:nvSpPr>
        <p:spPr>
          <a:xfrm>
            <a:off x="525780" y="628650"/>
            <a:ext cx="8023860" cy="4800600"/>
          </a:xfrm>
        </p:spPr>
        <p:txBody>
          <a:bodyPr>
            <a:normAutofit/>
          </a:bodyPr>
          <a:lstStyle/>
          <a:p>
            <a:pPr>
              <a:lnSpc>
                <a:spcPct val="150000"/>
              </a:lnSpc>
              <a:buNone/>
            </a:pPr>
            <a:r>
              <a:rPr lang="en-US" dirty="0">
                <a:latin typeface="Verdana" pitchFamily="34" charset="0"/>
                <a:ea typeface="Verdana" pitchFamily="34" charset="0"/>
              </a:rPr>
              <a:t> </a:t>
            </a:r>
            <a:endParaRPr lang="el-GR" dirty="0">
              <a:latin typeface="Verdana" pitchFamily="34" charset="0"/>
              <a:ea typeface="Verdana" pitchFamily="34" charset="0"/>
            </a:endParaRPr>
          </a:p>
          <a:p>
            <a:pPr>
              <a:lnSpc>
                <a:spcPct val="150000"/>
              </a:lnSpc>
            </a:pPr>
            <a:r>
              <a:rPr lang="el-GR" dirty="0">
                <a:latin typeface="Verdana" pitchFamily="34" charset="0"/>
                <a:ea typeface="Verdana" pitchFamily="34" charset="0"/>
              </a:rPr>
              <a:t>Η IER χαρακτηρίζεται από μεταβολική μετάβαση (</a:t>
            </a:r>
            <a:r>
              <a:rPr lang="en-US" dirty="0">
                <a:latin typeface="Verdana" pitchFamily="34" charset="0"/>
                <a:ea typeface="Verdana" pitchFamily="34" charset="0"/>
              </a:rPr>
              <a:t>metabolic switch ) </a:t>
            </a:r>
            <a:r>
              <a:rPr lang="el-GR" dirty="0">
                <a:latin typeface="Verdana" pitchFamily="34" charset="0"/>
                <a:ea typeface="Verdana" pitchFamily="34" charset="0"/>
              </a:rPr>
              <a:t>από την ηπατική παραγωγή γλυκόζης ,σε </a:t>
            </a:r>
            <a:r>
              <a:rPr lang="el-GR" dirty="0" err="1">
                <a:latin typeface="Verdana" pitchFamily="34" charset="0"/>
                <a:ea typeface="Verdana" pitchFamily="34" charset="0"/>
              </a:rPr>
              <a:t>κετ</a:t>
            </a:r>
            <a:r>
              <a:rPr lang="en-US" dirty="0">
                <a:latin typeface="Verdana" pitchFamily="34" charset="0"/>
                <a:ea typeface="Verdana" pitchFamily="34" charset="0"/>
              </a:rPr>
              <a:t>o</a:t>
            </a:r>
            <a:r>
              <a:rPr lang="el-GR" dirty="0">
                <a:latin typeface="Verdana" pitchFamily="34" charset="0"/>
                <a:ea typeface="Verdana" pitchFamily="34" charset="0"/>
              </a:rPr>
              <a:t>γένεση (λιπώδης ιστός) είτε καθημερινά, είτε αρκετές ημέρες την εβδομάδα</a:t>
            </a:r>
          </a:p>
          <a:p>
            <a:pPr>
              <a:lnSpc>
                <a:spcPct val="150000"/>
              </a:lnSpc>
            </a:pPr>
            <a:r>
              <a:rPr lang="el-GR" dirty="0">
                <a:latin typeface="Verdana" pitchFamily="34" charset="0"/>
                <a:ea typeface="Verdana" pitchFamily="34" charset="0"/>
              </a:rPr>
              <a:t>Περίοδοι αποχής, επαρκείς για την εξάντληση ηπατικού γλυκογόνου αποθεμάτων προκαλούν στροφή προς χρήση </a:t>
            </a:r>
            <a:r>
              <a:rPr lang="el-GR" dirty="0" err="1">
                <a:latin typeface="Verdana" pitchFamily="34" charset="0"/>
                <a:ea typeface="Verdana" pitchFamily="34" charset="0"/>
              </a:rPr>
              <a:t>FFAs</a:t>
            </a:r>
            <a:r>
              <a:rPr lang="el-GR" dirty="0">
                <a:latin typeface="Verdana" pitchFamily="34" charset="0"/>
                <a:ea typeface="Verdana" pitchFamily="34" charset="0"/>
              </a:rPr>
              <a:t> / κετονών</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p:cNvPicPr>
            <a:picLocks noGrp="1" noChangeAspect="1" noChangeArrowheads="1"/>
          </p:cNvPicPr>
          <p:nvPr>
            <p:ph idx="1"/>
          </p:nvPr>
        </p:nvPicPr>
        <p:blipFill>
          <a:blip r:embed="rId2"/>
          <a:srcRect/>
          <a:stretch>
            <a:fillRect/>
          </a:stretch>
        </p:blipFill>
        <p:spPr bwMode="auto">
          <a:xfrm>
            <a:off x="1200150" y="685800"/>
            <a:ext cx="6800850" cy="3771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9218" name="Picture 2"/>
          <p:cNvPicPr>
            <a:picLocks noChangeAspect="1" noChangeArrowheads="1"/>
          </p:cNvPicPr>
          <p:nvPr/>
        </p:nvPicPr>
        <p:blipFill>
          <a:blip r:embed="rId2"/>
          <a:srcRect/>
          <a:stretch>
            <a:fillRect/>
          </a:stretch>
        </p:blipFill>
        <p:spPr bwMode="auto">
          <a:xfrm>
            <a:off x="1257300" y="342900"/>
            <a:ext cx="6572250" cy="4629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71604" y="0"/>
            <a:ext cx="6172200" cy="857250"/>
          </a:xfrm>
        </p:spPr>
        <p:txBody>
          <a:bodyPr>
            <a:normAutofit/>
          </a:bodyPr>
          <a:lstStyle/>
          <a:p>
            <a:r>
              <a:rPr lang="en-US" dirty="0">
                <a:latin typeface="Verdana" pitchFamily="34" charset="0"/>
                <a:ea typeface="Verdana" pitchFamily="34" charset="0"/>
              </a:rPr>
              <a:t>                   </a:t>
            </a:r>
            <a:r>
              <a:rPr lang="el-GR" dirty="0">
                <a:latin typeface="Verdana" pitchFamily="34" charset="0"/>
                <a:ea typeface="Verdana" pitchFamily="34" charset="0"/>
              </a:rPr>
              <a:t>Μιτοχόνδριο</a:t>
            </a:r>
          </a:p>
        </p:txBody>
      </p:sp>
      <p:sp>
        <p:nvSpPr>
          <p:cNvPr id="3" name="2 - Θέση περιεχομένου"/>
          <p:cNvSpPr>
            <a:spLocks noGrp="1"/>
          </p:cNvSpPr>
          <p:nvPr>
            <p:ph idx="1"/>
          </p:nvPr>
        </p:nvSpPr>
        <p:spPr>
          <a:xfrm>
            <a:off x="217170" y="750081"/>
            <a:ext cx="8252459" cy="4286280"/>
          </a:xfrm>
        </p:spPr>
        <p:txBody>
          <a:bodyPr>
            <a:normAutofit/>
          </a:bodyPr>
          <a:lstStyle/>
          <a:p>
            <a:pPr>
              <a:lnSpc>
                <a:spcPct val="150000"/>
              </a:lnSpc>
            </a:pPr>
            <a:r>
              <a:rPr lang="el-GR" dirty="0">
                <a:latin typeface="Verdana" pitchFamily="34" charset="0"/>
                <a:ea typeface="Verdana" pitchFamily="34" charset="0"/>
              </a:rPr>
              <a:t>Παραγωγή ΑΤΡ-Ο</a:t>
            </a:r>
            <a:r>
              <a:rPr lang="en-US" dirty="0" err="1">
                <a:latin typeface="Verdana" pitchFamily="34" charset="0"/>
                <a:ea typeface="Verdana" pitchFamily="34" charset="0"/>
              </a:rPr>
              <a:t>xphos</a:t>
            </a:r>
            <a:r>
              <a:rPr lang="en-US" dirty="0">
                <a:latin typeface="Verdana" pitchFamily="34" charset="0"/>
                <a:ea typeface="Verdana" pitchFamily="34" charset="0"/>
              </a:rPr>
              <a:t>,</a:t>
            </a:r>
            <a:r>
              <a:rPr lang="el-GR" dirty="0">
                <a:latin typeface="Verdana" pitchFamily="34" charset="0"/>
                <a:ea typeface="Verdana" pitchFamily="34" charset="0"/>
              </a:rPr>
              <a:t>διαχείριση ιόντων </a:t>
            </a:r>
            <a:r>
              <a:rPr lang="en-US" dirty="0">
                <a:latin typeface="Verdana" pitchFamily="34" charset="0"/>
                <a:ea typeface="Verdana" pitchFamily="34" charset="0"/>
              </a:rPr>
              <a:t>Ca</a:t>
            </a:r>
            <a:endParaRPr lang="el-GR" dirty="0">
              <a:latin typeface="Verdana" pitchFamily="34" charset="0"/>
              <a:ea typeface="Verdana" pitchFamily="34" charset="0"/>
            </a:endParaRPr>
          </a:p>
          <a:p>
            <a:pPr>
              <a:lnSpc>
                <a:spcPct val="150000"/>
              </a:lnSpc>
            </a:pPr>
            <a:r>
              <a:rPr lang="el-GR" dirty="0" err="1">
                <a:latin typeface="Verdana" pitchFamily="34" charset="0"/>
                <a:ea typeface="Verdana" pitchFamily="34" charset="0"/>
              </a:rPr>
              <a:t>Μιτοχονδριακό</a:t>
            </a:r>
            <a:r>
              <a:rPr lang="el-GR" dirty="0">
                <a:latin typeface="Verdana" pitchFamily="34" charset="0"/>
                <a:ea typeface="Verdana" pitchFamily="34" charset="0"/>
              </a:rPr>
              <a:t> </a:t>
            </a:r>
            <a:r>
              <a:rPr lang="en-US" dirty="0">
                <a:latin typeface="Verdana" pitchFamily="34" charset="0"/>
                <a:ea typeface="Verdana" pitchFamily="34" charset="0"/>
              </a:rPr>
              <a:t>DNA:“the neglected genome”</a:t>
            </a:r>
            <a:endParaRPr lang="el-GR" dirty="0">
              <a:latin typeface="Verdana" pitchFamily="34" charset="0"/>
              <a:ea typeface="Verdana" pitchFamily="34" charset="0"/>
            </a:endParaRPr>
          </a:p>
          <a:p>
            <a:pPr>
              <a:lnSpc>
                <a:spcPct val="150000"/>
              </a:lnSpc>
            </a:pPr>
            <a:r>
              <a:rPr lang="el-GR" dirty="0">
                <a:latin typeface="Verdana" pitchFamily="34" charset="0"/>
                <a:ea typeface="Verdana" pitchFamily="34" charset="0"/>
              </a:rPr>
              <a:t>Μ</a:t>
            </a:r>
            <a:r>
              <a:rPr lang="en-US" dirty="0" err="1">
                <a:latin typeface="Verdana" pitchFamily="34" charset="0"/>
                <a:ea typeface="Verdana" pitchFamily="34" charset="0"/>
              </a:rPr>
              <a:t>tDNA</a:t>
            </a:r>
            <a:r>
              <a:rPr lang="en-US" dirty="0">
                <a:latin typeface="Verdana" pitchFamily="34" charset="0"/>
                <a:ea typeface="Verdana" pitchFamily="34" charset="0"/>
              </a:rPr>
              <a:t>:</a:t>
            </a:r>
            <a:r>
              <a:rPr lang="el-GR" dirty="0">
                <a:latin typeface="Verdana" pitchFamily="34" charset="0"/>
                <a:ea typeface="Verdana" pitchFamily="34" charset="0"/>
              </a:rPr>
              <a:t>Συχνότερη αιτία </a:t>
            </a:r>
            <a:r>
              <a:rPr lang="el-GR" dirty="0" err="1">
                <a:latin typeface="Verdana" pitchFamily="34" charset="0"/>
                <a:ea typeface="Verdana" pitchFamily="34" charset="0"/>
              </a:rPr>
              <a:t>μιτοχονδριακής</a:t>
            </a:r>
            <a:r>
              <a:rPr lang="el-GR" dirty="0">
                <a:latin typeface="Verdana" pitchFamily="34" charset="0"/>
                <a:ea typeface="Verdana" pitchFamily="34" charset="0"/>
              </a:rPr>
              <a:t> βλάβης: </a:t>
            </a:r>
          </a:p>
          <a:p>
            <a:pPr>
              <a:lnSpc>
                <a:spcPct val="150000"/>
              </a:lnSpc>
            </a:pPr>
            <a:r>
              <a:rPr lang="el-GR" dirty="0">
                <a:latin typeface="Verdana" pitchFamily="34" charset="0"/>
                <a:ea typeface="Verdana" pitchFamily="34" charset="0"/>
              </a:rPr>
              <a:t>Εύρος </a:t>
            </a:r>
            <a:r>
              <a:rPr lang="el-GR" dirty="0" err="1">
                <a:latin typeface="Verdana" pitchFamily="34" charset="0"/>
                <a:ea typeface="Verdana" pitchFamily="34" charset="0"/>
              </a:rPr>
              <a:t>ετεροπλασμίας</a:t>
            </a:r>
            <a:r>
              <a:rPr lang="el-GR" dirty="0">
                <a:latin typeface="Verdana" pitchFamily="34" charset="0"/>
                <a:ea typeface="Verdana" pitchFamily="34" charset="0"/>
              </a:rPr>
              <a:t>-Ειδικός ουδός βλαβών/ιστό</a:t>
            </a:r>
            <a:endParaRPr lang="en-US" dirty="0">
              <a:latin typeface="Verdana" pitchFamily="34" charset="0"/>
              <a:ea typeface="Verdana" pitchFamily="34" charset="0"/>
            </a:endParaRPr>
          </a:p>
          <a:p>
            <a:pPr>
              <a:lnSpc>
                <a:spcPct val="150000"/>
              </a:lnSpc>
            </a:pPr>
            <a:r>
              <a:rPr lang="el-GR" dirty="0">
                <a:latin typeface="Verdana" pitchFamily="34" charset="0"/>
                <a:ea typeface="Verdana" pitchFamily="34" charset="0"/>
              </a:rPr>
              <a:t>Παραγωγή ενεργών ριζών </a:t>
            </a:r>
            <a:r>
              <a:rPr lang="en-US" dirty="0">
                <a:latin typeface="Verdana" pitchFamily="34" charset="0"/>
                <a:ea typeface="Verdana" pitchFamily="34" charset="0"/>
              </a:rPr>
              <a:t>(ROS) </a:t>
            </a:r>
            <a:r>
              <a:rPr lang="el-GR" dirty="0">
                <a:latin typeface="Verdana" pitchFamily="34" charset="0"/>
                <a:ea typeface="Verdana" pitchFamily="34" charset="0"/>
              </a:rPr>
              <a:t>αδρανοποιούμενων από αντιοξειδωτικό σύστημα </a:t>
            </a:r>
            <a:r>
              <a:rPr lang="en-US" dirty="0">
                <a:latin typeface="Verdana" pitchFamily="34" charset="0"/>
                <a:ea typeface="Verdana" pitchFamily="34" charset="0"/>
              </a:rPr>
              <a:t>(SOD1,2)</a:t>
            </a:r>
          </a:p>
          <a:p>
            <a:pPr>
              <a:lnSpc>
                <a:spcPct val="150000"/>
              </a:lnSpc>
            </a:pPr>
            <a:r>
              <a:rPr lang="el-GR" dirty="0">
                <a:latin typeface="Verdana" pitchFamily="34" charset="0"/>
                <a:ea typeface="Verdana" pitchFamily="34" charset="0"/>
              </a:rPr>
              <a:t>Παράγοντες σηματοδοσίας</a:t>
            </a:r>
          </a:p>
          <a:p>
            <a:endParaRPr lang="el-GR" dirty="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537EF7E-0C0C-426F-9A0A-872F36EC0DBB}"/>
              </a:ext>
            </a:extLst>
          </p:cNvPr>
          <p:cNvSpPr>
            <a:spLocks noGrp="1"/>
          </p:cNvSpPr>
          <p:nvPr>
            <p:ph type="title"/>
          </p:nvPr>
        </p:nvSpPr>
        <p:spPr/>
        <p:txBody>
          <a:bodyPr/>
          <a:lstStyle/>
          <a:p>
            <a:endParaRPr lang="el-GR" dirty="0"/>
          </a:p>
        </p:txBody>
      </p:sp>
      <p:pic>
        <p:nvPicPr>
          <p:cNvPr id="5" name="Θέση περιεχομένου 4">
            <a:extLst>
              <a:ext uri="{FF2B5EF4-FFF2-40B4-BE49-F238E27FC236}">
                <a16:creationId xmlns="" xmlns:a16="http://schemas.microsoft.com/office/drawing/2014/main" id="{5FCF82BC-EF4E-4BFB-8E4D-76121B9BEB30}"/>
              </a:ext>
            </a:extLst>
          </p:cNvPr>
          <p:cNvPicPr>
            <a:picLocks noGrp="1" noChangeAspect="1"/>
          </p:cNvPicPr>
          <p:nvPr>
            <p:ph idx="1"/>
          </p:nvPr>
        </p:nvPicPr>
        <p:blipFill>
          <a:blip r:embed="rId2"/>
          <a:stretch>
            <a:fillRect/>
          </a:stretch>
        </p:blipFill>
        <p:spPr>
          <a:xfrm>
            <a:off x="1196554" y="53560"/>
            <a:ext cx="6804446" cy="5089940"/>
          </a:xfrm>
        </p:spPr>
      </p:pic>
    </p:spTree>
    <p:extLst>
      <p:ext uri="{BB962C8B-B14F-4D97-AF65-F5344CB8AC3E}">
        <p14:creationId xmlns="" xmlns:p14="http://schemas.microsoft.com/office/powerpoint/2010/main" val="467346900"/>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7650" name="Picture 2"/>
          <p:cNvPicPr>
            <a:picLocks noGrp="1" noChangeAspect="1" noChangeArrowheads="1"/>
          </p:cNvPicPr>
          <p:nvPr>
            <p:ph idx="1"/>
          </p:nvPr>
        </p:nvPicPr>
        <p:blipFill>
          <a:blip r:embed="rId2"/>
          <a:srcRect/>
          <a:stretch>
            <a:fillRect/>
          </a:stretch>
        </p:blipFill>
        <p:spPr bwMode="auto">
          <a:xfrm>
            <a:off x="1143000" y="267874"/>
            <a:ext cx="3782621" cy="4232702"/>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a:stretch>
            <a:fillRect/>
          </a:stretch>
        </p:blipFill>
        <p:spPr bwMode="auto">
          <a:xfrm>
            <a:off x="4572000" y="375031"/>
            <a:ext cx="3429000" cy="401838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10869" y="107139"/>
            <a:ext cx="6300810" cy="857250"/>
          </a:xfrm>
        </p:spPr>
        <p:txBody>
          <a:bodyPr>
            <a:normAutofit/>
          </a:bodyPr>
          <a:lstStyle/>
          <a:p>
            <a:r>
              <a:rPr lang="en-US" dirty="0">
                <a:latin typeface="Verdana" pitchFamily="34" charset="0"/>
                <a:ea typeface="Verdana" pitchFamily="34" charset="0"/>
              </a:rPr>
              <a:t>            </a:t>
            </a:r>
            <a:r>
              <a:rPr lang="el-GR" dirty="0">
                <a:latin typeface="Verdana" pitchFamily="34" charset="0"/>
                <a:ea typeface="Verdana" pitchFamily="34" charset="0"/>
              </a:rPr>
              <a:t>Αύξηση σύνθεσης </a:t>
            </a:r>
            <a:r>
              <a:rPr lang="en-US" dirty="0">
                <a:latin typeface="Verdana" pitchFamily="34" charset="0"/>
                <a:ea typeface="Verdana" pitchFamily="34" charset="0"/>
              </a:rPr>
              <a:t>ROS </a:t>
            </a:r>
            <a:r>
              <a:rPr lang="el-GR" dirty="0">
                <a:latin typeface="Verdana" pitchFamily="34" charset="0"/>
                <a:ea typeface="Verdana" pitchFamily="34" charset="0"/>
              </a:rPr>
              <a:t>/</a:t>
            </a:r>
            <a:r>
              <a:rPr lang="en-US" dirty="0">
                <a:latin typeface="Verdana" pitchFamily="34" charset="0"/>
                <a:ea typeface="Verdana" pitchFamily="34" charset="0"/>
              </a:rPr>
              <a:t>RONS</a:t>
            </a:r>
            <a:endParaRPr lang="el-GR" dirty="0">
              <a:latin typeface="Verdana" pitchFamily="34" charset="0"/>
              <a:ea typeface="Verdana" pitchFamily="34" charset="0"/>
            </a:endParaRPr>
          </a:p>
        </p:txBody>
      </p:sp>
      <p:sp>
        <p:nvSpPr>
          <p:cNvPr id="3" name="2 - Θέση περιεχομένου"/>
          <p:cNvSpPr>
            <a:spLocks noGrp="1"/>
          </p:cNvSpPr>
          <p:nvPr>
            <p:ph idx="1"/>
          </p:nvPr>
        </p:nvSpPr>
        <p:spPr>
          <a:xfrm>
            <a:off x="1143000" y="696502"/>
            <a:ext cx="6858000" cy="4446998"/>
          </a:xfrm>
        </p:spPr>
        <p:txBody>
          <a:bodyPr/>
          <a:lstStyle/>
          <a:p>
            <a:pPr>
              <a:lnSpc>
                <a:spcPct val="150000"/>
              </a:lnSpc>
            </a:pPr>
            <a:r>
              <a:rPr lang="el-GR" dirty="0">
                <a:latin typeface="Verdana" pitchFamily="34" charset="0"/>
                <a:ea typeface="Verdana" pitchFamily="34" charset="0"/>
              </a:rPr>
              <a:t>Φόρτιση </a:t>
            </a:r>
            <a:r>
              <a:rPr lang="el-GR" dirty="0" err="1">
                <a:latin typeface="Verdana" pitchFamily="34" charset="0"/>
                <a:ea typeface="Verdana" pitchFamily="34" charset="0"/>
              </a:rPr>
              <a:t>ενδοπλασματικού</a:t>
            </a:r>
            <a:r>
              <a:rPr lang="el-GR" dirty="0">
                <a:latin typeface="Verdana" pitchFamily="34" charset="0"/>
                <a:ea typeface="Verdana" pitchFamily="34" charset="0"/>
              </a:rPr>
              <a:t> δικτύου (</a:t>
            </a:r>
            <a:r>
              <a:rPr lang="en-US" dirty="0">
                <a:latin typeface="Verdana" pitchFamily="34" charset="0"/>
                <a:ea typeface="Verdana" pitchFamily="34" charset="0"/>
              </a:rPr>
              <a:t>ER stress</a:t>
            </a:r>
            <a:r>
              <a:rPr lang="el-GR" dirty="0">
                <a:latin typeface="Verdana" pitchFamily="34" charset="0"/>
                <a:ea typeface="Verdana" pitchFamily="34" charset="0"/>
              </a:rPr>
              <a:t>)</a:t>
            </a:r>
            <a:r>
              <a:rPr lang="en-US" dirty="0">
                <a:latin typeface="Verdana" pitchFamily="34" charset="0"/>
                <a:ea typeface="Verdana" pitchFamily="34" charset="0"/>
              </a:rPr>
              <a:t> </a:t>
            </a:r>
          </a:p>
          <a:p>
            <a:pPr>
              <a:lnSpc>
                <a:spcPct val="150000"/>
              </a:lnSpc>
            </a:pPr>
            <a:r>
              <a:rPr lang="el-GR" dirty="0">
                <a:latin typeface="Verdana" pitchFamily="34" charset="0"/>
                <a:ea typeface="Verdana" pitchFamily="34" charset="0"/>
              </a:rPr>
              <a:t>Ενεργοποίηση </a:t>
            </a:r>
            <a:r>
              <a:rPr lang="en-US" dirty="0">
                <a:latin typeface="Verdana" pitchFamily="34" charset="0"/>
                <a:ea typeface="Verdana" pitchFamily="34" charset="0"/>
              </a:rPr>
              <a:t>NADPH </a:t>
            </a:r>
            <a:r>
              <a:rPr lang="el-GR" dirty="0" err="1">
                <a:latin typeface="Verdana" pitchFamily="34" charset="0"/>
                <a:ea typeface="Verdana" pitchFamily="34" charset="0"/>
              </a:rPr>
              <a:t>οξειδάσης</a:t>
            </a:r>
            <a:r>
              <a:rPr lang="el-GR" dirty="0">
                <a:latin typeface="Verdana" pitchFamily="34" charset="0"/>
                <a:ea typeface="Verdana" pitchFamily="34" charset="0"/>
              </a:rPr>
              <a:t> </a:t>
            </a:r>
            <a:r>
              <a:rPr lang="en-US" dirty="0">
                <a:latin typeface="Verdana" pitchFamily="34" charset="0"/>
                <a:ea typeface="Verdana" pitchFamily="34" charset="0"/>
              </a:rPr>
              <a:t>(NOX) </a:t>
            </a:r>
          </a:p>
          <a:p>
            <a:pPr>
              <a:lnSpc>
                <a:spcPct val="150000"/>
              </a:lnSpc>
            </a:pPr>
            <a:r>
              <a:rPr lang="el-GR" dirty="0">
                <a:latin typeface="Verdana" pitchFamily="34" charset="0"/>
                <a:ea typeface="Verdana" pitchFamily="34" charset="0"/>
              </a:rPr>
              <a:t>Επαγωγή σύνθεσης υπεροξειδίου </a:t>
            </a:r>
            <a:r>
              <a:rPr lang="en-US" dirty="0">
                <a:latin typeface="Verdana" pitchFamily="34" charset="0"/>
                <a:ea typeface="Verdana" pitchFamily="34" charset="0"/>
              </a:rPr>
              <a:t>(O</a:t>
            </a:r>
            <a:r>
              <a:rPr lang="en-US" baseline="-25000" dirty="0">
                <a:latin typeface="Verdana" pitchFamily="34" charset="0"/>
                <a:ea typeface="Verdana" pitchFamily="34" charset="0"/>
              </a:rPr>
              <a:t>2</a:t>
            </a:r>
            <a:r>
              <a:rPr lang="en-US" baseline="30000" dirty="0">
                <a:latin typeface="Verdana" pitchFamily="34" charset="0"/>
                <a:ea typeface="Verdana" pitchFamily="34" charset="0"/>
              </a:rPr>
              <a:t>−</a:t>
            </a:r>
            <a:r>
              <a:rPr lang="en-US" dirty="0">
                <a:latin typeface="Verdana" pitchFamily="34" charset="0"/>
                <a:ea typeface="Verdana" pitchFamily="34" charset="0"/>
              </a:rPr>
              <a:t>)</a:t>
            </a:r>
          </a:p>
          <a:p>
            <a:pPr>
              <a:lnSpc>
                <a:spcPct val="150000"/>
              </a:lnSpc>
            </a:pPr>
            <a:r>
              <a:rPr lang="el-GR" dirty="0">
                <a:latin typeface="Verdana" pitchFamily="34" charset="0"/>
                <a:ea typeface="Verdana" pitchFamily="34" charset="0"/>
              </a:rPr>
              <a:t>Μείωση αντιοξειδωτικού μηχανισμού</a:t>
            </a:r>
          </a:p>
          <a:p>
            <a:pPr>
              <a:lnSpc>
                <a:spcPct val="150000"/>
              </a:lnSpc>
              <a:buNone/>
            </a:pPr>
            <a:endParaRPr lang="el-GR" dirty="0">
              <a:latin typeface="Verdana" pitchFamily="34" charset="0"/>
              <a:ea typeface="Verdana" pitchFamily="34" charset="0"/>
            </a:endParaRPr>
          </a:p>
          <a:p>
            <a:pPr>
              <a:lnSpc>
                <a:spcPct val="150000"/>
              </a:lnSpc>
            </a:pPr>
            <a:r>
              <a:rPr lang="el-GR" dirty="0" err="1">
                <a:latin typeface="Verdana" pitchFamily="34" charset="0"/>
                <a:ea typeface="Verdana" pitchFamily="34" charset="0"/>
              </a:rPr>
              <a:t>Γλυκαιμικό</a:t>
            </a:r>
            <a:r>
              <a:rPr lang="el-GR" dirty="0">
                <a:latin typeface="Verdana" pitchFamily="34" charset="0"/>
                <a:ea typeface="Verdana" pitchFamily="34" charset="0"/>
              </a:rPr>
              <a:t> </a:t>
            </a:r>
            <a:r>
              <a:rPr lang="el-GR" dirty="0" err="1">
                <a:latin typeface="Verdana" pitchFamily="34" charset="0"/>
                <a:ea typeface="Verdana" pitchFamily="34" charset="0"/>
              </a:rPr>
              <a:t>επιγενετικό</a:t>
            </a:r>
            <a:r>
              <a:rPr lang="el-GR" dirty="0">
                <a:latin typeface="Verdana" pitchFamily="34" charset="0"/>
                <a:ea typeface="Verdana" pitchFamily="34" charset="0"/>
              </a:rPr>
              <a:t> </a:t>
            </a:r>
            <a:r>
              <a:rPr lang="en-US" dirty="0">
                <a:latin typeface="Verdana" pitchFamily="34" charset="0"/>
                <a:ea typeface="Verdana" pitchFamily="34" charset="0"/>
              </a:rPr>
              <a:t>priming </a:t>
            </a:r>
            <a:r>
              <a:rPr lang="el-GR" dirty="0">
                <a:latin typeface="Verdana" pitchFamily="34" charset="0"/>
                <a:ea typeface="Verdana" pitchFamily="34" charset="0"/>
              </a:rPr>
              <a:t>μυελού /</a:t>
            </a:r>
            <a:r>
              <a:rPr lang="en-US" dirty="0" err="1">
                <a:latin typeface="Verdana" pitchFamily="34" charset="0"/>
                <a:ea typeface="Verdana" pitchFamily="34" charset="0"/>
              </a:rPr>
              <a:t>miRNAs</a:t>
            </a:r>
            <a:endParaRPr lang="el-GR" dirty="0">
              <a:latin typeface="Verdana" pitchFamily="34" charset="0"/>
              <a:ea typeface="Verdana" pitchFamily="34" charset="0"/>
            </a:endParaRPr>
          </a:p>
          <a:p>
            <a:pPr>
              <a:lnSpc>
                <a:spcPct val="150000"/>
              </a:lnSpc>
            </a:pPr>
            <a:r>
              <a:rPr lang="el-GR" dirty="0">
                <a:latin typeface="Verdana" pitchFamily="34" charset="0"/>
                <a:ea typeface="Verdana" pitchFamily="34" charset="0"/>
              </a:rPr>
              <a:t>Ενεργοποίηση οδών φλεγμονής (μιτοχόνδριο)</a:t>
            </a:r>
          </a:p>
          <a:p>
            <a:pPr>
              <a:lnSpc>
                <a:spcPct val="150000"/>
              </a:lnSpc>
            </a:pPr>
            <a:endParaRPr lang="el-GR" dirty="0">
              <a:latin typeface="Verdana" pitchFamily="34" charset="0"/>
              <a:ea typeface="Verdana" pitchFamily="34" charset="0"/>
            </a:endParaRPr>
          </a:p>
        </p:txBody>
      </p:sp>
      <p:sp>
        <p:nvSpPr>
          <p:cNvPr id="5" name="4 - Βέλος προς τα κάτω"/>
          <p:cNvSpPr/>
          <p:nvPr/>
        </p:nvSpPr>
        <p:spPr>
          <a:xfrm>
            <a:off x="4079067" y="2649617"/>
            <a:ext cx="482207" cy="642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l-GR" dirty="0"/>
              <a:t>                                     Συμπεράσματα</a:t>
            </a:r>
            <a:endParaRPr lang="en-GB" dirty="0"/>
          </a:p>
        </p:txBody>
      </p:sp>
      <p:sp>
        <p:nvSpPr>
          <p:cNvPr id="4" name="Text Placeholder 3"/>
          <p:cNvSpPr>
            <a:spLocks noGrp="1"/>
          </p:cNvSpPr>
          <p:nvPr>
            <p:ph type="body" sz="quarter" idx="10"/>
          </p:nvPr>
        </p:nvSpPr>
        <p:spPr>
          <a:xfrm>
            <a:off x="335346" y="3942936"/>
            <a:ext cx="8667752" cy="407789"/>
          </a:xfrm>
        </p:spPr>
        <p:txBody>
          <a:bodyPr anchor="b">
            <a:normAutofit fontScale="77500" lnSpcReduction="20000"/>
          </a:bodyPr>
          <a:lstStyle/>
          <a:p>
            <a:r>
              <a:rPr lang="en-GB" dirty="0">
                <a:solidFill>
                  <a:srgbClr val="82786F"/>
                </a:solidFill>
              </a:rPr>
              <a:t/>
            </a:r>
            <a:br>
              <a:rPr lang="en-GB" dirty="0">
                <a:solidFill>
                  <a:srgbClr val="82786F"/>
                </a:solidFill>
              </a:rPr>
            </a:br>
            <a:r>
              <a:rPr lang="en-GB" sz="1200" b="1" dirty="0">
                <a:solidFill>
                  <a:srgbClr val="82786F"/>
                </a:solidFill>
              </a:rPr>
              <a:t>The Look AHEAD Research Group, Wing RR, Bolin P, et al </a:t>
            </a:r>
            <a:r>
              <a:rPr lang="en-GB" sz="1200" b="1" i="1" dirty="0">
                <a:solidFill>
                  <a:srgbClr val="82786F"/>
                </a:solidFill>
              </a:rPr>
              <a:t>N </a:t>
            </a:r>
            <a:r>
              <a:rPr lang="en-GB" sz="1200" b="1" i="1" dirty="0" err="1">
                <a:solidFill>
                  <a:srgbClr val="82786F"/>
                </a:solidFill>
              </a:rPr>
              <a:t>Engl</a:t>
            </a:r>
            <a:r>
              <a:rPr lang="en-GB" sz="1200" b="1" i="1" dirty="0">
                <a:solidFill>
                  <a:srgbClr val="82786F"/>
                </a:solidFill>
              </a:rPr>
              <a:t> J Med </a:t>
            </a:r>
            <a:r>
              <a:rPr lang="en-GB" sz="1200" b="1" dirty="0">
                <a:solidFill>
                  <a:srgbClr val="82786F"/>
                </a:solidFill>
              </a:rPr>
              <a:t>2013;369:145–154; Fox CS et. al. </a:t>
            </a:r>
            <a:r>
              <a:rPr lang="en-GB" sz="1200" b="1" i="1" dirty="0">
                <a:solidFill>
                  <a:srgbClr val="82786F"/>
                </a:solidFill>
              </a:rPr>
              <a:t>Diabetes Care </a:t>
            </a:r>
            <a:r>
              <a:rPr lang="en-GB" sz="1200" b="1" dirty="0">
                <a:solidFill>
                  <a:srgbClr val="82786F"/>
                </a:solidFill>
              </a:rPr>
              <a:t>2015 Sep;38(9):1777-803</a:t>
            </a:r>
          </a:p>
        </p:txBody>
      </p:sp>
      <p:sp>
        <p:nvSpPr>
          <p:cNvPr id="11" name="Content Placeholder 10"/>
          <p:cNvSpPr>
            <a:spLocks noGrp="1"/>
          </p:cNvSpPr>
          <p:nvPr>
            <p:ph idx="1"/>
          </p:nvPr>
        </p:nvSpPr>
        <p:spPr>
          <a:xfrm>
            <a:off x="386155" y="792775"/>
            <a:ext cx="8510400" cy="2657475"/>
          </a:xfrm>
        </p:spPr>
        <p:txBody>
          <a:bodyPr/>
          <a:lstStyle/>
          <a:p>
            <a:pPr>
              <a:lnSpc>
                <a:spcPct val="150000"/>
              </a:lnSpc>
              <a:buClr>
                <a:srgbClr val="001965"/>
              </a:buClr>
              <a:buFont typeface="Arial" panose="020B0604020202020204" pitchFamily="34" charset="0"/>
              <a:buChar char="•"/>
            </a:pPr>
            <a:r>
              <a:rPr lang="el-GR" dirty="0">
                <a:solidFill>
                  <a:schemeClr val="tx1"/>
                </a:solidFill>
                <a:sym typeface="Verdana"/>
              </a:rPr>
              <a:t>Υπήρξε μειωμένη χρήση </a:t>
            </a:r>
            <a:r>
              <a:rPr lang="el-GR" dirty="0" err="1">
                <a:solidFill>
                  <a:schemeClr val="tx1"/>
                </a:solidFill>
                <a:sym typeface="Verdana"/>
              </a:rPr>
              <a:t>καρδιο</a:t>
            </a:r>
            <a:r>
              <a:rPr lang="el-GR" dirty="0">
                <a:solidFill>
                  <a:schemeClr val="tx1"/>
                </a:solidFill>
                <a:sym typeface="Verdana"/>
              </a:rPr>
              <a:t>-προστατευτικών φαρμάκων, ιδιαίτερα </a:t>
            </a:r>
            <a:r>
              <a:rPr lang="el-GR" dirty="0" err="1">
                <a:solidFill>
                  <a:schemeClr val="tx1"/>
                </a:solidFill>
                <a:sym typeface="Verdana"/>
              </a:rPr>
              <a:t>στατινών</a:t>
            </a:r>
            <a:r>
              <a:rPr lang="el-GR" dirty="0">
                <a:solidFill>
                  <a:schemeClr val="tx1"/>
                </a:solidFill>
                <a:sym typeface="Verdana"/>
              </a:rPr>
              <a:t>, στην ομάδα παρέμβασης, που προέκυψε από τη βελτίωση των παραγόντων κινδύνου με την παρέμβαση στον τρόπο ζωής</a:t>
            </a:r>
          </a:p>
          <a:p>
            <a:endParaRPr lang="en-GB" dirty="0">
              <a:solidFill>
                <a:schemeClr val="tx1"/>
              </a:solidFill>
              <a:sym typeface="Verdana"/>
            </a:endParaRPr>
          </a:p>
          <a:p>
            <a:endParaRPr lang="en-GB" dirty="0">
              <a:solidFill>
                <a:schemeClr val="tx1"/>
              </a:solidFill>
            </a:endParaRPr>
          </a:p>
        </p:txBody>
      </p:sp>
      <p:sp>
        <p:nvSpPr>
          <p:cNvPr id="12" name="Rounded Rectangle 11"/>
          <p:cNvSpPr/>
          <p:nvPr/>
        </p:nvSpPr>
        <p:spPr>
          <a:xfrm>
            <a:off x="414022" y="2308858"/>
            <a:ext cx="8482533" cy="1028701"/>
          </a:xfrm>
          <a:prstGeom prst="round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l-GR" sz="1400" dirty="0">
                <a:solidFill>
                  <a:srgbClr val="FFFFFF"/>
                </a:solidFill>
                <a:sym typeface="Verdana"/>
              </a:rPr>
              <a:t>Η εντατική παρέμβαση στον τρόπο ζωής, μπορεί με ασφάλεια να οδηγήσει σε απώλεια βάρους και μείωση αναγκών φαρμακευτικής αγωγής για τον έλεγχο των παραγόντων κινδύνου ,χωρίς ταυτόχρονη αύξηση του κινδύνου εμφάνισης καρδιαγγειακών </a:t>
            </a:r>
            <a:r>
              <a:rPr lang="el-GR" sz="1400" dirty="0" err="1">
                <a:solidFill>
                  <a:srgbClr val="FFFFFF"/>
                </a:solidFill>
                <a:sym typeface="Verdana"/>
              </a:rPr>
              <a:t>συμβαμάτων</a:t>
            </a:r>
            <a:r>
              <a:rPr lang="el-GR" sz="1400" dirty="0">
                <a:solidFill>
                  <a:srgbClr val="FFFFFF"/>
                </a:solidFill>
                <a:sym typeface="Verdana"/>
              </a:rPr>
              <a:t> </a:t>
            </a:r>
            <a:endParaRPr lang="en-GB" sz="1400" dirty="0">
              <a:solidFill>
                <a:srgbClr val="FFFFFF"/>
              </a:solidFill>
              <a:sym typeface="Verdana"/>
            </a:endParaRPr>
          </a:p>
        </p:txBody>
      </p:sp>
    </p:spTree>
    <p:extLst>
      <p:ext uri="{BB962C8B-B14F-4D97-AF65-F5344CB8AC3E}">
        <p14:creationId xmlns="" xmlns:p14="http://schemas.microsoft.com/office/powerpoint/2010/main" val="86078450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3554" name="Picture 2"/>
          <p:cNvPicPr>
            <a:picLocks noGrp="1" noChangeAspect="1" noChangeArrowheads="1"/>
          </p:cNvPicPr>
          <p:nvPr>
            <p:ph idx="1"/>
          </p:nvPr>
        </p:nvPicPr>
        <p:blipFill>
          <a:blip r:embed="rId2"/>
          <a:srcRect/>
          <a:stretch>
            <a:fillRect/>
          </a:stretch>
        </p:blipFill>
        <p:spPr bwMode="auto">
          <a:xfrm>
            <a:off x="1143000" y="267874"/>
            <a:ext cx="6858000" cy="466133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p:cNvPicPr>
            <a:picLocks noGrp="1" noChangeAspect="1" noChangeArrowheads="1"/>
          </p:cNvPicPr>
          <p:nvPr>
            <p:ph idx="1"/>
          </p:nvPr>
        </p:nvPicPr>
        <p:blipFill>
          <a:blip r:embed="rId2"/>
          <a:srcRect/>
          <a:stretch>
            <a:fillRect/>
          </a:stretch>
        </p:blipFill>
        <p:spPr bwMode="auto">
          <a:xfrm>
            <a:off x="1314450" y="57150"/>
            <a:ext cx="6286500" cy="49720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7650" name="Picture 2"/>
          <p:cNvPicPr>
            <a:picLocks noGrp="1" noChangeAspect="1" noChangeArrowheads="1"/>
          </p:cNvPicPr>
          <p:nvPr>
            <p:ph idx="1"/>
          </p:nvPr>
        </p:nvPicPr>
        <p:blipFill>
          <a:blip r:embed="rId2"/>
          <a:srcRect/>
          <a:stretch>
            <a:fillRect/>
          </a:stretch>
        </p:blipFill>
        <p:spPr bwMode="auto">
          <a:xfrm>
            <a:off x="1260873" y="273844"/>
            <a:ext cx="6579394" cy="4726781"/>
          </a:xfrm>
          <a:prstGeom prst="rect">
            <a:avLst/>
          </a:prstGeom>
          <a:noFill/>
          <a:ln w="9525">
            <a:noFill/>
            <a:miter lim="800000"/>
            <a:headEnd/>
            <a:tailEnd/>
          </a:ln>
          <a:effectLst/>
        </p:spPr>
      </p:pic>
      <p:pic>
        <p:nvPicPr>
          <p:cNvPr id="4" name="Picture 4"/>
          <p:cNvPicPr>
            <a:picLocks noChangeAspect="1" noChangeArrowheads="1"/>
          </p:cNvPicPr>
          <p:nvPr/>
        </p:nvPicPr>
        <p:blipFill>
          <a:blip r:embed="rId3"/>
          <a:srcRect/>
          <a:stretch>
            <a:fillRect/>
          </a:stretch>
        </p:blipFill>
        <p:spPr bwMode="auto">
          <a:xfrm>
            <a:off x="6565106" y="98823"/>
            <a:ext cx="1371600" cy="3500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14488" y="273844"/>
            <a:ext cx="5915025" cy="4548188"/>
          </a:xfrm>
        </p:spPr>
        <p:txBody>
          <a:bodyPr/>
          <a:lstStyle/>
          <a:p>
            <a:endParaRPr lang="el-GR" dirty="0"/>
          </a:p>
        </p:txBody>
      </p:sp>
      <p:pic>
        <p:nvPicPr>
          <p:cNvPr id="28674" name="Picture 2"/>
          <p:cNvPicPr>
            <a:picLocks noChangeAspect="1" noChangeArrowheads="1"/>
          </p:cNvPicPr>
          <p:nvPr/>
        </p:nvPicPr>
        <p:blipFill>
          <a:blip r:embed="rId2"/>
          <a:srcRect/>
          <a:stretch>
            <a:fillRect/>
          </a:stretch>
        </p:blipFill>
        <p:spPr bwMode="auto">
          <a:xfrm>
            <a:off x="1448396" y="246460"/>
            <a:ext cx="6081117" cy="4650581"/>
          </a:xfrm>
          <a:prstGeom prst="rect">
            <a:avLst/>
          </a:prstGeom>
          <a:noFill/>
          <a:ln w="9525">
            <a:noFill/>
            <a:miter lim="800000"/>
            <a:headEnd/>
            <a:tailEnd/>
          </a:ln>
          <a:effectLst/>
        </p:spPr>
      </p:pic>
      <p:pic>
        <p:nvPicPr>
          <p:cNvPr id="4" name="Picture 4"/>
          <p:cNvPicPr>
            <a:picLocks noChangeAspect="1" noChangeArrowheads="1"/>
          </p:cNvPicPr>
          <p:nvPr/>
        </p:nvPicPr>
        <p:blipFill>
          <a:blip r:embed="rId3"/>
          <a:srcRect/>
          <a:stretch>
            <a:fillRect/>
          </a:stretch>
        </p:blipFill>
        <p:spPr bwMode="auto">
          <a:xfrm>
            <a:off x="5750719" y="4822032"/>
            <a:ext cx="1371600" cy="35004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14488" y="273844"/>
            <a:ext cx="5915025" cy="4869656"/>
          </a:xfrm>
        </p:spPr>
        <p:txBody>
          <a:bodyPr/>
          <a:lstStyle/>
          <a:p>
            <a:endParaRPr lang="el-GR" dirty="0"/>
          </a:p>
        </p:txBody>
      </p:sp>
      <p:pic>
        <p:nvPicPr>
          <p:cNvPr id="8194" name="Picture 2"/>
          <p:cNvPicPr>
            <a:picLocks noChangeAspect="1" noChangeArrowheads="1"/>
          </p:cNvPicPr>
          <p:nvPr/>
        </p:nvPicPr>
        <p:blipFill>
          <a:blip r:embed="rId2"/>
          <a:srcRect/>
          <a:stretch>
            <a:fillRect/>
          </a:stretch>
        </p:blipFill>
        <p:spPr bwMode="auto">
          <a:xfrm>
            <a:off x="1143000" y="0"/>
            <a:ext cx="6858000" cy="4625578"/>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1428750" y="4572001"/>
            <a:ext cx="3986213" cy="478631"/>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271963" y="4625578"/>
            <a:ext cx="3257550" cy="403622"/>
          </a:xfrm>
          <a:prstGeom prst="rect">
            <a:avLst/>
          </a:prstGeom>
          <a:noFill/>
          <a:ln w="9525">
            <a:noFill/>
            <a:miter lim="800000"/>
            <a:headEnd/>
            <a:tailEnd/>
          </a:ln>
          <a:effectLst/>
        </p:spPr>
      </p:pic>
      <p:sp>
        <p:nvSpPr>
          <p:cNvPr id="6" name="5 - Στρογγυλεμένο ορθογώνιο"/>
          <p:cNvSpPr/>
          <p:nvPr/>
        </p:nvSpPr>
        <p:spPr>
          <a:xfrm>
            <a:off x="4572000" y="57150"/>
            <a:ext cx="1314450" cy="514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2457450" y="0"/>
            <a:ext cx="1257300" cy="6286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p:cNvPicPr>
            <a:picLocks noGrp="1" noChangeAspect="1" noChangeArrowheads="1"/>
          </p:cNvPicPr>
          <p:nvPr>
            <p:ph idx="1"/>
          </p:nvPr>
        </p:nvPicPr>
        <p:blipFill>
          <a:blip r:embed="rId2"/>
          <a:srcRect/>
          <a:stretch>
            <a:fillRect/>
          </a:stretch>
        </p:blipFill>
        <p:spPr bwMode="auto">
          <a:xfrm>
            <a:off x="1143000" y="0"/>
            <a:ext cx="6915150" cy="5086350"/>
          </a:xfrm>
          <a:prstGeom prst="rect">
            <a:avLst/>
          </a:prstGeom>
          <a:noFill/>
          <a:ln w="9525">
            <a:noFill/>
            <a:miter lim="800000"/>
            <a:headEnd/>
            <a:tailEnd/>
          </a:ln>
          <a:effectLst/>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p:cNvPicPr>
            <a:picLocks noGrp="1" noChangeAspect="1" noChangeArrowheads="1"/>
          </p:cNvPicPr>
          <p:nvPr>
            <p:ph idx="1"/>
          </p:nvPr>
        </p:nvPicPr>
        <p:blipFill>
          <a:blip r:embed="rId2"/>
          <a:srcRect/>
          <a:stretch>
            <a:fillRect/>
          </a:stretch>
        </p:blipFill>
        <p:spPr bwMode="auto">
          <a:xfrm>
            <a:off x="1257300" y="114300"/>
            <a:ext cx="6629400" cy="48577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p:cNvPicPr>
            <a:picLocks noGrp="1" noChangeAspect="1" noChangeArrowheads="1"/>
          </p:cNvPicPr>
          <p:nvPr>
            <p:ph idx="1"/>
          </p:nvPr>
        </p:nvPicPr>
        <p:blipFill>
          <a:blip r:embed="rId2"/>
          <a:srcRect/>
          <a:stretch>
            <a:fillRect/>
          </a:stretch>
        </p:blipFill>
        <p:spPr bwMode="auto">
          <a:xfrm>
            <a:off x="1257300" y="171450"/>
            <a:ext cx="6686550" cy="4857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314450" y="628650"/>
            <a:ext cx="6588732" cy="443052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6300192" y="4886325"/>
            <a:ext cx="1550194" cy="25717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570222" y="4569972"/>
            <a:ext cx="1121569" cy="322325"/>
          </a:xfrm>
          <a:prstGeom prst="rect">
            <a:avLst/>
          </a:prstGeom>
          <a:noFill/>
          <a:ln w="9525">
            <a:noFill/>
            <a:miter lim="800000"/>
            <a:headEnd/>
            <a:tailEnd/>
          </a:ln>
        </p:spPr>
      </p:pic>
      <p:sp>
        <p:nvSpPr>
          <p:cNvPr id="8" name="7 - Ορθογώνιο"/>
          <p:cNvSpPr/>
          <p:nvPr/>
        </p:nvSpPr>
        <p:spPr>
          <a:xfrm>
            <a:off x="1314450" y="4000500"/>
            <a:ext cx="655191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200" dirty="0"/>
              <a:t>O</a:t>
            </a:r>
            <a:r>
              <a:rPr lang="el-GR" sz="1200" dirty="0"/>
              <a:t>ι </a:t>
            </a:r>
            <a:r>
              <a:rPr lang="en-GB" sz="1200" dirty="0"/>
              <a:t>clock </a:t>
            </a:r>
            <a:r>
              <a:rPr lang="el-GR" sz="1200" dirty="0"/>
              <a:t>πρωτεΐνες ανιχνεύουν καθημερινές αλλαγές στο κυτταρικό μεταβολισμό και συστηματικά ερεθίσματα και προάγουν αλλαγές στο κιρκαδιανό μεταγραφικό φορτίο</a:t>
            </a:r>
          </a:p>
        </p:txBody>
      </p:sp>
      <p:sp>
        <p:nvSpPr>
          <p:cNvPr id="9" name="8 - Τίτλος"/>
          <p:cNvSpPr>
            <a:spLocks noGrp="1"/>
          </p:cNvSpPr>
          <p:nvPr>
            <p:ph type="title"/>
          </p:nvPr>
        </p:nvSpPr>
        <p:spPr>
          <a:xfrm>
            <a:off x="1314450" y="171450"/>
            <a:ext cx="6572250" cy="594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50000"/>
              </a:lnSpc>
            </a:pPr>
            <a:r>
              <a:rPr lang="el-GR" sz="1350" dirty="0">
                <a:latin typeface="Verdana" pitchFamily="34" charset="0"/>
                <a:ea typeface="Verdana" pitchFamily="34" charset="0"/>
              </a:rPr>
              <a:t>Κιρκαδιανή </a:t>
            </a:r>
            <a:r>
              <a:rPr lang="el-GR" sz="1350" dirty="0" err="1">
                <a:latin typeface="Verdana" pitchFamily="34" charset="0"/>
                <a:ea typeface="Verdana" pitchFamily="34" charset="0"/>
              </a:rPr>
              <a:t>παλμογεννήτρια</a:t>
            </a:r>
            <a:r>
              <a:rPr lang="el-GR" sz="1350" dirty="0">
                <a:latin typeface="Verdana" pitchFamily="34" charset="0"/>
                <a:ea typeface="Verdana" pitchFamily="34" charset="0"/>
              </a:rPr>
              <a:t>(</a:t>
            </a:r>
            <a:r>
              <a:rPr lang="en-GB" sz="1350" dirty="0">
                <a:latin typeface="Verdana" pitchFamily="34" charset="0"/>
                <a:ea typeface="Verdana" pitchFamily="34" charset="0"/>
              </a:rPr>
              <a:t>cell-autonomous circadian oscillator)</a:t>
            </a:r>
            <a:r>
              <a:rPr lang="el-GR" sz="1350" dirty="0">
                <a:latin typeface="Verdana" pitchFamily="34" charset="0"/>
                <a:ea typeface="Verdana" pitchFamily="34" charset="0"/>
              </a:rPr>
              <a:t>: </a:t>
            </a:r>
            <a:endParaRPr lang="en-GB" sz="1350" dirty="0">
              <a:latin typeface="Verdana" pitchFamily="34" charset="0"/>
              <a:ea typeface="Verdana" pitchFamily="34" charset="0"/>
            </a:endParaRPr>
          </a:p>
          <a:p>
            <a:pPr algn="ctr">
              <a:lnSpc>
                <a:spcPct val="150000"/>
              </a:lnSpc>
            </a:pPr>
            <a:r>
              <a:rPr lang="el-GR" sz="1350" dirty="0">
                <a:latin typeface="Verdana" pitchFamily="34" charset="0"/>
                <a:ea typeface="Verdana" pitchFamily="34" charset="0"/>
              </a:rPr>
              <a:t>Πλαστικότητα και αυτονομία</a:t>
            </a:r>
          </a:p>
        </p:txBody>
      </p:sp>
      <p:pic>
        <p:nvPicPr>
          <p:cNvPr id="10" name="Picture 3"/>
          <p:cNvPicPr>
            <a:picLocks noChangeAspect="1" noChangeArrowheads="1"/>
          </p:cNvPicPr>
          <p:nvPr/>
        </p:nvPicPr>
        <p:blipFill>
          <a:blip r:embed="rId4" cstate="print"/>
          <a:srcRect/>
          <a:stretch>
            <a:fillRect/>
          </a:stretch>
        </p:blipFill>
        <p:spPr bwMode="auto">
          <a:xfrm>
            <a:off x="4171950" y="4821175"/>
            <a:ext cx="1121569" cy="32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9218" name="Picture 2" descr="C:\Documents and Settings\SPYROS\Desktop\image_21.jpg"/>
          <p:cNvPicPr>
            <a:picLocks noGrp="1" noChangeAspect="1" noChangeArrowheads="1"/>
          </p:cNvPicPr>
          <p:nvPr>
            <p:ph idx="1"/>
          </p:nvPr>
        </p:nvPicPr>
        <p:blipFill>
          <a:blip r:embed="rId2" cstate="print"/>
          <a:srcRect/>
          <a:stretch>
            <a:fillRect/>
          </a:stretch>
        </p:blipFill>
        <p:spPr bwMode="auto">
          <a:xfrm>
            <a:off x="1357290" y="214296"/>
            <a:ext cx="6482999" cy="4768487"/>
          </a:xfrm>
          <a:prstGeom prst="rect">
            <a:avLst/>
          </a:prstGeom>
          <a:noFill/>
        </p:spPr>
      </p:pic>
      <p:sp>
        <p:nvSpPr>
          <p:cNvPr id="4" name="3 - Ορθογώνιο"/>
          <p:cNvSpPr/>
          <p:nvPr/>
        </p:nvSpPr>
        <p:spPr>
          <a:xfrm>
            <a:off x="1357290" y="160718"/>
            <a:ext cx="6482999" cy="750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Όργανο-ειδικοί περιφερικοί κιρκαδιανοί ρυθμοί</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330900" y="226880"/>
            <a:ext cx="8509000" cy="703081"/>
          </a:xfrm>
        </p:spPr>
        <p:txBody>
          <a:bodyPr/>
          <a:lstStyle/>
          <a:p>
            <a:r>
              <a:rPr lang="el-GR" dirty="0"/>
              <a:t>                    Εντατική παρέμβαση στον τρόπο ζωής</a:t>
            </a:r>
            <a:r>
              <a:rPr lang="en-GB" baseline="30000" dirty="0"/>
              <a:t>*</a:t>
            </a:r>
            <a:r>
              <a:rPr lang="en-GB" sz="1900" dirty="0"/>
              <a:t/>
            </a:r>
            <a:br>
              <a:rPr lang="en-GB" sz="1900" dirty="0"/>
            </a:br>
            <a:r>
              <a:rPr lang="el-GR" sz="1900" dirty="0"/>
              <a:t>                            </a:t>
            </a:r>
            <a:r>
              <a:rPr lang="en-GB" sz="1800" b="0" dirty="0" err="1">
                <a:solidFill>
                  <a:srgbClr val="009FDA"/>
                </a:solidFill>
              </a:rPr>
              <a:t>Da</a:t>
            </a:r>
            <a:r>
              <a:rPr lang="en-GB" sz="1800" b="0" dirty="0">
                <a:solidFill>
                  <a:srgbClr val="009FDA"/>
                </a:solidFill>
              </a:rPr>
              <a:t> Qing Diabetes Prevention Study</a:t>
            </a:r>
            <a:endParaRPr lang="en-GB" sz="1800" b="0" strike="sngStrike" dirty="0">
              <a:solidFill>
                <a:srgbClr val="009FDA"/>
              </a:solidFill>
            </a:endParaRPr>
          </a:p>
        </p:txBody>
      </p:sp>
      <p:sp>
        <p:nvSpPr>
          <p:cNvPr id="8" name="Text Placeholder 7"/>
          <p:cNvSpPr>
            <a:spLocks noGrp="1"/>
          </p:cNvSpPr>
          <p:nvPr>
            <p:ph type="body" sz="quarter" idx="10"/>
          </p:nvPr>
        </p:nvSpPr>
        <p:spPr>
          <a:xfrm>
            <a:off x="0" y="4548870"/>
            <a:ext cx="8826502" cy="490058"/>
          </a:xfrm>
        </p:spPr>
        <p:txBody>
          <a:bodyPr>
            <a:normAutofit fontScale="85000" lnSpcReduction="20000"/>
          </a:bodyPr>
          <a:lstStyle/>
          <a:p>
            <a:pPr>
              <a:spcAft>
                <a:spcPts val="0"/>
              </a:spcAft>
              <a:buFont typeface="Arial" charset="0"/>
              <a:buChar char="•"/>
            </a:pPr>
            <a:r>
              <a:rPr lang="el-GR" sz="1200" b="1" dirty="0">
                <a:solidFill>
                  <a:srgbClr val="82786F"/>
                </a:solidFill>
                <a:cs typeface="Arial" pitchFamily="34" charset="0"/>
              </a:rPr>
              <a:t>Παρέμβαση στον τρόπο ζωής που σχετίζεται με μειωμένη θνησιμότητα CVD. Η παρέμβαση χωρίστηκε σε τρεις κατηγορίες (διατροφή,  άσκηση και δίαιτα +άσκηση.)</a:t>
            </a:r>
          </a:p>
          <a:p>
            <a:pPr>
              <a:spcAft>
                <a:spcPts val="0"/>
              </a:spcAft>
            </a:pPr>
            <a:r>
              <a:rPr lang="el-GR" sz="1200" b="1" dirty="0">
                <a:solidFill>
                  <a:srgbClr val="82786F"/>
                </a:solidFill>
                <a:cs typeface="Arial" pitchFamily="34" charset="0"/>
              </a:rPr>
              <a:t>                                     </a:t>
            </a:r>
            <a:r>
              <a:rPr lang="en-GB" sz="1200" b="1" dirty="0">
                <a:solidFill>
                  <a:srgbClr val="82786F"/>
                </a:solidFill>
                <a:cs typeface="Arial" pitchFamily="34" charset="0"/>
              </a:rPr>
              <a:t>Li G et al. </a:t>
            </a:r>
            <a:r>
              <a:rPr lang="en-GB" sz="1200" b="1" i="1" dirty="0">
                <a:solidFill>
                  <a:srgbClr val="82786F"/>
                </a:solidFill>
                <a:cs typeface="Arial" pitchFamily="34" charset="0"/>
              </a:rPr>
              <a:t>Lancet Diabetes </a:t>
            </a:r>
            <a:r>
              <a:rPr lang="en-GB" sz="1200" b="1" i="1" dirty="0" err="1">
                <a:solidFill>
                  <a:srgbClr val="82786F"/>
                </a:solidFill>
                <a:cs typeface="Arial" pitchFamily="34" charset="0"/>
              </a:rPr>
              <a:t>Endocrinol</a:t>
            </a:r>
            <a:r>
              <a:rPr lang="en-GB" sz="1200" b="1" i="1" dirty="0">
                <a:solidFill>
                  <a:srgbClr val="82786F"/>
                </a:solidFill>
                <a:cs typeface="Arial" pitchFamily="34" charset="0"/>
              </a:rPr>
              <a:t> </a:t>
            </a:r>
            <a:r>
              <a:rPr lang="en-GB" sz="1200" b="1" dirty="0">
                <a:solidFill>
                  <a:srgbClr val="82786F"/>
                </a:solidFill>
                <a:cs typeface="Arial" pitchFamily="34" charset="0"/>
              </a:rPr>
              <a:t>2014;2:474–480. </a:t>
            </a:r>
          </a:p>
        </p:txBody>
      </p:sp>
      <p:graphicFrame>
        <p:nvGraphicFramePr>
          <p:cNvPr id="10" name="Table 9"/>
          <p:cNvGraphicFramePr>
            <a:graphicFrameLocks noGrp="1"/>
          </p:cNvGraphicFramePr>
          <p:nvPr>
            <p:extLst>
              <p:ext uri="{D42A27DB-BD31-4B8C-83A1-F6EECF244321}">
                <p14:modId xmlns="" xmlns:p14="http://schemas.microsoft.com/office/powerpoint/2010/main" val="4253678921"/>
              </p:ext>
            </p:extLst>
          </p:nvPr>
        </p:nvGraphicFramePr>
        <p:xfrm>
          <a:off x="329876" y="3606800"/>
          <a:ext cx="8496624" cy="760390"/>
        </p:xfrm>
        <a:graphic>
          <a:graphicData uri="http://schemas.openxmlformats.org/drawingml/2006/table">
            <a:tbl>
              <a:tblPr firstRow="1" bandRow="1">
                <a:tableStyleId>{5C22544A-7EE6-4342-B048-85BDC9FD1C3A}</a:tableStyleId>
              </a:tblPr>
              <a:tblGrid>
                <a:gridCol w="2677818">
                  <a:extLst>
                    <a:ext uri="{9D8B030D-6E8A-4147-A177-3AD203B41FA5}">
                      <a16:colId xmlns="" xmlns:a16="http://schemas.microsoft.com/office/drawing/2014/main" val="20000"/>
                    </a:ext>
                  </a:extLst>
                </a:gridCol>
                <a:gridCol w="1746107">
                  <a:extLst>
                    <a:ext uri="{9D8B030D-6E8A-4147-A177-3AD203B41FA5}">
                      <a16:colId xmlns="" xmlns:a16="http://schemas.microsoft.com/office/drawing/2014/main" val="20001"/>
                    </a:ext>
                  </a:extLst>
                </a:gridCol>
                <a:gridCol w="1604484">
                  <a:extLst>
                    <a:ext uri="{9D8B030D-6E8A-4147-A177-3AD203B41FA5}">
                      <a16:colId xmlns="" xmlns:a16="http://schemas.microsoft.com/office/drawing/2014/main" val="20002"/>
                    </a:ext>
                  </a:extLst>
                </a:gridCol>
                <a:gridCol w="1710566">
                  <a:extLst>
                    <a:ext uri="{9D8B030D-6E8A-4147-A177-3AD203B41FA5}">
                      <a16:colId xmlns="" xmlns:a16="http://schemas.microsoft.com/office/drawing/2014/main" val="20003"/>
                    </a:ext>
                  </a:extLst>
                </a:gridCol>
                <a:gridCol w="757649">
                  <a:extLst>
                    <a:ext uri="{9D8B030D-6E8A-4147-A177-3AD203B41FA5}">
                      <a16:colId xmlns="" xmlns:a16="http://schemas.microsoft.com/office/drawing/2014/main" val="20004"/>
                    </a:ext>
                  </a:extLst>
                </a:gridCol>
              </a:tblGrid>
              <a:tr h="457200">
                <a:tc>
                  <a:txBody>
                    <a:bodyPr/>
                    <a:lstStyle/>
                    <a:p>
                      <a:pPr algn="l"/>
                      <a:r>
                        <a:rPr lang="en-GB" sz="1100" baseline="0" dirty="0"/>
                        <a:t>C</a:t>
                      </a:r>
                      <a:r>
                        <a:rPr lang="en-GB" sz="1100" dirty="0"/>
                        <a:t>umulative death incidence </a:t>
                      </a:r>
                      <a:br>
                        <a:rPr lang="en-GB" sz="1100" dirty="0"/>
                      </a:br>
                      <a:r>
                        <a:rPr lang="en-GB" sz="1100" dirty="0"/>
                        <a:t>(%; 95% CI)</a:t>
                      </a:r>
                      <a:endParaRPr lang="en-GB" sz="1100" dirty="0">
                        <a:solidFill>
                          <a:schemeClr val="tx1"/>
                        </a:solidFill>
                      </a:endParaRPr>
                    </a:p>
                  </a:txBody>
                  <a:tcPr marL="36000" marR="36000" marT="18000" marB="1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65"/>
                    </a:solidFill>
                  </a:tcPr>
                </a:tc>
                <a:tc>
                  <a:txBody>
                    <a:bodyPr/>
                    <a:lstStyle/>
                    <a:p>
                      <a:pPr algn="ctr"/>
                      <a:r>
                        <a:rPr lang="en-GB" sz="1100" dirty="0"/>
                        <a:t>Intervention</a:t>
                      </a:r>
                      <a:r>
                        <a:rPr lang="en-GB" sz="1100" baseline="0" dirty="0"/>
                        <a:t> (n=430)</a:t>
                      </a:r>
                      <a:endParaRPr lang="en-GB" sz="1100" dirty="0">
                        <a:solidFill>
                          <a:schemeClr val="tx1"/>
                        </a:solidFill>
                      </a:endParaRPr>
                    </a:p>
                  </a:txBody>
                  <a:tcPr marL="36000" marR="36000" marT="18000" marB="1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65"/>
                    </a:solidFill>
                  </a:tcPr>
                </a:tc>
                <a:tc>
                  <a:txBody>
                    <a:bodyPr/>
                    <a:lstStyle/>
                    <a:p>
                      <a:pPr algn="ctr"/>
                      <a:r>
                        <a:rPr lang="en-GB" sz="1100" dirty="0"/>
                        <a:t>Control </a:t>
                      </a:r>
                      <a:br>
                        <a:rPr lang="en-GB" sz="1100" dirty="0"/>
                      </a:br>
                      <a:r>
                        <a:rPr lang="en-GB" sz="1100" dirty="0"/>
                        <a:t>(n=138)</a:t>
                      </a:r>
                      <a:endParaRPr lang="en-GB" sz="1100" dirty="0">
                        <a:solidFill>
                          <a:schemeClr val="tx1"/>
                        </a:solidFill>
                      </a:endParaRPr>
                    </a:p>
                  </a:txBody>
                  <a:tcPr marL="36000" marR="36000" marT="18000" marB="1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65"/>
                    </a:solidFill>
                  </a:tcPr>
                </a:tc>
                <a:tc>
                  <a:txBody>
                    <a:bodyPr/>
                    <a:lstStyle/>
                    <a:p>
                      <a:pPr algn="ctr"/>
                      <a:r>
                        <a:rPr lang="en-GB" sz="1100" dirty="0"/>
                        <a:t>Hazard</a:t>
                      </a:r>
                      <a:r>
                        <a:rPr lang="en-GB" sz="1100" baseline="0" dirty="0"/>
                        <a:t> ratio </a:t>
                      </a:r>
                      <a:br>
                        <a:rPr lang="en-GB" sz="1100" baseline="0" dirty="0"/>
                      </a:br>
                      <a:r>
                        <a:rPr lang="en-GB" sz="1100" baseline="0" dirty="0"/>
                        <a:t>(95% CI)</a:t>
                      </a:r>
                      <a:endParaRPr lang="en-GB" sz="1100" dirty="0">
                        <a:solidFill>
                          <a:schemeClr val="tx1"/>
                        </a:solidFill>
                      </a:endParaRPr>
                    </a:p>
                  </a:txBody>
                  <a:tcPr marL="36000" marR="36000" marT="18000" marB="1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65"/>
                    </a:solidFill>
                  </a:tcPr>
                </a:tc>
                <a:tc>
                  <a:txBody>
                    <a:bodyPr/>
                    <a:lstStyle/>
                    <a:p>
                      <a:pPr algn="ctr"/>
                      <a:r>
                        <a:rPr lang="en-GB" sz="1100" dirty="0"/>
                        <a:t>p-value</a:t>
                      </a:r>
                      <a:endParaRPr lang="en-GB" sz="1100" dirty="0">
                        <a:solidFill>
                          <a:schemeClr val="tx1"/>
                        </a:solidFill>
                      </a:endParaRPr>
                    </a:p>
                  </a:txBody>
                  <a:tcPr marL="36000" marR="36000" marT="18000" marB="18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65"/>
                    </a:solidFill>
                  </a:tcPr>
                </a:tc>
                <a:extLst>
                  <a:ext uri="{0D108BD9-81ED-4DB2-BD59-A6C34878D82A}">
                    <a16:rowId xmlns="" xmlns:a16="http://schemas.microsoft.com/office/drawing/2014/main" val="10000"/>
                  </a:ext>
                </a:extLst>
              </a:tr>
              <a:tr h="303190">
                <a:tc>
                  <a:txBody>
                    <a:bodyPr/>
                    <a:lstStyle/>
                    <a:p>
                      <a:r>
                        <a:rPr lang="en-GB" sz="1100" dirty="0"/>
                        <a:t>All-cause</a:t>
                      </a:r>
                      <a:r>
                        <a:rPr lang="en-GB" sz="1100" baseline="0" dirty="0"/>
                        <a:t> mortality </a:t>
                      </a:r>
                      <a:endParaRPr lang="en-GB" sz="1100" b="0" dirty="0">
                        <a:solidFill>
                          <a:schemeClr val="tx1"/>
                        </a:solidFill>
                      </a:endParaRPr>
                    </a:p>
                  </a:txBody>
                  <a:tcPr marL="36000" marR="36000" marT="18000" marB="18000" anchor="ctr">
                    <a:lnT w="38100" cmpd="sng">
                      <a:noFill/>
                    </a:lnT>
                    <a:lnB w="9525" cap="flat" cmpd="sng" algn="ctr">
                      <a:solidFill>
                        <a:srgbClr val="001965"/>
                      </a:solidFill>
                      <a:prstDash val="solid"/>
                      <a:round/>
                      <a:headEnd type="none" w="med" len="med"/>
                      <a:tailEnd type="none" w="med" len="med"/>
                    </a:lnB>
                    <a:solidFill>
                      <a:srgbClr val="E0DED8"/>
                    </a:solidFill>
                  </a:tcPr>
                </a:tc>
                <a:tc>
                  <a:txBody>
                    <a:bodyPr/>
                    <a:lstStyle/>
                    <a:p>
                      <a:pPr algn="ctr"/>
                      <a:r>
                        <a:rPr lang="en-GB" sz="1100" dirty="0"/>
                        <a:t>28.1%</a:t>
                      </a:r>
                      <a:r>
                        <a:rPr lang="en-GB" sz="1100" baseline="0" dirty="0"/>
                        <a:t> </a:t>
                      </a:r>
                      <a:r>
                        <a:rPr lang="en-GB" sz="1100" dirty="0"/>
                        <a:t>(23.9−32.4)</a:t>
                      </a:r>
                      <a:endParaRPr lang="en-GB" sz="1100" dirty="0">
                        <a:solidFill>
                          <a:schemeClr val="tx1"/>
                        </a:solidFill>
                      </a:endParaRPr>
                    </a:p>
                  </a:txBody>
                  <a:tcPr marL="36000" marR="36000" marT="18000" marB="18000" anchor="ctr">
                    <a:lnT w="38100" cmpd="sng">
                      <a:noFill/>
                    </a:lnT>
                    <a:lnB w="9525" cap="flat" cmpd="sng" algn="ctr">
                      <a:solidFill>
                        <a:srgbClr val="001965"/>
                      </a:solidFill>
                      <a:prstDash val="solid"/>
                      <a:round/>
                      <a:headEnd type="none" w="med" len="med"/>
                      <a:tailEnd type="none" w="med" len="med"/>
                    </a:lnB>
                    <a:solidFill>
                      <a:srgbClr val="E0DED8"/>
                    </a:solidFill>
                  </a:tcPr>
                </a:tc>
                <a:tc>
                  <a:txBody>
                    <a:bodyPr/>
                    <a:lstStyle/>
                    <a:p>
                      <a:pPr algn="ctr"/>
                      <a:r>
                        <a:rPr lang="en-GB" sz="1100" dirty="0"/>
                        <a:t>38.4%</a:t>
                      </a:r>
                      <a:r>
                        <a:rPr lang="en-GB" sz="1100" baseline="0" dirty="0"/>
                        <a:t> </a:t>
                      </a:r>
                      <a:r>
                        <a:rPr lang="en-GB" sz="1100" dirty="0"/>
                        <a:t>(30.0−46.5)</a:t>
                      </a:r>
                      <a:endParaRPr lang="en-GB" sz="1100" dirty="0">
                        <a:solidFill>
                          <a:schemeClr val="tx1"/>
                        </a:solidFill>
                      </a:endParaRPr>
                    </a:p>
                  </a:txBody>
                  <a:tcPr marL="36000" marR="36000" marT="18000" marB="18000" anchor="ctr">
                    <a:lnT w="38100" cmpd="sng">
                      <a:noFill/>
                    </a:lnT>
                    <a:lnB w="9525" cap="flat" cmpd="sng" algn="ctr">
                      <a:solidFill>
                        <a:srgbClr val="001965"/>
                      </a:solidFill>
                      <a:prstDash val="solid"/>
                      <a:round/>
                      <a:headEnd type="none" w="med" len="med"/>
                      <a:tailEnd type="none" w="med" len="med"/>
                    </a:lnB>
                    <a:solidFill>
                      <a:srgbClr val="E0DED8"/>
                    </a:solidFill>
                  </a:tcPr>
                </a:tc>
                <a:tc>
                  <a:txBody>
                    <a:bodyPr/>
                    <a:lstStyle/>
                    <a:p>
                      <a:pPr algn="ctr"/>
                      <a:r>
                        <a:rPr lang="en-GB" sz="1100" dirty="0"/>
                        <a:t>0.71</a:t>
                      </a:r>
                      <a:r>
                        <a:rPr lang="en-GB" sz="1100" baseline="0" dirty="0"/>
                        <a:t> </a:t>
                      </a:r>
                      <a:r>
                        <a:rPr lang="en-GB" sz="1100" dirty="0"/>
                        <a:t>(0.51−0.99)</a:t>
                      </a:r>
                      <a:endParaRPr lang="en-GB" sz="1100" dirty="0">
                        <a:solidFill>
                          <a:schemeClr val="tx1"/>
                        </a:solidFill>
                      </a:endParaRPr>
                    </a:p>
                  </a:txBody>
                  <a:tcPr marL="36000" marR="36000" marT="18000" marB="18000" anchor="ctr">
                    <a:lnT w="38100" cmpd="sng">
                      <a:noFill/>
                    </a:lnT>
                    <a:lnB w="9525" cap="flat" cmpd="sng" algn="ctr">
                      <a:solidFill>
                        <a:srgbClr val="001965"/>
                      </a:solidFill>
                      <a:prstDash val="solid"/>
                      <a:round/>
                      <a:headEnd type="none" w="med" len="med"/>
                      <a:tailEnd type="none" w="med" len="med"/>
                    </a:lnB>
                    <a:solidFill>
                      <a:srgbClr val="E0DED8"/>
                    </a:solidFill>
                  </a:tcPr>
                </a:tc>
                <a:tc>
                  <a:txBody>
                    <a:bodyPr/>
                    <a:lstStyle/>
                    <a:p>
                      <a:pPr algn="ctr"/>
                      <a:r>
                        <a:rPr lang="en-GB" sz="1100" dirty="0"/>
                        <a:t>0.049</a:t>
                      </a:r>
                      <a:endParaRPr lang="en-GB" sz="1100" dirty="0">
                        <a:solidFill>
                          <a:schemeClr val="tx1"/>
                        </a:solidFill>
                      </a:endParaRPr>
                    </a:p>
                  </a:txBody>
                  <a:tcPr marL="36000" marR="36000" marT="18000" marB="18000" anchor="ctr">
                    <a:lnT w="38100" cmpd="sng">
                      <a:noFill/>
                    </a:lnT>
                    <a:lnB w="9525" cap="flat" cmpd="sng" algn="ctr">
                      <a:solidFill>
                        <a:srgbClr val="001965"/>
                      </a:solidFill>
                      <a:prstDash val="solid"/>
                      <a:round/>
                      <a:headEnd type="none" w="med" len="med"/>
                      <a:tailEnd type="none" w="med" len="med"/>
                    </a:lnB>
                    <a:solidFill>
                      <a:srgbClr val="E0DED8"/>
                    </a:solidFill>
                  </a:tcPr>
                </a:tc>
                <a:extLst>
                  <a:ext uri="{0D108BD9-81ED-4DB2-BD59-A6C34878D82A}">
                    <a16:rowId xmlns="" xmlns:a16="http://schemas.microsoft.com/office/drawing/2014/main" val="10001"/>
                  </a:ext>
                </a:extLst>
              </a:tr>
            </a:tbl>
          </a:graphicData>
        </a:graphic>
      </p:graphicFrame>
      <p:grpSp>
        <p:nvGrpSpPr>
          <p:cNvPr id="64" name="Group 63"/>
          <p:cNvGrpSpPr/>
          <p:nvPr/>
        </p:nvGrpSpPr>
        <p:grpSpPr>
          <a:xfrm>
            <a:off x="454893" y="1033197"/>
            <a:ext cx="7842832" cy="2264082"/>
            <a:chOff x="372132" y="1163697"/>
            <a:chExt cx="3986106" cy="2944657"/>
          </a:xfrm>
        </p:grpSpPr>
        <p:cxnSp>
          <p:nvCxnSpPr>
            <p:cNvPr id="12" name="Straight Connector 11"/>
            <p:cNvCxnSpPr/>
            <p:nvPr/>
          </p:nvCxnSpPr>
          <p:spPr>
            <a:xfrm rot="16200000" flipH="1">
              <a:off x="-134904" y="2611420"/>
              <a:ext cx="2098647" cy="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14421" y="3660751"/>
              <a:ext cx="332422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28715" y="3660749"/>
              <a:ext cx="8572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8715" y="3241094"/>
              <a:ext cx="8572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28715" y="2821440"/>
              <a:ext cx="8572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28715" y="2401786"/>
              <a:ext cx="8572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8715" y="1982132"/>
              <a:ext cx="8572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28715" y="1562478"/>
              <a:ext cx="8572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1346" y="3527399"/>
              <a:ext cx="419119" cy="360264"/>
            </a:xfrm>
            <a:prstGeom prst="rect">
              <a:avLst/>
            </a:prstGeom>
            <a:noFill/>
          </p:spPr>
          <p:txBody>
            <a:bodyPr wrap="square" rtlCol="0">
              <a:spAutoFit/>
            </a:bodyPr>
            <a:lstStyle/>
            <a:p>
              <a:pPr algn="r"/>
              <a:r>
                <a:rPr lang="en-GB" sz="1200" dirty="0">
                  <a:solidFill>
                    <a:srgbClr val="001965"/>
                  </a:solidFill>
                  <a:latin typeface="Verdana"/>
                  <a:cs typeface="Arial" pitchFamily="34" charset="0"/>
                </a:rPr>
                <a:t>0</a:t>
              </a:r>
            </a:p>
          </p:txBody>
        </p:sp>
        <p:sp>
          <p:nvSpPr>
            <p:cNvPr id="24" name="TextBox 23"/>
            <p:cNvSpPr txBox="1"/>
            <p:nvPr/>
          </p:nvSpPr>
          <p:spPr>
            <a:xfrm>
              <a:off x="441346" y="1419861"/>
              <a:ext cx="419119" cy="360264"/>
            </a:xfrm>
            <a:prstGeom prst="rect">
              <a:avLst/>
            </a:prstGeom>
            <a:noFill/>
          </p:spPr>
          <p:txBody>
            <a:bodyPr wrap="square" rtlCol="0">
              <a:spAutoFit/>
            </a:bodyPr>
            <a:lstStyle/>
            <a:p>
              <a:pPr algn="r"/>
              <a:r>
                <a:rPr lang="en-GB" sz="1200" dirty="0">
                  <a:solidFill>
                    <a:srgbClr val="001965"/>
                  </a:solidFill>
                  <a:latin typeface="Verdana"/>
                  <a:cs typeface="Arial" pitchFamily="34" charset="0"/>
                </a:rPr>
                <a:t>25</a:t>
              </a:r>
            </a:p>
          </p:txBody>
        </p:sp>
        <p:sp>
          <p:nvSpPr>
            <p:cNvPr id="25" name="TextBox 24"/>
            <p:cNvSpPr txBox="1"/>
            <p:nvPr/>
          </p:nvSpPr>
          <p:spPr>
            <a:xfrm rot="16200000">
              <a:off x="-897134" y="2432963"/>
              <a:ext cx="2867029" cy="328497"/>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CVD mortality in </a:t>
              </a:r>
              <a:br>
                <a:rPr lang="en-GB" sz="1200" dirty="0">
                  <a:solidFill>
                    <a:srgbClr val="001965"/>
                  </a:solidFill>
                  <a:latin typeface="Verdana"/>
                  <a:cs typeface="Arial" pitchFamily="34" charset="0"/>
                </a:rPr>
              </a:br>
              <a:r>
                <a:rPr lang="en-GB" sz="1200" dirty="0">
                  <a:solidFill>
                    <a:srgbClr val="001965"/>
                  </a:solidFill>
                  <a:latin typeface="Verdana"/>
                  <a:cs typeface="Arial" pitchFamily="34" charset="0"/>
                </a:rPr>
                <a:t>proportion of </a:t>
              </a:r>
              <a:br>
                <a:rPr lang="en-GB" sz="1200" dirty="0">
                  <a:solidFill>
                    <a:srgbClr val="001965"/>
                  </a:solidFill>
                  <a:latin typeface="Verdana"/>
                  <a:cs typeface="Arial" pitchFamily="34" charset="0"/>
                </a:rPr>
              </a:br>
              <a:r>
                <a:rPr lang="en-GB" sz="1200" dirty="0">
                  <a:solidFill>
                    <a:srgbClr val="001965"/>
                  </a:solidFill>
                  <a:latin typeface="Verdana"/>
                  <a:cs typeface="Arial" pitchFamily="34" charset="0"/>
                </a:rPr>
                <a:t>participants (%)</a:t>
              </a:r>
            </a:p>
          </p:txBody>
        </p:sp>
        <p:sp>
          <p:nvSpPr>
            <p:cNvPr id="27" name="TextBox 26"/>
            <p:cNvSpPr txBox="1"/>
            <p:nvPr/>
          </p:nvSpPr>
          <p:spPr>
            <a:xfrm>
              <a:off x="441346" y="3105893"/>
              <a:ext cx="419119" cy="360264"/>
            </a:xfrm>
            <a:prstGeom prst="rect">
              <a:avLst/>
            </a:prstGeom>
            <a:noFill/>
          </p:spPr>
          <p:txBody>
            <a:bodyPr wrap="square" rtlCol="0">
              <a:spAutoFit/>
            </a:bodyPr>
            <a:lstStyle/>
            <a:p>
              <a:pPr algn="r"/>
              <a:r>
                <a:rPr lang="en-GB" sz="1200" dirty="0">
                  <a:solidFill>
                    <a:srgbClr val="001965"/>
                  </a:solidFill>
                  <a:latin typeface="Verdana"/>
                  <a:cs typeface="Arial" pitchFamily="34" charset="0"/>
                </a:rPr>
                <a:t>5</a:t>
              </a:r>
            </a:p>
          </p:txBody>
        </p:sp>
        <p:sp>
          <p:nvSpPr>
            <p:cNvPr id="28" name="TextBox 27"/>
            <p:cNvSpPr txBox="1"/>
            <p:nvPr/>
          </p:nvSpPr>
          <p:spPr>
            <a:xfrm>
              <a:off x="441346" y="2684384"/>
              <a:ext cx="419119" cy="360264"/>
            </a:xfrm>
            <a:prstGeom prst="rect">
              <a:avLst/>
            </a:prstGeom>
            <a:noFill/>
          </p:spPr>
          <p:txBody>
            <a:bodyPr wrap="square" rtlCol="0">
              <a:spAutoFit/>
            </a:bodyPr>
            <a:lstStyle/>
            <a:p>
              <a:pPr algn="r"/>
              <a:r>
                <a:rPr lang="en-GB" sz="1200" dirty="0">
                  <a:solidFill>
                    <a:srgbClr val="001965"/>
                  </a:solidFill>
                  <a:latin typeface="Verdana"/>
                  <a:cs typeface="Arial" pitchFamily="34" charset="0"/>
                </a:rPr>
                <a:t>10</a:t>
              </a:r>
            </a:p>
          </p:txBody>
        </p:sp>
        <p:sp>
          <p:nvSpPr>
            <p:cNvPr id="29" name="TextBox 28"/>
            <p:cNvSpPr txBox="1"/>
            <p:nvPr/>
          </p:nvSpPr>
          <p:spPr>
            <a:xfrm>
              <a:off x="441346" y="2262875"/>
              <a:ext cx="419119" cy="360264"/>
            </a:xfrm>
            <a:prstGeom prst="rect">
              <a:avLst/>
            </a:prstGeom>
            <a:noFill/>
          </p:spPr>
          <p:txBody>
            <a:bodyPr wrap="square" rtlCol="0">
              <a:spAutoFit/>
            </a:bodyPr>
            <a:lstStyle/>
            <a:p>
              <a:pPr algn="r"/>
              <a:r>
                <a:rPr lang="en-GB" sz="1200" dirty="0">
                  <a:solidFill>
                    <a:srgbClr val="001965"/>
                  </a:solidFill>
                  <a:latin typeface="Verdana"/>
                  <a:cs typeface="Arial" pitchFamily="34" charset="0"/>
                </a:rPr>
                <a:t>15</a:t>
              </a:r>
            </a:p>
          </p:txBody>
        </p:sp>
        <p:sp>
          <p:nvSpPr>
            <p:cNvPr id="30" name="TextBox 29"/>
            <p:cNvSpPr txBox="1"/>
            <p:nvPr/>
          </p:nvSpPr>
          <p:spPr>
            <a:xfrm>
              <a:off x="441346" y="1841369"/>
              <a:ext cx="419119" cy="360264"/>
            </a:xfrm>
            <a:prstGeom prst="rect">
              <a:avLst/>
            </a:prstGeom>
            <a:noFill/>
          </p:spPr>
          <p:txBody>
            <a:bodyPr wrap="square" rtlCol="0">
              <a:spAutoFit/>
            </a:bodyPr>
            <a:lstStyle/>
            <a:p>
              <a:pPr algn="r"/>
              <a:r>
                <a:rPr lang="en-GB" sz="1200" dirty="0">
                  <a:solidFill>
                    <a:srgbClr val="001965"/>
                  </a:solidFill>
                  <a:latin typeface="Verdana"/>
                  <a:cs typeface="Arial" pitchFamily="34" charset="0"/>
                </a:rPr>
                <a:t>20</a:t>
              </a:r>
            </a:p>
          </p:txBody>
        </p:sp>
        <p:cxnSp>
          <p:nvCxnSpPr>
            <p:cNvPr id="31" name="Straight Connector 30"/>
            <p:cNvCxnSpPr/>
            <p:nvPr/>
          </p:nvCxnSpPr>
          <p:spPr>
            <a:xfrm rot="16200000" flipV="1">
              <a:off x="870761"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V="1">
              <a:off x="1150232"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V="1">
              <a:off x="1429703"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1709174"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V="1">
              <a:off x="1988645"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V="1">
              <a:off x="2268116" y="3704407"/>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V="1">
              <a:off x="2547587"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6200000" flipV="1">
              <a:off x="2827058"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V="1">
              <a:off x="3106529" y="3704407"/>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V="1">
              <a:off x="3386000"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V="1">
              <a:off x="3665471"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V="1">
              <a:off x="3944940"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V="1">
              <a:off x="4090168" y="3704406"/>
              <a:ext cx="87336" cy="2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08055" y="3748090"/>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0</a:t>
              </a:r>
            </a:p>
          </p:txBody>
        </p:sp>
        <p:sp>
          <p:nvSpPr>
            <p:cNvPr id="48" name="TextBox 47"/>
            <p:cNvSpPr txBox="1"/>
            <p:nvPr/>
          </p:nvSpPr>
          <p:spPr>
            <a:xfrm>
              <a:off x="987235"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2</a:t>
              </a:r>
            </a:p>
          </p:txBody>
        </p:sp>
        <p:sp>
          <p:nvSpPr>
            <p:cNvPr id="49" name="TextBox 48"/>
            <p:cNvSpPr txBox="1"/>
            <p:nvPr/>
          </p:nvSpPr>
          <p:spPr>
            <a:xfrm>
              <a:off x="1266415"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4</a:t>
              </a:r>
            </a:p>
          </p:txBody>
        </p:sp>
        <p:sp>
          <p:nvSpPr>
            <p:cNvPr id="50" name="TextBox 49"/>
            <p:cNvSpPr txBox="1"/>
            <p:nvPr/>
          </p:nvSpPr>
          <p:spPr>
            <a:xfrm>
              <a:off x="1545595"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6</a:t>
              </a:r>
            </a:p>
          </p:txBody>
        </p:sp>
        <p:sp>
          <p:nvSpPr>
            <p:cNvPr id="51" name="TextBox 50"/>
            <p:cNvSpPr txBox="1"/>
            <p:nvPr/>
          </p:nvSpPr>
          <p:spPr>
            <a:xfrm>
              <a:off x="1824775"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8</a:t>
              </a:r>
            </a:p>
          </p:txBody>
        </p:sp>
        <p:sp>
          <p:nvSpPr>
            <p:cNvPr id="52" name="TextBox 51"/>
            <p:cNvSpPr txBox="1"/>
            <p:nvPr/>
          </p:nvSpPr>
          <p:spPr>
            <a:xfrm>
              <a:off x="2103955"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10</a:t>
              </a:r>
            </a:p>
          </p:txBody>
        </p:sp>
        <p:sp>
          <p:nvSpPr>
            <p:cNvPr id="53" name="TextBox 52"/>
            <p:cNvSpPr txBox="1"/>
            <p:nvPr/>
          </p:nvSpPr>
          <p:spPr>
            <a:xfrm>
              <a:off x="2383135"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12</a:t>
              </a:r>
            </a:p>
          </p:txBody>
        </p:sp>
        <p:sp>
          <p:nvSpPr>
            <p:cNvPr id="54" name="TextBox 53"/>
            <p:cNvSpPr txBox="1"/>
            <p:nvPr/>
          </p:nvSpPr>
          <p:spPr>
            <a:xfrm>
              <a:off x="2662315"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14</a:t>
              </a:r>
            </a:p>
          </p:txBody>
        </p:sp>
        <p:sp>
          <p:nvSpPr>
            <p:cNvPr id="55" name="TextBox 54"/>
            <p:cNvSpPr txBox="1"/>
            <p:nvPr/>
          </p:nvSpPr>
          <p:spPr>
            <a:xfrm>
              <a:off x="2941495"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16</a:t>
              </a:r>
            </a:p>
          </p:txBody>
        </p:sp>
        <p:sp>
          <p:nvSpPr>
            <p:cNvPr id="56" name="TextBox 55"/>
            <p:cNvSpPr txBox="1"/>
            <p:nvPr/>
          </p:nvSpPr>
          <p:spPr>
            <a:xfrm>
              <a:off x="3220675"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18</a:t>
              </a:r>
            </a:p>
          </p:txBody>
        </p:sp>
        <p:sp>
          <p:nvSpPr>
            <p:cNvPr id="57" name="TextBox 56"/>
            <p:cNvSpPr txBox="1"/>
            <p:nvPr/>
          </p:nvSpPr>
          <p:spPr>
            <a:xfrm>
              <a:off x="3499855"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20</a:t>
              </a:r>
            </a:p>
          </p:txBody>
        </p:sp>
        <p:sp>
          <p:nvSpPr>
            <p:cNvPr id="58" name="TextBox 57"/>
            <p:cNvSpPr txBox="1"/>
            <p:nvPr/>
          </p:nvSpPr>
          <p:spPr>
            <a:xfrm>
              <a:off x="3779034"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22</a:t>
              </a:r>
            </a:p>
          </p:txBody>
        </p:sp>
        <p:sp>
          <p:nvSpPr>
            <p:cNvPr id="59" name="TextBox 58"/>
            <p:cNvSpPr txBox="1"/>
            <p:nvPr/>
          </p:nvSpPr>
          <p:spPr>
            <a:xfrm>
              <a:off x="3939119" y="3748089"/>
              <a:ext cx="419119" cy="360264"/>
            </a:xfrm>
            <a:prstGeom prst="rect">
              <a:avLst/>
            </a:prstGeom>
            <a:noFill/>
          </p:spPr>
          <p:txBody>
            <a:bodyPr wrap="square" rtlCol="0">
              <a:spAutoFit/>
            </a:bodyPr>
            <a:lstStyle/>
            <a:p>
              <a:pPr algn="ctr"/>
              <a:r>
                <a:rPr lang="en-GB" sz="1200" dirty="0">
                  <a:solidFill>
                    <a:srgbClr val="001965"/>
                  </a:solidFill>
                  <a:latin typeface="Verdana"/>
                  <a:cs typeface="Arial" pitchFamily="34" charset="0"/>
                </a:rPr>
                <a:t>23</a:t>
              </a:r>
            </a:p>
          </p:txBody>
        </p:sp>
        <p:sp>
          <p:nvSpPr>
            <p:cNvPr id="60" name="TextBox 59"/>
            <p:cNvSpPr txBox="1"/>
            <p:nvPr/>
          </p:nvSpPr>
          <p:spPr>
            <a:xfrm>
              <a:off x="987235" y="1696860"/>
              <a:ext cx="2238700" cy="360264"/>
            </a:xfrm>
            <a:prstGeom prst="rect">
              <a:avLst/>
            </a:prstGeom>
            <a:noFill/>
          </p:spPr>
          <p:txBody>
            <a:bodyPr wrap="square" rtlCol="0">
              <a:spAutoFit/>
            </a:bodyPr>
            <a:lstStyle/>
            <a:p>
              <a:r>
                <a:rPr lang="en-GB" sz="1200" dirty="0">
                  <a:solidFill>
                    <a:srgbClr val="001965"/>
                  </a:solidFill>
                  <a:latin typeface="Verdana"/>
                  <a:cs typeface="Arial" pitchFamily="34" charset="0"/>
                </a:rPr>
                <a:t>HR: 0.59, 95% </a:t>
              </a:r>
              <a:r>
                <a:rPr lang="en-GB" sz="1200" dirty="0">
                  <a:solidFill>
                    <a:srgbClr val="001965"/>
                  </a:solidFill>
                  <a:cs typeface="Arial" pitchFamily="34" charset="0"/>
                </a:rPr>
                <a:t>CI: (0.36–0.96)</a:t>
              </a:r>
            </a:p>
          </p:txBody>
        </p:sp>
        <p:sp>
          <p:nvSpPr>
            <p:cNvPr id="61" name="Freeform 60"/>
            <p:cNvSpPr/>
            <p:nvPr/>
          </p:nvSpPr>
          <p:spPr>
            <a:xfrm>
              <a:off x="1200150" y="2540000"/>
              <a:ext cx="2940050" cy="1123950"/>
            </a:xfrm>
            <a:custGeom>
              <a:avLst/>
              <a:gdLst>
                <a:gd name="connsiteX0" fmla="*/ 0 w 2940050"/>
                <a:gd name="connsiteY0" fmla="*/ 1123950 h 1123950"/>
                <a:gd name="connsiteX1" fmla="*/ 114300 w 2940050"/>
                <a:gd name="connsiteY1" fmla="*/ 1085850 h 1123950"/>
                <a:gd name="connsiteX2" fmla="*/ 311150 w 2940050"/>
                <a:gd name="connsiteY2" fmla="*/ 1079500 h 1123950"/>
                <a:gd name="connsiteX3" fmla="*/ 558800 w 2940050"/>
                <a:gd name="connsiteY3" fmla="*/ 1035050 h 1123950"/>
                <a:gd name="connsiteX4" fmla="*/ 704850 w 2940050"/>
                <a:gd name="connsiteY4" fmla="*/ 1035050 h 1123950"/>
                <a:gd name="connsiteX5" fmla="*/ 946150 w 2940050"/>
                <a:gd name="connsiteY5" fmla="*/ 882650 h 1123950"/>
                <a:gd name="connsiteX6" fmla="*/ 1111250 w 2940050"/>
                <a:gd name="connsiteY6" fmla="*/ 838200 h 1123950"/>
                <a:gd name="connsiteX7" fmla="*/ 1250950 w 2940050"/>
                <a:gd name="connsiteY7" fmla="*/ 838200 h 1123950"/>
                <a:gd name="connsiteX8" fmla="*/ 1390650 w 2940050"/>
                <a:gd name="connsiteY8" fmla="*/ 793750 h 1123950"/>
                <a:gd name="connsiteX9" fmla="*/ 1524000 w 2940050"/>
                <a:gd name="connsiteY9" fmla="*/ 717550 h 1123950"/>
                <a:gd name="connsiteX10" fmla="*/ 1676400 w 2940050"/>
                <a:gd name="connsiteY10" fmla="*/ 641350 h 1123950"/>
                <a:gd name="connsiteX11" fmla="*/ 1987550 w 2940050"/>
                <a:gd name="connsiteY11" fmla="*/ 457200 h 1123950"/>
                <a:gd name="connsiteX12" fmla="*/ 2089150 w 2940050"/>
                <a:gd name="connsiteY12" fmla="*/ 381000 h 1123950"/>
                <a:gd name="connsiteX13" fmla="*/ 2374900 w 2940050"/>
                <a:gd name="connsiteY13" fmla="*/ 184150 h 1123950"/>
                <a:gd name="connsiteX14" fmla="*/ 2514600 w 2940050"/>
                <a:gd name="connsiteY14" fmla="*/ 114300 h 1123950"/>
                <a:gd name="connsiteX15" fmla="*/ 2635250 w 2940050"/>
                <a:gd name="connsiteY15" fmla="*/ 101600 h 1123950"/>
                <a:gd name="connsiteX16" fmla="*/ 2940050 w 2940050"/>
                <a:gd name="connsiteY16" fmla="*/ 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0050" h="1123950">
                  <a:moveTo>
                    <a:pt x="0" y="1123950"/>
                  </a:moveTo>
                  <a:lnTo>
                    <a:pt x="114300" y="1085850"/>
                  </a:lnTo>
                  <a:lnTo>
                    <a:pt x="311150" y="1079500"/>
                  </a:lnTo>
                  <a:lnTo>
                    <a:pt x="558800" y="1035050"/>
                  </a:lnTo>
                  <a:lnTo>
                    <a:pt x="704850" y="1035050"/>
                  </a:lnTo>
                  <a:lnTo>
                    <a:pt x="946150" y="882650"/>
                  </a:lnTo>
                  <a:lnTo>
                    <a:pt x="1111250" y="838200"/>
                  </a:lnTo>
                  <a:lnTo>
                    <a:pt x="1250950" y="838200"/>
                  </a:lnTo>
                  <a:lnTo>
                    <a:pt x="1390650" y="793750"/>
                  </a:lnTo>
                  <a:lnTo>
                    <a:pt x="1524000" y="717550"/>
                  </a:lnTo>
                  <a:lnTo>
                    <a:pt x="1676400" y="641350"/>
                  </a:lnTo>
                  <a:lnTo>
                    <a:pt x="1987550" y="457200"/>
                  </a:lnTo>
                  <a:lnTo>
                    <a:pt x="2089150" y="381000"/>
                  </a:lnTo>
                  <a:lnTo>
                    <a:pt x="2374900" y="184150"/>
                  </a:lnTo>
                  <a:lnTo>
                    <a:pt x="2514600" y="114300"/>
                  </a:lnTo>
                  <a:lnTo>
                    <a:pt x="2635250" y="101600"/>
                  </a:lnTo>
                  <a:lnTo>
                    <a:pt x="2940050"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1965"/>
                </a:solidFill>
              </a:endParaRPr>
            </a:p>
          </p:txBody>
        </p:sp>
        <p:sp>
          <p:nvSpPr>
            <p:cNvPr id="62" name="Freeform 61"/>
            <p:cNvSpPr/>
            <p:nvPr/>
          </p:nvSpPr>
          <p:spPr>
            <a:xfrm>
              <a:off x="1898650" y="1905000"/>
              <a:ext cx="2222500" cy="1752600"/>
            </a:xfrm>
            <a:custGeom>
              <a:avLst/>
              <a:gdLst>
                <a:gd name="connsiteX0" fmla="*/ 0 w 2222500"/>
                <a:gd name="connsiteY0" fmla="*/ 1752600 h 1752600"/>
                <a:gd name="connsiteX1" fmla="*/ 139700 w 2222500"/>
                <a:gd name="connsiteY1" fmla="*/ 1555750 h 1752600"/>
                <a:gd name="connsiteX2" fmla="*/ 266700 w 2222500"/>
                <a:gd name="connsiteY2" fmla="*/ 1511300 h 1752600"/>
                <a:gd name="connsiteX3" fmla="*/ 412750 w 2222500"/>
                <a:gd name="connsiteY3" fmla="*/ 1377950 h 1752600"/>
                <a:gd name="connsiteX4" fmla="*/ 552450 w 2222500"/>
                <a:gd name="connsiteY4" fmla="*/ 1377950 h 1752600"/>
                <a:gd name="connsiteX5" fmla="*/ 831850 w 2222500"/>
                <a:gd name="connsiteY5" fmla="*/ 984250 h 1752600"/>
                <a:gd name="connsiteX6" fmla="*/ 977900 w 2222500"/>
                <a:gd name="connsiteY6" fmla="*/ 844550 h 1752600"/>
                <a:gd name="connsiteX7" fmla="*/ 1123950 w 2222500"/>
                <a:gd name="connsiteY7" fmla="*/ 774700 h 1752600"/>
                <a:gd name="connsiteX8" fmla="*/ 1263650 w 2222500"/>
                <a:gd name="connsiteY8" fmla="*/ 768350 h 1752600"/>
                <a:gd name="connsiteX9" fmla="*/ 1384300 w 2222500"/>
                <a:gd name="connsiteY9" fmla="*/ 641350 h 1752600"/>
                <a:gd name="connsiteX10" fmla="*/ 1530350 w 2222500"/>
                <a:gd name="connsiteY10" fmla="*/ 577850 h 1752600"/>
                <a:gd name="connsiteX11" fmla="*/ 1676400 w 2222500"/>
                <a:gd name="connsiteY11" fmla="*/ 361950 h 1752600"/>
                <a:gd name="connsiteX12" fmla="*/ 1809750 w 2222500"/>
                <a:gd name="connsiteY12" fmla="*/ 361950 h 1752600"/>
                <a:gd name="connsiteX13" fmla="*/ 1962150 w 2222500"/>
                <a:gd name="connsiteY13" fmla="*/ 146050 h 1752600"/>
                <a:gd name="connsiteX14" fmla="*/ 2095500 w 2222500"/>
                <a:gd name="connsiteY14" fmla="*/ 0 h 1752600"/>
                <a:gd name="connsiteX15" fmla="*/ 2222500 w 2222500"/>
                <a:gd name="connsiteY15"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2500" h="1752600">
                  <a:moveTo>
                    <a:pt x="0" y="1752600"/>
                  </a:moveTo>
                  <a:lnTo>
                    <a:pt x="139700" y="1555750"/>
                  </a:lnTo>
                  <a:lnTo>
                    <a:pt x="266700" y="1511300"/>
                  </a:lnTo>
                  <a:lnTo>
                    <a:pt x="412750" y="1377950"/>
                  </a:lnTo>
                  <a:lnTo>
                    <a:pt x="552450" y="1377950"/>
                  </a:lnTo>
                  <a:lnTo>
                    <a:pt x="831850" y="984250"/>
                  </a:lnTo>
                  <a:lnTo>
                    <a:pt x="977900" y="844550"/>
                  </a:lnTo>
                  <a:lnTo>
                    <a:pt x="1123950" y="774700"/>
                  </a:lnTo>
                  <a:lnTo>
                    <a:pt x="1263650" y="768350"/>
                  </a:lnTo>
                  <a:lnTo>
                    <a:pt x="1384300" y="641350"/>
                  </a:lnTo>
                  <a:lnTo>
                    <a:pt x="1530350" y="577850"/>
                  </a:lnTo>
                  <a:lnTo>
                    <a:pt x="1676400" y="361950"/>
                  </a:lnTo>
                  <a:lnTo>
                    <a:pt x="1809750" y="361950"/>
                  </a:lnTo>
                  <a:lnTo>
                    <a:pt x="1962150" y="146050"/>
                  </a:lnTo>
                  <a:lnTo>
                    <a:pt x="2095500" y="0"/>
                  </a:lnTo>
                  <a:lnTo>
                    <a:pt x="2222500" y="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1965"/>
                </a:solidFill>
              </a:endParaRPr>
            </a:p>
          </p:txBody>
        </p:sp>
      </p:grpSp>
      <p:sp>
        <p:nvSpPr>
          <p:cNvPr id="2" name="TextBox 1"/>
          <p:cNvSpPr txBox="1"/>
          <p:nvPr/>
        </p:nvSpPr>
        <p:spPr>
          <a:xfrm>
            <a:off x="7824903" y="1407767"/>
            <a:ext cx="1367974" cy="276999"/>
          </a:xfrm>
          <a:prstGeom prst="rect">
            <a:avLst/>
          </a:prstGeom>
          <a:noFill/>
        </p:spPr>
        <p:txBody>
          <a:bodyPr wrap="square" lIns="91438" tIns="45719" rIns="91438" bIns="45719" rtlCol="0">
            <a:spAutoFit/>
          </a:bodyPr>
          <a:lstStyle/>
          <a:p>
            <a:r>
              <a:rPr lang="en-GB" sz="1200" dirty="0">
                <a:solidFill>
                  <a:srgbClr val="001965"/>
                </a:solidFill>
                <a:latin typeface="Verdana"/>
                <a:cs typeface="Arial" pitchFamily="34" charset="0"/>
              </a:rPr>
              <a:t>Control</a:t>
            </a:r>
          </a:p>
        </p:txBody>
      </p:sp>
      <p:sp>
        <p:nvSpPr>
          <p:cNvPr id="66" name="TextBox 65"/>
          <p:cNvSpPr txBox="1"/>
          <p:nvPr/>
        </p:nvSpPr>
        <p:spPr>
          <a:xfrm>
            <a:off x="7814484" y="1857839"/>
            <a:ext cx="1367974" cy="276999"/>
          </a:xfrm>
          <a:prstGeom prst="rect">
            <a:avLst/>
          </a:prstGeom>
          <a:noFill/>
        </p:spPr>
        <p:txBody>
          <a:bodyPr wrap="square" lIns="91438" tIns="45719" rIns="91438" bIns="45719" rtlCol="0">
            <a:spAutoFit/>
          </a:bodyPr>
          <a:lstStyle/>
          <a:p>
            <a:r>
              <a:rPr lang="en-GB" sz="1200" dirty="0">
                <a:solidFill>
                  <a:srgbClr val="001965"/>
                </a:solidFill>
                <a:latin typeface="Verdana"/>
                <a:cs typeface="Arial" pitchFamily="34" charset="0"/>
              </a:rPr>
              <a:t>Intervention</a:t>
            </a:r>
          </a:p>
        </p:txBody>
      </p:sp>
      <p:sp>
        <p:nvSpPr>
          <p:cNvPr id="4" name="TextBox 3"/>
          <p:cNvSpPr txBox="1"/>
          <p:nvPr/>
        </p:nvSpPr>
        <p:spPr>
          <a:xfrm>
            <a:off x="3874056" y="3237593"/>
            <a:ext cx="1232729" cy="276999"/>
          </a:xfrm>
          <a:prstGeom prst="rect">
            <a:avLst/>
          </a:prstGeom>
          <a:noFill/>
        </p:spPr>
        <p:txBody>
          <a:bodyPr wrap="square" lIns="91438" tIns="45719" rIns="91438" bIns="45719" rtlCol="0">
            <a:spAutoFit/>
          </a:bodyPr>
          <a:lstStyle/>
          <a:p>
            <a:pPr algn="ctr"/>
            <a:r>
              <a:rPr lang="en-GB" sz="1200" dirty="0">
                <a:solidFill>
                  <a:srgbClr val="001965"/>
                </a:solidFill>
                <a:latin typeface="Verdana"/>
                <a:cs typeface="Arial" pitchFamily="34" charset="0"/>
              </a:rPr>
              <a:t>Years</a:t>
            </a:r>
          </a:p>
        </p:txBody>
      </p:sp>
    </p:spTree>
    <p:extLst>
      <p:ext uri="{BB962C8B-B14F-4D97-AF65-F5344CB8AC3E}">
        <p14:creationId xmlns="" xmlns:p14="http://schemas.microsoft.com/office/powerpoint/2010/main" val="3832696863"/>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dirty="0"/>
          </a:p>
        </p:txBody>
      </p:sp>
      <p:sp>
        <p:nvSpPr>
          <p:cNvPr id="3" name="2 - Υπότιτλος"/>
          <p:cNvSpPr>
            <a:spLocks noGrp="1"/>
          </p:cNvSpPr>
          <p:nvPr>
            <p:ph type="subTitle" idx="1"/>
          </p:nvPr>
        </p:nvSpPr>
        <p:spPr/>
        <p:txBody>
          <a:bodyPr/>
          <a:lstStyle/>
          <a:p>
            <a:endParaRPr lang="el-GR" dirty="0"/>
          </a:p>
        </p:txBody>
      </p:sp>
      <p:pic>
        <p:nvPicPr>
          <p:cNvPr id="2050" name="Picture 2" descr="C:\Documents and Settings\SPYROS\Desktop\image_14.jpg"/>
          <p:cNvPicPr>
            <a:picLocks noChangeAspect="1" noChangeArrowheads="1"/>
          </p:cNvPicPr>
          <p:nvPr/>
        </p:nvPicPr>
        <p:blipFill>
          <a:blip r:embed="rId2" cstate="print"/>
          <a:srcRect/>
          <a:stretch>
            <a:fillRect/>
          </a:stretch>
        </p:blipFill>
        <p:spPr bwMode="auto">
          <a:xfrm>
            <a:off x="3113838" y="142875"/>
            <a:ext cx="4687137" cy="4857750"/>
          </a:xfrm>
          <a:prstGeom prst="rect">
            <a:avLst/>
          </a:prstGeom>
          <a:noFill/>
        </p:spPr>
      </p:pic>
      <p:sp>
        <p:nvSpPr>
          <p:cNvPr id="5" name="4 - Ορθογώνιο"/>
          <p:cNvSpPr/>
          <p:nvPr/>
        </p:nvSpPr>
        <p:spPr>
          <a:xfrm>
            <a:off x="1357290" y="160718"/>
            <a:ext cx="6482999"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Κεντρικοί και περιφερικοί κιρκάδιοι ρυθμοί</a:t>
            </a:r>
          </a:p>
        </p:txBody>
      </p:sp>
      <p:pic>
        <p:nvPicPr>
          <p:cNvPr id="6" name="Picture 2"/>
          <p:cNvPicPr>
            <a:picLocks noChangeAspect="1" noChangeArrowheads="1"/>
          </p:cNvPicPr>
          <p:nvPr/>
        </p:nvPicPr>
        <p:blipFill>
          <a:blip r:embed="rId3" cstate="print"/>
          <a:srcRect/>
          <a:stretch>
            <a:fillRect/>
          </a:stretch>
        </p:blipFill>
        <p:spPr bwMode="auto">
          <a:xfrm>
            <a:off x="1331640" y="843558"/>
            <a:ext cx="2916324" cy="421246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6146" name="Picture 2" descr="C:\Documents and Settings\SPYROS\Desktop\image_18.jpg"/>
          <p:cNvPicPr>
            <a:picLocks noGrp="1" noChangeAspect="1" noChangeArrowheads="1"/>
          </p:cNvPicPr>
          <p:nvPr>
            <p:ph idx="1"/>
          </p:nvPr>
        </p:nvPicPr>
        <p:blipFill>
          <a:blip r:embed="rId2" cstate="print"/>
          <a:srcRect/>
          <a:stretch>
            <a:fillRect/>
          </a:stretch>
        </p:blipFill>
        <p:spPr bwMode="auto">
          <a:xfrm>
            <a:off x="1763688" y="249493"/>
            <a:ext cx="5346594" cy="4345130"/>
          </a:xfrm>
          <a:prstGeom prst="rect">
            <a:avLst/>
          </a:prstGeom>
          <a:noFill/>
        </p:spPr>
      </p:pic>
      <p:sp>
        <p:nvSpPr>
          <p:cNvPr id="4" name="3 - Ορθογώνιο"/>
          <p:cNvSpPr/>
          <p:nvPr/>
        </p:nvSpPr>
        <p:spPr>
          <a:xfrm>
            <a:off x="1732339" y="214296"/>
            <a:ext cx="5411429" cy="535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‘’Παγκόσμιος’’ και ‘’κυτταρικά αυτόνομος’’</a:t>
            </a:r>
            <a:endParaRPr lang="en-US" sz="1500" b="1" dirty="0"/>
          </a:p>
          <a:p>
            <a:pPr algn="ctr"/>
            <a:r>
              <a:rPr lang="el-GR" sz="1500" b="1" dirty="0"/>
              <a:t> χαρακτήρας κιρκαδιανών ρυθμών</a:t>
            </a:r>
          </a:p>
        </p:txBody>
      </p:sp>
      <p:sp>
        <p:nvSpPr>
          <p:cNvPr id="5" name="4 - Ορθογώνιο"/>
          <p:cNvSpPr/>
          <p:nvPr/>
        </p:nvSpPr>
        <p:spPr>
          <a:xfrm>
            <a:off x="1946653" y="2946799"/>
            <a:ext cx="2162209" cy="1156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Ορίζουν οι κιρκαδιανοί </a:t>
            </a:r>
            <a:endParaRPr lang="en-US" b="1" dirty="0"/>
          </a:p>
          <a:p>
            <a:pPr algn="ctr"/>
            <a:r>
              <a:rPr lang="el-GR" b="1" dirty="0"/>
              <a:t>ρυθμοί τα πάντα</a:t>
            </a:r>
            <a:r>
              <a:rPr lang="en-US" b="1" dirty="0"/>
              <a:t>?</a:t>
            </a:r>
            <a:endParaRPr lang="el-GR" b="1"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00" name="Picture 4" descr="C:\Documents and Settings\SPYROS\Desktop\image_16.jpg"/>
          <p:cNvPicPr>
            <a:picLocks noGrp="1" noChangeAspect="1" noChangeArrowheads="1"/>
          </p:cNvPicPr>
          <p:nvPr>
            <p:ph idx="1"/>
          </p:nvPr>
        </p:nvPicPr>
        <p:blipFill>
          <a:blip r:embed="rId2" cstate="print"/>
          <a:srcRect/>
          <a:stretch>
            <a:fillRect/>
          </a:stretch>
        </p:blipFill>
        <p:spPr bwMode="auto">
          <a:xfrm>
            <a:off x="1493658" y="141480"/>
            <a:ext cx="6156684" cy="4644516"/>
          </a:xfrm>
          <a:prstGeom prst="rect">
            <a:avLst/>
          </a:prstGeom>
          <a:noFill/>
        </p:spPr>
      </p:pic>
      <p:sp>
        <p:nvSpPr>
          <p:cNvPr id="4" name="3 - Ορθογώνιο"/>
          <p:cNvSpPr/>
          <p:nvPr/>
        </p:nvSpPr>
        <p:spPr>
          <a:xfrm>
            <a:off x="1410869" y="160717"/>
            <a:ext cx="6322263" cy="803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b="1" dirty="0">
                <a:latin typeface="Verdana" pitchFamily="34" charset="0"/>
                <a:ea typeface="Verdana" pitchFamily="34" charset="0"/>
              </a:rPr>
              <a:t>Περιφερικοί κιρκαδιανοί μηχανισμοί (</a:t>
            </a:r>
            <a:r>
              <a:rPr lang="en-US" b="1" dirty="0">
                <a:latin typeface="Verdana" pitchFamily="34" charset="0"/>
                <a:ea typeface="Verdana" pitchFamily="34" charset="0"/>
              </a:rPr>
              <a:t>clocks)</a:t>
            </a:r>
            <a:r>
              <a:rPr lang="el-GR" b="1" dirty="0">
                <a:latin typeface="Verdana" pitchFamily="34" charset="0"/>
                <a:ea typeface="Verdana" pitchFamily="34" charset="0"/>
              </a:rPr>
              <a:t> </a:t>
            </a:r>
          </a:p>
          <a:p>
            <a:pPr algn="ctr">
              <a:lnSpc>
                <a:spcPct val="150000"/>
              </a:lnSpc>
            </a:pPr>
            <a:r>
              <a:rPr lang="el-GR" b="1" dirty="0">
                <a:latin typeface="Verdana" pitchFamily="34" charset="0"/>
                <a:ea typeface="Verdana" pitchFamily="34" charset="0"/>
              </a:rPr>
              <a:t>που ρυθμίζουν τον μεταβολισμό</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3074" name="Picture 2" descr="C:\Documents and Settings\SPYROS\Desktop\image_15.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03711" y="160718"/>
            <a:ext cx="6482999" cy="857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Λειτουργικό μοντέλο κιρκαδιανής ρύθμισης μεταβολισμού στα θηλαστικά</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85900" y="205978"/>
            <a:ext cx="6172200" cy="4634024"/>
          </a:xfrm>
        </p:spPr>
        <p:txBody>
          <a:bodyPr/>
          <a:lstStyle/>
          <a:p>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1007604" y="0"/>
            <a:ext cx="6993396" cy="6223620"/>
          </a:xfrm>
          <a:prstGeom prst="rect">
            <a:avLst/>
          </a:prstGeom>
          <a:noFill/>
          <a:ln w="9525">
            <a:noFill/>
            <a:miter lim="800000"/>
            <a:headEnd/>
            <a:tailEnd/>
          </a:ln>
        </p:spPr>
      </p:pic>
      <p:sp>
        <p:nvSpPr>
          <p:cNvPr id="4" name="3 - Ορθογώνιο"/>
          <p:cNvSpPr/>
          <p:nvPr/>
        </p:nvSpPr>
        <p:spPr>
          <a:xfrm>
            <a:off x="1143000" y="0"/>
            <a:ext cx="3374994" cy="26257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Ορθογώνιο"/>
          <p:cNvSpPr/>
          <p:nvPr/>
        </p:nvSpPr>
        <p:spPr>
          <a:xfrm>
            <a:off x="4517994" y="0"/>
            <a:ext cx="3483006" cy="1329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20482" name="Picture 2" descr="C:\Documents and Settings\SPYROS\Desktop\image_34.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57290" y="160718"/>
            <a:ext cx="6482999"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1500" b="1" dirty="0">
                <a:latin typeface="Verdana" pitchFamily="34" charset="0"/>
                <a:ea typeface="Verdana" pitchFamily="34" charset="0"/>
              </a:rPr>
              <a:t>Η βασική έκκριση ινσουλίνης σε ανθρώπεια νησίδια, </a:t>
            </a:r>
          </a:p>
          <a:p>
            <a:pPr algn="ctr">
              <a:lnSpc>
                <a:spcPct val="150000"/>
              </a:lnSpc>
            </a:pPr>
            <a:r>
              <a:rPr lang="el-GR" sz="1500" b="1" dirty="0">
                <a:latin typeface="Verdana" pitchFamily="34" charset="0"/>
                <a:ea typeface="Verdana" pitchFamily="34" charset="0"/>
              </a:rPr>
              <a:t>εμφανίζει κιρκάδιο ρυθμό και διαταράσσεται σε </a:t>
            </a:r>
          </a:p>
          <a:p>
            <a:pPr algn="ctr">
              <a:lnSpc>
                <a:spcPct val="150000"/>
              </a:lnSpc>
            </a:pPr>
            <a:r>
              <a:rPr lang="el-GR" sz="1500" b="1" dirty="0">
                <a:latin typeface="Verdana" pitchFamily="34" charset="0"/>
                <a:ea typeface="Verdana" pitchFamily="34" charset="0"/>
              </a:rPr>
              <a:t>μοντέλο απαλοιφής συγχρονισμού</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23554" name="Picture 2" descr="C:\Documents and Settings\SPYROS\Desktop\image_40.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57290" y="160717"/>
            <a:ext cx="6482999" cy="910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latin typeface="Verdana" pitchFamily="34" charset="0"/>
                <a:ea typeface="Verdana" pitchFamily="34" charset="0"/>
              </a:rPr>
              <a:t>Ο κιρκάδιος </a:t>
            </a:r>
            <a:r>
              <a:rPr lang="el-GR" sz="1500" b="1" dirty="0" err="1">
                <a:latin typeface="Verdana" pitchFamily="34" charset="0"/>
                <a:ea typeface="Verdana" pitchFamily="34" charset="0"/>
              </a:rPr>
              <a:t>νησιδιακός</a:t>
            </a:r>
            <a:r>
              <a:rPr lang="el-GR" sz="1500" b="1" dirty="0">
                <a:latin typeface="Verdana" pitchFamily="34" charset="0"/>
                <a:ea typeface="Verdana" pitchFamily="34" charset="0"/>
              </a:rPr>
              <a:t> ρυθμός επηρεάζει την έκκριση ινσουλίνης </a:t>
            </a:r>
            <a:r>
              <a:rPr lang="el-GR" sz="1500" b="1" dirty="0" err="1">
                <a:latin typeface="Verdana" pitchFamily="34" charset="0"/>
                <a:ea typeface="Verdana" pitchFamily="34" charset="0"/>
              </a:rPr>
              <a:t>επιδρώνταςστην</a:t>
            </a:r>
            <a:r>
              <a:rPr lang="el-GR" sz="1500" b="1" dirty="0">
                <a:latin typeface="Verdana" pitchFamily="34" charset="0"/>
                <a:ea typeface="Verdana" pitchFamily="34" charset="0"/>
              </a:rPr>
              <a:t> ωρίμανση ,μεταφορά και </a:t>
            </a:r>
            <a:r>
              <a:rPr lang="el-GR" sz="1500" b="1" dirty="0" err="1">
                <a:latin typeface="Verdana" pitchFamily="34" charset="0"/>
                <a:ea typeface="Verdana" pitchFamily="34" charset="0"/>
              </a:rPr>
              <a:t>εξωκύττωση</a:t>
            </a:r>
            <a:r>
              <a:rPr lang="el-GR" sz="1500" b="1" dirty="0">
                <a:latin typeface="Verdana" pitchFamily="34" charset="0"/>
                <a:ea typeface="Verdana" pitchFamily="34" charset="0"/>
              </a:rPr>
              <a:t> των κοκκίων ινσουλίνης </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0178" name="Picture 2" descr="C:\Documents and Settings\SPYROS\Desktop\image_16.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71600" y="375031"/>
            <a:ext cx="6457950" cy="589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Verdana" pitchFamily="34" charset="0"/>
                <a:ea typeface="Verdana" pitchFamily="34" charset="0"/>
              </a:rPr>
              <a:t>Ζωικά μοντέλα με διαταραχή κιρκαδιανού ρυθμού</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71600" y="-114300"/>
            <a:ext cx="6400800" cy="857250"/>
          </a:xfrm>
        </p:spPr>
        <p:txBody>
          <a:bodyPr>
            <a:normAutofit/>
          </a:bodyPr>
          <a:lstStyle/>
          <a:p>
            <a:r>
              <a:rPr lang="en-US" dirty="0">
                <a:latin typeface="Verdana" pitchFamily="34" charset="0"/>
                <a:ea typeface="Verdana" pitchFamily="34" charset="0"/>
              </a:rPr>
              <a:t>             M</a:t>
            </a:r>
            <a:r>
              <a:rPr lang="el-GR" dirty="0" err="1">
                <a:latin typeface="Verdana" pitchFamily="34" charset="0"/>
                <a:ea typeface="Verdana" pitchFamily="34" charset="0"/>
              </a:rPr>
              <a:t>ηχανιστικές</a:t>
            </a:r>
            <a:r>
              <a:rPr lang="el-GR" dirty="0">
                <a:latin typeface="Verdana" pitchFamily="34" charset="0"/>
                <a:ea typeface="Verdana" pitchFamily="34" charset="0"/>
              </a:rPr>
              <a:t> δράσεις-Σύνοψη</a:t>
            </a:r>
          </a:p>
        </p:txBody>
      </p:sp>
      <p:sp>
        <p:nvSpPr>
          <p:cNvPr id="3" name="2 - Θέση περιεχομένου"/>
          <p:cNvSpPr>
            <a:spLocks noGrp="1"/>
          </p:cNvSpPr>
          <p:nvPr>
            <p:ph idx="1"/>
          </p:nvPr>
        </p:nvSpPr>
        <p:spPr>
          <a:xfrm>
            <a:off x="880110" y="685800"/>
            <a:ext cx="7235190" cy="4629150"/>
          </a:xfrm>
        </p:spPr>
        <p:txBody>
          <a:bodyPr>
            <a:normAutofit/>
          </a:bodyPr>
          <a:lstStyle/>
          <a:p>
            <a:pPr marL="0" indent="0">
              <a:lnSpc>
                <a:spcPct val="150000"/>
              </a:lnSpc>
              <a:buNone/>
            </a:pPr>
            <a:endParaRPr lang="el-GR" dirty="0">
              <a:latin typeface="Verdana" pitchFamily="34" charset="0"/>
              <a:ea typeface="Verdana" pitchFamily="34" charset="0"/>
            </a:endParaRPr>
          </a:p>
          <a:p>
            <a:pPr>
              <a:lnSpc>
                <a:spcPct val="150000"/>
              </a:lnSpc>
            </a:pPr>
            <a:r>
              <a:rPr lang="el-GR" dirty="0" err="1">
                <a:latin typeface="Verdana" pitchFamily="34" charset="0"/>
                <a:ea typeface="Verdana" pitchFamily="34" charset="0"/>
              </a:rPr>
              <a:t>κετογένεση</a:t>
            </a:r>
            <a:r>
              <a:rPr lang="el-GR" dirty="0">
                <a:latin typeface="Verdana" pitchFamily="34" charset="0"/>
                <a:ea typeface="Verdana" pitchFamily="34" charset="0"/>
              </a:rPr>
              <a:t> </a:t>
            </a:r>
          </a:p>
          <a:p>
            <a:pPr>
              <a:lnSpc>
                <a:spcPct val="150000"/>
              </a:lnSpc>
            </a:pPr>
            <a:r>
              <a:rPr lang="el-GR" dirty="0">
                <a:latin typeface="Verdana" pitchFamily="34" charset="0"/>
                <a:ea typeface="Verdana" pitchFamily="34" charset="0"/>
              </a:rPr>
              <a:t>αυξημένη </a:t>
            </a:r>
            <a:r>
              <a:rPr lang="el-GR" dirty="0" err="1">
                <a:latin typeface="Verdana" pitchFamily="34" charset="0"/>
                <a:ea typeface="Verdana" pitchFamily="34" charset="0"/>
              </a:rPr>
              <a:t>γλυκογονόλυση</a:t>
            </a:r>
            <a:r>
              <a:rPr lang="el-GR" dirty="0">
                <a:latin typeface="Verdana" pitchFamily="34" charset="0"/>
                <a:ea typeface="Verdana" pitchFamily="34" charset="0"/>
              </a:rPr>
              <a:t> (</a:t>
            </a:r>
            <a:r>
              <a:rPr lang="el-GR" dirty="0" err="1">
                <a:latin typeface="Verdana" pitchFamily="34" charset="0"/>
                <a:ea typeface="Verdana" pitchFamily="34" charset="0"/>
              </a:rPr>
              <a:t>ηπαρ</a:t>
            </a:r>
            <a:r>
              <a:rPr lang="el-GR" dirty="0">
                <a:latin typeface="Verdana" pitchFamily="34" charset="0"/>
                <a:ea typeface="Verdana" pitchFamily="34" charset="0"/>
              </a:rPr>
              <a:t>, μύες) </a:t>
            </a:r>
          </a:p>
          <a:p>
            <a:pPr>
              <a:lnSpc>
                <a:spcPct val="150000"/>
              </a:lnSpc>
            </a:pPr>
            <a:r>
              <a:rPr lang="el-GR" dirty="0">
                <a:latin typeface="Verdana" pitchFamily="34" charset="0"/>
                <a:ea typeface="Verdana" pitchFamily="34" charset="0"/>
              </a:rPr>
              <a:t>μειωμένη σύνθεση ROS</a:t>
            </a:r>
          </a:p>
          <a:p>
            <a:pPr>
              <a:lnSpc>
                <a:spcPct val="150000"/>
              </a:lnSpc>
            </a:pPr>
            <a:r>
              <a:rPr lang="el-GR" dirty="0">
                <a:latin typeface="Verdana" pitchFamily="34" charset="0"/>
                <a:ea typeface="Verdana" pitchFamily="34" charset="0"/>
              </a:rPr>
              <a:t>βελτίωση </a:t>
            </a:r>
            <a:r>
              <a:rPr lang="el-GR" dirty="0" err="1">
                <a:latin typeface="Verdana" pitchFamily="34" charset="0"/>
                <a:ea typeface="Verdana" pitchFamily="34" charset="0"/>
              </a:rPr>
              <a:t>μιτοχονδριακής</a:t>
            </a:r>
            <a:r>
              <a:rPr lang="el-GR" dirty="0">
                <a:latin typeface="Verdana" pitchFamily="34" charset="0"/>
                <a:ea typeface="Verdana" pitchFamily="34" charset="0"/>
              </a:rPr>
              <a:t> βιογένεσης</a:t>
            </a:r>
          </a:p>
          <a:p>
            <a:pPr>
              <a:lnSpc>
                <a:spcPct val="150000"/>
              </a:lnSpc>
            </a:pPr>
            <a:r>
              <a:rPr lang="el-GR" dirty="0">
                <a:latin typeface="Verdana" pitchFamily="34" charset="0"/>
                <a:ea typeface="Verdana" pitchFamily="34" charset="0"/>
              </a:rPr>
              <a:t>βελτίωση κυτταρικής επιβίωσης</a:t>
            </a:r>
          </a:p>
          <a:p>
            <a:pPr>
              <a:lnSpc>
                <a:spcPct val="150000"/>
              </a:lnSpc>
            </a:pPr>
            <a:r>
              <a:rPr lang="el-GR" dirty="0">
                <a:latin typeface="Verdana" pitchFamily="34" charset="0"/>
                <a:ea typeface="Verdana" pitchFamily="34" charset="0"/>
              </a:rPr>
              <a:t>αύξηση </a:t>
            </a:r>
            <a:r>
              <a:rPr lang="el-GR" dirty="0" err="1">
                <a:latin typeface="Verdana" pitchFamily="34" charset="0"/>
                <a:ea typeface="Verdana" pitchFamily="34" charset="0"/>
              </a:rPr>
              <a:t>αδιπονεκτίνης</a:t>
            </a:r>
            <a:r>
              <a:rPr lang="el-GR" dirty="0">
                <a:latin typeface="Verdana" pitchFamily="34" charset="0"/>
                <a:ea typeface="Verdana" pitchFamily="34" charset="0"/>
              </a:rPr>
              <a:t> </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50" y="0"/>
            <a:ext cx="6343650" cy="857250"/>
          </a:xfrm>
        </p:spPr>
        <p:txBody>
          <a:bodyPr>
            <a:normAutofit/>
          </a:bodyPr>
          <a:lstStyle/>
          <a:p>
            <a:r>
              <a:rPr lang="en-US" dirty="0">
                <a:latin typeface="Verdana" pitchFamily="34" charset="0"/>
                <a:ea typeface="Verdana" pitchFamily="34" charset="0"/>
              </a:rPr>
              <a:t>    </a:t>
            </a:r>
            <a:r>
              <a:rPr lang="el-GR" dirty="0">
                <a:latin typeface="Verdana" pitchFamily="34" charset="0"/>
                <a:ea typeface="Verdana" pitchFamily="34" charset="0"/>
              </a:rPr>
              <a:t>Περιορισμοί και θέματα ασφάλειας</a:t>
            </a:r>
          </a:p>
        </p:txBody>
      </p:sp>
      <p:sp>
        <p:nvSpPr>
          <p:cNvPr id="3" name="2 - Θέση περιεχομένου"/>
          <p:cNvSpPr>
            <a:spLocks noGrp="1"/>
          </p:cNvSpPr>
          <p:nvPr>
            <p:ph idx="1"/>
          </p:nvPr>
        </p:nvSpPr>
        <p:spPr>
          <a:xfrm>
            <a:off x="491489" y="800100"/>
            <a:ext cx="7960995" cy="4171950"/>
          </a:xfrm>
        </p:spPr>
        <p:txBody>
          <a:bodyPr>
            <a:noAutofit/>
          </a:bodyPr>
          <a:lstStyle/>
          <a:p>
            <a:pPr>
              <a:lnSpc>
                <a:spcPct val="150000"/>
              </a:lnSpc>
            </a:pPr>
            <a:r>
              <a:rPr lang="el-GR" dirty="0">
                <a:latin typeface="Verdana" pitchFamily="34" charset="0"/>
                <a:ea typeface="Verdana" pitchFamily="34" charset="0"/>
              </a:rPr>
              <a:t>Δεν υπάρχουν δεδομένα μακροπρόθεσμης ασφάλειας, ειδικά στον πληθυσμό ατόμων με κανονικό βάρος</a:t>
            </a:r>
          </a:p>
          <a:p>
            <a:pPr>
              <a:lnSpc>
                <a:spcPct val="150000"/>
              </a:lnSpc>
            </a:pPr>
            <a:r>
              <a:rPr lang="el-GR" dirty="0">
                <a:latin typeface="Verdana" pitchFamily="34" charset="0"/>
                <a:ea typeface="Verdana" pitchFamily="34" charset="0"/>
              </a:rPr>
              <a:t>Σε άτομα φυσιολογικού βάρους ,στο πλαίσιο αυστηρών διατροφικών παρεμβάσεων</a:t>
            </a:r>
            <a:r>
              <a:rPr lang="en-US" dirty="0">
                <a:latin typeface="Verdana" pitchFamily="34" charset="0"/>
                <a:ea typeface="Verdana" pitchFamily="34" charset="0"/>
              </a:rPr>
              <a:t> </a:t>
            </a:r>
            <a:r>
              <a:rPr lang="el-GR" dirty="0">
                <a:latin typeface="Verdana" pitchFamily="34" charset="0"/>
                <a:ea typeface="Verdana" pitchFamily="34" charset="0"/>
              </a:rPr>
              <a:t>με δραστικό περιορισμό θερμίδων (π.χ. 70%), έχουν καταγραφεί ανεπιθύμητες ενέργειες, όπως αίσθημα</a:t>
            </a:r>
            <a:r>
              <a:rPr lang="en-US" dirty="0">
                <a:latin typeface="Verdana" pitchFamily="34" charset="0"/>
                <a:ea typeface="Verdana" pitchFamily="34" charset="0"/>
              </a:rPr>
              <a:t> </a:t>
            </a:r>
            <a:r>
              <a:rPr lang="el-GR" dirty="0">
                <a:latin typeface="Verdana" pitchFamily="34" charset="0"/>
                <a:ea typeface="Verdana" pitchFamily="34" charset="0"/>
              </a:rPr>
              <a:t>πείνας, κόπωση, δυσκολίες συγκέντρωσης ,</a:t>
            </a:r>
            <a:r>
              <a:rPr lang="el-GR" dirty="0" err="1">
                <a:latin typeface="Verdana" pitchFamily="34" charset="0"/>
                <a:ea typeface="Verdana" pitchFamily="34" charset="0"/>
              </a:rPr>
              <a:t>υπερφαγία</a:t>
            </a:r>
            <a:r>
              <a:rPr lang="el-GR" dirty="0">
                <a:latin typeface="Verdana" pitchFamily="34" charset="0"/>
                <a:ea typeface="Verdana" pitchFamily="34" charset="0"/>
              </a:rPr>
              <a:t> (ημέρες </a:t>
            </a:r>
            <a:r>
              <a:rPr lang="en-US" dirty="0">
                <a:latin typeface="Verdana" pitchFamily="34" charset="0"/>
                <a:ea typeface="Verdana" pitchFamily="34" charset="0"/>
              </a:rPr>
              <a:t>ad </a:t>
            </a:r>
            <a:r>
              <a:rPr lang="en-US" dirty="0" err="1">
                <a:latin typeface="Verdana" pitchFamily="34" charset="0"/>
                <a:ea typeface="Verdana" pitchFamily="34" charset="0"/>
              </a:rPr>
              <a:t>libitum</a:t>
            </a:r>
            <a:r>
              <a:rPr lang="en-US" dirty="0">
                <a:latin typeface="Verdana" pitchFamily="34" charset="0"/>
                <a:ea typeface="Verdana" pitchFamily="34" charset="0"/>
              </a:rPr>
              <a:t>)</a:t>
            </a:r>
            <a:endParaRPr lang="el-GR"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787402" y="0"/>
            <a:ext cx="8509000" cy="529157"/>
          </a:xfrm>
        </p:spPr>
        <p:txBody>
          <a:bodyPr>
            <a:normAutofit/>
          </a:bodyPr>
          <a:lstStyle/>
          <a:p>
            <a:r>
              <a:rPr lang="el-GR" dirty="0"/>
              <a:t>        Πρόληψη ΣΔ 2 με παρέμβαση στον τρόπο ζωής</a:t>
            </a:r>
            <a:endParaRPr lang="en-GB" sz="1800" b="0" dirty="0">
              <a:solidFill>
                <a:srgbClr val="009FDA"/>
              </a:solidFill>
            </a:endParaRPr>
          </a:p>
        </p:txBody>
      </p:sp>
      <p:sp>
        <p:nvSpPr>
          <p:cNvPr id="13" name="Text Placeholder 12"/>
          <p:cNvSpPr>
            <a:spLocks noGrp="1"/>
          </p:cNvSpPr>
          <p:nvPr>
            <p:ph type="body" sz="quarter" idx="10"/>
          </p:nvPr>
        </p:nvSpPr>
        <p:spPr>
          <a:xfrm>
            <a:off x="-1" y="4622902"/>
            <a:ext cx="9420225" cy="486155"/>
          </a:xfrm>
        </p:spPr>
        <p:txBody>
          <a:bodyPr>
            <a:normAutofit lnSpcReduction="10000"/>
          </a:bodyPr>
          <a:lstStyle/>
          <a:p>
            <a:r>
              <a:rPr lang="en-GB" sz="900" b="1" dirty="0"/>
              <a:t>T2D, type 2 diabetes; </a:t>
            </a:r>
            <a:r>
              <a:rPr lang="en-US" sz="900" b="1" dirty="0"/>
              <a:t>IGT, impaired glucose tolerance; RRR, relative risk reduction; SLIM, Study on lifestyle-intervention and IGT Maastricht.</a:t>
            </a:r>
            <a:br>
              <a:rPr lang="en-US" sz="900" b="1" dirty="0"/>
            </a:br>
            <a:r>
              <a:rPr lang="en-US" sz="900" b="1" dirty="0"/>
              <a:t>*</a:t>
            </a:r>
            <a:r>
              <a:rPr lang="el-GR" sz="900" b="1" dirty="0"/>
              <a:t> η μελέτη </a:t>
            </a:r>
            <a:r>
              <a:rPr lang="en-US" sz="900" b="1" dirty="0" err="1"/>
              <a:t>Zensharen</a:t>
            </a:r>
            <a:r>
              <a:rPr lang="en-US" sz="900" b="1" dirty="0"/>
              <a:t> </a:t>
            </a:r>
            <a:r>
              <a:rPr lang="el-GR" sz="900" b="1" dirty="0"/>
              <a:t>συμπεριέλαβε άτομα με </a:t>
            </a:r>
            <a:r>
              <a:rPr lang="en-US" sz="900" b="1" dirty="0"/>
              <a:t>IFG, </a:t>
            </a:r>
            <a:r>
              <a:rPr lang="el-GR" sz="900" b="1" dirty="0"/>
              <a:t>ενώ οι άλλες μελέτες άτομα με </a:t>
            </a:r>
            <a:r>
              <a:rPr lang="en-US" sz="900" b="1" dirty="0"/>
              <a:t>IGT. </a:t>
            </a:r>
            <a:br>
              <a:rPr lang="en-US" sz="900" b="1" dirty="0"/>
            </a:br>
            <a:r>
              <a:rPr lang="en-GB" sz="900" b="1" dirty="0" err="1"/>
              <a:t>Rydén</a:t>
            </a:r>
            <a:r>
              <a:rPr lang="en-GB" sz="900" b="1" dirty="0"/>
              <a:t> L et. Al. </a:t>
            </a:r>
            <a:r>
              <a:rPr lang="en-GB" sz="900" b="1" i="1" dirty="0" err="1"/>
              <a:t>Eur</a:t>
            </a:r>
            <a:r>
              <a:rPr lang="en-GB" sz="900" b="1" i="1" dirty="0"/>
              <a:t> Heart J</a:t>
            </a:r>
            <a:r>
              <a:rPr lang="en-GB" sz="900" b="1" dirty="0"/>
              <a:t>. 2013 Oct;34(39):3035-87</a:t>
            </a:r>
          </a:p>
        </p:txBody>
      </p:sp>
      <p:graphicFrame>
        <p:nvGraphicFramePr>
          <p:cNvPr id="3" name="Table 2"/>
          <p:cNvGraphicFramePr>
            <a:graphicFrameLocks noGrp="1"/>
          </p:cNvGraphicFramePr>
          <p:nvPr/>
        </p:nvGraphicFramePr>
        <p:xfrm>
          <a:off x="335432" y="806327"/>
          <a:ext cx="8490516" cy="3694655"/>
        </p:xfrm>
        <a:graphic>
          <a:graphicData uri="http://schemas.openxmlformats.org/drawingml/2006/table">
            <a:tbl>
              <a:tblPr firstRow="1" bandRow="1">
                <a:tableStyleId>{5C22544A-7EE6-4342-B048-85BDC9FD1C3A}</a:tableStyleId>
              </a:tblPr>
              <a:tblGrid>
                <a:gridCol w="2062857">
                  <a:extLst>
                    <a:ext uri="{9D8B030D-6E8A-4147-A177-3AD203B41FA5}">
                      <a16:colId xmlns="" xmlns:a16="http://schemas.microsoft.com/office/drawing/2014/main" val="20000"/>
                    </a:ext>
                  </a:extLst>
                </a:gridCol>
                <a:gridCol w="2062857">
                  <a:extLst>
                    <a:ext uri="{9D8B030D-6E8A-4147-A177-3AD203B41FA5}">
                      <a16:colId xmlns="" xmlns:a16="http://schemas.microsoft.com/office/drawing/2014/main" val="20001"/>
                    </a:ext>
                  </a:extLst>
                </a:gridCol>
                <a:gridCol w="1454934">
                  <a:extLst>
                    <a:ext uri="{9D8B030D-6E8A-4147-A177-3AD203B41FA5}">
                      <a16:colId xmlns="" xmlns:a16="http://schemas.microsoft.com/office/drawing/2014/main" val="20002"/>
                    </a:ext>
                  </a:extLst>
                </a:gridCol>
                <a:gridCol w="1454934">
                  <a:extLst>
                    <a:ext uri="{9D8B030D-6E8A-4147-A177-3AD203B41FA5}">
                      <a16:colId xmlns="" xmlns:a16="http://schemas.microsoft.com/office/drawing/2014/main" val="20003"/>
                    </a:ext>
                  </a:extLst>
                </a:gridCol>
                <a:gridCol w="1454934">
                  <a:extLst>
                    <a:ext uri="{9D8B030D-6E8A-4147-A177-3AD203B41FA5}">
                      <a16:colId xmlns="" xmlns:a16="http://schemas.microsoft.com/office/drawing/2014/main" val="20004"/>
                    </a:ext>
                  </a:extLst>
                </a:gridCol>
              </a:tblGrid>
              <a:tr h="272247">
                <a:tc>
                  <a:txBody>
                    <a:bodyPr/>
                    <a:lstStyle/>
                    <a:p>
                      <a:pPr algn="ctr"/>
                      <a:r>
                        <a:rPr lang="en-GB" sz="900" dirty="0"/>
                        <a:t>Study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65"/>
                    </a:solidFill>
                  </a:tcPr>
                </a:tc>
                <a:tc>
                  <a:txBody>
                    <a:bodyPr/>
                    <a:lstStyle/>
                    <a:p>
                      <a:pPr algn="ctr"/>
                      <a:r>
                        <a:rPr lang="en-GB" sz="900" dirty="0"/>
                        <a:t>Intervention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65"/>
                    </a:solidFill>
                  </a:tcPr>
                </a:tc>
                <a:tc>
                  <a:txBody>
                    <a:bodyPr/>
                    <a:lstStyle/>
                    <a:p>
                      <a:pPr algn="ctr"/>
                      <a:r>
                        <a:rPr lang="en-GB" sz="900" dirty="0"/>
                        <a:t>Patients (n)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65"/>
                    </a:solidFill>
                  </a:tcPr>
                </a:tc>
                <a:tc>
                  <a:txBody>
                    <a:bodyPr/>
                    <a:lstStyle/>
                    <a:p>
                      <a:pPr algn="ctr"/>
                      <a:r>
                        <a:rPr lang="en-GB" sz="900" dirty="0"/>
                        <a:t>Follow-up (years)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65"/>
                    </a:solidFill>
                  </a:tcPr>
                </a:tc>
                <a:tc>
                  <a:txBody>
                    <a:bodyPr/>
                    <a:lstStyle/>
                    <a:p>
                      <a:pPr algn="ctr"/>
                      <a:r>
                        <a:rPr lang="en-GB" sz="900" dirty="0"/>
                        <a:t>RRR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1965"/>
                    </a:solidFill>
                  </a:tcPr>
                </a:tc>
                <a:extLst>
                  <a:ext uri="{0D108BD9-81ED-4DB2-BD59-A6C34878D82A}">
                    <a16:rowId xmlns="" xmlns:a16="http://schemas.microsoft.com/office/drawing/2014/main" val="10000"/>
                  </a:ext>
                </a:extLst>
              </a:tr>
              <a:tr h="550128">
                <a:tc>
                  <a:txBody>
                    <a:bodyPr/>
                    <a:lstStyle/>
                    <a:p>
                      <a:pPr algn="ctr"/>
                      <a:r>
                        <a:rPr lang="en-GB" sz="800" b="1" i="0" u="none" strike="noStrike" kern="1200" baseline="0" dirty="0">
                          <a:solidFill>
                            <a:schemeClr val="dk1"/>
                          </a:solidFill>
                          <a:latin typeface="+mn-lt"/>
                          <a:ea typeface="+mn-ea"/>
                          <a:cs typeface="+mn-cs"/>
                        </a:rPr>
                        <a:t>Da-Qing Study</a:t>
                      </a:r>
                    </a:p>
                    <a:p>
                      <a:pPr algn="ctr"/>
                      <a:r>
                        <a:rPr lang="en-GB" sz="800" b="1" i="0" u="none" strike="noStrike" kern="1200" baseline="0" dirty="0">
                          <a:solidFill>
                            <a:schemeClr val="dk1"/>
                          </a:solidFill>
                          <a:latin typeface="+mn-lt"/>
                          <a:ea typeface="+mn-ea"/>
                          <a:cs typeface="+mn-cs"/>
                        </a:rPr>
                        <a:t>China</a:t>
                      </a:r>
                      <a:endParaRPr lang="en-GB" sz="800" b="1"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b="0" i="0" u="none" strike="noStrike" kern="1200" baseline="0" dirty="0">
                          <a:solidFill>
                            <a:schemeClr val="dk1"/>
                          </a:solidFill>
                          <a:latin typeface="+mn-lt"/>
                          <a:ea typeface="+mn-ea"/>
                          <a:cs typeface="+mn-cs"/>
                        </a:rPr>
                        <a:t>Diet</a:t>
                      </a:r>
                    </a:p>
                    <a:p>
                      <a:pPr algn="ctr"/>
                      <a:r>
                        <a:rPr lang="en-GB" sz="800" b="0" i="0" u="none" strike="noStrike" kern="1200" baseline="0" dirty="0">
                          <a:solidFill>
                            <a:schemeClr val="dk1"/>
                          </a:solidFill>
                          <a:latin typeface="+mn-lt"/>
                          <a:ea typeface="+mn-ea"/>
                          <a:cs typeface="+mn-cs"/>
                        </a:rPr>
                        <a:t>Exercise</a:t>
                      </a:r>
                    </a:p>
                    <a:p>
                      <a:pPr algn="ctr"/>
                      <a:r>
                        <a:rPr lang="en-GB" sz="800" b="0" i="0" u="none" strike="noStrike" kern="1200" baseline="0" dirty="0">
                          <a:solidFill>
                            <a:schemeClr val="dk1"/>
                          </a:solidFill>
                          <a:latin typeface="+mn-lt"/>
                          <a:ea typeface="+mn-ea"/>
                          <a:cs typeface="+mn-cs"/>
                        </a:rPr>
                        <a:t>Diet + exercise</a:t>
                      </a:r>
                    </a:p>
                    <a:p>
                      <a:pPr algn="ctr"/>
                      <a:r>
                        <a:rPr lang="en-GB" sz="800" b="0" i="0" u="none" strike="noStrike" kern="1200" baseline="0" dirty="0">
                          <a:solidFill>
                            <a:schemeClr val="dk1"/>
                          </a:solidFill>
                          <a:latin typeface="+mn-lt"/>
                          <a:ea typeface="+mn-ea"/>
                          <a:cs typeface="+mn-cs"/>
                        </a:rPr>
                        <a:t>Control</a:t>
                      </a:r>
                      <a:endParaRPr lang="en-GB" sz="8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130</a:t>
                      </a:r>
                    </a:p>
                    <a:p>
                      <a:pPr algn="ctr"/>
                      <a:r>
                        <a:rPr lang="en-GB" sz="800" dirty="0"/>
                        <a:t>141</a:t>
                      </a:r>
                    </a:p>
                    <a:p>
                      <a:pPr algn="ctr"/>
                      <a:r>
                        <a:rPr lang="en-GB" sz="800" dirty="0"/>
                        <a:t>126</a:t>
                      </a:r>
                    </a:p>
                    <a:p>
                      <a:pPr algn="ctr"/>
                      <a:r>
                        <a:rPr lang="en-GB" sz="800" dirty="0"/>
                        <a:t>133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31</a:t>
                      </a:r>
                    </a:p>
                    <a:p>
                      <a:pPr algn="ctr"/>
                      <a:r>
                        <a:rPr lang="en-GB" sz="800" dirty="0"/>
                        <a:t>4</a:t>
                      </a:r>
                      <a:r>
                        <a:rPr lang="el-GR" sz="800" dirty="0"/>
                        <a:t>2</a:t>
                      </a:r>
                      <a:endParaRPr lang="en-GB" sz="800" dirty="0"/>
                    </a:p>
                    <a:p>
                      <a:pPr algn="ctr"/>
                      <a:r>
                        <a:rPr lang="en-GB" sz="800" dirty="0"/>
                        <a:t>4</a:t>
                      </a:r>
                      <a:r>
                        <a:rPr lang="el-GR" sz="800" dirty="0"/>
                        <a:t>6</a:t>
                      </a:r>
                      <a:endParaRPr lang="en-GB" sz="8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1"/>
                  </a:ext>
                </a:extLst>
              </a:tr>
              <a:tr h="244058">
                <a:tc>
                  <a:txBody>
                    <a:bodyPr/>
                    <a:lstStyle/>
                    <a:p>
                      <a:pPr algn="ctr"/>
                      <a:r>
                        <a:rPr lang="en-GB" sz="800" b="1" dirty="0"/>
                        <a:t>Diabetes Prevention Study</a:t>
                      </a:r>
                    </a:p>
                    <a:p>
                      <a:pPr algn="ctr"/>
                      <a:r>
                        <a:rPr lang="en-GB" sz="800" b="1" dirty="0"/>
                        <a:t>Finland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Diet + physical activity</a:t>
                      </a:r>
                    </a:p>
                    <a:p>
                      <a:pPr algn="ctr"/>
                      <a:r>
                        <a:rPr lang="en-GB" sz="800" dirty="0"/>
                        <a:t>Control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265</a:t>
                      </a:r>
                    </a:p>
                    <a:p>
                      <a:pPr algn="ctr"/>
                      <a:r>
                        <a:rPr lang="en-GB" sz="800" dirty="0"/>
                        <a:t>257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3.2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58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78678">
                <a:tc>
                  <a:txBody>
                    <a:bodyPr/>
                    <a:lstStyle/>
                    <a:p>
                      <a:pPr algn="ctr"/>
                      <a:r>
                        <a:rPr lang="en-US" sz="800" b="1" dirty="0"/>
                        <a:t>US Diabetes Prevention Program</a:t>
                      </a:r>
                    </a:p>
                    <a:p>
                      <a:pPr algn="ctr"/>
                      <a:r>
                        <a:rPr lang="en-US" sz="800" b="1" dirty="0"/>
                        <a:t>Outcomes Study</a:t>
                      </a:r>
                    </a:p>
                    <a:p>
                      <a:pPr algn="ctr"/>
                      <a:r>
                        <a:rPr lang="en-US" sz="800" b="1" dirty="0"/>
                        <a:t>USA</a:t>
                      </a:r>
                      <a:endParaRPr lang="en-GB"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US" sz="800" dirty="0"/>
                        <a:t>Diet + physical activity</a:t>
                      </a:r>
                    </a:p>
                    <a:p>
                      <a:pPr algn="ctr"/>
                      <a:r>
                        <a:rPr lang="en-US" sz="800" dirty="0"/>
                        <a:t>Metformin</a:t>
                      </a:r>
                    </a:p>
                    <a:p>
                      <a:pPr algn="ctr"/>
                      <a:r>
                        <a:rPr lang="en-US" sz="800" dirty="0"/>
                        <a:t>Placebo</a:t>
                      </a:r>
                      <a:endParaRPr lang="en-GB"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1079</a:t>
                      </a:r>
                    </a:p>
                    <a:p>
                      <a:pPr algn="ctr"/>
                      <a:r>
                        <a:rPr lang="en-GB" sz="800" dirty="0"/>
                        <a:t>1073</a:t>
                      </a:r>
                    </a:p>
                    <a:p>
                      <a:pPr algn="ctr"/>
                      <a:r>
                        <a:rPr lang="en-GB" sz="800" dirty="0"/>
                        <a:t>1082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58</a:t>
                      </a:r>
                    </a:p>
                    <a:p>
                      <a:pPr algn="ctr"/>
                      <a:r>
                        <a:rPr lang="en-GB" sz="800" dirty="0"/>
                        <a:t>31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3"/>
                  </a:ext>
                </a:extLst>
              </a:tr>
              <a:tr h="499328">
                <a:tc>
                  <a:txBody>
                    <a:bodyPr/>
                    <a:lstStyle/>
                    <a:p>
                      <a:pPr algn="ctr"/>
                      <a:r>
                        <a:rPr lang="en-GB" sz="800" b="1" dirty="0"/>
                        <a:t>Indian Diabetes Prevention Program</a:t>
                      </a:r>
                    </a:p>
                    <a:p>
                      <a:pPr algn="ctr"/>
                      <a:r>
                        <a:rPr lang="en-GB" sz="800" b="1" dirty="0"/>
                        <a:t>India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b="0" i="0" u="none" strike="noStrike" kern="1200" baseline="0" dirty="0">
                          <a:solidFill>
                            <a:schemeClr val="dk1"/>
                          </a:solidFill>
                          <a:latin typeface="+mn-lt"/>
                          <a:ea typeface="+mn-ea"/>
                          <a:cs typeface="+mn-cs"/>
                        </a:rPr>
                        <a:t>Lifestyle</a:t>
                      </a:r>
                    </a:p>
                    <a:p>
                      <a:pPr algn="ctr"/>
                      <a:r>
                        <a:rPr lang="en-GB" sz="800" b="0" i="0" u="none" strike="noStrike" kern="1200" baseline="0" dirty="0">
                          <a:solidFill>
                            <a:schemeClr val="dk1"/>
                          </a:solidFill>
                          <a:latin typeface="+mn-lt"/>
                          <a:ea typeface="+mn-ea"/>
                          <a:cs typeface="+mn-cs"/>
                        </a:rPr>
                        <a:t>Metformin</a:t>
                      </a:r>
                    </a:p>
                    <a:p>
                      <a:pPr algn="ctr"/>
                      <a:r>
                        <a:rPr lang="en-GB" sz="800" b="0" i="0" u="none" strike="noStrike" kern="1200" baseline="0" dirty="0">
                          <a:solidFill>
                            <a:schemeClr val="dk1"/>
                          </a:solidFill>
                          <a:latin typeface="+mn-lt"/>
                          <a:ea typeface="+mn-ea"/>
                          <a:cs typeface="+mn-cs"/>
                        </a:rPr>
                        <a:t>Lifestyle + metformin</a:t>
                      </a:r>
                    </a:p>
                    <a:p>
                      <a:pPr algn="ctr"/>
                      <a:r>
                        <a:rPr lang="en-GB" sz="800" b="0" i="0" u="none" strike="noStrike" kern="1200" baseline="0" dirty="0">
                          <a:solidFill>
                            <a:schemeClr val="dk1"/>
                          </a:solidFill>
                          <a:latin typeface="+mn-lt"/>
                          <a:ea typeface="+mn-ea"/>
                          <a:cs typeface="+mn-cs"/>
                        </a:rPr>
                        <a:t>Control</a:t>
                      </a:r>
                      <a:endParaRPr lang="en-GB" sz="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133</a:t>
                      </a:r>
                    </a:p>
                    <a:p>
                      <a:pPr algn="ctr"/>
                      <a:r>
                        <a:rPr lang="en-GB" sz="800" dirty="0"/>
                        <a:t>133</a:t>
                      </a:r>
                    </a:p>
                    <a:p>
                      <a:pPr algn="ctr"/>
                      <a:r>
                        <a:rPr lang="en-GB" sz="800" dirty="0"/>
                        <a:t>129</a:t>
                      </a:r>
                    </a:p>
                    <a:p>
                      <a:pPr algn="ctr"/>
                      <a:r>
                        <a:rPr lang="en-GB" sz="800" dirty="0"/>
                        <a:t>136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29</a:t>
                      </a:r>
                    </a:p>
                    <a:p>
                      <a:pPr algn="ctr"/>
                      <a:r>
                        <a:rPr lang="en-GB" sz="800" dirty="0"/>
                        <a:t>26</a:t>
                      </a:r>
                    </a:p>
                    <a:p>
                      <a:pPr algn="ctr"/>
                      <a:r>
                        <a:rPr lang="en-GB" sz="800" dirty="0"/>
                        <a:t>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263108">
                <a:tc>
                  <a:txBody>
                    <a:bodyPr/>
                    <a:lstStyle/>
                    <a:p>
                      <a:pPr algn="ctr"/>
                      <a:r>
                        <a:rPr lang="en-US" sz="800" b="1" dirty="0"/>
                        <a:t>Japanese trial in men with IGT</a:t>
                      </a:r>
                    </a:p>
                    <a:p>
                      <a:pPr algn="ctr"/>
                      <a:r>
                        <a:rPr lang="en-US" sz="800" b="1" dirty="0"/>
                        <a:t>Japan</a:t>
                      </a:r>
                      <a:endParaRPr lang="en-GB"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Diet + exercise</a:t>
                      </a:r>
                    </a:p>
                    <a:p>
                      <a:pPr algn="ctr"/>
                      <a:r>
                        <a:rPr lang="en-GB" sz="800" dirty="0"/>
                        <a:t>Control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102 356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67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5"/>
                  </a:ext>
                </a:extLst>
              </a:tr>
              <a:tr h="435828">
                <a:tc>
                  <a:txBody>
                    <a:bodyPr/>
                    <a:lstStyle/>
                    <a:p>
                      <a:pPr algn="ctr"/>
                      <a:r>
                        <a:rPr lang="en-US" sz="800" b="1" dirty="0"/>
                        <a:t>Study on lifestyle-intervention and IGT Maastricht study</a:t>
                      </a:r>
                    </a:p>
                    <a:p>
                      <a:pPr algn="ctr"/>
                      <a:r>
                        <a:rPr lang="en-US" sz="800" b="1" dirty="0"/>
                        <a:t>The Netherlands</a:t>
                      </a:r>
                      <a:endParaRPr lang="en-GB"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Diet + physical activity</a:t>
                      </a:r>
                    </a:p>
                    <a:p>
                      <a:pPr algn="ctr"/>
                      <a:r>
                        <a:rPr lang="en-GB" sz="800" dirty="0"/>
                        <a:t>Control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74</a:t>
                      </a:r>
                    </a:p>
                    <a:p>
                      <a:pPr algn="ctr"/>
                      <a:r>
                        <a:rPr lang="en-GB" sz="800" dirty="0"/>
                        <a:t>73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00" dirty="0"/>
                        <a:t>58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256648">
                <a:tc>
                  <a:txBody>
                    <a:bodyPr/>
                    <a:lstStyle/>
                    <a:p>
                      <a:pPr algn="ctr"/>
                      <a:r>
                        <a:rPr lang="en-US" sz="800" b="1" dirty="0"/>
                        <a:t>European Diabetes Prevention Study</a:t>
                      </a:r>
                    </a:p>
                    <a:p>
                      <a:pPr algn="ctr"/>
                      <a:r>
                        <a:rPr lang="en-US" sz="800" b="1" dirty="0"/>
                        <a:t>Newcastle, UK</a:t>
                      </a:r>
                      <a:endParaRPr lang="en-GB" sz="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Diet + physical activity</a:t>
                      </a:r>
                    </a:p>
                    <a:p>
                      <a:pPr algn="ctr"/>
                      <a:r>
                        <a:rPr lang="en-GB" sz="800" dirty="0"/>
                        <a:t>Control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51</a:t>
                      </a:r>
                    </a:p>
                    <a:p>
                      <a:pPr algn="ctr"/>
                      <a:r>
                        <a:rPr lang="en-GB" sz="800" dirty="0"/>
                        <a:t>51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3.1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algn="ctr"/>
                      <a:r>
                        <a:rPr lang="en-GB" sz="800" dirty="0"/>
                        <a:t>55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7"/>
                  </a:ext>
                </a:extLst>
              </a:tr>
              <a:tr h="343928">
                <a:tc>
                  <a:txBody>
                    <a:bodyPr/>
                    <a:lstStyle/>
                    <a:p>
                      <a:pPr algn="ctr"/>
                      <a:r>
                        <a:rPr lang="en-GB" sz="800" b="1" dirty="0" err="1"/>
                        <a:t>Zensharen</a:t>
                      </a:r>
                      <a:r>
                        <a:rPr lang="en-GB" sz="800" b="1" baseline="0" dirty="0"/>
                        <a:t>* </a:t>
                      </a:r>
                      <a:r>
                        <a:rPr lang="en-GB" sz="800" b="1" dirty="0"/>
                        <a:t>Study</a:t>
                      </a:r>
                    </a:p>
                    <a:p>
                      <a:pPr algn="ctr"/>
                      <a:r>
                        <a:rPr lang="en-GB" sz="800" b="1" dirty="0"/>
                        <a:t>Japan</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Diet + physical activity</a:t>
                      </a:r>
                    </a:p>
                    <a:p>
                      <a:pPr algn="ctr"/>
                      <a:r>
                        <a:rPr lang="en-GB" sz="800" dirty="0"/>
                        <a:t>Control</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330</a:t>
                      </a:r>
                    </a:p>
                    <a:p>
                      <a:pPr algn="ctr"/>
                      <a:r>
                        <a:rPr lang="en-GB" sz="800" dirty="0"/>
                        <a:t>311</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3</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00" dirty="0"/>
                        <a:t>44</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bl>
          </a:graphicData>
        </a:graphic>
      </p:graphicFrame>
    </p:spTree>
    <p:extLst>
      <p:ext uri="{BB962C8B-B14F-4D97-AF65-F5344CB8AC3E}">
        <p14:creationId xmlns="" xmlns:p14="http://schemas.microsoft.com/office/powerpoint/2010/main" val="410483260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25930" y="-57150"/>
            <a:ext cx="6172200" cy="857250"/>
          </a:xfrm>
        </p:spPr>
        <p:txBody>
          <a:bodyPr>
            <a:normAutofit/>
          </a:bodyPr>
          <a:lstStyle/>
          <a:p>
            <a:r>
              <a:rPr lang="el-GR" dirty="0">
                <a:latin typeface="Verdana" pitchFamily="34" charset="0"/>
                <a:ea typeface="Verdana" pitchFamily="34" charset="0"/>
              </a:rPr>
              <a:t>Περιορισμοί και θέματα ασφάλειας</a:t>
            </a:r>
            <a:endParaRPr lang="el-GR" dirty="0"/>
          </a:p>
        </p:txBody>
      </p:sp>
      <p:sp>
        <p:nvSpPr>
          <p:cNvPr id="3" name="2 - Θέση περιεχομένου"/>
          <p:cNvSpPr>
            <a:spLocks noGrp="1"/>
          </p:cNvSpPr>
          <p:nvPr>
            <p:ph idx="1"/>
          </p:nvPr>
        </p:nvSpPr>
        <p:spPr>
          <a:xfrm>
            <a:off x="571500" y="800100"/>
            <a:ext cx="7578090" cy="4686300"/>
          </a:xfrm>
        </p:spPr>
        <p:txBody>
          <a:bodyPr>
            <a:normAutofit/>
          </a:bodyPr>
          <a:lstStyle/>
          <a:p>
            <a:pPr>
              <a:lnSpc>
                <a:spcPct val="150000"/>
              </a:lnSpc>
            </a:pPr>
            <a:r>
              <a:rPr lang="el-GR" dirty="0">
                <a:latin typeface="Verdana" pitchFamily="34" charset="0"/>
                <a:ea typeface="Verdana" pitchFamily="34" charset="0"/>
              </a:rPr>
              <a:t>Επίδραση σε ΥΥΓ άξονα (λειτουργική αμηνόρροια) </a:t>
            </a:r>
          </a:p>
          <a:p>
            <a:pPr>
              <a:lnSpc>
                <a:spcPct val="150000"/>
              </a:lnSpc>
            </a:pPr>
            <a:r>
              <a:rPr lang="el-GR" dirty="0">
                <a:latin typeface="Verdana" pitchFamily="34" charset="0"/>
                <a:ea typeface="Verdana" pitchFamily="34" charset="0"/>
              </a:rPr>
              <a:t>Δεν είναι ακόμη σαφές</a:t>
            </a:r>
            <a:r>
              <a:rPr lang="en-US" dirty="0">
                <a:latin typeface="Verdana" pitchFamily="34" charset="0"/>
                <a:ea typeface="Verdana" pitchFamily="34" charset="0"/>
              </a:rPr>
              <a:t>,</a:t>
            </a:r>
            <a:r>
              <a:rPr lang="el-GR" dirty="0">
                <a:latin typeface="Verdana" pitchFamily="34" charset="0"/>
                <a:ea typeface="Verdana" pitchFamily="34" charset="0"/>
              </a:rPr>
              <a:t> εάν η IER καταγράφει ανεξάρτητη επωφελή μεταβολική δράση ή το όφελος ,είναι συνέπεια απώλειας βάρους </a:t>
            </a:r>
          </a:p>
          <a:p>
            <a:pPr>
              <a:lnSpc>
                <a:spcPct val="150000"/>
              </a:lnSpc>
            </a:pPr>
            <a:r>
              <a:rPr lang="el-GR" dirty="0">
                <a:latin typeface="Verdana" pitchFamily="34" charset="0"/>
                <a:ea typeface="Verdana" pitchFamily="34" charset="0"/>
              </a:rPr>
              <a:t>Κρίσιμο ερώτημα που πρέπει να απαντηθεί, είναι εάν τα πρωτόκολλα IER</a:t>
            </a:r>
            <a:r>
              <a:rPr lang="en-US" dirty="0">
                <a:latin typeface="Verdana" pitchFamily="34" charset="0"/>
                <a:ea typeface="Verdana" pitchFamily="34" charset="0"/>
              </a:rPr>
              <a:t>,</a:t>
            </a:r>
            <a:r>
              <a:rPr lang="el-GR" dirty="0">
                <a:latin typeface="Verdana" pitchFamily="34" charset="0"/>
                <a:ea typeface="Verdana" pitchFamily="34" charset="0"/>
              </a:rPr>
              <a:t> είναι ασφαλή ως συστάσεις για τον γενικό πληθυσμό</a:t>
            </a:r>
          </a:p>
          <a:p>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57350" y="45720"/>
            <a:ext cx="6172200" cy="857250"/>
          </a:xfrm>
        </p:spPr>
        <p:txBody>
          <a:bodyPr>
            <a:normAutofit/>
          </a:bodyPr>
          <a:lstStyle/>
          <a:p>
            <a:r>
              <a:rPr lang="el-GR" dirty="0">
                <a:latin typeface="Verdana" pitchFamily="34" charset="0"/>
                <a:ea typeface="Verdana" pitchFamily="34" charset="0"/>
              </a:rPr>
              <a:t>Περιορισμοί και θέματα ασφάλειας</a:t>
            </a:r>
            <a:endParaRPr lang="el-GR" dirty="0"/>
          </a:p>
        </p:txBody>
      </p:sp>
      <p:sp>
        <p:nvSpPr>
          <p:cNvPr id="3" name="2 - Θέση περιεχομένου"/>
          <p:cNvSpPr>
            <a:spLocks noGrp="1"/>
          </p:cNvSpPr>
          <p:nvPr>
            <p:ph idx="1"/>
          </p:nvPr>
        </p:nvSpPr>
        <p:spPr>
          <a:xfrm>
            <a:off x="605789" y="1022985"/>
            <a:ext cx="7720965" cy="4572000"/>
          </a:xfrm>
        </p:spPr>
        <p:txBody>
          <a:bodyPr>
            <a:normAutofit/>
          </a:bodyPr>
          <a:lstStyle/>
          <a:p>
            <a:pPr>
              <a:lnSpc>
                <a:spcPct val="150000"/>
              </a:lnSpc>
            </a:pPr>
            <a:r>
              <a:rPr lang="el-GR" dirty="0">
                <a:latin typeface="Verdana" pitchFamily="34" charset="0"/>
                <a:ea typeface="Verdana" pitchFamily="34" charset="0"/>
              </a:rPr>
              <a:t>Ασαφής επίδραση</a:t>
            </a:r>
            <a:r>
              <a:rPr lang="en-US" dirty="0">
                <a:latin typeface="Verdana" pitchFamily="34" charset="0"/>
                <a:ea typeface="Verdana" pitchFamily="34" charset="0"/>
              </a:rPr>
              <a:t>,</a:t>
            </a:r>
            <a:r>
              <a:rPr lang="el-GR" dirty="0">
                <a:latin typeface="Verdana" pitchFamily="34" charset="0"/>
                <a:ea typeface="Verdana" pitchFamily="34" charset="0"/>
              </a:rPr>
              <a:t> σε διατροφικές διαταραχές με ψυχιατρικό υπόβαθρο</a:t>
            </a:r>
          </a:p>
          <a:p>
            <a:pPr>
              <a:lnSpc>
                <a:spcPct val="150000"/>
              </a:lnSpc>
            </a:pPr>
            <a:r>
              <a:rPr lang="el-GR" dirty="0">
                <a:latin typeface="Verdana" pitchFamily="34" charset="0"/>
                <a:ea typeface="Verdana" pitchFamily="34" charset="0"/>
              </a:rPr>
              <a:t>Ανεπαρκή δεδομένα ,επί έκτοπης </a:t>
            </a:r>
            <a:r>
              <a:rPr lang="el-GR" dirty="0" err="1">
                <a:latin typeface="Verdana" pitchFamily="34" charset="0"/>
                <a:ea typeface="Verdana" pitchFamily="34" charset="0"/>
              </a:rPr>
              <a:t>λιπογένεσης</a:t>
            </a:r>
            <a:r>
              <a:rPr lang="el-GR" dirty="0">
                <a:latin typeface="Verdana" pitchFamily="34" charset="0"/>
                <a:ea typeface="Verdana" pitchFamily="34" charset="0"/>
              </a:rPr>
              <a:t> ,μέγεθος </a:t>
            </a:r>
            <a:r>
              <a:rPr lang="el-GR" dirty="0" err="1">
                <a:latin typeface="Verdana" pitchFamily="34" charset="0"/>
                <a:ea typeface="Verdana" pitchFamily="34" charset="0"/>
              </a:rPr>
              <a:t>λιποκυττάρων</a:t>
            </a:r>
            <a:r>
              <a:rPr lang="el-GR" dirty="0">
                <a:latin typeface="Verdana" pitchFamily="34" charset="0"/>
                <a:ea typeface="Verdana" pitchFamily="34" charset="0"/>
              </a:rPr>
              <a:t>, </a:t>
            </a:r>
            <a:r>
              <a:rPr lang="el-GR" dirty="0" err="1">
                <a:latin typeface="Verdana" pitchFamily="34" charset="0"/>
                <a:ea typeface="Verdana" pitchFamily="34" charset="0"/>
              </a:rPr>
              <a:t>άλιπο</a:t>
            </a:r>
            <a:r>
              <a:rPr lang="el-GR" dirty="0">
                <a:latin typeface="Verdana" pitchFamily="34" charset="0"/>
                <a:ea typeface="Verdana" pitchFamily="34" charset="0"/>
              </a:rPr>
              <a:t> μάζα, </a:t>
            </a:r>
            <a:r>
              <a:rPr lang="el-GR" dirty="0" err="1">
                <a:latin typeface="Verdana" pitchFamily="34" charset="0"/>
                <a:ea typeface="Verdana" pitchFamily="34" charset="0"/>
              </a:rPr>
              <a:t>ινσουλινοαντίσταση</a:t>
            </a:r>
            <a:r>
              <a:rPr lang="el-GR" dirty="0">
                <a:latin typeface="Verdana" pitchFamily="34" charset="0"/>
                <a:ea typeface="Verdana" pitchFamily="34" charset="0"/>
              </a:rPr>
              <a:t> </a:t>
            </a:r>
          </a:p>
          <a:p>
            <a:pPr>
              <a:lnSpc>
                <a:spcPct val="150000"/>
              </a:lnSpc>
            </a:pPr>
            <a:r>
              <a:rPr lang="el-GR" dirty="0">
                <a:latin typeface="Verdana" pitchFamily="34" charset="0"/>
                <a:ea typeface="Verdana" pitchFamily="34" charset="0"/>
              </a:rPr>
              <a:t>Περιορισμένα δεδομένα σε ειδικούς πληθυσμούς (παιδιά, έφηβοι, </a:t>
            </a:r>
            <a:r>
              <a:rPr lang="el-GR" dirty="0" err="1">
                <a:latin typeface="Verdana" pitchFamily="34" charset="0"/>
                <a:ea typeface="Verdana" pitchFamily="34" charset="0"/>
              </a:rPr>
              <a:t>ηλικιωμένοι,νοσογόνος</a:t>
            </a:r>
            <a:r>
              <a:rPr lang="el-GR" dirty="0">
                <a:latin typeface="Verdana" pitchFamily="34" charset="0"/>
                <a:ea typeface="Verdana" pitchFamily="34" charset="0"/>
              </a:rPr>
              <a:t> παχυσαρκία)</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43050" y="-57150"/>
            <a:ext cx="6172200" cy="857250"/>
          </a:xfrm>
        </p:spPr>
        <p:txBody>
          <a:bodyPr>
            <a:normAutofit/>
          </a:bodyPr>
          <a:lstStyle/>
          <a:p>
            <a:r>
              <a:rPr lang="en-US" dirty="0">
                <a:latin typeface="Verdana" pitchFamily="34" charset="0"/>
                <a:ea typeface="Verdana" pitchFamily="34" charset="0"/>
              </a:rPr>
              <a:t> </a:t>
            </a:r>
            <a:r>
              <a:rPr lang="el-GR" dirty="0">
                <a:latin typeface="Verdana" pitchFamily="34" charset="0"/>
                <a:ea typeface="Verdana" pitchFamily="34" charset="0"/>
              </a:rPr>
              <a:t>Περιορισμοί και θέματα ασφάλειας</a:t>
            </a:r>
            <a:endParaRPr lang="el-GR" dirty="0"/>
          </a:p>
        </p:txBody>
      </p:sp>
      <p:sp>
        <p:nvSpPr>
          <p:cNvPr id="3" name="2 - Θέση περιεχομένου"/>
          <p:cNvSpPr>
            <a:spLocks noGrp="1"/>
          </p:cNvSpPr>
          <p:nvPr>
            <p:ph idx="1"/>
          </p:nvPr>
        </p:nvSpPr>
        <p:spPr>
          <a:xfrm>
            <a:off x="420052" y="1091565"/>
            <a:ext cx="8303895" cy="4743450"/>
          </a:xfrm>
        </p:spPr>
        <p:txBody>
          <a:bodyPr>
            <a:normAutofit/>
          </a:bodyPr>
          <a:lstStyle/>
          <a:p>
            <a:pPr>
              <a:lnSpc>
                <a:spcPct val="150000"/>
              </a:lnSpc>
            </a:pPr>
            <a:r>
              <a:rPr lang="el-GR" dirty="0">
                <a:latin typeface="Verdana" pitchFamily="34" charset="0"/>
                <a:ea typeface="Verdana" pitchFamily="34" charset="0"/>
              </a:rPr>
              <a:t>Η σχέση κόστους-αποτελεσματικότητας δεν έχει καθοριστεί επαρκώς </a:t>
            </a:r>
          </a:p>
          <a:p>
            <a:pPr>
              <a:lnSpc>
                <a:spcPct val="150000"/>
              </a:lnSpc>
            </a:pPr>
            <a:r>
              <a:rPr lang="el-GR" dirty="0">
                <a:latin typeface="Verdana" pitchFamily="34" charset="0"/>
                <a:ea typeface="Verdana" pitchFamily="34" charset="0"/>
              </a:rPr>
              <a:t>Περιορισμένα δεδομένα που διερευνούν τις επιπτώσεις της IER, με ειδικά χαρακτηριστικά όσον αφορά τη σύνθεση </a:t>
            </a:r>
            <a:r>
              <a:rPr lang="el-GR" dirty="0" err="1">
                <a:latin typeface="Verdana" pitchFamily="34" charset="0"/>
                <a:ea typeface="Verdana" pitchFamily="34" charset="0"/>
              </a:rPr>
              <a:t>μακροθρεπτικών</a:t>
            </a:r>
            <a:r>
              <a:rPr lang="el-GR" dirty="0">
                <a:latin typeface="Verdana" pitchFamily="34" charset="0"/>
                <a:ea typeface="Verdana" pitchFamily="34" charset="0"/>
              </a:rPr>
              <a:t> συστατικών  (χαμηλά λιπαρά, χαμηλοί/πολύ χαμηλοί υδατάνθρακες, υψηλή περιεκτικότητα σε πρωτεΐνες)</a:t>
            </a:r>
          </a:p>
          <a:p>
            <a:endParaRPr lang="el-GR"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5602" name="Picture 2"/>
          <p:cNvPicPr>
            <a:picLocks noGrp="1" noChangeAspect="1" noChangeArrowheads="1"/>
          </p:cNvPicPr>
          <p:nvPr>
            <p:ph idx="1"/>
          </p:nvPr>
        </p:nvPicPr>
        <p:blipFill>
          <a:blip r:embed="rId2"/>
          <a:srcRect/>
          <a:stretch>
            <a:fillRect/>
          </a:stretch>
        </p:blipFill>
        <p:spPr bwMode="auto">
          <a:xfrm>
            <a:off x="1657350" y="228600"/>
            <a:ext cx="5829300" cy="2480310"/>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a:srcRect/>
          <a:stretch>
            <a:fillRect/>
          </a:stretch>
        </p:blipFill>
        <p:spPr bwMode="auto">
          <a:xfrm>
            <a:off x="1600200" y="2857500"/>
            <a:ext cx="6065044" cy="1600200"/>
          </a:xfrm>
          <a:prstGeom prst="rect">
            <a:avLst/>
          </a:prstGeom>
          <a:noFill/>
          <a:ln w="9525">
            <a:noFill/>
            <a:miter lim="800000"/>
            <a:headEnd/>
            <a:tailEnd/>
          </a:ln>
          <a:effectLst/>
        </p:spPr>
      </p:pic>
      <p:sp>
        <p:nvSpPr>
          <p:cNvPr id="5" name="4 - Στρογγυλεμένο ορθογώνιο"/>
          <p:cNvSpPr/>
          <p:nvPr/>
        </p:nvSpPr>
        <p:spPr>
          <a:xfrm>
            <a:off x="1543050" y="3028950"/>
            <a:ext cx="5829300" cy="5143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Στρογγυλεμένο ορθογώνιο"/>
          <p:cNvSpPr/>
          <p:nvPr/>
        </p:nvSpPr>
        <p:spPr>
          <a:xfrm>
            <a:off x="1543050" y="3943350"/>
            <a:ext cx="5943600" cy="4000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p:cNvPicPr>
            <a:picLocks noGrp="1" noChangeAspect="1" noChangeArrowheads="1"/>
          </p:cNvPicPr>
          <p:nvPr>
            <p:ph idx="1"/>
          </p:nvPr>
        </p:nvPicPr>
        <p:blipFill>
          <a:blip r:embed="rId2"/>
          <a:srcRect/>
          <a:stretch>
            <a:fillRect/>
          </a:stretch>
        </p:blipFill>
        <p:spPr bwMode="auto">
          <a:xfrm rot="5400000">
            <a:off x="2000250" y="-857250"/>
            <a:ext cx="5143501" cy="6858002"/>
          </a:xfrm>
          <a:prstGeom prst="rect">
            <a:avLst/>
          </a:prstGeom>
          <a:noFill/>
          <a:ln w="9525">
            <a:noFill/>
            <a:miter lim="800000"/>
            <a:headEnd/>
            <a:tailEnd/>
          </a:ln>
          <a:effectLst/>
        </p:spPr>
      </p:pic>
      <p:sp>
        <p:nvSpPr>
          <p:cNvPr id="5" name="4 - Στρογγυλεμένο ορθογώνιο"/>
          <p:cNvSpPr/>
          <p:nvPr/>
        </p:nvSpPr>
        <p:spPr>
          <a:xfrm>
            <a:off x="7486650" y="628650"/>
            <a:ext cx="457200" cy="1028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Στρογγυλεμένο ορθογώνιο"/>
          <p:cNvSpPr/>
          <p:nvPr/>
        </p:nvSpPr>
        <p:spPr>
          <a:xfrm>
            <a:off x="7486650" y="3028950"/>
            <a:ext cx="457200" cy="12001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Στρογγυλεμένο ορθογώνιο"/>
          <p:cNvSpPr/>
          <p:nvPr/>
        </p:nvSpPr>
        <p:spPr>
          <a:xfrm>
            <a:off x="3086100" y="914400"/>
            <a:ext cx="2343150" cy="1714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Στρογγυλεμένο ορθογώνιο"/>
          <p:cNvSpPr/>
          <p:nvPr/>
        </p:nvSpPr>
        <p:spPr>
          <a:xfrm>
            <a:off x="3086100" y="1257300"/>
            <a:ext cx="2343150" cy="1714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Στρογγυλεμένο ορθογώνιο"/>
          <p:cNvSpPr/>
          <p:nvPr/>
        </p:nvSpPr>
        <p:spPr>
          <a:xfrm>
            <a:off x="3086100" y="2171700"/>
            <a:ext cx="234315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Στρογγυλεμένο ορθογώνιο"/>
          <p:cNvSpPr/>
          <p:nvPr/>
        </p:nvSpPr>
        <p:spPr>
          <a:xfrm>
            <a:off x="3086100" y="2800350"/>
            <a:ext cx="24003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Στρογγυλεμένο ορθογώνιο"/>
          <p:cNvSpPr/>
          <p:nvPr/>
        </p:nvSpPr>
        <p:spPr>
          <a:xfrm>
            <a:off x="3028950" y="3314700"/>
            <a:ext cx="24003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Στρογγυλεμένο ορθογώνιο"/>
          <p:cNvSpPr/>
          <p:nvPr/>
        </p:nvSpPr>
        <p:spPr>
          <a:xfrm>
            <a:off x="3028950" y="3886200"/>
            <a:ext cx="2400300" cy="1714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Στρογγυλεμένο ορθογώνιο"/>
          <p:cNvSpPr/>
          <p:nvPr/>
        </p:nvSpPr>
        <p:spPr>
          <a:xfrm>
            <a:off x="3028950" y="4286250"/>
            <a:ext cx="2400300" cy="2857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6626" name="Picture 2"/>
          <p:cNvPicPr>
            <a:picLocks noGrp="1" noChangeAspect="1" noChangeArrowheads="1"/>
          </p:cNvPicPr>
          <p:nvPr>
            <p:ph idx="1"/>
          </p:nvPr>
        </p:nvPicPr>
        <p:blipFill>
          <a:blip r:embed="rId2"/>
          <a:srcRect/>
          <a:stretch>
            <a:fillRect/>
          </a:stretch>
        </p:blipFill>
        <p:spPr bwMode="auto">
          <a:xfrm>
            <a:off x="1314450" y="400050"/>
            <a:ext cx="6400800" cy="4514850"/>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a:srcRect/>
          <a:stretch>
            <a:fillRect/>
          </a:stretch>
        </p:blipFill>
        <p:spPr bwMode="auto">
          <a:xfrm>
            <a:off x="2628900" y="0"/>
            <a:ext cx="3700463" cy="271463"/>
          </a:xfrm>
          <a:prstGeom prst="rect">
            <a:avLst/>
          </a:prstGeom>
          <a:noFill/>
          <a:ln w="9525">
            <a:noFill/>
            <a:miter lim="800000"/>
            <a:headEnd/>
            <a:tailEnd/>
          </a:ln>
          <a:effectLst/>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27650" name="Picture 2"/>
          <p:cNvPicPr>
            <a:picLocks noGrp="1" noChangeAspect="1" noChangeArrowheads="1"/>
          </p:cNvPicPr>
          <p:nvPr>
            <p:ph idx="1"/>
          </p:nvPr>
        </p:nvPicPr>
        <p:blipFill>
          <a:blip r:embed="rId2"/>
          <a:srcRect/>
          <a:stretch>
            <a:fillRect/>
          </a:stretch>
        </p:blipFill>
        <p:spPr bwMode="auto">
          <a:xfrm>
            <a:off x="1314450" y="457200"/>
            <a:ext cx="6457950" cy="4514850"/>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2571750" y="114300"/>
            <a:ext cx="3700463" cy="271463"/>
          </a:xfrm>
          <a:prstGeom prst="rect">
            <a:avLst/>
          </a:prstGeom>
          <a:noFill/>
          <a:ln w="9525">
            <a:noFill/>
            <a:miter lim="800000"/>
            <a:headEnd/>
            <a:tailEnd/>
          </a:ln>
          <a:effectLst/>
        </p:spPr>
      </p:pic>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8674" name="Picture 2"/>
          <p:cNvPicPr>
            <a:picLocks noGrp="1" noChangeAspect="1" noChangeArrowheads="1"/>
          </p:cNvPicPr>
          <p:nvPr>
            <p:ph idx="1"/>
          </p:nvPr>
        </p:nvPicPr>
        <p:blipFill>
          <a:blip r:embed="rId2"/>
          <a:srcRect/>
          <a:stretch>
            <a:fillRect/>
          </a:stretch>
        </p:blipFill>
        <p:spPr bwMode="auto">
          <a:xfrm>
            <a:off x="1257300" y="400050"/>
            <a:ext cx="6629400" cy="4629150"/>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2628900" y="0"/>
            <a:ext cx="3700463" cy="271463"/>
          </a:xfrm>
          <a:prstGeom prst="rect">
            <a:avLst/>
          </a:prstGeom>
          <a:noFill/>
          <a:ln w="9525">
            <a:noFill/>
            <a:miter lim="800000"/>
            <a:headEnd/>
            <a:tailEnd/>
          </a:ln>
          <a:effectLst/>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00200" y="-57150"/>
            <a:ext cx="6172200" cy="857250"/>
          </a:xfrm>
        </p:spPr>
        <p:txBody>
          <a:bodyPr>
            <a:normAutofit/>
          </a:bodyPr>
          <a:lstStyle/>
          <a:p>
            <a:r>
              <a:rPr lang="en-US" dirty="0">
                <a:latin typeface="Verdana" pitchFamily="34" charset="0"/>
                <a:ea typeface="Verdana" pitchFamily="34" charset="0"/>
              </a:rPr>
              <a:t>                   E</a:t>
            </a:r>
            <a:r>
              <a:rPr lang="el-GR" dirty="0">
                <a:latin typeface="Verdana" pitchFamily="34" charset="0"/>
                <a:ea typeface="Verdana" pitchFamily="34" charset="0"/>
              </a:rPr>
              <a:t>ρωτήματα</a:t>
            </a:r>
            <a:endParaRPr lang="el-GR" dirty="0"/>
          </a:p>
        </p:txBody>
      </p:sp>
      <p:sp>
        <p:nvSpPr>
          <p:cNvPr id="3" name="2 - Θέση περιεχομένου"/>
          <p:cNvSpPr>
            <a:spLocks noGrp="1"/>
          </p:cNvSpPr>
          <p:nvPr>
            <p:ph idx="1"/>
          </p:nvPr>
        </p:nvSpPr>
        <p:spPr>
          <a:xfrm>
            <a:off x="571500" y="314325"/>
            <a:ext cx="8121015" cy="3966210"/>
          </a:xfrm>
        </p:spPr>
        <p:txBody>
          <a:bodyPr>
            <a:normAutofit fontScale="47500" lnSpcReduction="20000"/>
          </a:bodyPr>
          <a:lstStyle/>
          <a:p>
            <a:pPr>
              <a:lnSpc>
                <a:spcPct val="170000"/>
              </a:lnSpc>
              <a:buNone/>
            </a:pPr>
            <a:endParaRPr lang="el-GR" sz="4500" dirty="0">
              <a:latin typeface="Verdana" pitchFamily="34" charset="0"/>
              <a:ea typeface="Verdana" pitchFamily="34" charset="0"/>
            </a:endParaRPr>
          </a:p>
          <a:p>
            <a:pPr>
              <a:lnSpc>
                <a:spcPct val="170000"/>
              </a:lnSpc>
            </a:pPr>
            <a:r>
              <a:rPr lang="el-GR" sz="4500" dirty="0">
                <a:latin typeface="Verdana" pitchFamily="34" charset="0"/>
                <a:ea typeface="Verdana" pitchFamily="34" charset="0"/>
              </a:rPr>
              <a:t>Κατά πόσον η μακροπρόθεσμη συμμόρφωση με IER είναι ανώτερη από της CER;</a:t>
            </a:r>
          </a:p>
          <a:p>
            <a:pPr>
              <a:lnSpc>
                <a:spcPct val="170000"/>
              </a:lnSpc>
            </a:pPr>
            <a:r>
              <a:rPr lang="el-GR" sz="4500" dirty="0">
                <a:latin typeface="Verdana" pitchFamily="34" charset="0"/>
                <a:ea typeface="Verdana" pitchFamily="34" charset="0"/>
              </a:rPr>
              <a:t>Η απώλεια βάρους που προκαλείται από το IER μπορεί να διατηρηθεί για μεγάλο χρονικό διάστημα;</a:t>
            </a:r>
          </a:p>
          <a:p>
            <a:pPr>
              <a:lnSpc>
                <a:spcPct val="170000"/>
              </a:lnSpc>
            </a:pPr>
            <a:r>
              <a:rPr lang="el-GR" sz="4500" dirty="0">
                <a:latin typeface="Verdana" pitchFamily="34" charset="0"/>
                <a:ea typeface="Verdana" pitchFamily="34" charset="0"/>
              </a:rPr>
              <a:t>Ποια τα βέλτιστα χαρακτηριστικά παρέμβασης IER (διαλείπουσα διαστήματα και </a:t>
            </a:r>
            <a:r>
              <a:rPr lang="el-GR" sz="4500" dirty="0" err="1">
                <a:latin typeface="Verdana" pitchFamily="34" charset="0"/>
                <a:ea typeface="Verdana" pitchFamily="34" charset="0"/>
              </a:rPr>
              <a:t>μακροθρεπτική</a:t>
            </a:r>
            <a:r>
              <a:rPr lang="el-GR" sz="4500" dirty="0">
                <a:latin typeface="Verdana" pitchFamily="34" charset="0"/>
                <a:ea typeface="Verdana" pitchFamily="34" charset="0"/>
              </a:rPr>
              <a:t> σύνθεση);</a:t>
            </a:r>
          </a:p>
          <a:p>
            <a:endParaRPr lang="el-GR"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43050" y="-171450"/>
            <a:ext cx="6172200" cy="857250"/>
          </a:xfrm>
        </p:spPr>
        <p:txBody>
          <a:bodyPr>
            <a:normAutofit/>
          </a:bodyPr>
          <a:lstStyle/>
          <a:p>
            <a:r>
              <a:rPr lang="el-GR" dirty="0">
                <a:latin typeface="Verdana" pitchFamily="34" charset="0"/>
                <a:ea typeface="Verdana" pitchFamily="34" charset="0"/>
              </a:rPr>
              <a:t> </a:t>
            </a:r>
            <a:r>
              <a:rPr lang="en-US" dirty="0">
                <a:latin typeface="Verdana" pitchFamily="34" charset="0"/>
                <a:ea typeface="Verdana" pitchFamily="34" charset="0"/>
              </a:rPr>
              <a:t>                       </a:t>
            </a:r>
            <a:r>
              <a:rPr lang="el-GR" dirty="0">
                <a:latin typeface="Verdana" pitchFamily="34" charset="0"/>
                <a:ea typeface="Verdana" pitchFamily="34" charset="0"/>
              </a:rPr>
              <a:t>Σύνοψη</a:t>
            </a:r>
          </a:p>
        </p:txBody>
      </p:sp>
      <p:sp>
        <p:nvSpPr>
          <p:cNvPr id="3" name="2 - Θέση περιεχομένου"/>
          <p:cNvSpPr>
            <a:spLocks noGrp="1"/>
          </p:cNvSpPr>
          <p:nvPr>
            <p:ph idx="1"/>
          </p:nvPr>
        </p:nvSpPr>
        <p:spPr>
          <a:xfrm>
            <a:off x="262890" y="628650"/>
            <a:ext cx="7955280" cy="4629150"/>
          </a:xfrm>
        </p:spPr>
        <p:txBody>
          <a:bodyPr>
            <a:normAutofit/>
          </a:bodyPr>
          <a:lstStyle/>
          <a:p>
            <a:pPr>
              <a:lnSpc>
                <a:spcPct val="150000"/>
              </a:lnSpc>
            </a:pPr>
            <a:r>
              <a:rPr lang="el-GR" dirty="0">
                <a:latin typeface="Verdana" pitchFamily="34" charset="0"/>
                <a:ea typeface="Verdana" pitchFamily="34" charset="0"/>
              </a:rPr>
              <a:t>Η IE</a:t>
            </a:r>
            <a:r>
              <a:rPr lang="en-US" dirty="0">
                <a:latin typeface="Verdana" pitchFamily="34" charset="0"/>
                <a:ea typeface="Verdana" pitchFamily="34" charset="0"/>
              </a:rPr>
              <a:t>R</a:t>
            </a:r>
            <a:r>
              <a:rPr lang="el-GR" dirty="0">
                <a:latin typeface="Verdana" pitchFamily="34" charset="0"/>
                <a:ea typeface="Verdana" pitchFamily="34" charset="0"/>
              </a:rPr>
              <a:t> ,ενδέχεται να έχει επωφελείς δράσεις  στην </a:t>
            </a:r>
            <a:r>
              <a:rPr lang="el-GR" dirty="0" err="1">
                <a:latin typeface="Verdana" pitchFamily="34" charset="0"/>
                <a:ea typeface="Verdana" pitchFamily="34" charset="0"/>
              </a:rPr>
              <a:t>καρδιομεταβολική</a:t>
            </a:r>
            <a:r>
              <a:rPr lang="el-GR" dirty="0">
                <a:latin typeface="Verdana" pitchFamily="34" charset="0"/>
                <a:ea typeface="Verdana" pitchFamily="34" charset="0"/>
              </a:rPr>
              <a:t> υγεία </a:t>
            </a:r>
          </a:p>
          <a:p>
            <a:pPr>
              <a:lnSpc>
                <a:spcPct val="150000"/>
              </a:lnSpc>
            </a:pPr>
            <a:r>
              <a:rPr lang="el-GR" dirty="0">
                <a:latin typeface="Verdana" pitchFamily="34" charset="0"/>
                <a:ea typeface="Verdana" pitchFamily="34" charset="0"/>
              </a:rPr>
              <a:t>Δεν καταγράφει υπεροχή, έναντι CER (περιορισμένα δεδομένα βασισμένα σε RCT) εκτός του </a:t>
            </a:r>
            <a:r>
              <a:rPr lang="en-US" dirty="0">
                <a:latin typeface="Verdana" pitchFamily="34" charset="0"/>
                <a:ea typeface="Verdana" pitchFamily="34" charset="0"/>
              </a:rPr>
              <a:t>HOMA-IR</a:t>
            </a:r>
          </a:p>
          <a:p>
            <a:pPr>
              <a:lnSpc>
                <a:spcPct val="150000"/>
              </a:lnSpc>
            </a:pPr>
            <a:r>
              <a:rPr lang="el-GR" dirty="0">
                <a:latin typeface="Verdana" pitchFamily="34" charset="0"/>
                <a:ea typeface="Verdana" pitchFamily="34" charset="0"/>
              </a:rPr>
              <a:t>Η συντριπτική πλειονότητα των μελετών παρέμβασης είχαν διάρκεια μικρότερη των 6 μηνών</a:t>
            </a:r>
          </a:p>
          <a:p>
            <a:pPr>
              <a:lnSpc>
                <a:spcPct val="150000"/>
              </a:lnSpc>
            </a:pPr>
            <a:r>
              <a:rPr lang="el-GR" dirty="0">
                <a:latin typeface="Verdana" pitchFamily="34" charset="0"/>
                <a:ea typeface="Verdana" pitchFamily="34" charset="0"/>
              </a:rPr>
              <a:t> Οι RCT &gt;12 μηνών κατέγραψαν παρόμοιες επιδράσεις IER ,CER στην απώλεια βάρους, βελτίωση παραγόντων κινδύνου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ight Triangle 27">
            <a:extLst>
              <a:ext uri="{FF2B5EF4-FFF2-40B4-BE49-F238E27FC236}">
                <a16:creationId xmlns="" xmlns:a16="http://schemas.microsoft.com/office/drawing/2014/main" id="{25A7B17E-083D-498C-BE07-72985E1DEE9E}"/>
              </a:ext>
            </a:extLst>
          </p:cNvPr>
          <p:cNvSpPr/>
          <p:nvPr/>
        </p:nvSpPr>
        <p:spPr>
          <a:xfrm rot="16200000" flipV="1">
            <a:off x="3273743" y="320993"/>
            <a:ext cx="567690" cy="50101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dirty="0"/>
          </a:p>
        </p:txBody>
      </p:sp>
      <p:sp>
        <p:nvSpPr>
          <p:cNvPr id="3" name="Right Triangle 2">
            <a:extLst>
              <a:ext uri="{FF2B5EF4-FFF2-40B4-BE49-F238E27FC236}">
                <a16:creationId xmlns="" xmlns:a16="http://schemas.microsoft.com/office/drawing/2014/main" id="{E653AF4F-2015-4D95-BF7F-8BD65180703A}"/>
              </a:ext>
            </a:extLst>
          </p:cNvPr>
          <p:cNvSpPr/>
          <p:nvPr/>
        </p:nvSpPr>
        <p:spPr>
          <a:xfrm rot="5400000">
            <a:off x="3271838" y="4060508"/>
            <a:ext cx="567690" cy="50101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dirty="0"/>
          </a:p>
        </p:txBody>
      </p:sp>
      <p:sp>
        <p:nvSpPr>
          <p:cNvPr id="27" name="Rectangle 26">
            <a:extLst>
              <a:ext uri="{FF2B5EF4-FFF2-40B4-BE49-F238E27FC236}">
                <a16:creationId xmlns="" xmlns:a16="http://schemas.microsoft.com/office/drawing/2014/main" id="{80781E73-3220-49C7-88F1-CFFA47968811}"/>
              </a:ext>
            </a:extLst>
          </p:cNvPr>
          <p:cNvSpPr/>
          <p:nvPr/>
        </p:nvSpPr>
        <p:spPr>
          <a:xfrm>
            <a:off x="1319514" y="4522156"/>
            <a:ext cx="1987952" cy="76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dirty="0"/>
          </a:p>
        </p:txBody>
      </p:sp>
      <p:sp>
        <p:nvSpPr>
          <p:cNvPr id="2" name="Rectangle 1">
            <a:extLst>
              <a:ext uri="{FF2B5EF4-FFF2-40B4-BE49-F238E27FC236}">
                <a16:creationId xmlns="" xmlns:a16="http://schemas.microsoft.com/office/drawing/2014/main" id="{4D10FE14-1FB9-4C84-B2BC-0E14C4FAC912}"/>
              </a:ext>
            </a:extLst>
          </p:cNvPr>
          <p:cNvSpPr/>
          <p:nvPr/>
        </p:nvSpPr>
        <p:spPr>
          <a:xfrm>
            <a:off x="1319514" y="283507"/>
            <a:ext cx="1987952" cy="76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dirty="0"/>
          </a:p>
        </p:txBody>
      </p:sp>
      <p:sp>
        <p:nvSpPr>
          <p:cNvPr id="18" name="Rectangle 17">
            <a:extLst>
              <a:ext uri="{FF2B5EF4-FFF2-40B4-BE49-F238E27FC236}">
                <a16:creationId xmlns="" xmlns:a16="http://schemas.microsoft.com/office/drawing/2014/main" id="{43A516FA-6CD2-46C2-86B4-4FCF49385528}"/>
              </a:ext>
            </a:extLst>
          </p:cNvPr>
          <p:cNvSpPr/>
          <p:nvPr/>
        </p:nvSpPr>
        <p:spPr>
          <a:xfrm>
            <a:off x="3020992" y="850692"/>
            <a:ext cx="6123008" cy="3183038"/>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lIns="378000" tIns="27000" rIns="54000" bIns="27000" rtlCol="0" anchor="t" anchorCtr="0"/>
          <a:lstStyle/>
          <a:p>
            <a:endParaRPr lang="en-GB" sz="3200" b="1" dirty="0"/>
          </a:p>
        </p:txBody>
      </p:sp>
      <p:sp>
        <p:nvSpPr>
          <p:cNvPr id="10" name="Text Placeholder 9">
            <a:extLst>
              <a:ext uri="{FF2B5EF4-FFF2-40B4-BE49-F238E27FC236}">
                <a16:creationId xmlns="" xmlns:a16="http://schemas.microsoft.com/office/drawing/2014/main" id="{9379A179-4A4C-4CD5-96B7-ECCFEECD6E31}"/>
              </a:ext>
            </a:extLst>
          </p:cNvPr>
          <p:cNvSpPr>
            <a:spLocks noGrp="1"/>
          </p:cNvSpPr>
          <p:nvPr>
            <p:ph type="body" sz="quarter" idx="13"/>
          </p:nvPr>
        </p:nvSpPr>
        <p:spPr/>
        <p:txBody>
          <a:bodyPr/>
          <a:lstStyle/>
          <a:p>
            <a:endParaRPr lang="en-US" dirty="0"/>
          </a:p>
        </p:txBody>
      </p:sp>
      <p:sp>
        <p:nvSpPr>
          <p:cNvPr id="15" name="Rectangle 14">
            <a:extLst>
              <a:ext uri="{FF2B5EF4-FFF2-40B4-BE49-F238E27FC236}">
                <a16:creationId xmlns="" xmlns:a16="http://schemas.microsoft.com/office/drawing/2014/main" id="{6315271E-AC3F-441E-94B7-6A0A886BA98D}"/>
              </a:ext>
            </a:extLst>
          </p:cNvPr>
          <p:cNvSpPr/>
          <p:nvPr/>
        </p:nvSpPr>
        <p:spPr>
          <a:xfrm>
            <a:off x="0" y="220980"/>
            <a:ext cx="1333500" cy="4442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dirty="0"/>
          </a:p>
        </p:txBody>
      </p:sp>
      <p:sp>
        <p:nvSpPr>
          <p:cNvPr id="17" name="Rectangle 16">
            <a:extLst>
              <a:ext uri="{FF2B5EF4-FFF2-40B4-BE49-F238E27FC236}">
                <a16:creationId xmlns="" xmlns:a16="http://schemas.microsoft.com/office/drawing/2014/main" id="{E25AD508-8C21-4C91-9694-4CA67131A0E9}"/>
              </a:ext>
            </a:extLst>
          </p:cNvPr>
          <p:cNvSpPr/>
          <p:nvPr/>
        </p:nvSpPr>
        <p:spPr>
          <a:xfrm>
            <a:off x="160020" y="445770"/>
            <a:ext cx="1478280" cy="39928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dirty="0"/>
          </a:p>
        </p:txBody>
      </p:sp>
      <p:sp>
        <p:nvSpPr>
          <p:cNvPr id="20" name="Title 3">
            <a:extLst>
              <a:ext uri="{FF2B5EF4-FFF2-40B4-BE49-F238E27FC236}">
                <a16:creationId xmlns="" xmlns:a16="http://schemas.microsoft.com/office/drawing/2014/main" id="{BC6950F8-1BDB-4897-B7DE-40C748BA5F53}"/>
              </a:ext>
            </a:extLst>
          </p:cNvPr>
          <p:cNvSpPr txBox="1">
            <a:spLocks/>
          </p:cNvSpPr>
          <p:nvPr/>
        </p:nvSpPr>
        <p:spPr>
          <a:xfrm>
            <a:off x="4141965" y="1575224"/>
            <a:ext cx="4167152" cy="153900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3600" kern="1200">
                <a:solidFill>
                  <a:schemeClr val="tx2"/>
                </a:solidFill>
                <a:latin typeface="+mj-lt"/>
                <a:ea typeface="+mj-ea"/>
                <a:cs typeface="+mj-cs"/>
              </a:defRPr>
            </a:lvl1pPr>
          </a:lstStyle>
          <a:p>
            <a:pPr algn="ctr">
              <a:lnSpc>
                <a:spcPct val="95000"/>
              </a:lnSpc>
            </a:pPr>
            <a:r>
              <a:rPr lang="en-US" dirty="0">
                <a:solidFill>
                  <a:schemeClr val="bg1"/>
                </a:solidFill>
              </a:rPr>
              <a:t>ADA - Standards of Medical Care in Diabetes</a:t>
            </a:r>
            <a:r>
              <a:rPr lang="el-GR" dirty="0">
                <a:solidFill>
                  <a:schemeClr val="bg1"/>
                </a:solidFill>
              </a:rPr>
              <a:t> 2023</a:t>
            </a:r>
            <a:r>
              <a:rPr lang="en-US" dirty="0">
                <a:solidFill>
                  <a:schemeClr val="bg1"/>
                </a:solidFill>
              </a:rPr>
              <a:t> </a:t>
            </a:r>
            <a:endParaRPr lang="en-GB" dirty="0">
              <a:solidFill>
                <a:schemeClr val="bg1"/>
              </a:solidFill>
            </a:endParaRPr>
          </a:p>
        </p:txBody>
      </p:sp>
      <p:sp>
        <p:nvSpPr>
          <p:cNvPr id="22" name="Rectangle 21">
            <a:extLst>
              <a:ext uri="{FF2B5EF4-FFF2-40B4-BE49-F238E27FC236}">
                <a16:creationId xmlns="" xmlns:a16="http://schemas.microsoft.com/office/drawing/2014/main" id="{EDC9A1FD-4287-4D48-AC31-5F626D10B8D4}"/>
              </a:ext>
            </a:extLst>
          </p:cNvPr>
          <p:cNvSpPr/>
          <p:nvPr/>
        </p:nvSpPr>
        <p:spPr>
          <a:xfrm>
            <a:off x="3302619" y="692456"/>
            <a:ext cx="5859000" cy="76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dirty="0"/>
          </a:p>
        </p:txBody>
      </p:sp>
      <p:sp>
        <p:nvSpPr>
          <p:cNvPr id="24" name="Rectangle 23">
            <a:extLst>
              <a:ext uri="{FF2B5EF4-FFF2-40B4-BE49-F238E27FC236}">
                <a16:creationId xmlns="" xmlns:a16="http://schemas.microsoft.com/office/drawing/2014/main" id="{F7FB4F9E-15C5-4275-9F96-F9527F678593}"/>
              </a:ext>
            </a:extLst>
          </p:cNvPr>
          <p:cNvSpPr/>
          <p:nvPr/>
        </p:nvSpPr>
        <p:spPr>
          <a:xfrm rot="5400000">
            <a:off x="1122696" y="2391739"/>
            <a:ext cx="4293000" cy="76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dirty="0"/>
          </a:p>
        </p:txBody>
      </p:sp>
      <p:sp>
        <p:nvSpPr>
          <p:cNvPr id="25" name="Rectangle 24">
            <a:extLst>
              <a:ext uri="{FF2B5EF4-FFF2-40B4-BE49-F238E27FC236}">
                <a16:creationId xmlns="" xmlns:a16="http://schemas.microsoft.com/office/drawing/2014/main" id="{F0A5DC50-5953-417C-8CA5-BB7E6B7E3282}"/>
              </a:ext>
            </a:extLst>
          </p:cNvPr>
          <p:cNvSpPr/>
          <p:nvPr/>
        </p:nvSpPr>
        <p:spPr>
          <a:xfrm>
            <a:off x="3302619" y="4112775"/>
            <a:ext cx="5859000" cy="76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dirty="0"/>
          </a:p>
        </p:txBody>
      </p:sp>
      <p:cxnSp>
        <p:nvCxnSpPr>
          <p:cNvPr id="5" name="Straight Connector 4">
            <a:extLst>
              <a:ext uri="{FF2B5EF4-FFF2-40B4-BE49-F238E27FC236}">
                <a16:creationId xmlns="" xmlns:a16="http://schemas.microsoft.com/office/drawing/2014/main" id="{E11313D5-1C15-41C6-BE52-4BAAE08F3078}"/>
              </a:ext>
            </a:extLst>
          </p:cNvPr>
          <p:cNvCxnSpPr>
            <a:cxnSpLocks/>
          </p:cNvCxnSpPr>
          <p:nvPr/>
        </p:nvCxnSpPr>
        <p:spPr>
          <a:xfrm>
            <a:off x="3519487" y="548640"/>
            <a:ext cx="2732723" cy="0"/>
          </a:xfrm>
          <a:prstGeom prst="line">
            <a:avLst/>
          </a:prstGeom>
          <a:ln w="63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5B507FBA-8175-46C1-92AC-86CB1B088DD8}"/>
              </a:ext>
            </a:extLst>
          </p:cNvPr>
          <p:cNvCxnSpPr>
            <a:cxnSpLocks/>
          </p:cNvCxnSpPr>
          <p:nvPr/>
        </p:nvCxnSpPr>
        <p:spPr>
          <a:xfrm>
            <a:off x="3515677" y="4305300"/>
            <a:ext cx="2742248" cy="0"/>
          </a:xfrm>
          <a:prstGeom prst="line">
            <a:avLst/>
          </a:prstGeom>
          <a:ln w="63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EC4AE8C7-8B25-4213-9C50-FAC7D185ECC5}"/>
              </a:ext>
            </a:extLst>
          </p:cNvPr>
          <p:cNvCxnSpPr>
            <a:cxnSpLocks/>
          </p:cNvCxnSpPr>
          <p:nvPr/>
        </p:nvCxnSpPr>
        <p:spPr>
          <a:xfrm flipV="1">
            <a:off x="3422332" y="462915"/>
            <a:ext cx="3026093" cy="0"/>
          </a:xfrm>
          <a:prstGeom prst="line">
            <a:avLst/>
          </a:prstGeom>
          <a:ln w="63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BA70A033-B881-44A4-8833-078D1D7F7F72}"/>
              </a:ext>
            </a:extLst>
          </p:cNvPr>
          <p:cNvCxnSpPr>
            <a:cxnSpLocks/>
          </p:cNvCxnSpPr>
          <p:nvPr/>
        </p:nvCxnSpPr>
        <p:spPr>
          <a:xfrm>
            <a:off x="3371850" y="4391025"/>
            <a:ext cx="3097530" cy="0"/>
          </a:xfrm>
          <a:prstGeom prst="line">
            <a:avLst/>
          </a:prstGeom>
          <a:ln w="635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 xmlns:a16="http://schemas.microsoft.com/office/drawing/2014/main" id="{39C1D8BE-083E-496A-8C41-0EC15284D05D}"/>
              </a:ext>
            </a:extLst>
          </p:cNvPr>
          <p:cNvSpPr/>
          <p:nvPr/>
        </p:nvSpPr>
        <p:spPr>
          <a:xfrm>
            <a:off x="8107680" y="152400"/>
            <a:ext cx="1036320" cy="2438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dirty="0"/>
          </a:p>
        </p:txBody>
      </p:sp>
      <p:pic>
        <p:nvPicPr>
          <p:cNvPr id="6" name="Εικόνα 5">
            <a:extLst>
              <a:ext uri="{FF2B5EF4-FFF2-40B4-BE49-F238E27FC236}">
                <a16:creationId xmlns="" xmlns:a16="http://schemas.microsoft.com/office/drawing/2014/main" id="{21B098ED-1B87-D7EA-7F9A-B9ABFE65BC69}"/>
              </a:ext>
            </a:extLst>
          </p:cNvPr>
          <p:cNvPicPr>
            <a:picLocks noChangeAspect="1"/>
          </p:cNvPicPr>
          <p:nvPr/>
        </p:nvPicPr>
        <p:blipFill>
          <a:blip r:embed="rId2"/>
          <a:stretch>
            <a:fillRect/>
          </a:stretch>
        </p:blipFill>
        <p:spPr>
          <a:xfrm>
            <a:off x="202940" y="1305008"/>
            <a:ext cx="3603251" cy="2588342"/>
          </a:xfrm>
          <a:prstGeom prst="rect">
            <a:avLst/>
          </a:prstGeom>
        </p:spPr>
      </p:pic>
    </p:spTree>
    <p:extLst>
      <p:ext uri="{BB962C8B-B14F-4D97-AF65-F5344CB8AC3E}">
        <p14:creationId xmlns="" xmlns:p14="http://schemas.microsoft.com/office/powerpoint/2010/main" val="28100545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50" y="0"/>
            <a:ext cx="6172200" cy="857250"/>
          </a:xfrm>
        </p:spPr>
        <p:txBody>
          <a:bodyPr>
            <a:normAutofit/>
          </a:bodyPr>
          <a:lstStyle/>
          <a:p>
            <a:r>
              <a:rPr lang="en-US" dirty="0">
                <a:latin typeface="Verdana" pitchFamily="34" charset="0"/>
                <a:ea typeface="Verdana" pitchFamily="34" charset="0"/>
              </a:rPr>
              <a:t>                           </a:t>
            </a:r>
            <a:r>
              <a:rPr lang="el-GR" dirty="0">
                <a:latin typeface="Verdana" pitchFamily="34" charset="0"/>
                <a:ea typeface="Verdana" pitchFamily="34" charset="0"/>
              </a:rPr>
              <a:t>Σύνοψη</a:t>
            </a:r>
          </a:p>
        </p:txBody>
      </p:sp>
      <p:sp>
        <p:nvSpPr>
          <p:cNvPr id="3" name="2 - Θέση περιεχομένου"/>
          <p:cNvSpPr>
            <a:spLocks noGrp="1"/>
          </p:cNvSpPr>
          <p:nvPr>
            <p:ph idx="1"/>
          </p:nvPr>
        </p:nvSpPr>
        <p:spPr>
          <a:xfrm>
            <a:off x="1143000" y="742950"/>
            <a:ext cx="6858000" cy="4400550"/>
          </a:xfrm>
        </p:spPr>
        <p:txBody>
          <a:bodyPr>
            <a:normAutofit/>
          </a:bodyPr>
          <a:lstStyle/>
          <a:p>
            <a:pPr>
              <a:lnSpc>
                <a:spcPct val="150000"/>
              </a:lnSpc>
            </a:pPr>
            <a:r>
              <a:rPr lang="el-GR" dirty="0">
                <a:latin typeface="Verdana" pitchFamily="34" charset="0"/>
                <a:ea typeface="Verdana" pitchFamily="34" charset="0"/>
              </a:rPr>
              <a:t>Ανάγκη για κατάλληλα σχεδιασμένες,  μακροχρόνιες, </a:t>
            </a:r>
          </a:p>
          <a:p>
            <a:pPr>
              <a:lnSpc>
                <a:spcPct val="150000"/>
              </a:lnSpc>
              <a:buNone/>
            </a:pPr>
            <a:r>
              <a:rPr lang="el-GR" dirty="0">
                <a:latin typeface="Verdana" pitchFamily="34" charset="0"/>
                <a:ea typeface="Verdana" pitchFamily="34" charset="0"/>
              </a:rPr>
              <a:t>    τυχαιοποιημένες μελέτες σε υποομάδες ασθενών </a:t>
            </a:r>
          </a:p>
          <a:p>
            <a:pPr>
              <a:lnSpc>
                <a:spcPct val="150000"/>
              </a:lnSpc>
            </a:pPr>
            <a:r>
              <a:rPr lang="el-GR" dirty="0">
                <a:latin typeface="Verdana" pitchFamily="34" charset="0"/>
                <a:ea typeface="Verdana" pitchFamily="34" charset="0"/>
              </a:rPr>
              <a:t>Η εξατομίκευση καθίσταται απαραίτητη</a:t>
            </a:r>
          </a:p>
          <a:p>
            <a:pPr>
              <a:lnSpc>
                <a:spcPct val="150000"/>
              </a:lnSpc>
            </a:pPr>
            <a:r>
              <a:rPr lang="el-GR" dirty="0">
                <a:latin typeface="Verdana" pitchFamily="34" charset="0"/>
                <a:ea typeface="Verdana" pitchFamily="34" charset="0"/>
              </a:rPr>
              <a:t>Απαραίτητος ο μελλοντικός καθορισμός οφέλους από διατροφική παρέμβαση IER, με ειδικά χαρακτηριστικά</a:t>
            </a:r>
          </a:p>
          <a:p>
            <a:pPr>
              <a:lnSpc>
                <a:spcPct val="150000"/>
              </a:lnSpc>
            </a:pPr>
            <a:r>
              <a:rPr lang="el-GR" dirty="0">
                <a:latin typeface="Verdana" pitchFamily="34" charset="0"/>
                <a:ea typeface="Verdana" pitchFamily="34" charset="0"/>
              </a:rPr>
              <a:t>Επί του παρόντος, οι δίαιτες IER (ADF και περιοδική νηστεία) δεν είναι ανώτερες από τις συμβατικές CER</a:t>
            </a:r>
          </a:p>
          <a:p>
            <a:pPr>
              <a:lnSpc>
                <a:spcPct val="150000"/>
              </a:lnSpc>
            </a:pPr>
            <a:endParaRPr lang="el-GR"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14488" y="171450"/>
            <a:ext cx="5915025" cy="564357"/>
          </a:xfrm>
        </p:spPr>
        <p:txBody>
          <a:bodyPr>
            <a:normAutofit/>
          </a:bodyPr>
          <a:lstStyle/>
          <a:p>
            <a:r>
              <a:rPr lang="el-GR" b="1" dirty="0"/>
              <a:t> </a:t>
            </a:r>
            <a:r>
              <a:rPr lang="en-US" b="1" dirty="0"/>
              <a:t>                       </a:t>
            </a:r>
            <a:r>
              <a:rPr lang="el-GR" sz="2325" dirty="0">
                <a:latin typeface="Verdana" pitchFamily="34" charset="0"/>
                <a:ea typeface="Verdana" pitchFamily="34" charset="0"/>
              </a:rPr>
              <a:t>ΝΗΣΤΕΙΑ</a:t>
            </a:r>
          </a:p>
        </p:txBody>
      </p:sp>
      <p:sp>
        <p:nvSpPr>
          <p:cNvPr id="3" name="2 - Θέση περιεχομένου"/>
          <p:cNvSpPr>
            <a:spLocks noGrp="1"/>
          </p:cNvSpPr>
          <p:nvPr>
            <p:ph idx="1"/>
          </p:nvPr>
        </p:nvSpPr>
        <p:spPr>
          <a:xfrm>
            <a:off x="594360" y="971550"/>
            <a:ext cx="7503081" cy="4495019"/>
          </a:xfrm>
        </p:spPr>
        <p:txBody>
          <a:bodyPr>
            <a:normAutofit/>
          </a:bodyPr>
          <a:lstStyle/>
          <a:p>
            <a:pPr>
              <a:lnSpc>
                <a:spcPct val="150000"/>
              </a:lnSpc>
            </a:pPr>
            <a:r>
              <a:rPr lang="el-GR" dirty="0">
                <a:latin typeface="Verdana" pitchFamily="34" charset="0"/>
                <a:ea typeface="Verdana" pitchFamily="34" charset="0"/>
              </a:rPr>
              <a:t>Ο όρος ‘’νηστεία’’ (</a:t>
            </a:r>
            <a:r>
              <a:rPr lang="en-US" dirty="0">
                <a:latin typeface="Verdana" pitchFamily="34" charset="0"/>
                <a:ea typeface="Verdana" pitchFamily="34" charset="0"/>
              </a:rPr>
              <a:t>fasting) </a:t>
            </a:r>
            <a:r>
              <a:rPr lang="el-GR" dirty="0">
                <a:latin typeface="Verdana" pitchFamily="34" charset="0"/>
                <a:ea typeface="Verdana" pitchFamily="34" charset="0"/>
              </a:rPr>
              <a:t>, περιγράφει την αποχή από τη λήψη τροφής  για ποικίλο χρονικό διάστημα</a:t>
            </a:r>
          </a:p>
          <a:p>
            <a:pPr>
              <a:lnSpc>
                <a:spcPct val="150000"/>
              </a:lnSpc>
            </a:pPr>
            <a:r>
              <a:rPr lang="el-GR" dirty="0">
                <a:latin typeface="Verdana" pitchFamily="34" charset="0"/>
                <a:ea typeface="Verdana" pitchFamily="34" charset="0"/>
              </a:rPr>
              <a:t>Έχει συσχετιστεί με αυξημένο προσδόκιμο επιβίωσης και ποικίλα μεταβολικά και μη οφέλη</a:t>
            </a:r>
          </a:p>
          <a:p>
            <a:pPr>
              <a:lnSpc>
                <a:spcPct val="150000"/>
              </a:lnSpc>
            </a:pPr>
            <a:r>
              <a:rPr lang="el-GR" dirty="0">
                <a:latin typeface="Verdana" pitchFamily="34" charset="0"/>
                <a:ea typeface="Verdana" pitchFamily="34" charset="0"/>
              </a:rPr>
              <a:t>Η νηστεία αποτελεί διαδεδομένο διατροφικό μοντέλο, στα πλαίσια επαγωγής επωφελών επιδράσεων στο γενικό πληθυσμό </a:t>
            </a:r>
          </a:p>
          <a:p>
            <a:pPr>
              <a:buNone/>
            </a:pPr>
            <a:r>
              <a:rPr lang="el-GR" dirty="0"/>
              <a:t>      </a:t>
            </a:r>
          </a:p>
          <a:p>
            <a:pPr>
              <a:buNone/>
            </a:pPr>
            <a:endParaRPr lang="el-GR" sz="900" dirty="0"/>
          </a:p>
          <a:p>
            <a:pPr>
              <a:lnSpc>
                <a:spcPct val="150000"/>
              </a:lnSpc>
            </a:pPr>
            <a:endParaRPr lang="el-GR"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14488" y="121444"/>
            <a:ext cx="5915025" cy="507206"/>
          </a:xfrm>
        </p:spPr>
        <p:txBody>
          <a:bodyPr>
            <a:normAutofit/>
          </a:bodyPr>
          <a:lstStyle/>
          <a:p>
            <a:r>
              <a:rPr lang="en-US" dirty="0">
                <a:latin typeface="Verdana" pitchFamily="34" charset="0"/>
                <a:ea typeface="Verdana" pitchFamily="34" charset="0"/>
              </a:rPr>
              <a:t>          </a:t>
            </a:r>
            <a:r>
              <a:rPr lang="el-GR" dirty="0">
                <a:latin typeface="Verdana" pitchFamily="34" charset="0"/>
                <a:ea typeface="Verdana" pitchFamily="34" charset="0"/>
              </a:rPr>
              <a:t>ΘΡΗΣΚΕΥΤΙΚΗ ΝΗΣΤΕΙΑ</a:t>
            </a:r>
          </a:p>
        </p:txBody>
      </p:sp>
      <p:sp>
        <p:nvSpPr>
          <p:cNvPr id="3" name="2 - Θέση περιεχομένου"/>
          <p:cNvSpPr>
            <a:spLocks noGrp="1"/>
          </p:cNvSpPr>
          <p:nvPr>
            <p:ph idx="1"/>
          </p:nvPr>
        </p:nvSpPr>
        <p:spPr>
          <a:xfrm>
            <a:off x="565785" y="642938"/>
            <a:ext cx="7738110" cy="4550569"/>
          </a:xfrm>
        </p:spPr>
        <p:txBody>
          <a:bodyPr>
            <a:noAutofit/>
          </a:bodyPr>
          <a:lstStyle/>
          <a:p>
            <a:pPr>
              <a:lnSpc>
                <a:spcPct val="150000"/>
              </a:lnSpc>
            </a:pPr>
            <a:r>
              <a:rPr lang="en-US" dirty="0">
                <a:latin typeface="Verdana" pitchFamily="34" charset="0"/>
                <a:ea typeface="Verdana" pitchFamily="34" charset="0"/>
              </a:rPr>
              <a:t>B</a:t>
            </a:r>
            <a:r>
              <a:rPr lang="el-GR" dirty="0" err="1">
                <a:latin typeface="Verdana" pitchFamily="34" charset="0"/>
                <a:ea typeface="Verdana" pitchFamily="34" charset="0"/>
              </a:rPr>
              <a:t>ασίζεται</a:t>
            </a:r>
            <a:r>
              <a:rPr lang="el-GR" dirty="0">
                <a:latin typeface="Verdana" pitchFamily="34" charset="0"/>
                <a:ea typeface="Verdana" pitchFamily="34" charset="0"/>
              </a:rPr>
              <a:t> πρωτίστως σε ποικίλα επίπεδα περιορισμού επί της ημερησίας θερμιδικής πρόσληψης (</a:t>
            </a:r>
            <a:r>
              <a:rPr lang="en-US" dirty="0">
                <a:latin typeface="Verdana" pitchFamily="34" charset="0"/>
                <a:ea typeface="Verdana" pitchFamily="34" charset="0"/>
              </a:rPr>
              <a:t>caloric restriction</a:t>
            </a:r>
            <a:r>
              <a:rPr lang="el-GR" dirty="0">
                <a:latin typeface="Verdana" pitchFamily="34" charset="0"/>
                <a:ea typeface="Verdana" pitchFamily="34" charset="0"/>
              </a:rPr>
              <a:t>-</a:t>
            </a:r>
            <a:r>
              <a:rPr lang="en-US" dirty="0">
                <a:latin typeface="Verdana" pitchFamily="34" charset="0"/>
                <a:ea typeface="Verdana" pitchFamily="34" charset="0"/>
              </a:rPr>
              <a:t>CR) </a:t>
            </a:r>
            <a:r>
              <a:rPr lang="el-GR" dirty="0">
                <a:latin typeface="Verdana" pitchFamily="34" charset="0"/>
                <a:ea typeface="Verdana" pitchFamily="34" charset="0"/>
              </a:rPr>
              <a:t>και κατανάλωσης συγκεκριμένων ειδών τροφίμων</a:t>
            </a:r>
          </a:p>
          <a:p>
            <a:pPr>
              <a:lnSpc>
                <a:spcPct val="150000"/>
              </a:lnSpc>
            </a:pPr>
            <a:r>
              <a:rPr lang="el-GR" dirty="0">
                <a:latin typeface="Verdana" pitchFamily="34" charset="0"/>
                <a:ea typeface="Verdana" pitchFamily="34" charset="0"/>
              </a:rPr>
              <a:t>Αποτελεί θεμέλια παράμετρο  διαδεδομένων θρησκειών (Ισλάμ, Ορθόδοξος Χριστιανισμός,</a:t>
            </a:r>
            <a:r>
              <a:rPr lang="en-US" dirty="0">
                <a:latin typeface="Verdana" pitchFamily="34" charset="0"/>
                <a:ea typeface="Verdana" pitchFamily="34" charset="0"/>
              </a:rPr>
              <a:t> </a:t>
            </a:r>
            <a:r>
              <a:rPr lang="el-GR" dirty="0">
                <a:latin typeface="Verdana" pitchFamily="34" charset="0"/>
                <a:ea typeface="Verdana" pitchFamily="34" charset="0"/>
              </a:rPr>
              <a:t>Βουδισμός)</a:t>
            </a:r>
          </a:p>
          <a:p>
            <a:pPr>
              <a:lnSpc>
                <a:spcPct val="150000"/>
              </a:lnSpc>
            </a:pPr>
            <a:r>
              <a:rPr lang="el-GR" dirty="0">
                <a:latin typeface="Verdana" pitchFamily="34" charset="0"/>
                <a:ea typeface="Verdana" pitchFamily="34" charset="0"/>
              </a:rPr>
              <a:t> Αποσκοπεί στην πνευματική κάθαρση διαμέσου της σωματικής και η μακροπρόθεσμη υιοθέτηση της ,θεωρείται οδός προς πνευματική ανύψωση</a:t>
            </a:r>
          </a:p>
          <a:p>
            <a:pPr>
              <a:buNone/>
            </a:pPr>
            <a:endParaRPr lang="el-GR" sz="1350"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2291" name="Picture 3"/>
          <p:cNvPicPr>
            <a:picLocks noGrp="1" noChangeAspect="1" noChangeArrowheads="1"/>
          </p:cNvPicPr>
          <p:nvPr>
            <p:ph idx="1"/>
          </p:nvPr>
        </p:nvPicPr>
        <p:blipFill>
          <a:blip r:embed="rId2"/>
          <a:srcRect/>
          <a:stretch>
            <a:fillRect/>
          </a:stretch>
        </p:blipFill>
        <p:spPr bwMode="auto">
          <a:xfrm>
            <a:off x="2499043" y="1369219"/>
            <a:ext cx="4145915" cy="3588544"/>
          </a:xfrm>
          <a:prstGeom prst="rect">
            <a:avLst/>
          </a:prstGeom>
          <a:noFill/>
          <a:ln w="9525">
            <a:noFill/>
            <a:miter lim="800000"/>
            <a:headEnd/>
            <a:tailEnd/>
          </a:ln>
          <a:effectLst/>
        </p:spPr>
      </p:pic>
      <p:pic>
        <p:nvPicPr>
          <p:cNvPr id="12294" name="Picture 6"/>
          <p:cNvPicPr>
            <a:picLocks noChangeAspect="1" noChangeArrowheads="1"/>
          </p:cNvPicPr>
          <p:nvPr/>
        </p:nvPicPr>
        <p:blipFill>
          <a:blip r:embed="rId3"/>
          <a:srcRect/>
          <a:stretch>
            <a:fillRect/>
          </a:stretch>
        </p:blipFill>
        <p:spPr bwMode="auto">
          <a:xfrm>
            <a:off x="6644957" y="1407320"/>
            <a:ext cx="1071563" cy="350044"/>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a:stretch>
            <a:fillRect/>
          </a:stretch>
        </p:blipFill>
        <p:spPr bwMode="auto">
          <a:xfrm>
            <a:off x="2499043" y="157162"/>
            <a:ext cx="4259461" cy="614363"/>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2653903" y="771525"/>
            <a:ext cx="3654029" cy="442913"/>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a:srcRect/>
          <a:stretch>
            <a:fillRect/>
          </a:stretch>
        </p:blipFill>
        <p:spPr bwMode="auto">
          <a:xfrm>
            <a:off x="6795493" y="135731"/>
            <a:ext cx="734021" cy="1271588"/>
          </a:xfrm>
          <a:prstGeom prst="rect">
            <a:avLst/>
          </a:prstGeom>
          <a:noFill/>
          <a:ln w="9525">
            <a:noFill/>
            <a:miter lim="800000"/>
            <a:headEnd/>
            <a:tailEnd/>
          </a:ln>
          <a:effectLst/>
        </p:spPr>
      </p:pic>
      <p:pic>
        <p:nvPicPr>
          <p:cNvPr id="2053" name="Picture 5"/>
          <p:cNvPicPr>
            <a:picLocks noChangeAspect="1" noChangeArrowheads="1"/>
          </p:cNvPicPr>
          <p:nvPr/>
        </p:nvPicPr>
        <p:blipFill>
          <a:blip r:embed="rId7"/>
          <a:srcRect/>
          <a:stretch>
            <a:fillRect/>
          </a:stretch>
        </p:blipFill>
        <p:spPr bwMode="auto">
          <a:xfrm>
            <a:off x="1529279" y="82153"/>
            <a:ext cx="969764" cy="1185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14488" y="273844"/>
            <a:ext cx="5915025" cy="4605338"/>
          </a:xfrm>
        </p:spPr>
        <p:txBody>
          <a:bodyPr/>
          <a:lstStyle/>
          <a:p>
            <a:endParaRPr lang="el-GR" dirty="0"/>
          </a:p>
        </p:txBody>
      </p:sp>
      <p:sp>
        <p:nvSpPr>
          <p:cNvPr id="3" name="2 - Έλλειψη"/>
          <p:cNvSpPr/>
          <p:nvPr/>
        </p:nvSpPr>
        <p:spPr>
          <a:xfrm>
            <a:off x="3429000" y="1250156"/>
            <a:ext cx="2114550" cy="2414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1500" dirty="0">
                <a:latin typeface="Calibri" pitchFamily="34" charset="0"/>
              </a:rPr>
              <a:t>Μακροχρόνια</a:t>
            </a:r>
          </a:p>
          <a:p>
            <a:pPr indent="-254794">
              <a:lnSpc>
                <a:spcPct val="150000"/>
              </a:lnSpc>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1500" dirty="0">
                <a:latin typeface="Calibri" pitchFamily="34" charset="0"/>
              </a:rPr>
              <a:t>      εφαρμογή</a:t>
            </a:r>
          </a:p>
          <a:p>
            <a:pPr indent="-254794">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l-GR" sz="1500" dirty="0">
              <a:latin typeface="Calibri" pitchFamily="34" charset="0"/>
            </a:endParaRPr>
          </a:p>
          <a:p>
            <a:pPr indent="-254794">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1500" dirty="0">
                <a:latin typeface="Calibri" pitchFamily="34" charset="0"/>
              </a:rPr>
              <a:t>Εγκράτεια</a:t>
            </a:r>
          </a:p>
        </p:txBody>
      </p:sp>
      <p:sp>
        <p:nvSpPr>
          <p:cNvPr id="4" name="3 - Έλλειψη"/>
          <p:cNvSpPr/>
          <p:nvPr/>
        </p:nvSpPr>
        <p:spPr>
          <a:xfrm>
            <a:off x="1485900" y="500062"/>
            <a:ext cx="1828800" cy="17287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lnSpc>
                <a:spcPct val="150000"/>
              </a:lnSpc>
            </a:pPr>
            <a:r>
              <a:rPr lang="el-GR" dirty="0"/>
              <a:t>Θερμιδικός προσδιορισμός</a:t>
            </a:r>
            <a:endParaRPr lang="en-US" dirty="0"/>
          </a:p>
          <a:p>
            <a:pPr algn="ctr">
              <a:lnSpc>
                <a:spcPct val="150000"/>
              </a:lnSpc>
            </a:pPr>
            <a:r>
              <a:rPr lang="el-GR" dirty="0"/>
              <a:t>(</a:t>
            </a:r>
            <a:r>
              <a:rPr lang="en-US" dirty="0"/>
              <a:t>Caloric restriction)</a:t>
            </a:r>
            <a:endParaRPr lang="el-GR" dirty="0"/>
          </a:p>
          <a:p>
            <a:pPr algn="ctr"/>
            <a:endParaRPr lang="el-GR" dirty="0"/>
          </a:p>
          <a:p>
            <a:pPr algn="ctr"/>
            <a:endParaRPr lang="el-GR" dirty="0"/>
          </a:p>
        </p:txBody>
      </p:sp>
      <p:sp>
        <p:nvSpPr>
          <p:cNvPr id="6" name="5 - Έλλειψη"/>
          <p:cNvSpPr/>
          <p:nvPr/>
        </p:nvSpPr>
        <p:spPr>
          <a:xfrm>
            <a:off x="1371600" y="2571751"/>
            <a:ext cx="1887737" cy="1857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dirty="0"/>
              <a:t>Εναλλασσόμενες περίοδοι</a:t>
            </a:r>
            <a:endParaRPr lang="en-US" dirty="0"/>
          </a:p>
          <a:p>
            <a:pPr algn="ctr">
              <a:lnSpc>
                <a:spcPct val="150000"/>
              </a:lnSpc>
            </a:pPr>
            <a:r>
              <a:rPr lang="en-US" dirty="0"/>
              <a:t>(Alternate fasting)</a:t>
            </a:r>
            <a:endParaRPr lang="el-GR" dirty="0"/>
          </a:p>
        </p:txBody>
      </p:sp>
      <p:sp>
        <p:nvSpPr>
          <p:cNvPr id="7" name="6 - Έλλειψη"/>
          <p:cNvSpPr/>
          <p:nvPr/>
        </p:nvSpPr>
        <p:spPr>
          <a:xfrm>
            <a:off x="5713849" y="500062"/>
            <a:ext cx="1887101" cy="17287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dirty="0">
                <a:latin typeface="Calibri" pitchFamily="34" charset="0"/>
              </a:rPr>
              <a:t>Περιοριστική σε συγκεκριμένα είδη τροφίμων</a:t>
            </a:r>
            <a:endParaRPr lang="en-US" dirty="0">
              <a:latin typeface="Calibri" pitchFamily="34" charset="0"/>
            </a:endParaRPr>
          </a:p>
          <a:p>
            <a:pPr algn="ctr">
              <a:lnSpc>
                <a:spcPct val="150000"/>
              </a:lnSpc>
            </a:pPr>
            <a:r>
              <a:rPr lang="en-US" dirty="0">
                <a:latin typeface="Calibri" pitchFamily="34" charset="0"/>
              </a:rPr>
              <a:t>(Dietary restriction)</a:t>
            </a:r>
            <a:endParaRPr lang="el-GR" dirty="0"/>
          </a:p>
        </p:txBody>
      </p:sp>
      <p:sp>
        <p:nvSpPr>
          <p:cNvPr id="8" name="7 - Έλλειψη"/>
          <p:cNvSpPr/>
          <p:nvPr/>
        </p:nvSpPr>
        <p:spPr>
          <a:xfrm>
            <a:off x="5734646" y="2693194"/>
            <a:ext cx="1866304" cy="1735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Font typeface="Arial" pitchFamily="34" charset="0"/>
              <a:buChar char="•"/>
            </a:pPr>
            <a:r>
              <a:rPr lang="el-GR" dirty="0"/>
              <a:t>Διάρκεια</a:t>
            </a:r>
          </a:p>
          <a:p>
            <a:pPr algn="ctr">
              <a:lnSpc>
                <a:spcPct val="150000"/>
              </a:lnSpc>
              <a:buFont typeface="Arial" pitchFamily="34" charset="0"/>
              <a:buChar char="•"/>
            </a:pPr>
            <a:r>
              <a:rPr lang="el-GR" dirty="0"/>
              <a:t>Τύπος περιορισμού</a:t>
            </a:r>
          </a:p>
          <a:p>
            <a:pPr algn="ctr">
              <a:lnSpc>
                <a:spcPct val="150000"/>
              </a:lnSpc>
              <a:buFont typeface="Arial" pitchFamily="34" charset="0"/>
              <a:buChar char="•"/>
            </a:pPr>
            <a:r>
              <a:rPr lang="el-GR" dirty="0"/>
              <a:t>Χρόνος εφαρμογής</a:t>
            </a:r>
          </a:p>
        </p:txBody>
      </p:sp>
      <p:sp>
        <p:nvSpPr>
          <p:cNvPr id="9" name="8 - Ορθογώνιο"/>
          <p:cNvSpPr/>
          <p:nvPr/>
        </p:nvSpPr>
        <p:spPr>
          <a:xfrm>
            <a:off x="3184327" y="273844"/>
            <a:ext cx="2530673" cy="469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ΠΑΡΑΓΟΝΤΕΣ ΚΑΤΗΓΟΡΙΟΠΟΙΗΣΗΣ</a:t>
            </a:r>
          </a:p>
        </p:txBody>
      </p:sp>
      <p:sp>
        <p:nvSpPr>
          <p:cNvPr id="11" name="10 - Βέλος προς τα επάνω"/>
          <p:cNvSpPr/>
          <p:nvPr/>
        </p:nvSpPr>
        <p:spPr>
          <a:xfrm rot="-4020000">
            <a:off x="3219565" y="1624135"/>
            <a:ext cx="407194" cy="3576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επάνω"/>
          <p:cNvSpPr/>
          <p:nvPr/>
        </p:nvSpPr>
        <p:spPr>
          <a:xfrm rot="-7200000">
            <a:off x="3234555" y="2961721"/>
            <a:ext cx="437119" cy="3978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επάνω"/>
          <p:cNvSpPr/>
          <p:nvPr/>
        </p:nvSpPr>
        <p:spPr>
          <a:xfrm rot="3900000">
            <a:off x="5264726" y="1543015"/>
            <a:ext cx="516089" cy="40096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Βέλος προς τα κάτω"/>
          <p:cNvSpPr/>
          <p:nvPr/>
        </p:nvSpPr>
        <p:spPr>
          <a:xfrm rot="-3420000">
            <a:off x="5294984" y="3005671"/>
            <a:ext cx="468575" cy="4156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B2F974A-9593-FF46-ABDA-267701CC7DB6}"/>
              </a:ext>
            </a:extLst>
          </p:cNvPr>
          <p:cNvSpPr>
            <a:spLocks noGrp="1"/>
          </p:cNvSpPr>
          <p:nvPr>
            <p:ph type="title"/>
          </p:nvPr>
        </p:nvSpPr>
        <p:spPr>
          <a:xfrm>
            <a:off x="1657350" y="1"/>
            <a:ext cx="5915025" cy="994172"/>
          </a:xfrm>
        </p:spPr>
        <p:txBody>
          <a:bodyPr>
            <a:normAutofit/>
          </a:bodyPr>
          <a:lstStyle/>
          <a:p>
            <a:r>
              <a:rPr lang="en-US" dirty="0">
                <a:latin typeface="Verdana" pitchFamily="34" charset="0"/>
                <a:ea typeface="Verdana" pitchFamily="34" charset="0"/>
              </a:rPr>
              <a:t>               </a:t>
            </a:r>
            <a:r>
              <a:rPr lang="el-GR" dirty="0">
                <a:latin typeface="Verdana" pitchFamily="34" charset="0"/>
                <a:ea typeface="Verdana" pitchFamily="34" charset="0"/>
              </a:rPr>
              <a:t>Ορθόδοξη Νηστεία (ΟΝ)</a:t>
            </a:r>
          </a:p>
        </p:txBody>
      </p:sp>
      <p:sp>
        <p:nvSpPr>
          <p:cNvPr id="3" name="Θέση περιεχομένου 2">
            <a:extLst>
              <a:ext uri="{FF2B5EF4-FFF2-40B4-BE49-F238E27FC236}">
                <a16:creationId xmlns="" xmlns:a16="http://schemas.microsoft.com/office/drawing/2014/main" id="{5948249C-18D8-3843-96C0-76334232BABB}"/>
              </a:ext>
            </a:extLst>
          </p:cNvPr>
          <p:cNvSpPr>
            <a:spLocks noGrp="1"/>
          </p:cNvSpPr>
          <p:nvPr>
            <p:ph idx="1"/>
          </p:nvPr>
        </p:nvSpPr>
        <p:spPr>
          <a:xfrm>
            <a:off x="182880" y="685801"/>
            <a:ext cx="8503920" cy="3673118"/>
          </a:xfrm>
        </p:spPr>
        <p:txBody>
          <a:bodyPr>
            <a:noAutofit/>
          </a:bodyPr>
          <a:lstStyle/>
          <a:p>
            <a:pPr>
              <a:lnSpc>
                <a:spcPct val="150000"/>
              </a:lnSpc>
            </a:pPr>
            <a:r>
              <a:rPr lang="el-GR" dirty="0">
                <a:latin typeface="Verdana" pitchFamily="34" charset="0"/>
                <a:ea typeface="Verdana" pitchFamily="34" charset="0"/>
              </a:rPr>
              <a:t>Συνολικά 180-200 ημέρες ετησίως</a:t>
            </a:r>
          </a:p>
          <a:p>
            <a:pPr>
              <a:lnSpc>
                <a:spcPct val="150000"/>
              </a:lnSpc>
            </a:pPr>
            <a:r>
              <a:rPr lang="el-GR" dirty="0">
                <a:latin typeface="Verdana" pitchFamily="34" charset="0"/>
                <a:ea typeface="Verdana" pitchFamily="34" charset="0"/>
              </a:rPr>
              <a:t>40 ημέρες Χριστούγεννα – 48 ημέρες Πάσχα – 15 ημέρες Αν</a:t>
            </a:r>
            <a:r>
              <a:rPr lang="en-US" dirty="0" err="1">
                <a:latin typeface="Verdana" pitchFamily="34" charset="0"/>
                <a:ea typeface="Verdana" pitchFamily="34" charset="0"/>
              </a:rPr>
              <a:t>ά</a:t>
            </a:r>
            <a:r>
              <a:rPr lang="el-GR" dirty="0" err="1">
                <a:latin typeface="Verdana" pitchFamily="34" charset="0"/>
                <a:ea typeface="Verdana" pitchFamily="34" charset="0"/>
              </a:rPr>
              <a:t>ληψη</a:t>
            </a:r>
            <a:r>
              <a:rPr lang="el-GR" dirty="0">
                <a:latin typeface="Verdana" pitchFamily="34" charset="0"/>
                <a:ea typeface="Verdana" pitchFamily="34" charset="0"/>
              </a:rPr>
              <a:t> – κάθε Τετάρτη και Παρασκευή</a:t>
            </a:r>
          </a:p>
          <a:p>
            <a:pPr>
              <a:lnSpc>
                <a:spcPct val="150000"/>
              </a:lnSpc>
            </a:pPr>
            <a:r>
              <a:rPr lang="el-GR" dirty="0">
                <a:latin typeface="Verdana" pitchFamily="34" charset="0"/>
                <a:ea typeface="Verdana" pitchFamily="34" charset="0"/>
              </a:rPr>
              <a:t>Απαγορεύονται το κρέας, γαλακτοκομικά, αυγά</a:t>
            </a:r>
          </a:p>
          <a:p>
            <a:pPr>
              <a:lnSpc>
                <a:spcPct val="150000"/>
              </a:lnSpc>
            </a:pPr>
            <a:r>
              <a:rPr lang="el-GR" dirty="0">
                <a:latin typeface="Verdana" pitchFamily="34" charset="0"/>
                <a:ea typeface="Verdana" pitchFamily="34" charset="0"/>
              </a:rPr>
              <a:t>Επιτρέπονται ψάρια, ελαιόλαδο</a:t>
            </a:r>
            <a:r>
              <a:rPr lang="en-US" dirty="0">
                <a:latin typeface="Verdana" pitchFamily="34" charset="0"/>
                <a:ea typeface="Verdana" pitchFamily="34" charset="0"/>
              </a:rPr>
              <a:t> (</a:t>
            </a:r>
            <a:r>
              <a:rPr lang="el-GR" dirty="0">
                <a:latin typeface="Verdana" pitchFamily="34" charset="0"/>
                <a:ea typeface="Verdana" pitchFamily="34" charset="0"/>
              </a:rPr>
              <a:t>Σ-Κ) και θαλασσινά  συγκεκριμένες ημέρες</a:t>
            </a:r>
          </a:p>
          <a:p>
            <a:pPr>
              <a:lnSpc>
                <a:spcPct val="150000"/>
              </a:lnSpc>
            </a:pPr>
            <a:r>
              <a:rPr lang="el-GR" dirty="0">
                <a:latin typeface="Verdana" pitchFamily="34" charset="0"/>
                <a:ea typeface="Verdana" pitchFamily="34" charset="0"/>
              </a:rPr>
              <a:t>Παραλλαγή της κλασικής Μεσογειακής Δίαιτας</a:t>
            </a:r>
            <a:endParaRPr lang="en-US" dirty="0">
              <a:latin typeface="Verdana" pitchFamily="34" charset="0"/>
              <a:ea typeface="Verdana" pitchFamily="34" charset="0"/>
            </a:endParaRPr>
          </a:p>
          <a:p>
            <a:pPr>
              <a:lnSpc>
                <a:spcPct val="150000"/>
              </a:lnSpc>
            </a:pPr>
            <a:r>
              <a:rPr lang="el-GR" dirty="0">
                <a:latin typeface="Verdana" pitchFamily="34" charset="0"/>
                <a:ea typeface="Verdana" pitchFamily="34" charset="0"/>
              </a:rPr>
              <a:t>Μοναστική (</a:t>
            </a:r>
            <a:r>
              <a:rPr lang="el-GR" dirty="0" err="1">
                <a:latin typeface="Verdana" pitchFamily="34" charset="0"/>
                <a:ea typeface="Verdana" pitchFamily="34" charset="0"/>
              </a:rPr>
              <a:t>Αθωνικ</a:t>
            </a:r>
            <a:r>
              <a:rPr lang="en-US" dirty="0">
                <a:latin typeface="Verdana" pitchFamily="34" charset="0"/>
                <a:ea typeface="Verdana" pitchFamily="34" charset="0"/>
              </a:rPr>
              <a:t>ή</a:t>
            </a:r>
            <a:r>
              <a:rPr lang="el-GR" dirty="0">
                <a:latin typeface="Verdana" pitchFamily="34" charset="0"/>
                <a:ea typeface="Verdana" pitchFamily="34" charset="0"/>
              </a:rPr>
              <a:t> )ΟΝ: το κρέας απαγορεύεται καθ’ όλη τη διάρκεια του έτους</a:t>
            </a:r>
          </a:p>
        </p:txBody>
      </p:sp>
    </p:spTree>
    <p:extLst>
      <p:ext uri="{BB962C8B-B14F-4D97-AF65-F5344CB8AC3E}">
        <p14:creationId xmlns="" xmlns:p14="http://schemas.microsoft.com/office/powerpoint/2010/main" val="65940543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   </a:t>
            </a:r>
            <a:r>
              <a:rPr lang="en-US" dirty="0"/>
              <a:t>                  </a:t>
            </a:r>
            <a:r>
              <a:rPr lang="el-GR" sz="2325" dirty="0">
                <a:latin typeface="Verdana" pitchFamily="34" charset="0"/>
                <a:ea typeface="Verdana" pitchFamily="34" charset="0"/>
              </a:rPr>
              <a:t>Αναλυτικές  παράμετροι (ΟΝ)</a:t>
            </a:r>
          </a:p>
        </p:txBody>
      </p:sp>
      <p:sp>
        <p:nvSpPr>
          <p:cNvPr id="3" name="2 - Θέση περιεχομένου"/>
          <p:cNvSpPr>
            <a:spLocks noGrp="1"/>
          </p:cNvSpPr>
          <p:nvPr>
            <p:ph idx="1"/>
          </p:nvPr>
        </p:nvSpPr>
        <p:spPr>
          <a:xfrm>
            <a:off x="640080" y="1200150"/>
            <a:ext cx="7132320" cy="3704035"/>
          </a:xfrm>
        </p:spPr>
        <p:txBody>
          <a:bodyPr>
            <a:normAutofit/>
          </a:bodyPr>
          <a:lstStyle/>
          <a:p>
            <a:pPr>
              <a:lnSpc>
                <a:spcPct val="160000"/>
              </a:lnSpc>
            </a:pPr>
            <a:r>
              <a:rPr lang="el-GR" b="1" dirty="0">
                <a:latin typeface="Verdana" pitchFamily="34" charset="0"/>
                <a:ea typeface="Verdana" pitchFamily="34" charset="0"/>
              </a:rPr>
              <a:t>Σύσταση διατροφικού μοντέλου (ενεργειακή πρόσληψη, </a:t>
            </a:r>
            <a:r>
              <a:rPr lang="el-GR" b="1" dirty="0" err="1">
                <a:latin typeface="Verdana" pitchFamily="34" charset="0"/>
                <a:ea typeface="Verdana" pitchFamily="34" charset="0"/>
              </a:rPr>
              <a:t>μακρο</a:t>
            </a:r>
            <a:r>
              <a:rPr lang="el-GR" b="1" dirty="0">
                <a:latin typeface="Verdana" pitchFamily="34" charset="0"/>
                <a:ea typeface="Verdana" pitchFamily="34" charset="0"/>
              </a:rPr>
              <a:t>- </a:t>
            </a:r>
            <a:r>
              <a:rPr lang="el-GR" b="1" dirty="0" err="1">
                <a:latin typeface="Verdana" pitchFamily="34" charset="0"/>
                <a:ea typeface="Verdana" pitchFamily="34" charset="0"/>
              </a:rPr>
              <a:t>μικροθρεπτικα</a:t>
            </a:r>
            <a:r>
              <a:rPr lang="el-GR" b="1" dirty="0">
                <a:latin typeface="Verdana" pitchFamily="34" charset="0"/>
                <a:ea typeface="Verdana" pitchFamily="34" charset="0"/>
              </a:rPr>
              <a:t> συστατικά, ιχνοστοιχεία)</a:t>
            </a:r>
            <a:endParaRPr lang="el-GR" dirty="0">
              <a:latin typeface="Verdana" pitchFamily="34" charset="0"/>
              <a:ea typeface="Verdana" pitchFamily="34" charset="0"/>
            </a:endParaRPr>
          </a:p>
          <a:p>
            <a:pPr>
              <a:lnSpc>
                <a:spcPct val="160000"/>
              </a:lnSpc>
            </a:pPr>
            <a:r>
              <a:rPr lang="el-GR" dirty="0">
                <a:latin typeface="Verdana" pitchFamily="34" charset="0"/>
                <a:ea typeface="Verdana" pitchFamily="34" charset="0"/>
              </a:rPr>
              <a:t>Βιοχημικές παράμετροι (μεταβολικοί, </a:t>
            </a:r>
            <a:r>
              <a:rPr lang="el-GR" dirty="0" err="1">
                <a:latin typeface="Verdana" pitchFamily="34" charset="0"/>
                <a:ea typeface="Verdana" pitchFamily="34" charset="0"/>
              </a:rPr>
              <a:t>μυοσκελετικό</a:t>
            </a:r>
            <a:r>
              <a:rPr lang="el-GR" dirty="0">
                <a:latin typeface="Verdana" pitchFamily="34" charset="0"/>
                <a:ea typeface="Verdana" pitchFamily="34" charset="0"/>
              </a:rPr>
              <a:t>)</a:t>
            </a:r>
          </a:p>
          <a:p>
            <a:pPr>
              <a:lnSpc>
                <a:spcPct val="160000"/>
              </a:lnSpc>
            </a:pPr>
            <a:r>
              <a:rPr lang="el-GR" dirty="0">
                <a:latin typeface="Verdana" pitchFamily="34" charset="0"/>
                <a:ea typeface="Verdana" pitchFamily="34" charset="0"/>
              </a:rPr>
              <a:t>Διαφορές εντός του ιδίου μοντέλου σε σχέση με τον υπό μελέτη πληθυσμό </a:t>
            </a:r>
            <a:r>
              <a:rPr lang="en-US" dirty="0">
                <a:latin typeface="Verdana" pitchFamily="34" charset="0"/>
                <a:ea typeface="Verdana" pitchFamily="34" charset="0"/>
              </a:rPr>
              <a:t> </a:t>
            </a:r>
            <a:r>
              <a:rPr lang="el-GR" dirty="0">
                <a:latin typeface="Verdana" pitchFamily="34" charset="0"/>
                <a:ea typeface="Verdana" pitchFamily="34" charset="0"/>
              </a:rPr>
              <a:t>(</a:t>
            </a:r>
            <a:r>
              <a:rPr lang="el-GR" dirty="0" err="1">
                <a:latin typeface="Verdana" pitchFamily="34" charset="0"/>
                <a:ea typeface="Verdana" pitchFamily="34" charset="0"/>
              </a:rPr>
              <a:t>λαικοί</a:t>
            </a:r>
            <a:r>
              <a:rPr lang="el-GR" dirty="0">
                <a:latin typeface="Verdana" pitchFamily="34" charset="0"/>
                <a:ea typeface="Verdana" pitchFamily="34" charset="0"/>
              </a:rPr>
              <a:t> </a:t>
            </a:r>
            <a:r>
              <a:rPr lang="el-GR" dirty="0" err="1">
                <a:latin typeface="Verdana" pitchFamily="34" charset="0"/>
                <a:ea typeface="Verdana" pitchFamily="34" charset="0"/>
              </a:rPr>
              <a:t>νήστες</a:t>
            </a:r>
            <a:r>
              <a:rPr lang="el-GR" dirty="0">
                <a:latin typeface="Verdana" pitchFamily="34" charset="0"/>
                <a:ea typeface="Verdana" pitchFamily="34" charset="0"/>
              </a:rPr>
              <a:t> ,μοναχοί)</a:t>
            </a:r>
          </a:p>
          <a:p>
            <a:endParaRPr lang="el-GR" dirty="0"/>
          </a:p>
          <a:p>
            <a:endParaRPr lang="el-GR"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 xmlns:a16="http://schemas.microsoft.com/office/drawing/2014/main" id="{46716561-42D8-D942-95DD-BD8E6D21DBD2}"/>
              </a:ext>
            </a:extLst>
          </p:cNvPr>
          <p:cNvPicPr>
            <a:picLocks noChangeAspect="1"/>
          </p:cNvPicPr>
          <p:nvPr/>
        </p:nvPicPr>
        <p:blipFill>
          <a:blip r:embed="rId2"/>
          <a:stretch>
            <a:fillRect/>
          </a:stretch>
        </p:blipFill>
        <p:spPr>
          <a:xfrm>
            <a:off x="1210679" y="63166"/>
            <a:ext cx="6706853" cy="4981074"/>
          </a:xfrm>
          <a:prstGeom prst="rect">
            <a:avLst/>
          </a:prstGeom>
        </p:spPr>
      </p:pic>
    </p:spTree>
    <p:extLst>
      <p:ext uri="{BB962C8B-B14F-4D97-AF65-F5344CB8AC3E}">
        <p14:creationId xmlns="" xmlns:p14="http://schemas.microsoft.com/office/powerpoint/2010/main" val="132939557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14488" y="273844"/>
            <a:ext cx="5915025" cy="4726049"/>
          </a:xfrm>
        </p:spPr>
        <p:txBody>
          <a:bodyPr/>
          <a:lstStyle/>
          <a:p>
            <a:endParaRPr lang="el-GR" dirty="0"/>
          </a:p>
        </p:txBody>
      </p:sp>
      <p:pic>
        <p:nvPicPr>
          <p:cNvPr id="2050" name="Picture 2"/>
          <p:cNvPicPr>
            <a:picLocks noChangeAspect="1" noChangeArrowheads="1"/>
          </p:cNvPicPr>
          <p:nvPr/>
        </p:nvPicPr>
        <p:blipFill>
          <a:blip r:embed="rId2"/>
          <a:srcRect/>
          <a:stretch>
            <a:fillRect/>
          </a:stretch>
        </p:blipFill>
        <p:spPr bwMode="auto">
          <a:xfrm rot="5400000">
            <a:off x="2000250" y="-857250"/>
            <a:ext cx="51435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14488" y="273844"/>
            <a:ext cx="5915025" cy="4633913"/>
          </a:xfrm>
        </p:spPr>
        <p:txBody>
          <a:bodyPr/>
          <a:lstStyle/>
          <a:p>
            <a:endParaRPr lang="el-GR" dirty="0"/>
          </a:p>
        </p:txBody>
      </p:sp>
      <p:pic>
        <p:nvPicPr>
          <p:cNvPr id="3074" name="Picture 2"/>
          <p:cNvPicPr>
            <a:picLocks noChangeAspect="1" noChangeArrowheads="1"/>
          </p:cNvPicPr>
          <p:nvPr/>
        </p:nvPicPr>
        <p:blipFill>
          <a:blip r:embed="rId2"/>
          <a:srcRect/>
          <a:stretch>
            <a:fillRect/>
          </a:stretch>
        </p:blipFill>
        <p:spPr bwMode="auto">
          <a:xfrm rot="5400000">
            <a:off x="1959174" y="-898326"/>
            <a:ext cx="5225652" cy="68580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7101" y="1814856"/>
            <a:ext cx="5364162" cy="390525"/>
          </a:xfrm>
        </p:spPr>
        <p:txBody>
          <a:bodyPr>
            <a:normAutofit fontScale="90000"/>
          </a:bodyPr>
          <a:lstStyle/>
          <a:p>
            <a:r>
              <a:rPr lang="el-GR" sz="3200" dirty="0">
                <a:solidFill>
                  <a:srgbClr val="001965"/>
                </a:solidFill>
              </a:rPr>
              <a:t/>
            </a:r>
            <a:br>
              <a:rPr lang="el-GR" sz="3200" dirty="0">
                <a:solidFill>
                  <a:srgbClr val="001965"/>
                </a:solidFill>
              </a:rPr>
            </a:br>
            <a:r>
              <a:rPr lang="el-GR" sz="3200" dirty="0">
                <a:solidFill>
                  <a:srgbClr val="001965"/>
                </a:solidFill>
              </a:rPr>
              <a:t/>
            </a:r>
            <a:br>
              <a:rPr lang="el-GR" sz="3200" dirty="0">
                <a:solidFill>
                  <a:srgbClr val="001965"/>
                </a:solidFill>
              </a:rPr>
            </a:br>
            <a:r>
              <a:rPr lang="el-GR" sz="3200" dirty="0">
                <a:solidFill>
                  <a:srgbClr val="001965"/>
                </a:solidFill>
              </a:rPr>
              <a:t>Ιατρική θεραπεία μέσω διατροφής (ΜΝΤ)</a:t>
            </a:r>
            <a:endParaRPr lang="en-GB" sz="3200" dirty="0">
              <a:solidFill>
                <a:srgbClr val="001965"/>
              </a:solidFill>
            </a:endParaRPr>
          </a:p>
        </p:txBody>
      </p:sp>
      <p:grpSp>
        <p:nvGrpSpPr>
          <p:cNvPr id="2" name="Group 4"/>
          <p:cNvGrpSpPr/>
          <p:nvPr/>
        </p:nvGrpSpPr>
        <p:grpSpPr>
          <a:xfrm>
            <a:off x="1148992" y="1411203"/>
            <a:ext cx="2097642" cy="1907733"/>
            <a:chOff x="468566" y="1482008"/>
            <a:chExt cx="457065" cy="407599"/>
          </a:xfrm>
          <a:solidFill>
            <a:srgbClr val="001965"/>
          </a:solidFill>
        </p:grpSpPr>
        <p:sp>
          <p:nvSpPr>
            <p:cNvPr id="6" name="Freeform 534"/>
            <p:cNvSpPr>
              <a:spLocks/>
            </p:cNvSpPr>
            <p:nvPr/>
          </p:nvSpPr>
          <p:spPr bwMode="auto">
            <a:xfrm>
              <a:off x="682259" y="1482008"/>
              <a:ext cx="116740" cy="116740"/>
            </a:xfrm>
            <a:custGeom>
              <a:avLst/>
              <a:gdLst>
                <a:gd name="T0" fmla="*/ 58 w 60"/>
                <a:gd name="T1" fmla="*/ 0 h 60"/>
                <a:gd name="T2" fmla="*/ 13 w 60"/>
                <a:gd name="T3" fmla="*/ 60 h 60"/>
                <a:gd name="T4" fmla="*/ 58 w 60"/>
                <a:gd name="T5" fmla="*/ 0 h 60"/>
              </a:gdLst>
              <a:ahLst/>
              <a:cxnLst>
                <a:cxn ang="0">
                  <a:pos x="T0" y="T1"/>
                </a:cxn>
                <a:cxn ang="0">
                  <a:pos x="T2" y="T3"/>
                </a:cxn>
                <a:cxn ang="0">
                  <a:pos x="T4" y="T5"/>
                </a:cxn>
              </a:cxnLst>
              <a:rect l="0" t="0" r="r" b="b"/>
              <a:pathLst>
                <a:path w="60" h="60">
                  <a:moveTo>
                    <a:pt x="58" y="0"/>
                  </a:moveTo>
                  <a:cubicBezTo>
                    <a:pt x="60" y="24"/>
                    <a:pt x="45" y="60"/>
                    <a:pt x="13" y="60"/>
                  </a:cubicBezTo>
                  <a:cubicBezTo>
                    <a:pt x="0" y="24"/>
                    <a:pt x="41" y="3"/>
                    <a:pt x="58" y="0"/>
                  </a:cubicBezTo>
                </a:path>
              </a:pathLst>
            </a:custGeom>
            <a:grp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7" name="Freeform 535"/>
            <p:cNvSpPr>
              <a:spLocks/>
            </p:cNvSpPr>
            <p:nvPr/>
          </p:nvSpPr>
          <p:spPr bwMode="auto">
            <a:xfrm>
              <a:off x="618942" y="1513667"/>
              <a:ext cx="87060" cy="85082"/>
            </a:xfrm>
            <a:custGeom>
              <a:avLst/>
              <a:gdLst>
                <a:gd name="T0" fmla="*/ 2 w 45"/>
                <a:gd name="T1" fmla="*/ 0 h 44"/>
                <a:gd name="T2" fmla="*/ 35 w 45"/>
                <a:gd name="T3" fmla="*/ 44 h 44"/>
                <a:gd name="T4" fmla="*/ 2 w 45"/>
                <a:gd name="T5" fmla="*/ 0 h 44"/>
              </a:gdLst>
              <a:ahLst/>
              <a:cxnLst>
                <a:cxn ang="0">
                  <a:pos x="T0" y="T1"/>
                </a:cxn>
                <a:cxn ang="0">
                  <a:pos x="T2" y="T3"/>
                </a:cxn>
                <a:cxn ang="0">
                  <a:pos x="T4" y="T5"/>
                </a:cxn>
              </a:cxnLst>
              <a:rect l="0" t="0" r="r" b="b"/>
              <a:pathLst>
                <a:path w="45" h="44">
                  <a:moveTo>
                    <a:pt x="2" y="0"/>
                  </a:moveTo>
                  <a:cubicBezTo>
                    <a:pt x="0" y="17"/>
                    <a:pt x="12" y="44"/>
                    <a:pt x="35" y="44"/>
                  </a:cubicBezTo>
                  <a:cubicBezTo>
                    <a:pt x="45" y="17"/>
                    <a:pt x="14" y="2"/>
                    <a:pt x="2" y="0"/>
                  </a:cubicBezTo>
                </a:path>
              </a:pathLst>
            </a:custGeom>
            <a:grp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8" name="Freeform 536"/>
            <p:cNvSpPr>
              <a:spLocks/>
            </p:cNvSpPr>
            <p:nvPr/>
          </p:nvSpPr>
          <p:spPr bwMode="auto">
            <a:xfrm>
              <a:off x="468566" y="1600726"/>
              <a:ext cx="457065" cy="288881"/>
            </a:xfrm>
            <a:custGeom>
              <a:avLst/>
              <a:gdLst>
                <a:gd name="T0" fmla="*/ 173 w 236"/>
                <a:gd name="T1" fmla="*/ 5 h 149"/>
                <a:gd name="T2" fmla="*/ 118 w 236"/>
                <a:gd name="T3" fmla="*/ 11 h 149"/>
                <a:gd name="T4" fmla="*/ 63 w 236"/>
                <a:gd name="T5" fmla="*/ 5 h 149"/>
                <a:gd name="T6" fmla="*/ 87 w 236"/>
                <a:gd name="T7" fmla="*/ 147 h 149"/>
                <a:gd name="T8" fmla="*/ 118 w 236"/>
                <a:gd name="T9" fmla="*/ 140 h 149"/>
                <a:gd name="T10" fmla="*/ 149 w 236"/>
                <a:gd name="T11" fmla="*/ 147 h 149"/>
                <a:gd name="T12" fmla="*/ 173 w 236"/>
                <a:gd name="T13" fmla="*/ 5 h 149"/>
              </a:gdLst>
              <a:ahLst/>
              <a:cxnLst>
                <a:cxn ang="0">
                  <a:pos x="T0" y="T1"/>
                </a:cxn>
                <a:cxn ang="0">
                  <a:pos x="T2" y="T3"/>
                </a:cxn>
                <a:cxn ang="0">
                  <a:pos x="T4" y="T5"/>
                </a:cxn>
                <a:cxn ang="0">
                  <a:pos x="T6" y="T7"/>
                </a:cxn>
                <a:cxn ang="0">
                  <a:pos x="T8" y="T9"/>
                </a:cxn>
                <a:cxn ang="0">
                  <a:pos x="T10" y="T11"/>
                </a:cxn>
                <a:cxn ang="0">
                  <a:pos x="T12" y="T13"/>
                </a:cxn>
              </a:cxnLst>
              <a:rect l="0" t="0" r="r" b="b"/>
              <a:pathLst>
                <a:path w="236" h="149">
                  <a:moveTo>
                    <a:pt x="173" y="5"/>
                  </a:moveTo>
                  <a:cubicBezTo>
                    <a:pt x="153" y="0"/>
                    <a:pt x="133" y="11"/>
                    <a:pt x="118" y="11"/>
                  </a:cubicBezTo>
                  <a:cubicBezTo>
                    <a:pt x="103" y="11"/>
                    <a:pt x="83" y="0"/>
                    <a:pt x="63" y="5"/>
                  </a:cubicBezTo>
                  <a:cubicBezTo>
                    <a:pt x="0" y="21"/>
                    <a:pt x="39" y="141"/>
                    <a:pt x="87" y="147"/>
                  </a:cubicBezTo>
                  <a:cubicBezTo>
                    <a:pt x="101" y="149"/>
                    <a:pt x="108" y="140"/>
                    <a:pt x="118" y="140"/>
                  </a:cubicBezTo>
                  <a:cubicBezTo>
                    <a:pt x="128" y="140"/>
                    <a:pt x="135" y="149"/>
                    <a:pt x="149" y="147"/>
                  </a:cubicBezTo>
                  <a:cubicBezTo>
                    <a:pt x="197" y="141"/>
                    <a:pt x="236" y="21"/>
                    <a:pt x="173" y="5"/>
                  </a:cubicBezTo>
                </a:path>
              </a:pathLst>
            </a:custGeom>
            <a:grp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9" name="Heart 8"/>
            <p:cNvSpPr/>
            <p:nvPr/>
          </p:nvSpPr>
          <p:spPr>
            <a:xfrm>
              <a:off x="592507" y="1656050"/>
              <a:ext cx="209181" cy="182594"/>
            </a:xfrm>
            <a:prstGeom prst="heart">
              <a:avLst/>
            </a:prstGeom>
            <a:solidFill>
              <a:schemeClr val="bg1"/>
            </a:solidFill>
            <a:ln w="25400" cap="flat" cmpd="sng" algn="ctr">
              <a:noFill/>
              <a:prstDash val="solid"/>
            </a:ln>
            <a:effectLst/>
            <a:extLst>
              <a:ext uri="{91240B29-F687-4F45-9708-019B960494DF}">
                <a14:hiddenLine xmlns="" xmlns:a14="http://schemas.microsoft.com/office/drawing/2010/main" w="25400" cap="flat" cmpd="sng" algn="ctr">
                  <a:solidFill>
                    <a:schemeClr val="accent5">
                      <a:shade val="50000"/>
                    </a:schemeClr>
                  </a:solidFill>
                  <a:prstDash val="solid"/>
                </a14:hiddenLine>
              </a:ext>
            </a:extLst>
          </p:spPr>
          <p:style>
            <a:lnRef idx="2">
              <a:schemeClr val="accent5">
                <a:shade val="50000"/>
              </a:schemeClr>
            </a:lnRef>
            <a:fillRef idx="1">
              <a:schemeClr val="accent5"/>
            </a:fillRef>
            <a:effectRef idx="0">
              <a:schemeClr val="accent5"/>
            </a:effectRef>
            <a:fontRef idx="minor">
              <a:schemeClr val="lt1"/>
            </a:fontRef>
          </p:style>
          <p:txBody>
            <a:bodyPr lIns="72000" tIns="27000" rIns="72000" bIns="27000" rtlCol="0" anchor="ctr"/>
            <a:lstStyle/>
            <a:p>
              <a:endParaRPr lang="en-GB" sz="1400" b="1">
                <a:solidFill>
                  <a:srgbClr val="FFFFFF"/>
                </a:solidFill>
                <a:latin typeface="Verdana"/>
              </a:endParaRPr>
            </a:p>
          </p:txBody>
        </p:sp>
      </p:grpSp>
    </p:spTree>
    <p:custDataLst>
      <p:tags r:id="rId1"/>
    </p:custDataLst>
    <p:extLst>
      <p:ext uri="{BB962C8B-B14F-4D97-AF65-F5344CB8AC3E}">
        <p14:creationId xmlns="" xmlns:p14="http://schemas.microsoft.com/office/powerpoint/2010/main" val="143301434"/>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10890" y="135733"/>
            <a:ext cx="6354366" cy="478631"/>
          </a:xfrm>
        </p:spPr>
        <p:txBody>
          <a:bodyPr>
            <a:noAutofit/>
          </a:bodyPr>
          <a:lstStyle/>
          <a:p>
            <a:r>
              <a:rPr lang="el-GR" sz="3000" dirty="0"/>
              <a:t>   </a:t>
            </a:r>
            <a:r>
              <a:rPr lang="el-GR" dirty="0">
                <a:latin typeface="Verdana" pitchFamily="34" charset="0"/>
                <a:ea typeface="Verdana" pitchFamily="34" charset="0"/>
              </a:rPr>
              <a:t>Σύσταση διατροφικού</a:t>
            </a:r>
            <a:r>
              <a:rPr lang="en-US" dirty="0">
                <a:latin typeface="Verdana" pitchFamily="34" charset="0"/>
                <a:ea typeface="Verdana" pitchFamily="34" charset="0"/>
              </a:rPr>
              <a:t> </a:t>
            </a:r>
            <a:r>
              <a:rPr lang="el-GR" dirty="0">
                <a:latin typeface="Verdana" pitchFamily="34" charset="0"/>
                <a:ea typeface="Verdana" pitchFamily="34" charset="0"/>
              </a:rPr>
              <a:t>μοντέλου (ΟΝ)</a:t>
            </a:r>
          </a:p>
        </p:txBody>
      </p:sp>
      <p:sp>
        <p:nvSpPr>
          <p:cNvPr id="3" name="2 - Θέση περιεχομένου"/>
          <p:cNvSpPr>
            <a:spLocks noGrp="1"/>
          </p:cNvSpPr>
          <p:nvPr>
            <p:ph idx="1"/>
          </p:nvPr>
        </p:nvSpPr>
        <p:spPr>
          <a:xfrm>
            <a:off x="267194" y="700088"/>
            <a:ext cx="8520545" cy="4622006"/>
          </a:xfrm>
        </p:spPr>
        <p:txBody>
          <a:bodyPr>
            <a:normAutofit fontScale="77500" lnSpcReduction="20000"/>
          </a:bodyPr>
          <a:lstStyle/>
          <a:p>
            <a:pPr>
              <a:lnSpc>
                <a:spcPct val="150000"/>
              </a:lnSpc>
            </a:pPr>
            <a:r>
              <a:rPr lang="el-GR" sz="2325" dirty="0">
                <a:latin typeface="Verdana" pitchFamily="34" charset="0"/>
                <a:ea typeface="Verdana" pitchFamily="34" charset="0"/>
              </a:rPr>
              <a:t>Ο περιορισμός θερμιδικής πρόσληψης ήταν σταθερό εύρημα, ανεξαρτήτως πληθυσμού ,συγκριτικά με την περίοδο εκτός νηστείας (από </a:t>
            </a:r>
            <a:r>
              <a:rPr lang="en-US" sz="2325" dirty="0">
                <a:latin typeface="Verdana" pitchFamily="34" charset="0"/>
                <a:ea typeface="Verdana" pitchFamily="34" charset="0"/>
              </a:rPr>
              <a:t>−180  (Kcal) (mean ±67 (SE) </a:t>
            </a:r>
            <a:r>
              <a:rPr lang="el-GR" sz="2325" dirty="0">
                <a:latin typeface="Verdana" pitchFamily="34" charset="0"/>
                <a:ea typeface="Verdana" pitchFamily="34" charset="0"/>
              </a:rPr>
              <a:t>ως</a:t>
            </a:r>
            <a:r>
              <a:rPr lang="en-US" sz="2325" dirty="0">
                <a:latin typeface="Verdana" pitchFamily="34" charset="0"/>
                <a:ea typeface="Verdana" pitchFamily="34" charset="0"/>
              </a:rPr>
              <a:t> −208 ± 66 kcal</a:t>
            </a:r>
            <a:endParaRPr lang="el-GR" sz="2325" i="1" dirty="0">
              <a:latin typeface="Verdana" pitchFamily="34" charset="0"/>
              <a:ea typeface="Verdana" pitchFamily="34" charset="0"/>
            </a:endParaRPr>
          </a:p>
          <a:p>
            <a:pPr>
              <a:lnSpc>
                <a:spcPct val="150000"/>
              </a:lnSpc>
            </a:pPr>
            <a:r>
              <a:rPr lang="el-GR" sz="2325" dirty="0">
                <a:latin typeface="Verdana" pitchFamily="34" charset="0"/>
                <a:ea typeface="Verdana" pitchFamily="34" charset="0"/>
              </a:rPr>
              <a:t>Κατεγράφη περιορισμός πρόσληψης ολικού λίπους  από </a:t>
            </a:r>
            <a:r>
              <a:rPr lang="da-DK" sz="2325" dirty="0">
                <a:latin typeface="Verdana" pitchFamily="34" charset="0"/>
                <a:ea typeface="Verdana" pitchFamily="34" charset="0"/>
              </a:rPr>
              <a:t>−11.8 ± 16.5% [28.3 ± 12.9% (</a:t>
            </a:r>
            <a:r>
              <a:rPr lang="el-GR" sz="2325" dirty="0">
                <a:latin typeface="Verdana" pitchFamily="34" charset="0"/>
                <a:ea typeface="Verdana" pitchFamily="34" charset="0"/>
              </a:rPr>
              <a:t>τέλος περιόδου ΟΝ </a:t>
            </a:r>
            <a:r>
              <a:rPr lang="da-DK" sz="2325" dirty="0">
                <a:latin typeface="Verdana" pitchFamily="34" charset="0"/>
                <a:ea typeface="Verdana" pitchFamily="34" charset="0"/>
              </a:rPr>
              <a:t>) </a:t>
            </a:r>
            <a:r>
              <a:rPr lang="el-GR" sz="2325" dirty="0">
                <a:latin typeface="Verdana" pitchFamily="34" charset="0"/>
                <a:ea typeface="Verdana" pitchFamily="34" charset="0"/>
              </a:rPr>
              <a:t>έναντι περίπου</a:t>
            </a:r>
            <a:r>
              <a:rPr lang="da-DK" sz="2325" dirty="0">
                <a:latin typeface="Verdana" pitchFamily="34" charset="0"/>
                <a:ea typeface="Verdana" pitchFamily="34" charset="0"/>
              </a:rPr>
              <a:t> 40.1 ± 7.2%</a:t>
            </a:r>
            <a:r>
              <a:rPr lang="el-GR" sz="2325" dirty="0">
                <a:latin typeface="Verdana" pitchFamily="34" charset="0"/>
                <a:ea typeface="Verdana" pitchFamily="34" charset="0"/>
              </a:rPr>
              <a:t> </a:t>
            </a:r>
            <a:r>
              <a:rPr lang="en-US" sz="2325" dirty="0">
                <a:latin typeface="Verdana" pitchFamily="34" charset="0"/>
                <a:ea typeface="Verdana" pitchFamily="34" charset="0"/>
              </a:rPr>
              <a:t>(</a:t>
            </a:r>
            <a:r>
              <a:rPr lang="el-GR" sz="2325" dirty="0">
                <a:latin typeface="Verdana" pitchFamily="34" charset="0"/>
                <a:ea typeface="Verdana" pitchFamily="34" charset="0"/>
              </a:rPr>
              <a:t>προ περιόδου ΟΝ</a:t>
            </a:r>
            <a:r>
              <a:rPr lang="en-US" sz="2325" dirty="0">
                <a:latin typeface="Verdana" pitchFamily="34" charset="0"/>
                <a:ea typeface="Verdana" pitchFamily="34" charset="0"/>
              </a:rPr>
              <a:t>),</a:t>
            </a:r>
            <a:r>
              <a:rPr lang="el-GR" sz="2325" dirty="0">
                <a:latin typeface="Verdana" pitchFamily="34" charset="0"/>
                <a:ea typeface="Verdana" pitchFamily="34" charset="0"/>
              </a:rPr>
              <a:t>της συνολικής ημερησίας ενεργειακής πρόσληψης</a:t>
            </a:r>
          </a:p>
          <a:p>
            <a:pPr>
              <a:lnSpc>
                <a:spcPct val="150000"/>
              </a:lnSpc>
            </a:pPr>
            <a:r>
              <a:rPr lang="el-GR" sz="2325" dirty="0">
                <a:latin typeface="Verdana" pitchFamily="34" charset="0"/>
                <a:ea typeface="Verdana" pitchFamily="34" charset="0"/>
              </a:rPr>
              <a:t>Σε ορισμένες μελέτες (4) κατεγράφη αύξηση πρόσληψης υδατανθράκων σε σχέση με την περίοδο εκτός ΟΝ από </a:t>
            </a:r>
            <a:r>
              <a:rPr lang="en-US" sz="2325" dirty="0">
                <a:latin typeface="Verdana" pitchFamily="34" charset="0"/>
                <a:ea typeface="Verdana" pitchFamily="34" charset="0"/>
              </a:rPr>
              <a:t>+11.1 ± 1.3%</a:t>
            </a:r>
            <a:r>
              <a:rPr lang="el-GR" sz="2325" dirty="0">
                <a:latin typeface="Verdana" pitchFamily="34" charset="0"/>
                <a:ea typeface="Verdana" pitchFamily="34" charset="0"/>
              </a:rPr>
              <a:t>(</a:t>
            </a:r>
            <a:r>
              <a:rPr lang="en-US" sz="2325" dirty="0">
                <a:latin typeface="Verdana" pitchFamily="34" charset="0"/>
                <a:ea typeface="Verdana" pitchFamily="34" charset="0"/>
              </a:rPr>
              <a:t>60.8 ± 1.7% </a:t>
            </a:r>
            <a:r>
              <a:rPr lang="el-GR" sz="2325" dirty="0">
                <a:latin typeface="Verdana" pitchFamily="34" charset="0"/>
                <a:ea typeface="Verdana" pitchFamily="34" charset="0"/>
              </a:rPr>
              <a:t>και</a:t>
            </a:r>
            <a:r>
              <a:rPr lang="en-US" sz="2325" dirty="0">
                <a:latin typeface="Verdana" pitchFamily="34" charset="0"/>
                <a:ea typeface="Verdana" pitchFamily="34" charset="0"/>
              </a:rPr>
              <a:t> 47.4 ± 8.9%</a:t>
            </a:r>
            <a:r>
              <a:rPr lang="el-GR" sz="2325" dirty="0">
                <a:latin typeface="Verdana" pitchFamily="34" charset="0"/>
                <a:ea typeface="Verdana" pitchFamily="34" charset="0"/>
              </a:rPr>
              <a:t>)</a:t>
            </a:r>
            <a:r>
              <a:rPr lang="en-US" sz="2325" dirty="0">
                <a:latin typeface="Verdana" pitchFamily="34" charset="0"/>
                <a:ea typeface="Verdana" pitchFamily="34" charset="0"/>
              </a:rPr>
              <a:t> </a:t>
            </a:r>
            <a:r>
              <a:rPr lang="el-GR" sz="2325" i="1" dirty="0">
                <a:latin typeface="Verdana" pitchFamily="34" charset="0"/>
                <a:ea typeface="Verdana" pitchFamily="34" charset="0"/>
              </a:rPr>
              <a:t>ως</a:t>
            </a:r>
            <a:r>
              <a:rPr lang="en-US" sz="2325" dirty="0">
                <a:latin typeface="Verdana" pitchFamily="34" charset="0"/>
                <a:ea typeface="Verdana" pitchFamily="34" charset="0"/>
              </a:rPr>
              <a:t> +13.1 ± 15.8% ,</a:t>
            </a:r>
            <a:r>
              <a:rPr lang="el-GR" sz="2325" dirty="0">
                <a:latin typeface="Verdana" pitchFamily="34" charset="0"/>
                <a:ea typeface="Verdana" pitchFamily="34" charset="0"/>
              </a:rPr>
              <a:t>της συνολικής ημερησίας ενεργειακής πρόσληψης (εκτός μελετών μοναχών) </a:t>
            </a:r>
            <a:endParaRPr lang="en-US" sz="2325" i="1" dirty="0">
              <a:latin typeface="Verdana" pitchFamily="34" charset="0"/>
              <a:ea typeface="Verdana" pitchFamily="34" charset="0"/>
            </a:endParaRPr>
          </a:p>
          <a:p>
            <a:pPr>
              <a:lnSpc>
                <a:spcPct val="150000"/>
              </a:lnSpc>
            </a:pPr>
            <a:endParaRPr lang="el-GR" dirty="0"/>
          </a:p>
          <a:p>
            <a:pPr>
              <a:lnSpc>
                <a:spcPct val="150000"/>
              </a:lnSpc>
            </a:pPr>
            <a:endParaRPr lang="el-GR"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00150" y="273845"/>
            <a:ext cx="6457950" cy="654844"/>
          </a:xfrm>
        </p:spPr>
        <p:txBody>
          <a:bodyPr>
            <a:normAutofit/>
          </a:bodyPr>
          <a:lstStyle/>
          <a:p>
            <a:r>
              <a:rPr lang="el-GR" sz="3000" dirty="0"/>
              <a:t>    </a:t>
            </a:r>
            <a:r>
              <a:rPr lang="el-GR" sz="2325" dirty="0">
                <a:latin typeface="Verdana" pitchFamily="34" charset="0"/>
                <a:ea typeface="Verdana" pitchFamily="34" charset="0"/>
              </a:rPr>
              <a:t>Σύσταση διατροφικού μοντέλου (ΟΝ)</a:t>
            </a:r>
          </a:p>
        </p:txBody>
      </p:sp>
      <p:sp>
        <p:nvSpPr>
          <p:cNvPr id="3" name="2 - Θέση περιεχομένου"/>
          <p:cNvSpPr>
            <a:spLocks noGrp="1"/>
          </p:cNvSpPr>
          <p:nvPr>
            <p:ph idx="1"/>
          </p:nvPr>
        </p:nvSpPr>
        <p:spPr>
          <a:xfrm>
            <a:off x="451485" y="914400"/>
            <a:ext cx="7926705" cy="3664744"/>
          </a:xfrm>
        </p:spPr>
        <p:txBody>
          <a:bodyPr>
            <a:normAutofit fontScale="92500"/>
          </a:bodyPr>
          <a:lstStyle/>
          <a:p>
            <a:pPr>
              <a:buNone/>
            </a:pPr>
            <a:endParaRPr lang="el-GR" dirty="0">
              <a:latin typeface="Verdana" pitchFamily="34" charset="0"/>
              <a:ea typeface="Verdana" pitchFamily="34" charset="0"/>
            </a:endParaRPr>
          </a:p>
          <a:p>
            <a:pPr>
              <a:lnSpc>
                <a:spcPct val="150000"/>
              </a:lnSpc>
            </a:pPr>
            <a:r>
              <a:rPr lang="el-GR" sz="1950" dirty="0">
                <a:latin typeface="Verdana" pitchFamily="34" charset="0"/>
                <a:ea typeface="Verdana" pitchFamily="34" charset="0"/>
              </a:rPr>
              <a:t>Κατεγράφη περιορισμός πρόσληψης κορεσμένων λιπών </a:t>
            </a:r>
            <a:r>
              <a:rPr lang="en-US" sz="1950" dirty="0">
                <a:latin typeface="Verdana" pitchFamily="34" charset="0"/>
                <a:ea typeface="Verdana" pitchFamily="34" charset="0"/>
              </a:rPr>
              <a:t>(SF) and trans-</a:t>
            </a:r>
            <a:r>
              <a:rPr lang="el-GR" sz="1950" dirty="0">
                <a:latin typeface="Verdana" pitchFamily="34" charset="0"/>
                <a:ea typeface="Verdana" pitchFamily="34" charset="0"/>
              </a:rPr>
              <a:t>λιπαρών οξέων</a:t>
            </a:r>
            <a:r>
              <a:rPr lang="en-US" sz="1950" dirty="0">
                <a:latin typeface="Verdana" pitchFamily="34" charset="0"/>
                <a:ea typeface="Verdana" pitchFamily="34" charset="0"/>
              </a:rPr>
              <a:t>(TFA) </a:t>
            </a:r>
            <a:r>
              <a:rPr lang="el-GR" sz="1950" dirty="0">
                <a:latin typeface="Verdana" pitchFamily="34" charset="0"/>
                <a:ea typeface="Verdana" pitchFamily="34" charset="0"/>
              </a:rPr>
              <a:t>&gt;</a:t>
            </a:r>
            <a:r>
              <a:rPr lang="en-US" sz="1950" dirty="0">
                <a:latin typeface="Verdana" pitchFamily="34" charset="0"/>
                <a:ea typeface="Verdana" pitchFamily="34" charset="0"/>
              </a:rPr>
              <a:t>50 </a:t>
            </a:r>
            <a:r>
              <a:rPr lang="el-GR" sz="1950" dirty="0">
                <a:latin typeface="Verdana" pitchFamily="34" charset="0"/>
                <a:ea typeface="Verdana" pitchFamily="34" charset="0"/>
              </a:rPr>
              <a:t>-</a:t>
            </a:r>
            <a:r>
              <a:rPr lang="en-US" sz="1950" dirty="0">
                <a:latin typeface="Verdana" pitchFamily="34" charset="0"/>
                <a:ea typeface="Verdana" pitchFamily="34" charset="0"/>
              </a:rPr>
              <a:t>75%</a:t>
            </a:r>
            <a:endParaRPr lang="el-GR" sz="1950" dirty="0">
              <a:latin typeface="Verdana" pitchFamily="34" charset="0"/>
              <a:ea typeface="Verdana" pitchFamily="34" charset="0"/>
            </a:endParaRPr>
          </a:p>
          <a:p>
            <a:pPr>
              <a:lnSpc>
                <a:spcPct val="150000"/>
              </a:lnSpc>
            </a:pPr>
            <a:r>
              <a:rPr lang="el-GR" sz="1950" dirty="0">
                <a:latin typeface="Verdana" pitchFamily="34" charset="0"/>
                <a:ea typeface="Verdana" pitchFamily="34" charset="0"/>
              </a:rPr>
              <a:t>Δεν κατεγράφη διαφορά πρόσληψης </a:t>
            </a:r>
            <a:r>
              <a:rPr lang="el-GR" sz="1950" dirty="0" err="1">
                <a:latin typeface="Verdana" pitchFamily="34" charset="0"/>
                <a:ea typeface="Verdana" pitchFamily="34" charset="0"/>
              </a:rPr>
              <a:t>μονοακόρεστων</a:t>
            </a:r>
            <a:r>
              <a:rPr lang="el-GR" sz="1950" dirty="0">
                <a:latin typeface="Verdana" pitchFamily="34" charset="0"/>
                <a:ea typeface="Verdana" pitchFamily="34" charset="0"/>
              </a:rPr>
              <a:t> ,αλλά σε τρείς μελέτες, μείωση πρόσληψης </a:t>
            </a:r>
            <a:r>
              <a:rPr lang="el-GR" sz="1950" dirty="0" err="1">
                <a:latin typeface="Verdana" pitchFamily="34" charset="0"/>
                <a:ea typeface="Verdana" pitchFamily="34" charset="0"/>
              </a:rPr>
              <a:t>πολυακόρεστων</a:t>
            </a:r>
            <a:r>
              <a:rPr lang="el-GR" sz="1950" dirty="0">
                <a:latin typeface="Verdana" pitchFamily="34" charset="0"/>
                <a:ea typeface="Verdana" pitchFamily="34" charset="0"/>
              </a:rPr>
              <a:t>  </a:t>
            </a:r>
            <a:r>
              <a:rPr lang="en-US" sz="1950" dirty="0">
                <a:latin typeface="Verdana" pitchFamily="34" charset="0"/>
                <a:ea typeface="Verdana" pitchFamily="34" charset="0"/>
              </a:rPr>
              <a:t>(PUFA) [−0.6 ± 3.5% </a:t>
            </a:r>
            <a:r>
              <a:rPr lang="el-GR" sz="1950" dirty="0">
                <a:latin typeface="Verdana" pitchFamily="34" charset="0"/>
                <a:ea typeface="Verdana" pitchFamily="34" charset="0"/>
              </a:rPr>
              <a:t>της συνολικής ημερήσιας πρόσληψης </a:t>
            </a:r>
            <a:r>
              <a:rPr lang="en-US" sz="1950" dirty="0">
                <a:latin typeface="Verdana" pitchFamily="34" charset="0"/>
                <a:ea typeface="Verdana" pitchFamily="34" charset="0"/>
              </a:rPr>
              <a:t>p = 0.038]</a:t>
            </a:r>
            <a:endParaRPr lang="el-GR" sz="1950" dirty="0">
              <a:latin typeface="Verdana" pitchFamily="34" charset="0"/>
              <a:ea typeface="Verdana" pitchFamily="34" charset="0"/>
            </a:endParaRPr>
          </a:p>
          <a:p>
            <a:pPr>
              <a:lnSpc>
                <a:spcPct val="150000"/>
              </a:lnSpc>
            </a:pPr>
            <a:r>
              <a:rPr lang="el-GR" sz="1950" dirty="0">
                <a:latin typeface="Verdana" pitchFamily="34" charset="0"/>
                <a:ea typeface="Verdana" pitchFamily="34" charset="0"/>
              </a:rPr>
              <a:t>Η συνολική ημερήσια πρόσληψη πρωτεΐνης , δεν εμφάνισε ομοιογενή τάση</a:t>
            </a:r>
            <a:r>
              <a:rPr lang="en-US" sz="1950" dirty="0">
                <a:latin typeface="Verdana" pitchFamily="34" charset="0"/>
                <a:ea typeface="Verdana" pitchFamily="34" charset="0"/>
              </a:rPr>
              <a:t> </a:t>
            </a:r>
            <a:r>
              <a:rPr lang="el-GR" sz="1950" dirty="0">
                <a:latin typeface="Verdana" pitchFamily="34" charset="0"/>
                <a:ea typeface="Verdana" pitchFamily="34" charset="0"/>
              </a:rPr>
              <a:t>διαφοροποίησης</a:t>
            </a:r>
            <a:endParaRPr lang="en-GB" sz="1950" dirty="0">
              <a:latin typeface="Verdana" pitchFamily="34" charset="0"/>
              <a:ea typeface="Verdana" pitchFamily="34" charset="0"/>
            </a:endParaRPr>
          </a:p>
          <a:p>
            <a:endParaRPr lang="el-GR"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57350" y="114301"/>
            <a:ext cx="5915025" cy="611981"/>
          </a:xfrm>
        </p:spPr>
        <p:txBody>
          <a:bodyPr>
            <a:normAutofit/>
          </a:bodyPr>
          <a:lstStyle/>
          <a:p>
            <a:r>
              <a:rPr lang="el-GR" b="1" dirty="0"/>
              <a:t> </a:t>
            </a:r>
            <a:r>
              <a:rPr lang="el-GR" sz="2325" dirty="0">
                <a:latin typeface="Verdana" pitchFamily="34" charset="0"/>
                <a:ea typeface="Verdana" pitchFamily="34" charset="0"/>
              </a:rPr>
              <a:t>Σύσταση διατροφικού μοντέλου (ΟΝ)</a:t>
            </a:r>
          </a:p>
        </p:txBody>
      </p:sp>
      <p:sp>
        <p:nvSpPr>
          <p:cNvPr id="3" name="2 - Θέση περιεχομένου"/>
          <p:cNvSpPr>
            <a:spLocks noGrp="1"/>
          </p:cNvSpPr>
          <p:nvPr>
            <p:ph idx="1"/>
          </p:nvPr>
        </p:nvSpPr>
        <p:spPr>
          <a:xfrm>
            <a:off x="360044" y="742950"/>
            <a:ext cx="8368319" cy="4400550"/>
          </a:xfrm>
        </p:spPr>
        <p:txBody>
          <a:bodyPr>
            <a:normAutofit/>
          </a:bodyPr>
          <a:lstStyle/>
          <a:p>
            <a:pPr>
              <a:lnSpc>
                <a:spcPct val="150000"/>
              </a:lnSpc>
            </a:pPr>
            <a:r>
              <a:rPr lang="el-GR" dirty="0">
                <a:latin typeface="Verdana" pitchFamily="34" charset="0"/>
                <a:ea typeface="Verdana" pitchFamily="34" charset="0"/>
              </a:rPr>
              <a:t>Η πρόσληψη φυτικών ινών αυξήθηκε κατά την περίοδο ΟΝ </a:t>
            </a:r>
            <a:r>
              <a:rPr lang="en-US" dirty="0">
                <a:latin typeface="Verdana" pitchFamily="34" charset="0"/>
                <a:ea typeface="Verdana" pitchFamily="34" charset="0"/>
              </a:rPr>
              <a:t>+13.9 ± 5.2 g</a:t>
            </a:r>
            <a:r>
              <a:rPr lang="el-GR" dirty="0">
                <a:latin typeface="Verdana" pitchFamily="34" charset="0"/>
                <a:ea typeface="Verdana" pitchFamily="34" charset="0"/>
              </a:rPr>
              <a:t> </a:t>
            </a:r>
            <a:r>
              <a:rPr lang="en-GB" dirty="0">
                <a:latin typeface="Verdana" pitchFamily="34" charset="0"/>
                <a:ea typeface="Verdana" pitchFamily="34" charset="0"/>
              </a:rPr>
              <a:t>[27.7 ± 8 g (</a:t>
            </a:r>
            <a:r>
              <a:rPr lang="el-GR" dirty="0">
                <a:latin typeface="Verdana" pitchFamily="34" charset="0"/>
                <a:ea typeface="Verdana" pitchFamily="34" charset="0"/>
              </a:rPr>
              <a:t>ΟΝ</a:t>
            </a:r>
            <a:r>
              <a:rPr lang="en-GB" dirty="0">
                <a:latin typeface="Verdana" pitchFamily="34" charset="0"/>
                <a:ea typeface="Verdana" pitchFamily="34" charset="0"/>
              </a:rPr>
              <a:t>)</a:t>
            </a:r>
            <a:r>
              <a:rPr lang="el-GR" dirty="0">
                <a:latin typeface="Verdana" pitchFamily="34" charset="0"/>
                <a:ea typeface="Verdana" pitchFamily="34" charset="0"/>
              </a:rPr>
              <a:t> έναντι εκτός ΟΝ περιόδου (</a:t>
            </a:r>
            <a:r>
              <a:rPr lang="en-GB" dirty="0">
                <a:latin typeface="Verdana" pitchFamily="34" charset="0"/>
                <a:ea typeface="Verdana" pitchFamily="34" charset="0"/>
              </a:rPr>
              <a:t>13.8 ± 2.8 g </a:t>
            </a:r>
            <a:r>
              <a:rPr lang="el-GR" dirty="0">
                <a:latin typeface="Verdana" pitchFamily="34" charset="0"/>
                <a:ea typeface="Verdana" pitchFamily="34" charset="0"/>
              </a:rPr>
              <a:t>)</a:t>
            </a:r>
            <a:r>
              <a:rPr lang="en-US" dirty="0">
                <a:latin typeface="Verdana" pitchFamily="34" charset="0"/>
                <a:ea typeface="Verdana" pitchFamily="34" charset="0"/>
              </a:rPr>
              <a:t>, p &lt; 0.001] </a:t>
            </a:r>
            <a:endParaRPr lang="el-GR" dirty="0">
              <a:latin typeface="Verdana" pitchFamily="34" charset="0"/>
              <a:ea typeface="Verdana" pitchFamily="34" charset="0"/>
            </a:endParaRPr>
          </a:p>
          <a:p>
            <a:pPr>
              <a:lnSpc>
                <a:spcPct val="150000"/>
              </a:lnSpc>
            </a:pPr>
            <a:r>
              <a:rPr lang="el-GR" dirty="0">
                <a:latin typeface="Verdana" pitchFamily="34" charset="0"/>
                <a:ea typeface="Verdana" pitchFamily="34" charset="0"/>
              </a:rPr>
              <a:t>Κατεγράφη περιορισμός λήψης νατρίου(</a:t>
            </a:r>
            <a:r>
              <a:rPr lang="en-US" dirty="0">
                <a:latin typeface="Verdana" pitchFamily="34" charset="0"/>
                <a:ea typeface="Verdana" pitchFamily="34" charset="0"/>
              </a:rPr>
              <a:t>−263 ± 25, 1386 ± 88 mg</a:t>
            </a:r>
            <a:r>
              <a:rPr lang="el-GR" dirty="0">
                <a:latin typeface="Verdana" pitchFamily="34" charset="0"/>
                <a:ea typeface="Verdana" pitchFamily="34" charset="0"/>
              </a:rPr>
              <a:t>) και τάση μείωσης Β12 (μη σημαντική, εκτός μίας μελέτης)</a:t>
            </a:r>
          </a:p>
          <a:p>
            <a:pPr>
              <a:lnSpc>
                <a:spcPct val="150000"/>
              </a:lnSpc>
            </a:pPr>
            <a:r>
              <a:rPr lang="el-GR" dirty="0">
                <a:latin typeface="Verdana" pitchFamily="34" charset="0"/>
                <a:ea typeface="Verdana" pitchFamily="34" charset="0"/>
              </a:rPr>
              <a:t>Η λήψη ασβεστίου ήταν μειωμένη, με τάση αύξησης λήψης μαγνησίου και </a:t>
            </a:r>
            <a:r>
              <a:rPr lang="el-GR" dirty="0" err="1">
                <a:latin typeface="Verdana" pitchFamily="34" charset="0"/>
                <a:ea typeface="Verdana" pitchFamily="34" charset="0"/>
              </a:rPr>
              <a:t>φυλικού</a:t>
            </a:r>
            <a:r>
              <a:rPr lang="el-GR" dirty="0">
                <a:latin typeface="Verdana" pitchFamily="34" charset="0"/>
                <a:ea typeface="Verdana" pitchFamily="34" charset="0"/>
              </a:rPr>
              <a:t> οξέος</a:t>
            </a:r>
          </a:p>
          <a:p>
            <a:pPr>
              <a:lnSpc>
                <a:spcPct val="150000"/>
              </a:lnSpc>
            </a:pPr>
            <a:r>
              <a:rPr lang="el-GR" dirty="0">
                <a:latin typeface="Verdana" pitchFamily="34" charset="0"/>
                <a:ea typeface="Verdana" pitchFamily="34" charset="0"/>
              </a:rPr>
              <a:t>Συνοπτικά ,υπήρξε ομοιογενής τάση περιορισμού ημερήσιας θερμιδικής πρόσληψης και λίπους ,αύξηση λήψης υδατανθράκων και φυτικών ινών</a:t>
            </a:r>
          </a:p>
          <a:p>
            <a:pPr>
              <a:lnSpc>
                <a:spcPct val="150000"/>
              </a:lnSpc>
            </a:pPr>
            <a:endParaRPr lang="el-GR" dirty="0"/>
          </a:p>
          <a:p>
            <a:pPr>
              <a:lnSpc>
                <a:spcPct val="150000"/>
              </a:lnSpc>
            </a:pPr>
            <a:endParaRPr lang="el-GR" dirty="0"/>
          </a:p>
          <a:p>
            <a:pPr>
              <a:lnSpc>
                <a:spcPct val="150000"/>
              </a:lnSpc>
            </a:pPr>
            <a:endParaRPr lang="el-GR" dirty="0"/>
          </a:p>
          <a:p>
            <a:endParaRPr lang="el-GR"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n-US" dirty="0">
                <a:latin typeface="Verdana" pitchFamily="34" charset="0"/>
                <a:ea typeface="Verdana" pitchFamily="34" charset="0"/>
              </a:rPr>
              <a:t>                     </a:t>
            </a:r>
            <a:r>
              <a:rPr lang="el-GR" dirty="0">
                <a:latin typeface="Verdana" pitchFamily="34" charset="0"/>
                <a:ea typeface="Verdana" pitchFamily="34" charset="0"/>
              </a:rPr>
              <a:t>Αναλυτικές  παράμετροι (ΟΝ)</a:t>
            </a:r>
          </a:p>
        </p:txBody>
      </p:sp>
      <p:sp>
        <p:nvSpPr>
          <p:cNvPr id="3" name="2 - Θέση περιεχομένου"/>
          <p:cNvSpPr>
            <a:spLocks noGrp="1"/>
          </p:cNvSpPr>
          <p:nvPr>
            <p:ph idx="1"/>
          </p:nvPr>
        </p:nvSpPr>
        <p:spPr>
          <a:xfrm>
            <a:off x="554355" y="1254443"/>
            <a:ext cx="8035290" cy="3704035"/>
          </a:xfrm>
        </p:spPr>
        <p:txBody>
          <a:bodyPr>
            <a:normAutofit/>
          </a:bodyPr>
          <a:lstStyle/>
          <a:p>
            <a:pPr>
              <a:lnSpc>
                <a:spcPct val="160000"/>
              </a:lnSpc>
            </a:pPr>
            <a:r>
              <a:rPr lang="el-GR" dirty="0">
                <a:latin typeface="Verdana" pitchFamily="34" charset="0"/>
                <a:ea typeface="Verdana" pitchFamily="34" charset="0"/>
              </a:rPr>
              <a:t>Σύσταση διατροφικού μοντέλου (ενεργειακή πρόσληψη, </a:t>
            </a:r>
            <a:r>
              <a:rPr lang="el-GR" dirty="0" err="1">
                <a:latin typeface="Verdana" pitchFamily="34" charset="0"/>
                <a:ea typeface="Verdana" pitchFamily="34" charset="0"/>
              </a:rPr>
              <a:t>μακρο</a:t>
            </a:r>
            <a:r>
              <a:rPr lang="el-GR" dirty="0">
                <a:latin typeface="Verdana" pitchFamily="34" charset="0"/>
                <a:ea typeface="Verdana" pitchFamily="34" charset="0"/>
              </a:rPr>
              <a:t>- </a:t>
            </a:r>
            <a:r>
              <a:rPr lang="el-GR" dirty="0" err="1">
                <a:latin typeface="Verdana" pitchFamily="34" charset="0"/>
                <a:ea typeface="Verdana" pitchFamily="34" charset="0"/>
              </a:rPr>
              <a:t>μικροθρεπτικα</a:t>
            </a:r>
            <a:r>
              <a:rPr lang="el-GR" dirty="0">
                <a:latin typeface="Verdana" pitchFamily="34" charset="0"/>
                <a:ea typeface="Verdana" pitchFamily="34" charset="0"/>
              </a:rPr>
              <a:t> συστατικά, ιχνοστοιχεία)</a:t>
            </a:r>
          </a:p>
          <a:p>
            <a:pPr>
              <a:lnSpc>
                <a:spcPct val="160000"/>
              </a:lnSpc>
            </a:pPr>
            <a:r>
              <a:rPr lang="el-GR" b="1" dirty="0">
                <a:latin typeface="Verdana" pitchFamily="34" charset="0"/>
                <a:ea typeface="Verdana" pitchFamily="34" charset="0"/>
              </a:rPr>
              <a:t>Βιοχημικές παράμετροι (μεταβολικοί, </a:t>
            </a:r>
            <a:r>
              <a:rPr lang="el-GR" b="1" dirty="0" err="1">
                <a:latin typeface="Verdana" pitchFamily="34" charset="0"/>
                <a:ea typeface="Verdana" pitchFamily="34" charset="0"/>
              </a:rPr>
              <a:t>μυοσκελετικό</a:t>
            </a:r>
            <a:r>
              <a:rPr lang="el-GR" b="1" dirty="0">
                <a:latin typeface="Verdana" pitchFamily="34" charset="0"/>
                <a:ea typeface="Verdana" pitchFamily="34" charset="0"/>
              </a:rPr>
              <a:t>)</a:t>
            </a:r>
            <a:endParaRPr lang="el-GR" dirty="0">
              <a:latin typeface="Verdana" pitchFamily="34" charset="0"/>
              <a:ea typeface="Verdana" pitchFamily="34" charset="0"/>
            </a:endParaRPr>
          </a:p>
          <a:p>
            <a:pPr>
              <a:lnSpc>
                <a:spcPct val="160000"/>
              </a:lnSpc>
            </a:pPr>
            <a:r>
              <a:rPr lang="el-GR" dirty="0">
                <a:latin typeface="Verdana" pitchFamily="34" charset="0"/>
                <a:ea typeface="Verdana" pitchFamily="34" charset="0"/>
              </a:rPr>
              <a:t>Διαφορές εντός του ιδίου μοντέλου σε σχέση με τον υπό μελέτη πληθυσμό  (</a:t>
            </a:r>
            <a:r>
              <a:rPr lang="el-GR" dirty="0" err="1">
                <a:latin typeface="Verdana" pitchFamily="34" charset="0"/>
                <a:ea typeface="Verdana" pitchFamily="34" charset="0"/>
              </a:rPr>
              <a:t>λαικοί</a:t>
            </a:r>
            <a:r>
              <a:rPr lang="el-GR" dirty="0">
                <a:latin typeface="Verdana" pitchFamily="34" charset="0"/>
                <a:ea typeface="Verdana" pitchFamily="34" charset="0"/>
              </a:rPr>
              <a:t> </a:t>
            </a:r>
            <a:r>
              <a:rPr lang="el-GR" dirty="0" err="1">
                <a:latin typeface="Verdana" pitchFamily="34" charset="0"/>
                <a:ea typeface="Verdana" pitchFamily="34" charset="0"/>
              </a:rPr>
              <a:t>νήστες</a:t>
            </a:r>
            <a:r>
              <a:rPr lang="el-GR" dirty="0">
                <a:latin typeface="Verdana" pitchFamily="34" charset="0"/>
                <a:ea typeface="Verdana" pitchFamily="34" charset="0"/>
              </a:rPr>
              <a:t> ,μοναχοί)</a:t>
            </a:r>
          </a:p>
          <a:p>
            <a:endParaRPr lang="el-GR" dirty="0"/>
          </a:p>
          <a:p>
            <a:endParaRPr lang="el-GR"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p:cNvPicPr>
            <a:picLocks noGrp="1" noChangeAspect="1" noChangeArrowheads="1"/>
          </p:cNvPicPr>
          <p:nvPr>
            <p:ph idx="1"/>
          </p:nvPr>
        </p:nvPicPr>
        <p:blipFill>
          <a:blip r:embed="rId2"/>
          <a:srcRect/>
          <a:stretch>
            <a:fillRect/>
          </a:stretch>
        </p:blipFill>
        <p:spPr bwMode="auto">
          <a:xfrm>
            <a:off x="1143000" y="1"/>
            <a:ext cx="6858000" cy="5143499"/>
          </a:xfrm>
          <a:prstGeom prst="rect">
            <a:avLst/>
          </a:prstGeom>
          <a:noFill/>
          <a:ln w="9525">
            <a:noFill/>
            <a:miter lim="800000"/>
            <a:headEnd/>
            <a:tailEnd/>
          </a:ln>
          <a:effectLst/>
        </p:spPr>
      </p:pic>
      <p:sp>
        <p:nvSpPr>
          <p:cNvPr id="4" name="3 - Στρογγυλεμένο ορθογώνιο"/>
          <p:cNvSpPr/>
          <p:nvPr/>
        </p:nvSpPr>
        <p:spPr>
          <a:xfrm>
            <a:off x="3993357" y="2064544"/>
            <a:ext cx="2025254" cy="8286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Στρογγυλεμένο ορθογώνιο"/>
          <p:cNvSpPr/>
          <p:nvPr/>
        </p:nvSpPr>
        <p:spPr>
          <a:xfrm>
            <a:off x="2594968" y="4800600"/>
            <a:ext cx="1489472" cy="24288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01B3137-A043-7D4D-AB72-520C36A433C4}"/>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 xmlns:a16="http://schemas.microsoft.com/office/drawing/2014/main" id="{58749877-6825-1140-92A3-E3003E22FC02}"/>
              </a:ext>
            </a:extLst>
          </p:cNvPr>
          <p:cNvPicPr>
            <a:picLocks noGrp="1" noChangeAspect="1"/>
          </p:cNvPicPr>
          <p:nvPr>
            <p:ph idx="1"/>
          </p:nvPr>
        </p:nvPicPr>
        <p:blipFill>
          <a:blip r:embed="rId2"/>
          <a:stretch>
            <a:fillRect/>
          </a:stretch>
        </p:blipFill>
        <p:spPr>
          <a:xfrm>
            <a:off x="1143000" y="0"/>
            <a:ext cx="6858000" cy="5143500"/>
          </a:xfrm>
          <a:prstGeom prst="rect">
            <a:avLst/>
          </a:prstGeom>
        </p:spPr>
      </p:pic>
      <p:pic>
        <p:nvPicPr>
          <p:cNvPr id="5" name="Θέση περιεχομένου 3">
            <a:extLst>
              <a:ext uri="{FF2B5EF4-FFF2-40B4-BE49-F238E27FC236}">
                <a16:creationId xmlns="" xmlns:a16="http://schemas.microsoft.com/office/drawing/2014/main" id="{967C18F9-276C-3340-A698-C73FF0F4706B}"/>
              </a:ext>
            </a:extLst>
          </p:cNvPr>
          <p:cNvPicPr>
            <a:picLocks noChangeAspect="1"/>
          </p:cNvPicPr>
          <p:nvPr/>
        </p:nvPicPr>
        <p:blipFill>
          <a:blip r:embed="rId2"/>
          <a:stretch>
            <a:fillRect/>
          </a:stretch>
        </p:blipFill>
        <p:spPr>
          <a:xfrm>
            <a:off x="1143000" y="273844"/>
            <a:ext cx="6858000" cy="5143500"/>
          </a:xfrm>
          <a:prstGeom prst="rect">
            <a:avLst/>
          </a:prstGeom>
        </p:spPr>
      </p:pic>
    </p:spTree>
    <p:extLst>
      <p:ext uri="{BB962C8B-B14F-4D97-AF65-F5344CB8AC3E}">
        <p14:creationId xmlns="" xmlns:p14="http://schemas.microsoft.com/office/powerpoint/2010/main" val="199986132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A2E430D-F634-2E46-B7AE-B99E57BF65A5}"/>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 xmlns:a16="http://schemas.microsoft.com/office/drawing/2014/main" id="{DEF10DB6-80C6-9742-BF46-94692D7FC0FD}"/>
              </a:ext>
            </a:extLst>
          </p:cNvPr>
          <p:cNvPicPr>
            <a:picLocks noGrp="1" noChangeAspect="1"/>
          </p:cNvPicPr>
          <p:nvPr>
            <p:ph idx="1"/>
          </p:nvPr>
        </p:nvPicPr>
        <p:blipFill>
          <a:blip r:embed="rId2"/>
          <a:stretch>
            <a:fillRect/>
          </a:stretch>
        </p:blipFill>
        <p:spPr>
          <a:xfrm>
            <a:off x="1143000" y="21081"/>
            <a:ext cx="6727157" cy="5122420"/>
          </a:xfrm>
          <a:prstGeom prst="rect">
            <a:avLst/>
          </a:prstGeom>
        </p:spPr>
      </p:pic>
      <p:sp>
        <p:nvSpPr>
          <p:cNvPr id="7" name="TextBox 6">
            <a:extLst>
              <a:ext uri="{FF2B5EF4-FFF2-40B4-BE49-F238E27FC236}">
                <a16:creationId xmlns="" xmlns:a16="http://schemas.microsoft.com/office/drawing/2014/main" id="{AFBC03C9-759E-5E4E-ABE0-81E3BFF9BE45}"/>
              </a:ext>
            </a:extLst>
          </p:cNvPr>
          <p:cNvSpPr txBox="1"/>
          <p:nvPr/>
        </p:nvSpPr>
        <p:spPr>
          <a:xfrm>
            <a:off x="5311943" y="1091865"/>
            <a:ext cx="1826450" cy="369332"/>
          </a:xfrm>
          <a:prstGeom prst="rect">
            <a:avLst/>
          </a:prstGeom>
          <a:noFill/>
          <a:ln w="19050">
            <a:solidFill>
              <a:srgbClr val="FF0000"/>
            </a:solidFill>
          </a:ln>
        </p:spPr>
        <p:txBody>
          <a:bodyPr wrap="square" rtlCol="0">
            <a:spAutoFit/>
          </a:bodyPr>
          <a:lstStyle/>
          <a:p>
            <a:endParaRPr lang="el-GR" dirty="0"/>
          </a:p>
        </p:txBody>
      </p:sp>
      <p:sp>
        <p:nvSpPr>
          <p:cNvPr id="5" name="4 - Ορθογώνιο"/>
          <p:cNvSpPr/>
          <p:nvPr/>
        </p:nvSpPr>
        <p:spPr>
          <a:xfrm>
            <a:off x="5311943" y="1368865"/>
            <a:ext cx="1826450" cy="36531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 xmlns:p14="http://schemas.microsoft.com/office/powerpoint/2010/main" val="9295225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 </a:t>
            </a:r>
            <a:r>
              <a:rPr lang="en-US" dirty="0"/>
              <a:t>                 </a:t>
            </a:r>
            <a:r>
              <a:rPr lang="el-GR" sz="2325" dirty="0">
                <a:latin typeface="Verdana" pitchFamily="34" charset="0"/>
                <a:ea typeface="Verdana" pitchFamily="34" charset="0"/>
              </a:rPr>
              <a:t>Αναλυτικές  παράμετροι (ΟΝ)</a:t>
            </a:r>
          </a:p>
        </p:txBody>
      </p:sp>
      <p:sp>
        <p:nvSpPr>
          <p:cNvPr id="3" name="2 - Θέση περιεχομένου"/>
          <p:cNvSpPr>
            <a:spLocks noGrp="1"/>
          </p:cNvSpPr>
          <p:nvPr>
            <p:ph idx="1"/>
          </p:nvPr>
        </p:nvSpPr>
        <p:spPr>
          <a:xfrm>
            <a:off x="711517" y="1225868"/>
            <a:ext cx="7720965" cy="3704035"/>
          </a:xfrm>
        </p:spPr>
        <p:txBody>
          <a:bodyPr>
            <a:normAutofit/>
          </a:bodyPr>
          <a:lstStyle/>
          <a:p>
            <a:pPr>
              <a:lnSpc>
                <a:spcPct val="160000"/>
              </a:lnSpc>
            </a:pPr>
            <a:r>
              <a:rPr lang="el-GR" dirty="0">
                <a:latin typeface="Verdana" pitchFamily="34" charset="0"/>
                <a:ea typeface="Verdana" pitchFamily="34" charset="0"/>
              </a:rPr>
              <a:t>Σύσταση διατροφικού μοντέλου (ενεργειακή πρόσληψη, </a:t>
            </a:r>
            <a:r>
              <a:rPr lang="el-GR" dirty="0" err="1">
                <a:latin typeface="Verdana" pitchFamily="34" charset="0"/>
                <a:ea typeface="Verdana" pitchFamily="34" charset="0"/>
              </a:rPr>
              <a:t>μακρο</a:t>
            </a:r>
            <a:r>
              <a:rPr lang="el-GR" dirty="0">
                <a:latin typeface="Verdana" pitchFamily="34" charset="0"/>
                <a:ea typeface="Verdana" pitchFamily="34" charset="0"/>
              </a:rPr>
              <a:t>- </a:t>
            </a:r>
            <a:r>
              <a:rPr lang="el-GR" dirty="0" err="1">
                <a:latin typeface="Verdana" pitchFamily="34" charset="0"/>
                <a:ea typeface="Verdana" pitchFamily="34" charset="0"/>
              </a:rPr>
              <a:t>μικροθρεπτικα</a:t>
            </a:r>
            <a:r>
              <a:rPr lang="el-GR" dirty="0">
                <a:latin typeface="Verdana" pitchFamily="34" charset="0"/>
                <a:ea typeface="Verdana" pitchFamily="34" charset="0"/>
              </a:rPr>
              <a:t> συστατικά, ιχνοστοιχεία)</a:t>
            </a:r>
          </a:p>
          <a:p>
            <a:pPr>
              <a:lnSpc>
                <a:spcPct val="160000"/>
              </a:lnSpc>
            </a:pPr>
            <a:r>
              <a:rPr lang="el-GR" dirty="0">
                <a:latin typeface="Verdana" pitchFamily="34" charset="0"/>
                <a:ea typeface="Verdana" pitchFamily="34" charset="0"/>
              </a:rPr>
              <a:t>Βιοχημικές παράμετροι (μεταβολικοί, </a:t>
            </a:r>
            <a:r>
              <a:rPr lang="el-GR" dirty="0" err="1">
                <a:latin typeface="Verdana" pitchFamily="34" charset="0"/>
                <a:ea typeface="Verdana" pitchFamily="34" charset="0"/>
              </a:rPr>
              <a:t>μυοσκελετικό</a:t>
            </a:r>
            <a:r>
              <a:rPr lang="el-GR" dirty="0">
                <a:latin typeface="Verdana" pitchFamily="34" charset="0"/>
                <a:ea typeface="Verdana" pitchFamily="34" charset="0"/>
              </a:rPr>
              <a:t>)</a:t>
            </a:r>
          </a:p>
          <a:p>
            <a:pPr>
              <a:lnSpc>
                <a:spcPct val="160000"/>
              </a:lnSpc>
            </a:pPr>
            <a:r>
              <a:rPr lang="el-GR" b="1" dirty="0">
                <a:latin typeface="Verdana" pitchFamily="34" charset="0"/>
                <a:ea typeface="Verdana" pitchFamily="34" charset="0"/>
              </a:rPr>
              <a:t>Διαφορές εντός του ιδίου μοντέλου σε σχέση με τον υπό μελέτη πληθυσμό </a:t>
            </a:r>
            <a:r>
              <a:rPr lang="en-US" b="1" dirty="0">
                <a:latin typeface="Verdana" pitchFamily="34" charset="0"/>
                <a:ea typeface="Verdana" pitchFamily="34" charset="0"/>
              </a:rPr>
              <a:t> </a:t>
            </a:r>
            <a:r>
              <a:rPr lang="el-GR" b="1" dirty="0">
                <a:latin typeface="Verdana" pitchFamily="34" charset="0"/>
                <a:ea typeface="Verdana" pitchFamily="34" charset="0"/>
              </a:rPr>
              <a:t>(</a:t>
            </a:r>
            <a:r>
              <a:rPr lang="el-GR" b="1" dirty="0" err="1">
                <a:latin typeface="Verdana" pitchFamily="34" charset="0"/>
                <a:ea typeface="Verdana" pitchFamily="34" charset="0"/>
              </a:rPr>
              <a:t>λαικοί</a:t>
            </a:r>
            <a:r>
              <a:rPr lang="el-GR" b="1" dirty="0">
                <a:latin typeface="Verdana" pitchFamily="34" charset="0"/>
                <a:ea typeface="Verdana" pitchFamily="34" charset="0"/>
              </a:rPr>
              <a:t> </a:t>
            </a:r>
            <a:r>
              <a:rPr lang="el-GR" b="1" dirty="0" err="1">
                <a:latin typeface="Verdana" pitchFamily="34" charset="0"/>
                <a:ea typeface="Verdana" pitchFamily="34" charset="0"/>
              </a:rPr>
              <a:t>νήστες</a:t>
            </a:r>
            <a:r>
              <a:rPr lang="el-GR" b="1" dirty="0">
                <a:latin typeface="Verdana" pitchFamily="34" charset="0"/>
                <a:ea typeface="Verdana" pitchFamily="34" charset="0"/>
              </a:rPr>
              <a:t> ,μοναχοί)</a:t>
            </a:r>
          </a:p>
          <a:p>
            <a:endParaRPr lang="el-GR" dirty="0"/>
          </a:p>
          <a:p>
            <a:endParaRPr lang="el-GR"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098" name="Picture 2"/>
          <p:cNvPicPr>
            <a:picLocks noChangeAspect="1" noChangeArrowheads="1"/>
          </p:cNvPicPr>
          <p:nvPr/>
        </p:nvPicPr>
        <p:blipFill>
          <a:blip r:embed="rId2"/>
          <a:srcRect/>
          <a:stretch>
            <a:fillRect/>
          </a:stretch>
        </p:blipFill>
        <p:spPr bwMode="auto">
          <a:xfrm>
            <a:off x="1614488" y="1"/>
            <a:ext cx="5609630" cy="1078706"/>
          </a:xfrm>
          <a:prstGeom prst="rect">
            <a:avLst/>
          </a:prstGeom>
          <a:noFill/>
          <a:ln w="9525">
            <a:noFill/>
            <a:miter lim="800000"/>
            <a:headEnd/>
            <a:tailEnd/>
          </a:ln>
          <a:effectLst/>
        </p:spPr>
      </p:pic>
      <p:pic>
        <p:nvPicPr>
          <p:cNvPr id="4099" name="Picture 3"/>
          <p:cNvPicPr>
            <a:picLocks noGrp="1" noChangeAspect="1" noChangeArrowheads="1"/>
          </p:cNvPicPr>
          <p:nvPr>
            <p:ph idx="1"/>
          </p:nvPr>
        </p:nvPicPr>
        <p:blipFill>
          <a:blip r:embed="rId3"/>
          <a:srcRect/>
          <a:stretch>
            <a:fillRect/>
          </a:stretch>
        </p:blipFill>
        <p:spPr bwMode="auto">
          <a:xfrm>
            <a:off x="6005215" y="4657725"/>
            <a:ext cx="1773436" cy="185738"/>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1218009" y="1078707"/>
            <a:ext cx="6782991" cy="3807619"/>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4882754" y="4886325"/>
            <a:ext cx="2769989" cy="257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a:srcRect/>
          <a:stretch>
            <a:fillRect/>
          </a:stretch>
        </p:blipFill>
        <p:spPr bwMode="auto">
          <a:xfrm>
            <a:off x="1266230" y="128588"/>
            <a:ext cx="6563321" cy="4521993"/>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7041952" y="4818461"/>
            <a:ext cx="787598" cy="207169"/>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4271963" y="4768454"/>
            <a:ext cx="2769989" cy="257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75" y="382588"/>
            <a:ext cx="9144000" cy="390525"/>
          </a:xfrm>
        </p:spPr>
        <p:txBody>
          <a:bodyPr>
            <a:normAutofit fontScale="90000"/>
          </a:bodyPr>
          <a:lstStyle/>
          <a:p>
            <a:pPr algn="ctr"/>
            <a:r>
              <a:rPr lang="el-GR" dirty="0"/>
              <a:t>Ιατρική θεραπεία μέσω διατροφής -ΜΝΤ</a:t>
            </a:r>
          </a:p>
        </p:txBody>
      </p:sp>
      <p:sp>
        <p:nvSpPr>
          <p:cNvPr id="3" name="2 - Θέση κειμένου"/>
          <p:cNvSpPr>
            <a:spLocks noGrp="1"/>
          </p:cNvSpPr>
          <p:nvPr>
            <p:ph type="body" idx="1"/>
          </p:nvPr>
        </p:nvSpPr>
        <p:spPr>
          <a:xfrm>
            <a:off x="0" y="773113"/>
            <a:ext cx="9156700" cy="4152900"/>
          </a:xfrm>
        </p:spPr>
        <p:txBody>
          <a:bodyPr/>
          <a:lstStyle/>
          <a:p>
            <a:pPr>
              <a:buNone/>
            </a:pPr>
            <a:endParaRPr lang="el-GR" dirty="0"/>
          </a:p>
          <a:p>
            <a:pPr>
              <a:lnSpc>
                <a:spcPct val="150000"/>
              </a:lnSpc>
            </a:pPr>
            <a:r>
              <a:rPr lang="el-GR" dirty="0"/>
              <a:t>Η ανάπτυξη και εφαρμογή </a:t>
            </a:r>
            <a:r>
              <a:rPr lang="en-US" b="1" dirty="0"/>
              <a:t>SMART</a:t>
            </a:r>
            <a:r>
              <a:rPr lang="en-US" dirty="0"/>
              <a:t> </a:t>
            </a:r>
            <a:r>
              <a:rPr lang="el-GR" dirty="0"/>
              <a:t>πλάνου διατροφής αποτελεί μια από τις σημαντικότερες προκλήσεις</a:t>
            </a:r>
          </a:p>
          <a:p>
            <a:pPr>
              <a:lnSpc>
                <a:spcPct val="150000"/>
              </a:lnSpc>
            </a:pPr>
            <a:r>
              <a:rPr lang="el-GR" dirty="0"/>
              <a:t>Αποτελεί πυλώνα της εκπαίδευσης του ασθενή</a:t>
            </a:r>
          </a:p>
          <a:p>
            <a:pPr>
              <a:lnSpc>
                <a:spcPct val="150000"/>
              </a:lnSpc>
            </a:pPr>
            <a:r>
              <a:rPr lang="el-GR" dirty="0"/>
              <a:t>Δεν υπάρχει ενιαίο πρόγραμμα που να εφαρμόζεται σε όλους (</a:t>
            </a:r>
            <a:r>
              <a:rPr lang="en-US" dirty="0"/>
              <a:t>one size)</a:t>
            </a:r>
            <a:endParaRPr lang="el-GR" dirty="0"/>
          </a:p>
          <a:p>
            <a:pPr>
              <a:lnSpc>
                <a:spcPct val="150000"/>
              </a:lnSpc>
            </a:pPr>
            <a:r>
              <a:rPr lang="el-GR" dirty="0"/>
              <a:t>Απαιτείται εξατομίκευση και διαχείριση από ομάδα ειδικών (</a:t>
            </a:r>
            <a:r>
              <a:rPr lang="en-US" dirty="0"/>
              <a:t>RD/RDN)</a:t>
            </a:r>
            <a:endParaRPr lang="el-GR" dirty="0"/>
          </a:p>
          <a:p>
            <a:pPr>
              <a:lnSpc>
                <a:spcPct val="150000"/>
              </a:lnSpc>
            </a:pPr>
            <a:r>
              <a:rPr lang="el-GR" dirty="0"/>
              <a:t>Η MNT σχετίζεται με απόλυτη μείωση A1C 1,0-1,9% σε άτομα με διαβήτη </a:t>
            </a:r>
          </a:p>
          <a:p>
            <a:pPr>
              <a:lnSpc>
                <a:spcPct val="150000"/>
              </a:lnSpc>
              <a:buNone/>
            </a:pPr>
            <a:r>
              <a:rPr lang="el-GR" dirty="0"/>
              <a:t>    τύπου 1 και 0,3-2,0% σε άτομα με διαβήτη τύπου 2</a:t>
            </a:r>
          </a:p>
          <a:p>
            <a:endParaRPr lang="el-GR" dirty="0"/>
          </a:p>
          <a:p>
            <a:endParaRPr lang="el-GR" dirty="0"/>
          </a:p>
          <a:p>
            <a:endParaRPr lang="el-GR" dirty="0"/>
          </a:p>
          <a:p>
            <a:endParaRPr lang="el-GR" dirty="0"/>
          </a:p>
        </p:txBody>
      </p:sp>
      <p:sp>
        <p:nvSpPr>
          <p:cNvPr id="4" name="3 - Θέση αριθμού διαφάνειας"/>
          <p:cNvSpPr>
            <a:spLocks noGrp="1"/>
          </p:cNvSpPr>
          <p:nvPr>
            <p:ph type="sldNum" sz="quarter" idx="10"/>
          </p:nvPr>
        </p:nvSpPr>
        <p:spPr/>
        <p:txBody>
          <a:bodyPr/>
          <a:lstStyle/>
          <a:p>
            <a:pPr>
              <a:defRPr/>
            </a:pPr>
            <a:endParaRPr lang="en-GB"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5123" name="Picture 3"/>
          <p:cNvPicPr>
            <a:picLocks noChangeAspect="1" noChangeArrowheads="1"/>
          </p:cNvPicPr>
          <p:nvPr/>
        </p:nvPicPr>
        <p:blipFill>
          <a:blip r:embed="rId2"/>
          <a:srcRect/>
          <a:stretch>
            <a:fillRect/>
          </a:stretch>
        </p:blipFill>
        <p:spPr bwMode="auto">
          <a:xfrm>
            <a:off x="1917205" y="0"/>
            <a:ext cx="5309592" cy="12573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a:srcRect/>
          <a:stretch>
            <a:fillRect/>
          </a:stretch>
        </p:blipFill>
        <p:spPr bwMode="auto">
          <a:xfrm>
            <a:off x="1428008" y="1177327"/>
            <a:ext cx="6322219" cy="728663"/>
          </a:xfrm>
          <a:prstGeom prst="rect">
            <a:avLst/>
          </a:prstGeom>
          <a:noFill/>
          <a:ln w="9525">
            <a:noFill/>
            <a:miter lim="800000"/>
            <a:headEnd/>
            <a:tailEnd/>
          </a:ln>
          <a:effectLst/>
        </p:spPr>
      </p:pic>
      <p:pic>
        <p:nvPicPr>
          <p:cNvPr id="5125" name="Picture 5"/>
          <p:cNvPicPr>
            <a:picLocks noChangeAspect="1" noChangeArrowheads="1"/>
          </p:cNvPicPr>
          <p:nvPr/>
        </p:nvPicPr>
        <p:blipFill>
          <a:blip r:embed="rId4"/>
          <a:srcRect/>
          <a:stretch>
            <a:fillRect/>
          </a:stretch>
        </p:blipFill>
        <p:spPr bwMode="auto">
          <a:xfrm>
            <a:off x="7162502" y="60723"/>
            <a:ext cx="734021" cy="1207294"/>
          </a:xfrm>
          <a:prstGeom prst="rect">
            <a:avLst/>
          </a:prstGeom>
          <a:noFill/>
          <a:ln w="9525">
            <a:noFill/>
            <a:miter lim="800000"/>
            <a:headEnd/>
            <a:tailEnd/>
          </a:ln>
          <a:effectLst/>
        </p:spPr>
      </p:pic>
      <p:pic>
        <p:nvPicPr>
          <p:cNvPr id="5126" name="Picture 6"/>
          <p:cNvPicPr>
            <a:picLocks noChangeAspect="1" noChangeArrowheads="1"/>
          </p:cNvPicPr>
          <p:nvPr/>
        </p:nvPicPr>
        <p:blipFill>
          <a:blip r:embed="rId5"/>
          <a:srcRect/>
          <a:stretch>
            <a:fillRect/>
          </a:stretch>
        </p:blipFill>
        <p:spPr bwMode="auto">
          <a:xfrm>
            <a:off x="1143000" y="60722"/>
            <a:ext cx="760810" cy="1128713"/>
          </a:xfrm>
          <a:prstGeom prst="rect">
            <a:avLst/>
          </a:prstGeom>
          <a:noFill/>
          <a:ln w="9525">
            <a:noFill/>
            <a:miter lim="800000"/>
            <a:headEnd/>
            <a:tailEnd/>
          </a:ln>
          <a:effectLst/>
        </p:spPr>
      </p:pic>
      <p:pic>
        <p:nvPicPr>
          <p:cNvPr id="5127" name="Picture 7"/>
          <p:cNvPicPr>
            <a:picLocks noChangeAspect="1" noChangeArrowheads="1"/>
          </p:cNvPicPr>
          <p:nvPr/>
        </p:nvPicPr>
        <p:blipFill>
          <a:blip r:embed="rId6"/>
          <a:srcRect/>
          <a:stretch>
            <a:fillRect/>
          </a:stretch>
        </p:blipFill>
        <p:spPr bwMode="auto">
          <a:xfrm>
            <a:off x="7130356" y="1268017"/>
            <a:ext cx="766167" cy="307181"/>
          </a:xfrm>
          <a:prstGeom prst="rect">
            <a:avLst/>
          </a:prstGeom>
          <a:noFill/>
          <a:ln w="9525">
            <a:noFill/>
            <a:miter lim="800000"/>
            <a:headEnd/>
            <a:tailEnd/>
          </a:ln>
          <a:effectLst/>
        </p:spPr>
      </p:pic>
      <p:pic>
        <p:nvPicPr>
          <p:cNvPr id="5128" name="Picture 8"/>
          <p:cNvPicPr>
            <a:picLocks noChangeAspect="1" noChangeArrowheads="1"/>
          </p:cNvPicPr>
          <p:nvPr/>
        </p:nvPicPr>
        <p:blipFill>
          <a:blip r:embed="rId7"/>
          <a:srcRect/>
          <a:stretch>
            <a:fillRect/>
          </a:stretch>
        </p:blipFill>
        <p:spPr bwMode="auto">
          <a:xfrm>
            <a:off x="6819602" y="4950620"/>
            <a:ext cx="1076921" cy="192881"/>
          </a:xfrm>
          <a:prstGeom prst="rect">
            <a:avLst/>
          </a:prstGeom>
          <a:noFill/>
          <a:ln w="9525">
            <a:noFill/>
            <a:miter lim="800000"/>
            <a:headEnd/>
            <a:tailEnd/>
          </a:ln>
          <a:effectLst/>
        </p:spPr>
      </p:pic>
      <p:pic>
        <p:nvPicPr>
          <p:cNvPr id="5129" name="Picture 9"/>
          <p:cNvPicPr>
            <a:picLocks noChangeAspect="1" noChangeArrowheads="1"/>
          </p:cNvPicPr>
          <p:nvPr/>
        </p:nvPicPr>
        <p:blipFill>
          <a:blip r:embed="rId8"/>
          <a:srcRect/>
          <a:stretch>
            <a:fillRect/>
          </a:stretch>
        </p:blipFill>
        <p:spPr bwMode="auto">
          <a:xfrm>
            <a:off x="1393774" y="1905990"/>
            <a:ext cx="6135739" cy="30446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8434" name="Picture 2"/>
          <p:cNvPicPr>
            <a:picLocks noGrp="1" noChangeAspect="1" noChangeArrowheads="1"/>
          </p:cNvPicPr>
          <p:nvPr>
            <p:ph idx="1"/>
          </p:nvPr>
        </p:nvPicPr>
        <p:blipFill>
          <a:blip r:embed="rId2"/>
          <a:srcRect/>
          <a:stretch>
            <a:fillRect/>
          </a:stretch>
        </p:blipFill>
        <p:spPr bwMode="auto">
          <a:xfrm>
            <a:off x="1143000" y="1"/>
            <a:ext cx="6858000" cy="5036344"/>
          </a:xfrm>
          <a:prstGeom prst="rect">
            <a:avLst/>
          </a:prstGeom>
          <a:noFill/>
          <a:ln w="9525">
            <a:noFill/>
            <a:miter lim="800000"/>
            <a:headEnd/>
            <a:tailEnd/>
          </a:ln>
          <a:effectLst/>
        </p:spPr>
      </p:pic>
      <p:sp>
        <p:nvSpPr>
          <p:cNvPr id="4" name="3 - Στρογγυλεμένο ορθογώνιο"/>
          <p:cNvSpPr/>
          <p:nvPr/>
        </p:nvSpPr>
        <p:spPr>
          <a:xfrm>
            <a:off x="1180505" y="571501"/>
            <a:ext cx="4377333" cy="12930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9458" name="Picture 2"/>
          <p:cNvPicPr>
            <a:picLocks noGrp="1" noChangeAspect="1" noChangeArrowheads="1"/>
          </p:cNvPicPr>
          <p:nvPr>
            <p:ph idx="1"/>
          </p:nvPr>
        </p:nvPicPr>
        <p:blipFill>
          <a:blip r:embed="rId2"/>
          <a:srcRect/>
          <a:stretch>
            <a:fillRect/>
          </a:stretch>
        </p:blipFill>
        <p:spPr bwMode="auto">
          <a:xfrm>
            <a:off x="1143000" y="85725"/>
            <a:ext cx="6761560" cy="5057775"/>
          </a:xfrm>
          <a:prstGeom prst="rect">
            <a:avLst/>
          </a:prstGeom>
          <a:noFill/>
          <a:ln w="9525">
            <a:noFill/>
            <a:miter lim="800000"/>
            <a:headEnd/>
            <a:tailEnd/>
          </a:ln>
          <a:effectLst/>
        </p:spPr>
      </p:pic>
      <p:sp>
        <p:nvSpPr>
          <p:cNvPr id="4" name="3 - Στρογγυλεμένο ορθογώνιο"/>
          <p:cNvSpPr/>
          <p:nvPr/>
        </p:nvSpPr>
        <p:spPr>
          <a:xfrm>
            <a:off x="1180505" y="657226"/>
            <a:ext cx="4377333" cy="12072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482" name="Picture 2"/>
          <p:cNvPicPr>
            <a:picLocks noChangeAspect="1" noChangeArrowheads="1"/>
          </p:cNvPicPr>
          <p:nvPr/>
        </p:nvPicPr>
        <p:blipFill>
          <a:blip r:embed="rId2"/>
          <a:srcRect/>
          <a:stretch>
            <a:fillRect/>
          </a:stretch>
        </p:blipFill>
        <p:spPr bwMode="auto">
          <a:xfrm>
            <a:off x="1143000" y="0"/>
            <a:ext cx="6858001"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9B33C46-E85E-0842-A88F-E8ACCC13F523}"/>
              </a:ext>
            </a:extLst>
          </p:cNvPr>
          <p:cNvSpPr>
            <a:spLocks noGrp="1"/>
          </p:cNvSpPr>
          <p:nvPr>
            <p:ph type="title"/>
          </p:nvPr>
        </p:nvSpPr>
        <p:spPr>
          <a:xfrm>
            <a:off x="317500" y="515938"/>
            <a:ext cx="8643620" cy="390525"/>
          </a:xfrm>
        </p:spPr>
        <p:txBody>
          <a:bodyPr>
            <a:normAutofit fontScale="90000"/>
          </a:bodyPr>
          <a:lstStyle/>
          <a:p>
            <a:r>
              <a:rPr lang="el-GR" sz="3000" dirty="0"/>
              <a:t> </a:t>
            </a:r>
            <a:r>
              <a:rPr lang="el-GR" sz="2700" dirty="0"/>
              <a:t>Μεταβολικές  επιδράσεις της ΟΝ</a:t>
            </a:r>
            <a:r>
              <a:rPr lang="en-US" sz="2700" dirty="0"/>
              <a:t> </a:t>
            </a:r>
            <a:r>
              <a:rPr lang="el-GR" sz="2700" dirty="0"/>
              <a:t>(</a:t>
            </a:r>
            <a:r>
              <a:rPr lang="el-GR" sz="2700" dirty="0" err="1"/>
              <a:t>λαικοί</a:t>
            </a:r>
            <a:r>
              <a:rPr lang="el-GR" sz="2700" dirty="0"/>
              <a:t> </a:t>
            </a:r>
            <a:r>
              <a:rPr lang="el-GR" sz="2700" dirty="0" err="1"/>
              <a:t>νήστες</a:t>
            </a:r>
            <a:r>
              <a:rPr lang="el-GR" sz="2700" dirty="0"/>
              <a:t>)</a:t>
            </a:r>
          </a:p>
        </p:txBody>
      </p:sp>
      <p:sp>
        <p:nvSpPr>
          <p:cNvPr id="3" name="Θέση περιεχομένου 2">
            <a:extLst>
              <a:ext uri="{FF2B5EF4-FFF2-40B4-BE49-F238E27FC236}">
                <a16:creationId xmlns="" xmlns:a16="http://schemas.microsoft.com/office/drawing/2014/main" id="{A903D897-8283-E74C-932D-564F87F8CEED}"/>
              </a:ext>
            </a:extLst>
          </p:cNvPr>
          <p:cNvSpPr>
            <a:spLocks noGrp="1"/>
          </p:cNvSpPr>
          <p:nvPr>
            <p:ph idx="1"/>
          </p:nvPr>
        </p:nvSpPr>
        <p:spPr>
          <a:xfrm>
            <a:off x="228601" y="1111469"/>
            <a:ext cx="7704084" cy="3839150"/>
          </a:xfrm>
        </p:spPr>
        <p:txBody>
          <a:bodyPr>
            <a:normAutofit/>
          </a:bodyPr>
          <a:lstStyle/>
          <a:p>
            <a:pPr>
              <a:lnSpc>
                <a:spcPct val="150000"/>
              </a:lnSpc>
            </a:pPr>
            <a:r>
              <a:rPr lang="el-GR" dirty="0" err="1"/>
              <a:t>Caloric</a:t>
            </a:r>
            <a:r>
              <a:rPr lang="el-GR" dirty="0"/>
              <a:t> </a:t>
            </a:r>
            <a:r>
              <a:rPr lang="el-GR" dirty="0" err="1"/>
              <a:t>Restriction</a:t>
            </a:r>
            <a:r>
              <a:rPr lang="el-GR" dirty="0"/>
              <a:t> + </a:t>
            </a:r>
            <a:r>
              <a:rPr lang="el-GR" dirty="0" err="1"/>
              <a:t>Dietary</a:t>
            </a:r>
            <a:r>
              <a:rPr lang="el-GR" dirty="0"/>
              <a:t> </a:t>
            </a:r>
            <a:r>
              <a:rPr lang="el-GR" dirty="0" err="1"/>
              <a:t>restriction</a:t>
            </a:r>
            <a:endParaRPr lang="el-GR" dirty="0"/>
          </a:p>
          <a:p>
            <a:pPr>
              <a:lnSpc>
                <a:spcPct val="150000"/>
              </a:lnSpc>
            </a:pPr>
            <a:r>
              <a:rPr lang="el-GR" dirty="0"/>
              <a:t>Περιορισμός της κατανάλωσης ενέργειας και λίπους</a:t>
            </a:r>
            <a:endParaRPr lang="en-US" dirty="0"/>
          </a:p>
          <a:p>
            <a:pPr>
              <a:lnSpc>
                <a:spcPct val="150000"/>
              </a:lnSpc>
            </a:pPr>
            <a:r>
              <a:rPr lang="el-GR" dirty="0"/>
              <a:t>Α</a:t>
            </a:r>
            <a:r>
              <a:rPr lang="en-US" dirty="0" err="1"/>
              <a:t>ύ</a:t>
            </a:r>
            <a:r>
              <a:rPr lang="el-GR" dirty="0" err="1"/>
              <a:t>ξηση</a:t>
            </a:r>
            <a:r>
              <a:rPr lang="el-GR" dirty="0"/>
              <a:t> της κατανάλωσης υδατανθράκων και φυτικών ινών</a:t>
            </a:r>
          </a:p>
          <a:p>
            <a:pPr>
              <a:lnSpc>
                <a:spcPct val="150000"/>
              </a:lnSpc>
            </a:pPr>
            <a:r>
              <a:rPr lang="el-GR" dirty="0"/>
              <a:t>Αντικρουόμενα αποτελέσματα σε Αρτηριακή Πίεση, γλυκόζη νηστείας, </a:t>
            </a:r>
            <a:r>
              <a:rPr lang="en-US" dirty="0"/>
              <a:t>BMI</a:t>
            </a:r>
            <a:endParaRPr lang="el-GR" dirty="0"/>
          </a:p>
          <a:p>
            <a:pPr>
              <a:lnSpc>
                <a:spcPct val="150000"/>
              </a:lnSpc>
            </a:pPr>
            <a:r>
              <a:rPr lang="el-GR" dirty="0" err="1"/>
              <a:t>Λιπιδαιμικό</a:t>
            </a:r>
            <a:r>
              <a:rPr lang="el-GR" dirty="0"/>
              <a:t> όφελος</a:t>
            </a:r>
            <a:endParaRPr lang="en-US" dirty="0"/>
          </a:p>
          <a:p>
            <a:pPr>
              <a:lnSpc>
                <a:spcPct val="150000"/>
              </a:lnSpc>
            </a:pPr>
            <a:r>
              <a:rPr lang="el-GR" dirty="0" err="1"/>
              <a:t>Μειωμ</a:t>
            </a:r>
            <a:r>
              <a:rPr lang="en-US" dirty="0" err="1"/>
              <a:t>έ</a:t>
            </a:r>
            <a:r>
              <a:rPr lang="el-GR" dirty="0" err="1"/>
              <a:t>νη</a:t>
            </a:r>
            <a:r>
              <a:rPr lang="el-GR" dirty="0"/>
              <a:t> πρόσληψη </a:t>
            </a:r>
            <a:r>
              <a:rPr lang="en-US" dirty="0"/>
              <a:t>Ca, </a:t>
            </a:r>
            <a:r>
              <a:rPr lang="en-US" dirty="0" err="1"/>
              <a:t>Vit</a:t>
            </a:r>
            <a:r>
              <a:rPr lang="en-US" dirty="0"/>
              <a:t> D, B12</a:t>
            </a:r>
            <a:endParaRPr lang="el-GR" dirty="0"/>
          </a:p>
          <a:p>
            <a:endParaRPr lang="el-GR" dirty="0"/>
          </a:p>
        </p:txBody>
      </p:sp>
    </p:spTree>
    <p:extLst>
      <p:ext uri="{BB962C8B-B14F-4D97-AF65-F5344CB8AC3E}">
        <p14:creationId xmlns="" xmlns:p14="http://schemas.microsoft.com/office/powerpoint/2010/main" val="407592659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6811" y="114300"/>
            <a:ext cx="7687485" cy="676275"/>
          </a:xfrm>
        </p:spPr>
        <p:txBody>
          <a:bodyPr>
            <a:normAutofit/>
          </a:bodyPr>
          <a:lstStyle/>
          <a:p>
            <a:pPr>
              <a:lnSpc>
                <a:spcPct val="150000"/>
              </a:lnSpc>
            </a:pPr>
            <a:r>
              <a:rPr lang="el-GR" dirty="0"/>
              <a:t> </a:t>
            </a:r>
            <a:r>
              <a:rPr lang="el-GR" sz="2325" dirty="0">
                <a:latin typeface="Verdana" pitchFamily="34" charset="0"/>
                <a:ea typeface="Verdana" pitchFamily="34" charset="0"/>
              </a:rPr>
              <a:t>Μεταβολικές  επιδράσεις  ΟΝ (μοναστικού τύπου)</a:t>
            </a:r>
          </a:p>
        </p:txBody>
      </p:sp>
      <p:sp>
        <p:nvSpPr>
          <p:cNvPr id="3" name="2 - Θέση περιεχομένου"/>
          <p:cNvSpPr>
            <a:spLocks noGrp="1"/>
          </p:cNvSpPr>
          <p:nvPr>
            <p:ph idx="1"/>
          </p:nvPr>
        </p:nvSpPr>
        <p:spPr>
          <a:xfrm>
            <a:off x="1143000" y="1085850"/>
            <a:ext cx="6858000" cy="3943350"/>
          </a:xfrm>
        </p:spPr>
        <p:txBody>
          <a:bodyPr>
            <a:normAutofit fontScale="77500" lnSpcReduction="20000"/>
          </a:bodyPr>
          <a:lstStyle/>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2325" dirty="0" err="1">
                <a:latin typeface="Verdana" pitchFamily="34" charset="0"/>
                <a:ea typeface="Verdana" pitchFamily="34" charset="0"/>
              </a:rPr>
              <a:t>Caloric</a:t>
            </a:r>
            <a:r>
              <a:rPr lang="el-GR" sz="2325" dirty="0">
                <a:latin typeface="Verdana" pitchFamily="34" charset="0"/>
                <a:ea typeface="Verdana" pitchFamily="34" charset="0"/>
              </a:rPr>
              <a:t> </a:t>
            </a:r>
            <a:r>
              <a:rPr lang="el-GR" sz="2325" dirty="0" err="1">
                <a:latin typeface="Verdana" pitchFamily="34" charset="0"/>
                <a:ea typeface="Verdana" pitchFamily="34" charset="0"/>
              </a:rPr>
              <a:t>Restriction</a:t>
            </a:r>
            <a:r>
              <a:rPr lang="el-GR" sz="2325" dirty="0">
                <a:latin typeface="Verdana" pitchFamily="34" charset="0"/>
                <a:ea typeface="Verdana" pitchFamily="34" charset="0"/>
              </a:rPr>
              <a:t> (    )+ </a:t>
            </a:r>
            <a:r>
              <a:rPr lang="el-GR" sz="2325" dirty="0" err="1">
                <a:latin typeface="Verdana" pitchFamily="34" charset="0"/>
                <a:ea typeface="Verdana" pitchFamily="34" charset="0"/>
              </a:rPr>
              <a:t>Dietary</a:t>
            </a:r>
            <a:r>
              <a:rPr lang="el-GR" sz="2325" dirty="0">
                <a:latin typeface="Verdana" pitchFamily="34" charset="0"/>
                <a:ea typeface="Verdana" pitchFamily="34" charset="0"/>
              </a:rPr>
              <a:t> </a:t>
            </a:r>
            <a:r>
              <a:rPr lang="el-GR" sz="2325" dirty="0" err="1">
                <a:latin typeface="Verdana" pitchFamily="34" charset="0"/>
                <a:ea typeface="Verdana" pitchFamily="34" charset="0"/>
              </a:rPr>
              <a:t>restriction</a:t>
            </a:r>
            <a:r>
              <a:rPr lang="el-GR" sz="2325" dirty="0">
                <a:latin typeface="Verdana" pitchFamily="34" charset="0"/>
                <a:ea typeface="Verdana" pitchFamily="34" charset="0"/>
              </a:rPr>
              <a:t> +</a:t>
            </a:r>
            <a:r>
              <a:rPr lang="en-US" sz="2325" dirty="0">
                <a:latin typeface="Verdana" pitchFamily="34" charset="0"/>
                <a:ea typeface="Verdana" pitchFamily="34" charset="0"/>
              </a:rPr>
              <a:t>X</a:t>
            </a:r>
            <a:r>
              <a:rPr lang="el-GR" sz="2325" dirty="0" err="1">
                <a:latin typeface="Verdana" pitchFamily="34" charset="0"/>
                <a:ea typeface="Verdana" pitchFamily="34" charset="0"/>
              </a:rPr>
              <a:t>ρονο</a:t>
            </a:r>
            <a:r>
              <a:rPr lang="el-GR" sz="2325" dirty="0">
                <a:latin typeface="Verdana" pitchFamily="34" charset="0"/>
                <a:ea typeface="Verdana" pitchFamily="34" charset="0"/>
              </a:rPr>
              <a:t>-διατροφή </a:t>
            </a:r>
            <a:r>
              <a:rPr lang="el-GR" sz="2100" dirty="0">
                <a:latin typeface="Verdana" pitchFamily="34" charset="0"/>
                <a:ea typeface="Verdana" pitchFamily="34" charset="0"/>
              </a:rPr>
              <a:t>(</a:t>
            </a:r>
            <a:r>
              <a:rPr lang="el-GR" sz="2100" dirty="0" err="1">
                <a:latin typeface="Verdana" pitchFamily="34" charset="0"/>
                <a:ea typeface="Verdana" pitchFamily="34" charset="0"/>
              </a:rPr>
              <a:t>Διαλειματικές</a:t>
            </a:r>
            <a:r>
              <a:rPr lang="el-GR" sz="2100" dirty="0">
                <a:latin typeface="Verdana" pitchFamily="34" charset="0"/>
                <a:ea typeface="Verdana" pitchFamily="34" charset="0"/>
              </a:rPr>
              <a:t> περίοδοι νηστείας –Τ</a:t>
            </a:r>
            <a:r>
              <a:rPr lang="en-US" sz="2100" dirty="0">
                <a:latin typeface="Verdana" pitchFamily="34" charset="0"/>
                <a:ea typeface="Verdana" pitchFamily="34" charset="0"/>
              </a:rPr>
              <a:t>RF</a:t>
            </a:r>
            <a:r>
              <a:rPr lang="el-GR" sz="2100" dirty="0">
                <a:latin typeface="Verdana" pitchFamily="34" charset="0"/>
                <a:ea typeface="Verdana" pitchFamily="34" charset="0"/>
              </a:rPr>
              <a:t>, με σημαντικό διάστημα νηστείας εντός ημέρας, σύμφωνα με την εναλλαγή ημέρας-νύχτας)</a:t>
            </a:r>
          </a:p>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2100" dirty="0">
                <a:latin typeface="Verdana" pitchFamily="34" charset="0"/>
                <a:ea typeface="Verdana" pitchFamily="34" charset="0"/>
              </a:rPr>
              <a:t>Αύξηση πρόσληψης πρωτεΐνης και μείωση υδατανθράκων (</a:t>
            </a:r>
            <a:r>
              <a:rPr lang="en-US" sz="2100" dirty="0">
                <a:latin typeface="Verdana" pitchFamily="34" charset="0"/>
                <a:ea typeface="Verdana" pitchFamily="34" charset="0"/>
              </a:rPr>
              <a:t>Restrictive day)</a:t>
            </a:r>
            <a:r>
              <a:rPr lang="el-GR" sz="2100" dirty="0">
                <a:latin typeface="Verdana" pitchFamily="34" charset="0"/>
                <a:ea typeface="Verdana" pitchFamily="34" charset="0"/>
              </a:rPr>
              <a:t> </a:t>
            </a:r>
            <a:r>
              <a:rPr lang="en-US" sz="2100" b="1" dirty="0" err="1">
                <a:latin typeface="Verdana" pitchFamily="34" charset="0"/>
                <a:ea typeface="Verdana" pitchFamily="34" charset="0"/>
              </a:rPr>
              <a:t>vs</a:t>
            </a:r>
            <a:r>
              <a:rPr lang="en-US" sz="2100" dirty="0">
                <a:latin typeface="Verdana" pitchFamily="34" charset="0"/>
                <a:ea typeface="Verdana" pitchFamily="34" charset="0"/>
              </a:rPr>
              <a:t> </a:t>
            </a:r>
            <a:r>
              <a:rPr lang="el-GR" sz="2100" dirty="0" err="1">
                <a:latin typeface="Verdana" pitchFamily="34" charset="0"/>
                <a:ea typeface="Verdana" pitchFamily="34" charset="0"/>
              </a:rPr>
              <a:t>λαικής</a:t>
            </a:r>
            <a:r>
              <a:rPr lang="el-GR" sz="2100" dirty="0">
                <a:latin typeface="Verdana" pitchFamily="34" charset="0"/>
                <a:ea typeface="Verdana" pitchFamily="34" charset="0"/>
              </a:rPr>
              <a:t> νηστείας</a:t>
            </a:r>
          </a:p>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2100" dirty="0">
                <a:latin typeface="Verdana" pitchFamily="34" charset="0"/>
                <a:ea typeface="Verdana" pitchFamily="34" charset="0"/>
              </a:rPr>
              <a:t>Παρόμοιο </a:t>
            </a:r>
            <a:r>
              <a:rPr lang="el-GR" sz="2100" dirty="0" err="1">
                <a:latin typeface="Verdana" pitchFamily="34" charset="0"/>
                <a:ea typeface="Verdana" pitchFamily="34" charset="0"/>
              </a:rPr>
              <a:t>λιπιδαιμικό</a:t>
            </a:r>
            <a:r>
              <a:rPr lang="el-GR" sz="2100" dirty="0">
                <a:latin typeface="Verdana" pitchFamily="34" charset="0"/>
                <a:ea typeface="Verdana" pitchFamily="34" charset="0"/>
              </a:rPr>
              <a:t> όφελος, υπεροχή οφέλους σε ΒΜΙ, </a:t>
            </a:r>
            <a:r>
              <a:rPr lang="el-GR" sz="2100" dirty="0" err="1">
                <a:latin typeface="Verdana" pitchFamily="34" charset="0"/>
                <a:ea typeface="Verdana" pitchFamily="34" charset="0"/>
              </a:rPr>
              <a:t>γλυκαιμική</a:t>
            </a:r>
            <a:r>
              <a:rPr lang="el-GR" sz="2100" dirty="0">
                <a:latin typeface="Verdana" pitchFamily="34" charset="0"/>
                <a:ea typeface="Verdana" pitchFamily="34" charset="0"/>
              </a:rPr>
              <a:t> ομοιοστασία (</a:t>
            </a:r>
            <a:r>
              <a:rPr lang="en-US" sz="2100" dirty="0">
                <a:latin typeface="Verdana" pitchFamily="34" charset="0"/>
                <a:ea typeface="Verdana" pitchFamily="34" charset="0"/>
              </a:rPr>
              <a:t>HOMA) </a:t>
            </a:r>
            <a:r>
              <a:rPr lang="el-GR" sz="2100" dirty="0">
                <a:latin typeface="Verdana" pitchFamily="34" charset="0"/>
                <a:ea typeface="Verdana" pitchFamily="34" charset="0"/>
              </a:rPr>
              <a:t>,</a:t>
            </a:r>
            <a:r>
              <a:rPr lang="en-US" sz="2100" dirty="0">
                <a:latin typeface="Verdana" pitchFamily="34" charset="0"/>
                <a:ea typeface="Verdana" pitchFamily="34" charset="0"/>
              </a:rPr>
              <a:t>FPG,</a:t>
            </a:r>
            <a:r>
              <a:rPr lang="el-GR" sz="2100" dirty="0">
                <a:latin typeface="Verdana" pitchFamily="34" charset="0"/>
                <a:ea typeface="Verdana" pitchFamily="34" charset="0"/>
              </a:rPr>
              <a:t> </a:t>
            </a:r>
            <a:r>
              <a:rPr lang="en-US" sz="2100" dirty="0">
                <a:latin typeface="Verdana" pitchFamily="34" charset="0"/>
                <a:ea typeface="Verdana" pitchFamily="34" charset="0"/>
              </a:rPr>
              <a:t>ins  </a:t>
            </a:r>
            <a:r>
              <a:rPr lang="en-US" sz="2100" b="1" dirty="0" err="1">
                <a:latin typeface="Verdana" pitchFamily="34" charset="0"/>
                <a:ea typeface="Verdana" pitchFamily="34" charset="0"/>
              </a:rPr>
              <a:t>vs</a:t>
            </a:r>
            <a:r>
              <a:rPr lang="en-US" sz="2100" dirty="0">
                <a:latin typeface="Verdana" pitchFamily="34" charset="0"/>
                <a:ea typeface="Verdana" pitchFamily="34" charset="0"/>
              </a:rPr>
              <a:t> </a:t>
            </a:r>
            <a:r>
              <a:rPr lang="el-GR" sz="2100" dirty="0">
                <a:latin typeface="Verdana" pitchFamily="34" charset="0"/>
                <a:ea typeface="Verdana" pitchFamily="34" charset="0"/>
              </a:rPr>
              <a:t>ΟΝ (λαϊκοί </a:t>
            </a:r>
            <a:r>
              <a:rPr lang="el-GR" sz="2100" dirty="0" err="1">
                <a:latin typeface="Verdana" pitchFamily="34" charset="0"/>
                <a:ea typeface="Verdana" pitchFamily="34" charset="0"/>
              </a:rPr>
              <a:t>νήστες</a:t>
            </a:r>
            <a:r>
              <a:rPr lang="el-GR" sz="2100" dirty="0">
                <a:latin typeface="Verdana" pitchFamily="34" charset="0"/>
                <a:ea typeface="Verdana" pitchFamily="34" charset="0"/>
              </a:rPr>
              <a:t>)</a:t>
            </a:r>
          </a:p>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2100" dirty="0" err="1">
                <a:latin typeface="Verdana" pitchFamily="34" charset="0"/>
                <a:ea typeface="Verdana" pitchFamily="34" charset="0"/>
              </a:rPr>
              <a:t>Εκσεσημασμένη</a:t>
            </a:r>
            <a:r>
              <a:rPr lang="el-GR" sz="2100" dirty="0">
                <a:latin typeface="Verdana" pitchFamily="34" charset="0"/>
                <a:ea typeface="Verdana" pitchFamily="34" charset="0"/>
              </a:rPr>
              <a:t> υποβιταμίνωση </a:t>
            </a:r>
            <a:r>
              <a:rPr lang="en-US" sz="2100" dirty="0">
                <a:latin typeface="Verdana" pitchFamily="34" charset="0"/>
                <a:ea typeface="Verdana" pitchFamily="34" charset="0"/>
              </a:rPr>
              <a:t>D (</a:t>
            </a:r>
            <a:r>
              <a:rPr lang="el-GR" sz="2100" dirty="0">
                <a:latin typeface="Verdana" pitchFamily="34" charset="0"/>
                <a:ea typeface="Verdana" pitchFamily="34" charset="0"/>
              </a:rPr>
              <a:t>δευτεροπαθής </a:t>
            </a:r>
            <a:r>
              <a:rPr lang="el-GR" sz="2100" dirty="0" err="1">
                <a:latin typeface="Verdana" pitchFamily="34" charset="0"/>
                <a:ea typeface="Verdana" pitchFamily="34" charset="0"/>
              </a:rPr>
              <a:t>υπερπαραθυρεοειδισμός</a:t>
            </a:r>
            <a:r>
              <a:rPr lang="el-GR" sz="2100" dirty="0">
                <a:latin typeface="Verdana" pitchFamily="34" charset="0"/>
                <a:ea typeface="Verdana" pitchFamily="34" charset="0"/>
              </a:rPr>
              <a:t>)</a:t>
            </a:r>
            <a:endParaRPr lang="en-US" sz="2100" dirty="0">
              <a:latin typeface="Verdana" pitchFamily="34" charset="0"/>
              <a:ea typeface="Verdana" pitchFamily="34" charset="0"/>
            </a:endParaRPr>
          </a:p>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l-GR" dirty="0"/>
          </a:p>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l-GR" dirty="0"/>
          </a:p>
          <a:p>
            <a:pPr>
              <a:buNone/>
            </a:pPr>
            <a:endParaRPr lang="el-GR" dirty="0"/>
          </a:p>
          <a:p>
            <a:endParaRPr lang="el-GR" dirty="0"/>
          </a:p>
        </p:txBody>
      </p:sp>
      <p:cxnSp>
        <p:nvCxnSpPr>
          <p:cNvPr id="5" name="4 - Ευθύγραμμο βέλος σύνδεσης"/>
          <p:cNvCxnSpPr/>
          <p:nvPr/>
        </p:nvCxnSpPr>
        <p:spPr>
          <a:xfrm rot="5400000" flipH="1" flipV="1">
            <a:off x="3757087" y="1246136"/>
            <a:ext cx="321468" cy="89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p:nvPr/>
        </p:nvCxnSpPr>
        <p:spPr>
          <a:xfrm rot="5400000" flipH="1" flipV="1">
            <a:off x="3591575" y="1246137"/>
            <a:ext cx="321468" cy="89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7650" name="Picture 2"/>
          <p:cNvPicPr>
            <a:picLocks noGrp="1" noChangeAspect="1" noChangeArrowheads="1"/>
          </p:cNvPicPr>
          <p:nvPr>
            <p:ph idx="1"/>
          </p:nvPr>
        </p:nvPicPr>
        <p:blipFill>
          <a:blip r:embed="rId2"/>
          <a:srcRect/>
          <a:stretch>
            <a:fillRect/>
          </a:stretch>
        </p:blipFill>
        <p:spPr bwMode="auto">
          <a:xfrm>
            <a:off x="1260873" y="273844"/>
            <a:ext cx="6579394" cy="4726781"/>
          </a:xfrm>
          <a:prstGeom prst="rect">
            <a:avLst/>
          </a:prstGeom>
          <a:noFill/>
          <a:ln w="9525">
            <a:noFill/>
            <a:miter lim="800000"/>
            <a:headEnd/>
            <a:tailEnd/>
          </a:ln>
          <a:effectLst/>
        </p:spPr>
      </p:pic>
      <p:pic>
        <p:nvPicPr>
          <p:cNvPr id="4" name="Picture 4"/>
          <p:cNvPicPr>
            <a:picLocks noChangeAspect="1" noChangeArrowheads="1"/>
          </p:cNvPicPr>
          <p:nvPr/>
        </p:nvPicPr>
        <p:blipFill>
          <a:blip r:embed="rId3"/>
          <a:srcRect/>
          <a:stretch>
            <a:fillRect/>
          </a:stretch>
        </p:blipFill>
        <p:spPr bwMode="auto">
          <a:xfrm>
            <a:off x="6565106" y="98823"/>
            <a:ext cx="1371600" cy="350044"/>
          </a:xfrm>
          <a:prstGeom prst="rect">
            <a:avLst/>
          </a:prstGeom>
          <a:noFill/>
          <a:ln w="9525">
            <a:noFill/>
            <a:miter lim="800000"/>
            <a:headEnd/>
            <a:tailEnd/>
          </a:ln>
          <a:effectLst/>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98AF695-70D4-8242-A646-37B3CA9773E0}"/>
              </a:ext>
            </a:extLst>
          </p:cNvPr>
          <p:cNvSpPr>
            <a:spLocks noGrp="1"/>
          </p:cNvSpPr>
          <p:nvPr>
            <p:ph type="title"/>
          </p:nvPr>
        </p:nvSpPr>
        <p:spPr>
          <a:xfrm>
            <a:off x="1257300" y="178595"/>
            <a:ext cx="6515100" cy="994172"/>
          </a:xfrm>
        </p:spPr>
        <p:txBody>
          <a:bodyPr>
            <a:normAutofit/>
          </a:bodyPr>
          <a:lstStyle/>
          <a:p>
            <a:r>
              <a:rPr lang="el-GR" dirty="0">
                <a:latin typeface="Verdana" pitchFamily="34" charset="0"/>
                <a:ea typeface="Verdana" pitchFamily="34" charset="0"/>
              </a:rPr>
              <a:t>Είναι η μείωση της </a:t>
            </a:r>
            <a:r>
              <a:rPr lang="en-US" dirty="0">
                <a:latin typeface="Verdana" pitchFamily="34" charset="0"/>
                <a:ea typeface="Verdana" pitchFamily="34" charset="0"/>
              </a:rPr>
              <a:t>HDL</a:t>
            </a:r>
            <a:r>
              <a:rPr lang="el-GR" dirty="0">
                <a:latin typeface="Verdana" pitchFamily="34" charset="0"/>
                <a:ea typeface="Verdana" pitchFamily="34" charset="0"/>
              </a:rPr>
              <a:t> κλινικά</a:t>
            </a:r>
            <a:r>
              <a:rPr lang="en-US" dirty="0">
                <a:latin typeface="Verdana" pitchFamily="34" charset="0"/>
                <a:ea typeface="Verdana" pitchFamily="34" charset="0"/>
              </a:rPr>
              <a:t> </a:t>
            </a:r>
            <a:r>
              <a:rPr lang="el-GR" dirty="0">
                <a:latin typeface="Verdana" pitchFamily="34" charset="0"/>
                <a:ea typeface="Verdana" pitchFamily="34" charset="0"/>
              </a:rPr>
              <a:t>σημαντική</a:t>
            </a:r>
            <a:r>
              <a:rPr lang="en-US" sz="3000" dirty="0">
                <a:latin typeface="Calibri" pitchFamily="34" charset="0"/>
              </a:rPr>
              <a:t>;</a:t>
            </a:r>
            <a:endParaRPr lang="el-GR" sz="3000" dirty="0">
              <a:latin typeface="Calibri" pitchFamily="34" charset="0"/>
            </a:endParaRPr>
          </a:p>
        </p:txBody>
      </p:sp>
      <p:sp>
        <p:nvSpPr>
          <p:cNvPr id="3" name="Θέση περιεχομένου 2">
            <a:extLst>
              <a:ext uri="{FF2B5EF4-FFF2-40B4-BE49-F238E27FC236}">
                <a16:creationId xmlns="" xmlns:a16="http://schemas.microsoft.com/office/drawing/2014/main" id="{645F6101-DE68-B448-86CD-F88904EEDC04}"/>
              </a:ext>
            </a:extLst>
          </p:cNvPr>
          <p:cNvSpPr>
            <a:spLocks noGrp="1"/>
          </p:cNvSpPr>
          <p:nvPr>
            <p:ph idx="1"/>
          </p:nvPr>
        </p:nvSpPr>
        <p:spPr>
          <a:xfrm>
            <a:off x="257175" y="1195716"/>
            <a:ext cx="7903845" cy="3947784"/>
          </a:xfrm>
        </p:spPr>
        <p:txBody>
          <a:bodyPr>
            <a:normAutofit/>
          </a:bodyPr>
          <a:lstStyle/>
          <a:p>
            <a:pPr>
              <a:lnSpc>
                <a:spcPct val="150000"/>
              </a:lnSpc>
            </a:pPr>
            <a:r>
              <a:rPr lang="el-GR" dirty="0">
                <a:latin typeface="Verdana" pitchFamily="34" charset="0"/>
                <a:ea typeface="Verdana" pitchFamily="34" charset="0"/>
              </a:rPr>
              <a:t>Η </a:t>
            </a:r>
            <a:r>
              <a:rPr lang="en-US" dirty="0">
                <a:latin typeface="Verdana" pitchFamily="34" charset="0"/>
                <a:ea typeface="Verdana" pitchFamily="34" charset="0"/>
              </a:rPr>
              <a:t>HDL </a:t>
            </a:r>
            <a:r>
              <a:rPr lang="el-GR" dirty="0">
                <a:latin typeface="Verdana" pitchFamily="34" charset="0"/>
                <a:ea typeface="Verdana" pitchFamily="34" charset="0"/>
              </a:rPr>
              <a:t>παραμένει προβλεπτική καρδιαγγειακών </a:t>
            </a:r>
            <a:r>
              <a:rPr lang="el-GR" dirty="0" err="1">
                <a:latin typeface="Verdana" pitchFamily="34" charset="0"/>
                <a:ea typeface="Verdana" pitchFamily="34" charset="0"/>
              </a:rPr>
              <a:t>συμβαμάτων</a:t>
            </a:r>
            <a:r>
              <a:rPr lang="el-GR" dirty="0">
                <a:latin typeface="Verdana" pitchFamily="34" charset="0"/>
                <a:ea typeface="Verdana" pitchFamily="34" charset="0"/>
              </a:rPr>
              <a:t> ακόμη και σε ασθενείς με χαμηλή </a:t>
            </a:r>
            <a:r>
              <a:rPr lang="en-US" dirty="0">
                <a:latin typeface="Verdana" pitchFamily="34" charset="0"/>
                <a:ea typeface="Verdana" pitchFamily="34" charset="0"/>
              </a:rPr>
              <a:t>LDL </a:t>
            </a:r>
          </a:p>
          <a:p>
            <a:pPr>
              <a:lnSpc>
                <a:spcPct val="150000"/>
              </a:lnSpc>
            </a:pPr>
            <a:r>
              <a:rPr lang="el-GR" dirty="0">
                <a:latin typeface="Verdana" pitchFamily="34" charset="0"/>
                <a:ea typeface="Verdana" pitchFamily="34" charset="0"/>
              </a:rPr>
              <a:t>Δεν </a:t>
            </a:r>
            <a:r>
              <a:rPr lang="el-GR" dirty="0" err="1">
                <a:latin typeface="Verdana" pitchFamily="34" charset="0"/>
                <a:ea typeface="Verdana" pitchFamily="34" charset="0"/>
              </a:rPr>
              <a:t>υπ</a:t>
            </a:r>
            <a:r>
              <a:rPr lang="en-US" dirty="0" err="1">
                <a:latin typeface="Verdana" pitchFamily="34" charset="0"/>
                <a:ea typeface="Verdana" pitchFamily="34" charset="0"/>
              </a:rPr>
              <a:t>ά</a:t>
            </a:r>
            <a:r>
              <a:rPr lang="el-GR" dirty="0" err="1">
                <a:latin typeface="Verdana" pitchFamily="34" charset="0"/>
                <a:ea typeface="Verdana" pitchFamily="34" charset="0"/>
              </a:rPr>
              <a:t>ρχει</a:t>
            </a:r>
            <a:r>
              <a:rPr lang="el-GR" dirty="0">
                <a:latin typeface="Verdana" pitchFamily="34" charset="0"/>
                <a:ea typeface="Verdana" pitchFamily="34" charset="0"/>
              </a:rPr>
              <a:t> σύνδεση ανάμεσα σε χορτοφαγικές δίαιτες και αυξημένο καρδιαγγειακό κίνδυνο</a:t>
            </a:r>
          </a:p>
          <a:p>
            <a:pPr>
              <a:lnSpc>
                <a:spcPct val="150000"/>
              </a:lnSpc>
            </a:pPr>
            <a:r>
              <a:rPr lang="el-GR" dirty="0">
                <a:latin typeface="Verdana" pitchFamily="34" charset="0"/>
                <a:ea typeface="Verdana" pitchFamily="34" charset="0"/>
              </a:rPr>
              <a:t>Είναι αμφίβολο εάν οι παρεμβάσεις που αυξάνουν τη </a:t>
            </a:r>
            <a:r>
              <a:rPr lang="en-US" dirty="0">
                <a:latin typeface="Verdana" pitchFamily="34" charset="0"/>
                <a:ea typeface="Verdana" pitchFamily="34" charset="0"/>
              </a:rPr>
              <a:t>HDL </a:t>
            </a:r>
            <a:r>
              <a:rPr lang="el-GR" dirty="0">
                <a:latin typeface="Verdana" pitchFamily="34" charset="0"/>
                <a:ea typeface="Verdana" pitchFamily="34" charset="0"/>
              </a:rPr>
              <a:t>προσφέρουν καρδιαγγειακό όφελος </a:t>
            </a:r>
            <a:endParaRPr lang="en-US" dirty="0">
              <a:latin typeface="Verdana" pitchFamily="34" charset="0"/>
              <a:ea typeface="Verdana" pitchFamily="34" charset="0"/>
            </a:endParaRPr>
          </a:p>
          <a:p>
            <a:pPr marL="0" indent="0">
              <a:buNone/>
            </a:pPr>
            <a:endParaRPr lang="el-GR" dirty="0"/>
          </a:p>
        </p:txBody>
      </p:sp>
    </p:spTree>
    <p:extLst>
      <p:ext uri="{BB962C8B-B14F-4D97-AF65-F5344CB8AC3E}">
        <p14:creationId xmlns="" xmlns:p14="http://schemas.microsoft.com/office/powerpoint/2010/main" val="1307303259"/>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2BAD83D-A79A-274A-8263-E0D7E60C66C7}"/>
              </a:ext>
            </a:extLst>
          </p:cNvPr>
          <p:cNvSpPr>
            <a:spLocks noGrp="1"/>
          </p:cNvSpPr>
          <p:nvPr>
            <p:ph type="title"/>
          </p:nvPr>
        </p:nvSpPr>
        <p:spPr>
          <a:xfrm>
            <a:off x="1614488" y="273845"/>
            <a:ext cx="5915025" cy="733425"/>
          </a:xfrm>
        </p:spPr>
        <p:txBody>
          <a:bodyPr>
            <a:normAutofit/>
          </a:bodyPr>
          <a:lstStyle/>
          <a:p>
            <a:r>
              <a:rPr lang="el-GR" sz="3000" dirty="0"/>
              <a:t>  </a:t>
            </a:r>
            <a:r>
              <a:rPr lang="el-GR" sz="2325" dirty="0">
                <a:latin typeface="Verdana" pitchFamily="34" charset="0"/>
                <a:ea typeface="Verdana" pitchFamily="34" charset="0"/>
              </a:rPr>
              <a:t>ΟΝ ως θεραπεία </a:t>
            </a:r>
            <a:r>
              <a:rPr lang="el-GR" sz="2325" dirty="0" err="1">
                <a:latin typeface="Verdana" pitchFamily="34" charset="0"/>
                <a:ea typeface="Verdana" pitchFamily="34" charset="0"/>
              </a:rPr>
              <a:t>δυσλιπιδαιμίας</a:t>
            </a:r>
            <a:endParaRPr lang="el-GR" sz="2325" dirty="0">
              <a:latin typeface="Verdana" pitchFamily="34" charset="0"/>
              <a:ea typeface="Verdana" pitchFamily="34" charset="0"/>
            </a:endParaRPr>
          </a:p>
        </p:txBody>
      </p:sp>
      <p:sp>
        <p:nvSpPr>
          <p:cNvPr id="3" name="Θέση περιεχομένου 2">
            <a:extLst>
              <a:ext uri="{FF2B5EF4-FFF2-40B4-BE49-F238E27FC236}">
                <a16:creationId xmlns="" xmlns:a16="http://schemas.microsoft.com/office/drawing/2014/main" id="{9716549B-9D7D-684D-B346-36F22AEA7092}"/>
              </a:ext>
            </a:extLst>
          </p:cNvPr>
          <p:cNvSpPr>
            <a:spLocks noGrp="1"/>
          </p:cNvSpPr>
          <p:nvPr>
            <p:ph idx="1"/>
          </p:nvPr>
        </p:nvSpPr>
        <p:spPr>
          <a:xfrm>
            <a:off x="337185" y="885826"/>
            <a:ext cx="7966710" cy="3901614"/>
          </a:xfrm>
        </p:spPr>
        <p:txBody>
          <a:bodyPr>
            <a:normAutofit/>
          </a:bodyPr>
          <a:lstStyle/>
          <a:p>
            <a:endParaRPr lang="el-GR" dirty="0"/>
          </a:p>
          <a:p>
            <a:pPr>
              <a:lnSpc>
                <a:spcPct val="150000"/>
              </a:lnSpc>
            </a:pPr>
            <a:r>
              <a:rPr lang="el-GR" dirty="0">
                <a:latin typeface="Verdana" pitchFamily="34" charset="0"/>
                <a:ea typeface="Verdana" pitchFamily="34" charset="0"/>
              </a:rPr>
              <a:t>Η ΟΝ αποτελεί μοντέλο διατροφικής θεραπείας (7-48 ημέρες )για ασθενείς με </a:t>
            </a:r>
            <a:r>
              <a:rPr lang="el-GR" dirty="0" err="1">
                <a:latin typeface="Verdana" pitchFamily="34" charset="0"/>
                <a:ea typeface="Verdana" pitchFamily="34" charset="0"/>
              </a:rPr>
              <a:t>δυσλιπιδαιμία</a:t>
            </a:r>
            <a:endParaRPr lang="en-US" dirty="0">
              <a:latin typeface="Verdana" pitchFamily="34" charset="0"/>
              <a:ea typeface="Verdana" pitchFamily="34" charset="0"/>
            </a:endParaRPr>
          </a:p>
          <a:p>
            <a:pPr>
              <a:lnSpc>
                <a:spcPct val="150000"/>
              </a:lnSpc>
            </a:pPr>
            <a:r>
              <a:rPr lang="el-GR" dirty="0">
                <a:latin typeface="Verdana" pitchFamily="34" charset="0"/>
                <a:ea typeface="Verdana" pitchFamily="34" charset="0"/>
              </a:rPr>
              <a:t>Διακοπή </a:t>
            </a:r>
            <a:r>
              <a:rPr lang="en-US" dirty="0">
                <a:latin typeface="Verdana" pitchFamily="34" charset="0"/>
                <a:ea typeface="Verdana" pitchFamily="34" charset="0"/>
              </a:rPr>
              <a:t>ON</a:t>
            </a:r>
            <a:r>
              <a:rPr lang="el-GR" dirty="0">
                <a:latin typeface="Verdana" pitchFamily="34" charset="0"/>
                <a:ea typeface="Verdana" pitchFamily="34" charset="0"/>
              </a:rPr>
              <a:t>: Τ</a:t>
            </a:r>
            <a:r>
              <a:rPr lang="en-US" dirty="0">
                <a:latin typeface="Verdana" pitchFamily="34" charset="0"/>
                <a:ea typeface="Verdana" pitchFamily="34" charset="0"/>
              </a:rPr>
              <a:t>C +6% LDL +9%, </a:t>
            </a:r>
            <a:r>
              <a:rPr lang="el-GR" dirty="0">
                <a:latin typeface="Verdana" pitchFamily="34" charset="0"/>
                <a:ea typeface="Verdana" pitchFamily="34" charset="0"/>
              </a:rPr>
              <a:t>αλλά δεν φτάνουν τις αρχικές συγκεντρώσεις</a:t>
            </a:r>
          </a:p>
          <a:p>
            <a:pPr>
              <a:lnSpc>
                <a:spcPct val="150000"/>
              </a:lnSpc>
            </a:pPr>
            <a:r>
              <a:rPr lang="en-US" dirty="0">
                <a:latin typeface="Verdana" pitchFamily="34" charset="0"/>
                <a:ea typeface="Verdana" pitchFamily="34" charset="0"/>
              </a:rPr>
              <a:t>Borderline </a:t>
            </a:r>
            <a:r>
              <a:rPr lang="el-GR" dirty="0">
                <a:latin typeface="Verdana" pitchFamily="34" charset="0"/>
                <a:ea typeface="Verdana" pitchFamily="34" charset="0"/>
              </a:rPr>
              <a:t>συγκεντρώσεις </a:t>
            </a:r>
            <a:r>
              <a:rPr lang="en-US" dirty="0">
                <a:latin typeface="Verdana" pitchFamily="34" charset="0"/>
                <a:ea typeface="Verdana" pitchFamily="34" charset="0"/>
              </a:rPr>
              <a:t>TC (200-239 mg/dl)</a:t>
            </a:r>
            <a:r>
              <a:rPr lang="el-GR" dirty="0">
                <a:latin typeface="Verdana" pitchFamily="34" charset="0"/>
                <a:ea typeface="Verdana" pitchFamily="34" charset="0"/>
              </a:rPr>
              <a:t> ,</a:t>
            </a:r>
            <a:r>
              <a:rPr lang="el-GR" dirty="0" err="1">
                <a:latin typeface="Verdana" pitchFamily="34" charset="0"/>
                <a:ea typeface="Verdana" pitchFamily="34" charset="0"/>
              </a:rPr>
              <a:t>χωρ</a:t>
            </a:r>
            <a:r>
              <a:rPr lang="en-US" dirty="0" err="1">
                <a:latin typeface="Verdana" pitchFamily="34" charset="0"/>
                <a:ea typeface="Verdana" pitchFamily="34" charset="0"/>
              </a:rPr>
              <a:t>ί</a:t>
            </a:r>
            <a:r>
              <a:rPr lang="el-GR" dirty="0">
                <a:latin typeface="Verdana" pitchFamily="34" charset="0"/>
                <a:ea typeface="Verdana" pitchFamily="34" charset="0"/>
              </a:rPr>
              <a:t>ς </a:t>
            </a:r>
            <a:r>
              <a:rPr lang="el-GR" dirty="0" err="1">
                <a:latin typeface="Verdana" pitchFamily="34" charset="0"/>
                <a:ea typeface="Verdana" pitchFamily="34" charset="0"/>
              </a:rPr>
              <a:t>συννοσηρότητες</a:t>
            </a:r>
            <a:r>
              <a:rPr lang="el-GR" dirty="0">
                <a:latin typeface="Verdana" pitchFamily="34" charset="0"/>
                <a:ea typeface="Verdana" pitchFamily="34" charset="0"/>
              </a:rPr>
              <a:t> και αγωγή</a:t>
            </a:r>
          </a:p>
          <a:p>
            <a:pPr>
              <a:lnSpc>
                <a:spcPct val="150000"/>
              </a:lnSpc>
            </a:pPr>
            <a:r>
              <a:rPr lang="el-GR" dirty="0">
                <a:latin typeface="Verdana" pitchFamily="34" charset="0"/>
                <a:ea typeface="Verdana" pitchFamily="34" charset="0"/>
              </a:rPr>
              <a:t>Σε όλες τις μελέτες </a:t>
            </a:r>
            <a:r>
              <a:rPr lang="en-US" dirty="0">
                <a:latin typeface="Verdana" pitchFamily="34" charset="0"/>
                <a:ea typeface="Verdana" pitchFamily="34" charset="0"/>
              </a:rPr>
              <a:t>BMI &gt; 25 kg/m</a:t>
            </a:r>
            <a:r>
              <a:rPr lang="en-US" baseline="30000" dirty="0">
                <a:latin typeface="Verdana" pitchFamily="34" charset="0"/>
                <a:ea typeface="Verdana" pitchFamily="34" charset="0"/>
              </a:rPr>
              <a:t>2 </a:t>
            </a:r>
            <a:r>
              <a:rPr lang="el-GR" dirty="0">
                <a:latin typeface="Verdana" pitchFamily="34" charset="0"/>
                <a:ea typeface="Verdana" pitchFamily="34" charset="0"/>
              </a:rPr>
              <a:t>και σε μία μελέτη &gt; 30 </a:t>
            </a:r>
            <a:r>
              <a:rPr lang="en-US" dirty="0">
                <a:latin typeface="Verdana" pitchFamily="34" charset="0"/>
                <a:ea typeface="Verdana" pitchFamily="34" charset="0"/>
              </a:rPr>
              <a:t>kg/m</a:t>
            </a:r>
            <a:r>
              <a:rPr lang="en-US" baseline="30000" dirty="0">
                <a:latin typeface="Verdana" pitchFamily="34" charset="0"/>
                <a:ea typeface="Verdana" pitchFamily="34" charset="0"/>
              </a:rPr>
              <a:t>2 </a:t>
            </a:r>
            <a:endParaRPr lang="el-GR" dirty="0">
              <a:latin typeface="Verdana" pitchFamily="34" charset="0"/>
              <a:ea typeface="Verdana" pitchFamily="34" charset="0"/>
            </a:endParaRPr>
          </a:p>
        </p:txBody>
      </p:sp>
    </p:spTree>
    <p:extLst>
      <p:ext uri="{BB962C8B-B14F-4D97-AF65-F5344CB8AC3E}">
        <p14:creationId xmlns="" xmlns:p14="http://schemas.microsoft.com/office/powerpoint/2010/main" val="854013202"/>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6" name="Picture 2"/>
          <p:cNvPicPr>
            <a:picLocks noChangeAspect="1" noChangeArrowheads="1"/>
          </p:cNvPicPr>
          <p:nvPr/>
        </p:nvPicPr>
        <p:blipFill>
          <a:blip r:embed="rId2"/>
          <a:srcRect/>
          <a:stretch>
            <a:fillRect/>
          </a:stretch>
        </p:blipFill>
        <p:spPr bwMode="auto">
          <a:xfrm>
            <a:off x="1885950" y="57150"/>
            <a:ext cx="5443538" cy="1943100"/>
          </a:xfrm>
          <a:prstGeom prst="rect">
            <a:avLst/>
          </a:prstGeom>
          <a:noFill/>
          <a:ln w="9525">
            <a:noFill/>
            <a:miter lim="800000"/>
            <a:headEnd/>
            <a:tailEnd/>
          </a:ln>
          <a:effectLst/>
        </p:spPr>
      </p:pic>
      <p:pic>
        <p:nvPicPr>
          <p:cNvPr id="1027" name="Picture 3"/>
          <p:cNvPicPr>
            <a:picLocks noGrp="1" noChangeAspect="1" noChangeArrowheads="1"/>
          </p:cNvPicPr>
          <p:nvPr>
            <p:ph idx="1"/>
          </p:nvPr>
        </p:nvPicPr>
        <p:blipFill>
          <a:blip r:embed="rId3"/>
          <a:srcRect/>
          <a:stretch>
            <a:fillRect/>
          </a:stretch>
        </p:blipFill>
        <p:spPr bwMode="auto">
          <a:xfrm>
            <a:off x="1885950" y="4400550"/>
            <a:ext cx="5320665" cy="37719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1164432" y="1943100"/>
            <a:ext cx="6836569" cy="2321719"/>
          </a:xfrm>
          <a:prstGeom prst="rect">
            <a:avLst/>
          </a:prstGeom>
          <a:noFill/>
          <a:ln w="9525">
            <a:noFill/>
            <a:miter lim="800000"/>
            <a:headEnd/>
            <a:tailEnd/>
          </a:ln>
          <a:effectLst/>
        </p:spPr>
      </p:pic>
      <p:sp>
        <p:nvSpPr>
          <p:cNvPr id="7" name="6 - Στρογγυλεμένο ορθογώνιο"/>
          <p:cNvSpPr/>
          <p:nvPr/>
        </p:nvSpPr>
        <p:spPr>
          <a:xfrm>
            <a:off x="1257300" y="3257550"/>
            <a:ext cx="66294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9" name="Picture 5"/>
          <p:cNvPicPr>
            <a:picLocks noChangeAspect="1" noChangeArrowheads="1"/>
          </p:cNvPicPr>
          <p:nvPr/>
        </p:nvPicPr>
        <p:blipFill>
          <a:blip r:embed="rId5"/>
          <a:srcRect/>
          <a:stretch>
            <a:fillRect/>
          </a:stretch>
        </p:blipFill>
        <p:spPr bwMode="auto">
          <a:xfrm>
            <a:off x="3429000" y="4743450"/>
            <a:ext cx="2207419" cy="29289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ounded Rectangle 18"/>
          <p:cNvSpPr/>
          <p:nvPr/>
        </p:nvSpPr>
        <p:spPr>
          <a:xfrm>
            <a:off x="2083981" y="216309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0" name="Rounded Rectangle 19"/>
          <p:cNvSpPr/>
          <p:nvPr/>
        </p:nvSpPr>
        <p:spPr>
          <a:xfrm>
            <a:off x="2083981" y="288042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1" name="Rounded Rectangle 20"/>
          <p:cNvSpPr/>
          <p:nvPr/>
        </p:nvSpPr>
        <p:spPr>
          <a:xfrm>
            <a:off x="2083981" y="3597755"/>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 name="Rounded Rectangle 4"/>
          <p:cNvSpPr/>
          <p:nvPr/>
        </p:nvSpPr>
        <p:spPr>
          <a:xfrm>
            <a:off x="2083981" y="144576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l-GR" dirty="0"/>
              <a:t>                Στόχοι Ιατρικής θεραπείας μέσω διατροφής </a:t>
            </a:r>
            <a:r>
              <a:rPr lang="en-GB" dirty="0"/>
              <a:t/>
            </a:r>
            <a:br>
              <a:rPr lang="en-GB" dirty="0"/>
            </a:br>
            <a:r>
              <a:rPr lang="el-GR" dirty="0"/>
              <a:t>             </a:t>
            </a:r>
            <a:r>
              <a:rPr lang="en-GB" sz="1800" b="0" dirty="0">
                <a:solidFill>
                  <a:srgbClr val="009FDA"/>
                </a:solidFill>
              </a:rPr>
              <a:t>ADA position statement on nutritional recommendations </a:t>
            </a:r>
            <a:endParaRPr lang="en-GB" b="0" dirty="0">
              <a:solidFill>
                <a:srgbClr val="009FDA"/>
              </a:solidFill>
            </a:endParaRPr>
          </a:p>
        </p:txBody>
      </p:sp>
      <p:sp>
        <p:nvSpPr>
          <p:cNvPr id="9" name="BulletBoxLightSmall"/>
          <p:cNvSpPr txBox="1">
            <a:spLocks/>
          </p:cNvSpPr>
          <p:nvPr/>
        </p:nvSpPr>
        <p:spPr bwMode="auto">
          <a:xfrm>
            <a:off x="2419686" y="1566644"/>
            <a:ext cx="7214400" cy="215444"/>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n-US" sz="1400" dirty="0">
                <a:solidFill>
                  <a:srgbClr val="001965"/>
                </a:solidFill>
                <a:latin typeface="+mj-lt"/>
              </a:rPr>
              <a:t>  </a:t>
            </a:r>
            <a:r>
              <a:rPr lang="el-GR" sz="1400" b="1" dirty="0">
                <a:solidFill>
                  <a:srgbClr val="001965"/>
                </a:solidFill>
                <a:latin typeface="+mj-lt"/>
              </a:rPr>
              <a:t>Εξατομίκευση</a:t>
            </a:r>
            <a:endParaRPr lang="en-GB" sz="1400" b="1" dirty="0">
              <a:solidFill>
                <a:srgbClr val="001965"/>
              </a:solidFill>
              <a:latin typeface="+mj-lt"/>
            </a:endParaRPr>
          </a:p>
        </p:txBody>
      </p:sp>
      <p:sp>
        <p:nvSpPr>
          <p:cNvPr id="11" name="BulletBoxLightSmall"/>
          <p:cNvSpPr txBox="1">
            <a:spLocks/>
          </p:cNvSpPr>
          <p:nvPr/>
        </p:nvSpPr>
        <p:spPr bwMode="auto">
          <a:xfrm>
            <a:off x="2542570" y="2283974"/>
            <a:ext cx="7214400" cy="215444"/>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l-GR" sz="1400" dirty="0">
                <a:solidFill>
                  <a:srgbClr val="001965"/>
                </a:solidFill>
                <a:latin typeface="+mj-lt"/>
              </a:rPr>
              <a:t>Επίτευξη και διατήρηση φυσιολογικού βάρους</a:t>
            </a:r>
            <a:endParaRPr lang="en-GB" sz="1400" b="0" dirty="0">
              <a:solidFill>
                <a:srgbClr val="001965"/>
              </a:solidFill>
              <a:latin typeface="+mj-lt"/>
            </a:endParaRPr>
          </a:p>
        </p:txBody>
      </p:sp>
      <p:sp>
        <p:nvSpPr>
          <p:cNvPr id="13" name="BulletBoxLightSmall"/>
          <p:cNvSpPr txBox="1">
            <a:spLocks/>
          </p:cNvSpPr>
          <p:nvPr/>
        </p:nvSpPr>
        <p:spPr bwMode="auto">
          <a:xfrm>
            <a:off x="2542570" y="2872038"/>
            <a:ext cx="7214400" cy="473976"/>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l-GR" sz="1400" dirty="0">
                <a:solidFill>
                  <a:srgbClr val="001965"/>
                </a:solidFill>
              </a:rPr>
              <a:t>Παροχή εργαλείων για ανάπτυξη διατροφικού πλάνου </a:t>
            </a:r>
          </a:p>
          <a:p>
            <a:pPr marL="0" indent="0">
              <a:buNone/>
            </a:pPr>
            <a:r>
              <a:rPr lang="el-GR" sz="1400" dirty="0">
                <a:solidFill>
                  <a:srgbClr val="001965"/>
                </a:solidFill>
              </a:rPr>
              <a:t>στον ασθενή</a:t>
            </a:r>
            <a:endParaRPr lang="en-GB" sz="1400" dirty="0">
              <a:solidFill>
                <a:srgbClr val="001965"/>
              </a:solidFill>
              <a:latin typeface="+mj-lt"/>
            </a:endParaRPr>
          </a:p>
        </p:txBody>
      </p:sp>
      <p:sp>
        <p:nvSpPr>
          <p:cNvPr id="15" name="BulletBoxLightSmall"/>
          <p:cNvSpPr txBox="1">
            <a:spLocks/>
          </p:cNvSpPr>
          <p:nvPr/>
        </p:nvSpPr>
        <p:spPr bwMode="auto">
          <a:xfrm>
            <a:off x="2419686" y="3597755"/>
            <a:ext cx="7214400" cy="473976"/>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l-GR" sz="1400" dirty="0">
                <a:solidFill>
                  <a:srgbClr val="001965"/>
                </a:solidFill>
                <a:latin typeface="+mj-lt"/>
              </a:rPr>
              <a:t>    Πρόληψη/καθυστέρηση εμφάνισης επιπλοκών (ΚΑΝ)</a:t>
            </a:r>
            <a:endParaRPr lang="en-GB" sz="1400" b="0" dirty="0">
              <a:solidFill>
                <a:srgbClr val="001965"/>
              </a:solidFill>
              <a:latin typeface="+mj-lt"/>
            </a:endParaRPr>
          </a:p>
          <a:p>
            <a:pPr marL="0" indent="0">
              <a:buNone/>
            </a:pPr>
            <a:endParaRPr lang="en-GB" sz="1400" b="1" dirty="0">
              <a:solidFill>
                <a:srgbClr val="001965"/>
              </a:solidFill>
              <a:latin typeface="+mj-lt"/>
            </a:endParaRPr>
          </a:p>
        </p:txBody>
      </p:sp>
      <p:sp>
        <p:nvSpPr>
          <p:cNvPr id="3" name="Rounded Rectangle 2"/>
          <p:cNvSpPr/>
          <p:nvPr/>
        </p:nvSpPr>
        <p:spPr>
          <a:xfrm>
            <a:off x="317502" y="1219200"/>
            <a:ext cx="1881168" cy="3054849"/>
          </a:xfrm>
          <a:prstGeom prst="roundRect">
            <a:avLst>
              <a:gd name="adj" fmla="val 9567"/>
            </a:avLst>
          </a:prstGeom>
          <a:solidFill>
            <a:srgbClr val="001965"/>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4" name="Rectangle 3"/>
          <p:cNvSpPr/>
          <p:nvPr/>
        </p:nvSpPr>
        <p:spPr>
          <a:xfrm>
            <a:off x="330202" y="1592462"/>
            <a:ext cx="1868468" cy="1569660"/>
          </a:xfrm>
          <a:prstGeom prst="rect">
            <a:avLst/>
          </a:prstGeom>
        </p:spPr>
        <p:txBody>
          <a:bodyPr wrap="square">
            <a:spAutoFit/>
          </a:bodyPr>
          <a:lstStyle/>
          <a:p>
            <a:pPr>
              <a:lnSpc>
                <a:spcPct val="150000"/>
              </a:lnSpc>
            </a:pPr>
            <a:r>
              <a:rPr lang="el-GR" sz="1600" b="1" dirty="0">
                <a:solidFill>
                  <a:srgbClr val="FFFFFF"/>
                </a:solidFill>
                <a:sym typeface="Verdana"/>
              </a:rPr>
              <a:t>Στόχοι ΜΝΤ</a:t>
            </a:r>
          </a:p>
          <a:p>
            <a:pPr>
              <a:lnSpc>
                <a:spcPct val="150000"/>
              </a:lnSpc>
            </a:pPr>
            <a:r>
              <a:rPr lang="el-GR" sz="1600" b="1" dirty="0">
                <a:solidFill>
                  <a:srgbClr val="FFFFFF"/>
                </a:solidFill>
                <a:sym typeface="Verdana"/>
              </a:rPr>
              <a:t>σε ενήλικες ασθενείς με ΣΔ</a:t>
            </a:r>
            <a:endParaRPr lang="en-GB" sz="1600" b="1" dirty="0">
              <a:solidFill>
                <a:srgbClr val="FFFFFF"/>
              </a:solidFill>
              <a:sym typeface="Verdana"/>
            </a:endParaRPr>
          </a:p>
        </p:txBody>
      </p:sp>
      <p:sp>
        <p:nvSpPr>
          <p:cNvPr id="8" name="Oval 7"/>
          <p:cNvSpPr/>
          <p:nvPr/>
        </p:nvSpPr>
        <p:spPr>
          <a:xfrm>
            <a:off x="1962486" y="144576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1</a:t>
            </a:r>
          </a:p>
        </p:txBody>
      </p:sp>
      <p:sp>
        <p:nvSpPr>
          <p:cNvPr id="14" name="Oval 13"/>
          <p:cNvSpPr/>
          <p:nvPr/>
        </p:nvSpPr>
        <p:spPr>
          <a:xfrm>
            <a:off x="1962486" y="216309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2</a:t>
            </a:r>
          </a:p>
        </p:txBody>
      </p:sp>
      <p:sp>
        <p:nvSpPr>
          <p:cNvPr id="17" name="Oval 16"/>
          <p:cNvSpPr/>
          <p:nvPr/>
        </p:nvSpPr>
        <p:spPr>
          <a:xfrm>
            <a:off x="1962486" y="288042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3</a:t>
            </a:r>
          </a:p>
        </p:txBody>
      </p:sp>
      <p:sp>
        <p:nvSpPr>
          <p:cNvPr id="18" name="Oval 17"/>
          <p:cNvSpPr/>
          <p:nvPr/>
        </p:nvSpPr>
        <p:spPr>
          <a:xfrm>
            <a:off x="1962486" y="3597755"/>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4</a:t>
            </a:r>
          </a:p>
        </p:txBody>
      </p:sp>
      <p:sp>
        <p:nvSpPr>
          <p:cNvPr id="28" name="Text Placeholder 1"/>
          <p:cNvSpPr>
            <a:spLocks noGrp="1"/>
          </p:cNvSpPr>
          <p:nvPr>
            <p:ph type="body" sz="quarter" idx="10"/>
          </p:nvPr>
        </p:nvSpPr>
        <p:spPr>
          <a:xfrm>
            <a:off x="329776" y="4639788"/>
            <a:ext cx="8509000" cy="407789"/>
          </a:xfrm>
        </p:spPr>
        <p:txBody>
          <a:bodyPr anchor="b">
            <a:noAutofit/>
          </a:bodyPr>
          <a:lstStyle/>
          <a:p>
            <a:r>
              <a:rPr lang="en-GB" sz="1400" b="1" dirty="0">
                <a:solidFill>
                  <a:schemeClr val="tx1"/>
                </a:solidFill>
              </a:rPr>
              <a:t>ADA, American Diabetes Association </a:t>
            </a:r>
            <a:br>
              <a:rPr lang="en-GB" sz="1400" b="1" dirty="0">
                <a:solidFill>
                  <a:schemeClr val="tx1"/>
                </a:solidFill>
              </a:rPr>
            </a:br>
            <a:r>
              <a:rPr lang="en-GB" sz="1400" b="1" dirty="0">
                <a:solidFill>
                  <a:schemeClr val="tx1"/>
                </a:solidFill>
              </a:rPr>
              <a:t>Fox CS et. al. </a:t>
            </a:r>
            <a:r>
              <a:rPr lang="en-GB" sz="1400" b="1" i="1" dirty="0">
                <a:solidFill>
                  <a:schemeClr val="tx1"/>
                </a:solidFill>
              </a:rPr>
              <a:t>Diabetes Care </a:t>
            </a:r>
            <a:r>
              <a:rPr lang="en-GB" sz="1400" b="1" dirty="0">
                <a:solidFill>
                  <a:schemeClr val="tx1"/>
                </a:solidFill>
              </a:rPr>
              <a:t>2015 Sep;38(9):1777-803; Evert AB et al. </a:t>
            </a:r>
            <a:r>
              <a:rPr lang="en-GB" sz="1400" b="1" i="1" dirty="0">
                <a:solidFill>
                  <a:schemeClr val="tx1"/>
                </a:solidFill>
              </a:rPr>
              <a:t>Diabetes Care </a:t>
            </a:r>
            <a:r>
              <a:rPr lang="en-GB" sz="1400" b="1" dirty="0">
                <a:solidFill>
                  <a:schemeClr val="tx1"/>
                </a:solidFill>
              </a:rPr>
              <a:t>2014;37(Suppl. 1):S120–S143 </a:t>
            </a:r>
          </a:p>
        </p:txBody>
      </p:sp>
    </p:spTree>
    <p:extLst>
      <p:ext uri="{BB962C8B-B14F-4D97-AF65-F5344CB8AC3E}">
        <p14:creationId xmlns="" xmlns:p14="http://schemas.microsoft.com/office/powerpoint/2010/main" val="2163560811"/>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098" name="Picture 2"/>
          <p:cNvPicPr>
            <a:picLocks noChangeAspect="1" noChangeArrowheads="1"/>
          </p:cNvPicPr>
          <p:nvPr/>
        </p:nvPicPr>
        <p:blipFill>
          <a:blip r:embed="rId2"/>
          <a:srcRect/>
          <a:stretch>
            <a:fillRect/>
          </a:stretch>
        </p:blipFill>
        <p:spPr bwMode="auto">
          <a:xfrm>
            <a:off x="2057400" y="0"/>
            <a:ext cx="5357813" cy="1990725"/>
          </a:xfrm>
          <a:prstGeom prst="rect">
            <a:avLst/>
          </a:prstGeom>
          <a:noFill/>
          <a:ln w="9525">
            <a:noFill/>
            <a:miter lim="800000"/>
            <a:headEnd/>
            <a:tailEnd/>
          </a:ln>
          <a:effectLst/>
        </p:spPr>
      </p:pic>
      <p:pic>
        <p:nvPicPr>
          <p:cNvPr id="4099" name="Picture 3"/>
          <p:cNvPicPr>
            <a:picLocks noGrp="1" noChangeAspect="1" noChangeArrowheads="1"/>
          </p:cNvPicPr>
          <p:nvPr>
            <p:ph idx="1"/>
          </p:nvPr>
        </p:nvPicPr>
        <p:blipFill>
          <a:blip r:embed="rId3"/>
          <a:srcRect/>
          <a:stretch>
            <a:fillRect/>
          </a:stretch>
        </p:blipFill>
        <p:spPr bwMode="auto">
          <a:xfrm>
            <a:off x="2000250" y="4743450"/>
            <a:ext cx="5252085" cy="308610"/>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3429000" y="4400551"/>
            <a:ext cx="2357438" cy="335756"/>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a:srcRect/>
          <a:stretch>
            <a:fillRect/>
          </a:stretch>
        </p:blipFill>
        <p:spPr bwMode="auto">
          <a:xfrm>
            <a:off x="1164432" y="2228850"/>
            <a:ext cx="6836569" cy="2207419"/>
          </a:xfrm>
          <a:prstGeom prst="rect">
            <a:avLst/>
          </a:prstGeom>
          <a:noFill/>
          <a:ln w="9525">
            <a:noFill/>
            <a:miter lim="800000"/>
            <a:headEnd/>
            <a:tailEnd/>
          </a:ln>
          <a:effectLst/>
        </p:spPr>
      </p:pic>
      <p:sp>
        <p:nvSpPr>
          <p:cNvPr id="8" name="7 - Στρογγυλεμένο ορθογώνιο"/>
          <p:cNvSpPr/>
          <p:nvPr/>
        </p:nvSpPr>
        <p:spPr>
          <a:xfrm>
            <a:off x="1257300" y="3771900"/>
            <a:ext cx="6686550" cy="6286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p:cNvPicPr>
            <a:picLocks noGrp="1" noChangeAspect="1" noChangeArrowheads="1"/>
          </p:cNvPicPr>
          <p:nvPr>
            <p:ph idx="1"/>
          </p:nvPr>
        </p:nvPicPr>
        <p:blipFill>
          <a:blip r:embed="rId2"/>
          <a:srcRect/>
          <a:stretch>
            <a:fillRect/>
          </a:stretch>
        </p:blipFill>
        <p:spPr bwMode="auto">
          <a:xfrm>
            <a:off x="1771650" y="0"/>
            <a:ext cx="5875020" cy="177165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3486151" y="4714875"/>
            <a:ext cx="2164556" cy="42862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1143000" y="1771651"/>
            <a:ext cx="6779419" cy="236458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1407319" y="4286251"/>
            <a:ext cx="6593681" cy="450056"/>
          </a:xfrm>
          <a:prstGeom prst="rect">
            <a:avLst/>
          </a:prstGeom>
          <a:noFill/>
          <a:ln w="9525">
            <a:noFill/>
            <a:miter lim="800000"/>
            <a:headEnd/>
            <a:tailEnd/>
          </a:ln>
          <a:effectLst/>
        </p:spPr>
      </p:pic>
      <p:sp>
        <p:nvSpPr>
          <p:cNvPr id="8" name="7 - Στρογγυλεμένο ορθογώνιο"/>
          <p:cNvSpPr/>
          <p:nvPr/>
        </p:nvSpPr>
        <p:spPr>
          <a:xfrm>
            <a:off x="1257300" y="3600450"/>
            <a:ext cx="6515100" cy="342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a:srcRect/>
          <a:stretch>
            <a:fillRect/>
          </a:stretch>
        </p:blipFill>
        <p:spPr bwMode="auto">
          <a:xfrm>
            <a:off x="1543050" y="171451"/>
            <a:ext cx="6172200" cy="125099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514600" y="4686301"/>
            <a:ext cx="3914775" cy="335756"/>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1485900" y="1428750"/>
            <a:ext cx="6286500" cy="3276600"/>
          </a:xfrm>
          <a:prstGeom prst="rect">
            <a:avLst/>
          </a:prstGeom>
          <a:noFill/>
          <a:ln w="9525">
            <a:noFill/>
            <a:miter lim="800000"/>
            <a:headEnd/>
            <a:tailEnd/>
          </a:ln>
          <a:effectLst/>
        </p:spPr>
      </p:pic>
      <p:sp>
        <p:nvSpPr>
          <p:cNvPr id="7" name="6 - Στρογγυλεμένο ορθογώνιο"/>
          <p:cNvSpPr/>
          <p:nvPr/>
        </p:nvSpPr>
        <p:spPr>
          <a:xfrm>
            <a:off x="1543050" y="3371850"/>
            <a:ext cx="6172200" cy="13144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p:cNvPicPr>
            <a:picLocks noGrp="1" noChangeAspect="1" noChangeArrowheads="1"/>
          </p:cNvPicPr>
          <p:nvPr>
            <p:ph idx="1"/>
          </p:nvPr>
        </p:nvPicPr>
        <p:blipFill>
          <a:blip r:embed="rId2"/>
          <a:srcRect/>
          <a:stretch>
            <a:fillRect/>
          </a:stretch>
        </p:blipFill>
        <p:spPr bwMode="auto">
          <a:xfrm>
            <a:off x="1543050" y="228600"/>
            <a:ext cx="6172200" cy="1202436"/>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1314450" y="1428750"/>
            <a:ext cx="6515100" cy="314325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2171700" y="4514850"/>
            <a:ext cx="4862513" cy="319088"/>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a:srcRect/>
          <a:stretch>
            <a:fillRect/>
          </a:stretch>
        </p:blipFill>
        <p:spPr bwMode="auto">
          <a:xfrm>
            <a:off x="3543301" y="4800600"/>
            <a:ext cx="2135981" cy="2143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 xmlns:a16="http://schemas.microsoft.com/office/drawing/2014/main" id="{43ED958B-E66F-34FB-62D6-EFC69BCA2E67}"/>
              </a:ext>
            </a:extLst>
          </p:cNvPr>
          <p:cNvPicPr>
            <a:picLocks noGrp="1" noChangeAspect="1"/>
          </p:cNvPicPr>
          <p:nvPr>
            <p:ph idx="1"/>
          </p:nvPr>
        </p:nvPicPr>
        <p:blipFill>
          <a:blip r:embed="rId2"/>
          <a:stretch>
            <a:fillRect/>
          </a:stretch>
        </p:blipFill>
        <p:spPr>
          <a:xfrm>
            <a:off x="825434" y="210185"/>
            <a:ext cx="7492431" cy="4826000"/>
          </a:xfrm>
        </p:spPr>
      </p:pic>
      <p:sp>
        <p:nvSpPr>
          <p:cNvPr id="3" name="Τίτλος 2">
            <a:extLst>
              <a:ext uri="{FF2B5EF4-FFF2-40B4-BE49-F238E27FC236}">
                <a16:creationId xmlns="" xmlns:a16="http://schemas.microsoft.com/office/drawing/2014/main" id="{21B90334-E752-E995-8FBD-C447107C4FF4}"/>
              </a:ext>
            </a:extLst>
          </p:cNvPr>
          <p:cNvSpPr>
            <a:spLocks noGrp="1"/>
          </p:cNvSpPr>
          <p:nvPr>
            <p:ph type="title"/>
          </p:nvPr>
        </p:nvSpPr>
        <p:spPr/>
        <p:txBody>
          <a:bodyPr>
            <a:normAutofit fontScale="90000"/>
          </a:bodyPr>
          <a:lstStyle/>
          <a:p>
            <a:endParaRPr lang="el-GR"/>
          </a:p>
        </p:txBody>
      </p:sp>
      <p:sp>
        <p:nvSpPr>
          <p:cNvPr id="4" name="Θέση κειμένου 3">
            <a:extLst>
              <a:ext uri="{FF2B5EF4-FFF2-40B4-BE49-F238E27FC236}">
                <a16:creationId xmlns="" xmlns:a16="http://schemas.microsoft.com/office/drawing/2014/main" id="{143D189E-7B48-297D-9FFE-614BB4F5F55F}"/>
              </a:ext>
            </a:extLst>
          </p:cNvPr>
          <p:cNvSpPr>
            <a:spLocks noGrp="1"/>
          </p:cNvSpPr>
          <p:nvPr>
            <p:ph type="body" sz="quarter" idx="10"/>
          </p:nvPr>
        </p:nvSpPr>
        <p:spPr>
          <a:xfrm>
            <a:off x="316800" y="4846320"/>
            <a:ext cx="8509700" cy="138430"/>
          </a:xfrm>
        </p:spPr>
        <p:txBody>
          <a:bodyPr>
            <a:normAutofit fontScale="40000" lnSpcReduction="20000"/>
          </a:bodyPr>
          <a:lstStyle/>
          <a:p>
            <a:endParaRPr lang="el-GR" dirty="0"/>
          </a:p>
        </p:txBody>
      </p:sp>
    </p:spTree>
    <p:extLst>
      <p:ext uri="{BB962C8B-B14F-4D97-AF65-F5344CB8AC3E}">
        <p14:creationId xmlns="" xmlns:p14="http://schemas.microsoft.com/office/powerpoint/2010/main" val="2499079771"/>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 xmlns:a16="http://schemas.microsoft.com/office/drawing/2014/main" id="{FAE207F6-F01D-C6A8-883A-93A7C034FEEC}"/>
              </a:ext>
            </a:extLst>
          </p:cNvPr>
          <p:cNvPicPr>
            <a:picLocks noGrp="1" noChangeAspect="1"/>
          </p:cNvPicPr>
          <p:nvPr>
            <p:ph idx="1"/>
          </p:nvPr>
        </p:nvPicPr>
        <p:blipFill>
          <a:blip r:embed="rId2"/>
          <a:stretch>
            <a:fillRect/>
          </a:stretch>
        </p:blipFill>
        <p:spPr>
          <a:xfrm>
            <a:off x="1383030" y="205740"/>
            <a:ext cx="6858000" cy="4897755"/>
          </a:xfrm>
        </p:spPr>
      </p:pic>
      <p:sp>
        <p:nvSpPr>
          <p:cNvPr id="3" name="Τίτλος 2">
            <a:extLst>
              <a:ext uri="{FF2B5EF4-FFF2-40B4-BE49-F238E27FC236}">
                <a16:creationId xmlns="" xmlns:a16="http://schemas.microsoft.com/office/drawing/2014/main" id="{CDBD6CA2-C13E-8EF1-CF44-791CA4C36A1B}"/>
              </a:ext>
            </a:extLst>
          </p:cNvPr>
          <p:cNvSpPr>
            <a:spLocks noGrp="1"/>
          </p:cNvSpPr>
          <p:nvPr>
            <p:ph type="title"/>
          </p:nvPr>
        </p:nvSpPr>
        <p:spPr/>
        <p:txBody>
          <a:bodyPr>
            <a:normAutofit fontScale="90000"/>
          </a:bodyPr>
          <a:lstStyle/>
          <a:p>
            <a:endParaRPr lang="el-GR"/>
          </a:p>
        </p:txBody>
      </p:sp>
      <p:sp>
        <p:nvSpPr>
          <p:cNvPr id="4" name="Θέση κειμένου 3">
            <a:extLst>
              <a:ext uri="{FF2B5EF4-FFF2-40B4-BE49-F238E27FC236}">
                <a16:creationId xmlns="" xmlns:a16="http://schemas.microsoft.com/office/drawing/2014/main" id="{ECB116DE-B61A-0DCE-F0B1-FBC7B19EDCA2}"/>
              </a:ext>
            </a:extLst>
          </p:cNvPr>
          <p:cNvSpPr>
            <a:spLocks noGrp="1"/>
          </p:cNvSpPr>
          <p:nvPr>
            <p:ph type="body" sz="quarter" idx="10"/>
          </p:nvPr>
        </p:nvSpPr>
        <p:spPr/>
        <p:txBody>
          <a:bodyPr/>
          <a:lstStyle/>
          <a:p>
            <a:endParaRPr lang="el-GR"/>
          </a:p>
        </p:txBody>
      </p:sp>
    </p:spTree>
    <p:extLst>
      <p:ext uri="{BB962C8B-B14F-4D97-AF65-F5344CB8AC3E}">
        <p14:creationId xmlns="" xmlns:p14="http://schemas.microsoft.com/office/powerpoint/2010/main" val="2339864662"/>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43050" y="171450"/>
            <a:ext cx="6172200" cy="521494"/>
          </a:xfrm>
        </p:spPr>
        <p:txBody>
          <a:bodyPr>
            <a:normAutofit/>
          </a:bodyPr>
          <a:lstStyle/>
          <a:p>
            <a:r>
              <a:rPr lang="en-US" dirty="0">
                <a:latin typeface="Verdana" pitchFamily="34" charset="0"/>
                <a:ea typeface="Verdana" pitchFamily="34" charset="0"/>
              </a:rPr>
              <a:t>                          </a:t>
            </a:r>
            <a:r>
              <a:rPr lang="el-GR" dirty="0">
                <a:latin typeface="Verdana" pitchFamily="34" charset="0"/>
                <a:ea typeface="Verdana" pitchFamily="34" charset="0"/>
              </a:rPr>
              <a:t>Σύνοψη</a:t>
            </a:r>
          </a:p>
        </p:txBody>
      </p:sp>
      <p:sp>
        <p:nvSpPr>
          <p:cNvPr id="3" name="2 - Θέση περιεχομένου"/>
          <p:cNvSpPr>
            <a:spLocks noGrp="1"/>
          </p:cNvSpPr>
          <p:nvPr>
            <p:ph idx="1"/>
          </p:nvPr>
        </p:nvSpPr>
        <p:spPr>
          <a:xfrm>
            <a:off x="440055" y="571500"/>
            <a:ext cx="7560945" cy="4572001"/>
          </a:xfrm>
        </p:spPr>
        <p:txBody>
          <a:bodyPr>
            <a:normAutofit fontScale="47500" lnSpcReduction="20000"/>
          </a:bodyPr>
          <a:lstStyle/>
          <a:p>
            <a:pPr>
              <a:lnSpc>
                <a:spcPct val="170000"/>
              </a:lnSpc>
              <a:buNone/>
            </a:pPr>
            <a:endParaRPr lang="el-GR" sz="2325" i="1" dirty="0"/>
          </a:p>
          <a:p>
            <a:pPr>
              <a:lnSpc>
                <a:spcPct val="170000"/>
              </a:lnSpc>
            </a:pPr>
            <a:r>
              <a:rPr lang="el-GR" sz="3150" dirty="0">
                <a:latin typeface="Verdana" pitchFamily="34" charset="0"/>
                <a:ea typeface="Verdana" pitchFamily="34" charset="0"/>
              </a:rPr>
              <a:t>Η παχυσαρκία και διαταραχή ομοιοστασίας γλυκόζης είναι συνέπεια </a:t>
            </a:r>
            <a:r>
              <a:rPr lang="el-GR" sz="3150" dirty="0" err="1">
                <a:latin typeface="Verdana" pitchFamily="34" charset="0"/>
                <a:ea typeface="Verdana" pitchFamily="34" charset="0"/>
              </a:rPr>
              <a:t>αποσυγχρονισμού</a:t>
            </a:r>
            <a:r>
              <a:rPr lang="el-GR" sz="3150" dirty="0">
                <a:latin typeface="Verdana" pitchFamily="34" charset="0"/>
                <a:ea typeface="Verdana" pitchFamily="34" charset="0"/>
              </a:rPr>
              <a:t> σε επίπεδο κιρκάδιας αλληλουχίας χρόνου και</a:t>
            </a:r>
            <a:r>
              <a:rPr lang="en-US" sz="3150" dirty="0">
                <a:latin typeface="Verdana" pitchFamily="34" charset="0"/>
                <a:ea typeface="Verdana" pitchFamily="34" charset="0"/>
              </a:rPr>
              <a:t> </a:t>
            </a:r>
            <a:r>
              <a:rPr lang="el-GR" sz="3150" dirty="0">
                <a:latin typeface="Verdana" pitchFamily="34" charset="0"/>
                <a:ea typeface="Verdana" pitchFamily="34" charset="0"/>
              </a:rPr>
              <a:t>περίσσειας  πρόσληψης τροφής</a:t>
            </a:r>
          </a:p>
          <a:p>
            <a:pPr>
              <a:lnSpc>
                <a:spcPct val="220000"/>
              </a:lnSpc>
            </a:pPr>
            <a:r>
              <a:rPr lang="el-GR" sz="3150" dirty="0">
                <a:latin typeface="Verdana" pitchFamily="34" charset="0"/>
                <a:ea typeface="Verdana" pitchFamily="34" charset="0"/>
              </a:rPr>
              <a:t>Η </a:t>
            </a:r>
            <a:r>
              <a:rPr lang="el-GR" sz="3150" dirty="0" err="1">
                <a:latin typeface="Verdana" pitchFamily="34" charset="0"/>
                <a:ea typeface="Verdana" pitchFamily="34" charset="0"/>
              </a:rPr>
              <a:t>διαλειματική</a:t>
            </a:r>
            <a:r>
              <a:rPr lang="el-GR" sz="3150" dirty="0">
                <a:latin typeface="Verdana" pitchFamily="34" charset="0"/>
                <a:ea typeface="Verdana" pitchFamily="34" charset="0"/>
              </a:rPr>
              <a:t> πρόσληψη τροφής (</a:t>
            </a:r>
            <a:r>
              <a:rPr lang="en-US" sz="3150" dirty="0">
                <a:latin typeface="Verdana" pitchFamily="34" charset="0"/>
                <a:ea typeface="Verdana" pitchFamily="34" charset="0"/>
              </a:rPr>
              <a:t>TRF</a:t>
            </a:r>
            <a:r>
              <a:rPr lang="en-GB" sz="3150" dirty="0">
                <a:latin typeface="Verdana" pitchFamily="34" charset="0"/>
                <a:ea typeface="Verdana" pitchFamily="34" charset="0"/>
              </a:rPr>
              <a:t>) </a:t>
            </a:r>
            <a:r>
              <a:rPr lang="el-GR" sz="3150" dirty="0">
                <a:latin typeface="Verdana" pitchFamily="34" charset="0"/>
                <a:ea typeface="Verdana" pitchFamily="34" charset="0"/>
              </a:rPr>
              <a:t>,σε συνέργεια με τον θερμιδικό περιορισμό</a:t>
            </a:r>
            <a:r>
              <a:rPr lang="en-US" sz="3150" dirty="0">
                <a:latin typeface="Verdana" pitchFamily="34" charset="0"/>
                <a:ea typeface="Verdana" pitchFamily="34" charset="0"/>
              </a:rPr>
              <a:t> (CR)</a:t>
            </a:r>
            <a:r>
              <a:rPr lang="el-GR" sz="3150" dirty="0">
                <a:latin typeface="Verdana" pitchFamily="34" charset="0"/>
                <a:ea typeface="Verdana" pitchFamily="34" charset="0"/>
              </a:rPr>
              <a:t> ,προάγει τον συγχρονισμό της κεντρικής κιρκαδιανής </a:t>
            </a:r>
            <a:r>
              <a:rPr lang="el-GR" sz="3150" dirty="0" err="1">
                <a:latin typeface="Verdana" pitchFamily="34" charset="0"/>
                <a:ea typeface="Verdana" pitchFamily="34" charset="0"/>
              </a:rPr>
              <a:t>παλμογεννήτριας</a:t>
            </a:r>
            <a:r>
              <a:rPr lang="el-GR" sz="3150" dirty="0">
                <a:latin typeface="Verdana" pitchFamily="34" charset="0"/>
                <a:ea typeface="Verdana" pitchFamily="34" charset="0"/>
              </a:rPr>
              <a:t> οδηγώντας σε ‘’υγιείς ‘’ μεταβολικούς κύκλους </a:t>
            </a:r>
          </a:p>
          <a:p>
            <a:pPr>
              <a:lnSpc>
                <a:spcPct val="170000"/>
              </a:lnSpc>
            </a:pPr>
            <a:r>
              <a:rPr lang="el-GR" sz="3150" dirty="0">
                <a:latin typeface="Verdana" pitchFamily="34" charset="0"/>
                <a:ea typeface="Verdana" pitchFamily="34" charset="0"/>
              </a:rPr>
              <a:t>Η ΟΝ (ιδιαιτέρως μοναστικού τύπου ) επάγει την εύρυθμη λειτουργία των κεντρικών κιρκαδιανών βηματοδοτών, μέσω της βέλτιστης </a:t>
            </a:r>
            <a:r>
              <a:rPr lang="el-GR" sz="3150" dirty="0" err="1">
                <a:latin typeface="Verdana" pitchFamily="34" charset="0"/>
                <a:ea typeface="Verdana" pitchFamily="34" charset="0"/>
              </a:rPr>
              <a:t>χρονοβιολογίας</a:t>
            </a:r>
            <a:r>
              <a:rPr lang="el-GR" sz="3150" dirty="0">
                <a:latin typeface="Verdana" pitchFamily="34" charset="0"/>
                <a:ea typeface="Verdana" pitchFamily="34" charset="0"/>
              </a:rPr>
              <a:t> πρόσληψης τροφής(ημέρα)</a:t>
            </a:r>
          </a:p>
          <a:p>
            <a:pPr>
              <a:lnSpc>
                <a:spcPct val="170000"/>
              </a:lnSpc>
            </a:pPr>
            <a:endParaRPr lang="el-GR" dirty="0"/>
          </a:p>
          <a:p>
            <a:pPr>
              <a:lnSpc>
                <a:spcPct val="170000"/>
              </a:lnSpc>
            </a:pPr>
            <a:endParaRPr lang="el-GR" dirty="0"/>
          </a:p>
          <a:p>
            <a:endParaRPr lang="el-GR"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a:blip r:embed="rId3" cstate="print"/>
          <a:srcRect/>
          <a:stretch>
            <a:fillRect/>
          </a:stretch>
        </p:blipFill>
        <p:spPr bwMode="auto">
          <a:xfrm>
            <a:off x="2380655" y="1042987"/>
            <a:ext cx="4323755" cy="3150395"/>
          </a:xfrm>
          <a:prstGeom prst="rect">
            <a:avLst/>
          </a:prstGeom>
          <a:noFill/>
          <a:ln w="9525">
            <a:noFill/>
            <a:round/>
            <a:headEnd/>
            <a:tailEnd/>
          </a:ln>
        </p:spPr>
      </p:pic>
      <p:sp>
        <p:nvSpPr>
          <p:cNvPr id="4" name="3 - Θέση κειμένου"/>
          <p:cNvSpPr>
            <a:spLocks noGrp="1"/>
          </p:cNvSpPr>
          <p:nvPr>
            <p:ph type="body" sz="half" idx="2"/>
          </p:nvPr>
        </p:nvSpPr>
        <p:spPr/>
        <p:txBody>
          <a:bodyPr/>
          <a:lstStyle/>
          <a:p>
            <a:endParaRPr lang="el-GR" dirty="0"/>
          </a:p>
        </p:txBody>
      </p:sp>
      <p:pic>
        <p:nvPicPr>
          <p:cNvPr id="5" name="Εικόνα 7">
            <a:extLst>
              <a:ext uri="{FF2B5EF4-FFF2-40B4-BE49-F238E27FC236}">
                <a16:creationId xmlns="" xmlns:a16="http://schemas.microsoft.com/office/drawing/2014/main" id="{927934B8-35F8-964D-97A7-FD7CEA249AD3}"/>
              </a:ext>
            </a:extLst>
          </p:cNvPr>
          <p:cNvPicPr>
            <a:picLocks noChangeAspect="1"/>
          </p:cNvPicPr>
          <p:nvPr/>
        </p:nvPicPr>
        <p:blipFill>
          <a:blip r:embed="rId4"/>
          <a:stretch>
            <a:fillRect/>
          </a:stretch>
        </p:blipFill>
        <p:spPr>
          <a:xfrm>
            <a:off x="1212652" y="64919"/>
            <a:ext cx="1559030" cy="1412021"/>
          </a:xfrm>
          <a:prstGeom prst="rect">
            <a:avLst/>
          </a:prstGeom>
        </p:spPr>
      </p:pic>
      <p:pic>
        <p:nvPicPr>
          <p:cNvPr id="6" name="Εικόνα 3">
            <a:extLst>
              <a:ext uri="{FF2B5EF4-FFF2-40B4-BE49-F238E27FC236}">
                <a16:creationId xmlns="" xmlns:a16="http://schemas.microsoft.com/office/drawing/2014/main" id="{E36CEC89-D19A-144A-B1CE-50AECF0BA6B5}"/>
              </a:ext>
            </a:extLst>
          </p:cNvPr>
          <p:cNvPicPr>
            <a:picLocks noChangeAspect="1"/>
          </p:cNvPicPr>
          <p:nvPr/>
        </p:nvPicPr>
        <p:blipFill>
          <a:blip r:embed="rId5" cstate="print"/>
          <a:stretch>
            <a:fillRect/>
          </a:stretch>
        </p:blipFill>
        <p:spPr>
          <a:xfrm>
            <a:off x="6313290" y="64919"/>
            <a:ext cx="1598507" cy="1412021"/>
          </a:xfrm>
          <a:prstGeom prst="rect">
            <a:avLst/>
          </a:prstGeom>
        </p:spPr>
      </p:pic>
      <p:pic>
        <p:nvPicPr>
          <p:cNvPr id="7" name="Εικόνα 3">
            <a:extLst>
              <a:ext uri="{FF2B5EF4-FFF2-40B4-BE49-F238E27FC236}">
                <a16:creationId xmlns="" xmlns:a16="http://schemas.microsoft.com/office/drawing/2014/main" id="{B6B906A5-0F97-C54C-9DC1-8228F55A06A0}"/>
              </a:ext>
            </a:extLst>
          </p:cNvPr>
          <p:cNvPicPr>
            <a:picLocks noChangeAspect="1"/>
          </p:cNvPicPr>
          <p:nvPr/>
        </p:nvPicPr>
        <p:blipFill>
          <a:blip r:embed="rId6"/>
          <a:stretch>
            <a:fillRect/>
          </a:stretch>
        </p:blipFill>
        <p:spPr>
          <a:xfrm>
            <a:off x="1212651" y="3734981"/>
            <a:ext cx="1633663" cy="1270826"/>
          </a:xfrm>
          <a:prstGeom prst="rect">
            <a:avLst/>
          </a:prstGeom>
        </p:spPr>
      </p:pic>
      <p:pic>
        <p:nvPicPr>
          <p:cNvPr id="8" name="Εικόνα 5">
            <a:extLst>
              <a:ext uri="{FF2B5EF4-FFF2-40B4-BE49-F238E27FC236}">
                <a16:creationId xmlns="" xmlns:a16="http://schemas.microsoft.com/office/drawing/2014/main" id="{CC0E72F2-0A5C-0C4B-B964-997D9E7C662D}"/>
              </a:ext>
            </a:extLst>
          </p:cNvPr>
          <p:cNvPicPr>
            <a:picLocks noChangeAspect="1"/>
          </p:cNvPicPr>
          <p:nvPr/>
        </p:nvPicPr>
        <p:blipFill>
          <a:blip r:embed="rId7"/>
          <a:stretch>
            <a:fillRect/>
          </a:stretch>
        </p:blipFill>
        <p:spPr>
          <a:xfrm>
            <a:off x="6313289" y="3734980"/>
            <a:ext cx="1519989" cy="1270827"/>
          </a:xfrm>
          <a:prstGeom prst="rect">
            <a:avLst/>
          </a:prstGeom>
        </p:spPr>
      </p:pic>
      <p:sp>
        <p:nvSpPr>
          <p:cNvPr id="9" name="8 - Ορθογώνιο"/>
          <p:cNvSpPr/>
          <p:nvPr/>
        </p:nvSpPr>
        <p:spPr>
          <a:xfrm>
            <a:off x="3382566" y="292894"/>
            <a:ext cx="2094905"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ΣΥΓΧΡΟΝΙΣΜΟΣ</a:t>
            </a:r>
          </a:p>
        </p:txBody>
      </p:sp>
      <p:sp>
        <p:nvSpPr>
          <p:cNvPr id="11" name="10 - Ορθογώνιο"/>
          <p:cNvSpPr/>
          <p:nvPr/>
        </p:nvSpPr>
        <p:spPr>
          <a:xfrm>
            <a:off x="3446860" y="4350544"/>
            <a:ext cx="2030611" cy="792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ΠΝΕΥΜΑΤΙΚΗ –ΣΩΜΑΤΙΚΗ ΕΓΡΗΓΟΡΣΗ</a:t>
            </a:r>
          </a:p>
        </p:txBody>
      </p:sp>
      <p:sp>
        <p:nvSpPr>
          <p:cNvPr id="12" name="11 - Ορθογώνιο"/>
          <p:cNvSpPr/>
          <p:nvPr/>
        </p:nvSpPr>
        <p:spPr>
          <a:xfrm>
            <a:off x="1098362" y="2193133"/>
            <a:ext cx="1196569" cy="450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ΑΡΜΟΝΙΑ</a:t>
            </a:r>
          </a:p>
        </p:txBody>
      </p:sp>
      <p:sp>
        <p:nvSpPr>
          <p:cNvPr id="13" name="12 - Ορθογώνιο"/>
          <p:cNvSpPr/>
          <p:nvPr/>
        </p:nvSpPr>
        <p:spPr>
          <a:xfrm>
            <a:off x="6779419" y="1872085"/>
            <a:ext cx="1558394" cy="1042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ΠΕΡΙΟΡΙΣΜΟΣ</a:t>
            </a:r>
          </a:p>
          <a:p>
            <a:pPr algn="ctr"/>
            <a:r>
              <a:rPr lang="el-GR" dirty="0"/>
              <a:t>ΕΝΑΛΛΑΓΗ</a:t>
            </a:r>
          </a:p>
        </p:txBody>
      </p:sp>
    </p:spTree>
  </p:cSld>
  <p:clrMapOvr>
    <a:masterClrMapping/>
  </p:clrMapOvr>
  <p:transition spd="med"/>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BACK UP</a:t>
            </a:r>
            <a:endParaRPr lang="el-GR" dirty="0"/>
          </a:p>
        </p:txBody>
      </p:sp>
      <p:sp>
        <p:nvSpPr>
          <p:cNvPr id="3" name="2 - Θέση περιεχομένου"/>
          <p:cNvSpPr>
            <a:spLocks noGrp="1"/>
          </p:cNvSpPr>
          <p:nvPr>
            <p:ph idx="1"/>
          </p:nvPr>
        </p:nvSpPr>
        <p:spPr/>
        <p:txBody>
          <a:bodyPr/>
          <a:lstStyle/>
          <a:p>
            <a:endParaRPr lang="el-G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endParaRPr lang="el-GR" dirty="0"/>
          </a:p>
        </p:txBody>
      </p:sp>
      <p:sp>
        <p:nvSpPr>
          <p:cNvPr id="3" name="2 - Υπότιτλος"/>
          <p:cNvSpPr>
            <a:spLocks noGrp="1"/>
          </p:cNvSpPr>
          <p:nvPr>
            <p:ph type="subTitle" idx="1"/>
          </p:nvPr>
        </p:nvSpPr>
        <p:spPr/>
        <p:txBody>
          <a:bodyPr/>
          <a:lstStyle/>
          <a:p>
            <a:endParaRPr lang="el-GR" dirty="0"/>
          </a:p>
        </p:txBody>
      </p:sp>
      <p:pic>
        <p:nvPicPr>
          <p:cNvPr id="2050" name="Picture 2" descr="C:\Documents and Settings\SPYROS\Desktop\image_14.jpg"/>
          <p:cNvPicPr>
            <a:picLocks noChangeAspect="1" noChangeArrowheads="1"/>
          </p:cNvPicPr>
          <p:nvPr/>
        </p:nvPicPr>
        <p:blipFill>
          <a:blip r:embed="rId2" cstate="print"/>
          <a:srcRect/>
          <a:stretch>
            <a:fillRect/>
          </a:stretch>
        </p:blipFill>
        <p:spPr bwMode="auto">
          <a:xfrm>
            <a:off x="3113838" y="142875"/>
            <a:ext cx="4687137" cy="4857750"/>
          </a:xfrm>
          <a:prstGeom prst="rect">
            <a:avLst/>
          </a:prstGeom>
          <a:noFill/>
        </p:spPr>
      </p:pic>
      <p:sp>
        <p:nvSpPr>
          <p:cNvPr id="5" name="4 - Ορθογώνιο"/>
          <p:cNvSpPr/>
          <p:nvPr/>
        </p:nvSpPr>
        <p:spPr>
          <a:xfrm>
            <a:off x="1357290" y="160718"/>
            <a:ext cx="6482999"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Κεντρικοί και περιφερικοί κιρκάδιοι ρυθμοί</a:t>
            </a:r>
          </a:p>
        </p:txBody>
      </p:sp>
      <p:pic>
        <p:nvPicPr>
          <p:cNvPr id="6" name="Picture 2"/>
          <p:cNvPicPr>
            <a:picLocks noChangeAspect="1" noChangeArrowheads="1"/>
          </p:cNvPicPr>
          <p:nvPr/>
        </p:nvPicPr>
        <p:blipFill>
          <a:blip r:embed="rId3" cstate="print"/>
          <a:srcRect/>
          <a:stretch>
            <a:fillRect/>
          </a:stretch>
        </p:blipFill>
        <p:spPr bwMode="auto">
          <a:xfrm>
            <a:off x="1331640" y="843558"/>
            <a:ext cx="2916324" cy="4212468"/>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213735"/>
            <a:ext cx="8963025" cy="711797"/>
          </a:xfrm>
        </p:spPr>
        <p:txBody>
          <a:bodyPr/>
          <a:lstStyle/>
          <a:p>
            <a:r>
              <a:rPr lang="el-GR" dirty="0"/>
              <a:t>   Συνιστώμενη κατανομή </a:t>
            </a:r>
            <a:r>
              <a:rPr lang="el-GR" dirty="0" err="1"/>
              <a:t>μακροθρεπτικών</a:t>
            </a:r>
            <a:r>
              <a:rPr lang="el-GR" dirty="0"/>
              <a:t> στοιχείων (2016)</a:t>
            </a:r>
            <a:r>
              <a:rPr lang="en-GB" dirty="0"/>
              <a:t> </a:t>
            </a:r>
            <a:br>
              <a:rPr lang="en-GB" dirty="0"/>
            </a:br>
            <a:r>
              <a:rPr lang="el-GR" dirty="0"/>
              <a:t>                                 </a:t>
            </a:r>
            <a:r>
              <a:rPr lang="en-GB" sz="1800" dirty="0">
                <a:solidFill>
                  <a:srgbClr val="009FDA"/>
                </a:solidFill>
              </a:rPr>
              <a:t>EASD/ESC guidelines</a:t>
            </a:r>
          </a:p>
        </p:txBody>
      </p:sp>
      <p:sp>
        <p:nvSpPr>
          <p:cNvPr id="4" name="Text Placeholder 3"/>
          <p:cNvSpPr>
            <a:spLocks noGrp="1"/>
          </p:cNvSpPr>
          <p:nvPr>
            <p:ph type="body" sz="quarter" idx="10"/>
          </p:nvPr>
        </p:nvSpPr>
        <p:spPr>
          <a:xfrm>
            <a:off x="326237" y="4742404"/>
            <a:ext cx="9242095" cy="245559"/>
          </a:xfrm>
        </p:spPr>
        <p:txBody>
          <a:bodyPr anchor="b">
            <a:normAutofit fontScale="55000" lnSpcReduction="20000"/>
          </a:bodyPr>
          <a:lstStyle/>
          <a:p>
            <a:r>
              <a:rPr lang="en-GB" sz="800" dirty="0">
                <a:solidFill>
                  <a:srgbClr val="82786F"/>
                </a:solidFill>
              </a:rPr>
              <a:t/>
            </a:r>
            <a:br>
              <a:rPr lang="en-GB" sz="800" dirty="0">
                <a:solidFill>
                  <a:srgbClr val="82786F"/>
                </a:solidFill>
              </a:rPr>
            </a:br>
            <a:r>
              <a:rPr lang="en-GB" sz="1200" b="1" dirty="0" err="1">
                <a:solidFill>
                  <a:srgbClr val="82786F"/>
                </a:solidFill>
              </a:rPr>
              <a:t>Rydén</a:t>
            </a:r>
            <a:r>
              <a:rPr lang="en-GB" sz="1200" b="1" dirty="0">
                <a:solidFill>
                  <a:srgbClr val="82786F"/>
                </a:solidFill>
              </a:rPr>
              <a:t> L et. Al. </a:t>
            </a:r>
            <a:r>
              <a:rPr lang="en-GB" sz="1200" b="1" i="1" dirty="0" err="1">
                <a:solidFill>
                  <a:srgbClr val="82786F"/>
                </a:solidFill>
              </a:rPr>
              <a:t>Eur</a:t>
            </a:r>
            <a:r>
              <a:rPr lang="en-GB" sz="1200" b="1" i="1" dirty="0">
                <a:solidFill>
                  <a:srgbClr val="82786F"/>
                </a:solidFill>
              </a:rPr>
              <a:t> Heart J</a:t>
            </a:r>
            <a:r>
              <a:rPr lang="en-GB" sz="1200" b="1" dirty="0">
                <a:solidFill>
                  <a:srgbClr val="82786F"/>
                </a:solidFill>
              </a:rPr>
              <a:t> 2013 Oct;34(39):3035-87;  </a:t>
            </a:r>
            <a:r>
              <a:rPr lang="en-GB" sz="1200" b="1" dirty="0" err="1">
                <a:solidFill>
                  <a:srgbClr val="82786F"/>
                </a:solidFill>
              </a:rPr>
              <a:t>Piepoli</a:t>
            </a:r>
            <a:r>
              <a:rPr lang="en-GB" sz="1200" b="1" dirty="0">
                <a:solidFill>
                  <a:srgbClr val="82786F"/>
                </a:solidFill>
              </a:rPr>
              <a:t> MF et. al</a:t>
            </a:r>
            <a:r>
              <a:rPr lang="en-GB" sz="1200" b="1" i="1" dirty="0">
                <a:solidFill>
                  <a:srgbClr val="82786F"/>
                </a:solidFill>
              </a:rPr>
              <a:t>. </a:t>
            </a:r>
            <a:r>
              <a:rPr lang="en-GB" sz="1200" b="1" i="1" dirty="0" err="1">
                <a:solidFill>
                  <a:srgbClr val="82786F"/>
                </a:solidFill>
              </a:rPr>
              <a:t>Eur</a:t>
            </a:r>
            <a:r>
              <a:rPr lang="en-GB" sz="1200" b="1" i="1" dirty="0">
                <a:solidFill>
                  <a:srgbClr val="82786F"/>
                </a:solidFill>
              </a:rPr>
              <a:t> Heart J</a:t>
            </a:r>
            <a:r>
              <a:rPr lang="en-GB" sz="1200" b="1" dirty="0">
                <a:solidFill>
                  <a:srgbClr val="82786F"/>
                </a:solidFill>
              </a:rPr>
              <a:t> 2016 Aug 1;37(29):2315-81 </a:t>
            </a:r>
          </a:p>
        </p:txBody>
      </p:sp>
      <p:graphicFrame>
        <p:nvGraphicFramePr>
          <p:cNvPr id="7" name="Table 6"/>
          <p:cNvGraphicFramePr>
            <a:graphicFrameLocks noGrp="1"/>
          </p:cNvGraphicFramePr>
          <p:nvPr>
            <p:extLst>
              <p:ext uri="{D42A27DB-BD31-4B8C-83A1-F6EECF244321}">
                <p14:modId xmlns="" xmlns:p14="http://schemas.microsoft.com/office/powerpoint/2010/main" val="1429724885"/>
              </p:ext>
            </p:extLst>
          </p:nvPr>
        </p:nvGraphicFramePr>
        <p:xfrm>
          <a:off x="326237" y="1123950"/>
          <a:ext cx="8486069" cy="3333445"/>
        </p:xfrm>
        <a:graphic>
          <a:graphicData uri="http://schemas.openxmlformats.org/drawingml/2006/table">
            <a:tbl>
              <a:tblPr firstRow="1" bandRow="1">
                <a:tableStyleId>{B301B821-A1FF-4177-AEE7-76D212191A09}</a:tableStyleId>
              </a:tblPr>
              <a:tblGrid>
                <a:gridCol w="1893161">
                  <a:extLst>
                    <a:ext uri="{9D8B030D-6E8A-4147-A177-3AD203B41FA5}">
                      <a16:colId xmlns="" xmlns:a16="http://schemas.microsoft.com/office/drawing/2014/main" val="20000"/>
                    </a:ext>
                  </a:extLst>
                </a:gridCol>
                <a:gridCol w="6592908">
                  <a:extLst>
                    <a:ext uri="{9D8B030D-6E8A-4147-A177-3AD203B41FA5}">
                      <a16:colId xmlns="" xmlns:a16="http://schemas.microsoft.com/office/drawing/2014/main" val="20001"/>
                    </a:ext>
                  </a:extLst>
                </a:gridCol>
              </a:tblGrid>
              <a:tr h="393192">
                <a:tc>
                  <a:txBody>
                    <a:bodyPr/>
                    <a:lstStyle/>
                    <a:p>
                      <a:r>
                        <a:rPr lang="en-GB" sz="1050" dirty="0"/>
                        <a:t>Diet component</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001965"/>
                    </a:solidFill>
                  </a:tcPr>
                </a:tc>
                <a:tc>
                  <a:txBody>
                    <a:bodyPr/>
                    <a:lstStyle/>
                    <a:p>
                      <a:r>
                        <a:rPr lang="en-GB" sz="1050" dirty="0"/>
                        <a:t>ESC dietary</a:t>
                      </a:r>
                      <a:r>
                        <a:rPr lang="en-GB" sz="1050" baseline="0" dirty="0"/>
                        <a:t> targets for CVD prevention</a:t>
                      </a:r>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001965"/>
                    </a:solidFill>
                  </a:tcPr>
                </a:tc>
                <a:extLst>
                  <a:ext uri="{0D108BD9-81ED-4DB2-BD59-A6C34878D82A}">
                    <a16:rowId xmlns="" xmlns:a16="http://schemas.microsoft.com/office/drawing/2014/main" val="10000"/>
                  </a:ext>
                </a:extLst>
              </a:tr>
              <a:tr h="261371">
                <a:tc>
                  <a:txBody>
                    <a:bodyPr/>
                    <a:lstStyle/>
                    <a:p>
                      <a:r>
                        <a:rPr lang="en-GB" sz="900" b="1" dirty="0"/>
                        <a:t>Proteins</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marL="171450" indent="-171450">
                        <a:buFont typeface="Arial" panose="020B0604020202020204" pitchFamily="34" charset="0"/>
                        <a:buChar char="•"/>
                      </a:pPr>
                      <a:r>
                        <a:rPr lang="en-GB" sz="900" u="none" strike="noStrike" kern="1200" baseline="0" dirty="0"/>
                        <a:t>10–20% in patients without nephropathy (if nephropathy, less protein)</a:t>
                      </a:r>
                      <a:endParaRPr lang="en-GB" sz="900" b="0" i="0" u="none" strike="noStrike" kern="1200" baseline="0" dirty="0">
                        <a:solidFill>
                          <a:schemeClr val="dk1"/>
                        </a:solidFill>
                        <a:latin typeface="+mn-lt"/>
                        <a:ea typeface="+mn-ea"/>
                        <a:cs typeface="+mn-cs"/>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1"/>
                  </a:ext>
                </a:extLst>
              </a:tr>
              <a:tr h="546135">
                <a:tc>
                  <a:txBody>
                    <a:bodyPr/>
                    <a:lstStyle/>
                    <a:p>
                      <a:r>
                        <a:rPr lang="en-GB" sz="900" b="1" dirty="0">
                          <a:solidFill>
                            <a:srgbClr val="002060"/>
                          </a:solidFill>
                        </a:rPr>
                        <a:t>Total fat intake</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baseline="0" dirty="0">
                          <a:solidFill>
                            <a:srgbClr val="002060"/>
                          </a:solidFill>
                        </a:rPr>
                        <a:t>≤ 35%. Cholesterol intake &lt;300 mg/day, further reduced if LDL-C elevated</a:t>
                      </a:r>
                    </a:p>
                    <a:p>
                      <a:pPr marL="171450" indent="-171450">
                        <a:buFont typeface="Arial" panose="020B0604020202020204" pitchFamily="34" charset="0"/>
                        <a:buChar char="•"/>
                      </a:pPr>
                      <a:r>
                        <a:rPr lang="en-GB" sz="900" baseline="0" dirty="0">
                          <a:solidFill>
                            <a:srgbClr val="002060"/>
                          </a:solidFill>
                        </a:rPr>
                        <a:t>2-3 servings of preferably oily fish/week and plant sources of omega 3 fatty-acids </a:t>
                      </a:r>
                    </a:p>
                    <a:p>
                      <a:pPr marL="171450" indent="-171450">
                        <a:buFont typeface="Arial" panose="020B0604020202020204" pitchFamily="34" charset="0"/>
                        <a:buChar char="•"/>
                      </a:pPr>
                      <a:r>
                        <a:rPr lang="en-GB" sz="900" baseline="0" dirty="0">
                          <a:solidFill>
                            <a:srgbClr val="002060"/>
                          </a:solidFill>
                        </a:rPr>
                        <a:t>Less saturated fats and trans fats</a:t>
                      </a:r>
                    </a:p>
                  </a:txBody>
                  <a:tcPr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60592">
                <a:tc>
                  <a:txBody>
                    <a:bodyPr/>
                    <a:lstStyle/>
                    <a:p>
                      <a:r>
                        <a:rPr lang="en-GB" sz="900" b="1" dirty="0">
                          <a:solidFill>
                            <a:srgbClr val="002060"/>
                          </a:solidFill>
                        </a:rPr>
                        <a:t>Carbohydrates</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marL="171450" indent="-171450">
                        <a:buFont typeface="Arial" panose="020B0604020202020204" pitchFamily="34" charset="0"/>
                        <a:buChar char="•"/>
                      </a:pPr>
                      <a:r>
                        <a:rPr lang="en-GB" sz="900" dirty="0">
                          <a:solidFill>
                            <a:srgbClr val="002060"/>
                          </a:solidFill>
                        </a:rPr>
                        <a:t>45-60% </a:t>
                      </a:r>
                    </a:p>
                    <a:p>
                      <a:pPr marL="171450" indent="-171450">
                        <a:buFont typeface="Arial" panose="020B0604020202020204" pitchFamily="34" charset="0"/>
                        <a:buChar char="•"/>
                      </a:pPr>
                      <a:r>
                        <a:rPr lang="en-GB" sz="900" baseline="0" dirty="0">
                          <a:solidFill>
                            <a:srgbClr val="002060"/>
                          </a:solidFill>
                        </a:rPr>
                        <a:t>Foods rich in dietary fibre, wholegrain and with low glycaemic index</a:t>
                      </a:r>
                      <a:endParaRPr lang="en-GB" sz="900" dirty="0">
                        <a:solidFill>
                          <a:srgbClr val="002060"/>
                        </a:solidFill>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3"/>
                  </a:ext>
                </a:extLst>
              </a:tr>
              <a:tr h="546135">
                <a:tc>
                  <a:txBody>
                    <a:bodyPr/>
                    <a:lstStyle/>
                    <a:p>
                      <a:r>
                        <a:rPr lang="en-GB" sz="900" b="1" dirty="0">
                          <a:solidFill>
                            <a:srgbClr val="002060"/>
                          </a:solidFill>
                        </a:rPr>
                        <a:t>Dietary fibre </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GB" sz="900" baseline="0" dirty="0">
                          <a:solidFill>
                            <a:srgbClr val="002060"/>
                          </a:solidFill>
                        </a:rPr>
                        <a:t>30–45 g/day</a:t>
                      </a:r>
                    </a:p>
                    <a:p>
                      <a:pPr marL="171450" indent="-171450">
                        <a:buFont typeface="Arial" panose="020B0604020202020204" pitchFamily="34" charset="0"/>
                        <a:buChar char="•"/>
                      </a:pPr>
                      <a:r>
                        <a:rPr lang="en-GB" sz="900" baseline="0" dirty="0">
                          <a:solidFill>
                            <a:srgbClr val="002060"/>
                          </a:solidFill>
                        </a:rPr>
                        <a:t>≥5 servings of fibre rich vegetables/day and ≥4 servings of legumes/week</a:t>
                      </a:r>
                    </a:p>
                    <a:p>
                      <a:pPr marL="171450" indent="-171450">
                        <a:buFont typeface="Arial" panose="020B0604020202020204" pitchFamily="34" charset="0"/>
                        <a:buChar char="•"/>
                      </a:pPr>
                      <a:r>
                        <a:rPr lang="en-GB" sz="900" baseline="0" dirty="0">
                          <a:solidFill>
                            <a:srgbClr val="002060"/>
                          </a:solidFill>
                        </a:rPr>
                        <a:t>≥200 g of fruit and vegetable/day (2–3 servings)</a:t>
                      </a:r>
                    </a:p>
                  </a:txBody>
                  <a:tcPr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413688">
                <a:tc>
                  <a:txBody>
                    <a:bodyPr/>
                    <a:lstStyle/>
                    <a:p>
                      <a:r>
                        <a:rPr lang="en-GB" sz="900" b="1" dirty="0"/>
                        <a:t>Alcohol drinking</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pPr marL="171450" indent="-171450">
                        <a:buFont typeface="Arial" panose="020B0604020202020204" pitchFamily="34" charset="0"/>
                        <a:buChar char="•"/>
                      </a:pPr>
                      <a:r>
                        <a:rPr lang="en-GB" sz="900" dirty="0"/>
                        <a:t>Moderate amount</a:t>
                      </a:r>
                    </a:p>
                    <a:p>
                      <a:pPr marL="171450" indent="-171450">
                        <a:buFont typeface="Arial" panose="020B0604020202020204" pitchFamily="34" charset="0"/>
                        <a:buChar char="•"/>
                      </a:pPr>
                      <a:r>
                        <a:rPr lang="en-GB" sz="900" dirty="0"/>
                        <a:t>≤</a:t>
                      </a:r>
                      <a:r>
                        <a:rPr lang="en-GB" sz="900" baseline="0" dirty="0"/>
                        <a:t> 2 glasses or 20g/day for men and 1 glass or 10g/day for women </a:t>
                      </a:r>
                      <a:endParaRPr lang="en-GB" sz="90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5"/>
                  </a:ext>
                </a:extLst>
              </a:tr>
              <a:tr h="403582">
                <a:tc>
                  <a:txBody>
                    <a:bodyPr/>
                    <a:lstStyle/>
                    <a:p>
                      <a:r>
                        <a:rPr lang="en-GB" sz="900" b="1" dirty="0"/>
                        <a:t>Coffee drinking</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GB" sz="900" dirty="0"/>
                        <a:t>&gt;4 cups/day</a:t>
                      </a:r>
                      <a:r>
                        <a:rPr lang="en-GB" sz="900" baseline="0" dirty="0"/>
                        <a:t> associated with a lower risk of CVD in people with T2D</a:t>
                      </a:r>
                      <a:endParaRPr lang="en-GB" sz="900" dirty="0"/>
                    </a:p>
                  </a:txBody>
                  <a:tcPr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403582">
                <a:tc>
                  <a:txBody>
                    <a:bodyPr/>
                    <a:lstStyle/>
                    <a:p>
                      <a:r>
                        <a:rPr lang="en-GB" sz="900" b="1" dirty="0"/>
                        <a:t>Salt intake</a:t>
                      </a:r>
                    </a:p>
                  </a:txBody>
                  <a:tcPr anchor="ctr">
                    <a:lnL w="12700" cmpd="sng">
                      <a:noFill/>
                    </a:lnL>
                    <a:lnR>
                      <a:noFill/>
                    </a:lnR>
                    <a:lnT w="12700" cmpd="sng">
                      <a:noFill/>
                    </a:lnT>
                    <a:lnB w="9525" cap="flat" cmpd="sng" algn="ctr">
                      <a:solidFill>
                        <a:srgbClr val="001965"/>
                      </a:solidFill>
                      <a:prstDash val="solid"/>
                      <a:round/>
                      <a:headEnd type="none" w="med" len="med"/>
                      <a:tailEnd type="none" w="med" len="med"/>
                    </a:lnB>
                    <a:lnTlToBr w="12700" cmpd="sng">
                      <a:noFill/>
                      <a:prstDash val="solid"/>
                    </a:lnTlToBr>
                    <a:lnBlToTr w="12700" cmpd="sng">
                      <a:noFill/>
                      <a:prstDash val="solid"/>
                    </a:lnBlToTr>
                    <a:solidFill>
                      <a:srgbClr val="E0DED8"/>
                    </a:solidFill>
                  </a:tcPr>
                </a:tc>
                <a:tc>
                  <a:txBody>
                    <a:bodyPr/>
                    <a:lstStyle/>
                    <a:p>
                      <a:pPr marL="171450" indent="-171450">
                        <a:buFont typeface="Arial" panose="020B0604020202020204" pitchFamily="34" charset="0"/>
                        <a:buChar char="•"/>
                      </a:pPr>
                      <a:r>
                        <a:rPr lang="en-GB" sz="900" dirty="0"/>
                        <a:t>&lt;5 g of salt/day</a:t>
                      </a:r>
                    </a:p>
                  </a:txBody>
                  <a:tcPr anchor="ctr">
                    <a:lnL>
                      <a:noFill/>
                    </a:lnL>
                    <a:lnR w="12700" cmpd="sng">
                      <a:noFill/>
                    </a:lnR>
                    <a:lnT w="12700" cmpd="sng">
                      <a:noFill/>
                    </a:lnT>
                    <a:lnB w="9525" cap="flat" cmpd="sng" algn="ctr">
                      <a:solidFill>
                        <a:srgbClr val="001965"/>
                      </a:solidFill>
                      <a:prstDash val="solid"/>
                      <a:round/>
                      <a:headEnd type="none" w="med" len="med"/>
                      <a:tailEnd type="none" w="med" len="med"/>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 xmlns:p14="http://schemas.microsoft.com/office/powerpoint/2010/main" val="150667213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8194" name="Picture 2" descr="C:\Documents and Settings\SPYROS\Desktop\image_20.jpg"/>
          <p:cNvPicPr>
            <a:picLocks noGrp="1" noChangeAspect="1" noChangeArrowheads="1"/>
          </p:cNvPicPr>
          <p:nvPr>
            <p:ph idx="1"/>
          </p:nvPr>
        </p:nvPicPr>
        <p:blipFill>
          <a:blip r:embed="rId2" cstate="print"/>
          <a:srcRect/>
          <a:stretch>
            <a:fillRect/>
          </a:stretch>
        </p:blipFill>
        <p:spPr bwMode="auto">
          <a:xfrm>
            <a:off x="1547664" y="249493"/>
            <a:ext cx="6102678" cy="4345130"/>
          </a:xfrm>
          <a:prstGeom prst="rect">
            <a:avLst/>
          </a:prstGeom>
          <a:noFill/>
        </p:spPr>
      </p:pic>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14338" name="Picture 2" descr="C:\Documents and Settings\SPYROS\Desktop\image_28.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03711" y="160718"/>
            <a:ext cx="6482999"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Human  islet time-lapse microscopy </a:t>
            </a:r>
            <a:endParaRPr lang="el-GR" sz="1500" b="1" dirty="0"/>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7170" name="Picture 2" descr="C:\Documents and Settings\SPYROS\Desktop\image_19.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2321703" y="267874"/>
            <a:ext cx="4232702" cy="589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t>…</a:t>
            </a:r>
            <a:r>
              <a:rPr lang="el-GR" sz="1500" b="1" dirty="0"/>
              <a:t>ναι, ακόμα και σε καλλιέργειες </a:t>
            </a:r>
            <a:r>
              <a:rPr lang="el-GR" sz="1500" b="1" dirty="0" err="1"/>
              <a:t>ινοβλαστών</a:t>
            </a:r>
            <a:r>
              <a:rPr lang="el-GR" sz="1500" b="1" dirty="0"/>
              <a:t>!!</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42" name="Picture 2" descr="C:\Documents and Settings\SPYROS\Desktop\image_23.jpg"/>
          <p:cNvPicPr>
            <a:picLocks noGrp="1" noChangeAspect="1" noChangeArrowheads="1"/>
          </p:cNvPicPr>
          <p:nvPr>
            <p:ph idx="1"/>
          </p:nvPr>
        </p:nvPicPr>
        <p:blipFill>
          <a:blip r:embed="rId2" cstate="print"/>
          <a:srcRect/>
          <a:stretch>
            <a:fillRect/>
          </a:stretch>
        </p:blipFill>
        <p:spPr bwMode="auto">
          <a:xfrm>
            <a:off x="1547664" y="195486"/>
            <a:ext cx="6156684" cy="4590510"/>
          </a:xfrm>
          <a:prstGeom prst="rect">
            <a:avLst/>
          </a:prstGeom>
          <a:noFill/>
        </p:spPr>
      </p:pic>
      <p:sp>
        <p:nvSpPr>
          <p:cNvPr id="4" name="3 - Ορθογώνιο"/>
          <p:cNvSpPr/>
          <p:nvPr/>
        </p:nvSpPr>
        <p:spPr>
          <a:xfrm>
            <a:off x="1518026" y="160717"/>
            <a:ext cx="6215106" cy="696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Κυτταρικά αυτόνομος κιρκαδιανός ρυθμός σε ανθρώπεια νησίδια παγκρέατος</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1266" name="Picture 2" descr="C:\Documents and Settings\SPYROS\Desktop\image_24.jpg"/>
          <p:cNvPicPr>
            <a:picLocks noGrp="1" noChangeAspect="1" noChangeArrowheads="1"/>
          </p:cNvPicPr>
          <p:nvPr>
            <p:ph idx="1"/>
          </p:nvPr>
        </p:nvPicPr>
        <p:blipFill>
          <a:blip r:embed="rId2" cstate="print"/>
          <a:srcRect/>
          <a:stretch>
            <a:fillRect/>
          </a:stretch>
        </p:blipFill>
        <p:spPr bwMode="auto">
          <a:xfrm>
            <a:off x="1601670" y="195486"/>
            <a:ext cx="5940660" cy="4590510"/>
          </a:xfrm>
          <a:prstGeom prst="rect">
            <a:avLst/>
          </a:prstGeom>
          <a:noFill/>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13314" name="Picture 2" descr="C:\Documents and Settings\SPYROS\Desktop\image_28.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15362" name="Picture 2" descr="C:\Documents and Settings\SPYROS\Desktop\image_30 (1).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18434" name="Picture 2" descr="C:\Documents and Settings\SPYROS\Desktop\image_32.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85900" y="205978"/>
            <a:ext cx="6193653" cy="865574"/>
          </a:xfrm>
        </p:spPr>
        <p:txBody>
          <a:bodyPr/>
          <a:lstStyle/>
          <a:p>
            <a:endParaRPr lang="el-GR" dirty="0"/>
          </a:p>
        </p:txBody>
      </p:sp>
      <p:pic>
        <p:nvPicPr>
          <p:cNvPr id="19458" name="Picture 2" descr="C:\Documents and Settings\SPYROS\Desktop\image_33.jpg"/>
          <p:cNvPicPr>
            <a:picLocks noGrp="1" noChangeAspect="1" noChangeArrowheads="1"/>
          </p:cNvPicPr>
          <p:nvPr>
            <p:ph idx="1"/>
          </p:nvPr>
        </p:nvPicPr>
        <p:blipFill>
          <a:blip r:embed="rId2" cstate="print"/>
          <a:srcRect/>
          <a:stretch>
            <a:fillRect/>
          </a:stretch>
        </p:blipFill>
        <p:spPr bwMode="auto">
          <a:xfrm>
            <a:off x="1571604" y="214296"/>
            <a:ext cx="5994666" cy="4590510"/>
          </a:xfrm>
          <a:prstGeom prst="rect">
            <a:avLst/>
          </a:prstGeom>
          <a:noFill/>
        </p:spPr>
      </p:pic>
      <p:sp>
        <p:nvSpPr>
          <p:cNvPr id="4" name="3 - Ορθογώνιο"/>
          <p:cNvSpPr/>
          <p:nvPr/>
        </p:nvSpPr>
        <p:spPr>
          <a:xfrm>
            <a:off x="1464447" y="214296"/>
            <a:ext cx="6161528" cy="857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 </a:t>
            </a:r>
            <a:r>
              <a:rPr lang="el-GR" b="1" dirty="0"/>
              <a:t>βασική και </a:t>
            </a:r>
            <a:r>
              <a:rPr lang="el-GR" b="1" dirty="0" err="1"/>
              <a:t>γευματική</a:t>
            </a:r>
            <a:r>
              <a:rPr lang="el-GR" b="1" dirty="0"/>
              <a:t> έκκριση ινσουλίνης καταγράφει αρνητική ρύθμιση</a:t>
            </a:r>
            <a:endParaRPr lang="en-US" b="1" dirty="0"/>
          </a:p>
          <a:p>
            <a:pPr algn="ctr"/>
            <a:r>
              <a:rPr lang="el-GR" b="1" dirty="0"/>
              <a:t> (</a:t>
            </a:r>
            <a:r>
              <a:rPr lang="en-US" b="1" dirty="0"/>
              <a:t>down-regulation)</a:t>
            </a:r>
            <a:r>
              <a:rPr lang="el-GR" b="1" dirty="0"/>
              <a:t> σε μοντέλο δυσλειτουργικού </a:t>
            </a:r>
            <a:r>
              <a:rPr lang="el-GR" b="1" dirty="0" err="1"/>
              <a:t>νησιδιακού</a:t>
            </a:r>
            <a:r>
              <a:rPr lang="el-GR" b="1" dirty="0"/>
              <a:t> ρυθμού</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21506" name="Picture 2" descr="C:\Documents and Settings\SPYROS\Desktop\image_38.jpg"/>
          <p:cNvPicPr>
            <a:picLocks noGrp="1" noChangeAspect="1" noChangeArrowheads="1"/>
          </p:cNvPicPr>
          <p:nvPr>
            <p:ph idx="1"/>
          </p:nvPr>
        </p:nvPicPr>
        <p:blipFill>
          <a:blip r:embed="rId2" cstate="print"/>
          <a:srcRect/>
          <a:stretch>
            <a:fillRect/>
          </a:stretch>
        </p:blipFill>
        <p:spPr bwMode="auto">
          <a:xfrm>
            <a:off x="1439652" y="249492"/>
            <a:ext cx="5388674" cy="4698522"/>
          </a:xfrm>
          <a:prstGeom prst="rect">
            <a:avLst/>
          </a:prstGeom>
          <a:noFill/>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17500" y="382588"/>
            <a:ext cx="8509000" cy="4466503"/>
          </a:xfrm>
        </p:spPr>
        <p:txBody>
          <a:bodyPr/>
          <a:lstStyle/>
          <a:p>
            <a:endParaRPr lang="el-GR" dirty="0"/>
          </a:p>
        </p:txBody>
      </p:sp>
      <p:sp>
        <p:nvSpPr>
          <p:cNvPr id="3" name="2 - Θέση αριθμού διαφάνειας"/>
          <p:cNvSpPr>
            <a:spLocks noGrp="1"/>
          </p:cNvSpPr>
          <p:nvPr>
            <p:ph type="sldNum" sz="quarter" idx="10"/>
          </p:nvPr>
        </p:nvSpPr>
        <p:spPr/>
        <p:txBody>
          <a:bodyPr/>
          <a:lstStyle/>
          <a:p>
            <a:pPr>
              <a:defRPr/>
            </a:pPr>
            <a:fld id="{4B01E8EF-57E8-4F85-90EB-163CEE512F88}" type="slidenum">
              <a:rPr lang="en-GB" smtClean="0"/>
              <a:pPr>
                <a:defRPr/>
              </a:pPr>
              <a:t>2</a:t>
            </a:fld>
            <a:endParaRPr lang="en-GB" dirty="0"/>
          </a:p>
        </p:txBody>
      </p:sp>
      <p:pic>
        <p:nvPicPr>
          <p:cNvPr id="134146" name="Picture 2"/>
          <p:cNvPicPr>
            <a:picLocks noChangeAspect="1" noChangeArrowheads="1"/>
          </p:cNvPicPr>
          <p:nvPr/>
        </p:nvPicPr>
        <p:blipFill>
          <a:blip r:embed="rId2"/>
          <a:srcRect/>
          <a:stretch>
            <a:fillRect/>
          </a:stretch>
        </p:blipFill>
        <p:spPr bwMode="auto">
          <a:xfrm>
            <a:off x="2190750" y="190500"/>
            <a:ext cx="4762500" cy="4762500"/>
          </a:xfrm>
          <a:prstGeom prst="rect">
            <a:avLst/>
          </a:prstGeom>
          <a:noFill/>
          <a:ln w="9525">
            <a:noFill/>
            <a:miter lim="800000"/>
            <a:headEnd/>
            <a:tailEnd/>
          </a:ln>
          <a:effectLst/>
        </p:spPr>
      </p:pic>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 xmlns:a16="http://schemas.microsoft.com/office/drawing/2014/main" id="{CFAAE0DF-6EB3-6098-7C56-21E6E93A98E8}"/>
              </a:ext>
            </a:extLst>
          </p:cNvPr>
          <p:cNvPicPr>
            <a:picLocks noGrp="1" noChangeAspect="1"/>
          </p:cNvPicPr>
          <p:nvPr>
            <p:ph idx="1"/>
          </p:nvPr>
        </p:nvPicPr>
        <p:blipFill>
          <a:blip r:embed="rId2"/>
          <a:stretch>
            <a:fillRect/>
          </a:stretch>
        </p:blipFill>
        <p:spPr>
          <a:xfrm>
            <a:off x="2918808" y="700713"/>
            <a:ext cx="3004789" cy="3069181"/>
          </a:xfrm>
        </p:spPr>
      </p:pic>
      <p:sp>
        <p:nvSpPr>
          <p:cNvPr id="3" name="Τίτλος 2">
            <a:extLst>
              <a:ext uri="{FF2B5EF4-FFF2-40B4-BE49-F238E27FC236}">
                <a16:creationId xmlns="" xmlns:a16="http://schemas.microsoft.com/office/drawing/2014/main" id="{DE430149-5268-A898-A5C4-9E263B6EA509}"/>
              </a:ext>
            </a:extLst>
          </p:cNvPr>
          <p:cNvSpPr>
            <a:spLocks noGrp="1"/>
          </p:cNvSpPr>
          <p:nvPr>
            <p:ph type="title"/>
          </p:nvPr>
        </p:nvSpPr>
        <p:spPr/>
        <p:txBody>
          <a:bodyPr>
            <a:normAutofit fontScale="90000"/>
          </a:bodyPr>
          <a:lstStyle/>
          <a:p>
            <a:endParaRPr lang="el-GR"/>
          </a:p>
        </p:txBody>
      </p:sp>
      <p:sp>
        <p:nvSpPr>
          <p:cNvPr id="4" name="Θέση κειμένου 3">
            <a:extLst>
              <a:ext uri="{FF2B5EF4-FFF2-40B4-BE49-F238E27FC236}">
                <a16:creationId xmlns="" xmlns:a16="http://schemas.microsoft.com/office/drawing/2014/main" id="{FEDAF161-31E2-BF56-4F29-E1D8457605E9}"/>
              </a:ext>
            </a:extLst>
          </p:cNvPr>
          <p:cNvSpPr>
            <a:spLocks noGrp="1"/>
          </p:cNvSpPr>
          <p:nvPr>
            <p:ph type="body" sz="quarter" idx="10"/>
          </p:nvPr>
        </p:nvSpPr>
        <p:spPr/>
        <p:txBody>
          <a:bodyPr/>
          <a:lstStyle/>
          <a:p>
            <a:endParaRPr lang="el-GR"/>
          </a:p>
        </p:txBody>
      </p:sp>
      <p:pic>
        <p:nvPicPr>
          <p:cNvPr id="8" name="Εικόνα 7">
            <a:extLst>
              <a:ext uri="{FF2B5EF4-FFF2-40B4-BE49-F238E27FC236}">
                <a16:creationId xmlns="" xmlns:a16="http://schemas.microsoft.com/office/drawing/2014/main" id="{F1E94C77-4D14-503D-5C8B-3FEF5AD6DBC8}"/>
              </a:ext>
            </a:extLst>
          </p:cNvPr>
          <p:cNvPicPr>
            <a:picLocks noChangeAspect="1"/>
          </p:cNvPicPr>
          <p:nvPr/>
        </p:nvPicPr>
        <p:blipFill>
          <a:blip r:embed="rId3"/>
          <a:stretch>
            <a:fillRect/>
          </a:stretch>
        </p:blipFill>
        <p:spPr>
          <a:xfrm>
            <a:off x="3001675" y="3724174"/>
            <a:ext cx="2839054" cy="770827"/>
          </a:xfrm>
          <a:prstGeom prst="rect">
            <a:avLst/>
          </a:prstGeom>
        </p:spPr>
      </p:pic>
    </p:spTree>
    <p:extLst>
      <p:ext uri="{BB962C8B-B14F-4D97-AF65-F5344CB8AC3E}">
        <p14:creationId xmlns="" xmlns:p14="http://schemas.microsoft.com/office/powerpoint/2010/main" val="350797265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24578" name="Picture 2" descr="C:\Documents and Settings\SPYROS\Desktop\image_42 (1).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57290" y="0"/>
            <a:ext cx="6482999" cy="642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Ο κιρκάδιος </a:t>
            </a:r>
            <a:r>
              <a:rPr lang="el-GR" b="1" dirty="0" err="1"/>
              <a:t>νησιδιακός</a:t>
            </a:r>
            <a:r>
              <a:rPr lang="el-GR" b="1" dirty="0"/>
              <a:t> ρυθμός και η έκφραση παραγόντων υπεύθυνων για την έκκριση ινσουλίνης ενδέχεται να διαταράσσεται σε μοντέλο με ανθρώπεια </a:t>
            </a:r>
          </a:p>
          <a:p>
            <a:pPr algn="ctr"/>
            <a:r>
              <a:rPr lang="el-GR" b="1" dirty="0" err="1"/>
              <a:t>νησιδιακά</a:t>
            </a:r>
            <a:r>
              <a:rPr lang="el-GR" b="1" dirty="0"/>
              <a:t> κύτταρα από ασθενείς με ΣΔ τύπου 2</a:t>
            </a:r>
          </a:p>
        </p:txBody>
      </p:sp>
      <p:sp>
        <p:nvSpPr>
          <p:cNvPr id="6" name="5 - Ορθογώνιο"/>
          <p:cNvSpPr/>
          <p:nvPr/>
        </p:nvSpPr>
        <p:spPr>
          <a:xfrm>
            <a:off x="1464447" y="4607733"/>
            <a:ext cx="6322263" cy="53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Μένει να αποδειχθεί από επιπλέον μελέτες!</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25602" name="Picture 2" descr="C:\Documents and Settings\SPYROS\Desktop\image_43.jpg"/>
          <p:cNvPicPr>
            <a:picLocks noGrp="1" noChangeAspect="1" noChangeArrowheads="1"/>
          </p:cNvPicPr>
          <p:nvPr>
            <p:ph idx="1"/>
          </p:nvPr>
        </p:nvPicPr>
        <p:blipFill>
          <a:blip r:embed="rId2" cstate="print"/>
          <a:srcRect/>
          <a:stretch>
            <a:fillRect/>
          </a:stretch>
        </p:blipFill>
        <p:spPr bwMode="auto">
          <a:xfrm>
            <a:off x="1493658" y="249492"/>
            <a:ext cx="6258410" cy="4679712"/>
          </a:xfrm>
          <a:prstGeom prst="rect">
            <a:avLst/>
          </a:prstGeom>
          <a:noFill/>
        </p:spPr>
      </p:pic>
      <p:sp>
        <p:nvSpPr>
          <p:cNvPr id="4" name="3 - Ορθογώνιο"/>
          <p:cNvSpPr/>
          <p:nvPr/>
        </p:nvSpPr>
        <p:spPr>
          <a:xfrm>
            <a:off x="1410869" y="267874"/>
            <a:ext cx="6322263" cy="696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Μηνύματα</a:t>
            </a:r>
          </a:p>
        </p:txBody>
      </p:sp>
      <p:sp>
        <p:nvSpPr>
          <p:cNvPr id="5" name="4 - Ορθογώνιο"/>
          <p:cNvSpPr/>
          <p:nvPr/>
        </p:nvSpPr>
        <p:spPr>
          <a:xfrm>
            <a:off x="1410868" y="1017974"/>
            <a:ext cx="3161132" cy="3964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el-GR" dirty="0"/>
              <a:t>Τα ανθρώπεια παγκρεατικά νησίδια χαρακτηρίζονται από την ύπαρξη ‘’κυτταρικά αυτόνομων’’ κιρκαδιανών ρυθμών σε επίπεδο  πληθυσμού και μεμονωμένου κυττάρου</a:t>
            </a:r>
          </a:p>
          <a:p>
            <a:pPr algn="ctr"/>
            <a:endParaRPr lang="el-GR" dirty="0"/>
          </a:p>
          <a:p>
            <a:pPr algn="ctr">
              <a:buFont typeface="Arial" pitchFamily="34" charset="0"/>
              <a:buChar char="•"/>
            </a:pPr>
            <a:r>
              <a:rPr lang="el-GR" dirty="0"/>
              <a:t>Η μέθοδος σήμανσης των μηχανισμών (</a:t>
            </a:r>
            <a:r>
              <a:rPr lang="en-US" dirty="0"/>
              <a:t>RIP-tomato labeling)</a:t>
            </a:r>
            <a:r>
              <a:rPr lang="el-GR" dirty="0"/>
              <a:t> αυτών είναι ιδιαίτερα χρήσιμη σε συνδυασμένη μέθοδο </a:t>
            </a:r>
            <a:r>
              <a:rPr lang="el-GR" dirty="0" err="1"/>
              <a:t>βιο</a:t>
            </a:r>
            <a:r>
              <a:rPr lang="el-GR" dirty="0"/>
              <a:t>- και </a:t>
            </a:r>
            <a:r>
              <a:rPr lang="el-GR" dirty="0" err="1"/>
              <a:t>χήμειοφωταύγειας</a:t>
            </a:r>
            <a:endParaRPr lang="el-GR" dirty="0"/>
          </a:p>
          <a:p>
            <a:pPr algn="ctr">
              <a:buFont typeface="Arial" pitchFamily="34" charset="0"/>
              <a:buChar char="•"/>
            </a:pPr>
            <a:endParaRPr lang="el-GR" dirty="0"/>
          </a:p>
          <a:p>
            <a:pPr algn="ctr">
              <a:buFont typeface="Arial" pitchFamily="34" charset="0"/>
              <a:buChar char="•"/>
            </a:pPr>
            <a:r>
              <a:rPr lang="el-GR" dirty="0"/>
              <a:t>Η λειτουργική διαταραχή των ρυθμών αυτών οδηγεί σε δυσλειτουργία έκκρισης ινσουλίνης και διαταραχών στο </a:t>
            </a:r>
            <a:r>
              <a:rPr lang="el-GR" dirty="0" err="1"/>
              <a:t>νησιδιακό</a:t>
            </a:r>
            <a:r>
              <a:rPr lang="el-GR" dirty="0"/>
              <a:t> μεταγραφικό φορτίο και ειδικότερα γονιδίων της οδού έκκρισης ινσουλίνης</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26626" name="Picture 2" descr="C:\Documents and Settings\SPYROS\Desktop\image_46.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27650" name="Picture 2" descr="C:\Documents and Settings\SPYROS\Desktop\image_47.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57290" y="160718"/>
            <a:ext cx="6429420" cy="750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Μελετώντας την αλληλεπίδραση των μοντέλων διακύμανσης κιρκάδιου </a:t>
            </a:r>
          </a:p>
          <a:p>
            <a:pPr algn="ctr"/>
            <a:r>
              <a:rPr lang="el-GR" b="1" dirty="0"/>
              <a:t>ρυθμού των α- και β- παγκρεατικών κυττάρων </a:t>
            </a:r>
          </a:p>
        </p:txBody>
      </p:sp>
      <p:sp>
        <p:nvSpPr>
          <p:cNvPr id="6" name="5 - Έλλειψη"/>
          <p:cNvSpPr/>
          <p:nvPr/>
        </p:nvSpPr>
        <p:spPr>
          <a:xfrm>
            <a:off x="4839892" y="1607337"/>
            <a:ext cx="2089562" cy="11251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32770" name="Picture 2" descr="C:\Documents and Settings\SPYROS\Desktop\image_56 (1).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57290" y="107139"/>
            <a:ext cx="6429420" cy="589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RNA </a:t>
            </a:r>
            <a:r>
              <a:rPr lang="en-US" b="1" dirty="0" err="1"/>
              <a:t>seq</a:t>
            </a:r>
            <a:r>
              <a:rPr lang="en-US" b="1" dirty="0"/>
              <a:t> analysis</a:t>
            </a:r>
            <a:r>
              <a:rPr lang="el-GR" b="1" dirty="0"/>
              <a:t>: Διαφορετικό προφίλ μεταγραφικών</a:t>
            </a:r>
          </a:p>
          <a:p>
            <a:pPr algn="ctr"/>
            <a:r>
              <a:rPr lang="el-GR" b="1" dirty="0"/>
              <a:t> παραγόντων σε α- και β- κύτταρα</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28674" name="Picture 2" descr="C:\Documents and Settings\SPYROS\Desktop\image_49.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6" name="5 - Ορθογώνιο"/>
          <p:cNvSpPr/>
          <p:nvPr/>
        </p:nvSpPr>
        <p:spPr>
          <a:xfrm>
            <a:off x="1357290" y="160717"/>
            <a:ext cx="6429420" cy="803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Κιρκάδιες αιχμές και προφίλ έκκρισης ινσουλίνης και </a:t>
            </a:r>
            <a:r>
              <a:rPr lang="el-GR" b="1" dirty="0" err="1"/>
              <a:t>γλουκαγόνου</a:t>
            </a:r>
            <a:endParaRPr lang="el-GR" b="1"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36866" name="Picture 2" descr="C:\Documents and Settings\SPYROS\Desktop\image_60.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29698" name="Picture 2" descr="C:\Documents and Settings\SPYROS\Desktop\image_50.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57290" y="160717"/>
            <a:ext cx="6429420" cy="803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Κιρκάδιες αιχμές και προφίλ έκκρισης ινσουλίνης και </a:t>
            </a:r>
            <a:r>
              <a:rPr lang="el-GR" b="1" dirty="0" err="1"/>
              <a:t>γλουκαγόνου</a:t>
            </a:r>
            <a:endParaRPr lang="el-GR" b="1" dirty="0"/>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30722" name="Picture 2" descr="C:\Documents and Settings\SPYROS\Desktop\image_50 (1).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57290" y="160717"/>
            <a:ext cx="6429420" cy="803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Κιρκάδιες αιχμές και προφίλ έκκρισης ινσουλίνης και </a:t>
            </a:r>
            <a:r>
              <a:rPr lang="el-GR" b="1" dirty="0" err="1"/>
              <a:t>γλουκαγόνου</a:t>
            </a:r>
            <a:endParaRPr lang="el-GR" b="1"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31746" name="Picture 2" descr="C:\Documents and Settings\SPYROS\Desktop\image_52.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17500" y="187325"/>
            <a:ext cx="8509000" cy="390525"/>
          </a:xfrm>
        </p:spPr>
        <p:txBody>
          <a:bodyPr>
            <a:normAutofit fontScale="90000"/>
          </a:bodyPr>
          <a:lstStyle/>
          <a:p>
            <a:r>
              <a:rPr lang="el-GR" dirty="0"/>
              <a:t>             Τρόποι διατροφής και σχεδιασμός γεύματος</a:t>
            </a:r>
          </a:p>
        </p:txBody>
      </p:sp>
      <p:sp>
        <p:nvSpPr>
          <p:cNvPr id="3" name="2 - Θέση κειμένου"/>
          <p:cNvSpPr>
            <a:spLocks noGrp="1"/>
          </p:cNvSpPr>
          <p:nvPr>
            <p:ph type="body" idx="1"/>
          </p:nvPr>
        </p:nvSpPr>
        <p:spPr>
          <a:xfrm>
            <a:off x="74295" y="806450"/>
            <a:ext cx="9144000" cy="4337050"/>
          </a:xfrm>
        </p:spPr>
        <p:txBody>
          <a:bodyPr/>
          <a:lstStyle/>
          <a:p>
            <a:pPr>
              <a:lnSpc>
                <a:spcPct val="150000"/>
              </a:lnSpc>
            </a:pPr>
            <a:r>
              <a:rPr lang="el-GR" dirty="0"/>
              <a:t>Δεν υπάρχει ιδανικό ποσοστό κατανομής θερμίδων από υδατάνθρακες, πρωτεΐνη, λίπος</a:t>
            </a:r>
          </a:p>
          <a:p>
            <a:pPr>
              <a:lnSpc>
                <a:spcPct val="150000"/>
              </a:lnSpc>
            </a:pPr>
            <a:r>
              <a:rPr lang="el-GR" dirty="0"/>
              <a:t>Η κατανομή ,πρέπει να βασίζεται σε εξατομικευμένη αξιολόγηση των προσωπικών προτιμήσεων</a:t>
            </a:r>
          </a:p>
          <a:p>
            <a:pPr>
              <a:lnSpc>
                <a:spcPct val="150000"/>
              </a:lnSpc>
            </a:pPr>
            <a:r>
              <a:rPr lang="el-GR" dirty="0"/>
              <a:t>Καταγραφή  προσωπικών πεποιθήσεων (παράδοση, θρησκεία, προσωπικές πεποιθήσεις για την υγεία και τους στόχους, οικονομική κατάσταση) </a:t>
            </a:r>
          </a:p>
          <a:p>
            <a:pPr>
              <a:lnSpc>
                <a:spcPct val="150000"/>
              </a:lnSpc>
            </a:pPr>
            <a:r>
              <a:rPr lang="el-GR" dirty="0"/>
              <a:t>Καταγραφή μεταβολικών στόχων</a:t>
            </a:r>
          </a:p>
          <a:p>
            <a:pPr>
              <a:buNone/>
            </a:pPr>
            <a:r>
              <a:rPr lang="en-US" dirty="0"/>
              <a:t/>
            </a:r>
            <a:br>
              <a:rPr lang="en-US" dirty="0"/>
            </a:br>
            <a:endParaRPr lang="el-GR" dirty="0"/>
          </a:p>
        </p:txBody>
      </p:sp>
      <p:sp>
        <p:nvSpPr>
          <p:cNvPr id="4" name="3 - Θέση αριθμού διαφάνειας"/>
          <p:cNvSpPr>
            <a:spLocks noGrp="1"/>
          </p:cNvSpPr>
          <p:nvPr>
            <p:ph type="sldNum" sz="quarter" idx="10"/>
          </p:nvPr>
        </p:nvSpPr>
        <p:spPr/>
        <p:txBody>
          <a:bodyPr/>
          <a:lstStyle/>
          <a:p>
            <a:pPr>
              <a:defRPr/>
            </a:pPr>
            <a:endParaRPr lang="en-GB"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35842" name="Picture 2" descr="C:\Documents and Settings\SPYROS\Desktop\image_58.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57290" y="107139"/>
            <a:ext cx="6429420" cy="589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RNA </a:t>
            </a:r>
            <a:r>
              <a:rPr lang="en-US" b="1" dirty="0" err="1"/>
              <a:t>seq</a:t>
            </a:r>
            <a:r>
              <a:rPr lang="en-US" b="1" dirty="0"/>
              <a:t> analysis</a:t>
            </a:r>
            <a:r>
              <a:rPr lang="el-GR" b="1" dirty="0"/>
              <a:t>: Διαφορετικό προφίλ μεταγραφικών</a:t>
            </a:r>
          </a:p>
          <a:p>
            <a:pPr algn="ctr"/>
            <a:r>
              <a:rPr lang="el-GR" b="1" dirty="0"/>
              <a:t> παραγόντων σε α- και β- κύτταρα</a:t>
            </a: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37890" name="Picture 2" descr="C:\Documents and Settings\SPYROS\Desktop\image_70 (1).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6" name="5 - Ορθογώνιο"/>
          <p:cNvSpPr/>
          <p:nvPr/>
        </p:nvSpPr>
        <p:spPr>
          <a:xfrm>
            <a:off x="1303711" y="160717"/>
            <a:ext cx="6482999" cy="375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Υπάρχει σύζευξη μεταξύ των διαφορετικών </a:t>
            </a:r>
            <a:r>
              <a:rPr lang="el-GR" b="1" dirty="0" err="1"/>
              <a:t>νησιδιακών</a:t>
            </a:r>
            <a:r>
              <a:rPr lang="el-GR" b="1" dirty="0"/>
              <a:t> κιρκάδιων ρυθμών?</a:t>
            </a:r>
          </a:p>
        </p:txBody>
      </p:sp>
      <p:sp>
        <p:nvSpPr>
          <p:cNvPr id="7" name="6 - Ορθογώνιο"/>
          <p:cNvSpPr/>
          <p:nvPr/>
        </p:nvSpPr>
        <p:spPr>
          <a:xfrm>
            <a:off x="2303748" y="4607733"/>
            <a:ext cx="4698522" cy="4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Δεν φαίνεται να υπάρχει επικοινωνία μεταξύ των ρυθμών</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39938" name="Picture 2" descr="C:\Documents and Settings\SPYROS\Desktop\image_80 (2).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03711" y="160718"/>
            <a:ext cx="6482999"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b="1" dirty="0"/>
              <a:t>Οι α – και β- κιρκάδιοι ρυθμοί</a:t>
            </a:r>
            <a:r>
              <a:rPr lang="en-US" b="1" dirty="0"/>
              <a:t> in vitro </a:t>
            </a:r>
            <a:r>
              <a:rPr lang="el-GR" b="1" dirty="0"/>
              <a:t>καταγράφουν διαφορετικά </a:t>
            </a:r>
          </a:p>
          <a:p>
            <a:pPr algn="ctr">
              <a:lnSpc>
                <a:spcPct val="150000"/>
              </a:lnSpc>
            </a:pPr>
            <a:r>
              <a:rPr lang="el-GR" b="1" dirty="0"/>
              <a:t>χαρακτηριστικά διακύμανσης σε επίπεδο κυτταρικού πληθυσμού  </a:t>
            </a:r>
          </a:p>
        </p:txBody>
      </p:sp>
      <p:sp>
        <p:nvSpPr>
          <p:cNvPr id="6" name="5 - Ορθογώνιο"/>
          <p:cNvSpPr/>
          <p:nvPr/>
        </p:nvSpPr>
        <p:spPr>
          <a:xfrm>
            <a:off x="5697149" y="1125130"/>
            <a:ext cx="1928826" cy="2196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t>O</a:t>
            </a:r>
            <a:r>
              <a:rPr lang="el-GR" dirty="0"/>
              <a:t> κιρκάδιος </a:t>
            </a:r>
            <a:r>
              <a:rPr lang="en-US" dirty="0"/>
              <a:t>in vitro</a:t>
            </a:r>
            <a:r>
              <a:rPr lang="el-GR" dirty="0"/>
              <a:t> ρυθμός των α-κυττάρων κατέγραψε τάση </a:t>
            </a:r>
            <a:r>
              <a:rPr lang="el-GR" dirty="0" err="1"/>
              <a:t>πρωιμότερης</a:t>
            </a:r>
            <a:r>
              <a:rPr lang="el-GR" dirty="0"/>
              <a:t> και βραχύτερης αιχμής </a:t>
            </a:r>
          </a:p>
          <a:p>
            <a:pPr algn="ctr">
              <a:lnSpc>
                <a:spcPct val="150000"/>
              </a:lnSpc>
            </a:pPr>
            <a:r>
              <a:rPr lang="el-GR" dirty="0"/>
              <a:t>σε σχέση με τα</a:t>
            </a:r>
          </a:p>
          <a:p>
            <a:pPr algn="ctr">
              <a:lnSpc>
                <a:spcPct val="150000"/>
              </a:lnSpc>
            </a:pPr>
            <a:r>
              <a:rPr lang="el-GR" dirty="0"/>
              <a:t> β-κύτταρα</a:t>
            </a:r>
            <a:r>
              <a:rPr lang="en-US" dirty="0"/>
              <a:t>  </a:t>
            </a:r>
            <a:endParaRPr lang="el-GR" dirty="0"/>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40962" name="Picture 2" descr="C:\Documents and Settings\SPYROS\Desktop\image_81.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5" name="4 - Θέση περιεχομένου"/>
          <p:cNvSpPr>
            <a:spLocks noGrp="1"/>
          </p:cNvSpPr>
          <p:nvPr>
            <p:ph idx="1"/>
          </p:nvPr>
        </p:nvSpPr>
        <p:spPr/>
        <p:txBody>
          <a:bodyPr/>
          <a:lstStyle/>
          <a:p>
            <a:endParaRPr lang="el-GR" dirty="0"/>
          </a:p>
        </p:txBody>
      </p:sp>
      <p:pic>
        <p:nvPicPr>
          <p:cNvPr id="41987" name="Picture 3" descr="C:\Documents and Settings\SPYROS\Desktop\image_88.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43010" name="Picture 2" descr="C:\Documents and Settings\SPYROS\Desktop\image_89.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57290" y="160717"/>
            <a:ext cx="6429420" cy="803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t>M</a:t>
            </a:r>
            <a:r>
              <a:rPr lang="el-GR" sz="2100" b="1" dirty="0" err="1"/>
              <a:t>ηνύματα</a:t>
            </a:r>
            <a:endParaRPr lang="el-GR" sz="2100" b="1" dirty="0"/>
          </a:p>
        </p:txBody>
      </p:sp>
      <p:sp>
        <p:nvSpPr>
          <p:cNvPr id="6" name="5 - Ορθογώνιο"/>
          <p:cNvSpPr/>
          <p:nvPr/>
        </p:nvSpPr>
        <p:spPr>
          <a:xfrm>
            <a:off x="1357290" y="1071552"/>
            <a:ext cx="6429420" cy="3857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Font typeface="Arial" pitchFamily="34" charset="0"/>
              <a:buChar char="•"/>
            </a:pPr>
            <a:r>
              <a:rPr lang="el-GR" b="1" dirty="0"/>
              <a:t>Οι α- και β- κιρκάδιοι ρυθμοί καταγράφουν διαφορετικές αιχμές </a:t>
            </a:r>
          </a:p>
          <a:p>
            <a:pPr algn="ctr">
              <a:lnSpc>
                <a:spcPct val="150000"/>
              </a:lnSpc>
            </a:pPr>
            <a:r>
              <a:rPr lang="el-GR" b="1" dirty="0"/>
              <a:t>και  αυξομειώσεις </a:t>
            </a:r>
            <a:r>
              <a:rPr lang="en-US" b="1" dirty="0"/>
              <a:t>in vivo </a:t>
            </a:r>
            <a:r>
              <a:rPr lang="el-GR" b="1" dirty="0"/>
              <a:t>και </a:t>
            </a:r>
            <a:r>
              <a:rPr lang="en-US" b="1" dirty="0"/>
              <a:t>in vitro</a:t>
            </a:r>
            <a:endParaRPr lang="el-GR" b="1" dirty="0"/>
          </a:p>
          <a:p>
            <a:pPr algn="ctr">
              <a:lnSpc>
                <a:spcPct val="150000"/>
              </a:lnSpc>
              <a:buFont typeface="Arial" pitchFamily="34" charset="0"/>
              <a:buChar char="•"/>
            </a:pPr>
            <a:endParaRPr lang="en-US" b="1" dirty="0"/>
          </a:p>
          <a:p>
            <a:pPr algn="ctr">
              <a:lnSpc>
                <a:spcPct val="150000"/>
              </a:lnSpc>
              <a:buFont typeface="Arial" pitchFamily="34" charset="0"/>
              <a:buChar char="•"/>
            </a:pPr>
            <a:r>
              <a:rPr lang="el-GR" b="1" dirty="0"/>
              <a:t> </a:t>
            </a:r>
            <a:r>
              <a:rPr lang="en-US" b="1" dirty="0"/>
              <a:t>M</a:t>
            </a:r>
            <a:r>
              <a:rPr lang="el-GR" b="1" dirty="0" err="1"/>
              <a:t>εγάλος</a:t>
            </a:r>
            <a:r>
              <a:rPr lang="el-GR" b="1" dirty="0"/>
              <a:t> αριθμός ζωτικών </a:t>
            </a:r>
            <a:r>
              <a:rPr lang="el-GR" b="1" dirty="0" err="1"/>
              <a:t>γονιδιών</a:t>
            </a:r>
            <a:r>
              <a:rPr lang="el-GR" b="1" dirty="0"/>
              <a:t> στα α- και β- κύτταρα ρυθμίζονται υπό κιρκάδιο ρυθμό με παρόμοιο ή διαφορετικό ρυθμό σε δυο κυτταρικούς πληθυσμούς (</a:t>
            </a:r>
            <a:r>
              <a:rPr lang="en-US" b="1" dirty="0"/>
              <a:t>RNA </a:t>
            </a:r>
            <a:r>
              <a:rPr lang="en-US" b="1" dirty="0" err="1"/>
              <a:t>seq</a:t>
            </a:r>
            <a:r>
              <a:rPr lang="en-US" b="1" dirty="0"/>
              <a:t> )</a:t>
            </a:r>
            <a:endParaRPr lang="el-GR" b="1" dirty="0"/>
          </a:p>
          <a:p>
            <a:pPr algn="ctr">
              <a:lnSpc>
                <a:spcPct val="150000"/>
              </a:lnSpc>
            </a:pPr>
            <a:endParaRPr lang="en-US" b="1" dirty="0"/>
          </a:p>
          <a:p>
            <a:pPr algn="ctr">
              <a:lnSpc>
                <a:spcPct val="150000"/>
              </a:lnSpc>
              <a:buFont typeface="Arial" pitchFamily="34" charset="0"/>
              <a:buChar char="•"/>
            </a:pPr>
            <a:r>
              <a:rPr lang="el-GR" b="1" dirty="0"/>
              <a:t>Η ινσουλίνη και το </a:t>
            </a:r>
            <a:r>
              <a:rPr lang="el-GR" b="1" dirty="0" err="1"/>
              <a:t>γλουκαγόνο</a:t>
            </a:r>
            <a:r>
              <a:rPr lang="el-GR" b="1" dirty="0"/>
              <a:t> καταγράφουν διαφορετικό προφίλ αιχμών</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44034" name="Picture 2" descr="C:\Documents and Settings\SPYROS\Desktop\image_90.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57290" y="160718"/>
            <a:ext cx="6429420" cy="5357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ΕΡΩΤΗΣΕΙΣ ΚΑΙ ΠΡΟΟΠΤΙΚΕΣ</a:t>
            </a:r>
          </a:p>
        </p:txBody>
      </p:sp>
      <p:sp>
        <p:nvSpPr>
          <p:cNvPr id="6" name="5 - Ορθογώνιο"/>
          <p:cNvSpPr/>
          <p:nvPr/>
        </p:nvSpPr>
        <p:spPr>
          <a:xfrm>
            <a:off x="2643174" y="696502"/>
            <a:ext cx="3857652" cy="2955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Font typeface="Arial" pitchFamily="34" charset="0"/>
              <a:buChar char="•"/>
            </a:pPr>
            <a:r>
              <a:rPr lang="el-GR" b="1" dirty="0"/>
              <a:t>Είναι ο κιρκάδιος ρυθμός διαταραγμένος </a:t>
            </a:r>
          </a:p>
          <a:p>
            <a:pPr algn="ctr">
              <a:lnSpc>
                <a:spcPct val="150000"/>
              </a:lnSpc>
            </a:pPr>
            <a:r>
              <a:rPr lang="el-GR" b="1" dirty="0"/>
              <a:t>σε ασθενείς με ΣΔ τύπου 2;</a:t>
            </a:r>
          </a:p>
          <a:p>
            <a:pPr algn="ctr">
              <a:lnSpc>
                <a:spcPct val="150000"/>
              </a:lnSpc>
            </a:pPr>
            <a:endParaRPr lang="el-GR" b="1" dirty="0"/>
          </a:p>
          <a:p>
            <a:pPr algn="ctr">
              <a:lnSpc>
                <a:spcPct val="150000"/>
              </a:lnSpc>
              <a:buFont typeface="Arial" pitchFamily="34" charset="0"/>
              <a:buChar char="•"/>
            </a:pPr>
            <a:r>
              <a:rPr lang="el-GR" b="1" dirty="0"/>
              <a:t>Θα μπορούσε η κατανόηση του κιρκάδιου μεταβολικού ρυθμού σε μηχανιστικό επίπεδο να αποκαλύψει τρόπους θεραπευτικής παρέμβασης;</a:t>
            </a:r>
          </a:p>
          <a:p>
            <a:pPr algn="ctr">
              <a:lnSpc>
                <a:spcPct val="150000"/>
              </a:lnSpc>
              <a:buFont typeface="Arial" pitchFamily="34" charset="0"/>
              <a:buChar char="•"/>
            </a:pPr>
            <a:endParaRPr lang="el-GR" dirty="0"/>
          </a:p>
          <a:p>
            <a:pPr algn="ctr">
              <a:lnSpc>
                <a:spcPct val="150000"/>
              </a:lnSpc>
              <a:buFont typeface="Arial" pitchFamily="34" charset="0"/>
              <a:buChar char="•"/>
            </a:pPr>
            <a:r>
              <a:rPr lang="el-GR" b="1" dirty="0"/>
              <a:t>Ποιούς;</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p:cNvPicPr>
            <a:picLocks noGrp="1" noChangeAspect="1" noChangeArrowheads="1"/>
          </p:cNvPicPr>
          <p:nvPr>
            <p:ph idx="1"/>
          </p:nvPr>
        </p:nvPicPr>
        <p:blipFill>
          <a:blip r:embed="rId2" cstate="print"/>
          <a:srcRect/>
          <a:stretch>
            <a:fillRect/>
          </a:stretch>
        </p:blipFill>
        <p:spPr bwMode="auto">
          <a:xfrm>
            <a:off x="2141731" y="0"/>
            <a:ext cx="5050631" cy="176166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601670" y="1714500"/>
            <a:ext cx="2971800" cy="34290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680012" y="2355727"/>
            <a:ext cx="3028950" cy="1678781"/>
          </a:xfrm>
          <a:prstGeom prst="rect">
            <a:avLst/>
          </a:prstGeom>
          <a:noFill/>
          <a:ln w="9525">
            <a:noFill/>
            <a:miter lim="800000"/>
            <a:headEnd/>
            <a:tailEnd/>
          </a:ln>
        </p:spPr>
      </p:pic>
      <p:sp>
        <p:nvSpPr>
          <p:cNvPr id="6" name="5 - Ορθογώνιο"/>
          <p:cNvSpPr/>
          <p:nvPr/>
        </p:nvSpPr>
        <p:spPr>
          <a:xfrm>
            <a:off x="4625578" y="3268271"/>
            <a:ext cx="3053975" cy="7500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p:cNvPicPr>
            <a:picLocks noGrp="1" noChangeAspect="1" noChangeArrowheads="1"/>
          </p:cNvPicPr>
          <p:nvPr>
            <p:ph idx="1"/>
          </p:nvPr>
        </p:nvPicPr>
        <p:blipFill>
          <a:blip r:embed="rId2" cstate="print"/>
          <a:srcRect/>
          <a:stretch>
            <a:fillRect/>
          </a:stretch>
        </p:blipFill>
        <p:spPr bwMode="auto">
          <a:xfrm>
            <a:off x="1268620" y="-86116"/>
            <a:ext cx="6732380" cy="5229616"/>
          </a:xfrm>
          <a:prstGeom prst="rect">
            <a:avLst/>
          </a:prstGeom>
          <a:noFill/>
          <a:ln w="9525">
            <a:noFill/>
            <a:miter lim="800000"/>
            <a:headEnd/>
            <a:tailEnd/>
          </a:ln>
        </p:spPr>
      </p:pic>
      <p:sp>
        <p:nvSpPr>
          <p:cNvPr id="5" name="4 - Ορθογώνιο"/>
          <p:cNvSpPr/>
          <p:nvPr/>
        </p:nvSpPr>
        <p:spPr>
          <a:xfrm>
            <a:off x="4734018" y="3705876"/>
            <a:ext cx="3266982" cy="11341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5122" name="Picture 2" descr="C:\Documents and Settings\SPYROS\Desktop\image_17.jpg"/>
          <p:cNvPicPr>
            <a:picLocks noGrp="1" noChangeAspect="1" noChangeArrowheads="1"/>
          </p:cNvPicPr>
          <p:nvPr>
            <p:ph idx="1"/>
          </p:nvPr>
        </p:nvPicPr>
        <p:blipFill>
          <a:blip r:embed="rId2" cstate="print"/>
          <a:srcRect/>
          <a:stretch>
            <a:fillRect/>
          </a:stretch>
        </p:blipFill>
        <p:spPr bwMode="auto">
          <a:xfrm>
            <a:off x="1493658" y="357505"/>
            <a:ext cx="5670630" cy="4150556"/>
          </a:xfrm>
          <a:prstGeom prst="rect">
            <a:avLst/>
          </a:prstGeom>
          <a:noFill/>
        </p:spPr>
      </p:pic>
      <p:sp>
        <p:nvSpPr>
          <p:cNvPr id="4" name="3 - Ορθογώνιο"/>
          <p:cNvSpPr/>
          <p:nvPr/>
        </p:nvSpPr>
        <p:spPr>
          <a:xfrm>
            <a:off x="1464447" y="321453"/>
            <a:ext cx="5732900" cy="696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Η δυσλειτουργία των παραγόντων </a:t>
            </a:r>
            <a:r>
              <a:rPr lang="en-US" b="1" dirty="0"/>
              <a:t>CLOCK </a:t>
            </a:r>
            <a:r>
              <a:rPr lang="el-GR" b="1" dirty="0"/>
              <a:t>και Β</a:t>
            </a:r>
            <a:r>
              <a:rPr lang="en-US" b="1" dirty="0"/>
              <a:t>MAL1 </a:t>
            </a:r>
            <a:endParaRPr lang="el-GR" b="1" dirty="0"/>
          </a:p>
          <a:p>
            <a:pPr algn="ctr"/>
            <a:r>
              <a:rPr lang="el-GR" b="1" dirty="0"/>
              <a:t>οδηγεί σε </a:t>
            </a:r>
            <a:r>
              <a:rPr lang="el-GR" b="1" dirty="0" err="1"/>
              <a:t>υποινσουλιναιμία</a:t>
            </a:r>
            <a:r>
              <a:rPr lang="el-GR" b="1" dirty="0"/>
              <a:t> και σακχαρώδη διαβήτη</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0375" y="206651"/>
            <a:ext cx="8509000" cy="390525"/>
          </a:xfrm>
        </p:spPr>
        <p:txBody>
          <a:bodyPr>
            <a:normAutofit fontScale="90000"/>
          </a:bodyPr>
          <a:lstStyle/>
          <a:p>
            <a:r>
              <a:rPr lang="el-GR" dirty="0"/>
              <a:t>             Τρόποι διατροφής και σχεδιασμός γεύματος</a:t>
            </a:r>
          </a:p>
        </p:txBody>
      </p:sp>
      <p:sp>
        <p:nvSpPr>
          <p:cNvPr id="3" name="2 - Θέση κειμένου"/>
          <p:cNvSpPr>
            <a:spLocks noGrp="1"/>
          </p:cNvSpPr>
          <p:nvPr>
            <p:ph type="body" idx="1"/>
          </p:nvPr>
        </p:nvSpPr>
        <p:spPr>
          <a:xfrm>
            <a:off x="57150" y="1220788"/>
            <a:ext cx="8782050" cy="3922712"/>
          </a:xfrm>
        </p:spPr>
        <p:txBody>
          <a:bodyPr/>
          <a:lstStyle/>
          <a:p>
            <a:pPr>
              <a:lnSpc>
                <a:spcPct val="150000"/>
              </a:lnSpc>
            </a:pPr>
            <a:r>
              <a:rPr lang="el-GR" dirty="0"/>
              <a:t> Πληθώρα βέλτιστων τρόπων διατροφής </a:t>
            </a:r>
          </a:p>
          <a:p>
            <a:pPr>
              <a:lnSpc>
                <a:spcPct val="150000"/>
              </a:lnSpc>
            </a:pPr>
            <a:r>
              <a:rPr lang="el-GR" dirty="0"/>
              <a:t> Μέχρι τα στοιχεία ,σχετικά με τα συγκριτικά οφέλη των διαφορετικών τρόπων διατροφής να καταστούν σαφή, προτείνονται:</a:t>
            </a:r>
          </a:p>
          <a:p>
            <a:pPr marL="0" indent="0">
              <a:lnSpc>
                <a:spcPct val="150000"/>
              </a:lnSpc>
              <a:buNone/>
            </a:pPr>
            <a:r>
              <a:rPr lang="el-GR" dirty="0"/>
              <a:t>   1) Κατανάλωση μη αμυλούχων λαχανικών</a:t>
            </a:r>
          </a:p>
          <a:p>
            <a:pPr marL="0" indent="0">
              <a:lnSpc>
                <a:spcPct val="150000"/>
              </a:lnSpc>
              <a:buNone/>
            </a:pPr>
            <a:r>
              <a:rPr lang="el-GR" dirty="0"/>
              <a:t>   2) Ελάχιστη κατανάλωση ζάχαρης και επεξεργασμένων υδατανθράκων</a:t>
            </a:r>
          </a:p>
          <a:p>
            <a:pPr marL="0" indent="0">
              <a:lnSpc>
                <a:spcPct val="150000"/>
              </a:lnSpc>
              <a:buNone/>
            </a:pPr>
            <a:r>
              <a:rPr lang="el-GR" dirty="0"/>
              <a:t>   3) Αποφυγή  επεξεργασμένων τροφίμων</a:t>
            </a: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cstate="print"/>
          <a:srcRect/>
          <a:stretch>
            <a:fillRect/>
          </a:stretch>
        </p:blipFill>
        <p:spPr bwMode="auto">
          <a:xfrm>
            <a:off x="1763688" y="1"/>
            <a:ext cx="5486400" cy="1450181"/>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1407319" y="1796654"/>
            <a:ext cx="6329363" cy="1550194"/>
          </a:xfrm>
          <a:prstGeom prst="rect">
            <a:avLst/>
          </a:prstGeom>
          <a:noFill/>
          <a:ln w="9525">
            <a:noFill/>
            <a:miter lim="800000"/>
            <a:headEnd/>
            <a:tailEnd/>
          </a:ln>
        </p:spPr>
      </p:pic>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p:cNvPicPr>
            <a:picLocks noGrp="1" noChangeAspect="1" noChangeArrowheads="1"/>
          </p:cNvPicPr>
          <p:nvPr>
            <p:ph idx="1"/>
          </p:nvPr>
        </p:nvPicPr>
        <p:blipFill>
          <a:blip r:embed="rId2" cstate="print"/>
          <a:srcRect/>
          <a:stretch>
            <a:fillRect/>
          </a:stretch>
        </p:blipFill>
        <p:spPr bwMode="auto">
          <a:xfrm>
            <a:off x="1143000" y="0"/>
            <a:ext cx="6858000" cy="5143500"/>
          </a:xfrm>
          <a:prstGeom prst="rect">
            <a:avLst/>
          </a:prstGeom>
          <a:noFill/>
          <a:ln w="9525">
            <a:no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p:cNvPicPr>
            <a:picLocks noGrp="1" noChangeAspect="1" noChangeArrowheads="1"/>
          </p:cNvPicPr>
          <p:nvPr>
            <p:ph idx="1"/>
          </p:nvPr>
        </p:nvPicPr>
        <p:blipFill>
          <a:blip r:embed="rId2" cstate="print"/>
          <a:srcRect/>
          <a:stretch>
            <a:fillRect/>
          </a:stretch>
        </p:blipFill>
        <p:spPr bwMode="auto">
          <a:xfrm>
            <a:off x="1143000" y="0"/>
            <a:ext cx="6858000" cy="5143500"/>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44034" name="Picture 2" descr="C:\Documents and Settings\SPYROS\Desktop\image_90.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Ορθογώνιο"/>
          <p:cNvSpPr/>
          <p:nvPr/>
        </p:nvSpPr>
        <p:spPr>
          <a:xfrm>
            <a:off x="1331640" y="0"/>
            <a:ext cx="6455070" cy="803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dirty="0"/>
              <a:t>ΕΡΩΤΗΣΕΙΣ ΚΑΙ ΠΡΟΟΠΤΙΚΕΣ</a:t>
            </a:r>
          </a:p>
        </p:txBody>
      </p:sp>
      <p:sp>
        <p:nvSpPr>
          <p:cNvPr id="6" name="5 - Ορθογώνιο"/>
          <p:cNvSpPr/>
          <p:nvPr/>
        </p:nvSpPr>
        <p:spPr>
          <a:xfrm>
            <a:off x="2643174" y="681540"/>
            <a:ext cx="3873042" cy="3186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Font typeface="Arial" pitchFamily="34" charset="0"/>
              <a:buChar char="•"/>
            </a:pPr>
            <a:r>
              <a:rPr lang="el-GR" sz="1050" b="1" dirty="0"/>
              <a:t>Είναι ο κιρκάδιος ρυθμός ομοιοστασίας</a:t>
            </a:r>
          </a:p>
          <a:p>
            <a:pPr algn="ctr">
              <a:lnSpc>
                <a:spcPct val="150000"/>
              </a:lnSpc>
            </a:pPr>
            <a:r>
              <a:rPr lang="el-GR" sz="1050" b="1" dirty="0"/>
              <a:t>γλυκόζης διαταραγμένος </a:t>
            </a:r>
          </a:p>
          <a:p>
            <a:pPr algn="ctr">
              <a:lnSpc>
                <a:spcPct val="150000"/>
              </a:lnSpc>
            </a:pPr>
            <a:r>
              <a:rPr lang="el-GR" sz="1050" b="1" dirty="0"/>
              <a:t>σε ασθενείς με ΣΔ τύπου 2</a:t>
            </a:r>
            <a:r>
              <a:rPr lang="el-GR" sz="1050" b="1" dirty="0">
                <a:solidFill>
                  <a:schemeClr val="bg1"/>
                </a:solidFill>
              </a:rPr>
              <a:t>; </a:t>
            </a:r>
          </a:p>
          <a:p>
            <a:pPr algn="ctr">
              <a:lnSpc>
                <a:spcPct val="150000"/>
              </a:lnSpc>
            </a:pPr>
            <a:endParaRPr lang="el-GR" sz="1050" b="1" dirty="0">
              <a:solidFill>
                <a:schemeClr val="bg1"/>
              </a:solidFill>
            </a:endParaRPr>
          </a:p>
          <a:p>
            <a:pPr algn="ctr">
              <a:lnSpc>
                <a:spcPct val="150000"/>
              </a:lnSpc>
            </a:pPr>
            <a:r>
              <a:rPr lang="el-GR" b="1" i="1" dirty="0">
                <a:solidFill>
                  <a:srgbClr val="FFFF00"/>
                </a:solidFill>
              </a:rPr>
              <a:t>ΝΑΙ ,με βάση τα διαθέσιμα δεδομένα</a:t>
            </a:r>
            <a:endParaRPr lang="el-GR" b="1" dirty="0"/>
          </a:p>
          <a:p>
            <a:pPr algn="ctr">
              <a:lnSpc>
                <a:spcPct val="150000"/>
              </a:lnSpc>
              <a:buFont typeface="Arial" pitchFamily="34" charset="0"/>
              <a:buChar char="•"/>
            </a:pPr>
            <a:r>
              <a:rPr lang="el-GR" sz="1050" b="1" dirty="0"/>
              <a:t>Θα μπορούσε η κατανόηση του κιρκάδιου μεταβολικού ρυθμού σε μηχανιστικό επίπεδο να αποκαλύψει τρόπους θεραπευτικής παρέμβασης</a:t>
            </a:r>
          </a:p>
          <a:p>
            <a:pPr algn="ctr">
              <a:lnSpc>
                <a:spcPct val="150000"/>
              </a:lnSpc>
            </a:pPr>
            <a:r>
              <a:rPr lang="el-GR" sz="1050" b="1" dirty="0"/>
              <a:t>και ποιούς;</a:t>
            </a:r>
          </a:p>
          <a:p>
            <a:pPr algn="ctr">
              <a:lnSpc>
                <a:spcPct val="150000"/>
              </a:lnSpc>
            </a:pPr>
            <a:r>
              <a:rPr lang="el-GR" sz="1050" b="1" dirty="0"/>
              <a:t> </a:t>
            </a:r>
          </a:p>
          <a:p>
            <a:pPr algn="ctr">
              <a:lnSpc>
                <a:spcPct val="150000"/>
              </a:lnSpc>
            </a:pPr>
            <a:r>
              <a:rPr lang="el-GR" b="1" i="1" dirty="0">
                <a:solidFill>
                  <a:srgbClr val="FFFF00"/>
                </a:solidFill>
              </a:rPr>
              <a:t>Κιρκαδιανή </a:t>
            </a:r>
            <a:r>
              <a:rPr lang="en-GB" b="1" i="1" dirty="0">
                <a:solidFill>
                  <a:srgbClr val="FFFF00"/>
                </a:solidFill>
              </a:rPr>
              <a:t> </a:t>
            </a:r>
            <a:r>
              <a:rPr lang="el-GR" b="1" i="1" dirty="0">
                <a:solidFill>
                  <a:srgbClr val="FFFF00"/>
                </a:solidFill>
              </a:rPr>
              <a:t>ή </a:t>
            </a:r>
            <a:r>
              <a:rPr lang="el-GR" b="1" i="1" dirty="0" err="1">
                <a:solidFill>
                  <a:srgbClr val="FFFF00"/>
                </a:solidFill>
              </a:rPr>
              <a:t>χρονο</a:t>
            </a:r>
            <a:r>
              <a:rPr lang="el-GR" b="1" i="1" dirty="0">
                <a:solidFill>
                  <a:srgbClr val="FFFF00"/>
                </a:solidFill>
              </a:rPr>
              <a:t>-καθοριζόμενη </a:t>
            </a:r>
          </a:p>
          <a:p>
            <a:pPr algn="ctr">
              <a:lnSpc>
                <a:spcPct val="150000"/>
              </a:lnSpc>
            </a:pPr>
            <a:r>
              <a:rPr lang="el-GR" b="1" i="1" dirty="0">
                <a:solidFill>
                  <a:srgbClr val="FFFF00"/>
                </a:solidFill>
              </a:rPr>
              <a:t>πρόσληψη τροφής;</a:t>
            </a:r>
          </a:p>
          <a:p>
            <a:pPr algn="ctr">
              <a:lnSpc>
                <a:spcPct val="150000"/>
              </a:lnSpc>
            </a:pPr>
            <a:endParaRPr lang="el-GR" b="1"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8130" name="Picture 2" descr="C:\Documents and Settings\SPYROS\Desktop\image_18 (1).jpg"/>
          <p:cNvPicPr>
            <a:picLocks noGrp="1" noChangeAspect="1" noChangeArrowheads="1"/>
          </p:cNvPicPr>
          <p:nvPr>
            <p:ph idx="1"/>
          </p:nvPr>
        </p:nvPicPr>
        <p:blipFill>
          <a:blip r:embed="rId2" cstate="print"/>
          <a:srcRect/>
          <a:stretch>
            <a:fillRect/>
          </a:stretch>
        </p:blipFill>
        <p:spPr bwMode="auto">
          <a:xfrm>
            <a:off x="1464447" y="214297"/>
            <a:ext cx="6215106" cy="4505438"/>
          </a:xfrm>
          <a:prstGeom prst="rect">
            <a:avLst/>
          </a:prstGeom>
          <a:noFill/>
        </p:spPr>
      </p:pic>
      <p:sp>
        <p:nvSpPr>
          <p:cNvPr id="6" name="5 - Ορθογώνιο"/>
          <p:cNvSpPr/>
          <p:nvPr/>
        </p:nvSpPr>
        <p:spPr>
          <a:xfrm>
            <a:off x="5000628" y="482188"/>
            <a:ext cx="2732504" cy="42327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l-GR" sz="1500" b="1" dirty="0"/>
              <a:t>1)Διαταραχή εναλλαγής </a:t>
            </a:r>
          </a:p>
          <a:p>
            <a:pPr algn="ctr">
              <a:lnSpc>
                <a:spcPct val="200000"/>
              </a:lnSpc>
            </a:pPr>
            <a:r>
              <a:rPr lang="el-GR" sz="1500" b="1" dirty="0"/>
              <a:t>φωτός-σκότους</a:t>
            </a:r>
          </a:p>
          <a:p>
            <a:pPr algn="ctr">
              <a:lnSpc>
                <a:spcPct val="200000"/>
              </a:lnSpc>
              <a:buFont typeface="Arial" pitchFamily="34" charset="0"/>
              <a:buChar char="•"/>
            </a:pPr>
            <a:endParaRPr lang="el-GR" sz="1500" b="1" dirty="0"/>
          </a:p>
          <a:p>
            <a:pPr algn="ctr">
              <a:lnSpc>
                <a:spcPct val="200000"/>
              </a:lnSpc>
            </a:pPr>
            <a:r>
              <a:rPr lang="el-GR" sz="1500" b="1" dirty="0"/>
              <a:t>2)Διαταραχή σε ιστούς-στόχους</a:t>
            </a:r>
          </a:p>
          <a:p>
            <a:pPr algn="ctr">
              <a:lnSpc>
                <a:spcPct val="200000"/>
              </a:lnSpc>
            </a:pPr>
            <a:endParaRPr lang="el-GR" sz="1500" b="1" dirty="0"/>
          </a:p>
          <a:p>
            <a:pPr algn="ctr">
              <a:lnSpc>
                <a:spcPct val="200000"/>
              </a:lnSpc>
            </a:pPr>
            <a:r>
              <a:rPr lang="el-GR" sz="1500" b="1" dirty="0"/>
              <a:t>3)Διαταραχή λήψης τροφής (κατάργηση </a:t>
            </a:r>
          </a:p>
          <a:p>
            <a:pPr algn="ctr">
              <a:lnSpc>
                <a:spcPct val="200000"/>
              </a:lnSpc>
            </a:pPr>
            <a:r>
              <a:rPr lang="el-GR" sz="1500" b="1" dirty="0" err="1"/>
              <a:t>χρονοβιολογίας</a:t>
            </a:r>
            <a:endParaRPr lang="el-GR" sz="1500" b="1" dirty="0"/>
          </a:p>
          <a:p>
            <a:pPr algn="ctr">
              <a:lnSpc>
                <a:spcPct val="200000"/>
              </a:lnSpc>
            </a:pPr>
            <a:r>
              <a:rPr lang="el-GR" sz="1500" b="1" dirty="0"/>
              <a:t> πρόσληψης τροφής</a:t>
            </a:r>
            <a:r>
              <a:rPr lang="el-GR" sz="1500" dirty="0"/>
              <a:t>)</a:t>
            </a:r>
          </a:p>
        </p:txBody>
      </p:sp>
      <p:sp>
        <p:nvSpPr>
          <p:cNvPr id="7" name="6 - Σταυρός"/>
          <p:cNvSpPr/>
          <p:nvPr/>
        </p:nvSpPr>
        <p:spPr>
          <a:xfrm>
            <a:off x="2141730" y="1221600"/>
            <a:ext cx="324036" cy="324036"/>
          </a:xfrm>
          <a:prstGeom prst="plu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Σταυρός"/>
          <p:cNvSpPr/>
          <p:nvPr/>
        </p:nvSpPr>
        <p:spPr>
          <a:xfrm>
            <a:off x="2087724" y="3219822"/>
            <a:ext cx="324036" cy="324036"/>
          </a:xfrm>
          <a:prstGeom prst="plu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1202" name="Picture 2" descr="C:\Documents and Settings\SPYROS\Desktop\image_19.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cxnSp>
        <p:nvCxnSpPr>
          <p:cNvPr id="6" name="5 - Ευθεία γραμμή σύνδεσης"/>
          <p:cNvCxnSpPr/>
          <p:nvPr/>
        </p:nvCxnSpPr>
        <p:spPr>
          <a:xfrm>
            <a:off x="6500826" y="3482585"/>
            <a:ext cx="6429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6 - Ευθεία γραμμή σύνδεσης"/>
          <p:cNvCxnSpPr/>
          <p:nvPr/>
        </p:nvCxnSpPr>
        <p:spPr>
          <a:xfrm>
            <a:off x="1518025" y="3643320"/>
            <a:ext cx="562574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 Ευθεία γραμμή σύνδεσης"/>
          <p:cNvCxnSpPr/>
          <p:nvPr/>
        </p:nvCxnSpPr>
        <p:spPr>
          <a:xfrm>
            <a:off x="1518026" y="3804056"/>
            <a:ext cx="20359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2226" name="Picture 2" descr="C:\Documents and Settings\SPYROS\Desktop\image_20.jpg"/>
          <p:cNvPicPr>
            <a:picLocks noGrp="1" noChangeAspect="1" noChangeArrowheads="1"/>
          </p:cNvPicPr>
          <p:nvPr>
            <p:ph idx="1"/>
          </p:nvPr>
        </p:nvPicPr>
        <p:blipFill>
          <a:blip r:embed="rId2" cstate="print"/>
          <a:srcRect/>
          <a:stretch>
            <a:fillRect/>
          </a:stretch>
        </p:blipFill>
        <p:spPr bwMode="auto">
          <a:xfrm>
            <a:off x="1385646" y="357505"/>
            <a:ext cx="6048672" cy="4237118"/>
          </a:xfrm>
          <a:prstGeom prst="rect">
            <a:avLst/>
          </a:prstGeom>
          <a:noFill/>
        </p:spPr>
      </p:pic>
      <p:sp>
        <p:nvSpPr>
          <p:cNvPr id="4" name="3 - Στρογγυλεμένο ορθογώνιο"/>
          <p:cNvSpPr/>
          <p:nvPr/>
        </p:nvSpPr>
        <p:spPr>
          <a:xfrm>
            <a:off x="1709682" y="573528"/>
            <a:ext cx="5130570" cy="486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r>
              <a:rPr lang="en-GB" dirty="0"/>
              <a:t>‘</a:t>
            </a:r>
            <a:r>
              <a:rPr lang="en-GB" b="1" dirty="0"/>
              <a:t>’</a:t>
            </a:r>
            <a:r>
              <a:rPr lang="el-GR" b="1" dirty="0"/>
              <a:t>Μοντέλο </a:t>
            </a:r>
            <a:r>
              <a:rPr lang="el-GR" b="1" dirty="0" err="1"/>
              <a:t>αποσυγχρονισμού</a:t>
            </a:r>
            <a:r>
              <a:rPr lang="el-GR" b="1" dirty="0"/>
              <a:t> διατροφικής πρόσληψης’’</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3250" name="Picture 2" descr="C:\Documents and Settings\SPYROS\Desktop\image_21.jpg"/>
          <p:cNvPicPr>
            <a:picLocks noGrp="1" noChangeAspect="1" noChangeArrowheads="1"/>
          </p:cNvPicPr>
          <p:nvPr>
            <p:ph idx="1"/>
          </p:nvPr>
        </p:nvPicPr>
        <p:blipFill>
          <a:blip r:embed="rId2" cstate="print"/>
          <a:srcRect/>
          <a:stretch>
            <a:fillRect/>
          </a:stretch>
        </p:blipFill>
        <p:spPr bwMode="auto">
          <a:xfrm>
            <a:off x="1601670" y="141481"/>
            <a:ext cx="5886654" cy="4453142"/>
          </a:xfrm>
          <a:prstGeom prst="rect">
            <a:avLst/>
          </a:prstGeom>
          <a:noFill/>
        </p:spPr>
      </p:pic>
      <p:sp>
        <p:nvSpPr>
          <p:cNvPr id="4" name="3 - Στρογγυλεμένο ορθογώνιο"/>
          <p:cNvSpPr/>
          <p:nvPr/>
        </p:nvSpPr>
        <p:spPr>
          <a:xfrm>
            <a:off x="1709682" y="411510"/>
            <a:ext cx="5130570" cy="4860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r>
              <a:rPr lang="en-GB" dirty="0"/>
              <a:t>‘</a:t>
            </a:r>
            <a:r>
              <a:rPr lang="en-GB" b="1" dirty="0"/>
              <a:t>’</a:t>
            </a:r>
            <a:r>
              <a:rPr lang="el-GR" b="1" dirty="0"/>
              <a:t>Μοντέλο </a:t>
            </a:r>
            <a:r>
              <a:rPr lang="el-GR" b="1" dirty="0" err="1"/>
              <a:t>αποσυγχρονισμού</a:t>
            </a:r>
            <a:r>
              <a:rPr lang="el-GR" b="1" dirty="0"/>
              <a:t> διατροφικής πρόσληψης’’</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4274" name="Picture 2" descr="C:\Documents and Settings\SPYROS\Desktop\image_23.jpg"/>
          <p:cNvPicPr>
            <a:picLocks noChangeAspect="1" noChangeArrowheads="1"/>
          </p:cNvPicPr>
          <p:nvPr/>
        </p:nvPicPr>
        <p:blipFill>
          <a:blip r:embed="rId2" cstate="print"/>
          <a:srcRect/>
          <a:stretch>
            <a:fillRect/>
          </a:stretch>
        </p:blipFill>
        <p:spPr bwMode="auto">
          <a:xfrm>
            <a:off x="1331640" y="195486"/>
            <a:ext cx="6457950" cy="4857750"/>
          </a:xfrm>
          <a:prstGeom prst="rect">
            <a:avLst/>
          </a:prstGeom>
          <a:noFill/>
        </p:spPr>
      </p:pic>
      <p:sp>
        <p:nvSpPr>
          <p:cNvPr id="5" name="4 - Στρογγυλεμένο ορθογώνιο"/>
          <p:cNvSpPr/>
          <p:nvPr/>
        </p:nvSpPr>
        <p:spPr>
          <a:xfrm>
            <a:off x="1763688" y="411510"/>
            <a:ext cx="4914546" cy="540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 </a:t>
            </a:r>
            <a:r>
              <a:rPr lang="en-GB" b="1" dirty="0"/>
              <a:t>‘’</a:t>
            </a:r>
            <a:r>
              <a:rPr lang="el-GR" b="1" dirty="0"/>
              <a:t>Μοντέλο </a:t>
            </a:r>
            <a:r>
              <a:rPr lang="el-GR" b="1" dirty="0" err="1"/>
              <a:t>αποσυγχρονισμού</a:t>
            </a:r>
            <a:r>
              <a:rPr lang="el-GR" b="1" dirty="0"/>
              <a:t> διατροφικής πρόσληψης’’</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5298" name="Picture 2" descr="C:\Documents and Settings\SPYROS\Desktop\image_24.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1B294807-4BB2-8FB8-3173-7612993FB48C}"/>
              </a:ext>
            </a:extLst>
          </p:cNvPr>
          <p:cNvSpPr>
            <a:spLocks noGrp="1"/>
          </p:cNvSpPr>
          <p:nvPr>
            <p:ph idx="1"/>
          </p:nvPr>
        </p:nvSpPr>
        <p:spPr>
          <a:xfrm>
            <a:off x="57150" y="594184"/>
            <a:ext cx="8938260" cy="3838190"/>
          </a:xfrm>
        </p:spPr>
        <p:txBody>
          <a:bodyPr/>
          <a:lstStyle/>
          <a:p>
            <a:pPr algn="l">
              <a:lnSpc>
                <a:spcPct val="150000"/>
              </a:lnSpc>
            </a:pPr>
            <a:r>
              <a:rPr lang="el-GR" sz="1800" b="0" i="0" u="none" strike="noStrike" baseline="0" dirty="0"/>
              <a:t>Οι ασθενείς με ΣΔ προσλαμβάνουν ίδιες αναλογίες </a:t>
            </a:r>
            <a:r>
              <a:rPr lang="el-GR" sz="1800" b="0" i="0" u="none" strike="noStrike" baseline="0" dirty="0" err="1"/>
              <a:t>μακροθρεπτικών</a:t>
            </a:r>
            <a:r>
              <a:rPr lang="el-GR" sz="1800" b="0" i="0" u="none" strike="noStrike" baseline="0" dirty="0"/>
              <a:t> με αυτές του γενικού πληθυσμού </a:t>
            </a:r>
            <a:endParaRPr lang="el-GR" dirty="0"/>
          </a:p>
          <a:p>
            <a:pPr algn="l">
              <a:lnSpc>
                <a:spcPct val="150000"/>
              </a:lnSpc>
            </a:pPr>
            <a:r>
              <a:rPr lang="en-US" sz="1800" b="0" i="0" u="none" strike="noStrike" baseline="0" dirty="0"/>
              <a:t>45%</a:t>
            </a:r>
            <a:r>
              <a:rPr lang="el-GR" sz="1800" b="0" i="0" u="none" strike="noStrike" baseline="0" dirty="0"/>
              <a:t> ΥΔ </a:t>
            </a:r>
          </a:p>
          <a:p>
            <a:pPr algn="l">
              <a:lnSpc>
                <a:spcPct val="150000"/>
              </a:lnSpc>
            </a:pPr>
            <a:r>
              <a:rPr lang="en-US" sz="1800" b="0" i="0" u="none" strike="noStrike" baseline="0" dirty="0"/>
              <a:t>36–</a:t>
            </a:r>
            <a:r>
              <a:rPr lang="el-GR" sz="1800" b="0" i="0" u="none" strike="noStrike" baseline="0" dirty="0"/>
              <a:t> </a:t>
            </a:r>
            <a:r>
              <a:rPr lang="en-US" sz="1800" b="0" i="0" u="none" strike="noStrike" baseline="0" dirty="0"/>
              <a:t>40% </a:t>
            </a:r>
            <a:r>
              <a:rPr lang="el-GR" sz="1800" b="0" i="0" u="none" strike="noStrike" baseline="0" dirty="0"/>
              <a:t>Λ</a:t>
            </a:r>
          </a:p>
          <a:p>
            <a:pPr algn="l">
              <a:lnSpc>
                <a:spcPct val="150000"/>
              </a:lnSpc>
            </a:pPr>
            <a:r>
              <a:rPr lang="en-US" sz="1800" b="0" i="0" u="none" strike="noStrike" baseline="0" dirty="0"/>
              <a:t>16–18% </a:t>
            </a:r>
            <a:endParaRPr lang="el-GR" sz="1800" b="0" i="0" u="none" strike="noStrike" baseline="0" dirty="0"/>
          </a:p>
          <a:p>
            <a:pPr algn="l">
              <a:lnSpc>
                <a:spcPct val="150000"/>
              </a:lnSpc>
            </a:pPr>
            <a:r>
              <a:rPr lang="el-GR" dirty="0"/>
              <a:t>Ανεξάρτητα κατανομής ,η συνολική θερμιδική πρόσληψη ,συστήνεται ως βέλτιστη για την επίτευξη στόχων </a:t>
            </a:r>
            <a:r>
              <a:rPr lang="el-GR" dirty="0" err="1"/>
              <a:t>επι</a:t>
            </a:r>
            <a:r>
              <a:rPr lang="el-GR" dirty="0"/>
              <a:t> του σωματικού βάρους</a:t>
            </a:r>
          </a:p>
          <a:p>
            <a:pPr algn="l">
              <a:lnSpc>
                <a:spcPct val="150000"/>
              </a:lnSpc>
            </a:pPr>
            <a:r>
              <a:rPr lang="el-GR" sz="1800" b="0" i="0" u="none" strike="noStrike" baseline="0" dirty="0"/>
              <a:t>Η κατανομή επίσης εξαρτάται από τους μεταβολικούς στόχους (γλυκαιμία, λιπίδια κ.α.),φυσική δραστηριότητα ,διαθεσιμότητα και προτίμηση τροφών</a:t>
            </a:r>
            <a:endParaRPr lang="el-GR" dirty="0"/>
          </a:p>
        </p:txBody>
      </p:sp>
      <p:sp>
        <p:nvSpPr>
          <p:cNvPr id="3" name="Τίτλος 2">
            <a:extLst>
              <a:ext uri="{FF2B5EF4-FFF2-40B4-BE49-F238E27FC236}">
                <a16:creationId xmlns="" xmlns:a16="http://schemas.microsoft.com/office/drawing/2014/main" id="{F49603B3-524A-09A7-98FE-3098CE48E50E}"/>
              </a:ext>
            </a:extLst>
          </p:cNvPr>
          <p:cNvSpPr>
            <a:spLocks noGrp="1"/>
          </p:cNvSpPr>
          <p:nvPr>
            <p:ph type="title"/>
          </p:nvPr>
        </p:nvSpPr>
        <p:spPr>
          <a:xfrm>
            <a:off x="316800" y="202772"/>
            <a:ext cx="8510400" cy="391412"/>
          </a:xfrm>
        </p:spPr>
        <p:txBody>
          <a:bodyPr>
            <a:normAutofit fontScale="90000"/>
          </a:bodyPr>
          <a:lstStyle/>
          <a:p>
            <a:pPr algn="ctr"/>
            <a:r>
              <a:rPr lang="el-GR" b="1" dirty="0">
                <a:solidFill>
                  <a:schemeClr val="tx1"/>
                </a:solidFill>
              </a:rPr>
              <a:t>ΜΑΚΡΟΘΡΕΠΤΙΚΑ ΣΤΟΙΧΕΙΑ</a:t>
            </a:r>
            <a:endParaRPr lang="el-GR" dirty="0"/>
          </a:p>
        </p:txBody>
      </p:sp>
      <p:sp>
        <p:nvSpPr>
          <p:cNvPr id="4" name="Θέση κειμένου 3">
            <a:extLst>
              <a:ext uri="{FF2B5EF4-FFF2-40B4-BE49-F238E27FC236}">
                <a16:creationId xmlns="" xmlns:a16="http://schemas.microsoft.com/office/drawing/2014/main" id="{05EB6FBC-8673-2FEC-7581-A539A8B1C482}"/>
              </a:ext>
            </a:extLst>
          </p:cNvPr>
          <p:cNvSpPr>
            <a:spLocks noGrp="1"/>
          </p:cNvSpPr>
          <p:nvPr>
            <p:ph type="body" sz="quarter" idx="10"/>
          </p:nvPr>
        </p:nvSpPr>
        <p:spPr>
          <a:xfrm>
            <a:off x="408240" y="4372674"/>
            <a:ext cx="8509700" cy="770826"/>
          </a:xfrm>
        </p:spPr>
        <p:txBody>
          <a:bodyPr/>
          <a:lstStyle/>
          <a:p>
            <a:endParaRPr lang="el-GR" dirty="0"/>
          </a:p>
          <a:p>
            <a:r>
              <a:rPr lang="el-GR" dirty="0"/>
              <a:t> </a:t>
            </a:r>
          </a:p>
        </p:txBody>
      </p:sp>
    </p:spTree>
    <p:extLst>
      <p:ext uri="{BB962C8B-B14F-4D97-AF65-F5344CB8AC3E}">
        <p14:creationId xmlns="" xmlns:p14="http://schemas.microsoft.com/office/powerpoint/2010/main" val="767206950"/>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6322" name="Picture 2" descr="C:\Documents and Settings\SPYROS\Desktop\image_25.jpg"/>
          <p:cNvPicPr>
            <a:picLocks noChangeAspect="1" noChangeArrowheads="1"/>
          </p:cNvPicPr>
          <p:nvPr/>
        </p:nvPicPr>
        <p:blipFill>
          <a:blip r:embed="rId2" cstate="print"/>
          <a:srcRect/>
          <a:stretch>
            <a:fillRect/>
          </a:stretch>
        </p:blipFill>
        <p:spPr bwMode="auto">
          <a:xfrm>
            <a:off x="1343025" y="142875"/>
            <a:ext cx="6457950" cy="4857750"/>
          </a:xfrm>
          <a:prstGeom prst="rect">
            <a:avLst/>
          </a:prstGeom>
          <a:noFill/>
        </p:spPr>
      </p:pic>
      <p:sp>
        <p:nvSpPr>
          <p:cNvPr id="5" name="4 - Στρογγυλεμένο ορθογώνιο"/>
          <p:cNvSpPr/>
          <p:nvPr/>
        </p:nvSpPr>
        <p:spPr>
          <a:xfrm>
            <a:off x="1709682" y="2247714"/>
            <a:ext cx="2214246" cy="1242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Διαταραχή κιρκάδιας πρόσληψης τροφής</a:t>
            </a:r>
          </a:p>
        </p:txBody>
      </p:sp>
      <p:sp>
        <p:nvSpPr>
          <p:cNvPr id="7" name="6 - Στρογγυλεμένο ορθογώνιο"/>
          <p:cNvSpPr/>
          <p:nvPr/>
        </p:nvSpPr>
        <p:spPr>
          <a:xfrm>
            <a:off x="4896036" y="2247714"/>
            <a:ext cx="2214246" cy="1242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Αύξηση σωματικού βάρους/</a:t>
            </a:r>
          </a:p>
          <a:p>
            <a:pPr algn="ctr"/>
            <a:r>
              <a:rPr lang="el-GR" dirty="0" err="1"/>
              <a:t>Δυσγλυκαιμία</a:t>
            </a:r>
            <a:endParaRPr lang="el-GR" dirty="0"/>
          </a:p>
        </p:txBody>
      </p:sp>
      <p:sp>
        <p:nvSpPr>
          <p:cNvPr id="8" name="7 - Στρογγυλεμένο ορθογώνιο"/>
          <p:cNvSpPr/>
          <p:nvPr/>
        </p:nvSpPr>
        <p:spPr>
          <a:xfrm>
            <a:off x="1709682" y="3705876"/>
            <a:ext cx="5508612" cy="810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Είναι η με βάση τον κιρκάδιο ρυθμό </a:t>
            </a:r>
            <a:r>
              <a:rPr lang="el-GR" dirty="0" err="1"/>
              <a:t>χρονο</a:t>
            </a:r>
            <a:r>
              <a:rPr lang="el-GR" dirty="0"/>
              <a:t>-καθοριζόμενη (</a:t>
            </a:r>
            <a:r>
              <a:rPr lang="en-GB" dirty="0"/>
              <a:t>time –restricted feeding)</a:t>
            </a:r>
            <a:r>
              <a:rPr lang="el-GR" dirty="0"/>
              <a:t> πρόσληψη τροφής,</a:t>
            </a:r>
            <a:r>
              <a:rPr lang="en-GB" dirty="0"/>
              <a:t> </a:t>
            </a:r>
            <a:r>
              <a:rPr lang="el-GR" dirty="0"/>
              <a:t>θεραπευτική προοπτική;</a:t>
            </a:r>
          </a:p>
        </p:txBody>
      </p:sp>
      <p:sp>
        <p:nvSpPr>
          <p:cNvPr id="9" name="8 - Στρογγυλεμένο ορθογώνιο"/>
          <p:cNvSpPr/>
          <p:nvPr/>
        </p:nvSpPr>
        <p:spPr>
          <a:xfrm>
            <a:off x="2735796" y="195486"/>
            <a:ext cx="3618402" cy="7020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ΕΡΕΥΝΗΤΙΚΗ ΥΠΟΘΕΣΗ</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p:cNvPicPr>
            <a:picLocks noGrp="1" noChangeAspect="1" noChangeArrowheads="1"/>
          </p:cNvPicPr>
          <p:nvPr>
            <p:ph idx="1"/>
          </p:nvPr>
        </p:nvPicPr>
        <p:blipFill>
          <a:blip r:embed="rId2" cstate="print"/>
          <a:srcRect/>
          <a:stretch>
            <a:fillRect/>
          </a:stretch>
        </p:blipFill>
        <p:spPr bwMode="auto">
          <a:xfrm>
            <a:off x="2465766" y="195487"/>
            <a:ext cx="4171950" cy="1650206"/>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275856" y="4569973"/>
            <a:ext cx="2628900" cy="364331"/>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2357755" y="1977684"/>
            <a:ext cx="4021931" cy="2043113"/>
          </a:xfrm>
          <a:prstGeom prst="rect">
            <a:avLst/>
          </a:prstGeom>
          <a:noFill/>
          <a:ln w="9525">
            <a:noFill/>
            <a:miter lim="800000"/>
            <a:headEnd/>
            <a:tailEnd/>
          </a:ln>
        </p:spPr>
      </p:pic>
      <p:sp>
        <p:nvSpPr>
          <p:cNvPr id="6" name="5 - Ορθογώνιο"/>
          <p:cNvSpPr/>
          <p:nvPr/>
        </p:nvSpPr>
        <p:spPr>
          <a:xfrm>
            <a:off x="3059832" y="2733768"/>
            <a:ext cx="3294366" cy="1620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Ορθογώνιο"/>
          <p:cNvSpPr/>
          <p:nvPr/>
        </p:nvSpPr>
        <p:spPr>
          <a:xfrm>
            <a:off x="2357754" y="2895786"/>
            <a:ext cx="3132348" cy="1620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cstate="print"/>
          <a:srcRect/>
          <a:stretch>
            <a:fillRect/>
          </a:stretch>
        </p:blipFill>
        <p:spPr bwMode="auto">
          <a:xfrm>
            <a:off x="1979712" y="249492"/>
            <a:ext cx="4968552" cy="4698522"/>
          </a:xfrm>
          <a:prstGeom prst="rect">
            <a:avLst/>
          </a:prstGeom>
          <a:noFill/>
          <a:ln w="9525">
            <a:noFill/>
            <a:miter lim="800000"/>
            <a:headEnd/>
            <a:tailEnd/>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85900" y="205978"/>
            <a:ext cx="6172200" cy="4580018"/>
          </a:xfrm>
        </p:spPr>
        <p:txBody>
          <a:bodyPr/>
          <a:lstStyle/>
          <a:p>
            <a:endParaRPr lang="el-GR" dirty="0"/>
          </a:p>
        </p:txBody>
      </p:sp>
      <p:pic>
        <p:nvPicPr>
          <p:cNvPr id="5122" name="Picture 2"/>
          <p:cNvPicPr>
            <a:picLocks noChangeAspect="1" noChangeArrowheads="1"/>
          </p:cNvPicPr>
          <p:nvPr/>
        </p:nvPicPr>
        <p:blipFill>
          <a:blip r:embed="rId2" cstate="print"/>
          <a:srcRect/>
          <a:stretch>
            <a:fillRect/>
          </a:stretch>
        </p:blipFill>
        <p:spPr bwMode="auto">
          <a:xfrm>
            <a:off x="1223628" y="66936"/>
            <a:ext cx="6696744" cy="5076564"/>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6300192" y="1"/>
            <a:ext cx="1443038" cy="335756"/>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1277635" y="0"/>
            <a:ext cx="2278856" cy="314325"/>
          </a:xfrm>
          <a:prstGeom prst="rect">
            <a:avLst/>
          </a:prstGeom>
          <a:noFill/>
          <a:ln w="9525">
            <a:noFill/>
            <a:miter lim="800000"/>
            <a:headEnd/>
            <a:tailEnd/>
          </a:ln>
        </p:spPr>
      </p:pic>
      <p:sp>
        <p:nvSpPr>
          <p:cNvPr id="6" name="5 - Ορθογώνιο"/>
          <p:cNvSpPr/>
          <p:nvPr/>
        </p:nvSpPr>
        <p:spPr>
          <a:xfrm>
            <a:off x="1143000" y="803659"/>
            <a:ext cx="6697289" cy="482207"/>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5123" name="Picture 3"/>
          <p:cNvPicPr>
            <a:picLocks noChangeAspect="1" noChangeArrowheads="1"/>
          </p:cNvPicPr>
          <p:nvPr/>
        </p:nvPicPr>
        <p:blipFill>
          <a:blip r:embed="rId2" cstate="print"/>
          <a:srcRect/>
          <a:stretch>
            <a:fillRect/>
          </a:stretch>
        </p:blipFill>
        <p:spPr bwMode="auto">
          <a:xfrm rot="5400000">
            <a:off x="2368023" y="-246831"/>
            <a:ext cx="4461960" cy="6318702"/>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a:off x="2735797" y="87475"/>
            <a:ext cx="3936206" cy="648072"/>
          </a:xfrm>
          <a:prstGeom prst="rect">
            <a:avLst/>
          </a:prstGeom>
          <a:noFill/>
          <a:ln w="9525">
            <a:noFill/>
            <a:miter lim="800000"/>
            <a:headEnd/>
            <a:tailEnd/>
          </a:ln>
        </p:spPr>
      </p:pic>
      <p:pic>
        <p:nvPicPr>
          <p:cNvPr id="5125" name="Picture 5"/>
          <p:cNvPicPr>
            <a:picLocks noGrp="1" noChangeAspect="1" noChangeArrowheads="1"/>
          </p:cNvPicPr>
          <p:nvPr>
            <p:ph idx="1"/>
          </p:nvPr>
        </p:nvPicPr>
        <p:blipFill>
          <a:blip r:embed="rId4" cstate="print"/>
          <a:srcRect/>
          <a:stretch>
            <a:fillRect/>
          </a:stretch>
        </p:blipFill>
        <p:spPr bwMode="auto">
          <a:xfrm>
            <a:off x="6840253" y="141480"/>
            <a:ext cx="792956" cy="514350"/>
          </a:xfrm>
          <a:prstGeom prst="rect">
            <a:avLst/>
          </a:prstGeom>
          <a:noFill/>
          <a:ln w="9525">
            <a:noFill/>
            <a:miter lim="800000"/>
            <a:headEnd/>
            <a:tailEnd/>
          </a:ln>
        </p:spPr>
      </p:pic>
      <p:sp>
        <p:nvSpPr>
          <p:cNvPr id="9" name="8 - Στρογγυλεμένο ορθογώνιο"/>
          <p:cNvSpPr/>
          <p:nvPr/>
        </p:nvSpPr>
        <p:spPr>
          <a:xfrm>
            <a:off x="2951820" y="897564"/>
            <a:ext cx="378042" cy="38344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Στρογγυλεμένο ορθογώνιο"/>
          <p:cNvSpPr/>
          <p:nvPr/>
        </p:nvSpPr>
        <p:spPr>
          <a:xfrm>
            <a:off x="3815916" y="897564"/>
            <a:ext cx="594066" cy="37804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Στρογγυλεμένο ορθογώνιο"/>
          <p:cNvSpPr/>
          <p:nvPr/>
        </p:nvSpPr>
        <p:spPr>
          <a:xfrm>
            <a:off x="5652120" y="843558"/>
            <a:ext cx="1998222" cy="38884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6" name="Picture 2" descr="C:\Documents and Settings\SPYROS\Desktop\image_03a.jpg"/>
          <p:cNvPicPr>
            <a:picLocks noGrp="1" noChangeAspect="1" noChangeArrowheads="1"/>
          </p:cNvPicPr>
          <p:nvPr>
            <p:ph idx="1"/>
          </p:nvPr>
        </p:nvPicPr>
        <p:blipFill>
          <a:blip r:embed="rId2" cstate="print"/>
          <a:srcRect/>
          <a:stretch>
            <a:fillRect/>
          </a:stretch>
        </p:blipFill>
        <p:spPr bwMode="auto">
          <a:xfrm>
            <a:off x="1601670" y="357505"/>
            <a:ext cx="5724636" cy="4237118"/>
          </a:xfrm>
          <a:prstGeom prst="rect">
            <a:avLst/>
          </a:prstGeom>
          <a:noFill/>
        </p:spPr>
      </p:pic>
      <p:sp>
        <p:nvSpPr>
          <p:cNvPr id="4" name="3 - Ορθογώνιο"/>
          <p:cNvSpPr/>
          <p:nvPr/>
        </p:nvSpPr>
        <p:spPr>
          <a:xfrm>
            <a:off x="1571604" y="321453"/>
            <a:ext cx="5732900" cy="482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Η ζωή με το χρόνο : Ο συγχρονισμός είναι το παν!</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33794" name="Picture 2" descr="C:\Documents and Settings\SPYROS\Desktop\image_57.jpg"/>
          <p:cNvPicPr>
            <a:picLocks noGrp="1" noChangeAspect="1" noChangeArrowheads="1"/>
          </p:cNvPicPr>
          <p:nvPr>
            <p:ph idx="1"/>
          </p:nvPr>
        </p:nvPicPr>
        <p:blipFill>
          <a:blip r:embed="rId2" cstate="print"/>
          <a:srcRect/>
          <a:stretch>
            <a:fillRect/>
          </a:stretch>
        </p:blipFill>
        <p:spPr bwMode="auto">
          <a:xfrm>
            <a:off x="1493658" y="141480"/>
            <a:ext cx="6048672" cy="4752528"/>
          </a:xfrm>
          <a:prstGeom prst="rect">
            <a:avLst/>
          </a:prstGeom>
          <a:noFill/>
        </p:spPr>
      </p:pic>
      <p:sp>
        <p:nvSpPr>
          <p:cNvPr id="4" name="3 - Ορθογώνιο"/>
          <p:cNvSpPr/>
          <p:nvPr/>
        </p:nvSpPr>
        <p:spPr>
          <a:xfrm>
            <a:off x="1357290" y="107139"/>
            <a:ext cx="6429420" cy="589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RNA </a:t>
            </a:r>
            <a:r>
              <a:rPr lang="en-US" b="1" dirty="0" err="1"/>
              <a:t>seq</a:t>
            </a:r>
            <a:r>
              <a:rPr lang="en-US" b="1" dirty="0"/>
              <a:t> analysis</a:t>
            </a:r>
            <a:r>
              <a:rPr lang="el-GR" b="1" dirty="0"/>
              <a:t>: Διαφορετικό προφίλ μεταγραφικών</a:t>
            </a:r>
          </a:p>
          <a:p>
            <a:pPr algn="ctr"/>
            <a:r>
              <a:rPr lang="el-GR" b="1" dirty="0"/>
              <a:t> παραγόντων σε α- και β- κύτταρα</a:t>
            </a:r>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p:txBody>
          <a:bodyPr/>
          <a:lstStyle/>
          <a:p>
            <a:endParaRPr lang="el-GR"/>
          </a:p>
        </p:txBody>
      </p:sp>
      <p:sp>
        <p:nvSpPr>
          <p:cNvPr id="3" name="2 - Τίτλος"/>
          <p:cNvSpPr>
            <a:spLocks noGrp="1"/>
          </p:cNvSpPr>
          <p:nvPr>
            <p:ph type="title"/>
          </p:nvPr>
        </p:nvSpPr>
        <p:spPr/>
        <p:txBody>
          <a:bodyPr/>
          <a:lstStyle/>
          <a:p>
            <a:endParaRPr lang="el-GR"/>
          </a:p>
        </p:txBody>
      </p:sp>
      <p:sp>
        <p:nvSpPr>
          <p:cNvPr id="4" name="3 - Θέση κειμένου"/>
          <p:cNvSpPr>
            <a:spLocks noGrp="1"/>
          </p:cNvSpPr>
          <p:nvPr>
            <p:ph type="body" sz="quarter" idx="10"/>
          </p:nvPr>
        </p:nvSpPr>
        <p:spPr/>
        <p:txBody>
          <a:bodyPr/>
          <a:lstStyle/>
          <a:p>
            <a:endParaRPr lang="el-GR"/>
          </a:p>
        </p:txBody>
      </p:sp>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8650" y="121444"/>
            <a:ext cx="7886700" cy="507206"/>
          </a:xfrm>
        </p:spPr>
        <p:txBody>
          <a:bodyPr>
            <a:normAutofit/>
          </a:bodyPr>
          <a:lstStyle/>
          <a:p>
            <a:r>
              <a:rPr lang="en-US" b="1" dirty="0"/>
              <a:t> </a:t>
            </a:r>
            <a:r>
              <a:rPr lang="el-GR" b="1" dirty="0"/>
              <a:t>                       </a:t>
            </a:r>
            <a:r>
              <a:rPr lang="el-GR" sz="2000" b="1" dirty="0"/>
              <a:t>ΘΡΗΣΚΕΥΤΙΚΗ ΝΗΣΤΕΙΑ</a:t>
            </a:r>
            <a:endParaRPr lang="el-GR" sz="2000" dirty="0"/>
          </a:p>
        </p:txBody>
      </p:sp>
      <p:sp>
        <p:nvSpPr>
          <p:cNvPr id="3" name="2 - Θέση περιεχομένου"/>
          <p:cNvSpPr>
            <a:spLocks noGrp="1"/>
          </p:cNvSpPr>
          <p:nvPr>
            <p:ph idx="1"/>
          </p:nvPr>
        </p:nvSpPr>
        <p:spPr>
          <a:xfrm>
            <a:off x="0" y="628650"/>
            <a:ext cx="9144000" cy="4550569"/>
          </a:xfrm>
        </p:spPr>
        <p:txBody>
          <a:bodyPr>
            <a:noAutofit/>
          </a:bodyPr>
          <a:lstStyle/>
          <a:p>
            <a:pPr>
              <a:lnSpc>
                <a:spcPct val="150000"/>
              </a:lnSpc>
            </a:pPr>
            <a:r>
              <a:rPr lang="el-GR" sz="1600" dirty="0"/>
              <a:t>Η θρησκευτική νηστεία (ΘΝ)</a:t>
            </a:r>
            <a:r>
              <a:rPr lang="en-US" sz="1600" dirty="0"/>
              <a:t> </a:t>
            </a:r>
            <a:r>
              <a:rPr lang="el-GR" sz="1600" dirty="0"/>
              <a:t>βασίζεται πρωτίστως σε ποικίλα επίπεδα περιορισμού επί της ημερησίας θερμιδικής πρόσληψης (</a:t>
            </a:r>
            <a:r>
              <a:rPr lang="en-US" sz="1600" dirty="0"/>
              <a:t>caloric restriction</a:t>
            </a:r>
            <a:r>
              <a:rPr lang="el-GR" sz="1600" dirty="0"/>
              <a:t>-</a:t>
            </a:r>
            <a:r>
              <a:rPr lang="en-US" sz="1600" dirty="0"/>
              <a:t>CR) </a:t>
            </a:r>
            <a:r>
              <a:rPr lang="el-GR" sz="1600" dirty="0"/>
              <a:t>και κατανάλωσης συγκεκριμένων ειδών τροφίμων, λόγω θρησκευτικών πεποιθήσεων</a:t>
            </a:r>
          </a:p>
          <a:p>
            <a:pPr>
              <a:lnSpc>
                <a:spcPct val="150000"/>
              </a:lnSpc>
            </a:pPr>
            <a:r>
              <a:rPr lang="el-GR" sz="1600" dirty="0"/>
              <a:t>Αποτελεί θεμέλια παράμετρο των περισσότερο διαδεδομένων θρησκειών (Ισλάμ, Ορθόδοξος Χριστιανισμός, Βουδισμός</a:t>
            </a:r>
            <a:r>
              <a:rPr lang="en-US" sz="1600" dirty="0"/>
              <a:t>,</a:t>
            </a:r>
            <a:r>
              <a:rPr lang="el-GR" sz="1600" dirty="0"/>
              <a:t>Ιουδαϊσμός, Ινδουισμός)</a:t>
            </a:r>
          </a:p>
          <a:p>
            <a:pPr>
              <a:lnSpc>
                <a:spcPct val="150000"/>
              </a:lnSpc>
            </a:pPr>
            <a:r>
              <a:rPr lang="el-GR" sz="1600" dirty="0"/>
              <a:t>Από θρησκευτικής απόψεως, η ΘΝ αποσκοπεί στην πνευματική κάθαρση διαμέσου της σωματικής και η μακροπρόθεσμη υιοθέτηση της ,θεωρείται οδός προς πνευματική ανύψωση</a:t>
            </a:r>
          </a:p>
          <a:p>
            <a:pPr>
              <a:buNone/>
            </a:pPr>
            <a:r>
              <a:rPr lang="el-GR" sz="1400" dirty="0"/>
              <a:t>   </a:t>
            </a:r>
          </a:p>
          <a:p>
            <a:pPr>
              <a:buNone/>
            </a:pPr>
            <a:r>
              <a:rPr lang="el-GR" sz="1400" dirty="0"/>
              <a:t>     </a:t>
            </a:r>
            <a:r>
              <a:rPr lang="en-US" sz="1400" dirty="0" err="1"/>
              <a:t>Trepanowski</a:t>
            </a:r>
            <a:r>
              <a:rPr lang="en-US" sz="1400" dirty="0"/>
              <a:t> JF, Bloomer RJ. The impact of religious fasting on human</a:t>
            </a:r>
            <a:r>
              <a:rPr lang="el-GR" sz="1400" dirty="0"/>
              <a:t> </a:t>
            </a:r>
            <a:r>
              <a:rPr lang="en-GB" sz="1400" dirty="0"/>
              <a:t>health. </a:t>
            </a:r>
            <a:r>
              <a:rPr lang="en-GB" sz="1400" dirty="0" err="1"/>
              <a:t>Nutr</a:t>
            </a:r>
            <a:r>
              <a:rPr lang="en-GB" sz="1400" dirty="0"/>
              <a:t> J 2010;9:57.</a:t>
            </a:r>
            <a:endParaRPr lang="el-GR" sz="1400"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2291" name="Picture 3"/>
          <p:cNvPicPr>
            <a:picLocks noGrp="1" noChangeAspect="1" noChangeArrowheads="1"/>
          </p:cNvPicPr>
          <p:nvPr>
            <p:ph idx="1"/>
          </p:nvPr>
        </p:nvPicPr>
        <p:blipFill>
          <a:blip r:embed="rId2" cstate="print"/>
          <a:srcRect/>
          <a:stretch>
            <a:fillRect/>
          </a:stretch>
        </p:blipFill>
        <p:spPr bwMode="auto">
          <a:xfrm>
            <a:off x="1808057" y="1369218"/>
            <a:ext cx="5527886" cy="3588544"/>
          </a:xfrm>
          <a:prstGeom prst="rect">
            <a:avLst/>
          </a:prstGeom>
          <a:noFill/>
          <a:ln w="9525">
            <a:noFill/>
            <a:miter lim="800000"/>
            <a:headEnd/>
            <a:tailEnd/>
          </a:ln>
          <a:effectLst/>
        </p:spPr>
      </p:pic>
      <p:pic>
        <p:nvPicPr>
          <p:cNvPr id="12294" name="Picture 6"/>
          <p:cNvPicPr>
            <a:picLocks noChangeAspect="1" noChangeArrowheads="1"/>
          </p:cNvPicPr>
          <p:nvPr/>
        </p:nvPicPr>
        <p:blipFill>
          <a:blip r:embed="rId3" cstate="print"/>
          <a:srcRect/>
          <a:stretch>
            <a:fillRect/>
          </a:stretch>
        </p:blipFill>
        <p:spPr bwMode="auto">
          <a:xfrm>
            <a:off x="7335943" y="4424138"/>
            <a:ext cx="1428750" cy="533624"/>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1808057" y="157162"/>
            <a:ext cx="5679281" cy="614363"/>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print"/>
          <a:srcRect/>
          <a:stretch>
            <a:fillRect/>
          </a:stretch>
        </p:blipFill>
        <p:spPr bwMode="auto">
          <a:xfrm>
            <a:off x="2014537" y="771525"/>
            <a:ext cx="4872038" cy="442913"/>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cstate="print"/>
          <a:srcRect/>
          <a:stretch>
            <a:fillRect/>
          </a:stretch>
        </p:blipFill>
        <p:spPr bwMode="auto">
          <a:xfrm>
            <a:off x="7536657" y="135731"/>
            <a:ext cx="1089758" cy="1271588"/>
          </a:xfrm>
          <a:prstGeom prst="rect">
            <a:avLst/>
          </a:prstGeom>
          <a:noFill/>
          <a:ln w="9525">
            <a:noFill/>
            <a:miter lim="800000"/>
            <a:headEnd/>
            <a:tailEnd/>
          </a:ln>
          <a:effectLst/>
        </p:spPr>
      </p:pic>
      <p:pic>
        <p:nvPicPr>
          <p:cNvPr id="2053" name="Picture 5"/>
          <p:cNvPicPr>
            <a:picLocks noChangeAspect="1" noChangeArrowheads="1"/>
          </p:cNvPicPr>
          <p:nvPr/>
        </p:nvPicPr>
        <p:blipFill>
          <a:blip r:embed="rId7" cstate="print"/>
          <a:srcRect/>
          <a:stretch>
            <a:fillRect/>
          </a:stretch>
        </p:blipFill>
        <p:spPr bwMode="auto">
          <a:xfrm>
            <a:off x="515038" y="82153"/>
            <a:ext cx="1293019" cy="1185863"/>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41325" y="585787"/>
            <a:ext cx="8509000" cy="390525"/>
          </a:xfrm>
        </p:spPr>
        <p:txBody>
          <a:bodyPr>
            <a:normAutofit fontScale="90000"/>
          </a:bodyPr>
          <a:lstStyle/>
          <a:p>
            <a:r>
              <a:rPr lang="el-GR" dirty="0"/>
              <a:t>                                  Υδατάνθρακες (ΥΔ)</a:t>
            </a:r>
            <a:br>
              <a:rPr lang="el-GR" dirty="0"/>
            </a:br>
            <a:endParaRPr lang="el-GR" dirty="0"/>
          </a:p>
        </p:txBody>
      </p:sp>
      <p:sp>
        <p:nvSpPr>
          <p:cNvPr id="3" name="2 - Θέση κειμένου"/>
          <p:cNvSpPr>
            <a:spLocks noGrp="1"/>
          </p:cNvSpPr>
          <p:nvPr>
            <p:ph type="body" idx="1"/>
          </p:nvPr>
        </p:nvSpPr>
        <p:spPr>
          <a:xfrm>
            <a:off x="0" y="962025"/>
            <a:ext cx="9144000" cy="4181475"/>
          </a:xfrm>
        </p:spPr>
        <p:txBody>
          <a:bodyPr/>
          <a:lstStyle/>
          <a:p>
            <a:pPr>
              <a:lnSpc>
                <a:spcPct val="150000"/>
              </a:lnSpc>
            </a:pPr>
            <a:r>
              <a:rPr lang="el-GR" dirty="0"/>
              <a:t>Η ιδανική ποσότητα πρόσληψης ΥΔ για άτομα με διαβήτη, δεν έχει καθοριστεί</a:t>
            </a:r>
          </a:p>
          <a:p>
            <a:pPr>
              <a:lnSpc>
                <a:spcPct val="150000"/>
              </a:lnSpc>
            </a:pPr>
            <a:r>
              <a:rPr lang="el-GR" dirty="0"/>
              <a:t>Η  καταμέτρηση πρόσληψης ΥΔ και η αιχμή γλυκόζης ,μετά από κατανάλωση τους ,καθορίζουν συχνά τη </a:t>
            </a:r>
            <a:r>
              <a:rPr lang="el-GR" dirty="0" err="1"/>
              <a:t>μεταγευματική</a:t>
            </a:r>
            <a:r>
              <a:rPr lang="el-GR" dirty="0"/>
              <a:t> γλυκαιμία</a:t>
            </a:r>
          </a:p>
          <a:p>
            <a:pPr>
              <a:lnSpc>
                <a:spcPct val="150000"/>
              </a:lnSpc>
            </a:pPr>
            <a:r>
              <a:rPr lang="el-GR" dirty="0"/>
              <a:t>Ο </a:t>
            </a:r>
            <a:r>
              <a:rPr lang="el-GR" dirty="0" err="1"/>
              <a:t>γλυκαιμικός</a:t>
            </a:r>
            <a:r>
              <a:rPr lang="el-GR" dirty="0"/>
              <a:t> δείκτης </a:t>
            </a:r>
            <a:r>
              <a:rPr lang="en-US" dirty="0"/>
              <a:t>(</a:t>
            </a:r>
            <a:r>
              <a:rPr lang="el-GR" dirty="0"/>
              <a:t>ΓΔ) κατατάσσει τους ΥΔ ,με βάση την παραγόμενη </a:t>
            </a:r>
            <a:r>
              <a:rPr lang="el-GR" dirty="0" err="1"/>
              <a:t>μεταγευματική</a:t>
            </a:r>
            <a:r>
              <a:rPr lang="el-GR" dirty="0"/>
              <a:t> αιχμή γλυκόζης, ενώ το </a:t>
            </a:r>
            <a:r>
              <a:rPr lang="el-GR" dirty="0" err="1"/>
              <a:t>γλυκαιμικό</a:t>
            </a:r>
            <a:r>
              <a:rPr lang="el-GR" dirty="0"/>
              <a:t> φορτίο (ΓΦ) λαμβάνει υπόψη, τον </a:t>
            </a:r>
            <a:r>
              <a:rPr lang="el-GR" dirty="0" err="1"/>
              <a:t>γλυκαιμικό</a:t>
            </a:r>
            <a:r>
              <a:rPr lang="el-GR" dirty="0"/>
              <a:t> δείκτη και την ποσότητα κατανάλωσης ΥΔ</a:t>
            </a:r>
          </a:p>
          <a:p>
            <a:pPr>
              <a:lnSpc>
                <a:spcPct val="150000"/>
              </a:lnSpc>
            </a:pPr>
            <a:r>
              <a:rPr lang="el-GR" dirty="0"/>
              <a:t>Η χρήση τους (ΓΔ+ΓΦ) ,έχει συσχετιστεί με μείωση A1C 0,15% έως 0,5%</a:t>
            </a:r>
          </a:p>
        </p:txBody>
      </p:sp>
      <p:sp>
        <p:nvSpPr>
          <p:cNvPr id="4" name="3 - Θέση αριθμού διαφάνειας"/>
          <p:cNvSpPr>
            <a:spLocks noGrp="1"/>
          </p:cNvSpPr>
          <p:nvPr>
            <p:ph type="sldNum" sz="quarter" idx="10"/>
          </p:nvPr>
        </p:nvSpPr>
        <p:spPr/>
        <p:txBody>
          <a:bodyPr/>
          <a:lstStyle/>
          <a:p>
            <a:pPr>
              <a:defRPr/>
            </a:pPr>
            <a:endParaRPr lang="en-GB"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8650" y="273843"/>
            <a:ext cx="7886700" cy="4605338"/>
          </a:xfrm>
        </p:spPr>
        <p:txBody>
          <a:bodyPr/>
          <a:lstStyle/>
          <a:p>
            <a:endParaRPr lang="el-GR" dirty="0"/>
          </a:p>
        </p:txBody>
      </p:sp>
      <p:sp>
        <p:nvSpPr>
          <p:cNvPr id="3" name="2 - Έλλειψη"/>
          <p:cNvSpPr/>
          <p:nvPr/>
        </p:nvSpPr>
        <p:spPr>
          <a:xfrm>
            <a:off x="3228975" y="1250156"/>
            <a:ext cx="2464594" cy="2414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1500" dirty="0">
                <a:latin typeface="Calibri" pitchFamily="34" charset="0"/>
              </a:rPr>
              <a:t>Μακροχρόνια</a:t>
            </a:r>
          </a:p>
          <a:p>
            <a:pPr indent="-254794">
              <a:lnSpc>
                <a:spcPct val="150000"/>
              </a:lnSpc>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1500" dirty="0">
                <a:latin typeface="Calibri" pitchFamily="34" charset="0"/>
              </a:rPr>
              <a:t>      εφαρμογή</a:t>
            </a:r>
          </a:p>
          <a:p>
            <a:pPr indent="-254794">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l-GR" sz="1500" dirty="0">
              <a:latin typeface="Calibri" pitchFamily="34" charset="0"/>
            </a:endParaRPr>
          </a:p>
          <a:p>
            <a:pPr indent="-254794">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1500" dirty="0">
                <a:latin typeface="Calibri" pitchFamily="34" charset="0"/>
              </a:rPr>
              <a:t>Εγκράτεια</a:t>
            </a:r>
          </a:p>
        </p:txBody>
      </p:sp>
      <p:sp>
        <p:nvSpPr>
          <p:cNvPr id="4" name="3 - Έλλειψη"/>
          <p:cNvSpPr/>
          <p:nvPr/>
        </p:nvSpPr>
        <p:spPr>
          <a:xfrm>
            <a:off x="400050" y="273843"/>
            <a:ext cx="2421732" cy="19550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a:p>
            <a:pPr algn="ctr">
              <a:lnSpc>
                <a:spcPct val="150000"/>
              </a:lnSpc>
            </a:pPr>
            <a:r>
              <a:rPr lang="el-GR" sz="1600" dirty="0"/>
              <a:t>Θερμιδικός προσδιορισμός</a:t>
            </a:r>
            <a:endParaRPr lang="en-US" sz="1600" dirty="0"/>
          </a:p>
          <a:p>
            <a:pPr algn="ctr">
              <a:lnSpc>
                <a:spcPct val="150000"/>
              </a:lnSpc>
            </a:pPr>
            <a:r>
              <a:rPr lang="el-GR" sz="1600" dirty="0"/>
              <a:t>(</a:t>
            </a:r>
            <a:r>
              <a:rPr lang="en-US" sz="1600" dirty="0"/>
              <a:t>Caloric restriction)</a:t>
            </a:r>
            <a:endParaRPr lang="el-GR" sz="1600" dirty="0"/>
          </a:p>
          <a:p>
            <a:pPr algn="ctr"/>
            <a:endParaRPr lang="el-GR" dirty="0"/>
          </a:p>
          <a:p>
            <a:pPr algn="ctr"/>
            <a:endParaRPr lang="el-GR" dirty="0"/>
          </a:p>
        </p:txBody>
      </p:sp>
      <p:sp>
        <p:nvSpPr>
          <p:cNvPr id="6" name="5 - Έλλειψη"/>
          <p:cNvSpPr/>
          <p:nvPr/>
        </p:nvSpPr>
        <p:spPr>
          <a:xfrm>
            <a:off x="517585" y="2571751"/>
            <a:ext cx="2304197" cy="21716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l-GR" sz="1400" dirty="0"/>
              <a:t>Εναλλασσόμενες περίοδοι</a:t>
            </a:r>
            <a:endParaRPr lang="en-US" sz="1400" dirty="0"/>
          </a:p>
          <a:p>
            <a:pPr algn="ctr">
              <a:lnSpc>
                <a:spcPct val="150000"/>
              </a:lnSpc>
            </a:pPr>
            <a:r>
              <a:rPr lang="en-US" sz="1400" dirty="0"/>
              <a:t>(Alternate fasting)</a:t>
            </a:r>
            <a:endParaRPr lang="el-GR" sz="1400" dirty="0"/>
          </a:p>
        </p:txBody>
      </p:sp>
      <p:sp>
        <p:nvSpPr>
          <p:cNvPr id="7" name="6 - Έλλειψη"/>
          <p:cNvSpPr/>
          <p:nvPr/>
        </p:nvSpPr>
        <p:spPr>
          <a:xfrm>
            <a:off x="6094466" y="500062"/>
            <a:ext cx="1978818" cy="17287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l-GR" sz="1400" dirty="0">
                <a:latin typeface="Calibri" pitchFamily="34" charset="0"/>
              </a:rPr>
              <a:t>Περιοριστική σε συγκεκριμένα είδη τροφίμων</a:t>
            </a:r>
            <a:endParaRPr lang="en-US" sz="1400" dirty="0">
              <a:latin typeface="Calibri" pitchFamily="34" charset="0"/>
            </a:endParaRPr>
          </a:p>
          <a:p>
            <a:pPr algn="ctr">
              <a:lnSpc>
                <a:spcPct val="150000"/>
              </a:lnSpc>
            </a:pPr>
            <a:r>
              <a:rPr lang="en-US" sz="1400" dirty="0">
                <a:latin typeface="Calibri" pitchFamily="34" charset="0"/>
              </a:rPr>
              <a:t>(Dietary restriction)</a:t>
            </a:r>
            <a:endParaRPr lang="el-GR" sz="1400" dirty="0"/>
          </a:p>
        </p:txBody>
      </p:sp>
      <p:sp>
        <p:nvSpPr>
          <p:cNvPr id="8" name="7 - Έλλειψη"/>
          <p:cNvSpPr/>
          <p:nvPr/>
        </p:nvSpPr>
        <p:spPr>
          <a:xfrm>
            <a:off x="6122195" y="2693193"/>
            <a:ext cx="1978818" cy="1904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buFont typeface="Arial" pitchFamily="34" charset="0"/>
              <a:buChar char="•"/>
            </a:pPr>
            <a:r>
              <a:rPr lang="el-GR" sz="1600" dirty="0"/>
              <a:t>Διάρκεια</a:t>
            </a:r>
          </a:p>
          <a:p>
            <a:pPr algn="ctr">
              <a:lnSpc>
                <a:spcPct val="150000"/>
              </a:lnSpc>
              <a:buFont typeface="Arial" pitchFamily="34" charset="0"/>
              <a:buChar char="•"/>
            </a:pPr>
            <a:r>
              <a:rPr lang="el-GR" sz="1600" dirty="0"/>
              <a:t>Τύπος περιορισμού</a:t>
            </a:r>
          </a:p>
          <a:p>
            <a:pPr algn="ctr">
              <a:lnSpc>
                <a:spcPct val="150000"/>
              </a:lnSpc>
              <a:buFont typeface="Arial" pitchFamily="34" charset="0"/>
              <a:buChar char="•"/>
            </a:pPr>
            <a:r>
              <a:rPr lang="el-GR" sz="1600" dirty="0"/>
              <a:t>Χρόνος εφαρμογής</a:t>
            </a:r>
          </a:p>
        </p:txBody>
      </p:sp>
      <p:sp>
        <p:nvSpPr>
          <p:cNvPr id="9" name="8 - Ορθογώνιο"/>
          <p:cNvSpPr/>
          <p:nvPr/>
        </p:nvSpPr>
        <p:spPr>
          <a:xfrm>
            <a:off x="2721768" y="273843"/>
            <a:ext cx="3486583" cy="580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l-GR" dirty="0">
                <a:solidFill>
                  <a:schemeClr val="bg1"/>
                </a:solidFill>
              </a:rPr>
              <a:t> ΠΑΡΑΓΟΝΤΕΣ ΚΑΤΗΓΟΡΙΟΠΟΙΗΣΗΣ</a:t>
            </a:r>
          </a:p>
        </p:txBody>
      </p:sp>
      <p:sp>
        <p:nvSpPr>
          <p:cNvPr id="11" name="10 - Βέλος προς τα επάνω"/>
          <p:cNvSpPr/>
          <p:nvPr/>
        </p:nvSpPr>
        <p:spPr>
          <a:xfrm rot="-4020000">
            <a:off x="2836618" y="1564530"/>
            <a:ext cx="407194" cy="4768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l-GR"/>
          </a:p>
        </p:txBody>
      </p:sp>
      <p:sp>
        <p:nvSpPr>
          <p:cNvPr id="14" name="13 - Βέλος προς τα επάνω"/>
          <p:cNvSpPr/>
          <p:nvPr/>
        </p:nvSpPr>
        <p:spPr>
          <a:xfrm rot="-7200000">
            <a:off x="2861592" y="2895419"/>
            <a:ext cx="437119" cy="5304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l-GR"/>
          </a:p>
        </p:txBody>
      </p:sp>
      <p:sp>
        <p:nvSpPr>
          <p:cNvPr id="15" name="14 - Βέλος προς τα επάνω"/>
          <p:cNvSpPr/>
          <p:nvPr/>
        </p:nvSpPr>
        <p:spPr>
          <a:xfrm rot="3900000">
            <a:off x="5581649" y="1476188"/>
            <a:ext cx="516089" cy="5346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l-GR"/>
          </a:p>
        </p:txBody>
      </p:sp>
      <p:sp>
        <p:nvSpPr>
          <p:cNvPr id="16" name="15 - Βέλος προς τα κάτω"/>
          <p:cNvSpPr/>
          <p:nvPr/>
        </p:nvSpPr>
        <p:spPr>
          <a:xfrm rot="-3420000">
            <a:off x="5614075" y="2936399"/>
            <a:ext cx="468575" cy="5541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l-G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B2F974A-9593-FF46-ABDA-267701CC7DB6}"/>
              </a:ext>
            </a:extLst>
          </p:cNvPr>
          <p:cNvSpPr>
            <a:spLocks noGrp="1"/>
          </p:cNvSpPr>
          <p:nvPr>
            <p:ph type="title"/>
          </p:nvPr>
        </p:nvSpPr>
        <p:spPr>
          <a:xfrm>
            <a:off x="1257300" y="0"/>
            <a:ext cx="7886700" cy="994172"/>
          </a:xfrm>
        </p:spPr>
        <p:txBody>
          <a:bodyPr/>
          <a:lstStyle/>
          <a:p>
            <a:r>
              <a:rPr lang="el-GR" b="1" dirty="0"/>
              <a:t>                 </a:t>
            </a:r>
            <a:r>
              <a:rPr lang="el-GR" sz="2000" dirty="0"/>
              <a:t>Ορθόδοξη Νηστεία (ΟΝ)</a:t>
            </a:r>
          </a:p>
        </p:txBody>
      </p:sp>
      <p:sp>
        <p:nvSpPr>
          <p:cNvPr id="3" name="Θέση περιεχομένου 2">
            <a:extLst>
              <a:ext uri="{FF2B5EF4-FFF2-40B4-BE49-F238E27FC236}">
                <a16:creationId xmlns="" xmlns:a16="http://schemas.microsoft.com/office/drawing/2014/main" id="{5948249C-18D8-3843-96C0-76334232BABB}"/>
              </a:ext>
            </a:extLst>
          </p:cNvPr>
          <p:cNvSpPr>
            <a:spLocks noGrp="1"/>
          </p:cNvSpPr>
          <p:nvPr>
            <p:ph idx="1"/>
          </p:nvPr>
        </p:nvSpPr>
        <p:spPr>
          <a:xfrm>
            <a:off x="285750" y="957263"/>
            <a:ext cx="8229600" cy="3673118"/>
          </a:xfrm>
        </p:spPr>
        <p:txBody>
          <a:bodyPr>
            <a:noAutofit/>
          </a:bodyPr>
          <a:lstStyle/>
          <a:p>
            <a:pPr>
              <a:lnSpc>
                <a:spcPct val="150000"/>
              </a:lnSpc>
            </a:pPr>
            <a:r>
              <a:rPr lang="el-GR" sz="1600" dirty="0"/>
              <a:t>Συνολικά 180-200 ημέρες ετησίως</a:t>
            </a:r>
          </a:p>
          <a:p>
            <a:pPr>
              <a:lnSpc>
                <a:spcPct val="150000"/>
              </a:lnSpc>
            </a:pPr>
            <a:r>
              <a:rPr lang="el-GR" sz="1600" dirty="0"/>
              <a:t>40 ημέρες Χριστούγεννα – 48 ημέρες Πάσχα – 15 ημέρες Αν</a:t>
            </a:r>
            <a:r>
              <a:rPr lang="en-US" sz="1600" dirty="0" err="1"/>
              <a:t>ά</a:t>
            </a:r>
            <a:r>
              <a:rPr lang="el-GR" sz="1600" dirty="0" err="1"/>
              <a:t>ληψη</a:t>
            </a:r>
            <a:r>
              <a:rPr lang="el-GR" sz="1600" dirty="0"/>
              <a:t> – κάθε Τετάρτη και Παρασκευή</a:t>
            </a:r>
          </a:p>
          <a:p>
            <a:pPr>
              <a:lnSpc>
                <a:spcPct val="150000"/>
              </a:lnSpc>
            </a:pPr>
            <a:r>
              <a:rPr lang="el-GR" sz="1600" dirty="0"/>
              <a:t>Απαγορεύονται το κρέας, γαλακτοκομικά, αυγά</a:t>
            </a:r>
          </a:p>
          <a:p>
            <a:pPr>
              <a:lnSpc>
                <a:spcPct val="150000"/>
              </a:lnSpc>
            </a:pPr>
            <a:r>
              <a:rPr lang="el-GR" sz="1600" dirty="0"/>
              <a:t>Επιτρέπονται ψάρια, ελαιόλαδο</a:t>
            </a:r>
            <a:r>
              <a:rPr lang="en-US" sz="1600" dirty="0"/>
              <a:t> (</a:t>
            </a:r>
            <a:r>
              <a:rPr lang="el-GR" sz="1600" dirty="0"/>
              <a:t>Σ-Κ) και θαλασσινά  συγκεκριμένες ημέρες</a:t>
            </a:r>
          </a:p>
          <a:p>
            <a:pPr>
              <a:lnSpc>
                <a:spcPct val="150000"/>
              </a:lnSpc>
            </a:pPr>
            <a:r>
              <a:rPr lang="el-GR" sz="1600" dirty="0"/>
              <a:t>Παραλλαγή της κλασικής Μεσογειακής Δίαιτας</a:t>
            </a:r>
            <a:endParaRPr lang="en-US" sz="1600" dirty="0"/>
          </a:p>
          <a:p>
            <a:pPr>
              <a:lnSpc>
                <a:spcPct val="150000"/>
              </a:lnSpc>
            </a:pPr>
            <a:r>
              <a:rPr lang="el-GR" sz="1600" dirty="0"/>
              <a:t>Μοναστική (</a:t>
            </a:r>
            <a:r>
              <a:rPr lang="el-GR" sz="1600" dirty="0" err="1"/>
              <a:t>Αθωνικ</a:t>
            </a:r>
            <a:r>
              <a:rPr lang="en-US" sz="1600" dirty="0"/>
              <a:t>ή</a:t>
            </a:r>
            <a:r>
              <a:rPr lang="el-GR" sz="1600" dirty="0"/>
              <a:t> )ΟΝ: το κρέας απαγορεύεται καθ’ όλη τη διάρκεια του έτους</a:t>
            </a:r>
          </a:p>
        </p:txBody>
      </p:sp>
      <p:sp>
        <p:nvSpPr>
          <p:cNvPr id="4" name="Ορθογώνιο 3">
            <a:extLst>
              <a:ext uri="{FF2B5EF4-FFF2-40B4-BE49-F238E27FC236}">
                <a16:creationId xmlns="" xmlns:a16="http://schemas.microsoft.com/office/drawing/2014/main" id="{DD3550EE-CB14-2F4F-9A7C-5092E6C2A10C}"/>
              </a:ext>
            </a:extLst>
          </p:cNvPr>
          <p:cNvSpPr/>
          <p:nvPr/>
        </p:nvSpPr>
        <p:spPr>
          <a:xfrm>
            <a:off x="5181600" y="4768880"/>
            <a:ext cx="3333751" cy="315471"/>
          </a:xfrm>
          <a:prstGeom prst="rect">
            <a:avLst/>
          </a:prstGeom>
        </p:spPr>
        <p:txBody>
          <a:bodyPr wrap="square" lIns="68580" tIns="34290" rIns="68580" bIns="34290">
            <a:spAutoFit/>
          </a:bodyPr>
          <a:lstStyle/>
          <a:p>
            <a:r>
              <a:rPr lang="en-US" sz="1600" dirty="0" err="1">
                <a:solidFill>
                  <a:schemeClr val="tx1">
                    <a:lumMod val="95000"/>
                    <a:lumOff val="5000"/>
                  </a:schemeClr>
                </a:solidFill>
              </a:rPr>
              <a:t>Sarri</a:t>
            </a:r>
            <a:r>
              <a:rPr lang="en-US" sz="1600" dirty="0">
                <a:solidFill>
                  <a:schemeClr val="tx1">
                    <a:lumMod val="95000"/>
                    <a:lumOff val="5000"/>
                  </a:schemeClr>
                </a:solidFill>
              </a:rPr>
              <a:t> et al, Br J </a:t>
            </a:r>
            <a:r>
              <a:rPr lang="en-US" sz="1600" dirty="0" err="1">
                <a:solidFill>
                  <a:schemeClr val="tx1">
                    <a:lumMod val="95000"/>
                    <a:lumOff val="5000"/>
                  </a:schemeClr>
                </a:solidFill>
              </a:rPr>
              <a:t>Nutr</a:t>
            </a:r>
            <a:r>
              <a:rPr lang="en-US" sz="1600" dirty="0">
                <a:solidFill>
                  <a:schemeClr val="tx1">
                    <a:lumMod val="95000"/>
                    <a:lumOff val="5000"/>
                  </a:schemeClr>
                </a:solidFill>
              </a:rPr>
              <a:t> 2004</a:t>
            </a:r>
            <a:endParaRPr lang="el-GR" sz="1600" dirty="0">
              <a:solidFill>
                <a:schemeClr val="tx1">
                  <a:lumMod val="95000"/>
                  <a:lumOff val="5000"/>
                </a:schemeClr>
              </a:solidFill>
            </a:endParaRPr>
          </a:p>
        </p:txBody>
      </p:sp>
    </p:spTree>
    <p:extLst>
      <p:ext uri="{BB962C8B-B14F-4D97-AF65-F5344CB8AC3E}">
        <p14:creationId xmlns="" xmlns:p14="http://schemas.microsoft.com/office/powerpoint/2010/main" val="269560706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 xmlns:a16="http://schemas.microsoft.com/office/drawing/2014/main" id="{46716561-42D8-D942-95DD-BD8E6D21DBD2}"/>
              </a:ext>
            </a:extLst>
          </p:cNvPr>
          <p:cNvPicPr>
            <a:picLocks noChangeAspect="1"/>
          </p:cNvPicPr>
          <p:nvPr/>
        </p:nvPicPr>
        <p:blipFill>
          <a:blip r:embed="rId2" cstate="print"/>
          <a:stretch>
            <a:fillRect/>
          </a:stretch>
        </p:blipFill>
        <p:spPr>
          <a:xfrm>
            <a:off x="90237" y="63166"/>
            <a:ext cx="8942471" cy="4981074"/>
          </a:xfrm>
          <a:prstGeom prst="rect">
            <a:avLst/>
          </a:prstGeom>
        </p:spPr>
      </p:pic>
    </p:spTree>
    <p:extLst>
      <p:ext uri="{BB962C8B-B14F-4D97-AF65-F5344CB8AC3E}">
        <p14:creationId xmlns="" xmlns:p14="http://schemas.microsoft.com/office/powerpoint/2010/main" val="236514941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8650" y="273843"/>
            <a:ext cx="7886700" cy="4726049"/>
          </a:xfrm>
        </p:spPr>
        <p:txBody>
          <a:bodyPr/>
          <a:lstStyle/>
          <a:p>
            <a:endParaRPr lang="el-GR" dirty="0"/>
          </a:p>
        </p:txBody>
      </p:sp>
      <p:pic>
        <p:nvPicPr>
          <p:cNvPr id="2050" name="Picture 2"/>
          <p:cNvPicPr>
            <a:picLocks noChangeAspect="1" noChangeArrowheads="1"/>
          </p:cNvPicPr>
          <p:nvPr/>
        </p:nvPicPr>
        <p:blipFill>
          <a:blip r:embed="rId2" cstate="print"/>
          <a:srcRect/>
          <a:stretch>
            <a:fillRect/>
          </a:stretch>
        </p:blipFill>
        <p:spPr bwMode="auto">
          <a:xfrm rot="5400000">
            <a:off x="2000250" y="-2000250"/>
            <a:ext cx="5143500" cy="9144000"/>
          </a:xfrm>
          <a:prstGeom prst="rect">
            <a:avLst/>
          </a:prstGeom>
          <a:noFill/>
          <a:ln w="9525">
            <a:noFill/>
            <a:miter lim="800000"/>
            <a:headEnd/>
            <a:tailEnd/>
          </a:ln>
          <a:effec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8650" y="273843"/>
            <a:ext cx="7886700" cy="4633913"/>
          </a:xfrm>
        </p:spPr>
        <p:txBody>
          <a:bodyPr/>
          <a:lstStyle/>
          <a:p>
            <a:endParaRPr lang="el-GR" dirty="0"/>
          </a:p>
        </p:txBody>
      </p:sp>
      <p:pic>
        <p:nvPicPr>
          <p:cNvPr id="3074" name="Picture 2"/>
          <p:cNvPicPr>
            <a:picLocks noChangeAspect="1" noChangeArrowheads="1"/>
          </p:cNvPicPr>
          <p:nvPr/>
        </p:nvPicPr>
        <p:blipFill>
          <a:blip r:embed="rId2" cstate="print"/>
          <a:srcRect/>
          <a:stretch>
            <a:fillRect/>
          </a:stretch>
        </p:blipFill>
        <p:spPr bwMode="auto">
          <a:xfrm rot="5400000">
            <a:off x="1959174" y="-2041326"/>
            <a:ext cx="5225652" cy="9144002"/>
          </a:xfrm>
          <a:prstGeom prst="rect">
            <a:avLst/>
          </a:prstGeom>
          <a:noFill/>
          <a:ln w="9525">
            <a:noFill/>
            <a:miter lim="800000"/>
            <a:headEnd/>
            <a:tailEnd/>
          </a:ln>
          <a:effec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37082" y="135732"/>
            <a:ext cx="8472488" cy="478631"/>
          </a:xfrm>
        </p:spPr>
        <p:txBody>
          <a:bodyPr>
            <a:noAutofit/>
          </a:bodyPr>
          <a:lstStyle/>
          <a:p>
            <a:r>
              <a:rPr lang="el-GR" sz="3000" dirty="0"/>
              <a:t>    </a:t>
            </a:r>
            <a:r>
              <a:rPr lang="el-GR" sz="2000" dirty="0">
                <a:latin typeface="+mn-lt"/>
              </a:rPr>
              <a:t>Σύσταση διατροφικού μοντέλου (ΟΝ)</a:t>
            </a:r>
          </a:p>
        </p:txBody>
      </p:sp>
      <p:sp>
        <p:nvSpPr>
          <p:cNvPr id="3" name="2 - Θέση περιεχομένου"/>
          <p:cNvSpPr>
            <a:spLocks noGrp="1"/>
          </p:cNvSpPr>
          <p:nvPr>
            <p:ph idx="1"/>
          </p:nvPr>
        </p:nvSpPr>
        <p:spPr>
          <a:xfrm>
            <a:off x="192881" y="614363"/>
            <a:ext cx="8951119" cy="4622006"/>
          </a:xfrm>
        </p:spPr>
        <p:txBody>
          <a:bodyPr>
            <a:normAutofit fontScale="70000" lnSpcReduction="20000"/>
          </a:bodyPr>
          <a:lstStyle/>
          <a:p>
            <a:pPr>
              <a:lnSpc>
                <a:spcPct val="150000"/>
              </a:lnSpc>
            </a:pPr>
            <a:r>
              <a:rPr lang="el-GR" sz="2300" dirty="0"/>
              <a:t>Ο περιορισμός θερμιδικής πρόσληψης ήταν σταθερό εύρημα, ανεξαρτήτως πληθυσμού ,συγκριτικά με την περίοδο εκτός νηστείας (από </a:t>
            </a:r>
            <a:r>
              <a:rPr lang="en-US" sz="2300" dirty="0"/>
              <a:t>−180  (Kcal) (mean ±67 (SE) (</a:t>
            </a:r>
            <a:r>
              <a:rPr lang="en-US" sz="2300" i="1" dirty="0"/>
              <a:t>p = 0.002)</a:t>
            </a:r>
            <a:r>
              <a:rPr lang="en-US" sz="2300" dirty="0"/>
              <a:t> </a:t>
            </a:r>
            <a:r>
              <a:rPr lang="el-GR" sz="2300" dirty="0"/>
              <a:t>ως</a:t>
            </a:r>
            <a:r>
              <a:rPr lang="en-US" sz="2300" dirty="0"/>
              <a:t> −208 ± 66 kcal (</a:t>
            </a:r>
            <a:r>
              <a:rPr lang="en-US" sz="2300" i="1" dirty="0"/>
              <a:t>p = 0.002)</a:t>
            </a:r>
            <a:endParaRPr lang="el-GR" sz="2300" i="1" dirty="0"/>
          </a:p>
          <a:p>
            <a:pPr>
              <a:lnSpc>
                <a:spcPct val="150000"/>
              </a:lnSpc>
            </a:pPr>
            <a:endParaRPr lang="el-GR" sz="2300" i="1" dirty="0"/>
          </a:p>
          <a:p>
            <a:pPr>
              <a:lnSpc>
                <a:spcPct val="150000"/>
              </a:lnSpc>
            </a:pPr>
            <a:r>
              <a:rPr lang="el-GR" sz="2300" dirty="0"/>
              <a:t>Κατεγράφη περιορισμός πρόσληψης ολικού λίπους  από </a:t>
            </a:r>
            <a:r>
              <a:rPr lang="da-DK" sz="2300" dirty="0"/>
              <a:t>−11.8 ± 16.5% [28.3 ± 12.9% (</a:t>
            </a:r>
            <a:r>
              <a:rPr lang="el-GR" sz="2300" dirty="0"/>
              <a:t>τέλος περιόδου ΟΝ </a:t>
            </a:r>
            <a:r>
              <a:rPr lang="da-DK" sz="2300" dirty="0"/>
              <a:t>) </a:t>
            </a:r>
            <a:r>
              <a:rPr lang="el-GR" sz="2300" dirty="0"/>
              <a:t>έναντι περίπου</a:t>
            </a:r>
            <a:r>
              <a:rPr lang="da-DK" sz="2300" dirty="0"/>
              <a:t> 40.1 ± 7.2%</a:t>
            </a:r>
            <a:r>
              <a:rPr lang="el-GR" sz="2300" dirty="0"/>
              <a:t> </a:t>
            </a:r>
            <a:r>
              <a:rPr lang="en-US" sz="2300" dirty="0"/>
              <a:t>(</a:t>
            </a:r>
            <a:r>
              <a:rPr lang="el-GR" sz="2300" dirty="0"/>
              <a:t>προ περιόδου ΟΝ</a:t>
            </a:r>
            <a:r>
              <a:rPr lang="en-US" sz="2300" dirty="0"/>
              <a:t>), p &lt; 0.001] </a:t>
            </a:r>
            <a:r>
              <a:rPr lang="el-GR" sz="2300" dirty="0"/>
              <a:t>της συνολικής ημερησίας ενεργειακής πρόσληψης</a:t>
            </a:r>
          </a:p>
          <a:p>
            <a:pPr>
              <a:lnSpc>
                <a:spcPct val="150000"/>
              </a:lnSpc>
            </a:pPr>
            <a:endParaRPr lang="el-GR" sz="2300" dirty="0"/>
          </a:p>
          <a:p>
            <a:pPr>
              <a:lnSpc>
                <a:spcPct val="150000"/>
              </a:lnSpc>
            </a:pPr>
            <a:r>
              <a:rPr lang="el-GR" sz="2300" dirty="0"/>
              <a:t>Σε ορισμένες μελέτες (4) κατεγράφη αύξηση πρόσληψης υδατανθράκων σε σχέση με την περίοδο εκτός ΟΝ από </a:t>
            </a:r>
            <a:r>
              <a:rPr lang="en-US" sz="2300" dirty="0"/>
              <a:t>+11.1 ± 1.3%</a:t>
            </a:r>
            <a:r>
              <a:rPr lang="el-GR" sz="2300" dirty="0"/>
              <a:t>(</a:t>
            </a:r>
            <a:r>
              <a:rPr lang="en-US" sz="2300" dirty="0"/>
              <a:t>60.8 ± 1.7% </a:t>
            </a:r>
            <a:r>
              <a:rPr lang="el-GR" sz="2300" dirty="0"/>
              <a:t>και</a:t>
            </a:r>
            <a:r>
              <a:rPr lang="en-US" sz="2300" dirty="0"/>
              <a:t> 47.4 ± 8.9%</a:t>
            </a:r>
            <a:r>
              <a:rPr lang="el-GR" sz="2300" dirty="0"/>
              <a:t>)</a:t>
            </a:r>
            <a:r>
              <a:rPr lang="en-US" sz="2300" dirty="0"/>
              <a:t> (</a:t>
            </a:r>
            <a:r>
              <a:rPr lang="en-US" sz="2300" i="1" dirty="0"/>
              <a:t>p &lt; 0.01) </a:t>
            </a:r>
            <a:r>
              <a:rPr lang="el-GR" sz="2300" i="1" dirty="0"/>
              <a:t>ως</a:t>
            </a:r>
            <a:r>
              <a:rPr lang="en-US" sz="2300" dirty="0"/>
              <a:t> +13.1 ± 15.8% (</a:t>
            </a:r>
            <a:r>
              <a:rPr lang="en-US" sz="2300" i="1" dirty="0"/>
              <a:t>p &lt; 0.01) </a:t>
            </a:r>
            <a:r>
              <a:rPr lang="el-GR" sz="2300" dirty="0"/>
              <a:t>της συνολικής ημερησίας ενεργειακής πρόσληψης (εκτός μελετών μοναχών) </a:t>
            </a:r>
            <a:endParaRPr lang="en-US" sz="2300" i="1" dirty="0"/>
          </a:p>
          <a:p>
            <a:pPr>
              <a:lnSpc>
                <a:spcPct val="150000"/>
              </a:lnSpc>
            </a:pPr>
            <a:endParaRPr lang="el-GR" dirty="0"/>
          </a:p>
          <a:p>
            <a:pPr>
              <a:lnSpc>
                <a:spcPct val="150000"/>
              </a:lnSpc>
            </a:pPr>
            <a:endParaRPr lang="el-GR"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05027" y="273843"/>
            <a:ext cx="7886700" cy="654844"/>
          </a:xfrm>
        </p:spPr>
        <p:txBody>
          <a:bodyPr>
            <a:normAutofit/>
          </a:bodyPr>
          <a:lstStyle/>
          <a:p>
            <a:r>
              <a:rPr lang="el-GR" sz="3000" dirty="0"/>
              <a:t>    </a:t>
            </a:r>
            <a:r>
              <a:rPr lang="el-GR" sz="2000" dirty="0"/>
              <a:t>Σύσταση διατροφικού μοντέλου (ΟΝ)</a:t>
            </a:r>
          </a:p>
        </p:txBody>
      </p:sp>
      <p:sp>
        <p:nvSpPr>
          <p:cNvPr id="3" name="2 - Θέση περιεχομένου"/>
          <p:cNvSpPr>
            <a:spLocks noGrp="1"/>
          </p:cNvSpPr>
          <p:nvPr>
            <p:ph idx="1"/>
          </p:nvPr>
        </p:nvSpPr>
        <p:spPr>
          <a:xfrm>
            <a:off x="628650" y="928687"/>
            <a:ext cx="7886700" cy="4064794"/>
          </a:xfrm>
        </p:spPr>
        <p:txBody>
          <a:bodyPr>
            <a:normAutofit fontScale="92500" lnSpcReduction="20000"/>
          </a:bodyPr>
          <a:lstStyle/>
          <a:p>
            <a:endParaRPr lang="el-GR" sz="1900" dirty="0"/>
          </a:p>
          <a:p>
            <a:pPr>
              <a:lnSpc>
                <a:spcPct val="150000"/>
              </a:lnSpc>
            </a:pPr>
            <a:r>
              <a:rPr lang="el-GR" sz="1900" dirty="0"/>
              <a:t>Κατεγράφη περιορισμός πρόσληψης κορεσμένων λιπών </a:t>
            </a:r>
            <a:r>
              <a:rPr lang="en-US" sz="1900" dirty="0"/>
              <a:t>(SF) and trans-</a:t>
            </a:r>
            <a:r>
              <a:rPr lang="el-GR" sz="1900" dirty="0"/>
              <a:t>λιπαρών οξέων</a:t>
            </a:r>
            <a:r>
              <a:rPr lang="en-US" sz="1900" dirty="0"/>
              <a:t>(TFA) </a:t>
            </a:r>
            <a:r>
              <a:rPr lang="el-GR" sz="1900" dirty="0"/>
              <a:t>&gt;</a:t>
            </a:r>
            <a:r>
              <a:rPr lang="en-US" sz="1900" dirty="0"/>
              <a:t>50 </a:t>
            </a:r>
            <a:r>
              <a:rPr lang="el-GR" sz="1900" dirty="0"/>
              <a:t>-</a:t>
            </a:r>
            <a:r>
              <a:rPr lang="en-US" sz="1900" dirty="0"/>
              <a:t>75%</a:t>
            </a:r>
            <a:endParaRPr lang="el-GR" sz="1900" dirty="0"/>
          </a:p>
          <a:p>
            <a:pPr>
              <a:lnSpc>
                <a:spcPct val="150000"/>
              </a:lnSpc>
            </a:pPr>
            <a:endParaRPr lang="el-GR" sz="1900" dirty="0"/>
          </a:p>
          <a:p>
            <a:pPr>
              <a:lnSpc>
                <a:spcPct val="150000"/>
              </a:lnSpc>
            </a:pPr>
            <a:r>
              <a:rPr lang="el-GR" sz="1900" dirty="0"/>
              <a:t>Δεν κατεγράφη διαφορά πρόσληψης </a:t>
            </a:r>
            <a:r>
              <a:rPr lang="el-GR" sz="1900" dirty="0" err="1"/>
              <a:t>μονοακόρεστων</a:t>
            </a:r>
            <a:r>
              <a:rPr lang="el-GR" sz="1900" dirty="0"/>
              <a:t> ,αλλά σε τρείς μελέτες, μείωση πρόσληψης </a:t>
            </a:r>
            <a:r>
              <a:rPr lang="el-GR" sz="1900" dirty="0" err="1"/>
              <a:t>πολυακόρεστων</a:t>
            </a:r>
            <a:r>
              <a:rPr lang="el-GR" sz="1900" dirty="0"/>
              <a:t>  </a:t>
            </a:r>
            <a:r>
              <a:rPr lang="en-US" sz="1900" dirty="0"/>
              <a:t>(PUFA) [−0.6 ± 3.5% </a:t>
            </a:r>
            <a:r>
              <a:rPr lang="el-GR" sz="1900" dirty="0"/>
              <a:t>της συνολικής ημερήσιας πρόσληψης </a:t>
            </a:r>
            <a:r>
              <a:rPr lang="en-US" sz="1900" dirty="0"/>
              <a:t>p = 0.038]</a:t>
            </a:r>
            <a:endParaRPr lang="el-GR" sz="1900" dirty="0"/>
          </a:p>
          <a:p>
            <a:pPr>
              <a:lnSpc>
                <a:spcPct val="150000"/>
              </a:lnSpc>
            </a:pPr>
            <a:endParaRPr lang="el-GR" sz="1900" dirty="0"/>
          </a:p>
          <a:p>
            <a:pPr>
              <a:lnSpc>
                <a:spcPct val="150000"/>
              </a:lnSpc>
            </a:pPr>
            <a:r>
              <a:rPr lang="el-GR" sz="1900" dirty="0"/>
              <a:t>Η συνολική ημερήσια πρόσληψη πρωτεΐνης , δεν εμφάνισε ομοιογενή τάση</a:t>
            </a:r>
            <a:r>
              <a:rPr lang="en-US" sz="1900" dirty="0"/>
              <a:t> </a:t>
            </a:r>
            <a:r>
              <a:rPr lang="el-GR" sz="1900" dirty="0"/>
              <a:t>διαφοροποίησης</a:t>
            </a:r>
            <a:endParaRPr lang="en-GB" sz="1900" dirty="0"/>
          </a:p>
          <a:p>
            <a:endParaRPr lang="el-GR"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80988" y="273844"/>
            <a:ext cx="8515350" cy="611981"/>
          </a:xfrm>
        </p:spPr>
        <p:txBody>
          <a:bodyPr/>
          <a:lstStyle/>
          <a:p>
            <a:r>
              <a:rPr lang="el-GR" sz="2000" dirty="0"/>
              <a:t>Σύσταση διατροφικού μοντέλου (ΟΝ)</a:t>
            </a:r>
          </a:p>
        </p:txBody>
      </p:sp>
      <p:sp>
        <p:nvSpPr>
          <p:cNvPr id="3" name="2 - Θέση περιεχομένου"/>
          <p:cNvSpPr>
            <a:spLocks noGrp="1"/>
          </p:cNvSpPr>
          <p:nvPr>
            <p:ph idx="1"/>
          </p:nvPr>
        </p:nvSpPr>
        <p:spPr>
          <a:xfrm>
            <a:off x="228600" y="885825"/>
            <a:ext cx="8651081" cy="4143374"/>
          </a:xfrm>
        </p:spPr>
        <p:txBody>
          <a:bodyPr>
            <a:normAutofit fontScale="92500" lnSpcReduction="10000"/>
          </a:bodyPr>
          <a:lstStyle/>
          <a:p>
            <a:pPr>
              <a:lnSpc>
                <a:spcPct val="150000"/>
              </a:lnSpc>
            </a:pPr>
            <a:r>
              <a:rPr lang="el-GR" dirty="0"/>
              <a:t>Η πρόσληψη φυτικών ινών αυξήθηκε κατά την περίοδο ΟΝ </a:t>
            </a:r>
            <a:r>
              <a:rPr lang="en-US" dirty="0"/>
              <a:t>+13.9 ± 5.2 g</a:t>
            </a:r>
            <a:r>
              <a:rPr lang="el-GR" dirty="0"/>
              <a:t> </a:t>
            </a:r>
            <a:r>
              <a:rPr lang="en-GB" dirty="0"/>
              <a:t>[27.7 ± 8 g (</a:t>
            </a:r>
            <a:r>
              <a:rPr lang="el-GR" dirty="0"/>
              <a:t>ΟΝ</a:t>
            </a:r>
            <a:r>
              <a:rPr lang="en-GB" dirty="0"/>
              <a:t>)</a:t>
            </a:r>
            <a:r>
              <a:rPr lang="el-GR" dirty="0"/>
              <a:t> έναντι εκτός ΟΝ περιόδου (</a:t>
            </a:r>
            <a:r>
              <a:rPr lang="en-GB" dirty="0"/>
              <a:t>13.8 ± 2.8 g </a:t>
            </a:r>
            <a:r>
              <a:rPr lang="el-GR" dirty="0"/>
              <a:t>)</a:t>
            </a:r>
            <a:r>
              <a:rPr lang="en-US" dirty="0"/>
              <a:t>, p &lt; 0.001] </a:t>
            </a:r>
            <a:endParaRPr lang="el-GR" dirty="0"/>
          </a:p>
          <a:p>
            <a:pPr>
              <a:lnSpc>
                <a:spcPct val="150000"/>
              </a:lnSpc>
            </a:pPr>
            <a:endParaRPr lang="el-GR" dirty="0"/>
          </a:p>
          <a:p>
            <a:pPr>
              <a:lnSpc>
                <a:spcPct val="150000"/>
              </a:lnSpc>
            </a:pPr>
            <a:r>
              <a:rPr lang="el-GR" dirty="0"/>
              <a:t>Κατεγράφη περιορισμός λήψης νατρίου</a:t>
            </a:r>
            <a:r>
              <a:rPr lang="en-US" dirty="0"/>
              <a:t>[−263 ± 25, 1386 ± 88 mg</a:t>
            </a:r>
            <a:r>
              <a:rPr lang="el-GR" dirty="0"/>
              <a:t>,</a:t>
            </a:r>
            <a:r>
              <a:rPr lang="en-US" dirty="0"/>
              <a:t> </a:t>
            </a:r>
            <a:r>
              <a:rPr lang="en-GB" dirty="0"/>
              <a:t>p = 0.031]</a:t>
            </a:r>
            <a:r>
              <a:rPr lang="el-GR" dirty="0"/>
              <a:t> και τάση μείωσης Β12 (μη σημαντική, εκτός μίας μελέτης).Η λήψη ασβεστίου ήταν μειωμένη, με τάση αύξησης λήψης μαγνησίου και </a:t>
            </a:r>
            <a:r>
              <a:rPr lang="el-GR" dirty="0" err="1"/>
              <a:t>φυλικού</a:t>
            </a:r>
            <a:r>
              <a:rPr lang="el-GR" dirty="0"/>
              <a:t> οξέος</a:t>
            </a:r>
          </a:p>
          <a:p>
            <a:pPr>
              <a:lnSpc>
                <a:spcPct val="150000"/>
              </a:lnSpc>
            </a:pPr>
            <a:endParaRPr lang="el-GR" dirty="0"/>
          </a:p>
          <a:p>
            <a:pPr>
              <a:lnSpc>
                <a:spcPct val="150000"/>
              </a:lnSpc>
            </a:pPr>
            <a:r>
              <a:rPr lang="el-GR" dirty="0"/>
              <a:t>Συνοπτικά ,υπήρξε ομοιογενής τάση περιορισμού ημερήσιας θερμιδικής πρόσληψης και λίπους ,αύξηση λήψης υδατανθράκων και φυτικών ινών</a:t>
            </a:r>
          </a:p>
          <a:p>
            <a:pPr>
              <a:lnSpc>
                <a:spcPct val="150000"/>
              </a:lnSpc>
            </a:pPr>
            <a:endParaRPr lang="el-GR" dirty="0"/>
          </a:p>
          <a:p>
            <a:pPr>
              <a:lnSpc>
                <a:spcPct val="150000"/>
              </a:lnSpc>
            </a:pPr>
            <a:endParaRPr lang="el-GR" dirty="0"/>
          </a:p>
          <a:p>
            <a:pPr>
              <a:lnSpc>
                <a:spcPct val="150000"/>
              </a:lnSpc>
            </a:pPr>
            <a:endParaRPr lang="el-GR" dirty="0"/>
          </a:p>
          <a:p>
            <a:endParaRPr lang="el-GR"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1"/>
            <a:ext cx="9144000" cy="5143499"/>
          </a:xfrm>
          <a:prstGeom prst="rect">
            <a:avLst/>
          </a:prstGeom>
          <a:noFill/>
          <a:ln w="9525">
            <a:noFill/>
            <a:miter lim="800000"/>
            <a:headEnd/>
            <a:tailEnd/>
          </a:ln>
          <a:effectLst/>
        </p:spPr>
      </p:pic>
      <p:sp>
        <p:nvSpPr>
          <p:cNvPr id="4" name="3 - Στρογγυλεμένο ορθογώνιο"/>
          <p:cNvSpPr/>
          <p:nvPr/>
        </p:nvSpPr>
        <p:spPr>
          <a:xfrm>
            <a:off x="3800476" y="2064544"/>
            <a:ext cx="2700338" cy="8286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l-GR"/>
          </a:p>
        </p:txBody>
      </p:sp>
      <p:sp>
        <p:nvSpPr>
          <p:cNvPr id="5" name="4 - Στρογγυλεμένο ορθογώνιο"/>
          <p:cNvSpPr/>
          <p:nvPr/>
        </p:nvSpPr>
        <p:spPr>
          <a:xfrm>
            <a:off x="1935956" y="4800600"/>
            <a:ext cx="1985963" cy="24288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l-G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01B3137-A043-7D4D-AB72-520C36A433C4}"/>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 xmlns:a16="http://schemas.microsoft.com/office/drawing/2014/main" id="{58749877-6825-1140-92A3-E3003E22FC02}"/>
              </a:ext>
            </a:extLst>
          </p:cNvPr>
          <p:cNvPicPr>
            <a:picLocks noGrp="1" noChangeAspect="1"/>
          </p:cNvPicPr>
          <p:nvPr>
            <p:ph idx="1"/>
          </p:nvPr>
        </p:nvPicPr>
        <p:blipFill>
          <a:blip r:embed="rId2" cstate="print"/>
          <a:stretch>
            <a:fillRect/>
          </a:stretch>
        </p:blipFill>
        <p:spPr>
          <a:xfrm>
            <a:off x="0" y="0"/>
            <a:ext cx="9144000" cy="5143500"/>
          </a:xfrm>
          <a:prstGeom prst="rect">
            <a:avLst/>
          </a:prstGeom>
        </p:spPr>
      </p:pic>
      <p:pic>
        <p:nvPicPr>
          <p:cNvPr id="5" name="Θέση περιεχομένου 3">
            <a:extLst>
              <a:ext uri="{FF2B5EF4-FFF2-40B4-BE49-F238E27FC236}">
                <a16:creationId xmlns="" xmlns:a16="http://schemas.microsoft.com/office/drawing/2014/main" id="{967C18F9-276C-3340-A698-C73FF0F4706B}"/>
              </a:ext>
            </a:extLst>
          </p:cNvPr>
          <p:cNvPicPr>
            <a:picLocks noChangeAspect="1"/>
          </p:cNvPicPr>
          <p:nvPr/>
        </p:nvPicPr>
        <p:blipFill>
          <a:blip r:embed="rId2" cstate="print"/>
          <a:stretch>
            <a:fillRect/>
          </a:stretch>
        </p:blipFill>
        <p:spPr>
          <a:xfrm>
            <a:off x="0" y="273844"/>
            <a:ext cx="9144000" cy="5143500"/>
          </a:xfrm>
          <a:prstGeom prst="rect">
            <a:avLst/>
          </a:prstGeom>
        </p:spPr>
      </p:pic>
    </p:spTree>
    <p:extLst>
      <p:ext uri="{BB962C8B-B14F-4D97-AF65-F5344CB8AC3E}">
        <p14:creationId xmlns="" xmlns:p14="http://schemas.microsoft.com/office/powerpoint/2010/main" val="3935521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17500" y="187325"/>
            <a:ext cx="8509000" cy="390525"/>
          </a:xfrm>
        </p:spPr>
        <p:txBody>
          <a:bodyPr/>
          <a:lstStyle/>
          <a:p>
            <a:r>
              <a:rPr lang="el-GR" dirty="0"/>
              <a:t>                                     Υδατάνθρακες</a:t>
            </a:r>
          </a:p>
        </p:txBody>
      </p:sp>
      <p:sp>
        <p:nvSpPr>
          <p:cNvPr id="3" name="2 - Θέση κειμένου"/>
          <p:cNvSpPr>
            <a:spLocks noGrp="1"/>
          </p:cNvSpPr>
          <p:nvPr>
            <p:ph type="body" idx="1"/>
          </p:nvPr>
        </p:nvSpPr>
        <p:spPr>
          <a:xfrm>
            <a:off x="1" y="931863"/>
            <a:ext cx="9143999" cy="4217987"/>
          </a:xfrm>
        </p:spPr>
        <p:txBody>
          <a:bodyPr/>
          <a:lstStyle/>
          <a:p>
            <a:pPr>
              <a:lnSpc>
                <a:spcPct val="150000"/>
              </a:lnSpc>
            </a:pPr>
            <a:r>
              <a:rPr lang="el-GR" dirty="0"/>
              <a:t>Συνήθως οι ασθενείς αναφέρουν μέτρια πρόσληψη ΥΔ</a:t>
            </a:r>
            <a:r>
              <a:rPr lang="en-US" dirty="0"/>
              <a:t> (44–</a:t>
            </a:r>
            <a:r>
              <a:rPr lang="el-GR" dirty="0"/>
              <a:t> </a:t>
            </a:r>
            <a:r>
              <a:rPr lang="en-US" dirty="0"/>
              <a:t>46% </a:t>
            </a:r>
            <a:r>
              <a:rPr lang="el-GR" dirty="0"/>
              <a:t>των συνολικών θερμίδων</a:t>
            </a:r>
            <a:r>
              <a:rPr lang="en-US" dirty="0"/>
              <a:t>)</a:t>
            </a:r>
            <a:r>
              <a:rPr lang="el-GR" dirty="0"/>
              <a:t> </a:t>
            </a:r>
          </a:p>
          <a:p>
            <a:pPr>
              <a:lnSpc>
                <a:spcPct val="150000"/>
              </a:lnSpc>
            </a:pPr>
            <a:r>
              <a:rPr lang="el-GR" dirty="0"/>
              <a:t>Οι τροποποιήσεις δεν είναι επιτυχείς μακροπρόθεσμα, καθώς οι ασθενείς επιστρέφουν στη συνήθη κατανομή </a:t>
            </a:r>
            <a:r>
              <a:rPr lang="el-GR" dirty="0" err="1"/>
              <a:t>μακροθρεπτικών</a:t>
            </a:r>
            <a:r>
              <a:rPr lang="el-GR" dirty="0"/>
              <a:t> (εξατομίκευση)</a:t>
            </a:r>
          </a:p>
          <a:p>
            <a:pPr>
              <a:lnSpc>
                <a:spcPct val="150000"/>
              </a:lnSpc>
            </a:pPr>
            <a:r>
              <a:rPr lang="el-GR" dirty="0"/>
              <a:t>Η μείωση βάρους, ενδέχεται να συμμετείχε στην εμφάνιση οφέλους </a:t>
            </a:r>
            <a:r>
              <a:rPr lang="en-US" dirty="0"/>
              <a:t/>
            </a:r>
            <a:br>
              <a:rPr lang="en-US" dirty="0"/>
            </a:br>
            <a:endParaRPr lang="el-GR"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A2E430D-F634-2E46-B7AE-B99E57BF65A5}"/>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 xmlns:a16="http://schemas.microsoft.com/office/drawing/2014/main" id="{DEF10DB6-80C6-9742-BF46-94692D7FC0FD}"/>
              </a:ext>
            </a:extLst>
          </p:cNvPr>
          <p:cNvPicPr>
            <a:picLocks noGrp="1" noChangeAspect="1"/>
          </p:cNvPicPr>
          <p:nvPr>
            <p:ph idx="1"/>
          </p:nvPr>
        </p:nvPicPr>
        <p:blipFill>
          <a:blip r:embed="rId2" cstate="print"/>
          <a:stretch>
            <a:fillRect/>
          </a:stretch>
        </p:blipFill>
        <p:spPr>
          <a:xfrm>
            <a:off x="0" y="21080"/>
            <a:ext cx="8969542" cy="5122420"/>
          </a:xfrm>
          <a:prstGeom prst="rect">
            <a:avLst/>
          </a:prstGeom>
        </p:spPr>
      </p:pic>
      <p:sp>
        <p:nvSpPr>
          <p:cNvPr id="7" name="TextBox 6">
            <a:extLst>
              <a:ext uri="{FF2B5EF4-FFF2-40B4-BE49-F238E27FC236}">
                <a16:creationId xmlns="" xmlns:a16="http://schemas.microsoft.com/office/drawing/2014/main" id="{AFBC03C9-759E-5E4E-ABE0-81E3BFF9BE45}"/>
              </a:ext>
            </a:extLst>
          </p:cNvPr>
          <p:cNvSpPr txBox="1"/>
          <p:nvPr/>
        </p:nvSpPr>
        <p:spPr>
          <a:xfrm>
            <a:off x="5558590" y="906463"/>
            <a:ext cx="2435267" cy="346249"/>
          </a:xfrm>
          <a:prstGeom prst="rect">
            <a:avLst/>
          </a:prstGeom>
          <a:noFill/>
          <a:ln w="19050">
            <a:solidFill>
              <a:srgbClr val="FF0000"/>
            </a:solidFill>
          </a:ln>
        </p:spPr>
        <p:txBody>
          <a:bodyPr wrap="square" lIns="68580" tIns="34290" rIns="68580" bIns="34290" rtlCol="0">
            <a:spAutoFit/>
          </a:bodyPr>
          <a:lstStyle/>
          <a:p>
            <a:endParaRPr lang="el-GR" dirty="0"/>
          </a:p>
        </p:txBody>
      </p:sp>
      <p:sp>
        <p:nvSpPr>
          <p:cNvPr id="5" name="4 - Ορθογώνιο"/>
          <p:cNvSpPr/>
          <p:nvPr/>
        </p:nvSpPr>
        <p:spPr>
          <a:xfrm>
            <a:off x="5558590" y="1544127"/>
            <a:ext cx="2435267" cy="34779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l-GR"/>
          </a:p>
        </p:txBody>
      </p:sp>
    </p:spTree>
    <p:extLst>
      <p:ext uri="{BB962C8B-B14F-4D97-AF65-F5344CB8AC3E}">
        <p14:creationId xmlns="" xmlns:p14="http://schemas.microsoft.com/office/powerpoint/2010/main" val="348535526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098" name="Picture 2"/>
          <p:cNvPicPr>
            <a:picLocks noChangeAspect="1" noChangeArrowheads="1"/>
          </p:cNvPicPr>
          <p:nvPr/>
        </p:nvPicPr>
        <p:blipFill>
          <a:blip r:embed="rId2" cstate="print"/>
          <a:srcRect/>
          <a:stretch>
            <a:fillRect/>
          </a:stretch>
        </p:blipFill>
        <p:spPr bwMode="auto">
          <a:xfrm>
            <a:off x="628651" y="0"/>
            <a:ext cx="7479506" cy="1078706"/>
          </a:xfrm>
          <a:prstGeom prst="rect">
            <a:avLst/>
          </a:prstGeom>
          <a:noFill/>
          <a:ln w="9525">
            <a:noFill/>
            <a:miter lim="800000"/>
            <a:headEnd/>
            <a:tailEnd/>
          </a:ln>
          <a:effectLst/>
        </p:spPr>
      </p:pic>
      <p:pic>
        <p:nvPicPr>
          <p:cNvPr id="4099" name="Picture 3"/>
          <p:cNvPicPr>
            <a:picLocks noGrp="1" noChangeAspect="1" noChangeArrowheads="1"/>
          </p:cNvPicPr>
          <p:nvPr>
            <p:ph idx="1"/>
          </p:nvPr>
        </p:nvPicPr>
        <p:blipFill>
          <a:blip r:embed="rId3" cstate="print"/>
          <a:srcRect/>
          <a:stretch>
            <a:fillRect/>
          </a:stretch>
        </p:blipFill>
        <p:spPr bwMode="auto">
          <a:xfrm>
            <a:off x="6482953" y="4657725"/>
            <a:ext cx="2364581" cy="185738"/>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100012" y="1078707"/>
            <a:ext cx="9043988" cy="3807619"/>
          </a:xfrm>
          <a:prstGeom prst="rect">
            <a:avLst/>
          </a:prstGeom>
          <a:noFill/>
          <a:ln w="9525">
            <a:noFill/>
            <a:miter lim="800000"/>
            <a:headEnd/>
            <a:tailEnd/>
          </a:ln>
          <a:effectLst/>
        </p:spPr>
      </p:pic>
      <p:pic>
        <p:nvPicPr>
          <p:cNvPr id="7" name="Picture 4"/>
          <p:cNvPicPr>
            <a:picLocks noChangeAspect="1" noChangeArrowheads="1"/>
          </p:cNvPicPr>
          <p:nvPr/>
        </p:nvPicPr>
        <p:blipFill>
          <a:blip r:embed="rId5" cstate="print"/>
          <a:srcRect/>
          <a:stretch>
            <a:fillRect/>
          </a:stretch>
        </p:blipFill>
        <p:spPr bwMode="auto">
          <a:xfrm>
            <a:off x="4986338" y="4886325"/>
            <a:ext cx="3693319" cy="257175"/>
          </a:xfrm>
          <a:prstGeom prst="rect">
            <a:avLst/>
          </a:prstGeom>
          <a:noFill/>
          <a:ln w="9525">
            <a:noFill/>
            <a:miter lim="800000"/>
            <a:headEnd/>
            <a:tailEnd/>
          </a:ln>
          <a:effec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cstate="print"/>
          <a:srcRect/>
          <a:stretch>
            <a:fillRect/>
          </a:stretch>
        </p:blipFill>
        <p:spPr bwMode="auto">
          <a:xfrm>
            <a:off x="164307" y="128588"/>
            <a:ext cx="8751094" cy="4521993"/>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7865269" y="4818460"/>
            <a:ext cx="1050131" cy="207169"/>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4171950" y="4768454"/>
            <a:ext cx="3693319" cy="257175"/>
          </a:xfrm>
          <a:prstGeom prst="rect">
            <a:avLst/>
          </a:prstGeom>
          <a:noFill/>
          <a:ln w="9525">
            <a:noFill/>
            <a:miter lim="800000"/>
            <a:headEnd/>
            <a:tailEnd/>
          </a:ln>
          <a:effectLst/>
        </p:spPr>
      </p:pic>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5123" name="Picture 3"/>
          <p:cNvPicPr>
            <a:picLocks noChangeAspect="1" noChangeArrowheads="1"/>
          </p:cNvPicPr>
          <p:nvPr/>
        </p:nvPicPr>
        <p:blipFill>
          <a:blip r:embed="rId2" cstate="print"/>
          <a:srcRect/>
          <a:stretch>
            <a:fillRect/>
          </a:stretch>
        </p:blipFill>
        <p:spPr bwMode="auto">
          <a:xfrm>
            <a:off x="1032273" y="0"/>
            <a:ext cx="7079456" cy="12573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cstate="print"/>
          <a:srcRect/>
          <a:stretch>
            <a:fillRect/>
          </a:stretch>
        </p:blipFill>
        <p:spPr bwMode="auto">
          <a:xfrm>
            <a:off x="380010" y="1177327"/>
            <a:ext cx="8429625" cy="728663"/>
          </a:xfrm>
          <a:prstGeom prst="rect">
            <a:avLst/>
          </a:prstGeom>
          <a:noFill/>
          <a:ln w="9525">
            <a:noFill/>
            <a:miter lim="800000"/>
            <a:headEnd/>
            <a:tailEnd/>
          </a:ln>
          <a:effectLst/>
        </p:spPr>
      </p:pic>
      <p:pic>
        <p:nvPicPr>
          <p:cNvPr id="5125" name="Picture 5"/>
          <p:cNvPicPr>
            <a:picLocks noChangeAspect="1" noChangeArrowheads="1"/>
          </p:cNvPicPr>
          <p:nvPr/>
        </p:nvPicPr>
        <p:blipFill>
          <a:blip r:embed="rId4" cstate="print"/>
          <a:srcRect/>
          <a:stretch>
            <a:fillRect/>
          </a:stretch>
        </p:blipFill>
        <p:spPr bwMode="auto">
          <a:xfrm>
            <a:off x="8026003" y="60723"/>
            <a:ext cx="978694" cy="1207294"/>
          </a:xfrm>
          <a:prstGeom prst="rect">
            <a:avLst/>
          </a:prstGeom>
          <a:noFill/>
          <a:ln w="9525">
            <a:noFill/>
            <a:miter lim="800000"/>
            <a:headEnd/>
            <a:tailEnd/>
          </a:ln>
          <a:effectLst/>
        </p:spPr>
      </p:pic>
      <p:pic>
        <p:nvPicPr>
          <p:cNvPr id="5126" name="Picture 6"/>
          <p:cNvPicPr>
            <a:picLocks noChangeAspect="1" noChangeArrowheads="1"/>
          </p:cNvPicPr>
          <p:nvPr/>
        </p:nvPicPr>
        <p:blipFill>
          <a:blip r:embed="rId5" cstate="print"/>
          <a:srcRect/>
          <a:stretch>
            <a:fillRect/>
          </a:stretch>
        </p:blipFill>
        <p:spPr bwMode="auto">
          <a:xfrm>
            <a:off x="0" y="60722"/>
            <a:ext cx="1014413" cy="1128713"/>
          </a:xfrm>
          <a:prstGeom prst="rect">
            <a:avLst/>
          </a:prstGeom>
          <a:noFill/>
          <a:ln w="9525">
            <a:noFill/>
            <a:miter lim="800000"/>
            <a:headEnd/>
            <a:tailEnd/>
          </a:ln>
          <a:effectLst/>
        </p:spPr>
      </p:pic>
      <p:pic>
        <p:nvPicPr>
          <p:cNvPr id="5127" name="Picture 7"/>
          <p:cNvPicPr>
            <a:picLocks noChangeAspect="1" noChangeArrowheads="1"/>
          </p:cNvPicPr>
          <p:nvPr/>
        </p:nvPicPr>
        <p:blipFill>
          <a:blip r:embed="rId6" cstate="print"/>
          <a:srcRect/>
          <a:stretch>
            <a:fillRect/>
          </a:stretch>
        </p:blipFill>
        <p:spPr bwMode="auto">
          <a:xfrm>
            <a:off x="7983141" y="1268017"/>
            <a:ext cx="1021556" cy="307181"/>
          </a:xfrm>
          <a:prstGeom prst="rect">
            <a:avLst/>
          </a:prstGeom>
          <a:noFill/>
          <a:ln w="9525">
            <a:noFill/>
            <a:miter lim="800000"/>
            <a:headEnd/>
            <a:tailEnd/>
          </a:ln>
          <a:effectLst/>
        </p:spPr>
      </p:pic>
      <p:pic>
        <p:nvPicPr>
          <p:cNvPr id="5128" name="Picture 8"/>
          <p:cNvPicPr>
            <a:picLocks noChangeAspect="1" noChangeArrowheads="1"/>
          </p:cNvPicPr>
          <p:nvPr/>
        </p:nvPicPr>
        <p:blipFill>
          <a:blip r:embed="rId7" cstate="print"/>
          <a:srcRect/>
          <a:stretch>
            <a:fillRect/>
          </a:stretch>
        </p:blipFill>
        <p:spPr bwMode="auto">
          <a:xfrm>
            <a:off x="7568803" y="4950619"/>
            <a:ext cx="1435894" cy="192881"/>
          </a:xfrm>
          <a:prstGeom prst="rect">
            <a:avLst/>
          </a:prstGeom>
          <a:noFill/>
          <a:ln w="9525">
            <a:noFill/>
            <a:miter lim="800000"/>
            <a:headEnd/>
            <a:tailEnd/>
          </a:ln>
          <a:effectLst/>
        </p:spPr>
      </p:pic>
      <p:pic>
        <p:nvPicPr>
          <p:cNvPr id="5129" name="Picture 9"/>
          <p:cNvPicPr>
            <a:picLocks noChangeAspect="1" noChangeArrowheads="1"/>
          </p:cNvPicPr>
          <p:nvPr/>
        </p:nvPicPr>
        <p:blipFill>
          <a:blip r:embed="rId8" cstate="print"/>
          <a:srcRect/>
          <a:stretch>
            <a:fillRect/>
          </a:stretch>
        </p:blipFill>
        <p:spPr bwMode="auto">
          <a:xfrm>
            <a:off x="334365" y="1905990"/>
            <a:ext cx="8180985" cy="3044630"/>
          </a:xfrm>
          <a:prstGeom prst="rect">
            <a:avLst/>
          </a:prstGeom>
          <a:noFill/>
          <a:ln w="9525">
            <a:noFill/>
            <a:miter lim="800000"/>
            <a:headEnd/>
            <a:tailEnd/>
          </a:ln>
          <a:effectLst/>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8434" name="Picture 2"/>
          <p:cNvPicPr>
            <a:picLocks noGrp="1" noChangeAspect="1" noChangeArrowheads="1"/>
          </p:cNvPicPr>
          <p:nvPr>
            <p:ph idx="1"/>
          </p:nvPr>
        </p:nvPicPr>
        <p:blipFill>
          <a:blip r:embed="rId2" cstate="print"/>
          <a:srcRect/>
          <a:stretch>
            <a:fillRect/>
          </a:stretch>
        </p:blipFill>
        <p:spPr bwMode="auto">
          <a:xfrm>
            <a:off x="0" y="0"/>
            <a:ext cx="9144000" cy="5036344"/>
          </a:xfrm>
          <a:prstGeom prst="rect">
            <a:avLst/>
          </a:prstGeom>
          <a:noFill/>
          <a:ln w="9525">
            <a:noFill/>
            <a:miter lim="800000"/>
            <a:headEnd/>
            <a:tailEnd/>
          </a:ln>
          <a:effectLst/>
        </p:spPr>
      </p:pic>
      <p:sp>
        <p:nvSpPr>
          <p:cNvPr id="4" name="3 - Στρογγυλεμένο ορθογώνιο"/>
          <p:cNvSpPr/>
          <p:nvPr/>
        </p:nvSpPr>
        <p:spPr>
          <a:xfrm>
            <a:off x="50007" y="571500"/>
            <a:ext cx="5836444" cy="12930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l-G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9458" name="Picture 2"/>
          <p:cNvPicPr>
            <a:picLocks noGrp="1" noChangeAspect="1" noChangeArrowheads="1"/>
          </p:cNvPicPr>
          <p:nvPr>
            <p:ph idx="1"/>
          </p:nvPr>
        </p:nvPicPr>
        <p:blipFill>
          <a:blip r:embed="rId2" cstate="print"/>
          <a:srcRect/>
          <a:stretch>
            <a:fillRect/>
          </a:stretch>
        </p:blipFill>
        <p:spPr bwMode="auto">
          <a:xfrm>
            <a:off x="0" y="85725"/>
            <a:ext cx="9015413" cy="5057775"/>
          </a:xfrm>
          <a:prstGeom prst="rect">
            <a:avLst/>
          </a:prstGeom>
          <a:noFill/>
          <a:ln w="9525">
            <a:noFill/>
            <a:miter lim="800000"/>
            <a:headEnd/>
            <a:tailEnd/>
          </a:ln>
          <a:effectLst/>
        </p:spPr>
      </p:pic>
      <p:sp>
        <p:nvSpPr>
          <p:cNvPr id="4" name="3 - Στρογγυλεμένο ορθογώνιο"/>
          <p:cNvSpPr/>
          <p:nvPr/>
        </p:nvSpPr>
        <p:spPr>
          <a:xfrm>
            <a:off x="50007" y="657225"/>
            <a:ext cx="5836444" cy="12072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l-G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0482" name="Picture 2"/>
          <p:cNvPicPr>
            <a:picLocks noChangeAspect="1" noChangeArrowheads="1"/>
          </p:cNvPicPr>
          <p:nvPr/>
        </p:nvPicPr>
        <p:blipFill>
          <a:blip r:embed="rId2" cstate="print"/>
          <a:srcRect/>
          <a:stretch>
            <a:fillRect/>
          </a:stretch>
        </p:blipFill>
        <p:spPr bwMode="auto">
          <a:xfrm>
            <a:off x="-1" y="0"/>
            <a:ext cx="9144001" cy="5143500"/>
          </a:xfrm>
          <a:prstGeom prst="rect">
            <a:avLst/>
          </a:prstGeom>
          <a:noFill/>
          <a:ln w="9525">
            <a:noFill/>
            <a:miter lim="800000"/>
            <a:headEnd/>
            <a:tailEnd/>
          </a:ln>
          <a:effectLst/>
        </p:spPr>
      </p:pic>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9B33C46-E85E-0842-A88F-E8ACCC13F523}"/>
              </a:ext>
            </a:extLst>
          </p:cNvPr>
          <p:cNvSpPr>
            <a:spLocks noGrp="1"/>
          </p:cNvSpPr>
          <p:nvPr>
            <p:ph type="title"/>
          </p:nvPr>
        </p:nvSpPr>
        <p:spPr>
          <a:xfrm>
            <a:off x="1069675" y="515938"/>
            <a:ext cx="9622255" cy="390525"/>
          </a:xfrm>
        </p:spPr>
        <p:txBody>
          <a:bodyPr>
            <a:normAutofit fontScale="90000"/>
          </a:bodyPr>
          <a:lstStyle/>
          <a:p>
            <a:r>
              <a:rPr lang="el-GR" sz="3000" dirty="0"/>
              <a:t> </a:t>
            </a:r>
            <a:r>
              <a:rPr lang="el-GR" sz="2200" dirty="0"/>
              <a:t>Μεταβολικές επιδράσεις ΟΝ (</a:t>
            </a:r>
            <a:r>
              <a:rPr lang="el-GR" sz="2200" dirty="0" err="1"/>
              <a:t>λαικοί</a:t>
            </a:r>
            <a:r>
              <a:rPr lang="el-GR" sz="2200" dirty="0"/>
              <a:t> </a:t>
            </a:r>
            <a:r>
              <a:rPr lang="el-GR" sz="2200" dirty="0" err="1"/>
              <a:t>νήστες</a:t>
            </a:r>
            <a:r>
              <a:rPr lang="el-GR" sz="2200" dirty="0"/>
              <a:t>)</a:t>
            </a:r>
          </a:p>
        </p:txBody>
      </p:sp>
      <p:sp>
        <p:nvSpPr>
          <p:cNvPr id="3" name="Θέση περιεχομένου 2">
            <a:extLst>
              <a:ext uri="{FF2B5EF4-FFF2-40B4-BE49-F238E27FC236}">
                <a16:creationId xmlns="" xmlns:a16="http://schemas.microsoft.com/office/drawing/2014/main" id="{A903D897-8283-E74C-932D-564F87F8CEED}"/>
              </a:ext>
            </a:extLst>
          </p:cNvPr>
          <p:cNvSpPr>
            <a:spLocks noGrp="1"/>
          </p:cNvSpPr>
          <p:nvPr>
            <p:ph idx="1"/>
          </p:nvPr>
        </p:nvSpPr>
        <p:spPr>
          <a:xfrm>
            <a:off x="331075" y="1111469"/>
            <a:ext cx="8721836" cy="3839150"/>
          </a:xfrm>
        </p:spPr>
        <p:txBody>
          <a:bodyPr>
            <a:normAutofit/>
          </a:bodyPr>
          <a:lstStyle/>
          <a:p>
            <a:pPr>
              <a:lnSpc>
                <a:spcPct val="150000"/>
              </a:lnSpc>
            </a:pPr>
            <a:r>
              <a:rPr lang="el-GR" dirty="0" err="1"/>
              <a:t>Caloric</a:t>
            </a:r>
            <a:r>
              <a:rPr lang="el-GR" dirty="0"/>
              <a:t> </a:t>
            </a:r>
            <a:r>
              <a:rPr lang="el-GR" dirty="0" err="1"/>
              <a:t>Restriction</a:t>
            </a:r>
            <a:r>
              <a:rPr lang="el-GR" dirty="0"/>
              <a:t> + </a:t>
            </a:r>
            <a:r>
              <a:rPr lang="el-GR" dirty="0" err="1"/>
              <a:t>Dietary</a:t>
            </a:r>
            <a:r>
              <a:rPr lang="el-GR" dirty="0"/>
              <a:t> </a:t>
            </a:r>
            <a:r>
              <a:rPr lang="el-GR" dirty="0" err="1"/>
              <a:t>restriction</a:t>
            </a:r>
            <a:endParaRPr lang="el-GR" dirty="0"/>
          </a:p>
          <a:p>
            <a:pPr>
              <a:lnSpc>
                <a:spcPct val="150000"/>
              </a:lnSpc>
            </a:pPr>
            <a:r>
              <a:rPr lang="el-GR" dirty="0"/>
              <a:t>Περιορισμός της κατανάλωσης ενέργειας και λίπους</a:t>
            </a:r>
            <a:endParaRPr lang="en-US" dirty="0"/>
          </a:p>
          <a:p>
            <a:pPr>
              <a:lnSpc>
                <a:spcPct val="150000"/>
              </a:lnSpc>
            </a:pPr>
            <a:r>
              <a:rPr lang="el-GR" dirty="0"/>
              <a:t>Α</a:t>
            </a:r>
            <a:r>
              <a:rPr lang="en-US" dirty="0" err="1"/>
              <a:t>ύ</a:t>
            </a:r>
            <a:r>
              <a:rPr lang="el-GR" dirty="0" err="1"/>
              <a:t>ξηση</a:t>
            </a:r>
            <a:r>
              <a:rPr lang="el-GR" dirty="0"/>
              <a:t> της κατανάλωσης υδατανθράκων και φυτικών ινών</a:t>
            </a:r>
          </a:p>
          <a:p>
            <a:pPr>
              <a:lnSpc>
                <a:spcPct val="150000"/>
              </a:lnSpc>
            </a:pPr>
            <a:r>
              <a:rPr lang="el-GR" dirty="0"/>
              <a:t>Αντικρουόμενα αποτελέσματα σε Αρτηριακή Πίεση, γλυκόζη νηστείας, </a:t>
            </a:r>
            <a:r>
              <a:rPr lang="en-US" dirty="0"/>
              <a:t>BMI</a:t>
            </a:r>
            <a:endParaRPr lang="el-GR" dirty="0"/>
          </a:p>
          <a:p>
            <a:pPr>
              <a:lnSpc>
                <a:spcPct val="150000"/>
              </a:lnSpc>
            </a:pPr>
            <a:r>
              <a:rPr lang="el-GR" dirty="0" err="1"/>
              <a:t>Λιπιδαιμικό</a:t>
            </a:r>
            <a:r>
              <a:rPr lang="el-GR" dirty="0"/>
              <a:t> όφελος</a:t>
            </a:r>
            <a:endParaRPr lang="en-US" dirty="0"/>
          </a:p>
          <a:p>
            <a:pPr>
              <a:lnSpc>
                <a:spcPct val="150000"/>
              </a:lnSpc>
            </a:pPr>
            <a:r>
              <a:rPr lang="el-GR" dirty="0" err="1"/>
              <a:t>Μειωμ</a:t>
            </a:r>
            <a:r>
              <a:rPr lang="en-US" dirty="0" err="1"/>
              <a:t>έ</a:t>
            </a:r>
            <a:r>
              <a:rPr lang="el-GR" dirty="0" err="1"/>
              <a:t>νη</a:t>
            </a:r>
            <a:r>
              <a:rPr lang="el-GR" dirty="0"/>
              <a:t> πρόσληψη </a:t>
            </a:r>
            <a:r>
              <a:rPr lang="en-US" dirty="0"/>
              <a:t>Ca, </a:t>
            </a:r>
            <a:r>
              <a:rPr lang="en-US" dirty="0" err="1"/>
              <a:t>Vit</a:t>
            </a:r>
            <a:r>
              <a:rPr lang="en-US" dirty="0"/>
              <a:t> D, B12</a:t>
            </a:r>
            <a:endParaRPr lang="el-GR" dirty="0"/>
          </a:p>
          <a:p>
            <a:endParaRPr lang="el-GR" dirty="0"/>
          </a:p>
        </p:txBody>
      </p:sp>
      <p:sp>
        <p:nvSpPr>
          <p:cNvPr id="5" name="Ορθογώνιο 4">
            <a:extLst>
              <a:ext uri="{FF2B5EF4-FFF2-40B4-BE49-F238E27FC236}">
                <a16:creationId xmlns="" xmlns:a16="http://schemas.microsoft.com/office/drawing/2014/main" id="{1F51B1AE-26F6-654B-8790-F3D758ABA019}"/>
              </a:ext>
            </a:extLst>
          </p:cNvPr>
          <p:cNvSpPr/>
          <p:nvPr/>
        </p:nvSpPr>
        <p:spPr>
          <a:xfrm>
            <a:off x="5339587" y="4604370"/>
            <a:ext cx="3713324" cy="346249"/>
          </a:xfrm>
          <a:prstGeom prst="rect">
            <a:avLst/>
          </a:prstGeom>
        </p:spPr>
        <p:txBody>
          <a:bodyPr wrap="none" lIns="68580" tIns="34290" rIns="68580" bIns="34290">
            <a:spAutoFit/>
          </a:bodyPr>
          <a:lstStyle/>
          <a:p>
            <a:r>
              <a:rPr lang="en-US" dirty="0" err="1"/>
              <a:t>Koufakis</a:t>
            </a:r>
            <a:r>
              <a:rPr lang="en-US" dirty="0"/>
              <a:t> et al, </a:t>
            </a:r>
            <a:r>
              <a:rPr lang="en-US" dirty="0" err="1"/>
              <a:t>Eur</a:t>
            </a:r>
            <a:r>
              <a:rPr lang="en-US" dirty="0"/>
              <a:t> J </a:t>
            </a:r>
            <a:r>
              <a:rPr lang="en-US" dirty="0" err="1"/>
              <a:t>Nutr</a:t>
            </a:r>
            <a:r>
              <a:rPr lang="en-US" dirty="0"/>
              <a:t> 2017</a:t>
            </a:r>
            <a:endParaRPr lang="el-GR" dirty="0"/>
          </a:p>
        </p:txBody>
      </p:sp>
    </p:spTree>
    <p:extLst>
      <p:ext uri="{BB962C8B-B14F-4D97-AF65-F5344CB8AC3E}">
        <p14:creationId xmlns="" xmlns:p14="http://schemas.microsoft.com/office/powerpoint/2010/main" val="133058952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59594" y="180975"/>
            <a:ext cx="8279606" cy="676275"/>
          </a:xfrm>
        </p:spPr>
        <p:txBody>
          <a:bodyPr>
            <a:normAutofit/>
          </a:bodyPr>
          <a:lstStyle/>
          <a:p>
            <a:r>
              <a:rPr lang="el-GR" dirty="0"/>
              <a:t>   </a:t>
            </a:r>
            <a:r>
              <a:rPr lang="el-GR" sz="2000" b="1" dirty="0"/>
              <a:t>Μεταβολικές  επιδράσεις ΟΝ (μοναστικού τύπου)</a:t>
            </a:r>
            <a:endParaRPr lang="el-GR" sz="2000" dirty="0"/>
          </a:p>
        </p:txBody>
      </p:sp>
      <p:sp>
        <p:nvSpPr>
          <p:cNvPr id="3" name="2 - Θέση περιεχομένου"/>
          <p:cNvSpPr>
            <a:spLocks noGrp="1"/>
          </p:cNvSpPr>
          <p:nvPr>
            <p:ph idx="1"/>
          </p:nvPr>
        </p:nvSpPr>
        <p:spPr>
          <a:xfrm>
            <a:off x="328612" y="857249"/>
            <a:ext cx="8186738" cy="4146071"/>
          </a:xfrm>
        </p:spPr>
        <p:txBody>
          <a:bodyPr>
            <a:normAutofit/>
          </a:bodyPr>
          <a:lstStyle/>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b="1" dirty="0" err="1"/>
              <a:t>Caloric</a:t>
            </a:r>
            <a:r>
              <a:rPr lang="el-GR" b="1" dirty="0"/>
              <a:t> </a:t>
            </a:r>
            <a:r>
              <a:rPr lang="el-GR" b="1" dirty="0" err="1"/>
              <a:t>Restriction</a:t>
            </a:r>
            <a:r>
              <a:rPr lang="el-GR" b="1" dirty="0"/>
              <a:t> </a:t>
            </a:r>
            <a:r>
              <a:rPr lang="el-GR" dirty="0"/>
              <a:t>(    )+ </a:t>
            </a:r>
            <a:r>
              <a:rPr lang="el-GR" dirty="0" err="1"/>
              <a:t>Dietary</a:t>
            </a:r>
            <a:r>
              <a:rPr lang="el-GR" dirty="0"/>
              <a:t> </a:t>
            </a:r>
            <a:r>
              <a:rPr lang="el-GR" dirty="0" err="1"/>
              <a:t>restriction</a:t>
            </a:r>
            <a:r>
              <a:rPr lang="el-GR" dirty="0"/>
              <a:t> +</a:t>
            </a:r>
            <a:r>
              <a:rPr lang="en-US" b="1" dirty="0"/>
              <a:t>X</a:t>
            </a:r>
            <a:r>
              <a:rPr lang="el-GR" b="1" dirty="0" err="1"/>
              <a:t>ρονο</a:t>
            </a:r>
            <a:r>
              <a:rPr lang="el-GR" b="1" dirty="0"/>
              <a:t>-διατροφή </a:t>
            </a:r>
            <a:r>
              <a:rPr lang="el-GR" dirty="0"/>
              <a:t>(</a:t>
            </a:r>
            <a:r>
              <a:rPr lang="el-GR" dirty="0" err="1"/>
              <a:t>Διαλειματικές</a:t>
            </a:r>
            <a:r>
              <a:rPr lang="el-GR" dirty="0"/>
              <a:t> περίοδοι νηστείας, με σημαντικό διάστημα νηστείας εντός ημέρας, σύμφωνα με την εναλλαγή ημέρας-νύχτας)</a:t>
            </a:r>
          </a:p>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dirty="0"/>
              <a:t>Αύξηση πρόσληψης πρωτεΐνης και μείωση υδατανθράκων (</a:t>
            </a:r>
            <a:r>
              <a:rPr lang="en-US" dirty="0"/>
              <a:t>Restrictive day)</a:t>
            </a:r>
            <a:r>
              <a:rPr lang="el-GR" dirty="0"/>
              <a:t> </a:t>
            </a:r>
            <a:r>
              <a:rPr lang="en-US" b="1" dirty="0" err="1"/>
              <a:t>vs</a:t>
            </a:r>
            <a:r>
              <a:rPr lang="en-US" dirty="0"/>
              <a:t> </a:t>
            </a:r>
            <a:r>
              <a:rPr lang="el-GR" dirty="0" err="1"/>
              <a:t>λαικής</a:t>
            </a:r>
            <a:r>
              <a:rPr lang="el-GR" dirty="0"/>
              <a:t> νηστείας</a:t>
            </a:r>
          </a:p>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dirty="0"/>
              <a:t>Παρόμοιο </a:t>
            </a:r>
            <a:r>
              <a:rPr lang="el-GR" dirty="0" err="1"/>
              <a:t>λιπιδαιμικό</a:t>
            </a:r>
            <a:r>
              <a:rPr lang="el-GR" dirty="0"/>
              <a:t> όφελος, υπεροχή οφέλους σε ΒΜΙ, </a:t>
            </a:r>
            <a:r>
              <a:rPr lang="el-GR" dirty="0" err="1"/>
              <a:t>γλυκαιμική</a:t>
            </a:r>
            <a:r>
              <a:rPr lang="el-GR" dirty="0"/>
              <a:t> ομοιοστασία (</a:t>
            </a:r>
            <a:r>
              <a:rPr lang="en-US" dirty="0"/>
              <a:t>HOMA) </a:t>
            </a:r>
            <a:r>
              <a:rPr lang="el-GR" dirty="0"/>
              <a:t>,</a:t>
            </a:r>
            <a:r>
              <a:rPr lang="en-US" dirty="0"/>
              <a:t>FPG,</a:t>
            </a:r>
            <a:r>
              <a:rPr lang="el-GR" dirty="0"/>
              <a:t> </a:t>
            </a:r>
            <a:r>
              <a:rPr lang="en-US" dirty="0"/>
              <a:t>ins  </a:t>
            </a:r>
            <a:r>
              <a:rPr lang="en-US" b="1" dirty="0" err="1"/>
              <a:t>vs</a:t>
            </a:r>
            <a:r>
              <a:rPr lang="en-US" dirty="0"/>
              <a:t> </a:t>
            </a:r>
            <a:r>
              <a:rPr lang="el-GR" dirty="0"/>
              <a:t>ΟΝ (λαϊκοί </a:t>
            </a:r>
            <a:r>
              <a:rPr lang="el-GR" dirty="0" err="1"/>
              <a:t>νήστες</a:t>
            </a:r>
            <a:r>
              <a:rPr lang="el-GR" dirty="0"/>
              <a:t>)</a:t>
            </a:r>
          </a:p>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dirty="0" err="1"/>
              <a:t>Εκσεσημασμένη</a:t>
            </a:r>
            <a:r>
              <a:rPr lang="el-GR" dirty="0"/>
              <a:t> υποβιταμίνωση </a:t>
            </a:r>
            <a:r>
              <a:rPr lang="en-US" dirty="0"/>
              <a:t>D (</a:t>
            </a:r>
            <a:r>
              <a:rPr lang="el-GR" dirty="0"/>
              <a:t>δευτεροπαθής</a:t>
            </a:r>
            <a:r>
              <a:rPr lang="el-GR" sz="1500" dirty="0"/>
              <a:t> </a:t>
            </a:r>
            <a:r>
              <a:rPr lang="el-GR" dirty="0" err="1"/>
              <a:t>υπερπαραθυρεοειδισμός</a:t>
            </a:r>
            <a:r>
              <a:rPr lang="el-GR" dirty="0"/>
              <a:t>)</a:t>
            </a:r>
            <a:endParaRPr lang="en-US" dirty="0"/>
          </a:p>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l-GR" dirty="0"/>
          </a:p>
          <a:p>
            <a:pPr indent="-254794">
              <a:lnSpc>
                <a:spcPct val="150000"/>
              </a:lnSpc>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l-GR" dirty="0"/>
          </a:p>
          <a:p>
            <a:pPr>
              <a:buNone/>
            </a:pPr>
            <a:endParaRPr lang="el-GR" dirty="0"/>
          </a:p>
          <a:p>
            <a:endParaRPr lang="el-GR" dirty="0"/>
          </a:p>
        </p:txBody>
      </p:sp>
      <p:cxnSp>
        <p:nvCxnSpPr>
          <p:cNvPr id="5" name="4 - Ευθύγραμμο βέλος σύνδεσης"/>
          <p:cNvCxnSpPr/>
          <p:nvPr/>
        </p:nvCxnSpPr>
        <p:spPr>
          <a:xfrm rot="5400000" flipH="1" flipV="1">
            <a:off x="3021818" y="1017388"/>
            <a:ext cx="321468" cy="119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5 - Ευθύγραμμο βέλος σύνδεσης"/>
          <p:cNvCxnSpPr/>
          <p:nvPr/>
        </p:nvCxnSpPr>
        <p:spPr>
          <a:xfrm rot="5400000" flipH="1" flipV="1">
            <a:off x="3220226" y="1017388"/>
            <a:ext cx="321468" cy="119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98AF695-70D4-8242-A646-37B3CA9773E0}"/>
              </a:ext>
            </a:extLst>
          </p:cNvPr>
          <p:cNvSpPr>
            <a:spLocks noGrp="1"/>
          </p:cNvSpPr>
          <p:nvPr>
            <p:ph type="title"/>
          </p:nvPr>
        </p:nvSpPr>
        <p:spPr>
          <a:xfrm>
            <a:off x="1598697" y="178594"/>
            <a:ext cx="7000875" cy="994172"/>
          </a:xfrm>
        </p:spPr>
        <p:txBody>
          <a:bodyPr>
            <a:normAutofit/>
          </a:bodyPr>
          <a:lstStyle/>
          <a:p>
            <a:r>
              <a:rPr lang="el-GR" sz="2000" dirty="0">
                <a:latin typeface="+mn-lt"/>
              </a:rPr>
              <a:t>Είναι η μείωση της </a:t>
            </a:r>
            <a:r>
              <a:rPr lang="en-US" sz="2000" dirty="0">
                <a:latin typeface="+mn-lt"/>
              </a:rPr>
              <a:t>HDL</a:t>
            </a:r>
            <a:r>
              <a:rPr lang="el-GR" sz="2000" dirty="0">
                <a:latin typeface="+mn-lt"/>
              </a:rPr>
              <a:t> κλινικά σημαντική</a:t>
            </a:r>
            <a:r>
              <a:rPr lang="en-US" sz="2000" dirty="0">
                <a:latin typeface="+mn-lt"/>
              </a:rPr>
              <a:t>;</a:t>
            </a:r>
            <a:endParaRPr lang="el-GR" sz="2000" dirty="0">
              <a:latin typeface="+mn-lt"/>
            </a:endParaRPr>
          </a:p>
        </p:txBody>
      </p:sp>
      <p:sp>
        <p:nvSpPr>
          <p:cNvPr id="3" name="Θέση περιεχομένου 2">
            <a:extLst>
              <a:ext uri="{FF2B5EF4-FFF2-40B4-BE49-F238E27FC236}">
                <a16:creationId xmlns="" xmlns:a16="http://schemas.microsoft.com/office/drawing/2014/main" id="{645F6101-DE68-B448-86CD-F88904EEDC04}"/>
              </a:ext>
            </a:extLst>
          </p:cNvPr>
          <p:cNvSpPr>
            <a:spLocks noGrp="1"/>
          </p:cNvSpPr>
          <p:nvPr>
            <p:ph idx="1"/>
          </p:nvPr>
        </p:nvSpPr>
        <p:spPr>
          <a:xfrm>
            <a:off x="307182" y="900112"/>
            <a:ext cx="8292390" cy="3947784"/>
          </a:xfrm>
        </p:spPr>
        <p:txBody>
          <a:bodyPr>
            <a:normAutofit/>
          </a:bodyPr>
          <a:lstStyle/>
          <a:p>
            <a:pPr>
              <a:lnSpc>
                <a:spcPct val="150000"/>
              </a:lnSpc>
            </a:pPr>
            <a:r>
              <a:rPr lang="el-GR" dirty="0"/>
              <a:t>Η </a:t>
            </a:r>
            <a:r>
              <a:rPr lang="en-US" dirty="0"/>
              <a:t>HDL </a:t>
            </a:r>
            <a:r>
              <a:rPr lang="el-GR" dirty="0"/>
              <a:t>παραμένει προβλεπτική καρδιαγγειακών </a:t>
            </a:r>
            <a:r>
              <a:rPr lang="el-GR" dirty="0" err="1"/>
              <a:t>συμβαμάτων</a:t>
            </a:r>
            <a:r>
              <a:rPr lang="el-GR" dirty="0"/>
              <a:t> ακόμη και σε ασθενείς με χαμηλή </a:t>
            </a:r>
            <a:r>
              <a:rPr lang="en-US" dirty="0"/>
              <a:t>LDL </a:t>
            </a:r>
            <a:endParaRPr lang="el-GR" dirty="0"/>
          </a:p>
          <a:p>
            <a:pPr>
              <a:lnSpc>
                <a:spcPct val="150000"/>
              </a:lnSpc>
            </a:pPr>
            <a:endParaRPr lang="en-US" dirty="0"/>
          </a:p>
          <a:p>
            <a:pPr>
              <a:lnSpc>
                <a:spcPct val="150000"/>
              </a:lnSpc>
            </a:pPr>
            <a:r>
              <a:rPr lang="el-GR" dirty="0"/>
              <a:t>Δεν </a:t>
            </a:r>
            <a:r>
              <a:rPr lang="el-GR" dirty="0" err="1"/>
              <a:t>υπ</a:t>
            </a:r>
            <a:r>
              <a:rPr lang="en-US" dirty="0" err="1"/>
              <a:t>ά</a:t>
            </a:r>
            <a:r>
              <a:rPr lang="el-GR" dirty="0" err="1"/>
              <a:t>ρχει</a:t>
            </a:r>
            <a:r>
              <a:rPr lang="el-GR" dirty="0"/>
              <a:t> σύνδεση ανάμεσα σε χορτοφαγικές δίαιτες και αυξημένο καρδιαγγειακό κίνδυνο</a:t>
            </a:r>
          </a:p>
          <a:p>
            <a:pPr>
              <a:lnSpc>
                <a:spcPct val="150000"/>
              </a:lnSpc>
            </a:pPr>
            <a:endParaRPr lang="el-GR" dirty="0"/>
          </a:p>
          <a:p>
            <a:pPr>
              <a:lnSpc>
                <a:spcPct val="150000"/>
              </a:lnSpc>
            </a:pPr>
            <a:r>
              <a:rPr lang="el-GR" dirty="0"/>
              <a:t>Είναι αμφίβολο εάν οι παρεμβάσεις που αυξάνουν τη </a:t>
            </a:r>
            <a:r>
              <a:rPr lang="en-US" dirty="0"/>
              <a:t>HDL </a:t>
            </a:r>
            <a:r>
              <a:rPr lang="el-GR" dirty="0"/>
              <a:t>προσφέρουν καρδιαγγειακό όφελος </a:t>
            </a:r>
            <a:endParaRPr lang="en-US" dirty="0"/>
          </a:p>
          <a:p>
            <a:pPr marL="0" indent="0">
              <a:buNone/>
            </a:pPr>
            <a:endParaRPr lang="el-GR" dirty="0"/>
          </a:p>
        </p:txBody>
      </p:sp>
      <p:sp>
        <p:nvSpPr>
          <p:cNvPr id="4" name="Ορθογώνιο 3">
            <a:extLst>
              <a:ext uri="{FF2B5EF4-FFF2-40B4-BE49-F238E27FC236}">
                <a16:creationId xmlns="" xmlns:a16="http://schemas.microsoft.com/office/drawing/2014/main" id="{4BAFF877-6C96-2D4C-919D-B4D343CEEE62}"/>
              </a:ext>
            </a:extLst>
          </p:cNvPr>
          <p:cNvSpPr/>
          <p:nvPr/>
        </p:nvSpPr>
        <p:spPr>
          <a:xfrm>
            <a:off x="5353860" y="4674771"/>
            <a:ext cx="3790140" cy="346249"/>
          </a:xfrm>
          <a:prstGeom prst="rect">
            <a:avLst/>
          </a:prstGeom>
        </p:spPr>
        <p:txBody>
          <a:bodyPr wrap="none" lIns="68580" tIns="34290" rIns="68580" bIns="34290">
            <a:spAutoFit/>
          </a:bodyPr>
          <a:lstStyle/>
          <a:p>
            <a:r>
              <a:rPr lang="en-US" dirty="0"/>
              <a:t>Barter et al, N </a:t>
            </a:r>
            <a:r>
              <a:rPr lang="en-US" dirty="0" err="1"/>
              <a:t>Engl</a:t>
            </a:r>
            <a:r>
              <a:rPr lang="en-US" dirty="0"/>
              <a:t> J Med 2007</a:t>
            </a:r>
            <a:endParaRPr lang="el-GR" dirty="0"/>
          </a:p>
        </p:txBody>
      </p:sp>
      <p:sp>
        <p:nvSpPr>
          <p:cNvPr id="5" name="Ορθογώνιο 4">
            <a:extLst>
              <a:ext uri="{FF2B5EF4-FFF2-40B4-BE49-F238E27FC236}">
                <a16:creationId xmlns="" xmlns:a16="http://schemas.microsoft.com/office/drawing/2014/main" id="{0EF1A4C6-03F5-EF48-BF5D-032864DAA59A}"/>
              </a:ext>
            </a:extLst>
          </p:cNvPr>
          <p:cNvSpPr/>
          <p:nvPr/>
        </p:nvSpPr>
        <p:spPr>
          <a:xfrm>
            <a:off x="599724" y="4674771"/>
            <a:ext cx="2738698" cy="346249"/>
          </a:xfrm>
          <a:prstGeom prst="rect">
            <a:avLst/>
          </a:prstGeom>
        </p:spPr>
        <p:txBody>
          <a:bodyPr wrap="none" lIns="68580" tIns="34290" rIns="68580" bIns="34290">
            <a:spAutoFit/>
          </a:bodyPr>
          <a:lstStyle/>
          <a:p>
            <a:r>
              <a:rPr lang="en-US" dirty="0"/>
              <a:t>Keene et al, BMJ 2014</a:t>
            </a:r>
            <a:endParaRPr lang="el-GR" dirty="0"/>
          </a:p>
        </p:txBody>
      </p:sp>
    </p:spTree>
    <p:extLst>
      <p:ext uri="{BB962C8B-B14F-4D97-AF65-F5344CB8AC3E}">
        <p14:creationId xmlns="" xmlns:p14="http://schemas.microsoft.com/office/powerpoint/2010/main" val="260833386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17500" y="187325"/>
            <a:ext cx="8509000" cy="390525"/>
          </a:xfrm>
        </p:spPr>
        <p:txBody>
          <a:bodyPr/>
          <a:lstStyle/>
          <a:p>
            <a:r>
              <a:rPr lang="el-GR" dirty="0"/>
              <a:t>                                    Υδατάνθρακες</a:t>
            </a:r>
          </a:p>
        </p:txBody>
      </p:sp>
      <p:sp>
        <p:nvSpPr>
          <p:cNvPr id="3" name="2 - Θέση κειμένου"/>
          <p:cNvSpPr>
            <a:spLocks noGrp="1"/>
          </p:cNvSpPr>
          <p:nvPr>
            <p:ph type="body" idx="1"/>
          </p:nvPr>
        </p:nvSpPr>
        <p:spPr>
          <a:xfrm>
            <a:off x="0" y="577850"/>
            <a:ext cx="9144000" cy="2955925"/>
          </a:xfrm>
        </p:spPr>
        <p:txBody>
          <a:bodyPr/>
          <a:lstStyle/>
          <a:p>
            <a:pPr>
              <a:lnSpc>
                <a:spcPct val="150000"/>
              </a:lnSpc>
            </a:pPr>
            <a:r>
              <a:rPr lang="el-GR" dirty="0"/>
              <a:t>Συστήνεται η ελαχιστοποίηση πρόσληψης επεξεργασμένων ΥΔ και σακχάρων και πρόσληψη ΥΔ από λαχανικά, όσπρια, φρούτα, γαλακτοκομικά και προϊόντα ολικής άλεσης</a:t>
            </a:r>
          </a:p>
          <a:p>
            <a:pPr>
              <a:lnSpc>
                <a:spcPct val="150000"/>
              </a:lnSpc>
            </a:pPr>
            <a:r>
              <a:rPr lang="el-GR" dirty="0"/>
              <a:t>Συστήνεται πρόσληψη φυτικών ινών </a:t>
            </a:r>
            <a:r>
              <a:rPr lang="en-US" dirty="0"/>
              <a:t>14 </a:t>
            </a:r>
            <a:r>
              <a:rPr lang="el-GR" dirty="0" err="1"/>
              <a:t>γρ</a:t>
            </a:r>
            <a:r>
              <a:rPr lang="en-US" dirty="0"/>
              <a:t>/1</a:t>
            </a:r>
            <a:r>
              <a:rPr lang="el-GR" dirty="0"/>
              <a:t>.</a:t>
            </a:r>
            <a:r>
              <a:rPr lang="en-US" dirty="0"/>
              <a:t>000 kcal</a:t>
            </a:r>
            <a:r>
              <a:rPr lang="el-GR" dirty="0"/>
              <a:t> κατ’ ελάχιστο</a:t>
            </a:r>
            <a:r>
              <a:rPr lang="en-US" dirty="0"/>
              <a:t> </a:t>
            </a:r>
            <a:r>
              <a:rPr lang="el-GR" dirty="0"/>
              <a:t>(υψηλότερη πρόσληψη      όφελος) </a:t>
            </a:r>
          </a:p>
          <a:p>
            <a:pPr>
              <a:lnSpc>
                <a:spcPct val="150000"/>
              </a:lnSpc>
            </a:pPr>
            <a:r>
              <a:rPr lang="el-GR" dirty="0"/>
              <a:t>Η κατανάλωση φυτικών ινών σχετίζεται με μείωση συνολικής θνητότητας σε ασθενείς με ΣΔ 2 ,καθώς και ανάπτυξης ΣΔ 2</a:t>
            </a:r>
          </a:p>
          <a:p>
            <a:pPr>
              <a:lnSpc>
                <a:spcPct val="150000"/>
              </a:lnSpc>
            </a:pPr>
            <a:r>
              <a:rPr lang="el-GR" dirty="0"/>
              <a:t>Ασθενείς με ΣΔ τ.1 και 2,υπο αγωγή με </a:t>
            </a:r>
            <a:r>
              <a:rPr lang="el-GR" dirty="0" err="1"/>
              <a:t>γευματική</a:t>
            </a:r>
            <a:r>
              <a:rPr lang="el-GR" dirty="0"/>
              <a:t> ινσουλίνη, θα πρέπει να λαμβάνουν εντατική και συνεχόμενη εκπαίδευση για τη σύζευξη </a:t>
            </a:r>
            <a:r>
              <a:rPr lang="el-GR" dirty="0" err="1"/>
              <a:t>ινσουλινοθεραπείας</a:t>
            </a:r>
            <a:r>
              <a:rPr lang="el-GR" dirty="0"/>
              <a:t> και πρόσληψης υδατανθράκων </a:t>
            </a:r>
          </a:p>
          <a:p>
            <a:pPr>
              <a:lnSpc>
                <a:spcPct val="150000"/>
              </a:lnSpc>
            </a:pPr>
            <a:r>
              <a:rPr lang="en-US" dirty="0"/>
              <a:t/>
            </a:r>
            <a:br>
              <a:rPr lang="en-US" dirty="0"/>
            </a:br>
            <a:r>
              <a:rPr lang="en-US" dirty="0"/>
              <a:t/>
            </a:r>
            <a:br>
              <a:rPr lang="en-US" dirty="0"/>
            </a:br>
            <a:endParaRPr lang="el-GR" dirty="0"/>
          </a:p>
        </p:txBody>
      </p:sp>
      <p:sp>
        <p:nvSpPr>
          <p:cNvPr id="4" name="3 - Θέση αριθμού διαφάνειας"/>
          <p:cNvSpPr>
            <a:spLocks noGrp="1"/>
          </p:cNvSpPr>
          <p:nvPr>
            <p:ph type="sldNum" sz="quarter" idx="10"/>
          </p:nvPr>
        </p:nvSpPr>
        <p:spPr/>
        <p:txBody>
          <a:bodyPr/>
          <a:lstStyle/>
          <a:p>
            <a:pPr>
              <a:defRPr/>
            </a:pPr>
            <a:endParaRPr lang="en-GB" dirty="0"/>
          </a:p>
        </p:txBody>
      </p:sp>
      <p:sp>
        <p:nvSpPr>
          <p:cNvPr id="5" name="Βέλος: Επάνω 4">
            <a:extLst>
              <a:ext uri="{FF2B5EF4-FFF2-40B4-BE49-F238E27FC236}">
                <a16:creationId xmlns="" xmlns:a16="http://schemas.microsoft.com/office/drawing/2014/main" id="{6AEE4647-3FB5-6164-FBD9-720BB47E48C7}"/>
              </a:ext>
            </a:extLst>
          </p:cNvPr>
          <p:cNvSpPr/>
          <p:nvPr/>
        </p:nvSpPr>
        <p:spPr>
          <a:xfrm>
            <a:off x="3087961" y="2400300"/>
            <a:ext cx="152312" cy="234315"/>
          </a:xfrm>
          <a:prstGeom prst="up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2BAD83D-A79A-274A-8263-E0D7E60C66C7}"/>
              </a:ext>
            </a:extLst>
          </p:cNvPr>
          <p:cNvSpPr>
            <a:spLocks noGrp="1"/>
          </p:cNvSpPr>
          <p:nvPr>
            <p:ph type="title"/>
          </p:nvPr>
        </p:nvSpPr>
        <p:spPr>
          <a:xfrm>
            <a:off x="412989" y="273845"/>
            <a:ext cx="7886700" cy="733425"/>
          </a:xfrm>
        </p:spPr>
        <p:txBody>
          <a:bodyPr>
            <a:normAutofit/>
          </a:bodyPr>
          <a:lstStyle/>
          <a:p>
            <a:r>
              <a:rPr lang="el-GR" sz="3000" dirty="0"/>
              <a:t>             </a:t>
            </a:r>
            <a:r>
              <a:rPr lang="el-GR" sz="2000" dirty="0"/>
              <a:t>ΟΝ για θεραπεία </a:t>
            </a:r>
            <a:r>
              <a:rPr lang="el-GR" sz="2000" dirty="0" err="1"/>
              <a:t>δυσλιπιδαιμίας</a:t>
            </a:r>
            <a:endParaRPr lang="el-GR" sz="2000" dirty="0"/>
          </a:p>
        </p:txBody>
      </p:sp>
      <p:sp>
        <p:nvSpPr>
          <p:cNvPr id="3" name="Θέση περιεχομένου 2">
            <a:extLst>
              <a:ext uri="{FF2B5EF4-FFF2-40B4-BE49-F238E27FC236}">
                <a16:creationId xmlns="" xmlns:a16="http://schemas.microsoft.com/office/drawing/2014/main" id="{9716549B-9D7D-684D-B346-36F22AEA7092}"/>
              </a:ext>
            </a:extLst>
          </p:cNvPr>
          <p:cNvSpPr>
            <a:spLocks noGrp="1"/>
          </p:cNvSpPr>
          <p:nvPr>
            <p:ph idx="1"/>
          </p:nvPr>
        </p:nvSpPr>
        <p:spPr>
          <a:xfrm>
            <a:off x="284672" y="885826"/>
            <a:ext cx="8962845" cy="3901614"/>
          </a:xfrm>
        </p:spPr>
        <p:txBody>
          <a:bodyPr>
            <a:normAutofit/>
          </a:bodyPr>
          <a:lstStyle/>
          <a:p>
            <a:endParaRPr lang="el-GR" dirty="0"/>
          </a:p>
          <a:p>
            <a:pPr>
              <a:lnSpc>
                <a:spcPct val="150000"/>
              </a:lnSpc>
            </a:pPr>
            <a:r>
              <a:rPr lang="el-GR" sz="1600" dirty="0"/>
              <a:t>Η ΟΝ αποτελεί μοντέλο διατροφικής θεραπείας (7-48 ημέρες )για ασθενείς με </a:t>
            </a:r>
            <a:r>
              <a:rPr lang="el-GR" sz="1600" dirty="0" err="1"/>
              <a:t>δυσλιπιδαιμία</a:t>
            </a:r>
            <a:endParaRPr lang="el-GR" sz="1600" dirty="0"/>
          </a:p>
          <a:p>
            <a:pPr>
              <a:lnSpc>
                <a:spcPct val="150000"/>
              </a:lnSpc>
            </a:pPr>
            <a:endParaRPr lang="en-US" sz="1600" dirty="0"/>
          </a:p>
          <a:p>
            <a:pPr>
              <a:lnSpc>
                <a:spcPct val="150000"/>
              </a:lnSpc>
            </a:pPr>
            <a:r>
              <a:rPr lang="el-GR" sz="1600" dirty="0"/>
              <a:t>Διακοπή </a:t>
            </a:r>
            <a:r>
              <a:rPr lang="en-US" sz="1600" dirty="0"/>
              <a:t>ON</a:t>
            </a:r>
            <a:r>
              <a:rPr lang="el-GR" sz="1600" dirty="0"/>
              <a:t>: Τ</a:t>
            </a:r>
            <a:r>
              <a:rPr lang="en-US" sz="1600" dirty="0"/>
              <a:t>C +6% LDL +9%, </a:t>
            </a:r>
            <a:r>
              <a:rPr lang="el-GR" sz="1600" dirty="0"/>
              <a:t>αλλά δεν φτάνουν τις αρχικές συγκεντρώσεις</a:t>
            </a:r>
          </a:p>
          <a:p>
            <a:endParaRPr lang="el-GR" sz="1600" dirty="0"/>
          </a:p>
          <a:p>
            <a:pPr>
              <a:lnSpc>
                <a:spcPct val="150000"/>
              </a:lnSpc>
            </a:pPr>
            <a:r>
              <a:rPr lang="en-US" sz="1600" dirty="0"/>
              <a:t>Borderline </a:t>
            </a:r>
            <a:r>
              <a:rPr lang="el-GR" sz="1600" dirty="0"/>
              <a:t>συγκεντρώσεις </a:t>
            </a:r>
            <a:r>
              <a:rPr lang="en-US" sz="1600" dirty="0"/>
              <a:t>TC (200-239 mg/dl)</a:t>
            </a:r>
            <a:r>
              <a:rPr lang="el-GR" sz="1600" dirty="0"/>
              <a:t> ,</a:t>
            </a:r>
            <a:r>
              <a:rPr lang="el-GR" sz="1600" dirty="0" err="1"/>
              <a:t>χωρ</a:t>
            </a:r>
            <a:r>
              <a:rPr lang="en-US" sz="1600" dirty="0" err="1"/>
              <a:t>ί</a:t>
            </a:r>
            <a:r>
              <a:rPr lang="el-GR" sz="1600" dirty="0"/>
              <a:t>ς </a:t>
            </a:r>
            <a:r>
              <a:rPr lang="el-GR" sz="1600" dirty="0" err="1"/>
              <a:t>συνοσηρότητες</a:t>
            </a:r>
            <a:r>
              <a:rPr lang="el-GR" sz="1600" dirty="0"/>
              <a:t> και αγωγή</a:t>
            </a:r>
          </a:p>
        </p:txBody>
      </p:sp>
      <p:sp>
        <p:nvSpPr>
          <p:cNvPr id="5" name="Ορθογώνιο 4">
            <a:extLst>
              <a:ext uri="{FF2B5EF4-FFF2-40B4-BE49-F238E27FC236}">
                <a16:creationId xmlns="" xmlns:a16="http://schemas.microsoft.com/office/drawing/2014/main" id="{68F1B99A-7918-5849-BC10-5485FB3A5D51}"/>
              </a:ext>
            </a:extLst>
          </p:cNvPr>
          <p:cNvSpPr/>
          <p:nvPr/>
        </p:nvSpPr>
        <p:spPr>
          <a:xfrm>
            <a:off x="4634947" y="4630210"/>
            <a:ext cx="4231095" cy="346249"/>
          </a:xfrm>
          <a:prstGeom prst="rect">
            <a:avLst/>
          </a:prstGeom>
        </p:spPr>
        <p:txBody>
          <a:bodyPr wrap="none" lIns="68580" tIns="34290" rIns="68580" bIns="34290">
            <a:spAutoFit/>
          </a:bodyPr>
          <a:lstStyle/>
          <a:p>
            <a:r>
              <a:rPr lang="en-US" dirty="0" err="1"/>
              <a:t>Koufakis</a:t>
            </a:r>
            <a:r>
              <a:rPr lang="en-US" dirty="0"/>
              <a:t> et al, </a:t>
            </a:r>
            <a:r>
              <a:rPr lang="en-US" dirty="0" err="1"/>
              <a:t>Eur</a:t>
            </a:r>
            <a:r>
              <a:rPr lang="en-US" dirty="0"/>
              <a:t> J </a:t>
            </a:r>
            <a:r>
              <a:rPr lang="en-US" dirty="0" err="1"/>
              <a:t>Clin</a:t>
            </a:r>
            <a:r>
              <a:rPr lang="en-US" dirty="0"/>
              <a:t> </a:t>
            </a:r>
            <a:r>
              <a:rPr lang="en-US" dirty="0" err="1"/>
              <a:t>Nutr</a:t>
            </a:r>
            <a:r>
              <a:rPr lang="en-US" dirty="0"/>
              <a:t> 2018</a:t>
            </a:r>
            <a:endParaRPr lang="el-GR" dirty="0"/>
          </a:p>
        </p:txBody>
      </p:sp>
    </p:spTree>
    <p:extLst>
      <p:ext uri="{BB962C8B-B14F-4D97-AF65-F5344CB8AC3E}">
        <p14:creationId xmlns="" xmlns:p14="http://schemas.microsoft.com/office/powerpoint/2010/main" val="4264285450"/>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p:cNvPicPr>
            <a:picLocks noGrp="1" noChangeAspect="1" noChangeArrowheads="1"/>
          </p:cNvPicPr>
          <p:nvPr>
            <p:ph idx="1"/>
          </p:nvPr>
        </p:nvPicPr>
        <p:blipFill>
          <a:blip r:embed="rId2" cstate="print"/>
          <a:srcRect/>
          <a:stretch>
            <a:fillRect/>
          </a:stretch>
        </p:blipFill>
        <p:spPr bwMode="auto">
          <a:xfrm>
            <a:off x="335756" y="88107"/>
            <a:ext cx="8579644" cy="4655344"/>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a:stretch>
            <a:fillRect/>
          </a:stretch>
        </p:blipFill>
        <p:spPr bwMode="auto">
          <a:xfrm>
            <a:off x="2978944" y="4743450"/>
            <a:ext cx="3186113" cy="350044"/>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6315075" y="4743450"/>
            <a:ext cx="1828800" cy="350044"/>
          </a:xfrm>
          <a:prstGeom prst="rect">
            <a:avLst/>
          </a:prstGeom>
          <a:noFill/>
          <a:ln w="9525">
            <a:noFill/>
            <a:miter lim="800000"/>
            <a:headEnd/>
            <a:tailEnd/>
          </a:ln>
          <a:effectLst/>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7650" name="Picture 2"/>
          <p:cNvPicPr>
            <a:picLocks noGrp="1" noChangeAspect="1" noChangeArrowheads="1"/>
          </p:cNvPicPr>
          <p:nvPr>
            <p:ph idx="1"/>
          </p:nvPr>
        </p:nvPicPr>
        <p:blipFill>
          <a:blip r:embed="rId2" cstate="print"/>
          <a:srcRect/>
          <a:stretch>
            <a:fillRect/>
          </a:stretch>
        </p:blipFill>
        <p:spPr bwMode="auto">
          <a:xfrm>
            <a:off x="157163" y="273844"/>
            <a:ext cx="8772525" cy="4726781"/>
          </a:xfrm>
          <a:prstGeom prst="rect">
            <a:avLst/>
          </a:prstGeom>
          <a:noFill/>
          <a:ln w="9525">
            <a:noFill/>
            <a:miter lim="800000"/>
            <a:headEnd/>
            <a:tailEnd/>
          </a:ln>
          <a:effectLst/>
        </p:spPr>
      </p:pic>
      <p:pic>
        <p:nvPicPr>
          <p:cNvPr id="4" name="Picture 4"/>
          <p:cNvPicPr>
            <a:picLocks noChangeAspect="1" noChangeArrowheads="1"/>
          </p:cNvPicPr>
          <p:nvPr/>
        </p:nvPicPr>
        <p:blipFill>
          <a:blip r:embed="rId3" cstate="print"/>
          <a:srcRect/>
          <a:stretch>
            <a:fillRect/>
          </a:stretch>
        </p:blipFill>
        <p:spPr bwMode="auto">
          <a:xfrm>
            <a:off x="7229475" y="98822"/>
            <a:ext cx="1828800" cy="350044"/>
          </a:xfrm>
          <a:prstGeom prst="rect">
            <a:avLst/>
          </a:prstGeom>
          <a:noFill/>
          <a:ln w="9525">
            <a:noFill/>
            <a:miter lim="800000"/>
            <a:headEnd/>
            <a:tailEnd/>
          </a:ln>
          <a:effectLst/>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8650" y="273843"/>
            <a:ext cx="7886700" cy="4548188"/>
          </a:xfrm>
        </p:spPr>
        <p:txBody>
          <a:bodyPr/>
          <a:lstStyle/>
          <a:p>
            <a:endParaRPr lang="el-GR" dirty="0"/>
          </a:p>
        </p:txBody>
      </p:sp>
      <p:pic>
        <p:nvPicPr>
          <p:cNvPr id="28674" name="Picture 2"/>
          <p:cNvPicPr>
            <a:picLocks noChangeAspect="1" noChangeArrowheads="1"/>
          </p:cNvPicPr>
          <p:nvPr/>
        </p:nvPicPr>
        <p:blipFill>
          <a:blip r:embed="rId2" cstate="print"/>
          <a:srcRect/>
          <a:stretch>
            <a:fillRect/>
          </a:stretch>
        </p:blipFill>
        <p:spPr bwMode="auto">
          <a:xfrm>
            <a:off x="407194" y="246460"/>
            <a:ext cx="8108156" cy="4650581"/>
          </a:xfrm>
          <a:prstGeom prst="rect">
            <a:avLst/>
          </a:prstGeom>
          <a:noFill/>
          <a:ln w="9525">
            <a:noFill/>
            <a:miter lim="800000"/>
            <a:headEnd/>
            <a:tailEnd/>
          </a:ln>
          <a:effectLst/>
        </p:spPr>
      </p:pic>
      <p:pic>
        <p:nvPicPr>
          <p:cNvPr id="4" name="Picture 4"/>
          <p:cNvPicPr>
            <a:picLocks noChangeAspect="1" noChangeArrowheads="1"/>
          </p:cNvPicPr>
          <p:nvPr/>
        </p:nvPicPr>
        <p:blipFill>
          <a:blip r:embed="rId3" cstate="print"/>
          <a:srcRect/>
          <a:stretch>
            <a:fillRect/>
          </a:stretch>
        </p:blipFill>
        <p:spPr bwMode="auto">
          <a:xfrm>
            <a:off x="6143625" y="4822032"/>
            <a:ext cx="1828800" cy="350044"/>
          </a:xfrm>
          <a:prstGeom prst="rect">
            <a:avLst/>
          </a:prstGeom>
          <a:noFill/>
          <a:ln w="9525">
            <a:noFill/>
            <a:miter lim="800000"/>
            <a:headEnd/>
            <a:tailEnd/>
          </a:ln>
          <a:effectLst/>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3074" name="Picture 2" descr="C:\Documents and Settings\SPYROS\Desktop\image_15.jpg"/>
          <p:cNvPicPr>
            <a:picLocks noChangeAspect="1" noChangeArrowheads="1"/>
          </p:cNvPicPr>
          <p:nvPr/>
        </p:nvPicPr>
        <p:blipFill>
          <a:blip r:embed="rId2" cstate="print"/>
          <a:srcRect/>
          <a:stretch>
            <a:fillRect/>
          </a:stretch>
        </p:blipFill>
        <p:spPr bwMode="auto">
          <a:xfrm>
            <a:off x="266700" y="142875"/>
            <a:ext cx="8610600" cy="4857750"/>
          </a:xfrm>
          <a:prstGeom prst="rect">
            <a:avLst/>
          </a:prstGeom>
          <a:noFill/>
        </p:spPr>
      </p:pic>
      <p:sp>
        <p:nvSpPr>
          <p:cNvPr id="5" name="4 - Ορθογώνιο"/>
          <p:cNvSpPr/>
          <p:nvPr/>
        </p:nvSpPr>
        <p:spPr>
          <a:xfrm>
            <a:off x="0" y="1"/>
            <a:ext cx="9144000" cy="1017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l-GR" sz="1600" b="1" dirty="0"/>
              <a:t>Κιρκαδιανή </a:t>
            </a:r>
            <a:r>
              <a:rPr lang="el-GR" sz="1600" b="1" dirty="0" err="1"/>
              <a:t>παλμογεννήτρια</a:t>
            </a:r>
            <a:r>
              <a:rPr lang="el-GR" sz="1600" b="1" dirty="0"/>
              <a:t> (</a:t>
            </a:r>
            <a:r>
              <a:rPr lang="en-GB" sz="1600" b="1" dirty="0"/>
              <a:t>autonomous circadian oscillator)</a:t>
            </a:r>
            <a:r>
              <a:rPr lang="el-GR" sz="1600" b="1" dirty="0"/>
              <a:t>: </a:t>
            </a:r>
          </a:p>
          <a:p>
            <a:pPr algn="ctr">
              <a:lnSpc>
                <a:spcPct val="150000"/>
              </a:lnSpc>
            </a:pPr>
            <a:r>
              <a:rPr lang="el-GR" sz="1600" b="1" dirty="0"/>
              <a:t>Πλαστικότητα , αυτονομία</a:t>
            </a:r>
          </a:p>
          <a:p>
            <a:pPr algn="ctr"/>
            <a:r>
              <a:rPr lang="el-GR" sz="1600" b="1" dirty="0"/>
              <a:t>Λειτουργικό μοντέλο κιρκαδιανής ρύθμισης μεταβολισμού στα θηλαστικά</a:t>
            </a: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00" name="Picture 4" descr="C:\Documents and Settings\SPYROS\Desktop\image_16.jpg"/>
          <p:cNvPicPr>
            <a:picLocks noGrp="1" noChangeAspect="1" noChangeArrowheads="1"/>
          </p:cNvPicPr>
          <p:nvPr>
            <p:ph idx="1"/>
          </p:nvPr>
        </p:nvPicPr>
        <p:blipFill>
          <a:blip r:embed="rId2" cstate="print"/>
          <a:srcRect/>
          <a:stretch>
            <a:fillRect/>
          </a:stretch>
        </p:blipFill>
        <p:spPr bwMode="auto">
          <a:xfrm>
            <a:off x="467544" y="141480"/>
            <a:ext cx="8208912" cy="4644516"/>
          </a:xfrm>
          <a:prstGeom prst="rect">
            <a:avLst/>
          </a:prstGeom>
          <a:noFill/>
        </p:spPr>
      </p:pic>
      <p:sp>
        <p:nvSpPr>
          <p:cNvPr id="4" name="3 - Ορθογώνιο"/>
          <p:cNvSpPr/>
          <p:nvPr/>
        </p:nvSpPr>
        <p:spPr>
          <a:xfrm>
            <a:off x="357159" y="160717"/>
            <a:ext cx="8429684" cy="803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l-GR" b="1" dirty="0"/>
              <a:t>Περιφερικοί κιρκαδιανοί μηχανισμοί (</a:t>
            </a:r>
            <a:r>
              <a:rPr lang="en-US" b="1" dirty="0"/>
              <a:t>clocks)</a:t>
            </a:r>
            <a:r>
              <a:rPr lang="el-GR" b="1" dirty="0"/>
              <a:t> που ρυθμίζουν τον μεταβολισμό</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20482" name="Picture 2" descr="C:\Documents and Settings\SPYROS\Desktop\image_34.jpg"/>
          <p:cNvPicPr>
            <a:picLocks noChangeAspect="1" noChangeArrowheads="1"/>
          </p:cNvPicPr>
          <p:nvPr/>
        </p:nvPicPr>
        <p:blipFill>
          <a:blip r:embed="rId2" cstate="print"/>
          <a:srcRect/>
          <a:stretch>
            <a:fillRect/>
          </a:stretch>
        </p:blipFill>
        <p:spPr bwMode="auto">
          <a:xfrm>
            <a:off x="266700" y="142875"/>
            <a:ext cx="8610600" cy="4857750"/>
          </a:xfrm>
          <a:prstGeom prst="rect">
            <a:avLst/>
          </a:prstGeom>
          <a:noFill/>
        </p:spPr>
      </p:pic>
      <p:sp>
        <p:nvSpPr>
          <p:cNvPr id="5" name="4 - Ορθογώνιο"/>
          <p:cNvSpPr/>
          <p:nvPr/>
        </p:nvSpPr>
        <p:spPr>
          <a:xfrm>
            <a:off x="285720" y="160717"/>
            <a:ext cx="8643998"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l-GR" b="1" dirty="0"/>
              <a:t>Η βασική έκκριση ινσουλίνης σε ανθρώπεια νησίδια, εμφανίζει κιρκάδιο ρυθμό </a:t>
            </a:r>
          </a:p>
          <a:p>
            <a:pPr algn="ctr">
              <a:lnSpc>
                <a:spcPct val="150000"/>
              </a:lnSpc>
            </a:pPr>
            <a:r>
              <a:rPr lang="el-GR" b="1" dirty="0"/>
              <a:t>και διαταράσσεται σε μοντέλο απαλοιφής συγχρονισμού</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23554" name="Picture 2" descr="C:\Documents and Settings\SPYROS\Desktop\image_40.jpg"/>
          <p:cNvPicPr>
            <a:picLocks noChangeAspect="1" noChangeArrowheads="1"/>
          </p:cNvPicPr>
          <p:nvPr/>
        </p:nvPicPr>
        <p:blipFill>
          <a:blip r:embed="rId2" cstate="print"/>
          <a:srcRect/>
          <a:stretch>
            <a:fillRect/>
          </a:stretch>
        </p:blipFill>
        <p:spPr bwMode="auto">
          <a:xfrm>
            <a:off x="266700" y="142875"/>
            <a:ext cx="8610600" cy="4857750"/>
          </a:xfrm>
          <a:prstGeom prst="rect">
            <a:avLst/>
          </a:prstGeom>
          <a:noFill/>
        </p:spPr>
      </p:pic>
      <p:sp>
        <p:nvSpPr>
          <p:cNvPr id="5" name="4 - Ορθογώνιο"/>
          <p:cNvSpPr/>
          <p:nvPr/>
        </p:nvSpPr>
        <p:spPr>
          <a:xfrm>
            <a:off x="0" y="160717"/>
            <a:ext cx="9144000" cy="910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50000"/>
              </a:lnSpc>
            </a:pPr>
            <a:r>
              <a:rPr lang="el-GR" sz="1600" b="1" dirty="0"/>
              <a:t>Ο κιρκάδιος </a:t>
            </a:r>
            <a:r>
              <a:rPr lang="el-GR" sz="1600" b="1" dirty="0" err="1"/>
              <a:t>νησιδιακός</a:t>
            </a:r>
            <a:r>
              <a:rPr lang="el-GR" sz="1600" b="1" dirty="0"/>
              <a:t> ρυθμός επηρεάζει την έκκριση ινσουλίνης επιδρώντας</a:t>
            </a:r>
          </a:p>
          <a:p>
            <a:pPr algn="ctr">
              <a:lnSpc>
                <a:spcPct val="150000"/>
              </a:lnSpc>
            </a:pPr>
            <a:r>
              <a:rPr lang="el-GR" sz="1600" b="1" dirty="0"/>
              <a:t> στην ωρίμανση ,μεταφορά και </a:t>
            </a:r>
            <a:r>
              <a:rPr lang="el-GR" sz="1600" b="1" dirty="0" err="1"/>
              <a:t>εξωκύττωση</a:t>
            </a:r>
            <a:r>
              <a:rPr lang="el-GR" sz="1600" b="1" dirty="0"/>
              <a:t> των κοκκίων ινσουλίνης </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50178" name="Picture 2" descr="C:\Documents and Settings\SPYROS\Desktop\image_16.jpg"/>
          <p:cNvPicPr>
            <a:picLocks noChangeAspect="1" noChangeArrowheads="1"/>
          </p:cNvPicPr>
          <p:nvPr/>
        </p:nvPicPr>
        <p:blipFill>
          <a:blip r:embed="rId2" cstate="print"/>
          <a:srcRect/>
          <a:stretch>
            <a:fillRect/>
          </a:stretch>
        </p:blipFill>
        <p:spPr bwMode="auto">
          <a:xfrm>
            <a:off x="266700" y="142875"/>
            <a:ext cx="8610600" cy="4857750"/>
          </a:xfrm>
          <a:prstGeom prst="rect">
            <a:avLst/>
          </a:prstGeom>
          <a:noFill/>
        </p:spPr>
      </p:pic>
      <p:sp>
        <p:nvSpPr>
          <p:cNvPr id="5" name="4 - Ορθογώνιο"/>
          <p:cNvSpPr/>
          <p:nvPr/>
        </p:nvSpPr>
        <p:spPr>
          <a:xfrm>
            <a:off x="857225" y="375031"/>
            <a:ext cx="7858180" cy="589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l-GR" b="1" dirty="0"/>
              <a:t>Ζωικά μοντέλα με διαταραχή κιρκαδιανού ρυθμού</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8650" y="273844"/>
            <a:ext cx="7886700" cy="4655344"/>
          </a:xfrm>
        </p:spPr>
        <p:txBody>
          <a:bodyPr/>
          <a:lstStyle/>
          <a:p>
            <a:endParaRPr lang="el-GR" dirty="0"/>
          </a:p>
        </p:txBody>
      </p:sp>
      <p:pic>
        <p:nvPicPr>
          <p:cNvPr id="11266" name="Picture 2"/>
          <p:cNvPicPr>
            <a:picLocks noChangeAspect="1" noChangeArrowheads="1"/>
          </p:cNvPicPr>
          <p:nvPr/>
        </p:nvPicPr>
        <p:blipFill>
          <a:blip r:embed="rId2" cstate="print"/>
          <a:srcRect/>
          <a:stretch>
            <a:fillRect/>
          </a:stretch>
        </p:blipFill>
        <p:spPr bwMode="auto">
          <a:xfrm>
            <a:off x="1164431" y="0"/>
            <a:ext cx="6815138" cy="9273395"/>
          </a:xfrm>
          <a:prstGeom prst="rect">
            <a:avLst/>
          </a:prstGeom>
          <a:noFill/>
          <a:ln w="9525">
            <a:noFill/>
            <a:miter lim="800000"/>
            <a:headEnd/>
            <a:tailEnd/>
          </a:ln>
          <a:effectLst/>
        </p:spPr>
      </p:pic>
      <p:sp>
        <p:nvSpPr>
          <p:cNvPr id="4" name="3 - Στρογγυλεμένο ορθογώνιο"/>
          <p:cNvSpPr/>
          <p:nvPr/>
        </p:nvSpPr>
        <p:spPr>
          <a:xfrm>
            <a:off x="1164431" y="3735238"/>
            <a:ext cx="4977577" cy="1408262"/>
          </a:xfrm>
          <a:prstGeom prst="roundRect">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l-GR"/>
          </a:p>
        </p:txBody>
      </p:sp>
      <p:pic>
        <p:nvPicPr>
          <p:cNvPr id="5" name="Picture 3"/>
          <p:cNvPicPr>
            <a:picLocks noChangeAspect="1" noChangeArrowheads="1"/>
          </p:cNvPicPr>
          <p:nvPr/>
        </p:nvPicPr>
        <p:blipFill>
          <a:blip r:embed="rId3" cstate="print"/>
          <a:srcRect/>
          <a:stretch>
            <a:fillRect/>
          </a:stretch>
        </p:blipFill>
        <p:spPr bwMode="auto">
          <a:xfrm>
            <a:off x="1506387" y="-4762"/>
            <a:ext cx="4343400" cy="278606"/>
          </a:xfrm>
          <a:prstGeom prst="rect">
            <a:avLst/>
          </a:prstGeom>
          <a:noFill/>
          <a:ln w="9525">
            <a:noFill/>
            <a:miter lim="800000"/>
            <a:headEnd/>
            <a:tailEnd/>
          </a:ln>
          <a:effec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17500" y="105051"/>
            <a:ext cx="8509000" cy="390525"/>
          </a:xfrm>
        </p:spPr>
        <p:txBody>
          <a:bodyPr/>
          <a:lstStyle/>
          <a:p>
            <a:r>
              <a:rPr lang="el-GR" dirty="0"/>
              <a:t>                                       Πρωτεΐνη</a:t>
            </a:r>
          </a:p>
        </p:txBody>
      </p:sp>
      <p:sp>
        <p:nvSpPr>
          <p:cNvPr id="3" name="2 - Θέση κειμένου"/>
          <p:cNvSpPr>
            <a:spLocks noGrp="1"/>
          </p:cNvSpPr>
          <p:nvPr>
            <p:ph type="body" idx="1"/>
          </p:nvPr>
        </p:nvSpPr>
        <p:spPr>
          <a:xfrm>
            <a:off x="0" y="495576"/>
            <a:ext cx="9143999" cy="4647924"/>
          </a:xfrm>
        </p:spPr>
        <p:txBody>
          <a:bodyPr/>
          <a:lstStyle/>
          <a:p>
            <a:pPr>
              <a:lnSpc>
                <a:spcPct val="150000"/>
              </a:lnSpc>
            </a:pPr>
            <a:r>
              <a:rPr lang="el-GR" dirty="0"/>
              <a:t>Δεν υπάρχουν επαρκή δεδομένα, που να αναδεικνύουν ότι η προσαρμογή της ημερήσιας πρόσληψης </a:t>
            </a:r>
            <a:r>
              <a:rPr lang="en-US" dirty="0"/>
              <a:t>(1–1.5 g/</a:t>
            </a:r>
            <a:r>
              <a:rPr lang="el-GR" dirty="0" err="1"/>
              <a:t>Κ.β.σ</a:t>
            </a:r>
            <a:r>
              <a:rPr lang="el-GR" dirty="0"/>
              <a:t>.</a:t>
            </a:r>
            <a:r>
              <a:rPr lang="en-US" dirty="0"/>
              <a:t> </a:t>
            </a:r>
            <a:r>
              <a:rPr lang="el-GR" dirty="0"/>
              <a:t>ή</a:t>
            </a:r>
            <a:r>
              <a:rPr lang="en-US" dirty="0"/>
              <a:t> 15–20% </a:t>
            </a:r>
            <a:r>
              <a:rPr lang="el-GR" dirty="0"/>
              <a:t>των συνολικών θερμίδων</a:t>
            </a:r>
            <a:r>
              <a:rPr lang="en-US" dirty="0"/>
              <a:t>)</a:t>
            </a:r>
            <a:r>
              <a:rPr lang="el-GR" dirty="0"/>
              <a:t>,βελτιώνει καρδιαγγειακές εκβάσεις</a:t>
            </a:r>
          </a:p>
          <a:p>
            <a:pPr>
              <a:lnSpc>
                <a:spcPct val="150000"/>
              </a:lnSpc>
            </a:pPr>
            <a:r>
              <a:rPr lang="el-GR" dirty="0"/>
              <a:t>Απαιτείται εξατομίκευση </a:t>
            </a:r>
          </a:p>
          <a:p>
            <a:pPr>
              <a:lnSpc>
                <a:spcPct val="150000"/>
              </a:lnSpc>
            </a:pPr>
            <a:r>
              <a:rPr lang="el-GR" dirty="0"/>
              <a:t>Δεδομένα, επιτυχούς αντιμετώπισης με ελαφρώς υψηλότερη πρόσληψη </a:t>
            </a:r>
            <a:r>
              <a:rPr lang="en-US" dirty="0"/>
              <a:t>(20–30%),</a:t>
            </a:r>
            <a:r>
              <a:rPr lang="el-GR" dirty="0"/>
              <a:t> έχουν αναφερθεί (αύξηση αισθήματος κορεσμού)</a:t>
            </a:r>
          </a:p>
          <a:p>
            <a:pPr>
              <a:lnSpc>
                <a:spcPct val="150000"/>
              </a:lnSpc>
            </a:pPr>
            <a:r>
              <a:rPr lang="el-GR" dirty="0"/>
              <a:t>Πρόσφατη </a:t>
            </a:r>
            <a:r>
              <a:rPr lang="el-GR" dirty="0" err="1"/>
              <a:t>μετα</a:t>
            </a:r>
            <a:r>
              <a:rPr lang="el-GR" dirty="0"/>
              <a:t>-ανάλυση</a:t>
            </a:r>
            <a:r>
              <a:rPr lang="en-US" dirty="0"/>
              <a:t> 54 RCTs (4344 </a:t>
            </a:r>
            <a:r>
              <a:rPr lang="el-GR" dirty="0"/>
              <a:t>συμμετέχοντες</a:t>
            </a:r>
            <a:r>
              <a:rPr lang="en-US" dirty="0"/>
              <a:t>) </a:t>
            </a:r>
            <a:r>
              <a:rPr lang="el-GR" dirty="0"/>
              <a:t>,ανέδειξε όφελος του –Π:</a:t>
            </a:r>
            <a:r>
              <a:rPr lang="en-US" dirty="0"/>
              <a:t>20–45% </a:t>
            </a:r>
            <a:r>
              <a:rPr lang="el-GR" dirty="0"/>
              <a:t>συνολικής ενέργειας</a:t>
            </a:r>
            <a:r>
              <a:rPr lang="en-US" dirty="0"/>
              <a:t>) vs. </a:t>
            </a:r>
            <a:r>
              <a:rPr lang="el-GR" dirty="0"/>
              <a:t>διατροφής χαμηλής σε πρωτεΐνη </a:t>
            </a:r>
            <a:r>
              <a:rPr lang="en-US" dirty="0"/>
              <a:t>(10–23%)</a:t>
            </a:r>
            <a:r>
              <a:rPr lang="el-GR" dirty="0"/>
              <a:t>,σε επίπεδο απώλειας βάρους (2 κιλά) ,</a:t>
            </a:r>
            <a:r>
              <a:rPr lang="en-US" sz="1800" b="0" i="0" u="none" strike="noStrike" baseline="0" dirty="0"/>
              <a:t> A1C </a:t>
            </a:r>
            <a:r>
              <a:rPr lang="el-GR" sz="1800" b="0" i="0" u="none" strike="noStrike" baseline="0" dirty="0"/>
              <a:t>(</a:t>
            </a:r>
            <a:r>
              <a:rPr lang="en-US" sz="1800" b="0" i="0" u="none" strike="noStrike" baseline="0" dirty="0"/>
              <a:t>0.5%</a:t>
            </a:r>
            <a:r>
              <a:rPr lang="el-GR" sz="1800" b="0" i="0" u="none" strike="noStrike" baseline="0" dirty="0"/>
              <a:t>)</a:t>
            </a:r>
            <a:r>
              <a:rPr lang="en-US" sz="1800" b="0" i="0" u="none" strike="noStrike" baseline="0" dirty="0"/>
              <a:t> </a:t>
            </a:r>
            <a:r>
              <a:rPr lang="el-GR" dirty="0"/>
              <a:t>αλλά μη σημαντικές διαφορές στη γλυκόζη </a:t>
            </a:r>
            <a:r>
              <a:rPr lang="el-GR" dirty="0" err="1"/>
              <a:t>νηστέιας</a:t>
            </a:r>
            <a:r>
              <a:rPr lang="el-GR" dirty="0"/>
              <a:t> και </a:t>
            </a:r>
            <a:r>
              <a:rPr lang="el-GR" dirty="0" err="1"/>
              <a:t>λιπιδαιμικό</a:t>
            </a:r>
            <a:r>
              <a:rPr lang="el-GR" dirty="0"/>
              <a:t> προφίλ</a:t>
            </a:r>
          </a:p>
          <a:p>
            <a:pPr>
              <a:lnSpc>
                <a:spcPct val="150000"/>
              </a:lnSpc>
            </a:pPr>
            <a:endParaRPr lang="el-GR" dirty="0"/>
          </a:p>
          <a:p>
            <a:pPr>
              <a:buNone/>
            </a:pPr>
            <a:r>
              <a:rPr lang="en-US" dirty="0"/>
              <a:t/>
            </a:r>
            <a:br>
              <a:rPr lang="en-US" dirty="0"/>
            </a:br>
            <a:endParaRPr lang="el-GR" dirty="0"/>
          </a:p>
        </p:txBody>
      </p:sp>
      <p:sp>
        <p:nvSpPr>
          <p:cNvPr id="4" name="3 - Θέση αριθμού διαφάνειας"/>
          <p:cNvSpPr>
            <a:spLocks noGrp="1"/>
          </p:cNvSpPr>
          <p:nvPr>
            <p:ph type="sldNum" sz="quarter" idx="10"/>
          </p:nvPr>
        </p:nvSpPr>
        <p:spPr/>
        <p:txBody>
          <a:bodyPr/>
          <a:lstStyle/>
          <a:p>
            <a:pPr>
              <a:defRPr/>
            </a:pPr>
            <a:endParaRPr lang="en-GB"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003" y="0"/>
            <a:ext cx="8229600" cy="521494"/>
          </a:xfrm>
        </p:spPr>
        <p:txBody>
          <a:bodyPr>
            <a:normAutofit/>
          </a:bodyPr>
          <a:lstStyle/>
          <a:p>
            <a:r>
              <a:rPr lang="el-GR" sz="2000" b="1" dirty="0"/>
              <a:t>                                  </a:t>
            </a:r>
            <a:r>
              <a:rPr lang="el-GR" sz="2000" dirty="0"/>
              <a:t>Σύνοψη</a:t>
            </a:r>
          </a:p>
        </p:txBody>
      </p:sp>
      <p:sp>
        <p:nvSpPr>
          <p:cNvPr id="3" name="2 - Θέση περιεχομένου"/>
          <p:cNvSpPr>
            <a:spLocks noGrp="1"/>
          </p:cNvSpPr>
          <p:nvPr>
            <p:ph idx="1"/>
          </p:nvPr>
        </p:nvSpPr>
        <p:spPr>
          <a:xfrm>
            <a:off x="0" y="353683"/>
            <a:ext cx="9144000" cy="4789817"/>
          </a:xfrm>
        </p:spPr>
        <p:txBody>
          <a:bodyPr>
            <a:normAutofit fontScale="25000" lnSpcReduction="20000"/>
          </a:bodyPr>
          <a:lstStyle/>
          <a:p>
            <a:pPr>
              <a:lnSpc>
                <a:spcPct val="170000"/>
              </a:lnSpc>
              <a:buNone/>
            </a:pPr>
            <a:endParaRPr lang="el-GR" sz="6400" i="1" dirty="0"/>
          </a:p>
          <a:p>
            <a:pPr>
              <a:lnSpc>
                <a:spcPct val="170000"/>
              </a:lnSpc>
            </a:pPr>
            <a:r>
              <a:rPr lang="el-GR" sz="6400" dirty="0"/>
              <a:t>Η παχυσαρκία και διαταραχή ομοιοστασίας γλυκόζης είναι συνέπεια </a:t>
            </a:r>
            <a:r>
              <a:rPr lang="el-GR" sz="6400" dirty="0" err="1"/>
              <a:t>αποσυγχρονισμού</a:t>
            </a:r>
            <a:endParaRPr lang="el-GR" sz="6400" dirty="0"/>
          </a:p>
          <a:p>
            <a:pPr>
              <a:lnSpc>
                <a:spcPct val="170000"/>
              </a:lnSpc>
            </a:pPr>
            <a:endParaRPr lang="el-GR" sz="6400" dirty="0"/>
          </a:p>
          <a:p>
            <a:pPr>
              <a:lnSpc>
                <a:spcPct val="220000"/>
              </a:lnSpc>
            </a:pPr>
            <a:r>
              <a:rPr lang="el-GR" sz="6400" dirty="0"/>
              <a:t>Η </a:t>
            </a:r>
            <a:r>
              <a:rPr lang="el-GR" sz="6400" dirty="0" err="1"/>
              <a:t>διαλειματική</a:t>
            </a:r>
            <a:r>
              <a:rPr lang="el-GR" sz="6400" dirty="0"/>
              <a:t> πρόσληψη τροφής (</a:t>
            </a:r>
            <a:r>
              <a:rPr lang="en-US" sz="6400" dirty="0"/>
              <a:t>TRF</a:t>
            </a:r>
            <a:r>
              <a:rPr lang="en-GB" sz="6400" dirty="0"/>
              <a:t>) </a:t>
            </a:r>
            <a:r>
              <a:rPr lang="el-GR" sz="6400" dirty="0"/>
              <a:t>,σε συνέργεια με τον θερμιδικό περιορισμό</a:t>
            </a:r>
            <a:r>
              <a:rPr lang="en-US" sz="6400" dirty="0"/>
              <a:t> (CR)</a:t>
            </a:r>
            <a:r>
              <a:rPr lang="el-GR" sz="6400" dirty="0"/>
              <a:t> ,προάγει τον συγχρονισμό της κεντρικής κιρκαδιανής </a:t>
            </a:r>
            <a:r>
              <a:rPr lang="el-GR" sz="6400" dirty="0" err="1"/>
              <a:t>παλμογεννήτριας</a:t>
            </a:r>
            <a:r>
              <a:rPr lang="el-GR" sz="6400" dirty="0"/>
              <a:t> οδηγώντας σε ‘’υγιείς ‘’ μεταβολικούς κύκλους </a:t>
            </a:r>
          </a:p>
          <a:p>
            <a:pPr>
              <a:lnSpc>
                <a:spcPct val="170000"/>
              </a:lnSpc>
            </a:pPr>
            <a:endParaRPr lang="el-GR" sz="6400" dirty="0"/>
          </a:p>
          <a:p>
            <a:pPr>
              <a:lnSpc>
                <a:spcPct val="170000"/>
              </a:lnSpc>
            </a:pPr>
            <a:r>
              <a:rPr lang="el-GR" sz="6400" dirty="0"/>
              <a:t>Η ΟΝ (ιδιαιτέρως μοναστικού τύπου ) επάγει την εύρυθμη λειτουργία των κεντρικών κιρκαδιανών βηματοδοτών, μέσω της βέλτιστης </a:t>
            </a:r>
            <a:r>
              <a:rPr lang="el-GR" sz="6400" dirty="0" err="1"/>
              <a:t>χρονοβιολογίας</a:t>
            </a:r>
            <a:r>
              <a:rPr lang="el-GR" sz="6400" dirty="0"/>
              <a:t> πρόσληψης τροφής (ημέρα)</a:t>
            </a:r>
          </a:p>
          <a:p>
            <a:pPr>
              <a:lnSpc>
                <a:spcPct val="170000"/>
              </a:lnSpc>
            </a:pPr>
            <a:endParaRPr lang="el-GR" sz="4900" dirty="0"/>
          </a:p>
          <a:p>
            <a:pPr>
              <a:lnSpc>
                <a:spcPct val="170000"/>
              </a:lnSpc>
            </a:pPr>
            <a:endParaRPr lang="el-GR" sz="4900" dirty="0"/>
          </a:p>
          <a:p>
            <a:endParaRPr lang="el-GR" sz="4900" dirty="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a:blip r:embed="rId3" cstate="print"/>
          <a:srcRect/>
          <a:stretch>
            <a:fillRect/>
          </a:stretch>
        </p:blipFill>
        <p:spPr bwMode="auto">
          <a:xfrm>
            <a:off x="1650206" y="1042987"/>
            <a:ext cx="5765007" cy="3150395"/>
          </a:xfrm>
          <a:prstGeom prst="rect">
            <a:avLst/>
          </a:prstGeom>
          <a:noFill/>
          <a:ln w="9525">
            <a:noFill/>
            <a:round/>
            <a:headEnd/>
            <a:tailEnd/>
          </a:ln>
        </p:spPr>
      </p:pic>
      <p:sp>
        <p:nvSpPr>
          <p:cNvPr id="4" name="3 - Θέση κειμένου"/>
          <p:cNvSpPr>
            <a:spLocks noGrp="1"/>
          </p:cNvSpPr>
          <p:nvPr>
            <p:ph type="body" sz="half" idx="2"/>
          </p:nvPr>
        </p:nvSpPr>
        <p:spPr/>
        <p:txBody>
          <a:bodyPr/>
          <a:lstStyle/>
          <a:p>
            <a:endParaRPr lang="el-GR" dirty="0"/>
          </a:p>
        </p:txBody>
      </p:sp>
      <p:pic>
        <p:nvPicPr>
          <p:cNvPr id="5" name="Εικόνα 7">
            <a:extLst>
              <a:ext uri="{FF2B5EF4-FFF2-40B4-BE49-F238E27FC236}">
                <a16:creationId xmlns="" xmlns:a16="http://schemas.microsoft.com/office/drawing/2014/main" id="{927934B8-35F8-964D-97A7-FD7CEA249AD3}"/>
              </a:ext>
            </a:extLst>
          </p:cNvPr>
          <p:cNvPicPr>
            <a:picLocks noChangeAspect="1"/>
          </p:cNvPicPr>
          <p:nvPr/>
        </p:nvPicPr>
        <p:blipFill>
          <a:blip r:embed="rId4" cstate="print"/>
          <a:stretch>
            <a:fillRect/>
          </a:stretch>
        </p:blipFill>
        <p:spPr>
          <a:xfrm>
            <a:off x="92868" y="64919"/>
            <a:ext cx="2078707" cy="1412021"/>
          </a:xfrm>
          <a:prstGeom prst="rect">
            <a:avLst/>
          </a:prstGeom>
        </p:spPr>
      </p:pic>
      <p:pic>
        <p:nvPicPr>
          <p:cNvPr id="6" name="Εικόνα 3">
            <a:extLst>
              <a:ext uri="{FF2B5EF4-FFF2-40B4-BE49-F238E27FC236}">
                <a16:creationId xmlns="" xmlns:a16="http://schemas.microsoft.com/office/drawing/2014/main" id="{E36CEC89-D19A-144A-B1CE-50AECF0BA6B5}"/>
              </a:ext>
            </a:extLst>
          </p:cNvPr>
          <p:cNvPicPr>
            <a:picLocks noChangeAspect="1"/>
          </p:cNvPicPr>
          <p:nvPr/>
        </p:nvPicPr>
        <p:blipFill>
          <a:blip r:embed="rId5" cstate="print"/>
          <a:stretch>
            <a:fillRect/>
          </a:stretch>
        </p:blipFill>
        <p:spPr>
          <a:xfrm>
            <a:off x="6893719" y="64919"/>
            <a:ext cx="2131343" cy="1412021"/>
          </a:xfrm>
          <a:prstGeom prst="rect">
            <a:avLst/>
          </a:prstGeom>
        </p:spPr>
      </p:pic>
      <p:pic>
        <p:nvPicPr>
          <p:cNvPr id="7" name="Εικόνα 3">
            <a:extLst>
              <a:ext uri="{FF2B5EF4-FFF2-40B4-BE49-F238E27FC236}">
                <a16:creationId xmlns="" xmlns:a16="http://schemas.microsoft.com/office/drawing/2014/main" id="{B6B906A5-0F97-C54C-9DC1-8228F55A06A0}"/>
              </a:ext>
            </a:extLst>
          </p:cNvPr>
          <p:cNvPicPr>
            <a:picLocks noChangeAspect="1"/>
          </p:cNvPicPr>
          <p:nvPr/>
        </p:nvPicPr>
        <p:blipFill>
          <a:blip r:embed="rId6" cstate="print"/>
          <a:stretch>
            <a:fillRect/>
          </a:stretch>
        </p:blipFill>
        <p:spPr>
          <a:xfrm>
            <a:off x="92868" y="3734980"/>
            <a:ext cx="2178217" cy="1270826"/>
          </a:xfrm>
          <a:prstGeom prst="rect">
            <a:avLst/>
          </a:prstGeom>
        </p:spPr>
      </p:pic>
      <p:pic>
        <p:nvPicPr>
          <p:cNvPr id="8" name="Εικόνα 5">
            <a:extLst>
              <a:ext uri="{FF2B5EF4-FFF2-40B4-BE49-F238E27FC236}">
                <a16:creationId xmlns="" xmlns:a16="http://schemas.microsoft.com/office/drawing/2014/main" id="{CC0E72F2-0A5C-0C4B-B964-997D9E7C662D}"/>
              </a:ext>
            </a:extLst>
          </p:cNvPr>
          <p:cNvPicPr>
            <a:picLocks noChangeAspect="1"/>
          </p:cNvPicPr>
          <p:nvPr/>
        </p:nvPicPr>
        <p:blipFill>
          <a:blip r:embed="rId7" cstate="print"/>
          <a:stretch>
            <a:fillRect/>
          </a:stretch>
        </p:blipFill>
        <p:spPr>
          <a:xfrm>
            <a:off x="6893719" y="3734980"/>
            <a:ext cx="2026652" cy="1270827"/>
          </a:xfrm>
          <a:prstGeom prst="rect">
            <a:avLst/>
          </a:prstGeom>
        </p:spPr>
      </p:pic>
      <p:sp>
        <p:nvSpPr>
          <p:cNvPr id="9" name="8 - Ορθογώνιο"/>
          <p:cNvSpPr/>
          <p:nvPr/>
        </p:nvSpPr>
        <p:spPr>
          <a:xfrm>
            <a:off x="2986088" y="64919"/>
            <a:ext cx="2793206" cy="742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l-GR" dirty="0"/>
          </a:p>
          <a:p>
            <a:pPr algn="ctr"/>
            <a:endParaRPr lang="el-GR" dirty="0"/>
          </a:p>
          <a:p>
            <a:pPr algn="ctr"/>
            <a:r>
              <a:rPr lang="el-GR" dirty="0"/>
              <a:t>ΣΥΓΧΡΟΝΙΣΜΟΣ</a:t>
            </a:r>
          </a:p>
          <a:p>
            <a:pPr algn="ctr"/>
            <a:r>
              <a:rPr lang="el-GR" dirty="0"/>
              <a:t>ΠΕΡΙΟΡΙΣΜΟΣ</a:t>
            </a:r>
          </a:p>
          <a:p>
            <a:pPr algn="ctr"/>
            <a:endParaRPr lang="el-GR" dirty="0"/>
          </a:p>
          <a:p>
            <a:pPr algn="ctr"/>
            <a:endParaRPr lang="el-GR" dirty="0"/>
          </a:p>
        </p:txBody>
      </p:sp>
      <p:sp>
        <p:nvSpPr>
          <p:cNvPr id="11" name="10 - Ορθογώνιο"/>
          <p:cNvSpPr/>
          <p:nvPr/>
        </p:nvSpPr>
        <p:spPr>
          <a:xfrm>
            <a:off x="3071813" y="4350544"/>
            <a:ext cx="2707481" cy="792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l-GR" dirty="0"/>
              <a:t>  ΠΝΕΥΜΑΤΙΚΗ –ΣΩΜΑΤΙΚΗ ΕΓΡΗΓΟΡΣΗ</a:t>
            </a:r>
          </a:p>
        </p:txBody>
      </p:sp>
      <p:sp>
        <p:nvSpPr>
          <p:cNvPr id="12" name="11 - Ορθογώνιο"/>
          <p:cNvSpPr/>
          <p:nvPr/>
        </p:nvSpPr>
        <p:spPr>
          <a:xfrm>
            <a:off x="0" y="1962150"/>
            <a:ext cx="1650205" cy="78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l-GR" dirty="0"/>
              <a:t>ΒΙΩΜΑΤΙΚΗ ΑΡΜΟΝΙΑ</a:t>
            </a:r>
          </a:p>
        </p:txBody>
      </p:sp>
      <p:sp>
        <p:nvSpPr>
          <p:cNvPr id="13" name="12 - Ορθογώνιο"/>
          <p:cNvSpPr/>
          <p:nvPr/>
        </p:nvSpPr>
        <p:spPr>
          <a:xfrm>
            <a:off x="7415213" y="1962150"/>
            <a:ext cx="1728787" cy="78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l-GR" dirty="0"/>
              <a:t>ΕΝΑΛΛΑΓΗ</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48577" y="590889"/>
            <a:ext cx="9046845" cy="3952536"/>
          </a:xfrm>
        </p:spPr>
        <p:txBody>
          <a:bodyPr/>
          <a:lstStyle/>
          <a:p>
            <a:pPr algn="l">
              <a:lnSpc>
                <a:spcPct val="150000"/>
              </a:lnSpc>
            </a:pPr>
            <a:r>
              <a:rPr lang="el-GR" dirty="0"/>
              <a:t>Δεν προτείνεται η μείωση πρόσληψης σε ασθενείς με διαβητική νεφροπάθεια </a:t>
            </a:r>
            <a:r>
              <a:rPr lang="en-US" dirty="0"/>
              <a:t>(DKD) </a:t>
            </a:r>
            <a:r>
              <a:rPr lang="el-GR" dirty="0"/>
              <a:t>&lt; 0.8 </a:t>
            </a:r>
            <a:r>
              <a:rPr lang="el-GR" dirty="0" err="1"/>
              <a:t>γρ</a:t>
            </a:r>
            <a:r>
              <a:rPr lang="el-GR" dirty="0"/>
              <a:t>/κιλό Β.Σ.</a:t>
            </a:r>
          </a:p>
          <a:p>
            <a:pPr algn="l">
              <a:lnSpc>
                <a:spcPct val="150000"/>
              </a:lnSpc>
            </a:pPr>
            <a:r>
              <a:rPr lang="el-GR" dirty="0"/>
              <a:t>Προτείνεται η πρόσληψη</a:t>
            </a:r>
            <a:r>
              <a:rPr lang="en-US" sz="1800" b="0" i="0" u="none" strike="noStrike" baseline="0" dirty="0"/>
              <a:t> 1–1.5 g/</a:t>
            </a:r>
            <a:r>
              <a:rPr lang="el-GR" sz="1800" b="0" i="0" u="none" strike="noStrike" baseline="0" dirty="0"/>
              <a:t>κιλό Β.Σ.</a:t>
            </a:r>
            <a:r>
              <a:rPr lang="en-US" sz="1800" b="0" i="0" u="none" strike="noStrike" baseline="0" dirty="0"/>
              <a:t> </a:t>
            </a:r>
            <a:r>
              <a:rPr lang="el-GR" sz="1800" b="0" i="0" u="none" strike="noStrike" baseline="0" dirty="0"/>
              <a:t>(</a:t>
            </a:r>
            <a:r>
              <a:rPr lang="en-US" sz="1800" b="0" i="0" u="none" strike="noStrike" baseline="0" dirty="0"/>
              <a:t>15–20% </a:t>
            </a:r>
            <a:r>
              <a:rPr lang="el-GR" dirty="0"/>
              <a:t>συνολικών θερμίδων) </a:t>
            </a:r>
          </a:p>
          <a:p>
            <a:pPr algn="l">
              <a:lnSpc>
                <a:spcPct val="150000"/>
              </a:lnSpc>
            </a:pPr>
            <a:r>
              <a:rPr lang="el-GR" dirty="0"/>
              <a:t>Η μείωση πρόσληψης ,κάτω της προτεινόμενης (</a:t>
            </a:r>
            <a:r>
              <a:rPr lang="en-US" dirty="0"/>
              <a:t>0.8 </a:t>
            </a:r>
            <a:r>
              <a:rPr lang="el-GR" dirty="0" err="1"/>
              <a:t>γρ</a:t>
            </a:r>
            <a:r>
              <a:rPr lang="el-GR" dirty="0"/>
              <a:t>.</a:t>
            </a:r>
            <a:r>
              <a:rPr lang="en-US" dirty="0"/>
              <a:t>/kg</a:t>
            </a:r>
            <a:r>
              <a:rPr lang="el-GR" dirty="0"/>
              <a:t>)</a:t>
            </a:r>
            <a:r>
              <a:rPr lang="en-US" dirty="0"/>
              <a:t>,</a:t>
            </a:r>
            <a:r>
              <a:rPr lang="el-GR" dirty="0"/>
              <a:t>δε συστήνεται (δεν υπερέχει σε όφελος και αυξάνει τον κίνδυνο </a:t>
            </a:r>
            <a:r>
              <a:rPr lang="el-GR" dirty="0" err="1"/>
              <a:t>σαρκοπενίας</a:t>
            </a:r>
            <a:r>
              <a:rPr lang="el-GR" dirty="0"/>
              <a:t> )</a:t>
            </a:r>
          </a:p>
          <a:p>
            <a:pPr algn="l">
              <a:lnSpc>
                <a:spcPct val="150000"/>
              </a:lnSpc>
            </a:pPr>
            <a:r>
              <a:rPr lang="el-GR" sz="1800" b="0" i="0" u="none" strike="noStrike" baseline="0" dirty="0"/>
              <a:t>Σε ασθενείς με διαβητική νεφροπάθεια και </a:t>
            </a:r>
            <a:r>
              <a:rPr lang="el-GR" sz="1800" b="0" i="0" u="none" strike="noStrike" baseline="0" dirty="0" err="1"/>
              <a:t>μακρολευκωματινουρία</a:t>
            </a:r>
            <a:r>
              <a:rPr lang="el-GR" sz="1800" b="0" i="0" u="none" strike="noStrike" baseline="0" dirty="0"/>
              <a:t> η προτίμηση φυτικών πηγών πρωτεΐνης (σόγια) ,ενδέχεται να βελτιώσει τους παράγοντες ΚΑΝ, αλλά δεν επηρεάζει την </a:t>
            </a:r>
            <a:r>
              <a:rPr lang="el-GR" sz="1800" b="0" i="0" u="none" strike="noStrike" baseline="0" dirty="0" err="1"/>
              <a:t>πρωτεινουρία</a:t>
            </a:r>
            <a:endParaRPr lang="el-GR" dirty="0"/>
          </a:p>
        </p:txBody>
      </p:sp>
      <p:sp>
        <p:nvSpPr>
          <p:cNvPr id="3" name="2 - Τίτλος"/>
          <p:cNvSpPr>
            <a:spLocks noGrp="1"/>
          </p:cNvSpPr>
          <p:nvPr>
            <p:ph type="title"/>
          </p:nvPr>
        </p:nvSpPr>
        <p:spPr>
          <a:xfrm>
            <a:off x="316800" y="199477"/>
            <a:ext cx="8510400" cy="391412"/>
          </a:xfrm>
        </p:spPr>
        <p:txBody>
          <a:bodyPr/>
          <a:lstStyle/>
          <a:p>
            <a:r>
              <a:rPr lang="el-GR" dirty="0"/>
              <a:t> </a:t>
            </a:r>
            <a:r>
              <a:rPr lang="en-US" dirty="0"/>
              <a:t>                                      </a:t>
            </a:r>
            <a:r>
              <a:rPr lang="el-GR" dirty="0"/>
              <a:t>Πρωτεΐνη</a:t>
            </a:r>
          </a:p>
        </p:txBody>
      </p:sp>
      <p:sp>
        <p:nvSpPr>
          <p:cNvPr id="4" name="3 - Θέση κειμένου"/>
          <p:cNvSpPr>
            <a:spLocks noGrp="1"/>
          </p:cNvSpPr>
          <p:nvPr>
            <p:ph type="body" sz="quarter" idx="10"/>
          </p:nvPr>
        </p:nvSpPr>
        <p:spPr>
          <a:xfrm>
            <a:off x="211455" y="4612005"/>
            <a:ext cx="8932545" cy="440786"/>
          </a:xfrm>
        </p:spPr>
        <p:txBody>
          <a:bodyPr/>
          <a:lstStyle/>
          <a:p>
            <a:endParaRPr lang="el-GR"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30200" y="252412"/>
            <a:ext cx="8509000" cy="390525"/>
          </a:xfrm>
        </p:spPr>
        <p:txBody>
          <a:bodyPr/>
          <a:lstStyle/>
          <a:p>
            <a:r>
              <a:rPr lang="el-GR" dirty="0"/>
              <a:t>          </a:t>
            </a:r>
            <a:r>
              <a:rPr lang="el-GR" dirty="0" err="1"/>
              <a:t>Μικροθρεπτικά</a:t>
            </a:r>
            <a:r>
              <a:rPr lang="el-GR" dirty="0"/>
              <a:t>-Συμπληρώματα διατροφής-Νάτριο</a:t>
            </a:r>
          </a:p>
        </p:txBody>
      </p:sp>
      <p:sp>
        <p:nvSpPr>
          <p:cNvPr id="3" name="2 - Θέση κειμένου"/>
          <p:cNvSpPr>
            <a:spLocks noGrp="1"/>
          </p:cNvSpPr>
          <p:nvPr>
            <p:ph type="body" idx="1"/>
          </p:nvPr>
        </p:nvSpPr>
        <p:spPr>
          <a:xfrm>
            <a:off x="0" y="822960"/>
            <a:ext cx="9144000" cy="4227512"/>
          </a:xfrm>
        </p:spPr>
        <p:txBody>
          <a:bodyPr/>
          <a:lstStyle/>
          <a:p>
            <a:pPr>
              <a:lnSpc>
                <a:spcPct val="150000"/>
              </a:lnSpc>
            </a:pPr>
            <a:r>
              <a:rPr lang="el-GR" dirty="0"/>
              <a:t>Δεν υπάρχουν δεδομένα οφέλους ,από την υποκατάσταση με φυτικά και μη συμπληρώματα (κανέλα, αλόη, </a:t>
            </a:r>
            <a:r>
              <a:rPr lang="el-GR" dirty="0" err="1"/>
              <a:t>κουρκουμινη</a:t>
            </a:r>
            <a:r>
              <a:rPr lang="el-GR" dirty="0"/>
              <a:t>,</a:t>
            </a:r>
            <a:r>
              <a:rPr lang="en-US" dirty="0"/>
              <a:t> </a:t>
            </a:r>
            <a:r>
              <a:rPr lang="el-GR" dirty="0"/>
              <a:t>χρώμιο)</a:t>
            </a:r>
          </a:p>
          <a:p>
            <a:pPr>
              <a:lnSpc>
                <a:spcPct val="150000"/>
              </a:lnSpc>
            </a:pPr>
            <a:r>
              <a:rPr lang="el-GR" dirty="0"/>
              <a:t>Η λήψη </a:t>
            </a:r>
            <a:r>
              <a:rPr lang="el-GR" dirty="0" err="1"/>
              <a:t>μετφορμίνης</a:t>
            </a:r>
            <a:r>
              <a:rPr lang="el-GR" dirty="0"/>
              <a:t> σχετίζεται με ανεπάρκεια </a:t>
            </a:r>
            <a:r>
              <a:rPr lang="en-US" dirty="0"/>
              <a:t>B12 </a:t>
            </a:r>
            <a:r>
              <a:rPr lang="el-GR" dirty="0"/>
              <a:t>,</a:t>
            </a:r>
            <a:r>
              <a:rPr lang="en-US" dirty="0"/>
              <a:t>Diabetes Prevention Program</a:t>
            </a:r>
            <a:r>
              <a:rPr lang="el-GR" dirty="0"/>
              <a:t> </a:t>
            </a:r>
            <a:r>
              <a:rPr lang="en-US" dirty="0"/>
              <a:t>Outcomes Study (DPPOS)</a:t>
            </a:r>
            <a:r>
              <a:rPr lang="el-GR" dirty="0"/>
              <a:t> και γι αυτό, προτείνεται η περιοδική μέτρηση της </a:t>
            </a:r>
            <a:r>
              <a:rPr lang="en-US" dirty="0"/>
              <a:t>( </a:t>
            </a:r>
            <a:r>
              <a:rPr lang="el-GR" dirty="0"/>
              <a:t>ειδικά σε αναιμία ή περιφερική νευροπάθεια )</a:t>
            </a:r>
          </a:p>
          <a:p>
            <a:pPr>
              <a:lnSpc>
                <a:spcPct val="150000"/>
              </a:lnSpc>
            </a:pPr>
            <a:r>
              <a:rPr lang="el-GR" dirty="0"/>
              <a:t>Προτείνεται ο περιορισμός πρόσληψης Ν</a:t>
            </a:r>
            <a:r>
              <a:rPr lang="en-US" dirty="0"/>
              <a:t>a</a:t>
            </a:r>
            <a:r>
              <a:rPr lang="el-GR" dirty="0"/>
              <a:t> &lt; </a:t>
            </a:r>
            <a:r>
              <a:rPr lang="en-US" dirty="0"/>
              <a:t>2</a:t>
            </a:r>
            <a:r>
              <a:rPr lang="el-GR" dirty="0"/>
              <a:t>.</a:t>
            </a:r>
            <a:r>
              <a:rPr lang="en-US" dirty="0"/>
              <a:t>300 mg/</a:t>
            </a:r>
            <a:r>
              <a:rPr lang="el-GR" dirty="0"/>
              <a:t> </a:t>
            </a:r>
            <a:r>
              <a:rPr lang="el-GR" dirty="0" err="1"/>
              <a:t>ημερησίως,σε</a:t>
            </a:r>
            <a:r>
              <a:rPr lang="el-GR" dirty="0"/>
              <a:t> εξατομικευμένη βάση -Δε συστήνεται περιορισμός &lt;1.5 </a:t>
            </a:r>
            <a:r>
              <a:rPr lang="el-GR" dirty="0" err="1"/>
              <a:t>γρ</a:t>
            </a:r>
            <a:r>
              <a:rPr lang="el-GR" dirty="0"/>
              <a:t>/</a:t>
            </a:r>
            <a:r>
              <a:rPr lang="el-GR" dirty="0" err="1"/>
              <a:t>ημ</a:t>
            </a:r>
            <a:r>
              <a:rPr lang="el-GR" dirty="0"/>
              <a:t>)</a:t>
            </a:r>
          </a:p>
          <a:p>
            <a:pPr>
              <a:lnSpc>
                <a:spcPct val="150000"/>
              </a:lnSpc>
            </a:pPr>
            <a:r>
              <a:rPr lang="en-US" b="0" i="0" u="none" strike="noStrike" baseline="0" dirty="0"/>
              <a:t>ONTARGET</a:t>
            </a:r>
            <a:r>
              <a:rPr lang="el-GR" b="0" i="0" u="none" strike="noStrike" baseline="0" dirty="0"/>
              <a:t>: Απέκκριση Ν</a:t>
            </a:r>
            <a:r>
              <a:rPr lang="en-US" b="0" i="0" u="none" strike="noStrike" baseline="0" dirty="0"/>
              <a:t>a &lt; </a:t>
            </a:r>
            <a:r>
              <a:rPr lang="el-GR" b="0" i="0" u="none" strike="noStrike" baseline="0" dirty="0"/>
              <a:t> </a:t>
            </a:r>
            <a:r>
              <a:rPr lang="en-US" b="0" i="0" u="none" strike="noStrike" baseline="0" dirty="0"/>
              <a:t>3 g/</a:t>
            </a:r>
            <a:r>
              <a:rPr lang="el-GR" b="0" i="0" u="none" strike="noStrike" baseline="0" dirty="0" err="1"/>
              <a:t>ημ</a:t>
            </a:r>
            <a:r>
              <a:rPr lang="el-GR" b="0" i="0" u="none" strike="noStrike" baseline="0" dirty="0"/>
              <a:t> </a:t>
            </a:r>
            <a:r>
              <a:rPr lang="el-GR" dirty="0"/>
              <a:t>και</a:t>
            </a:r>
            <a:r>
              <a:rPr lang="el-GR" b="0" i="0" u="none" strike="noStrike" baseline="0" dirty="0"/>
              <a:t> </a:t>
            </a:r>
            <a:r>
              <a:rPr lang="el-GR" dirty="0"/>
              <a:t>&gt;</a:t>
            </a:r>
            <a:r>
              <a:rPr lang="en-US" b="0" i="0" u="none" strike="noStrike" baseline="0" dirty="0"/>
              <a:t>7 g/</a:t>
            </a:r>
            <a:r>
              <a:rPr lang="el-GR" b="0" i="0" u="none" strike="noStrike" baseline="0" dirty="0" err="1"/>
              <a:t>ημ</a:t>
            </a:r>
            <a:r>
              <a:rPr lang="el-GR" b="0" i="0" u="none" strike="noStrike" baseline="0" dirty="0"/>
              <a:t>, σχετίζονται με αυξημένη θνητότητα σε ασθενείς με ΣΔ2 </a:t>
            </a:r>
            <a:endParaRPr lang="el-GR" dirty="0"/>
          </a:p>
          <a:p>
            <a:pPr>
              <a:lnSpc>
                <a:spcPct val="150000"/>
              </a:lnSpc>
            </a:pPr>
            <a:endParaRPr lang="el-GR" dirty="0"/>
          </a:p>
          <a:p>
            <a:pPr>
              <a:lnSpc>
                <a:spcPct val="150000"/>
              </a:lnSpc>
              <a:buNone/>
            </a:pPr>
            <a:r>
              <a:rPr lang="en-US" dirty="0"/>
              <a:t/>
            </a:r>
            <a:br>
              <a:rPr lang="en-US" dirty="0"/>
            </a:br>
            <a:endParaRPr lang="el-GR" dirty="0"/>
          </a:p>
          <a:p>
            <a:endParaRPr lang="el-GR"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257175" y="674370"/>
            <a:ext cx="8672895" cy="3775189"/>
          </a:xfrm>
        </p:spPr>
        <p:txBody>
          <a:bodyPr/>
          <a:lstStyle/>
          <a:p>
            <a:r>
              <a:rPr lang="en-US" dirty="0"/>
              <a:t>E</a:t>
            </a:r>
            <a:r>
              <a:rPr lang="el-GR" dirty="0" err="1"/>
              <a:t>ισαγωγή</a:t>
            </a:r>
            <a:r>
              <a:rPr lang="el-GR" dirty="0"/>
              <a:t> στο νοσοκομείο</a:t>
            </a:r>
          </a:p>
          <a:p>
            <a:r>
              <a:rPr lang="el-GR" dirty="0"/>
              <a:t>Νηστεία (χορήγηση </a:t>
            </a:r>
            <a:r>
              <a:rPr lang="el-GR" dirty="0" err="1"/>
              <a:t>μονο</a:t>
            </a:r>
            <a:r>
              <a:rPr lang="el-GR" dirty="0"/>
              <a:t> υγρών)</a:t>
            </a:r>
          </a:p>
          <a:p>
            <a:r>
              <a:rPr lang="el-GR" dirty="0"/>
              <a:t>Εξαφάνιση </a:t>
            </a:r>
            <a:r>
              <a:rPr lang="el-GR" dirty="0" err="1"/>
              <a:t>γλυκοζουρίας</a:t>
            </a:r>
            <a:r>
              <a:rPr lang="el-GR" dirty="0"/>
              <a:t> και/ή οξέωσης</a:t>
            </a:r>
          </a:p>
          <a:p>
            <a:r>
              <a:rPr lang="el-GR" dirty="0"/>
              <a:t>Σταδιακή αποκατάσταση δίαιτας με σχολαστικό ζύγισμα </a:t>
            </a:r>
            <a:r>
              <a:rPr lang="el-GR" dirty="0" err="1"/>
              <a:t>τροφών,με</a:t>
            </a:r>
            <a:r>
              <a:rPr lang="el-GR" dirty="0"/>
              <a:t> στόχο την ανεύρεση ποσότητας που επανεμφανίζεται η </a:t>
            </a:r>
            <a:r>
              <a:rPr lang="el-GR" dirty="0" err="1"/>
              <a:t>γλυκοζουρία</a:t>
            </a:r>
            <a:endParaRPr lang="en-US" dirty="0"/>
          </a:p>
          <a:p>
            <a:r>
              <a:rPr lang="en-US" dirty="0"/>
              <a:t>E</a:t>
            </a:r>
            <a:r>
              <a:rPr lang="el-GR" dirty="0"/>
              <a:t>ΞΑΤΟΜΙΚΕΥΣΗ!!</a:t>
            </a:r>
          </a:p>
          <a:p>
            <a:r>
              <a:rPr lang="el-GR" dirty="0"/>
              <a:t>Π.Χ.</a:t>
            </a:r>
            <a:r>
              <a:rPr lang="en-US" dirty="0"/>
              <a:t> </a:t>
            </a:r>
            <a:r>
              <a:rPr lang="el-GR" dirty="0"/>
              <a:t>Ενήλικος διαβητικός (Β.Σ. 40 κ) ,τίθετο υπό πλήρη νηστεία (διαιτολόγιο 400-450 θερμίδων)</a:t>
            </a:r>
          </a:p>
          <a:p>
            <a:r>
              <a:rPr lang="el-GR" dirty="0"/>
              <a:t>Επιλογή: Θάνατος από τη νόσο ή </a:t>
            </a:r>
            <a:r>
              <a:rPr lang="el-GR" dirty="0" err="1"/>
              <a:t>αζωία</a:t>
            </a:r>
            <a:r>
              <a:rPr lang="el-GR" dirty="0"/>
              <a:t> (</a:t>
            </a:r>
            <a:r>
              <a:rPr lang="en-US" dirty="0"/>
              <a:t>inanition)</a:t>
            </a:r>
          </a:p>
          <a:p>
            <a:r>
              <a:rPr lang="en-US" dirty="0"/>
              <a:t>‘’H </a:t>
            </a:r>
            <a:r>
              <a:rPr lang="el-GR" dirty="0"/>
              <a:t>καλύτερη προφύλαξη από την </a:t>
            </a:r>
            <a:r>
              <a:rPr lang="el-GR" dirty="0" err="1"/>
              <a:t>αζωία</a:t>
            </a:r>
            <a:r>
              <a:rPr lang="el-GR" dirty="0"/>
              <a:t> είναι η αρκετά εκτεταμένη </a:t>
            </a:r>
            <a:r>
              <a:rPr lang="el-GR" dirty="0" err="1"/>
              <a:t>υποσίτιση</a:t>
            </a:r>
            <a:r>
              <a:rPr lang="el-GR" dirty="0"/>
              <a:t> από την</a:t>
            </a:r>
            <a:r>
              <a:rPr lang="en-US" dirty="0"/>
              <a:t> </a:t>
            </a:r>
            <a:r>
              <a:rPr lang="el-GR" dirty="0"/>
              <a:t>αρχή</a:t>
            </a:r>
            <a:r>
              <a:rPr lang="en-US" dirty="0"/>
              <a:t>’’</a:t>
            </a:r>
            <a:endParaRPr lang="el-GR" dirty="0"/>
          </a:p>
          <a:p>
            <a:pPr>
              <a:buNone/>
            </a:pPr>
            <a:endParaRPr lang="el-GR" dirty="0"/>
          </a:p>
          <a:p>
            <a:pPr>
              <a:buNone/>
            </a:pPr>
            <a:endParaRPr lang="el-GR" dirty="0"/>
          </a:p>
          <a:p>
            <a:pPr>
              <a:buNone/>
            </a:pPr>
            <a:endParaRPr lang="el-GR" dirty="0"/>
          </a:p>
        </p:txBody>
      </p:sp>
      <p:sp>
        <p:nvSpPr>
          <p:cNvPr id="3" name="2 - Τίτλος"/>
          <p:cNvSpPr>
            <a:spLocks noGrp="1"/>
          </p:cNvSpPr>
          <p:nvPr>
            <p:ph type="title"/>
          </p:nvPr>
        </p:nvSpPr>
        <p:spPr>
          <a:xfrm>
            <a:off x="316800" y="165536"/>
            <a:ext cx="8510400" cy="391412"/>
          </a:xfrm>
        </p:spPr>
        <p:txBody>
          <a:bodyPr>
            <a:normAutofit fontScale="90000"/>
          </a:bodyPr>
          <a:lstStyle/>
          <a:p>
            <a:pPr algn="ctr"/>
            <a:r>
              <a:rPr lang="en-US" dirty="0"/>
              <a:t>    </a:t>
            </a:r>
            <a:r>
              <a:rPr lang="el-GR" sz="2400" dirty="0"/>
              <a:t>ΔΙΑΙΤΑ </a:t>
            </a:r>
            <a:r>
              <a:rPr lang="en-US" sz="2400" dirty="0"/>
              <a:t>ALLEN</a:t>
            </a:r>
            <a:endParaRPr lang="el-GR" sz="2400" dirty="0"/>
          </a:p>
        </p:txBody>
      </p:sp>
      <p:sp>
        <p:nvSpPr>
          <p:cNvPr id="4" name="3 - Θέση κειμένου"/>
          <p:cNvSpPr>
            <a:spLocks noGrp="1"/>
          </p:cNvSpPr>
          <p:nvPr>
            <p:ph type="body" sz="quarter" idx="10"/>
          </p:nvPr>
        </p:nvSpPr>
        <p:spPr>
          <a:xfrm>
            <a:off x="316800" y="4786744"/>
            <a:ext cx="8509700" cy="198005"/>
          </a:xfrm>
        </p:spPr>
        <p:txBody>
          <a:bodyPr>
            <a:normAutofit fontScale="92500" lnSpcReduction="10000"/>
          </a:bodyPr>
          <a:lstStyle/>
          <a:p>
            <a:endParaRPr lang="el-GR"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17500" y="105051"/>
            <a:ext cx="8509000" cy="390525"/>
          </a:xfrm>
        </p:spPr>
        <p:txBody>
          <a:bodyPr/>
          <a:lstStyle/>
          <a:p>
            <a:r>
              <a:rPr lang="el-GR" dirty="0"/>
              <a:t>                  </a:t>
            </a:r>
            <a:r>
              <a:rPr lang="en-US" dirty="0"/>
              <a:t>A</a:t>
            </a:r>
            <a:r>
              <a:rPr lang="el-GR" dirty="0" err="1"/>
              <a:t>λκοόλ</a:t>
            </a:r>
            <a:r>
              <a:rPr lang="el-GR" dirty="0"/>
              <a:t>  -   Χρήση γλυκαντικών ουσιών</a:t>
            </a:r>
          </a:p>
        </p:txBody>
      </p:sp>
      <p:sp>
        <p:nvSpPr>
          <p:cNvPr id="3" name="2 - Θέση κειμένου"/>
          <p:cNvSpPr>
            <a:spLocks noGrp="1"/>
          </p:cNvSpPr>
          <p:nvPr>
            <p:ph type="body" idx="1"/>
          </p:nvPr>
        </p:nvSpPr>
        <p:spPr>
          <a:xfrm>
            <a:off x="1" y="695601"/>
            <a:ext cx="9143999" cy="4447899"/>
          </a:xfrm>
        </p:spPr>
        <p:txBody>
          <a:bodyPr/>
          <a:lstStyle/>
          <a:p>
            <a:pPr>
              <a:lnSpc>
                <a:spcPct val="150000"/>
              </a:lnSpc>
            </a:pPr>
            <a:r>
              <a:rPr lang="el-GR" dirty="0"/>
              <a:t>Οι σχετιζόμενοι κίνδυνοι, περιλαμβάνουν υπογλυκαιμικά επεισόδια (ιδιαίτερα σε χρήση ινσουλίνης/ </a:t>
            </a:r>
            <a:r>
              <a:rPr lang="el-GR" dirty="0" err="1"/>
              <a:t>εκκριταγωγών</a:t>
            </a:r>
            <a:r>
              <a:rPr lang="el-GR" dirty="0"/>
              <a:t>) ,αύξηση βάρους και υπεργλυκαιμία (αυξημένη πρόσληψη)</a:t>
            </a:r>
          </a:p>
          <a:p>
            <a:pPr>
              <a:lnSpc>
                <a:spcPct val="150000"/>
              </a:lnSpc>
            </a:pPr>
            <a:r>
              <a:rPr lang="el-GR" dirty="0"/>
              <a:t>Συνίσταται μέγιστη κατανάλωση</a:t>
            </a:r>
            <a:r>
              <a:rPr lang="en-US" dirty="0"/>
              <a:t> 12-oz </a:t>
            </a:r>
            <a:r>
              <a:rPr lang="el-GR" dirty="0"/>
              <a:t>μπύρας (355 ml)</a:t>
            </a:r>
            <a:r>
              <a:rPr lang="en-US" dirty="0"/>
              <a:t>, a 5-oz</a:t>
            </a:r>
            <a:r>
              <a:rPr lang="el-GR" dirty="0"/>
              <a:t> κρασί (148 ml)</a:t>
            </a:r>
            <a:r>
              <a:rPr lang="en-US" dirty="0"/>
              <a:t>, </a:t>
            </a:r>
            <a:r>
              <a:rPr lang="el-GR" dirty="0"/>
              <a:t>ή</a:t>
            </a:r>
            <a:r>
              <a:rPr lang="en-US" dirty="0"/>
              <a:t> 1.5 oz</a:t>
            </a:r>
            <a:r>
              <a:rPr lang="el-GR" dirty="0"/>
              <a:t> (44 ml)</a:t>
            </a:r>
            <a:r>
              <a:rPr lang="en-US" dirty="0"/>
              <a:t> </a:t>
            </a:r>
            <a:r>
              <a:rPr lang="el-GR" dirty="0"/>
              <a:t>σκληρών οινοπνευματωδών </a:t>
            </a:r>
            <a:r>
              <a:rPr lang="en-US" dirty="0"/>
              <a:t>,</a:t>
            </a:r>
            <a:r>
              <a:rPr lang="el-GR" dirty="0"/>
              <a:t>για τις γυναίκες και αντίστοιχα η διπλάσια ποσότητα για τους άνδρες (ημερησίως)</a:t>
            </a:r>
          </a:p>
          <a:p>
            <a:pPr>
              <a:lnSpc>
                <a:spcPct val="150000"/>
              </a:lnSpc>
            </a:pPr>
            <a:r>
              <a:rPr lang="el-GR" dirty="0"/>
              <a:t>Η χρήση γλυκαντικών δεν έχει σημαντική επίδραση στη </a:t>
            </a:r>
            <a:r>
              <a:rPr lang="el-GR" dirty="0" err="1"/>
              <a:t>γλυκαιμική</a:t>
            </a:r>
            <a:r>
              <a:rPr lang="el-GR" dirty="0"/>
              <a:t> διαχείριση ,αλλά ενδέχεται να μειώνει τη συνολική πρόσληψη θερμίδων/ΥΔ </a:t>
            </a:r>
          </a:p>
          <a:p>
            <a:pPr>
              <a:lnSpc>
                <a:spcPct val="150000"/>
              </a:lnSpc>
            </a:pPr>
            <a:r>
              <a:rPr lang="el-GR" dirty="0"/>
              <a:t>Αντικρουόμενα αποτελέσματα, επί απώλειας βάρους</a:t>
            </a:r>
          </a:p>
          <a:p>
            <a:pPr>
              <a:buNone/>
            </a:pPr>
            <a:endParaRPr lang="el-GR" dirty="0"/>
          </a:p>
          <a:p>
            <a:endParaRPr lang="el-GR"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17500" y="187325"/>
            <a:ext cx="8509000" cy="390525"/>
          </a:xfrm>
        </p:spPr>
        <p:txBody>
          <a:bodyPr/>
          <a:lstStyle/>
          <a:p>
            <a:r>
              <a:rPr lang="el-GR" dirty="0"/>
              <a:t>          </a:t>
            </a:r>
            <a:r>
              <a:rPr lang="en-US" dirty="0"/>
              <a:t>   </a:t>
            </a:r>
            <a:r>
              <a:rPr lang="el-GR" dirty="0"/>
              <a:t>Τρόποι διατροφής και σχεδιασμός πλάνου</a:t>
            </a:r>
          </a:p>
        </p:txBody>
      </p:sp>
      <p:sp>
        <p:nvSpPr>
          <p:cNvPr id="3" name="2 - Θέση κειμένου"/>
          <p:cNvSpPr>
            <a:spLocks noGrp="1"/>
          </p:cNvSpPr>
          <p:nvPr>
            <p:ph type="body" idx="1"/>
          </p:nvPr>
        </p:nvSpPr>
        <p:spPr>
          <a:xfrm>
            <a:off x="0" y="577850"/>
            <a:ext cx="9144000" cy="2955925"/>
          </a:xfrm>
        </p:spPr>
        <p:txBody>
          <a:bodyPr/>
          <a:lstStyle/>
          <a:p>
            <a:pPr>
              <a:lnSpc>
                <a:spcPct val="150000"/>
              </a:lnSpc>
            </a:pPr>
            <a:r>
              <a:rPr lang="el-GR" dirty="0"/>
              <a:t>Η μείωση της συνολικής πρόσληψης υδατανθράκων, έχει τα περισσότερα στοιχεία επί βελτίωσης </a:t>
            </a:r>
            <a:r>
              <a:rPr lang="el-GR" dirty="0" err="1"/>
              <a:t>γλυκαιμικής</a:t>
            </a:r>
            <a:r>
              <a:rPr lang="el-GR" dirty="0"/>
              <a:t> ομοιοστασίας  </a:t>
            </a:r>
          </a:p>
          <a:p>
            <a:pPr>
              <a:lnSpc>
                <a:spcPct val="150000"/>
              </a:lnSpc>
            </a:pPr>
            <a:r>
              <a:rPr lang="el-GR" dirty="0"/>
              <a:t>Ικανοποίηση ατομικών αναγκών</a:t>
            </a:r>
          </a:p>
          <a:p>
            <a:pPr>
              <a:lnSpc>
                <a:spcPct val="150000"/>
              </a:lnSpc>
            </a:pPr>
            <a:r>
              <a:rPr lang="el-GR" dirty="0"/>
              <a:t>Σε αδυναμία επίτευξης </a:t>
            </a:r>
            <a:r>
              <a:rPr lang="el-GR" dirty="0" err="1"/>
              <a:t>γλυκαιμικών</a:t>
            </a:r>
            <a:r>
              <a:rPr lang="el-GR" dirty="0"/>
              <a:t> στόχων ,η μείωση συνολικής πρόσληψης υδατανθράκων, με αντίστοιχα μοντέλα χαμηλής ή πολύ χαμηλή περιεκτικότητας ,αποτελεί ορθολογική επιλογή</a:t>
            </a:r>
          </a:p>
          <a:p>
            <a:pPr>
              <a:lnSpc>
                <a:spcPct val="150000"/>
              </a:lnSpc>
            </a:pPr>
            <a:r>
              <a:rPr lang="el-GR" dirty="0"/>
              <a:t>Πολύ χαμηλή περιεκτικότητα σε υδατάνθρακες δεν συνιστάται στην κύηση ή γαλουχία, καχεξία, νεφρική νόσο και πρέπει να χρησιμοποιούνται με προσοχή, σε ασθενείς που λαμβάνουν </a:t>
            </a:r>
            <a:r>
              <a:rPr lang="en-US" dirty="0"/>
              <a:t>SGLT-2 </a:t>
            </a:r>
            <a:r>
              <a:rPr lang="el-GR" dirty="0"/>
              <a:t>αναστολείς</a:t>
            </a:r>
          </a:p>
        </p:txBody>
      </p:sp>
      <p:sp>
        <p:nvSpPr>
          <p:cNvPr id="4" name="3 - Θέση αριθμού διαφάνειας"/>
          <p:cNvSpPr>
            <a:spLocks noGrp="1"/>
          </p:cNvSpPr>
          <p:nvPr>
            <p:ph type="sldNum" sz="quarter" idx="10"/>
          </p:nvPr>
        </p:nvSpPr>
        <p:spPr/>
        <p:txBody>
          <a:bodyPr/>
          <a:lstStyle/>
          <a:p>
            <a:pPr>
              <a:defRPr/>
            </a:pPr>
            <a:endParaRPr lang="en-GB" dirty="0"/>
          </a:p>
        </p:txBody>
      </p:sp>
    </p:spTree>
    <p:extLst>
      <p:ext uri="{BB962C8B-B14F-4D97-AF65-F5344CB8AC3E}">
        <p14:creationId xmlns="" xmlns:p14="http://schemas.microsoft.com/office/powerpoint/2010/main" val="665900510"/>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 xmlns:a16="http://schemas.microsoft.com/office/drawing/2014/main" id="{63A69FFB-76B8-518C-32A1-106243C67BB6}"/>
              </a:ext>
            </a:extLst>
          </p:cNvPr>
          <p:cNvPicPr>
            <a:picLocks noGrp="1" noChangeAspect="1"/>
          </p:cNvPicPr>
          <p:nvPr>
            <p:ph idx="1"/>
          </p:nvPr>
        </p:nvPicPr>
        <p:blipFill>
          <a:blip r:embed="rId2"/>
          <a:stretch>
            <a:fillRect/>
          </a:stretch>
        </p:blipFill>
        <p:spPr>
          <a:xfrm>
            <a:off x="2931794" y="383499"/>
            <a:ext cx="2851785" cy="4353759"/>
          </a:xfrm>
        </p:spPr>
      </p:pic>
      <p:sp>
        <p:nvSpPr>
          <p:cNvPr id="3" name="Τίτλος 2">
            <a:extLst>
              <a:ext uri="{FF2B5EF4-FFF2-40B4-BE49-F238E27FC236}">
                <a16:creationId xmlns="" xmlns:a16="http://schemas.microsoft.com/office/drawing/2014/main" id="{E2D7F577-89CD-0D63-1DC5-1FAEA9F6C990}"/>
              </a:ext>
            </a:extLst>
          </p:cNvPr>
          <p:cNvSpPr>
            <a:spLocks noGrp="1"/>
          </p:cNvSpPr>
          <p:nvPr>
            <p:ph type="title"/>
          </p:nvPr>
        </p:nvSpPr>
        <p:spPr/>
        <p:txBody>
          <a:bodyPr>
            <a:normAutofit fontScale="90000"/>
          </a:bodyPr>
          <a:lstStyle/>
          <a:p>
            <a:endParaRPr lang="el-GR"/>
          </a:p>
        </p:txBody>
      </p:sp>
      <p:sp>
        <p:nvSpPr>
          <p:cNvPr id="4" name="Θέση κειμένου 3">
            <a:extLst>
              <a:ext uri="{FF2B5EF4-FFF2-40B4-BE49-F238E27FC236}">
                <a16:creationId xmlns="" xmlns:a16="http://schemas.microsoft.com/office/drawing/2014/main" id="{24B8D5BB-FE93-A3BD-0E19-EE18DE011326}"/>
              </a:ext>
            </a:extLst>
          </p:cNvPr>
          <p:cNvSpPr>
            <a:spLocks noGrp="1"/>
          </p:cNvSpPr>
          <p:nvPr>
            <p:ph type="body" sz="quarter" idx="10"/>
          </p:nvPr>
        </p:nvSpPr>
        <p:spPr/>
        <p:txBody>
          <a:bodyPr/>
          <a:lstStyle/>
          <a:p>
            <a:endParaRPr lang="el-GR"/>
          </a:p>
        </p:txBody>
      </p:sp>
    </p:spTree>
    <p:extLst>
      <p:ext uri="{BB962C8B-B14F-4D97-AF65-F5344CB8AC3E}">
        <p14:creationId xmlns="" xmlns:p14="http://schemas.microsoft.com/office/powerpoint/2010/main" val="13285304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 xmlns:a16="http://schemas.microsoft.com/office/drawing/2014/main" id="{8B79670B-FECA-D4D1-5CAD-DD18F8E11BDF}"/>
              </a:ext>
            </a:extLst>
          </p:cNvPr>
          <p:cNvSpPr>
            <a:spLocks noGrp="1"/>
          </p:cNvSpPr>
          <p:nvPr>
            <p:ph type="title"/>
          </p:nvPr>
        </p:nvSpPr>
        <p:spPr>
          <a:xfrm>
            <a:off x="316100" y="-52957"/>
            <a:ext cx="8510400" cy="391412"/>
          </a:xfrm>
        </p:spPr>
        <p:txBody>
          <a:bodyPr>
            <a:normAutofit fontScale="90000"/>
          </a:bodyPr>
          <a:lstStyle/>
          <a:p>
            <a:pPr algn="ctr"/>
            <a:r>
              <a:rPr lang="el-GR" dirty="0"/>
              <a:t> ΔΙΑΤΡΟΦΙΚΑ ΜΟΝΤΕΛΑ</a:t>
            </a:r>
          </a:p>
        </p:txBody>
      </p:sp>
      <p:sp>
        <p:nvSpPr>
          <p:cNvPr id="4" name="Θέση κειμένου 3">
            <a:extLst>
              <a:ext uri="{FF2B5EF4-FFF2-40B4-BE49-F238E27FC236}">
                <a16:creationId xmlns="" xmlns:a16="http://schemas.microsoft.com/office/drawing/2014/main" id="{5AFFAFDC-8F58-CEA5-E9F4-7EFDD18F8A85}"/>
              </a:ext>
            </a:extLst>
          </p:cNvPr>
          <p:cNvSpPr>
            <a:spLocks noGrp="1"/>
          </p:cNvSpPr>
          <p:nvPr>
            <p:ph type="body" sz="quarter" idx="10"/>
          </p:nvPr>
        </p:nvSpPr>
        <p:spPr/>
        <p:txBody>
          <a:bodyPr/>
          <a:lstStyle/>
          <a:p>
            <a:endParaRPr lang="el-GR"/>
          </a:p>
        </p:txBody>
      </p:sp>
      <p:pic>
        <p:nvPicPr>
          <p:cNvPr id="5" name="Picture 2">
            <a:extLst>
              <a:ext uri="{FF2B5EF4-FFF2-40B4-BE49-F238E27FC236}">
                <a16:creationId xmlns="" xmlns:a16="http://schemas.microsoft.com/office/drawing/2014/main" id="{9EA705BE-5B91-DA4E-BCDF-6E1307A1DC4A}"/>
              </a:ext>
            </a:extLst>
          </p:cNvPr>
          <p:cNvPicPr>
            <a:picLocks noGrp="1" noChangeAspect="1" noChangeArrowheads="1"/>
          </p:cNvPicPr>
          <p:nvPr>
            <p:ph idx="1"/>
          </p:nvPr>
        </p:nvPicPr>
        <p:blipFill>
          <a:blip r:embed="rId2" cstate="print"/>
          <a:srcRect/>
          <a:stretch>
            <a:fillRect/>
          </a:stretch>
        </p:blipFill>
        <p:spPr bwMode="auto">
          <a:xfrm>
            <a:off x="513267" y="338455"/>
            <a:ext cx="8116065" cy="4805045"/>
          </a:xfrm>
          <a:prstGeom prst="rect">
            <a:avLst/>
          </a:prstGeom>
          <a:noFill/>
          <a:ln w="9525">
            <a:noFill/>
            <a:miter lim="800000"/>
            <a:headEnd/>
            <a:tailEnd/>
          </a:ln>
        </p:spPr>
      </p:pic>
    </p:spTree>
    <p:extLst>
      <p:ext uri="{BB962C8B-B14F-4D97-AF65-F5344CB8AC3E}">
        <p14:creationId xmlns="" xmlns:p14="http://schemas.microsoft.com/office/powerpoint/2010/main" val="390229788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71C43911-61E0-7899-FCC8-563205541D20}"/>
              </a:ext>
            </a:extLst>
          </p:cNvPr>
          <p:cNvSpPr>
            <a:spLocks noGrp="1"/>
          </p:cNvSpPr>
          <p:nvPr>
            <p:ph idx="1"/>
          </p:nvPr>
        </p:nvSpPr>
        <p:spPr>
          <a:xfrm>
            <a:off x="444688" y="1000970"/>
            <a:ext cx="8510400" cy="2955789"/>
          </a:xfrm>
        </p:spPr>
        <p:txBody>
          <a:bodyPr>
            <a:normAutofit fontScale="85000" lnSpcReduction="10000"/>
          </a:bodyPr>
          <a:lstStyle/>
          <a:p>
            <a:pPr algn="l">
              <a:lnSpc>
                <a:spcPct val="150000"/>
              </a:lnSpc>
              <a:buFont typeface="Arial" pitchFamily="34" charset="0"/>
              <a:buChar char="•"/>
            </a:pPr>
            <a:r>
              <a:rPr lang="en-US" sz="1800" b="0" i="0" u="none" strike="noStrike" baseline="0" dirty="0">
                <a:solidFill>
                  <a:schemeClr val="tx1"/>
                </a:solidFill>
              </a:rPr>
              <a:t>Dietary Intervention</a:t>
            </a:r>
            <a:r>
              <a:rPr lang="el-GR" sz="1800" b="0" i="0" u="none" strike="noStrike" baseline="0" dirty="0">
                <a:solidFill>
                  <a:schemeClr val="tx1"/>
                </a:solidFill>
              </a:rPr>
              <a:t> </a:t>
            </a:r>
            <a:r>
              <a:rPr lang="en-US" sz="1800" b="0" i="0" u="none" strike="noStrike" baseline="0" dirty="0">
                <a:solidFill>
                  <a:schemeClr val="tx1"/>
                </a:solidFill>
              </a:rPr>
              <a:t>Randomized Controlled Trial (DIRECT)</a:t>
            </a:r>
            <a:r>
              <a:rPr lang="el-GR" sz="1800" b="0" i="0" u="none" strike="noStrike" baseline="0" dirty="0">
                <a:solidFill>
                  <a:schemeClr val="tx1"/>
                </a:solidFill>
              </a:rPr>
              <a:t>: Παχύσαρκοι ασθενείς με ΣΔ </a:t>
            </a:r>
            <a:r>
              <a:rPr lang="el-GR" sz="1800" b="0" i="0" u="none" strike="noStrike" baseline="0" dirty="0" err="1">
                <a:solidFill>
                  <a:schemeClr val="tx1"/>
                </a:solidFill>
              </a:rPr>
              <a:t>τυχαιοποιήθηκαν</a:t>
            </a:r>
            <a:r>
              <a:rPr lang="el-GR" sz="1800" b="0" i="0" u="none" strike="noStrike" baseline="0" dirty="0">
                <a:solidFill>
                  <a:schemeClr val="tx1"/>
                </a:solidFill>
              </a:rPr>
              <a:t> σε </a:t>
            </a:r>
            <a:r>
              <a:rPr lang="el-GR" sz="1800" b="0" i="0" u="none" strike="noStrike" baseline="0" dirty="0" err="1">
                <a:solidFill>
                  <a:schemeClr val="tx1"/>
                </a:solidFill>
              </a:rPr>
              <a:t>υποθερμιδική</a:t>
            </a:r>
            <a:r>
              <a:rPr lang="el-GR" sz="1800" b="0" i="0" u="none" strike="noStrike" baseline="0" dirty="0">
                <a:solidFill>
                  <a:schemeClr val="tx1"/>
                </a:solidFill>
              </a:rPr>
              <a:t> </a:t>
            </a:r>
            <a:r>
              <a:rPr lang="el-GR" sz="1800" b="0" i="0" u="none" strike="noStrike" baseline="0" dirty="0" err="1">
                <a:solidFill>
                  <a:schemeClr val="tx1"/>
                </a:solidFill>
              </a:rPr>
              <a:t>μ.τ</a:t>
            </a:r>
            <a:r>
              <a:rPr lang="el-GR" sz="1800" b="0" i="0" u="none" strike="noStrike" baseline="0" dirty="0">
                <a:solidFill>
                  <a:schemeClr val="tx1"/>
                </a:solidFill>
              </a:rPr>
              <a:t>. , </a:t>
            </a:r>
            <a:r>
              <a:rPr lang="el-GR" sz="1800" b="0" i="0" u="none" strike="noStrike" baseline="0" dirty="0" err="1">
                <a:solidFill>
                  <a:schemeClr val="tx1"/>
                </a:solidFill>
              </a:rPr>
              <a:t>υποθερμιδική</a:t>
            </a:r>
            <a:r>
              <a:rPr lang="el-GR" sz="1800" b="0" i="0" u="none" strike="noStrike" baseline="0" dirty="0">
                <a:solidFill>
                  <a:schemeClr val="tx1"/>
                </a:solidFill>
              </a:rPr>
              <a:t> χαμηλών λιπαρών και χαμηλών ΥΔ (28% συνολικής) ,διατροφή χωρίς θερμιδικό περιορισμό </a:t>
            </a:r>
          </a:p>
          <a:p>
            <a:pPr algn="l">
              <a:lnSpc>
                <a:spcPct val="150000"/>
              </a:lnSpc>
              <a:buFont typeface="Arial" pitchFamily="34" charset="0"/>
              <a:buChar char="•"/>
            </a:pPr>
            <a:r>
              <a:rPr lang="el-GR" dirty="0">
                <a:solidFill>
                  <a:schemeClr val="tx1"/>
                </a:solidFill>
              </a:rPr>
              <a:t>Η </a:t>
            </a:r>
            <a:r>
              <a:rPr lang="en-US" sz="1800" b="0" i="0" u="none" strike="noStrike" baseline="0" dirty="0">
                <a:solidFill>
                  <a:schemeClr val="tx1"/>
                </a:solidFill>
              </a:rPr>
              <a:t>A1C </a:t>
            </a:r>
            <a:r>
              <a:rPr lang="el-GR" dirty="0">
                <a:solidFill>
                  <a:schemeClr val="tx1"/>
                </a:solidFill>
              </a:rPr>
              <a:t>ήταν χαμηλότερη στην ομάδα χαμηλών ΥΔ μετά 2 έτη ,ενώ η γλυκόζη νηστείας στη </a:t>
            </a:r>
            <a:r>
              <a:rPr lang="el-GR" dirty="0" err="1">
                <a:solidFill>
                  <a:schemeClr val="tx1"/>
                </a:solidFill>
              </a:rPr>
              <a:t>μ.τ</a:t>
            </a:r>
            <a:r>
              <a:rPr lang="el-GR" dirty="0">
                <a:solidFill>
                  <a:schemeClr val="tx1"/>
                </a:solidFill>
              </a:rPr>
              <a:t>. </a:t>
            </a:r>
          </a:p>
          <a:p>
            <a:pPr algn="l">
              <a:lnSpc>
                <a:spcPct val="150000"/>
              </a:lnSpc>
              <a:buFont typeface="Arial" pitchFamily="34" charset="0"/>
              <a:buChar char="•"/>
            </a:pPr>
            <a:r>
              <a:rPr lang="el-GR" sz="1800" b="0" i="0" u="none" strike="noStrike" baseline="0" dirty="0">
                <a:solidFill>
                  <a:schemeClr val="tx1"/>
                </a:solidFill>
              </a:rPr>
              <a:t>Η </a:t>
            </a:r>
            <a:r>
              <a:rPr lang="en-US" sz="1800" b="0" i="0" u="none" strike="noStrike" baseline="0" dirty="0">
                <a:solidFill>
                  <a:schemeClr val="tx1"/>
                </a:solidFill>
              </a:rPr>
              <a:t>PREDIMED </a:t>
            </a:r>
            <a:r>
              <a:rPr lang="el-GR" dirty="0">
                <a:solidFill>
                  <a:schemeClr val="tx1"/>
                </a:solidFill>
              </a:rPr>
              <a:t>συνέκρινε </a:t>
            </a:r>
            <a:r>
              <a:rPr lang="el-GR" dirty="0" err="1">
                <a:solidFill>
                  <a:schemeClr val="tx1"/>
                </a:solidFill>
              </a:rPr>
              <a:t>μ.τ</a:t>
            </a:r>
            <a:r>
              <a:rPr lang="el-GR" dirty="0">
                <a:solidFill>
                  <a:schemeClr val="tx1"/>
                </a:solidFill>
              </a:rPr>
              <a:t>. μοτίβο με χαμηλής πρόσληψης λιπαρών </a:t>
            </a:r>
          </a:p>
          <a:p>
            <a:pPr algn="l">
              <a:lnSpc>
                <a:spcPct val="150000"/>
              </a:lnSpc>
              <a:buFont typeface="Arial" pitchFamily="34" charset="0"/>
              <a:buChar char="•"/>
            </a:pPr>
            <a:r>
              <a:rPr lang="el-GR" sz="1800" b="0" i="0" u="none" strike="noStrike" baseline="0" dirty="0">
                <a:solidFill>
                  <a:schemeClr val="tx1"/>
                </a:solidFill>
              </a:rPr>
              <a:t>Μετά 4 έτη η ανάγκη αντιδιαβητικών και το επίπεδο </a:t>
            </a:r>
            <a:r>
              <a:rPr lang="el-GR" sz="1800" b="0" i="0" u="none" strike="noStrike" baseline="0" dirty="0" err="1">
                <a:solidFill>
                  <a:schemeClr val="tx1"/>
                </a:solidFill>
              </a:rPr>
              <a:t>γλυκαιμικού</a:t>
            </a:r>
            <a:r>
              <a:rPr lang="el-GR" sz="1800" b="0" i="0" u="none" strike="noStrike" baseline="0" dirty="0">
                <a:solidFill>
                  <a:schemeClr val="tx1"/>
                </a:solidFill>
              </a:rPr>
              <a:t> ελέγχου βελτιώθηκαν στην ομάδα </a:t>
            </a:r>
            <a:r>
              <a:rPr lang="el-GR" sz="1800" b="0" i="0" u="none" strike="noStrike" baseline="0" dirty="0" err="1">
                <a:solidFill>
                  <a:schemeClr val="tx1"/>
                </a:solidFill>
              </a:rPr>
              <a:t>μ.τ</a:t>
            </a:r>
            <a:r>
              <a:rPr lang="el-GR" sz="1800" b="0" i="0" u="none" strike="noStrike" baseline="0" dirty="0">
                <a:solidFill>
                  <a:schemeClr val="tx1"/>
                </a:solidFill>
              </a:rPr>
              <a:t>.</a:t>
            </a:r>
            <a:r>
              <a:rPr lang="en-US" sz="1800" b="0" i="0" u="none" strike="noStrike" baseline="0" dirty="0">
                <a:solidFill>
                  <a:schemeClr val="tx1"/>
                </a:solidFill>
              </a:rPr>
              <a:t> </a:t>
            </a:r>
            <a:endParaRPr lang="el-GR" sz="1800" b="0" i="0" u="none" strike="noStrike" baseline="0" dirty="0">
              <a:solidFill>
                <a:schemeClr val="tx1"/>
              </a:solidFill>
            </a:endParaRPr>
          </a:p>
          <a:p>
            <a:pPr algn="l">
              <a:lnSpc>
                <a:spcPct val="150000"/>
              </a:lnSpc>
              <a:buFont typeface="Arial" pitchFamily="34" charset="0"/>
              <a:buChar char="•"/>
            </a:pPr>
            <a:r>
              <a:rPr lang="el-GR" dirty="0">
                <a:solidFill>
                  <a:schemeClr val="tx1"/>
                </a:solidFill>
              </a:rPr>
              <a:t>Κατεγράφη 30% μείωση ανάπτυξης ΣΔ στην ομάδα </a:t>
            </a:r>
            <a:r>
              <a:rPr lang="el-GR" dirty="0" err="1">
                <a:solidFill>
                  <a:schemeClr val="tx1"/>
                </a:solidFill>
              </a:rPr>
              <a:t>μ.τ</a:t>
            </a:r>
            <a:r>
              <a:rPr lang="el-GR" dirty="0">
                <a:solidFill>
                  <a:schemeClr val="tx1"/>
                </a:solidFill>
              </a:rPr>
              <a:t>.</a:t>
            </a:r>
            <a:endParaRPr lang="el-GR" sz="1800" b="0" i="0" u="none" strike="noStrike" baseline="0" dirty="0">
              <a:solidFill>
                <a:schemeClr val="tx1"/>
              </a:solidFill>
            </a:endParaRPr>
          </a:p>
        </p:txBody>
      </p:sp>
      <p:sp>
        <p:nvSpPr>
          <p:cNvPr id="3" name="Τίτλος 2">
            <a:extLst>
              <a:ext uri="{FF2B5EF4-FFF2-40B4-BE49-F238E27FC236}">
                <a16:creationId xmlns="" xmlns:a16="http://schemas.microsoft.com/office/drawing/2014/main" id="{A81CB930-4FEB-FDDF-D8E7-74CBA0751135}"/>
              </a:ext>
            </a:extLst>
          </p:cNvPr>
          <p:cNvSpPr>
            <a:spLocks noGrp="1"/>
          </p:cNvSpPr>
          <p:nvPr>
            <p:ph type="title"/>
          </p:nvPr>
        </p:nvSpPr>
        <p:spPr>
          <a:xfrm>
            <a:off x="444688" y="252530"/>
            <a:ext cx="8510400" cy="391412"/>
          </a:xfrm>
        </p:spPr>
        <p:txBody>
          <a:bodyPr>
            <a:normAutofit fontScale="90000"/>
          </a:bodyPr>
          <a:lstStyle/>
          <a:p>
            <a:pPr algn="ctr"/>
            <a:r>
              <a:rPr lang="el-GR" sz="2400" i="0" u="none" strike="noStrike" baseline="0" dirty="0">
                <a:solidFill>
                  <a:schemeClr val="tx1"/>
                </a:solidFill>
                <a:latin typeface="+mn-lt"/>
              </a:rPr>
              <a:t>Μεσογειακού τύπου (</a:t>
            </a:r>
            <a:r>
              <a:rPr lang="el-GR" sz="2400" i="0" u="none" strike="noStrike" baseline="0" dirty="0" err="1">
                <a:solidFill>
                  <a:schemeClr val="tx1"/>
                </a:solidFill>
                <a:latin typeface="+mn-lt"/>
              </a:rPr>
              <a:t>μ.τ</a:t>
            </a:r>
            <a:r>
              <a:rPr lang="el-GR" sz="2400" i="0" u="none" strike="noStrike" baseline="0" dirty="0">
                <a:solidFill>
                  <a:schemeClr val="tx1"/>
                </a:solidFill>
                <a:latin typeface="+mn-lt"/>
              </a:rPr>
              <a:t>.) διατροφή</a:t>
            </a:r>
            <a:r>
              <a:rPr lang="en-US" sz="2400" b="0" i="0" u="none" strike="noStrike" baseline="0" dirty="0">
                <a:latin typeface="AdvOTfe7a3604.I"/>
              </a:rPr>
              <a:t/>
            </a:r>
            <a:br>
              <a:rPr lang="en-US" sz="2400" b="0" i="0" u="none" strike="noStrike" baseline="0" dirty="0">
                <a:latin typeface="AdvOTfe7a3604.I"/>
              </a:rPr>
            </a:br>
            <a:endParaRPr lang="el-GR" dirty="0"/>
          </a:p>
        </p:txBody>
      </p:sp>
      <p:sp>
        <p:nvSpPr>
          <p:cNvPr id="4" name="Θέση κειμένου 3">
            <a:extLst>
              <a:ext uri="{FF2B5EF4-FFF2-40B4-BE49-F238E27FC236}">
                <a16:creationId xmlns="" xmlns:a16="http://schemas.microsoft.com/office/drawing/2014/main" id="{F8CFDE09-8DEA-53F5-6AEA-C6947936E2D6}"/>
              </a:ext>
            </a:extLst>
          </p:cNvPr>
          <p:cNvSpPr>
            <a:spLocks noGrp="1"/>
          </p:cNvSpPr>
          <p:nvPr>
            <p:ph type="body" sz="quarter" idx="10"/>
          </p:nvPr>
        </p:nvSpPr>
        <p:spPr>
          <a:xfrm>
            <a:off x="573975" y="1322134"/>
            <a:ext cx="8509700" cy="770826"/>
          </a:xfrm>
        </p:spPr>
        <p:txBody>
          <a:bodyPr/>
          <a:lstStyle/>
          <a:p>
            <a:endParaRPr lang="el-GR" dirty="0"/>
          </a:p>
        </p:txBody>
      </p:sp>
    </p:spTree>
    <p:extLst>
      <p:ext uri="{BB962C8B-B14F-4D97-AF65-F5344CB8AC3E}">
        <p14:creationId xmlns="" xmlns:p14="http://schemas.microsoft.com/office/powerpoint/2010/main" val="414670477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C7DE9544-1420-429F-C9CA-387FB46E969D}"/>
              </a:ext>
            </a:extLst>
          </p:cNvPr>
          <p:cNvSpPr>
            <a:spLocks noGrp="1"/>
          </p:cNvSpPr>
          <p:nvPr>
            <p:ph idx="1"/>
          </p:nvPr>
        </p:nvSpPr>
        <p:spPr>
          <a:xfrm>
            <a:off x="426072" y="1071309"/>
            <a:ext cx="8510400" cy="2955789"/>
          </a:xfrm>
        </p:spPr>
        <p:txBody>
          <a:bodyPr/>
          <a:lstStyle/>
          <a:p>
            <a:pPr algn="l">
              <a:lnSpc>
                <a:spcPct val="150000"/>
              </a:lnSpc>
              <a:buFont typeface="Arial" pitchFamily="34" charset="0"/>
              <a:buChar char="•"/>
            </a:pPr>
            <a:r>
              <a:rPr lang="el-GR" sz="1800" b="0" i="0" u="none" strike="noStrike" baseline="0" dirty="0">
                <a:solidFill>
                  <a:schemeClr val="tx1"/>
                </a:solidFill>
              </a:rPr>
              <a:t>Διάρκεια μελετών : </a:t>
            </a:r>
            <a:r>
              <a:rPr lang="en-US" sz="1800" b="0" i="0" u="none" strike="noStrike" baseline="0" dirty="0">
                <a:solidFill>
                  <a:schemeClr val="tx1"/>
                </a:solidFill>
              </a:rPr>
              <a:t>12 </a:t>
            </a:r>
            <a:r>
              <a:rPr lang="el-GR" sz="1800" b="0" i="0" u="none" strike="noStrike" baseline="0" dirty="0">
                <a:solidFill>
                  <a:schemeClr val="tx1"/>
                </a:solidFill>
              </a:rPr>
              <a:t>- </a:t>
            </a:r>
            <a:r>
              <a:rPr lang="en-US" sz="1800" b="0" i="0" u="none" strike="noStrike" baseline="0" dirty="0">
                <a:solidFill>
                  <a:schemeClr val="tx1"/>
                </a:solidFill>
              </a:rPr>
              <a:t>74 </a:t>
            </a:r>
            <a:r>
              <a:rPr lang="el-GR" sz="1800" b="0" i="0" u="none" strike="noStrike" baseline="0" dirty="0">
                <a:solidFill>
                  <a:schemeClr val="tx1"/>
                </a:solidFill>
              </a:rPr>
              <a:t>εβδομάδες – αντικρουόμενα δεδομένα </a:t>
            </a:r>
            <a:r>
              <a:rPr lang="el-GR" sz="1800" b="0" i="0" u="none" strike="noStrike" baseline="0" dirty="0" err="1">
                <a:solidFill>
                  <a:schemeClr val="tx1"/>
                </a:solidFill>
              </a:rPr>
              <a:t>επι</a:t>
            </a:r>
            <a:r>
              <a:rPr lang="el-GR" sz="1800" b="0" i="0" u="none" strike="noStrike" baseline="0" dirty="0">
                <a:solidFill>
                  <a:schemeClr val="tx1"/>
                </a:solidFill>
              </a:rPr>
              <a:t> γλυκαιμίας και ΚΑΝ ,θετικά </a:t>
            </a:r>
            <a:r>
              <a:rPr lang="el-GR" sz="1800" b="0" i="0" u="none" strike="noStrike" baseline="0" dirty="0" err="1">
                <a:solidFill>
                  <a:schemeClr val="tx1"/>
                </a:solidFill>
              </a:rPr>
              <a:t>επι</a:t>
            </a:r>
            <a:r>
              <a:rPr lang="el-GR" sz="1800" b="0" i="0" u="none" strike="noStrike" baseline="0" dirty="0">
                <a:solidFill>
                  <a:schemeClr val="tx1"/>
                </a:solidFill>
              </a:rPr>
              <a:t> απώλειας βάρους </a:t>
            </a:r>
          </a:p>
          <a:p>
            <a:pPr algn="l">
              <a:lnSpc>
                <a:spcPct val="150000"/>
              </a:lnSpc>
              <a:buFont typeface="Arial" pitchFamily="34" charset="0"/>
              <a:buChar char="•"/>
            </a:pPr>
            <a:r>
              <a:rPr lang="el-GR" dirty="0">
                <a:solidFill>
                  <a:schemeClr val="tx1"/>
                </a:solidFill>
              </a:rPr>
              <a:t>Δυο </a:t>
            </a:r>
            <a:r>
              <a:rPr lang="el-GR" dirty="0" err="1">
                <a:solidFill>
                  <a:schemeClr val="tx1"/>
                </a:solidFill>
              </a:rPr>
              <a:t>μετα</a:t>
            </a:r>
            <a:r>
              <a:rPr lang="el-GR" dirty="0">
                <a:solidFill>
                  <a:schemeClr val="tx1"/>
                </a:solidFill>
              </a:rPr>
              <a:t>-αναλύσεις κατέγραψαν μείωση </a:t>
            </a:r>
            <a:r>
              <a:rPr lang="en-US" sz="1800" b="0" i="0" u="none" strike="noStrike" baseline="0" dirty="0">
                <a:solidFill>
                  <a:schemeClr val="tx1"/>
                </a:solidFill>
              </a:rPr>
              <a:t>A1C 0.3–0.4%</a:t>
            </a:r>
            <a:r>
              <a:rPr lang="el-GR" sz="1800" b="0" i="0" u="none" strike="noStrike" baseline="0" dirty="0">
                <a:solidFill>
                  <a:schemeClr val="tx1"/>
                </a:solidFill>
              </a:rPr>
              <a:t> ,σε ασθενείς με ΣΔ2,μείωση βάρους ( 2κιλών) </a:t>
            </a:r>
            <a:r>
              <a:rPr lang="el-GR" dirty="0">
                <a:solidFill>
                  <a:schemeClr val="tx1"/>
                </a:solidFill>
              </a:rPr>
              <a:t>βελτίωση </a:t>
            </a:r>
            <a:r>
              <a:rPr lang="el-GR" dirty="0" err="1">
                <a:solidFill>
                  <a:schemeClr val="tx1"/>
                </a:solidFill>
              </a:rPr>
              <a:t>λιπιδαιμικού</a:t>
            </a:r>
            <a:r>
              <a:rPr lang="el-GR" dirty="0">
                <a:solidFill>
                  <a:schemeClr val="tx1"/>
                </a:solidFill>
              </a:rPr>
              <a:t> προφίλ </a:t>
            </a:r>
            <a:r>
              <a:rPr lang="en-US" sz="1800" b="0" i="0" u="none" strike="noStrike" baseline="0" dirty="0">
                <a:solidFill>
                  <a:schemeClr val="tx1"/>
                </a:solidFill>
              </a:rPr>
              <a:t>(LDL-C),</a:t>
            </a:r>
            <a:r>
              <a:rPr lang="el-GR" sz="1800" b="0" i="0" u="none" strike="noStrike" baseline="0" dirty="0">
                <a:solidFill>
                  <a:schemeClr val="tx1"/>
                </a:solidFill>
              </a:rPr>
              <a:t> </a:t>
            </a:r>
            <a:r>
              <a:rPr lang="en-US" sz="1800" b="0" i="0" u="none" strike="noStrike" baseline="0" dirty="0">
                <a:solidFill>
                  <a:schemeClr val="tx1"/>
                </a:solidFill>
              </a:rPr>
              <a:t>non–HDL-C </a:t>
            </a:r>
            <a:endParaRPr lang="el-GR" sz="1800" b="0" i="0" u="none" strike="noStrike" baseline="0" dirty="0">
              <a:solidFill>
                <a:schemeClr val="tx1"/>
              </a:solidFill>
            </a:endParaRPr>
          </a:p>
          <a:p>
            <a:pPr algn="l">
              <a:lnSpc>
                <a:spcPct val="150000"/>
              </a:lnSpc>
              <a:buFont typeface="Arial" pitchFamily="34" charset="0"/>
              <a:buChar char="•"/>
            </a:pPr>
            <a:r>
              <a:rPr lang="el-GR" dirty="0">
                <a:solidFill>
                  <a:schemeClr val="tx1"/>
                </a:solidFill>
              </a:rPr>
              <a:t>Ουδέτερη επίδραση </a:t>
            </a:r>
            <a:r>
              <a:rPr lang="el-GR" dirty="0" err="1">
                <a:solidFill>
                  <a:schemeClr val="tx1"/>
                </a:solidFill>
              </a:rPr>
              <a:t>επι</a:t>
            </a:r>
            <a:r>
              <a:rPr lang="el-GR" dirty="0">
                <a:solidFill>
                  <a:schemeClr val="tx1"/>
                </a:solidFill>
              </a:rPr>
              <a:t> Α/Π ,ινσουλίνη νηστείας</a:t>
            </a:r>
            <a:r>
              <a:rPr lang="en-US" sz="1800" b="0" i="0" u="none" strike="noStrike" baseline="0" dirty="0">
                <a:solidFill>
                  <a:schemeClr val="tx1"/>
                </a:solidFill>
              </a:rPr>
              <a:t>, HDL-C, </a:t>
            </a:r>
            <a:r>
              <a:rPr lang="el-GR" sz="1800" b="0" i="0" u="none" strike="noStrike" baseline="0" dirty="0" err="1">
                <a:solidFill>
                  <a:schemeClr val="tx1"/>
                </a:solidFill>
              </a:rPr>
              <a:t>τριγλυκεριδίων</a:t>
            </a:r>
            <a:endParaRPr lang="el-GR" sz="1800" b="0" i="0" u="none" strike="noStrike" baseline="0" dirty="0">
              <a:solidFill>
                <a:schemeClr val="tx1"/>
              </a:solidFill>
            </a:endParaRPr>
          </a:p>
          <a:p>
            <a:pPr algn="l">
              <a:lnSpc>
                <a:spcPct val="150000"/>
              </a:lnSpc>
            </a:pPr>
            <a:endParaRPr lang="el-GR" dirty="0">
              <a:solidFill>
                <a:schemeClr val="tx1"/>
              </a:solidFill>
            </a:endParaRPr>
          </a:p>
        </p:txBody>
      </p:sp>
      <p:sp>
        <p:nvSpPr>
          <p:cNvPr id="3" name="Τίτλος 2">
            <a:extLst>
              <a:ext uri="{FF2B5EF4-FFF2-40B4-BE49-F238E27FC236}">
                <a16:creationId xmlns="" xmlns:a16="http://schemas.microsoft.com/office/drawing/2014/main" id="{E5290391-32C7-4797-773D-C8B7248A6133}"/>
              </a:ext>
            </a:extLst>
          </p:cNvPr>
          <p:cNvSpPr>
            <a:spLocks noGrp="1"/>
          </p:cNvSpPr>
          <p:nvPr>
            <p:ph type="title"/>
          </p:nvPr>
        </p:nvSpPr>
        <p:spPr>
          <a:xfrm>
            <a:off x="316100" y="165535"/>
            <a:ext cx="8510400" cy="391412"/>
          </a:xfrm>
        </p:spPr>
        <p:txBody>
          <a:bodyPr>
            <a:normAutofit fontScale="90000"/>
          </a:bodyPr>
          <a:lstStyle/>
          <a:p>
            <a:pPr algn="ctr"/>
            <a:r>
              <a:rPr lang="el-GR" dirty="0"/>
              <a:t> Χορτοφαγικά /</a:t>
            </a:r>
            <a:r>
              <a:rPr lang="en-US" dirty="0"/>
              <a:t>Vegan</a:t>
            </a:r>
            <a:r>
              <a:rPr lang="el-GR" dirty="0"/>
              <a:t> μοτίβα</a:t>
            </a:r>
            <a:r>
              <a:rPr lang="en-US" dirty="0"/>
              <a:t> </a:t>
            </a:r>
            <a:endParaRPr lang="el-GR" dirty="0"/>
          </a:p>
        </p:txBody>
      </p:sp>
      <p:sp>
        <p:nvSpPr>
          <p:cNvPr id="4" name="Θέση κειμένου 3">
            <a:extLst>
              <a:ext uri="{FF2B5EF4-FFF2-40B4-BE49-F238E27FC236}">
                <a16:creationId xmlns="" xmlns:a16="http://schemas.microsoft.com/office/drawing/2014/main" id="{28280081-27DB-8452-82DC-6B658CF1829A}"/>
              </a:ext>
            </a:extLst>
          </p:cNvPr>
          <p:cNvSpPr>
            <a:spLocks noGrp="1"/>
          </p:cNvSpPr>
          <p:nvPr>
            <p:ph type="body" sz="quarter" idx="10"/>
          </p:nvPr>
        </p:nvSpPr>
        <p:spPr/>
        <p:txBody>
          <a:bodyPr/>
          <a:lstStyle/>
          <a:p>
            <a:endParaRPr lang="el-GR"/>
          </a:p>
        </p:txBody>
      </p:sp>
    </p:spTree>
    <p:extLst>
      <p:ext uri="{BB962C8B-B14F-4D97-AF65-F5344CB8AC3E}">
        <p14:creationId xmlns="" xmlns:p14="http://schemas.microsoft.com/office/powerpoint/2010/main" val="403724551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840925E0-82F4-15DB-0BF2-E52AAA87B176}"/>
              </a:ext>
            </a:extLst>
          </p:cNvPr>
          <p:cNvSpPr>
            <a:spLocks noGrp="1"/>
          </p:cNvSpPr>
          <p:nvPr>
            <p:ph idx="1"/>
          </p:nvPr>
        </p:nvSpPr>
        <p:spPr>
          <a:xfrm>
            <a:off x="205740" y="1147445"/>
            <a:ext cx="8621460" cy="3321685"/>
          </a:xfrm>
        </p:spPr>
        <p:txBody>
          <a:bodyPr/>
          <a:lstStyle/>
          <a:p>
            <a:pPr algn="l">
              <a:lnSpc>
                <a:spcPct val="150000"/>
              </a:lnSpc>
              <a:buFont typeface="Arial" pitchFamily="34" charset="0"/>
              <a:buChar char="•"/>
            </a:pPr>
            <a:r>
              <a:rPr lang="en-US" sz="1800" b="0" i="0" u="none" strike="noStrike" baseline="0" dirty="0">
                <a:solidFill>
                  <a:schemeClr val="tx1"/>
                </a:solidFill>
              </a:rPr>
              <a:t>Ornish</a:t>
            </a:r>
            <a:r>
              <a:rPr lang="el-GR" sz="1800" b="0" i="0" u="none" strike="noStrike" baseline="0" dirty="0">
                <a:solidFill>
                  <a:schemeClr val="tx1"/>
                </a:solidFill>
              </a:rPr>
              <a:t>: πολύ χαμηλή πρόσληψη λιπαρών (10%) ,ΥΔ ολικής (70%),πρωτεΐνη (20%),</a:t>
            </a:r>
            <a:r>
              <a:rPr lang="en-US" sz="1800" b="0" i="0" u="none" strike="noStrike" baseline="0" dirty="0">
                <a:solidFill>
                  <a:schemeClr val="tx1"/>
                </a:solidFill>
              </a:rPr>
              <a:t> 60 g </a:t>
            </a:r>
            <a:r>
              <a:rPr lang="el-GR" sz="1800" b="0" i="0" u="none" strike="noStrike" baseline="0" dirty="0">
                <a:solidFill>
                  <a:schemeClr val="tx1"/>
                </a:solidFill>
              </a:rPr>
              <a:t>φυτικών ινών-λαχανικά, όσπρια, φρούτα, γαλακτοκομικά χωρίς λιπαρά, ασπ</a:t>
            </a:r>
            <a:r>
              <a:rPr lang="el-GR" dirty="0">
                <a:solidFill>
                  <a:schemeClr val="tx1"/>
                </a:solidFill>
              </a:rPr>
              <a:t>ράδι αυγού</a:t>
            </a:r>
            <a:r>
              <a:rPr lang="el-GR" sz="1800" b="0" i="0" u="none" strike="noStrike" baseline="0" dirty="0">
                <a:solidFill>
                  <a:schemeClr val="tx1"/>
                </a:solidFill>
              </a:rPr>
              <a:t> </a:t>
            </a:r>
            <a:r>
              <a:rPr lang="en-US" sz="1800" b="0" i="0" u="none" strike="noStrike" baseline="0" dirty="0">
                <a:solidFill>
                  <a:schemeClr val="tx1"/>
                </a:solidFill>
              </a:rPr>
              <a:t>)</a:t>
            </a:r>
            <a:endParaRPr lang="el-GR" sz="1800" b="0" i="0" u="none" strike="noStrike" baseline="0" dirty="0">
              <a:solidFill>
                <a:schemeClr val="tx1"/>
              </a:solidFill>
            </a:endParaRPr>
          </a:p>
          <a:p>
            <a:pPr algn="l">
              <a:lnSpc>
                <a:spcPct val="150000"/>
              </a:lnSpc>
              <a:buFont typeface="Arial" pitchFamily="34" charset="0"/>
              <a:buChar char="•"/>
            </a:pPr>
            <a:r>
              <a:rPr lang="en-US" sz="1800" b="0" i="0" u="none" strike="noStrike" baseline="0" dirty="0">
                <a:solidFill>
                  <a:schemeClr val="tx1"/>
                </a:solidFill>
              </a:rPr>
              <a:t>Pritikin </a:t>
            </a:r>
            <a:r>
              <a:rPr lang="el-GR" dirty="0">
                <a:solidFill>
                  <a:schemeClr val="tx1"/>
                </a:solidFill>
              </a:rPr>
              <a:t>:</a:t>
            </a:r>
            <a:r>
              <a:rPr lang="en-US" sz="1800" b="0" i="0" u="none" strike="noStrike" baseline="0" dirty="0">
                <a:solidFill>
                  <a:schemeClr val="tx1"/>
                </a:solidFill>
              </a:rPr>
              <a:t>77%</a:t>
            </a:r>
            <a:r>
              <a:rPr lang="el-GR" sz="1800" b="0" i="0" u="none" strike="noStrike" baseline="0" dirty="0">
                <a:solidFill>
                  <a:schemeClr val="tx1"/>
                </a:solidFill>
              </a:rPr>
              <a:t> ΥΔ</a:t>
            </a:r>
            <a:r>
              <a:rPr lang="en-US" sz="1800" b="0" i="0" u="none" strike="noStrike" baseline="0" dirty="0">
                <a:solidFill>
                  <a:schemeClr val="tx1"/>
                </a:solidFill>
              </a:rPr>
              <a:t>, 10% </a:t>
            </a:r>
            <a:r>
              <a:rPr lang="el-GR" dirty="0">
                <a:solidFill>
                  <a:schemeClr val="tx1"/>
                </a:solidFill>
              </a:rPr>
              <a:t>λίπος</a:t>
            </a:r>
            <a:r>
              <a:rPr lang="en-US" sz="1800" b="0" i="0" u="none" strike="noStrike" baseline="0" dirty="0">
                <a:solidFill>
                  <a:schemeClr val="tx1"/>
                </a:solidFill>
              </a:rPr>
              <a:t>, 13% </a:t>
            </a:r>
            <a:r>
              <a:rPr lang="el-GR" sz="1800" b="0" i="0" u="none" strike="noStrike" baseline="0" dirty="0">
                <a:solidFill>
                  <a:schemeClr val="tx1"/>
                </a:solidFill>
              </a:rPr>
              <a:t>πρωτεΐνη</a:t>
            </a:r>
            <a:r>
              <a:rPr lang="en-US" sz="1800" b="0" i="0" u="none" strike="noStrike" baseline="0" dirty="0">
                <a:solidFill>
                  <a:schemeClr val="tx1"/>
                </a:solidFill>
              </a:rPr>
              <a:t>,  30–40 g </a:t>
            </a:r>
            <a:r>
              <a:rPr lang="el-GR" sz="1800" b="0" i="0" u="none" strike="noStrike" baseline="0" dirty="0">
                <a:solidFill>
                  <a:schemeClr val="tx1"/>
                </a:solidFill>
              </a:rPr>
              <a:t>φυτικών ινών/</a:t>
            </a:r>
            <a:r>
              <a:rPr lang="en-US" sz="1800" b="0" i="0" u="none" strike="noStrike" baseline="0" dirty="0">
                <a:solidFill>
                  <a:schemeClr val="tx1"/>
                </a:solidFill>
              </a:rPr>
              <a:t>1,000 </a:t>
            </a:r>
            <a:r>
              <a:rPr lang="el-GR" sz="1800" b="0" i="0" u="none" strike="noStrike" baseline="0" dirty="0">
                <a:solidFill>
                  <a:schemeClr val="tx1"/>
                </a:solidFill>
              </a:rPr>
              <a:t>θερμίδες χωρίς θερμιδικό περιορισμό</a:t>
            </a:r>
            <a:endParaRPr lang="el-GR" sz="1000" b="0" i="0" u="none" strike="noStrike" baseline="0" dirty="0">
              <a:solidFill>
                <a:schemeClr val="tx1"/>
              </a:solidFill>
            </a:endParaRPr>
          </a:p>
          <a:p>
            <a:pPr algn="l">
              <a:lnSpc>
                <a:spcPct val="150000"/>
              </a:lnSpc>
              <a:buFont typeface="Arial" pitchFamily="34" charset="0"/>
              <a:buChar char="•"/>
            </a:pPr>
            <a:r>
              <a:rPr lang="el-GR" sz="1800" b="0" i="0" u="none" strike="noStrike" baseline="0" dirty="0">
                <a:solidFill>
                  <a:schemeClr val="tx1"/>
                </a:solidFill>
              </a:rPr>
              <a:t>3 μελέτες,</a:t>
            </a:r>
            <a:r>
              <a:rPr lang="en-US" sz="1800" b="0" i="0" u="none" strike="noStrike" baseline="0" dirty="0">
                <a:solidFill>
                  <a:schemeClr val="tx1"/>
                </a:solidFill>
              </a:rPr>
              <a:t>69 </a:t>
            </a:r>
            <a:r>
              <a:rPr lang="el-GR" sz="1800" b="0" i="0" u="none" strike="noStrike" baseline="0" dirty="0">
                <a:solidFill>
                  <a:schemeClr val="tx1"/>
                </a:solidFill>
              </a:rPr>
              <a:t>-</a:t>
            </a:r>
            <a:r>
              <a:rPr lang="en-US" sz="1800" b="0" i="0" u="none" strike="noStrike" baseline="0" dirty="0">
                <a:solidFill>
                  <a:schemeClr val="tx1"/>
                </a:solidFill>
              </a:rPr>
              <a:t>652 </a:t>
            </a:r>
            <a:r>
              <a:rPr lang="el-GR" sz="1800" b="0" i="0" u="none" strike="noStrike" baseline="0" dirty="0">
                <a:solidFill>
                  <a:schemeClr val="tx1"/>
                </a:solidFill>
              </a:rPr>
              <a:t>συμμετέχοντες (</a:t>
            </a:r>
            <a:r>
              <a:rPr lang="en-US" sz="1800" b="0" i="0" u="none" strike="noStrike" baseline="0" dirty="0">
                <a:solidFill>
                  <a:schemeClr val="tx1"/>
                </a:solidFill>
              </a:rPr>
              <a:t>3 </a:t>
            </a:r>
            <a:r>
              <a:rPr lang="el-GR" sz="1800" b="0" i="0" u="none" strike="noStrike" baseline="0" dirty="0">
                <a:solidFill>
                  <a:schemeClr val="tx1"/>
                </a:solidFill>
              </a:rPr>
              <a:t>εβδομάδες -</a:t>
            </a:r>
            <a:r>
              <a:rPr lang="en-US" sz="1800" b="0" i="0" u="none" strike="noStrike" baseline="0" dirty="0">
                <a:solidFill>
                  <a:schemeClr val="tx1"/>
                </a:solidFill>
              </a:rPr>
              <a:t>2–3 </a:t>
            </a:r>
            <a:r>
              <a:rPr lang="el-GR" sz="1800" b="0" i="0" u="none" strike="noStrike" baseline="0" dirty="0">
                <a:solidFill>
                  <a:schemeClr val="tx1"/>
                </a:solidFill>
              </a:rPr>
              <a:t>έτη) : βελτίωση γλυκαιμίας, βάρους, Α/Π ,</a:t>
            </a:r>
            <a:r>
              <a:rPr lang="en-US" sz="1800" b="0" i="0" u="none" strike="noStrike" baseline="0" dirty="0">
                <a:solidFill>
                  <a:schemeClr val="tx1"/>
                </a:solidFill>
              </a:rPr>
              <a:t>HDL-C</a:t>
            </a:r>
          </a:p>
        </p:txBody>
      </p:sp>
      <p:sp>
        <p:nvSpPr>
          <p:cNvPr id="3" name="Τίτλος 2">
            <a:extLst>
              <a:ext uri="{FF2B5EF4-FFF2-40B4-BE49-F238E27FC236}">
                <a16:creationId xmlns="" xmlns:a16="http://schemas.microsoft.com/office/drawing/2014/main" id="{D6D9539E-0128-40FD-E171-A2C0A6400E3A}"/>
              </a:ext>
            </a:extLst>
          </p:cNvPr>
          <p:cNvSpPr>
            <a:spLocks noGrp="1"/>
          </p:cNvSpPr>
          <p:nvPr>
            <p:ph type="title"/>
          </p:nvPr>
        </p:nvSpPr>
        <p:spPr/>
        <p:txBody>
          <a:bodyPr>
            <a:normAutofit fontScale="90000"/>
          </a:bodyPr>
          <a:lstStyle/>
          <a:p>
            <a:pPr algn="ctr"/>
            <a:r>
              <a:rPr lang="el-GR" sz="2400" b="0" i="0" u="none" strike="noStrike" baseline="0" dirty="0">
                <a:latin typeface="AdvOTfe7a3604.I"/>
              </a:rPr>
              <a:t>     </a:t>
            </a:r>
            <a:r>
              <a:rPr lang="el-GR" sz="2400" i="0" u="none" strike="noStrike" baseline="0" dirty="0">
                <a:latin typeface="+mn-lt"/>
              </a:rPr>
              <a:t>Πολύ χαμηλή πρόσληψη λιπαρών </a:t>
            </a:r>
            <a:r>
              <a:rPr lang="en-US" sz="2000" b="0" i="0" u="none" strike="noStrike" baseline="0" dirty="0">
                <a:latin typeface="+mn-lt"/>
              </a:rPr>
              <a:t/>
            </a:r>
            <a:br>
              <a:rPr lang="en-US" sz="2000" b="0" i="0" u="none" strike="noStrike" baseline="0" dirty="0">
                <a:latin typeface="+mn-lt"/>
              </a:rPr>
            </a:br>
            <a:endParaRPr lang="el-GR" sz="2000" dirty="0">
              <a:latin typeface="+mn-lt"/>
            </a:endParaRPr>
          </a:p>
        </p:txBody>
      </p:sp>
      <p:sp>
        <p:nvSpPr>
          <p:cNvPr id="4" name="Θέση κειμένου 3">
            <a:extLst>
              <a:ext uri="{FF2B5EF4-FFF2-40B4-BE49-F238E27FC236}">
                <a16:creationId xmlns="" xmlns:a16="http://schemas.microsoft.com/office/drawing/2014/main" id="{287872DC-2F55-1CDE-77E2-6F1CA496CE05}"/>
              </a:ext>
            </a:extLst>
          </p:cNvPr>
          <p:cNvSpPr>
            <a:spLocks noGrp="1"/>
          </p:cNvSpPr>
          <p:nvPr>
            <p:ph type="body" sz="quarter" idx="10"/>
          </p:nvPr>
        </p:nvSpPr>
        <p:spPr>
          <a:xfrm>
            <a:off x="111060" y="4242667"/>
            <a:ext cx="8509700" cy="770826"/>
          </a:xfrm>
        </p:spPr>
        <p:txBody>
          <a:bodyPr/>
          <a:lstStyle/>
          <a:p>
            <a:endParaRPr lang="el-GR" dirty="0"/>
          </a:p>
        </p:txBody>
      </p:sp>
    </p:spTree>
    <p:extLst>
      <p:ext uri="{BB962C8B-B14F-4D97-AF65-F5344CB8AC3E}">
        <p14:creationId xmlns="" xmlns:p14="http://schemas.microsoft.com/office/powerpoint/2010/main" val="275911216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7602293D-112B-E1DE-B216-4BEA350EAC7B}"/>
              </a:ext>
            </a:extLst>
          </p:cNvPr>
          <p:cNvSpPr>
            <a:spLocks noGrp="1"/>
          </p:cNvSpPr>
          <p:nvPr>
            <p:ph idx="1"/>
          </p:nvPr>
        </p:nvSpPr>
        <p:spPr>
          <a:xfrm>
            <a:off x="316800" y="906832"/>
            <a:ext cx="8510400" cy="2955789"/>
          </a:xfrm>
        </p:spPr>
        <p:txBody>
          <a:bodyPr/>
          <a:lstStyle/>
          <a:p>
            <a:pPr algn="l">
              <a:lnSpc>
                <a:spcPct val="150000"/>
              </a:lnSpc>
              <a:buFont typeface="Arial" pitchFamily="34" charset="0"/>
              <a:buChar char="•"/>
            </a:pPr>
            <a:r>
              <a:rPr lang="el-GR" sz="1800" b="0" i="0" u="none" strike="noStrike" baseline="0" dirty="0">
                <a:solidFill>
                  <a:schemeClr val="tx1"/>
                </a:solidFill>
              </a:rPr>
              <a:t>Μέθοδος ‘’ομάδας ελέγχου’’ σε πληθώρα μελετών</a:t>
            </a:r>
          </a:p>
          <a:p>
            <a:pPr algn="l">
              <a:lnSpc>
                <a:spcPct val="150000"/>
              </a:lnSpc>
              <a:buFont typeface="Arial" pitchFamily="34" charset="0"/>
              <a:buChar char="•"/>
            </a:pPr>
            <a:r>
              <a:rPr lang="en-US" sz="1800" b="0" i="0" u="none" strike="noStrike" baseline="0" dirty="0">
                <a:solidFill>
                  <a:schemeClr val="tx1"/>
                </a:solidFill>
              </a:rPr>
              <a:t>Look AHEAD (Action for Health in</a:t>
            </a:r>
            <a:r>
              <a:rPr lang="el-GR" sz="1800" b="0" i="0" u="none" strike="noStrike" baseline="0" dirty="0">
                <a:solidFill>
                  <a:schemeClr val="tx1"/>
                </a:solidFill>
              </a:rPr>
              <a:t> </a:t>
            </a:r>
            <a:r>
              <a:rPr lang="en-US" sz="1800" b="0" i="0" u="none" strike="noStrike" baseline="0" dirty="0">
                <a:solidFill>
                  <a:schemeClr val="tx1"/>
                </a:solidFill>
              </a:rPr>
              <a:t>Diabetes)</a:t>
            </a:r>
            <a:r>
              <a:rPr lang="el-GR" dirty="0">
                <a:solidFill>
                  <a:schemeClr val="tx1"/>
                </a:solidFill>
              </a:rPr>
              <a:t>-</a:t>
            </a:r>
            <a:r>
              <a:rPr lang="el-GR" sz="1800" b="0" i="0" u="none" strike="noStrike" baseline="0" dirty="0" err="1">
                <a:solidFill>
                  <a:schemeClr val="tx1"/>
                </a:solidFill>
              </a:rPr>
              <a:t>Υποθερμιδική</a:t>
            </a:r>
            <a:r>
              <a:rPr lang="el-GR" sz="1800" b="0" i="0" u="none" strike="noStrike" baseline="0" dirty="0">
                <a:solidFill>
                  <a:schemeClr val="tx1"/>
                </a:solidFill>
              </a:rPr>
              <a:t> διατροφή με χαμηλή πρόσληψη λιπαρών και αντικατάσταση γευμάτων:</a:t>
            </a:r>
          </a:p>
          <a:p>
            <a:pPr algn="l">
              <a:lnSpc>
                <a:spcPct val="150000"/>
              </a:lnSpc>
              <a:buFont typeface="Arial" pitchFamily="34" charset="0"/>
              <a:buChar char="•"/>
            </a:pPr>
            <a:r>
              <a:rPr lang="el-GR" dirty="0">
                <a:solidFill>
                  <a:schemeClr val="tx1"/>
                </a:solidFill>
              </a:rPr>
              <a:t>Ουδέτερη επίδραση </a:t>
            </a:r>
            <a:r>
              <a:rPr lang="el-GR" dirty="0" err="1">
                <a:solidFill>
                  <a:schemeClr val="tx1"/>
                </a:solidFill>
              </a:rPr>
              <a:t>επι</a:t>
            </a:r>
            <a:r>
              <a:rPr lang="el-GR" dirty="0">
                <a:solidFill>
                  <a:schemeClr val="tx1"/>
                </a:solidFill>
              </a:rPr>
              <a:t> γλυκαιμίας παραγόντων καρδιαγγειακού κινδύνου</a:t>
            </a:r>
          </a:p>
          <a:p>
            <a:pPr algn="l">
              <a:lnSpc>
                <a:spcPct val="150000"/>
              </a:lnSpc>
              <a:buFont typeface="Arial" pitchFamily="34" charset="0"/>
              <a:buChar char="•"/>
            </a:pPr>
            <a:r>
              <a:rPr lang="el-GR" dirty="0">
                <a:solidFill>
                  <a:schemeClr val="tx1"/>
                </a:solidFill>
              </a:rPr>
              <a:t>Όφελος σχετιζόμενο κυρίως με απώλεια βάρους</a:t>
            </a:r>
            <a:endParaRPr lang="el-GR" sz="1100" dirty="0">
              <a:solidFill>
                <a:schemeClr val="tx1"/>
              </a:solidFill>
            </a:endParaRPr>
          </a:p>
        </p:txBody>
      </p:sp>
      <p:sp>
        <p:nvSpPr>
          <p:cNvPr id="3" name="Τίτλος 2">
            <a:extLst>
              <a:ext uri="{FF2B5EF4-FFF2-40B4-BE49-F238E27FC236}">
                <a16:creationId xmlns="" xmlns:a16="http://schemas.microsoft.com/office/drawing/2014/main" id="{0F6C9976-7719-346D-0858-14FBF9522584}"/>
              </a:ext>
            </a:extLst>
          </p:cNvPr>
          <p:cNvSpPr>
            <a:spLocks noGrp="1"/>
          </p:cNvSpPr>
          <p:nvPr>
            <p:ph type="title"/>
          </p:nvPr>
        </p:nvSpPr>
        <p:spPr>
          <a:xfrm>
            <a:off x="362520" y="308610"/>
            <a:ext cx="8510400" cy="598222"/>
          </a:xfrm>
        </p:spPr>
        <p:txBody>
          <a:bodyPr>
            <a:normAutofit fontScale="90000"/>
          </a:bodyPr>
          <a:lstStyle/>
          <a:p>
            <a:pPr algn="ctr"/>
            <a:r>
              <a:rPr lang="el-GR" sz="2400" dirty="0">
                <a:latin typeface="+mn-lt"/>
              </a:rPr>
              <a:t>Διατροφή χαμηλής πρόσληψης λιπαρών</a:t>
            </a:r>
            <a:r>
              <a:rPr lang="en-US" sz="2400" b="0" i="0" u="none" strike="noStrike" baseline="0" dirty="0">
                <a:latin typeface="+mn-lt"/>
              </a:rPr>
              <a:t/>
            </a:r>
            <a:br>
              <a:rPr lang="en-US" sz="2400" b="0" i="0" u="none" strike="noStrike" baseline="0" dirty="0">
                <a:latin typeface="+mn-lt"/>
              </a:rPr>
            </a:br>
            <a:endParaRPr lang="el-GR" dirty="0">
              <a:latin typeface="+mn-lt"/>
            </a:endParaRPr>
          </a:p>
        </p:txBody>
      </p:sp>
      <p:sp>
        <p:nvSpPr>
          <p:cNvPr id="4" name="Θέση κειμένου 3">
            <a:extLst>
              <a:ext uri="{FF2B5EF4-FFF2-40B4-BE49-F238E27FC236}">
                <a16:creationId xmlns="" xmlns:a16="http://schemas.microsoft.com/office/drawing/2014/main" id="{AD530383-4291-0D2B-13FB-1E8BB269FE8D}"/>
              </a:ext>
            </a:extLst>
          </p:cNvPr>
          <p:cNvSpPr>
            <a:spLocks noGrp="1"/>
          </p:cNvSpPr>
          <p:nvPr>
            <p:ph type="body" sz="quarter" idx="10"/>
          </p:nvPr>
        </p:nvSpPr>
        <p:spPr>
          <a:xfrm>
            <a:off x="317500" y="3585274"/>
            <a:ext cx="8509700" cy="770826"/>
          </a:xfrm>
        </p:spPr>
        <p:txBody>
          <a:bodyPr/>
          <a:lstStyle/>
          <a:p>
            <a:endParaRPr lang="el-GR" dirty="0"/>
          </a:p>
        </p:txBody>
      </p:sp>
    </p:spTree>
    <p:extLst>
      <p:ext uri="{BB962C8B-B14F-4D97-AF65-F5344CB8AC3E}">
        <p14:creationId xmlns="" xmlns:p14="http://schemas.microsoft.com/office/powerpoint/2010/main" val="132494629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endParaRPr lang="el-GR"/>
          </a:p>
        </p:txBody>
      </p:sp>
      <p:sp>
        <p:nvSpPr>
          <p:cNvPr id="3" name="2 - Θέση αριθμού διαφάνειας"/>
          <p:cNvSpPr>
            <a:spLocks noGrp="1"/>
          </p:cNvSpPr>
          <p:nvPr>
            <p:ph type="sldNum" sz="quarter" idx="10"/>
          </p:nvPr>
        </p:nvSpPr>
        <p:spPr/>
        <p:txBody>
          <a:bodyPr/>
          <a:lstStyle/>
          <a:p>
            <a:pPr>
              <a:defRPr/>
            </a:pPr>
            <a:fld id="{4B01E8EF-57E8-4F85-90EB-163CEE512F88}" type="slidenum">
              <a:rPr lang="en-GB" smtClean="0"/>
              <a:pPr>
                <a:defRPr/>
              </a:pPr>
              <a:t>38</a:t>
            </a:fld>
            <a:endParaRPr lang="en-GB" dirty="0"/>
          </a:p>
        </p:txBody>
      </p:sp>
      <p:pic>
        <p:nvPicPr>
          <p:cNvPr id="143362" name="Picture 2"/>
          <p:cNvPicPr>
            <a:picLocks noChangeAspect="1" noChangeArrowheads="1"/>
          </p:cNvPicPr>
          <p:nvPr/>
        </p:nvPicPr>
        <p:blipFill>
          <a:blip r:embed="rId2" cstate="print"/>
          <a:srcRect/>
          <a:stretch>
            <a:fillRect/>
          </a:stretch>
        </p:blipFill>
        <p:spPr bwMode="auto">
          <a:xfrm>
            <a:off x="317500" y="0"/>
            <a:ext cx="8509000" cy="5143500"/>
          </a:xfrm>
          <a:prstGeom prst="rect">
            <a:avLst/>
          </a:prstGeom>
          <a:noFill/>
          <a:ln w="9525">
            <a:noFill/>
            <a:miter lim="800000"/>
            <a:headEnd/>
            <a:tailEnd/>
          </a:ln>
        </p:spPr>
      </p:pic>
      <p:sp>
        <p:nvSpPr>
          <p:cNvPr id="5" name="4 - Στρογγυλεμένο ορθογώνιο"/>
          <p:cNvSpPr/>
          <p:nvPr/>
        </p:nvSpPr>
        <p:spPr>
          <a:xfrm>
            <a:off x="114300" y="2609850"/>
            <a:ext cx="8712200" cy="1733550"/>
          </a:xfrm>
          <a:prstGeom prst="roundRect">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l-GR"/>
          </a:p>
        </p:txBody>
      </p:sp>
      <p:sp>
        <p:nvSpPr>
          <p:cNvPr id="6" name="5 - Στρογγυλεμένο ορθογώνιο"/>
          <p:cNvSpPr/>
          <p:nvPr/>
        </p:nvSpPr>
        <p:spPr>
          <a:xfrm>
            <a:off x="4810125" y="3448050"/>
            <a:ext cx="1438275" cy="219075"/>
          </a:xfrm>
          <a:prstGeom prst="roundRect">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l-GR"/>
          </a:p>
        </p:txBody>
      </p:sp>
      <p:sp>
        <p:nvSpPr>
          <p:cNvPr id="7" name="6 - Στρογγυλεμένο ορθογώνιο"/>
          <p:cNvSpPr/>
          <p:nvPr/>
        </p:nvSpPr>
        <p:spPr>
          <a:xfrm>
            <a:off x="4810125" y="4124325"/>
            <a:ext cx="1552575" cy="219075"/>
          </a:xfrm>
          <a:prstGeom prst="roundRect">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endParaRPr lang="el-GR"/>
          </a:p>
        </p:txBody>
      </p:sp>
      <p:sp>
        <p:nvSpPr>
          <p:cNvPr id="3" name="2 - Θέση κειμένου"/>
          <p:cNvSpPr>
            <a:spLocks noGrp="1"/>
          </p:cNvSpPr>
          <p:nvPr>
            <p:ph type="body" idx="1"/>
          </p:nvPr>
        </p:nvSpPr>
        <p:spPr/>
        <p:txBody>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4B01E8EF-57E8-4F85-90EB-163CEE512F88}" type="slidenum">
              <a:rPr lang="en-GB" smtClean="0"/>
              <a:pPr>
                <a:defRPr/>
              </a:pPr>
              <a:t>39</a:t>
            </a:fld>
            <a:endParaRPr lang="en-GB" dirty="0"/>
          </a:p>
        </p:txBody>
      </p:sp>
      <p:pic>
        <p:nvPicPr>
          <p:cNvPr id="134146" name="Picture 2"/>
          <p:cNvPicPr>
            <a:picLocks noChangeAspect="1" noChangeArrowheads="1"/>
          </p:cNvPicPr>
          <p:nvPr/>
        </p:nvPicPr>
        <p:blipFill>
          <a:blip r:embed="rId2" cstate="print"/>
          <a:srcRect/>
          <a:stretch>
            <a:fillRect/>
          </a:stretch>
        </p:blipFill>
        <p:spPr bwMode="auto">
          <a:xfrm>
            <a:off x="1924335" y="206651"/>
            <a:ext cx="5227092" cy="4570295"/>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317500" y="0"/>
            <a:ext cx="8509000" cy="5143500"/>
          </a:xfrm>
          <a:prstGeom prst="rect">
            <a:avLst/>
          </a:prstGeom>
          <a:noFill/>
          <a:ln w="9525">
            <a:noFill/>
            <a:miter lim="800000"/>
            <a:headEnd/>
            <a:tailEnd/>
          </a:ln>
        </p:spPr>
      </p:pic>
      <p:sp>
        <p:nvSpPr>
          <p:cNvPr id="7" name="6 - Στρογγυλεμένο ορθογώνιο"/>
          <p:cNvSpPr/>
          <p:nvPr/>
        </p:nvSpPr>
        <p:spPr>
          <a:xfrm>
            <a:off x="317500" y="1752599"/>
            <a:ext cx="8403936" cy="921327"/>
          </a:xfrm>
          <a:prstGeom prst="roundRect">
            <a:avLst/>
          </a:prstGeom>
          <a:noFill/>
          <a:ln>
            <a:solidFill>
              <a:srgbClr val="FF3A0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r>
              <a:rPr lang="en-US" b="0" dirty="0"/>
              <a:t>                           </a:t>
            </a:r>
            <a:r>
              <a:rPr lang="en-US" b="0" dirty="0" smtClean="0"/>
              <a:t>             Elizabeth </a:t>
            </a:r>
            <a:r>
              <a:rPr lang="en-US" b="0" dirty="0"/>
              <a:t>Hughes Gossett</a:t>
            </a:r>
            <a:br>
              <a:rPr lang="en-US" b="0" dirty="0"/>
            </a:br>
            <a:endParaRPr lang="el-GR" dirty="0"/>
          </a:p>
        </p:txBody>
      </p:sp>
      <p:sp>
        <p:nvSpPr>
          <p:cNvPr id="4" name="3 - Θέση κειμένου"/>
          <p:cNvSpPr>
            <a:spLocks noGrp="1"/>
          </p:cNvSpPr>
          <p:nvPr>
            <p:ph type="body" sz="quarter" idx="10"/>
          </p:nvPr>
        </p:nvSpPr>
        <p:spPr/>
        <p:txBody>
          <a:bodyPr/>
          <a:lstStyle/>
          <a:p>
            <a:r>
              <a:rPr lang="en-US" dirty="0"/>
              <a:t>                                                                         </a:t>
            </a:r>
            <a:r>
              <a:rPr lang="en-US" dirty="0" smtClean="0"/>
              <a:t>                   </a:t>
            </a:r>
            <a:r>
              <a:rPr lang="en-US" sz="1400" b="1" dirty="0" smtClean="0"/>
              <a:t>August </a:t>
            </a:r>
            <a:r>
              <a:rPr lang="en-US" sz="1400" b="1" dirty="0"/>
              <a:t>19, 1907 – April 21, 1981</a:t>
            </a:r>
            <a:endParaRPr lang="el-GR" sz="1400" b="1" dirty="0"/>
          </a:p>
        </p:txBody>
      </p:sp>
      <p:pic>
        <p:nvPicPr>
          <p:cNvPr id="135170" name="Picture 2"/>
          <p:cNvPicPr>
            <a:picLocks noGrp="1" noChangeAspect="1" noChangeArrowheads="1"/>
          </p:cNvPicPr>
          <p:nvPr>
            <p:ph idx="1"/>
          </p:nvPr>
        </p:nvPicPr>
        <p:blipFill>
          <a:blip r:embed="rId2" cstate="print"/>
          <a:srcRect/>
          <a:stretch>
            <a:fillRect/>
          </a:stretch>
        </p:blipFill>
        <p:spPr bwMode="auto">
          <a:xfrm>
            <a:off x="3376555" y="1049627"/>
            <a:ext cx="2390890" cy="29559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0A806D6F-9856-E2E6-75AA-AE1551AB631E}"/>
              </a:ext>
            </a:extLst>
          </p:cNvPr>
          <p:cNvSpPr>
            <a:spLocks noGrp="1"/>
          </p:cNvSpPr>
          <p:nvPr>
            <p:ph idx="1"/>
          </p:nvPr>
        </p:nvSpPr>
        <p:spPr>
          <a:xfrm>
            <a:off x="316800" y="1095824"/>
            <a:ext cx="8510400" cy="2955789"/>
          </a:xfrm>
        </p:spPr>
        <p:txBody>
          <a:bodyPr>
            <a:normAutofit fontScale="85000" lnSpcReduction="10000"/>
          </a:bodyPr>
          <a:lstStyle/>
          <a:p>
            <a:pPr algn="l">
              <a:buFont typeface="Arial" pitchFamily="34" charset="0"/>
              <a:buChar char="•"/>
            </a:pPr>
            <a:r>
              <a:rPr lang="el-GR" dirty="0">
                <a:solidFill>
                  <a:schemeClr val="tx1"/>
                </a:solidFill>
              </a:rPr>
              <a:t>Μείωση </a:t>
            </a:r>
            <a:r>
              <a:rPr lang="en-US" sz="1800" b="0" i="0" u="none" strike="noStrike" baseline="0" dirty="0">
                <a:solidFill>
                  <a:schemeClr val="tx1"/>
                </a:solidFill>
              </a:rPr>
              <a:t>A1C </a:t>
            </a:r>
            <a:r>
              <a:rPr lang="el-GR" sz="1800" b="0" i="0" u="none" strike="noStrike" baseline="0" dirty="0">
                <a:solidFill>
                  <a:schemeClr val="tx1"/>
                </a:solidFill>
              </a:rPr>
              <a:t>και λήψης αντιδιαβητικών  </a:t>
            </a:r>
          </a:p>
          <a:p>
            <a:pPr>
              <a:lnSpc>
                <a:spcPct val="150000"/>
              </a:lnSpc>
              <a:buFont typeface="Arial" pitchFamily="34" charset="0"/>
              <a:buChar char="•"/>
            </a:pPr>
            <a:r>
              <a:rPr lang="el-GR" dirty="0">
                <a:solidFill>
                  <a:schemeClr val="tx1"/>
                </a:solidFill>
              </a:rPr>
              <a:t>Διατροφικά μοντέλα πολύ χαμηλής πρόσληψης ΥΔ </a:t>
            </a:r>
            <a:r>
              <a:rPr lang="en-US" dirty="0">
                <a:solidFill>
                  <a:schemeClr val="tx1"/>
                </a:solidFill>
              </a:rPr>
              <a:t>(</a:t>
            </a:r>
            <a:r>
              <a:rPr lang="el-GR" dirty="0">
                <a:solidFill>
                  <a:schemeClr val="tx1"/>
                </a:solidFill>
              </a:rPr>
              <a:t>&lt;</a:t>
            </a:r>
            <a:r>
              <a:rPr lang="en-US" dirty="0">
                <a:solidFill>
                  <a:schemeClr val="tx1"/>
                </a:solidFill>
              </a:rPr>
              <a:t>26% </a:t>
            </a:r>
            <a:r>
              <a:rPr lang="el-GR" dirty="0">
                <a:solidFill>
                  <a:schemeClr val="tx1"/>
                </a:solidFill>
              </a:rPr>
              <a:t>συνολικής ενέργειας</a:t>
            </a:r>
            <a:r>
              <a:rPr lang="en-US" dirty="0">
                <a:solidFill>
                  <a:schemeClr val="tx1"/>
                </a:solidFill>
              </a:rPr>
              <a:t>),</a:t>
            </a:r>
            <a:r>
              <a:rPr lang="el-GR" dirty="0">
                <a:solidFill>
                  <a:schemeClr val="tx1"/>
                </a:solidFill>
              </a:rPr>
              <a:t>είναι αποτελεσματικά στη μείωση</a:t>
            </a:r>
            <a:r>
              <a:rPr lang="en-US" dirty="0">
                <a:solidFill>
                  <a:schemeClr val="tx1"/>
                </a:solidFill>
              </a:rPr>
              <a:t> A1C </a:t>
            </a:r>
            <a:r>
              <a:rPr lang="el-GR" dirty="0">
                <a:solidFill>
                  <a:schemeClr val="tx1"/>
                </a:solidFill>
              </a:rPr>
              <a:t>,βραχυπρόθεσμα </a:t>
            </a:r>
            <a:r>
              <a:rPr lang="en-US" dirty="0">
                <a:solidFill>
                  <a:schemeClr val="tx1"/>
                </a:solidFill>
              </a:rPr>
              <a:t>(</a:t>
            </a:r>
            <a:r>
              <a:rPr lang="el-GR" dirty="0">
                <a:solidFill>
                  <a:schemeClr val="tx1"/>
                </a:solidFill>
              </a:rPr>
              <a:t>&lt;</a:t>
            </a:r>
            <a:r>
              <a:rPr lang="en-US" dirty="0">
                <a:solidFill>
                  <a:schemeClr val="tx1"/>
                </a:solidFill>
              </a:rPr>
              <a:t>6</a:t>
            </a:r>
            <a:r>
              <a:rPr lang="el-GR" dirty="0">
                <a:solidFill>
                  <a:schemeClr val="tx1"/>
                </a:solidFill>
              </a:rPr>
              <a:t> μήνες</a:t>
            </a:r>
            <a:r>
              <a:rPr lang="en-US" dirty="0">
                <a:solidFill>
                  <a:schemeClr val="tx1"/>
                </a:solidFill>
              </a:rPr>
              <a:t>), </a:t>
            </a:r>
            <a:r>
              <a:rPr lang="el-GR" dirty="0">
                <a:solidFill>
                  <a:schemeClr val="tx1"/>
                </a:solidFill>
              </a:rPr>
              <a:t>με μικρότερες διαφορές μεταξύ των άλλων μοντέλων &gt;1 έτος </a:t>
            </a:r>
          </a:p>
          <a:p>
            <a:pPr>
              <a:lnSpc>
                <a:spcPct val="150000"/>
              </a:lnSpc>
              <a:buFont typeface="Arial" pitchFamily="34" charset="0"/>
              <a:buChar char="•"/>
            </a:pPr>
            <a:r>
              <a:rPr lang="el-GR" dirty="0">
                <a:solidFill>
                  <a:schemeClr val="tx1"/>
                </a:solidFill>
              </a:rPr>
              <a:t>Διαπιστώνεται, μεγάλο εύρος ορισμών του όρου ’’χαμηλή πρόσληψη’’</a:t>
            </a:r>
          </a:p>
          <a:p>
            <a:pPr algn="l">
              <a:lnSpc>
                <a:spcPct val="150000"/>
              </a:lnSpc>
              <a:buFont typeface="Arial" pitchFamily="34" charset="0"/>
              <a:buChar char="•"/>
            </a:pPr>
            <a:r>
              <a:rPr lang="el-GR" dirty="0" err="1">
                <a:solidFill>
                  <a:schemeClr val="tx1"/>
                </a:solidFill>
              </a:rPr>
              <a:t>Μ</a:t>
            </a:r>
            <a:r>
              <a:rPr lang="el-GR" sz="1800" b="0" i="0" u="none" strike="noStrike" baseline="0" dirty="0" err="1">
                <a:solidFill>
                  <a:schemeClr val="tx1"/>
                </a:solidFill>
              </a:rPr>
              <a:t>ετα</a:t>
            </a:r>
            <a:r>
              <a:rPr lang="el-GR" sz="1800" b="0" i="0" u="none" strike="noStrike" baseline="0" dirty="0">
                <a:solidFill>
                  <a:schemeClr val="tx1"/>
                </a:solidFill>
              </a:rPr>
              <a:t>-ανάλυση ανέδειξε αύξηση οφέλους μείωσης</a:t>
            </a:r>
            <a:r>
              <a:rPr lang="en-US" sz="1800" b="0" i="0" u="none" strike="noStrike" baseline="0" dirty="0">
                <a:solidFill>
                  <a:schemeClr val="tx1"/>
                </a:solidFill>
              </a:rPr>
              <a:t> A1C,</a:t>
            </a:r>
            <a:r>
              <a:rPr lang="el-GR" sz="1800" b="0" i="0" u="none" strike="noStrike" baseline="0" dirty="0">
                <a:solidFill>
                  <a:schemeClr val="tx1"/>
                </a:solidFill>
              </a:rPr>
              <a:t> αντίστοιχη της μείωσης πρόσληψης ΥΔ (παρόμοια επίπεδα </a:t>
            </a:r>
            <a:r>
              <a:rPr lang="en-US" sz="1800" b="0" i="0" u="none" strike="noStrike" baseline="0" dirty="0">
                <a:solidFill>
                  <a:schemeClr val="tx1"/>
                </a:solidFill>
              </a:rPr>
              <a:t>A1C </a:t>
            </a:r>
            <a:r>
              <a:rPr lang="el-GR" dirty="0">
                <a:solidFill>
                  <a:schemeClr val="tx1"/>
                </a:solidFill>
              </a:rPr>
              <a:t>μετά από έτος)</a:t>
            </a:r>
          </a:p>
          <a:p>
            <a:pPr algn="l">
              <a:lnSpc>
                <a:spcPct val="150000"/>
              </a:lnSpc>
              <a:buFont typeface="Arial" pitchFamily="34" charset="0"/>
              <a:buChar char="•"/>
            </a:pPr>
            <a:r>
              <a:rPr lang="el-GR" dirty="0">
                <a:solidFill>
                  <a:schemeClr val="tx1"/>
                </a:solidFill>
              </a:rPr>
              <a:t>Αύξηση διούρησης, υπογλυκαιμιών, αντένδειξη </a:t>
            </a:r>
            <a:r>
              <a:rPr lang="el-GR" dirty="0" err="1">
                <a:solidFill>
                  <a:schemeClr val="tx1"/>
                </a:solidFill>
              </a:rPr>
              <a:t>επι</a:t>
            </a:r>
            <a:r>
              <a:rPr lang="el-GR" dirty="0">
                <a:solidFill>
                  <a:schemeClr val="tx1"/>
                </a:solidFill>
              </a:rPr>
              <a:t> κύησης </a:t>
            </a:r>
            <a:endParaRPr lang="el-GR" sz="1800" b="0" i="0" u="none" strike="noStrike" baseline="0" dirty="0">
              <a:solidFill>
                <a:schemeClr val="tx1"/>
              </a:solidFill>
            </a:endParaRPr>
          </a:p>
          <a:p>
            <a:pPr algn="l">
              <a:lnSpc>
                <a:spcPct val="150000"/>
              </a:lnSpc>
              <a:buFont typeface="Arial" pitchFamily="34" charset="0"/>
              <a:buChar char="•"/>
            </a:pPr>
            <a:r>
              <a:rPr lang="el-GR" sz="1800" b="0" i="0" u="none" strike="noStrike" baseline="0" dirty="0">
                <a:solidFill>
                  <a:schemeClr val="tx1"/>
                </a:solidFill>
              </a:rPr>
              <a:t>Οι περισσότερες μελέτες δεν είχαν περιορισμό κορεσμένου λίπους</a:t>
            </a:r>
            <a:endParaRPr lang="el-GR" dirty="0">
              <a:solidFill>
                <a:schemeClr val="tx1"/>
              </a:solidFill>
            </a:endParaRPr>
          </a:p>
          <a:p>
            <a:pPr>
              <a:lnSpc>
                <a:spcPct val="150000"/>
              </a:lnSpc>
            </a:pPr>
            <a:endParaRPr lang="el-GR" dirty="0">
              <a:solidFill>
                <a:schemeClr val="tx1"/>
              </a:solidFill>
            </a:endParaRPr>
          </a:p>
        </p:txBody>
      </p:sp>
      <p:sp>
        <p:nvSpPr>
          <p:cNvPr id="3" name="Τίτλος 2">
            <a:extLst>
              <a:ext uri="{FF2B5EF4-FFF2-40B4-BE49-F238E27FC236}">
                <a16:creationId xmlns="" xmlns:a16="http://schemas.microsoft.com/office/drawing/2014/main" id="{DC0BDC5E-A425-6AF9-663B-E62FF1F73814}"/>
              </a:ext>
            </a:extLst>
          </p:cNvPr>
          <p:cNvSpPr>
            <a:spLocks noGrp="1"/>
          </p:cNvSpPr>
          <p:nvPr>
            <p:ph type="title"/>
          </p:nvPr>
        </p:nvSpPr>
        <p:spPr>
          <a:xfrm>
            <a:off x="316800" y="319714"/>
            <a:ext cx="8510400" cy="391412"/>
          </a:xfrm>
        </p:spPr>
        <p:txBody>
          <a:bodyPr>
            <a:noAutofit/>
          </a:bodyPr>
          <a:lstStyle/>
          <a:p>
            <a:pPr algn="ctr"/>
            <a:r>
              <a:rPr lang="el-GR" sz="1800" i="0" u="none" strike="noStrike" baseline="0" dirty="0">
                <a:latin typeface="+mn-lt"/>
              </a:rPr>
              <a:t>Χαμηλή ή πολύ χαμηλή πρόσληψη ΥΔ</a:t>
            </a:r>
            <a:r>
              <a:rPr lang="en-US" sz="1800" b="0" i="0" u="none" strike="noStrike" baseline="0" dirty="0">
                <a:latin typeface="AdvOTfe7a3604.I"/>
              </a:rPr>
              <a:t/>
            </a:r>
            <a:br>
              <a:rPr lang="en-US" sz="1800" b="0" i="0" u="none" strike="noStrike" baseline="0" dirty="0">
                <a:latin typeface="AdvOTfe7a3604.I"/>
              </a:rPr>
            </a:br>
            <a:endParaRPr lang="el-GR" sz="1800" dirty="0"/>
          </a:p>
        </p:txBody>
      </p:sp>
      <p:sp>
        <p:nvSpPr>
          <p:cNvPr id="4" name="Θέση κειμένου 3">
            <a:extLst>
              <a:ext uri="{FF2B5EF4-FFF2-40B4-BE49-F238E27FC236}">
                <a16:creationId xmlns="" xmlns:a16="http://schemas.microsoft.com/office/drawing/2014/main" id="{B5F3621C-F59D-7A52-87B3-21CDDF016E1C}"/>
              </a:ext>
            </a:extLst>
          </p:cNvPr>
          <p:cNvSpPr>
            <a:spLocks noGrp="1"/>
          </p:cNvSpPr>
          <p:nvPr>
            <p:ph type="body" sz="quarter" idx="10"/>
          </p:nvPr>
        </p:nvSpPr>
        <p:spPr>
          <a:xfrm>
            <a:off x="316800" y="3809098"/>
            <a:ext cx="8509700" cy="770826"/>
          </a:xfrm>
        </p:spPr>
        <p:txBody>
          <a:bodyPr/>
          <a:lstStyle/>
          <a:p>
            <a:pPr>
              <a:buFont typeface="Arial" pitchFamily="34" charset="0"/>
              <a:buChar char="•"/>
            </a:pPr>
            <a:endParaRPr lang="el-GR" dirty="0"/>
          </a:p>
        </p:txBody>
      </p:sp>
    </p:spTree>
    <p:extLst>
      <p:ext uri="{BB962C8B-B14F-4D97-AF65-F5344CB8AC3E}">
        <p14:creationId xmlns="" xmlns:p14="http://schemas.microsoft.com/office/powerpoint/2010/main" val="95817503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 xmlns:a16="http://schemas.microsoft.com/office/drawing/2014/main" id="{393A4222-60AD-D5F2-31FF-851E9FB2CFE9}"/>
              </a:ext>
            </a:extLst>
          </p:cNvPr>
          <p:cNvPicPr>
            <a:picLocks noGrp="1" noChangeAspect="1"/>
          </p:cNvPicPr>
          <p:nvPr>
            <p:ph idx="1"/>
          </p:nvPr>
        </p:nvPicPr>
        <p:blipFill>
          <a:blip r:embed="rId2"/>
          <a:stretch>
            <a:fillRect/>
          </a:stretch>
        </p:blipFill>
        <p:spPr>
          <a:xfrm>
            <a:off x="1137074" y="1497331"/>
            <a:ext cx="6869151" cy="2245994"/>
          </a:xfrm>
        </p:spPr>
      </p:pic>
      <p:sp>
        <p:nvSpPr>
          <p:cNvPr id="3" name="Τίτλος 2">
            <a:extLst>
              <a:ext uri="{FF2B5EF4-FFF2-40B4-BE49-F238E27FC236}">
                <a16:creationId xmlns="" xmlns:a16="http://schemas.microsoft.com/office/drawing/2014/main" id="{A1276747-922E-317F-6161-C75B313516FF}"/>
              </a:ext>
            </a:extLst>
          </p:cNvPr>
          <p:cNvSpPr>
            <a:spLocks noGrp="1"/>
          </p:cNvSpPr>
          <p:nvPr>
            <p:ph type="title"/>
          </p:nvPr>
        </p:nvSpPr>
        <p:spPr/>
        <p:txBody>
          <a:bodyPr>
            <a:normAutofit fontScale="90000"/>
          </a:bodyPr>
          <a:lstStyle/>
          <a:p>
            <a:endParaRPr lang="el-GR"/>
          </a:p>
        </p:txBody>
      </p:sp>
      <p:sp>
        <p:nvSpPr>
          <p:cNvPr id="4" name="Θέση κειμένου 3">
            <a:extLst>
              <a:ext uri="{FF2B5EF4-FFF2-40B4-BE49-F238E27FC236}">
                <a16:creationId xmlns="" xmlns:a16="http://schemas.microsoft.com/office/drawing/2014/main" id="{13360A39-F74A-C339-E875-C5431F39C864}"/>
              </a:ext>
            </a:extLst>
          </p:cNvPr>
          <p:cNvSpPr>
            <a:spLocks noGrp="1"/>
          </p:cNvSpPr>
          <p:nvPr>
            <p:ph type="body" sz="quarter" idx="10"/>
          </p:nvPr>
        </p:nvSpPr>
        <p:spPr/>
        <p:txBody>
          <a:bodyPr/>
          <a:lstStyle/>
          <a:p>
            <a:endParaRPr lang="el-GR"/>
          </a:p>
        </p:txBody>
      </p:sp>
    </p:spTree>
    <p:extLst>
      <p:ext uri="{BB962C8B-B14F-4D97-AF65-F5344CB8AC3E}">
        <p14:creationId xmlns="" xmlns:p14="http://schemas.microsoft.com/office/powerpoint/2010/main" val="323844782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               </a:t>
            </a:r>
            <a:r>
              <a:rPr lang="en-US" dirty="0" smtClean="0"/>
              <a:t>            </a:t>
            </a:r>
            <a:r>
              <a:rPr lang="el-GR" dirty="0" smtClean="0"/>
              <a:t>Πρόσθετα </a:t>
            </a:r>
            <a:r>
              <a:rPr lang="el-GR" dirty="0"/>
              <a:t>Εναλλακτικά μοντέλα διατροφής </a:t>
            </a:r>
          </a:p>
        </p:txBody>
      </p:sp>
      <p:sp>
        <p:nvSpPr>
          <p:cNvPr id="3" name="2 - Θέση κειμένου"/>
          <p:cNvSpPr>
            <a:spLocks noGrp="1"/>
          </p:cNvSpPr>
          <p:nvPr>
            <p:ph type="body" idx="1"/>
          </p:nvPr>
        </p:nvSpPr>
        <p:spPr>
          <a:xfrm>
            <a:off x="187036" y="1128713"/>
            <a:ext cx="8956964" cy="3652837"/>
          </a:xfrm>
        </p:spPr>
        <p:txBody>
          <a:bodyPr/>
          <a:lstStyle/>
          <a:p>
            <a:pPr>
              <a:buNone/>
            </a:pPr>
            <a:endParaRPr lang="el-GR" dirty="0"/>
          </a:p>
          <a:p>
            <a:pPr>
              <a:buFont typeface="Arial" pitchFamily="34" charset="0"/>
              <a:buChar char="•"/>
            </a:pPr>
            <a:r>
              <a:rPr lang="el-GR" dirty="0" err="1"/>
              <a:t>Χρονοδιατροφή</a:t>
            </a:r>
            <a:r>
              <a:rPr lang="el-GR" dirty="0"/>
              <a:t> (</a:t>
            </a:r>
            <a:r>
              <a:rPr lang="el-GR" dirty="0" err="1"/>
              <a:t>Διαλειματική</a:t>
            </a:r>
            <a:r>
              <a:rPr lang="el-GR" dirty="0"/>
              <a:t> νηστεία)</a:t>
            </a:r>
          </a:p>
          <a:p>
            <a:endParaRPr lang="el-GR" dirty="0"/>
          </a:p>
          <a:p>
            <a:pPr>
              <a:buFont typeface="Arial" pitchFamily="34" charset="0"/>
              <a:buChar char="•"/>
            </a:pPr>
            <a:r>
              <a:rPr lang="el-GR" dirty="0" err="1"/>
              <a:t>Χορτοφαγικη</a:t>
            </a:r>
            <a:r>
              <a:rPr lang="el-GR" dirty="0"/>
              <a:t> + χαμηλή πρόσληψη λιπαρών</a:t>
            </a:r>
          </a:p>
          <a:p>
            <a:endParaRPr lang="el-GR" dirty="0"/>
          </a:p>
          <a:p>
            <a:pPr>
              <a:buFont typeface="Arial" pitchFamily="34" charset="0"/>
              <a:buChar char="•"/>
            </a:pPr>
            <a:r>
              <a:rPr lang="el-GR" dirty="0"/>
              <a:t>Ορθόδοξη νηστεία</a:t>
            </a:r>
          </a:p>
          <a:p>
            <a:endParaRPr lang="el-GR" dirty="0"/>
          </a:p>
          <a:p>
            <a:pPr>
              <a:buFont typeface="Arial" pitchFamily="34" charset="0"/>
              <a:buChar char="•"/>
            </a:pPr>
            <a:r>
              <a:rPr lang="el-GR" dirty="0" err="1"/>
              <a:t>Κετογόνος</a:t>
            </a:r>
            <a:r>
              <a:rPr lang="el-GR" dirty="0"/>
              <a:t> (Α</a:t>
            </a:r>
            <a:r>
              <a:rPr lang="en-US" dirty="0" err="1"/>
              <a:t>tkins</a:t>
            </a:r>
            <a:r>
              <a:rPr lang="en-US" dirty="0"/>
              <a:t> </a:t>
            </a:r>
            <a:r>
              <a:rPr lang="el-GR" dirty="0"/>
              <a:t>ή παρόμοια μοντέλα)</a:t>
            </a:r>
          </a:p>
          <a:p>
            <a:endParaRPr lang="el-GR" dirty="0"/>
          </a:p>
          <a:p>
            <a:endParaRPr lang="el-GR" dirty="0"/>
          </a:p>
        </p:txBody>
      </p:sp>
      <p:sp>
        <p:nvSpPr>
          <p:cNvPr id="4" name="3 - Θέση αριθμού διαφάνειας"/>
          <p:cNvSpPr>
            <a:spLocks noGrp="1"/>
          </p:cNvSpPr>
          <p:nvPr>
            <p:ph type="sldNum" sz="quarter" idx="10"/>
          </p:nvPr>
        </p:nvSpPr>
        <p:spPr/>
        <p:txBody>
          <a:bodyPr/>
          <a:lstStyle/>
          <a:p>
            <a:pPr>
              <a:defRPr/>
            </a:pPr>
            <a:endParaRPr lang="en-GB" dirty="0"/>
          </a:p>
        </p:txBody>
      </p:sp>
    </p:spTree>
    <p:extLst>
      <p:ext uri="{BB962C8B-B14F-4D97-AF65-F5344CB8AC3E}">
        <p14:creationId xmlns="" xmlns:p14="http://schemas.microsoft.com/office/powerpoint/2010/main" val="3487167680"/>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86359F8C-743A-1677-FBB4-86F58C30F31F}"/>
              </a:ext>
            </a:extLst>
          </p:cNvPr>
          <p:cNvSpPr>
            <a:spLocks noGrp="1"/>
          </p:cNvSpPr>
          <p:nvPr>
            <p:ph idx="1"/>
          </p:nvPr>
        </p:nvSpPr>
        <p:spPr>
          <a:xfrm>
            <a:off x="316800" y="855023"/>
            <a:ext cx="8510400" cy="2955789"/>
          </a:xfrm>
        </p:spPr>
        <p:txBody>
          <a:bodyPr/>
          <a:lstStyle/>
          <a:p>
            <a:pPr algn="l">
              <a:lnSpc>
                <a:spcPct val="150000"/>
              </a:lnSpc>
            </a:pPr>
            <a:r>
              <a:rPr lang="el-GR" b="0" i="0" u="none" strike="noStrike" baseline="0" dirty="0"/>
              <a:t>Παράθυρο σίτισης: 4-8 ώρες σε εναλλασσόμενες ή συνεχόμενες ημέρες</a:t>
            </a:r>
          </a:p>
          <a:p>
            <a:pPr algn="l">
              <a:lnSpc>
                <a:spcPct val="150000"/>
              </a:lnSpc>
            </a:pPr>
            <a:r>
              <a:rPr lang="el-GR" b="0" i="0" u="none" strike="noStrike" baseline="0" dirty="0"/>
              <a:t>4 μελέτε</a:t>
            </a:r>
            <a:r>
              <a:rPr lang="el-GR" dirty="0"/>
              <a:t>ς (μικρές και μικρής διάρκειας-20 εβδομάδων): </a:t>
            </a:r>
          </a:p>
          <a:p>
            <a:pPr algn="l">
              <a:lnSpc>
                <a:spcPct val="150000"/>
              </a:lnSpc>
            </a:pPr>
            <a:r>
              <a:rPr lang="el-GR" b="0" i="0" u="none" strike="noStrike" baseline="0" dirty="0"/>
              <a:t>Απώλεια βάρους </a:t>
            </a:r>
          </a:p>
          <a:p>
            <a:pPr algn="l">
              <a:lnSpc>
                <a:spcPct val="150000"/>
              </a:lnSpc>
            </a:pPr>
            <a:r>
              <a:rPr lang="el-GR" dirty="0"/>
              <a:t>Ουδέτερη επίδραση </a:t>
            </a:r>
            <a:r>
              <a:rPr lang="el-GR" dirty="0" err="1"/>
              <a:t>επι</a:t>
            </a:r>
            <a:r>
              <a:rPr lang="el-GR" dirty="0"/>
              <a:t> </a:t>
            </a:r>
            <a:r>
              <a:rPr lang="en-US" b="0" i="0" u="none" strike="noStrike" baseline="0" dirty="0"/>
              <a:t>A1C</a:t>
            </a:r>
            <a:r>
              <a:rPr lang="el-GR" b="0" i="0" u="none" strike="noStrike" baseline="0" dirty="0"/>
              <a:t> </a:t>
            </a:r>
          </a:p>
          <a:p>
            <a:pPr algn="l">
              <a:lnSpc>
                <a:spcPct val="150000"/>
              </a:lnSpc>
            </a:pPr>
            <a:r>
              <a:rPr lang="el-GR" b="0" i="0" u="none" strike="noStrike" baseline="0" dirty="0"/>
              <a:t>1 μελέτη σε </a:t>
            </a:r>
            <a:r>
              <a:rPr lang="el-GR" b="0" i="0" u="none" strike="noStrike" baseline="0" dirty="0" err="1"/>
              <a:t>προδιαβήτη</a:t>
            </a:r>
            <a:r>
              <a:rPr lang="el-GR" b="0" i="0" u="none" strike="noStrike" baseline="0" dirty="0"/>
              <a:t>: βελτίωση </a:t>
            </a:r>
            <a:r>
              <a:rPr lang="el-GR" b="0" i="0" u="none" strike="noStrike" baseline="0" dirty="0" err="1"/>
              <a:t>ινσουλινοευαισθησίας</a:t>
            </a:r>
            <a:r>
              <a:rPr lang="el-GR" b="0" i="0" u="none" strike="noStrike" baseline="0" dirty="0"/>
              <a:t> </a:t>
            </a:r>
            <a:r>
              <a:rPr lang="el-GR" dirty="0"/>
              <a:t>,Α/Π </a:t>
            </a:r>
          </a:p>
          <a:p>
            <a:pPr algn="l">
              <a:lnSpc>
                <a:spcPct val="150000"/>
              </a:lnSpc>
            </a:pPr>
            <a:r>
              <a:rPr lang="el-GR" b="0" i="0" u="none" strike="noStrike" baseline="0" dirty="0"/>
              <a:t>Ασαφείς επιδράσεις σε </a:t>
            </a:r>
            <a:r>
              <a:rPr lang="el-GR" b="0" i="0" u="none" strike="noStrike" baseline="0" dirty="0" err="1"/>
              <a:t>ειδκούς</a:t>
            </a:r>
            <a:r>
              <a:rPr lang="el-GR" b="0" i="0" u="none" strike="noStrike" baseline="0" dirty="0"/>
              <a:t> πληθυσμούς</a:t>
            </a:r>
            <a:endParaRPr lang="el-GR" dirty="0"/>
          </a:p>
        </p:txBody>
      </p:sp>
      <p:sp>
        <p:nvSpPr>
          <p:cNvPr id="3" name="Τίτλος 2">
            <a:extLst>
              <a:ext uri="{FF2B5EF4-FFF2-40B4-BE49-F238E27FC236}">
                <a16:creationId xmlns="" xmlns:a16="http://schemas.microsoft.com/office/drawing/2014/main" id="{E8318E60-65E8-B565-D6F4-28BAF135D10D}"/>
              </a:ext>
            </a:extLst>
          </p:cNvPr>
          <p:cNvSpPr>
            <a:spLocks noGrp="1"/>
          </p:cNvSpPr>
          <p:nvPr>
            <p:ph type="title"/>
          </p:nvPr>
        </p:nvSpPr>
        <p:spPr>
          <a:xfrm>
            <a:off x="373950" y="241100"/>
            <a:ext cx="8510400" cy="391412"/>
          </a:xfrm>
        </p:spPr>
        <p:txBody>
          <a:bodyPr>
            <a:normAutofit fontScale="90000"/>
          </a:bodyPr>
          <a:lstStyle/>
          <a:p>
            <a:pPr algn="ctr"/>
            <a:r>
              <a:rPr lang="el-GR" dirty="0"/>
              <a:t> </a:t>
            </a:r>
            <a:r>
              <a:rPr lang="el-GR" sz="2400" dirty="0" err="1"/>
              <a:t>Διαλειματικού</a:t>
            </a:r>
            <a:r>
              <a:rPr lang="el-GR" sz="2400" dirty="0"/>
              <a:t> τύπου</a:t>
            </a:r>
          </a:p>
        </p:txBody>
      </p:sp>
      <p:sp>
        <p:nvSpPr>
          <p:cNvPr id="4" name="Θέση κειμένου 3">
            <a:extLst>
              <a:ext uri="{FF2B5EF4-FFF2-40B4-BE49-F238E27FC236}">
                <a16:creationId xmlns="" xmlns:a16="http://schemas.microsoft.com/office/drawing/2014/main" id="{FCB46A67-84DC-6B48-02CF-0FFF516F77C9}"/>
              </a:ext>
            </a:extLst>
          </p:cNvPr>
          <p:cNvSpPr>
            <a:spLocks noGrp="1"/>
          </p:cNvSpPr>
          <p:nvPr>
            <p:ph type="body" sz="quarter" idx="10"/>
          </p:nvPr>
        </p:nvSpPr>
        <p:spPr>
          <a:xfrm>
            <a:off x="145350" y="4372674"/>
            <a:ext cx="8509700" cy="770826"/>
          </a:xfrm>
        </p:spPr>
        <p:txBody>
          <a:bodyPr/>
          <a:lstStyle/>
          <a:p>
            <a:r>
              <a:rPr lang="el-GR" dirty="0"/>
              <a:t> </a:t>
            </a:r>
          </a:p>
        </p:txBody>
      </p:sp>
    </p:spTree>
    <p:extLst>
      <p:ext uri="{BB962C8B-B14F-4D97-AF65-F5344CB8AC3E}">
        <p14:creationId xmlns="" xmlns:p14="http://schemas.microsoft.com/office/powerpoint/2010/main" val="288441813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ounded Rectangle 18"/>
          <p:cNvSpPr/>
          <p:nvPr/>
        </p:nvSpPr>
        <p:spPr>
          <a:xfrm>
            <a:off x="2083981" y="216309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0" name="Rounded Rectangle 19"/>
          <p:cNvSpPr/>
          <p:nvPr/>
        </p:nvSpPr>
        <p:spPr>
          <a:xfrm>
            <a:off x="2083981" y="288042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1" name="Rounded Rectangle 20"/>
          <p:cNvSpPr/>
          <p:nvPr/>
        </p:nvSpPr>
        <p:spPr>
          <a:xfrm>
            <a:off x="2083981" y="3597755"/>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 name="Rounded Rectangle 4"/>
          <p:cNvSpPr/>
          <p:nvPr/>
        </p:nvSpPr>
        <p:spPr>
          <a:xfrm>
            <a:off x="2083981" y="144576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l-GR" dirty="0"/>
              <a:t>                Στόχοι Ιατρικής θεραπείας μέσω διατροφής </a:t>
            </a:r>
            <a:r>
              <a:rPr lang="en-GB" dirty="0"/>
              <a:t/>
            </a:r>
            <a:br>
              <a:rPr lang="en-GB" dirty="0"/>
            </a:br>
            <a:r>
              <a:rPr lang="el-GR" dirty="0"/>
              <a:t>             </a:t>
            </a:r>
            <a:r>
              <a:rPr lang="en-GB" sz="1800" b="0" dirty="0">
                <a:solidFill>
                  <a:srgbClr val="009FDA"/>
                </a:solidFill>
              </a:rPr>
              <a:t>ADA position statement on nutritional recommendations </a:t>
            </a:r>
            <a:endParaRPr lang="en-GB" b="0" dirty="0">
              <a:solidFill>
                <a:srgbClr val="009FDA"/>
              </a:solidFill>
            </a:endParaRPr>
          </a:p>
        </p:txBody>
      </p:sp>
      <p:sp>
        <p:nvSpPr>
          <p:cNvPr id="9" name="BulletBoxLightSmall"/>
          <p:cNvSpPr txBox="1">
            <a:spLocks/>
          </p:cNvSpPr>
          <p:nvPr/>
        </p:nvSpPr>
        <p:spPr bwMode="auto">
          <a:xfrm>
            <a:off x="2419686" y="1566644"/>
            <a:ext cx="7214400" cy="215444"/>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n-US" sz="1400" b="1" dirty="0">
                <a:solidFill>
                  <a:srgbClr val="001965"/>
                </a:solidFill>
                <a:latin typeface="+mj-lt"/>
              </a:rPr>
              <a:t>  </a:t>
            </a:r>
            <a:r>
              <a:rPr lang="el-GR" sz="1400" dirty="0">
                <a:solidFill>
                  <a:srgbClr val="001965"/>
                </a:solidFill>
                <a:latin typeface="+mj-lt"/>
              </a:rPr>
              <a:t>Εξατομίκευση</a:t>
            </a:r>
            <a:endParaRPr lang="en-GB" sz="1400" dirty="0">
              <a:solidFill>
                <a:srgbClr val="001965"/>
              </a:solidFill>
              <a:latin typeface="+mj-lt"/>
            </a:endParaRPr>
          </a:p>
        </p:txBody>
      </p:sp>
      <p:sp>
        <p:nvSpPr>
          <p:cNvPr id="11" name="BulletBoxLightSmall"/>
          <p:cNvSpPr txBox="1">
            <a:spLocks/>
          </p:cNvSpPr>
          <p:nvPr/>
        </p:nvSpPr>
        <p:spPr bwMode="auto">
          <a:xfrm>
            <a:off x="2542570" y="2283974"/>
            <a:ext cx="7214400" cy="215444"/>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l-GR" sz="1400" b="1" dirty="0">
                <a:solidFill>
                  <a:srgbClr val="001965"/>
                </a:solidFill>
                <a:latin typeface="+mj-lt"/>
              </a:rPr>
              <a:t>Επίτευξη και διατήρηση φυσιολογικού βάρους</a:t>
            </a:r>
            <a:endParaRPr lang="en-GB" sz="1400" b="1" dirty="0">
              <a:solidFill>
                <a:srgbClr val="001965"/>
              </a:solidFill>
              <a:latin typeface="+mj-lt"/>
            </a:endParaRPr>
          </a:p>
        </p:txBody>
      </p:sp>
      <p:sp>
        <p:nvSpPr>
          <p:cNvPr id="13" name="BulletBoxLightSmall"/>
          <p:cNvSpPr txBox="1">
            <a:spLocks/>
          </p:cNvSpPr>
          <p:nvPr/>
        </p:nvSpPr>
        <p:spPr bwMode="auto">
          <a:xfrm>
            <a:off x="2541181" y="2863650"/>
            <a:ext cx="7214400" cy="473976"/>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l-GR" sz="1400" dirty="0">
                <a:solidFill>
                  <a:srgbClr val="001965"/>
                </a:solidFill>
                <a:latin typeface="+mj-lt"/>
              </a:rPr>
              <a:t>Παροχή εργαλείων για ανάπτυξη διατροφικού πλάνου </a:t>
            </a:r>
          </a:p>
          <a:p>
            <a:pPr marL="0" indent="0">
              <a:buNone/>
            </a:pPr>
            <a:r>
              <a:rPr lang="el-GR" sz="1400" dirty="0">
                <a:solidFill>
                  <a:srgbClr val="001965"/>
                </a:solidFill>
                <a:latin typeface="+mj-lt"/>
              </a:rPr>
              <a:t>στον ασθενή</a:t>
            </a:r>
            <a:endParaRPr lang="en-GB" sz="1400" dirty="0">
              <a:solidFill>
                <a:srgbClr val="001965"/>
              </a:solidFill>
              <a:latin typeface="+mj-lt"/>
            </a:endParaRPr>
          </a:p>
        </p:txBody>
      </p:sp>
      <p:sp>
        <p:nvSpPr>
          <p:cNvPr id="3" name="Rounded Rectangle 2"/>
          <p:cNvSpPr/>
          <p:nvPr/>
        </p:nvSpPr>
        <p:spPr>
          <a:xfrm>
            <a:off x="317502" y="1219200"/>
            <a:ext cx="1881168" cy="3054849"/>
          </a:xfrm>
          <a:prstGeom prst="roundRect">
            <a:avLst>
              <a:gd name="adj" fmla="val 9567"/>
            </a:avLst>
          </a:prstGeom>
          <a:solidFill>
            <a:srgbClr val="001965"/>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4" name="Rectangle 3"/>
          <p:cNvSpPr/>
          <p:nvPr/>
        </p:nvSpPr>
        <p:spPr>
          <a:xfrm>
            <a:off x="330202" y="1592462"/>
            <a:ext cx="1868468" cy="1569660"/>
          </a:xfrm>
          <a:prstGeom prst="rect">
            <a:avLst/>
          </a:prstGeom>
        </p:spPr>
        <p:txBody>
          <a:bodyPr wrap="square">
            <a:spAutoFit/>
          </a:bodyPr>
          <a:lstStyle/>
          <a:p>
            <a:pPr>
              <a:lnSpc>
                <a:spcPct val="150000"/>
              </a:lnSpc>
            </a:pPr>
            <a:r>
              <a:rPr lang="el-GR" sz="1600" b="1" dirty="0">
                <a:solidFill>
                  <a:srgbClr val="FFFFFF"/>
                </a:solidFill>
                <a:sym typeface="Verdana"/>
              </a:rPr>
              <a:t>Στόχοι ΜΝΤ</a:t>
            </a:r>
          </a:p>
          <a:p>
            <a:pPr>
              <a:lnSpc>
                <a:spcPct val="150000"/>
              </a:lnSpc>
            </a:pPr>
            <a:r>
              <a:rPr lang="el-GR" sz="1600" b="1" dirty="0">
                <a:solidFill>
                  <a:srgbClr val="FFFFFF"/>
                </a:solidFill>
                <a:sym typeface="Verdana"/>
              </a:rPr>
              <a:t>σε ενήλικες ασθενείς με ΣΔ</a:t>
            </a:r>
            <a:endParaRPr lang="en-GB" sz="1600" b="1" dirty="0">
              <a:solidFill>
                <a:srgbClr val="FFFFFF"/>
              </a:solidFill>
              <a:sym typeface="Verdana"/>
            </a:endParaRPr>
          </a:p>
        </p:txBody>
      </p:sp>
      <p:sp>
        <p:nvSpPr>
          <p:cNvPr id="8" name="Oval 7"/>
          <p:cNvSpPr/>
          <p:nvPr/>
        </p:nvSpPr>
        <p:spPr>
          <a:xfrm>
            <a:off x="1962486" y="144576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1</a:t>
            </a:r>
          </a:p>
        </p:txBody>
      </p:sp>
      <p:sp>
        <p:nvSpPr>
          <p:cNvPr id="14" name="Oval 13"/>
          <p:cNvSpPr/>
          <p:nvPr/>
        </p:nvSpPr>
        <p:spPr>
          <a:xfrm>
            <a:off x="1962486" y="216309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2</a:t>
            </a:r>
          </a:p>
        </p:txBody>
      </p:sp>
      <p:sp>
        <p:nvSpPr>
          <p:cNvPr id="17" name="Oval 16"/>
          <p:cNvSpPr/>
          <p:nvPr/>
        </p:nvSpPr>
        <p:spPr>
          <a:xfrm>
            <a:off x="1962486" y="288042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3</a:t>
            </a:r>
          </a:p>
        </p:txBody>
      </p:sp>
      <p:sp>
        <p:nvSpPr>
          <p:cNvPr id="18" name="Oval 17"/>
          <p:cNvSpPr/>
          <p:nvPr/>
        </p:nvSpPr>
        <p:spPr>
          <a:xfrm>
            <a:off x="1962486" y="3597755"/>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4</a:t>
            </a:r>
          </a:p>
        </p:txBody>
      </p:sp>
      <p:sp>
        <p:nvSpPr>
          <p:cNvPr id="28" name="Text Placeholder 1"/>
          <p:cNvSpPr>
            <a:spLocks noGrp="1"/>
          </p:cNvSpPr>
          <p:nvPr>
            <p:ph type="body" sz="quarter" idx="10"/>
          </p:nvPr>
        </p:nvSpPr>
        <p:spPr>
          <a:xfrm>
            <a:off x="329776" y="4639788"/>
            <a:ext cx="8509000" cy="407789"/>
          </a:xfrm>
        </p:spPr>
        <p:txBody>
          <a:bodyPr anchor="b">
            <a:noAutofit/>
          </a:bodyPr>
          <a:lstStyle/>
          <a:p>
            <a:r>
              <a:rPr lang="en-GB" sz="1400" b="1" dirty="0">
                <a:solidFill>
                  <a:schemeClr val="tx1"/>
                </a:solidFill>
              </a:rPr>
              <a:t>ADA, American Diabetes Association </a:t>
            </a:r>
            <a:br>
              <a:rPr lang="en-GB" sz="1400" b="1" dirty="0">
                <a:solidFill>
                  <a:schemeClr val="tx1"/>
                </a:solidFill>
              </a:rPr>
            </a:br>
            <a:r>
              <a:rPr lang="en-GB" sz="1400" b="1" dirty="0">
                <a:solidFill>
                  <a:schemeClr val="tx1"/>
                </a:solidFill>
              </a:rPr>
              <a:t>Fox CS et. al. </a:t>
            </a:r>
            <a:r>
              <a:rPr lang="en-GB" sz="1400" b="1" i="1" dirty="0">
                <a:solidFill>
                  <a:schemeClr val="tx1"/>
                </a:solidFill>
              </a:rPr>
              <a:t>Diabetes Care </a:t>
            </a:r>
            <a:r>
              <a:rPr lang="en-GB" sz="1400" b="1" dirty="0">
                <a:solidFill>
                  <a:schemeClr val="tx1"/>
                </a:solidFill>
              </a:rPr>
              <a:t>2015 Sep;38(9):1777-803; Evert AB et al. </a:t>
            </a:r>
            <a:r>
              <a:rPr lang="en-GB" sz="1400" b="1" i="1" dirty="0">
                <a:solidFill>
                  <a:schemeClr val="tx1"/>
                </a:solidFill>
              </a:rPr>
              <a:t>Diabetes Care </a:t>
            </a:r>
            <a:r>
              <a:rPr lang="en-GB" sz="1400" b="1" dirty="0">
                <a:solidFill>
                  <a:schemeClr val="tx1"/>
                </a:solidFill>
              </a:rPr>
              <a:t>2014;37(Suppl. 1):S120–S143 </a:t>
            </a:r>
          </a:p>
        </p:txBody>
      </p:sp>
      <p:sp>
        <p:nvSpPr>
          <p:cNvPr id="7" name="TextBox 6">
            <a:extLst>
              <a:ext uri="{FF2B5EF4-FFF2-40B4-BE49-F238E27FC236}">
                <a16:creationId xmlns="" xmlns:a16="http://schemas.microsoft.com/office/drawing/2014/main" id="{5ACF2FC7-E1CF-C43C-D983-E8506ED50269}"/>
              </a:ext>
            </a:extLst>
          </p:cNvPr>
          <p:cNvSpPr txBox="1"/>
          <p:nvPr/>
        </p:nvSpPr>
        <p:spPr>
          <a:xfrm>
            <a:off x="2419686" y="3610504"/>
            <a:ext cx="6406812" cy="307777"/>
          </a:xfrm>
          <a:prstGeom prst="rect">
            <a:avLst/>
          </a:prstGeom>
          <a:noFill/>
        </p:spPr>
        <p:txBody>
          <a:bodyPr wrap="square">
            <a:spAutoFit/>
          </a:bodyPr>
          <a:lstStyle/>
          <a:p>
            <a:pPr marL="0" indent="0">
              <a:buNone/>
            </a:pPr>
            <a:r>
              <a:rPr lang="el-GR" sz="1400" dirty="0">
                <a:solidFill>
                  <a:srgbClr val="001965"/>
                </a:solidFill>
                <a:latin typeface="+mj-lt"/>
              </a:rPr>
              <a:t>Πρόληψη/καθυστέρηση εμφάνισης επιπλοκών (ΚΑΝ)</a:t>
            </a:r>
            <a:endParaRPr lang="en-GB" sz="1400" b="0" dirty="0">
              <a:solidFill>
                <a:srgbClr val="001965"/>
              </a:solidFill>
              <a:latin typeface="+mj-lt"/>
            </a:endParaRPr>
          </a:p>
        </p:txBody>
      </p:sp>
    </p:spTree>
    <p:extLst>
      <p:ext uri="{BB962C8B-B14F-4D97-AF65-F5344CB8AC3E}">
        <p14:creationId xmlns="" xmlns:p14="http://schemas.microsoft.com/office/powerpoint/2010/main" val="216356081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297147" y="2376488"/>
            <a:ext cx="5153115" cy="390525"/>
          </a:xfrm>
        </p:spPr>
        <p:txBody>
          <a:bodyPr>
            <a:normAutofit fontScale="90000"/>
          </a:bodyPr>
          <a:lstStyle/>
          <a:p>
            <a:r>
              <a:rPr lang="el-GR" sz="3200" dirty="0">
                <a:solidFill>
                  <a:srgbClr val="001965"/>
                </a:solidFill>
              </a:rPr>
              <a:t>Απώλεια βάρους</a:t>
            </a:r>
            <a:endParaRPr lang="en-GB" sz="3200" dirty="0">
              <a:solidFill>
                <a:srgbClr val="001965"/>
              </a:solidFill>
            </a:endParaRPr>
          </a:p>
        </p:txBody>
      </p:sp>
      <p:grpSp>
        <p:nvGrpSpPr>
          <p:cNvPr id="3" name="Group 2"/>
          <p:cNvGrpSpPr/>
          <p:nvPr/>
        </p:nvGrpSpPr>
        <p:grpSpPr>
          <a:xfrm>
            <a:off x="1373413" y="1796771"/>
            <a:ext cx="1625130" cy="1625130"/>
            <a:chOff x="5996787" y="3229435"/>
            <a:chExt cx="365760" cy="365760"/>
          </a:xfrm>
          <a:solidFill>
            <a:srgbClr val="001965"/>
          </a:solidFill>
        </p:grpSpPr>
        <p:sp>
          <p:nvSpPr>
            <p:cNvPr id="7" name="Freeform 15"/>
            <p:cNvSpPr>
              <a:spLocks noEditPoints="1"/>
            </p:cNvSpPr>
            <p:nvPr/>
          </p:nvSpPr>
          <p:spPr bwMode="auto">
            <a:xfrm>
              <a:off x="5996787" y="3229435"/>
              <a:ext cx="365760" cy="365760"/>
            </a:xfrm>
            <a:custGeom>
              <a:avLst/>
              <a:gdLst>
                <a:gd name="T0" fmla="*/ 307 w 307"/>
                <a:gd name="T1" fmla="*/ 52 h 307"/>
                <a:gd name="T2" fmla="*/ 307 w 307"/>
                <a:gd name="T3" fmla="*/ 256 h 307"/>
                <a:gd name="T4" fmla="*/ 306 w 307"/>
                <a:gd name="T5" fmla="*/ 257 h 307"/>
                <a:gd name="T6" fmla="*/ 269 w 307"/>
                <a:gd name="T7" fmla="*/ 303 h 307"/>
                <a:gd name="T8" fmla="*/ 255 w 307"/>
                <a:gd name="T9" fmla="*/ 307 h 307"/>
                <a:gd name="T10" fmla="*/ 51 w 307"/>
                <a:gd name="T11" fmla="*/ 307 h 307"/>
                <a:gd name="T12" fmla="*/ 49 w 307"/>
                <a:gd name="T13" fmla="*/ 306 h 307"/>
                <a:gd name="T14" fmla="*/ 3 w 307"/>
                <a:gd name="T15" fmla="*/ 269 h 307"/>
                <a:gd name="T16" fmla="*/ 0 w 307"/>
                <a:gd name="T17" fmla="*/ 256 h 307"/>
                <a:gd name="T18" fmla="*/ 0 w 307"/>
                <a:gd name="T19" fmla="*/ 52 h 307"/>
                <a:gd name="T20" fmla="*/ 0 w 307"/>
                <a:gd name="T21" fmla="*/ 50 h 307"/>
                <a:gd name="T22" fmla="*/ 37 w 307"/>
                <a:gd name="T23" fmla="*/ 4 h 307"/>
                <a:gd name="T24" fmla="*/ 51 w 307"/>
                <a:gd name="T25" fmla="*/ 0 h 307"/>
                <a:gd name="T26" fmla="*/ 255 w 307"/>
                <a:gd name="T27" fmla="*/ 0 h 307"/>
                <a:gd name="T28" fmla="*/ 257 w 307"/>
                <a:gd name="T29" fmla="*/ 1 h 307"/>
                <a:gd name="T30" fmla="*/ 303 w 307"/>
                <a:gd name="T31" fmla="*/ 38 h 307"/>
                <a:gd name="T32" fmla="*/ 307 w 307"/>
                <a:gd name="T33" fmla="*/ 52 h 307"/>
                <a:gd name="T34" fmla="*/ 259 w 307"/>
                <a:gd name="T35" fmla="*/ 83 h 307"/>
                <a:gd name="T36" fmla="*/ 47 w 307"/>
                <a:gd name="T37" fmla="*/ 83 h 307"/>
                <a:gd name="T38" fmla="*/ 47 w 307"/>
                <a:gd name="T39" fmla="*/ 83 h 307"/>
                <a:gd name="T40" fmla="*/ 93 w 307"/>
                <a:gd name="T41" fmla="*/ 140 h 307"/>
                <a:gd name="T42" fmla="*/ 96 w 307"/>
                <a:gd name="T43" fmla="*/ 142 h 307"/>
                <a:gd name="T44" fmla="*/ 210 w 307"/>
                <a:gd name="T45" fmla="*/ 142 h 307"/>
                <a:gd name="T46" fmla="*/ 214 w 307"/>
                <a:gd name="T47" fmla="*/ 140 h 307"/>
                <a:gd name="T48" fmla="*/ 232 w 307"/>
                <a:gd name="T49" fmla="*/ 117 h 307"/>
                <a:gd name="T50" fmla="*/ 259 w 307"/>
                <a:gd name="T51" fmla="*/ 8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307">
                  <a:moveTo>
                    <a:pt x="307" y="52"/>
                  </a:moveTo>
                  <a:cubicBezTo>
                    <a:pt x="307" y="120"/>
                    <a:pt x="307" y="188"/>
                    <a:pt x="307" y="256"/>
                  </a:cubicBezTo>
                  <a:cubicBezTo>
                    <a:pt x="306" y="256"/>
                    <a:pt x="306" y="257"/>
                    <a:pt x="306" y="257"/>
                  </a:cubicBezTo>
                  <a:cubicBezTo>
                    <a:pt x="302" y="280"/>
                    <a:pt x="290" y="295"/>
                    <a:pt x="269" y="303"/>
                  </a:cubicBezTo>
                  <a:cubicBezTo>
                    <a:pt x="264" y="305"/>
                    <a:pt x="260" y="306"/>
                    <a:pt x="255" y="307"/>
                  </a:cubicBezTo>
                  <a:cubicBezTo>
                    <a:pt x="187" y="307"/>
                    <a:pt x="119" y="307"/>
                    <a:pt x="51" y="307"/>
                  </a:cubicBezTo>
                  <a:cubicBezTo>
                    <a:pt x="51" y="307"/>
                    <a:pt x="50" y="307"/>
                    <a:pt x="49" y="306"/>
                  </a:cubicBezTo>
                  <a:cubicBezTo>
                    <a:pt x="27" y="303"/>
                    <a:pt x="11" y="290"/>
                    <a:pt x="3" y="269"/>
                  </a:cubicBezTo>
                  <a:cubicBezTo>
                    <a:pt x="2" y="265"/>
                    <a:pt x="1" y="260"/>
                    <a:pt x="0" y="256"/>
                  </a:cubicBezTo>
                  <a:cubicBezTo>
                    <a:pt x="0" y="188"/>
                    <a:pt x="0" y="120"/>
                    <a:pt x="0" y="52"/>
                  </a:cubicBezTo>
                  <a:cubicBezTo>
                    <a:pt x="0" y="51"/>
                    <a:pt x="0" y="50"/>
                    <a:pt x="0" y="50"/>
                  </a:cubicBezTo>
                  <a:cubicBezTo>
                    <a:pt x="4" y="27"/>
                    <a:pt x="16" y="12"/>
                    <a:pt x="37" y="4"/>
                  </a:cubicBezTo>
                  <a:cubicBezTo>
                    <a:pt x="42" y="2"/>
                    <a:pt x="47" y="1"/>
                    <a:pt x="51" y="0"/>
                  </a:cubicBezTo>
                  <a:cubicBezTo>
                    <a:pt x="119" y="0"/>
                    <a:pt x="187" y="0"/>
                    <a:pt x="255" y="0"/>
                  </a:cubicBezTo>
                  <a:cubicBezTo>
                    <a:pt x="256" y="0"/>
                    <a:pt x="256" y="1"/>
                    <a:pt x="257" y="1"/>
                  </a:cubicBezTo>
                  <a:cubicBezTo>
                    <a:pt x="279" y="5"/>
                    <a:pt x="295" y="17"/>
                    <a:pt x="303" y="38"/>
                  </a:cubicBezTo>
                  <a:cubicBezTo>
                    <a:pt x="305" y="42"/>
                    <a:pt x="305" y="47"/>
                    <a:pt x="307" y="52"/>
                  </a:cubicBezTo>
                  <a:close/>
                  <a:moveTo>
                    <a:pt x="259" y="83"/>
                  </a:moveTo>
                  <a:cubicBezTo>
                    <a:pt x="203" y="16"/>
                    <a:pt x="94" y="24"/>
                    <a:pt x="47" y="83"/>
                  </a:cubicBezTo>
                  <a:cubicBezTo>
                    <a:pt x="47" y="83"/>
                    <a:pt x="47" y="83"/>
                    <a:pt x="47" y="83"/>
                  </a:cubicBezTo>
                  <a:cubicBezTo>
                    <a:pt x="63" y="102"/>
                    <a:pt x="78" y="121"/>
                    <a:pt x="93" y="140"/>
                  </a:cubicBezTo>
                  <a:cubicBezTo>
                    <a:pt x="94" y="141"/>
                    <a:pt x="95" y="142"/>
                    <a:pt x="96" y="142"/>
                  </a:cubicBezTo>
                  <a:cubicBezTo>
                    <a:pt x="134" y="142"/>
                    <a:pt x="172" y="142"/>
                    <a:pt x="210" y="142"/>
                  </a:cubicBezTo>
                  <a:cubicBezTo>
                    <a:pt x="211" y="142"/>
                    <a:pt x="213" y="141"/>
                    <a:pt x="214" y="140"/>
                  </a:cubicBezTo>
                  <a:cubicBezTo>
                    <a:pt x="220" y="132"/>
                    <a:pt x="226" y="125"/>
                    <a:pt x="232" y="117"/>
                  </a:cubicBezTo>
                  <a:cubicBezTo>
                    <a:pt x="241" y="106"/>
                    <a:pt x="250" y="94"/>
                    <a:pt x="25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cs typeface="Arial" charset="0"/>
              </a:endParaRPr>
            </a:p>
          </p:txBody>
        </p:sp>
        <p:sp>
          <p:nvSpPr>
            <p:cNvPr id="8" name="Freeform 16"/>
            <p:cNvSpPr>
              <a:spLocks/>
            </p:cNvSpPr>
            <p:nvPr/>
          </p:nvSpPr>
          <p:spPr bwMode="auto">
            <a:xfrm>
              <a:off x="6179168" y="3302188"/>
              <a:ext cx="55964" cy="82221"/>
            </a:xfrm>
            <a:custGeom>
              <a:avLst/>
              <a:gdLst>
                <a:gd name="T0" fmla="*/ 0 w 47"/>
                <a:gd name="T1" fmla="*/ 69 h 69"/>
                <a:gd name="T2" fmla="*/ 46 w 47"/>
                <a:gd name="T3" fmla="*/ 0 h 69"/>
                <a:gd name="T4" fmla="*/ 47 w 47"/>
                <a:gd name="T5" fmla="*/ 0 h 69"/>
                <a:gd name="T6" fmla="*/ 40 w 47"/>
                <a:gd name="T7" fmla="*/ 29 h 69"/>
                <a:gd name="T8" fmla="*/ 32 w 47"/>
                <a:gd name="T9" fmla="*/ 66 h 69"/>
                <a:gd name="T10" fmla="*/ 28 w 47"/>
                <a:gd name="T11" fmla="*/ 69 h 69"/>
                <a:gd name="T12" fmla="*/ 4 w 47"/>
                <a:gd name="T13" fmla="*/ 69 h 69"/>
                <a:gd name="T14" fmla="*/ 0 w 47"/>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69">
                  <a:moveTo>
                    <a:pt x="0" y="69"/>
                  </a:moveTo>
                  <a:cubicBezTo>
                    <a:pt x="16" y="46"/>
                    <a:pt x="31" y="23"/>
                    <a:pt x="46" y="0"/>
                  </a:cubicBezTo>
                  <a:cubicBezTo>
                    <a:pt x="46" y="0"/>
                    <a:pt x="47" y="0"/>
                    <a:pt x="47" y="0"/>
                  </a:cubicBezTo>
                  <a:cubicBezTo>
                    <a:pt x="44" y="9"/>
                    <a:pt x="42" y="19"/>
                    <a:pt x="40" y="29"/>
                  </a:cubicBezTo>
                  <a:cubicBezTo>
                    <a:pt x="37" y="41"/>
                    <a:pt x="34" y="54"/>
                    <a:pt x="32" y="66"/>
                  </a:cubicBezTo>
                  <a:cubicBezTo>
                    <a:pt x="31" y="68"/>
                    <a:pt x="30" y="69"/>
                    <a:pt x="28" y="69"/>
                  </a:cubicBezTo>
                  <a:cubicBezTo>
                    <a:pt x="20" y="69"/>
                    <a:pt x="12" y="69"/>
                    <a:pt x="4" y="69"/>
                  </a:cubicBezTo>
                  <a:cubicBezTo>
                    <a:pt x="3" y="69"/>
                    <a:pt x="2" y="69"/>
                    <a:pt x="0"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cs typeface="Arial" charset="0"/>
              </a:endParaRPr>
            </a:p>
          </p:txBody>
        </p:sp>
      </p:grpSp>
    </p:spTree>
    <p:custDataLst>
      <p:tags r:id="rId1"/>
    </p:custDataLst>
    <p:extLst>
      <p:ext uri="{BB962C8B-B14F-4D97-AF65-F5344CB8AC3E}">
        <p14:creationId xmlns="" xmlns:p14="http://schemas.microsoft.com/office/powerpoint/2010/main" val="138476844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 xmlns:a16="http://schemas.microsoft.com/office/drawing/2014/main" id="{7865A1A0-554D-E39B-F1FC-1328D5E51D0C}"/>
              </a:ext>
            </a:extLst>
          </p:cNvPr>
          <p:cNvPicPr>
            <a:picLocks noGrp="1" noChangeAspect="1"/>
          </p:cNvPicPr>
          <p:nvPr>
            <p:ph idx="1"/>
          </p:nvPr>
        </p:nvPicPr>
        <p:blipFill>
          <a:blip r:embed="rId2"/>
          <a:stretch>
            <a:fillRect/>
          </a:stretch>
        </p:blipFill>
        <p:spPr>
          <a:xfrm>
            <a:off x="2114550" y="338454"/>
            <a:ext cx="2023109" cy="4646295"/>
          </a:xfrm>
        </p:spPr>
      </p:pic>
      <p:sp>
        <p:nvSpPr>
          <p:cNvPr id="3" name="Τίτλος 2">
            <a:extLst>
              <a:ext uri="{FF2B5EF4-FFF2-40B4-BE49-F238E27FC236}">
                <a16:creationId xmlns="" xmlns:a16="http://schemas.microsoft.com/office/drawing/2014/main" id="{A155114D-E800-66C6-6E20-C0B5B3240B07}"/>
              </a:ext>
            </a:extLst>
          </p:cNvPr>
          <p:cNvSpPr>
            <a:spLocks noGrp="1"/>
          </p:cNvSpPr>
          <p:nvPr>
            <p:ph type="title"/>
          </p:nvPr>
        </p:nvSpPr>
        <p:spPr/>
        <p:txBody>
          <a:bodyPr>
            <a:normAutofit fontScale="90000"/>
          </a:bodyPr>
          <a:lstStyle/>
          <a:p>
            <a:endParaRPr lang="el-GR"/>
          </a:p>
        </p:txBody>
      </p:sp>
      <p:sp>
        <p:nvSpPr>
          <p:cNvPr id="4" name="Θέση κειμένου 3">
            <a:extLst>
              <a:ext uri="{FF2B5EF4-FFF2-40B4-BE49-F238E27FC236}">
                <a16:creationId xmlns="" xmlns:a16="http://schemas.microsoft.com/office/drawing/2014/main" id="{60F870C2-FC70-EE51-4BAF-0E5B27664340}"/>
              </a:ext>
            </a:extLst>
          </p:cNvPr>
          <p:cNvSpPr>
            <a:spLocks noGrp="1"/>
          </p:cNvSpPr>
          <p:nvPr>
            <p:ph type="body" sz="quarter" idx="10"/>
          </p:nvPr>
        </p:nvSpPr>
        <p:spPr/>
        <p:txBody>
          <a:bodyPr/>
          <a:lstStyle/>
          <a:p>
            <a:endParaRPr lang="el-GR"/>
          </a:p>
        </p:txBody>
      </p:sp>
      <p:pic>
        <p:nvPicPr>
          <p:cNvPr id="8" name="Εικόνα 7">
            <a:extLst>
              <a:ext uri="{FF2B5EF4-FFF2-40B4-BE49-F238E27FC236}">
                <a16:creationId xmlns="" xmlns:a16="http://schemas.microsoft.com/office/drawing/2014/main" id="{16AA4A72-D5EA-F4DA-3C0B-9E7FD9CD9FAB}"/>
              </a:ext>
            </a:extLst>
          </p:cNvPr>
          <p:cNvPicPr>
            <a:picLocks noChangeAspect="1"/>
          </p:cNvPicPr>
          <p:nvPr/>
        </p:nvPicPr>
        <p:blipFill>
          <a:blip r:embed="rId3"/>
          <a:stretch>
            <a:fillRect/>
          </a:stretch>
        </p:blipFill>
        <p:spPr>
          <a:xfrm>
            <a:off x="4221142" y="338455"/>
            <a:ext cx="2404785" cy="4646295"/>
          </a:xfrm>
          <a:prstGeom prst="rect">
            <a:avLst/>
          </a:prstGeom>
        </p:spPr>
      </p:pic>
    </p:spTree>
    <p:extLst>
      <p:ext uri="{BB962C8B-B14F-4D97-AF65-F5344CB8AC3E}">
        <p14:creationId xmlns="" xmlns:p14="http://schemas.microsoft.com/office/powerpoint/2010/main" val="57692149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1E9EF0DB-415F-E5FA-C16D-A6492C972AFB}"/>
              </a:ext>
            </a:extLst>
          </p:cNvPr>
          <p:cNvSpPr>
            <a:spLocks noGrp="1"/>
          </p:cNvSpPr>
          <p:nvPr>
            <p:ph idx="1"/>
          </p:nvPr>
        </p:nvSpPr>
        <p:spPr>
          <a:xfrm>
            <a:off x="231840" y="745868"/>
            <a:ext cx="8660765" cy="4077918"/>
          </a:xfrm>
        </p:spPr>
        <p:txBody>
          <a:bodyPr/>
          <a:lstStyle/>
          <a:p>
            <a:pPr algn="l">
              <a:lnSpc>
                <a:spcPct val="150000"/>
              </a:lnSpc>
            </a:pPr>
            <a:r>
              <a:rPr lang="el-GR" b="0" i="0" u="none" strike="noStrike" baseline="0" dirty="0"/>
              <a:t>Δεν υπάρχει ειδικό κατώφλι για επίτευξη μέγιστου οφέλους σε ασθενείς με ΣΔ </a:t>
            </a:r>
          </a:p>
          <a:p>
            <a:pPr algn="l">
              <a:lnSpc>
                <a:spcPct val="150000"/>
              </a:lnSpc>
            </a:pPr>
            <a:r>
              <a:rPr lang="el-GR" dirty="0"/>
              <a:t>Η μεγαλύτερη μείωση συντελεί σε μεγαλύτερα οφέλη (5-15%)</a:t>
            </a:r>
            <a:r>
              <a:rPr lang="en-US" b="0" i="0" u="none" strike="noStrike" baseline="0" dirty="0"/>
              <a:t> </a:t>
            </a:r>
            <a:r>
              <a:rPr lang="el-GR" b="0" i="0" u="none" strike="noStrike" baseline="0" dirty="0"/>
              <a:t>(</a:t>
            </a:r>
            <a:r>
              <a:rPr lang="en-US" b="0" i="0" u="none" strike="noStrike" baseline="0" dirty="0"/>
              <a:t>UKPDS</a:t>
            </a:r>
            <a:r>
              <a:rPr lang="el-GR" b="0" i="0" u="none" strike="noStrike" baseline="0" dirty="0"/>
              <a:t>)</a:t>
            </a:r>
            <a:endParaRPr lang="el-GR" dirty="0"/>
          </a:p>
          <a:p>
            <a:pPr algn="l">
              <a:lnSpc>
                <a:spcPct val="150000"/>
              </a:lnSpc>
            </a:pPr>
            <a:r>
              <a:rPr lang="en-US" b="0" i="0" u="none" strike="noStrike" baseline="0" dirty="0"/>
              <a:t>Look AHEAD</a:t>
            </a:r>
            <a:r>
              <a:rPr lang="el-GR" b="0" i="0" u="none" strike="noStrike" baseline="0" dirty="0"/>
              <a:t>:Εντατική προσέγγιση: </a:t>
            </a:r>
            <a:r>
              <a:rPr lang="en-US" b="0" i="0" u="none" strike="noStrike" baseline="0" dirty="0"/>
              <a:t> 8.6%</a:t>
            </a:r>
            <a:r>
              <a:rPr lang="el-GR" b="0" i="0" u="none" strike="noStrike" baseline="0" dirty="0"/>
              <a:t> απώλεια βάρους σε 1 έτος</a:t>
            </a:r>
            <a:endParaRPr lang="el-GR" dirty="0"/>
          </a:p>
          <a:p>
            <a:pPr algn="l">
              <a:lnSpc>
                <a:spcPct val="150000"/>
              </a:lnSpc>
            </a:pPr>
            <a:r>
              <a:rPr lang="en-US" b="0" i="0" u="none" strike="noStrike" baseline="0" dirty="0"/>
              <a:t>DPP</a:t>
            </a:r>
            <a:r>
              <a:rPr lang="el-GR" b="0" i="0" u="none" strike="noStrike" baseline="0" dirty="0"/>
              <a:t> (</a:t>
            </a:r>
            <a:r>
              <a:rPr lang="el-GR" b="0" i="0" u="none" strike="noStrike" baseline="0" dirty="0" err="1"/>
              <a:t>προδιαβήτης</a:t>
            </a:r>
            <a:r>
              <a:rPr lang="el-GR" b="0" i="0" u="none" strike="noStrike" baseline="0" dirty="0"/>
              <a:t>): μέγιστο όφελος: </a:t>
            </a:r>
            <a:r>
              <a:rPr lang="en-US" b="0" i="0" u="none" strike="noStrike" baseline="0" dirty="0"/>
              <a:t>7–10% </a:t>
            </a:r>
            <a:endParaRPr lang="el-GR" b="0" i="0" u="none" strike="noStrike" baseline="0" dirty="0"/>
          </a:p>
          <a:p>
            <a:pPr algn="l">
              <a:lnSpc>
                <a:spcPct val="150000"/>
              </a:lnSpc>
            </a:pPr>
            <a:r>
              <a:rPr lang="el-GR" dirty="0"/>
              <a:t>Ελαχιστοποίηση υπογλυκαιμιών, υπότασης</a:t>
            </a:r>
          </a:p>
          <a:p>
            <a:pPr algn="l">
              <a:lnSpc>
                <a:spcPct val="150000"/>
              </a:lnSpc>
            </a:pPr>
            <a:r>
              <a:rPr lang="en-US" sz="1800" b="0" i="0" u="none" strike="noStrike" baseline="0" dirty="0"/>
              <a:t>Esposito </a:t>
            </a:r>
            <a:r>
              <a:rPr lang="el-GR" sz="1800" b="0" i="0" u="none" strike="noStrike" baseline="0" dirty="0"/>
              <a:t>(</a:t>
            </a:r>
            <a:r>
              <a:rPr lang="el-GR" sz="1800" b="0" i="0" u="none" strike="noStrike" baseline="0" dirty="0" err="1"/>
              <a:t>μ.τ</a:t>
            </a:r>
            <a:r>
              <a:rPr lang="el-GR" sz="1800" b="0" i="0" u="none" strike="noStrike" baseline="0" dirty="0"/>
              <a:t>.): Μείωση βάρους 2 κιλών : </a:t>
            </a:r>
            <a:r>
              <a:rPr lang="en-US" sz="1800" b="0" i="0" u="none" strike="noStrike" baseline="0" dirty="0"/>
              <a:t>14.7% </a:t>
            </a:r>
            <a:r>
              <a:rPr lang="el-GR" sz="1800" b="0" i="0" u="none" strike="noStrike" baseline="0" dirty="0"/>
              <a:t>(1 έτος)</a:t>
            </a:r>
            <a:r>
              <a:rPr lang="en-US" sz="1800" b="0" i="0" u="none" strike="noStrike" baseline="0" dirty="0"/>
              <a:t> </a:t>
            </a:r>
            <a:r>
              <a:rPr lang="el-GR" sz="1800" b="0" i="0" u="none" strike="noStrike" baseline="0" dirty="0"/>
              <a:t>και</a:t>
            </a:r>
            <a:r>
              <a:rPr lang="en-US" sz="1800" b="0" i="0" u="none" strike="noStrike" baseline="0" dirty="0"/>
              <a:t> 5%</a:t>
            </a:r>
            <a:r>
              <a:rPr lang="el-GR" sz="1800" b="0" i="0" u="none" strike="noStrike" baseline="0" dirty="0"/>
              <a:t> (6 έτη) </a:t>
            </a:r>
            <a:r>
              <a:rPr lang="en-US" sz="1800" b="0" i="0" u="none" strike="noStrike" baseline="0" dirty="0"/>
              <a:t>vs </a:t>
            </a:r>
            <a:r>
              <a:rPr lang="el-GR" sz="1800" b="0" i="0" u="none" strike="noStrike" baseline="0" dirty="0"/>
              <a:t> </a:t>
            </a:r>
            <a:r>
              <a:rPr lang="en-US" sz="1800" b="0" i="0" u="none" strike="noStrike" baseline="0" dirty="0"/>
              <a:t>4.7% </a:t>
            </a:r>
            <a:r>
              <a:rPr lang="el-GR" sz="1800" b="0" i="0" u="none" strike="noStrike" baseline="0" dirty="0"/>
              <a:t>και </a:t>
            </a:r>
            <a:r>
              <a:rPr lang="en-US" sz="1800" b="0" i="0" u="none" strike="noStrike" baseline="0" dirty="0"/>
              <a:t>0%,</a:t>
            </a:r>
            <a:r>
              <a:rPr lang="el-GR" sz="1800" b="0" i="0" u="none" strike="noStrike" baseline="0" dirty="0"/>
              <a:t> στην ομάδα χαμηλής πρόσληψης λιπαρών </a:t>
            </a:r>
            <a:endParaRPr lang="el-GR" dirty="0"/>
          </a:p>
          <a:p>
            <a:pPr algn="l">
              <a:lnSpc>
                <a:spcPct val="150000"/>
              </a:lnSpc>
            </a:pPr>
            <a:endParaRPr lang="el-GR" dirty="0"/>
          </a:p>
          <a:p>
            <a:pPr algn="l">
              <a:lnSpc>
                <a:spcPct val="150000"/>
              </a:lnSpc>
            </a:pPr>
            <a:endParaRPr lang="el-GR" b="0" i="0" u="none" strike="noStrike" baseline="0" dirty="0"/>
          </a:p>
          <a:p>
            <a:pPr algn="l"/>
            <a:endParaRPr lang="el-GR" dirty="0"/>
          </a:p>
        </p:txBody>
      </p:sp>
      <p:sp>
        <p:nvSpPr>
          <p:cNvPr id="3" name="Τίτλος 2">
            <a:extLst>
              <a:ext uri="{FF2B5EF4-FFF2-40B4-BE49-F238E27FC236}">
                <a16:creationId xmlns="" xmlns:a16="http://schemas.microsoft.com/office/drawing/2014/main" id="{092C9320-6CAF-DA96-5D99-5EE2B21F7452}"/>
              </a:ext>
            </a:extLst>
          </p:cNvPr>
          <p:cNvSpPr>
            <a:spLocks noGrp="1"/>
          </p:cNvSpPr>
          <p:nvPr>
            <p:ph type="title"/>
          </p:nvPr>
        </p:nvSpPr>
        <p:spPr>
          <a:xfrm>
            <a:off x="385380" y="319714"/>
            <a:ext cx="8510400" cy="391412"/>
          </a:xfrm>
        </p:spPr>
        <p:txBody>
          <a:bodyPr>
            <a:normAutofit fontScale="90000"/>
          </a:bodyPr>
          <a:lstStyle/>
          <a:p>
            <a:pPr algn="ctr"/>
            <a:r>
              <a:rPr lang="el-GR" sz="2400" dirty="0">
                <a:solidFill>
                  <a:srgbClr val="001965"/>
                </a:solidFill>
              </a:rPr>
              <a:t>Απώλεια βάρους</a:t>
            </a:r>
            <a:endParaRPr lang="el-GR" dirty="0"/>
          </a:p>
        </p:txBody>
      </p:sp>
      <p:sp>
        <p:nvSpPr>
          <p:cNvPr id="4" name="Θέση κειμένου 3">
            <a:extLst>
              <a:ext uri="{FF2B5EF4-FFF2-40B4-BE49-F238E27FC236}">
                <a16:creationId xmlns="" xmlns:a16="http://schemas.microsoft.com/office/drawing/2014/main" id="{4AF30B90-234E-0433-5307-8C64408D495A}"/>
              </a:ext>
            </a:extLst>
          </p:cNvPr>
          <p:cNvSpPr>
            <a:spLocks noGrp="1"/>
          </p:cNvSpPr>
          <p:nvPr>
            <p:ph type="body" sz="quarter" idx="10"/>
          </p:nvPr>
        </p:nvSpPr>
        <p:spPr>
          <a:xfrm>
            <a:off x="522540" y="1299274"/>
            <a:ext cx="8509700" cy="770826"/>
          </a:xfrm>
        </p:spPr>
        <p:txBody>
          <a:bodyPr/>
          <a:lstStyle/>
          <a:p>
            <a:endParaRPr lang="el-GR" dirty="0"/>
          </a:p>
        </p:txBody>
      </p:sp>
    </p:spTree>
    <p:extLst>
      <p:ext uri="{BB962C8B-B14F-4D97-AF65-F5344CB8AC3E}">
        <p14:creationId xmlns="" xmlns:p14="http://schemas.microsoft.com/office/powerpoint/2010/main" val="390501368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0202" y="242796"/>
            <a:ext cx="8509000" cy="528729"/>
          </a:xfrm>
        </p:spPr>
        <p:txBody>
          <a:bodyPr/>
          <a:lstStyle/>
          <a:p>
            <a:r>
              <a:rPr lang="el-GR" dirty="0">
                <a:solidFill>
                  <a:srgbClr val="001965"/>
                </a:solidFill>
              </a:rPr>
              <a:t>               </a:t>
            </a:r>
            <a:r>
              <a:rPr lang="el-GR" sz="2400" dirty="0">
                <a:solidFill>
                  <a:srgbClr val="001965"/>
                </a:solidFill>
              </a:rPr>
              <a:t>Διαχείριση βάρους: Η σημασία του</a:t>
            </a:r>
            <a:endParaRPr lang="en-GB" sz="2400" dirty="0"/>
          </a:p>
        </p:txBody>
      </p:sp>
      <p:sp>
        <p:nvSpPr>
          <p:cNvPr id="13" name="Text Placeholder 12"/>
          <p:cNvSpPr>
            <a:spLocks noGrp="1"/>
          </p:cNvSpPr>
          <p:nvPr>
            <p:ph type="body" sz="quarter" idx="10"/>
          </p:nvPr>
        </p:nvSpPr>
        <p:spPr>
          <a:xfrm>
            <a:off x="317502" y="4638103"/>
            <a:ext cx="8509000" cy="407789"/>
          </a:xfrm>
        </p:spPr>
        <p:txBody>
          <a:bodyPr anchor="b">
            <a:normAutofit fontScale="70000" lnSpcReduction="20000"/>
          </a:bodyPr>
          <a:lstStyle/>
          <a:p>
            <a:r>
              <a:rPr lang="en-GB" sz="1200" b="1" dirty="0">
                <a:solidFill>
                  <a:srgbClr val="82786F"/>
                </a:solidFill>
              </a:rPr>
              <a:t/>
            </a:r>
            <a:br>
              <a:rPr lang="en-GB" sz="1200" b="1" dirty="0">
                <a:solidFill>
                  <a:srgbClr val="82786F"/>
                </a:solidFill>
              </a:rPr>
            </a:br>
            <a:r>
              <a:rPr lang="en-GB" sz="1200" b="1" dirty="0">
                <a:solidFill>
                  <a:srgbClr val="82786F"/>
                </a:solidFill>
              </a:rPr>
              <a:t>1. </a:t>
            </a:r>
            <a:r>
              <a:rPr lang="en-GB" sz="1200" b="1" dirty="0" err="1">
                <a:solidFill>
                  <a:srgbClr val="82786F"/>
                </a:solidFill>
              </a:rPr>
              <a:t>Mudaliar</a:t>
            </a:r>
            <a:r>
              <a:rPr lang="en-GB" sz="1200" b="1" dirty="0">
                <a:solidFill>
                  <a:srgbClr val="82786F"/>
                </a:solidFill>
              </a:rPr>
              <a:t> U et al. </a:t>
            </a:r>
            <a:r>
              <a:rPr lang="en-GB" sz="1200" b="1" i="1" dirty="0" err="1">
                <a:solidFill>
                  <a:srgbClr val="82786F"/>
                </a:solidFill>
              </a:rPr>
              <a:t>PLoSMed</a:t>
            </a:r>
            <a:r>
              <a:rPr lang="en-GB" sz="1200" b="1" i="1" dirty="0">
                <a:solidFill>
                  <a:srgbClr val="82786F"/>
                </a:solidFill>
              </a:rPr>
              <a:t> </a:t>
            </a:r>
            <a:r>
              <a:rPr lang="en-GB" sz="1200" b="1" dirty="0">
                <a:solidFill>
                  <a:srgbClr val="82786F"/>
                </a:solidFill>
              </a:rPr>
              <a:t>2016;13:e1002095; 2. Balk EM et al. </a:t>
            </a:r>
            <a:r>
              <a:rPr lang="en-GB" sz="1200" b="1" i="1" dirty="0">
                <a:solidFill>
                  <a:srgbClr val="82786F"/>
                </a:solidFill>
              </a:rPr>
              <a:t>Ann Intern Med </a:t>
            </a:r>
            <a:r>
              <a:rPr lang="en-GB" sz="1200" b="1" dirty="0">
                <a:solidFill>
                  <a:srgbClr val="82786F"/>
                </a:solidFill>
              </a:rPr>
              <a:t>2015;164: 164–175 ; 3. Goldstein DJ et al. </a:t>
            </a:r>
            <a:r>
              <a:rPr lang="en-GB" sz="1200" b="1" i="1" dirty="0" err="1">
                <a:solidFill>
                  <a:srgbClr val="82786F"/>
                </a:solidFill>
              </a:rPr>
              <a:t>Int</a:t>
            </a:r>
            <a:r>
              <a:rPr lang="en-GB" sz="1200" b="1" i="1" dirty="0">
                <a:solidFill>
                  <a:srgbClr val="82786F"/>
                </a:solidFill>
              </a:rPr>
              <a:t> J </a:t>
            </a:r>
            <a:r>
              <a:rPr lang="en-GB" sz="1200" b="1" i="1" dirty="0" err="1">
                <a:solidFill>
                  <a:srgbClr val="82786F"/>
                </a:solidFill>
              </a:rPr>
              <a:t>Obes</a:t>
            </a:r>
            <a:r>
              <a:rPr lang="en-GB" sz="1200" b="1" i="1" dirty="0">
                <a:solidFill>
                  <a:srgbClr val="82786F"/>
                </a:solidFill>
              </a:rPr>
              <a:t> </a:t>
            </a:r>
            <a:r>
              <a:rPr lang="en-GB" sz="1200" b="1" i="1" dirty="0" err="1">
                <a:solidFill>
                  <a:srgbClr val="82786F"/>
                </a:solidFill>
              </a:rPr>
              <a:t>Relat</a:t>
            </a:r>
            <a:r>
              <a:rPr lang="en-GB" sz="1200" b="1" i="1" dirty="0">
                <a:solidFill>
                  <a:srgbClr val="82786F"/>
                </a:solidFill>
              </a:rPr>
              <a:t> </a:t>
            </a:r>
            <a:r>
              <a:rPr lang="en-GB" sz="1200" b="1" i="1" dirty="0" err="1">
                <a:solidFill>
                  <a:srgbClr val="82786F"/>
                </a:solidFill>
              </a:rPr>
              <a:t>Metab</a:t>
            </a:r>
            <a:r>
              <a:rPr lang="en-GB" sz="1200" b="1" i="1" dirty="0">
                <a:solidFill>
                  <a:srgbClr val="82786F"/>
                </a:solidFill>
              </a:rPr>
              <a:t> </a:t>
            </a:r>
            <a:r>
              <a:rPr lang="en-GB" sz="1200" b="1" i="1" dirty="0" err="1">
                <a:solidFill>
                  <a:srgbClr val="82786F"/>
                </a:solidFill>
              </a:rPr>
              <a:t>Disord</a:t>
            </a:r>
            <a:r>
              <a:rPr lang="en-GB" sz="1200" b="1" dirty="0">
                <a:solidFill>
                  <a:srgbClr val="82786F"/>
                </a:solidFill>
              </a:rPr>
              <a:t> 1992;16:397–415 ; 4. Franz MJ et al. </a:t>
            </a:r>
            <a:r>
              <a:rPr lang="en-GB" sz="1200" b="1" i="1" dirty="0">
                <a:solidFill>
                  <a:srgbClr val="82786F"/>
                </a:solidFill>
              </a:rPr>
              <a:t>J </a:t>
            </a:r>
            <a:r>
              <a:rPr lang="en-GB" sz="1200" b="1" i="1" dirty="0" err="1">
                <a:solidFill>
                  <a:srgbClr val="82786F"/>
                </a:solidFill>
              </a:rPr>
              <a:t>Acad</a:t>
            </a:r>
            <a:r>
              <a:rPr lang="en-GB" sz="1200" b="1" i="1" dirty="0">
                <a:solidFill>
                  <a:srgbClr val="82786F"/>
                </a:solidFill>
              </a:rPr>
              <a:t> </a:t>
            </a:r>
            <a:r>
              <a:rPr lang="en-GB" sz="1200" b="1" i="1" dirty="0" err="1">
                <a:solidFill>
                  <a:srgbClr val="82786F"/>
                </a:solidFill>
              </a:rPr>
              <a:t>Nutr</a:t>
            </a:r>
            <a:r>
              <a:rPr lang="en-GB" sz="1200" b="1" i="1" dirty="0">
                <a:solidFill>
                  <a:srgbClr val="82786F"/>
                </a:solidFill>
              </a:rPr>
              <a:t> Diet </a:t>
            </a:r>
            <a:r>
              <a:rPr lang="en-GB" sz="1200" b="1" dirty="0">
                <a:solidFill>
                  <a:srgbClr val="82786F"/>
                </a:solidFill>
              </a:rPr>
              <a:t>2015;115:1447–1463; 5. Anderson JW et al. </a:t>
            </a:r>
            <a:r>
              <a:rPr lang="en-GB" sz="1200" b="1" i="1" dirty="0" err="1">
                <a:solidFill>
                  <a:srgbClr val="82786F"/>
                </a:solidFill>
              </a:rPr>
              <a:t>Obes</a:t>
            </a:r>
            <a:r>
              <a:rPr lang="en-GB" sz="1200" b="1" i="1" dirty="0">
                <a:solidFill>
                  <a:srgbClr val="82786F"/>
                </a:solidFill>
              </a:rPr>
              <a:t> Res </a:t>
            </a:r>
            <a:r>
              <a:rPr lang="en-GB" sz="1200" b="1" dirty="0">
                <a:solidFill>
                  <a:srgbClr val="82786F"/>
                </a:solidFill>
              </a:rPr>
              <a:t>2001;9:326S–34S</a:t>
            </a:r>
          </a:p>
        </p:txBody>
      </p:sp>
      <p:graphicFrame>
        <p:nvGraphicFramePr>
          <p:cNvPr id="20" name="Table 19"/>
          <p:cNvGraphicFramePr>
            <a:graphicFrameLocks noGrp="1"/>
          </p:cNvGraphicFramePr>
          <p:nvPr>
            <p:extLst>
              <p:ext uri="{D42A27DB-BD31-4B8C-83A1-F6EECF244321}">
                <p14:modId xmlns="" xmlns:p14="http://schemas.microsoft.com/office/powerpoint/2010/main" val="2782334811"/>
              </p:ext>
            </p:extLst>
          </p:nvPr>
        </p:nvGraphicFramePr>
        <p:xfrm>
          <a:off x="3788142" y="1219200"/>
          <a:ext cx="5222507" cy="2838450"/>
        </p:xfrm>
        <a:graphic>
          <a:graphicData uri="http://schemas.openxmlformats.org/drawingml/2006/table">
            <a:tbl>
              <a:tblPr firstRow="1" bandRow="1">
                <a:tableStyleId>{B301B821-A1FF-4177-AEE7-76D212191A09}</a:tableStyleId>
              </a:tblPr>
              <a:tblGrid>
                <a:gridCol w="2569187">
                  <a:extLst>
                    <a:ext uri="{9D8B030D-6E8A-4147-A177-3AD203B41FA5}">
                      <a16:colId xmlns="" xmlns:a16="http://schemas.microsoft.com/office/drawing/2014/main" val="20000"/>
                    </a:ext>
                  </a:extLst>
                </a:gridCol>
                <a:gridCol w="2653320">
                  <a:extLst>
                    <a:ext uri="{9D8B030D-6E8A-4147-A177-3AD203B41FA5}">
                      <a16:colId xmlns="" xmlns:a16="http://schemas.microsoft.com/office/drawing/2014/main" val="20001"/>
                    </a:ext>
                  </a:extLst>
                </a:gridCol>
              </a:tblGrid>
              <a:tr h="666202">
                <a:tc>
                  <a:txBody>
                    <a:bodyPr/>
                    <a:lstStyle/>
                    <a:p>
                      <a:r>
                        <a:rPr lang="el-GR" sz="1400" baseline="0" dirty="0"/>
                        <a:t>Επίδραση ανά μονάδα βάρους</a:t>
                      </a:r>
                      <a:r>
                        <a:rPr lang="en-GB" sz="1400" baseline="30000" dirty="0"/>
                        <a:t>5</a:t>
                      </a:r>
                    </a:p>
                  </a:txBody>
                  <a:tcPr anchor="ctr">
                    <a:lnL w="12700" cmpd="sng">
                      <a:noFill/>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1965"/>
                    </a:solidFill>
                  </a:tcPr>
                </a:tc>
                <a:tc>
                  <a:txBody>
                    <a:bodyPr/>
                    <a:lstStyle/>
                    <a:p>
                      <a:r>
                        <a:rPr lang="en-GB" sz="1400" dirty="0"/>
                        <a:t>E</a:t>
                      </a:r>
                      <a:r>
                        <a:rPr lang="el-GR" sz="1400" dirty="0" err="1"/>
                        <a:t>πίδραση</a:t>
                      </a:r>
                      <a:r>
                        <a:rPr lang="el-GR" sz="1400" baseline="0" dirty="0"/>
                        <a:t> σε παράγοντες  κινδύνου</a:t>
                      </a:r>
                      <a:r>
                        <a:rPr lang="en-GB" sz="1400" dirty="0"/>
                        <a:t> CHD</a:t>
                      </a:r>
                    </a:p>
                  </a:txBody>
                  <a:tcPr anchor="ctr">
                    <a:lnL w="952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1965"/>
                    </a:solidFill>
                  </a:tcPr>
                </a:tc>
                <a:extLst>
                  <a:ext uri="{0D108BD9-81ED-4DB2-BD59-A6C34878D82A}">
                    <a16:rowId xmlns="" xmlns:a16="http://schemas.microsoft.com/office/drawing/2014/main" val="10000"/>
                  </a:ext>
                </a:extLst>
              </a:tr>
              <a:tr h="612583">
                <a:tc>
                  <a:txBody>
                    <a:bodyPr/>
                    <a:lstStyle/>
                    <a:p>
                      <a:r>
                        <a:rPr lang="en-GB" sz="1400" dirty="0"/>
                        <a:t>1 kg </a:t>
                      </a:r>
                      <a:r>
                        <a:rPr lang="el-GR" sz="1400" dirty="0"/>
                        <a:t>αύξησης</a:t>
                      </a:r>
                      <a:r>
                        <a:rPr lang="el-GR" sz="1400" baseline="0" dirty="0"/>
                        <a:t> ΣΒ</a:t>
                      </a:r>
                      <a:r>
                        <a:rPr lang="en-GB" sz="1400" dirty="0"/>
                        <a:t> </a:t>
                      </a:r>
                      <a:r>
                        <a:rPr lang="el-GR" sz="1400" dirty="0"/>
                        <a:t>μετά</a:t>
                      </a:r>
                      <a:r>
                        <a:rPr lang="el-GR" sz="1400" baseline="0" dirty="0"/>
                        <a:t> το λύκειο</a:t>
                      </a:r>
                      <a:endParaRPr lang="en-GB" sz="1400" dirty="0"/>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rgbClr val="E0DED8"/>
                    </a:solidFill>
                  </a:tcPr>
                </a:tc>
                <a:tc>
                  <a:txBody>
                    <a:bodyPr/>
                    <a:lstStyle/>
                    <a:p>
                      <a:r>
                        <a:rPr lang="el-GR" sz="1400" dirty="0"/>
                        <a:t>Αύξηση</a:t>
                      </a:r>
                      <a:r>
                        <a:rPr lang="el-GR" sz="1400" baseline="0" dirty="0"/>
                        <a:t> </a:t>
                      </a:r>
                      <a:r>
                        <a:rPr lang="en-GB" sz="1400" dirty="0"/>
                        <a:t>CHD</a:t>
                      </a:r>
                      <a:r>
                        <a:rPr lang="en-GB" sz="1400" baseline="0" dirty="0"/>
                        <a:t>  3-6%</a:t>
                      </a:r>
                      <a:endParaRPr lang="en-GB" sz="1400" dirty="0"/>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1"/>
                  </a:ext>
                </a:extLst>
              </a:tr>
              <a:tr h="914679">
                <a:tc>
                  <a:txBody>
                    <a:bodyPr/>
                    <a:lstStyle/>
                    <a:p>
                      <a:r>
                        <a:rPr lang="en-GB" sz="1400" dirty="0"/>
                        <a:t>1 kg</a:t>
                      </a:r>
                      <a:r>
                        <a:rPr lang="en-GB" sz="1400" baseline="0" dirty="0"/>
                        <a:t> </a:t>
                      </a:r>
                      <a:r>
                        <a:rPr lang="el-GR" sz="1400" baseline="0" dirty="0"/>
                        <a:t>μείωσης ΣΒ</a:t>
                      </a:r>
                      <a:endParaRPr lang="en-GB" sz="1400" dirty="0"/>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r>
                        <a:rPr lang="el-GR" sz="1400" baseline="0" dirty="0"/>
                        <a:t>Χοληστερόλη </a:t>
                      </a:r>
                      <a:r>
                        <a:rPr lang="en-GB" sz="1400" baseline="0" dirty="0"/>
                        <a:t>(-1%); LDL (-0.7%); TG (-1.9%); </a:t>
                      </a:r>
                      <a:r>
                        <a:rPr lang="el-GR" sz="1400" baseline="0" dirty="0"/>
                        <a:t>ΣΑΠ</a:t>
                      </a:r>
                      <a:r>
                        <a:rPr lang="en-GB" sz="1400" baseline="0" dirty="0"/>
                        <a:t> (-0.5%); </a:t>
                      </a:r>
                      <a:r>
                        <a:rPr lang="el-GR" sz="1400" baseline="0" dirty="0"/>
                        <a:t>ΔΑΠ </a:t>
                      </a:r>
                      <a:r>
                        <a:rPr lang="en-GB" sz="1400" baseline="0" dirty="0"/>
                        <a:t>(-0.4%); </a:t>
                      </a:r>
                      <a:r>
                        <a:rPr lang="el-GR" sz="1400" baseline="0" dirty="0"/>
                        <a:t>Γλυκόζη </a:t>
                      </a:r>
                      <a:r>
                        <a:rPr lang="en-GB" sz="1400" baseline="0" dirty="0"/>
                        <a:t>(-0.2mM)</a:t>
                      </a:r>
                      <a:endParaRPr lang="en-GB" sz="1400" dirty="0"/>
                    </a:p>
                  </a:txBody>
                  <a:tcPr anchor="ctr">
                    <a:lnL>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44986">
                <a:tc>
                  <a:txBody>
                    <a:bodyPr/>
                    <a:lstStyle/>
                    <a:p>
                      <a:r>
                        <a:rPr lang="el-GR" sz="1400" dirty="0"/>
                        <a:t>Κάθε</a:t>
                      </a:r>
                      <a:r>
                        <a:rPr lang="el-GR" sz="1400" baseline="0" dirty="0"/>
                        <a:t> </a:t>
                      </a:r>
                      <a:r>
                        <a:rPr lang="en-GB" sz="1400" dirty="0"/>
                        <a:t>1% </a:t>
                      </a:r>
                      <a:r>
                        <a:rPr lang="el-GR" sz="1400" dirty="0" err="1"/>
                        <a:t>ανω</a:t>
                      </a:r>
                      <a:r>
                        <a:rPr lang="el-GR" sz="1400" baseline="0" dirty="0"/>
                        <a:t> του βέλτιστου</a:t>
                      </a:r>
                      <a:r>
                        <a:rPr lang="en-GB" sz="1400" dirty="0"/>
                        <a:t> BMI</a:t>
                      </a:r>
                    </a:p>
                  </a:txBody>
                  <a:tcPr anchor="ctr">
                    <a:lnL w="12700" cmpd="sng">
                      <a:noFill/>
                    </a:lnL>
                    <a:lnR>
                      <a:noFill/>
                    </a:lnR>
                    <a:lnT w="12700" cmpd="sng">
                      <a:noFill/>
                    </a:lnT>
                    <a:lnB w="9525" cap="flat" cmpd="sng" algn="ctr">
                      <a:solidFill>
                        <a:srgbClr val="001965"/>
                      </a:solidFill>
                      <a:prstDash val="solid"/>
                      <a:round/>
                      <a:headEnd type="none" w="med" len="med"/>
                      <a:tailEnd type="none" w="med" len="med"/>
                    </a:lnB>
                    <a:lnTlToBr w="12700" cmpd="sng">
                      <a:noFill/>
                      <a:prstDash val="solid"/>
                    </a:lnTlToBr>
                    <a:lnBlToTr w="12700" cmpd="sng">
                      <a:noFill/>
                      <a:prstDash val="solid"/>
                    </a:lnBlToTr>
                    <a:solidFill>
                      <a:srgbClr val="E0DED8"/>
                    </a:solidFill>
                  </a:tcPr>
                </a:tc>
                <a:tc>
                  <a:txBody>
                    <a:bodyPr/>
                    <a:lstStyle/>
                    <a:p>
                      <a:r>
                        <a:rPr lang="el-GR" sz="1400" baseline="0" dirty="0"/>
                        <a:t>Αύξηση </a:t>
                      </a:r>
                      <a:r>
                        <a:rPr lang="en-GB" sz="1400" baseline="0" dirty="0"/>
                        <a:t>CHD </a:t>
                      </a:r>
                      <a:r>
                        <a:rPr lang="el-GR" sz="1400" baseline="0" dirty="0"/>
                        <a:t>κινδύνου</a:t>
                      </a:r>
                      <a:r>
                        <a:rPr lang="en-GB" sz="1400" baseline="0" dirty="0"/>
                        <a:t> 3.3-3.6%</a:t>
                      </a:r>
                      <a:endParaRPr lang="en-GB" sz="1400" dirty="0"/>
                    </a:p>
                  </a:txBody>
                  <a:tcPr anchor="ctr">
                    <a:lnL>
                      <a:noFill/>
                    </a:lnL>
                    <a:lnR w="12700" cmpd="sng">
                      <a:noFill/>
                    </a:lnR>
                    <a:lnT w="12700" cmpd="sng">
                      <a:noFill/>
                    </a:lnT>
                    <a:lnB w="9525" cap="flat" cmpd="sng" algn="ctr">
                      <a:solidFill>
                        <a:srgbClr val="001965"/>
                      </a:solidFill>
                      <a:prstDash val="solid"/>
                      <a:round/>
                      <a:headEnd type="none" w="med" len="med"/>
                      <a:tailEnd type="none" w="med" len="med"/>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3"/>
                  </a:ext>
                </a:extLst>
              </a:tr>
            </a:tbl>
          </a:graphicData>
        </a:graphic>
      </p:graphicFrame>
      <p:sp>
        <p:nvSpPr>
          <p:cNvPr id="3" name="Round Same Side Corner Rectangle 2"/>
          <p:cNvSpPr/>
          <p:nvPr/>
        </p:nvSpPr>
        <p:spPr>
          <a:xfrm rot="16200000">
            <a:off x="584179" y="965216"/>
            <a:ext cx="2868657" cy="3376611"/>
          </a:xfrm>
          <a:prstGeom prst="round2SameRect">
            <a:avLst>
              <a:gd name="adj1" fmla="val 4423"/>
              <a:gd name="adj2" fmla="val 0"/>
            </a:avLst>
          </a:prstGeom>
          <a:solidFill>
            <a:srgbClr val="009FDA"/>
          </a:solidFill>
          <a:ln>
            <a:noFill/>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indent="0">
              <a:buNone/>
            </a:pPr>
            <a:r>
              <a:rPr lang="el-GR" sz="1600" b="1" dirty="0"/>
              <a:t>Οφέλη σταθερής απώλειας βάρους </a:t>
            </a:r>
            <a:r>
              <a:rPr lang="en-GB" sz="1600" b="1" dirty="0"/>
              <a:t> (≥5%):</a:t>
            </a:r>
          </a:p>
          <a:p>
            <a:pPr marL="0" indent="0">
              <a:buNone/>
            </a:pPr>
            <a:endParaRPr lang="en-GB" sz="1600" b="1" dirty="0"/>
          </a:p>
          <a:p>
            <a:pPr marL="285750" indent="-285750">
              <a:buFont typeface="Arial" panose="020B0604020202020204" pitchFamily="34" charset="0"/>
              <a:buChar char="•"/>
            </a:pPr>
            <a:r>
              <a:rPr lang="el-GR" sz="1600" dirty="0"/>
              <a:t>Καθυστέρηση ανάπτυξης ΣΔ σε </a:t>
            </a:r>
            <a:r>
              <a:rPr lang="el-GR" sz="1600" dirty="0" err="1"/>
              <a:t>προδιαβήτη</a:t>
            </a:r>
            <a:r>
              <a:rPr lang="el-GR" sz="1600" dirty="0"/>
              <a:t> </a:t>
            </a:r>
            <a:r>
              <a:rPr lang="en-GB" sz="1600" baseline="30000" dirty="0"/>
              <a:t>1,2</a:t>
            </a:r>
          </a:p>
          <a:p>
            <a:pPr marL="285750" indent="-285750">
              <a:buFont typeface="Arial" panose="020B0604020202020204" pitchFamily="34" charset="0"/>
              <a:buChar char="•"/>
            </a:pPr>
            <a:r>
              <a:rPr lang="el-GR" sz="1600" dirty="0"/>
              <a:t>Βελτίωση </a:t>
            </a:r>
            <a:r>
              <a:rPr lang="el-GR" sz="1600" dirty="0" err="1"/>
              <a:t>γλυκαιμικού</a:t>
            </a:r>
            <a:r>
              <a:rPr lang="el-GR" sz="1600" dirty="0"/>
              <a:t> ελέγχου και </a:t>
            </a:r>
            <a:r>
              <a:rPr lang="el-GR" sz="1600" dirty="0" err="1"/>
              <a:t>λιπιδίων,Α</a:t>
            </a:r>
            <a:r>
              <a:rPr lang="el-GR" sz="1600" dirty="0"/>
              <a:t>/Π </a:t>
            </a:r>
            <a:r>
              <a:rPr lang="en-GB" sz="1600" baseline="30000" dirty="0"/>
              <a:t>3,4</a:t>
            </a:r>
          </a:p>
          <a:p>
            <a:pPr marL="285750" indent="-285750">
              <a:buFont typeface="Arial" panose="020B0604020202020204" pitchFamily="34" charset="0"/>
              <a:buChar char="•"/>
            </a:pPr>
            <a:r>
              <a:rPr lang="el-GR" sz="1600" dirty="0"/>
              <a:t>Μείωση ανάγκης </a:t>
            </a:r>
            <a:r>
              <a:rPr lang="el-GR" sz="1600" dirty="0" err="1"/>
              <a:t>φαρμ.αγωγής</a:t>
            </a:r>
            <a:r>
              <a:rPr lang="en-GB" sz="1600" baseline="30000" dirty="0"/>
              <a:t>3,4</a:t>
            </a:r>
          </a:p>
          <a:p>
            <a:pPr algn="ctr"/>
            <a:endParaRPr lang="en-GB" sz="1600" dirty="0"/>
          </a:p>
        </p:txBody>
      </p:sp>
    </p:spTree>
    <p:extLst>
      <p:ext uri="{BB962C8B-B14F-4D97-AF65-F5344CB8AC3E}">
        <p14:creationId xmlns="" xmlns:p14="http://schemas.microsoft.com/office/powerpoint/2010/main" val="124351691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422780"/>
            <a:ext cx="8509000" cy="390525"/>
          </a:xfrm>
        </p:spPr>
        <p:txBody>
          <a:bodyPr>
            <a:normAutofit fontScale="90000"/>
          </a:bodyPr>
          <a:lstStyle/>
          <a:p>
            <a:r>
              <a:rPr lang="el-GR" dirty="0"/>
              <a:t>                                 </a:t>
            </a:r>
            <a:r>
              <a:rPr lang="el-GR" sz="2400" dirty="0"/>
              <a:t>Καθημερινότητα</a:t>
            </a:r>
            <a:endParaRPr lang="en-GB" sz="2400" dirty="0"/>
          </a:p>
        </p:txBody>
      </p:sp>
      <p:sp>
        <p:nvSpPr>
          <p:cNvPr id="11" name="Text Placeholder 12"/>
          <p:cNvSpPr>
            <a:spLocks noGrp="1"/>
          </p:cNvSpPr>
          <p:nvPr>
            <p:ph type="body" sz="quarter" idx="10"/>
          </p:nvPr>
        </p:nvSpPr>
        <p:spPr>
          <a:xfrm>
            <a:off x="2192199" y="4483903"/>
            <a:ext cx="8509000" cy="407789"/>
          </a:xfrm>
        </p:spPr>
        <p:txBody>
          <a:bodyPr anchor="b"/>
          <a:lstStyle/>
          <a:p>
            <a:r>
              <a:rPr lang="el-GR" sz="800" dirty="0"/>
              <a:t>    </a:t>
            </a:r>
            <a:r>
              <a:rPr lang="en-GB" sz="1200" b="1" dirty="0"/>
              <a:t>Fox CS et. al. </a:t>
            </a:r>
            <a:r>
              <a:rPr lang="en-GB" sz="1200" b="1" i="1" dirty="0">
                <a:solidFill>
                  <a:srgbClr val="82786F"/>
                </a:solidFill>
              </a:rPr>
              <a:t>Diabetes</a:t>
            </a:r>
            <a:r>
              <a:rPr lang="en-GB" sz="1200" b="1" i="1" dirty="0"/>
              <a:t> Care </a:t>
            </a:r>
            <a:r>
              <a:rPr lang="en-GB" sz="1200" b="1" dirty="0"/>
              <a:t>2015 Sep;38(9):1777-803</a:t>
            </a:r>
          </a:p>
        </p:txBody>
      </p:sp>
      <p:grpSp>
        <p:nvGrpSpPr>
          <p:cNvPr id="18" name="Group 17"/>
          <p:cNvGrpSpPr/>
          <p:nvPr/>
        </p:nvGrpSpPr>
        <p:grpSpPr>
          <a:xfrm>
            <a:off x="383236" y="1712797"/>
            <a:ext cx="1932224" cy="1932224"/>
            <a:chOff x="1640738" y="330098"/>
            <a:chExt cx="1355140" cy="1355140"/>
          </a:xfrm>
          <a:solidFill>
            <a:srgbClr val="001965"/>
          </a:solidFill>
        </p:grpSpPr>
        <p:sp>
          <p:nvSpPr>
            <p:cNvPr id="26" name="Rounded Rectangle 25"/>
            <p:cNvSpPr/>
            <p:nvPr/>
          </p:nvSpPr>
          <p:spPr>
            <a:xfrm>
              <a:off x="1640738" y="330098"/>
              <a:ext cx="1355140" cy="13551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ounded Rectangle 4"/>
            <p:cNvSpPr/>
            <p:nvPr/>
          </p:nvSpPr>
          <p:spPr>
            <a:xfrm>
              <a:off x="1706890" y="396250"/>
              <a:ext cx="1222836" cy="12228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488950">
                <a:spcAft>
                  <a:spcPct val="35000"/>
                </a:spcAft>
              </a:pPr>
              <a:r>
                <a:rPr lang="el-GR" sz="1400" b="1" dirty="0"/>
                <a:t>Αλλαγές τρόπου διατροφής</a:t>
              </a:r>
              <a:endParaRPr lang="en-GB" sz="1400" b="1" dirty="0"/>
            </a:p>
            <a:p>
              <a:pPr lvl="0" algn="ctr" defTabSz="488950">
                <a:spcAft>
                  <a:spcPct val="35000"/>
                </a:spcAft>
              </a:pPr>
              <a:r>
                <a:rPr lang="en-GB" sz="1000" b="1" dirty="0"/>
                <a:t>(</a:t>
              </a:r>
              <a:r>
                <a:rPr lang="el-GR" sz="1000" b="1" dirty="0"/>
                <a:t>Θερμιδικός περιορισμός</a:t>
              </a:r>
              <a:r>
                <a:rPr lang="en-GB" sz="1000" b="1" dirty="0"/>
                <a:t>)</a:t>
              </a:r>
            </a:p>
          </p:txBody>
        </p:sp>
      </p:grpSp>
      <p:grpSp>
        <p:nvGrpSpPr>
          <p:cNvPr id="4" name="Group 3"/>
          <p:cNvGrpSpPr/>
          <p:nvPr/>
        </p:nvGrpSpPr>
        <p:grpSpPr>
          <a:xfrm>
            <a:off x="1885048" y="3295921"/>
            <a:ext cx="845348" cy="845348"/>
            <a:chOff x="1885048" y="3160235"/>
            <a:chExt cx="845348" cy="845348"/>
          </a:xfrm>
        </p:grpSpPr>
        <p:sp>
          <p:nvSpPr>
            <p:cNvPr id="28" name="Rounded Rectangle 27"/>
            <p:cNvSpPr/>
            <p:nvPr/>
          </p:nvSpPr>
          <p:spPr>
            <a:xfrm>
              <a:off x="1885048" y="3160235"/>
              <a:ext cx="845348" cy="845348"/>
            </a:xfrm>
            <a:prstGeom prst="roundRect">
              <a:avLst/>
            </a:prstGeom>
            <a:solidFill>
              <a:srgbClr val="001965"/>
            </a:solidFill>
            <a:ln w="19050">
              <a:solidFill>
                <a:srgbClr val="FFFF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9" name="Group 28"/>
            <p:cNvGrpSpPr/>
            <p:nvPr/>
          </p:nvGrpSpPr>
          <p:grpSpPr>
            <a:xfrm>
              <a:off x="1993599" y="3297023"/>
              <a:ext cx="603642" cy="538312"/>
              <a:chOff x="468566" y="1482008"/>
              <a:chExt cx="457065" cy="407599"/>
            </a:xfrm>
          </p:grpSpPr>
          <p:sp>
            <p:nvSpPr>
              <p:cNvPr id="30" name="Freeform 534"/>
              <p:cNvSpPr>
                <a:spLocks/>
              </p:cNvSpPr>
              <p:nvPr/>
            </p:nvSpPr>
            <p:spPr bwMode="auto">
              <a:xfrm>
                <a:off x="682259" y="1482008"/>
                <a:ext cx="116740" cy="116740"/>
              </a:xfrm>
              <a:custGeom>
                <a:avLst/>
                <a:gdLst>
                  <a:gd name="T0" fmla="*/ 58 w 60"/>
                  <a:gd name="T1" fmla="*/ 0 h 60"/>
                  <a:gd name="T2" fmla="*/ 13 w 60"/>
                  <a:gd name="T3" fmla="*/ 60 h 60"/>
                  <a:gd name="T4" fmla="*/ 58 w 60"/>
                  <a:gd name="T5" fmla="*/ 0 h 60"/>
                </a:gdLst>
                <a:ahLst/>
                <a:cxnLst>
                  <a:cxn ang="0">
                    <a:pos x="T0" y="T1"/>
                  </a:cxn>
                  <a:cxn ang="0">
                    <a:pos x="T2" y="T3"/>
                  </a:cxn>
                  <a:cxn ang="0">
                    <a:pos x="T4" y="T5"/>
                  </a:cxn>
                </a:cxnLst>
                <a:rect l="0" t="0" r="r" b="b"/>
                <a:pathLst>
                  <a:path w="60" h="60">
                    <a:moveTo>
                      <a:pt x="58" y="0"/>
                    </a:moveTo>
                    <a:cubicBezTo>
                      <a:pt x="60" y="24"/>
                      <a:pt x="45" y="60"/>
                      <a:pt x="13" y="60"/>
                    </a:cubicBezTo>
                    <a:cubicBezTo>
                      <a:pt x="0" y="24"/>
                      <a:pt x="41" y="3"/>
                      <a:pt x="58" y="0"/>
                    </a:cubicBezTo>
                  </a:path>
                </a:pathLst>
              </a:cu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1" name="Freeform 535"/>
              <p:cNvSpPr>
                <a:spLocks/>
              </p:cNvSpPr>
              <p:nvPr/>
            </p:nvSpPr>
            <p:spPr bwMode="auto">
              <a:xfrm>
                <a:off x="618942" y="1513667"/>
                <a:ext cx="87060" cy="85082"/>
              </a:xfrm>
              <a:custGeom>
                <a:avLst/>
                <a:gdLst>
                  <a:gd name="T0" fmla="*/ 2 w 45"/>
                  <a:gd name="T1" fmla="*/ 0 h 44"/>
                  <a:gd name="T2" fmla="*/ 35 w 45"/>
                  <a:gd name="T3" fmla="*/ 44 h 44"/>
                  <a:gd name="T4" fmla="*/ 2 w 45"/>
                  <a:gd name="T5" fmla="*/ 0 h 44"/>
                </a:gdLst>
                <a:ahLst/>
                <a:cxnLst>
                  <a:cxn ang="0">
                    <a:pos x="T0" y="T1"/>
                  </a:cxn>
                  <a:cxn ang="0">
                    <a:pos x="T2" y="T3"/>
                  </a:cxn>
                  <a:cxn ang="0">
                    <a:pos x="T4" y="T5"/>
                  </a:cxn>
                </a:cxnLst>
                <a:rect l="0" t="0" r="r" b="b"/>
                <a:pathLst>
                  <a:path w="45" h="44">
                    <a:moveTo>
                      <a:pt x="2" y="0"/>
                    </a:moveTo>
                    <a:cubicBezTo>
                      <a:pt x="0" y="17"/>
                      <a:pt x="12" y="44"/>
                      <a:pt x="35" y="44"/>
                    </a:cubicBezTo>
                    <a:cubicBezTo>
                      <a:pt x="45" y="17"/>
                      <a:pt x="14" y="2"/>
                      <a:pt x="2" y="0"/>
                    </a:cubicBezTo>
                  </a:path>
                </a:pathLst>
              </a:cu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32" name="Freeform 536"/>
              <p:cNvSpPr>
                <a:spLocks/>
              </p:cNvSpPr>
              <p:nvPr/>
            </p:nvSpPr>
            <p:spPr bwMode="auto">
              <a:xfrm>
                <a:off x="468566" y="1600726"/>
                <a:ext cx="457065" cy="288881"/>
              </a:xfrm>
              <a:custGeom>
                <a:avLst/>
                <a:gdLst>
                  <a:gd name="T0" fmla="*/ 173 w 236"/>
                  <a:gd name="T1" fmla="*/ 5 h 149"/>
                  <a:gd name="T2" fmla="*/ 118 w 236"/>
                  <a:gd name="T3" fmla="*/ 11 h 149"/>
                  <a:gd name="T4" fmla="*/ 63 w 236"/>
                  <a:gd name="T5" fmla="*/ 5 h 149"/>
                  <a:gd name="T6" fmla="*/ 87 w 236"/>
                  <a:gd name="T7" fmla="*/ 147 h 149"/>
                  <a:gd name="T8" fmla="*/ 118 w 236"/>
                  <a:gd name="T9" fmla="*/ 140 h 149"/>
                  <a:gd name="T10" fmla="*/ 149 w 236"/>
                  <a:gd name="T11" fmla="*/ 147 h 149"/>
                  <a:gd name="T12" fmla="*/ 173 w 236"/>
                  <a:gd name="T13" fmla="*/ 5 h 149"/>
                </a:gdLst>
                <a:ahLst/>
                <a:cxnLst>
                  <a:cxn ang="0">
                    <a:pos x="T0" y="T1"/>
                  </a:cxn>
                  <a:cxn ang="0">
                    <a:pos x="T2" y="T3"/>
                  </a:cxn>
                  <a:cxn ang="0">
                    <a:pos x="T4" y="T5"/>
                  </a:cxn>
                  <a:cxn ang="0">
                    <a:pos x="T6" y="T7"/>
                  </a:cxn>
                  <a:cxn ang="0">
                    <a:pos x="T8" y="T9"/>
                  </a:cxn>
                  <a:cxn ang="0">
                    <a:pos x="T10" y="T11"/>
                  </a:cxn>
                  <a:cxn ang="0">
                    <a:pos x="T12" y="T13"/>
                  </a:cxn>
                </a:cxnLst>
                <a:rect l="0" t="0" r="r" b="b"/>
                <a:pathLst>
                  <a:path w="236" h="149">
                    <a:moveTo>
                      <a:pt x="173" y="5"/>
                    </a:moveTo>
                    <a:cubicBezTo>
                      <a:pt x="153" y="0"/>
                      <a:pt x="133" y="11"/>
                      <a:pt x="118" y="11"/>
                    </a:cubicBezTo>
                    <a:cubicBezTo>
                      <a:pt x="103" y="11"/>
                      <a:pt x="83" y="0"/>
                      <a:pt x="63" y="5"/>
                    </a:cubicBezTo>
                    <a:cubicBezTo>
                      <a:pt x="0" y="21"/>
                      <a:pt x="39" y="141"/>
                      <a:pt x="87" y="147"/>
                    </a:cubicBezTo>
                    <a:cubicBezTo>
                      <a:pt x="101" y="149"/>
                      <a:pt x="108" y="140"/>
                      <a:pt x="118" y="140"/>
                    </a:cubicBezTo>
                    <a:cubicBezTo>
                      <a:pt x="128" y="140"/>
                      <a:pt x="135" y="149"/>
                      <a:pt x="149" y="147"/>
                    </a:cubicBezTo>
                    <a:cubicBezTo>
                      <a:pt x="197" y="141"/>
                      <a:pt x="236" y="21"/>
                      <a:pt x="173" y="5"/>
                    </a:cubicBezTo>
                  </a:path>
                </a:pathLst>
              </a:cu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GB"/>
              </a:p>
            </p:txBody>
          </p:sp>
          <p:sp>
            <p:nvSpPr>
              <p:cNvPr id="33" name="Heart 32"/>
              <p:cNvSpPr/>
              <p:nvPr/>
            </p:nvSpPr>
            <p:spPr>
              <a:xfrm>
                <a:off x="592507" y="1656050"/>
                <a:ext cx="209181" cy="182594"/>
              </a:xfrm>
              <a:prstGeom prst="heart">
                <a:avLst/>
              </a:prstGeom>
              <a:solidFill>
                <a:srgbClr val="001965"/>
              </a:solidFill>
              <a:ln w="25400" cap="flat" cmpd="sng" algn="ctr">
                <a:noFill/>
                <a:prstDash val="solid"/>
              </a:ln>
              <a:effectLst/>
              <a:extLst>
                <a:ext uri="{91240B29-F687-4F45-9708-019B960494DF}">
                  <a14:hiddenLine xmlns="" xmlns:a14="http://schemas.microsoft.com/office/drawing/2010/main" w="25400" cap="flat" cmpd="sng" algn="ctr">
                    <a:solidFill>
                      <a:schemeClr val="accent5">
                        <a:shade val="50000"/>
                      </a:schemeClr>
                    </a:solidFill>
                    <a:prstDash val="solid"/>
                  </a14:hiddenLine>
                </a:ext>
              </a:extLst>
            </p:spPr>
            <p:style>
              <a:lnRef idx="2">
                <a:schemeClr val="accent5">
                  <a:shade val="50000"/>
                </a:schemeClr>
              </a:lnRef>
              <a:fillRef idx="1">
                <a:schemeClr val="accent5"/>
              </a:fillRef>
              <a:effectRef idx="0">
                <a:schemeClr val="accent5"/>
              </a:effectRef>
              <a:fontRef idx="minor">
                <a:schemeClr val="lt1"/>
              </a:fontRef>
            </p:style>
            <p:txBody>
              <a:bodyPr lIns="72000" tIns="27000" rIns="72000" bIns="27000" rtlCol="0" anchor="ctr"/>
              <a:lstStyle/>
              <a:p>
                <a:endParaRPr lang="en-GB" sz="1400" b="1">
                  <a:solidFill>
                    <a:srgbClr val="FFFFFF"/>
                  </a:solidFill>
                  <a:latin typeface="Verdana"/>
                </a:endParaRPr>
              </a:p>
            </p:txBody>
          </p:sp>
        </p:grpSp>
      </p:grpSp>
      <p:sp>
        <p:nvSpPr>
          <p:cNvPr id="35" name="Rounded Rectangle 34"/>
          <p:cNvSpPr/>
          <p:nvPr/>
        </p:nvSpPr>
        <p:spPr>
          <a:xfrm>
            <a:off x="3256708" y="1712797"/>
            <a:ext cx="1932224" cy="1932224"/>
          </a:xfrm>
          <a:prstGeom prst="roundRect">
            <a:avLst/>
          </a:prstGeom>
          <a:solidFill>
            <a:srgbClr val="009FD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Rounded Rectangle 4"/>
          <p:cNvSpPr/>
          <p:nvPr/>
        </p:nvSpPr>
        <p:spPr>
          <a:xfrm>
            <a:off x="3351031" y="1773000"/>
            <a:ext cx="1743579" cy="174357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488950">
              <a:spcAft>
                <a:spcPct val="35000"/>
              </a:spcAft>
            </a:pPr>
            <a:r>
              <a:rPr lang="el-GR" sz="1400" b="1" dirty="0"/>
              <a:t>Αύξηση καθημερινής φυσικής δραστηριότητας και αερόβιας άσκησης</a:t>
            </a:r>
            <a:endParaRPr lang="en-GB" sz="1400" b="1" dirty="0"/>
          </a:p>
          <a:p>
            <a:pPr lvl="0" algn="ctr" defTabSz="488950">
              <a:spcAft>
                <a:spcPct val="35000"/>
              </a:spcAft>
            </a:pPr>
            <a:r>
              <a:rPr lang="en-GB" sz="1000" b="1" dirty="0"/>
              <a:t>(3-5 </a:t>
            </a:r>
            <a:r>
              <a:rPr lang="el-GR" sz="1000" b="1" dirty="0" err="1"/>
              <a:t>ημ</a:t>
            </a:r>
            <a:r>
              <a:rPr lang="en-GB" sz="1000" b="1" dirty="0"/>
              <a:t>/</a:t>
            </a:r>
            <a:r>
              <a:rPr lang="el-GR" sz="1000" b="1" dirty="0" err="1"/>
              <a:t>εβδ</a:t>
            </a:r>
            <a:r>
              <a:rPr lang="en-GB" sz="1000" b="1" dirty="0"/>
              <a:t>)</a:t>
            </a:r>
          </a:p>
        </p:txBody>
      </p:sp>
      <p:grpSp>
        <p:nvGrpSpPr>
          <p:cNvPr id="41" name="Group 40"/>
          <p:cNvGrpSpPr/>
          <p:nvPr/>
        </p:nvGrpSpPr>
        <p:grpSpPr>
          <a:xfrm>
            <a:off x="6102803" y="1712797"/>
            <a:ext cx="2052988" cy="2052988"/>
            <a:chOff x="1640738" y="1789480"/>
            <a:chExt cx="1355140" cy="1355140"/>
          </a:xfrm>
          <a:solidFill>
            <a:srgbClr val="001965"/>
          </a:solidFill>
        </p:grpSpPr>
        <p:sp>
          <p:nvSpPr>
            <p:cNvPr id="42" name="Rounded Rectangle 41"/>
            <p:cNvSpPr/>
            <p:nvPr/>
          </p:nvSpPr>
          <p:spPr>
            <a:xfrm>
              <a:off x="1640738" y="1789480"/>
              <a:ext cx="1355140" cy="13551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4"/>
            <p:cNvSpPr/>
            <p:nvPr/>
          </p:nvSpPr>
          <p:spPr>
            <a:xfrm>
              <a:off x="1706890" y="1855632"/>
              <a:ext cx="1222836" cy="12228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488950">
                <a:spcAft>
                  <a:spcPct val="35000"/>
                </a:spcAft>
              </a:pPr>
              <a:r>
                <a:rPr lang="el-GR" sz="1400" b="1" dirty="0"/>
                <a:t>Αλλαγές συμπεριφοράς σχετιζόμενες με τον τρόπο ζωής</a:t>
              </a:r>
              <a:endParaRPr lang="en-GB" sz="1400" b="1" dirty="0"/>
            </a:p>
          </p:txBody>
        </p:sp>
      </p:grpSp>
      <p:grpSp>
        <p:nvGrpSpPr>
          <p:cNvPr id="5" name="Group 4"/>
          <p:cNvGrpSpPr/>
          <p:nvPr/>
        </p:nvGrpSpPr>
        <p:grpSpPr>
          <a:xfrm>
            <a:off x="4731142" y="3295921"/>
            <a:ext cx="845348" cy="845348"/>
            <a:chOff x="4731142" y="3174540"/>
            <a:chExt cx="845348" cy="845348"/>
          </a:xfrm>
        </p:grpSpPr>
        <p:sp>
          <p:nvSpPr>
            <p:cNvPr id="37" name="Rounded Rectangle 36"/>
            <p:cNvSpPr/>
            <p:nvPr/>
          </p:nvSpPr>
          <p:spPr>
            <a:xfrm>
              <a:off x="4731142" y="3174540"/>
              <a:ext cx="845348" cy="845348"/>
            </a:xfrm>
            <a:prstGeom prst="roundRect">
              <a:avLst/>
            </a:prstGeom>
            <a:solidFill>
              <a:srgbClr val="009FDA"/>
            </a:solidFill>
            <a:ln w="19050">
              <a:solidFill>
                <a:srgbClr val="FFFF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Freeform 47"/>
            <p:cNvSpPr/>
            <p:nvPr/>
          </p:nvSpPr>
          <p:spPr>
            <a:xfrm>
              <a:off x="4913217" y="3224665"/>
              <a:ext cx="551430" cy="745097"/>
            </a:xfrm>
            <a:custGeom>
              <a:avLst/>
              <a:gdLst>
                <a:gd name="connsiteX0" fmla="*/ 482803 w 2150668"/>
                <a:gd name="connsiteY0" fmla="*/ 0 h 2991917"/>
                <a:gd name="connsiteX1" fmla="*/ 512064 w 2150668"/>
                <a:gd name="connsiteY1" fmla="*/ 219456 h 2991917"/>
                <a:gd name="connsiteX2" fmla="*/ 775411 w 2150668"/>
                <a:gd name="connsiteY2" fmla="*/ 958292 h 2991917"/>
                <a:gd name="connsiteX3" fmla="*/ 1038758 w 2150668"/>
                <a:gd name="connsiteY3" fmla="*/ 1484986 h 2991917"/>
                <a:gd name="connsiteX4" fmla="*/ 1221638 w 2150668"/>
                <a:gd name="connsiteY4" fmla="*/ 1616660 h 2991917"/>
                <a:gd name="connsiteX5" fmla="*/ 1382572 w 2150668"/>
                <a:gd name="connsiteY5" fmla="*/ 1609344 h 2991917"/>
                <a:gd name="connsiteX6" fmla="*/ 1528876 w 2150668"/>
                <a:gd name="connsiteY6" fmla="*/ 1609344 h 2991917"/>
                <a:gd name="connsiteX7" fmla="*/ 1536192 w 2150668"/>
                <a:gd name="connsiteY7" fmla="*/ 1148487 h 2991917"/>
                <a:gd name="connsiteX8" fmla="*/ 1660550 w 2150668"/>
                <a:gd name="connsiteY8" fmla="*/ 768096 h 2991917"/>
                <a:gd name="connsiteX9" fmla="*/ 1682496 w 2150668"/>
                <a:gd name="connsiteY9" fmla="*/ 577901 h 2991917"/>
                <a:gd name="connsiteX10" fmla="*/ 1726387 w 2150668"/>
                <a:gd name="connsiteY10" fmla="*/ 555956 h 2991917"/>
                <a:gd name="connsiteX11" fmla="*/ 1733702 w 2150668"/>
                <a:gd name="connsiteY11" fmla="*/ 724205 h 2991917"/>
                <a:gd name="connsiteX12" fmla="*/ 1799539 w 2150668"/>
                <a:gd name="connsiteY12" fmla="*/ 716890 h 2991917"/>
                <a:gd name="connsiteX13" fmla="*/ 1704441 w 2150668"/>
                <a:gd name="connsiteY13" fmla="*/ 790042 h 2991917"/>
                <a:gd name="connsiteX14" fmla="*/ 1645920 w 2150668"/>
                <a:gd name="connsiteY14" fmla="*/ 1214324 h 2991917"/>
                <a:gd name="connsiteX15" fmla="*/ 1667865 w 2150668"/>
                <a:gd name="connsiteY15" fmla="*/ 1777594 h 2991917"/>
                <a:gd name="connsiteX16" fmla="*/ 1726387 w 2150668"/>
                <a:gd name="connsiteY16" fmla="*/ 1806855 h 2991917"/>
                <a:gd name="connsiteX17" fmla="*/ 1777593 w 2150668"/>
                <a:gd name="connsiteY17" fmla="*/ 1733703 h 2991917"/>
                <a:gd name="connsiteX18" fmla="*/ 1770278 w 2150668"/>
                <a:gd name="connsiteY18" fmla="*/ 1653236 h 2991917"/>
                <a:gd name="connsiteX19" fmla="*/ 1872691 w 2150668"/>
                <a:gd name="connsiteY19" fmla="*/ 1675181 h 2991917"/>
                <a:gd name="connsiteX20" fmla="*/ 1931212 w 2150668"/>
                <a:gd name="connsiteY20" fmla="*/ 1653236 h 2991917"/>
                <a:gd name="connsiteX21" fmla="*/ 2040940 w 2150668"/>
                <a:gd name="connsiteY21" fmla="*/ 1719072 h 2991917"/>
                <a:gd name="connsiteX22" fmla="*/ 2150668 w 2150668"/>
                <a:gd name="connsiteY22" fmla="*/ 1975104 h 2991917"/>
                <a:gd name="connsiteX23" fmla="*/ 2136038 w 2150668"/>
                <a:gd name="connsiteY23" fmla="*/ 2099463 h 2991917"/>
                <a:gd name="connsiteX24" fmla="*/ 2040940 w 2150668"/>
                <a:gd name="connsiteY24" fmla="*/ 2084832 h 2991917"/>
                <a:gd name="connsiteX25" fmla="*/ 1784908 w 2150668"/>
                <a:gd name="connsiteY25" fmla="*/ 1931213 h 2991917"/>
                <a:gd name="connsiteX26" fmla="*/ 1689811 w 2150668"/>
                <a:gd name="connsiteY26" fmla="*/ 1909268 h 2991917"/>
                <a:gd name="connsiteX27" fmla="*/ 1726387 w 2150668"/>
                <a:gd name="connsiteY27" fmla="*/ 1997050 h 2991917"/>
                <a:gd name="connsiteX28" fmla="*/ 1689811 w 2150668"/>
                <a:gd name="connsiteY28" fmla="*/ 2370125 h 2991917"/>
                <a:gd name="connsiteX29" fmla="*/ 1704441 w 2150668"/>
                <a:gd name="connsiteY29" fmla="*/ 2465223 h 2991917"/>
                <a:gd name="connsiteX30" fmla="*/ 1741017 w 2150668"/>
                <a:gd name="connsiteY30" fmla="*/ 2852928 h 2991917"/>
                <a:gd name="connsiteX31" fmla="*/ 1945843 w 2150668"/>
                <a:gd name="connsiteY31" fmla="*/ 2933396 h 2991917"/>
                <a:gd name="connsiteX32" fmla="*/ 1697126 w 2150668"/>
                <a:gd name="connsiteY32" fmla="*/ 2911450 h 2991917"/>
                <a:gd name="connsiteX33" fmla="*/ 1594713 w 2150668"/>
                <a:gd name="connsiteY33" fmla="*/ 2406701 h 2991917"/>
                <a:gd name="connsiteX34" fmla="*/ 1528876 w 2150668"/>
                <a:gd name="connsiteY34" fmla="*/ 2062887 h 2991917"/>
                <a:gd name="connsiteX35" fmla="*/ 1331366 w 2150668"/>
                <a:gd name="connsiteY35" fmla="*/ 1967789 h 2991917"/>
                <a:gd name="connsiteX36" fmla="*/ 1097280 w 2150668"/>
                <a:gd name="connsiteY36" fmla="*/ 1865376 h 2991917"/>
                <a:gd name="connsiteX37" fmla="*/ 943660 w 2150668"/>
                <a:gd name="connsiteY37" fmla="*/ 1872692 h 2991917"/>
                <a:gd name="connsiteX38" fmla="*/ 438912 w 2150668"/>
                <a:gd name="connsiteY38" fmla="*/ 2318919 h 2991917"/>
                <a:gd name="connsiteX39" fmla="*/ 387705 w 2150668"/>
                <a:gd name="connsiteY39" fmla="*/ 2443277 h 2991917"/>
                <a:gd name="connsiteX40" fmla="*/ 102412 w 2150668"/>
                <a:gd name="connsiteY40" fmla="*/ 2772461 h 2991917"/>
                <a:gd name="connsiteX41" fmla="*/ 87782 w 2150668"/>
                <a:gd name="connsiteY41" fmla="*/ 2860244 h 2991917"/>
                <a:gd name="connsiteX42" fmla="*/ 80467 w 2150668"/>
                <a:gd name="connsiteY42" fmla="*/ 2991917 h 2991917"/>
                <a:gd name="connsiteX43" fmla="*/ 7315 w 2150668"/>
                <a:gd name="connsiteY43" fmla="*/ 2918765 h 2991917"/>
                <a:gd name="connsiteX44" fmla="*/ 0 w 2150668"/>
                <a:gd name="connsiteY44" fmla="*/ 2772461 h 2991917"/>
                <a:gd name="connsiteX45" fmla="*/ 95097 w 2150668"/>
                <a:gd name="connsiteY45" fmla="*/ 2648103 h 2991917"/>
                <a:gd name="connsiteX46" fmla="*/ 329184 w 2150668"/>
                <a:gd name="connsiteY46" fmla="*/ 2311604 h 2991917"/>
                <a:gd name="connsiteX47" fmla="*/ 746150 w 2150668"/>
                <a:gd name="connsiteY47" fmla="*/ 1631290 h 2991917"/>
                <a:gd name="connsiteX48" fmla="*/ 643737 w 2150668"/>
                <a:gd name="connsiteY48" fmla="*/ 943661 h 2991917"/>
                <a:gd name="connsiteX49" fmla="*/ 497433 w 2150668"/>
                <a:gd name="connsiteY49" fmla="*/ 395021 h 2991917"/>
                <a:gd name="connsiteX50" fmla="*/ 387705 w 2150668"/>
                <a:gd name="connsiteY50" fmla="*/ 285293 h 2991917"/>
                <a:gd name="connsiteX51" fmla="*/ 431596 w 2150668"/>
                <a:gd name="connsiteY51" fmla="*/ 256032 h 2991917"/>
                <a:gd name="connsiteX52" fmla="*/ 482803 w 2150668"/>
                <a:gd name="connsiteY52" fmla="*/ 0 h 2991917"/>
                <a:gd name="connsiteX0" fmla="*/ 482803 w 2150668"/>
                <a:gd name="connsiteY0" fmla="*/ 0 h 2991917"/>
                <a:gd name="connsiteX1" fmla="*/ 512064 w 2150668"/>
                <a:gd name="connsiteY1" fmla="*/ 219456 h 2991917"/>
                <a:gd name="connsiteX2" fmla="*/ 775411 w 2150668"/>
                <a:gd name="connsiteY2" fmla="*/ 958292 h 2991917"/>
                <a:gd name="connsiteX3" fmla="*/ 1038758 w 2150668"/>
                <a:gd name="connsiteY3" fmla="*/ 1484986 h 2991917"/>
                <a:gd name="connsiteX4" fmla="*/ 1221638 w 2150668"/>
                <a:gd name="connsiteY4" fmla="*/ 1616660 h 2991917"/>
                <a:gd name="connsiteX5" fmla="*/ 1382572 w 2150668"/>
                <a:gd name="connsiteY5" fmla="*/ 1609344 h 2991917"/>
                <a:gd name="connsiteX6" fmla="*/ 1528876 w 2150668"/>
                <a:gd name="connsiteY6" fmla="*/ 1609344 h 2991917"/>
                <a:gd name="connsiteX7" fmla="*/ 1536192 w 2150668"/>
                <a:gd name="connsiteY7" fmla="*/ 1148487 h 2991917"/>
                <a:gd name="connsiteX8" fmla="*/ 1660550 w 2150668"/>
                <a:gd name="connsiteY8" fmla="*/ 768096 h 2991917"/>
                <a:gd name="connsiteX9" fmla="*/ 1682496 w 2150668"/>
                <a:gd name="connsiteY9" fmla="*/ 577901 h 2991917"/>
                <a:gd name="connsiteX10" fmla="*/ 1726387 w 2150668"/>
                <a:gd name="connsiteY10" fmla="*/ 555956 h 2991917"/>
                <a:gd name="connsiteX11" fmla="*/ 1733702 w 2150668"/>
                <a:gd name="connsiteY11" fmla="*/ 724205 h 2991917"/>
                <a:gd name="connsiteX12" fmla="*/ 1799539 w 2150668"/>
                <a:gd name="connsiteY12" fmla="*/ 716890 h 2991917"/>
                <a:gd name="connsiteX13" fmla="*/ 1704441 w 2150668"/>
                <a:gd name="connsiteY13" fmla="*/ 790042 h 2991917"/>
                <a:gd name="connsiteX14" fmla="*/ 1645920 w 2150668"/>
                <a:gd name="connsiteY14" fmla="*/ 1214324 h 2991917"/>
                <a:gd name="connsiteX15" fmla="*/ 1667865 w 2150668"/>
                <a:gd name="connsiteY15" fmla="*/ 1777594 h 2991917"/>
                <a:gd name="connsiteX16" fmla="*/ 1726387 w 2150668"/>
                <a:gd name="connsiteY16" fmla="*/ 1806855 h 2991917"/>
                <a:gd name="connsiteX17" fmla="*/ 1777593 w 2150668"/>
                <a:gd name="connsiteY17" fmla="*/ 1733703 h 2991917"/>
                <a:gd name="connsiteX18" fmla="*/ 1770278 w 2150668"/>
                <a:gd name="connsiteY18" fmla="*/ 1653236 h 2991917"/>
                <a:gd name="connsiteX19" fmla="*/ 1872691 w 2150668"/>
                <a:gd name="connsiteY19" fmla="*/ 1675181 h 2991917"/>
                <a:gd name="connsiteX20" fmla="*/ 1931212 w 2150668"/>
                <a:gd name="connsiteY20" fmla="*/ 1653236 h 2991917"/>
                <a:gd name="connsiteX21" fmla="*/ 2040940 w 2150668"/>
                <a:gd name="connsiteY21" fmla="*/ 1719072 h 2991917"/>
                <a:gd name="connsiteX22" fmla="*/ 2150668 w 2150668"/>
                <a:gd name="connsiteY22" fmla="*/ 1975104 h 2991917"/>
                <a:gd name="connsiteX23" fmla="*/ 2136038 w 2150668"/>
                <a:gd name="connsiteY23" fmla="*/ 2099463 h 2991917"/>
                <a:gd name="connsiteX24" fmla="*/ 2040940 w 2150668"/>
                <a:gd name="connsiteY24" fmla="*/ 2084832 h 2991917"/>
                <a:gd name="connsiteX25" fmla="*/ 1784908 w 2150668"/>
                <a:gd name="connsiteY25" fmla="*/ 1931213 h 2991917"/>
                <a:gd name="connsiteX26" fmla="*/ 1689811 w 2150668"/>
                <a:gd name="connsiteY26" fmla="*/ 1909268 h 2991917"/>
                <a:gd name="connsiteX27" fmla="*/ 1726387 w 2150668"/>
                <a:gd name="connsiteY27" fmla="*/ 1997050 h 2991917"/>
                <a:gd name="connsiteX28" fmla="*/ 1689811 w 2150668"/>
                <a:gd name="connsiteY28" fmla="*/ 2370125 h 2991917"/>
                <a:gd name="connsiteX29" fmla="*/ 1704441 w 2150668"/>
                <a:gd name="connsiteY29" fmla="*/ 2465223 h 2991917"/>
                <a:gd name="connsiteX30" fmla="*/ 1741017 w 2150668"/>
                <a:gd name="connsiteY30" fmla="*/ 2852928 h 2991917"/>
                <a:gd name="connsiteX31" fmla="*/ 1945843 w 2150668"/>
                <a:gd name="connsiteY31" fmla="*/ 2933396 h 2991917"/>
                <a:gd name="connsiteX32" fmla="*/ 1697126 w 2150668"/>
                <a:gd name="connsiteY32" fmla="*/ 2911450 h 2991917"/>
                <a:gd name="connsiteX33" fmla="*/ 1594713 w 2150668"/>
                <a:gd name="connsiteY33" fmla="*/ 2406701 h 2991917"/>
                <a:gd name="connsiteX34" fmla="*/ 1528876 w 2150668"/>
                <a:gd name="connsiteY34" fmla="*/ 2062887 h 2991917"/>
                <a:gd name="connsiteX35" fmla="*/ 1331366 w 2150668"/>
                <a:gd name="connsiteY35" fmla="*/ 1967789 h 2991917"/>
                <a:gd name="connsiteX36" fmla="*/ 1097280 w 2150668"/>
                <a:gd name="connsiteY36" fmla="*/ 1865376 h 2991917"/>
                <a:gd name="connsiteX37" fmla="*/ 943660 w 2150668"/>
                <a:gd name="connsiteY37" fmla="*/ 1872692 h 2991917"/>
                <a:gd name="connsiteX38" fmla="*/ 438912 w 2150668"/>
                <a:gd name="connsiteY38" fmla="*/ 2318919 h 2991917"/>
                <a:gd name="connsiteX39" fmla="*/ 387705 w 2150668"/>
                <a:gd name="connsiteY39" fmla="*/ 2443277 h 2991917"/>
                <a:gd name="connsiteX40" fmla="*/ 102412 w 2150668"/>
                <a:gd name="connsiteY40" fmla="*/ 2772461 h 2991917"/>
                <a:gd name="connsiteX41" fmla="*/ 87782 w 2150668"/>
                <a:gd name="connsiteY41" fmla="*/ 2860244 h 2991917"/>
                <a:gd name="connsiteX42" fmla="*/ 80467 w 2150668"/>
                <a:gd name="connsiteY42" fmla="*/ 2991917 h 2991917"/>
                <a:gd name="connsiteX43" fmla="*/ 7315 w 2150668"/>
                <a:gd name="connsiteY43" fmla="*/ 2918765 h 2991917"/>
                <a:gd name="connsiteX44" fmla="*/ 0 w 2150668"/>
                <a:gd name="connsiteY44" fmla="*/ 2772461 h 2991917"/>
                <a:gd name="connsiteX45" fmla="*/ 95097 w 2150668"/>
                <a:gd name="connsiteY45" fmla="*/ 2648103 h 2991917"/>
                <a:gd name="connsiteX46" fmla="*/ 329184 w 2150668"/>
                <a:gd name="connsiteY46" fmla="*/ 2311604 h 2991917"/>
                <a:gd name="connsiteX47" fmla="*/ 746150 w 2150668"/>
                <a:gd name="connsiteY47" fmla="*/ 1631290 h 2991917"/>
                <a:gd name="connsiteX48" fmla="*/ 643737 w 2150668"/>
                <a:gd name="connsiteY48" fmla="*/ 943661 h 2991917"/>
                <a:gd name="connsiteX49" fmla="*/ 497433 w 2150668"/>
                <a:gd name="connsiteY49" fmla="*/ 395021 h 2991917"/>
                <a:gd name="connsiteX50" fmla="*/ 387705 w 2150668"/>
                <a:gd name="connsiteY50" fmla="*/ 285293 h 2991917"/>
                <a:gd name="connsiteX51" fmla="*/ 437632 w 2150668"/>
                <a:gd name="connsiteY51" fmla="*/ 219818 h 2991917"/>
                <a:gd name="connsiteX52" fmla="*/ 482803 w 2150668"/>
                <a:gd name="connsiteY52" fmla="*/ 0 h 2991917"/>
                <a:gd name="connsiteX0" fmla="*/ 482803 w 2150668"/>
                <a:gd name="connsiteY0" fmla="*/ 0 h 2991917"/>
                <a:gd name="connsiteX1" fmla="*/ 512064 w 2150668"/>
                <a:gd name="connsiteY1" fmla="*/ 219456 h 2991917"/>
                <a:gd name="connsiteX2" fmla="*/ 775411 w 2150668"/>
                <a:gd name="connsiteY2" fmla="*/ 958292 h 2991917"/>
                <a:gd name="connsiteX3" fmla="*/ 1038758 w 2150668"/>
                <a:gd name="connsiteY3" fmla="*/ 1484986 h 2991917"/>
                <a:gd name="connsiteX4" fmla="*/ 1221638 w 2150668"/>
                <a:gd name="connsiteY4" fmla="*/ 1616660 h 2991917"/>
                <a:gd name="connsiteX5" fmla="*/ 1382572 w 2150668"/>
                <a:gd name="connsiteY5" fmla="*/ 1609344 h 2991917"/>
                <a:gd name="connsiteX6" fmla="*/ 1528876 w 2150668"/>
                <a:gd name="connsiteY6" fmla="*/ 1609344 h 2991917"/>
                <a:gd name="connsiteX7" fmla="*/ 1536192 w 2150668"/>
                <a:gd name="connsiteY7" fmla="*/ 1148487 h 2991917"/>
                <a:gd name="connsiteX8" fmla="*/ 1660550 w 2150668"/>
                <a:gd name="connsiteY8" fmla="*/ 768096 h 2991917"/>
                <a:gd name="connsiteX9" fmla="*/ 1682496 w 2150668"/>
                <a:gd name="connsiteY9" fmla="*/ 577901 h 2991917"/>
                <a:gd name="connsiteX10" fmla="*/ 1726387 w 2150668"/>
                <a:gd name="connsiteY10" fmla="*/ 555956 h 2991917"/>
                <a:gd name="connsiteX11" fmla="*/ 1733702 w 2150668"/>
                <a:gd name="connsiteY11" fmla="*/ 724205 h 2991917"/>
                <a:gd name="connsiteX12" fmla="*/ 1799539 w 2150668"/>
                <a:gd name="connsiteY12" fmla="*/ 716890 h 2991917"/>
                <a:gd name="connsiteX13" fmla="*/ 1704441 w 2150668"/>
                <a:gd name="connsiteY13" fmla="*/ 790042 h 2991917"/>
                <a:gd name="connsiteX14" fmla="*/ 1645920 w 2150668"/>
                <a:gd name="connsiteY14" fmla="*/ 1214324 h 2991917"/>
                <a:gd name="connsiteX15" fmla="*/ 1667865 w 2150668"/>
                <a:gd name="connsiteY15" fmla="*/ 1777594 h 2991917"/>
                <a:gd name="connsiteX16" fmla="*/ 1726387 w 2150668"/>
                <a:gd name="connsiteY16" fmla="*/ 1806855 h 2991917"/>
                <a:gd name="connsiteX17" fmla="*/ 1777593 w 2150668"/>
                <a:gd name="connsiteY17" fmla="*/ 1733703 h 2991917"/>
                <a:gd name="connsiteX18" fmla="*/ 1770278 w 2150668"/>
                <a:gd name="connsiteY18" fmla="*/ 1653236 h 2991917"/>
                <a:gd name="connsiteX19" fmla="*/ 1872691 w 2150668"/>
                <a:gd name="connsiteY19" fmla="*/ 1675181 h 2991917"/>
                <a:gd name="connsiteX20" fmla="*/ 1931212 w 2150668"/>
                <a:gd name="connsiteY20" fmla="*/ 1653236 h 2991917"/>
                <a:gd name="connsiteX21" fmla="*/ 2040940 w 2150668"/>
                <a:gd name="connsiteY21" fmla="*/ 1719072 h 2991917"/>
                <a:gd name="connsiteX22" fmla="*/ 2150668 w 2150668"/>
                <a:gd name="connsiteY22" fmla="*/ 1975104 h 2991917"/>
                <a:gd name="connsiteX23" fmla="*/ 2136038 w 2150668"/>
                <a:gd name="connsiteY23" fmla="*/ 2099463 h 2991917"/>
                <a:gd name="connsiteX24" fmla="*/ 2040940 w 2150668"/>
                <a:gd name="connsiteY24" fmla="*/ 2084832 h 2991917"/>
                <a:gd name="connsiteX25" fmla="*/ 1784908 w 2150668"/>
                <a:gd name="connsiteY25" fmla="*/ 1931213 h 2991917"/>
                <a:gd name="connsiteX26" fmla="*/ 1689811 w 2150668"/>
                <a:gd name="connsiteY26" fmla="*/ 1909268 h 2991917"/>
                <a:gd name="connsiteX27" fmla="*/ 1726387 w 2150668"/>
                <a:gd name="connsiteY27" fmla="*/ 1997050 h 2991917"/>
                <a:gd name="connsiteX28" fmla="*/ 1689811 w 2150668"/>
                <a:gd name="connsiteY28" fmla="*/ 2370125 h 2991917"/>
                <a:gd name="connsiteX29" fmla="*/ 1704441 w 2150668"/>
                <a:gd name="connsiteY29" fmla="*/ 2465223 h 2991917"/>
                <a:gd name="connsiteX30" fmla="*/ 1741017 w 2150668"/>
                <a:gd name="connsiteY30" fmla="*/ 2852928 h 2991917"/>
                <a:gd name="connsiteX31" fmla="*/ 1945843 w 2150668"/>
                <a:gd name="connsiteY31" fmla="*/ 2933396 h 2991917"/>
                <a:gd name="connsiteX32" fmla="*/ 1697126 w 2150668"/>
                <a:gd name="connsiteY32" fmla="*/ 2911450 h 2991917"/>
                <a:gd name="connsiteX33" fmla="*/ 1594713 w 2150668"/>
                <a:gd name="connsiteY33" fmla="*/ 2406701 h 2991917"/>
                <a:gd name="connsiteX34" fmla="*/ 1528876 w 2150668"/>
                <a:gd name="connsiteY34" fmla="*/ 2062887 h 2991917"/>
                <a:gd name="connsiteX35" fmla="*/ 1331366 w 2150668"/>
                <a:gd name="connsiteY35" fmla="*/ 1967789 h 2991917"/>
                <a:gd name="connsiteX36" fmla="*/ 1097280 w 2150668"/>
                <a:gd name="connsiteY36" fmla="*/ 1865376 h 2991917"/>
                <a:gd name="connsiteX37" fmla="*/ 943660 w 2150668"/>
                <a:gd name="connsiteY37" fmla="*/ 1872692 h 2991917"/>
                <a:gd name="connsiteX38" fmla="*/ 438912 w 2150668"/>
                <a:gd name="connsiteY38" fmla="*/ 2318919 h 2991917"/>
                <a:gd name="connsiteX39" fmla="*/ 387705 w 2150668"/>
                <a:gd name="connsiteY39" fmla="*/ 2443277 h 2991917"/>
                <a:gd name="connsiteX40" fmla="*/ 102412 w 2150668"/>
                <a:gd name="connsiteY40" fmla="*/ 2772461 h 2991917"/>
                <a:gd name="connsiteX41" fmla="*/ 87782 w 2150668"/>
                <a:gd name="connsiteY41" fmla="*/ 2860244 h 2991917"/>
                <a:gd name="connsiteX42" fmla="*/ 80467 w 2150668"/>
                <a:gd name="connsiteY42" fmla="*/ 2991917 h 2991917"/>
                <a:gd name="connsiteX43" fmla="*/ 7315 w 2150668"/>
                <a:gd name="connsiteY43" fmla="*/ 2918765 h 2991917"/>
                <a:gd name="connsiteX44" fmla="*/ 0 w 2150668"/>
                <a:gd name="connsiteY44" fmla="*/ 2772461 h 2991917"/>
                <a:gd name="connsiteX45" fmla="*/ 95097 w 2150668"/>
                <a:gd name="connsiteY45" fmla="*/ 2648103 h 2991917"/>
                <a:gd name="connsiteX46" fmla="*/ 329184 w 2150668"/>
                <a:gd name="connsiteY46" fmla="*/ 2311604 h 2991917"/>
                <a:gd name="connsiteX47" fmla="*/ 746150 w 2150668"/>
                <a:gd name="connsiteY47" fmla="*/ 1631290 h 2991917"/>
                <a:gd name="connsiteX48" fmla="*/ 643737 w 2150668"/>
                <a:gd name="connsiteY48" fmla="*/ 943661 h 2991917"/>
                <a:gd name="connsiteX49" fmla="*/ 497433 w 2150668"/>
                <a:gd name="connsiteY49" fmla="*/ 395021 h 2991917"/>
                <a:gd name="connsiteX50" fmla="*/ 387705 w 2150668"/>
                <a:gd name="connsiteY50" fmla="*/ 285293 h 2991917"/>
                <a:gd name="connsiteX51" fmla="*/ 437632 w 2150668"/>
                <a:gd name="connsiteY51" fmla="*/ 219818 h 2991917"/>
                <a:gd name="connsiteX52" fmla="*/ 482803 w 2150668"/>
                <a:gd name="connsiteY52" fmla="*/ 0 h 2991917"/>
                <a:gd name="connsiteX0" fmla="*/ 482803 w 2150668"/>
                <a:gd name="connsiteY0" fmla="*/ 0 h 2991917"/>
                <a:gd name="connsiteX1" fmla="*/ 512064 w 2150668"/>
                <a:gd name="connsiteY1" fmla="*/ 219456 h 2991917"/>
                <a:gd name="connsiteX2" fmla="*/ 775411 w 2150668"/>
                <a:gd name="connsiteY2" fmla="*/ 958292 h 2991917"/>
                <a:gd name="connsiteX3" fmla="*/ 1038758 w 2150668"/>
                <a:gd name="connsiteY3" fmla="*/ 1484986 h 2991917"/>
                <a:gd name="connsiteX4" fmla="*/ 1221638 w 2150668"/>
                <a:gd name="connsiteY4" fmla="*/ 1616660 h 2991917"/>
                <a:gd name="connsiteX5" fmla="*/ 1382572 w 2150668"/>
                <a:gd name="connsiteY5" fmla="*/ 1609344 h 2991917"/>
                <a:gd name="connsiteX6" fmla="*/ 1528876 w 2150668"/>
                <a:gd name="connsiteY6" fmla="*/ 1609344 h 2991917"/>
                <a:gd name="connsiteX7" fmla="*/ 1536192 w 2150668"/>
                <a:gd name="connsiteY7" fmla="*/ 1148487 h 2991917"/>
                <a:gd name="connsiteX8" fmla="*/ 1660550 w 2150668"/>
                <a:gd name="connsiteY8" fmla="*/ 768096 h 2991917"/>
                <a:gd name="connsiteX9" fmla="*/ 1682496 w 2150668"/>
                <a:gd name="connsiteY9" fmla="*/ 577901 h 2991917"/>
                <a:gd name="connsiteX10" fmla="*/ 1726387 w 2150668"/>
                <a:gd name="connsiteY10" fmla="*/ 555956 h 2991917"/>
                <a:gd name="connsiteX11" fmla="*/ 1733702 w 2150668"/>
                <a:gd name="connsiteY11" fmla="*/ 724205 h 2991917"/>
                <a:gd name="connsiteX12" fmla="*/ 1799539 w 2150668"/>
                <a:gd name="connsiteY12" fmla="*/ 716890 h 2991917"/>
                <a:gd name="connsiteX13" fmla="*/ 1704441 w 2150668"/>
                <a:gd name="connsiteY13" fmla="*/ 790042 h 2991917"/>
                <a:gd name="connsiteX14" fmla="*/ 1645920 w 2150668"/>
                <a:gd name="connsiteY14" fmla="*/ 1214324 h 2991917"/>
                <a:gd name="connsiteX15" fmla="*/ 1667865 w 2150668"/>
                <a:gd name="connsiteY15" fmla="*/ 1777594 h 2991917"/>
                <a:gd name="connsiteX16" fmla="*/ 1726387 w 2150668"/>
                <a:gd name="connsiteY16" fmla="*/ 1806855 h 2991917"/>
                <a:gd name="connsiteX17" fmla="*/ 1777593 w 2150668"/>
                <a:gd name="connsiteY17" fmla="*/ 1733703 h 2991917"/>
                <a:gd name="connsiteX18" fmla="*/ 1770278 w 2150668"/>
                <a:gd name="connsiteY18" fmla="*/ 1653236 h 2991917"/>
                <a:gd name="connsiteX19" fmla="*/ 1872691 w 2150668"/>
                <a:gd name="connsiteY19" fmla="*/ 1675181 h 2991917"/>
                <a:gd name="connsiteX20" fmla="*/ 1931212 w 2150668"/>
                <a:gd name="connsiteY20" fmla="*/ 1653236 h 2991917"/>
                <a:gd name="connsiteX21" fmla="*/ 2040940 w 2150668"/>
                <a:gd name="connsiteY21" fmla="*/ 1719072 h 2991917"/>
                <a:gd name="connsiteX22" fmla="*/ 2150668 w 2150668"/>
                <a:gd name="connsiteY22" fmla="*/ 1975104 h 2991917"/>
                <a:gd name="connsiteX23" fmla="*/ 2136038 w 2150668"/>
                <a:gd name="connsiteY23" fmla="*/ 2099463 h 2991917"/>
                <a:gd name="connsiteX24" fmla="*/ 2040940 w 2150668"/>
                <a:gd name="connsiteY24" fmla="*/ 2084832 h 2991917"/>
                <a:gd name="connsiteX25" fmla="*/ 1784908 w 2150668"/>
                <a:gd name="connsiteY25" fmla="*/ 1931213 h 2991917"/>
                <a:gd name="connsiteX26" fmla="*/ 1689811 w 2150668"/>
                <a:gd name="connsiteY26" fmla="*/ 1909268 h 2991917"/>
                <a:gd name="connsiteX27" fmla="*/ 1726387 w 2150668"/>
                <a:gd name="connsiteY27" fmla="*/ 1997050 h 2991917"/>
                <a:gd name="connsiteX28" fmla="*/ 1689811 w 2150668"/>
                <a:gd name="connsiteY28" fmla="*/ 2370125 h 2991917"/>
                <a:gd name="connsiteX29" fmla="*/ 1704441 w 2150668"/>
                <a:gd name="connsiteY29" fmla="*/ 2465223 h 2991917"/>
                <a:gd name="connsiteX30" fmla="*/ 1741017 w 2150668"/>
                <a:gd name="connsiteY30" fmla="*/ 2852928 h 2991917"/>
                <a:gd name="connsiteX31" fmla="*/ 1945843 w 2150668"/>
                <a:gd name="connsiteY31" fmla="*/ 2933396 h 2991917"/>
                <a:gd name="connsiteX32" fmla="*/ 1697126 w 2150668"/>
                <a:gd name="connsiteY32" fmla="*/ 2911450 h 2991917"/>
                <a:gd name="connsiteX33" fmla="*/ 1594713 w 2150668"/>
                <a:gd name="connsiteY33" fmla="*/ 2406701 h 2991917"/>
                <a:gd name="connsiteX34" fmla="*/ 1528876 w 2150668"/>
                <a:gd name="connsiteY34" fmla="*/ 2062887 h 2991917"/>
                <a:gd name="connsiteX35" fmla="*/ 1331366 w 2150668"/>
                <a:gd name="connsiteY35" fmla="*/ 1967789 h 2991917"/>
                <a:gd name="connsiteX36" fmla="*/ 1097280 w 2150668"/>
                <a:gd name="connsiteY36" fmla="*/ 1865376 h 2991917"/>
                <a:gd name="connsiteX37" fmla="*/ 943660 w 2150668"/>
                <a:gd name="connsiteY37" fmla="*/ 1872692 h 2991917"/>
                <a:gd name="connsiteX38" fmla="*/ 438912 w 2150668"/>
                <a:gd name="connsiteY38" fmla="*/ 2318919 h 2991917"/>
                <a:gd name="connsiteX39" fmla="*/ 387705 w 2150668"/>
                <a:gd name="connsiteY39" fmla="*/ 2443277 h 2991917"/>
                <a:gd name="connsiteX40" fmla="*/ 102412 w 2150668"/>
                <a:gd name="connsiteY40" fmla="*/ 2772461 h 2991917"/>
                <a:gd name="connsiteX41" fmla="*/ 87782 w 2150668"/>
                <a:gd name="connsiteY41" fmla="*/ 2860244 h 2991917"/>
                <a:gd name="connsiteX42" fmla="*/ 80467 w 2150668"/>
                <a:gd name="connsiteY42" fmla="*/ 2991917 h 2991917"/>
                <a:gd name="connsiteX43" fmla="*/ 7315 w 2150668"/>
                <a:gd name="connsiteY43" fmla="*/ 2918765 h 2991917"/>
                <a:gd name="connsiteX44" fmla="*/ 0 w 2150668"/>
                <a:gd name="connsiteY44" fmla="*/ 2772461 h 2991917"/>
                <a:gd name="connsiteX45" fmla="*/ 95097 w 2150668"/>
                <a:gd name="connsiteY45" fmla="*/ 2648103 h 2991917"/>
                <a:gd name="connsiteX46" fmla="*/ 329184 w 2150668"/>
                <a:gd name="connsiteY46" fmla="*/ 2311604 h 2991917"/>
                <a:gd name="connsiteX47" fmla="*/ 746150 w 2150668"/>
                <a:gd name="connsiteY47" fmla="*/ 1631290 h 2991917"/>
                <a:gd name="connsiteX48" fmla="*/ 643737 w 2150668"/>
                <a:gd name="connsiteY48" fmla="*/ 943661 h 2991917"/>
                <a:gd name="connsiteX49" fmla="*/ 497433 w 2150668"/>
                <a:gd name="connsiteY49" fmla="*/ 395021 h 2991917"/>
                <a:gd name="connsiteX50" fmla="*/ 387705 w 2150668"/>
                <a:gd name="connsiteY50" fmla="*/ 285293 h 2991917"/>
                <a:gd name="connsiteX51" fmla="*/ 437632 w 2150668"/>
                <a:gd name="connsiteY51" fmla="*/ 219818 h 2991917"/>
                <a:gd name="connsiteX52" fmla="*/ 482803 w 2150668"/>
                <a:gd name="connsiteY52" fmla="*/ 0 h 2991917"/>
                <a:gd name="connsiteX0" fmla="*/ 482803 w 2150668"/>
                <a:gd name="connsiteY0" fmla="*/ 0 h 2991917"/>
                <a:gd name="connsiteX1" fmla="*/ 512064 w 2150668"/>
                <a:gd name="connsiteY1" fmla="*/ 219456 h 2991917"/>
                <a:gd name="connsiteX2" fmla="*/ 775411 w 2150668"/>
                <a:gd name="connsiteY2" fmla="*/ 958292 h 2991917"/>
                <a:gd name="connsiteX3" fmla="*/ 1038758 w 2150668"/>
                <a:gd name="connsiteY3" fmla="*/ 1484986 h 2991917"/>
                <a:gd name="connsiteX4" fmla="*/ 1221638 w 2150668"/>
                <a:gd name="connsiteY4" fmla="*/ 1616660 h 2991917"/>
                <a:gd name="connsiteX5" fmla="*/ 1382572 w 2150668"/>
                <a:gd name="connsiteY5" fmla="*/ 1609344 h 2991917"/>
                <a:gd name="connsiteX6" fmla="*/ 1528876 w 2150668"/>
                <a:gd name="connsiteY6" fmla="*/ 1609344 h 2991917"/>
                <a:gd name="connsiteX7" fmla="*/ 1536192 w 2150668"/>
                <a:gd name="connsiteY7" fmla="*/ 1148487 h 2991917"/>
                <a:gd name="connsiteX8" fmla="*/ 1660550 w 2150668"/>
                <a:gd name="connsiteY8" fmla="*/ 768096 h 2991917"/>
                <a:gd name="connsiteX9" fmla="*/ 1682496 w 2150668"/>
                <a:gd name="connsiteY9" fmla="*/ 577901 h 2991917"/>
                <a:gd name="connsiteX10" fmla="*/ 1726387 w 2150668"/>
                <a:gd name="connsiteY10" fmla="*/ 555956 h 2991917"/>
                <a:gd name="connsiteX11" fmla="*/ 1733702 w 2150668"/>
                <a:gd name="connsiteY11" fmla="*/ 724205 h 2991917"/>
                <a:gd name="connsiteX12" fmla="*/ 1799539 w 2150668"/>
                <a:gd name="connsiteY12" fmla="*/ 716890 h 2991917"/>
                <a:gd name="connsiteX13" fmla="*/ 1704441 w 2150668"/>
                <a:gd name="connsiteY13" fmla="*/ 790042 h 2991917"/>
                <a:gd name="connsiteX14" fmla="*/ 1645920 w 2150668"/>
                <a:gd name="connsiteY14" fmla="*/ 1214324 h 2991917"/>
                <a:gd name="connsiteX15" fmla="*/ 1667865 w 2150668"/>
                <a:gd name="connsiteY15" fmla="*/ 1777594 h 2991917"/>
                <a:gd name="connsiteX16" fmla="*/ 1726387 w 2150668"/>
                <a:gd name="connsiteY16" fmla="*/ 1806855 h 2991917"/>
                <a:gd name="connsiteX17" fmla="*/ 1777593 w 2150668"/>
                <a:gd name="connsiteY17" fmla="*/ 1733703 h 2991917"/>
                <a:gd name="connsiteX18" fmla="*/ 1770278 w 2150668"/>
                <a:gd name="connsiteY18" fmla="*/ 1653236 h 2991917"/>
                <a:gd name="connsiteX19" fmla="*/ 1872691 w 2150668"/>
                <a:gd name="connsiteY19" fmla="*/ 1675181 h 2991917"/>
                <a:gd name="connsiteX20" fmla="*/ 1931212 w 2150668"/>
                <a:gd name="connsiteY20" fmla="*/ 1653236 h 2991917"/>
                <a:gd name="connsiteX21" fmla="*/ 2040940 w 2150668"/>
                <a:gd name="connsiteY21" fmla="*/ 1719072 h 2991917"/>
                <a:gd name="connsiteX22" fmla="*/ 2150668 w 2150668"/>
                <a:gd name="connsiteY22" fmla="*/ 1975104 h 2991917"/>
                <a:gd name="connsiteX23" fmla="*/ 2136038 w 2150668"/>
                <a:gd name="connsiteY23" fmla="*/ 2099463 h 2991917"/>
                <a:gd name="connsiteX24" fmla="*/ 2040940 w 2150668"/>
                <a:gd name="connsiteY24" fmla="*/ 2084832 h 2991917"/>
                <a:gd name="connsiteX25" fmla="*/ 1784908 w 2150668"/>
                <a:gd name="connsiteY25" fmla="*/ 1931213 h 2991917"/>
                <a:gd name="connsiteX26" fmla="*/ 1689811 w 2150668"/>
                <a:gd name="connsiteY26" fmla="*/ 1909268 h 2991917"/>
                <a:gd name="connsiteX27" fmla="*/ 1726387 w 2150668"/>
                <a:gd name="connsiteY27" fmla="*/ 1997050 h 2991917"/>
                <a:gd name="connsiteX28" fmla="*/ 1689811 w 2150668"/>
                <a:gd name="connsiteY28" fmla="*/ 2370125 h 2991917"/>
                <a:gd name="connsiteX29" fmla="*/ 1704441 w 2150668"/>
                <a:gd name="connsiteY29" fmla="*/ 2465223 h 2991917"/>
                <a:gd name="connsiteX30" fmla="*/ 1741017 w 2150668"/>
                <a:gd name="connsiteY30" fmla="*/ 2852928 h 2991917"/>
                <a:gd name="connsiteX31" fmla="*/ 1945843 w 2150668"/>
                <a:gd name="connsiteY31" fmla="*/ 2933396 h 2991917"/>
                <a:gd name="connsiteX32" fmla="*/ 1697126 w 2150668"/>
                <a:gd name="connsiteY32" fmla="*/ 2911450 h 2991917"/>
                <a:gd name="connsiteX33" fmla="*/ 1594713 w 2150668"/>
                <a:gd name="connsiteY33" fmla="*/ 2406701 h 2991917"/>
                <a:gd name="connsiteX34" fmla="*/ 1528876 w 2150668"/>
                <a:gd name="connsiteY34" fmla="*/ 2062887 h 2991917"/>
                <a:gd name="connsiteX35" fmla="*/ 1331366 w 2150668"/>
                <a:gd name="connsiteY35" fmla="*/ 1967789 h 2991917"/>
                <a:gd name="connsiteX36" fmla="*/ 1097280 w 2150668"/>
                <a:gd name="connsiteY36" fmla="*/ 1865376 h 2991917"/>
                <a:gd name="connsiteX37" fmla="*/ 943660 w 2150668"/>
                <a:gd name="connsiteY37" fmla="*/ 1872692 h 2991917"/>
                <a:gd name="connsiteX38" fmla="*/ 438912 w 2150668"/>
                <a:gd name="connsiteY38" fmla="*/ 2318919 h 2991917"/>
                <a:gd name="connsiteX39" fmla="*/ 387705 w 2150668"/>
                <a:gd name="connsiteY39" fmla="*/ 2443277 h 2991917"/>
                <a:gd name="connsiteX40" fmla="*/ 102412 w 2150668"/>
                <a:gd name="connsiteY40" fmla="*/ 2772461 h 2991917"/>
                <a:gd name="connsiteX41" fmla="*/ 87782 w 2150668"/>
                <a:gd name="connsiteY41" fmla="*/ 2860244 h 2991917"/>
                <a:gd name="connsiteX42" fmla="*/ 80467 w 2150668"/>
                <a:gd name="connsiteY42" fmla="*/ 2991917 h 2991917"/>
                <a:gd name="connsiteX43" fmla="*/ 7315 w 2150668"/>
                <a:gd name="connsiteY43" fmla="*/ 2918765 h 2991917"/>
                <a:gd name="connsiteX44" fmla="*/ 0 w 2150668"/>
                <a:gd name="connsiteY44" fmla="*/ 2772461 h 2991917"/>
                <a:gd name="connsiteX45" fmla="*/ 95097 w 2150668"/>
                <a:gd name="connsiteY45" fmla="*/ 2648103 h 2991917"/>
                <a:gd name="connsiteX46" fmla="*/ 329184 w 2150668"/>
                <a:gd name="connsiteY46" fmla="*/ 2311604 h 2991917"/>
                <a:gd name="connsiteX47" fmla="*/ 746150 w 2150668"/>
                <a:gd name="connsiteY47" fmla="*/ 1631290 h 2991917"/>
                <a:gd name="connsiteX48" fmla="*/ 643737 w 2150668"/>
                <a:gd name="connsiteY48" fmla="*/ 943661 h 2991917"/>
                <a:gd name="connsiteX49" fmla="*/ 497433 w 2150668"/>
                <a:gd name="connsiteY49" fmla="*/ 395021 h 2991917"/>
                <a:gd name="connsiteX50" fmla="*/ 387705 w 2150668"/>
                <a:gd name="connsiteY50" fmla="*/ 285293 h 2991917"/>
                <a:gd name="connsiteX51" fmla="*/ 437632 w 2150668"/>
                <a:gd name="connsiteY51" fmla="*/ 219818 h 2991917"/>
                <a:gd name="connsiteX52" fmla="*/ 482803 w 2150668"/>
                <a:gd name="connsiteY52" fmla="*/ 0 h 2991917"/>
                <a:gd name="connsiteX0" fmla="*/ 482803 w 2150668"/>
                <a:gd name="connsiteY0" fmla="*/ 135 h 2992052"/>
                <a:gd name="connsiteX1" fmla="*/ 512064 w 2150668"/>
                <a:gd name="connsiteY1" fmla="*/ 219591 h 2992052"/>
                <a:gd name="connsiteX2" fmla="*/ 775411 w 2150668"/>
                <a:gd name="connsiteY2" fmla="*/ 958427 h 2992052"/>
                <a:gd name="connsiteX3" fmla="*/ 1038758 w 2150668"/>
                <a:gd name="connsiteY3" fmla="*/ 1485121 h 2992052"/>
                <a:gd name="connsiteX4" fmla="*/ 1221638 w 2150668"/>
                <a:gd name="connsiteY4" fmla="*/ 1616795 h 2992052"/>
                <a:gd name="connsiteX5" fmla="*/ 1382572 w 2150668"/>
                <a:gd name="connsiteY5" fmla="*/ 1609479 h 2992052"/>
                <a:gd name="connsiteX6" fmla="*/ 1528876 w 2150668"/>
                <a:gd name="connsiteY6" fmla="*/ 1609479 h 2992052"/>
                <a:gd name="connsiteX7" fmla="*/ 1536192 w 2150668"/>
                <a:gd name="connsiteY7" fmla="*/ 1148622 h 2992052"/>
                <a:gd name="connsiteX8" fmla="*/ 1660550 w 2150668"/>
                <a:gd name="connsiteY8" fmla="*/ 768231 h 2992052"/>
                <a:gd name="connsiteX9" fmla="*/ 1682496 w 2150668"/>
                <a:gd name="connsiteY9" fmla="*/ 578036 h 2992052"/>
                <a:gd name="connsiteX10" fmla="*/ 1726387 w 2150668"/>
                <a:gd name="connsiteY10" fmla="*/ 556091 h 2992052"/>
                <a:gd name="connsiteX11" fmla="*/ 1733702 w 2150668"/>
                <a:gd name="connsiteY11" fmla="*/ 724340 h 2992052"/>
                <a:gd name="connsiteX12" fmla="*/ 1799539 w 2150668"/>
                <a:gd name="connsiteY12" fmla="*/ 717025 h 2992052"/>
                <a:gd name="connsiteX13" fmla="*/ 1704441 w 2150668"/>
                <a:gd name="connsiteY13" fmla="*/ 790177 h 2992052"/>
                <a:gd name="connsiteX14" fmla="*/ 1645920 w 2150668"/>
                <a:gd name="connsiteY14" fmla="*/ 1214459 h 2992052"/>
                <a:gd name="connsiteX15" fmla="*/ 1667865 w 2150668"/>
                <a:gd name="connsiteY15" fmla="*/ 1777729 h 2992052"/>
                <a:gd name="connsiteX16" fmla="*/ 1726387 w 2150668"/>
                <a:gd name="connsiteY16" fmla="*/ 1806990 h 2992052"/>
                <a:gd name="connsiteX17" fmla="*/ 1777593 w 2150668"/>
                <a:gd name="connsiteY17" fmla="*/ 1733838 h 2992052"/>
                <a:gd name="connsiteX18" fmla="*/ 1770278 w 2150668"/>
                <a:gd name="connsiteY18" fmla="*/ 1653371 h 2992052"/>
                <a:gd name="connsiteX19" fmla="*/ 1872691 w 2150668"/>
                <a:gd name="connsiteY19" fmla="*/ 1675316 h 2992052"/>
                <a:gd name="connsiteX20" fmla="*/ 1931212 w 2150668"/>
                <a:gd name="connsiteY20" fmla="*/ 1653371 h 2992052"/>
                <a:gd name="connsiteX21" fmla="*/ 2040940 w 2150668"/>
                <a:gd name="connsiteY21" fmla="*/ 1719207 h 2992052"/>
                <a:gd name="connsiteX22" fmla="*/ 2150668 w 2150668"/>
                <a:gd name="connsiteY22" fmla="*/ 1975239 h 2992052"/>
                <a:gd name="connsiteX23" fmla="*/ 2136038 w 2150668"/>
                <a:gd name="connsiteY23" fmla="*/ 2099598 h 2992052"/>
                <a:gd name="connsiteX24" fmla="*/ 2040940 w 2150668"/>
                <a:gd name="connsiteY24" fmla="*/ 2084967 h 2992052"/>
                <a:gd name="connsiteX25" fmla="*/ 1784908 w 2150668"/>
                <a:gd name="connsiteY25" fmla="*/ 1931348 h 2992052"/>
                <a:gd name="connsiteX26" fmla="*/ 1689811 w 2150668"/>
                <a:gd name="connsiteY26" fmla="*/ 1909403 h 2992052"/>
                <a:gd name="connsiteX27" fmla="*/ 1726387 w 2150668"/>
                <a:gd name="connsiteY27" fmla="*/ 1997185 h 2992052"/>
                <a:gd name="connsiteX28" fmla="*/ 1689811 w 2150668"/>
                <a:gd name="connsiteY28" fmla="*/ 2370260 h 2992052"/>
                <a:gd name="connsiteX29" fmla="*/ 1704441 w 2150668"/>
                <a:gd name="connsiteY29" fmla="*/ 2465358 h 2992052"/>
                <a:gd name="connsiteX30" fmla="*/ 1741017 w 2150668"/>
                <a:gd name="connsiteY30" fmla="*/ 2853063 h 2992052"/>
                <a:gd name="connsiteX31" fmla="*/ 1945843 w 2150668"/>
                <a:gd name="connsiteY31" fmla="*/ 2933531 h 2992052"/>
                <a:gd name="connsiteX32" fmla="*/ 1697126 w 2150668"/>
                <a:gd name="connsiteY32" fmla="*/ 2911585 h 2992052"/>
                <a:gd name="connsiteX33" fmla="*/ 1594713 w 2150668"/>
                <a:gd name="connsiteY33" fmla="*/ 2406836 h 2992052"/>
                <a:gd name="connsiteX34" fmla="*/ 1528876 w 2150668"/>
                <a:gd name="connsiteY34" fmla="*/ 2063022 h 2992052"/>
                <a:gd name="connsiteX35" fmla="*/ 1331366 w 2150668"/>
                <a:gd name="connsiteY35" fmla="*/ 1967924 h 2992052"/>
                <a:gd name="connsiteX36" fmla="*/ 1097280 w 2150668"/>
                <a:gd name="connsiteY36" fmla="*/ 1865511 h 2992052"/>
                <a:gd name="connsiteX37" fmla="*/ 943660 w 2150668"/>
                <a:gd name="connsiteY37" fmla="*/ 1872827 h 2992052"/>
                <a:gd name="connsiteX38" fmla="*/ 438912 w 2150668"/>
                <a:gd name="connsiteY38" fmla="*/ 2319054 h 2992052"/>
                <a:gd name="connsiteX39" fmla="*/ 387705 w 2150668"/>
                <a:gd name="connsiteY39" fmla="*/ 2443412 h 2992052"/>
                <a:gd name="connsiteX40" fmla="*/ 102412 w 2150668"/>
                <a:gd name="connsiteY40" fmla="*/ 2772596 h 2992052"/>
                <a:gd name="connsiteX41" fmla="*/ 87782 w 2150668"/>
                <a:gd name="connsiteY41" fmla="*/ 2860379 h 2992052"/>
                <a:gd name="connsiteX42" fmla="*/ 80467 w 2150668"/>
                <a:gd name="connsiteY42" fmla="*/ 2992052 h 2992052"/>
                <a:gd name="connsiteX43" fmla="*/ 7315 w 2150668"/>
                <a:gd name="connsiteY43" fmla="*/ 2918900 h 2992052"/>
                <a:gd name="connsiteX44" fmla="*/ 0 w 2150668"/>
                <a:gd name="connsiteY44" fmla="*/ 2772596 h 2992052"/>
                <a:gd name="connsiteX45" fmla="*/ 95097 w 2150668"/>
                <a:gd name="connsiteY45" fmla="*/ 2648238 h 2992052"/>
                <a:gd name="connsiteX46" fmla="*/ 329184 w 2150668"/>
                <a:gd name="connsiteY46" fmla="*/ 2311739 h 2992052"/>
                <a:gd name="connsiteX47" fmla="*/ 746150 w 2150668"/>
                <a:gd name="connsiteY47" fmla="*/ 1631425 h 2992052"/>
                <a:gd name="connsiteX48" fmla="*/ 643737 w 2150668"/>
                <a:gd name="connsiteY48" fmla="*/ 943796 h 2992052"/>
                <a:gd name="connsiteX49" fmla="*/ 497433 w 2150668"/>
                <a:gd name="connsiteY49" fmla="*/ 395156 h 2992052"/>
                <a:gd name="connsiteX50" fmla="*/ 387705 w 2150668"/>
                <a:gd name="connsiteY50" fmla="*/ 285428 h 2992052"/>
                <a:gd name="connsiteX51" fmla="*/ 437632 w 2150668"/>
                <a:gd name="connsiteY51" fmla="*/ 219953 h 2992052"/>
                <a:gd name="connsiteX52" fmla="*/ 482803 w 2150668"/>
                <a:gd name="connsiteY52" fmla="*/ 135 h 2992052"/>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97433 w 2150668"/>
                <a:gd name="connsiteY49" fmla="*/ 395189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97433 w 2150668"/>
                <a:gd name="connsiteY49" fmla="*/ 395189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97433 w 2150668"/>
                <a:gd name="connsiteY49" fmla="*/ 395189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97433 w 2150668"/>
                <a:gd name="connsiteY49" fmla="*/ 395189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85362 w 2150668"/>
                <a:gd name="connsiteY49" fmla="*/ 401225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85362 w 2150668"/>
                <a:gd name="connsiteY49" fmla="*/ 401225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85362 w 2150668"/>
                <a:gd name="connsiteY49" fmla="*/ 401225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85362 w 2150668"/>
                <a:gd name="connsiteY49" fmla="*/ 401225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85362 w 2150668"/>
                <a:gd name="connsiteY49" fmla="*/ 401225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85362 w 2150668"/>
                <a:gd name="connsiteY49" fmla="*/ 401225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82803 w 2150668"/>
                <a:gd name="connsiteY0" fmla="*/ 168 h 2992085"/>
                <a:gd name="connsiteX1" fmla="*/ 512064 w 2150668"/>
                <a:gd name="connsiteY1" fmla="*/ 219624 h 2992085"/>
                <a:gd name="connsiteX2" fmla="*/ 775411 w 2150668"/>
                <a:gd name="connsiteY2" fmla="*/ 958460 h 2992085"/>
                <a:gd name="connsiteX3" fmla="*/ 1038758 w 2150668"/>
                <a:gd name="connsiteY3" fmla="*/ 1485154 h 2992085"/>
                <a:gd name="connsiteX4" fmla="*/ 1221638 w 2150668"/>
                <a:gd name="connsiteY4" fmla="*/ 1616828 h 2992085"/>
                <a:gd name="connsiteX5" fmla="*/ 1382572 w 2150668"/>
                <a:gd name="connsiteY5" fmla="*/ 1609512 h 2992085"/>
                <a:gd name="connsiteX6" fmla="*/ 1528876 w 2150668"/>
                <a:gd name="connsiteY6" fmla="*/ 1609512 h 2992085"/>
                <a:gd name="connsiteX7" fmla="*/ 1536192 w 2150668"/>
                <a:gd name="connsiteY7" fmla="*/ 1148655 h 2992085"/>
                <a:gd name="connsiteX8" fmla="*/ 1660550 w 2150668"/>
                <a:gd name="connsiteY8" fmla="*/ 768264 h 2992085"/>
                <a:gd name="connsiteX9" fmla="*/ 1682496 w 2150668"/>
                <a:gd name="connsiteY9" fmla="*/ 578069 h 2992085"/>
                <a:gd name="connsiteX10" fmla="*/ 1726387 w 2150668"/>
                <a:gd name="connsiteY10" fmla="*/ 556124 h 2992085"/>
                <a:gd name="connsiteX11" fmla="*/ 1733702 w 2150668"/>
                <a:gd name="connsiteY11" fmla="*/ 724373 h 2992085"/>
                <a:gd name="connsiteX12" fmla="*/ 1799539 w 2150668"/>
                <a:gd name="connsiteY12" fmla="*/ 717058 h 2992085"/>
                <a:gd name="connsiteX13" fmla="*/ 1704441 w 2150668"/>
                <a:gd name="connsiteY13" fmla="*/ 790210 h 2992085"/>
                <a:gd name="connsiteX14" fmla="*/ 1645920 w 2150668"/>
                <a:gd name="connsiteY14" fmla="*/ 1214492 h 2992085"/>
                <a:gd name="connsiteX15" fmla="*/ 1667865 w 2150668"/>
                <a:gd name="connsiteY15" fmla="*/ 1777762 h 2992085"/>
                <a:gd name="connsiteX16" fmla="*/ 1726387 w 2150668"/>
                <a:gd name="connsiteY16" fmla="*/ 1807023 h 2992085"/>
                <a:gd name="connsiteX17" fmla="*/ 1777593 w 2150668"/>
                <a:gd name="connsiteY17" fmla="*/ 1733871 h 2992085"/>
                <a:gd name="connsiteX18" fmla="*/ 1770278 w 2150668"/>
                <a:gd name="connsiteY18" fmla="*/ 1653404 h 2992085"/>
                <a:gd name="connsiteX19" fmla="*/ 1872691 w 2150668"/>
                <a:gd name="connsiteY19" fmla="*/ 1675349 h 2992085"/>
                <a:gd name="connsiteX20" fmla="*/ 1931212 w 2150668"/>
                <a:gd name="connsiteY20" fmla="*/ 1653404 h 2992085"/>
                <a:gd name="connsiteX21" fmla="*/ 2040940 w 2150668"/>
                <a:gd name="connsiteY21" fmla="*/ 1719240 h 2992085"/>
                <a:gd name="connsiteX22" fmla="*/ 2150668 w 2150668"/>
                <a:gd name="connsiteY22" fmla="*/ 1975272 h 2992085"/>
                <a:gd name="connsiteX23" fmla="*/ 2136038 w 2150668"/>
                <a:gd name="connsiteY23" fmla="*/ 2099631 h 2992085"/>
                <a:gd name="connsiteX24" fmla="*/ 2040940 w 2150668"/>
                <a:gd name="connsiteY24" fmla="*/ 2085000 h 2992085"/>
                <a:gd name="connsiteX25" fmla="*/ 1784908 w 2150668"/>
                <a:gd name="connsiteY25" fmla="*/ 1931381 h 2992085"/>
                <a:gd name="connsiteX26" fmla="*/ 1689811 w 2150668"/>
                <a:gd name="connsiteY26" fmla="*/ 1909436 h 2992085"/>
                <a:gd name="connsiteX27" fmla="*/ 1726387 w 2150668"/>
                <a:gd name="connsiteY27" fmla="*/ 1997218 h 2992085"/>
                <a:gd name="connsiteX28" fmla="*/ 1689811 w 2150668"/>
                <a:gd name="connsiteY28" fmla="*/ 2370293 h 2992085"/>
                <a:gd name="connsiteX29" fmla="*/ 1704441 w 2150668"/>
                <a:gd name="connsiteY29" fmla="*/ 2465391 h 2992085"/>
                <a:gd name="connsiteX30" fmla="*/ 1741017 w 2150668"/>
                <a:gd name="connsiteY30" fmla="*/ 2853096 h 2992085"/>
                <a:gd name="connsiteX31" fmla="*/ 1945843 w 2150668"/>
                <a:gd name="connsiteY31" fmla="*/ 2933564 h 2992085"/>
                <a:gd name="connsiteX32" fmla="*/ 1697126 w 2150668"/>
                <a:gd name="connsiteY32" fmla="*/ 2911618 h 2992085"/>
                <a:gd name="connsiteX33" fmla="*/ 1594713 w 2150668"/>
                <a:gd name="connsiteY33" fmla="*/ 2406869 h 2992085"/>
                <a:gd name="connsiteX34" fmla="*/ 1528876 w 2150668"/>
                <a:gd name="connsiteY34" fmla="*/ 2063055 h 2992085"/>
                <a:gd name="connsiteX35" fmla="*/ 1331366 w 2150668"/>
                <a:gd name="connsiteY35" fmla="*/ 1967957 h 2992085"/>
                <a:gd name="connsiteX36" fmla="*/ 1097280 w 2150668"/>
                <a:gd name="connsiteY36" fmla="*/ 1865544 h 2992085"/>
                <a:gd name="connsiteX37" fmla="*/ 943660 w 2150668"/>
                <a:gd name="connsiteY37" fmla="*/ 1872860 h 2992085"/>
                <a:gd name="connsiteX38" fmla="*/ 438912 w 2150668"/>
                <a:gd name="connsiteY38" fmla="*/ 2319087 h 2992085"/>
                <a:gd name="connsiteX39" fmla="*/ 387705 w 2150668"/>
                <a:gd name="connsiteY39" fmla="*/ 2443445 h 2992085"/>
                <a:gd name="connsiteX40" fmla="*/ 102412 w 2150668"/>
                <a:gd name="connsiteY40" fmla="*/ 2772629 h 2992085"/>
                <a:gd name="connsiteX41" fmla="*/ 87782 w 2150668"/>
                <a:gd name="connsiteY41" fmla="*/ 2860412 h 2992085"/>
                <a:gd name="connsiteX42" fmla="*/ 80467 w 2150668"/>
                <a:gd name="connsiteY42" fmla="*/ 2992085 h 2992085"/>
                <a:gd name="connsiteX43" fmla="*/ 7315 w 2150668"/>
                <a:gd name="connsiteY43" fmla="*/ 2918933 h 2992085"/>
                <a:gd name="connsiteX44" fmla="*/ 0 w 2150668"/>
                <a:gd name="connsiteY44" fmla="*/ 2772629 h 2992085"/>
                <a:gd name="connsiteX45" fmla="*/ 95097 w 2150668"/>
                <a:gd name="connsiteY45" fmla="*/ 2648271 h 2992085"/>
                <a:gd name="connsiteX46" fmla="*/ 329184 w 2150668"/>
                <a:gd name="connsiteY46" fmla="*/ 2311772 h 2992085"/>
                <a:gd name="connsiteX47" fmla="*/ 746150 w 2150668"/>
                <a:gd name="connsiteY47" fmla="*/ 1631458 h 2992085"/>
                <a:gd name="connsiteX48" fmla="*/ 643737 w 2150668"/>
                <a:gd name="connsiteY48" fmla="*/ 943829 h 2992085"/>
                <a:gd name="connsiteX49" fmla="*/ 485362 w 2150668"/>
                <a:gd name="connsiteY49" fmla="*/ 401225 h 2992085"/>
                <a:gd name="connsiteX50" fmla="*/ 387705 w 2150668"/>
                <a:gd name="connsiteY50" fmla="*/ 285461 h 2992085"/>
                <a:gd name="connsiteX51" fmla="*/ 437632 w 2150668"/>
                <a:gd name="connsiteY51" fmla="*/ 219986 h 2992085"/>
                <a:gd name="connsiteX52" fmla="*/ 482803 w 2150668"/>
                <a:gd name="connsiteY52" fmla="*/ 168 h 2992085"/>
                <a:gd name="connsiteX0" fmla="*/ 495248 w 2163113"/>
                <a:gd name="connsiteY0" fmla="*/ 168 h 2992085"/>
                <a:gd name="connsiteX1" fmla="*/ 524509 w 2163113"/>
                <a:gd name="connsiteY1" fmla="*/ 219624 h 2992085"/>
                <a:gd name="connsiteX2" fmla="*/ 787856 w 2163113"/>
                <a:gd name="connsiteY2" fmla="*/ 958460 h 2992085"/>
                <a:gd name="connsiteX3" fmla="*/ 1051203 w 2163113"/>
                <a:gd name="connsiteY3" fmla="*/ 1485154 h 2992085"/>
                <a:gd name="connsiteX4" fmla="*/ 1234083 w 2163113"/>
                <a:gd name="connsiteY4" fmla="*/ 1616828 h 2992085"/>
                <a:gd name="connsiteX5" fmla="*/ 1395017 w 2163113"/>
                <a:gd name="connsiteY5" fmla="*/ 1609512 h 2992085"/>
                <a:gd name="connsiteX6" fmla="*/ 1541321 w 2163113"/>
                <a:gd name="connsiteY6" fmla="*/ 1609512 h 2992085"/>
                <a:gd name="connsiteX7" fmla="*/ 1548637 w 2163113"/>
                <a:gd name="connsiteY7" fmla="*/ 1148655 h 2992085"/>
                <a:gd name="connsiteX8" fmla="*/ 1672995 w 2163113"/>
                <a:gd name="connsiteY8" fmla="*/ 768264 h 2992085"/>
                <a:gd name="connsiteX9" fmla="*/ 1694941 w 2163113"/>
                <a:gd name="connsiteY9" fmla="*/ 578069 h 2992085"/>
                <a:gd name="connsiteX10" fmla="*/ 1738832 w 2163113"/>
                <a:gd name="connsiteY10" fmla="*/ 556124 h 2992085"/>
                <a:gd name="connsiteX11" fmla="*/ 1746147 w 2163113"/>
                <a:gd name="connsiteY11" fmla="*/ 724373 h 2992085"/>
                <a:gd name="connsiteX12" fmla="*/ 1811984 w 2163113"/>
                <a:gd name="connsiteY12" fmla="*/ 717058 h 2992085"/>
                <a:gd name="connsiteX13" fmla="*/ 1716886 w 2163113"/>
                <a:gd name="connsiteY13" fmla="*/ 790210 h 2992085"/>
                <a:gd name="connsiteX14" fmla="*/ 1658365 w 2163113"/>
                <a:gd name="connsiteY14" fmla="*/ 1214492 h 2992085"/>
                <a:gd name="connsiteX15" fmla="*/ 1680310 w 2163113"/>
                <a:gd name="connsiteY15" fmla="*/ 1777762 h 2992085"/>
                <a:gd name="connsiteX16" fmla="*/ 1738832 w 2163113"/>
                <a:gd name="connsiteY16" fmla="*/ 1807023 h 2992085"/>
                <a:gd name="connsiteX17" fmla="*/ 1790038 w 2163113"/>
                <a:gd name="connsiteY17" fmla="*/ 1733871 h 2992085"/>
                <a:gd name="connsiteX18" fmla="*/ 1782723 w 2163113"/>
                <a:gd name="connsiteY18" fmla="*/ 1653404 h 2992085"/>
                <a:gd name="connsiteX19" fmla="*/ 1885136 w 2163113"/>
                <a:gd name="connsiteY19" fmla="*/ 1675349 h 2992085"/>
                <a:gd name="connsiteX20" fmla="*/ 1943657 w 2163113"/>
                <a:gd name="connsiteY20" fmla="*/ 1653404 h 2992085"/>
                <a:gd name="connsiteX21" fmla="*/ 2053385 w 2163113"/>
                <a:gd name="connsiteY21" fmla="*/ 1719240 h 2992085"/>
                <a:gd name="connsiteX22" fmla="*/ 2163113 w 2163113"/>
                <a:gd name="connsiteY22" fmla="*/ 1975272 h 2992085"/>
                <a:gd name="connsiteX23" fmla="*/ 2148483 w 2163113"/>
                <a:gd name="connsiteY23" fmla="*/ 2099631 h 2992085"/>
                <a:gd name="connsiteX24" fmla="*/ 2053385 w 2163113"/>
                <a:gd name="connsiteY24" fmla="*/ 2085000 h 2992085"/>
                <a:gd name="connsiteX25" fmla="*/ 1797353 w 2163113"/>
                <a:gd name="connsiteY25" fmla="*/ 1931381 h 2992085"/>
                <a:gd name="connsiteX26" fmla="*/ 1702256 w 2163113"/>
                <a:gd name="connsiteY26" fmla="*/ 1909436 h 2992085"/>
                <a:gd name="connsiteX27" fmla="*/ 1738832 w 2163113"/>
                <a:gd name="connsiteY27" fmla="*/ 1997218 h 2992085"/>
                <a:gd name="connsiteX28" fmla="*/ 1702256 w 2163113"/>
                <a:gd name="connsiteY28" fmla="*/ 2370293 h 2992085"/>
                <a:gd name="connsiteX29" fmla="*/ 1716886 w 2163113"/>
                <a:gd name="connsiteY29" fmla="*/ 2465391 h 2992085"/>
                <a:gd name="connsiteX30" fmla="*/ 1753462 w 2163113"/>
                <a:gd name="connsiteY30" fmla="*/ 2853096 h 2992085"/>
                <a:gd name="connsiteX31" fmla="*/ 1958288 w 2163113"/>
                <a:gd name="connsiteY31" fmla="*/ 2933564 h 2992085"/>
                <a:gd name="connsiteX32" fmla="*/ 1709571 w 2163113"/>
                <a:gd name="connsiteY32" fmla="*/ 2911618 h 2992085"/>
                <a:gd name="connsiteX33" fmla="*/ 1607158 w 2163113"/>
                <a:gd name="connsiteY33" fmla="*/ 2406869 h 2992085"/>
                <a:gd name="connsiteX34" fmla="*/ 1541321 w 2163113"/>
                <a:gd name="connsiteY34" fmla="*/ 2063055 h 2992085"/>
                <a:gd name="connsiteX35" fmla="*/ 1343811 w 2163113"/>
                <a:gd name="connsiteY35" fmla="*/ 1967957 h 2992085"/>
                <a:gd name="connsiteX36" fmla="*/ 1109725 w 2163113"/>
                <a:gd name="connsiteY36" fmla="*/ 1865544 h 2992085"/>
                <a:gd name="connsiteX37" fmla="*/ 956105 w 2163113"/>
                <a:gd name="connsiteY37" fmla="*/ 1872860 h 2992085"/>
                <a:gd name="connsiteX38" fmla="*/ 451357 w 2163113"/>
                <a:gd name="connsiteY38" fmla="*/ 2319087 h 2992085"/>
                <a:gd name="connsiteX39" fmla="*/ 400150 w 2163113"/>
                <a:gd name="connsiteY39" fmla="*/ 2443445 h 2992085"/>
                <a:gd name="connsiteX40" fmla="*/ 114857 w 2163113"/>
                <a:gd name="connsiteY40" fmla="*/ 2772629 h 2992085"/>
                <a:gd name="connsiteX41" fmla="*/ 100227 w 2163113"/>
                <a:gd name="connsiteY41" fmla="*/ 2860412 h 2992085"/>
                <a:gd name="connsiteX42" fmla="*/ 92912 w 2163113"/>
                <a:gd name="connsiteY42" fmla="*/ 2992085 h 2992085"/>
                <a:gd name="connsiteX43" fmla="*/ 19760 w 2163113"/>
                <a:gd name="connsiteY43" fmla="*/ 2918933 h 2992085"/>
                <a:gd name="connsiteX44" fmla="*/ 12445 w 2163113"/>
                <a:gd name="connsiteY44" fmla="*/ 2772629 h 2992085"/>
                <a:gd name="connsiteX45" fmla="*/ 107542 w 2163113"/>
                <a:gd name="connsiteY45" fmla="*/ 2648271 h 2992085"/>
                <a:gd name="connsiteX46" fmla="*/ 341629 w 2163113"/>
                <a:gd name="connsiteY46" fmla="*/ 2311772 h 2992085"/>
                <a:gd name="connsiteX47" fmla="*/ 758595 w 2163113"/>
                <a:gd name="connsiteY47" fmla="*/ 1631458 h 2992085"/>
                <a:gd name="connsiteX48" fmla="*/ 656182 w 2163113"/>
                <a:gd name="connsiteY48" fmla="*/ 943829 h 2992085"/>
                <a:gd name="connsiteX49" fmla="*/ 497807 w 2163113"/>
                <a:gd name="connsiteY49" fmla="*/ 401225 h 2992085"/>
                <a:gd name="connsiteX50" fmla="*/ 400150 w 2163113"/>
                <a:gd name="connsiteY50" fmla="*/ 285461 h 2992085"/>
                <a:gd name="connsiteX51" fmla="*/ 450077 w 2163113"/>
                <a:gd name="connsiteY51" fmla="*/ 219986 h 2992085"/>
                <a:gd name="connsiteX52" fmla="*/ 495248 w 2163113"/>
                <a:gd name="connsiteY52" fmla="*/ 168 h 2992085"/>
                <a:gd name="connsiteX0" fmla="*/ 501211 w 2169076"/>
                <a:gd name="connsiteY0" fmla="*/ 168 h 2992085"/>
                <a:gd name="connsiteX1" fmla="*/ 530472 w 2169076"/>
                <a:gd name="connsiteY1" fmla="*/ 219624 h 2992085"/>
                <a:gd name="connsiteX2" fmla="*/ 793819 w 2169076"/>
                <a:gd name="connsiteY2" fmla="*/ 958460 h 2992085"/>
                <a:gd name="connsiteX3" fmla="*/ 1057166 w 2169076"/>
                <a:gd name="connsiteY3" fmla="*/ 1485154 h 2992085"/>
                <a:gd name="connsiteX4" fmla="*/ 1240046 w 2169076"/>
                <a:gd name="connsiteY4" fmla="*/ 1616828 h 2992085"/>
                <a:gd name="connsiteX5" fmla="*/ 1400980 w 2169076"/>
                <a:gd name="connsiteY5" fmla="*/ 1609512 h 2992085"/>
                <a:gd name="connsiteX6" fmla="*/ 1547284 w 2169076"/>
                <a:gd name="connsiteY6" fmla="*/ 1609512 h 2992085"/>
                <a:gd name="connsiteX7" fmla="*/ 1554600 w 2169076"/>
                <a:gd name="connsiteY7" fmla="*/ 1148655 h 2992085"/>
                <a:gd name="connsiteX8" fmla="*/ 1678958 w 2169076"/>
                <a:gd name="connsiteY8" fmla="*/ 768264 h 2992085"/>
                <a:gd name="connsiteX9" fmla="*/ 1700904 w 2169076"/>
                <a:gd name="connsiteY9" fmla="*/ 578069 h 2992085"/>
                <a:gd name="connsiteX10" fmla="*/ 1744795 w 2169076"/>
                <a:gd name="connsiteY10" fmla="*/ 556124 h 2992085"/>
                <a:gd name="connsiteX11" fmla="*/ 1752110 w 2169076"/>
                <a:gd name="connsiteY11" fmla="*/ 724373 h 2992085"/>
                <a:gd name="connsiteX12" fmla="*/ 1817947 w 2169076"/>
                <a:gd name="connsiteY12" fmla="*/ 717058 h 2992085"/>
                <a:gd name="connsiteX13" fmla="*/ 1722849 w 2169076"/>
                <a:gd name="connsiteY13" fmla="*/ 790210 h 2992085"/>
                <a:gd name="connsiteX14" fmla="*/ 1664328 w 2169076"/>
                <a:gd name="connsiteY14" fmla="*/ 1214492 h 2992085"/>
                <a:gd name="connsiteX15" fmla="*/ 1686273 w 2169076"/>
                <a:gd name="connsiteY15" fmla="*/ 1777762 h 2992085"/>
                <a:gd name="connsiteX16" fmla="*/ 1744795 w 2169076"/>
                <a:gd name="connsiteY16" fmla="*/ 1807023 h 2992085"/>
                <a:gd name="connsiteX17" fmla="*/ 1796001 w 2169076"/>
                <a:gd name="connsiteY17" fmla="*/ 1733871 h 2992085"/>
                <a:gd name="connsiteX18" fmla="*/ 1788686 w 2169076"/>
                <a:gd name="connsiteY18" fmla="*/ 1653404 h 2992085"/>
                <a:gd name="connsiteX19" fmla="*/ 1891099 w 2169076"/>
                <a:gd name="connsiteY19" fmla="*/ 1675349 h 2992085"/>
                <a:gd name="connsiteX20" fmla="*/ 1949620 w 2169076"/>
                <a:gd name="connsiteY20" fmla="*/ 1653404 h 2992085"/>
                <a:gd name="connsiteX21" fmla="*/ 2059348 w 2169076"/>
                <a:gd name="connsiteY21" fmla="*/ 1719240 h 2992085"/>
                <a:gd name="connsiteX22" fmla="*/ 2169076 w 2169076"/>
                <a:gd name="connsiteY22" fmla="*/ 1975272 h 2992085"/>
                <a:gd name="connsiteX23" fmla="*/ 2154446 w 2169076"/>
                <a:gd name="connsiteY23" fmla="*/ 2099631 h 2992085"/>
                <a:gd name="connsiteX24" fmla="*/ 2059348 w 2169076"/>
                <a:gd name="connsiteY24" fmla="*/ 2085000 h 2992085"/>
                <a:gd name="connsiteX25" fmla="*/ 1803316 w 2169076"/>
                <a:gd name="connsiteY25" fmla="*/ 1931381 h 2992085"/>
                <a:gd name="connsiteX26" fmla="*/ 1708219 w 2169076"/>
                <a:gd name="connsiteY26" fmla="*/ 1909436 h 2992085"/>
                <a:gd name="connsiteX27" fmla="*/ 1744795 w 2169076"/>
                <a:gd name="connsiteY27" fmla="*/ 1997218 h 2992085"/>
                <a:gd name="connsiteX28" fmla="*/ 1708219 w 2169076"/>
                <a:gd name="connsiteY28" fmla="*/ 2370293 h 2992085"/>
                <a:gd name="connsiteX29" fmla="*/ 1722849 w 2169076"/>
                <a:gd name="connsiteY29" fmla="*/ 2465391 h 2992085"/>
                <a:gd name="connsiteX30" fmla="*/ 1759425 w 2169076"/>
                <a:gd name="connsiteY30" fmla="*/ 2853096 h 2992085"/>
                <a:gd name="connsiteX31" fmla="*/ 1964251 w 2169076"/>
                <a:gd name="connsiteY31" fmla="*/ 2933564 h 2992085"/>
                <a:gd name="connsiteX32" fmla="*/ 1715534 w 2169076"/>
                <a:gd name="connsiteY32" fmla="*/ 2911618 h 2992085"/>
                <a:gd name="connsiteX33" fmla="*/ 1613121 w 2169076"/>
                <a:gd name="connsiteY33" fmla="*/ 2406869 h 2992085"/>
                <a:gd name="connsiteX34" fmla="*/ 1547284 w 2169076"/>
                <a:gd name="connsiteY34" fmla="*/ 2063055 h 2992085"/>
                <a:gd name="connsiteX35" fmla="*/ 1349774 w 2169076"/>
                <a:gd name="connsiteY35" fmla="*/ 1967957 h 2992085"/>
                <a:gd name="connsiteX36" fmla="*/ 1115688 w 2169076"/>
                <a:gd name="connsiteY36" fmla="*/ 1865544 h 2992085"/>
                <a:gd name="connsiteX37" fmla="*/ 962068 w 2169076"/>
                <a:gd name="connsiteY37" fmla="*/ 1872860 h 2992085"/>
                <a:gd name="connsiteX38" fmla="*/ 457320 w 2169076"/>
                <a:gd name="connsiteY38" fmla="*/ 2319087 h 2992085"/>
                <a:gd name="connsiteX39" fmla="*/ 406113 w 2169076"/>
                <a:gd name="connsiteY39" fmla="*/ 2443445 h 2992085"/>
                <a:gd name="connsiteX40" fmla="*/ 120820 w 2169076"/>
                <a:gd name="connsiteY40" fmla="*/ 2772629 h 2992085"/>
                <a:gd name="connsiteX41" fmla="*/ 106190 w 2169076"/>
                <a:gd name="connsiteY41" fmla="*/ 2860412 h 2992085"/>
                <a:gd name="connsiteX42" fmla="*/ 98875 w 2169076"/>
                <a:gd name="connsiteY42" fmla="*/ 2992085 h 2992085"/>
                <a:gd name="connsiteX43" fmla="*/ 25723 w 2169076"/>
                <a:gd name="connsiteY43" fmla="*/ 2918933 h 2992085"/>
                <a:gd name="connsiteX44" fmla="*/ 18408 w 2169076"/>
                <a:gd name="connsiteY44" fmla="*/ 2772629 h 2992085"/>
                <a:gd name="connsiteX45" fmla="*/ 113505 w 2169076"/>
                <a:gd name="connsiteY45" fmla="*/ 2648271 h 2992085"/>
                <a:gd name="connsiteX46" fmla="*/ 347592 w 2169076"/>
                <a:gd name="connsiteY46" fmla="*/ 2311772 h 2992085"/>
                <a:gd name="connsiteX47" fmla="*/ 764558 w 2169076"/>
                <a:gd name="connsiteY47" fmla="*/ 1631458 h 2992085"/>
                <a:gd name="connsiteX48" fmla="*/ 662145 w 2169076"/>
                <a:gd name="connsiteY48" fmla="*/ 943829 h 2992085"/>
                <a:gd name="connsiteX49" fmla="*/ 503770 w 2169076"/>
                <a:gd name="connsiteY49" fmla="*/ 401225 h 2992085"/>
                <a:gd name="connsiteX50" fmla="*/ 406113 w 2169076"/>
                <a:gd name="connsiteY50" fmla="*/ 285461 h 2992085"/>
                <a:gd name="connsiteX51" fmla="*/ 456040 w 2169076"/>
                <a:gd name="connsiteY51" fmla="*/ 219986 h 2992085"/>
                <a:gd name="connsiteX52" fmla="*/ 501211 w 2169076"/>
                <a:gd name="connsiteY52" fmla="*/ 168 h 2992085"/>
                <a:gd name="connsiteX0" fmla="*/ 501211 w 2169076"/>
                <a:gd name="connsiteY0" fmla="*/ 168 h 2992085"/>
                <a:gd name="connsiteX1" fmla="*/ 530472 w 2169076"/>
                <a:gd name="connsiteY1" fmla="*/ 219624 h 2992085"/>
                <a:gd name="connsiteX2" fmla="*/ 793819 w 2169076"/>
                <a:gd name="connsiteY2" fmla="*/ 958460 h 2992085"/>
                <a:gd name="connsiteX3" fmla="*/ 1057166 w 2169076"/>
                <a:gd name="connsiteY3" fmla="*/ 1485154 h 2992085"/>
                <a:gd name="connsiteX4" fmla="*/ 1240046 w 2169076"/>
                <a:gd name="connsiteY4" fmla="*/ 1616828 h 2992085"/>
                <a:gd name="connsiteX5" fmla="*/ 1400980 w 2169076"/>
                <a:gd name="connsiteY5" fmla="*/ 1609512 h 2992085"/>
                <a:gd name="connsiteX6" fmla="*/ 1547284 w 2169076"/>
                <a:gd name="connsiteY6" fmla="*/ 1609512 h 2992085"/>
                <a:gd name="connsiteX7" fmla="*/ 1554600 w 2169076"/>
                <a:gd name="connsiteY7" fmla="*/ 1148655 h 2992085"/>
                <a:gd name="connsiteX8" fmla="*/ 1678958 w 2169076"/>
                <a:gd name="connsiteY8" fmla="*/ 768264 h 2992085"/>
                <a:gd name="connsiteX9" fmla="*/ 1700904 w 2169076"/>
                <a:gd name="connsiteY9" fmla="*/ 578069 h 2992085"/>
                <a:gd name="connsiteX10" fmla="*/ 1744795 w 2169076"/>
                <a:gd name="connsiteY10" fmla="*/ 556124 h 2992085"/>
                <a:gd name="connsiteX11" fmla="*/ 1752110 w 2169076"/>
                <a:gd name="connsiteY11" fmla="*/ 724373 h 2992085"/>
                <a:gd name="connsiteX12" fmla="*/ 1817947 w 2169076"/>
                <a:gd name="connsiteY12" fmla="*/ 717058 h 2992085"/>
                <a:gd name="connsiteX13" fmla="*/ 1722849 w 2169076"/>
                <a:gd name="connsiteY13" fmla="*/ 790210 h 2992085"/>
                <a:gd name="connsiteX14" fmla="*/ 1664328 w 2169076"/>
                <a:gd name="connsiteY14" fmla="*/ 1214492 h 2992085"/>
                <a:gd name="connsiteX15" fmla="*/ 1686273 w 2169076"/>
                <a:gd name="connsiteY15" fmla="*/ 1777762 h 2992085"/>
                <a:gd name="connsiteX16" fmla="*/ 1744795 w 2169076"/>
                <a:gd name="connsiteY16" fmla="*/ 1807023 h 2992085"/>
                <a:gd name="connsiteX17" fmla="*/ 1796001 w 2169076"/>
                <a:gd name="connsiteY17" fmla="*/ 1733871 h 2992085"/>
                <a:gd name="connsiteX18" fmla="*/ 1788686 w 2169076"/>
                <a:gd name="connsiteY18" fmla="*/ 1653404 h 2992085"/>
                <a:gd name="connsiteX19" fmla="*/ 1891099 w 2169076"/>
                <a:gd name="connsiteY19" fmla="*/ 1675349 h 2992085"/>
                <a:gd name="connsiteX20" fmla="*/ 1949620 w 2169076"/>
                <a:gd name="connsiteY20" fmla="*/ 1653404 h 2992085"/>
                <a:gd name="connsiteX21" fmla="*/ 2059348 w 2169076"/>
                <a:gd name="connsiteY21" fmla="*/ 1719240 h 2992085"/>
                <a:gd name="connsiteX22" fmla="*/ 2169076 w 2169076"/>
                <a:gd name="connsiteY22" fmla="*/ 1975272 h 2992085"/>
                <a:gd name="connsiteX23" fmla="*/ 2154446 w 2169076"/>
                <a:gd name="connsiteY23" fmla="*/ 2099631 h 2992085"/>
                <a:gd name="connsiteX24" fmla="*/ 2059348 w 2169076"/>
                <a:gd name="connsiteY24" fmla="*/ 2085000 h 2992085"/>
                <a:gd name="connsiteX25" fmla="*/ 1803316 w 2169076"/>
                <a:gd name="connsiteY25" fmla="*/ 1931381 h 2992085"/>
                <a:gd name="connsiteX26" fmla="*/ 1708219 w 2169076"/>
                <a:gd name="connsiteY26" fmla="*/ 1909436 h 2992085"/>
                <a:gd name="connsiteX27" fmla="*/ 1744795 w 2169076"/>
                <a:gd name="connsiteY27" fmla="*/ 1997218 h 2992085"/>
                <a:gd name="connsiteX28" fmla="*/ 1708219 w 2169076"/>
                <a:gd name="connsiteY28" fmla="*/ 2370293 h 2992085"/>
                <a:gd name="connsiteX29" fmla="*/ 1722849 w 2169076"/>
                <a:gd name="connsiteY29" fmla="*/ 2465391 h 2992085"/>
                <a:gd name="connsiteX30" fmla="*/ 1759425 w 2169076"/>
                <a:gd name="connsiteY30" fmla="*/ 2853096 h 2992085"/>
                <a:gd name="connsiteX31" fmla="*/ 1964251 w 2169076"/>
                <a:gd name="connsiteY31" fmla="*/ 2933564 h 2992085"/>
                <a:gd name="connsiteX32" fmla="*/ 1715534 w 2169076"/>
                <a:gd name="connsiteY32" fmla="*/ 2911618 h 2992085"/>
                <a:gd name="connsiteX33" fmla="*/ 1613121 w 2169076"/>
                <a:gd name="connsiteY33" fmla="*/ 2406869 h 2992085"/>
                <a:gd name="connsiteX34" fmla="*/ 1547284 w 2169076"/>
                <a:gd name="connsiteY34" fmla="*/ 2063055 h 2992085"/>
                <a:gd name="connsiteX35" fmla="*/ 1349774 w 2169076"/>
                <a:gd name="connsiteY35" fmla="*/ 1967957 h 2992085"/>
                <a:gd name="connsiteX36" fmla="*/ 1115688 w 2169076"/>
                <a:gd name="connsiteY36" fmla="*/ 1865544 h 2992085"/>
                <a:gd name="connsiteX37" fmla="*/ 962068 w 2169076"/>
                <a:gd name="connsiteY37" fmla="*/ 1872860 h 2992085"/>
                <a:gd name="connsiteX38" fmla="*/ 457320 w 2169076"/>
                <a:gd name="connsiteY38" fmla="*/ 2319087 h 2992085"/>
                <a:gd name="connsiteX39" fmla="*/ 406113 w 2169076"/>
                <a:gd name="connsiteY39" fmla="*/ 2443445 h 2992085"/>
                <a:gd name="connsiteX40" fmla="*/ 120820 w 2169076"/>
                <a:gd name="connsiteY40" fmla="*/ 2772629 h 2992085"/>
                <a:gd name="connsiteX41" fmla="*/ 106190 w 2169076"/>
                <a:gd name="connsiteY41" fmla="*/ 2860412 h 2992085"/>
                <a:gd name="connsiteX42" fmla="*/ 98875 w 2169076"/>
                <a:gd name="connsiteY42" fmla="*/ 2992085 h 2992085"/>
                <a:gd name="connsiteX43" fmla="*/ 25723 w 2169076"/>
                <a:gd name="connsiteY43" fmla="*/ 2918933 h 2992085"/>
                <a:gd name="connsiteX44" fmla="*/ 18408 w 2169076"/>
                <a:gd name="connsiteY44" fmla="*/ 2772629 h 2992085"/>
                <a:gd name="connsiteX45" fmla="*/ 113505 w 2169076"/>
                <a:gd name="connsiteY45" fmla="*/ 2648271 h 2992085"/>
                <a:gd name="connsiteX46" fmla="*/ 347592 w 2169076"/>
                <a:gd name="connsiteY46" fmla="*/ 2311772 h 2992085"/>
                <a:gd name="connsiteX47" fmla="*/ 764558 w 2169076"/>
                <a:gd name="connsiteY47" fmla="*/ 1631458 h 2992085"/>
                <a:gd name="connsiteX48" fmla="*/ 662145 w 2169076"/>
                <a:gd name="connsiteY48" fmla="*/ 943829 h 2992085"/>
                <a:gd name="connsiteX49" fmla="*/ 503770 w 2169076"/>
                <a:gd name="connsiteY49" fmla="*/ 401225 h 2992085"/>
                <a:gd name="connsiteX50" fmla="*/ 406113 w 2169076"/>
                <a:gd name="connsiteY50" fmla="*/ 285461 h 2992085"/>
                <a:gd name="connsiteX51" fmla="*/ 456040 w 2169076"/>
                <a:gd name="connsiteY51" fmla="*/ 219986 h 2992085"/>
                <a:gd name="connsiteX52" fmla="*/ 501211 w 2169076"/>
                <a:gd name="connsiteY52" fmla="*/ 168 h 2992085"/>
                <a:gd name="connsiteX0" fmla="*/ 501211 w 2169076"/>
                <a:gd name="connsiteY0" fmla="*/ 168 h 2970960"/>
                <a:gd name="connsiteX1" fmla="*/ 530472 w 2169076"/>
                <a:gd name="connsiteY1" fmla="*/ 219624 h 2970960"/>
                <a:gd name="connsiteX2" fmla="*/ 793819 w 2169076"/>
                <a:gd name="connsiteY2" fmla="*/ 958460 h 2970960"/>
                <a:gd name="connsiteX3" fmla="*/ 1057166 w 2169076"/>
                <a:gd name="connsiteY3" fmla="*/ 1485154 h 2970960"/>
                <a:gd name="connsiteX4" fmla="*/ 1240046 w 2169076"/>
                <a:gd name="connsiteY4" fmla="*/ 1616828 h 2970960"/>
                <a:gd name="connsiteX5" fmla="*/ 1400980 w 2169076"/>
                <a:gd name="connsiteY5" fmla="*/ 1609512 h 2970960"/>
                <a:gd name="connsiteX6" fmla="*/ 1547284 w 2169076"/>
                <a:gd name="connsiteY6" fmla="*/ 1609512 h 2970960"/>
                <a:gd name="connsiteX7" fmla="*/ 1554600 w 2169076"/>
                <a:gd name="connsiteY7" fmla="*/ 1148655 h 2970960"/>
                <a:gd name="connsiteX8" fmla="*/ 1678958 w 2169076"/>
                <a:gd name="connsiteY8" fmla="*/ 768264 h 2970960"/>
                <a:gd name="connsiteX9" fmla="*/ 1700904 w 2169076"/>
                <a:gd name="connsiteY9" fmla="*/ 578069 h 2970960"/>
                <a:gd name="connsiteX10" fmla="*/ 1744795 w 2169076"/>
                <a:gd name="connsiteY10" fmla="*/ 556124 h 2970960"/>
                <a:gd name="connsiteX11" fmla="*/ 1752110 w 2169076"/>
                <a:gd name="connsiteY11" fmla="*/ 724373 h 2970960"/>
                <a:gd name="connsiteX12" fmla="*/ 1817947 w 2169076"/>
                <a:gd name="connsiteY12" fmla="*/ 717058 h 2970960"/>
                <a:gd name="connsiteX13" fmla="*/ 1722849 w 2169076"/>
                <a:gd name="connsiteY13" fmla="*/ 790210 h 2970960"/>
                <a:gd name="connsiteX14" fmla="*/ 1664328 w 2169076"/>
                <a:gd name="connsiteY14" fmla="*/ 1214492 h 2970960"/>
                <a:gd name="connsiteX15" fmla="*/ 1686273 w 2169076"/>
                <a:gd name="connsiteY15" fmla="*/ 1777762 h 2970960"/>
                <a:gd name="connsiteX16" fmla="*/ 1744795 w 2169076"/>
                <a:gd name="connsiteY16" fmla="*/ 1807023 h 2970960"/>
                <a:gd name="connsiteX17" fmla="*/ 1796001 w 2169076"/>
                <a:gd name="connsiteY17" fmla="*/ 1733871 h 2970960"/>
                <a:gd name="connsiteX18" fmla="*/ 1788686 w 2169076"/>
                <a:gd name="connsiteY18" fmla="*/ 1653404 h 2970960"/>
                <a:gd name="connsiteX19" fmla="*/ 1891099 w 2169076"/>
                <a:gd name="connsiteY19" fmla="*/ 1675349 h 2970960"/>
                <a:gd name="connsiteX20" fmla="*/ 1949620 w 2169076"/>
                <a:gd name="connsiteY20" fmla="*/ 1653404 h 2970960"/>
                <a:gd name="connsiteX21" fmla="*/ 2059348 w 2169076"/>
                <a:gd name="connsiteY21" fmla="*/ 1719240 h 2970960"/>
                <a:gd name="connsiteX22" fmla="*/ 2169076 w 2169076"/>
                <a:gd name="connsiteY22" fmla="*/ 1975272 h 2970960"/>
                <a:gd name="connsiteX23" fmla="*/ 2154446 w 2169076"/>
                <a:gd name="connsiteY23" fmla="*/ 2099631 h 2970960"/>
                <a:gd name="connsiteX24" fmla="*/ 2059348 w 2169076"/>
                <a:gd name="connsiteY24" fmla="*/ 2085000 h 2970960"/>
                <a:gd name="connsiteX25" fmla="*/ 1803316 w 2169076"/>
                <a:gd name="connsiteY25" fmla="*/ 1931381 h 2970960"/>
                <a:gd name="connsiteX26" fmla="*/ 1708219 w 2169076"/>
                <a:gd name="connsiteY26" fmla="*/ 1909436 h 2970960"/>
                <a:gd name="connsiteX27" fmla="*/ 1744795 w 2169076"/>
                <a:gd name="connsiteY27" fmla="*/ 1997218 h 2970960"/>
                <a:gd name="connsiteX28" fmla="*/ 1708219 w 2169076"/>
                <a:gd name="connsiteY28" fmla="*/ 2370293 h 2970960"/>
                <a:gd name="connsiteX29" fmla="*/ 1722849 w 2169076"/>
                <a:gd name="connsiteY29" fmla="*/ 2465391 h 2970960"/>
                <a:gd name="connsiteX30" fmla="*/ 1759425 w 2169076"/>
                <a:gd name="connsiteY30" fmla="*/ 2853096 h 2970960"/>
                <a:gd name="connsiteX31" fmla="*/ 1964251 w 2169076"/>
                <a:gd name="connsiteY31" fmla="*/ 2933564 h 2970960"/>
                <a:gd name="connsiteX32" fmla="*/ 1715534 w 2169076"/>
                <a:gd name="connsiteY32" fmla="*/ 2911618 h 2970960"/>
                <a:gd name="connsiteX33" fmla="*/ 1613121 w 2169076"/>
                <a:gd name="connsiteY33" fmla="*/ 2406869 h 2970960"/>
                <a:gd name="connsiteX34" fmla="*/ 1547284 w 2169076"/>
                <a:gd name="connsiteY34" fmla="*/ 2063055 h 2970960"/>
                <a:gd name="connsiteX35" fmla="*/ 1349774 w 2169076"/>
                <a:gd name="connsiteY35" fmla="*/ 1967957 h 2970960"/>
                <a:gd name="connsiteX36" fmla="*/ 1115688 w 2169076"/>
                <a:gd name="connsiteY36" fmla="*/ 1865544 h 2970960"/>
                <a:gd name="connsiteX37" fmla="*/ 962068 w 2169076"/>
                <a:gd name="connsiteY37" fmla="*/ 1872860 h 2970960"/>
                <a:gd name="connsiteX38" fmla="*/ 457320 w 2169076"/>
                <a:gd name="connsiteY38" fmla="*/ 2319087 h 2970960"/>
                <a:gd name="connsiteX39" fmla="*/ 406113 w 2169076"/>
                <a:gd name="connsiteY39" fmla="*/ 2443445 h 2970960"/>
                <a:gd name="connsiteX40" fmla="*/ 120820 w 2169076"/>
                <a:gd name="connsiteY40" fmla="*/ 2772629 h 2970960"/>
                <a:gd name="connsiteX41" fmla="*/ 106190 w 2169076"/>
                <a:gd name="connsiteY41" fmla="*/ 2860412 h 2970960"/>
                <a:gd name="connsiteX42" fmla="*/ 86803 w 2169076"/>
                <a:gd name="connsiteY42" fmla="*/ 2970960 h 2970960"/>
                <a:gd name="connsiteX43" fmla="*/ 25723 w 2169076"/>
                <a:gd name="connsiteY43" fmla="*/ 2918933 h 2970960"/>
                <a:gd name="connsiteX44" fmla="*/ 18408 w 2169076"/>
                <a:gd name="connsiteY44" fmla="*/ 2772629 h 2970960"/>
                <a:gd name="connsiteX45" fmla="*/ 113505 w 2169076"/>
                <a:gd name="connsiteY45" fmla="*/ 2648271 h 2970960"/>
                <a:gd name="connsiteX46" fmla="*/ 347592 w 2169076"/>
                <a:gd name="connsiteY46" fmla="*/ 2311772 h 2970960"/>
                <a:gd name="connsiteX47" fmla="*/ 764558 w 2169076"/>
                <a:gd name="connsiteY47" fmla="*/ 1631458 h 2970960"/>
                <a:gd name="connsiteX48" fmla="*/ 662145 w 2169076"/>
                <a:gd name="connsiteY48" fmla="*/ 943829 h 2970960"/>
                <a:gd name="connsiteX49" fmla="*/ 503770 w 2169076"/>
                <a:gd name="connsiteY49" fmla="*/ 401225 h 2970960"/>
                <a:gd name="connsiteX50" fmla="*/ 406113 w 2169076"/>
                <a:gd name="connsiteY50" fmla="*/ 285461 h 2970960"/>
                <a:gd name="connsiteX51" fmla="*/ 456040 w 2169076"/>
                <a:gd name="connsiteY51" fmla="*/ 219986 h 2970960"/>
                <a:gd name="connsiteX52" fmla="*/ 501211 w 2169076"/>
                <a:gd name="connsiteY52" fmla="*/ 168 h 2970960"/>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22849 w 2169076"/>
                <a:gd name="connsiteY29" fmla="*/ 2465391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19831 w 2169076"/>
                <a:gd name="connsiteY29" fmla="*/ 2456337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19831 w 2169076"/>
                <a:gd name="connsiteY29" fmla="*/ 2456337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19831 w 2169076"/>
                <a:gd name="connsiteY29" fmla="*/ 2456337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59348 w 2169076"/>
                <a:gd name="connsiteY24" fmla="*/ 2085000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19831 w 2169076"/>
                <a:gd name="connsiteY29" fmla="*/ 2456337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32188 w 2169076"/>
                <a:gd name="connsiteY24" fmla="*/ 2069911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19831 w 2169076"/>
                <a:gd name="connsiteY29" fmla="*/ 2456337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32188 w 2169076"/>
                <a:gd name="connsiteY24" fmla="*/ 2069911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19831 w 2169076"/>
                <a:gd name="connsiteY29" fmla="*/ 2456337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32188 w 2169076"/>
                <a:gd name="connsiteY24" fmla="*/ 2069911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19831 w 2169076"/>
                <a:gd name="connsiteY29" fmla="*/ 2456337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69076"/>
                <a:gd name="connsiteY0" fmla="*/ 168 h 2981294"/>
                <a:gd name="connsiteX1" fmla="*/ 530472 w 2169076"/>
                <a:gd name="connsiteY1" fmla="*/ 219624 h 2981294"/>
                <a:gd name="connsiteX2" fmla="*/ 793819 w 2169076"/>
                <a:gd name="connsiteY2" fmla="*/ 958460 h 2981294"/>
                <a:gd name="connsiteX3" fmla="*/ 1057166 w 2169076"/>
                <a:gd name="connsiteY3" fmla="*/ 1485154 h 2981294"/>
                <a:gd name="connsiteX4" fmla="*/ 1240046 w 2169076"/>
                <a:gd name="connsiteY4" fmla="*/ 1616828 h 2981294"/>
                <a:gd name="connsiteX5" fmla="*/ 1400980 w 2169076"/>
                <a:gd name="connsiteY5" fmla="*/ 1609512 h 2981294"/>
                <a:gd name="connsiteX6" fmla="*/ 1547284 w 2169076"/>
                <a:gd name="connsiteY6" fmla="*/ 1609512 h 2981294"/>
                <a:gd name="connsiteX7" fmla="*/ 1554600 w 2169076"/>
                <a:gd name="connsiteY7" fmla="*/ 1148655 h 2981294"/>
                <a:gd name="connsiteX8" fmla="*/ 1678958 w 2169076"/>
                <a:gd name="connsiteY8" fmla="*/ 768264 h 2981294"/>
                <a:gd name="connsiteX9" fmla="*/ 1700904 w 2169076"/>
                <a:gd name="connsiteY9" fmla="*/ 578069 h 2981294"/>
                <a:gd name="connsiteX10" fmla="*/ 1744795 w 2169076"/>
                <a:gd name="connsiteY10" fmla="*/ 556124 h 2981294"/>
                <a:gd name="connsiteX11" fmla="*/ 1752110 w 2169076"/>
                <a:gd name="connsiteY11" fmla="*/ 724373 h 2981294"/>
                <a:gd name="connsiteX12" fmla="*/ 1817947 w 2169076"/>
                <a:gd name="connsiteY12" fmla="*/ 717058 h 2981294"/>
                <a:gd name="connsiteX13" fmla="*/ 1722849 w 2169076"/>
                <a:gd name="connsiteY13" fmla="*/ 790210 h 2981294"/>
                <a:gd name="connsiteX14" fmla="*/ 1664328 w 2169076"/>
                <a:gd name="connsiteY14" fmla="*/ 1214492 h 2981294"/>
                <a:gd name="connsiteX15" fmla="*/ 1686273 w 2169076"/>
                <a:gd name="connsiteY15" fmla="*/ 1777762 h 2981294"/>
                <a:gd name="connsiteX16" fmla="*/ 1744795 w 2169076"/>
                <a:gd name="connsiteY16" fmla="*/ 1807023 h 2981294"/>
                <a:gd name="connsiteX17" fmla="*/ 1796001 w 2169076"/>
                <a:gd name="connsiteY17" fmla="*/ 1733871 h 2981294"/>
                <a:gd name="connsiteX18" fmla="*/ 1788686 w 2169076"/>
                <a:gd name="connsiteY18" fmla="*/ 1653404 h 2981294"/>
                <a:gd name="connsiteX19" fmla="*/ 1891099 w 2169076"/>
                <a:gd name="connsiteY19" fmla="*/ 1675349 h 2981294"/>
                <a:gd name="connsiteX20" fmla="*/ 1949620 w 2169076"/>
                <a:gd name="connsiteY20" fmla="*/ 1653404 h 2981294"/>
                <a:gd name="connsiteX21" fmla="*/ 2059348 w 2169076"/>
                <a:gd name="connsiteY21" fmla="*/ 1719240 h 2981294"/>
                <a:gd name="connsiteX22" fmla="*/ 2169076 w 2169076"/>
                <a:gd name="connsiteY22" fmla="*/ 1975272 h 2981294"/>
                <a:gd name="connsiteX23" fmla="*/ 2154446 w 2169076"/>
                <a:gd name="connsiteY23" fmla="*/ 2099631 h 2981294"/>
                <a:gd name="connsiteX24" fmla="*/ 2032188 w 2169076"/>
                <a:gd name="connsiteY24" fmla="*/ 2069911 h 2981294"/>
                <a:gd name="connsiteX25" fmla="*/ 1803316 w 2169076"/>
                <a:gd name="connsiteY25" fmla="*/ 1931381 h 2981294"/>
                <a:gd name="connsiteX26" fmla="*/ 1708219 w 2169076"/>
                <a:gd name="connsiteY26" fmla="*/ 1909436 h 2981294"/>
                <a:gd name="connsiteX27" fmla="*/ 1744795 w 2169076"/>
                <a:gd name="connsiteY27" fmla="*/ 1997218 h 2981294"/>
                <a:gd name="connsiteX28" fmla="*/ 1708219 w 2169076"/>
                <a:gd name="connsiteY28" fmla="*/ 2370293 h 2981294"/>
                <a:gd name="connsiteX29" fmla="*/ 1719831 w 2169076"/>
                <a:gd name="connsiteY29" fmla="*/ 2456337 h 2981294"/>
                <a:gd name="connsiteX30" fmla="*/ 1759425 w 2169076"/>
                <a:gd name="connsiteY30" fmla="*/ 2853096 h 2981294"/>
                <a:gd name="connsiteX31" fmla="*/ 1964251 w 2169076"/>
                <a:gd name="connsiteY31" fmla="*/ 2933564 h 2981294"/>
                <a:gd name="connsiteX32" fmla="*/ 1715534 w 2169076"/>
                <a:gd name="connsiteY32" fmla="*/ 2911618 h 2981294"/>
                <a:gd name="connsiteX33" fmla="*/ 1613121 w 2169076"/>
                <a:gd name="connsiteY33" fmla="*/ 2406869 h 2981294"/>
                <a:gd name="connsiteX34" fmla="*/ 1547284 w 2169076"/>
                <a:gd name="connsiteY34" fmla="*/ 2063055 h 2981294"/>
                <a:gd name="connsiteX35" fmla="*/ 1349774 w 2169076"/>
                <a:gd name="connsiteY35" fmla="*/ 1967957 h 2981294"/>
                <a:gd name="connsiteX36" fmla="*/ 1115688 w 2169076"/>
                <a:gd name="connsiteY36" fmla="*/ 1865544 h 2981294"/>
                <a:gd name="connsiteX37" fmla="*/ 962068 w 2169076"/>
                <a:gd name="connsiteY37" fmla="*/ 1872860 h 2981294"/>
                <a:gd name="connsiteX38" fmla="*/ 457320 w 2169076"/>
                <a:gd name="connsiteY38" fmla="*/ 2319087 h 2981294"/>
                <a:gd name="connsiteX39" fmla="*/ 406113 w 2169076"/>
                <a:gd name="connsiteY39" fmla="*/ 2443445 h 2981294"/>
                <a:gd name="connsiteX40" fmla="*/ 120820 w 2169076"/>
                <a:gd name="connsiteY40" fmla="*/ 2772629 h 2981294"/>
                <a:gd name="connsiteX41" fmla="*/ 106190 w 2169076"/>
                <a:gd name="connsiteY41" fmla="*/ 2860412 h 2981294"/>
                <a:gd name="connsiteX42" fmla="*/ 86803 w 2169076"/>
                <a:gd name="connsiteY42" fmla="*/ 2970960 h 2981294"/>
                <a:gd name="connsiteX43" fmla="*/ 25723 w 2169076"/>
                <a:gd name="connsiteY43" fmla="*/ 2918933 h 2981294"/>
                <a:gd name="connsiteX44" fmla="*/ 18408 w 2169076"/>
                <a:gd name="connsiteY44" fmla="*/ 2772629 h 2981294"/>
                <a:gd name="connsiteX45" fmla="*/ 113505 w 2169076"/>
                <a:gd name="connsiteY45" fmla="*/ 2648271 h 2981294"/>
                <a:gd name="connsiteX46" fmla="*/ 347592 w 2169076"/>
                <a:gd name="connsiteY46" fmla="*/ 2311772 h 2981294"/>
                <a:gd name="connsiteX47" fmla="*/ 764558 w 2169076"/>
                <a:gd name="connsiteY47" fmla="*/ 1631458 h 2981294"/>
                <a:gd name="connsiteX48" fmla="*/ 662145 w 2169076"/>
                <a:gd name="connsiteY48" fmla="*/ 943829 h 2981294"/>
                <a:gd name="connsiteX49" fmla="*/ 503770 w 2169076"/>
                <a:gd name="connsiteY49" fmla="*/ 401225 h 2981294"/>
                <a:gd name="connsiteX50" fmla="*/ 406113 w 2169076"/>
                <a:gd name="connsiteY50" fmla="*/ 285461 h 2981294"/>
                <a:gd name="connsiteX51" fmla="*/ 456040 w 2169076"/>
                <a:gd name="connsiteY51" fmla="*/ 219986 h 2981294"/>
                <a:gd name="connsiteX52" fmla="*/ 501211 w 2169076"/>
                <a:gd name="connsiteY52" fmla="*/ 168 h 2981294"/>
                <a:gd name="connsiteX0" fmla="*/ 501211 w 2178550"/>
                <a:gd name="connsiteY0" fmla="*/ 168 h 2981294"/>
                <a:gd name="connsiteX1" fmla="*/ 530472 w 2178550"/>
                <a:gd name="connsiteY1" fmla="*/ 219624 h 2981294"/>
                <a:gd name="connsiteX2" fmla="*/ 793819 w 2178550"/>
                <a:gd name="connsiteY2" fmla="*/ 958460 h 2981294"/>
                <a:gd name="connsiteX3" fmla="*/ 1057166 w 2178550"/>
                <a:gd name="connsiteY3" fmla="*/ 1485154 h 2981294"/>
                <a:gd name="connsiteX4" fmla="*/ 1240046 w 2178550"/>
                <a:gd name="connsiteY4" fmla="*/ 1616828 h 2981294"/>
                <a:gd name="connsiteX5" fmla="*/ 1400980 w 2178550"/>
                <a:gd name="connsiteY5" fmla="*/ 1609512 h 2981294"/>
                <a:gd name="connsiteX6" fmla="*/ 1547284 w 2178550"/>
                <a:gd name="connsiteY6" fmla="*/ 1609512 h 2981294"/>
                <a:gd name="connsiteX7" fmla="*/ 1554600 w 2178550"/>
                <a:gd name="connsiteY7" fmla="*/ 1148655 h 2981294"/>
                <a:gd name="connsiteX8" fmla="*/ 1678958 w 2178550"/>
                <a:gd name="connsiteY8" fmla="*/ 768264 h 2981294"/>
                <a:gd name="connsiteX9" fmla="*/ 1700904 w 2178550"/>
                <a:gd name="connsiteY9" fmla="*/ 578069 h 2981294"/>
                <a:gd name="connsiteX10" fmla="*/ 1744795 w 2178550"/>
                <a:gd name="connsiteY10" fmla="*/ 556124 h 2981294"/>
                <a:gd name="connsiteX11" fmla="*/ 1752110 w 2178550"/>
                <a:gd name="connsiteY11" fmla="*/ 724373 h 2981294"/>
                <a:gd name="connsiteX12" fmla="*/ 1817947 w 2178550"/>
                <a:gd name="connsiteY12" fmla="*/ 717058 h 2981294"/>
                <a:gd name="connsiteX13" fmla="*/ 1722849 w 2178550"/>
                <a:gd name="connsiteY13" fmla="*/ 790210 h 2981294"/>
                <a:gd name="connsiteX14" fmla="*/ 1664328 w 2178550"/>
                <a:gd name="connsiteY14" fmla="*/ 1214492 h 2981294"/>
                <a:gd name="connsiteX15" fmla="*/ 1686273 w 2178550"/>
                <a:gd name="connsiteY15" fmla="*/ 1777762 h 2981294"/>
                <a:gd name="connsiteX16" fmla="*/ 1744795 w 2178550"/>
                <a:gd name="connsiteY16" fmla="*/ 1807023 h 2981294"/>
                <a:gd name="connsiteX17" fmla="*/ 1796001 w 2178550"/>
                <a:gd name="connsiteY17" fmla="*/ 1733871 h 2981294"/>
                <a:gd name="connsiteX18" fmla="*/ 1788686 w 2178550"/>
                <a:gd name="connsiteY18" fmla="*/ 1653404 h 2981294"/>
                <a:gd name="connsiteX19" fmla="*/ 1891099 w 2178550"/>
                <a:gd name="connsiteY19" fmla="*/ 1675349 h 2981294"/>
                <a:gd name="connsiteX20" fmla="*/ 1949620 w 2178550"/>
                <a:gd name="connsiteY20" fmla="*/ 1653404 h 2981294"/>
                <a:gd name="connsiteX21" fmla="*/ 2059348 w 2178550"/>
                <a:gd name="connsiteY21" fmla="*/ 1719240 h 2981294"/>
                <a:gd name="connsiteX22" fmla="*/ 2169076 w 2178550"/>
                <a:gd name="connsiteY22" fmla="*/ 1975272 h 2981294"/>
                <a:gd name="connsiteX23" fmla="*/ 2154446 w 2178550"/>
                <a:gd name="connsiteY23" fmla="*/ 2099631 h 2981294"/>
                <a:gd name="connsiteX24" fmla="*/ 2032188 w 2178550"/>
                <a:gd name="connsiteY24" fmla="*/ 2069911 h 2981294"/>
                <a:gd name="connsiteX25" fmla="*/ 1803316 w 2178550"/>
                <a:gd name="connsiteY25" fmla="*/ 1931381 h 2981294"/>
                <a:gd name="connsiteX26" fmla="*/ 1708219 w 2178550"/>
                <a:gd name="connsiteY26" fmla="*/ 1909436 h 2981294"/>
                <a:gd name="connsiteX27" fmla="*/ 1744795 w 2178550"/>
                <a:gd name="connsiteY27" fmla="*/ 1997218 h 2981294"/>
                <a:gd name="connsiteX28" fmla="*/ 1708219 w 2178550"/>
                <a:gd name="connsiteY28" fmla="*/ 2370293 h 2981294"/>
                <a:gd name="connsiteX29" fmla="*/ 1719831 w 2178550"/>
                <a:gd name="connsiteY29" fmla="*/ 2456337 h 2981294"/>
                <a:gd name="connsiteX30" fmla="*/ 1759425 w 2178550"/>
                <a:gd name="connsiteY30" fmla="*/ 2853096 h 2981294"/>
                <a:gd name="connsiteX31" fmla="*/ 1964251 w 2178550"/>
                <a:gd name="connsiteY31" fmla="*/ 2933564 h 2981294"/>
                <a:gd name="connsiteX32" fmla="*/ 1715534 w 2178550"/>
                <a:gd name="connsiteY32" fmla="*/ 2911618 h 2981294"/>
                <a:gd name="connsiteX33" fmla="*/ 1613121 w 2178550"/>
                <a:gd name="connsiteY33" fmla="*/ 2406869 h 2981294"/>
                <a:gd name="connsiteX34" fmla="*/ 1547284 w 2178550"/>
                <a:gd name="connsiteY34" fmla="*/ 2063055 h 2981294"/>
                <a:gd name="connsiteX35" fmla="*/ 1349774 w 2178550"/>
                <a:gd name="connsiteY35" fmla="*/ 1967957 h 2981294"/>
                <a:gd name="connsiteX36" fmla="*/ 1115688 w 2178550"/>
                <a:gd name="connsiteY36" fmla="*/ 1865544 h 2981294"/>
                <a:gd name="connsiteX37" fmla="*/ 962068 w 2178550"/>
                <a:gd name="connsiteY37" fmla="*/ 1872860 h 2981294"/>
                <a:gd name="connsiteX38" fmla="*/ 457320 w 2178550"/>
                <a:gd name="connsiteY38" fmla="*/ 2319087 h 2981294"/>
                <a:gd name="connsiteX39" fmla="*/ 406113 w 2178550"/>
                <a:gd name="connsiteY39" fmla="*/ 2443445 h 2981294"/>
                <a:gd name="connsiteX40" fmla="*/ 120820 w 2178550"/>
                <a:gd name="connsiteY40" fmla="*/ 2772629 h 2981294"/>
                <a:gd name="connsiteX41" fmla="*/ 106190 w 2178550"/>
                <a:gd name="connsiteY41" fmla="*/ 2860412 h 2981294"/>
                <a:gd name="connsiteX42" fmla="*/ 86803 w 2178550"/>
                <a:gd name="connsiteY42" fmla="*/ 2970960 h 2981294"/>
                <a:gd name="connsiteX43" fmla="*/ 25723 w 2178550"/>
                <a:gd name="connsiteY43" fmla="*/ 2918933 h 2981294"/>
                <a:gd name="connsiteX44" fmla="*/ 18408 w 2178550"/>
                <a:gd name="connsiteY44" fmla="*/ 2772629 h 2981294"/>
                <a:gd name="connsiteX45" fmla="*/ 113505 w 2178550"/>
                <a:gd name="connsiteY45" fmla="*/ 2648271 h 2981294"/>
                <a:gd name="connsiteX46" fmla="*/ 347592 w 2178550"/>
                <a:gd name="connsiteY46" fmla="*/ 2311772 h 2981294"/>
                <a:gd name="connsiteX47" fmla="*/ 764558 w 2178550"/>
                <a:gd name="connsiteY47" fmla="*/ 1631458 h 2981294"/>
                <a:gd name="connsiteX48" fmla="*/ 662145 w 2178550"/>
                <a:gd name="connsiteY48" fmla="*/ 943829 h 2981294"/>
                <a:gd name="connsiteX49" fmla="*/ 503770 w 2178550"/>
                <a:gd name="connsiteY49" fmla="*/ 401225 h 2981294"/>
                <a:gd name="connsiteX50" fmla="*/ 406113 w 2178550"/>
                <a:gd name="connsiteY50" fmla="*/ 285461 h 2981294"/>
                <a:gd name="connsiteX51" fmla="*/ 456040 w 2178550"/>
                <a:gd name="connsiteY51" fmla="*/ 219986 h 2981294"/>
                <a:gd name="connsiteX52" fmla="*/ 501211 w 2178550"/>
                <a:gd name="connsiteY52" fmla="*/ 168 h 2981294"/>
                <a:gd name="connsiteX0" fmla="*/ 501211 w 2192330"/>
                <a:gd name="connsiteY0" fmla="*/ 168 h 2981294"/>
                <a:gd name="connsiteX1" fmla="*/ 530472 w 2192330"/>
                <a:gd name="connsiteY1" fmla="*/ 219624 h 2981294"/>
                <a:gd name="connsiteX2" fmla="*/ 793819 w 2192330"/>
                <a:gd name="connsiteY2" fmla="*/ 958460 h 2981294"/>
                <a:gd name="connsiteX3" fmla="*/ 1057166 w 2192330"/>
                <a:gd name="connsiteY3" fmla="*/ 1485154 h 2981294"/>
                <a:gd name="connsiteX4" fmla="*/ 1240046 w 2192330"/>
                <a:gd name="connsiteY4" fmla="*/ 1616828 h 2981294"/>
                <a:gd name="connsiteX5" fmla="*/ 1400980 w 2192330"/>
                <a:gd name="connsiteY5" fmla="*/ 1609512 h 2981294"/>
                <a:gd name="connsiteX6" fmla="*/ 1547284 w 2192330"/>
                <a:gd name="connsiteY6" fmla="*/ 1609512 h 2981294"/>
                <a:gd name="connsiteX7" fmla="*/ 1554600 w 2192330"/>
                <a:gd name="connsiteY7" fmla="*/ 1148655 h 2981294"/>
                <a:gd name="connsiteX8" fmla="*/ 1678958 w 2192330"/>
                <a:gd name="connsiteY8" fmla="*/ 768264 h 2981294"/>
                <a:gd name="connsiteX9" fmla="*/ 1700904 w 2192330"/>
                <a:gd name="connsiteY9" fmla="*/ 578069 h 2981294"/>
                <a:gd name="connsiteX10" fmla="*/ 1744795 w 2192330"/>
                <a:gd name="connsiteY10" fmla="*/ 556124 h 2981294"/>
                <a:gd name="connsiteX11" fmla="*/ 1752110 w 2192330"/>
                <a:gd name="connsiteY11" fmla="*/ 724373 h 2981294"/>
                <a:gd name="connsiteX12" fmla="*/ 1817947 w 2192330"/>
                <a:gd name="connsiteY12" fmla="*/ 717058 h 2981294"/>
                <a:gd name="connsiteX13" fmla="*/ 1722849 w 2192330"/>
                <a:gd name="connsiteY13" fmla="*/ 790210 h 2981294"/>
                <a:gd name="connsiteX14" fmla="*/ 1664328 w 2192330"/>
                <a:gd name="connsiteY14" fmla="*/ 1214492 h 2981294"/>
                <a:gd name="connsiteX15" fmla="*/ 1686273 w 2192330"/>
                <a:gd name="connsiteY15" fmla="*/ 1777762 h 2981294"/>
                <a:gd name="connsiteX16" fmla="*/ 1744795 w 2192330"/>
                <a:gd name="connsiteY16" fmla="*/ 1807023 h 2981294"/>
                <a:gd name="connsiteX17" fmla="*/ 1796001 w 2192330"/>
                <a:gd name="connsiteY17" fmla="*/ 1733871 h 2981294"/>
                <a:gd name="connsiteX18" fmla="*/ 1788686 w 2192330"/>
                <a:gd name="connsiteY18" fmla="*/ 1653404 h 2981294"/>
                <a:gd name="connsiteX19" fmla="*/ 1891099 w 2192330"/>
                <a:gd name="connsiteY19" fmla="*/ 1675349 h 2981294"/>
                <a:gd name="connsiteX20" fmla="*/ 1949620 w 2192330"/>
                <a:gd name="connsiteY20" fmla="*/ 1653404 h 2981294"/>
                <a:gd name="connsiteX21" fmla="*/ 2059348 w 2192330"/>
                <a:gd name="connsiteY21" fmla="*/ 1719240 h 2981294"/>
                <a:gd name="connsiteX22" fmla="*/ 2169076 w 2192330"/>
                <a:gd name="connsiteY22" fmla="*/ 1975272 h 2981294"/>
                <a:gd name="connsiteX23" fmla="*/ 2154446 w 2192330"/>
                <a:gd name="connsiteY23" fmla="*/ 2099631 h 2981294"/>
                <a:gd name="connsiteX24" fmla="*/ 2032188 w 2192330"/>
                <a:gd name="connsiteY24" fmla="*/ 2069911 h 2981294"/>
                <a:gd name="connsiteX25" fmla="*/ 1803316 w 2192330"/>
                <a:gd name="connsiteY25" fmla="*/ 1931381 h 2981294"/>
                <a:gd name="connsiteX26" fmla="*/ 1708219 w 2192330"/>
                <a:gd name="connsiteY26" fmla="*/ 1909436 h 2981294"/>
                <a:gd name="connsiteX27" fmla="*/ 1744795 w 2192330"/>
                <a:gd name="connsiteY27" fmla="*/ 1997218 h 2981294"/>
                <a:gd name="connsiteX28" fmla="*/ 1708219 w 2192330"/>
                <a:gd name="connsiteY28" fmla="*/ 2370293 h 2981294"/>
                <a:gd name="connsiteX29" fmla="*/ 1719831 w 2192330"/>
                <a:gd name="connsiteY29" fmla="*/ 2456337 h 2981294"/>
                <a:gd name="connsiteX30" fmla="*/ 1759425 w 2192330"/>
                <a:gd name="connsiteY30" fmla="*/ 2853096 h 2981294"/>
                <a:gd name="connsiteX31" fmla="*/ 1964251 w 2192330"/>
                <a:gd name="connsiteY31" fmla="*/ 2933564 h 2981294"/>
                <a:gd name="connsiteX32" fmla="*/ 1715534 w 2192330"/>
                <a:gd name="connsiteY32" fmla="*/ 2911618 h 2981294"/>
                <a:gd name="connsiteX33" fmla="*/ 1613121 w 2192330"/>
                <a:gd name="connsiteY33" fmla="*/ 2406869 h 2981294"/>
                <a:gd name="connsiteX34" fmla="*/ 1547284 w 2192330"/>
                <a:gd name="connsiteY34" fmla="*/ 2063055 h 2981294"/>
                <a:gd name="connsiteX35" fmla="*/ 1349774 w 2192330"/>
                <a:gd name="connsiteY35" fmla="*/ 1967957 h 2981294"/>
                <a:gd name="connsiteX36" fmla="*/ 1115688 w 2192330"/>
                <a:gd name="connsiteY36" fmla="*/ 1865544 h 2981294"/>
                <a:gd name="connsiteX37" fmla="*/ 962068 w 2192330"/>
                <a:gd name="connsiteY37" fmla="*/ 1872860 h 2981294"/>
                <a:gd name="connsiteX38" fmla="*/ 457320 w 2192330"/>
                <a:gd name="connsiteY38" fmla="*/ 2319087 h 2981294"/>
                <a:gd name="connsiteX39" fmla="*/ 406113 w 2192330"/>
                <a:gd name="connsiteY39" fmla="*/ 2443445 h 2981294"/>
                <a:gd name="connsiteX40" fmla="*/ 120820 w 2192330"/>
                <a:gd name="connsiteY40" fmla="*/ 2772629 h 2981294"/>
                <a:gd name="connsiteX41" fmla="*/ 106190 w 2192330"/>
                <a:gd name="connsiteY41" fmla="*/ 2860412 h 2981294"/>
                <a:gd name="connsiteX42" fmla="*/ 86803 w 2192330"/>
                <a:gd name="connsiteY42" fmla="*/ 2970960 h 2981294"/>
                <a:gd name="connsiteX43" fmla="*/ 25723 w 2192330"/>
                <a:gd name="connsiteY43" fmla="*/ 2918933 h 2981294"/>
                <a:gd name="connsiteX44" fmla="*/ 18408 w 2192330"/>
                <a:gd name="connsiteY44" fmla="*/ 2772629 h 2981294"/>
                <a:gd name="connsiteX45" fmla="*/ 113505 w 2192330"/>
                <a:gd name="connsiteY45" fmla="*/ 2648271 h 2981294"/>
                <a:gd name="connsiteX46" fmla="*/ 347592 w 2192330"/>
                <a:gd name="connsiteY46" fmla="*/ 2311772 h 2981294"/>
                <a:gd name="connsiteX47" fmla="*/ 764558 w 2192330"/>
                <a:gd name="connsiteY47" fmla="*/ 1631458 h 2981294"/>
                <a:gd name="connsiteX48" fmla="*/ 662145 w 2192330"/>
                <a:gd name="connsiteY48" fmla="*/ 943829 h 2981294"/>
                <a:gd name="connsiteX49" fmla="*/ 503770 w 2192330"/>
                <a:gd name="connsiteY49" fmla="*/ 401225 h 2981294"/>
                <a:gd name="connsiteX50" fmla="*/ 406113 w 2192330"/>
                <a:gd name="connsiteY50" fmla="*/ 285461 h 2981294"/>
                <a:gd name="connsiteX51" fmla="*/ 456040 w 2192330"/>
                <a:gd name="connsiteY51" fmla="*/ 219986 h 2981294"/>
                <a:gd name="connsiteX52" fmla="*/ 501211 w 2192330"/>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686273 w 2206391"/>
                <a:gd name="connsiteY15" fmla="*/ 1777762 h 2981294"/>
                <a:gd name="connsiteX16" fmla="*/ 1744795 w 2206391"/>
                <a:gd name="connsiteY16" fmla="*/ 1807023 h 2981294"/>
                <a:gd name="connsiteX17" fmla="*/ 1796001 w 2206391"/>
                <a:gd name="connsiteY17" fmla="*/ 1733871 h 2981294"/>
                <a:gd name="connsiteX18" fmla="*/ 1788686 w 2206391"/>
                <a:gd name="connsiteY18" fmla="*/ 1653404 h 2981294"/>
                <a:gd name="connsiteX19" fmla="*/ 1891099 w 2206391"/>
                <a:gd name="connsiteY19" fmla="*/ 1675349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686273 w 2206391"/>
                <a:gd name="connsiteY15" fmla="*/ 1777762 h 2981294"/>
                <a:gd name="connsiteX16" fmla="*/ 1744795 w 2206391"/>
                <a:gd name="connsiteY16" fmla="*/ 1807023 h 2981294"/>
                <a:gd name="connsiteX17" fmla="*/ 1796001 w 2206391"/>
                <a:gd name="connsiteY17" fmla="*/ 1733871 h 2981294"/>
                <a:gd name="connsiteX18" fmla="*/ 1788686 w 2206391"/>
                <a:gd name="connsiteY18" fmla="*/ 1653404 h 2981294"/>
                <a:gd name="connsiteX19" fmla="*/ 1891099 w 2206391"/>
                <a:gd name="connsiteY19" fmla="*/ 1675349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686273 w 2206391"/>
                <a:gd name="connsiteY15" fmla="*/ 1777762 h 2981294"/>
                <a:gd name="connsiteX16" fmla="*/ 1744795 w 2206391"/>
                <a:gd name="connsiteY16" fmla="*/ 1807023 h 2981294"/>
                <a:gd name="connsiteX17" fmla="*/ 1796001 w 2206391"/>
                <a:gd name="connsiteY17" fmla="*/ 1733871 h 2981294"/>
                <a:gd name="connsiteX18" fmla="*/ 1788686 w 2206391"/>
                <a:gd name="connsiteY18" fmla="*/ 1653404 h 2981294"/>
                <a:gd name="connsiteX19" fmla="*/ 1891099 w 2206391"/>
                <a:gd name="connsiteY19" fmla="*/ 1675349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686273 w 2206391"/>
                <a:gd name="connsiteY15" fmla="*/ 1777762 h 2981294"/>
                <a:gd name="connsiteX16" fmla="*/ 1744795 w 2206391"/>
                <a:gd name="connsiteY16" fmla="*/ 1807023 h 2981294"/>
                <a:gd name="connsiteX17" fmla="*/ 1796001 w 2206391"/>
                <a:gd name="connsiteY17" fmla="*/ 1733871 h 2981294"/>
                <a:gd name="connsiteX18" fmla="*/ 1788686 w 2206391"/>
                <a:gd name="connsiteY18" fmla="*/ 1653404 h 2981294"/>
                <a:gd name="connsiteX19" fmla="*/ 1891099 w 2206391"/>
                <a:gd name="connsiteY19" fmla="*/ 1675349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686273 w 2206391"/>
                <a:gd name="connsiteY15" fmla="*/ 1777762 h 2981294"/>
                <a:gd name="connsiteX16" fmla="*/ 1744795 w 2206391"/>
                <a:gd name="connsiteY16" fmla="*/ 1807023 h 2981294"/>
                <a:gd name="connsiteX17" fmla="*/ 1780912 w 2206391"/>
                <a:gd name="connsiteY17" fmla="*/ 1721799 h 2981294"/>
                <a:gd name="connsiteX18" fmla="*/ 1788686 w 2206391"/>
                <a:gd name="connsiteY18" fmla="*/ 1653404 h 2981294"/>
                <a:gd name="connsiteX19" fmla="*/ 1891099 w 2206391"/>
                <a:gd name="connsiteY19" fmla="*/ 1675349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686273 w 2206391"/>
                <a:gd name="connsiteY15" fmla="*/ 1777762 h 2981294"/>
                <a:gd name="connsiteX16" fmla="*/ 1744795 w 2206391"/>
                <a:gd name="connsiteY16" fmla="*/ 1807023 h 2981294"/>
                <a:gd name="connsiteX17" fmla="*/ 1780912 w 2206391"/>
                <a:gd name="connsiteY17" fmla="*/ 1721799 h 2981294"/>
                <a:gd name="connsiteX18" fmla="*/ 1788686 w 2206391"/>
                <a:gd name="connsiteY18" fmla="*/ 1653404 h 2981294"/>
                <a:gd name="connsiteX19" fmla="*/ 1891099 w 2206391"/>
                <a:gd name="connsiteY19" fmla="*/ 1675349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686273 w 2206391"/>
                <a:gd name="connsiteY15" fmla="*/ 1777762 h 2981294"/>
                <a:gd name="connsiteX16" fmla="*/ 1732723 w 2206391"/>
                <a:gd name="connsiteY16" fmla="*/ 1791934 h 2981294"/>
                <a:gd name="connsiteX17" fmla="*/ 1780912 w 2206391"/>
                <a:gd name="connsiteY17" fmla="*/ 1721799 h 2981294"/>
                <a:gd name="connsiteX18" fmla="*/ 1788686 w 2206391"/>
                <a:gd name="connsiteY18" fmla="*/ 1653404 h 2981294"/>
                <a:gd name="connsiteX19" fmla="*/ 1891099 w 2206391"/>
                <a:gd name="connsiteY19" fmla="*/ 1675349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88686 w 2206391"/>
                <a:gd name="connsiteY18" fmla="*/ 1653404 h 2981294"/>
                <a:gd name="connsiteX19" fmla="*/ 1891099 w 2206391"/>
                <a:gd name="connsiteY19" fmla="*/ 1675349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88686 w 2206391"/>
                <a:gd name="connsiteY18" fmla="*/ 1653404 h 2981294"/>
                <a:gd name="connsiteX19" fmla="*/ 1897135 w 2206391"/>
                <a:gd name="connsiteY19" fmla="*/ 1726651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88686 w 2206391"/>
                <a:gd name="connsiteY18" fmla="*/ 1653404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88686 w 2206391"/>
                <a:gd name="connsiteY18" fmla="*/ 1653404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7895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6386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47284 w 2206391"/>
                <a:gd name="connsiteY6" fmla="*/ 1609512 h 2981294"/>
                <a:gd name="connsiteX7" fmla="*/ 1554600 w 2206391"/>
                <a:gd name="connsiteY7" fmla="*/ 1148655 h 2981294"/>
                <a:gd name="connsiteX8" fmla="*/ 166386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53320 w 2206391"/>
                <a:gd name="connsiteY6" fmla="*/ 1597440 h 2981294"/>
                <a:gd name="connsiteX7" fmla="*/ 1554600 w 2206391"/>
                <a:gd name="connsiteY7" fmla="*/ 1148655 h 2981294"/>
                <a:gd name="connsiteX8" fmla="*/ 166386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53320 w 2206391"/>
                <a:gd name="connsiteY6" fmla="*/ 1597440 h 2981294"/>
                <a:gd name="connsiteX7" fmla="*/ 1554600 w 2206391"/>
                <a:gd name="connsiteY7" fmla="*/ 1148655 h 2981294"/>
                <a:gd name="connsiteX8" fmla="*/ 166386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59356 w 2206391"/>
                <a:gd name="connsiteY6" fmla="*/ 1615546 h 2981294"/>
                <a:gd name="connsiteX7" fmla="*/ 1554600 w 2206391"/>
                <a:gd name="connsiteY7" fmla="*/ 1148655 h 2981294"/>
                <a:gd name="connsiteX8" fmla="*/ 166386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59356 w 2206391"/>
                <a:gd name="connsiteY6" fmla="*/ 1615546 h 2981294"/>
                <a:gd name="connsiteX7" fmla="*/ 1554600 w 2206391"/>
                <a:gd name="connsiteY7" fmla="*/ 1148655 h 2981294"/>
                <a:gd name="connsiteX8" fmla="*/ 166386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59356 w 2206391"/>
                <a:gd name="connsiteY6" fmla="*/ 1615546 h 2981294"/>
                <a:gd name="connsiteX7" fmla="*/ 1554600 w 2206391"/>
                <a:gd name="connsiteY7" fmla="*/ 1148655 h 2981294"/>
                <a:gd name="connsiteX8" fmla="*/ 166386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59356 w 2206391"/>
                <a:gd name="connsiteY6" fmla="*/ 1615546 h 2981294"/>
                <a:gd name="connsiteX7" fmla="*/ 1554600 w 2206391"/>
                <a:gd name="connsiteY7" fmla="*/ 1148655 h 2981294"/>
                <a:gd name="connsiteX8" fmla="*/ 166386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59356 w 2206391"/>
                <a:gd name="connsiteY6" fmla="*/ 1615546 h 2981294"/>
                <a:gd name="connsiteX7" fmla="*/ 1554600 w 2206391"/>
                <a:gd name="connsiteY7" fmla="*/ 1148655 h 2981294"/>
                <a:gd name="connsiteX8" fmla="*/ 166386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 name="connsiteX0" fmla="*/ 501211 w 2206391"/>
                <a:gd name="connsiteY0" fmla="*/ 168 h 2981294"/>
                <a:gd name="connsiteX1" fmla="*/ 530472 w 2206391"/>
                <a:gd name="connsiteY1" fmla="*/ 219624 h 2981294"/>
                <a:gd name="connsiteX2" fmla="*/ 793819 w 2206391"/>
                <a:gd name="connsiteY2" fmla="*/ 958460 h 2981294"/>
                <a:gd name="connsiteX3" fmla="*/ 1057166 w 2206391"/>
                <a:gd name="connsiteY3" fmla="*/ 1485154 h 2981294"/>
                <a:gd name="connsiteX4" fmla="*/ 1240046 w 2206391"/>
                <a:gd name="connsiteY4" fmla="*/ 1616828 h 2981294"/>
                <a:gd name="connsiteX5" fmla="*/ 1400980 w 2206391"/>
                <a:gd name="connsiteY5" fmla="*/ 1609512 h 2981294"/>
                <a:gd name="connsiteX6" fmla="*/ 1559356 w 2206391"/>
                <a:gd name="connsiteY6" fmla="*/ 1615546 h 2981294"/>
                <a:gd name="connsiteX7" fmla="*/ 1554600 w 2206391"/>
                <a:gd name="connsiteY7" fmla="*/ 1148655 h 2981294"/>
                <a:gd name="connsiteX8" fmla="*/ 1663868 w 2206391"/>
                <a:gd name="connsiteY8" fmla="*/ 768264 h 2981294"/>
                <a:gd name="connsiteX9" fmla="*/ 1700904 w 2206391"/>
                <a:gd name="connsiteY9" fmla="*/ 578069 h 2981294"/>
                <a:gd name="connsiteX10" fmla="*/ 1744795 w 2206391"/>
                <a:gd name="connsiteY10" fmla="*/ 556124 h 2981294"/>
                <a:gd name="connsiteX11" fmla="*/ 1752110 w 2206391"/>
                <a:gd name="connsiteY11" fmla="*/ 724373 h 2981294"/>
                <a:gd name="connsiteX12" fmla="*/ 1817947 w 2206391"/>
                <a:gd name="connsiteY12" fmla="*/ 717058 h 2981294"/>
                <a:gd name="connsiteX13" fmla="*/ 1722849 w 2206391"/>
                <a:gd name="connsiteY13" fmla="*/ 790210 h 2981294"/>
                <a:gd name="connsiteX14" fmla="*/ 1664328 w 2206391"/>
                <a:gd name="connsiteY14" fmla="*/ 1214492 h 2981294"/>
                <a:gd name="connsiteX15" fmla="*/ 1701362 w 2206391"/>
                <a:gd name="connsiteY15" fmla="*/ 1750602 h 2981294"/>
                <a:gd name="connsiteX16" fmla="*/ 1732723 w 2206391"/>
                <a:gd name="connsiteY16" fmla="*/ 1791934 h 2981294"/>
                <a:gd name="connsiteX17" fmla="*/ 1780912 w 2206391"/>
                <a:gd name="connsiteY17" fmla="*/ 1721799 h 2981294"/>
                <a:gd name="connsiteX18" fmla="*/ 1791704 w 2206391"/>
                <a:gd name="connsiteY18" fmla="*/ 1665475 h 2981294"/>
                <a:gd name="connsiteX19" fmla="*/ 1918260 w 2206391"/>
                <a:gd name="connsiteY19" fmla="*/ 1681384 h 2981294"/>
                <a:gd name="connsiteX20" fmla="*/ 1949620 w 2206391"/>
                <a:gd name="connsiteY20" fmla="*/ 1653404 h 2981294"/>
                <a:gd name="connsiteX21" fmla="*/ 2059348 w 2206391"/>
                <a:gd name="connsiteY21" fmla="*/ 1719240 h 2981294"/>
                <a:gd name="connsiteX22" fmla="*/ 2169076 w 2206391"/>
                <a:gd name="connsiteY22" fmla="*/ 1975272 h 2981294"/>
                <a:gd name="connsiteX23" fmla="*/ 2154446 w 2206391"/>
                <a:gd name="connsiteY23" fmla="*/ 2099631 h 2981294"/>
                <a:gd name="connsiteX24" fmla="*/ 2032188 w 2206391"/>
                <a:gd name="connsiteY24" fmla="*/ 2069911 h 2981294"/>
                <a:gd name="connsiteX25" fmla="*/ 1803316 w 2206391"/>
                <a:gd name="connsiteY25" fmla="*/ 1931381 h 2981294"/>
                <a:gd name="connsiteX26" fmla="*/ 1708219 w 2206391"/>
                <a:gd name="connsiteY26" fmla="*/ 1909436 h 2981294"/>
                <a:gd name="connsiteX27" fmla="*/ 1744795 w 2206391"/>
                <a:gd name="connsiteY27" fmla="*/ 1997218 h 2981294"/>
                <a:gd name="connsiteX28" fmla="*/ 1708219 w 2206391"/>
                <a:gd name="connsiteY28" fmla="*/ 2370293 h 2981294"/>
                <a:gd name="connsiteX29" fmla="*/ 1719831 w 2206391"/>
                <a:gd name="connsiteY29" fmla="*/ 2456337 h 2981294"/>
                <a:gd name="connsiteX30" fmla="*/ 1759425 w 2206391"/>
                <a:gd name="connsiteY30" fmla="*/ 2853096 h 2981294"/>
                <a:gd name="connsiteX31" fmla="*/ 1964251 w 2206391"/>
                <a:gd name="connsiteY31" fmla="*/ 2933564 h 2981294"/>
                <a:gd name="connsiteX32" fmla="*/ 1715534 w 2206391"/>
                <a:gd name="connsiteY32" fmla="*/ 2911618 h 2981294"/>
                <a:gd name="connsiteX33" fmla="*/ 1613121 w 2206391"/>
                <a:gd name="connsiteY33" fmla="*/ 2406869 h 2981294"/>
                <a:gd name="connsiteX34" fmla="*/ 1547284 w 2206391"/>
                <a:gd name="connsiteY34" fmla="*/ 2063055 h 2981294"/>
                <a:gd name="connsiteX35" fmla="*/ 1349774 w 2206391"/>
                <a:gd name="connsiteY35" fmla="*/ 1967957 h 2981294"/>
                <a:gd name="connsiteX36" fmla="*/ 1115688 w 2206391"/>
                <a:gd name="connsiteY36" fmla="*/ 1865544 h 2981294"/>
                <a:gd name="connsiteX37" fmla="*/ 962068 w 2206391"/>
                <a:gd name="connsiteY37" fmla="*/ 1872860 h 2981294"/>
                <a:gd name="connsiteX38" fmla="*/ 457320 w 2206391"/>
                <a:gd name="connsiteY38" fmla="*/ 2319087 h 2981294"/>
                <a:gd name="connsiteX39" fmla="*/ 406113 w 2206391"/>
                <a:gd name="connsiteY39" fmla="*/ 2443445 h 2981294"/>
                <a:gd name="connsiteX40" fmla="*/ 120820 w 2206391"/>
                <a:gd name="connsiteY40" fmla="*/ 2772629 h 2981294"/>
                <a:gd name="connsiteX41" fmla="*/ 106190 w 2206391"/>
                <a:gd name="connsiteY41" fmla="*/ 2860412 h 2981294"/>
                <a:gd name="connsiteX42" fmla="*/ 86803 w 2206391"/>
                <a:gd name="connsiteY42" fmla="*/ 2970960 h 2981294"/>
                <a:gd name="connsiteX43" fmla="*/ 25723 w 2206391"/>
                <a:gd name="connsiteY43" fmla="*/ 2918933 h 2981294"/>
                <a:gd name="connsiteX44" fmla="*/ 18408 w 2206391"/>
                <a:gd name="connsiteY44" fmla="*/ 2772629 h 2981294"/>
                <a:gd name="connsiteX45" fmla="*/ 113505 w 2206391"/>
                <a:gd name="connsiteY45" fmla="*/ 2648271 h 2981294"/>
                <a:gd name="connsiteX46" fmla="*/ 347592 w 2206391"/>
                <a:gd name="connsiteY46" fmla="*/ 2311772 h 2981294"/>
                <a:gd name="connsiteX47" fmla="*/ 764558 w 2206391"/>
                <a:gd name="connsiteY47" fmla="*/ 1631458 h 2981294"/>
                <a:gd name="connsiteX48" fmla="*/ 662145 w 2206391"/>
                <a:gd name="connsiteY48" fmla="*/ 943829 h 2981294"/>
                <a:gd name="connsiteX49" fmla="*/ 503770 w 2206391"/>
                <a:gd name="connsiteY49" fmla="*/ 401225 h 2981294"/>
                <a:gd name="connsiteX50" fmla="*/ 406113 w 2206391"/>
                <a:gd name="connsiteY50" fmla="*/ 285461 h 2981294"/>
                <a:gd name="connsiteX51" fmla="*/ 456040 w 2206391"/>
                <a:gd name="connsiteY51" fmla="*/ 219986 h 2981294"/>
                <a:gd name="connsiteX52" fmla="*/ 501211 w 2206391"/>
                <a:gd name="connsiteY52" fmla="*/ 168 h 298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06391" h="2981294">
                  <a:moveTo>
                    <a:pt x="501211" y="168"/>
                  </a:moveTo>
                  <a:cubicBezTo>
                    <a:pt x="556233" y="-5143"/>
                    <a:pt x="544861" y="116294"/>
                    <a:pt x="530472" y="219624"/>
                  </a:cubicBezTo>
                  <a:lnTo>
                    <a:pt x="793819" y="958460"/>
                  </a:lnTo>
                  <a:cubicBezTo>
                    <a:pt x="875565" y="1161186"/>
                    <a:pt x="969384" y="1309589"/>
                    <a:pt x="1057166" y="1485154"/>
                  </a:cubicBezTo>
                  <a:cubicBezTo>
                    <a:pt x="1115108" y="1550170"/>
                    <a:pt x="1179086" y="1572937"/>
                    <a:pt x="1240046" y="1616828"/>
                  </a:cubicBezTo>
                  <a:cubicBezTo>
                    <a:pt x="1293691" y="1593265"/>
                    <a:pt x="1347335" y="1611951"/>
                    <a:pt x="1400980" y="1609512"/>
                  </a:cubicBezTo>
                  <a:cubicBezTo>
                    <a:pt x="1451760" y="1587381"/>
                    <a:pt x="1508576" y="1571285"/>
                    <a:pt x="1559356" y="1615546"/>
                  </a:cubicBezTo>
                  <a:cubicBezTo>
                    <a:pt x="1559783" y="1465951"/>
                    <a:pt x="1554173" y="1298250"/>
                    <a:pt x="1554600" y="1148655"/>
                  </a:cubicBezTo>
                  <a:lnTo>
                    <a:pt x="1663868" y="768264"/>
                  </a:lnTo>
                  <a:cubicBezTo>
                    <a:pt x="1659112" y="674687"/>
                    <a:pt x="1675482" y="632414"/>
                    <a:pt x="1700904" y="578069"/>
                  </a:cubicBezTo>
                  <a:lnTo>
                    <a:pt x="1744795" y="556124"/>
                  </a:lnTo>
                  <a:cubicBezTo>
                    <a:pt x="1801553" y="600136"/>
                    <a:pt x="1749672" y="668290"/>
                    <a:pt x="1752110" y="724373"/>
                  </a:cubicBezTo>
                  <a:lnTo>
                    <a:pt x="1817947" y="717058"/>
                  </a:lnTo>
                  <a:cubicBezTo>
                    <a:pt x="1789266" y="750495"/>
                    <a:pt x="1772655" y="783934"/>
                    <a:pt x="1722849" y="790210"/>
                  </a:cubicBezTo>
                  <a:cubicBezTo>
                    <a:pt x="1685235" y="943709"/>
                    <a:pt x="1683835" y="1073065"/>
                    <a:pt x="1664328" y="1214492"/>
                  </a:cubicBezTo>
                  <a:cubicBezTo>
                    <a:pt x="1719928" y="1396213"/>
                    <a:pt x="1744284" y="1624184"/>
                    <a:pt x="1701362" y="1750602"/>
                  </a:cubicBezTo>
                  <a:cubicBezTo>
                    <a:pt x="1670205" y="1842370"/>
                    <a:pt x="1717240" y="1787210"/>
                    <a:pt x="1732723" y="1791934"/>
                  </a:cubicBezTo>
                  <a:cubicBezTo>
                    <a:pt x="1740738" y="1737372"/>
                    <a:pt x="1781950" y="1764290"/>
                    <a:pt x="1780912" y="1721799"/>
                  </a:cubicBezTo>
                  <a:cubicBezTo>
                    <a:pt x="1784509" y="1703024"/>
                    <a:pt x="1788107" y="1702357"/>
                    <a:pt x="1791704" y="1665475"/>
                  </a:cubicBezTo>
                  <a:cubicBezTo>
                    <a:pt x="1837913" y="1653678"/>
                    <a:pt x="1862998" y="1647914"/>
                    <a:pt x="1918260" y="1681384"/>
                  </a:cubicBezTo>
                  <a:lnTo>
                    <a:pt x="1949620" y="1653404"/>
                  </a:lnTo>
                  <a:cubicBezTo>
                    <a:pt x="1986196" y="1675349"/>
                    <a:pt x="2019754" y="1724456"/>
                    <a:pt x="2059348" y="1719240"/>
                  </a:cubicBezTo>
                  <a:cubicBezTo>
                    <a:pt x="2192494" y="1744228"/>
                    <a:pt x="2250195" y="1820518"/>
                    <a:pt x="2169076" y="1975272"/>
                  </a:cubicBezTo>
                  <a:cubicBezTo>
                    <a:pt x="2164199" y="2016725"/>
                    <a:pt x="2201572" y="2037053"/>
                    <a:pt x="2154446" y="2099631"/>
                  </a:cubicBezTo>
                  <a:cubicBezTo>
                    <a:pt x="2158960" y="2104813"/>
                    <a:pt x="2072941" y="2182424"/>
                    <a:pt x="2032188" y="2069911"/>
                  </a:cubicBezTo>
                  <a:cubicBezTo>
                    <a:pt x="2001165" y="2082079"/>
                    <a:pt x="1858482" y="2073122"/>
                    <a:pt x="1803316" y="1931381"/>
                  </a:cubicBezTo>
                  <a:lnTo>
                    <a:pt x="1708219" y="1909436"/>
                  </a:lnTo>
                  <a:cubicBezTo>
                    <a:pt x="1696268" y="1944733"/>
                    <a:pt x="1732603" y="1967957"/>
                    <a:pt x="1744795" y="1997218"/>
                  </a:cubicBezTo>
                  <a:lnTo>
                    <a:pt x="1708219" y="2370293"/>
                  </a:lnTo>
                  <a:cubicBezTo>
                    <a:pt x="1712090" y="2398974"/>
                    <a:pt x="1706906" y="2454817"/>
                    <a:pt x="1719831" y="2456337"/>
                  </a:cubicBezTo>
                  <a:lnTo>
                    <a:pt x="1759425" y="2853096"/>
                  </a:lnTo>
                  <a:lnTo>
                    <a:pt x="1964251" y="2933564"/>
                  </a:lnTo>
                  <a:cubicBezTo>
                    <a:pt x="1938684" y="2938321"/>
                    <a:pt x="1810511" y="2991360"/>
                    <a:pt x="1715534" y="2911618"/>
                  </a:cubicBezTo>
                  <a:cubicBezTo>
                    <a:pt x="1672342" y="2785617"/>
                    <a:pt x="1629152" y="2632458"/>
                    <a:pt x="1613121" y="2406869"/>
                  </a:cubicBezTo>
                  <a:cubicBezTo>
                    <a:pt x="1591175" y="2292264"/>
                    <a:pt x="1517927" y="2105232"/>
                    <a:pt x="1547284" y="2063055"/>
                  </a:cubicBezTo>
                  <a:cubicBezTo>
                    <a:pt x="1514643" y="2091713"/>
                    <a:pt x="1370344" y="2081138"/>
                    <a:pt x="1349774" y="1967957"/>
                  </a:cubicBezTo>
                  <a:lnTo>
                    <a:pt x="1115688" y="1865544"/>
                  </a:lnTo>
                  <a:cubicBezTo>
                    <a:pt x="1058446" y="1846858"/>
                    <a:pt x="1019311" y="1834207"/>
                    <a:pt x="962068" y="1872860"/>
                  </a:cubicBezTo>
                  <a:cubicBezTo>
                    <a:pt x="793819" y="2021602"/>
                    <a:pt x="625569" y="2146202"/>
                    <a:pt x="457320" y="2319087"/>
                  </a:cubicBezTo>
                  <a:lnTo>
                    <a:pt x="406113" y="2443445"/>
                  </a:lnTo>
                  <a:cubicBezTo>
                    <a:pt x="338176" y="2595423"/>
                    <a:pt x="246097" y="2687043"/>
                    <a:pt x="120820" y="2772629"/>
                  </a:cubicBezTo>
                  <a:cubicBezTo>
                    <a:pt x="115943" y="2801890"/>
                    <a:pt x="98995" y="2843222"/>
                    <a:pt x="106190" y="2860412"/>
                  </a:cubicBezTo>
                  <a:lnTo>
                    <a:pt x="86803" y="2970960"/>
                  </a:lnTo>
                  <a:cubicBezTo>
                    <a:pt x="68455" y="2982790"/>
                    <a:pt x="10876" y="3000656"/>
                    <a:pt x="25723" y="2918933"/>
                  </a:cubicBezTo>
                  <a:cubicBezTo>
                    <a:pt x="-858" y="2864129"/>
                    <a:pt x="-12350" y="2857611"/>
                    <a:pt x="18408" y="2772629"/>
                  </a:cubicBezTo>
                  <a:lnTo>
                    <a:pt x="113505" y="2648271"/>
                  </a:lnTo>
                  <a:cubicBezTo>
                    <a:pt x="191534" y="2536105"/>
                    <a:pt x="251456" y="2393760"/>
                    <a:pt x="347592" y="2311772"/>
                  </a:cubicBezTo>
                  <a:cubicBezTo>
                    <a:pt x="438296" y="2030680"/>
                    <a:pt x="577284" y="1825033"/>
                    <a:pt x="764558" y="1631458"/>
                  </a:cubicBezTo>
                  <a:cubicBezTo>
                    <a:pt x="682135" y="1372070"/>
                    <a:pt x="657051" y="1182092"/>
                    <a:pt x="662145" y="943829"/>
                  </a:cubicBezTo>
                  <a:cubicBezTo>
                    <a:pt x="556039" y="833376"/>
                    <a:pt x="486146" y="653515"/>
                    <a:pt x="503770" y="401225"/>
                  </a:cubicBezTo>
                  <a:cubicBezTo>
                    <a:pt x="449087" y="349559"/>
                    <a:pt x="445707" y="352215"/>
                    <a:pt x="406113" y="285461"/>
                  </a:cubicBezTo>
                  <a:cubicBezTo>
                    <a:pt x="407666" y="254582"/>
                    <a:pt x="439398" y="241811"/>
                    <a:pt x="456040" y="219986"/>
                  </a:cubicBezTo>
                  <a:cubicBezTo>
                    <a:pt x="446955" y="113517"/>
                    <a:pt x="471065" y="40245"/>
                    <a:pt x="501211" y="168"/>
                  </a:cubicBezTo>
                  <a:close/>
                </a:path>
              </a:pathLst>
            </a:custGeom>
            <a:solidFill>
              <a:schemeClr val="bg1"/>
            </a:solidFill>
            <a:ln w="9525">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grpSp>
        <p:nvGrpSpPr>
          <p:cNvPr id="3" name="Group 2"/>
          <p:cNvGrpSpPr/>
          <p:nvPr/>
        </p:nvGrpSpPr>
        <p:grpSpPr>
          <a:xfrm>
            <a:off x="7692105" y="3295921"/>
            <a:ext cx="845348" cy="845348"/>
            <a:chOff x="7692105" y="3295921"/>
            <a:chExt cx="845348" cy="845348"/>
          </a:xfrm>
        </p:grpSpPr>
        <p:sp>
          <p:nvSpPr>
            <p:cNvPr id="44" name="Rounded Rectangle 43"/>
            <p:cNvSpPr/>
            <p:nvPr/>
          </p:nvSpPr>
          <p:spPr>
            <a:xfrm>
              <a:off x="7692105" y="3295921"/>
              <a:ext cx="845348" cy="845348"/>
            </a:xfrm>
            <a:prstGeom prst="roundRect">
              <a:avLst/>
            </a:prstGeom>
            <a:solidFill>
              <a:srgbClr val="001965"/>
            </a:solidFill>
            <a:ln w="19050">
              <a:solidFill>
                <a:srgbClr val="FFFF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49" name="Picture 4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852218" y="3446862"/>
              <a:ext cx="566202" cy="566202"/>
            </a:xfrm>
            <a:prstGeom prst="rect">
              <a:avLst/>
            </a:prstGeom>
          </p:spPr>
        </p:pic>
      </p:grpSp>
    </p:spTree>
    <p:extLst>
      <p:ext uri="{BB962C8B-B14F-4D97-AF65-F5344CB8AC3E}">
        <p14:creationId xmlns="" xmlns:p14="http://schemas.microsoft.com/office/powerpoint/2010/main" val="361373962"/>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l-GR" dirty="0"/>
              <a:t>    Ολιστική προσέγγιση για τη μείωση καρδιαγγειακού κινδύνου σε ασθενείς με διαβήτη</a:t>
            </a:r>
            <a:endParaRPr lang="en-GB" dirty="0"/>
          </a:p>
        </p:txBody>
      </p:sp>
      <p:sp>
        <p:nvSpPr>
          <p:cNvPr id="2" name="Text Placeholder 1"/>
          <p:cNvSpPr>
            <a:spLocks noGrp="1"/>
          </p:cNvSpPr>
          <p:nvPr>
            <p:ph type="body" sz="quarter" idx="10"/>
          </p:nvPr>
        </p:nvSpPr>
        <p:spPr>
          <a:xfrm>
            <a:off x="31332" y="4735711"/>
            <a:ext cx="9144000" cy="407789"/>
          </a:xfrm>
        </p:spPr>
        <p:txBody>
          <a:bodyPr anchor="b">
            <a:noAutofit/>
          </a:bodyPr>
          <a:lstStyle/>
          <a:p>
            <a:pPr>
              <a:spcAft>
                <a:spcPts val="0"/>
              </a:spcAft>
            </a:pPr>
            <a:r>
              <a:rPr lang="en-GB" sz="1200" b="1" dirty="0" err="1">
                <a:solidFill>
                  <a:srgbClr val="82786F"/>
                </a:solidFill>
              </a:rPr>
              <a:t>Rydén</a:t>
            </a:r>
            <a:r>
              <a:rPr lang="en-GB" sz="1200" b="1" dirty="0">
                <a:solidFill>
                  <a:srgbClr val="82786F"/>
                </a:solidFill>
              </a:rPr>
              <a:t> L et. Al. </a:t>
            </a:r>
            <a:r>
              <a:rPr lang="en-GB" sz="1200" b="1" i="1" dirty="0" err="1">
                <a:solidFill>
                  <a:srgbClr val="82786F"/>
                </a:solidFill>
              </a:rPr>
              <a:t>Eur</a:t>
            </a:r>
            <a:r>
              <a:rPr lang="en-GB" sz="1200" b="1" i="1" dirty="0">
                <a:solidFill>
                  <a:srgbClr val="82786F"/>
                </a:solidFill>
              </a:rPr>
              <a:t> Heart J</a:t>
            </a:r>
            <a:r>
              <a:rPr lang="en-GB" sz="1200" b="1" dirty="0">
                <a:solidFill>
                  <a:srgbClr val="82786F"/>
                </a:solidFill>
              </a:rPr>
              <a:t> 2013 Oct;34(39):3035-87; Fox CS et. al. </a:t>
            </a:r>
            <a:r>
              <a:rPr lang="en-GB" sz="1200" b="1" i="1" dirty="0">
                <a:solidFill>
                  <a:srgbClr val="82786F"/>
                </a:solidFill>
              </a:rPr>
              <a:t>Diabetes Care </a:t>
            </a:r>
            <a:r>
              <a:rPr lang="en-GB" sz="1200" b="1" dirty="0">
                <a:solidFill>
                  <a:srgbClr val="82786F"/>
                </a:solidFill>
              </a:rPr>
              <a:t>2015 Sep;38(9):1777-803 ; </a:t>
            </a:r>
            <a:r>
              <a:rPr lang="en-GB" sz="1200" b="1" dirty="0" err="1">
                <a:solidFill>
                  <a:srgbClr val="82786F"/>
                </a:solidFill>
              </a:rPr>
              <a:t>Piepoli</a:t>
            </a:r>
            <a:r>
              <a:rPr lang="en-GB" sz="1200" b="1" dirty="0">
                <a:solidFill>
                  <a:srgbClr val="82786F"/>
                </a:solidFill>
              </a:rPr>
              <a:t> MF et. al</a:t>
            </a:r>
            <a:r>
              <a:rPr lang="en-GB" sz="1200" b="1" i="1" dirty="0">
                <a:solidFill>
                  <a:srgbClr val="82786F"/>
                </a:solidFill>
              </a:rPr>
              <a:t>. </a:t>
            </a:r>
            <a:r>
              <a:rPr lang="en-GB" sz="1200" b="1" i="1" dirty="0" err="1">
                <a:solidFill>
                  <a:srgbClr val="82786F"/>
                </a:solidFill>
              </a:rPr>
              <a:t>Eur</a:t>
            </a:r>
            <a:r>
              <a:rPr lang="en-GB" sz="1200" b="1" i="1" dirty="0">
                <a:solidFill>
                  <a:srgbClr val="82786F"/>
                </a:solidFill>
              </a:rPr>
              <a:t> Heart J</a:t>
            </a:r>
            <a:r>
              <a:rPr lang="en-GB" sz="1200" b="1" dirty="0">
                <a:solidFill>
                  <a:srgbClr val="82786F"/>
                </a:solidFill>
              </a:rPr>
              <a:t> 2016 Aug 1;37(29):2315-81; </a:t>
            </a:r>
            <a:r>
              <a:rPr lang="en-US" sz="1200" b="1" dirty="0">
                <a:solidFill>
                  <a:srgbClr val="82786F"/>
                </a:solidFill>
              </a:rPr>
              <a:t>Standards of Medical Care in Diabetes-2017. </a:t>
            </a:r>
            <a:r>
              <a:rPr lang="en-US" sz="1200" b="1" i="1" dirty="0">
                <a:solidFill>
                  <a:srgbClr val="82786F"/>
                </a:solidFill>
              </a:rPr>
              <a:t>Diabetes Care </a:t>
            </a:r>
            <a:r>
              <a:rPr lang="en-US" sz="1200" b="1" dirty="0">
                <a:solidFill>
                  <a:srgbClr val="82786F"/>
                </a:solidFill>
              </a:rPr>
              <a:t>2017;40(Suppl. 1):S1-S129.</a:t>
            </a:r>
            <a:endParaRPr lang="en-GB" sz="1200" b="1" dirty="0">
              <a:solidFill>
                <a:srgbClr val="82786F"/>
              </a:solidFill>
            </a:endParaRPr>
          </a:p>
        </p:txBody>
      </p:sp>
      <p:sp>
        <p:nvSpPr>
          <p:cNvPr id="11" name="Donut 10"/>
          <p:cNvSpPr/>
          <p:nvPr/>
        </p:nvSpPr>
        <p:spPr>
          <a:xfrm>
            <a:off x="2846482" y="861871"/>
            <a:ext cx="3451037" cy="3480603"/>
          </a:xfrm>
          <a:prstGeom prst="donut">
            <a:avLst>
              <a:gd name="adj" fmla="val 3536"/>
            </a:avLst>
          </a:prstGeom>
          <a:solidFill>
            <a:srgbClr val="009FD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12" name="Text Box 23"/>
          <p:cNvSpPr txBox="1">
            <a:spLocks noChangeArrowheads="1"/>
          </p:cNvSpPr>
          <p:nvPr/>
        </p:nvSpPr>
        <p:spPr bwMode="gray">
          <a:xfrm>
            <a:off x="410604" y="1193121"/>
            <a:ext cx="2501211" cy="501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38102" rIns="76205" bIns="38102">
            <a:sp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algn="ctr"/>
            <a:r>
              <a:rPr lang="el-GR" sz="1350" b="1" dirty="0">
                <a:solidFill>
                  <a:schemeClr val="accent1"/>
                </a:solidFill>
                <a:latin typeface="+mn-lt"/>
              </a:rPr>
              <a:t>Αλλαγή/τροποποίηση τρόπου ζωής</a:t>
            </a:r>
            <a:endParaRPr lang="en-GB" sz="1350" b="1" dirty="0">
              <a:solidFill>
                <a:schemeClr val="accent1"/>
              </a:solidFill>
              <a:latin typeface="+mn-lt"/>
            </a:endParaRPr>
          </a:p>
        </p:txBody>
      </p:sp>
      <p:sp>
        <p:nvSpPr>
          <p:cNvPr id="16" name="Text Box 23"/>
          <p:cNvSpPr txBox="1">
            <a:spLocks noChangeArrowheads="1"/>
          </p:cNvSpPr>
          <p:nvPr/>
        </p:nvSpPr>
        <p:spPr bwMode="gray">
          <a:xfrm>
            <a:off x="6362215" y="1193122"/>
            <a:ext cx="2077930" cy="284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38102" rIns="76205" bIns="38102">
            <a:sp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20000"/>
              </a:spcBef>
              <a:spcAft>
                <a:spcPct val="0"/>
              </a:spcAft>
            </a:pPr>
            <a:r>
              <a:rPr lang="el-GR" sz="1350" b="1" noProof="1">
                <a:solidFill>
                  <a:schemeClr val="accent1"/>
                </a:solidFill>
                <a:latin typeface="+mn-lt"/>
              </a:rPr>
              <a:t>Γλυκαιμικός έλεγχος</a:t>
            </a:r>
            <a:endParaRPr lang="en-GB" sz="1350" b="1" noProof="1">
              <a:solidFill>
                <a:schemeClr val="accent1"/>
              </a:solidFill>
              <a:latin typeface="+mn-lt"/>
            </a:endParaRPr>
          </a:p>
        </p:txBody>
      </p:sp>
      <p:sp>
        <p:nvSpPr>
          <p:cNvPr id="26" name="Rectangle 25"/>
          <p:cNvSpPr/>
          <p:nvPr/>
        </p:nvSpPr>
        <p:spPr>
          <a:xfrm>
            <a:off x="218661" y="3143724"/>
            <a:ext cx="2299094" cy="484746"/>
          </a:xfrm>
          <a:prstGeom prst="rect">
            <a:avLst/>
          </a:prstGeom>
        </p:spPr>
        <p:txBody>
          <a:bodyPr wrap="square" lIns="68579" tIns="34289" rIns="68579" bIns="34289">
            <a:spAutoFit/>
          </a:bodyPr>
          <a:lstStyle/>
          <a:p>
            <a:pPr algn="r" fontAlgn="base">
              <a:spcBef>
                <a:spcPct val="20000"/>
              </a:spcBef>
              <a:spcAft>
                <a:spcPct val="0"/>
              </a:spcAft>
            </a:pPr>
            <a:r>
              <a:rPr lang="el-GR" sz="1350" b="1" noProof="1">
                <a:solidFill>
                  <a:schemeClr val="accent1"/>
                </a:solidFill>
              </a:rPr>
              <a:t>Έλεγχος αρτηριακής πίεσης </a:t>
            </a:r>
            <a:endParaRPr lang="en-GB" sz="1350" b="1" noProof="1">
              <a:solidFill>
                <a:schemeClr val="accent1"/>
              </a:solidFill>
            </a:endParaRPr>
          </a:p>
        </p:txBody>
      </p:sp>
      <p:sp>
        <p:nvSpPr>
          <p:cNvPr id="33" name="Rectangle 32"/>
          <p:cNvSpPr/>
          <p:nvPr/>
        </p:nvSpPr>
        <p:spPr>
          <a:xfrm>
            <a:off x="4983874" y="4318000"/>
            <a:ext cx="1874126" cy="253914"/>
          </a:xfrm>
          <a:prstGeom prst="rect">
            <a:avLst/>
          </a:prstGeom>
        </p:spPr>
        <p:txBody>
          <a:bodyPr wrap="square" lIns="68579" tIns="34289" rIns="68579" bIns="34289">
            <a:spAutoFit/>
          </a:bodyPr>
          <a:lstStyle/>
          <a:p>
            <a:pPr algn="ctr" fontAlgn="base">
              <a:spcBef>
                <a:spcPct val="20000"/>
              </a:spcBef>
              <a:spcAft>
                <a:spcPct val="0"/>
              </a:spcAft>
            </a:pPr>
            <a:r>
              <a:rPr lang="el-GR" sz="1200" b="1" noProof="1">
                <a:solidFill>
                  <a:schemeClr val="accent1"/>
                </a:solidFill>
              </a:rPr>
              <a:t>Αντιαιμοπεταλιακά</a:t>
            </a:r>
            <a:endParaRPr lang="en-GB" sz="1200" b="1" noProof="1">
              <a:solidFill>
                <a:schemeClr val="accent1"/>
              </a:solidFill>
            </a:endParaRPr>
          </a:p>
        </p:txBody>
      </p:sp>
      <p:sp>
        <p:nvSpPr>
          <p:cNvPr id="34" name="Rectangle 33"/>
          <p:cNvSpPr/>
          <p:nvPr/>
        </p:nvSpPr>
        <p:spPr>
          <a:xfrm>
            <a:off x="6653402" y="3143724"/>
            <a:ext cx="1975436" cy="484746"/>
          </a:xfrm>
          <a:prstGeom prst="rect">
            <a:avLst/>
          </a:prstGeom>
        </p:spPr>
        <p:txBody>
          <a:bodyPr wrap="square" lIns="68579" tIns="34289" rIns="68579" bIns="34289">
            <a:spAutoFit/>
          </a:bodyPr>
          <a:lstStyle/>
          <a:p>
            <a:pPr fontAlgn="base">
              <a:spcBef>
                <a:spcPct val="20000"/>
              </a:spcBef>
              <a:spcAft>
                <a:spcPct val="0"/>
              </a:spcAft>
            </a:pPr>
            <a:r>
              <a:rPr lang="el-GR" sz="1350" b="1" noProof="1">
                <a:solidFill>
                  <a:schemeClr val="accent1"/>
                </a:solidFill>
              </a:rPr>
              <a:t>Υπολιπιδαιμική αγωγή</a:t>
            </a:r>
            <a:endParaRPr lang="en-GB" sz="1350" b="1" noProof="1">
              <a:solidFill>
                <a:schemeClr val="accent1"/>
              </a:solidFill>
            </a:endParaRPr>
          </a:p>
        </p:txBody>
      </p:sp>
      <p:sp>
        <p:nvSpPr>
          <p:cNvPr id="23" name="Rounded Rectangle 22"/>
          <p:cNvSpPr/>
          <p:nvPr/>
        </p:nvSpPr>
        <p:spPr>
          <a:xfrm rot="16200000">
            <a:off x="4050368" y="3238709"/>
            <a:ext cx="1070420" cy="122474"/>
          </a:xfrm>
          <a:prstGeom prst="roundRect">
            <a:avLst>
              <a:gd name="adj" fmla="val 50000"/>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7" name="Rounded Rectangle 46"/>
          <p:cNvSpPr/>
          <p:nvPr/>
        </p:nvSpPr>
        <p:spPr>
          <a:xfrm rot="19669779">
            <a:off x="3463755" y="2829201"/>
            <a:ext cx="1070420" cy="122474"/>
          </a:xfrm>
          <a:prstGeom prst="roundRect">
            <a:avLst>
              <a:gd name="adj" fmla="val 50000"/>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8" name="Rounded Rectangle 47"/>
          <p:cNvSpPr/>
          <p:nvPr/>
        </p:nvSpPr>
        <p:spPr>
          <a:xfrm rot="12771225">
            <a:off x="4651008" y="2826287"/>
            <a:ext cx="1070420" cy="122474"/>
          </a:xfrm>
          <a:prstGeom prst="roundRect">
            <a:avLst>
              <a:gd name="adj" fmla="val 50000"/>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9" name="Rounded Rectangle 48"/>
          <p:cNvSpPr/>
          <p:nvPr/>
        </p:nvSpPr>
        <p:spPr>
          <a:xfrm rot="8053568">
            <a:off x="4496533" y="2059250"/>
            <a:ext cx="1070420" cy="122474"/>
          </a:xfrm>
          <a:prstGeom prst="roundRect">
            <a:avLst>
              <a:gd name="adj" fmla="val 50000"/>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0" name="Rounded Rectangle 49"/>
          <p:cNvSpPr/>
          <p:nvPr/>
        </p:nvSpPr>
        <p:spPr>
          <a:xfrm rot="2496277">
            <a:off x="3601207" y="2034171"/>
            <a:ext cx="1070420" cy="122474"/>
          </a:xfrm>
          <a:prstGeom prst="roundRect">
            <a:avLst>
              <a:gd name="adj" fmla="val 50000"/>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Plus 9"/>
          <p:cNvSpPr/>
          <p:nvPr/>
        </p:nvSpPr>
        <p:spPr>
          <a:xfrm>
            <a:off x="3212327" y="1279274"/>
            <a:ext cx="2719345" cy="2474104"/>
          </a:xfrm>
          <a:prstGeom prst="mathPlus">
            <a:avLst>
              <a:gd name="adj1" fmla="val 31229"/>
            </a:avLst>
          </a:prstGeom>
          <a:solidFill>
            <a:srgbClr val="00196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noProof="1">
                <a:solidFill>
                  <a:schemeClr val="bg1"/>
                </a:solidFill>
              </a:rPr>
              <a:t>ΠΟΛΥΠΑΡΑΓΟΝΤΙΚΗ</a:t>
            </a:r>
          </a:p>
          <a:p>
            <a:pPr algn="ctr"/>
            <a:r>
              <a:rPr lang="el-GR" sz="1200" b="1" noProof="1">
                <a:solidFill>
                  <a:schemeClr val="bg1"/>
                </a:solidFill>
              </a:rPr>
              <a:t>ΠΡΟΣΕΓΓΙΣΗ</a:t>
            </a:r>
            <a:endParaRPr lang="en-GB" sz="1200" dirty="0"/>
          </a:p>
        </p:txBody>
      </p:sp>
      <p:grpSp>
        <p:nvGrpSpPr>
          <p:cNvPr id="4" name="Group 98"/>
          <p:cNvGrpSpPr/>
          <p:nvPr/>
        </p:nvGrpSpPr>
        <p:grpSpPr>
          <a:xfrm>
            <a:off x="2734863" y="3017676"/>
            <a:ext cx="716280" cy="708660"/>
            <a:chOff x="3646484" y="4256187"/>
            <a:chExt cx="955040" cy="944880"/>
          </a:xfrm>
        </p:grpSpPr>
        <p:sp>
          <p:nvSpPr>
            <p:cNvPr id="44" name="Oval 43"/>
            <p:cNvSpPr/>
            <p:nvPr/>
          </p:nvSpPr>
          <p:spPr>
            <a:xfrm>
              <a:off x="3646484" y="4256187"/>
              <a:ext cx="955040" cy="94488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6" name="Group 4"/>
            <p:cNvGrpSpPr>
              <a:grpSpLocks noChangeAspect="1"/>
            </p:cNvGrpSpPr>
            <p:nvPr/>
          </p:nvGrpSpPr>
          <p:grpSpPr bwMode="auto">
            <a:xfrm>
              <a:off x="3791362" y="4413625"/>
              <a:ext cx="697757" cy="692035"/>
              <a:chOff x="-793" y="-2438"/>
              <a:chExt cx="9268" cy="9192"/>
            </a:xfrm>
          </p:grpSpPr>
          <p:sp>
            <p:nvSpPr>
              <p:cNvPr id="53" name="Freeform 5"/>
              <p:cNvSpPr>
                <a:spLocks noEditPoints="1"/>
              </p:cNvSpPr>
              <p:nvPr/>
            </p:nvSpPr>
            <p:spPr bwMode="auto">
              <a:xfrm>
                <a:off x="-793" y="-2438"/>
                <a:ext cx="9268" cy="9192"/>
              </a:xfrm>
              <a:custGeom>
                <a:avLst/>
                <a:gdLst>
                  <a:gd name="T0" fmla="*/ 1099 w 3920"/>
                  <a:gd name="T1" fmla="*/ 483 h 3888"/>
                  <a:gd name="T2" fmla="*/ 735 w 3920"/>
                  <a:gd name="T3" fmla="*/ 1115 h 3888"/>
                  <a:gd name="T4" fmla="*/ 658 w 3920"/>
                  <a:gd name="T5" fmla="*/ 1299 h 3888"/>
                  <a:gd name="T6" fmla="*/ 736 w 3920"/>
                  <a:gd name="T7" fmla="*/ 2167 h 3888"/>
                  <a:gd name="T8" fmla="*/ 1447 w 3920"/>
                  <a:gd name="T9" fmla="*/ 1799 h 3888"/>
                  <a:gd name="T10" fmla="*/ 1353 w 3920"/>
                  <a:gd name="T11" fmla="*/ 2090 h 3888"/>
                  <a:gd name="T12" fmla="*/ 772 w 3920"/>
                  <a:gd name="T13" fmla="*/ 2411 h 3888"/>
                  <a:gd name="T14" fmla="*/ 1825 w 3920"/>
                  <a:gd name="T15" fmla="*/ 3275 h 3888"/>
                  <a:gd name="T16" fmla="*/ 2947 w 3920"/>
                  <a:gd name="T17" fmla="*/ 2531 h 3888"/>
                  <a:gd name="T18" fmla="*/ 2784 w 3920"/>
                  <a:gd name="T19" fmla="*/ 2296 h 3888"/>
                  <a:gd name="T20" fmla="*/ 2378 w 3920"/>
                  <a:gd name="T21" fmla="*/ 2263 h 3888"/>
                  <a:gd name="T22" fmla="*/ 2168 w 3920"/>
                  <a:gd name="T23" fmla="*/ 1657 h 3888"/>
                  <a:gd name="T24" fmla="*/ 3172 w 3920"/>
                  <a:gd name="T25" fmla="*/ 1164 h 3888"/>
                  <a:gd name="T26" fmla="*/ 3370 w 3920"/>
                  <a:gd name="T27" fmla="*/ 1407 h 3888"/>
                  <a:gd name="T28" fmla="*/ 3612 w 3920"/>
                  <a:gd name="T29" fmla="*/ 1022 h 3888"/>
                  <a:gd name="T30" fmla="*/ 2582 w 3920"/>
                  <a:gd name="T31" fmla="*/ 1012 h 3888"/>
                  <a:gd name="T32" fmla="*/ 2562 w 3920"/>
                  <a:gd name="T33" fmla="*/ 827 h 3888"/>
                  <a:gd name="T34" fmla="*/ 3920 w 3920"/>
                  <a:gd name="T35" fmla="*/ 1164 h 3888"/>
                  <a:gd name="T36" fmla="*/ 3594 w 3920"/>
                  <a:gd name="T37" fmla="*/ 2492 h 3888"/>
                  <a:gd name="T38" fmla="*/ 3356 w 3920"/>
                  <a:gd name="T39" fmla="*/ 2673 h 3888"/>
                  <a:gd name="T40" fmla="*/ 1971 w 3920"/>
                  <a:gd name="T41" fmla="*/ 3876 h 3888"/>
                  <a:gd name="T42" fmla="*/ 1667 w 3920"/>
                  <a:gd name="T43" fmla="*/ 3884 h 3888"/>
                  <a:gd name="T44" fmla="*/ 338 w 3920"/>
                  <a:gd name="T45" fmla="*/ 2938 h 3888"/>
                  <a:gd name="T46" fmla="*/ 545 w 3920"/>
                  <a:gd name="T47" fmla="*/ 2249 h 3888"/>
                  <a:gd name="T48" fmla="*/ 476 w 3920"/>
                  <a:gd name="T49" fmla="*/ 1294 h 3888"/>
                  <a:gd name="T50" fmla="*/ 368 w 3920"/>
                  <a:gd name="T51" fmla="*/ 1209 h 3888"/>
                  <a:gd name="T52" fmla="*/ 272 w 3920"/>
                  <a:gd name="T53" fmla="*/ 1023 h 3888"/>
                  <a:gd name="T54" fmla="*/ 0 w 3920"/>
                  <a:gd name="T55" fmla="*/ 508 h 3888"/>
                  <a:gd name="T56" fmla="*/ 508 w 3920"/>
                  <a:gd name="T57" fmla="*/ 0 h 3888"/>
                  <a:gd name="T58" fmla="*/ 600 w 3920"/>
                  <a:gd name="T59" fmla="*/ 2520 h 3888"/>
                  <a:gd name="T60" fmla="*/ 1077 w 3920"/>
                  <a:gd name="T61" fmla="*/ 3534 h 3888"/>
                  <a:gd name="T62" fmla="*/ 2822 w 3920"/>
                  <a:gd name="T63" fmla="*/ 3298 h 3888"/>
                  <a:gd name="T64" fmla="*/ 3182 w 3920"/>
                  <a:gd name="T65" fmla="*/ 2500 h 3888"/>
                  <a:gd name="T66" fmla="*/ 3122 w 3920"/>
                  <a:gd name="T67" fmla="*/ 2606 h 3888"/>
                  <a:gd name="T68" fmla="*/ 1668 w 3920"/>
                  <a:gd name="T69" fmla="*/ 3456 h 3888"/>
                  <a:gd name="T70" fmla="*/ 608 w 3920"/>
                  <a:gd name="T71" fmla="*/ 2510 h 3888"/>
                  <a:gd name="T72" fmla="*/ 920 w 3920"/>
                  <a:gd name="T73" fmla="*/ 553 h 3888"/>
                  <a:gd name="T74" fmla="*/ 3731 w 3920"/>
                  <a:gd name="T75" fmla="*/ 1546 h 3888"/>
                  <a:gd name="T76" fmla="*/ 3156 w 3920"/>
                  <a:gd name="T77" fmla="*/ 1592 h 3888"/>
                  <a:gd name="T78" fmla="*/ 2970 w 3920"/>
                  <a:gd name="T79" fmla="*/ 2279 h 3888"/>
                  <a:gd name="T80" fmla="*/ 3108 w 3920"/>
                  <a:gd name="T81" fmla="*/ 1811 h 3888"/>
                  <a:gd name="T82" fmla="*/ 3208 w 3920"/>
                  <a:gd name="T83" fmla="*/ 1713 h 3888"/>
                  <a:gd name="T84" fmla="*/ 3731 w 3920"/>
                  <a:gd name="T85" fmla="*/ 1546 h 3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20" h="3888">
                    <a:moveTo>
                      <a:pt x="592" y="0"/>
                    </a:moveTo>
                    <a:cubicBezTo>
                      <a:pt x="625" y="6"/>
                      <a:pt x="659" y="11"/>
                      <a:pt x="692" y="19"/>
                    </a:cubicBezTo>
                    <a:cubicBezTo>
                      <a:pt x="911" y="78"/>
                      <a:pt x="1069" y="259"/>
                      <a:pt x="1099" y="483"/>
                    </a:cubicBezTo>
                    <a:cubicBezTo>
                      <a:pt x="1130" y="716"/>
                      <a:pt x="1004" y="946"/>
                      <a:pt x="791" y="1048"/>
                    </a:cubicBezTo>
                    <a:cubicBezTo>
                      <a:pt x="783" y="1051"/>
                      <a:pt x="776" y="1055"/>
                      <a:pt x="769" y="1058"/>
                    </a:cubicBezTo>
                    <a:cubicBezTo>
                      <a:pt x="744" y="1069"/>
                      <a:pt x="733" y="1087"/>
                      <a:pt x="735" y="1115"/>
                    </a:cubicBezTo>
                    <a:cubicBezTo>
                      <a:pt x="737" y="1145"/>
                      <a:pt x="736" y="1175"/>
                      <a:pt x="735" y="1205"/>
                    </a:cubicBezTo>
                    <a:cubicBezTo>
                      <a:pt x="734" y="1243"/>
                      <a:pt x="719" y="1261"/>
                      <a:pt x="682" y="1269"/>
                    </a:cubicBezTo>
                    <a:cubicBezTo>
                      <a:pt x="665" y="1273"/>
                      <a:pt x="658" y="1281"/>
                      <a:pt x="658" y="1299"/>
                    </a:cubicBezTo>
                    <a:cubicBezTo>
                      <a:pt x="657" y="1545"/>
                      <a:pt x="659" y="1791"/>
                      <a:pt x="693" y="2035"/>
                    </a:cubicBezTo>
                    <a:cubicBezTo>
                      <a:pt x="699" y="2075"/>
                      <a:pt x="706" y="2115"/>
                      <a:pt x="712" y="2155"/>
                    </a:cubicBezTo>
                    <a:cubicBezTo>
                      <a:pt x="715" y="2171"/>
                      <a:pt x="722" y="2174"/>
                      <a:pt x="736" y="2167"/>
                    </a:cubicBezTo>
                    <a:cubicBezTo>
                      <a:pt x="887" y="2081"/>
                      <a:pt x="1050" y="2023"/>
                      <a:pt x="1210" y="1956"/>
                    </a:cubicBezTo>
                    <a:cubicBezTo>
                      <a:pt x="1292" y="1922"/>
                      <a:pt x="1367" y="1878"/>
                      <a:pt x="1421" y="1804"/>
                    </a:cubicBezTo>
                    <a:cubicBezTo>
                      <a:pt x="1428" y="1794"/>
                      <a:pt x="1436" y="1793"/>
                      <a:pt x="1447" y="1799"/>
                    </a:cubicBezTo>
                    <a:cubicBezTo>
                      <a:pt x="1488" y="1823"/>
                      <a:pt x="1529" y="1846"/>
                      <a:pt x="1570" y="1870"/>
                    </a:cubicBezTo>
                    <a:cubicBezTo>
                      <a:pt x="1587" y="1880"/>
                      <a:pt x="1588" y="1886"/>
                      <a:pt x="1574" y="1905"/>
                    </a:cubicBezTo>
                    <a:cubicBezTo>
                      <a:pt x="1517" y="1987"/>
                      <a:pt x="1442" y="2049"/>
                      <a:pt x="1353" y="2090"/>
                    </a:cubicBezTo>
                    <a:cubicBezTo>
                      <a:pt x="1262" y="2133"/>
                      <a:pt x="1167" y="2167"/>
                      <a:pt x="1075" y="2209"/>
                    </a:cubicBezTo>
                    <a:cubicBezTo>
                      <a:pt x="982" y="2252"/>
                      <a:pt x="890" y="2299"/>
                      <a:pt x="798" y="2345"/>
                    </a:cubicBezTo>
                    <a:cubicBezTo>
                      <a:pt x="760" y="2365"/>
                      <a:pt x="760" y="2371"/>
                      <a:pt x="772" y="2411"/>
                    </a:cubicBezTo>
                    <a:cubicBezTo>
                      <a:pt x="823" y="2573"/>
                      <a:pt x="888" y="2730"/>
                      <a:pt x="988" y="2870"/>
                    </a:cubicBezTo>
                    <a:cubicBezTo>
                      <a:pt x="1099" y="3026"/>
                      <a:pt x="1238" y="3148"/>
                      <a:pt x="1420" y="3218"/>
                    </a:cubicBezTo>
                    <a:cubicBezTo>
                      <a:pt x="1550" y="3268"/>
                      <a:pt x="1686" y="3282"/>
                      <a:pt x="1825" y="3275"/>
                    </a:cubicBezTo>
                    <a:cubicBezTo>
                      <a:pt x="1980" y="3268"/>
                      <a:pt x="2133" y="3245"/>
                      <a:pt x="2282" y="3196"/>
                    </a:cubicBezTo>
                    <a:cubicBezTo>
                      <a:pt x="2461" y="3136"/>
                      <a:pt x="2626" y="3052"/>
                      <a:pt x="2757" y="2913"/>
                    </a:cubicBezTo>
                    <a:cubicBezTo>
                      <a:pt x="2859" y="2805"/>
                      <a:pt x="2925" y="2679"/>
                      <a:pt x="2947" y="2531"/>
                    </a:cubicBezTo>
                    <a:cubicBezTo>
                      <a:pt x="2951" y="2503"/>
                      <a:pt x="2949" y="2499"/>
                      <a:pt x="2920" y="2494"/>
                    </a:cubicBezTo>
                    <a:cubicBezTo>
                      <a:pt x="2837" y="2478"/>
                      <a:pt x="2794" y="2431"/>
                      <a:pt x="2787" y="2346"/>
                    </a:cubicBezTo>
                    <a:cubicBezTo>
                      <a:pt x="2785" y="2329"/>
                      <a:pt x="2785" y="2313"/>
                      <a:pt x="2784" y="2296"/>
                    </a:cubicBezTo>
                    <a:cubicBezTo>
                      <a:pt x="2784" y="2277"/>
                      <a:pt x="2775" y="2268"/>
                      <a:pt x="2756" y="2267"/>
                    </a:cubicBezTo>
                    <a:cubicBezTo>
                      <a:pt x="2721" y="2267"/>
                      <a:pt x="2685" y="2267"/>
                      <a:pt x="2650" y="2267"/>
                    </a:cubicBezTo>
                    <a:cubicBezTo>
                      <a:pt x="2559" y="2266"/>
                      <a:pt x="2469" y="2269"/>
                      <a:pt x="2378" y="2263"/>
                    </a:cubicBezTo>
                    <a:cubicBezTo>
                      <a:pt x="2252" y="2256"/>
                      <a:pt x="2149" y="2150"/>
                      <a:pt x="2145" y="2024"/>
                    </a:cubicBezTo>
                    <a:cubicBezTo>
                      <a:pt x="2141" y="1918"/>
                      <a:pt x="2143" y="1812"/>
                      <a:pt x="2142" y="1706"/>
                    </a:cubicBezTo>
                    <a:cubicBezTo>
                      <a:pt x="2142" y="1685"/>
                      <a:pt x="2151" y="1670"/>
                      <a:pt x="2168" y="1657"/>
                    </a:cubicBezTo>
                    <a:cubicBezTo>
                      <a:pt x="2326" y="1541"/>
                      <a:pt x="2434" y="1389"/>
                      <a:pt x="2495" y="1202"/>
                    </a:cubicBezTo>
                    <a:cubicBezTo>
                      <a:pt x="2506" y="1168"/>
                      <a:pt x="2513" y="1163"/>
                      <a:pt x="2550" y="1163"/>
                    </a:cubicBezTo>
                    <a:cubicBezTo>
                      <a:pt x="2757" y="1164"/>
                      <a:pt x="2965" y="1164"/>
                      <a:pt x="3172" y="1164"/>
                    </a:cubicBezTo>
                    <a:cubicBezTo>
                      <a:pt x="3274" y="1164"/>
                      <a:pt x="3334" y="1225"/>
                      <a:pt x="3337" y="1327"/>
                    </a:cubicBezTo>
                    <a:cubicBezTo>
                      <a:pt x="3337" y="1343"/>
                      <a:pt x="3338" y="1359"/>
                      <a:pt x="3339" y="1375"/>
                    </a:cubicBezTo>
                    <a:cubicBezTo>
                      <a:pt x="3340" y="1394"/>
                      <a:pt x="3351" y="1407"/>
                      <a:pt x="3370" y="1407"/>
                    </a:cubicBezTo>
                    <a:cubicBezTo>
                      <a:pt x="3439" y="1407"/>
                      <a:pt x="3508" y="1413"/>
                      <a:pt x="3576" y="1405"/>
                    </a:cubicBezTo>
                    <a:cubicBezTo>
                      <a:pt x="3678" y="1393"/>
                      <a:pt x="3741" y="1306"/>
                      <a:pt x="3735" y="1199"/>
                    </a:cubicBezTo>
                    <a:cubicBezTo>
                      <a:pt x="3729" y="1110"/>
                      <a:pt x="3686" y="1045"/>
                      <a:pt x="3612" y="1022"/>
                    </a:cubicBezTo>
                    <a:cubicBezTo>
                      <a:pt x="3587" y="1015"/>
                      <a:pt x="3560" y="1012"/>
                      <a:pt x="3534" y="1012"/>
                    </a:cubicBezTo>
                    <a:cubicBezTo>
                      <a:pt x="3222" y="1011"/>
                      <a:pt x="2911" y="1012"/>
                      <a:pt x="2600" y="1012"/>
                    </a:cubicBezTo>
                    <a:cubicBezTo>
                      <a:pt x="2594" y="1012"/>
                      <a:pt x="2588" y="1012"/>
                      <a:pt x="2582" y="1012"/>
                    </a:cubicBezTo>
                    <a:cubicBezTo>
                      <a:pt x="2540" y="1012"/>
                      <a:pt x="2538" y="1007"/>
                      <a:pt x="2539" y="965"/>
                    </a:cubicBezTo>
                    <a:cubicBezTo>
                      <a:pt x="2540" y="932"/>
                      <a:pt x="2537" y="898"/>
                      <a:pt x="2533" y="864"/>
                    </a:cubicBezTo>
                    <a:cubicBezTo>
                      <a:pt x="2529" y="831"/>
                      <a:pt x="2530" y="827"/>
                      <a:pt x="2562" y="827"/>
                    </a:cubicBezTo>
                    <a:cubicBezTo>
                      <a:pt x="2888" y="827"/>
                      <a:pt x="3214" y="827"/>
                      <a:pt x="3540" y="827"/>
                    </a:cubicBezTo>
                    <a:cubicBezTo>
                      <a:pt x="3727" y="827"/>
                      <a:pt x="3870" y="939"/>
                      <a:pt x="3910" y="1113"/>
                    </a:cubicBezTo>
                    <a:cubicBezTo>
                      <a:pt x="3914" y="1130"/>
                      <a:pt x="3917" y="1147"/>
                      <a:pt x="3920" y="1164"/>
                    </a:cubicBezTo>
                    <a:cubicBezTo>
                      <a:pt x="3920" y="1496"/>
                      <a:pt x="3920" y="1828"/>
                      <a:pt x="3920" y="2160"/>
                    </a:cubicBezTo>
                    <a:cubicBezTo>
                      <a:pt x="3919" y="2165"/>
                      <a:pt x="3917" y="2170"/>
                      <a:pt x="3916" y="2175"/>
                    </a:cubicBezTo>
                    <a:cubicBezTo>
                      <a:pt x="3896" y="2341"/>
                      <a:pt x="3760" y="2476"/>
                      <a:pt x="3594" y="2492"/>
                    </a:cubicBezTo>
                    <a:cubicBezTo>
                      <a:pt x="3530" y="2498"/>
                      <a:pt x="3466" y="2495"/>
                      <a:pt x="3402" y="2496"/>
                    </a:cubicBezTo>
                    <a:cubicBezTo>
                      <a:pt x="3374" y="2496"/>
                      <a:pt x="3371" y="2499"/>
                      <a:pt x="3369" y="2528"/>
                    </a:cubicBezTo>
                    <a:cubicBezTo>
                      <a:pt x="3365" y="2576"/>
                      <a:pt x="3363" y="2625"/>
                      <a:pt x="3356" y="2673"/>
                    </a:cubicBezTo>
                    <a:cubicBezTo>
                      <a:pt x="3321" y="2938"/>
                      <a:pt x="3210" y="3166"/>
                      <a:pt x="3025" y="3359"/>
                    </a:cubicBezTo>
                    <a:cubicBezTo>
                      <a:pt x="2884" y="3506"/>
                      <a:pt x="2718" y="3619"/>
                      <a:pt x="2537" y="3709"/>
                    </a:cubicBezTo>
                    <a:cubicBezTo>
                      <a:pt x="2358" y="3798"/>
                      <a:pt x="2170" y="3855"/>
                      <a:pt x="1971" y="3876"/>
                    </a:cubicBezTo>
                    <a:cubicBezTo>
                      <a:pt x="1933" y="3881"/>
                      <a:pt x="1894" y="3884"/>
                      <a:pt x="1856" y="3888"/>
                    </a:cubicBezTo>
                    <a:cubicBezTo>
                      <a:pt x="1801" y="3888"/>
                      <a:pt x="1747" y="3888"/>
                      <a:pt x="1692" y="3888"/>
                    </a:cubicBezTo>
                    <a:cubicBezTo>
                      <a:pt x="1684" y="3887"/>
                      <a:pt x="1675" y="3885"/>
                      <a:pt x="1667" y="3884"/>
                    </a:cubicBezTo>
                    <a:cubicBezTo>
                      <a:pt x="1506" y="3875"/>
                      <a:pt x="1348" y="3845"/>
                      <a:pt x="1196" y="3791"/>
                    </a:cubicBezTo>
                    <a:cubicBezTo>
                      <a:pt x="947" y="3703"/>
                      <a:pt x="737" y="3557"/>
                      <a:pt x="560" y="3362"/>
                    </a:cubicBezTo>
                    <a:cubicBezTo>
                      <a:pt x="449" y="3240"/>
                      <a:pt x="368" y="3102"/>
                      <a:pt x="338" y="2938"/>
                    </a:cubicBezTo>
                    <a:cubicBezTo>
                      <a:pt x="314" y="2806"/>
                      <a:pt x="318" y="2676"/>
                      <a:pt x="367" y="2550"/>
                    </a:cubicBezTo>
                    <a:cubicBezTo>
                      <a:pt x="401" y="2463"/>
                      <a:pt x="454" y="2389"/>
                      <a:pt x="521" y="2324"/>
                    </a:cubicBezTo>
                    <a:cubicBezTo>
                      <a:pt x="543" y="2303"/>
                      <a:pt x="552" y="2280"/>
                      <a:pt x="545" y="2249"/>
                    </a:cubicBezTo>
                    <a:cubicBezTo>
                      <a:pt x="514" y="2101"/>
                      <a:pt x="492" y="1951"/>
                      <a:pt x="485" y="1800"/>
                    </a:cubicBezTo>
                    <a:cubicBezTo>
                      <a:pt x="478" y="1649"/>
                      <a:pt x="478" y="1497"/>
                      <a:pt x="475" y="1346"/>
                    </a:cubicBezTo>
                    <a:cubicBezTo>
                      <a:pt x="475" y="1329"/>
                      <a:pt x="475" y="1311"/>
                      <a:pt x="476" y="1294"/>
                    </a:cubicBezTo>
                    <a:cubicBezTo>
                      <a:pt x="476" y="1280"/>
                      <a:pt x="470" y="1271"/>
                      <a:pt x="454" y="1271"/>
                    </a:cubicBezTo>
                    <a:cubicBezTo>
                      <a:pt x="442" y="1270"/>
                      <a:pt x="430" y="1269"/>
                      <a:pt x="419" y="1267"/>
                    </a:cubicBezTo>
                    <a:cubicBezTo>
                      <a:pt x="384" y="1262"/>
                      <a:pt x="369" y="1245"/>
                      <a:pt x="368" y="1209"/>
                    </a:cubicBezTo>
                    <a:cubicBezTo>
                      <a:pt x="368" y="1197"/>
                      <a:pt x="369" y="1184"/>
                      <a:pt x="370" y="1171"/>
                    </a:cubicBezTo>
                    <a:cubicBezTo>
                      <a:pt x="375" y="1119"/>
                      <a:pt x="357" y="1077"/>
                      <a:pt x="313" y="1048"/>
                    </a:cubicBezTo>
                    <a:cubicBezTo>
                      <a:pt x="299" y="1039"/>
                      <a:pt x="285" y="1031"/>
                      <a:pt x="272" y="1023"/>
                    </a:cubicBezTo>
                    <a:cubicBezTo>
                      <a:pt x="152" y="956"/>
                      <a:pt x="70" y="857"/>
                      <a:pt x="28" y="726"/>
                    </a:cubicBezTo>
                    <a:cubicBezTo>
                      <a:pt x="15" y="685"/>
                      <a:pt x="9" y="642"/>
                      <a:pt x="0" y="600"/>
                    </a:cubicBezTo>
                    <a:cubicBezTo>
                      <a:pt x="0" y="569"/>
                      <a:pt x="0" y="539"/>
                      <a:pt x="0" y="508"/>
                    </a:cubicBezTo>
                    <a:cubicBezTo>
                      <a:pt x="1" y="502"/>
                      <a:pt x="3" y="497"/>
                      <a:pt x="4" y="491"/>
                    </a:cubicBezTo>
                    <a:cubicBezTo>
                      <a:pt x="27" y="267"/>
                      <a:pt x="193" y="75"/>
                      <a:pt x="411" y="19"/>
                    </a:cubicBezTo>
                    <a:cubicBezTo>
                      <a:pt x="443" y="11"/>
                      <a:pt x="476" y="6"/>
                      <a:pt x="508" y="0"/>
                    </a:cubicBezTo>
                    <a:cubicBezTo>
                      <a:pt x="536" y="0"/>
                      <a:pt x="564" y="0"/>
                      <a:pt x="592" y="0"/>
                    </a:cubicBezTo>
                    <a:close/>
                    <a:moveTo>
                      <a:pt x="608" y="2510"/>
                    </a:moveTo>
                    <a:cubicBezTo>
                      <a:pt x="605" y="2514"/>
                      <a:pt x="602" y="2517"/>
                      <a:pt x="600" y="2520"/>
                    </a:cubicBezTo>
                    <a:cubicBezTo>
                      <a:pt x="520" y="2628"/>
                      <a:pt x="492" y="2749"/>
                      <a:pt x="514" y="2881"/>
                    </a:cubicBezTo>
                    <a:cubicBezTo>
                      <a:pt x="539" y="3028"/>
                      <a:pt x="609" y="3152"/>
                      <a:pt x="711" y="3260"/>
                    </a:cubicBezTo>
                    <a:cubicBezTo>
                      <a:pt x="817" y="3372"/>
                      <a:pt x="942" y="3460"/>
                      <a:pt x="1077" y="3534"/>
                    </a:cubicBezTo>
                    <a:cubicBezTo>
                      <a:pt x="1247" y="3627"/>
                      <a:pt x="1429" y="3682"/>
                      <a:pt x="1622" y="3699"/>
                    </a:cubicBezTo>
                    <a:cubicBezTo>
                      <a:pt x="1763" y="3712"/>
                      <a:pt x="1903" y="3702"/>
                      <a:pt x="2042" y="3676"/>
                    </a:cubicBezTo>
                    <a:cubicBezTo>
                      <a:pt x="2337" y="3622"/>
                      <a:pt x="2600" y="3502"/>
                      <a:pt x="2822" y="3298"/>
                    </a:cubicBezTo>
                    <a:cubicBezTo>
                      <a:pt x="2967" y="3166"/>
                      <a:pt x="3077" y="3010"/>
                      <a:pt x="3138" y="2821"/>
                    </a:cubicBezTo>
                    <a:cubicBezTo>
                      <a:pt x="3169" y="2724"/>
                      <a:pt x="3183" y="2625"/>
                      <a:pt x="3187" y="2524"/>
                    </a:cubicBezTo>
                    <a:cubicBezTo>
                      <a:pt x="3188" y="2516"/>
                      <a:pt x="3186" y="2501"/>
                      <a:pt x="3182" y="2500"/>
                    </a:cubicBezTo>
                    <a:cubicBezTo>
                      <a:pt x="3171" y="2496"/>
                      <a:pt x="3156" y="2494"/>
                      <a:pt x="3148" y="2499"/>
                    </a:cubicBezTo>
                    <a:cubicBezTo>
                      <a:pt x="3140" y="2504"/>
                      <a:pt x="3135" y="2519"/>
                      <a:pt x="3133" y="2530"/>
                    </a:cubicBezTo>
                    <a:cubicBezTo>
                      <a:pt x="3128" y="2555"/>
                      <a:pt x="3127" y="2581"/>
                      <a:pt x="3122" y="2606"/>
                    </a:cubicBezTo>
                    <a:cubicBezTo>
                      <a:pt x="3076" y="2821"/>
                      <a:pt x="2963" y="2994"/>
                      <a:pt x="2793" y="3131"/>
                    </a:cubicBezTo>
                    <a:cubicBezTo>
                      <a:pt x="2656" y="3241"/>
                      <a:pt x="2500" y="3317"/>
                      <a:pt x="2334" y="3372"/>
                    </a:cubicBezTo>
                    <a:cubicBezTo>
                      <a:pt x="2118" y="3444"/>
                      <a:pt x="1895" y="3468"/>
                      <a:pt x="1668" y="3456"/>
                    </a:cubicBezTo>
                    <a:cubicBezTo>
                      <a:pt x="1469" y="3446"/>
                      <a:pt x="1288" y="3383"/>
                      <a:pt x="1127" y="3267"/>
                    </a:cubicBezTo>
                    <a:cubicBezTo>
                      <a:pt x="945" y="3137"/>
                      <a:pt x="812" y="2966"/>
                      <a:pt x="717" y="2765"/>
                    </a:cubicBezTo>
                    <a:cubicBezTo>
                      <a:pt x="677" y="2682"/>
                      <a:pt x="644" y="2596"/>
                      <a:pt x="608" y="2510"/>
                    </a:cubicBezTo>
                    <a:close/>
                    <a:moveTo>
                      <a:pt x="184" y="550"/>
                    </a:moveTo>
                    <a:cubicBezTo>
                      <a:pt x="185" y="754"/>
                      <a:pt x="348" y="919"/>
                      <a:pt x="550" y="919"/>
                    </a:cubicBezTo>
                    <a:cubicBezTo>
                      <a:pt x="754" y="918"/>
                      <a:pt x="920" y="754"/>
                      <a:pt x="920" y="553"/>
                    </a:cubicBezTo>
                    <a:cubicBezTo>
                      <a:pt x="919" y="349"/>
                      <a:pt x="754" y="184"/>
                      <a:pt x="550" y="184"/>
                    </a:cubicBezTo>
                    <a:cubicBezTo>
                      <a:pt x="351" y="185"/>
                      <a:pt x="184" y="351"/>
                      <a:pt x="184" y="550"/>
                    </a:cubicBezTo>
                    <a:close/>
                    <a:moveTo>
                      <a:pt x="3731" y="1546"/>
                    </a:moveTo>
                    <a:cubicBezTo>
                      <a:pt x="3710" y="1555"/>
                      <a:pt x="3690" y="1565"/>
                      <a:pt x="3669" y="1572"/>
                    </a:cubicBezTo>
                    <a:cubicBezTo>
                      <a:pt x="3611" y="1592"/>
                      <a:pt x="3551" y="1593"/>
                      <a:pt x="3490" y="1592"/>
                    </a:cubicBezTo>
                    <a:cubicBezTo>
                      <a:pt x="3378" y="1592"/>
                      <a:pt x="3267" y="1591"/>
                      <a:pt x="3156" y="1592"/>
                    </a:cubicBezTo>
                    <a:cubicBezTo>
                      <a:pt x="3049" y="1593"/>
                      <a:pt x="2973" y="1669"/>
                      <a:pt x="2972" y="1775"/>
                    </a:cubicBezTo>
                    <a:cubicBezTo>
                      <a:pt x="2971" y="1812"/>
                      <a:pt x="2971" y="1850"/>
                      <a:pt x="2971" y="1887"/>
                    </a:cubicBezTo>
                    <a:cubicBezTo>
                      <a:pt x="2971" y="2017"/>
                      <a:pt x="2970" y="2148"/>
                      <a:pt x="2970" y="2279"/>
                    </a:cubicBezTo>
                    <a:cubicBezTo>
                      <a:pt x="2970" y="2310"/>
                      <a:pt x="2977" y="2315"/>
                      <a:pt x="3008" y="2309"/>
                    </a:cubicBezTo>
                    <a:cubicBezTo>
                      <a:pt x="3068" y="2297"/>
                      <a:pt x="3108" y="2248"/>
                      <a:pt x="3108" y="2185"/>
                    </a:cubicBezTo>
                    <a:cubicBezTo>
                      <a:pt x="3109" y="2060"/>
                      <a:pt x="3108" y="1936"/>
                      <a:pt x="3108" y="1811"/>
                    </a:cubicBezTo>
                    <a:cubicBezTo>
                      <a:pt x="3108" y="1799"/>
                      <a:pt x="3108" y="1787"/>
                      <a:pt x="3110" y="1775"/>
                    </a:cubicBezTo>
                    <a:cubicBezTo>
                      <a:pt x="3114" y="1733"/>
                      <a:pt x="3130" y="1718"/>
                      <a:pt x="3172" y="1715"/>
                    </a:cubicBezTo>
                    <a:cubicBezTo>
                      <a:pt x="3184" y="1714"/>
                      <a:pt x="3196" y="1713"/>
                      <a:pt x="3208" y="1713"/>
                    </a:cubicBezTo>
                    <a:cubicBezTo>
                      <a:pt x="3306" y="1713"/>
                      <a:pt x="3404" y="1714"/>
                      <a:pt x="3502" y="1713"/>
                    </a:cubicBezTo>
                    <a:cubicBezTo>
                      <a:pt x="3536" y="1712"/>
                      <a:pt x="3571" y="1710"/>
                      <a:pt x="3605" y="1703"/>
                    </a:cubicBezTo>
                    <a:cubicBezTo>
                      <a:pt x="3682" y="1687"/>
                      <a:pt x="3734" y="1621"/>
                      <a:pt x="3731" y="154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4" name="Freeform 6"/>
              <p:cNvSpPr>
                <a:spLocks/>
              </p:cNvSpPr>
              <p:nvPr/>
            </p:nvSpPr>
            <p:spPr bwMode="auto">
              <a:xfrm>
                <a:off x="2621" y="-1396"/>
                <a:ext cx="2303" cy="3201"/>
              </a:xfrm>
              <a:custGeom>
                <a:avLst/>
                <a:gdLst>
                  <a:gd name="T0" fmla="*/ 257 w 974"/>
                  <a:gd name="T1" fmla="*/ 1354 h 1354"/>
                  <a:gd name="T2" fmla="*/ 220 w 974"/>
                  <a:gd name="T3" fmla="*/ 1340 h 1354"/>
                  <a:gd name="T4" fmla="*/ 52 w 974"/>
                  <a:gd name="T5" fmla="*/ 1244 h 1354"/>
                  <a:gd name="T6" fmla="*/ 25 w 974"/>
                  <a:gd name="T7" fmla="*/ 1144 h 1354"/>
                  <a:gd name="T8" fmla="*/ 43 w 974"/>
                  <a:gd name="T9" fmla="*/ 1115 h 1354"/>
                  <a:gd name="T10" fmla="*/ 77 w 974"/>
                  <a:gd name="T11" fmla="*/ 945 h 1354"/>
                  <a:gd name="T12" fmla="*/ 92 w 974"/>
                  <a:gd name="T13" fmla="*/ 643 h 1354"/>
                  <a:gd name="T14" fmla="*/ 298 w 974"/>
                  <a:gd name="T15" fmla="*/ 298 h 1354"/>
                  <a:gd name="T16" fmla="*/ 525 w 974"/>
                  <a:gd name="T17" fmla="*/ 155 h 1354"/>
                  <a:gd name="T18" fmla="*/ 554 w 974"/>
                  <a:gd name="T19" fmla="*/ 148 h 1354"/>
                  <a:gd name="T20" fmla="*/ 632 w 974"/>
                  <a:gd name="T21" fmla="*/ 95 h 1354"/>
                  <a:gd name="T22" fmla="*/ 661 w 974"/>
                  <a:gd name="T23" fmla="*/ 42 h 1354"/>
                  <a:gd name="T24" fmla="*/ 748 w 974"/>
                  <a:gd name="T25" fmla="*/ 21 h 1354"/>
                  <a:gd name="T26" fmla="*/ 925 w 974"/>
                  <a:gd name="T27" fmla="*/ 123 h 1354"/>
                  <a:gd name="T28" fmla="*/ 946 w 974"/>
                  <a:gd name="T29" fmla="*/ 216 h 1354"/>
                  <a:gd name="T30" fmla="*/ 918 w 974"/>
                  <a:gd name="T31" fmla="*/ 363 h 1354"/>
                  <a:gd name="T32" fmla="*/ 932 w 974"/>
                  <a:gd name="T33" fmla="*/ 514 h 1354"/>
                  <a:gd name="T34" fmla="*/ 872 w 974"/>
                  <a:gd name="T35" fmla="*/ 771 h 1354"/>
                  <a:gd name="T36" fmla="*/ 652 w 974"/>
                  <a:gd name="T37" fmla="*/ 1069 h 1354"/>
                  <a:gd name="T38" fmla="*/ 479 w 974"/>
                  <a:gd name="T39" fmla="*/ 1162 h 1354"/>
                  <a:gd name="T40" fmla="*/ 329 w 974"/>
                  <a:gd name="T41" fmla="*/ 1291 h 1354"/>
                  <a:gd name="T42" fmla="*/ 308 w 974"/>
                  <a:gd name="T43" fmla="*/ 1327 h 1354"/>
                  <a:gd name="T44" fmla="*/ 257 w 974"/>
                  <a:gd name="T45" fmla="*/ 135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4" h="1354">
                    <a:moveTo>
                      <a:pt x="257" y="1354"/>
                    </a:moveTo>
                    <a:cubicBezTo>
                      <a:pt x="244" y="1350"/>
                      <a:pt x="231" y="1347"/>
                      <a:pt x="220" y="1340"/>
                    </a:cubicBezTo>
                    <a:cubicBezTo>
                      <a:pt x="164" y="1309"/>
                      <a:pt x="108" y="1276"/>
                      <a:pt x="52" y="1244"/>
                    </a:cubicBezTo>
                    <a:cubicBezTo>
                      <a:pt x="7" y="1217"/>
                      <a:pt x="0" y="1190"/>
                      <a:pt x="25" y="1144"/>
                    </a:cubicBezTo>
                    <a:cubicBezTo>
                      <a:pt x="30" y="1134"/>
                      <a:pt x="37" y="1125"/>
                      <a:pt x="43" y="1115"/>
                    </a:cubicBezTo>
                    <a:cubicBezTo>
                      <a:pt x="79" y="1063"/>
                      <a:pt x="95" y="1006"/>
                      <a:pt x="77" y="945"/>
                    </a:cubicBezTo>
                    <a:cubicBezTo>
                      <a:pt x="47" y="842"/>
                      <a:pt x="58" y="742"/>
                      <a:pt x="92" y="643"/>
                    </a:cubicBezTo>
                    <a:cubicBezTo>
                      <a:pt x="136" y="513"/>
                      <a:pt x="199" y="395"/>
                      <a:pt x="298" y="298"/>
                    </a:cubicBezTo>
                    <a:cubicBezTo>
                      <a:pt x="364" y="235"/>
                      <a:pt x="440" y="188"/>
                      <a:pt x="525" y="155"/>
                    </a:cubicBezTo>
                    <a:cubicBezTo>
                      <a:pt x="534" y="151"/>
                      <a:pt x="544" y="148"/>
                      <a:pt x="554" y="148"/>
                    </a:cubicBezTo>
                    <a:cubicBezTo>
                      <a:pt x="591" y="147"/>
                      <a:pt x="615" y="126"/>
                      <a:pt x="632" y="95"/>
                    </a:cubicBezTo>
                    <a:cubicBezTo>
                      <a:pt x="642" y="77"/>
                      <a:pt x="650" y="59"/>
                      <a:pt x="661" y="42"/>
                    </a:cubicBezTo>
                    <a:cubicBezTo>
                      <a:pt x="684" y="7"/>
                      <a:pt x="712" y="0"/>
                      <a:pt x="748" y="21"/>
                    </a:cubicBezTo>
                    <a:cubicBezTo>
                      <a:pt x="808" y="54"/>
                      <a:pt x="866" y="88"/>
                      <a:pt x="925" y="123"/>
                    </a:cubicBezTo>
                    <a:cubicBezTo>
                      <a:pt x="968" y="148"/>
                      <a:pt x="974" y="175"/>
                      <a:pt x="946" y="216"/>
                    </a:cubicBezTo>
                    <a:cubicBezTo>
                      <a:pt x="914" y="261"/>
                      <a:pt x="912" y="311"/>
                      <a:pt x="918" y="363"/>
                    </a:cubicBezTo>
                    <a:cubicBezTo>
                      <a:pt x="924" y="414"/>
                      <a:pt x="931" y="464"/>
                      <a:pt x="932" y="514"/>
                    </a:cubicBezTo>
                    <a:cubicBezTo>
                      <a:pt x="934" y="604"/>
                      <a:pt x="910" y="690"/>
                      <a:pt x="872" y="771"/>
                    </a:cubicBezTo>
                    <a:cubicBezTo>
                      <a:pt x="818" y="884"/>
                      <a:pt x="749" y="987"/>
                      <a:pt x="652" y="1069"/>
                    </a:cubicBezTo>
                    <a:cubicBezTo>
                      <a:pt x="601" y="1112"/>
                      <a:pt x="544" y="1145"/>
                      <a:pt x="479" y="1162"/>
                    </a:cubicBezTo>
                    <a:cubicBezTo>
                      <a:pt x="408" y="1181"/>
                      <a:pt x="359" y="1225"/>
                      <a:pt x="329" y="1291"/>
                    </a:cubicBezTo>
                    <a:cubicBezTo>
                      <a:pt x="323" y="1304"/>
                      <a:pt x="316" y="1316"/>
                      <a:pt x="308" y="1327"/>
                    </a:cubicBezTo>
                    <a:cubicBezTo>
                      <a:pt x="296" y="1344"/>
                      <a:pt x="279" y="1353"/>
                      <a:pt x="257" y="1354"/>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5" name="Freeform 7"/>
              <p:cNvSpPr>
                <a:spLocks noEditPoints="1"/>
              </p:cNvSpPr>
              <p:nvPr/>
            </p:nvSpPr>
            <p:spPr bwMode="auto">
              <a:xfrm>
                <a:off x="-358" y="-2003"/>
                <a:ext cx="1740" cy="1737"/>
              </a:xfrm>
              <a:custGeom>
                <a:avLst/>
                <a:gdLst>
                  <a:gd name="T0" fmla="*/ 0 w 736"/>
                  <a:gd name="T1" fmla="*/ 366 h 735"/>
                  <a:gd name="T2" fmla="*/ 366 w 736"/>
                  <a:gd name="T3" fmla="*/ 0 h 735"/>
                  <a:gd name="T4" fmla="*/ 736 w 736"/>
                  <a:gd name="T5" fmla="*/ 369 h 735"/>
                  <a:gd name="T6" fmla="*/ 366 w 736"/>
                  <a:gd name="T7" fmla="*/ 735 h 735"/>
                  <a:gd name="T8" fmla="*/ 0 w 736"/>
                  <a:gd name="T9" fmla="*/ 366 h 735"/>
                  <a:gd name="T10" fmla="*/ 365 w 736"/>
                  <a:gd name="T11" fmla="*/ 489 h 735"/>
                  <a:gd name="T12" fmla="*/ 476 w 736"/>
                  <a:gd name="T13" fmla="*/ 423 h 735"/>
                  <a:gd name="T14" fmla="*/ 370 w 736"/>
                  <a:gd name="T15" fmla="*/ 245 h 735"/>
                  <a:gd name="T16" fmla="*/ 236 w 736"/>
                  <a:gd name="T17" fmla="*/ 184 h 735"/>
                  <a:gd name="T18" fmla="*/ 199 w 736"/>
                  <a:gd name="T19" fmla="*/ 147 h 735"/>
                  <a:gd name="T20" fmla="*/ 152 w 736"/>
                  <a:gd name="T21" fmla="*/ 151 h 735"/>
                  <a:gd name="T22" fmla="*/ 150 w 736"/>
                  <a:gd name="T23" fmla="*/ 197 h 735"/>
                  <a:gd name="T24" fmla="*/ 194 w 736"/>
                  <a:gd name="T25" fmla="*/ 240 h 735"/>
                  <a:gd name="T26" fmla="*/ 247 w 736"/>
                  <a:gd name="T27" fmla="*/ 372 h 735"/>
                  <a:gd name="T28" fmla="*/ 365 w 736"/>
                  <a:gd name="T29" fmla="*/ 48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6" h="735">
                    <a:moveTo>
                      <a:pt x="0" y="366"/>
                    </a:moveTo>
                    <a:cubicBezTo>
                      <a:pt x="0" y="167"/>
                      <a:pt x="167" y="1"/>
                      <a:pt x="366" y="0"/>
                    </a:cubicBezTo>
                    <a:cubicBezTo>
                      <a:pt x="570" y="0"/>
                      <a:pt x="735" y="165"/>
                      <a:pt x="736" y="369"/>
                    </a:cubicBezTo>
                    <a:cubicBezTo>
                      <a:pt x="736" y="570"/>
                      <a:pt x="570" y="734"/>
                      <a:pt x="366" y="735"/>
                    </a:cubicBezTo>
                    <a:cubicBezTo>
                      <a:pt x="164" y="735"/>
                      <a:pt x="1" y="570"/>
                      <a:pt x="0" y="366"/>
                    </a:cubicBezTo>
                    <a:close/>
                    <a:moveTo>
                      <a:pt x="365" y="489"/>
                    </a:moveTo>
                    <a:cubicBezTo>
                      <a:pt x="415" y="488"/>
                      <a:pt x="452" y="467"/>
                      <a:pt x="476" y="423"/>
                    </a:cubicBezTo>
                    <a:cubicBezTo>
                      <a:pt x="518" y="346"/>
                      <a:pt x="466" y="246"/>
                      <a:pt x="370" y="245"/>
                    </a:cubicBezTo>
                    <a:cubicBezTo>
                      <a:pt x="316" y="244"/>
                      <a:pt x="272" y="222"/>
                      <a:pt x="236" y="184"/>
                    </a:cubicBezTo>
                    <a:cubicBezTo>
                      <a:pt x="224" y="171"/>
                      <a:pt x="212" y="159"/>
                      <a:pt x="199" y="147"/>
                    </a:cubicBezTo>
                    <a:cubicBezTo>
                      <a:pt x="184" y="133"/>
                      <a:pt x="167" y="135"/>
                      <a:pt x="152" y="151"/>
                    </a:cubicBezTo>
                    <a:cubicBezTo>
                      <a:pt x="137" y="166"/>
                      <a:pt x="137" y="182"/>
                      <a:pt x="150" y="197"/>
                    </a:cubicBezTo>
                    <a:cubicBezTo>
                      <a:pt x="164" y="212"/>
                      <a:pt x="180" y="225"/>
                      <a:pt x="194" y="240"/>
                    </a:cubicBezTo>
                    <a:cubicBezTo>
                      <a:pt x="228" y="277"/>
                      <a:pt x="250" y="321"/>
                      <a:pt x="247" y="372"/>
                    </a:cubicBezTo>
                    <a:cubicBezTo>
                      <a:pt x="243" y="445"/>
                      <a:pt x="311" y="490"/>
                      <a:pt x="365" y="48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6" name="Freeform 8"/>
              <p:cNvSpPr>
                <a:spLocks/>
              </p:cNvSpPr>
              <p:nvPr/>
            </p:nvSpPr>
            <p:spPr bwMode="auto">
              <a:xfrm>
                <a:off x="6229" y="1217"/>
                <a:ext cx="1806" cy="1818"/>
              </a:xfrm>
              <a:custGeom>
                <a:avLst/>
                <a:gdLst>
                  <a:gd name="T0" fmla="*/ 761 w 764"/>
                  <a:gd name="T1" fmla="*/ 0 h 769"/>
                  <a:gd name="T2" fmla="*/ 635 w 764"/>
                  <a:gd name="T3" fmla="*/ 157 h 769"/>
                  <a:gd name="T4" fmla="*/ 532 w 764"/>
                  <a:gd name="T5" fmla="*/ 167 h 769"/>
                  <a:gd name="T6" fmla="*/ 238 w 764"/>
                  <a:gd name="T7" fmla="*/ 167 h 769"/>
                  <a:gd name="T8" fmla="*/ 202 w 764"/>
                  <a:gd name="T9" fmla="*/ 169 h 769"/>
                  <a:gd name="T10" fmla="*/ 140 w 764"/>
                  <a:gd name="T11" fmla="*/ 229 h 769"/>
                  <a:gd name="T12" fmla="*/ 138 w 764"/>
                  <a:gd name="T13" fmla="*/ 265 h 769"/>
                  <a:gd name="T14" fmla="*/ 138 w 764"/>
                  <a:gd name="T15" fmla="*/ 639 h 769"/>
                  <a:gd name="T16" fmla="*/ 38 w 764"/>
                  <a:gd name="T17" fmla="*/ 763 h 769"/>
                  <a:gd name="T18" fmla="*/ 0 w 764"/>
                  <a:gd name="T19" fmla="*/ 733 h 769"/>
                  <a:gd name="T20" fmla="*/ 1 w 764"/>
                  <a:gd name="T21" fmla="*/ 341 h 769"/>
                  <a:gd name="T22" fmla="*/ 2 w 764"/>
                  <a:gd name="T23" fmla="*/ 229 h 769"/>
                  <a:gd name="T24" fmla="*/ 186 w 764"/>
                  <a:gd name="T25" fmla="*/ 46 h 769"/>
                  <a:gd name="T26" fmla="*/ 520 w 764"/>
                  <a:gd name="T27" fmla="*/ 46 h 769"/>
                  <a:gd name="T28" fmla="*/ 699 w 764"/>
                  <a:gd name="T29" fmla="*/ 26 h 769"/>
                  <a:gd name="T30" fmla="*/ 761 w 764"/>
                  <a:gd name="T31"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4" h="769">
                    <a:moveTo>
                      <a:pt x="761" y="0"/>
                    </a:moveTo>
                    <a:cubicBezTo>
                      <a:pt x="764" y="75"/>
                      <a:pt x="712" y="141"/>
                      <a:pt x="635" y="157"/>
                    </a:cubicBezTo>
                    <a:cubicBezTo>
                      <a:pt x="601" y="164"/>
                      <a:pt x="566" y="166"/>
                      <a:pt x="532" y="167"/>
                    </a:cubicBezTo>
                    <a:cubicBezTo>
                      <a:pt x="434" y="168"/>
                      <a:pt x="336" y="167"/>
                      <a:pt x="238" y="167"/>
                    </a:cubicBezTo>
                    <a:cubicBezTo>
                      <a:pt x="226" y="167"/>
                      <a:pt x="214" y="168"/>
                      <a:pt x="202" y="169"/>
                    </a:cubicBezTo>
                    <a:cubicBezTo>
                      <a:pt x="160" y="172"/>
                      <a:pt x="144" y="187"/>
                      <a:pt x="140" y="229"/>
                    </a:cubicBezTo>
                    <a:cubicBezTo>
                      <a:pt x="138" y="241"/>
                      <a:pt x="138" y="253"/>
                      <a:pt x="138" y="265"/>
                    </a:cubicBezTo>
                    <a:cubicBezTo>
                      <a:pt x="138" y="390"/>
                      <a:pt x="139" y="514"/>
                      <a:pt x="138" y="639"/>
                    </a:cubicBezTo>
                    <a:cubicBezTo>
                      <a:pt x="138" y="702"/>
                      <a:pt x="98" y="751"/>
                      <a:pt x="38" y="763"/>
                    </a:cubicBezTo>
                    <a:cubicBezTo>
                      <a:pt x="7" y="769"/>
                      <a:pt x="0" y="764"/>
                      <a:pt x="0" y="733"/>
                    </a:cubicBezTo>
                    <a:cubicBezTo>
                      <a:pt x="0" y="602"/>
                      <a:pt x="1" y="471"/>
                      <a:pt x="1" y="341"/>
                    </a:cubicBezTo>
                    <a:cubicBezTo>
                      <a:pt x="1" y="304"/>
                      <a:pt x="1" y="266"/>
                      <a:pt x="2" y="229"/>
                    </a:cubicBezTo>
                    <a:cubicBezTo>
                      <a:pt x="3" y="123"/>
                      <a:pt x="79" y="47"/>
                      <a:pt x="186" y="46"/>
                    </a:cubicBezTo>
                    <a:cubicBezTo>
                      <a:pt x="297" y="45"/>
                      <a:pt x="408" y="46"/>
                      <a:pt x="520" y="46"/>
                    </a:cubicBezTo>
                    <a:cubicBezTo>
                      <a:pt x="581" y="47"/>
                      <a:pt x="641" y="46"/>
                      <a:pt x="699" y="26"/>
                    </a:cubicBezTo>
                    <a:cubicBezTo>
                      <a:pt x="720" y="19"/>
                      <a:pt x="740" y="9"/>
                      <a:pt x="76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7" name="Freeform 9"/>
              <p:cNvSpPr>
                <a:spLocks/>
              </p:cNvSpPr>
              <p:nvPr/>
            </p:nvSpPr>
            <p:spPr bwMode="auto">
              <a:xfrm>
                <a:off x="-34" y="-1689"/>
                <a:ext cx="901" cy="844"/>
              </a:xfrm>
              <a:custGeom>
                <a:avLst/>
                <a:gdLst>
                  <a:gd name="T0" fmla="*/ 228 w 381"/>
                  <a:gd name="T1" fmla="*/ 356 h 357"/>
                  <a:gd name="T2" fmla="*/ 110 w 381"/>
                  <a:gd name="T3" fmla="*/ 239 h 357"/>
                  <a:gd name="T4" fmla="*/ 57 w 381"/>
                  <a:gd name="T5" fmla="*/ 107 h 357"/>
                  <a:gd name="T6" fmla="*/ 13 w 381"/>
                  <a:gd name="T7" fmla="*/ 64 h 357"/>
                  <a:gd name="T8" fmla="*/ 15 w 381"/>
                  <a:gd name="T9" fmla="*/ 18 h 357"/>
                  <a:gd name="T10" fmla="*/ 62 w 381"/>
                  <a:gd name="T11" fmla="*/ 14 h 357"/>
                  <a:gd name="T12" fmla="*/ 99 w 381"/>
                  <a:gd name="T13" fmla="*/ 51 h 357"/>
                  <a:gd name="T14" fmla="*/ 233 w 381"/>
                  <a:gd name="T15" fmla="*/ 112 h 357"/>
                  <a:gd name="T16" fmla="*/ 339 w 381"/>
                  <a:gd name="T17" fmla="*/ 290 h 357"/>
                  <a:gd name="T18" fmla="*/ 228 w 381"/>
                  <a:gd name="T19" fmla="*/ 35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357">
                    <a:moveTo>
                      <a:pt x="228" y="356"/>
                    </a:moveTo>
                    <a:cubicBezTo>
                      <a:pt x="174" y="357"/>
                      <a:pt x="106" y="312"/>
                      <a:pt x="110" y="239"/>
                    </a:cubicBezTo>
                    <a:cubicBezTo>
                      <a:pt x="113" y="188"/>
                      <a:pt x="91" y="144"/>
                      <a:pt x="57" y="107"/>
                    </a:cubicBezTo>
                    <a:cubicBezTo>
                      <a:pt x="43" y="92"/>
                      <a:pt x="27" y="79"/>
                      <a:pt x="13" y="64"/>
                    </a:cubicBezTo>
                    <a:cubicBezTo>
                      <a:pt x="0" y="49"/>
                      <a:pt x="0" y="33"/>
                      <a:pt x="15" y="18"/>
                    </a:cubicBezTo>
                    <a:cubicBezTo>
                      <a:pt x="30" y="2"/>
                      <a:pt x="47" y="0"/>
                      <a:pt x="62" y="14"/>
                    </a:cubicBezTo>
                    <a:cubicBezTo>
                      <a:pt x="75" y="26"/>
                      <a:pt x="87" y="38"/>
                      <a:pt x="99" y="51"/>
                    </a:cubicBezTo>
                    <a:cubicBezTo>
                      <a:pt x="135" y="89"/>
                      <a:pt x="179" y="111"/>
                      <a:pt x="233" y="112"/>
                    </a:cubicBezTo>
                    <a:cubicBezTo>
                      <a:pt x="329" y="113"/>
                      <a:pt x="381" y="213"/>
                      <a:pt x="339" y="290"/>
                    </a:cubicBezTo>
                    <a:cubicBezTo>
                      <a:pt x="315" y="334"/>
                      <a:pt x="278" y="355"/>
                      <a:pt x="228" y="35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7" name="Group 71"/>
          <p:cNvGrpSpPr/>
          <p:nvPr/>
        </p:nvGrpSpPr>
        <p:grpSpPr>
          <a:xfrm>
            <a:off x="4219137" y="3887355"/>
            <a:ext cx="716280" cy="708660"/>
            <a:chOff x="5625516" y="5415759"/>
            <a:chExt cx="955040" cy="944880"/>
          </a:xfrm>
        </p:grpSpPr>
        <p:sp>
          <p:nvSpPr>
            <p:cNvPr id="46" name="Oval 45"/>
            <p:cNvSpPr/>
            <p:nvPr/>
          </p:nvSpPr>
          <p:spPr>
            <a:xfrm>
              <a:off x="5625516" y="5415759"/>
              <a:ext cx="955040" cy="94488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Oval 68"/>
            <p:cNvSpPr/>
            <p:nvPr/>
          </p:nvSpPr>
          <p:spPr>
            <a:xfrm rot="20492178">
              <a:off x="6251344" y="5652141"/>
              <a:ext cx="158298" cy="102484"/>
            </a:xfrm>
            <a:prstGeom prst="ellipse">
              <a:avLst/>
            </a:prstGeom>
            <a:solidFill>
              <a:srgbClr val="72B5C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 name="Group 61"/>
            <p:cNvGrpSpPr/>
            <p:nvPr/>
          </p:nvGrpSpPr>
          <p:grpSpPr>
            <a:xfrm>
              <a:off x="5773129" y="5953146"/>
              <a:ext cx="340233" cy="225929"/>
              <a:chOff x="5845707" y="5599926"/>
              <a:chExt cx="466778" cy="309961"/>
            </a:xfrm>
          </p:grpSpPr>
          <p:sp>
            <p:nvSpPr>
              <p:cNvPr id="63" name="Oval 62"/>
              <p:cNvSpPr/>
              <p:nvPr/>
            </p:nvSpPr>
            <p:spPr>
              <a:xfrm rot="20647449">
                <a:off x="5845707" y="5599926"/>
                <a:ext cx="466778" cy="309961"/>
              </a:xfrm>
              <a:prstGeom prst="ellipse">
                <a:avLst/>
              </a:prstGeom>
              <a:solidFill>
                <a:schemeClr val="bg1"/>
              </a:solid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reeform 63"/>
              <p:cNvSpPr/>
              <p:nvPr/>
            </p:nvSpPr>
            <p:spPr>
              <a:xfrm rot="510027">
                <a:off x="5943795" y="5663711"/>
                <a:ext cx="273928" cy="184335"/>
              </a:xfrm>
              <a:custGeom>
                <a:avLst/>
                <a:gdLst>
                  <a:gd name="connsiteX0" fmla="*/ 0 w 305788"/>
                  <a:gd name="connsiteY0" fmla="*/ 124841 h 176785"/>
                  <a:gd name="connsiteX1" fmla="*/ 108585 w 305788"/>
                  <a:gd name="connsiteY1" fmla="*/ 176276 h 176785"/>
                  <a:gd name="connsiteX2" fmla="*/ 232410 w 305788"/>
                  <a:gd name="connsiteY2" fmla="*/ 145796 h 176785"/>
                  <a:gd name="connsiteX3" fmla="*/ 302895 w 305788"/>
                  <a:gd name="connsiteY3" fmla="*/ 61976 h 176785"/>
                  <a:gd name="connsiteX4" fmla="*/ 281940 w 305788"/>
                  <a:gd name="connsiteY4" fmla="*/ 6731 h 176785"/>
                  <a:gd name="connsiteX5" fmla="*/ 188595 w 305788"/>
                  <a:gd name="connsiteY5" fmla="*/ 2921 h 176785"/>
                  <a:gd name="connsiteX0" fmla="*/ 0 w 241018"/>
                  <a:gd name="connsiteY0" fmla="*/ 109601 h 177488"/>
                  <a:gd name="connsiteX1" fmla="*/ 43815 w 241018"/>
                  <a:gd name="connsiteY1" fmla="*/ 176276 h 177488"/>
                  <a:gd name="connsiteX2" fmla="*/ 167640 w 241018"/>
                  <a:gd name="connsiteY2" fmla="*/ 145796 h 177488"/>
                  <a:gd name="connsiteX3" fmla="*/ 238125 w 241018"/>
                  <a:gd name="connsiteY3" fmla="*/ 61976 h 177488"/>
                  <a:gd name="connsiteX4" fmla="*/ 217170 w 241018"/>
                  <a:gd name="connsiteY4" fmla="*/ 6731 h 177488"/>
                  <a:gd name="connsiteX5" fmla="*/ 123825 w 241018"/>
                  <a:gd name="connsiteY5" fmla="*/ 2921 h 177488"/>
                  <a:gd name="connsiteX0" fmla="*/ 5198 w 246216"/>
                  <a:gd name="connsiteY0" fmla="*/ 109601 h 177488"/>
                  <a:gd name="connsiteX1" fmla="*/ 49013 w 246216"/>
                  <a:gd name="connsiteY1" fmla="*/ 176276 h 177488"/>
                  <a:gd name="connsiteX2" fmla="*/ 172838 w 246216"/>
                  <a:gd name="connsiteY2" fmla="*/ 145796 h 177488"/>
                  <a:gd name="connsiteX3" fmla="*/ 243323 w 246216"/>
                  <a:gd name="connsiteY3" fmla="*/ 61976 h 177488"/>
                  <a:gd name="connsiteX4" fmla="*/ 222368 w 246216"/>
                  <a:gd name="connsiteY4" fmla="*/ 6731 h 177488"/>
                  <a:gd name="connsiteX5" fmla="*/ 129023 w 246216"/>
                  <a:gd name="connsiteY5" fmla="*/ 2921 h 177488"/>
                  <a:gd name="connsiteX0" fmla="*/ 5112 w 246527"/>
                  <a:gd name="connsiteY0" fmla="*/ 109601 h 177148"/>
                  <a:gd name="connsiteX1" fmla="*/ 48927 w 246527"/>
                  <a:gd name="connsiteY1" fmla="*/ 176276 h 177148"/>
                  <a:gd name="connsiteX2" fmla="*/ 167037 w 246527"/>
                  <a:gd name="connsiteY2" fmla="*/ 141986 h 177148"/>
                  <a:gd name="connsiteX3" fmla="*/ 243237 w 246527"/>
                  <a:gd name="connsiteY3" fmla="*/ 61976 h 177148"/>
                  <a:gd name="connsiteX4" fmla="*/ 222282 w 246527"/>
                  <a:gd name="connsiteY4" fmla="*/ 6731 h 177148"/>
                  <a:gd name="connsiteX5" fmla="*/ 128937 w 246527"/>
                  <a:gd name="connsiteY5" fmla="*/ 2921 h 177148"/>
                  <a:gd name="connsiteX0" fmla="*/ 5112 w 246245"/>
                  <a:gd name="connsiteY0" fmla="*/ 110805 h 178352"/>
                  <a:gd name="connsiteX1" fmla="*/ 48927 w 246245"/>
                  <a:gd name="connsiteY1" fmla="*/ 177480 h 178352"/>
                  <a:gd name="connsiteX2" fmla="*/ 167037 w 246245"/>
                  <a:gd name="connsiteY2" fmla="*/ 143190 h 178352"/>
                  <a:gd name="connsiteX3" fmla="*/ 243237 w 246245"/>
                  <a:gd name="connsiteY3" fmla="*/ 63180 h 178352"/>
                  <a:gd name="connsiteX4" fmla="*/ 222282 w 246245"/>
                  <a:gd name="connsiteY4" fmla="*/ 7935 h 178352"/>
                  <a:gd name="connsiteX5" fmla="*/ 142272 w 246245"/>
                  <a:gd name="connsiteY5" fmla="*/ 2220 h 178352"/>
                  <a:gd name="connsiteX0" fmla="*/ 5112 w 246245"/>
                  <a:gd name="connsiteY0" fmla="*/ 114972 h 182519"/>
                  <a:gd name="connsiteX1" fmla="*/ 48927 w 246245"/>
                  <a:gd name="connsiteY1" fmla="*/ 181647 h 182519"/>
                  <a:gd name="connsiteX2" fmla="*/ 167037 w 246245"/>
                  <a:gd name="connsiteY2" fmla="*/ 147357 h 182519"/>
                  <a:gd name="connsiteX3" fmla="*/ 243237 w 246245"/>
                  <a:gd name="connsiteY3" fmla="*/ 67347 h 182519"/>
                  <a:gd name="connsiteX4" fmla="*/ 222282 w 246245"/>
                  <a:gd name="connsiteY4" fmla="*/ 12102 h 182519"/>
                  <a:gd name="connsiteX5" fmla="*/ 142272 w 246245"/>
                  <a:gd name="connsiteY5" fmla="*/ 6387 h 182519"/>
                  <a:gd name="connsiteX0" fmla="*/ 5112 w 246245"/>
                  <a:gd name="connsiteY0" fmla="*/ 111626 h 179173"/>
                  <a:gd name="connsiteX1" fmla="*/ 48927 w 246245"/>
                  <a:gd name="connsiteY1" fmla="*/ 178301 h 179173"/>
                  <a:gd name="connsiteX2" fmla="*/ 167037 w 246245"/>
                  <a:gd name="connsiteY2" fmla="*/ 144011 h 179173"/>
                  <a:gd name="connsiteX3" fmla="*/ 243237 w 246245"/>
                  <a:gd name="connsiteY3" fmla="*/ 64001 h 179173"/>
                  <a:gd name="connsiteX4" fmla="*/ 222282 w 246245"/>
                  <a:gd name="connsiteY4" fmla="*/ 8756 h 179173"/>
                  <a:gd name="connsiteX5" fmla="*/ 142272 w 246245"/>
                  <a:gd name="connsiteY5" fmla="*/ 3041 h 179173"/>
                  <a:gd name="connsiteX0" fmla="*/ 5112 w 245999"/>
                  <a:gd name="connsiteY0" fmla="*/ 114548 h 182095"/>
                  <a:gd name="connsiteX1" fmla="*/ 48927 w 245999"/>
                  <a:gd name="connsiteY1" fmla="*/ 181223 h 182095"/>
                  <a:gd name="connsiteX2" fmla="*/ 167037 w 245999"/>
                  <a:gd name="connsiteY2" fmla="*/ 146933 h 182095"/>
                  <a:gd name="connsiteX3" fmla="*/ 243237 w 245999"/>
                  <a:gd name="connsiteY3" fmla="*/ 66923 h 182095"/>
                  <a:gd name="connsiteX4" fmla="*/ 222282 w 245999"/>
                  <a:gd name="connsiteY4" fmla="*/ 11678 h 182095"/>
                  <a:gd name="connsiteX5" fmla="*/ 155607 w 245999"/>
                  <a:gd name="connsiteY5" fmla="*/ 2153 h 182095"/>
                  <a:gd name="connsiteX0" fmla="*/ 5112 w 246571"/>
                  <a:gd name="connsiteY0" fmla="*/ 113032 h 180579"/>
                  <a:gd name="connsiteX1" fmla="*/ 48927 w 246571"/>
                  <a:gd name="connsiteY1" fmla="*/ 179707 h 180579"/>
                  <a:gd name="connsiteX2" fmla="*/ 167037 w 246571"/>
                  <a:gd name="connsiteY2" fmla="*/ 145417 h 180579"/>
                  <a:gd name="connsiteX3" fmla="*/ 243237 w 246571"/>
                  <a:gd name="connsiteY3" fmla="*/ 65407 h 180579"/>
                  <a:gd name="connsiteX4" fmla="*/ 222282 w 246571"/>
                  <a:gd name="connsiteY4" fmla="*/ 10162 h 180579"/>
                  <a:gd name="connsiteX5" fmla="*/ 127032 w 246571"/>
                  <a:gd name="connsiteY5" fmla="*/ 2542 h 180579"/>
                  <a:gd name="connsiteX0" fmla="*/ 5112 w 246361"/>
                  <a:gd name="connsiteY0" fmla="*/ 110359 h 177906"/>
                  <a:gd name="connsiteX1" fmla="*/ 48927 w 246361"/>
                  <a:gd name="connsiteY1" fmla="*/ 177034 h 177906"/>
                  <a:gd name="connsiteX2" fmla="*/ 167037 w 246361"/>
                  <a:gd name="connsiteY2" fmla="*/ 142744 h 177906"/>
                  <a:gd name="connsiteX3" fmla="*/ 243237 w 246361"/>
                  <a:gd name="connsiteY3" fmla="*/ 62734 h 177906"/>
                  <a:gd name="connsiteX4" fmla="*/ 222282 w 246361"/>
                  <a:gd name="connsiteY4" fmla="*/ 7489 h 177906"/>
                  <a:gd name="connsiteX5" fmla="*/ 136557 w 246361"/>
                  <a:gd name="connsiteY5" fmla="*/ 3679 h 177906"/>
                  <a:gd name="connsiteX0" fmla="*/ 5348 w 245572"/>
                  <a:gd name="connsiteY0" fmla="*/ 110359 h 177731"/>
                  <a:gd name="connsiteX1" fmla="*/ 49163 w 245572"/>
                  <a:gd name="connsiteY1" fmla="*/ 177034 h 177731"/>
                  <a:gd name="connsiteX2" fmla="*/ 182462 w 245572"/>
                  <a:gd name="connsiteY2" fmla="*/ 140255 h 177731"/>
                  <a:gd name="connsiteX3" fmla="*/ 243473 w 245572"/>
                  <a:gd name="connsiteY3" fmla="*/ 62734 h 177731"/>
                  <a:gd name="connsiteX4" fmla="*/ 222518 w 245572"/>
                  <a:gd name="connsiteY4" fmla="*/ 7489 h 177731"/>
                  <a:gd name="connsiteX5" fmla="*/ 136793 w 245572"/>
                  <a:gd name="connsiteY5" fmla="*/ 3679 h 177731"/>
                  <a:gd name="connsiteX0" fmla="*/ 5127 w 245351"/>
                  <a:gd name="connsiteY0" fmla="*/ 110359 h 181090"/>
                  <a:gd name="connsiteX1" fmla="*/ 51133 w 245351"/>
                  <a:gd name="connsiteY1" fmla="*/ 180459 h 181090"/>
                  <a:gd name="connsiteX2" fmla="*/ 182241 w 245351"/>
                  <a:gd name="connsiteY2" fmla="*/ 140255 h 181090"/>
                  <a:gd name="connsiteX3" fmla="*/ 243252 w 245351"/>
                  <a:gd name="connsiteY3" fmla="*/ 62734 h 181090"/>
                  <a:gd name="connsiteX4" fmla="*/ 222297 w 245351"/>
                  <a:gd name="connsiteY4" fmla="*/ 7489 h 181090"/>
                  <a:gd name="connsiteX5" fmla="*/ 136572 w 245351"/>
                  <a:gd name="connsiteY5" fmla="*/ 3679 h 18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351" h="181090">
                    <a:moveTo>
                      <a:pt x="5127" y="110359"/>
                    </a:moveTo>
                    <a:cubicBezTo>
                      <a:pt x="-13288" y="151475"/>
                      <a:pt x="21614" y="175476"/>
                      <a:pt x="51133" y="180459"/>
                    </a:cubicBezTo>
                    <a:cubicBezTo>
                      <a:pt x="80652" y="185442"/>
                      <a:pt x="150221" y="159876"/>
                      <a:pt x="182241" y="140255"/>
                    </a:cubicBezTo>
                    <a:cubicBezTo>
                      <a:pt x="214261" y="120634"/>
                      <a:pt x="236576" y="84862"/>
                      <a:pt x="243252" y="62734"/>
                    </a:cubicBezTo>
                    <a:cubicBezTo>
                      <a:pt x="249928" y="40606"/>
                      <a:pt x="240077" y="17332"/>
                      <a:pt x="222297" y="7489"/>
                    </a:cubicBezTo>
                    <a:cubicBezTo>
                      <a:pt x="204517" y="-2353"/>
                      <a:pt x="190864" y="-1242"/>
                      <a:pt x="136572" y="3679"/>
                    </a:cubicBezTo>
                  </a:path>
                </a:pathLst>
              </a:custGeom>
              <a:noFill/>
              <a:ln w="3175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9" name="Group 60"/>
            <p:cNvGrpSpPr/>
            <p:nvPr/>
          </p:nvGrpSpPr>
          <p:grpSpPr>
            <a:xfrm>
              <a:off x="5863457" y="5682643"/>
              <a:ext cx="466778" cy="309961"/>
              <a:chOff x="5845707" y="5599926"/>
              <a:chExt cx="466778" cy="309961"/>
            </a:xfrm>
          </p:grpSpPr>
          <p:sp>
            <p:nvSpPr>
              <p:cNvPr id="58" name="Oval 57"/>
              <p:cNvSpPr/>
              <p:nvPr/>
            </p:nvSpPr>
            <p:spPr>
              <a:xfrm rot="20647449">
                <a:off x="5845707" y="5599926"/>
                <a:ext cx="466778" cy="309961"/>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59"/>
              <p:cNvSpPr/>
              <p:nvPr/>
            </p:nvSpPr>
            <p:spPr>
              <a:xfrm rot="510027">
                <a:off x="5943795" y="5663711"/>
                <a:ext cx="273928" cy="184335"/>
              </a:xfrm>
              <a:custGeom>
                <a:avLst/>
                <a:gdLst>
                  <a:gd name="connsiteX0" fmla="*/ 0 w 305788"/>
                  <a:gd name="connsiteY0" fmla="*/ 124841 h 176785"/>
                  <a:gd name="connsiteX1" fmla="*/ 108585 w 305788"/>
                  <a:gd name="connsiteY1" fmla="*/ 176276 h 176785"/>
                  <a:gd name="connsiteX2" fmla="*/ 232410 w 305788"/>
                  <a:gd name="connsiteY2" fmla="*/ 145796 h 176785"/>
                  <a:gd name="connsiteX3" fmla="*/ 302895 w 305788"/>
                  <a:gd name="connsiteY3" fmla="*/ 61976 h 176785"/>
                  <a:gd name="connsiteX4" fmla="*/ 281940 w 305788"/>
                  <a:gd name="connsiteY4" fmla="*/ 6731 h 176785"/>
                  <a:gd name="connsiteX5" fmla="*/ 188595 w 305788"/>
                  <a:gd name="connsiteY5" fmla="*/ 2921 h 176785"/>
                  <a:gd name="connsiteX0" fmla="*/ 0 w 241018"/>
                  <a:gd name="connsiteY0" fmla="*/ 109601 h 177488"/>
                  <a:gd name="connsiteX1" fmla="*/ 43815 w 241018"/>
                  <a:gd name="connsiteY1" fmla="*/ 176276 h 177488"/>
                  <a:gd name="connsiteX2" fmla="*/ 167640 w 241018"/>
                  <a:gd name="connsiteY2" fmla="*/ 145796 h 177488"/>
                  <a:gd name="connsiteX3" fmla="*/ 238125 w 241018"/>
                  <a:gd name="connsiteY3" fmla="*/ 61976 h 177488"/>
                  <a:gd name="connsiteX4" fmla="*/ 217170 w 241018"/>
                  <a:gd name="connsiteY4" fmla="*/ 6731 h 177488"/>
                  <a:gd name="connsiteX5" fmla="*/ 123825 w 241018"/>
                  <a:gd name="connsiteY5" fmla="*/ 2921 h 177488"/>
                  <a:gd name="connsiteX0" fmla="*/ 5198 w 246216"/>
                  <a:gd name="connsiteY0" fmla="*/ 109601 h 177488"/>
                  <a:gd name="connsiteX1" fmla="*/ 49013 w 246216"/>
                  <a:gd name="connsiteY1" fmla="*/ 176276 h 177488"/>
                  <a:gd name="connsiteX2" fmla="*/ 172838 w 246216"/>
                  <a:gd name="connsiteY2" fmla="*/ 145796 h 177488"/>
                  <a:gd name="connsiteX3" fmla="*/ 243323 w 246216"/>
                  <a:gd name="connsiteY3" fmla="*/ 61976 h 177488"/>
                  <a:gd name="connsiteX4" fmla="*/ 222368 w 246216"/>
                  <a:gd name="connsiteY4" fmla="*/ 6731 h 177488"/>
                  <a:gd name="connsiteX5" fmla="*/ 129023 w 246216"/>
                  <a:gd name="connsiteY5" fmla="*/ 2921 h 177488"/>
                  <a:gd name="connsiteX0" fmla="*/ 5112 w 246527"/>
                  <a:gd name="connsiteY0" fmla="*/ 109601 h 177148"/>
                  <a:gd name="connsiteX1" fmla="*/ 48927 w 246527"/>
                  <a:gd name="connsiteY1" fmla="*/ 176276 h 177148"/>
                  <a:gd name="connsiteX2" fmla="*/ 167037 w 246527"/>
                  <a:gd name="connsiteY2" fmla="*/ 141986 h 177148"/>
                  <a:gd name="connsiteX3" fmla="*/ 243237 w 246527"/>
                  <a:gd name="connsiteY3" fmla="*/ 61976 h 177148"/>
                  <a:gd name="connsiteX4" fmla="*/ 222282 w 246527"/>
                  <a:gd name="connsiteY4" fmla="*/ 6731 h 177148"/>
                  <a:gd name="connsiteX5" fmla="*/ 128937 w 246527"/>
                  <a:gd name="connsiteY5" fmla="*/ 2921 h 177148"/>
                  <a:gd name="connsiteX0" fmla="*/ 5112 w 246245"/>
                  <a:gd name="connsiteY0" fmla="*/ 110805 h 178352"/>
                  <a:gd name="connsiteX1" fmla="*/ 48927 w 246245"/>
                  <a:gd name="connsiteY1" fmla="*/ 177480 h 178352"/>
                  <a:gd name="connsiteX2" fmla="*/ 167037 w 246245"/>
                  <a:gd name="connsiteY2" fmla="*/ 143190 h 178352"/>
                  <a:gd name="connsiteX3" fmla="*/ 243237 w 246245"/>
                  <a:gd name="connsiteY3" fmla="*/ 63180 h 178352"/>
                  <a:gd name="connsiteX4" fmla="*/ 222282 w 246245"/>
                  <a:gd name="connsiteY4" fmla="*/ 7935 h 178352"/>
                  <a:gd name="connsiteX5" fmla="*/ 142272 w 246245"/>
                  <a:gd name="connsiteY5" fmla="*/ 2220 h 178352"/>
                  <a:gd name="connsiteX0" fmla="*/ 5112 w 246245"/>
                  <a:gd name="connsiteY0" fmla="*/ 114972 h 182519"/>
                  <a:gd name="connsiteX1" fmla="*/ 48927 w 246245"/>
                  <a:gd name="connsiteY1" fmla="*/ 181647 h 182519"/>
                  <a:gd name="connsiteX2" fmla="*/ 167037 w 246245"/>
                  <a:gd name="connsiteY2" fmla="*/ 147357 h 182519"/>
                  <a:gd name="connsiteX3" fmla="*/ 243237 w 246245"/>
                  <a:gd name="connsiteY3" fmla="*/ 67347 h 182519"/>
                  <a:gd name="connsiteX4" fmla="*/ 222282 w 246245"/>
                  <a:gd name="connsiteY4" fmla="*/ 12102 h 182519"/>
                  <a:gd name="connsiteX5" fmla="*/ 142272 w 246245"/>
                  <a:gd name="connsiteY5" fmla="*/ 6387 h 182519"/>
                  <a:gd name="connsiteX0" fmla="*/ 5112 w 246245"/>
                  <a:gd name="connsiteY0" fmla="*/ 111626 h 179173"/>
                  <a:gd name="connsiteX1" fmla="*/ 48927 w 246245"/>
                  <a:gd name="connsiteY1" fmla="*/ 178301 h 179173"/>
                  <a:gd name="connsiteX2" fmla="*/ 167037 w 246245"/>
                  <a:gd name="connsiteY2" fmla="*/ 144011 h 179173"/>
                  <a:gd name="connsiteX3" fmla="*/ 243237 w 246245"/>
                  <a:gd name="connsiteY3" fmla="*/ 64001 h 179173"/>
                  <a:gd name="connsiteX4" fmla="*/ 222282 w 246245"/>
                  <a:gd name="connsiteY4" fmla="*/ 8756 h 179173"/>
                  <a:gd name="connsiteX5" fmla="*/ 142272 w 246245"/>
                  <a:gd name="connsiteY5" fmla="*/ 3041 h 179173"/>
                  <a:gd name="connsiteX0" fmla="*/ 5112 w 245999"/>
                  <a:gd name="connsiteY0" fmla="*/ 114548 h 182095"/>
                  <a:gd name="connsiteX1" fmla="*/ 48927 w 245999"/>
                  <a:gd name="connsiteY1" fmla="*/ 181223 h 182095"/>
                  <a:gd name="connsiteX2" fmla="*/ 167037 w 245999"/>
                  <a:gd name="connsiteY2" fmla="*/ 146933 h 182095"/>
                  <a:gd name="connsiteX3" fmla="*/ 243237 w 245999"/>
                  <a:gd name="connsiteY3" fmla="*/ 66923 h 182095"/>
                  <a:gd name="connsiteX4" fmla="*/ 222282 w 245999"/>
                  <a:gd name="connsiteY4" fmla="*/ 11678 h 182095"/>
                  <a:gd name="connsiteX5" fmla="*/ 155607 w 245999"/>
                  <a:gd name="connsiteY5" fmla="*/ 2153 h 182095"/>
                  <a:gd name="connsiteX0" fmla="*/ 5112 w 246571"/>
                  <a:gd name="connsiteY0" fmla="*/ 113032 h 180579"/>
                  <a:gd name="connsiteX1" fmla="*/ 48927 w 246571"/>
                  <a:gd name="connsiteY1" fmla="*/ 179707 h 180579"/>
                  <a:gd name="connsiteX2" fmla="*/ 167037 w 246571"/>
                  <a:gd name="connsiteY2" fmla="*/ 145417 h 180579"/>
                  <a:gd name="connsiteX3" fmla="*/ 243237 w 246571"/>
                  <a:gd name="connsiteY3" fmla="*/ 65407 h 180579"/>
                  <a:gd name="connsiteX4" fmla="*/ 222282 w 246571"/>
                  <a:gd name="connsiteY4" fmla="*/ 10162 h 180579"/>
                  <a:gd name="connsiteX5" fmla="*/ 127032 w 246571"/>
                  <a:gd name="connsiteY5" fmla="*/ 2542 h 180579"/>
                  <a:gd name="connsiteX0" fmla="*/ 5112 w 246361"/>
                  <a:gd name="connsiteY0" fmla="*/ 110359 h 177906"/>
                  <a:gd name="connsiteX1" fmla="*/ 48927 w 246361"/>
                  <a:gd name="connsiteY1" fmla="*/ 177034 h 177906"/>
                  <a:gd name="connsiteX2" fmla="*/ 167037 w 246361"/>
                  <a:gd name="connsiteY2" fmla="*/ 142744 h 177906"/>
                  <a:gd name="connsiteX3" fmla="*/ 243237 w 246361"/>
                  <a:gd name="connsiteY3" fmla="*/ 62734 h 177906"/>
                  <a:gd name="connsiteX4" fmla="*/ 222282 w 246361"/>
                  <a:gd name="connsiteY4" fmla="*/ 7489 h 177906"/>
                  <a:gd name="connsiteX5" fmla="*/ 136557 w 246361"/>
                  <a:gd name="connsiteY5" fmla="*/ 3679 h 177906"/>
                  <a:gd name="connsiteX0" fmla="*/ 5348 w 245572"/>
                  <a:gd name="connsiteY0" fmla="*/ 110359 h 177731"/>
                  <a:gd name="connsiteX1" fmla="*/ 49163 w 245572"/>
                  <a:gd name="connsiteY1" fmla="*/ 177034 h 177731"/>
                  <a:gd name="connsiteX2" fmla="*/ 182462 w 245572"/>
                  <a:gd name="connsiteY2" fmla="*/ 140255 h 177731"/>
                  <a:gd name="connsiteX3" fmla="*/ 243473 w 245572"/>
                  <a:gd name="connsiteY3" fmla="*/ 62734 h 177731"/>
                  <a:gd name="connsiteX4" fmla="*/ 222518 w 245572"/>
                  <a:gd name="connsiteY4" fmla="*/ 7489 h 177731"/>
                  <a:gd name="connsiteX5" fmla="*/ 136793 w 245572"/>
                  <a:gd name="connsiteY5" fmla="*/ 3679 h 177731"/>
                  <a:gd name="connsiteX0" fmla="*/ 5127 w 245351"/>
                  <a:gd name="connsiteY0" fmla="*/ 110359 h 181090"/>
                  <a:gd name="connsiteX1" fmla="*/ 51133 w 245351"/>
                  <a:gd name="connsiteY1" fmla="*/ 180459 h 181090"/>
                  <a:gd name="connsiteX2" fmla="*/ 182241 w 245351"/>
                  <a:gd name="connsiteY2" fmla="*/ 140255 h 181090"/>
                  <a:gd name="connsiteX3" fmla="*/ 243252 w 245351"/>
                  <a:gd name="connsiteY3" fmla="*/ 62734 h 181090"/>
                  <a:gd name="connsiteX4" fmla="*/ 222297 w 245351"/>
                  <a:gd name="connsiteY4" fmla="*/ 7489 h 181090"/>
                  <a:gd name="connsiteX5" fmla="*/ 136572 w 245351"/>
                  <a:gd name="connsiteY5" fmla="*/ 3679 h 18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351" h="181090">
                    <a:moveTo>
                      <a:pt x="5127" y="110359"/>
                    </a:moveTo>
                    <a:cubicBezTo>
                      <a:pt x="-13288" y="151475"/>
                      <a:pt x="21614" y="175476"/>
                      <a:pt x="51133" y="180459"/>
                    </a:cubicBezTo>
                    <a:cubicBezTo>
                      <a:pt x="80652" y="185442"/>
                      <a:pt x="150221" y="159876"/>
                      <a:pt x="182241" y="140255"/>
                    </a:cubicBezTo>
                    <a:cubicBezTo>
                      <a:pt x="214261" y="120634"/>
                      <a:pt x="236576" y="84862"/>
                      <a:pt x="243252" y="62734"/>
                    </a:cubicBezTo>
                    <a:cubicBezTo>
                      <a:pt x="249928" y="40606"/>
                      <a:pt x="240077" y="17332"/>
                      <a:pt x="222297" y="7489"/>
                    </a:cubicBezTo>
                    <a:cubicBezTo>
                      <a:pt x="204517" y="-2353"/>
                      <a:pt x="190864" y="-1242"/>
                      <a:pt x="136572" y="3679"/>
                    </a:cubicBezTo>
                  </a:path>
                </a:pathLst>
              </a:custGeom>
              <a:noFill/>
              <a:ln w="34925"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3" name="Group 64"/>
            <p:cNvGrpSpPr/>
            <p:nvPr/>
          </p:nvGrpSpPr>
          <p:grpSpPr>
            <a:xfrm>
              <a:off x="6188500" y="5872034"/>
              <a:ext cx="288460" cy="191550"/>
              <a:chOff x="5845707" y="5599926"/>
              <a:chExt cx="466778" cy="309961"/>
            </a:xfrm>
          </p:grpSpPr>
          <p:sp>
            <p:nvSpPr>
              <p:cNvPr id="66" name="Oval 65"/>
              <p:cNvSpPr/>
              <p:nvPr/>
            </p:nvSpPr>
            <p:spPr>
              <a:xfrm rot="20647449">
                <a:off x="5845707" y="5599926"/>
                <a:ext cx="466778" cy="3099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Freeform 66"/>
              <p:cNvSpPr/>
              <p:nvPr/>
            </p:nvSpPr>
            <p:spPr>
              <a:xfrm rot="510027">
                <a:off x="5943795" y="5663711"/>
                <a:ext cx="273928" cy="184335"/>
              </a:xfrm>
              <a:custGeom>
                <a:avLst/>
                <a:gdLst>
                  <a:gd name="connsiteX0" fmla="*/ 0 w 305788"/>
                  <a:gd name="connsiteY0" fmla="*/ 124841 h 176785"/>
                  <a:gd name="connsiteX1" fmla="*/ 108585 w 305788"/>
                  <a:gd name="connsiteY1" fmla="*/ 176276 h 176785"/>
                  <a:gd name="connsiteX2" fmla="*/ 232410 w 305788"/>
                  <a:gd name="connsiteY2" fmla="*/ 145796 h 176785"/>
                  <a:gd name="connsiteX3" fmla="*/ 302895 w 305788"/>
                  <a:gd name="connsiteY3" fmla="*/ 61976 h 176785"/>
                  <a:gd name="connsiteX4" fmla="*/ 281940 w 305788"/>
                  <a:gd name="connsiteY4" fmla="*/ 6731 h 176785"/>
                  <a:gd name="connsiteX5" fmla="*/ 188595 w 305788"/>
                  <a:gd name="connsiteY5" fmla="*/ 2921 h 176785"/>
                  <a:gd name="connsiteX0" fmla="*/ 0 w 241018"/>
                  <a:gd name="connsiteY0" fmla="*/ 109601 h 177488"/>
                  <a:gd name="connsiteX1" fmla="*/ 43815 w 241018"/>
                  <a:gd name="connsiteY1" fmla="*/ 176276 h 177488"/>
                  <a:gd name="connsiteX2" fmla="*/ 167640 w 241018"/>
                  <a:gd name="connsiteY2" fmla="*/ 145796 h 177488"/>
                  <a:gd name="connsiteX3" fmla="*/ 238125 w 241018"/>
                  <a:gd name="connsiteY3" fmla="*/ 61976 h 177488"/>
                  <a:gd name="connsiteX4" fmla="*/ 217170 w 241018"/>
                  <a:gd name="connsiteY4" fmla="*/ 6731 h 177488"/>
                  <a:gd name="connsiteX5" fmla="*/ 123825 w 241018"/>
                  <a:gd name="connsiteY5" fmla="*/ 2921 h 177488"/>
                  <a:gd name="connsiteX0" fmla="*/ 5198 w 246216"/>
                  <a:gd name="connsiteY0" fmla="*/ 109601 h 177488"/>
                  <a:gd name="connsiteX1" fmla="*/ 49013 w 246216"/>
                  <a:gd name="connsiteY1" fmla="*/ 176276 h 177488"/>
                  <a:gd name="connsiteX2" fmla="*/ 172838 w 246216"/>
                  <a:gd name="connsiteY2" fmla="*/ 145796 h 177488"/>
                  <a:gd name="connsiteX3" fmla="*/ 243323 w 246216"/>
                  <a:gd name="connsiteY3" fmla="*/ 61976 h 177488"/>
                  <a:gd name="connsiteX4" fmla="*/ 222368 w 246216"/>
                  <a:gd name="connsiteY4" fmla="*/ 6731 h 177488"/>
                  <a:gd name="connsiteX5" fmla="*/ 129023 w 246216"/>
                  <a:gd name="connsiteY5" fmla="*/ 2921 h 177488"/>
                  <a:gd name="connsiteX0" fmla="*/ 5112 w 246527"/>
                  <a:gd name="connsiteY0" fmla="*/ 109601 h 177148"/>
                  <a:gd name="connsiteX1" fmla="*/ 48927 w 246527"/>
                  <a:gd name="connsiteY1" fmla="*/ 176276 h 177148"/>
                  <a:gd name="connsiteX2" fmla="*/ 167037 w 246527"/>
                  <a:gd name="connsiteY2" fmla="*/ 141986 h 177148"/>
                  <a:gd name="connsiteX3" fmla="*/ 243237 w 246527"/>
                  <a:gd name="connsiteY3" fmla="*/ 61976 h 177148"/>
                  <a:gd name="connsiteX4" fmla="*/ 222282 w 246527"/>
                  <a:gd name="connsiteY4" fmla="*/ 6731 h 177148"/>
                  <a:gd name="connsiteX5" fmla="*/ 128937 w 246527"/>
                  <a:gd name="connsiteY5" fmla="*/ 2921 h 177148"/>
                  <a:gd name="connsiteX0" fmla="*/ 5112 w 246245"/>
                  <a:gd name="connsiteY0" fmla="*/ 110805 h 178352"/>
                  <a:gd name="connsiteX1" fmla="*/ 48927 w 246245"/>
                  <a:gd name="connsiteY1" fmla="*/ 177480 h 178352"/>
                  <a:gd name="connsiteX2" fmla="*/ 167037 w 246245"/>
                  <a:gd name="connsiteY2" fmla="*/ 143190 h 178352"/>
                  <a:gd name="connsiteX3" fmla="*/ 243237 w 246245"/>
                  <a:gd name="connsiteY3" fmla="*/ 63180 h 178352"/>
                  <a:gd name="connsiteX4" fmla="*/ 222282 w 246245"/>
                  <a:gd name="connsiteY4" fmla="*/ 7935 h 178352"/>
                  <a:gd name="connsiteX5" fmla="*/ 142272 w 246245"/>
                  <a:gd name="connsiteY5" fmla="*/ 2220 h 178352"/>
                  <a:gd name="connsiteX0" fmla="*/ 5112 w 246245"/>
                  <a:gd name="connsiteY0" fmla="*/ 114972 h 182519"/>
                  <a:gd name="connsiteX1" fmla="*/ 48927 w 246245"/>
                  <a:gd name="connsiteY1" fmla="*/ 181647 h 182519"/>
                  <a:gd name="connsiteX2" fmla="*/ 167037 w 246245"/>
                  <a:gd name="connsiteY2" fmla="*/ 147357 h 182519"/>
                  <a:gd name="connsiteX3" fmla="*/ 243237 w 246245"/>
                  <a:gd name="connsiteY3" fmla="*/ 67347 h 182519"/>
                  <a:gd name="connsiteX4" fmla="*/ 222282 w 246245"/>
                  <a:gd name="connsiteY4" fmla="*/ 12102 h 182519"/>
                  <a:gd name="connsiteX5" fmla="*/ 142272 w 246245"/>
                  <a:gd name="connsiteY5" fmla="*/ 6387 h 182519"/>
                  <a:gd name="connsiteX0" fmla="*/ 5112 w 246245"/>
                  <a:gd name="connsiteY0" fmla="*/ 111626 h 179173"/>
                  <a:gd name="connsiteX1" fmla="*/ 48927 w 246245"/>
                  <a:gd name="connsiteY1" fmla="*/ 178301 h 179173"/>
                  <a:gd name="connsiteX2" fmla="*/ 167037 w 246245"/>
                  <a:gd name="connsiteY2" fmla="*/ 144011 h 179173"/>
                  <a:gd name="connsiteX3" fmla="*/ 243237 w 246245"/>
                  <a:gd name="connsiteY3" fmla="*/ 64001 h 179173"/>
                  <a:gd name="connsiteX4" fmla="*/ 222282 w 246245"/>
                  <a:gd name="connsiteY4" fmla="*/ 8756 h 179173"/>
                  <a:gd name="connsiteX5" fmla="*/ 142272 w 246245"/>
                  <a:gd name="connsiteY5" fmla="*/ 3041 h 179173"/>
                  <a:gd name="connsiteX0" fmla="*/ 5112 w 245999"/>
                  <a:gd name="connsiteY0" fmla="*/ 114548 h 182095"/>
                  <a:gd name="connsiteX1" fmla="*/ 48927 w 245999"/>
                  <a:gd name="connsiteY1" fmla="*/ 181223 h 182095"/>
                  <a:gd name="connsiteX2" fmla="*/ 167037 w 245999"/>
                  <a:gd name="connsiteY2" fmla="*/ 146933 h 182095"/>
                  <a:gd name="connsiteX3" fmla="*/ 243237 w 245999"/>
                  <a:gd name="connsiteY3" fmla="*/ 66923 h 182095"/>
                  <a:gd name="connsiteX4" fmla="*/ 222282 w 245999"/>
                  <a:gd name="connsiteY4" fmla="*/ 11678 h 182095"/>
                  <a:gd name="connsiteX5" fmla="*/ 155607 w 245999"/>
                  <a:gd name="connsiteY5" fmla="*/ 2153 h 182095"/>
                  <a:gd name="connsiteX0" fmla="*/ 5112 w 246571"/>
                  <a:gd name="connsiteY0" fmla="*/ 113032 h 180579"/>
                  <a:gd name="connsiteX1" fmla="*/ 48927 w 246571"/>
                  <a:gd name="connsiteY1" fmla="*/ 179707 h 180579"/>
                  <a:gd name="connsiteX2" fmla="*/ 167037 w 246571"/>
                  <a:gd name="connsiteY2" fmla="*/ 145417 h 180579"/>
                  <a:gd name="connsiteX3" fmla="*/ 243237 w 246571"/>
                  <a:gd name="connsiteY3" fmla="*/ 65407 h 180579"/>
                  <a:gd name="connsiteX4" fmla="*/ 222282 w 246571"/>
                  <a:gd name="connsiteY4" fmla="*/ 10162 h 180579"/>
                  <a:gd name="connsiteX5" fmla="*/ 127032 w 246571"/>
                  <a:gd name="connsiteY5" fmla="*/ 2542 h 180579"/>
                  <a:gd name="connsiteX0" fmla="*/ 5112 w 246361"/>
                  <a:gd name="connsiteY0" fmla="*/ 110359 h 177906"/>
                  <a:gd name="connsiteX1" fmla="*/ 48927 w 246361"/>
                  <a:gd name="connsiteY1" fmla="*/ 177034 h 177906"/>
                  <a:gd name="connsiteX2" fmla="*/ 167037 w 246361"/>
                  <a:gd name="connsiteY2" fmla="*/ 142744 h 177906"/>
                  <a:gd name="connsiteX3" fmla="*/ 243237 w 246361"/>
                  <a:gd name="connsiteY3" fmla="*/ 62734 h 177906"/>
                  <a:gd name="connsiteX4" fmla="*/ 222282 w 246361"/>
                  <a:gd name="connsiteY4" fmla="*/ 7489 h 177906"/>
                  <a:gd name="connsiteX5" fmla="*/ 136557 w 246361"/>
                  <a:gd name="connsiteY5" fmla="*/ 3679 h 177906"/>
                  <a:gd name="connsiteX0" fmla="*/ 5348 w 245572"/>
                  <a:gd name="connsiteY0" fmla="*/ 110359 h 177731"/>
                  <a:gd name="connsiteX1" fmla="*/ 49163 w 245572"/>
                  <a:gd name="connsiteY1" fmla="*/ 177034 h 177731"/>
                  <a:gd name="connsiteX2" fmla="*/ 182462 w 245572"/>
                  <a:gd name="connsiteY2" fmla="*/ 140255 h 177731"/>
                  <a:gd name="connsiteX3" fmla="*/ 243473 w 245572"/>
                  <a:gd name="connsiteY3" fmla="*/ 62734 h 177731"/>
                  <a:gd name="connsiteX4" fmla="*/ 222518 w 245572"/>
                  <a:gd name="connsiteY4" fmla="*/ 7489 h 177731"/>
                  <a:gd name="connsiteX5" fmla="*/ 136793 w 245572"/>
                  <a:gd name="connsiteY5" fmla="*/ 3679 h 177731"/>
                  <a:gd name="connsiteX0" fmla="*/ 5127 w 245351"/>
                  <a:gd name="connsiteY0" fmla="*/ 110359 h 181090"/>
                  <a:gd name="connsiteX1" fmla="*/ 51133 w 245351"/>
                  <a:gd name="connsiteY1" fmla="*/ 180459 h 181090"/>
                  <a:gd name="connsiteX2" fmla="*/ 182241 w 245351"/>
                  <a:gd name="connsiteY2" fmla="*/ 140255 h 181090"/>
                  <a:gd name="connsiteX3" fmla="*/ 243252 w 245351"/>
                  <a:gd name="connsiteY3" fmla="*/ 62734 h 181090"/>
                  <a:gd name="connsiteX4" fmla="*/ 222297 w 245351"/>
                  <a:gd name="connsiteY4" fmla="*/ 7489 h 181090"/>
                  <a:gd name="connsiteX5" fmla="*/ 136572 w 245351"/>
                  <a:gd name="connsiteY5" fmla="*/ 3679 h 18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351" h="181090">
                    <a:moveTo>
                      <a:pt x="5127" y="110359"/>
                    </a:moveTo>
                    <a:cubicBezTo>
                      <a:pt x="-13288" y="151475"/>
                      <a:pt x="21614" y="175476"/>
                      <a:pt x="51133" y="180459"/>
                    </a:cubicBezTo>
                    <a:cubicBezTo>
                      <a:pt x="80652" y="185442"/>
                      <a:pt x="150221" y="159876"/>
                      <a:pt x="182241" y="140255"/>
                    </a:cubicBezTo>
                    <a:cubicBezTo>
                      <a:pt x="214261" y="120634"/>
                      <a:pt x="236576" y="84862"/>
                      <a:pt x="243252" y="62734"/>
                    </a:cubicBezTo>
                    <a:cubicBezTo>
                      <a:pt x="249928" y="40606"/>
                      <a:pt x="240077" y="17332"/>
                      <a:pt x="222297" y="7489"/>
                    </a:cubicBezTo>
                    <a:cubicBezTo>
                      <a:pt x="204517" y="-2353"/>
                      <a:pt x="190864" y="-1242"/>
                      <a:pt x="136572" y="3679"/>
                    </a:cubicBezTo>
                  </a:path>
                </a:pathLst>
              </a:custGeom>
              <a:noFill/>
              <a:ln w="25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8" name="Oval 67"/>
            <p:cNvSpPr/>
            <p:nvPr/>
          </p:nvSpPr>
          <p:spPr>
            <a:xfrm rot="20492178">
              <a:off x="5705444" y="5715839"/>
              <a:ext cx="158298" cy="102484"/>
            </a:xfrm>
            <a:prstGeom prst="ellipse">
              <a:avLst/>
            </a:prstGeom>
            <a:solidFill>
              <a:srgbClr val="72B5C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p:cNvSpPr/>
            <p:nvPr/>
          </p:nvSpPr>
          <p:spPr>
            <a:xfrm rot="20492178">
              <a:off x="6149931" y="6108648"/>
              <a:ext cx="158298" cy="102484"/>
            </a:xfrm>
            <a:prstGeom prst="ellipse">
              <a:avLst/>
            </a:prstGeom>
            <a:solidFill>
              <a:srgbClr val="72B5C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p:cNvSpPr/>
            <p:nvPr/>
          </p:nvSpPr>
          <p:spPr>
            <a:xfrm rot="20492178">
              <a:off x="6041234" y="5547649"/>
              <a:ext cx="114341" cy="74026"/>
            </a:xfrm>
            <a:prstGeom prst="ellipse">
              <a:avLst/>
            </a:prstGeom>
            <a:solidFill>
              <a:srgbClr val="72B5C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4" name="Group 76"/>
          <p:cNvGrpSpPr/>
          <p:nvPr/>
        </p:nvGrpSpPr>
        <p:grpSpPr>
          <a:xfrm>
            <a:off x="5361873" y="1044762"/>
            <a:ext cx="716280" cy="708660"/>
            <a:chOff x="7149164" y="1625635"/>
            <a:chExt cx="955040" cy="944880"/>
          </a:xfrm>
        </p:grpSpPr>
        <p:sp>
          <p:nvSpPr>
            <p:cNvPr id="43" name="Oval 42"/>
            <p:cNvSpPr/>
            <p:nvPr/>
          </p:nvSpPr>
          <p:spPr>
            <a:xfrm>
              <a:off x="7149164" y="1625635"/>
              <a:ext cx="955040" cy="94488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3" name="Teardrop 72"/>
            <p:cNvSpPr/>
            <p:nvPr/>
          </p:nvSpPr>
          <p:spPr>
            <a:xfrm rot="18901216">
              <a:off x="7385216" y="1935634"/>
              <a:ext cx="492945" cy="506700"/>
            </a:xfrm>
            <a:prstGeom prst="teardrop">
              <a:avLst>
                <a:gd name="adj" fmla="val 134964"/>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Plus 74"/>
            <p:cNvSpPr/>
            <p:nvPr/>
          </p:nvSpPr>
          <p:spPr>
            <a:xfrm>
              <a:off x="7485714" y="1923940"/>
              <a:ext cx="281940" cy="279103"/>
            </a:xfrm>
            <a:prstGeom prst="mathPlus">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Minus 75"/>
            <p:cNvSpPr/>
            <p:nvPr/>
          </p:nvSpPr>
          <p:spPr>
            <a:xfrm>
              <a:off x="7493766" y="2157287"/>
              <a:ext cx="281940" cy="279103"/>
            </a:xfrm>
            <a:prstGeom prst="mathMinus">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5" name="Group 83"/>
          <p:cNvGrpSpPr/>
          <p:nvPr/>
        </p:nvGrpSpPr>
        <p:grpSpPr>
          <a:xfrm>
            <a:off x="3005256" y="1044762"/>
            <a:ext cx="716280" cy="708660"/>
            <a:chOff x="4007008" y="1625635"/>
            <a:chExt cx="955040" cy="944880"/>
          </a:xfrm>
        </p:grpSpPr>
        <p:sp>
          <p:nvSpPr>
            <p:cNvPr id="20" name="Oval 19"/>
            <p:cNvSpPr/>
            <p:nvPr/>
          </p:nvSpPr>
          <p:spPr>
            <a:xfrm>
              <a:off x="4007008" y="1625635"/>
              <a:ext cx="955040" cy="94488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7" name="Group 12"/>
            <p:cNvGrpSpPr>
              <a:grpSpLocks noChangeAspect="1"/>
            </p:cNvGrpSpPr>
            <p:nvPr/>
          </p:nvGrpSpPr>
          <p:grpSpPr bwMode="auto">
            <a:xfrm>
              <a:off x="4214667" y="1706589"/>
              <a:ext cx="558836" cy="734639"/>
              <a:chOff x="2895" y="921"/>
              <a:chExt cx="1885" cy="2478"/>
            </a:xfrm>
          </p:grpSpPr>
          <p:sp>
            <p:nvSpPr>
              <p:cNvPr id="81" name="Freeform 13"/>
              <p:cNvSpPr>
                <a:spLocks noEditPoints="1"/>
              </p:cNvSpPr>
              <p:nvPr/>
            </p:nvSpPr>
            <p:spPr bwMode="auto">
              <a:xfrm>
                <a:off x="2929" y="1174"/>
                <a:ext cx="1851" cy="2100"/>
              </a:xfrm>
              <a:custGeom>
                <a:avLst/>
                <a:gdLst>
                  <a:gd name="T0" fmla="*/ 618 w 781"/>
                  <a:gd name="T1" fmla="*/ 168 h 886"/>
                  <a:gd name="T2" fmla="*/ 701 w 781"/>
                  <a:gd name="T3" fmla="*/ 225 h 886"/>
                  <a:gd name="T4" fmla="*/ 775 w 781"/>
                  <a:gd name="T5" fmla="*/ 229 h 886"/>
                  <a:gd name="T6" fmla="*/ 620 w 781"/>
                  <a:gd name="T7" fmla="*/ 321 h 886"/>
                  <a:gd name="T8" fmla="*/ 628 w 781"/>
                  <a:gd name="T9" fmla="*/ 377 h 886"/>
                  <a:gd name="T10" fmla="*/ 719 w 781"/>
                  <a:gd name="T11" fmla="*/ 620 h 886"/>
                  <a:gd name="T12" fmla="*/ 700 w 781"/>
                  <a:gd name="T13" fmla="*/ 695 h 886"/>
                  <a:gd name="T14" fmla="*/ 652 w 781"/>
                  <a:gd name="T15" fmla="*/ 876 h 886"/>
                  <a:gd name="T16" fmla="*/ 466 w 781"/>
                  <a:gd name="T17" fmla="*/ 886 h 886"/>
                  <a:gd name="T18" fmla="*/ 54 w 781"/>
                  <a:gd name="T19" fmla="*/ 886 h 886"/>
                  <a:gd name="T20" fmla="*/ 46 w 781"/>
                  <a:gd name="T21" fmla="*/ 679 h 886"/>
                  <a:gd name="T22" fmla="*/ 235 w 781"/>
                  <a:gd name="T23" fmla="*/ 603 h 886"/>
                  <a:gd name="T24" fmla="*/ 286 w 781"/>
                  <a:gd name="T25" fmla="*/ 661 h 886"/>
                  <a:gd name="T26" fmla="*/ 299 w 781"/>
                  <a:gd name="T27" fmla="*/ 529 h 886"/>
                  <a:gd name="T28" fmla="*/ 300 w 781"/>
                  <a:gd name="T29" fmla="*/ 419 h 886"/>
                  <a:gd name="T30" fmla="*/ 218 w 781"/>
                  <a:gd name="T31" fmla="*/ 398 h 886"/>
                  <a:gd name="T32" fmla="*/ 213 w 781"/>
                  <a:gd name="T33" fmla="*/ 442 h 886"/>
                  <a:gd name="T34" fmla="*/ 129 w 781"/>
                  <a:gd name="T35" fmla="*/ 476 h 886"/>
                  <a:gd name="T36" fmla="*/ 176 w 781"/>
                  <a:gd name="T37" fmla="*/ 582 h 886"/>
                  <a:gd name="T38" fmla="*/ 115 w 781"/>
                  <a:gd name="T39" fmla="*/ 575 h 886"/>
                  <a:gd name="T40" fmla="*/ 85 w 781"/>
                  <a:gd name="T41" fmla="*/ 470 h 886"/>
                  <a:gd name="T42" fmla="*/ 64 w 781"/>
                  <a:gd name="T43" fmla="*/ 465 h 886"/>
                  <a:gd name="T44" fmla="*/ 40 w 781"/>
                  <a:gd name="T45" fmla="*/ 371 h 886"/>
                  <a:gd name="T46" fmla="*/ 144 w 781"/>
                  <a:gd name="T47" fmla="*/ 381 h 886"/>
                  <a:gd name="T48" fmla="*/ 146 w 781"/>
                  <a:gd name="T49" fmla="*/ 366 h 886"/>
                  <a:gd name="T50" fmla="*/ 191 w 781"/>
                  <a:gd name="T51" fmla="*/ 118 h 886"/>
                  <a:gd name="T52" fmla="*/ 337 w 781"/>
                  <a:gd name="T53" fmla="*/ 21 h 886"/>
                  <a:gd name="T54" fmla="*/ 388 w 781"/>
                  <a:gd name="T55" fmla="*/ 133 h 886"/>
                  <a:gd name="T56" fmla="*/ 470 w 781"/>
                  <a:gd name="T57" fmla="*/ 171 h 886"/>
                  <a:gd name="T58" fmla="*/ 567 w 781"/>
                  <a:gd name="T59" fmla="*/ 171 h 886"/>
                  <a:gd name="T60" fmla="*/ 572 w 781"/>
                  <a:gd name="T61" fmla="*/ 203 h 886"/>
                  <a:gd name="T62" fmla="*/ 429 w 781"/>
                  <a:gd name="T63" fmla="*/ 251 h 886"/>
                  <a:gd name="T64" fmla="*/ 337 w 781"/>
                  <a:gd name="T65" fmla="*/ 173 h 886"/>
                  <a:gd name="T66" fmla="*/ 370 w 781"/>
                  <a:gd name="T67" fmla="*/ 330 h 886"/>
                  <a:gd name="T68" fmla="*/ 380 w 781"/>
                  <a:gd name="T69" fmla="*/ 653 h 886"/>
                  <a:gd name="T70" fmla="*/ 396 w 781"/>
                  <a:gd name="T71" fmla="*/ 633 h 886"/>
                  <a:gd name="T72" fmla="*/ 642 w 781"/>
                  <a:gd name="T73" fmla="*/ 665 h 886"/>
                  <a:gd name="T74" fmla="*/ 641 w 781"/>
                  <a:gd name="T75" fmla="*/ 516 h 886"/>
                  <a:gd name="T76" fmla="*/ 552 w 781"/>
                  <a:gd name="T77" fmla="*/ 353 h 886"/>
                  <a:gd name="T78" fmla="*/ 479 w 781"/>
                  <a:gd name="T79" fmla="*/ 352 h 886"/>
                  <a:gd name="T80" fmla="*/ 550 w 781"/>
                  <a:gd name="T81" fmla="*/ 292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1" h="886">
                    <a:moveTo>
                      <a:pt x="567" y="171"/>
                    </a:moveTo>
                    <a:cubicBezTo>
                      <a:pt x="587" y="148"/>
                      <a:pt x="595" y="147"/>
                      <a:pt x="618" y="168"/>
                    </a:cubicBezTo>
                    <a:cubicBezTo>
                      <a:pt x="638" y="187"/>
                      <a:pt x="659" y="205"/>
                      <a:pt x="680" y="223"/>
                    </a:cubicBezTo>
                    <a:cubicBezTo>
                      <a:pt x="685" y="226"/>
                      <a:pt x="695" y="227"/>
                      <a:pt x="701" y="225"/>
                    </a:cubicBezTo>
                    <a:cubicBezTo>
                      <a:pt x="714" y="222"/>
                      <a:pt x="727" y="215"/>
                      <a:pt x="740" y="211"/>
                    </a:cubicBezTo>
                    <a:cubicBezTo>
                      <a:pt x="756" y="207"/>
                      <a:pt x="769" y="212"/>
                      <a:pt x="775" y="229"/>
                    </a:cubicBezTo>
                    <a:cubicBezTo>
                      <a:pt x="781" y="246"/>
                      <a:pt x="773" y="255"/>
                      <a:pt x="758" y="262"/>
                    </a:cubicBezTo>
                    <a:cubicBezTo>
                      <a:pt x="712" y="281"/>
                      <a:pt x="666" y="301"/>
                      <a:pt x="620" y="321"/>
                    </a:cubicBezTo>
                    <a:cubicBezTo>
                      <a:pt x="614" y="324"/>
                      <a:pt x="608" y="326"/>
                      <a:pt x="599" y="330"/>
                    </a:cubicBezTo>
                    <a:cubicBezTo>
                      <a:pt x="609" y="347"/>
                      <a:pt x="619" y="361"/>
                      <a:pt x="628" y="377"/>
                    </a:cubicBezTo>
                    <a:cubicBezTo>
                      <a:pt x="658" y="431"/>
                      <a:pt x="686" y="487"/>
                      <a:pt x="717" y="541"/>
                    </a:cubicBezTo>
                    <a:cubicBezTo>
                      <a:pt x="732" y="568"/>
                      <a:pt x="730" y="594"/>
                      <a:pt x="719" y="620"/>
                    </a:cubicBezTo>
                    <a:cubicBezTo>
                      <a:pt x="713" y="636"/>
                      <a:pt x="705" y="651"/>
                      <a:pt x="700" y="666"/>
                    </a:cubicBezTo>
                    <a:cubicBezTo>
                      <a:pt x="696" y="675"/>
                      <a:pt x="685" y="685"/>
                      <a:pt x="700" y="695"/>
                    </a:cubicBezTo>
                    <a:cubicBezTo>
                      <a:pt x="702" y="696"/>
                      <a:pt x="699" y="705"/>
                      <a:pt x="698" y="710"/>
                    </a:cubicBezTo>
                    <a:cubicBezTo>
                      <a:pt x="683" y="765"/>
                      <a:pt x="668" y="821"/>
                      <a:pt x="652" y="876"/>
                    </a:cubicBezTo>
                    <a:cubicBezTo>
                      <a:pt x="651" y="881"/>
                      <a:pt x="641" y="885"/>
                      <a:pt x="634" y="886"/>
                    </a:cubicBezTo>
                    <a:cubicBezTo>
                      <a:pt x="578" y="886"/>
                      <a:pt x="522" y="886"/>
                      <a:pt x="466" y="886"/>
                    </a:cubicBezTo>
                    <a:cubicBezTo>
                      <a:pt x="338" y="886"/>
                      <a:pt x="209" y="886"/>
                      <a:pt x="80" y="886"/>
                    </a:cubicBezTo>
                    <a:cubicBezTo>
                      <a:pt x="73" y="886"/>
                      <a:pt x="66" y="886"/>
                      <a:pt x="54" y="886"/>
                    </a:cubicBezTo>
                    <a:cubicBezTo>
                      <a:pt x="90" y="851"/>
                      <a:pt x="77" y="815"/>
                      <a:pt x="67" y="778"/>
                    </a:cubicBezTo>
                    <a:cubicBezTo>
                      <a:pt x="59" y="745"/>
                      <a:pt x="50" y="712"/>
                      <a:pt x="46" y="679"/>
                    </a:cubicBezTo>
                    <a:cubicBezTo>
                      <a:pt x="39" y="635"/>
                      <a:pt x="59" y="609"/>
                      <a:pt x="103" y="598"/>
                    </a:cubicBezTo>
                    <a:cubicBezTo>
                      <a:pt x="147" y="587"/>
                      <a:pt x="191" y="595"/>
                      <a:pt x="235" y="603"/>
                    </a:cubicBezTo>
                    <a:cubicBezTo>
                      <a:pt x="249" y="606"/>
                      <a:pt x="264" y="609"/>
                      <a:pt x="279" y="612"/>
                    </a:cubicBezTo>
                    <a:cubicBezTo>
                      <a:pt x="281" y="627"/>
                      <a:pt x="283" y="642"/>
                      <a:pt x="286" y="661"/>
                    </a:cubicBezTo>
                    <a:cubicBezTo>
                      <a:pt x="291" y="656"/>
                      <a:pt x="294" y="655"/>
                      <a:pt x="294" y="654"/>
                    </a:cubicBezTo>
                    <a:cubicBezTo>
                      <a:pt x="296" y="612"/>
                      <a:pt x="296" y="571"/>
                      <a:pt x="299" y="529"/>
                    </a:cubicBezTo>
                    <a:cubicBezTo>
                      <a:pt x="301" y="498"/>
                      <a:pt x="306" y="466"/>
                      <a:pt x="308" y="434"/>
                    </a:cubicBezTo>
                    <a:cubicBezTo>
                      <a:pt x="308" y="429"/>
                      <a:pt x="304" y="421"/>
                      <a:pt x="300" y="419"/>
                    </a:cubicBezTo>
                    <a:cubicBezTo>
                      <a:pt x="280" y="411"/>
                      <a:pt x="259" y="403"/>
                      <a:pt x="238" y="396"/>
                    </a:cubicBezTo>
                    <a:cubicBezTo>
                      <a:pt x="233" y="395"/>
                      <a:pt x="227" y="397"/>
                      <a:pt x="218" y="398"/>
                    </a:cubicBezTo>
                    <a:cubicBezTo>
                      <a:pt x="223" y="404"/>
                      <a:pt x="225" y="408"/>
                      <a:pt x="227" y="411"/>
                    </a:cubicBezTo>
                    <a:cubicBezTo>
                      <a:pt x="240" y="430"/>
                      <a:pt x="236" y="440"/>
                      <a:pt x="213" y="442"/>
                    </a:cubicBezTo>
                    <a:cubicBezTo>
                      <a:pt x="194" y="443"/>
                      <a:pt x="174" y="442"/>
                      <a:pt x="154" y="442"/>
                    </a:cubicBezTo>
                    <a:cubicBezTo>
                      <a:pt x="135" y="442"/>
                      <a:pt x="122" y="458"/>
                      <a:pt x="129" y="476"/>
                    </a:cubicBezTo>
                    <a:cubicBezTo>
                      <a:pt x="141" y="505"/>
                      <a:pt x="155" y="533"/>
                      <a:pt x="168" y="561"/>
                    </a:cubicBezTo>
                    <a:cubicBezTo>
                      <a:pt x="170" y="567"/>
                      <a:pt x="172" y="573"/>
                      <a:pt x="176" y="582"/>
                    </a:cubicBezTo>
                    <a:cubicBezTo>
                      <a:pt x="157" y="582"/>
                      <a:pt x="141" y="582"/>
                      <a:pt x="126" y="582"/>
                    </a:cubicBezTo>
                    <a:cubicBezTo>
                      <a:pt x="122" y="581"/>
                      <a:pt x="117" y="578"/>
                      <a:pt x="115" y="575"/>
                    </a:cubicBezTo>
                    <a:cubicBezTo>
                      <a:pt x="99" y="544"/>
                      <a:pt x="84" y="512"/>
                      <a:pt x="69" y="480"/>
                    </a:cubicBezTo>
                    <a:cubicBezTo>
                      <a:pt x="75" y="476"/>
                      <a:pt x="80" y="473"/>
                      <a:pt x="85" y="470"/>
                    </a:cubicBezTo>
                    <a:cubicBezTo>
                      <a:pt x="84" y="468"/>
                      <a:pt x="84" y="466"/>
                      <a:pt x="84" y="464"/>
                    </a:cubicBezTo>
                    <a:cubicBezTo>
                      <a:pt x="77" y="465"/>
                      <a:pt x="70" y="464"/>
                      <a:pt x="64" y="465"/>
                    </a:cubicBezTo>
                    <a:cubicBezTo>
                      <a:pt x="39" y="471"/>
                      <a:pt x="12" y="455"/>
                      <a:pt x="6" y="429"/>
                    </a:cubicBezTo>
                    <a:cubicBezTo>
                      <a:pt x="0" y="402"/>
                      <a:pt x="14" y="372"/>
                      <a:pt x="40" y="371"/>
                    </a:cubicBezTo>
                    <a:cubicBezTo>
                      <a:pt x="69" y="369"/>
                      <a:pt x="99" y="375"/>
                      <a:pt x="128" y="378"/>
                    </a:cubicBezTo>
                    <a:cubicBezTo>
                      <a:pt x="134" y="379"/>
                      <a:pt x="139" y="382"/>
                      <a:pt x="144" y="381"/>
                    </a:cubicBezTo>
                    <a:cubicBezTo>
                      <a:pt x="148" y="381"/>
                      <a:pt x="152" y="377"/>
                      <a:pt x="157" y="375"/>
                    </a:cubicBezTo>
                    <a:cubicBezTo>
                      <a:pt x="153" y="372"/>
                      <a:pt x="150" y="367"/>
                      <a:pt x="146" y="366"/>
                    </a:cubicBezTo>
                    <a:cubicBezTo>
                      <a:pt x="96" y="351"/>
                      <a:pt x="80" y="287"/>
                      <a:pt x="104" y="251"/>
                    </a:cubicBezTo>
                    <a:cubicBezTo>
                      <a:pt x="133" y="207"/>
                      <a:pt x="162" y="162"/>
                      <a:pt x="191" y="118"/>
                    </a:cubicBezTo>
                    <a:cubicBezTo>
                      <a:pt x="206" y="94"/>
                      <a:pt x="220" y="70"/>
                      <a:pt x="236" y="48"/>
                    </a:cubicBezTo>
                    <a:cubicBezTo>
                      <a:pt x="260" y="12"/>
                      <a:pt x="302" y="0"/>
                      <a:pt x="337" y="21"/>
                    </a:cubicBezTo>
                    <a:cubicBezTo>
                      <a:pt x="363" y="37"/>
                      <a:pt x="380" y="63"/>
                      <a:pt x="376" y="94"/>
                    </a:cubicBezTo>
                    <a:cubicBezTo>
                      <a:pt x="374" y="111"/>
                      <a:pt x="378" y="122"/>
                      <a:pt x="388" y="133"/>
                    </a:cubicBezTo>
                    <a:cubicBezTo>
                      <a:pt x="393" y="139"/>
                      <a:pt x="399" y="145"/>
                      <a:pt x="404" y="151"/>
                    </a:cubicBezTo>
                    <a:cubicBezTo>
                      <a:pt x="430" y="183"/>
                      <a:pt x="430" y="183"/>
                      <a:pt x="470" y="171"/>
                    </a:cubicBezTo>
                    <a:cubicBezTo>
                      <a:pt x="486" y="167"/>
                      <a:pt x="501" y="163"/>
                      <a:pt x="516" y="157"/>
                    </a:cubicBezTo>
                    <a:cubicBezTo>
                      <a:pt x="536" y="150"/>
                      <a:pt x="554" y="152"/>
                      <a:pt x="567" y="171"/>
                    </a:cubicBezTo>
                    <a:close/>
                    <a:moveTo>
                      <a:pt x="636" y="256"/>
                    </a:moveTo>
                    <a:cubicBezTo>
                      <a:pt x="612" y="236"/>
                      <a:pt x="590" y="218"/>
                      <a:pt x="572" y="203"/>
                    </a:cubicBezTo>
                    <a:cubicBezTo>
                      <a:pt x="559" y="209"/>
                      <a:pt x="548" y="217"/>
                      <a:pt x="536" y="220"/>
                    </a:cubicBezTo>
                    <a:cubicBezTo>
                      <a:pt x="501" y="231"/>
                      <a:pt x="465" y="240"/>
                      <a:pt x="429" y="251"/>
                    </a:cubicBezTo>
                    <a:cubicBezTo>
                      <a:pt x="410" y="257"/>
                      <a:pt x="396" y="253"/>
                      <a:pt x="384" y="237"/>
                    </a:cubicBezTo>
                    <a:cubicBezTo>
                      <a:pt x="369" y="216"/>
                      <a:pt x="354" y="196"/>
                      <a:pt x="337" y="173"/>
                    </a:cubicBezTo>
                    <a:cubicBezTo>
                      <a:pt x="312" y="212"/>
                      <a:pt x="287" y="251"/>
                      <a:pt x="262" y="291"/>
                    </a:cubicBezTo>
                    <a:cubicBezTo>
                      <a:pt x="300" y="305"/>
                      <a:pt x="335" y="318"/>
                      <a:pt x="370" y="330"/>
                    </a:cubicBezTo>
                    <a:cubicBezTo>
                      <a:pt x="401" y="341"/>
                      <a:pt x="408" y="350"/>
                      <a:pt x="405" y="383"/>
                    </a:cubicBezTo>
                    <a:cubicBezTo>
                      <a:pt x="397" y="473"/>
                      <a:pt x="389" y="563"/>
                      <a:pt x="380" y="653"/>
                    </a:cubicBezTo>
                    <a:cubicBezTo>
                      <a:pt x="381" y="653"/>
                      <a:pt x="382" y="654"/>
                      <a:pt x="384" y="655"/>
                    </a:cubicBezTo>
                    <a:cubicBezTo>
                      <a:pt x="387" y="648"/>
                      <a:pt x="391" y="642"/>
                      <a:pt x="396" y="633"/>
                    </a:cubicBezTo>
                    <a:cubicBezTo>
                      <a:pt x="466" y="656"/>
                      <a:pt x="544" y="655"/>
                      <a:pt x="605" y="704"/>
                    </a:cubicBezTo>
                    <a:cubicBezTo>
                      <a:pt x="617" y="689"/>
                      <a:pt x="614" y="663"/>
                      <a:pt x="642" y="665"/>
                    </a:cubicBezTo>
                    <a:cubicBezTo>
                      <a:pt x="652" y="636"/>
                      <a:pt x="668" y="607"/>
                      <a:pt x="670" y="578"/>
                    </a:cubicBezTo>
                    <a:cubicBezTo>
                      <a:pt x="671" y="558"/>
                      <a:pt x="652" y="536"/>
                      <a:pt x="641" y="516"/>
                    </a:cubicBezTo>
                    <a:cubicBezTo>
                      <a:pt x="620" y="476"/>
                      <a:pt x="597" y="437"/>
                      <a:pt x="576" y="397"/>
                    </a:cubicBezTo>
                    <a:cubicBezTo>
                      <a:pt x="568" y="383"/>
                      <a:pt x="560" y="367"/>
                      <a:pt x="552" y="353"/>
                    </a:cubicBezTo>
                    <a:cubicBezTo>
                      <a:pt x="536" y="359"/>
                      <a:pt x="522" y="364"/>
                      <a:pt x="508" y="368"/>
                    </a:cubicBezTo>
                    <a:cubicBezTo>
                      <a:pt x="493" y="373"/>
                      <a:pt x="484" y="366"/>
                      <a:pt x="479" y="352"/>
                    </a:cubicBezTo>
                    <a:cubicBezTo>
                      <a:pt x="474" y="339"/>
                      <a:pt x="473" y="327"/>
                      <a:pt x="488" y="320"/>
                    </a:cubicBezTo>
                    <a:cubicBezTo>
                      <a:pt x="508" y="310"/>
                      <a:pt x="529" y="301"/>
                      <a:pt x="550" y="292"/>
                    </a:cubicBezTo>
                    <a:cubicBezTo>
                      <a:pt x="577" y="281"/>
                      <a:pt x="605" y="269"/>
                      <a:pt x="636" y="25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2" name="Freeform 14"/>
              <p:cNvSpPr>
                <a:spLocks/>
              </p:cNvSpPr>
              <p:nvPr/>
            </p:nvSpPr>
            <p:spPr bwMode="auto">
              <a:xfrm>
                <a:off x="2895" y="3283"/>
                <a:ext cx="1669" cy="116"/>
              </a:xfrm>
              <a:custGeom>
                <a:avLst/>
                <a:gdLst>
                  <a:gd name="T0" fmla="*/ 355 w 704"/>
                  <a:gd name="T1" fmla="*/ 49 h 49"/>
                  <a:gd name="T2" fmla="*/ 38 w 704"/>
                  <a:gd name="T3" fmla="*/ 48 h 49"/>
                  <a:gd name="T4" fmla="*/ 9 w 704"/>
                  <a:gd name="T5" fmla="*/ 34 h 49"/>
                  <a:gd name="T6" fmla="*/ 31 w 704"/>
                  <a:gd name="T7" fmla="*/ 1 h 49"/>
                  <a:gd name="T8" fmla="*/ 77 w 704"/>
                  <a:gd name="T9" fmla="*/ 1 h 49"/>
                  <a:gd name="T10" fmla="*/ 671 w 704"/>
                  <a:gd name="T11" fmla="*/ 1 h 49"/>
                  <a:gd name="T12" fmla="*/ 681 w 704"/>
                  <a:gd name="T13" fmla="*/ 1 h 49"/>
                  <a:gd name="T14" fmla="*/ 703 w 704"/>
                  <a:gd name="T15" fmla="*/ 26 h 49"/>
                  <a:gd name="T16" fmla="*/ 681 w 704"/>
                  <a:gd name="T17" fmla="*/ 49 h 49"/>
                  <a:gd name="T18" fmla="*/ 629 w 704"/>
                  <a:gd name="T19" fmla="*/ 49 h 49"/>
                  <a:gd name="T20" fmla="*/ 355 w 704"/>
                  <a:gd name="T21" fmla="*/ 49 h 49"/>
                  <a:gd name="T22" fmla="*/ 355 w 704"/>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4" h="49">
                    <a:moveTo>
                      <a:pt x="355" y="49"/>
                    </a:moveTo>
                    <a:cubicBezTo>
                      <a:pt x="249" y="49"/>
                      <a:pt x="143" y="49"/>
                      <a:pt x="38" y="48"/>
                    </a:cubicBezTo>
                    <a:cubicBezTo>
                      <a:pt x="28" y="48"/>
                      <a:pt x="13" y="42"/>
                      <a:pt x="9" y="34"/>
                    </a:cubicBezTo>
                    <a:cubicBezTo>
                      <a:pt x="0" y="18"/>
                      <a:pt x="12" y="2"/>
                      <a:pt x="31" y="1"/>
                    </a:cubicBezTo>
                    <a:cubicBezTo>
                      <a:pt x="47" y="0"/>
                      <a:pt x="62" y="1"/>
                      <a:pt x="77" y="1"/>
                    </a:cubicBezTo>
                    <a:cubicBezTo>
                      <a:pt x="275" y="1"/>
                      <a:pt x="473" y="1"/>
                      <a:pt x="671" y="1"/>
                    </a:cubicBezTo>
                    <a:cubicBezTo>
                      <a:pt x="674" y="1"/>
                      <a:pt x="678" y="1"/>
                      <a:pt x="681" y="1"/>
                    </a:cubicBezTo>
                    <a:cubicBezTo>
                      <a:pt x="696" y="3"/>
                      <a:pt x="704" y="11"/>
                      <a:pt x="703" y="26"/>
                    </a:cubicBezTo>
                    <a:cubicBezTo>
                      <a:pt x="703" y="41"/>
                      <a:pt x="695" y="48"/>
                      <a:pt x="681" y="49"/>
                    </a:cubicBezTo>
                    <a:cubicBezTo>
                      <a:pt x="664" y="49"/>
                      <a:pt x="646" y="49"/>
                      <a:pt x="629" y="49"/>
                    </a:cubicBezTo>
                    <a:cubicBezTo>
                      <a:pt x="538" y="49"/>
                      <a:pt x="447" y="49"/>
                      <a:pt x="355" y="49"/>
                    </a:cubicBezTo>
                    <a:cubicBezTo>
                      <a:pt x="355" y="49"/>
                      <a:pt x="355" y="49"/>
                      <a:pt x="355" y="49"/>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3" name="Freeform 15"/>
              <p:cNvSpPr>
                <a:spLocks/>
              </p:cNvSpPr>
              <p:nvPr/>
            </p:nvSpPr>
            <p:spPr bwMode="auto">
              <a:xfrm>
                <a:off x="3699" y="921"/>
                <a:ext cx="341" cy="348"/>
              </a:xfrm>
              <a:custGeom>
                <a:avLst/>
                <a:gdLst>
                  <a:gd name="T0" fmla="*/ 71 w 144"/>
                  <a:gd name="T1" fmla="*/ 141 h 147"/>
                  <a:gd name="T2" fmla="*/ 1 w 144"/>
                  <a:gd name="T3" fmla="*/ 72 h 147"/>
                  <a:gd name="T4" fmla="*/ 74 w 144"/>
                  <a:gd name="T5" fmla="*/ 1 h 147"/>
                  <a:gd name="T6" fmla="*/ 144 w 144"/>
                  <a:gd name="T7" fmla="*/ 72 h 147"/>
                  <a:gd name="T8" fmla="*/ 71 w 144"/>
                  <a:gd name="T9" fmla="*/ 141 h 147"/>
                </a:gdLst>
                <a:ahLst/>
                <a:cxnLst>
                  <a:cxn ang="0">
                    <a:pos x="T0" y="T1"/>
                  </a:cxn>
                  <a:cxn ang="0">
                    <a:pos x="T2" y="T3"/>
                  </a:cxn>
                  <a:cxn ang="0">
                    <a:pos x="T4" y="T5"/>
                  </a:cxn>
                  <a:cxn ang="0">
                    <a:pos x="T6" y="T7"/>
                  </a:cxn>
                  <a:cxn ang="0">
                    <a:pos x="T8" y="T9"/>
                  </a:cxn>
                </a:cxnLst>
                <a:rect l="0" t="0" r="r" b="b"/>
                <a:pathLst>
                  <a:path w="144" h="147">
                    <a:moveTo>
                      <a:pt x="71" y="141"/>
                    </a:moveTo>
                    <a:cubicBezTo>
                      <a:pt x="32" y="145"/>
                      <a:pt x="2" y="104"/>
                      <a:pt x="1" y="72"/>
                    </a:cubicBezTo>
                    <a:cubicBezTo>
                      <a:pt x="0" y="33"/>
                      <a:pt x="34" y="0"/>
                      <a:pt x="74" y="1"/>
                    </a:cubicBezTo>
                    <a:cubicBezTo>
                      <a:pt x="109" y="1"/>
                      <a:pt x="144" y="37"/>
                      <a:pt x="144" y="72"/>
                    </a:cubicBezTo>
                    <a:cubicBezTo>
                      <a:pt x="144" y="106"/>
                      <a:pt x="105" y="147"/>
                      <a:pt x="71" y="141"/>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grpSp>
        <p:nvGrpSpPr>
          <p:cNvPr id="18" name="Group 97"/>
          <p:cNvGrpSpPr/>
          <p:nvPr/>
        </p:nvGrpSpPr>
        <p:grpSpPr>
          <a:xfrm>
            <a:off x="5720013" y="3017676"/>
            <a:ext cx="716280" cy="708660"/>
            <a:chOff x="7626684" y="4256187"/>
            <a:chExt cx="955040" cy="944880"/>
          </a:xfrm>
        </p:grpSpPr>
        <p:sp>
          <p:nvSpPr>
            <p:cNvPr id="45" name="Oval 44"/>
            <p:cNvSpPr/>
            <p:nvPr/>
          </p:nvSpPr>
          <p:spPr>
            <a:xfrm>
              <a:off x="7626684" y="4256187"/>
              <a:ext cx="955040" cy="944880"/>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9" name="Group 51"/>
            <p:cNvGrpSpPr>
              <a:grpSpLocks noChangeAspect="1"/>
            </p:cNvGrpSpPr>
            <p:nvPr/>
          </p:nvGrpSpPr>
          <p:grpSpPr bwMode="auto">
            <a:xfrm>
              <a:off x="7868651" y="4354862"/>
              <a:ext cx="571171" cy="718658"/>
              <a:chOff x="908" y="-801"/>
              <a:chExt cx="4007" cy="4845"/>
            </a:xfrm>
          </p:grpSpPr>
          <p:sp>
            <p:nvSpPr>
              <p:cNvPr id="86" name="Freeform 52"/>
              <p:cNvSpPr>
                <a:spLocks noEditPoints="1"/>
              </p:cNvSpPr>
              <p:nvPr/>
            </p:nvSpPr>
            <p:spPr bwMode="auto">
              <a:xfrm>
                <a:off x="3029" y="2184"/>
                <a:ext cx="1886" cy="1860"/>
              </a:xfrm>
              <a:custGeom>
                <a:avLst/>
                <a:gdLst>
                  <a:gd name="T0" fmla="*/ 354 w 797"/>
                  <a:gd name="T1" fmla="*/ 786 h 786"/>
                  <a:gd name="T2" fmla="*/ 290 w 797"/>
                  <a:gd name="T3" fmla="*/ 772 h 786"/>
                  <a:gd name="T4" fmla="*/ 11 w 797"/>
                  <a:gd name="T5" fmla="*/ 389 h 786"/>
                  <a:gd name="T6" fmla="*/ 340 w 797"/>
                  <a:gd name="T7" fmla="*/ 29 h 786"/>
                  <a:gd name="T8" fmla="*/ 769 w 797"/>
                  <a:gd name="T9" fmla="*/ 358 h 786"/>
                  <a:gd name="T10" fmla="*/ 441 w 797"/>
                  <a:gd name="T11" fmla="*/ 783 h 786"/>
                  <a:gd name="T12" fmla="*/ 430 w 797"/>
                  <a:gd name="T13" fmla="*/ 786 h 786"/>
                  <a:gd name="T14" fmla="*/ 354 w 797"/>
                  <a:gd name="T15" fmla="*/ 786 h 786"/>
                  <a:gd name="T16" fmla="*/ 355 w 797"/>
                  <a:gd name="T17" fmla="*/ 471 h 786"/>
                  <a:gd name="T18" fmla="*/ 254 w 797"/>
                  <a:gd name="T19" fmla="*/ 391 h 786"/>
                  <a:gd name="T20" fmla="*/ 170 w 797"/>
                  <a:gd name="T21" fmla="*/ 399 h 786"/>
                  <a:gd name="T22" fmla="*/ 181 w 797"/>
                  <a:gd name="T23" fmla="*/ 482 h 786"/>
                  <a:gd name="T24" fmla="*/ 323 w 797"/>
                  <a:gd name="T25" fmla="*/ 596 h 786"/>
                  <a:gd name="T26" fmla="*/ 409 w 797"/>
                  <a:gd name="T27" fmla="*/ 588 h 786"/>
                  <a:gd name="T28" fmla="*/ 636 w 797"/>
                  <a:gd name="T29" fmla="*/ 332 h 786"/>
                  <a:gd name="T30" fmla="*/ 635 w 797"/>
                  <a:gd name="T31" fmla="*/ 245 h 786"/>
                  <a:gd name="T32" fmla="*/ 549 w 797"/>
                  <a:gd name="T33" fmla="*/ 254 h 786"/>
                  <a:gd name="T34" fmla="*/ 471 w 797"/>
                  <a:gd name="T35" fmla="*/ 341 h 786"/>
                  <a:gd name="T36" fmla="*/ 355 w 797"/>
                  <a:gd name="T37" fmla="*/ 471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7" h="786">
                    <a:moveTo>
                      <a:pt x="354" y="786"/>
                    </a:moveTo>
                    <a:cubicBezTo>
                      <a:pt x="333" y="781"/>
                      <a:pt x="311" y="778"/>
                      <a:pt x="290" y="772"/>
                    </a:cubicBezTo>
                    <a:cubicBezTo>
                      <a:pt x="119" y="725"/>
                      <a:pt x="0" y="561"/>
                      <a:pt x="11" y="389"/>
                    </a:cubicBezTo>
                    <a:cubicBezTo>
                      <a:pt x="23" y="201"/>
                      <a:pt x="157" y="54"/>
                      <a:pt x="340" y="29"/>
                    </a:cubicBezTo>
                    <a:cubicBezTo>
                      <a:pt x="550" y="0"/>
                      <a:pt x="740" y="146"/>
                      <a:pt x="769" y="358"/>
                    </a:cubicBezTo>
                    <a:cubicBezTo>
                      <a:pt x="797" y="563"/>
                      <a:pt x="649" y="754"/>
                      <a:pt x="441" y="783"/>
                    </a:cubicBezTo>
                    <a:cubicBezTo>
                      <a:pt x="437" y="783"/>
                      <a:pt x="434" y="785"/>
                      <a:pt x="430" y="786"/>
                    </a:cubicBezTo>
                    <a:cubicBezTo>
                      <a:pt x="405" y="786"/>
                      <a:pt x="379" y="786"/>
                      <a:pt x="354" y="786"/>
                    </a:cubicBezTo>
                    <a:close/>
                    <a:moveTo>
                      <a:pt x="355" y="471"/>
                    </a:moveTo>
                    <a:cubicBezTo>
                      <a:pt x="321" y="444"/>
                      <a:pt x="288" y="417"/>
                      <a:pt x="254" y="391"/>
                    </a:cubicBezTo>
                    <a:cubicBezTo>
                      <a:pt x="226" y="369"/>
                      <a:pt x="191" y="373"/>
                      <a:pt x="170" y="399"/>
                    </a:cubicBezTo>
                    <a:cubicBezTo>
                      <a:pt x="150" y="424"/>
                      <a:pt x="154" y="460"/>
                      <a:pt x="181" y="482"/>
                    </a:cubicBezTo>
                    <a:cubicBezTo>
                      <a:pt x="228" y="520"/>
                      <a:pt x="276" y="558"/>
                      <a:pt x="323" y="596"/>
                    </a:cubicBezTo>
                    <a:cubicBezTo>
                      <a:pt x="352" y="618"/>
                      <a:pt x="384" y="616"/>
                      <a:pt x="409" y="588"/>
                    </a:cubicBezTo>
                    <a:cubicBezTo>
                      <a:pt x="484" y="503"/>
                      <a:pt x="560" y="418"/>
                      <a:pt x="636" y="332"/>
                    </a:cubicBezTo>
                    <a:cubicBezTo>
                      <a:pt x="661" y="303"/>
                      <a:pt x="661" y="268"/>
                      <a:pt x="635" y="245"/>
                    </a:cubicBezTo>
                    <a:cubicBezTo>
                      <a:pt x="609" y="222"/>
                      <a:pt x="574" y="226"/>
                      <a:pt x="549" y="254"/>
                    </a:cubicBezTo>
                    <a:cubicBezTo>
                      <a:pt x="523" y="283"/>
                      <a:pt x="497" y="312"/>
                      <a:pt x="471" y="341"/>
                    </a:cubicBezTo>
                    <a:cubicBezTo>
                      <a:pt x="433" y="384"/>
                      <a:pt x="395" y="427"/>
                      <a:pt x="355" y="471"/>
                    </a:cubicBezTo>
                    <a:close/>
                  </a:path>
                </a:pathLst>
              </a:custGeom>
              <a:solidFill>
                <a:srgbClr val="3F9C3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87" name="Freeform 53"/>
              <p:cNvSpPr>
                <a:spLocks noEditPoints="1"/>
              </p:cNvSpPr>
              <p:nvPr/>
            </p:nvSpPr>
            <p:spPr bwMode="auto">
              <a:xfrm>
                <a:off x="1810" y="-801"/>
                <a:ext cx="1316" cy="761"/>
              </a:xfrm>
              <a:custGeom>
                <a:avLst/>
                <a:gdLst>
                  <a:gd name="T0" fmla="*/ 297 w 556"/>
                  <a:gd name="T1" fmla="*/ 0 h 322"/>
                  <a:gd name="T2" fmla="*/ 381 w 556"/>
                  <a:gd name="T3" fmla="*/ 108 h 322"/>
                  <a:gd name="T4" fmla="*/ 422 w 556"/>
                  <a:gd name="T5" fmla="*/ 146 h 322"/>
                  <a:gd name="T6" fmla="*/ 464 w 556"/>
                  <a:gd name="T7" fmla="*/ 147 h 322"/>
                  <a:gd name="T8" fmla="*/ 556 w 556"/>
                  <a:gd name="T9" fmla="*/ 234 h 322"/>
                  <a:gd name="T10" fmla="*/ 464 w 556"/>
                  <a:gd name="T11" fmla="*/ 322 h 322"/>
                  <a:gd name="T12" fmla="*/ 192 w 556"/>
                  <a:gd name="T13" fmla="*/ 322 h 322"/>
                  <a:gd name="T14" fmla="*/ 90 w 556"/>
                  <a:gd name="T15" fmla="*/ 322 h 322"/>
                  <a:gd name="T16" fmla="*/ 0 w 556"/>
                  <a:gd name="T17" fmla="*/ 233 h 322"/>
                  <a:gd name="T18" fmla="*/ 90 w 556"/>
                  <a:gd name="T19" fmla="*/ 147 h 322"/>
                  <a:gd name="T20" fmla="*/ 132 w 556"/>
                  <a:gd name="T21" fmla="*/ 146 h 322"/>
                  <a:gd name="T22" fmla="*/ 174 w 556"/>
                  <a:gd name="T23" fmla="*/ 107 h 322"/>
                  <a:gd name="T24" fmla="*/ 257 w 556"/>
                  <a:gd name="T25" fmla="*/ 0 h 322"/>
                  <a:gd name="T26" fmla="*/ 297 w 556"/>
                  <a:gd name="T27" fmla="*/ 0 h 322"/>
                  <a:gd name="T28" fmla="*/ 321 w 556"/>
                  <a:gd name="T29" fmla="*/ 102 h 322"/>
                  <a:gd name="T30" fmla="*/ 276 w 556"/>
                  <a:gd name="T31" fmla="*/ 59 h 322"/>
                  <a:gd name="T32" fmla="*/ 233 w 556"/>
                  <a:gd name="T33" fmla="*/ 103 h 322"/>
                  <a:gd name="T34" fmla="*/ 277 w 556"/>
                  <a:gd name="T35" fmla="*/ 146 h 322"/>
                  <a:gd name="T36" fmla="*/ 321 w 556"/>
                  <a:gd name="T37" fmla="*/ 10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6" h="322">
                    <a:moveTo>
                      <a:pt x="297" y="0"/>
                    </a:moveTo>
                    <a:cubicBezTo>
                      <a:pt x="350" y="16"/>
                      <a:pt x="379" y="51"/>
                      <a:pt x="381" y="108"/>
                    </a:cubicBezTo>
                    <a:cubicBezTo>
                      <a:pt x="382" y="130"/>
                      <a:pt x="399" y="144"/>
                      <a:pt x="422" y="146"/>
                    </a:cubicBezTo>
                    <a:cubicBezTo>
                      <a:pt x="436" y="147"/>
                      <a:pt x="450" y="146"/>
                      <a:pt x="464" y="147"/>
                    </a:cubicBezTo>
                    <a:cubicBezTo>
                      <a:pt x="518" y="148"/>
                      <a:pt x="556" y="184"/>
                      <a:pt x="556" y="234"/>
                    </a:cubicBezTo>
                    <a:cubicBezTo>
                      <a:pt x="555" y="285"/>
                      <a:pt x="518" y="321"/>
                      <a:pt x="464" y="322"/>
                    </a:cubicBezTo>
                    <a:cubicBezTo>
                      <a:pt x="373" y="322"/>
                      <a:pt x="283" y="322"/>
                      <a:pt x="192" y="322"/>
                    </a:cubicBezTo>
                    <a:cubicBezTo>
                      <a:pt x="158" y="322"/>
                      <a:pt x="124" y="322"/>
                      <a:pt x="90" y="322"/>
                    </a:cubicBezTo>
                    <a:cubicBezTo>
                      <a:pt x="36" y="321"/>
                      <a:pt x="0" y="284"/>
                      <a:pt x="0" y="233"/>
                    </a:cubicBezTo>
                    <a:cubicBezTo>
                      <a:pt x="0" y="183"/>
                      <a:pt x="37" y="148"/>
                      <a:pt x="90" y="147"/>
                    </a:cubicBezTo>
                    <a:cubicBezTo>
                      <a:pt x="104" y="146"/>
                      <a:pt x="118" y="147"/>
                      <a:pt x="132" y="146"/>
                    </a:cubicBezTo>
                    <a:cubicBezTo>
                      <a:pt x="156" y="145"/>
                      <a:pt x="173" y="130"/>
                      <a:pt x="174" y="107"/>
                    </a:cubicBezTo>
                    <a:cubicBezTo>
                      <a:pt x="177" y="51"/>
                      <a:pt x="205" y="17"/>
                      <a:pt x="257" y="0"/>
                    </a:cubicBezTo>
                    <a:cubicBezTo>
                      <a:pt x="270" y="0"/>
                      <a:pt x="284" y="0"/>
                      <a:pt x="297" y="0"/>
                    </a:cubicBezTo>
                    <a:close/>
                    <a:moveTo>
                      <a:pt x="321" y="102"/>
                    </a:moveTo>
                    <a:cubicBezTo>
                      <a:pt x="321" y="77"/>
                      <a:pt x="300" y="58"/>
                      <a:pt x="276" y="59"/>
                    </a:cubicBezTo>
                    <a:cubicBezTo>
                      <a:pt x="252" y="60"/>
                      <a:pt x="233" y="80"/>
                      <a:pt x="233" y="103"/>
                    </a:cubicBezTo>
                    <a:cubicBezTo>
                      <a:pt x="234" y="127"/>
                      <a:pt x="254" y="146"/>
                      <a:pt x="277" y="146"/>
                    </a:cubicBezTo>
                    <a:cubicBezTo>
                      <a:pt x="302" y="146"/>
                      <a:pt x="322" y="126"/>
                      <a:pt x="321" y="102"/>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88" name="Freeform 54"/>
              <p:cNvSpPr>
                <a:spLocks/>
              </p:cNvSpPr>
              <p:nvPr/>
            </p:nvSpPr>
            <p:spPr bwMode="auto">
              <a:xfrm>
                <a:off x="908" y="-321"/>
                <a:ext cx="3118" cy="3882"/>
              </a:xfrm>
              <a:custGeom>
                <a:avLst/>
                <a:gdLst>
                  <a:gd name="T0" fmla="*/ 147 w 1317"/>
                  <a:gd name="T1" fmla="*/ 326 h 1641"/>
                  <a:gd name="T2" fmla="*/ 147 w 1317"/>
                  <a:gd name="T3" fmla="*/ 1493 h 1641"/>
                  <a:gd name="T4" fmla="*/ 817 w 1317"/>
                  <a:gd name="T5" fmla="*/ 1493 h 1641"/>
                  <a:gd name="T6" fmla="*/ 849 w 1317"/>
                  <a:gd name="T7" fmla="*/ 1640 h 1641"/>
                  <a:gd name="T8" fmla="*/ 836 w 1317"/>
                  <a:gd name="T9" fmla="*/ 1641 h 1641"/>
                  <a:gd name="T10" fmla="*/ 124 w 1317"/>
                  <a:gd name="T11" fmla="*/ 1640 h 1641"/>
                  <a:gd name="T12" fmla="*/ 5 w 1317"/>
                  <a:gd name="T13" fmla="*/ 1553 h 1641"/>
                  <a:gd name="T14" fmla="*/ 0 w 1317"/>
                  <a:gd name="T15" fmla="*/ 1512 h 1641"/>
                  <a:gd name="T16" fmla="*/ 0 w 1317"/>
                  <a:gd name="T17" fmla="*/ 130 h 1641"/>
                  <a:gd name="T18" fmla="*/ 22 w 1317"/>
                  <a:gd name="T19" fmla="*/ 48 h 1641"/>
                  <a:gd name="T20" fmla="*/ 108 w 1317"/>
                  <a:gd name="T21" fmla="*/ 1 h 1641"/>
                  <a:gd name="T22" fmla="*/ 302 w 1317"/>
                  <a:gd name="T23" fmla="*/ 2 h 1641"/>
                  <a:gd name="T24" fmla="*/ 321 w 1317"/>
                  <a:gd name="T25" fmla="*/ 2 h 1641"/>
                  <a:gd name="T26" fmla="*/ 325 w 1317"/>
                  <a:gd name="T27" fmla="*/ 60 h 1641"/>
                  <a:gd name="T28" fmla="*/ 465 w 1317"/>
                  <a:gd name="T29" fmla="*/ 177 h 1641"/>
                  <a:gd name="T30" fmla="*/ 843 w 1317"/>
                  <a:gd name="T31" fmla="*/ 177 h 1641"/>
                  <a:gd name="T32" fmla="*/ 994 w 1317"/>
                  <a:gd name="T33" fmla="*/ 20 h 1641"/>
                  <a:gd name="T34" fmla="*/ 994 w 1317"/>
                  <a:gd name="T35" fmla="*/ 3 h 1641"/>
                  <a:gd name="T36" fmla="*/ 1010 w 1317"/>
                  <a:gd name="T37" fmla="*/ 2 h 1641"/>
                  <a:gd name="T38" fmla="*/ 1203 w 1317"/>
                  <a:gd name="T39" fmla="*/ 5 h 1641"/>
                  <a:gd name="T40" fmla="*/ 1317 w 1317"/>
                  <a:gd name="T41" fmla="*/ 134 h 1641"/>
                  <a:gd name="T42" fmla="*/ 1317 w 1317"/>
                  <a:gd name="T43" fmla="*/ 974 h 1641"/>
                  <a:gd name="T44" fmla="*/ 1317 w 1317"/>
                  <a:gd name="T45" fmla="*/ 994 h 1641"/>
                  <a:gd name="T46" fmla="*/ 1171 w 1317"/>
                  <a:gd name="T47" fmla="*/ 1008 h 1641"/>
                  <a:gd name="T48" fmla="*/ 1171 w 1317"/>
                  <a:gd name="T49" fmla="*/ 326 h 1641"/>
                  <a:gd name="T50" fmla="*/ 147 w 1317"/>
                  <a:gd name="T51" fmla="*/ 32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7" h="1641">
                    <a:moveTo>
                      <a:pt x="147" y="326"/>
                    </a:moveTo>
                    <a:cubicBezTo>
                      <a:pt x="147" y="715"/>
                      <a:pt x="147" y="1103"/>
                      <a:pt x="147" y="1493"/>
                    </a:cubicBezTo>
                    <a:cubicBezTo>
                      <a:pt x="371" y="1493"/>
                      <a:pt x="595" y="1493"/>
                      <a:pt x="817" y="1493"/>
                    </a:cubicBezTo>
                    <a:cubicBezTo>
                      <a:pt x="828" y="1543"/>
                      <a:pt x="838" y="1591"/>
                      <a:pt x="849" y="1640"/>
                    </a:cubicBezTo>
                    <a:cubicBezTo>
                      <a:pt x="846" y="1640"/>
                      <a:pt x="841" y="1641"/>
                      <a:pt x="836" y="1641"/>
                    </a:cubicBezTo>
                    <a:cubicBezTo>
                      <a:pt x="599" y="1641"/>
                      <a:pt x="361" y="1641"/>
                      <a:pt x="124" y="1640"/>
                    </a:cubicBezTo>
                    <a:cubicBezTo>
                      <a:pt x="64" y="1640"/>
                      <a:pt x="19" y="1607"/>
                      <a:pt x="5" y="1553"/>
                    </a:cubicBezTo>
                    <a:cubicBezTo>
                      <a:pt x="1" y="1540"/>
                      <a:pt x="0" y="1526"/>
                      <a:pt x="0" y="1512"/>
                    </a:cubicBezTo>
                    <a:cubicBezTo>
                      <a:pt x="0" y="1051"/>
                      <a:pt x="0" y="591"/>
                      <a:pt x="0" y="130"/>
                    </a:cubicBezTo>
                    <a:cubicBezTo>
                      <a:pt x="0" y="101"/>
                      <a:pt x="5" y="73"/>
                      <a:pt x="22" y="48"/>
                    </a:cubicBezTo>
                    <a:cubicBezTo>
                      <a:pt x="42" y="18"/>
                      <a:pt x="69" y="0"/>
                      <a:pt x="108" y="1"/>
                    </a:cubicBezTo>
                    <a:cubicBezTo>
                      <a:pt x="173" y="3"/>
                      <a:pt x="237" y="2"/>
                      <a:pt x="302" y="2"/>
                    </a:cubicBezTo>
                    <a:cubicBezTo>
                      <a:pt x="309" y="2"/>
                      <a:pt x="315" y="2"/>
                      <a:pt x="321" y="2"/>
                    </a:cubicBezTo>
                    <a:cubicBezTo>
                      <a:pt x="323" y="22"/>
                      <a:pt x="322" y="42"/>
                      <a:pt x="325" y="60"/>
                    </a:cubicBezTo>
                    <a:cubicBezTo>
                      <a:pt x="338" y="128"/>
                      <a:pt x="396" y="177"/>
                      <a:pt x="465" y="177"/>
                    </a:cubicBezTo>
                    <a:cubicBezTo>
                      <a:pt x="591" y="178"/>
                      <a:pt x="717" y="177"/>
                      <a:pt x="843" y="177"/>
                    </a:cubicBezTo>
                    <a:cubicBezTo>
                      <a:pt x="935" y="177"/>
                      <a:pt x="997" y="112"/>
                      <a:pt x="994" y="20"/>
                    </a:cubicBezTo>
                    <a:cubicBezTo>
                      <a:pt x="994" y="15"/>
                      <a:pt x="994" y="10"/>
                      <a:pt x="994" y="3"/>
                    </a:cubicBezTo>
                    <a:cubicBezTo>
                      <a:pt x="999" y="3"/>
                      <a:pt x="1005" y="2"/>
                      <a:pt x="1010" y="2"/>
                    </a:cubicBezTo>
                    <a:cubicBezTo>
                      <a:pt x="1074" y="3"/>
                      <a:pt x="1139" y="0"/>
                      <a:pt x="1203" y="5"/>
                    </a:cubicBezTo>
                    <a:cubicBezTo>
                      <a:pt x="1278" y="12"/>
                      <a:pt x="1317" y="60"/>
                      <a:pt x="1317" y="134"/>
                    </a:cubicBezTo>
                    <a:cubicBezTo>
                      <a:pt x="1317" y="414"/>
                      <a:pt x="1317" y="694"/>
                      <a:pt x="1317" y="974"/>
                    </a:cubicBezTo>
                    <a:cubicBezTo>
                      <a:pt x="1317" y="981"/>
                      <a:pt x="1317" y="988"/>
                      <a:pt x="1317" y="994"/>
                    </a:cubicBezTo>
                    <a:cubicBezTo>
                      <a:pt x="1267" y="998"/>
                      <a:pt x="1220" y="1003"/>
                      <a:pt x="1171" y="1008"/>
                    </a:cubicBezTo>
                    <a:cubicBezTo>
                      <a:pt x="1171" y="782"/>
                      <a:pt x="1171" y="555"/>
                      <a:pt x="1171" y="326"/>
                    </a:cubicBezTo>
                    <a:cubicBezTo>
                      <a:pt x="829" y="326"/>
                      <a:pt x="489" y="326"/>
                      <a:pt x="147" y="3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89" name="Freeform 55"/>
              <p:cNvSpPr>
                <a:spLocks/>
              </p:cNvSpPr>
              <p:nvPr/>
            </p:nvSpPr>
            <p:spPr bwMode="auto">
              <a:xfrm>
                <a:off x="2153" y="1413"/>
                <a:ext cx="1250" cy="208"/>
              </a:xfrm>
              <a:custGeom>
                <a:avLst/>
                <a:gdLst>
                  <a:gd name="T0" fmla="*/ 264 w 528"/>
                  <a:gd name="T1" fmla="*/ 88 h 88"/>
                  <a:gd name="T2" fmla="*/ 40 w 528"/>
                  <a:gd name="T3" fmla="*/ 88 h 88"/>
                  <a:gd name="T4" fmla="*/ 1 w 528"/>
                  <a:gd name="T5" fmla="*/ 44 h 88"/>
                  <a:gd name="T6" fmla="*/ 40 w 528"/>
                  <a:gd name="T7" fmla="*/ 0 h 88"/>
                  <a:gd name="T8" fmla="*/ 489 w 528"/>
                  <a:gd name="T9" fmla="*/ 0 h 88"/>
                  <a:gd name="T10" fmla="*/ 528 w 528"/>
                  <a:gd name="T11" fmla="*/ 45 h 88"/>
                  <a:gd name="T12" fmla="*/ 490 w 528"/>
                  <a:gd name="T13" fmla="*/ 88 h 88"/>
                  <a:gd name="T14" fmla="*/ 264 w 528"/>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8" h="88">
                    <a:moveTo>
                      <a:pt x="264" y="88"/>
                    </a:moveTo>
                    <a:cubicBezTo>
                      <a:pt x="189" y="88"/>
                      <a:pt x="114" y="88"/>
                      <a:pt x="40" y="88"/>
                    </a:cubicBezTo>
                    <a:cubicBezTo>
                      <a:pt x="9" y="88"/>
                      <a:pt x="1" y="78"/>
                      <a:pt x="1" y="44"/>
                    </a:cubicBezTo>
                    <a:cubicBezTo>
                      <a:pt x="0" y="10"/>
                      <a:pt x="9" y="0"/>
                      <a:pt x="40" y="0"/>
                    </a:cubicBezTo>
                    <a:cubicBezTo>
                      <a:pt x="190" y="0"/>
                      <a:pt x="340" y="0"/>
                      <a:pt x="489" y="0"/>
                    </a:cubicBezTo>
                    <a:cubicBezTo>
                      <a:pt x="519" y="0"/>
                      <a:pt x="528" y="10"/>
                      <a:pt x="528" y="45"/>
                    </a:cubicBezTo>
                    <a:cubicBezTo>
                      <a:pt x="528" y="78"/>
                      <a:pt x="519" y="88"/>
                      <a:pt x="490" y="88"/>
                    </a:cubicBezTo>
                    <a:cubicBezTo>
                      <a:pt x="414" y="88"/>
                      <a:pt x="339" y="88"/>
                      <a:pt x="264" y="88"/>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90" name="Freeform 56"/>
              <p:cNvSpPr>
                <a:spLocks/>
              </p:cNvSpPr>
              <p:nvPr/>
            </p:nvSpPr>
            <p:spPr bwMode="auto">
              <a:xfrm>
                <a:off x="2153" y="791"/>
                <a:ext cx="1250" cy="208"/>
              </a:xfrm>
              <a:custGeom>
                <a:avLst/>
                <a:gdLst>
                  <a:gd name="T0" fmla="*/ 265 w 528"/>
                  <a:gd name="T1" fmla="*/ 87 h 88"/>
                  <a:gd name="T2" fmla="*/ 39 w 528"/>
                  <a:gd name="T3" fmla="*/ 87 h 88"/>
                  <a:gd name="T4" fmla="*/ 0 w 528"/>
                  <a:gd name="T5" fmla="*/ 45 h 88"/>
                  <a:gd name="T6" fmla="*/ 39 w 528"/>
                  <a:gd name="T7" fmla="*/ 0 h 88"/>
                  <a:gd name="T8" fmla="*/ 490 w 528"/>
                  <a:gd name="T9" fmla="*/ 0 h 88"/>
                  <a:gd name="T10" fmla="*/ 528 w 528"/>
                  <a:gd name="T11" fmla="*/ 38 h 88"/>
                  <a:gd name="T12" fmla="*/ 528 w 528"/>
                  <a:gd name="T13" fmla="*/ 48 h 88"/>
                  <a:gd name="T14" fmla="*/ 489 w 528"/>
                  <a:gd name="T15" fmla="*/ 87 h 88"/>
                  <a:gd name="T16" fmla="*/ 265 w 528"/>
                  <a:gd name="T17"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88">
                    <a:moveTo>
                      <a:pt x="265" y="87"/>
                    </a:moveTo>
                    <a:cubicBezTo>
                      <a:pt x="189" y="87"/>
                      <a:pt x="114" y="88"/>
                      <a:pt x="39" y="87"/>
                    </a:cubicBezTo>
                    <a:cubicBezTo>
                      <a:pt x="9" y="87"/>
                      <a:pt x="1" y="78"/>
                      <a:pt x="0" y="45"/>
                    </a:cubicBezTo>
                    <a:cubicBezTo>
                      <a:pt x="0" y="11"/>
                      <a:pt x="9" y="0"/>
                      <a:pt x="39" y="0"/>
                    </a:cubicBezTo>
                    <a:cubicBezTo>
                      <a:pt x="189" y="0"/>
                      <a:pt x="340" y="0"/>
                      <a:pt x="490" y="0"/>
                    </a:cubicBezTo>
                    <a:cubicBezTo>
                      <a:pt x="517" y="0"/>
                      <a:pt x="527" y="10"/>
                      <a:pt x="528" y="38"/>
                    </a:cubicBezTo>
                    <a:cubicBezTo>
                      <a:pt x="528" y="41"/>
                      <a:pt x="528" y="44"/>
                      <a:pt x="528" y="48"/>
                    </a:cubicBezTo>
                    <a:cubicBezTo>
                      <a:pt x="527" y="78"/>
                      <a:pt x="518" y="87"/>
                      <a:pt x="489" y="87"/>
                    </a:cubicBezTo>
                    <a:cubicBezTo>
                      <a:pt x="414" y="88"/>
                      <a:pt x="339" y="87"/>
                      <a:pt x="265" y="87"/>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91" name="Freeform 57"/>
              <p:cNvSpPr>
                <a:spLocks/>
              </p:cNvSpPr>
              <p:nvPr/>
            </p:nvSpPr>
            <p:spPr bwMode="auto">
              <a:xfrm>
                <a:off x="2153" y="1967"/>
                <a:ext cx="902" cy="208"/>
              </a:xfrm>
              <a:custGeom>
                <a:avLst/>
                <a:gdLst>
                  <a:gd name="T0" fmla="*/ 190 w 381"/>
                  <a:gd name="T1" fmla="*/ 88 h 88"/>
                  <a:gd name="T2" fmla="*/ 42 w 381"/>
                  <a:gd name="T3" fmla="*/ 88 h 88"/>
                  <a:gd name="T4" fmla="*/ 0 w 381"/>
                  <a:gd name="T5" fmla="*/ 45 h 88"/>
                  <a:gd name="T6" fmla="*/ 41 w 381"/>
                  <a:gd name="T7" fmla="*/ 1 h 88"/>
                  <a:gd name="T8" fmla="*/ 341 w 381"/>
                  <a:gd name="T9" fmla="*/ 1 h 88"/>
                  <a:gd name="T10" fmla="*/ 381 w 381"/>
                  <a:gd name="T11" fmla="*/ 45 h 88"/>
                  <a:gd name="T12" fmla="*/ 340 w 381"/>
                  <a:gd name="T13" fmla="*/ 88 h 88"/>
                  <a:gd name="T14" fmla="*/ 190 w 381"/>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 h="88">
                    <a:moveTo>
                      <a:pt x="190" y="88"/>
                    </a:moveTo>
                    <a:cubicBezTo>
                      <a:pt x="141" y="88"/>
                      <a:pt x="91" y="88"/>
                      <a:pt x="42" y="88"/>
                    </a:cubicBezTo>
                    <a:cubicBezTo>
                      <a:pt x="9" y="88"/>
                      <a:pt x="1" y="79"/>
                      <a:pt x="0" y="45"/>
                    </a:cubicBezTo>
                    <a:cubicBezTo>
                      <a:pt x="0" y="10"/>
                      <a:pt x="8" y="1"/>
                      <a:pt x="41" y="1"/>
                    </a:cubicBezTo>
                    <a:cubicBezTo>
                      <a:pt x="141" y="1"/>
                      <a:pt x="241" y="0"/>
                      <a:pt x="341" y="1"/>
                    </a:cubicBezTo>
                    <a:cubicBezTo>
                      <a:pt x="374" y="1"/>
                      <a:pt x="381" y="9"/>
                      <a:pt x="381" y="45"/>
                    </a:cubicBezTo>
                    <a:cubicBezTo>
                      <a:pt x="381" y="80"/>
                      <a:pt x="373" y="88"/>
                      <a:pt x="340" y="88"/>
                    </a:cubicBezTo>
                    <a:cubicBezTo>
                      <a:pt x="290" y="88"/>
                      <a:pt x="240" y="88"/>
                      <a:pt x="190" y="88"/>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92" name="Freeform 58"/>
              <p:cNvSpPr>
                <a:spLocks/>
              </p:cNvSpPr>
              <p:nvPr/>
            </p:nvSpPr>
            <p:spPr bwMode="auto">
              <a:xfrm>
                <a:off x="2153" y="2589"/>
                <a:ext cx="779" cy="211"/>
              </a:xfrm>
              <a:custGeom>
                <a:avLst/>
                <a:gdLst>
                  <a:gd name="T0" fmla="*/ 160 w 329"/>
                  <a:gd name="T1" fmla="*/ 88 h 89"/>
                  <a:gd name="T2" fmla="*/ 38 w 329"/>
                  <a:gd name="T3" fmla="*/ 88 h 89"/>
                  <a:gd name="T4" fmla="*/ 1 w 329"/>
                  <a:gd name="T5" fmla="*/ 51 h 89"/>
                  <a:gd name="T6" fmla="*/ 49 w 329"/>
                  <a:gd name="T7" fmla="*/ 0 h 89"/>
                  <a:gd name="T8" fmla="*/ 281 w 329"/>
                  <a:gd name="T9" fmla="*/ 0 h 89"/>
                  <a:gd name="T10" fmla="*/ 319 w 329"/>
                  <a:gd name="T11" fmla="*/ 19 h 89"/>
                  <a:gd name="T12" fmla="*/ 314 w 329"/>
                  <a:gd name="T13" fmla="*/ 78 h 89"/>
                  <a:gd name="T14" fmla="*/ 286 w 329"/>
                  <a:gd name="T15" fmla="*/ 88 h 89"/>
                  <a:gd name="T16" fmla="*/ 160 w 329"/>
                  <a:gd name="T17"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89">
                    <a:moveTo>
                      <a:pt x="160" y="88"/>
                    </a:moveTo>
                    <a:cubicBezTo>
                      <a:pt x="119" y="88"/>
                      <a:pt x="79" y="88"/>
                      <a:pt x="38" y="88"/>
                    </a:cubicBezTo>
                    <a:cubicBezTo>
                      <a:pt x="11" y="88"/>
                      <a:pt x="1" y="78"/>
                      <a:pt x="1" y="51"/>
                    </a:cubicBezTo>
                    <a:cubicBezTo>
                      <a:pt x="0" y="8"/>
                      <a:pt x="7" y="0"/>
                      <a:pt x="49" y="0"/>
                    </a:cubicBezTo>
                    <a:cubicBezTo>
                      <a:pt x="127" y="0"/>
                      <a:pt x="204" y="0"/>
                      <a:pt x="281" y="0"/>
                    </a:cubicBezTo>
                    <a:cubicBezTo>
                      <a:pt x="297" y="0"/>
                      <a:pt x="314" y="1"/>
                      <a:pt x="319" y="19"/>
                    </a:cubicBezTo>
                    <a:cubicBezTo>
                      <a:pt x="325" y="38"/>
                      <a:pt x="329" y="60"/>
                      <a:pt x="314" y="78"/>
                    </a:cubicBezTo>
                    <a:cubicBezTo>
                      <a:pt x="309" y="84"/>
                      <a:pt x="296" y="87"/>
                      <a:pt x="286" y="88"/>
                    </a:cubicBezTo>
                    <a:cubicBezTo>
                      <a:pt x="244" y="89"/>
                      <a:pt x="202" y="88"/>
                      <a:pt x="160" y="88"/>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93" name="Freeform 59"/>
              <p:cNvSpPr>
                <a:spLocks/>
              </p:cNvSpPr>
              <p:nvPr/>
            </p:nvSpPr>
            <p:spPr bwMode="auto">
              <a:xfrm>
                <a:off x="1488" y="628"/>
                <a:ext cx="559" cy="430"/>
              </a:xfrm>
              <a:custGeom>
                <a:avLst/>
                <a:gdLst>
                  <a:gd name="T0" fmla="*/ 95 w 236"/>
                  <a:gd name="T1" fmla="*/ 115 h 182"/>
                  <a:gd name="T2" fmla="*/ 172 w 236"/>
                  <a:gd name="T3" fmla="*/ 28 h 182"/>
                  <a:gd name="T4" fmla="*/ 186 w 236"/>
                  <a:gd name="T5" fmla="*/ 13 h 182"/>
                  <a:gd name="T6" fmla="*/ 223 w 236"/>
                  <a:gd name="T7" fmla="*/ 11 h 182"/>
                  <a:gd name="T8" fmla="*/ 226 w 236"/>
                  <a:gd name="T9" fmla="*/ 48 h 182"/>
                  <a:gd name="T10" fmla="*/ 118 w 236"/>
                  <a:gd name="T11" fmla="*/ 169 h 182"/>
                  <a:gd name="T12" fmla="*/ 81 w 236"/>
                  <a:gd name="T13" fmla="*/ 172 h 182"/>
                  <a:gd name="T14" fmla="*/ 15 w 236"/>
                  <a:gd name="T15" fmla="*/ 120 h 182"/>
                  <a:gd name="T16" fmla="*/ 10 w 236"/>
                  <a:gd name="T17" fmla="*/ 81 h 182"/>
                  <a:gd name="T18" fmla="*/ 49 w 236"/>
                  <a:gd name="T19" fmla="*/ 79 h 182"/>
                  <a:gd name="T20" fmla="*/ 95 w 236"/>
                  <a:gd name="T21" fmla="*/ 11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82">
                    <a:moveTo>
                      <a:pt x="95" y="115"/>
                    </a:moveTo>
                    <a:cubicBezTo>
                      <a:pt x="122" y="84"/>
                      <a:pt x="147" y="56"/>
                      <a:pt x="172" y="28"/>
                    </a:cubicBezTo>
                    <a:cubicBezTo>
                      <a:pt x="177" y="23"/>
                      <a:pt x="181" y="18"/>
                      <a:pt x="186" y="13"/>
                    </a:cubicBezTo>
                    <a:cubicBezTo>
                      <a:pt x="197" y="2"/>
                      <a:pt x="211" y="0"/>
                      <a:pt x="223" y="11"/>
                    </a:cubicBezTo>
                    <a:cubicBezTo>
                      <a:pt x="235" y="22"/>
                      <a:pt x="236" y="36"/>
                      <a:pt x="226" y="48"/>
                    </a:cubicBezTo>
                    <a:cubicBezTo>
                      <a:pt x="190" y="89"/>
                      <a:pt x="154" y="129"/>
                      <a:pt x="118" y="169"/>
                    </a:cubicBezTo>
                    <a:cubicBezTo>
                      <a:pt x="107" y="181"/>
                      <a:pt x="94" y="182"/>
                      <a:pt x="81" y="172"/>
                    </a:cubicBezTo>
                    <a:cubicBezTo>
                      <a:pt x="58" y="155"/>
                      <a:pt x="36" y="138"/>
                      <a:pt x="15" y="120"/>
                    </a:cubicBezTo>
                    <a:cubicBezTo>
                      <a:pt x="2" y="109"/>
                      <a:pt x="0" y="92"/>
                      <a:pt x="10" y="81"/>
                    </a:cubicBezTo>
                    <a:cubicBezTo>
                      <a:pt x="22" y="68"/>
                      <a:pt x="36" y="68"/>
                      <a:pt x="49" y="79"/>
                    </a:cubicBezTo>
                    <a:cubicBezTo>
                      <a:pt x="64" y="90"/>
                      <a:pt x="79" y="102"/>
                      <a:pt x="95" y="115"/>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94" name="Freeform 60"/>
              <p:cNvSpPr>
                <a:spLocks/>
              </p:cNvSpPr>
              <p:nvPr/>
            </p:nvSpPr>
            <p:spPr bwMode="auto">
              <a:xfrm>
                <a:off x="1488" y="2426"/>
                <a:ext cx="559" cy="430"/>
              </a:xfrm>
              <a:custGeom>
                <a:avLst/>
                <a:gdLst>
                  <a:gd name="T0" fmla="*/ 95 w 236"/>
                  <a:gd name="T1" fmla="*/ 115 h 182"/>
                  <a:gd name="T2" fmla="*/ 172 w 236"/>
                  <a:gd name="T3" fmla="*/ 28 h 182"/>
                  <a:gd name="T4" fmla="*/ 186 w 236"/>
                  <a:gd name="T5" fmla="*/ 13 h 182"/>
                  <a:gd name="T6" fmla="*/ 223 w 236"/>
                  <a:gd name="T7" fmla="*/ 11 h 182"/>
                  <a:gd name="T8" fmla="*/ 226 w 236"/>
                  <a:gd name="T9" fmla="*/ 48 h 182"/>
                  <a:gd name="T10" fmla="*/ 118 w 236"/>
                  <a:gd name="T11" fmla="*/ 169 h 182"/>
                  <a:gd name="T12" fmla="*/ 81 w 236"/>
                  <a:gd name="T13" fmla="*/ 172 h 182"/>
                  <a:gd name="T14" fmla="*/ 15 w 236"/>
                  <a:gd name="T15" fmla="*/ 120 h 182"/>
                  <a:gd name="T16" fmla="*/ 10 w 236"/>
                  <a:gd name="T17" fmla="*/ 81 h 182"/>
                  <a:gd name="T18" fmla="*/ 50 w 236"/>
                  <a:gd name="T19" fmla="*/ 79 h 182"/>
                  <a:gd name="T20" fmla="*/ 95 w 236"/>
                  <a:gd name="T21" fmla="*/ 11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82">
                    <a:moveTo>
                      <a:pt x="95" y="115"/>
                    </a:moveTo>
                    <a:cubicBezTo>
                      <a:pt x="122" y="84"/>
                      <a:pt x="147" y="56"/>
                      <a:pt x="172" y="28"/>
                    </a:cubicBezTo>
                    <a:cubicBezTo>
                      <a:pt x="177" y="23"/>
                      <a:pt x="181" y="18"/>
                      <a:pt x="186" y="13"/>
                    </a:cubicBezTo>
                    <a:cubicBezTo>
                      <a:pt x="197" y="2"/>
                      <a:pt x="211" y="0"/>
                      <a:pt x="223" y="11"/>
                    </a:cubicBezTo>
                    <a:cubicBezTo>
                      <a:pt x="235" y="22"/>
                      <a:pt x="236" y="36"/>
                      <a:pt x="226" y="48"/>
                    </a:cubicBezTo>
                    <a:cubicBezTo>
                      <a:pt x="190" y="89"/>
                      <a:pt x="154" y="129"/>
                      <a:pt x="118" y="169"/>
                    </a:cubicBezTo>
                    <a:cubicBezTo>
                      <a:pt x="107" y="181"/>
                      <a:pt x="94" y="182"/>
                      <a:pt x="81" y="172"/>
                    </a:cubicBezTo>
                    <a:cubicBezTo>
                      <a:pt x="58" y="155"/>
                      <a:pt x="36" y="138"/>
                      <a:pt x="15" y="120"/>
                    </a:cubicBezTo>
                    <a:cubicBezTo>
                      <a:pt x="2" y="109"/>
                      <a:pt x="0" y="92"/>
                      <a:pt x="10" y="81"/>
                    </a:cubicBezTo>
                    <a:cubicBezTo>
                      <a:pt x="22" y="68"/>
                      <a:pt x="36" y="68"/>
                      <a:pt x="50" y="79"/>
                    </a:cubicBezTo>
                    <a:cubicBezTo>
                      <a:pt x="64" y="90"/>
                      <a:pt x="79" y="102"/>
                      <a:pt x="95" y="115"/>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95" name="Freeform 61"/>
              <p:cNvSpPr>
                <a:spLocks/>
              </p:cNvSpPr>
              <p:nvPr/>
            </p:nvSpPr>
            <p:spPr bwMode="auto">
              <a:xfrm>
                <a:off x="1488" y="1834"/>
                <a:ext cx="561" cy="428"/>
              </a:xfrm>
              <a:custGeom>
                <a:avLst/>
                <a:gdLst>
                  <a:gd name="T0" fmla="*/ 95 w 237"/>
                  <a:gd name="T1" fmla="*/ 114 h 181"/>
                  <a:gd name="T2" fmla="*/ 174 w 237"/>
                  <a:gd name="T3" fmla="*/ 25 h 181"/>
                  <a:gd name="T4" fmla="*/ 187 w 237"/>
                  <a:gd name="T5" fmla="*/ 11 h 181"/>
                  <a:gd name="T6" fmla="*/ 223 w 237"/>
                  <a:gd name="T7" fmla="*/ 10 h 181"/>
                  <a:gd name="T8" fmla="*/ 227 w 237"/>
                  <a:gd name="T9" fmla="*/ 46 h 181"/>
                  <a:gd name="T10" fmla="*/ 117 w 237"/>
                  <a:gd name="T11" fmla="*/ 170 h 181"/>
                  <a:gd name="T12" fmla="*/ 81 w 237"/>
                  <a:gd name="T13" fmla="*/ 172 h 181"/>
                  <a:gd name="T14" fmla="*/ 15 w 237"/>
                  <a:gd name="T15" fmla="*/ 119 h 181"/>
                  <a:gd name="T16" fmla="*/ 10 w 237"/>
                  <a:gd name="T17" fmla="*/ 80 h 181"/>
                  <a:gd name="T18" fmla="*/ 49 w 237"/>
                  <a:gd name="T19" fmla="*/ 78 h 181"/>
                  <a:gd name="T20" fmla="*/ 95 w 237"/>
                  <a:gd name="T21" fmla="*/ 11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181">
                    <a:moveTo>
                      <a:pt x="95" y="114"/>
                    </a:moveTo>
                    <a:cubicBezTo>
                      <a:pt x="122" y="84"/>
                      <a:pt x="148" y="54"/>
                      <a:pt x="174" y="25"/>
                    </a:cubicBezTo>
                    <a:cubicBezTo>
                      <a:pt x="178" y="20"/>
                      <a:pt x="182" y="15"/>
                      <a:pt x="187" y="11"/>
                    </a:cubicBezTo>
                    <a:cubicBezTo>
                      <a:pt x="199" y="1"/>
                      <a:pt x="212" y="0"/>
                      <a:pt x="223" y="10"/>
                    </a:cubicBezTo>
                    <a:cubicBezTo>
                      <a:pt x="235" y="21"/>
                      <a:pt x="237" y="34"/>
                      <a:pt x="227" y="46"/>
                    </a:cubicBezTo>
                    <a:cubicBezTo>
                      <a:pt x="191" y="88"/>
                      <a:pt x="154" y="129"/>
                      <a:pt x="117" y="170"/>
                    </a:cubicBezTo>
                    <a:cubicBezTo>
                      <a:pt x="106" y="181"/>
                      <a:pt x="93" y="181"/>
                      <a:pt x="81" y="172"/>
                    </a:cubicBezTo>
                    <a:cubicBezTo>
                      <a:pt x="59" y="154"/>
                      <a:pt x="37" y="137"/>
                      <a:pt x="15" y="119"/>
                    </a:cubicBezTo>
                    <a:cubicBezTo>
                      <a:pt x="2" y="108"/>
                      <a:pt x="0" y="91"/>
                      <a:pt x="10" y="80"/>
                    </a:cubicBezTo>
                    <a:cubicBezTo>
                      <a:pt x="22" y="67"/>
                      <a:pt x="35" y="67"/>
                      <a:pt x="49" y="78"/>
                    </a:cubicBezTo>
                    <a:cubicBezTo>
                      <a:pt x="64" y="89"/>
                      <a:pt x="79" y="101"/>
                      <a:pt x="95" y="114"/>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96" name="Freeform 62"/>
              <p:cNvSpPr>
                <a:spLocks/>
              </p:cNvSpPr>
              <p:nvPr/>
            </p:nvSpPr>
            <p:spPr bwMode="auto">
              <a:xfrm>
                <a:off x="1488" y="1243"/>
                <a:ext cx="559" cy="430"/>
              </a:xfrm>
              <a:custGeom>
                <a:avLst/>
                <a:gdLst>
                  <a:gd name="T0" fmla="*/ 95 w 236"/>
                  <a:gd name="T1" fmla="*/ 115 h 182"/>
                  <a:gd name="T2" fmla="*/ 171 w 236"/>
                  <a:gd name="T3" fmla="*/ 29 h 182"/>
                  <a:gd name="T4" fmla="*/ 186 w 236"/>
                  <a:gd name="T5" fmla="*/ 13 h 182"/>
                  <a:gd name="T6" fmla="*/ 224 w 236"/>
                  <a:gd name="T7" fmla="*/ 12 h 182"/>
                  <a:gd name="T8" fmla="*/ 226 w 236"/>
                  <a:gd name="T9" fmla="*/ 48 h 182"/>
                  <a:gd name="T10" fmla="*/ 117 w 236"/>
                  <a:gd name="T11" fmla="*/ 170 h 182"/>
                  <a:gd name="T12" fmla="*/ 80 w 236"/>
                  <a:gd name="T13" fmla="*/ 172 h 182"/>
                  <a:gd name="T14" fmla="*/ 16 w 236"/>
                  <a:gd name="T15" fmla="*/ 121 h 182"/>
                  <a:gd name="T16" fmla="*/ 10 w 236"/>
                  <a:gd name="T17" fmla="*/ 82 h 182"/>
                  <a:gd name="T18" fmla="*/ 50 w 236"/>
                  <a:gd name="T19" fmla="*/ 80 h 182"/>
                  <a:gd name="T20" fmla="*/ 95 w 236"/>
                  <a:gd name="T21" fmla="*/ 11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82">
                    <a:moveTo>
                      <a:pt x="95" y="115"/>
                    </a:moveTo>
                    <a:cubicBezTo>
                      <a:pt x="121" y="86"/>
                      <a:pt x="146" y="57"/>
                      <a:pt x="171" y="29"/>
                    </a:cubicBezTo>
                    <a:cubicBezTo>
                      <a:pt x="176" y="23"/>
                      <a:pt x="181" y="18"/>
                      <a:pt x="186" y="13"/>
                    </a:cubicBezTo>
                    <a:cubicBezTo>
                      <a:pt x="198" y="1"/>
                      <a:pt x="211" y="0"/>
                      <a:pt x="224" y="12"/>
                    </a:cubicBezTo>
                    <a:cubicBezTo>
                      <a:pt x="235" y="22"/>
                      <a:pt x="236" y="36"/>
                      <a:pt x="226" y="48"/>
                    </a:cubicBezTo>
                    <a:cubicBezTo>
                      <a:pt x="190" y="89"/>
                      <a:pt x="154" y="130"/>
                      <a:pt x="117" y="170"/>
                    </a:cubicBezTo>
                    <a:cubicBezTo>
                      <a:pt x="106" y="182"/>
                      <a:pt x="93" y="182"/>
                      <a:pt x="80" y="172"/>
                    </a:cubicBezTo>
                    <a:cubicBezTo>
                      <a:pt x="58" y="155"/>
                      <a:pt x="37" y="138"/>
                      <a:pt x="16" y="121"/>
                    </a:cubicBezTo>
                    <a:cubicBezTo>
                      <a:pt x="2" y="110"/>
                      <a:pt x="0" y="96"/>
                      <a:pt x="10" y="82"/>
                    </a:cubicBezTo>
                    <a:cubicBezTo>
                      <a:pt x="19" y="69"/>
                      <a:pt x="35" y="68"/>
                      <a:pt x="50" y="80"/>
                    </a:cubicBezTo>
                    <a:cubicBezTo>
                      <a:pt x="65" y="91"/>
                      <a:pt x="79" y="103"/>
                      <a:pt x="95" y="115"/>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sp>
            <p:nvSpPr>
              <p:cNvPr id="97" name="Freeform 63"/>
              <p:cNvSpPr>
                <a:spLocks/>
              </p:cNvSpPr>
              <p:nvPr/>
            </p:nvSpPr>
            <p:spPr bwMode="auto">
              <a:xfrm>
                <a:off x="3384" y="2710"/>
                <a:ext cx="1210" cy="937"/>
              </a:xfrm>
              <a:custGeom>
                <a:avLst/>
                <a:gdLst>
                  <a:gd name="T0" fmla="*/ 205 w 511"/>
                  <a:gd name="T1" fmla="*/ 249 h 396"/>
                  <a:gd name="T2" fmla="*/ 321 w 511"/>
                  <a:gd name="T3" fmla="*/ 119 h 396"/>
                  <a:gd name="T4" fmla="*/ 399 w 511"/>
                  <a:gd name="T5" fmla="*/ 32 h 396"/>
                  <a:gd name="T6" fmla="*/ 485 w 511"/>
                  <a:gd name="T7" fmla="*/ 23 h 396"/>
                  <a:gd name="T8" fmla="*/ 486 w 511"/>
                  <a:gd name="T9" fmla="*/ 110 h 396"/>
                  <a:gd name="T10" fmla="*/ 259 w 511"/>
                  <a:gd name="T11" fmla="*/ 366 h 396"/>
                  <a:gd name="T12" fmla="*/ 173 w 511"/>
                  <a:gd name="T13" fmla="*/ 374 h 396"/>
                  <a:gd name="T14" fmla="*/ 31 w 511"/>
                  <a:gd name="T15" fmla="*/ 260 h 396"/>
                  <a:gd name="T16" fmla="*/ 20 w 511"/>
                  <a:gd name="T17" fmla="*/ 177 h 396"/>
                  <a:gd name="T18" fmla="*/ 104 w 511"/>
                  <a:gd name="T19" fmla="*/ 169 h 396"/>
                  <a:gd name="T20" fmla="*/ 205 w 511"/>
                  <a:gd name="T21" fmla="*/ 24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1" h="396">
                    <a:moveTo>
                      <a:pt x="205" y="249"/>
                    </a:moveTo>
                    <a:cubicBezTo>
                      <a:pt x="245" y="205"/>
                      <a:pt x="283" y="162"/>
                      <a:pt x="321" y="119"/>
                    </a:cubicBezTo>
                    <a:cubicBezTo>
                      <a:pt x="347" y="90"/>
                      <a:pt x="373" y="61"/>
                      <a:pt x="399" y="32"/>
                    </a:cubicBezTo>
                    <a:cubicBezTo>
                      <a:pt x="424" y="4"/>
                      <a:pt x="459" y="0"/>
                      <a:pt x="485" y="23"/>
                    </a:cubicBezTo>
                    <a:cubicBezTo>
                      <a:pt x="511" y="46"/>
                      <a:pt x="511" y="81"/>
                      <a:pt x="486" y="110"/>
                    </a:cubicBezTo>
                    <a:cubicBezTo>
                      <a:pt x="410" y="196"/>
                      <a:pt x="334" y="281"/>
                      <a:pt x="259" y="366"/>
                    </a:cubicBezTo>
                    <a:cubicBezTo>
                      <a:pt x="234" y="394"/>
                      <a:pt x="202" y="396"/>
                      <a:pt x="173" y="374"/>
                    </a:cubicBezTo>
                    <a:cubicBezTo>
                      <a:pt x="126" y="336"/>
                      <a:pt x="78" y="298"/>
                      <a:pt x="31" y="260"/>
                    </a:cubicBezTo>
                    <a:cubicBezTo>
                      <a:pt x="4" y="238"/>
                      <a:pt x="0" y="202"/>
                      <a:pt x="20" y="177"/>
                    </a:cubicBezTo>
                    <a:cubicBezTo>
                      <a:pt x="41" y="151"/>
                      <a:pt x="76" y="147"/>
                      <a:pt x="104" y="169"/>
                    </a:cubicBezTo>
                    <a:cubicBezTo>
                      <a:pt x="138" y="195"/>
                      <a:pt x="171" y="222"/>
                      <a:pt x="205" y="24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1799"/>
                <a:endParaRPr lang="en-US" sz="1350">
                  <a:solidFill>
                    <a:srgbClr val="000000"/>
                  </a:solidFill>
                </a:endParaRPr>
              </a:p>
            </p:txBody>
          </p:sp>
        </p:grpSp>
      </p:grpSp>
      <p:sp>
        <p:nvSpPr>
          <p:cNvPr id="5" name="Rounded Rectangle 4"/>
          <p:cNvSpPr/>
          <p:nvPr/>
        </p:nvSpPr>
        <p:spPr>
          <a:xfrm>
            <a:off x="410605" y="1044762"/>
            <a:ext cx="2501211" cy="708660"/>
          </a:xfrm>
          <a:prstGeom prst="roundRect">
            <a:avLst>
              <a:gd name="adj" fmla="val 28713"/>
            </a:avLst>
          </a:prstGeom>
          <a:noFill/>
          <a:ln>
            <a:solidFill>
              <a:srgbClr val="E64A0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 xmlns:p14="http://schemas.microsoft.com/office/powerpoint/2010/main" val="4050420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endParaRPr lang="el-GR"/>
          </a:p>
        </p:txBody>
      </p:sp>
      <p:sp>
        <p:nvSpPr>
          <p:cNvPr id="3" name="2 - Θέση κειμένου"/>
          <p:cNvSpPr>
            <a:spLocks noGrp="1"/>
          </p:cNvSpPr>
          <p:nvPr>
            <p:ph type="body" idx="1"/>
          </p:nvPr>
        </p:nvSpPr>
        <p:spPr/>
        <p:txBody>
          <a:bodyPr/>
          <a:lstStyle/>
          <a:p>
            <a:endParaRPr lang="el-G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endParaRPr lang="el-GR"/>
          </a:p>
        </p:txBody>
      </p:sp>
      <p:sp>
        <p:nvSpPr>
          <p:cNvPr id="3" name="2 - Θέση κειμένου"/>
          <p:cNvSpPr>
            <a:spLocks noGrp="1"/>
          </p:cNvSpPr>
          <p:nvPr>
            <p:ph type="body" idx="1"/>
          </p:nvPr>
        </p:nvSpPr>
        <p:spPr/>
        <p:txBody>
          <a:bodyPr/>
          <a:lstStyle/>
          <a:p>
            <a:endParaRPr lang="el-G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635000" y="199933"/>
            <a:ext cx="8509000" cy="390525"/>
          </a:xfrm>
        </p:spPr>
        <p:txBody>
          <a:bodyPr>
            <a:normAutofit fontScale="90000"/>
          </a:bodyPr>
          <a:lstStyle/>
          <a:p>
            <a:r>
              <a:rPr lang="el-GR" dirty="0">
                <a:solidFill>
                  <a:srgbClr val="001965"/>
                </a:solidFill>
              </a:rPr>
              <a:t>                 Διαχείριση βάρους: Η σημασία του</a:t>
            </a:r>
            <a:endParaRPr lang="en-GB" dirty="0"/>
          </a:p>
        </p:txBody>
      </p:sp>
      <p:sp>
        <p:nvSpPr>
          <p:cNvPr id="4" name="Text Placeholder 3"/>
          <p:cNvSpPr>
            <a:spLocks noGrp="1"/>
          </p:cNvSpPr>
          <p:nvPr>
            <p:ph type="body" sz="quarter" idx="10"/>
          </p:nvPr>
        </p:nvSpPr>
        <p:spPr>
          <a:xfrm>
            <a:off x="152400" y="4638321"/>
            <a:ext cx="8839202" cy="407789"/>
          </a:xfrm>
        </p:spPr>
        <p:txBody>
          <a:bodyPr anchor="b">
            <a:normAutofit fontScale="77500" lnSpcReduction="20000"/>
          </a:bodyPr>
          <a:lstStyle/>
          <a:p>
            <a:r>
              <a:rPr lang="en-GB" dirty="0">
                <a:solidFill>
                  <a:srgbClr val="82786F"/>
                </a:solidFill>
              </a:rPr>
              <a:t/>
            </a:r>
            <a:br>
              <a:rPr lang="en-GB" dirty="0">
                <a:solidFill>
                  <a:srgbClr val="82786F"/>
                </a:solidFill>
              </a:rPr>
            </a:br>
            <a:r>
              <a:rPr lang="en-GB" dirty="0">
                <a:solidFill>
                  <a:srgbClr val="82786F"/>
                </a:solidFill>
              </a:rPr>
              <a:t>1</a:t>
            </a:r>
            <a:r>
              <a:rPr lang="en-GB" sz="1200" b="1" dirty="0">
                <a:solidFill>
                  <a:srgbClr val="82786F"/>
                </a:solidFill>
              </a:rPr>
              <a:t>. Standards of Medical Care in Diabetes-2017. Diabetes Care 2017;40(Suppl. 1):S1-S129; 2. </a:t>
            </a:r>
            <a:r>
              <a:rPr lang="en-GB" sz="1200" b="1" dirty="0" err="1">
                <a:solidFill>
                  <a:srgbClr val="82786F"/>
                </a:solidFill>
              </a:rPr>
              <a:t>Rydén</a:t>
            </a:r>
            <a:r>
              <a:rPr lang="en-GB" sz="1200" b="1" dirty="0">
                <a:solidFill>
                  <a:srgbClr val="82786F"/>
                </a:solidFill>
              </a:rPr>
              <a:t> L et. Al. </a:t>
            </a:r>
            <a:r>
              <a:rPr lang="en-GB" sz="1200" b="1" i="1" dirty="0" err="1">
                <a:solidFill>
                  <a:srgbClr val="82786F"/>
                </a:solidFill>
              </a:rPr>
              <a:t>Eur</a:t>
            </a:r>
            <a:r>
              <a:rPr lang="en-GB" sz="1200" b="1" i="1" dirty="0">
                <a:solidFill>
                  <a:srgbClr val="82786F"/>
                </a:solidFill>
              </a:rPr>
              <a:t> Heart J</a:t>
            </a:r>
            <a:r>
              <a:rPr lang="en-GB" sz="1200" b="1" dirty="0">
                <a:solidFill>
                  <a:srgbClr val="82786F"/>
                </a:solidFill>
              </a:rPr>
              <a:t>. 2013 Oct;34(39):3035-87; 3. Fox CS et. al. </a:t>
            </a:r>
            <a:r>
              <a:rPr lang="en-GB" sz="1200" b="1" i="1" dirty="0">
                <a:solidFill>
                  <a:srgbClr val="82786F"/>
                </a:solidFill>
              </a:rPr>
              <a:t>Diabetes Care </a:t>
            </a:r>
            <a:r>
              <a:rPr lang="en-GB" sz="1200" b="1" dirty="0">
                <a:solidFill>
                  <a:srgbClr val="82786F"/>
                </a:solidFill>
              </a:rPr>
              <a:t>2015 Sep;38(9):1777-803</a:t>
            </a:r>
          </a:p>
        </p:txBody>
      </p:sp>
      <p:grpSp>
        <p:nvGrpSpPr>
          <p:cNvPr id="5" name="Group 4"/>
          <p:cNvGrpSpPr/>
          <p:nvPr/>
        </p:nvGrpSpPr>
        <p:grpSpPr>
          <a:xfrm>
            <a:off x="1906539" y="886103"/>
            <a:ext cx="5330921" cy="1645920"/>
            <a:chOff x="1738950" y="817290"/>
            <a:chExt cx="5330921" cy="1645920"/>
          </a:xfrm>
        </p:grpSpPr>
        <p:sp>
          <p:nvSpPr>
            <p:cNvPr id="27" name="Freeform 26"/>
            <p:cNvSpPr/>
            <p:nvPr/>
          </p:nvSpPr>
          <p:spPr>
            <a:xfrm>
              <a:off x="1738950" y="817290"/>
              <a:ext cx="2583978" cy="1645920"/>
            </a:xfrm>
            <a:custGeom>
              <a:avLst/>
              <a:gdLst>
                <a:gd name="connsiteX0" fmla="*/ 0 w 1848624"/>
                <a:gd name="connsiteY0" fmla="*/ 0 h 2772936"/>
                <a:gd name="connsiteX1" fmla="*/ 1540514 w 1848624"/>
                <a:gd name="connsiteY1" fmla="*/ 0 h 2772936"/>
                <a:gd name="connsiteX2" fmla="*/ 1848624 w 1848624"/>
                <a:gd name="connsiteY2" fmla="*/ 308110 h 2772936"/>
                <a:gd name="connsiteX3" fmla="*/ 1848624 w 1848624"/>
                <a:gd name="connsiteY3" fmla="*/ 2772936 h 2772936"/>
                <a:gd name="connsiteX4" fmla="*/ 0 w 1848624"/>
                <a:gd name="connsiteY4" fmla="*/ 2772936 h 2772936"/>
                <a:gd name="connsiteX5" fmla="*/ 0 w 1848624"/>
                <a:gd name="connsiteY5" fmla="*/ 0 h 277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624" h="2772936">
                  <a:moveTo>
                    <a:pt x="0" y="2772936"/>
                  </a:moveTo>
                  <a:lnTo>
                    <a:pt x="0" y="462165"/>
                  </a:lnTo>
                  <a:cubicBezTo>
                    <a:pt x="0" y="206919"/>
                    <a:pt x="91964" y="0"/>
                    <a:pt x="205407" y="0"/>
                  </a:cubicBezTo>
                  <a:lnTo>
                    <a:pt x="1848624" y="0"/>
                  </a:lnTo>
                  <a:lnTo>
                    <a:pt x="1848624" y="2772936"/>
                  </a:lnTo>
                  <a:lnTo>
                    <a:pt x="0" y="2772936"/>
                  </a:lnTo>
                  <a:close/>
                </a:path>
              </a:pathLst>
            </a:custGeom>
            <a:solidFill>
              <a:srgbClr val="0019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274320" bIns="0" numCol="1" spcCol="1270" anchor="ctr" anchorCtr="0">
              <a:noAutofit/>
            </a:bodyPr>
            <a:lstStyle/>
            <a:p>
              <a:pPr defTabSz="711200">
                <a:spcAft>
                  <a:spcPct val="35000"/>
                </a:spcAft>
              </a:pPr>
              <a:r>
                <a:rPr lang="el-GR" sz="1400" dirty="0"/>
                <a:t>Πρόληψη ΣΔ</a:t>
              </a:r>
              <a:r>
                <a:rPr lang="en-GB" sz="1400" b="0" kern="1200" dirty="0"/>
                <a:t>,</a:t>
              </a:r>
              <a:r>
                <a:rPr lang="el-GR" sz="1400" dirty="0"/>
                <a:t>μείωση βάρους, διατήρηση απώλειας βάρους </a:t>
              </a:r>
              <a:r>
                <a:rPr lang="el-GR" sz="1400" dirty="0" err="1"/>
                <a:t>κατ’ελάχιστο</a:t>
              </a:r>
              <a:r>
                <a:rPr lang="el-GR" sz="1400" dirty="0"/>
                <a:t> στο </a:t>
              </a:r>
              <a:r>
                <a:rPr lang="en-GB" sz="1400" dirty="0"/>
                <a:t>7%</a:t>
              </a:r>
              <a:r>
                <a:rPr lang="el-GR" sz="1400" dirty="0"/>
                <a:t> σε άτομα με </a:t>
              </a:r>
              <a:r>
                <a:rPr lang="en-GB" sz="1400" b="0" kern="1200" dirty="0"/>
                <a:t>IGT</a:t>
              </a:r>
              <a:r>
                <a:rPr lang="en-GB" sz="1400" b="0" kern="1200" baseline="30000" dirty="0"/>
                <a:t>1,2</a:t>
              </a:r>
            </a:p>
          </p:txBody>
        </p:sp>
        <p:sp>
          <p:nvSpPr>
            <p:cNvPr id="28" name="Freeform 27"/>
            <p:cNvSpPr/>
            <p:nvPr/>
          </p:nvSpPr>
          <p:spPr>
            <a:xfrm>
              <a:off x="4503760" y="817290"/>
              <a:ext cx="2566111" cy="1645920"/>
            </a:xfrm>
            <a:custGeom>
              <a:avLst/>
              <a:gdLst>
                <a:gd name="connsiteX0" fmla="*/ 0 w 2772936"/>
                <a:gd name="connsiteY0" fmla="*/ 0 h 1848624"/>
                <a:gd name="connsiteX1" fmla="*/ 2464826 w 2772936"/>
                <a:gd name="connsiteY1" fmla="*/ 0 h 1848624"/>
                <a:gd name="connsiteX2" fmla="*/ 2772936 w 2772936"/>
                <a:gd name="connsiteY2" fmla="*/ 308110 h 1848624"/>
                <a:gd name="connsiteX3" fmla="*/ 2772936 w 2772936"/>
                <a:gd name="connsiteY3" fmla="*/ 1848624 h 1848624"/>
                <a:gd name="connsiteX4" fmla="*/ 0 w 2772936"/>
                <a:gd name="connsiteY4" fmla="*/ 1848624 h 1848624"/>
                <a:gd name="connsiteX5" fmla="*/ 0 w 2772936"/>
                <a:gd name="connsiteY5" fmla="*/ 0 h 184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936" h="1848624">
                  <a:moveTo>
                    <a:pt x="0" y="0"/>
                  </a:moveTo>
                  <a:lnTo>
                    <a:pt x="2464826" y="0"/>
                  </a:lnTo>
                  <a:cubicBezTo>
                    <a:pt x="2634990" y="0"/>
                    <a:pt x="2772936" y="137946"/>
                    <a:pt x="2772936" y="308110"/>
                  </a:cubicBezTo>
                  <a:lnTo>
                    <a:pt x="2772936" y="1848624"/>
                  </a:lnTo>
                  <a:lnTo>
                    <a:pt x="0" y="184862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274320" bIns="182880" numCol="1" spcCol="1270" anchor="ctr" anchorCtr="0">
              <a:noAutofit/>
            </a:bodyPr>
            <a:lstStyle/>
            <a:p>
              <a:pPr lvl="0" algn="r" defTabSz="711200">
                <a:spcAft>
                  <a:spcPct val="35000"/>
                </a:spcAft>
              </a:pPr>
              <a:r>
                <a:rPr lang="el-GR" sz="1400" dirty="0"/>
                <a:t>Προτείνεται αρχική</a:t>
              </a:r>
            </a:p>
            <a:p>
              <a:pPr lvl="0" algn="r" defTabSz="711200">
                <a:spcAft>
                  <a:spcPct val="35000"/>
                </a:spcAft>
              </a:pPr>
              <a:r>
                <a:rPr lang="el-GR" sz="1400" dirty="0"/>
                <a:t>απώλεια βάρους </a:t>
              </a:r>
            </a:p>
            <a:p>
              <a:pPr lvl="0" algn="r" defTabSz="711200">
                <a:spcAft>
                  <a:spcPct val="35000"/>
                </a:spcAft>
              </a:pPr>
              <a:r>
                <a:rPr lang="en-GB" sz="1400" dirty="0"/>
                <a:t>5</a:t>
              </a:r>
              <a:r>
                <a:rPr lang="el-GR" sz="1400" dirty="0"/>
                <a:t>%</a:t>
              </a:r>
              <a:r>
                <a:rPr lang="en-GB" sz="1400" dirty="0"/>
                <a:t>-7%</a:t>
              </a:r>
              <a:r>
                <a:rPr lang="el-GR" sz="1400" dirty="0"/>
                <a:t> και ελάχιστη απώλεια 7% για την πρόληψη ΣΔ</a:t>
              </a:r>
              <a:r>
                <a:rPr lang="en-GB" sz="1400" baseline="30000" dirty="0"/>
                <a:t>1</a:t>
              </a:r>
              <a:r>
                <a:rPr lang="el-GR" sz="1400" baseline="30000" dirty="0"/>
                <a:t> </a:t>
              </a:r>
            </a:p>
            <a:p>
              <a:pPr lvl="0" algn="r" defTabSz="711200">
                <a:spcAft>
                  <a:spcPct val="35000"/>
                </a:spcAft>
              </a:pPr>
              <a:endParaRPr lang="en-GB" sz="1400" kern="1200" baseline="30000" dirty="0"/>
            </a:p>
          </p:txBody>
        </p:sp>
      </p:grpSp>
      <p:sp>
        <p:nvSpPr>
          <p:cNvPr id="29" name="Freeform 28"/>
          <p:cNvSpPr/>
          <p:nvPr/>
        </p:nvSpPr>
        <p:spPr>
          <a:xfrm>
            <a:off x="1906539" y="2720662"/>
            <a:ext cx="2583977" cy="1645920"/>
          </a:xfrm>
          <a:custGeom>
            <a:avLst/>
            <a:gdLst>
              <a:gd name="connsiteX0" fmla="*/ 0 w 2772936"/>
              <a:gd name="connsiteY0" fmla="*/ 0 h 1848624"/>
              <a:gd name="connsiteX1" fmla="*/ 2464826 w 2772936"/>
              <a:gd name="connsiteY1" fmla="*/ 0 h 1848624"/>
              <a:gd name="connsiteX2" fmla="*/ 2772936 w 2772936"/>
              <a:gd name="connsiteY2" fmla="*/ 308110 h 1848624"/>
              <a:gd name="connsiteX3" fmla="*/ 2772936 w 2772936"/>
              <a:gd name="connsiteY3" fmla="*/ 1848624 h 1848624"/>
              <a:gd name="connsiteX4" fmla="*/ 0 w 2772936"/>
              <a:gd name="connsiteY4" fmla="*/ 1848624 h 1848624"/>
              <a:gd name="connsiteX5" fmla="*/ 0 w 2772936"/>
              <a:gd name="connsiteY5" fmla="*/ 0 h 184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936" h="1848624">
                <a:moveTo>
                  <a:pt x="2772936" y="1848624"/>
                </a:moveTo>
                <a:lnTo>
                  <a:pt x="308110" y="1848624"/>
                </a:lnTo>
                <a:cubicBezTo>
                  <a:pt x="137946" y="1848624"/>
                  <a:pt x="0" y="1710678"/>
                  <a:pt x="0" y="1540514"/>
                </a:cubicBezTo>
                <a:lnTo>
                  <a:pt x="0" y="0"/>
                </a:lnTo>
                <a:lnTo>
                  <a:pt x="2772936" y="0"/>
                </a:lnTo>
                <a:lnTo>
                  <a:pt x="2772936" y="18486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0" rIns="274320" bIns="0" numCol="1" spcCol="1270" anchor="ctr" anchorCtr="0">
            <a:noAutofit/>
          </a:bodyPr>
          <a:lstStyle/>
          <a:p>
            <a:pPr defTabSz="711200">
              <a:spcAft>
                <a:spcPct val="35000"/>
              </a:spcAft>
            </a:pPr>
            <a:r>
              <a:rPr lang="el-GR" sz="1400" dirty="0"/>
              <a:t>Κάθε διατροφικό μοντέλο, με  μειωμένη θερμιδική πρόσληψη, μπορεί να εφαρμοστεί σε υπέρβαρους  ασθενείς με ΣΔ2</a:t>
            </a:r>
            <a:r>
              <a:rPr lang="en-GB" sz="1400" baseline="30000" dirty="0"/>
              <a:t>2</a:t>
            </a:r>
          </a:p>
        </p:txBody>
      </p:sp>
      <p:sp>
        <p:nvSpPr>
          <p:cNvPr id="30" name="Freeform 29"/>
          <p:cNvSpPr/>
          <p:nvPr/>
        </p:nvSpPr>
        <p:spPr>
          <a:xfrm>
            <a:off x="4671349" y="2720662"/>
            <a:ext cx="2566112" cy="1645920"/>
          </a:xfrm>
          <a:custGeom>
            <a:avLst/>
            <a:gdLst>
              <a:gd name="connsiteX0" fmla="*/ 0 w 1848624"/>
              <a:gd name="connsiteY0" fmla="*/ 0 h 2772936"/>
              <a:gd name="connsiteX1" fmla="*/ 1540514 w 1848624"/>
              <a:gd name="connsiteY1" fmla="*/ 0 h 2772936"/>
              <a:gd name="connsiteX2" fmla="*/ 1848624 w 1848624"/>
              <a:gd name="connsiteY2" fmla="*/ 308110 h 2772936"/>
              <a:gd name="connsiteX3" fmla="*/ 1848624 w 1848624"/>
              <a:gd name="connsiteY3" fmla="*/ 2772936 h 2772936"/>
              <a:gd name="connsiteX4" fmla="*/ 0 w 1848624"/>
              <a:gd name="connsiteY4" fmla="*/ 2772936 h 2772936"/>
              <a:gd name="connsiteX5" fmla="*/ 0 w 1848624"/>
              <a:gd name="connsiteY5" fmla="*/ 0 h 277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624" h="2772936">
                <a:moveTo>
                  <a:pt x="1848624" y="1"/>
                </a:moveTo>
                <a:lnTo>
                  <a:pt x="1848624" y="2310771"/>
                </a:lnTo>
                <a:cubicBezTo>
                  <a:pt x="1848624" y="2566016"/>
                  <a:pt x="1756660" y="2772935"/>
                  <a:pt x="1643217" y="2772935"/>
                </a:cubicBezTo>
                <a:lnTo>
                  <a:pt x="0" y="2772935"/>
                </a:lnTo>
                <a:lnTo>
                  <a:pt x="0" y="1"/>
                </a:lnTo>
                <a:lnTo>
                  <a:pt x="1848624" y="1"/>
                </a:lnTo>
                <a:close/>
              </a:path>
            </a:pathLst>
          </a:custGeom>
          <a:solidFill>
            <a:srgbClr val="0019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880" tIns="274320" rIns="274320" bIns="0" numCol="1" spcCol="1270" anchor="ctr" anchorCtr="0">
            <a:noAutofit/>
          </a:bodyPr>
          <a:lstStyle/>
          <a:p>
            <a:pPr algn="r" defTabSz="711200">
              <a:spcAft>
                <a:spcPct val="35000"/>
              </a:spcAft>
            </a:pPr>
            <a:r>
              <a:rPr lang="el-GR" sz="1400" dirty="0"/>
              <a:t>   Επανακαθορισμός πλάνου, σε ασθενή με δυσπραγία απώλειας </a:t>
            </a:r>
            <a:r>
              <a:rPr lang="en-GB" sz="1400" dirty="0"/>
              <a:t>5% </a:t>
            </a:r>
            <a:r>
              <a:rPr lang="el-GR" sz="1400" dirty="0"/>
              <a:t>του συνολικού βάρους ,μετά από </a:t>
            </a:r>
            <a:r>
              <a:rPr lang="en-GB" sz="1400" dirty="0"/>
              <a:t>3</a:t>
            </a:r>
            <a:r>
              <a:rPr lang="el-GR" sz="1400" dirty="0"/>
              <a:t> μήνες αγωγής</a:t>
            </a:r>
            <a:endParaRPr lang="en-US" sz="1400" dirty="0"/>
          </a:p>
          <a:p>
            <a:pPr algn="r" defTabSz="711200">
              <a:spcAft>
                <a:spcPct val="35000"/>
              </a:spcAft>
            </a:pPr>
            <a:r>
              <a:rPr lang="en-US" sz="1400" dirty="0"/>
              <a:t>SMART </a:t>
            </a:r>
            <a:r>
              <a:rPr lang="el-GR" sz="1400" dirty="0"/>
              <a:t> </a:t>
            </a:r>
            <a:r>
              <a:rPr lang="en-GB" sz="1400" baseline="30000" dirty="0"/>
              <a:t>3</a:t>
            </a:r>
            <a:r>
              <a:rPr lang="en-GB" sz="1400" dirty="0"/>
              <a:t>      </a:t>
            </a:r>
          </a:p>
          <a:p>
            <a:pPr algn="r" defTabSz="711200">
              <a:spcAft>
                <a:spcPct val="35000"/>
              </a:spcAft>
            </a:pPr>
            <a:endParaRPr lang="en-GB" sz="1400" dirty="0"/>
          </a:p>
        </p:txBody>
      </p:sp>
      <p:sp>
        <p:nvSpPr>
          <p:cNvPr id="2" name="Oval 1"/>
          <p:cNvSpPr/>
          <p:nvPr/>
        </p:nvSpPr>
        <p:spPr>
          <a:xfrm>
            <a:off x="3968491" y="2102327"/>
            <a:ext cx="1098645" cy="1098645"/>
          </a:xfrm>
          <a:prstGeom prst="ellipse">
            <a:avLst/>
          </a:prstGeom>
          <a:solidFill>
            <a:srgbClr val="FFFFFF"/>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grpSp>
        <p:nvGrpSpPr>
          <p:cNvPr id="6" name="Group 5"/>
          <p:cNvGrpSpPr/>
          <p:nvPr/>
        </p:nvGrpSpPr>
        <p:grpSpPr>
          <a:xfrm>
            <a:off x="4193963" y="2327799"/>
            <a:ext cx="647700" cy="647700"/>
            <a:chOff x="5996787" y="3229435"/>
            <a:chExt cx="365760" cy="365760"/>
          </a:xfrm>
          <a:solidFill>
            <a:srgbClr val="001965"/>
          </a:solidFill>
        </p:grpSpPr>
        <p:sp>
          <p:nvSpPr>
            <p:cNvPr id="9" name="Freeform 15"/>
            <p:cNvSpPr>
              <a:spLocks noEditPoints="1"/>
            </p:cNvSpPr>
            <p:nvPr/>
          </p:nvSpPr>
          <p:spPr bwMode="auto">
            <a:xfrm>
              <a:off x="5996787" y="3229435"/>
              <a:ext cx="365760" cy="365760"/>
            </a:xfrm>
            <a:custGeom>
              <a:avLst/>
              <a:gdLst>
                <a:gd name="T0" fmla="*/ 307 w 307"/>
                <a:gd name="T1" fmla="*/ 52 h 307"/>
                <a:gd name="T2" fmla="*/ 307 w 307"/>
                <a:gd name="T3" fmla="*/ 256 h 307"/>
                <a:gd name="T4" fmla="*/ 306 w 307"/>
                <a:gd name="T5" fmla="*/ 257 h 307"/>
                <a:gd name="T6" fmla="*/ 269 w 307"/>
                <a:gd name="T7" fmla="*/ 303 h 307"/>
                <a:gd name="T8" fmla="*/ 255 w 307"/>
                <a:gd name="T9" fmla="*/ 307 h 307"/>
                <a:gd name="T10" fmla="*/ 51 w 307"/>
                <a:gd name="T11" fmla="*/ 307 h 307"/>
                <a:gd name="T12" fmla="*/ 49 w 307"/>
                <a:gd name="T13" fmla="*/ 306 h 307"/>
                <a:gd name="T14" fmla="*/ 3 w 307"/>
                <a:gd name="T15" fmla="*/ 269 h 307"/>
                <a:gd name="T16" fmla="*/ 0 w 307"/>
                <a:gd name="T17" fmla="*/ 256 h 307"/>
                <a:gd name="T18" fmla="*/ 0 w 307"/>
                <a:gd name="T19" fmla="*/ 52 h 307"/>
                <a:gd name="T20" fmla="*/ 0 w 307"/>
                <a:gd name="T21" fmla="*/ 50 h 307"/>
                <a:gd name="T22" fmla="*/ 37 w 307"/>
                <a:gd name="T23" fmla="*/ 4 h 307"/>
                <a:gd name="T24" fmla="*/ 51 w 307"/>
                <a:gd name="T25" fmla="*/ 0 h 307"/>
                <a:gd name="T26" fmla="*/ 255 w 307"/>
                <a:gd name="T27" fmla="*/ 0 h 307"/>
                <a:gd name="T28" fmla="*/ 257 w 307"/>
                <a:gd name="T29" fmla="*/ 1 h 307"/>
                <a:gd name="T30" fmla="*/ 303 w 307"/>
                <a:gd name="T31" fmla="*/ 38 h 307"/>
                <a:gd name="T32" fmla="*/ 307 w 307"/>
                <a:gd name="T33" fmla="*/ 52 h 307"/>
                <a:gd name="T34" fmla="*/ 259 w 307"/>
                <a:gd name="T35" fmla="*/ 83 h 307"/>
                <a:gd name="T36" fmla="*/ 47 w 307"/>
                <a:gd name="T37" fmla="*/ 83 h 307"/>
                <a:gd name="T38" fmla="*/ 47 w 307"/>
                <a:gd name="T39" fmla="*/ 83 h 307"/>
                <a:gd name="T40" fmla="*/ 93 w 307"/>
                <a:gd name="T41" fmla="*/ 140 h 307"/>
                <a:gd name="T42" fmla="*/ 96 w 307"/>
                <a:gd name="T43" fmla="*/ 142 h 307"/>
                <a:gd name="T44" fmla="*/ 210 w 307"/>
                <a:gd name="T45" fmla="*/ 142 h 307"/>
                <a:gd name="T46" fmla="*/ 214 w 307"/>
                <a:gd name="T47" fmla="*/ 140 h 307"/>
                <a:gd name="T48" fmla="*/ 232 w 307"/>
                <a:gd name="T49" fmla="*/ 117 h 307"/>
                <a:gd name="T50" fmla="*/ 259 w 307"/>
                <a:gd name="T51" fmla="*/ 8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307">
                  <a:moveTo>
                    <a:pt x="307" y="52"/>
                  </a:moveTo>
                  <a:cubicBezTo>
                    <a:pt x="307" y="120"/>
                    <a:pt x="307" y="188"/>
                    <a:pt x="307" y="256"/>
                  </a:cubicBezTo>
                  <a:cubicBezTo>
                    <a:pt x="306" y="256"/>
                    <a:pt x="306" y="257"/>
                    <a:pt x="306" y="257"/>
                  </a:cubicBezTo>
                  <a:cubicBezTo>
                    <a:pt x="302" y="280"/>
                    <a:pt x="290" y="295"/>
                    <a:pt x="269" y="303"/>
                  </a:cubicBezTo>
                  <a:cubicBezTo>
                    <a:pt x="264" y="305"/>
                    <a:pt x="260" y="306"/>
                    <a:pt x="255" y="307"/>
                  </a:cubicBezTo>
                  <a:cubicBezTo>
                    <a:pt x="187" y="307"/>
                    <a:pt x="119" y="307"/>
                    <a:pt x="51" y="307"/>
                  </a:cubicBezTo>
                  <a:cubicBezTo>
                    <a:pt x="51" y="307"/>
                    <a:pt x="50" y="307"/>
                    <a:pt x="49" y="306"/>
                  </a:cubicBezTo>
                  <a:cubicBezTo>
                    <a:pt x="27" y="303"/>
                    <a:pt x="11" y="290"/>
                    <a:pt x="3" y="269"/>
                  </a:cubicBezTo>
                  <a:cubicBezTo>
                    <a:pt x="2" y="265"/>
                    <a:pt x="1" y="260"/>
                    <a:pt x="0" y="256"/>
                  </a:cubicBezTo>
                  <a:cubicBezTo>
                    <a:pt x="0" y="188"/>
                    <a:pt x="0" y="120"/>
                    <a:pt x="0" y="52"/>
                  </a:cubicBezTo>
                  <a:cubicBezTo>
                    <a:pt x="0" y="51"/>
                    <a:pt x="0" y="50"/>
                    <a:pt x="0" y="50"/>
                  </a:cubicBezTo>
                  <a:cubicBezTo>
                    <a:pt x="4" y="27"/>
                    <a:pt x="16" y="12"/>
                    <a:pt x="37" y="4"/>
                  </a:cubicBezTo>
                  <a:cubicBezTo>
                    <a:pt x="42" y="2"/>
                    <a:pt x="47" y="1"/>
                    <a:pt x="51" y="0"/>
                  </a:cubicBezTo>
                  <a:cubicBezTo>
                    <a:pt x="119" y="0"/>
                    <a:pt x="187" y="0"/>
                    <a:pt x="255" y="0"/>
                  </a:cubicBezTo>
                  <a:cubicBezTo>
                    <a:pt x="256" y="0"/>
                    <a:pt x="256" y="1"/>
                    <a:pt x="257" y="1"/>
                  </a:cubicBezTo>
                  <a:cubicBezTo>
                    <a:pt x="279" y="5"/>
                    <a:pt x="295" y="17"/>
                    <a:pt x="303" y="38"/>
                  </a:cubicBezTo>
                  <a:cubicBezTo>
                    <a:pt x="305" y="42"/>
                    <a:pt x="305" y="47"/>
                    <a:pt x="307" y="52"/>
                  </a:cubicBezTo>
                  <a:close/>
                  <a:moveTo>
                    <a:pt x="259" y="83"/>
                  </a:moveTo>
                  <a:cubicBezTo>
                    <a:pt x="203" y="16"/>
                    <a:pt x="94" y="24"/>
                    <a:pt x="47" y="83"/>
                  </a:cubicBezTo>
                  <a:cubicBezTo>
                    <a:pt x="47" y="83"/>
                    <a:pt x="47" y="83"/>
                    <a:pt x="47" y="83"/>
                  </a:cubicBezTo>
                  <a:cubicBezTo>
                    <a:pt x="63" y="102"/>
                    <a:pt x="78" y="121"/>
                    <a:pt x="93" y="140"/>
                  </a:cubicBezTo>
                  <a:cubicBezTo>
                    <a:pt x="94" y="141"/>
                    <a:pt x="95" y="142"/>
                    <a:pt x="96" y="142"/>
                  </a:cubicBezTo>
                  <a:cubicBezTo>
                    <a:pt x="134" y="142"/>
                    <a:pt x="172" y="142"/>
                    <a:pt x="210" y="142"/>
                  </a:cubicBezTo>
                  <a:cubicBezTo>
                    <a:pt x="211" y="142"/>
                    <a:pt x="213" y="141"/>
                    <a:pt x="214" y="140"/>
                  </a:cubicBezTo>
                  <a:cubicBezTo>
                    <a:pt x="220" y="132"/>
                    <a:pt x="226" y="125"/>
                    <a:pt x="232" y="117"/>
                  </a:cubicBezTo>
                  <a:cubicBezTo>
                    <a:pt x="241" y="106"/>
                    <a:pt x="250" y="94"/>
                    <a:pt x="259" y="8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cs typeface="Arial" charset="0"/>
              </a:endParaRPr>
            </a:p>
          </p:txBody>
        </p:sp>
        <p:sp>
          <p:nvSpPr>
            <p:cNvPr id="10" name="Freeform 16"/>
            <p:cNvSpPr>
              <a:spLocks/>
            </p:cNvSpPr>
            <p:nvPr/>
          </p:nvSpPr>
          <p:spPr bwMode="auto">
            <a:xfrm>
              <a:off x="6179168" y="3302188"/>
              <a:ext cx="55964" cy="82221"/>
            </a:xfrm>
            <a:custGeom>
              <a:avLst/>
              <a:gdLst>
                <a:gd name="T0" fmla="*/ 0 w 47"/>
                <a:gd name="T1" fmla="*/ 69 h 69"/>
                <a:gd name="T2" fmla="*/ 46 w 47"/>
                <a:gd name="T3" fmla="*/ 0 h 69"/>
                <a:gd name="T4" fmla="*/ 47 w 47"/>
                <a:gd name="T5" fmla="*/ 0 h 69"/>
                <a:gd name="T6" fmla="*/ 40 w 47"/>
                <a:gd name="T7" fmla="*/ 29 h 69"/>
                <a:gd name="T8" fmla="*/ 32 w 47"/>
                <a:gd name="T9" fmla="*/ 66 h 69"/>
                <a:gd name="T10" fmla="*/ 28 w 47"/>
                <a:gd name="T11" fmla="*/ 69 h 69"/>
                <a:gd name="T12" fmla="*/ 4 w 47"/>
                <a:gd name="T13" fmla="*/ 69 h 69"/>
                <a:gd name="T14" fmla="*/ 0 w 47"/>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69">
                  <a:moveTo>
                    <a:pt x="0" y="69"/>
                  </a:moveTo>
                  <a:cubicBezTo>
                    <a:pt x="16" y="46"/>
                    <a:pt x="31" y="23"/>
                    <a:pt x="46" y="0"/>
                  </a:cubicBezTo>
                  <a:cubicBezTo>
                    <a:pt x="46" y="0"/>
                    <a:pt x="47" y="0"/>
                    <a:pt x="47" y="0"/>
                  </a:cubicBezTo>
                  <a:cubicBezTo>
                    <a:pt x="44" y="9"/>
                    <a:pt x="42" y="19"/>
                    <a:pt x="40" y="29"/>
                  </a:cubicBezTo>
                  <a:cubicBezTo>
                    <a:pt x="37" y="41"/>
                    <a:pt x="34" y="54"/>
                    <a:pt x="32" y="66"/>
                  </a:cubicBezTo>
                  <a:cubicBezTo>
                    <a:pt x="31" y="68"/>
                    <a:pt x="30" y="69"/>
                    <a:pt x="28" y="69"/>
                  </a:cubicBezTo>
                  <a:cubicBezTo>
                    <a:pt x="20" y="69"/>
                    <a:pt x="12" y="69"/>
                    <a:pt x="4" y="69"/>
                  </a:cubicBezTo>
                  <a:cubicBezTo>
                    <a:pt x="3" y="69"/>
                    <a:pt x="2" y="69"/>
                    <a:pt x="0"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cs typeface="Arial" charset="0"/>
              </a:endParaRPr>
            </a:p>
          </p:txBody>
        </p:sp>
      </p:grpSp>
      <p:sp>
        <p:nvSpPr>
          <p:cNvPr id="14" name="Title 2"/>
          <p:cNvSpPr txBox="1">
            <a:spLocks/>
          </p:cNvSpPr>
          <p:nvPr/>
        </p:nvSpPr>
        <p:spPr bwMode="auto">
          <a:xfrm>
            <a:off x="482602" y="395196"/>
            <a:ext cx="8509000"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2000" b="1" i="0" u="none" strike="noStrike" kern="1200" cap="none" spc="0" normalizeH="0" baseline="0" noProof="0">
                <a:ln>
                  <a:noFill/>
                </a:ln>
                <a:solidFill>
                  <a:schemeClr val="accent2"/>
                </a:solidFill>
                <a:effectLst/>
                <a:uLnTx/>
                <a:uFillTx/>
                <a:latin typeface="+mj-lt"/>
                <a:ea typeface="+mj-ea"/>
                <a:cs typeface="+mj-cs"/>
              </a:rPr>
              <a:t>                  </a:t>
            </a:r>
            <a:endParaRPr kumimoji="0" lang="en-GB" sz="2000" b="1" i="0" u="none" strike="noStrike" kern="1200" cap="none" spc="0" normalizeH="0" baseline="0" noProof="0" dirty="0">
              <a:ln>
                <a:noFill/>
              </a:ln>
              <a:solidFill>
                <a:schemeClr val="accent2"/>
              </a:solidFill>
              <a:effectLst/>
              <a:uLnTx/>
              <a:uFillTx/>
              <a:latin typeface="+mj-lt"/>
              <a:ea typeface="+mj-ea"/>
              <a:cs typeface="+mj-cs"/>
            </a:endParaRPr>
          </a:p>
        </p:txBody>
      </p:sp>
    </p:spTree>
    <p:extLst>
      <p:ext uri="{BB962C8B-B14F-4D97-AF65-F5344CB8AC3E}">
        <p14:creationId xmlns="" xmlns:p14="http://schemas.microsoft.com/office/powerpoint/2010/main" val="34016738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ounded Rectangle 18"/>
          <p:cNvSpPr/>
          <p:nvPr/>
        </p:nvSpPr>
        <p:spPr>
          <a:xfrm>
            <a:off x="2083981" y="216309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0" name="Rounded Rectangle 19"/>
          <p:cNvSpPr/>
          <p:nvPr/>
        </p:nvSpPr>
        <p:spPr>
          <a:xfrm>
            <a:off x="2083981" y="288042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1" name="Rounded Rectangle 20"/>
          <p:cNvSpPr/>
          <p:nvPr/>
        </p:nvSpPr>
        <p:spPr>
          <a:xfrm>
            <a:off x="2083981" y="3597755"/>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 name="Rounded Rectangle 4"/>
          <p:cNvSpPr/>
          <p:nvPr/>
        </p:nvSpPr>
        <p:spPr>
          <a:xfrm>
            <a:off x="2083981" y="144576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l-GR" dirty="0"/>
              <a:t>                Στόχοι Ιατρικής θεραπείας μέσω διατροφής </a:t>
            </a:r>
            <a:r>
              <a:rPr lang="en-GB" dirty="0"/>
              <a:t/>
            </a:r>
            <a:br>
              <a:rPr lang="en-GB" dirty="0"/>
            </a:br>
            <a:r>
              <a:rPr lang="el-GR" dirty="0"/>
              <a:t>             </a:t>
            </a:r>
            <a:r>
              <a:rPr lang="en-GB" sz="1800" b="0" dirty="0">
                <a:solidFill>
                  <a:srgbClr val="009FDA"/>
                </a:solidFill>
              </a:rPr>
              <a:t>ADA position statement on nutritional recommendations </a:t>
            </a:r>
            <a:endParaRPr lang="en-GB" b="0" dirty="0">
              <a:solidFill>
                <a:srgbClr val="009FDA"/>
              </a:solidFill>
            </a:endParaRPr>
          </a:p>
        </p:txBody>
      </p:sp>
      <p:sp>
        <p:nvSpPr>
          <p:cNvPr id="9" name="BulletBoxLightSmall"/>
          <p:cNvSpPr txBox="1">
            <a:spLocks/>
          </p:cNvSpPr>
          <p:nvPr/>
        </p:nvSpPr>
        <p:spPr bwMode="auto">
          <a:xfrm>
            <a:off x="2419686" y="1566644"/>
            <a:ext cx="7214400" cy="215444"/>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n-US" sz="1400" dirty="0">
                <a:solidFill>
                  <a:srgbClr val="001965"/>
                </a:solidFill>
                <a:latin typeface="+mj-lt"/>
              </a:rPr>
              <a:t>  </a:t>
            </a:r>
            <a:r>
              <a:rPr lang="el-GR" sz="1400" dirty="0">
                <a:solidFill>
                  <a:srgbClr val="001965"/>
                </a:solidFill>
                <a:latin typeface="+mj-lt"/>
              </a:rPr>
              <a:t>Εξατομίκευση</a:t>
            </a:r>
            <a:endParaRPr lang="en-GB" sz="1400" b="0" dirty="0">
              <a:solidFill>
                <a:srgbClr val="001965"/>
              </a:solidFill>
              <a:latin typeface="+mj-lt"/>
            </a:endParaRPr>
          </a:p>
        </p:txBody>
      </p:sp>
      <p:sp>
        <p:nvSpPr>
          <p:cNvPr id="11" name="BulletBoxLightSmall"/>
          <p:cNvSpPr txBox="1">
            <a:spLocks/>
          </p:cNvSpPr>
          <p:nvPr/>
        </p:nvSpPr>
        <p:spPr bwMode="auto">
          <a:xfrm>
            <a:off x="2542570" y="2283974"/>
            <a:ext cx="7214400" cy="215444"/>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l-GR" sz="1400" dirty="0">
                <a:solidFill>
                  <a:srgbClr val="001965"/>
                </a:solidFill>
                <a:latin typeface="+mj-lt"/>
              </a:rPr>
              <a:t>Επίτευξη και διατήρηση φυσιολογικού βάρους</a:t>
            </a:r>
            <a:endParaRPr lang="en-GB" sz="1400" b="0" dirty="0">
              <a:solidFill>
                <a:srgbClr val="001965"/>
              </a:solidFill>
              <a:latin typeface="+mj-lt"/>
            </a:endParaRPr>
          </a:p>
        </p:txBody>
      </p:sp>
      <p:sp>
        <p:nvSpPr>
          <p:cNvPr id="15" name="BulletBoxLightSmall"/>
          <p:cNvSpPr txBox="1">
            <a:spLocks/>
          </p:cNvSpPr>
          <p:nvPr/>
        </p:nvSpPr>
        <p:spPr bwMode="auto">
          <a:xfrm>
            <a:off x="2542570" y="3718633"/>
            <a:ext cx="7214400" cy="215444"/>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l-GR" sz="1400" dirty="0">
                <a:solidFill>
                  <a:srgbClr val="001965"/>
                </a:solidFill>
              </a:rPr>
              <a:t>Πρόληψη/καθυστέρηση εμφάνισης επιπλοκών (ΚΑΝ)</a:t>
            </a:r>
            <a:endParaRPr lang="en-GB" sz="1400" dirty="0">
              <a:solidFill>
                <a:srgbClr val="001965"/>
              </a:solidFill>
            </a:endParaRPr>
          </a:p>
        </p:txBody>
      </p:sp>
      <p:sp>
        <p:nvSpPr>
          <p:cNvPr id="3" name="Rounded Rectangle 2"/>
          <p:cNvSpPr/>
          <p:nvPr/>
        </p:nvSpPr>
        <p:spPr>
          <a:xfrm>
            <a:off x="317502" y="1219200"/>
            <a:ext cx="1881168" cy="3054849"/>
          </a:xfrm>
          <a:prstGeom prst="roundRect">
            <a:avLst>
              <a:gd name="adj" fmla="val 9567"/>
            </a:avLst>
          </a:prstGeom>
          <a:solidFill>
            <a:srgbClr val="001965"/>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4" name="Rectangle 3"/>
          <p:cNvSpPr/>
          <p:nvPr/>
        </p:nvSpPr>
        <p:spPr>
          <a:xfrm>
            <a:off x="330202" y="1592462"/>
            <a:ext cx="1868468" cy="1569660"/>
          </a:xfrm>
          <a:prstGeom prst="rect">
            <a:avLst/>
          </a:prstGeom>
        </p:spPr>
        <p:txBody>
          <a:bodyPr wrap="square">
            <a:spAutoFit/>
          </a:bodyPr>
          <a:lstStyle/>
          <a:p>
            <a:pPr>
              <a:lnSpc>
                <a:spcPct val="150000"/>
              </a:lnSpc>
            </a:pPr>
            <a:r>
              <a:rPr lang="el-GR" sz="1600" b="1" dirty="0">
                <a:solidFill>
                  <a:srgbClr val="FFFFFF"/>
                </a:solidFill>
                <a:sym typeface="Verdana"/>
              </a:rPr>
              <a:t>Στόχοι ΜΝΤ</a:t>
            </a:r>
          </a:p>
          <a:p>
            <a:pPr>
              <a:lnSpc>
                <a:spcPct val="150000"/>
              </a:lnSpc>
            </a:pPr>
            <a:r>
              <a:rPr lang="el-GR" sz="1600" b="1" dirty="0">
                <a:solidFill>
                  <a:srgbClr val="FFFFFF"/>
                </a:solidFill>
                <a:sym typeface="Verdana"/>
              </a:rPr>
              <a:t>σε ενήλικες ασθενείς με ΣΔ</a:t>
            </a:r>
            <a:endParaRPr lang="en-GB" sz="1600" b="1" dirty="0">
              <a:solidFill>
                <a:srgbClr val="FFFFFF"/>
              </a:solidFill>
              <a:sym typeface="Verdana"/>
            </a:endParaRPr>
          </a:p>
        </p:txBody>
      </p:sp>
      <p:sp>
        <p:nvSpPr>
          <p:cNvPr id="8" name="Oval 7"/>
          <p:cNvSpPr/>
          <p:nvPr/>
        </p:nvSpPr>
        <p:spPr>
          <a:xfrm>
            <a:off x="1962486" y="144576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1</a:t>
            </a:r>
          </a:p>
        </p:txBody>
      </p:sp>
      <p:sp>
        <p:nvSpPr>
          <p:cNvPr id="14" name="Oval 13"/>
          <p:cNvSpPr/>
          <p:nvPr/>
        </p:nvSpPr>
        <p:spPr>
          <a:xfrm>
            <a:off x="1962486" y="216309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2</a:t>
            </a:r>
          </a:p>
        </p:txBody>
      </p:sp>
      <p:sp>
        <p:nvSpPr>
          <p:cNvPr id="17" name="Oval 16"/>
          <p:cNvSpPr/>
          <p:nvPr/>
        </p:nvSpPr>
        <p:spPr>
          <a:xfrm>
            <a:off x="1962486" y="288042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3</a:t>
            </a:r>
          </a:p>
        </p:txBody>
      </p:sp>
      <p:sp>
        <p:nvSpPr>
          <p:cNvPr id="18" name="Oval 17"/>
          <p:cNvSpPr/>
          <p:nvPr/>
        </p:nvSpPr>
        <p:spPr>
          <a:xfrm>
            <a:off x="1962486" y="3597755"/>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4</a:t>
            </a:r>
          </a:p>
        </p:txBody>
      </p:sp>
      <p:sp>
        <p:nvSpPr>
          <p:cNvPr id="28" name="Text Placeholder 1"/>
          <p:cNvSpPr>
            <a:spLocks noGrp="1"/>
          </p:cNvSpPr>
          <p:nvPr>
            <p:ph type="body" sz="quarter" idx="10"/>
          </p:nvPr>
        </p:nvSpPr>
        <p:spPr>
          <a:xfrm>
            <a:off x="329776" y="4639788"/>
            <a:ext cx="8509000" cy="407789"/>
          </a:xfrm>
        </p:spPr>
        <p:txBody>
          <a:bodyPr anchor="b">
            <a:noAutofit/>
          </a:bodyPr>
          <a:lstStyle/>
          <a:p>
            <a:r>
              <a:rPr lang="en-GB" sz="1400" b="1" dirty="0">
                <a:solidFill>
                  <a:schemeClr val="tx1"/>
                </a:solidFill>
              </a:rPr>
              <a:t>ADA, American Diabetes Association </a:t>
            </a:r>
            <a:br>
              <a:rPr lang="en-GB" sz="1400" b="1" dirty="0">
                <a:solidFill>
                  <a:schemeClr val="tx1"/>
                </a:solidFill>
              </a:rPr>
            </a:br>
            <a:r>
              <a:rPr lang="en-GB" sz="1400" b="1" dirty="0">
                <a:solidFill>
                  <a:schemeClr val="tx1"/>
                </a:solidFill>
              </a:rPr>
              <a:t>Fox CS et. al. </a:t>
            </a:r>
            <a:r>
              <a:rPr lang="en-GB" sz="1400" b="1" i="1" dirty="0">
                <a:solidFill>
                  <a:schemeClr val="tx1"/>
                </a:solidFill>
              </a:rPr>
              <a:t>Diabetes Care </a:t>
            </a:r>
            <a:r>
              <a:rPr lang="en-GB" sz="1400" b="1" dirty="0">
                <a:solidFill>
                  <a:schemeClr val="tx1"/>
                </a:solidFill>
              </a:rPr>
              <a:t>2015 Sep;38(9):1777-803; Evert AB et al. </a:t>
            </a:r>
            <a:r>
              <a:rPr lang="en-GB" sz="1400" b="1" i="1" dirty="0">
                <a:solidFill>
                  <a:schemeClr val="tx1"/>
                </a:solidFill>
              </a:rPr>
              <a:t>Diabetes Care </a:t>
            </a:r>
            <a:r>
              <a:rPr lang="en-GB" sz="1400" b="1" dirty="0">
                <a:solidFill>
                  <a:schemeClr val="tx1"/>
                </a:solidFill>
              </a:rPr>
              <a:t>2014;37(Suppl. 1):S120–S143 </a:t>
            </a:r>
          </a:p>
        </p:txBody>
      </p:sp>
      <p:sp>
        <p:nvSpPr>
          <p:cNvPr id="7" name="TextBox 6">
            <a:extLst>
              <a:ext uri="{FF2B5EF4-FFF2-40B4-BE49-F238E27FC236}">
                <a16:creationId xmlns="" xmlns:a16="http://schemas.microsoft.com/office/drawing/2014/main" id="{5B73FF40-3938-5627-2D1B-8A584E172549}"/>
              </a:ext>
            </a:extLst>
          </p:cNvPr>
          <p:cNvSpPr txBox="1"/>
          <p:nvPr/>
        </p:nvSpPr>
        <p:spPr>
          <a:xfrm>
            <a:off x="2413953" y="2855441"/>
            <a:ext cx="6347141" cy="523220"/>
          </a:xfrm>
          <a:prstGeom prst="rect">
            <a:avLst/>
          </a:prstGeom>
          <a:noFill/>
        </p:spPr>
        <p:txBody>
          <a:bodyPr wrap="square">
            <a:spAutoFit/>
          </a:bodyPr>
          <a:lstStyle/>
          <a:p>
            <a:pPr marL="0" indent="0">
              <a:buNone/>
            </a:pPr>
            <a:r>
              <a:rPr lang="el-GR" sz="1400" b="1" dirty="0">
                <a:solidFill>
                  <a:srgbClr val="001965"/>
                </a:solidFill>
                <a:latin typeface="+mj-lt"/>
              </a:rPr>
              <a:t>Παροχή εργαλείων για ανάπτυξη διατροφικού πλάνου στον ασθενή</a:t>
            </a:r>
            <a:endParaRPr lang="en-GB" sz="1400" b="1" dirty="0">
              <a:solidFill>
                <a:srgbClr val="001965"/>
              </a:solidFill>
              <a:latin typeface="+mj-lt"/>
            </a:endParaRPr>
          </a:p>
        </p:txBody>
      </p:sp>
    </p:spTree>
    <p:extLst>
      <p:ext uri="{BB962C8B-B14F-4D97-AF65-F5344CB8AC3E}">
        <p14:creationId xmlns="" xmlns:p14="http://schemas.microsoft.com/office/powerpoint/2010/main" val="109352690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a:t>ΣΧΕΔΙΑΣΜΟΣ ΓΕΥΜΑΤΩΝ</a:t>
            </a:r>
          </a:p>
        </p:txBody>
      </p:sp>
      <p:sp>
        <p:nvSpPr>
          <p:cNvPr id="3" name="2 - Θέση κειμένου"/>
          <p:cNvSpPr>
            <a:spLocks noGrp="1"/>
          </p:cNvSpPr>
          <p:nvPr>
            <p:ph type="body" idx="1"/>
          </p:nvPr>
        </p:nvSpPr>
        <p:spPr/>
        <p:txBody>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4B01E8EF-57E8-4F85-90EB-163CEE512F88}" type="slidenum">
              <a:rPr lang="en-GB" smtClean="0"/>
              <a:pPr>
                <a:defRPr/>
              </a:pPr>
              <a:t>54</a:t>
            </a:fld>
            <a:endParaRPr lang="en-GB" dirty="0"/>
          </a:p>
        </p:txBody>
      </p:sp>
      <p:pic>
        <p:nvPicPr>
          <p:cNvPr id="153602" name="Picture 2" descr="C:\Users\Σπύρος\Desktop\DXNHZC2WkAI5J29.jpg"/>
          <p:cNvPicPr>
            <a:picLocks noChangeAspect="1" noChangeArrowheads="1"/>
          </p:cNvPicPr>
          <p:nvPr/>
        </p:nvPicPr>
        <p:blipFill>
          <a:blip r:embed="rId2" cstate="print"/>
          <a:srcRect/>
          <a:stretch>
            <a:fillRect/>
          </a:stretch>
        </p:blipFill>
        <p:spPr bwMode="auto">
          <a:xfrm>
            <a:off x="1588770" y="949050"/>
            <a:ext cx="5840730" cy="41090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endParaRPr lang="el-GR" dirty="0"/>
          </a:p>
        </p:txBody>
      </p:sp>
      <p:sp>
        <p:nvSpPr>
          <p:cNvPr id="3" name="2 - Θέση κειμένου"/>
          <p:cNvSpPr>
            <a:spLocks noGrp="1"/>
          </p:cNvSpPr>
          <p:nvPr>
            <p:ph type="body" idx="1"/>
          </p:nvPr>
        </p:nvSpPr>
        <p:spPr/>
        <p:txBody>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4B01E8EF-57E8-4F85-90EB-163CEE512F88}" type="slidenum">
              <a:rPr lang="en-GB" smtClean="0"/>
              <a:pPr>
                <a:defRPr/>
              </a:pPr>
              <a:t>55</a:t>
            </a:fld>
            <a:endParaRPr lang="en-GB" dirty="0"/>
          </a:p>
        </p:txBody>
      </p:sp>
      <p:pic>
        <p:nvPicPr>
          <p:cNvPr id="152578" name="Picture 2"/>
          <p:cNvPicPr>
            <a:picLocks noChangeAspect="1" noChangeArrowheads="1"/>
          </p:cNvPicPr>
          <p:nvPr/>
        </p:nvPicPr>
        <p:blipFill>
          <a:blip r:embed="rId2" cstate="print"/>
          <a:srcRect/>
          <a:stretch>
            <a:fillRect/>
          </a:stretch>
        </p:blipFill>
        <p:spPr bwMode="auto">
          <a:xfrm>
            <a:off x="1657350" y="895350"/>
            <a:ext cx="5829300" cy="424815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1976438" y="0"/>
            <a:ext cx="5819775" cy="1038225"/>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endParaRPr lang="el-GR"/>
          </a:p>
        </p:txBody>
      </p:sp>
      <p:sp>
        <p:nvSpPr>
          <p:cNvPr id="3" name="2 - Θέση κειμένου"/>
          <p:cNvSpPr>
            <a:spLocks noGrp="1"/>
          </p:cNvSpPr>
          <p:nvPr>
            <p:ph type="body" idx="1"/>
          </p:nvPr>
        </p:nvSpPr>
        <p:spPr/>
        <p:txBody>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4B01E8EF-57E8-4F85-90EB-163CEE512F88}" type="slidenum">
              <a:rPr lang="en-GB" smtClean="0"/>
              <a:pPr>
                <a:defRPr/>
              </a:pPr>
              <a:t>56</a:t>
            </a:fld>
            <a:endParaRPr lang="en-GB" dirty="0"/>
          </a:p>
        </p:txBody>
      </p:sp>
      <p:pic>
        <p:nvPicPr>
          <p:cNvPr id="151554" name="Picture 2"/>
          <p:cNvPicPr>
            <a:picLocks noChangeAspect="1" noChangeArrowheads="1"/>
          </p:cNvPicPr>
          <p:nvPr/>
        </p:nvPicPr>
        <p:blipFill>
          <a:blip r:embed="rId2" cstate="print"/>
          <a:srcRect/>
          <a:stretch>
            <a:fillRect/>
          </a:stretch>
        </p:blipFill>
        <p:spPr bwMode="auto">
          <a:xfrm>
            <a:off x="1662113" y="105051"/>
            <a:ext cx="5819775" cy="1038225"/>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2333625" y="4600575"/>
            <a:ext cx="4476750" cy="352425"/>
          </a:xfrm>
          <a:prstGeom prst="rect">
            <a:avLst/>
          </a:prstGeom>
          <a:noFill/>
          <a:ln w="9525">
            <a:noFill/>
            <a:miter lim="800000"/>
            <a:headEnd/>
            <a:tailEnd/>
          </a:ln>
        </p:spPr>
      </p:pic>
      <p:pic>
        <p:nvPicPr>
          <p:cNvPr id="151556" name="Picture 4"/>
          <p:cNvPicPr>
            <a:picLocks noChangeAspect="1" noChangeArrowheads="1"/>
          </p:cNvPicPr>
          <p:nvPr/>
        </p:nvPicPr>
        <p:blipFill>
          <a:blip r:embed="rId4" cstate="print"/>
          <a:srcRect/>
          <a:stretch>
            <a:fillRect/>
          </a:stretch>
        </p:blipFill>
        <p:spPr bwMode="auto">
          <a:xfrm>
            <a:off x="657225" y="1476375"/>
            <a:ext cx="7370357" cy="281940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16800" y="1198419"/>
            <a:ext cx="8510400" cy="3069594"/>
          </a:xfrm>
        </p:spPr>
        <p:txBody>
          <a:bodyPr/>
          <a:lstStyle/>
          <a:p>
            <a:pPr>
              <a:lnSpc>
                <a:spcPct val="150000"/>
              </a:lnSpc>
            </a:pPr>
            <a:r>
              <a:rPr lang="el-GR" dirty="0"/>
              <a:t>Χρήση </a:t>
            </a:r>
            <a:r>
              <a:rPr lang="en-US" dirty="0"/>
              <a:t>mobile apps </a:t>
            </a:r>
            <a:r>
              <a:rPr lang="el-GR" dirty="0"/>
              <a:t>και φορητών συσκευών για την επίτευξη απώλειας βάρους </a:t>
            </a:r>
          </a:p>
          <a:p>
            <a:pPr>
              <a:lnSpc>
                <a:spcPct val="150000"/>
              </a:lnSpc>
            </a:pPr>
            <a:r>
              <a:rPr lang="el-GR" dirty="0"/>
              <a:t>Ανάλυση θερμιδικής πρόσληψης ,ημερήσιας φυσικής δραστηριότητας</a:t>
            </a:r>
          </a:p>
          <a:p>
            <a:pPr>
              <a:lnSpc>
                <a:spcPct val="150000"/>
              </a:lnSpc>
            </a:pPr>
            <a:r>
              <a:rPr lang="el-GR" dirty="0"/>
              <a:t>‘</a:t>
            </a:r>
            <a:r>
              <a:rPr lang="el-GR" dirty="0" err="1"/>
              <a:t>Αμεση</a:t>
            </a:r>
            <a:r>
              <a:rPr lang="el-GR" dirty="0"/>
              <a:t> </a:t>
            </a:r>
            <a:r>
              <a:rPr lang="el-GR" dirty="0" err="1"/>
              <a:t>διαδραστική</a:t>
            </a:r>
            <a:r>
              <a:rPr lang="el-GR" dirty="0"/>
              <a:t> σχέση (</a:t>
            </a:r>
            <a:r>
              <a:rPr lang="en-US" dirty="0"/>
              <a:t>SMART) </a:t>
            </a:r>
          </a:p>
        </p:txBody>
      </p:sp>
      <p:sp>
        <p:nvSpPr>
          <p:cNvPr id="3" name="2 - Τίτλος"/>
          <p:cNvSpPr>
            <a:spLocks noGrp="1"/>
          </p:cNvSpPr>
          <p:nvPr>
            <p:ph type="title"/>
          </p:nvPr>
        </p:nvSpPr>
        <p:spPr/>
        <p:txBody>
          <a:bodyPr>
            <a:normAutofit fontScale="90000"/>
          </a:bodyPr>
          <a:lstStyle/>
          <a:p>
            <a:r>
              <a:rPr lang="el-GR" dirty="0"/>
              <a:t>                 Τεχνολογία στο σακχαρώδη διαβήτη</a:t>
            </a:r>
          </a:p>
        </p:txBody>
      </p:sp>
      <p:sp>
        <p:nvSpPr>
          <p:cNvPr id="4" name="3 - Θέση κειμένου"/>
          <p:cNvSpPr>
            <a:spLocks noGrp="1"/>
          </p:cNvSpPr>
          <p:nvPr>
            <p:ph type="body" sz="quarter" idx="10"/>
          </p:nvPr>
        </p:nvSpPr>
        <p:spPr/>
        <p:txBody>
          <a:bodyPr/>
          <a:lstStyle/>
          <a:p>
            <a:endParaRPr lang="el-G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ounded Rectangle 18"/>
          <p:cNvSpPr/>
          <p:nvPr/>
        </p:nvSpPr>
        <p:spPr>
          <a:xfrm>
            <a:off x="2083981" y="216309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0" name="Rounded Rectangle 19"/>
          <p:cNvSpPr/>
          <p:nvPr/>
        </p:nvSpPr>
        <p:spPr>
          <a:xfrm>
            <a:off x="2083981" y="288042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1" name="Rounded Rectangle 20"/>
          <p:cNvSpPr/>
          <p:nvPr/>
        </p:nvSpPr>
        <p:spPr>
          <a:xfrm>
            <a:off x="2083981" y="3597755"/>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 name="Rounded Rectangle 4"/>
          <p:cNvSpPr/>
          <p:nvPr/>
        </p:nvSpPr>
        <p:spPr>
          <a:xfrm>
            <a:off x="2083981" y="1445766"/>
            <a:ext cx="6755221" cy="457200"/>
          </a:xfrm>
          <a:prstGeom prst="roundRect">
            <a:avLst/>
          </a:prstGeom>
          <a:no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l-GR" dirty="0"/>
              <a:t>                Στόχοι Ιατρικής θεραπείας μέσω διατροφής </a:t>
            </a:r>
            <a:r>
              <a:rPr lang="en-GB" dirty="0"/>
              <a:t/>
            </a:r>
            <a:br>
              <a:rPr lang="en-GB" dirty="0"/>
            </a:br>
            <a:r>
              <a:rPr lang="el-GR" dirty="0"/>
              <a:t>             </a:t>
            </a:r>
            <a:r>
              <a:rPr lang="en-GB" sz="1800" b="0" dirty="0">
                <a:solidFill>
                  <a:srgbClr val="009FDA"/>
                </a:solidFill>
              </a:rPr>
              <a:t>ADA position statement on nutritional recommendations </a:t>
            </a:r>
            <a:endParaRPr lang="en-GB" b="0" dirty="0">
              <a:solidFill>
                <a:srgbClr val="009FDA"/>
              </a:solidFill>
            </a:endParaRPr>
          </a:p>
        </p:txBody>
      </p:sp>
      <p:sp>
        <p:nvSpPr>
          <p:cNvPr id="9" name="BulletBoxLightSmall"/>
          <p:cNvSpPr txBox="1">
            <a:spLocks/>
          </p:cNvSpPr>
          <p:nvPr/>
        </p:nvSpPr>
        <p:spPr bwMode="auto">
          <a:xfrm>
            <a:off x="2419686" y="1566644"/>
            <a:ext cx="7214400" cy="215444"/>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n-US" sz="1400" dirty="0">
                <a:solidFill>
                  <a:srgbClr val="001965"/>
                </a:solidFill>
                <a:latin typeface="+mj-lt"/>
              </a:rPr>
              <a:t>  </a:t>
            </a:r>
            <a:r>
              <a:rPr lang="el-GR" sz="1400" dirty="0">
                <a:solidFill>
                  <a:srgbClr val="001965"/>
                </a:solidFill>
                <a:latin typeface="+mj-lt"/>
              </a:rPr>
              <a:t>Εξατομίκευση </a:t>
            </a:r>
            <a:endParaRPr lang="en-GB" sz="1400" b="0" dirty="0">
              <a:solidFill>
                <a:srgbClr val="001965"/>
              </a:solidFill>
              <a:latin typeface="+mj-lt"/>
            </a:endParaRPr>
          </a:p>
        </p:txBody>
      </p:sp>
      <p:sp>
        <p:nvSpPr>
          <p:cNvPr id="11" name="BulletBoxLightSmall"/>
          <p:cNvSpPr txBox="1">
            <a:spLocks/>
          </p:cNvSpPr>
          <p:nvPr/>
        </p:nvSpPr>
        <p:spPr bwMode="auto">
          <a:xfrm>
            <a:off x="2542570" y="2283974"/>
            <a:ext cx="7214400" cy="215444"/>
          </a:xfrm>
          <a:prstGeom prst="rect">
            <a:avLst/>
          </a:prstGeom>
          <a:noFill/>
          <a:ln>
            <a:noFill/>
          </a:ln>
          <a:effectLst/>
          <a:extLst>
            <a:ext uri="{909E8E84-426E-40DD-AFC4-6F175D3DCCD1}">
              <a14:hiddenFill xmlns="" xmlns:a14="http://schemas.microsoft.com/office/drawing/2010/main">
                <a:solidFill>
                  <a:srgbClr val="E8E6E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179388" indent="-179388" algn="l" rtl="0" eaLnBrk="1" fontAlgn="base" hangingPunct="1">
              <a:spcBef>
                <a:spcPct val="20000"/>
              </a:spcBef>
              <a:spcAft>
                <a:spcPct val="0"/>
              </a:spcAft>
              <a:buClr>
                <a:schemeClr val="accent1"/>
              </a:buClr>
              <a:buChar char="•"/>
              <a:defRPr sz="2200">
                <a:solidFill>
                  <a:schemeClr val="accent2"/>
                </a:solidFill>
                <a:latin typeface="+mn-lt"/>
                <a:ea typeface="+mn-ea"/>
                <a:cs typeface="+mn-cs"/>
              </a:defRPr>
            </a:lvl1pPr>
            <a:lvl2pPr marL="357188" indent="-171450"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2pPr>
            <a:lvl3pPr marL="538163" indent="-180975" algn="l" rtl="0" eaLnBrk="1" fontAlgn="base" hangingPunct="1">
              <a:spcBef>
                <a:spcPct val="20000"/>
              </a:spcBef>
              <a:spcAft>
                <a:spcPct val="0"/>
              </a:spcAft>
              <a:buClr>
                <a:schemeClr val="accent2"/>
              </a:buClr>
              <a:buFont typeface="Verdana" pitchFamily="34" charset="0"/>
              <a:buChar char="▪"/>
              <a:defRPr sz="2200">
                <a:solidFill>
                  <a:schemeClr val="accent2"/>
                </a:solidFill>
                <a:latin typeface="+mn-lt"/>
              </a:defRPr>
            </a:lvl3pPr>
            <a:lvl4pPr marL="714375" indent="-176213" algn="l" rtl="0" eaLnBrk="1" fontAlgn="base" hangingPunct="1">
              <a:spcBef>
                <a:spcPct val="20000"/>
              </a:spcBef>
              <a:spcAft>
                <a:spcPct val="0"/>
              </a:spcAft>
              <a:buClr>
                <a:schemeClr val="folHlink"/>
              </a:buClr>
              <a:buChar char="•"/>
              <a:defRPr sz="2200">
                <a:solidFill>
                  <a:schemeClr val="accent2"/>
                </a:solidFill>
                <a:latin typeface="+mn-lt"/>
              </a:defRPr>
            </a:lvl4pPr>
            <a:lvl5pPr marL="900113" indent="-185738" algn="l" rtl="0" eaLnBrk="1" fontAlgn="base" hangingPunct="1">
              <a:spcBef>
                <a:spcPct val="20000"/>
              </a:spcBef>
              <a:spcAft>
                <a:spcPct val="0"/>
              </a:spcAft>
              <a:buClr>
                <a:schemeClr val="tx1"/>
              </a:buClr>
              <a:buChar char="•"/>
              <a:defRPr sz="2200">
                <a:solidFill>
                  <a:schemeClr val="accent2"/>
                </a:solidFill>
                <a:latin typeface="+mn-lt"/>
              </a:defRPr>
            </a:lvl5pPr>
            <a:lvl6pPr marL="2881313" indent="-277813" algn="l" rtl="0" eaLnBrk="1" fontAlgn="base" hangingPunct="1">
              <a:spcBef>
                <a:spcPct val="20000"/>
              </a:spcBef>
              <a:spcAft>
                <a:spcPct val="0"/>
              </a:spcAft>
              <a:buClr>
                <a:schemeClr val="tx1"/>
              </a:buClr>
              <a:buChar char="•"/>
              <a:defRPr sz="1400">
                <a:solidFill>
                  <a:schemeClr val="accent2"/>
                </a:solidFill>
                <a:latin typeface="+mn-lt"/>
              </a:defRPr>
            </a:lvl6pPr>
            <a:lvl7pPr marL="3338513" indent="-277813" algn="l" rtl="0" eaLnBrk="1" fontAlgn="base" hangingPunct="1">
              <a:spcBef>
                <a:spcPct val="20000"/>
              </a:spcBef>
              <a:spcAft>
                <a:spcPct val="0"/>
              </a:spcAft>
              <a:buClr>
                <a:schemeClr val="tx1"/>
              </a:buClr>
              <a:buChar char="•"/>
              <a:defRPr sz="1400">
                <a:solidFill>
                  <a:schemeClr val="accent2"/>
                </a:solidFill>
                <a:latin typeface="+mn-lt"/>
              </a:defRPr>
            </a:lvl7pPr>
            <a:lvl8pPr marL="3795713" indent="-277813" algn="l" rtl="0" eaLnBrk="1" fontAlgn="base" hangingPunct="1">
              <a:spcBef>
                <a:spcPct val="20000"/>
              </a:spcBef>
              <a:spcAft>
                <a:spcPct val="0"/>
              </a:spcAft>
              <a:buClr>
                <a:schemeClr val="tx1"/>
              </a:buClr>
              <a:buChar char="•"/>
              <a:defRPr sz="1400">
                <a:solidFill>
                  <a:schemeClr val="accent2"/>
                </a:solidFill>
                <a:latin typeface="+mn-lt"/>
              </a:defRPr>
            </a:lvl8pPr>
            <a:lvl9pPr marL="4252913" indent="-277813" algn="l" rtl="0" eaLnBrk="1" fontAlgn="base" hangingPunct="1">
              <a:spcBef>
                <a:spcPct val="20000"/>
              </a:spcBef>
              <a:spcAft>
                <a:spcPct val="0"/>
              </a:spcAft>
              <a:buClr>
                <a:schemeClr val="tx1"/>
              </a:buClr>
              <a:buChar char="•"/>
              <a:defRPr sz="1400">
                <a:solidFill>
                  <a:schemeClr val="accent2"/>
                </a:solidFill>
                <a:latin typeface="+mn-lt"/>
              </a:defRPr>
            </a:lvl9pPr>
          </a:lstStyle>
          <a:p>
            <a:pPr marL="0" indent="0">
              <a:buNone/>
            </a:pPr>
            <a:r>
              <a:rPr lang="el-GR" sz="1400" dirty="0">
                <a:solidFill>
                  <a:srgbClr val="001965"/>
                </a:solidFill>
                <a:latin typeface="+mj-lt"/>
              </a:rPr>
              <a:t>Επίτευξη και διατήρηση φυσιολογικού βάρους</a:t>
            </a:r>
            <a:endParaRPr lang="en-GB" sz="1400" b="0" dirty="0">
              <a:solidFill>
                <a:srgbClr val="001965"/>
              </a:solidFill>
              <a:latin typeface="+mj-lt"/>
            </a:endParaRPr>
          </a:p>
        </p:txBody>
      </p:sp>
      <p:sp>
        <p:nvSpPr>
          <p:cNvPr id="3" name="Rounded Rectangle 2"/>
          <p:cNvSpPr/>
          <p:nvPr/>
        </p:nvSpPr>
        <p:spPr>
          <a:xfrm>
            <a:off x="317502" y="1219200"/>
            <a:ext cx="1881168" cy="3054849"/>
          </a:xfrm>
          <a:prstGeom prst="roundRect">
            <a:avLst>
              <a:gd name="adj" fmla="val 9567"/>
            </a:avLst>
          </a:prstGeom>
          <a:solidFill>
            <a:srgbClr val="001965"/>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4" name="Rectangle 3"/>
          <p:cNvSpPr/>
          <p:nvPr/>
        </p:nvSpPr>
        <p:spPr>
          <a:xfrm>
            <a:off x="330202" y="1592462"/>
            <a:ext cx="1868468" cy="1569660"/>
          </a:xfrm>
          <a:prstGeom prst="rect">
            <a:avLst/>
          </a:prstGeom>
        </p:spPr>
        <p:txBody>
          <a:bodyPr wrap="square">
            <a:spAutoFit/>
          </a:bodyPr>
          <a:lstStyle/>
          <a:p>
            <a:pPr>
              <a:lnSpc>
                <a:spcPct val="150000"/>
              </a:lnSpc>
            </a:pPr>
            <a:r>
              <a:rPr lang="el-GR" sz="1600" b="1" dirty="0">
                <a:solidFill>
                  <a:srgbClr val="FFFFFF"/>
                </a:solidFill>
                <a:sym typeface="Verdana"/>
              </a:rPr>
              <a:t>Στόχοι ΜΝΤ</a:t>
            </a:r>
          </a:p>
          <a:p>
            <a:pPr>
              <a:lnSpc>
                <a:spcPct val="150000"/>
              </a:lnSpc>
            </a:pPr>
            <a:r>
              <a:rPr lang="el-GR" sz="1600" b="1" dirty="0">
                <a:solidFill>
                  <a:srgbClr val="FFFFFF"/>
                </a:solidFill>
                <a:sym typeface="Verdana"/>
              </a:rPr>
              <a:t>σε ενήλικες ασθενείς με ΣΔ</a:t>
            </a:r>
            <a:endParaRPr lang="en-GB" sz="1600" b="1" dirty="0">
              <a:solidFill>
                <a:srgbClr val="FFFFFF"/>
              </a:solidFill>
              <a:sym typeface="Verdana"/>
            </a:endParaRPr>
          </a:p>
        </p:txBody>
      </p:sp>
      <p:sp>
        <p:nvSpPr>
          <p:cNvPr id="8" name="Oval 7"/>
          <p:cNvSpPr/>
          <p:nvPr/>
        </p:nvSpPr>
        <p:spPr>
          <a:xfrm>
            <a:off x="1962486" y="144576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1</a:t>
            </a:r>
          </a:p>
        </p:txBody>
      </p:sp>
      <p:sp>
        <p:nvSpPr>
          <p:cNvPr id="14" name="Oval 13"/>
          <p:cNvSpPr/>
          <p:nvPr/>
        </p:nvSpPr>
        <p:spPr>
          <a:xfrm>
            <a:off x="1962486" y="216309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2</a:t>
            </a:r>
          </a:p>
        </p:txBody>
      </p:sp>
      <p:sp>
        <p:nvSpPr>
          <p:cNvPr id="17" name="Oval 16"/>
          <p:cNvSpPr/>
          <p:nvPr/>
        </p:nvSpPr>
        <p:spPr>
          <a:xfrm>
            <a:off x="1962486" y="2880426"/>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3</a:t>
            </a:r>
          </a:p>
        </p:txBody>
      </p:sp>
      <p:sp>
        <p:nvSpPr>
          <p:cNvPr id="18" name="Oval 17"/>
          <p:cNvSpPr/>
          <p:nvPr/>
        </p:nvSpPr>
        <p:spPr>
          <a:xfrm>
            <a:off x="1962486" y="3597755"/>
            <a:ext cx="457200" cy="457200"/>
          </a:xfrm>
          <a:prstGeom prst="ellipse">
            <a:avLst/>
          </a:prstGeom>
          <a:solidFill>
            <a:srgbClr val="009FDA"/>
          </a:solidFill>
          <a:ln w="19050">
            <a:solidFill>
              <a:srgbClr val="FFFFF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dirty="0"/>
              <a:t>4</a:t>
            </a:r>
          </a:p>
        </p:txBody>
      </p:sp>
      <p:sp>
        <p:nvSpPr>
          <p:cNvPr id="28" name="Text Placeholder 1"/>
          <p:cNvSpPr>
            <a:spLocks noGrp="1"/>
          </p:cNvSpPr>
          <p:nvPr>
            <p:ph type="body" sz="quarter" idx="10"/>
          </p:nvPr>
        </p:nvSpPr>
        <p:spPr>
          <a:xfrm>
            <a:off x="329776" y="4639788"/>
            <a:ext cx="8509000" cy="407789"/>
          </a:xfrm>
        </p:spPr>
        <p:txBody>
          <a:bodyPr anchor="b">
            <a:noAutofit/>
          </a:bodyPr>
          <a:lstStyle/>
          <a:p>
            <a:r>
              <a:rPr lang="en-GB" sz="1400" b="1" dirty="0">
                <a:solidFill>
                  <a:schemeClr val="tx1"/>
                </a:solidFill>
              </a:rPr>
              <a:t>ADA, American Diabetes Association </a:t>
            </a:r>
            <a:br>
              <a:rPr lang="en-GB" sz="1400" b="1" dirty="0">
                <a:solidFill>
                  <a:schemeClr val="tx1"/>
                </a:solidFill>
              </a:rPr>
            </a:br>
            <a:r>
              <a:rPr lang="en-GB" sz="1400" b="1" dirty="0">
                <a:solidFill>
                  <a:schemeClr val="tx1"/>
                </a:solidFill>
              </a:rPr>
              <a:t>Fox CS et. al. </a:t>
            </a:r>
            <a:r>
              <a:rPr lang="en-GB" sz="1400" b="1" i="1" dirty="0">
                <a:solidFill>
                  <a:schemeClr val="tx1"/>
                </a:solidFill>
              </a:rPr>
              <a:t>Diabetes Care </a:t>
            </a:r>
            <a:r>
              <a:rPr lang="en-GB" sz="1400" b="1" dirty="0">
                <a:solidFill>
                  <a:schemeClr val="tx1"/>
                </a:solidFill>
              </a:rPr>
              <a:t>2015 Sep;38(9):1777-803; Evert AB et al. </a:t>
            </a:r>
            <a:r>
              <a:rPr lang="en-GB" sz="1400" b="1" i="1" dirty="0">
                <a:solidFill>
                  <a:schemeClr val="tx1"/>
                </a:solidFill>
              </a:rPr>
              <a:t>Diabetes Care </a:t>
            </a:r>
            <a:r>
              <a:rPr lang="en-GB" sz="1400" b="1" dirty="0">
                <a:solidFill>
                  <a:schemeClr val="tx1"/>
                </a:solidFill>
              </a:rPr>
              <a:t>2014;37(Suppl. 1):S120–S143 </a:t>
            </a:r>
          </a:p>
        </p:txBody>
      </p:sp>
      <p:sp>
        <p:nvSpPr>
          <p:cNvPr id="7" name="TextBox 6">
            <a:extLst>
              <a:ext uri="{FF2B5EF4-FFF2-40B4-BE49-F238E27FC236}">
                <a16:creationId xmlns="" xmlns:a16="http://schemas.microsoft.com/office/drawing/2014/main" id="{66961F5D-AB3A-907E-A119-392D55AF0E48}"/>
              </a:ext>
            </a:extLst>
          </p:cNvPr>
          <p:cNvSpPr txBox="1"/>
          <p:nvPr/>
        </p:nvSpPr>
        <p:spPr>
          <a:xfrm>
            <a:off x="2419686" y="3597755"/>
            <a:ext cx="6238539" cy="338554"/>
          </a:xfrm>
          <a:prstGeom prst="rect">
            <a:avLst/>
          </a:prstGeom>
          <a:noFill/>
        </p:spPr>
        <p:txBody>
          <a:bodyPr wrap="square">
            <a:spAutoFit/>
          </a:bodyPr>
          <a:lstStyle/>
          <a:p>
            <a:pPr marL="0" indent="0">
              <a:buNone/>
            </a:pPr>
            <a:r>
              <a:rPr lang="el-GR" sz="1600" b="1" dirty="0">
                <a:solidFill>
                  <a:srgbClr val="001965"/>
                </a:solidFill>
                <a:latin typeface="+mj-lt"/>
              </a:rPr>
              <a:t>Πρόληψη/καθυστέρηση εμφάνισης επιπλοκών (ΚΑΝ)</a:t>
            </a:r>
            <a:endParaRPr lang="en-GB" sz="1600" b="1" dirty="0">
              <a:solidFill>
                <a:srgbClr val="001965"/>
              </a:solidFill>
              <a:latin typeface="+mj-lt"/>
            </a:endParaRPr>
          </a:p>
        </p:txBody>
      </p:sp>
      <p:sp>
        <p:nvSpPr>
          <p:cNvPr id="12" name="TextBox 11">
            <a:extLst>
              <a:ext uri="{FF2B5EF4-FFF2-40B4-BE49-F238E27FC236}">
                <a16:creationId xmlns="" xmlns:a16="http://schemas.microsoft.com/office/drawing/2014/main" id="{0929658D-0063-4B46-AAAD-E31BCB844DEA}"/>
              </a:ext>
            </a:extLst>
          </p:cNvPr>
          <p:cNvSpPr txBox="1"/>
          <p:nvPr/>
        </p:nvSpPr>
        <p:spPr>
          <a:xfrm>
            <a:off x="2373966" y="2922003"/>
            <a:ext cx="6284259" cy="307777"/>
          </a:xfrm>
          <a:prstGeom prst="rect">
            <a:avLst/>
          </a:prstGeom>
          <a:noFill/>
        </p:spPr>
        <p:txBody>
          <a:bodyPr wrap="square">
            <a:spAutoFit/>
          </a:bodyPr>
          <a:lstStyle/>
          <a:p>
            <a:pPr marL="0" indent="0">
              <a:buNone/>
            </a:pPr>
            <a:r>
              <a:rPr lang="el-GR" sz="1400" dirty="0">
                <a:solidFill>
                  <a:srgbClr val="001965"/>
                </a:solidFill>
                <a:latin typeface="+mj-lt"/>
              </a:rPr>
              <a:t>Παροχή εργαλείων για ανάπτυξη διατροφικού πλάνου στον ασθενή</a:t>
            </a:r>
            <a:endParaRPr lang="en-GB" sz="1400" b="0" dirty="0">
              <a:solidFill>
                <a:srgbClr val="001965"/>
              </a:solidFill>
              <a:latin typeface="+mj-lt"/>
            </a:endParaRPr>
          </a:p>
        </p:txBody>
      </p:sp>
    </p:spTree>
    <p:extLst>
      <p:ext uri="{BB962C8B-B14F-4D97-AF65-F5344CB8AC3E}">
        <p14:creationId xmlns="" xmlns:p14="http://schemas.microsoft.com/office/powerpoint/2010/main" val="15521211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 xmlns:a16="http://schemas.microsoft.com/office/drawing/2014/main" id="{5C6BA1A8-2D52-256B-0291-CC8F4B3DFCDB}"/>
              </a:ext>
            </a:extLst>
          </p:cNvPr>
          <p:cNvPicPr>
            <a:picLocks noGrp="1" noChangeAspect="1"/>
          </p:cNvPicPr>
          <p:nvPr>
            <p:ph idx="1"/>
          </p:nvPr>
        </p:nvPicPr>
        <p:blipFill>
          <a:blip r:embed="rId2"/>
          <a:stretch>
            <a:fillRect/>
          </a:stretch>
        </p:blipFill>
        <p:spPr>
          <a:xfrm>
            <a:off x="3383280" y="373941"/>
            <a:ext cx="2520315" cy="2955925"/>
          </a:xfrm>
        </p:spPr>
      </p:pic>
      <p:sp>
        <p:nvSpPr>
          <p:cNvPr id="3" name="Τίτλος 2">
            <a:extLst>
              <a:ext uri="{FF2B5EF4-FFF2-40B4-BE49-F238E27FC236}">
                <a16:creationId xmlns="" xmlns:a16="http://schemas.microsoft.com/office/drawing/2014/main" id="{C6ACE45A-9CBD-76B8-16D8-C521274CA01B}"/>
              </a:ext>
            </a:extLst>
          </p:cNvPr>
          <p:cNvSpPr>
            <a:spLocks noGrp="1"/>
          </p:cNvSpPr>
          <p:nvPr>
            <p:ph type="title"/>
          </p:nvPr>
        </p:nvSpPr>
        <p:spPr/>
        <p:txBody>
          <a:bodyPr>
            <a:normAutofit fontScale="90000"/>
          </a:bodyPr>
          <a:lstStyle/>
          <a:p>
            <a:endParaRPr lang="el-GR"/>
          </a:p>
        </p:txBody>
      </p:sp>
      <p:sp>
        <p:nvSpPr>
          <p:cNvPr id="4" name="Θέση κειμένου 3">
            <a:extLst>
              <a:ext uri="{FF2B5EF4-FFF2-40B4-BE49-F238E27FC236}">
                <a16:creationId xmlns="" xmlns:a16="http://schemas.microsoft.com/office/drawing/2014/main" id="{09CB9C40-672C-4DC4-D627-F3E89DF5F69E}"/>
              </a:ext>
            </a:extLst>
          </p:cNvPr>
          <p:cNvSpPr>
            <a:spLocks noGrp="1"/>
          </p:cNvSpPr>
          <p:nvPr>
            <p:ph type="body" sz="quarter" idx="10"/>
          </p:nvPr>
        </p:nvSpPr>
        <p:spPr/>
        <p:txBody>
          <a:bodyPr/>
          <a:lstStyle/>
          <a:p>
            <a:endParaRPr lang="el-GR"/>
          </a:p>
        </p:txBody>
      </p:sp>
      <p:pic>
        <p:nvPicPr>
          <p:cNvPr id="8" name="Εικόνα 7">
            <a:extLst>
              <a:ext uri="{FF2B5EF4-FFF2-40B4-BE49-F238E27FC236}">
                <a16:creationId xmlns="" xmlns:a16="http://schemas.microsoft.com/office/drawing/2014/main" id="{CDD53B69-3FB2-846E-2EC0-F8C48AFD02A0}"/>
              </a:ext>
            </a:extLst>
          </p:cNvPr>
          <p:cNvPicPr>
            <a:picLocks noChangeAspect="1"/>
          </p:cNvPicPr>
          <p:nvPr/>
        </p:nvPicPr>
        <p:blipFill>
          <a:blip r:embed="rId3"/>
          <a:stretch>
            <a:fillRect/>
          </a:stretch>
        </p:blipFill>
        <p:spPr>
          <a:xfrm>
            <a:off x="3383280" y="3329866"/>
            <a:ext cx="2520315" cy="1325511"/>
          </a:xfrm>
          <a:prstGeom prst="rect">
            <a:avLst/>
          </a:prstGeom>
        </p:spPr>
      </p:pic>
    </p:spTree>
    <p:extLst>
      <p:ext uri="{BB962C8B-B14F-4D97-AF65-F5344CB8AC3E}">
        <p14:creationId xmlns="" xmlns:p14="http://schemas.microsoft.com/office/powerpoint/2010/main" val="21506015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8136B70C-DE4F-450B-9151-A74A4856DFE0}"/>
              </a:ext>
            </a:extLst>
          </p:cNvPr>
          <p:cNvSpPr>
            <a:spLocks noGrp="1"/>
          </p:cNvSpPr>
          <p:nvPr>
            <p:ph type="body" sz="quarter" idx="13"/>
          </p:nvPr>
        </p:nvSpPr>
        <p:spPr>
          <a:xfrm>
            <a:off x="485999" y="4779420"/>
            <a:ext cx="8174503" cy="243000"/>
          </a:xfrm>
        </p:spPr>
        <p:txBody>
          <a:bodyPr>
            <a:normAutofit fontScale="85000" lnSpcReduction="10000"/>
          </a:bodyPr>
          <a:lstStyle/>
          <a:p>
            <a:r>
              <a:rPr lang="en-US" sz="500" dirty="0"/>
              <a:t>ASCVD ,  Atherosclerotic Cardiovascular Disease; CKD , Chronic Kidney Disease; DSMES = Diabetes Self-Management Education and Support; HbA</a:t>
            </a:r>
            <a:r>
              <a:rPr lang="en-US" sz="500" baseline="-25000" dirty="0"/>
              <a:t>1c</a:t>
            </a:r>
            <a:r>
              <a:rPr lang="en-US" sz="500" dirty="0"/>
              <a:t>, glycated haemoglobin; HF, Heart Failure; DSMES = Diabetes Self-Management Education and Support; SMBG, self measured blood </a:t>
            </a:r>
            <a:r>
              <a:rPr lang="en-US" sz="500" dirty="0" err="1"/>
              <a:t>lucse</a:t>
            </a:r>
            <a:r>
              <a:rPr lang="en-US" sz="500" dirty="0"/>
              <a:t> T2D, type 2 diabetes</a:t>
            </a:r>
          </a:p>
          <a:p>
            <a:r>
              <a:rPr lang="en-US" sz="500" dirty="0"/>
              <a:t>American Diabetes Association. 4. Comprehensive medical evaluation and assessment of comorbidities: Standards of Medical Care in Diabetes—2021. Diabetes Care 2021;44(Suppl. 1):S40–S52</a:t>
            </a:r>
            <a:endParaRPr lang="en-GB" sz="500" dirty="0"/>
          </a:p>
        </p:txBody>
      </p:sp>
      <p:sp>
        <p:nvSpPr>
          <p:cNvPr id="4" name="Title 3">
            <a:extLst>
              <a:ext uri="{FF2B5EF4-FFF2-40B4-BE49-F238E27FC236}">
                <a16:creationId xmlns="" xmlns:a16="http://schemas.microsoft.com/office/drawing/2014/main" id="{F0F83214-ACC8-4149-AE98-F3FE747AD2D8}"/>
              </a:ext>
            </a:extLst>
          </p:cNvPr>
          <p:cNvSpPr>
            <a:spLocks noGrp="1"/>
          </p:cNvSpPr>
          <p:nvPr>
            <p:ph type="title"/>
          </p:nvPr>
        </p:nvSpPr>
        <p:spPr>
          <a:xfrm>
            <a:off x="658379" y="253097"/>
            <a:ext cx="8172000" cy="972000"/>
          </a:xfrm>
        </p:spPr>
        <p:txBody>
          <a:bodyPr/>
          <a:lstStyle/>
          <a:p>
            <a:r>
              <a:rPr lang="en-US" dirty="0" smtClean="0"/>
              <a:t>                     </a:t>
            </a:r>
            <a:r>
              <a:rPr lang="el-GR" dirty="0" smtClean="0"/>
              <a:t>Κύκλος </a:t>
            </a:r>
            <a:r>
              <a:rPr lang="el-GR" dirty="0"/>
              <a:t>αποφάσεων </a:t>
            </a:r>
            <a:r>
              <a:rPr lang="el-GR" dirty="0" err="1"/>
              <a:t>ασθενοκεντρικής</a:t>
            </a:r>
            <a:r>
              <a:rPr lang="el-GR" dirty="0"/>
              <a:t> προσέγγισης</a:t>
            </a:r>
            <a:endParaRPr lang="en-GB" dirty="0"/>
          </a:p>
        </p:txBody>
      </p:sp>
      <p:grpSp>
        <p:nvGrpSpPr>
          <p:cNvPr id="5" name="Group 1">
            <a:extLst>
              <a:ext uri="{FF2B5EF4-FFF2-40B4-BE49-F238E27FC236}">
                <a16:creationId xmlns="" xmlns:a16="http://schemas.microsoft.com/office/drawing/2014/main" id="{210F838B-A53F-4136-B2EC-9A7B32E9C0CE}"/>
              </a:ext>
            </a:extLst>
          </p:cNvPr>
          <p:cNvGrpSpPr/>
          <p:nvPr/>
        </p:nvGrpSpPr>
        <p:grpSpPr>
          <a:xfrm>
            <a:off x="3169206" y="1585913"/>
            <a:ext cx="2176464" cy="2425303"/>
            <a:chOff x="4225608" y="2114550"/>
            <a:chExt cx="2901952" cy="3233737"/>
          </a:xfrm>
        </p:grpSpPr>
        <p:sp>
          <p:nvSpPr>
            <p:cNvPr id="18" name="Freeform 5">
              <a:extLst>
                <a:ext uri="{FF2B5EF4-FFF2-40B4-BE49-F238E27FC236}">
                  <a16:creationId xmlns="" xmlns:a16="http://schemas.microsoft.com/office/drawing/2014/main" id="{1AA0B5A1-BEB4-496C-9A36-652E8BF491A1}"/>
                </a:ext>
              </a:extLst>
            </p:cNvPr>
            <p:cNvSpPr>
              <a:spLocks/>
            </p:cNvSpPr>
            <p:nvPr/>
          </p:nvSpPr>
          <p:spPr bwMode="auto">
            <a:xfrm>
              <a:off x="4225608" y="3163888"/>
              <a:ext cx="577850" cy="1162050"/>
            </a:xfrm>
            <a:custGeom>
              <a:avLst/>
              <a:gdLst>
                <a:gd name="T0" fmla="*/ 239 w 268"/>
                <a:gd name="T1" fmla="*/ 478 h 537"/>
                <a:gd name="T2" fmla="*/ 268 w 268"/>
                <a:gd name="T3" fmla="*/ 102 h 537"/>
                <a:gd name="T4" fmla="*/ 238 w 268"/>
                <a:gd name="T5" fmla="*/ 0 h 537"/>
                <a:gd name="T6" fmla="*/ 139 w 268"/>
                <a:gd name="T7" fmla="*/ 31 h 537"/>
                <a:gd name="T8" fmla="*/ 102 w 268"/>
                <a:gd name="T9" fmla="*/ 537 h 537"/>
                <a:gd name="T10" fmla="*/ 142 w 268"/>
                <a:gd name="T11" fmla="*/ 435 h 537"/>
                <a:gd name="T12" fmla="*/ 239 w 268"/>
                <a:gd name="T13" fmla="*/ 478 h 537"/>
              </a:gdLst>
              <a:ahLst/>
              <a:cxnLst>
                <a:cxn ang="0">
                  <a:pos x="T0" y="T1"/>
                </a:cxn>
                <a:cxn ang="0">
                  <a:pos x="T2" y="T3"/>
                </a:cxn>
                <a:cxn ang="0">
                  <a:pos x="T4" y="T5"/>
                </a:cxn>
                <a:cxn ang="0">
                  <a:pos x="T6" y="T7"/>
                </a:cxn>
                <a:cxn ang="0">
                  <a:pos x="T8" y="T9"/>
                </a:cxn>
                <a:cxn ang="0">
                  <a:pos x="T10" y="T11"/>
                </a:cxn>
                <a:cxn ang="0">
                  <a:pos x="T12" y="T13"/>
                </a:cxn>
              </a:cxnLst>
              <a:rect l="0" t="0" r="r" b="b"/>
              <a:pathLst>
                <a:path w="268" h="537">
                  <a:moveTo>
                    <a:pt x="239" y="478"/>
                  </a:moveTo>
                  <a:cubicBezTo>
                    <a:pt x="239" y="478"/>
                    <a:pt x="167" y="290"/>
                    <a:pt x="268" y="102"/>
                  </a:cubicBezTo>
                  <a:cubicBezTo>
                    <a:pt x="238" y="0"/>
                    <a:pt x="238" y="0"/>
                    <a:pt x="238" y="0"/>
                  </a:cubicBezTo>
                  <a:cubicBezTo>
                    <a:pt x="139" y="31"/>
                    <a:pt x="139" y="31"/>
                    <a:pt x="139" y="31"/>
                  </a:cubicBezTo>
                  <a:cubicBezTo>
                    <a:pt x="139" y="31"/>
                    <a:pt x="0" y="262"/>
                    <a:pt x="102" y="537"/>
                  </a:cubicBezTo>
                  <a:cubicBezTo>
                    <a:pt x="142" y="435"/>
                    <a:pt x="142" y="435"/>
                    <a:pt x="142" y="435"/>
                  </a:cubicBezTo>
                  <a:lnTo>
                    <a:pt x="239" y="478"/>
                  </a:lnTo>
                  <a:close/>
                </a:path>
              </a:pathLst>
            </a:custGeom>
            <a:solidFill>
              <a:schemeClr val="accent6"/>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0" name="Freeform 6">
              <a:extLst>
                <a:ext uri="{FF2B5EF4-FFF2-40B4-BE49-F238E27FC236}">
                  <a16:creationId xmlns="" xmlns:a16="http://schemas.microsoft.com/office/drawing/2014/main" id="{C068AEFD-DA52-44AD-B4B3-77F0782D8062}"/>
                </a:ext>
              </a:extLst>
            </p:cNvPr>
            <p:cNvSpPr>
              <a:spLocks/>
            </p:cNvSpPr>
            <p:nvPr/>
          </p:nvSpPr>
          <p:spPr bwMode="auto">
            <a:xfrm>
              <a:off x="5723573" y="2114550"/>
              <a:ext cx="887413" cy="979487"/>
            </a:xfrm>
            <a:custGeom>
              <a:avLst/>
              <a:gdLst>
                <a:gd name="T0" fmla="*/ 11 w 412"/>
                <a:gd name="T1" fmla="*/ 0 h 453"/>
                <a:gd name="T2" fmla="*/ 159 w 412"/>
                <a:gd name="T3" fmla="*/ 0 h 453"/>
                <a:gd name="T4" fmla="*/ 159 w 412"/>
                <a:gd name="T5" fmla="*/ 211 h 453"/>
                <a:gd name="T6" fmla="*/ 407 w 412"/>
                <a:gd name="T7" fmla="*/ 347 h 453"/>
                <a:gd name="T8" fmla="*/ 412 w 412"/>
                <a:gd name="T9" fmla="*/ 441 h 453"/>
                <a:gd name="T10" fmla="*/ 305 w 412"/>
                <a:gd name="T11" fmla="*/ 453 h 453"/>
                <a:gd name="T12" fmla="*/ 56 w 412"/>
                <a:gd name="T13" fmla="*/ 331 h 453"/>
                <a:gd name="T14" fmla="*/ 9 w 412"/>
                <a:gd name="T15" fmla="*/ 174 h 453"/>
                <a:gd name="T16" fmla="*/ 11 w 412"/>
                <a:gd name="T17"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2" h="453">
                  <a:moveTo>
                    <a:pt x="11" y="0"/>
                  </a:moveTo>
                  <a:cubicBezTo>
                    <a:pt x="159" y="0"/>
                    <a:pt x="159" y="0"/>
                    <a:pt x="159" y="0"/>
                  </a:cubicBezTo>
                  <a:cubicBezTo>
                    <a:pt x="159" y="211"/>
                    <a:pt x="159" y="211"/>
                    <a:pt x="159" y="211"/>
                  </a:cubicBezTo>
                  <a:cubicBezTo>
                    <a:pt x="407" y="347"/>
                    <a:pt x="407" y="347"/>
                    <a:pt x="407" y="347"/>
                  </a:cubicBezTo>
                  <a:cubicBezTo>
                    <a:pt x="412" y="441"/>
                    <a:pt x="412" y="441"/>
                    <a:pt x="412" y="441"/>
                  </a:cubicBezTo>
                  <a:cubicBezTo>
                    <a:pt x="305" y="453"/>
                    <a:pt x="305" y="453"/>
                    <a:pt x="305" y="453"/>
                  </a:cubicBezTo>
                  <a:cubicBezTo>
                    <a:pt x="56" y="331"/>
                    <a:pt x="56" y="331"/>
                    <a:pt x="56" y="331"/>
                  </a:cubicBezTo>
                  <a:cubicBezTo>
                    <a:pt x="56" y="331"/>
                    <a:pt x="0" y="286"/>
                    <a:pt x="9" y="174"/>
                  </a:cubicBezTo>
                  <a:lnTo>
                    <a:pt x="11" y="0"/>
                  </a:lnTo>
                  <a:close/>
                </a:path>
              </a:pathLst>
            </a:custGeom>
            <a:solidFill>
              <a:schemeClr val="accent1"/>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1" name="Freeform 5">
              <a:extLst>
                <a:ext uri="{FF2B5EF4-FFF2-40B4-BE49-F238E27FC236}">
                  <a16:creationId xmlns="" xmlns:a16="http://schemas.microsoft.com/office/drawing/2014/main" id="{5067F889-5F7C-468A-8108-15483EDAECF9}"/>
                </a:ext>
              </a:extLst>
            </p:cNvPr>
            <p:cNvSpPr>
              <a:spLocks/>
            </p:cNvSpPr>
            <p:nvPr/>
          </p:nvSpPr>
          <p:spPr bwMode="auto">
            <a:xfrm rot="18548217">
              <a:off x="4579938" y="4146868"/>
              <a:ext cx="577850" cy="1162050"/>
            </a:xfrm>
            <a:custGeom>
              <a:avLst/>
              <a:gdLst>
                <a:gd name="T0" fmla="*/ 239 w 268"/>
                <a:gd name="T1" fmla="*/ 478 h 537"/>
                <a:gd name="T2" fmla="*/ 268 w 268"/>
                <a:gd name="T3" fmla="*/ 102 h 537"/>
                <a:gd name="T4" fmla="*/ 238 w 268"/>
                <a:gd name="T5" fmla="*/ 0 h 537"/>
                <a:gd name="T6" fmla="*/ 139 w 268"/>
                <a:gd name="T7" fmla="*/ 31 h 537"/>
                <a:gd name="T8" fmla="*/ 102 w 268"/>
                <a:gd name="T9" fmla="*/ 537 h 537"/>
                <a:gd name="T10" fmla="*/ 142 w 268"/>
                <a:gd name="T11" fmla="*/ 435 h 537"/>
                <a:gd name="T12" fmla="*/ 239 w 268"/>
                <a:gd name="T13" fmla="*/ 478 h 537"/>
              </a:gdLst>
              <a:ahLst/>
              <a:cxnLst>
                <a:cxn ang="0">
                  <a:pos x="T0" y="T1"/>
                </a:cxn>
                <a:cxn ang="0">
                  <a:pos x="T2" y="T3"/>
                </a:cxn>
                <a:cxn ang="0">
                  <a:pos x="T4" y="T5"/>
                </a:cxn>
                <a:cxn ang="0">
                  <a:pos x="T6" y="T7"/>
                </a:cxn>
                <a:cxn ang="0">
                  <a:pos x="T8" y="T9"/>
                </a:cxn>
                <a:cxn ang="0">
                  <a:pos x="T10" y="T11"/>
                </a:cxn>
                <a:cxn ang="0">
                  <a:pos x="T12" y="T13"/>
                </a:cxn>
              </a:cxnLst>
              <a:rect l="0" t="0" r="r" b="b"/>
              <a:pathLst>
                <a:path w="268" h="537">
                  <a:moveTo>
                    <a:pt x="239" y="478"/>
                  </a:moveTo>
                  <a:cubicBezTo>
                    <a:pt x="239" y="478"/>
                    <a:pt x="167" y="290"/>
                    <a:pt x="268" y="102"/>
                  </a:cubicBezTo>
                  <a:cubicBezTo>
                    <a:pt x="238" y="0"/>
                    <a:pt x="238" y="0"/>
                    <a:pt x="238" y="0"/>
                  </a:cubicBezTo>
                  <a:cubicBezTo>
                    <a:pt x="139" y="31"/>
                    <a:pt x="139" y="31"/>
                    <a:pt x="139" y="31"/>
                  </a:cubicBezTo>
                  <a:cubicBezTo>
                    <a:pt x="139" y="31"/>
                    <a:pt x="0" y="262"/>
                    <a:pt x="102" y="537"/>
                  </a:cubicBezTo>
                  <a:cubicBezTo>
                    <a:pt x="142" y="435"/>
                    <a:pt x="142" y="435"/>
                    <a:pt x="142" y="435"/>
                  </a:cubicBezTo>
                  <a:lnTo>
                    <a:pt x="239" y="478"/>
                  </a:lnTo>
                  <a:close/>
                </a:path>
              </a:pathLst>
            </a:custGeom>
            <a:solidFill>
              <a:schemeClr val="accent5"/>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2" name="Freeform 5">
              <a:extLst>
                <a:ext uri="{FF2B5EF4-FFF2-40B4-BE49-F238E27FC236}">
                  <a16:creationId xmlns="" xmlns:a16="http://schemas.microsoft.com/office/drawing/2014/main" id="{B6293029-5FCB-49CA-8722-76803A022784}"/>
                </a:ext>
              </a:extLst>
            </p:cNvPr>
            <p:cNvSpPr>
              <a:spLocks/>
            </p:cNvSpPr>
            <p:nvPr/>
          </p:nvSpPr>
          <p:spPr bwMode="auto">
            <a:xfrm rot="15487945">
              <a:off x="5570539" y="4478337"/>
              <a:ext cx="577850" cy="1162050"/>
            </a:xfrm>
            <a:custGeom>
              <a:avLst/>
              <a:gdLst>
                <a:gd name="T0" fmla="*/ 239 w 268"/>
                <a:gd name="T1" fmla="*/ 478 h 537"/>
                <a:gd name="T2" fmla="*/ 268 w 268"/>
                <a:gd name="T3" fmla="*/ 102 h 537"/>
                <a:gd name="T4" fmla="*/ 238 w 268"/>
                <a:gd name="T5" fmla="*/ 0 h 537"/>
                <a:gd name="T6" fmla="*/ 139 w 268"/>
                <a:gd name="T7" fmla="*/ 31 h 537"/>
                <a:gd name="T8" fmla="*/ 102 w 268"/>
                <a:gd name="T9" fmla="*/ 537 h 537"/>
                <a:gd name="T10" fmla="*/ 142 w 268"/>
                <a:gd name="T11" fmla="*/ 435 h 537"/>
                <a:gd name="T12" fmla="*/ 239 w 268"/>
                <a:gd name="T13" fmla="*/ 478 h 537"/>
              </a:gdLst>
              <a:ahLst/>
              <a:cxnLst>
                <a:cxn ang="0">
                  <a:pos x="T0" y="T1"/>
                </a:cxn>
                <a:cxn ang="0">
                  <a:pos x="T2" y="T3"/>
                </a:cxn>
                <a:cxn ang="0">
                  <a:pos x="T4" y="T5"/>
                </a:cxn>
                <a:cxn ang="0">
                  <a:pos x="T6" y="T7"/>
                </a:cxn>
                <a:cxn ang="0">
                  <a:pos x="T8" y="T9"/>
                </a:cxn>
                <a:cxn ang="0">
                  <a:pos x="T10" y="T11"/>
                </a:cxn>
                <a:cxn ang="0">
                  <a:pos x="T12" y="T13"/>
                </a:cxn>
              </a:cxnLst>
              <a:rect l="0" t="0" r="r" b="b"/>
              <a:pathLst>
                <a:path w="268" h="537">
                  <a:moveTo>
                    <a:pt x="239" y="478"/>
                  </a:moveTo>
                  <a:cubicBezTo>
                    <a:pt x="239" y="478"/>
                    <a:pt x="167" y="290"/>
                    <a:pt x="268" y="102"/>
                  </a:cubicBezTo>
                  <a:cubicBezTo>
                    <a:pt x="238" y="0"/>
                    <a:pt x="238" y="0"/>
                    <a:pt x="238" y="0"/>
                  </a:cubicBezTo>
                  <a:cubicBezTo>
                    <a:pt x="139" y="31"/>
                    <a:pt x="139" y="31"/>
                    <a:pt x="139" y="31"/>
                  </a:cubicBezTo>
                  <a:cubicBezTo>
                    <a:pt x="139" y="31"/>
                    <a:pt x="0" y="262"/>
                    <a:pt x="102" y="537"/>
                  </a:cubicBezTo>
                  <a:cubicBezTo>
                    <a:pt x="142" y="435"/>
                    <a:pt x="142" y="435"/>
                    <a:pt x="142" y="435"/>
                  </a:cubicBezTo>
                  <a:lnTo>
                    <a:pt x="239" y="478"/>
                  </a:lnTo>
                  <a:close/>
                </a:path>
              </a:pathLst>
            </a:custGeom>
            <a:solidFill>
              <a:schemeClr val="accent4"/>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3" name="Freeform 5">
              <a:extLst>
                <a:ext uri="{FF2B5EF4-FFF2-40B4-BE49-F238E27FC236}">
                  <a16:creationId xmlns="" xmlns:a16="http://schemas.microsoft.com/office/drawing/2014/main" id="{7C3181DE-B020-452E-8B23-B9CA3B883CE5}"/>
                </a:ext>
              </a:extLst>
            </p:cNvPr>
            <p:cNvSpPr>
              <a:spLocks/>
            </p:cNvSpPr>
            <p:nvPr/>
          </p:nvSpPr>
          <p:spPr bwMode="auto">
            <a:xfrm rot="12339396">
              <a:off x="6446840" y="3920806"/>
              <a:ext cx="577850" cy="1162050"/>
            </a:xfrm>
            <a:custGeom>
              <a:avLst/>
              <a:gdLst>
                <a:gd name="T0" fmla="*/ 239 w 268"/>
                <a:gd name="T1" fmla="*/ 478 h 537"/>
                <a:gd name="T2" fmla="*/ 268 w 268"/>
                <a:gd name="T3" fmla="*/ 102 h 537"/>
                <a:gd name="T4" fmla="*/ 238 w 268"/>
                <a:gd name="T5" fmla="*/ 0 h 537"/>
                <a:gd name="T6" fmla="*/ 139 w 268"/>
                <a:gd name="T7" fmla="*/ 31 h 537"/>
                <a:gd name="T8" fmla="*/ 102 w 268"/>
                <a:gd name="T9" fmla="*/ 537 h 537"/>
                <a:gd name="T10" fmla="*/ 142 w 268"/>
                <a:gd name="T11" fmla="*/ 435 h 537"/>
                <a:gd name="T12" fmla="*/ 239 w 268"/>
                <a:gd name="T13" fmla="*/ 478 h 537"/>
              </a:gdLst>
              <a:ahLst/>
              <a:cxnLst>
                <a:cxn ang="0">
                  <a:pos x="T0" y="T1"/>
                </a:cxn>
                <a:cxn ang="0">
                  <a:pos x="T2" y="T3"/>
                </a:cxn>
                <a:cxn ang="0">
                  <a:pos x="T4" y="T5"/>
                </a:cxn>
                <a:cxn ang="0">
                  <a:pos x="T6" y="T7"/>
                </a:cxn>
                <a:cxn ang="0">
                  <a:pos x="T8" y="T9"/>
                </a:cxn>
                <a:cxn ang="0">
                  <a:pos x="T10" y="T11"/>
                </a:cxn>
                <a:cxn ang="0">
                  <a:pos x="T12" y="T13"/>
                </a:cxn>
              </a:cxnLst>
              <a:rect l="0" t="0" r="r" b="b"/>
              <a:pathLst>
                <a:path w="268" h="537">
                  <a:moveTo>
                    <a:pt x="239" y="478"/>
                  </a:moveTo>
                  <a:cubicBezTo>
                    <a:pt x="239" y="478"/>
                    <a:pt x="167" y="290"/>
                    <a:pt x="268" y="102"/>
                  </a:cubicBezTo>
                  <a:cubicBezTo>
                    <a:pt x="238" y="0"/>
                    <a:pt x="238" y="0"/>
                    <a:pt x="238" y="0"/>
                  </a:cubicBezTo>
                  <a:cubicBezTo>
                    <a:pt x="139" y="31"/>
                    <a:pt x="139" y="31"/>
                    <a:pt x="139" y="31"/>
                  </a:cubicBezTo>
                  <a:cubicBezTo>
                    <a:pt x="139" y="31"/>
                    <a:pt x="0" y="262"/>
                    <a:pt x="102" y="537"/>
                  </a:cubicBezTo>
                  <a:cubicBezTo>
                    <a:pt x="142" y="435"/>
                    <a:pt x="142" y="435"/>
                    <a:pt x="142" y="435"/>
                  </a:cubicBezTo>
                  <a:lnTo>
                    <a:pt x="239" y="478"/>
                  </a:lnTo>
                  <a:close/>
                </a:path>
              </a:pathLst>
            </a:custGeom>
            <a:solidFill>
              <a:schemeClr val="accent3"/>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4" name="Freeform 5">
              <a:extLst>
                <a:ext uri="{FF2B5EF4-FFF2-40B4-BE49-F238E27FC236}">
                  <a16:creationId xmlns="" xmlns:a16="http://schemas.microsoft.com/office/drawing/2014/main" id="{E7C2891E-0E73-4AC4-8F20-64B08D9F5268}"/>
                </a:ext>
              </a:extLst>
            </p:cNvPr>
            <p:cNvSpPr>
              <a:spLocks/>
            </p:cNvSpPr>
            <p:nvPr/>
          </p:nvSpPr>
          <p:spPr bwMode="auto">
            <a:xfrm rot="9253805">
              <a:off x="6549710" y="2878770"/>
              <a:ext cx="577850" cy="1162050"/>
            </a:xfrm>
            <a:custGeom>
              <a:avLst/>
              <a:gdLst>
                <a:gd name="T0" fmla="*/ 239 w 268"/>
                <a:gd name="T1" fmla="*/ 478 h 537"/>
                <a:gd name="T2" fmla="*/ 268 w 268"/>
                <a:gd name="T3" fmla="*/ 102 h 537"/>
                <a:gd name="T4" fmla="*/ 238 w 268"/>
                <a:gd name="T5" fmla="*/ 0 h 537"/>
                <a:gd name="T6" fmla="*/ 139 w 268"/>
                <a:gd name="T7" fmla="*/ 31 h 537"/>
                <a:gd name="T8" fmla="*/ 102 w 268"/>
                <a:gd name="T9" fmla="*/ 537 h 537"/>
                <a:gd name="T10" fmla="*/ 142 w 268"/>
                <a:gd name="T11" fmla="*/ 435 h 537"/>
                <a:gd name="T12" fmla="*/ 239 w 268"/>
                <a:gd name="T13" fmla="*/ 478 h 537"/>
              </a:gdLst>
              <a:ahLst/>
              <a:cxnLst>
                <a:cxn ang="0">
                  <a:pos x="T0" y="T1"/>
                </a:cxn>
                <a:cxn ang="0">
                  <a:pos x="T2" y="T3"/>
                </a:cxn>
                <a:cxn ang="0">
                  <a:pos x="T4" y="T5"/>
                </a:cxn>
                <a:cxn ang="0">
                  <a:pos x="T6" y="T7"/>
                </a:cxn>
                <a:cxn ang="0">
                  <a:pos x="T8" y="T9"/>
                </a:cxn>
                <a:cxn ang="0">
                  <a:pos x="T10" y="T11"/>
                </a:cxn>
                <a:cxn ang="0">
                  <a:pos x="T12" y="T13"/>
                </a:cxn>
              </a:cxnLst>
              <a:rect l="0" t="0" r="r" b="b"/>
              <a:pathLst>
                <a:path w="268" h="537">
                  <a:moveTo>
                    <a:pt x="239" y="478"/>
                  </a:moveTo>
                  <a:cubicBezTo>
                    <a:pt x="239" y="478"/>
                    <a:pt x="167" y="290"/>
                    <a:pt x="268" y="102"/>
                  </a:cubicBezTo>
                  <a:cubicBezTo>
                    <a:pt x="238" y="0"/>
                    <a:pt x="238" y="0"/>
                    <a:pt x="238" y="0"/>
                  </a:cubicBezTo>
                  <a:cubicBezTo>
                    <a:pt x="139" y="31"/>
                    <a:pt x="139" y="31"/>
                    <a:pt x="139" y="31"/>
                  </a:cubicBezTo>
                  <a:cubicBezTo>
                    <a:pt x="139" y="31"/>
                    <a:pt x="0" y="262"/>
                    <a:pt x="102" y="537"/>
                  </a:cubicBezTo>
                  <a:cubicBezTo>
                    <a:pt x="142" y="435"/>
                    <a:pt x="142" y="435"/>
                    <a:pt x="142" y="435"/>
                  </a:cubicBezTo>
                  <a:lnTo>
                    <a:pt x="239" y="478"/>
                  </a:lnTo>
                  <a:close/>
                </a:path>
              </a:pathLst>
            </a:custGeom>
            <a:solidFill>
              <a:schemeClr val="accent2"/>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5" name="Freeform 5">
              <a:extLst>
                <a:ext uri="{FF2B5EF4-FFF2-40B4-BE49-F238E27FC236}">
                  <a16:creationId xmlns="" xmlns:a16="http://schemas.microsoft.com/office/drawing/2014/main" id="{932D3746-291D-47CE-8CB9-3B38CBE5239D}"/>
                </a:ext>
              </a:extLst>
            </p:cNvPr>
            <p:cNvSpPr>
              <a:spLocks/>
            </p:cNvSpPr>
            <p:nvPr/>
          </p:nvSpPr>
          <p:spPr bwMode="auto">
            <a:xfrm rot="3132588">
              <a:off x="4778058" y="2272348"/>
              <a:ext cx="577850" cy="1162050"/>
            </a:xfrm>
            <a:custGeom>
              <a:avLst/>
              <a:gdLst>
                <a:gd name="T0" fmla="*/ 239 w 268"/>
                <a:gd name="T1" fmla="*/ 478 h 537"/>
                <a:gd name="T2" fmla="*/ 268 w 268"/>
                <a:gd name="T3" fmla="*/ 102 h 537"/>
                <a:gd name="T4" fmla="*/ 238 w 268"/>
                <a:gd name="T5" fmla="*/ 0 h 537"/>
                <a:gd name="T6" fmla="*/ 139 w 268"/>
                <a:gd name="T7" fmla="*/ 31 h 537"/>
                <a:gd name="T8" fmla="*/ 102 w 268"/>
                <a:gd name="T9" fmla="*/ 537 h 537"/>
                <a:gd name="T10" fmla="*/ 142 w 268"/>
                <a:gd name="T11" fmla="*/ 435 h 537"/>
                <a:gd name="T12" fmla="*/ 239 w 268"/>
                <a:gd name="T13" fmla="*/ 478 h 537"/>
              </a:gdLst>
              <a:ahLst/>
              <a:cxnLst>
                <a:cxn ang="0">
                  <a:pos x="T0" y="T1"/>
                </a:cxn>
                <a:cxn ang="0">
                  <a:pos x="T2" y="T3"/>
                </a:cxn>
                <a:cxn ang="0">
                  <a:pos x="T4" y="T5"/>
                </a:cxn>
                <a:cxn ang="0">
                  <a:pos x="T6" y="T7"/>
                </a:cxn>
                <a:cxn ang="0">
                  <a:pos x="T8" y="T9"/>
                </a:cxn>
                <a:cxn ang="0">
                  <a:pos x="T10" y="T11"/>
                </a:cxn>
                <a:cxn ang="0">
                  <a:pos x="T12" y="T13"/>
                </a:cxn>
              </a:cxnLst>
              <a:rect l="0" t="0" r="r" b="b"/>
              <a:pathLst>
                <a:path w="268" h="537">
                  <a:moveTo>
                    <a:pt x="239" y="478"/>
                  </a:moveTo>
                  <a:cubicBezTo>
                    <a:pt x="239" y="478"/>
                    <a:pt x="167" y="290"/>
                    <a:pt x="268" y="102"/>
                  </a:cubicBezTo>
                  <a:cubicBezTo>
                    <a:pt x="238" y="0"/>
                    <a:pt x="238" y="0"/>
                    <a:pt x="238" y="0"/>
                  </a:cubicBezTo>
                  <a:cubicBezTo>
                    <a:pt x="139" y="31"/>
                    <a:pt x="139" y="31"/>
                    <a:pt x="139" y="31"/>
                  </a:cubicBezTo>
                  <a:cubicBezTo>
                    <a:pt x="139" y="31"/>
                    <a:pt x="0" y="262"/>
                    <a:pt x="102" y="537"/>
                  </a:cubicBezTo>
                  <a:cubicBezTo>
                    <a:pt x="142" y="435"/>
                    <a:pt x="142" y="435"/>
                    <a:pt x="142" y="435"/>
                  </a:cubicBezTo>
                  <a:lnTo>
                    <a:pt x="239" y="478"/>
                  </a:lnTo>
                  <a:close/>
                </a:path>
              </a:pathLst>
            </a:custGeom>
            <a:solidFill>
              <a:srgbClr val="3F9C35"/>
            </a:solidFill>
            <a:ln w="7938" cap="flat">
              <a:noFill/>
              <a:prstDash val="solid"/>
              <a:miter lim="800000"/>
              <a:headEnd/>
              <a:tailEnd/>
            </a:ln>
          </p:spPr>
          <p:txBody>
            <a:bodyPr vert="horz" wrap="square" lIns="91440" tIns="45720" rIns="91440" bIns="45720" numCol="1" anchor="t" anchorCtr="0" compatLnSpc="1">
              <a:prstTxWarp prst="textNoShape">
                <a:avLst/>
              </a:prstTxWarp>
            </a:bodyPr>
            <a:lstStyle/>
            <a:p>
              <a:r>
                <a:rPr lang="en-US" dirty="0"/>
                <a:t> </a:t>
              </a:r>
              <a:endParaRPr lang="en-GB" dirty="0"/>
            </a:p>
          </p:txBody>
        </p:sp>
      </p:grpSp>
      <p:sp>
        <p:nvSpPr>
          <p:cNvPr id="19" name="Rectangle: Rounded Corners 18">
            <a:extLst>
              <a:ext uri="{FF2B5EF4-FFF2-40B4-BE49-F238E27FC236}">
                <a16:creationId xmlns="" xmlns:a16="http://schemas.microsoft.com/office/drawing/2014/main" id="{7F663E44-3533-4B66-BB84-774C5FA5C5AE}"/>
              </a:ext>
            </a:extLst>
          </p:cNvPr>
          <p:cNvSpPr/>
          <p:nvPr/>
        </p:nvSpPr>
        <p:spPr>
          <a:xfrm>
            <a:off x="3584067" y="3807333"/>
            <a:ext cx="1453896" cy="972087"/>
          </a:xfrm>
          <a:prstGeom prst="roundRect">
            <a:avLst>
              <a:gd name="adj" fmla="val 9925"/>
            </a:avLst>
          </a:prstGeom>
          <a:solidFill>
            <a:srgbClr val="FF3A06"/>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000" tIns="27000" rIns="27000" bIns="27000" numCol="1" spcCol="0" rtlCol="0" fromWordArt="0" anchor="ctr" anchorCtr="0" forceAA="0" compatLnSpc="1">
            <a:prstTxWarp prst="textNoShape">
              <a:avLst/>
            </a:prstTxWarp>
            <a:noAutofit/>
          </a:bodyPr>
          <a:lstStyle/>
          <a:p>
            <a:r>
              <a:rPr lang="en-US" sz="800" b="1" dirty="0">
                <a:solidFill>
                  <a:schemeClr val="tx2"/>
                </a:solidFill>
              </a:rPr>
              <a:t>Agree on management plan</a:t>
            </a:r>
          </a:p>
          <a:p>
            <a:r>
              <a:rPr lang="en-US" sz="800" dirty="0">
                <a:solidFill>
                  <a:schemeClr val="tx2"/>
                </a:solidFill>
              </a:rPr>
              <a:t>Specify SMART goals:</a:t>
            </a:r>
          </a:p>
          <a:p>
            <a:pPr marL="135000" indent="-135000">
              <a:buFont typeface="Arial" panose="020B0604020202020204" pitchFamily="34" charset="0"/>
              <a:buChar char="•"/>
            </a:pPr>
            <a:r>
              <a:rPr lang="en-US" sz="800" b="1" dirty="0">
                <a:solidFill>
                  <a:schemeClr val="tx2"/>
                </a:solidFill>
              </a:rPr>
              <a:t>S</a:t>
            </a:r>
            <a:r>
              <a:rPr lang="en-US" sz="800" dirty="0">
                <a:solidFill>
                  <a:schemeClr val="tx2"/>
                </a:solidFill>
              </a:rPr>
              <a:t>pecific</a:t>
            </a:r>
          </a:p>
          <a:p>
            <a:pPr marL="135000" indent="-135000">
              <a:buFont typeface="Arial" panose="020B0604020202020204" pitchFamily="34" charset="0"/>
              <a:buChar char="•"/>
            </a:pPr>
            <a:r>
              <a:rPr lang="en-US" sz="800" b="1" dirty="0">
                <a:solidFill>
                  <a:schemeClr val="tx2"/>
                </a:solidFill>
              </a:rPr>
              <a:t>M</a:t>
            </a:r>
            <a:r>
              <a:rPr lang="en-US" sz="800" dirty="0">
                <a:solidFill>
                  <a:schemeClr val="tx2"/>
                </a:solidFill>
              </a:rPr>
              <a:t>easurable</a:t>
            </a:r>
          </a:p>
          <a:p>
            <a:pPr marL="135000" indent="-135000">
              <a:buFont typeface="Arial" panose="020B0604020202020204" pitchFamily="34" charset="0"/>
              <a:buChar char="•"/>
            </a:pPr>
            <a:r>
              <a:rPr lang="en-US" sz="800" b="1" dirty="0">
                <a:solidFill>
                  <a:schemeClr val="tx2"/>
                </a:solidFill>
              </a:rPr>
              <a:t>A</a:t>
            </a:r>
            <a:r>
              <a:rPr lang="en-US" sz="800" dirty="0">
                <a:solidFill>
                  <a:schemeClr val="tx2"/>
                </a:solidFill>
              </a:rPr>
              <a:t>chievable</a:t>
            </a:r>
          </a:p>
          <a:p>
            <a:pPr marL="135000" indent="-135000">
              <a:buFont typeface="Arial" panose="020B0604020202020204" pitchFamily="34" charset="0"/>
              <a:buChar char="•"/>
            </a:pPr>
            <a:r>
              <a:rPr lang="en-US" sz="800" b="1" dirty="0">
                <a:solidFill>
                  <a:schemeClr val="tx2"/>
                </a:solidFill>
              </a:rPr>
              <a:t>R</a:t>
            </a:r>
            <a:r>
              <a:rPr lang="en-US" sz="800" dirty="0">
                <a:solidFill>
                  <a:schemeClr val="tx2"/>
                </a:solidFill>
              </a:rPr>
              <a:t>ealistic</a:t>
            </a:r>
          </a:p>
          <a:p>
            <a:pPr marL="135000" indent="-135000">
              <a:buFont typeface="Arial" panose="020B0604020202020204" pitchFamily="34" charset="0"/>
              <a:buChar char="•"/>
            </a:pPr>
            <a:r>
              <a:rPr lang="en-US" sz="800" b="1" dirty="0">
                <a:solidFill>
                  <a:schemeClr val="tx2"/>
                </a:solidFill>
              </a:rPr>
              <a:t>T</a:t>
            </a:r>
            <a:r>
              <a:rPr lang="en-US" sz="800" dirty="0">
                <a:solidFill>
                  <a:schemeClr val="tx2"/>
                </a:solidFill>
              </a:rPr>
              <a:t>ime limited</a:t>
            </a:r>
            <a:endParaRPr lang="en-GB" sz="800" dirty="0">
              <a:solidFill>
                <a:schemeClr val="tx2"/>
              </a:solidFill>
            </a:endParaRPr>
          </a:p>
        </p:txBody>
      </p:sp>
      <p:sp>
        <p:nvSpPr>
          <p:cNvPr id="12" name="Rectangle: Rounded Corners 11">
            <a:extLst>
              <a:ext uri="{FF2B5EF4-FFF2-40B4-BE49-F238E27FC236}">
                <a16:creationId xmlns="" xmlns:a16="http://schemas.microsoft.com/office/drawing/2014/main" id="{E9932AAB-1F6D-4128-B5F8-E0C07E8ACE0F}"/>
              </a:ext>
            </a:extLst>
          </p:cNvPr>
          <p:cNvSpPr/>
          <p:nvPr/>
        </p:nvSpPr>
        <p:spPr>
          <a:xfrm>
            <a:off x="5217795" y="2265426"/>
            <a:ext cx="3156585" cy="876681"/>
          </a:xfrm>
          <a:prstGeom prst="roundRect">
            <a:avLst>
              <a:gd name="adj" fmla="val 8788"/>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r>
              <a:rPr lang="en-US" sz="800" b="1" dirty="0">
                <a:solidFill>
                  <a:schemeClr val="tx2"/>
                </a:solidFill>
              </a:rPr>
              <a:t>Consider specific factors that impact choice of treatment</a:t>
            </a:r>
          </a:p>
          <a:p>
            <a:pPr marL="135000" indent="-135000">
              <a:buFont typeface="Arial" panose="020B0604020202020204" pitchFamily="34" charset="0"/>
              <a:buChar char="•"/>
            </a:pPr>
            <a:r>
              <a:rPr lang="en-GB" sz="800" dirty="0">
                <a:solidFill>
                  <a:schemeClr val="tx2"/>
                </a:solidFill>
              </a:rPr>
              <a:t>Individualized HbA</a:t>
            </a:r>
            <a:r>
              <a:rPr lang="en-GB" sz="800" baseline="-25000" dirty="0">
                <a:solidFill>
                  <a:schemeClr val="tx2"/>
                </a:solidFill>
              </a:rPr>
              <a:t>1c </a:t>
            </a:r>
            <a:r>
              <a:rPr lang="en-GB" sz="800" dirty="0">
                <a:solidFill>
                  <a:schemeClr val="tx2"/>
                </a:solidFill>
              </a:rPr>
              <a:t>target</a:t>
            </a:r>
          </a:p>
          <a:p>
            <a:pPr marL="135000" indent="-135000">
              <a:buFont typeface="Arial" panose="020B0604020202020204" pitchFamily="34" charset="0"/>
              <a:buChar char="•"/>
            </a:pPr>
            <a:r>
              <a:rPr lang="en-GB" sz="800" dirty="0">
                <a:solidFill>
                  <a:schemeClr val="tx2"/>
                </a:solidFill>
              </a:rPr>
              <a:t>Impact on weight and hypoglycaemia</a:t>
            </a:r>
          </a:p>
          <a:p>
            <a:pPr marL="135000" indent="-135000">
              <a:buFont typeface="Arial" panose="020B0604020202020204" pitchFamily="34" charset="0"/>
              <a:buChar char="•"/>
            </a:pPr>
            <a:r>
              <a:rPr lang="en-GB" sz="800" dirty="0">
                <a:solidFill>
                  <a:schemeClr val="tx2"/>
                </a:solidFill>
              </a:rPr>
              <a:t>Side effect profile of medication</a:t>
            </a:r>
          </a:p>
          <a:p>
            <a:pPr marL="135000" indent="-135000">
              <a:buFont typeface="Arial" panose="020B0604020202020204" pitchFamily="34" charset="0"/>
              <a:buChar char="•"/>
            </a:pPr>
            <a:r>
              <a:rPr lang="en-GB" sz="800" dirty="0">
                <a:solidFill>
                  <a:schemeClr val="tx2"/>
                </a:solidFill>
              </a:rPr>
              <a:t>Complexity of regimen, i.e., frequency, mode of administration</a:t>
            </a:r>
          </a:p>
          <a:p>
            <a:pPr marL="135000" indent="-135000">
              <a:buFont typeface="Arial" panose="020B0604020202020204" pitchFamily="34" charset="0"/>
              <a:buChar char="•"/>
            </a:pPr>
            <a:r>
              <a:rPr lang="en-GB" sz="800" dirty="0">
                <a:solidFill>
                  <a:schemeClr val="tx2"/>
                </a:solidFill>
              </a:rPr>
              <a:t>Choose regimen to optimize adherence and persistence</a:t>
            </a:r>
          </a:p>
          <a:p>
            <a:pPr marL="135000" indent="-135000">
              <a:buFont typeface="Arial" panose="020B0604020202020204" pitchFamily="34" charset="0"/>
              <a:buChar char="•"/>
            </a:pPr>
            <a:r>
              <a:rPr lang="en-GB" sz="800" dirty="0">
                <a:solidFill>
                  <a:schemeClr val="tx2"/>
                </a:solidFill>
              </a:rPr>
              <a:t>Access, cost and availability of medication</a:t>
            </a:r>
          </a:p>
        </p:txBody>
      </p:sp>
      <p:sp>
        <p:nvSpPr>
          <p:cNvPr id="13" name="Rectangle: Rounded Corners 12">
            <a:extLst>
              <a:ext uri="{FF2B5EF4-FFF2-40B4-BE49-F238E27FC236}">
                <a16:creationId xmlns="" xmlns:a16="http://schemas.microsoft.com/office/drawing/2014/main" id="{659C8026-8900-411B-B573-4D6AC7AE3720}"/>
              </a:ext>
            </a:extLst>
          </p:cNvPr>
          <p:cNvSpPr/>
          <p:nvPr/>
        </p:nvSpPr>
        <p:spPr>
          <a:xfrm>
            <a:off x="5109210" y="3254121"/>
            <a:ext cx="3288030" cy="1051560"/>
          </a:xfrm>
          <a:prstGeom prst="roundRect">
            <a:avLst>
              <a:gd name="adj" fmla="val 9602"/>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r>
              <a:rPr lang="en-US" sz="800" b="1" dirty="0">
                <a:solidFill>
                  <a:schemeClr val="tx2"/>
                </a:solidFill>
              </a:rPr>
              <a:t>Shared decision making to create a management plan</a:t>
            </a:r>
          </a:p>
          <a:p>
            <a:pPr marL="135000" indent="-135000">
              <a:buFont typeface="Arial" panose="020B0604020202020204" pitchFamily="34" charset="0"/>
              <a:buChar char="•"/>
            </a:pPr>
            <a:r>
              <a:rPr lang="en-US" sz="800" dirty="0">
                <a:solidFill>
                  <a:schemeClr val="tx2"/>
                </a:solidFill>
              </a:rPr>
              <a:t>Involves an educated and informed patient (and their family/caregiver)</a:t>
            </a:r>
          </a:p>
          <a:p>
            <a:pPr marL="135000" indent="-135000">
              <a:buFont typeface="Arial" panose="020B0604020202020204" pitchFamily="34" charset="0"/>
              <a:buChar char="•"/>
            </a:pPr>
            <a:r>
              <a:rPr lang="en-US" sz="800" dirty="0">
                <a:solidFill>
                  <a:schemeClr val="tx2"/>
                </a:solidFill>
              </a:rPr>
              <a:t>Seeks patient preferences</a:t>
            </a:r>
          </a:p>
          <a:p>
            <a:pPr marL="135000" indent="-135000">
              <a:buFont typeface="Arial" panose="020B0604020202020204" pitchFamily="34" charset="0"/>
              <a:buChar char="•"/>
            </a:pPr>
            <a:r>
              <a:rPr lang="en-US" sz="800" dirty="0">
                <a:solidFill>
                  <a:schemeClr val="tx2"/>
                </a:solidFill>
              </a:rPr>
              <a:t>Effective consultation includes motivational interviewing, goal setting, and shared decision making</a:t>
            </a:r>
            <a:endParaRPr lang="en-GB" sz="800" dirty="0">
              <a:solidFill>
                <a:schemeClr val="tx2"/>
              </a:solidFill>
            </a:endParaRPr>
          </a:p>
          <a:p>
            <a:pPr marL="135000" indent="-135000">
              <a:buFont typeface="Arial" panose="020B0604020202020204" pitchFamily="34" charset="0"/>
              <a:buChar char="•"/>
            </a:pPr>
            <a:r>
              <a:rPr lang="en-GB" sz="800" dirty="0">
                <a:solidFill>
                  <a:schemeClr val="tx2"/>
                </a:solidFill>
              </a:rPr>
              <a:t>Empowers the patient</a:t>
            </a:r>
          </a:p>
          <a:p>
            <a:pPr marL="135000" indent="-135000">
              <a:buFont typeface="Arial" panose="020B0604020202020204" pitchFamily="34" charset="0"/>
              <a:buChar char="•"/>
            </a:pPr>
            <a:r>
              <a:rPr lang="en-GB" sz="800" dirty="0">
                <a:solidFill>
                  <a:schemeClr val="tx2"/>
                </a:solidFill>
              </a:rPr>
              <a:t>Ensures access to DSMES</a:t>
            </a:r>
            <a:endParaRPr lang="en-US" sz="800" dirty="0">
              <a:solidFill>
                <a:schemeClr val="tx2"/>
              </a:solidFill>
            </a:endParaRPr>
          </a:p>
        </p:txBody>
      </p:sp>
      <p:sp>
        <p:nvSpPr>
          <p:cNvPr id="14" name="Rectangle: Rounded Corners 13">
            <a:extLst>
              <a:ext uri="{FF2B5EF4-FFF2-40B4-BE49-F238E27FC236}">
                <a16:creationId xmlns="" xmlns:a16="http://schemas.microsoft.com/office/drawing/2014/main" id="{2C5188BF-A6B4-4618-BBE4-999914015D39}"/>
              </a:ext>
            </a:extLst>
          </p:cNvPr>
          <p:cNvSpPr/>
          <p:nvPr/>
        </p:nvSpPr>
        <p:spPr>
          <a:xfrm>
            <a:off x="486000" y="3425571"/>
            <a:ext cx="3026820" cy="673989"/>
          </a:xfrm>
          <a:prstGeom prst="roundRect">
            <a:avLst>
              <a:gd name="adj" fmla="val 9091"/>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r>
              <a:rPr lang="en-US" sz="800" b="1" dirty="0">
                <a:solidFill>
                  <a:schemeClr val="tx2"/>
                </a:solidFill>
              </a:rPr>
              <a:t>Implement management plan</a:t>
            </a:r>
          </a:p>
          <a:p>
            <a:pPr marL="135000" indent="-135000">
              <a:buFont typeface="Arial" panose="020B0604020202020204" pitchFamily="34" charset="0"/>
              <a:buChar char="•"/>
            </a:pPr>
            <a:r>
              <a:rPr lang="en-US" sz="800" dirty="0">
                <a:solidFill>
                  <a:schemeClr val="tx2"/>
                </a:solidFill>
              </a:rPr>
              <a:t>Patients not meeting goals generally should be seen at least every 3 months as long as progress is being made; more frequent contact initially is often desirable for DSMES</a:t>
            </a:r>
            <a:endParaRPr lang="en-GB" sz="800" dirty="0">
              <a:solidFill>
                <a:schemeClr val="tx2"/>
              </a:solidFill>
            </a:endParaRPr>
          </a:p>
        </p:txBody>
      </p:sp>
      <p:sp>
        <p:nvSpPr>
          <p:cNvPr id="16" name="Rectangle: Rounded Corners 15">
            <a:extLst>
              <a:ext uri="{FF2B5EF4-FFF2-40B4-BE49-F238E27FC236}">
                <a16:creationId xmlns="" xmlns:a16="http://schemas.microsoft.com/office/drawing/2014/main" id="{888F4DF2-D865-4A8A-B546-AB3196005E7A}"/>
              </a:ext>
            </a:extLst>
          </p:cNvPr>
          <p:cNvSpPr/>
          <p:nvPr/>
        </p:nvSpPr>
        <p:spPr>
          <a:xfrm>
            <a:off x="486000" y="2367153"/>
            <a:ext cx="2872740" cy="948690"/>
          </a:xfrm>
          <a:prstGeom prst="roundRect">
            <a:avLst>
              <a:gd name="adj" fmla="val 9438"/>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r>
              <a:rPr lang="en-US" sz="800" b="1" dirty="0">
                <a:solidFill>
                  <a:schemeClr val="tx2"/>
                </a:solidFill>
              </a:rPr>
              <a:t>Ongoing monitoring and support including</a:t>
            </a:r>
          </a:p>
          <a:p>
            <a:pPr marL="135000" indent="-135000">
              <a:buFont typeface="Arial" panose="020B0604020202020204" pitchFamily="34" charset="0"/>
              <a:buChar char="•"/>
            </a:pPr>
            <a:r>
              <a:rPr lang="en-US" sz="800" dirty="0">
                <a:solidFill>
                  <a:schemeClr val="tx2"/>
                </a:solidFill>
              </a:rPr>
              <a:t>Emotional well-being</a:t>
            </a:r>
          </a:p>
          <a:p>
            <a:pPr marL="135000" indent="-135000">
              <a:buFont typeface="Arial" panose="020B0604020202020204" pitchFamily="34" charset="0"/>
              <a:buChar char="•"/>
            </a:pPr>
            <a:r>
              <a:rPr lang="en-US" sz="800" dirty="0">
                <a:solidFill>
                  <a:schemeClr val="tx2"/>
                </a:solidFill>
              </a:rPr>
              <a:t>Check tolerability of medication</a:t>
            </a:r>
          </a:p>
          <a:p>
            <a:pPr marL="135000" indent="-135000">
              <a:buFont typeface="Arial" panose="020B0604020202020204" pitchFamily="34" charset="0"/>
              <a:buChar char="•"/>
            </a:pPr>
            <a:r>
              <a:rPr lang="en-US" sz="800" dirty="0">
                <a:solidFill>
                  <a:schemeClr val="tx2"/>
                </a:solidFill>
              </a:rPr>
              <a:t>Monitor glycemic status</a:t>
            </a:r>
          </a:p>
          <a:p>
            <a:pPr marL="135000" indent="-135000">
              <a:buFont typeface="Arial" panose="020B0604020202020204" pitchFamily="34" charset="0"/>
              <a:buChar char="•"/>
            </a:pPr>
            <a:r>
              <a:rPr lang="en-US" sz="800" dirty="0">
                <a:solidFill>
                  <a:schemeClr val="tx2"/>
                </a:solidFill>
              </a:rPr>
              <a:t>Biofeedback including SMBG, weight, step count, HbA</a:t>
            </a:r>
            <a:r>
              <a:rPr lang="en-US" sz="800" baseline="-25000" dirty="0">
                <a:solidFill>
                  <a:schemeClr val="tx2"/>
                </a:solidFill>
              </a:rPr>
              <a:t>1C </a:t>
            </a:r>
            <a:r>
              <a:rPr lang="en-US" sz="800" dirty="0">
                <a:solidFill>
                  <a:schemeClr val="tx2"/>
                </a:solidFill>
              </a:rPr>
              <a:t>blood pressure, lipids</a:t>
            </a:r>
          </a:p>
        </p:txBody>
      </p:sp>
      <p:sp>
        <p:nvSpPr>
          <p:cNvPr id="17" name="Rectangle: Rounded Corners 16">
            <a:extLst>
              <a:ext uri="{FF2B5EF4-FFF2-40B4-BE49-F238E27FC236}">
                <a16:creationId xmlns="" xmlns:a16="http://schemas.microsoft.com/office/drawing/2014/main" id="{A1494EE7-9A13-4304-83D8-1A78BD958E95}"/>
              </a:ext>
            </a:extLst>
          </p:cNvPr>
          <p:cNvSpPr/>
          <p:nvPr/>
        </p:nvSpPr>
        <p:spPr>
          <a:xfrm>
            <a:off x="486000" y="1417320"/>
            <a:ext cx="3362325" cy="840105"/>
          </a:xfrm>
          <a:prstGeom prst="roundRect">
            <a:avLst>
              <a:gd name="adj" fmla="val 11225"/>
            </a:avLst>
          </a:prstGeom>
          <a:solidFill>
            <a:schemeClr val="bg1"/>
          </a:solidFill>
          <a:ln w="12700">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r>
              <a:rPr lang="en-US" sz="800" b="1" dirty="0">
                <a:solidFill>
                  <a:schemeClr val="tx2"/>
                </a:solidFill>
              </a:rPr>
              <a:t>Review and agree on management plan</a:t>
            </a:r>
          </a:p>
          <a:p>
            <a:pPr marL="135000" indent="-135000">
              <a:buFont typeface="Arial" panose="020B0604020202020204" pitchFamily="34" charset="0"/>
              <a:buChar char="•"/>
            </a:pPr>
            <a:r>
              <a:rPr lang="en-US" sz="800" dirty="0">
                <a:solidFill>
                  <a:schemeClr val="tx2"/>
                </a:solidFill>
              </a:rPr>
              <a:t>Review management plan</a:t>
            </a:r>
          </a:p>
          <a:p>
            <a:pPr marL="135000" indent="-135000">
              <a:buFont typeface="Arial" panose="020B0604020202020204" pitchFamily="34" charset="0"/>
              <a:buChar char="•"/>
            </a:pPr>
            <a:r>
              <a:rPr lang="en-US" sz="800" dirty="0">
                <a:solidFill>
                  <a:schemeClr val="tx2"/>
                </a:solidFill>
              </a:rPr>
              <a:t>Mutual agreement on changes</a:t>
            </a:r>
          </a:p>
          <a:p>
            <a:pPr marL="135000" indent="-135000">
              <a:buFont typeface="Arial" panose="020B0604020202020204" pitchFamily="34" charset="0"/>
              <a:buChar char="•"/>
            </a:pPr>
            <a:r>
              <a:rPr lang="en-US" sz="800" dirty="0">
                <a:solidFill>
                  <a:schemeClr val="tx2"/>
                </a:solidFill>
              </a:rPr>
              <a:t>Ensure agreed modification of therapy is implemented in a timely fashion to avoid clinical inertia</a:t>
            </a:r>
          </a:p>
          <a:p>
            <a:pPr marL="135000" indent="-135000">
              <a:buFont typeface="Arial" panose="020B0604020202020204" pitchFamily="34" charset="0"/>
              <a:buChar char="•"/>
            </a:pPr>
            <a:r>
              <a:rPr lang="en-US" sz="800" dirty="0">
                <a:solidFill>
                  <a:schemeClr val="tx2"/>
                </a:solidFill>
              </a:rPr>
              <a:t>Decision cycle undertaken regularly (at least once/twice a year</a:t>
            </a:r>
          </a:p>
        </p:txBody>
      </p:sp>
      <p:sp>
        <p:nvSpPr>
          <p:cNvPr id="11" name="Rectangle: Rounded Corners 10">
            <a:extLst>
              <a:ext uri="{FF2B5EF4-FFF2-40B4-BE49-F238E27FC236}">
                <a16:creationId xmlns="" xmlns:a16="http://schemas.microsoft.com/office/drawing/2014/main" id="{63D6CFE2-6E9E-4BBF-85E3-AA9BC48DC45C}"/>
              </a:ext>
            </a:extLst>
          </p:cNvPr>
          <p:cNvSpPr/>
          <p:nvPr/>
        </p:nvSpPr>
        <p:spPr>
          <a:xfrm>
            <a:off x="4577715" y="1417320"/>
            <a:ext cx="3773805" cy="736092"/>
          </a:xfrm>
          <a:prstGeom prst="roundRect">
            <a:avLst>
              <a:gd name="adj" fmla="val 11557"/>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r>
              <a:rPr lang="en-US" sz="800" b="1" dirty="0">
                <a:solidFill>
                  <a:schemeClr val="tx2"/>
                </a:solidFill>
              </a:rPr>
              <a:t>Assess key patient characteristics</a:t>
            </a:r>
          </a:p>
          <a:p>
            <a:pPr marL="135000" indent="-135000">
              <a:buFont typeface="Arial" panose="020B0604020202020204" pitchFamily="34" charset="0"/>
              <a:buChar char="•"/>
            </a:pPr>
            <a:r>
              <a:rPr lang="en-US" sz="800" dirty="0">
                <a:solidFill>
                  <a:schemeClr val="tx2"/>
                </a:solidFill>
              </a:rPr>
              <a:t>Current lifestyle</a:t>
            </a:r>
          </a:p>
          <a:p>
            <a:pPr marL="135000" indent="-135000">
              <a:buFont typeface="Arial" panose="020B0604020202020204" pitchFamily="34" charset="0"/>
              <a:buChar char="•"/>
            </a:pPr>
            <a:r>
              <a:rPr lang="en-US" sz="800" dirty="0">
                <a:solidFill>
                  <a:schemeClr val="tx2"/>
                </a:solidFill>
              </a:rPr>
              <a:t>Comorbidities, i.e., ASCVD, CKD, HF</a:t>
            </a:r>
          </a:p>
          <a:p>
            <a:pPr marL="135000" indent="-135000">
              <a:buFont typeface="Arial" panose="020B0604020202020204" pitchFamily="34" charset="0"/>
              <a:buChar char="•"/>
            </a:pPr>
            <a:r>
              <a:rPr lang="en-US" sz="800" dirty="0">
                <a:solidFill>
                  <a:schemeClr val="tx2"/>
                </a:solidFill>
              </a:rPr>
              <a:t>Clinical characteristics, i.e., age, HbA</a:t>
            </a:r>
            <a:r>
              <a:rPr lang="en-US" sz="800" baseline="-25000" dirty="0">
                <a:solidFill>
                  <a:schemeClr val="tx2"/>
                </a:solidFill>
              </a:rPr>
              <a:t>1c </a:t>
            </a:r>
            <a:r>
              <a:rPr lang="en-US" sz="800" dirty="0">
                <a:solidFill>
                  <a:schemeClr val="tx2"/>
                </a:solidFill>
              </a:rPr>
              <a:t>weight</a:t>
            </a:r>
          </a:p>
          <a:p>
            <a:pPr marL="135000" indent="-135000">
              <a:buFont typeface="Arial" panose="020B0604020202020204" pitchFamily="34" charset="0"/>
              <a:buChar char="•"/>
            </a:pPr>
            <a:r>
              <a:rPr lang="en-US" sz="800" dirty="0">
                <a:solidFill>
                  <a:schemeClr val="tx2"/>
                </a:solidFill>
              </a:rPr>
              <a:t>Issues such as motivation and depression</a:t>
            </a:r>
          </a:p>
          <a:p>
            <a:pPr marL="135000" indent="-135000">
              <a:buFont typeface="Arial" panose="020B0604020202020204" pitchFamily="34" charset="0"/>
              <a:buChar char="•"/>
            </a:pPr>
            <a:r>
              <a:rPr lang="en-US" sz="800" dirty="0">
                <a:solidFill>
                  <a:schemeClr val="tx2"/>
                </a:solidFill>
              </a:rPr>
              <a:t>Cultural and socioeconomic context</a:t>
            </a:r>
            <a:endParaRPr lang="en-GB" sz="800" dirty="0">
              <a:solidFill>
                <a:schemeClr val="tx2"/>
              </a:solidFill>
            </a:endParaRPr>
          </a:p>
        </p:txBody>
      </p:sp>
      <p:sp>
        <p:nvSpPr>
          <p:cNvPr id="26" name="Oval 25">
            <a:extLst>
              <a:ext uri="{FF2B5EF4-FFF2-40B4-BE49-F238E27FC236}">
                <a16:creationId xmlns="" xmlns:a16="http://schemas.microsoft.com/office/drawing/2014/main" id="{C62D8324-8023-4EC0-8115-EF7CCF579C9F}"/>
              </a:ext>
            </a:extLst>
          </p:cNvPr>
          <p:cNvSpPr/>
          <p:nvPr/>
        </p:nvSpPr>
        <p:spPr>
          <a:xfrm>
            <a:off x="3587115" y="2208847"/>
            <a:ext cx="1394460" cy="139446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0" rIns="27000" bIns="0" rtlCol="0" anchor="t"/>
          <a:lstStyle/>
          <a:p>
            <a:pPr algn="ctr"/>
            <a:r>
              <a:rPr lang="en-US" sz="1200" b="1" dirty="0">
                <a:solidFill>
                  <a:schemeClr val="tx2"/>
                </a:solidFill>
              </a:rPr>
              <a:t>Goals of Care</a:t>
            </a:r>
            <a:endParaRPr lang="en-GB" sz="1200" b="1" dirty="0">
              <a:solidFill>
                <a:schemeClr val="tx2"/>
              </a:solidFill>
            </a:endParaRPr>
          </a:p>
        </p:txBody>
      </p:sp>
      <p:sp>
        <p:nvSpPr>
          <p:cNvPr id="27" name="Rectangle: Rounded Corners 26">
            <a:extLst>
              <a:ext uri="{FF2B5EF4-FFF2-40B4-BE49-F238E27FC236}">
                <a16:creationId xmlns="" xmlns:a16="http://schemas.microsoft.com/office/drawing/2014/main" id="{2D2EDA21-A562-4283-ACBB-93C3F7D1F162}"/>
              </a:ext>
            </a:extLst>
          </p:cNvPr>
          <p:cNvSpPr/>
          <p:nvPr/>
        </p:nvSpPr>
        <p:spPr>
          <a:xfrm>
            <a:off x="3671888" y="2844839"/>
            <a:ext cx="1220152" cy="235546"/>
          </a:xfrm>
          <a:prstGeom prst="roundRect">
            <a:avLst>
              <a:gd name="adj" fmla="val 0"/>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marL="135000" indent="-135000">
              <a:buFont typeface="Arial" panose="020B0604020202020204" pitchFamily="34" charset="0"/>
              <a:buChar char="•"/>
            </a:pPr>
            <a:r>
              <a:rPr lang="en-US" sz="800" dirty="0">
                <a:solidFill>
                  <a:schemeClr val="tx2"/>
                </a:solidFill>
              </a:rPr>
              <a:t>Prevent complications </a:t>
            </a:r>
          </a:p>
          <a:p>
            <a:pPr marL="135000" indent="-135000">
              <a:buFont typeface="Arial" panose="020B0604020202020204" pitchFamily="34" charset="0"/>
              <a:buChar char="•"/>
            </a:pPr>
            <a:r>
              <a:rPr lang="en-US" sz="800" dirty="0">
                <a:solidFill>
                  <a:schemeClr val="tx2"/>
                </a:solidFill>
              </a:rPr>
              <a:t>Optimize quality of life</a:t>
            </a:r>
            <a:endParaRPr lang="en-GB" sz="800" dirty="0">
              <a:solidFill>
                <a:schemeClr val="tx2"/>
              </a:solidFill>
            </a:endParaRPr>
          </a:p>
        </p:txBody>
      </p:sp>
      <p:grpSp>
        <p:nvGrpSpPr>
          <p:cNvPr id="6" name="Group 32">
            <a:extLst>
              <a:ext uri="{FF2B5EF4-FFF2-40B4-BE49-F238E27FC236}">
                <a16:creationId xmlns="" xmlns:a16="http://schemas.microsoft.com/office/drawing/2014/main" id="{93F7BEAB-E2A0-4032-883D-7A15294864D7}"/>
              </a:ext>
            </a:extLst>
          </p:cNvPr>
          <p:cNvGrpSpPr/>
          <p:nvPr/>
        </p:nvGrpSpPr>
        <p:grpSpPr>
          <a:xfrm>
            <a:off x="4129246" y="3152300"/>
            <a:ext cx="310199" cy="373856"/>
            <a:chOff x="11255375" y="854076"/>
            <a:chExt cx="487363" cy="587375"/>
          </a:xfrm>
        </p:grpSpPr>
        <p:sp>
          <p:nvSpPr>
            <p:cNvPr id="30" name="Freeform 5">
              <a:extLst>
                <a:ext uri="{FF2B5EF4-FFF2-40B4-BE49-F238E27FC236}">
                  <a16:creationId xmlns="" xmlns:a16="http://schemas.microsoft.com/office/drawing/2014/main" id="{FB957F6B-690A-4DEF-B390-6C95F2A20973}"/>
                </a:ext>
              </a:extLst>
            </p:cNvPr>
            <p:cNvSpPr>
              <a:spLocks/>
            </p:cNvSpPr>
            <p:nvPr/>
          </p:nvSpPr>
          <p:spPr bwMode="auto">
            <a:xfrm>
              <a:off x="11385550" y="1008063"/>
              <a:ext cx="214313" cy="339725"/>
            </a:xfrm>
            <a:custGeom>
              <a:avLst/>
              <a:gdLst>
                <a:gd name="T0" fmla="*/ 18 w 98"/>
                <a:gd name="T1" fmla="*/ 92 h 156"/>
                <a:gd name="T2" fmla="*/ 0 w 98"/>
                <a:gd name="T3" fmla="*/ 68 h 156"/>
                <a:gd name="T4" fmla="*/ 0 w 98"/>
                <a:gd name="T5" fmla="*/ 24 h 156"/>
                <a:gd name="T6" fmla="*/ 24 w 98"/>
                <a:gd name="T7" fmla="*/ 0 h 156"/>
                <a:gd name="T8" fmla="*/ 76 w 98"/>
                <a:gd name="T9" fmla="*/ 0 h 156"/>
                <a:gd name="T10" fmla="*/ 97 w 98"/>
                <a:gd name="T11" fmla="*/ 20 h 156"/>
                <a:gd name="T12" fmla="*/ 97 w 98"/>
                <a:gd name="T13" fmla="*/ 78 h 156"/>
                <a:gd name="T14" fmla="*/ 87 w 98"/>
                <a:gd name="T15" fmla="*/ 89 h 156"/>
                <a:gd name="T16" fmla="*/ 79 w 98"/>
                <a:gd name="T17" fmla="*/ 101 h 156"/>
                <a:gd name="T18" fmla="*/ 79 w 98"/>
                <a:gd name="T19" fmla="*/ 142 h 156"/>
                <a:gd name="T20" fmla="*/ 65 w 98"/>
                <a:gd name="T21" fmla="*/ 156 h 156"/>
                <a:gd name="T22" fmla="*/ 33 w 98"/>
                <a:gd name="T23" fmla="*/ 156 h 156"/>
                <a:gd name="T24" fmla="*/ 18 w 98"/>
                <a:gd name="T25" fmla="*/ 141 h 156"/>
                <a:gd name="T26" fmla="*/ 18 w 98"/>
                <a:gd name="T27" fmla="*/ 9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156">
                  <a:moveTo>
                    <a:pt x="18" y="92"/>
                  </a:moveTo>
                  <a:cubicBezTo>
                    <a:pt x="0" y="87"/>
                    <a:pt x="0" y="87"/>
                    <a:pt x="0" y="68"/>
                  </a:cubicBezTo>
                  <a:cubicBezTo>
                    <a:pt x="0" y="53"/>
                    <a:pt x="0" y="39"/>
                    <a:pt x="0" y="24"/>
                  </a:cubicBezTo>
                  <a:cubicBezTo>
                    <a:pt x="0" y="7"/>
                    <a:pt x="6" y="0"/>
                    <a:pt x="24" y="0"/>
                  </a:cubicBezTo>
                  <a:cubicBezTo>
                    <a:pt x="41" y="0"/>
                    <a:pt x="59" y="0"/>
                    <a:pt x="76" y="0"/>
                  </a:cubicBezTo>
                  <a:cubicBezTo>
                    <a:pt x="88" y="0"/>
                    <a:pt x="97" y="8"/>
                    <a:pt x="97" y="20"/>
                  </a:cubicBezTo>
                  <a:cubicBezTo>
                    <a:pt x="97" y="39"/>
                    <a:pt x="98" y="59"/>
                    <a:pt x="97" y="78"/>
                  </a:cubicBezTo>
                  <a:cubicBezTo>
                    <a:pt x="96" y="82"/>
                    <a:pt x="91" y="88"/>
                    <a:pt x="87" y="89"/>
                  </a:cubicBezTo>
                  <a:cubicBezTo>
                    <a:pt x="80" y="91"/>
                    <a:pt x="78" y="95"/>
                    <a:pt x="79" y="101"/>
                  </a:cubicBezTo>
                  <a:cubicBezTo>
                    <a:pt x="79" y="115"/>
                    <a:pt x="79" y="128"/>
                    <a:pt x="79" y="142"/>
                  </a:cubicBezTo>
                  <a:cubicBezTo>
                    <a:pt x="78" y="152"/>
                    <a:pt x="75" y="156"/>
                    <a:pt x="65" y="156"/>
                  </a:cubicBezTo>
                  <a:cubicBezTo>
                    <a:pt x="54" y="156"/>
                    <a:pt x="44" y="156"/>
                    <a:pt x="33" y="156"/>
                  </a:cubicBezTo>
                  <a:cubicBezTo>
                    <a:pt x="22" y="156"/>
                    <a:pt x="18" y="152"/>
                    <a:pt x="18" y="141"/>
                  </a:cubicBezTo>
                  <a:cubicBezTo>
                    <a:pt x="18" y="124"/>
                    <a:pt x="18" y="108"/>
                    <a:pt x="18" y="92"/>
                  </a:cubicBezTo>
                  <a:close/>
                </a:path>
              </a:pathLst>
            </a:custGeom>
            <a:solidFill>
              <a:srgbClr val="FFFFFF"/>
            </a:solidFill>
            <a:ln w="7938"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1" name="Freeform 6">
              <a:extLst>
                <a:ext uri="{FF2B5EF4-FFF2-40B4-BE49-F238E27FC236}">
                  <a16:creationId xmlns="" xmlns:a16="http://schemas.microsoft.com/office/drawing/2014/main" id="{759F3307-88E5-4741-88FB-A9096CE8D02F}"/>
                </a:ext>
              </a:extLst>
            </p:cNvPr>
            <p:cNvSpPr>
              <a:spLocks/>
            </p:cNvSpPr>
            <p:nvPr/>
          </p:nvSpPr>
          <p:spPr bwMode="auto">
            <a:xfrm>
              <a:off x="11417300" y="854076"/>
              <a:ext cx="150813" cy="149225"/>
            </a:xfrm>
            <a:custGeom>
              <a:avLst/>
              <a:gdLst>
                <a:gd name="T0" fmla="*/ 35 w 69"/>
                <a:gd name="T1" fmla="*/ 0 h 69"/>
                <a:gd name="T2" fmla="*/ 69 w 69"/>
                <a:gd name="T3" fmla="*/ 35 h 69"/>
                <a:gd name="T4" fmla="*/ 34 w 69"/>
                <a:gd name="T5" fmla="*/ 69 h 69"/>
                <a:gd name="T6" fmla="*/ 0 w 69"/>
                <a:gd name="T7" fmla="*/ 34 h 69"/>
                <a:gd name="T8" fmla="*/ 35 w 69"/>
                <a:gd name="T9" fmla="*/ 0 h 69"/>
              </a:gdLst>
              <a:ahLst/>
              <a:cxnLst>
                <a:cxn ang="0">
                  <a:pos x="T0" y="T1"/>
                </a:cxn>
                <a:cxn ang="0">
                  <a:pos x="T2" y="T3"/>
                </a:cxn>
                <a:cxn ang="0">
                  <a:pos x="T4" y="T5"/>
                </a:cxn>
                <a:cxn ang="0">
                  <a:pos x="T6" y="T7"/>
                </a:cxn>
                <a:cxn ang="0">
                  <a:pos x="T8" y="T9"/>
                </a:cxn>
              </a:cxnLst>
              <a:rect l="0" t="0" r="r" b="b"/>
              <a:pathLst>
                <a:path w="69" h="69">
                  <a:moveTo>
                    <a:pt x="35" y="0"/>
                  </a:moveTo>
                  <a:cubicBezTo>
                    <a:pt x="55" y="0"/>
                    <a:pt x="69" y="14"/>
                    <a:pt x="69" y="35"/>
                  </a:cubicBezTo>
                  <a:cubicBezTo>
                    <a:pt x="69" y="55"/>
                    <a:pt x="54" y="69"/>
                    <a:pt x="34" y="69"/>
                  </a:cubicBezTo>
                  <a:cubicBezTo>
                    <a:pt x="14" y="68"/>
                    <a:pt x="0" y="54"/>
                    <a:pt x="0" y="34"/>
                  </a:cubicBezTo>
                  <a:cubicBezTo>
                    <a:pt x="0" y="13"/>
                    <a:pt x="14" y="0"/>
                    <a:pt x="35" y="0"/>
                  </a:cubicBezTo>
                  <a:close/>
                </a:path>
              </a:pathLst>
            </a:custGeom>
            <a:solidFill>
              <a:srgbClr val="FFFFFF"/>
            </a:solidFill>
            <a:ln w="7938"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32" name="Freeform 7">
              <a:extLst>
                <a:ext uri="{FF2B5EF4-FFF2-40B4-BE49-F238E27FC236}">
                  <a16:creationId xmlns="" xmlns:a16="http://schemas.microsoft.com/office/drawing/2014/main" id="{BE0D3C6B-7FF4-49A9-806A-361878E4B43A}"/>
                </a:ext>
              </a:extLst>
            </p:cNvPr>
            <p:cNvSpPr>
              <a:spLocks/>
            </p:cNvSpPr>
            <p:nvPr/>
          </p:nvSpPr>
          <p:spPr bwMode="auto">
            <a:xfrm>
              <a:off x="11255375" y="1265238"/>
              <a:ext cx="487363" cy="176213"/>
            </a:xfrm>
            <a:custGeom>
              <a:avLst/>
              <a:gdLst>
                <a:gd name="T0" fmla="*/ 193 w 223"/>
                <a:gd name="T1" fmla="*/ 35 h 81"/>
                <a:gd name="T2" fmla="*/ 158 w 223"/>
                <a:gd name="T3" fmla="*/ 24 h 81"/>
                <a:gd name="T4" fmla="*/ 146 w 223"/>
                <a:gd name="T5" fmla="*/ 10 h 81"/>
                <a:gd name="T6" fmla="*/ 162 w 223"/>
                <a:gd name="T7" fmla="*/ 2 h 81"/>
                <a:gd name="T8" fmla="*/ 198 w 223"/>
                <a:gd name="T9" fmla="*/ 14 h 81"/>
                <a:gd name="T10" fmla="*/ 199 w 223"/>
                <a:gd name="T11" fmla="*/ 60 h 81"/>
                <a:gd name="T12" fmla="*/ 161 w 223"/>
                <a:gd name="T13" fmla="*/ 73 h 81"/>
                <a:gd name="T14" fmla="*/ 35 w 223"/>
                <a:gd name="T15" fmla="*/ 68 h 81"/>
                <a:gd name="T16" fmla="*/ 6 w 223"/>
                <a:gd name="T17" fmla="*/ 48 h 81"/>
                <a:gd name="T18" fmla="*/ 13 w 223"/>
                <a:gd name="T19" fmla="*/ 18 h 81"/>
                <a:gd name="T20" fmla="*/ 60 w 223"/>
                <a:gd name="T21" fmla="*/ 1 h 81"/>
                <a:gd name="T22" fmla="*/ 71 w 223"/>
                <a:gd name="T23" fmla="*/ 10 h 81"/>
                <a:gd name="T24" fmla="*/ 62 w 223"/>
                <a:gd name="T25" fmla="*/ 23 h 81"/>
                <a:gd name="T26" fmla="*/ 38 w 223"/>
                <a:gd name="T27" fmla="*/ 30 h 81"/>
                <a:gd name="T28" fmla="*/ 26 w 223"/>
                <a:gd name="T29" fmla="*/ 36 h 81"/>
                <a:gd name="T30" fmla="*/ 193 w 223"/>
                <a:gd name="T31" fmla="*/ 3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3" h="81">
                  <a:moveTo>
                    <a:pt x="193" y="35"/>
                  </a:moveTo>
                  <a:cubicBezTo>
                    <a:pt x="180" y="31"/>
                    <a:pt x="169" y="26"/>
                    <a:pt x="158" y="24"/>
                  </a:cubicBezTo>
                  <a:cubicBezTo>
                    <a:pt x="150" y="22"/>
                    <a:pt x="144" y="19"/>
                    <a:pt x="146" y="10"/>
                  </a:cubicBezTo>
                  <a:cubicBezTo>
                    <a:pt x="147" y="0"/>
                    <a:pt x="155" y="0"/>
                    <a:pt x="162" y="2"/>
                  </a:cubicBezTo>
                  <a:cubicBezTo>
                    <a:pt x="174" y="6"/>
                    <a:pt x="187" y="9"/>
                    <a:pt x="198" y="14"/>
                  </a:cubicBezTo>
                  <a:cubicBezTo>
                    <a:pt x="223" y="26"/>
                    <a:pt x="216" y="50"/>
                    <a:pt x="199" y="60"/>
                  </a:cubicBezTo>
                  <a:cubicBezTo>
                    <a:pt x="188" y="66"/>
                    <a:pt x="174" y="70"/>
                    <a:pt x="161" y="73"/>
                  </a:cubicBezTo>
                  <a:cubicBezTo>
                    <a:pt x="119" y="81"/>
                    <a:pt x="76" y="80"/>
                    <a:pt x="35" y="68"/>
                  </a:cubicBezTo>
                  <a:cubicBezTo>
                    <a:pt x="23" y="65"/>
                    <a:pt x="12" y="60"/>
                    <a:pt x="6" y="48"/>
                  </a:cubicBezTo>
                  <a:cubicBezTo>
                    <a:pt x="0" y="36"/>
                    <a:pt x="2" y="24"/>
                    <a:pt x="13" y="18"/>
                  </a:cubicBezTo>
                  <a:cubicBezTo>
                    <a:pt x="28" y="10"/>
                    <a:pt x="44" y="6"/>
                    <a:pt x="60" y="1"/>
                  </a:cubicBezTo>
                  <a:cubicBezTo>
                    <a:pt x="63" y="1"/>
                    <a:pt x="70" y="6"/>
                    <a:pt x="71" y="10"/>
                  </a:cubicBezTo>
                  <a:cubicBezTo>
                    <a:pt x="74" y="17"/>
                    <a:pt x="69" y="21"/>
                    <a:pt x="62" y="23"/>
                  </a:cubicBezTo>
                  <a:cubicBezTo>
                    <a:pt x="54" y="25"/>
                    <a:pt x="46" y="27"/>
                    <a:pt x="38" y="30"/>
                  </a:cubicBezTo>
                  <a:cubicBezTo>
                    <a:pt x="34" y="31"/>
                    <a:pt x="30" y="34"/>
                    <a:pt x="26" y="36"/>
                  </a:cubicBezTo>
                  <a:cubicBezTo>
                    <a:pt x="56" y="61"/>
                    <a:pt x="153" y="63"/>
                    <a:pt x="193" y="35"/>
                  </a:cubicBezTo>
                  <a:close/>
                </a:path>
              </a:pathLst>
            </a:custGeom>
            <a:solidFill>
              <a:srgbClr val="FFFFFF"/>
            </a:solidFill>
            <a:ln w="7938"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 xmlns:p14="http://schemas.microsoft.com/office/powerpoint/2010/main" val="9809533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3BF10DDB-DF2A-33A5-AF37-CE738527359F}"/>
              </a:ext>
            </a:extLst>
          </p:cNvPr>
          <p:cNvSpPr>
            <a:spLocks noGrp="1"/>
          </p:cNvSpPr>
          <p:nvPr>
            <p:ph idx="1"/>
          </p:nvPr>
        </p:nvSpPr>
        <p:spPr>
          <a:xfrm>
            <a:off x="0" y="571500"/>
            <a:ext cx="9144000" cy="4572000"/>
          </a:xfrm>
        </p:spPr>
        <p:txBody>
          <a:bodyPr/>
          <a:lstStyle/>
          <a:p>
            <a:pPr algn="l">
              <a:lnSpc>
                <a:spcPct val="150000"/>
              </a:lnSpc>
              <a:buFont typeface="Arial" pitchFamily="34" charset="0"/>
              <a:buChar char="•"/>
            </a:pPr>
            <a:r>
              <a:rPr lang="el-GR" sz="1800" b="0" i="0" u="none" strike="noStrike" baseline="0" dirty="0">
                <a:solidFill>
                  <a:schemeClr val="tx1"/>
                </a:solidFill>
              </a:rPr>
              <a:t>Η ΜΝΤ είναι κομβικής σημασίας για τη βέλτιστη ρύθμιση </a:t>
            </a:r>
            <a:r>
              <a:rPr lang="el-GR" sz="1800" b="0" i="0" u="none" strike="noStrike" baseline="0" dirty="0" err="1">
                <a:solidFill>
                  <a:schemeClr val="tx1"/>
                </a:solidFill>
              </a:rPr>
              <a:t>γλυκόζης,Α</a:t>
            </a:r>
            <a:r>
              <a:rPr lang="el-GR" sz="1800" b="0" i="0" u="none" strike="noStrike" baseline="0" dirty="0">
                <a:solidFill>
                  <a:schemeClr val="tx1"/>
                </a:solidFill>
              </a:rPr>
              <a:t>/Π, λιπιδίων και ακόλουθης μείωσης ΚΑΝ,</a:t>
            </a:r>
            <a:r>
              <a:rPr lang="el-GR" dirty="0">
                <a:solidFill>
                  <a:schemeClr val="tx1"/>
                </a:solidFill>
              </a:rPr>
              <a:t>Σ/Ν,</a:t>
            </a:r>
            <a:r>
              <a:rPr lang="el-GR" sz="1800" b="0" i="0" u="none" strike="noStrike" baseline="0" dirty="0">
                <a:solidFill>
                  <a:schemeClr val="tx1"/>
                </a:solidFill>
              </a:rPr>
              <a:t>ΑΕΕ </a:t>
            </a:r>
          </a:p>
          <a:p>
            <a:pPr algn="l">
              <a:lnSpc>
                <a:spcPct val="150000"/>
              </a:lnSpc>
              <a:buFont typeface="Arial" pitchFamily="34" charset="0"/>
              <a:buChar char="•"/>
            </a:pPr>
            <a:r>
              <a:rPr lang="el-GR" dirty="0">
                <a:solidFill>
                  <a:schemeClr val="tx1"/>
                </a:solidFill>
              </a:rPr>
              <a:t>Καταγεγραμμένα οφέλη χαμηλής πρόσληψης ΥΔ </a:t>
            </a:r>
            <a:r>
              <a:rPr lang="en-US" dirty="0">
                <a:solidFill>
                  <a:schemeClr val="tx1"/>
                </a:solidFill>
              </a:rPr>
              <a:t>vs </a:t>
            </a:r>
            <a:r>
              <a:rPr lang="el-GR" dirty="0">
                <a:solidFill>
                  <a:schemeClr val="tx1"/>
                </a:solidFill>
              </a:rPr>
              <a:t>χαμηλής πρόσληψης λιπαρών σε </a:t>
            </a:r>
            <a:r>
              <a:rPr lang="el-GR" dirty="0" err="1">
                <a:solidFill>
                  <a:schemeClr val="tx1"/>
                </a:solidFill>
              </a:rPr>
              <a:t>γλυκαιμικούς</a:t>
            </a:r>
            <a:r>
              <a:rPr lang="el-GR" dirty="0">
                <a:solidFill>
                  <a:schemeClr val="tx1"/>
                </a:solidFill>
              </a:rPr>
              <a:t> στόχους και καρδιαγγειακούς παράγοντες κινδύνου</a:t>
            </a:r>
          </a:p>
          <a:p>
            <a:pPr algn="l">
              <a:lnSpc>
                <a:spcPct val="150000"/>
              </a:lnSpc>
              <a:buFont typeface="Arial" pitchFamily="34" charset="0"/>
              <a:buChar char="•"/>
            </a:pPr>
            <a:r>
              <a:rPr lang="el-GR" sz="1800" b="0" i="0" u="none" strike="noStrike" baseline="0" dirty="0">
                <a:solidFill>
                  <a:schemeClr val="tx1"/>
                </a:solidFill>
              </a:rPr>
              <a:t>Κορεσμ</a:t>
            </a:r>
            <a:r>
              <a:rPr lang="el-GR" dirty="0">
                <a:solidFill>
                  <a:schemeClr val="tx1"/>
                </a:solidFill>
              </a:rPr>
              <a:t>ένο λίπος: &lt; 10 % Η.Θ.</a:t>
            </a:r>
            <a:r>
              <a:rPr lang="en-US" dirty="0">
                <a:solidFill>
                  <a:schemeClr val="tx1"/>
                </a:solidFill>
              </a:rPr>
              <a:t>(</a:t>
            </a:r>
            <a:r>
              <a:rPr lang="el-GR" dirty="0">
                <a:solidFill>
                  <a:schemeClr val="tx1"/>
                </a:solidFill>
              </a:rPr>
              <a:t>επίδραση στην </a:t>
            </a:r>
            <a:r>
              <a:rPr lang="en-US" sz="1800" b="0" i="0" u="none" strike="noStrike" baseline="0" dirty="0">
                <a:solidFill>
                  <a:schemeClr val="tx1"/>
                </a:solidFill>
              </a:rPr>
              <a:t>LDL-C,</a:t>
            </a:r>
            <a:r>
              <a:rPr lang="el-GR" sz="1800" b="0" i="0" u="none" strike="noStrike" baseline="0" dirty="0">
                <a:solidFill>
                  <a:schemeClr val="tx1"/>
                </a:solidFill>
              </a:rPr>
              <a:t>μη-σχετιζόμενα με ΚΑΝ)</a:t>
            </a:r>
            <a:r>
              <a:rPr lang="el-GR" dirty="0">
                <a:solidFill>
                  <a:schemeClr val="tx1"/>
                </a:solidFill>
              </a:rPr>
              <a:t> και αντικατάσταση με </a:t>
            </a:r>
            <a:r>
              <a:rPr lang="en-US" dirty="0">
                <a:solidFill>
                  <a:schemeClr val="tx1"/>
                </a:solidFill>
              </a:rPr>
              <a:t>MUFA,PUFA </a:t>
            </a:r>
            <a:r>
              <a:rPr lang="el-GR" dirty="0">
                <a:solidFill>
                  <a:schemeClr val="tx1"/>
                </a:solidFill>
              </a:rPr>
              <a:t>(</a:t>
            </a:r>
            <a:r>
              <a:rPr lang="el-GR" dirty="0" err="1">
                <a:solidFill>
                  <a:schemeClr val="tx1"/>
                </a:solidFill>
              </a:rPr>
              <a:t>ελαιόλαδο,ξηροί</a:t>
            </a:r>
            <a:r>
              <a:rPr lang="el-GR" dirty="0">
                <a:solidFill>
                  <a:schemeClr val="tx1"/>
                </a:solidFill>
              </a:rPr>
              <a:t> καρποί)</a:t>
            </a:r>
          </a:p>
          <a:p>
            <a:pPr>
              <a:lnSpc>
                <a:spcPct val="150000"/>
              </a:lnSpc>
              <a:buFont typeface="Arial" pitchFamily="34" charset="0"/>
              <a:buChar char="•"/>
            </a:pPr>
            <a:r>
              <a:rPr lang="en-US" sz="1800" b="0" i="0" u="none" strike="noStrike" baseline="0" dirty="0">
                <a:solidFill>
                  <a:schemeClr val="tx1"/>
                </a:solidFill>
              </a:rPr>
              <a:t>PREDIMED</a:t>
            </a:r>
            <a:r>
              <a:rPr lang="el-GR" sz="1800" b="0" i="0" u="none" strike="noStrike" baseline="0" dirty="0">
                <a:solidFill>
                  <a:schemeClr val="tx1"/>
                </a:solidFill>
              </a:rPr>
              <a:t>:Πρόσληψη </a:t>
            </a:r>
            <a:r>
              <a:rPr lang="en-US" dirty="0">
                <a:solidFill>
                  <a:schemeClr val="tx1"/>
                </a:solidFill>
              </a:rPr>
              <a:t>MUFA,PUFA </a:t>
            </a:r>
            <a:r>
              <a:rPr lang="el-GR" dirty="0">
                <a:solidFill>
                  <a:schemeClr val="tx1"/>
                </a:solidFill>
              </a:rPr>
              <a:t>σχετίστηκε με χαμηλότερο κίνδυνο ΚΑΝ και θανάτου </a:t>
            </a:r>
          </a:p>
          <a:p>
            <a:pPr>
              <a:lnSpc>
                <a:spcPct val="150000"/>
              </a:lnSpc>
              <a:buFont typeface="Arial" pitchFamily="34" charset="0"/>
              <a:buChar char="•"/>
            </a:pPr>
            <a:r>
              <a:rPr lang="el-GR" sz="1800" b="0" i="0" u="none" strike="noStrike" baseline="0" dirty="0">
                <a:solidFill>
                  <a:schemeClr val="tx1"/>
                </a:solidFill>
              </a:rPr>
              <a:t>Αντικατάσταση με ΥΔ: Μείωση ολικής χοληστερόλης και </a:t>
            </a:r>
            <a:r>
              <a:rPr lang="en-US" sz="1800" b="0" i="0" u="none" strike="noStrike" baseline="0" dirty="0">
                <a:solidFill>
                  <a:schemeClr val="tx1"/>
                </a:solidFill>
              </a:rPr>
              <a:t>LDL-C, </a:t>
            </a:r>
            <a:r>
              <a:rPr lang="el-GR" sz="1800" b="0" i="0" u="none" strike="noStrike" baseline="0" dirty="0">
                <a:solidFill>
                  <a:schemeClr val="tx1"/>
                </a:solidFill>
              </a:rPr>
              <a:t>αλλά    Τ</a:t>
            </a:r>
            <a:r>
              <a:rPr lang="en-US" sz="1800" b="0" i="0" u="none" strike="noStrike" baseline="0" dirty="0">
                <a:solidFill>
                  <a:schemeClr val="tx1"/>
                </a:solidFill>
              </a:rPr>
              <a:t>G </a:t>
            </a:r>
            <a:endParaRPr lang="el-GR" dirty="0">
              <a:solidFill>
                <a:schemeClr val="tx1"/>
              </a:solidFill>
            </a:endParaRPr>
          </a:p>
          <a:p>
            <a:pPr algn="l"/>
            <a:endParaRPr lang="el-GR" sz="1800" b="0" i="0" u="none" strike="noStrike" baseline="0" dirty="0">
              <a:solidFill>
                <a:schemeClr val="tx1"/>
              </a:solidFill>
              <a:latin typeface="AdvOT7b515deb"/>
            </a:endParaRPr>
          </a:p>
        </p:txBody>
      </p:sp>
      <p:sp>
        <p:nvSpPr>
          <p:cNvPr id="3" name="Τίτλος 2">
            <a:extLst>
              <a:ext uri="{FF2B5EF4-FFF2-40B4-BE49-F238E27FC236}">
                <a16:creationId xmlns="" xmlns:a16="http://schemas.microsoft.com/office/drawing/2014/main" id="{BD06DE65-1130-A443-42E2-5B500EBAC915}"/>
              </a:ext>
            </a:extLst>
          </p:cNvPr>
          <p:cNvSpPr>
            <a:spLocks noGrp="1"/>
          </p:cNvSpPr>
          <p:nvPr>
            <p:ph type="title"/>
          </p:nvPr>
        </p:nvSpPr>
        <p:spPr>
          <a:xfrm>
            <a:off x="488250" y="226202"/>
            <a:ext cx="8556120" cy="391412"/>
          </a:xfrm>
        </p:spPr>
        <p:txBody>
          <a:bodyPr>
            <a:normAutofit fontScale="90000"/>
          </a:bodyPr>
          <a:lstStyle/>
          <a:p>
            <a:r>
              <a:rPr lang="el-GR" sz="2400" b="0" i="0" u="none" strike="noStrike" baseline="0" dirty="0">
                <a:latin typeface="AdvOT3f16987d"/>
              </a:rPr>
              <a:t>      </a:t>
            </a:r>
            <a:r>
              <a:rPr lang="en-US" sz="2400" b="0" i="0" u="none" strike="noStrike" baseline="0" dirty="0" smtClean="0">
                <a:latin typeface="AdvOT3f16987d"/>
              </a:rPr>
              <a:t>           </a:t>
            </a:r>
            <a:r>
              <a:rPr lang="el-GR" sz="2000" i="0" u="none" strike="noStrike" baseline="0" dirty="0" smtClean="0">
                <a:latin typeface="+mn-lt"/>
              </a:rPr>
              <a:t>ΜΝΤ </a:t>
            </a:r>
            <a:r>
              <a:rPr lang="el-GR" sz="2000" i="0" u="none" strike="noStrike" baseline="0" dirty="0">
                <a:latin typeface="+mn-lt"/>
              </a:rPr>
              <a:t>και μείωση καρδιαγγειακών παραγόντων κινδύνου</a:t>
            </a:r>
            <a:r>
              <a:rPr lang="en-US" sz="2000" i="0" u="none" strike="noStrike" baseline="0" dirty="0">
                <a:latin typeface="+mn-lt"/>
              </a:rPr>
              <a:t/>
            </a:r>
            <a:br>
              <a:rPr lang="en-US" sz="2000" i="0" u="none" strike="noStrike" baseline="0" dirty="0">
                <a:latin typeface="+mn-lt"/>
              </a:rPr>
            </a:br>
            <a:endParaRPr lang="el-GR" sz="2000" dirty="0">
              <a:latin typeface="+mn-lt"/>
            </a:endParaRPr>
          </a:p>
        </p:txBody>
      </p:sp>
      <p:sp>
        <p:nvSpPr>
          <p:cNvPr id="4" name="Θέση κειμένου 3">
            <a:extLst>
              <a:ext uri="{FF2B5EF4-FFF2-40B4-BE49-F238E27FC236}">
                <a16:creationId xmlns="" xmlns:a16="http://schemas.microsoft.com/office/drawing/2014/main" id="{27DC6785-AA4F-5560-86EC-1B01321136E7}"/>
              </a:ext>
            </a:extLst>
          </p:cNvPr>
          <p:cNvSpPr>
            <a:spLocks noGrp="1"/>
          </p:cNvSpPr>
          <p:nvPr>
            <p:ph type="body" sz="quarter" idx="10"/>
          </p:nvPr>
        </p:nvSpPr>
        <p:spPr>
          <a:xfrm>
            <a:off x="488250" y="1243464"/>
            <a:ext cx="8509700" cy="770826"/>
          </a:xfrm>
        </p:spPr>
        <p:txBody>
          <a:bodyPr/>
          <a:lstStyle/>
          <a:p>
            <a:endParaRPr lang="el-GR" dirty="0"/>
          </a:p>
        </p:txBody>
      </p:sp>
    </p:spTree>
    <p:extLst>
      <p:ext uri="{BB962C8B-B14F-4D97-AF65-F5344CB8AC3E}">
        <p14:creationId xmlns="" xmlns:p14="http://schemas.microsoft.com/office/powerpoint/2010/main" val="307074048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A7FD0B92-69A9-1DB4-C985-195FC15468E2}"/>
              </a:ext>
            </a:extLst>
          </p:cNvPr>
          <p:cNvSpPr>
            <a:spLocks noGrp="1"/>
          </p:cNvSpPr>
          <p:nvPr>
            <p:ph idx="1"/>
          </p:nvPr>
        </p:nvSpPr>
        <p:spPr>
          <a:xfrm>
            <a:off x="0" y="588705"/>
            <a:ext cx="9144000" cy="3966089"/>
          </a:xfrm>
        </p:spPr>
        <p:txBody>
          <a:bodyPr/>
          <a:lstStyle/>
          <a:p>
            <a:pPr algn="l">
              <a:lnSpc>
                <a:spcPct val="150000"/>
              </a:lnSpc>
            </a:pPr>
            <a:r>
              <a:rPr lang="el-GR" dirty="0"/>
              <a:t>Μεσογειακή διατροφή: Βελτίωση βάρους, γλυκαιμίας και ΚΑΝ παραγόντων </a:t>
            </a:r>
          </a:p>
          <a:p>
            <a:pPr algn="l">
              <a:lnSpc>
                <a:spcPct val="150000"/>
              </a:lnSpc>
            </a:pPr>
            <a:r>
              <a:rPr lang="el-GR" dirty="0"/>
              <a:t>Μοτίβο υψηλής πρόσληψης ΥΔ </a:t>
            </a:r>
            <a:r>
              <a:rPr lang="en-US" dirty="0"/>
              <a:t>vs </a:t>
            </a:r>
            <a:r>
              <a:rPr lang="el-GR" dirty="0"/>
              <a:t>υψηλής πρόσληψης </a:t>
            </a:r>
            <a:r>
              <a:rPr lang="en-US" dirty="0"/>
              <a:t>MUFA: </a:t>
            </a:r>
            <a:r>
              <a:rPr lang="el-GR" dirty="0"/>
              <a:t>Βελτίωση γλυκαιμίας ,λιπιδίων, βάρους και Α/Π </a:t>
            </a:r>
          </a:p>
          <a:p>
            <a:pPr algn="l">
              <a:lnSpc>
                <a:spcPct val="150000"/>
              </a:lnSpc>
            </a:pPr>
            <a:r>
              <a:rPr lang="el-GR" sz="1800" b="0" i="0" u="none" strike="noStrike" baseline="0" dirty="0"/>
              <a:t>Μοτίβο υψηλής πρόσληψης </a:t>
            </a:r>
            <a:r>
              <a:rPr lang="en-US" sz="1800" b="0" i="0" u="none" strike="noStrike" baseline="0" dirty="0"/>
              <a:t>MUFA vs PUFA: </a:t>
            </a:r>
            <a:r>
              <a:rPr lang="el-GR" dirty="0"/>
              <a:t>Υπεροχή </a:t>
            </a:r>
            <a:r>
              <a:rPr lang="en-US" dirty="0"/>
              <a:t>PUFA </a:t>
            </a:r>
            <a:r>
              <a:rPr lang="el-GR" dirty="0"/>
              <a:t>σε επίδραση γλυκαιμίας</a:t>
            </a:r>
          </a:p>
          <a:p>
            <a:pPr algn="l">
              <a:lnSpc>
                <a:spcPct val="150000"/>
              </a:lnSpc>
            </a:pPr>
            <a:r>
              <a:rPr lang="el-GR" dirty="0"/>
              <a:t>Αύξηση πρόσληψης ω3 μακράς αλύσου (</a:t>
            </a:r>
            <a:r>
              <a:rPr lang="en-US" sz="1800" b="0" i="0" u="none" strike="noStrike" baseline="0" dirty="0"/>
              <a:t>EPA</a:t>
            </a:r>
            <a:r>
              <a:rPr lang="el-GR" sz="1800" b="0" i="0" u="none" strike="noStrike" baseline="0" dirty="0"/>
              <a:t> </a:t>
            </a:r>
            <a:r>
              <a:rPr lang="el-GR" dirty="0"/>
              <a:t>και</a:t>
            </a:r>
            <a:r>
              <a:rPr lang="en-US" sz="1800" b="0" i="0" u="none" strike="noStrike" baseline="0" dirty="0"/>
              <a:t> DHA), </a:t>
            </a:r>
            <a:r>
              <a:rPr lang="el-GR" sz="1800" b="0" i="0" u="none" strike="noStrike" baseline="0" dirty="0"/>
              <a:t>συστήνονται σε ασθενείς με ΣΔ λόγω </a:t>
            </a:r>
            <a:r>
              <a:rPr lang="el-GR" sz="1800" b="0" i="0" u="none" strike="noStrike" baseline="0" dirty="0" err="1"/>
              <a:t>ευοδωτικών</a:t>
            </a:r>
            <a:r>
              <a:rPr lang="el-GR" sz="1800" b="0" i="0" u="none" strike="noStrike" baseline="0" dirty="0"/>
              <a:t> δράσεων στις </a:t>
            </a:r>
            <a:r>
              <a:rPr lang="el-GR" sz="1800" b="0" i="0" u="none" strike="noStrike" baseline="0" dirty="0" err="1"/>
              <a:t>λιποπρωτείνες</a:t>
            </a:r>
            <a:r>
              <a:rPr lang="el-GR" sz="1800" b="0" i="0" u="none" strike="noStrike" baseline="0" dirty="0"/>
              <a:t>, πρόληψη ΚΑΝ </a:t>
            </a:r>
          </a:p>
          <a:p>
            <a:pPr>
              <a:lnSpc>
                <a:spcPct val="150000"/>
              </a:lnSpc>
            </a:pPr>
            <a:r>
              <a:rPr lang="el-GR" dirty="0"/>
              <a:t>Δεν προτείνεται η χορήγηση συμπληρωμάτων </a:t>
            </a:r>
            <a:r>
              <a:rPr lang="en-US" sz="1800" b="0" i="0" u="none" strike="noStrike" baseline="0" dirty="0"/>
              <a:t>EPA and</a:t>
            </a:r>
            <a:r>
              <a:rPr lang="el-GR" sz="1800" b="0" i="0" u="none" strike="noStrike" baseline="0" dirty="0"/>
              <a:t> </a:t>
            </a:r>
            <a:r>
              <a:rPr lang="en-US" sz="1800" b="0" i="0" u="none" strike="noStrike" baseline="0" dirty="0"/>
              <a:t>DHA</a:t>
            </a:r>
            <a:r>
              <a:rPr lang="el-GR" sz="1800" b="0" i="0" u="none" strike="noStrike" baseline="0" dirty="0"/>
              <a:t> σε όλους τους ασθενείς με ΣΔ για την πρόληψη/θεραπεία ΚΑΝ </a:t>
            </a:r>
            <a:r>
              <a:rPr lang="el-GR" sz="1800" b="0" i="0" u="none" strike="noStrike" baseline="0" dirty="0" err="1"/>
              <a:t>συμβαμάτων</a:t>
            </a:r>
            <a:r>
              <a:rPr lang="en-US" sz="1800" b="0" i="0" u="none" strike="noStrike" baseline="0" dirty="0"/>
              <a:t> </a:t>
            </a:r>
          </a:p>
        </p:txBody>
      </p:sp>
      <p:sp>
        <p:nvSpPr>
          <p:cNvPr id="3" name="Τίτλος 2">
            <a:extLst>
              <a:ext uri="{FF2B5EF4-FFF2-40B4-BE49-F238E27FC236}">
                <a16:creationId xmlns="" xmlns:a16="http://schemas.microsoft.com/office/drawing/2014/main" id="{ECED0129-CA70-074C-B364-D0129E31F409}"/>
              </a:ext>
            </a:extLst>
          </p:cNvPr>
          <p:cNvSpPr>
            <a:spLocks noGrp="1"/>
          </p:cNvSpPr>
          <p:nvPr>
            <p:ph type="title"/>
          </p:nvPr>
        </p:nvSpPr>
        <p:spPr>
          <a:xfrm>
            <a:off x="316800" y="102870"/>
            <a:ext cx="8510400" cy="391412"/>
          </a:xfrm>
        </p:spPr>
        <p:txBody>
          <a:bodyPr>
            <a:normAutofit fontScale="90000"/>
          </a:bodyPr>
          <a:lstStyle/>
          <a:p>
            <a:pPr algn="ctr"/>
            <a:r>
              <a:rPr lang="el-GR" dirty="0"/>
              <a:t> </a:t>
            </a:r>
            <a:r>
              <a:rPr lang="el-GR" sz="2400" dirty="0"/>
              <a:t>ΜΟΝΟΑΚΟΡΕΣΤΑ -ΠΟΛΥΑΚΟΡΕΣΤΑ</a:t>
            </a:r>
          </a:p>
        </p:txBody>
      </p:sp>
      <p:sp>
        <p:nvSpPr>
          <p:cNvPr id="4" name="Θέση κειμένου 3">
            <a:extLst>
              <a:ext uri="{FF2B5EF4-FFF2-40B4-BE49-F238E27FC236}">
                <a16:creationId xmlns="" xmlns:a16="http://schemas.microsoft.com/office/drawing/2014/main" id="{2BCFCEC1-F9F2-884F-972E-BE2805D066C0}"/>
              </a:ext>
            </a:extLst>
          </p:cNvPr>
          <p:cNvSpPr>
            <a:spLocks noGrp="1"/>
          </p:cNvSpPr>
          <p:nvPr>
            <p:ph type="body" sz="quarter" idx="10"/>
          </p:nvPr>
        </p:nvSpPr>
        <p:spPr>
          <a:xfrm>
            <a:off x="0" y="2989644"/>
            <a:ext cx="8509700" cy="770826"/>
          </a:xfrm>
        </p:spPr>
        <p:txBody>
          <a:bodyPr/>
          <a:lstStyle/>
          <a:p>
            <a:r>
              <a:rPr lang="el-GR" dirty="0"/>
              <a:t> </a:t>
            </a:r>
          </a:p>
        </p:txBody>
      </p:sp>
    </p:spTree>
    <p:extLst>
      <p:ext uri="{BB962C8B-B14F-4D97-AF65-F5344CB8AC3E}">
        <p14:creationId xmlns="" xmlns:p14="http://schemas.microsoft.com/office/powerpoint/2010/main" val="72079047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230" y="11388"/>
            <a:ext cx="8509000" cy="390525"/>
          </a:xfrm>
        </p:spPr>
        <p:txBody>
          <a:bodyPr>
            <a:normAutofit fontScale="90000"/>
          </a:bodyPr>
          <a:lstStyle/>
          <a:p>
            <a:r>
              <a:rPr lang="el-GR" dirty="0"/>
              <a:t>                                      </a:t>
            </a:r>
            <a:r>
              <a:rPr lang="el-GR" sz="2400" dirty="0"/>
              <a:t>ΠΟΛΥΑΚΟΡΕΣΤΑ</a:t>
            </a:r>
          </a:p>
        </p:txBody>
      </p:sp>
      <p:sp>
        <p:nvSpPr>
          <p:cNvPr id="3" name="2 - Θέση κειμένου"/>
          <p:cNvSpPr>
            <a:spLocks noGrp="1"/>
          </p:cNvSpPr>
          <p:nvPr>
            <p:ph type="body" idx="1"/>
          </p:nvPr>
        </p:nvSpPr>
        <p:spPr>
          <a:xfrm>
            <a:off x="0" y="401913"/>
            <a:ext cx="9144000" cy="2055537"/>
          </a:xfrm>
        </p:spPr>
        <p:txBody>
          <a:bodyPr>
            <a:normAutofit fontScale="62500" lnSpcReduction="20000"/>
          </a:bodyPr>
          <a:lstStyle/>
          <a:p>
            <a:pPr>
              <a:lnSpc>
                <a:spcPct val="150000"/>
              </a:lnSpc>
            </a:pPr>
            <a:r>
              <a:rPr lang="en-US" dirty="0"/>
              <a:t>ASCEND </a:t>
            </a:r>
            <a:r>
              <a:rPr lang="el-GR" dirty="0"/>
              <a:t>:</a:t>
            </a:r>
            <a:r>
              <a:rPr lang="en-US" dirty="0"/>
              <a:t>A Study of Cardiovascular Events </a:t>
            </a:r>
            <a:r>
              <a:rPr lang="en-US" dirty="0" err="1"/>
              <a:t>iNDiabetes</a:t>
            </a:r>
            <a:r>
              <a:rPr lang="en-US" dirty="0"/>
              <a:t>),</a:t>
            </a:r>
            <a:r>
              <a:rPr lang="el-GR" dirty="0"/>
              <a:t>η υποκατάσταση με ω3 (1 </a:t>
            </a:r>
            <a:r>
              <a:rPr lang="el-GR" dirty="0" err="1"/>
              <a:t>γρ.</a:t>
            </a:r>
            <a:r>
              <a:rPr lang="el-GR" dirty="0"/>
              <a:t>/</a:t>
            </a:r>
            <a:r>
              <a:rPr lang="el-GR" dirty="0" err="1"/>
              <a:t>ημ</a:t>
            </a:r>
            <a:r>
              <a:rPr lang="el-GR" dirty="0"/>
              <a:t>.) σε σύγκριση με </a:t>
            </a:r>
            <a:r>
              <a:rPr lang="en-US" dirty="0"/>
              <a:t>placebo, </a:t>
            </a:r>
            <a:r>
              <a:rPr lang="el-GR" dirty="0"/>
              <a:t>δεν κατέγραψε όφελος σε ασθενείς με ΣΔ2 ,χωρίς ιστορικό ΚΑΝ</a:t>
            </a:r>
            <a:endParaRPr lang="en-US" dirty="0"/>
          </a:p>
          <a:p>
            <a:pPr>
              <a:lnSpc>
                <a:spcPct val="150000"/>
              </a:lnSpc>
            </a:pPr>
            <a:r>
              <a:rPr lang="el-GR" dirty="0"/>
              <a:t>Παρόμοια δεδομένα και στη μελέτη </a:t>
            </a:r>
            <a:r>
              <a:rPr lang="en-US" dirty="0"/>
              <a:t>VITAL (1 </a:t>
            </a:r>
            <a:r>
              <a:rPr lang="el-GR" dirty="0" err="1"/>
              <a:t>γρ</a:t>
            </a:r>
            <a:r>
              <a:rPr lang="el-GR" dirty="0"/>
              <a:t>/</a:t>
            </a:r>
            <a:r>
              <a:rPr lang="el-GR" dirty="0" err="1"/>
              <a:t>ημ</a:t>
            </a:r>
            <a:r>
              <a:rPr lang="el-GR" dirty="0"/>
              <a:t>)</a:t>
            </a:r>
          </a:p>
          <a:p>
            <a:pPr>
              <a:lnSpc>
                <a:spcPct val="150000"/>
              </a:lnSpc>
            </a:pPr>
            <a:r>
              <a:rPr lang="en-US" dirty="0"/>
              <a:t>REDUCE-IT</a:t>
            </a:r>
            <a:r>
              <a:rPr lang="el-GR" dirty="0"/>
              <a:t> -</a:t>
            </a:r>
            <a:r>
              <a:rPr lang="en-US" dirty="0"/>
              <a:t>Reduction of Cardiovascular Events With </a:t>
            </a:r>
            <a:r>
              <a:rPr lang="en-US" dirty="0" err="1"/>
              <a:t>Icosapent</a:t>
            </a:r>
            <a:r>
              <a:rPr lang="en-US" dirty="0"/>
              <a:t> Ethyl–Intervention</a:t>
            </a:r>
            <a:r>
              <a:rPr lang="el-GR" dirty="0"/>
              <a:t>:</a:t>
            </a:r>
            <a:r>
              <a:rPr lang="en-US" sz="1800" b="0" i="0" u="none" strike="noStrike" baseline="0" dirty="0"/>
              <a:t> </a:t>
            </a:r>
            <a:r>
              <a:rPr lang="el-GR" sz="1800" b="0" i="0" u="none" strike="noStrike" baseline="0" dirty="0"/>
              <a:t>(2 </a:t>
            </a:r>
            <a:r>
              <a:rPr lang="en-US" sz="1800" b="0" i="0" u="none" strike="noStrike" baseline="0" dirty="0"/>
              <a:t>gr </a:t>
            </a:r>
            <a:r>
              <a:rPr lang="en-US" sz="1800" b="0" i="0" u="none" strike="noStrike" baseline="0" dirty="0" err="1"/>
              <a:t>icosapent</a:t>
            </a:r>
            <a:r>
              <a:rPr lang="en-US" sz="1800" b="0" i="0" u="none" strike="noStrike" baseline="0" dirty="0"/>
              <a:t> ethyl x2 )</a:t>
            </a:r>
            <a:r>
              <a:rPr lang="en-US" dirty="0"/>
              <a:t> </a:t>
            </a:r>
            <a:r>
              <a:rPr lang="el-GR" dirty="0"/>
              <a:t>κατεγράφη σημαντική μείωση καρδιαγγειακών </a:t>
            </a:r>
            <a:r>
              <a:rPr lang="el-GR" dirty="0" err="1"/>
              <a:t>συμβαμάτων</a:t>
            </a:r>
            <a:r>
              <a:rPr lang="el-GR" dirty="0"/>
              <a:t> ,μετά από υποκατάσταση </a:t>
            </a:r>
            <a:r>
              <a:rPr lang="en-US" dirty="0"/>
              <a:t> EPA 4 g/</a:t>
            </a:r>
            <a:r>
              <a:rPr lang="el-GR" dirty="0"/>
              <a:t>ημέρα (</a:t>
            </a:r>
            <a:r>
              <a:rPr lang="en-US" dirty="0"/>
              <a:t>8,179 </a:t>
            </a:r>
            <a:r>
              <a:rPr lang="el-GR" dirty="0"/>
              <a:t>συμμετέχοντες εκ των οποίων  &gt;</a:t>
            </a:r>
            <a:r>
              <a:rPr lang="en-US" dirty="0"/>
              <a:t>50% </a:t>
            </a:r>
            <a:r>
              <a:rPr lang="el-GR" dirty="0"/>
              <a:t>με ΣΔ )</a:t>
            </a:r>
            <a:r>
              <a:rPr lang="en-US" dirty="0"/>
              <a:t> (25% RR ,5% AR)</a:t>
            </a:r>
            <a:endParaRPr lang="el-GR" dirty="0"/>
          </a:p>
          <a:p>
            <a:pPr>
              <a:lnSpc>
                <a:spcPct val="150000"/>
              </a:lnSpc>
            </a:pPr>
            <a:r>
              <a:rPr lang="el-GR" dirty="0"/>
              <a:t>Τα ω3 χορηγούνται σε ασθενείς με </a:t>
            </a:r>
            <a:r>
              <a:rPr lang="el-GR" dirty="0" err="1"/>
              <a:t>υπερτριλυκεριδαιμία</a:t>
            </a:r>
            <a:r>
              <a:rPr lang="el-GR" dirty="0"/>
              <a:t> </a:t>
            </a:r>
            <a:r>
              <a:rPr lang="el-GR" dirty="0" err="1"/>
              <a:t>επι</a:t>
            </a:r>
            <a:r>
              <a:rPr lang="el-GR" dirty="0"/>
              <a:t> του παρόντος</a:t>
            </a:r>
            <a:r>
              <a:rPr lang="en-US" dirty="0"/>
              <a:t/>
            </a:r>
            <a:br>
              <a:rPr lang="en-US" dirty="0"/>
            </a:br>
            <a:endParaRPr lang="el-GR"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 xmlns:a16="http://schemas.microsoft.com/office/drawing/2014/main" id="{34088122-DCD1-4C95-6A9D-AC88CBEB1B2E}"/>
              </a:ext>
            </a:extLst>
          </p:cNvPr>
          <p:cNvSpPr>
            <a:spLocks noGrp="1"/>
          </p:cNvSpPr>
          <p:nvPr>
            <p:ph idx="1"/>
          </p:nvPr>
        </p:nvSpPr>
        <p:spPr>
          <a:xfrm>
            <a:off x="316800" y="1149694"/>
            <a:ext cx="8510400" cy="2955789"/>
          </a:xfrm>
        </p:spPr>
        <p:txBody>
          <a:bodyPr/>
          <a:lstStyle/>
          <a:p>
            <a:pPr algn="l">
              <a:lnSpc>
                <a:spcPct val="150000"/>
              </a:lnSpc>
            </a:pPr>
            <a:r>
              <a:rPr lang="el-GR" sz="1800" b="0" i="0" u="none" strike="noStrike" baseline="0" dirty="0"/>
              <a:t>Η κατανάλωση </a:t>
            </a:r>
            <a:r>
              <a:rPr lang="en-US" sz="1800" b="0" i="0" u="none" strike="noStrike" baseline="0" dirty="0"/>
              <a:t>MUFA </a:t>
            </a:r>
            <a:r>
              <a:rPr lang="el-GR" dirty="0"/>
              <a:t>σχετίζεται με μειωμένο κίνδυνο ανάπτυξης ΣΔ </a:t>
            </a:r>
          </a:p>
          <a:p>
            <a:pPr algn="l">
              <a:lnSpc>
                <a:spcPct val="150000"/>
              </a:lnSpc>
            </a:pPr>
            <a:r>
              <a:rPr lang="el-GR" sz="1800" b="0" i="0" u="none" strike="noStrike" baseline="0" dirty="0"/>
              <a:t>Η </a:t>
            </a:r>
            <a:r>
              <a:rPr lang="el-GR" dirty="0"/>
              <a:t>υποκατάσταση με ω-3 σε </a:t>
            </a:r>
            <a:r>
              <a:rPr lang="el-GR" dirty="0" err="1"/>
              <a:t>προδιαβήτη</a:t>
            </a:r>
            <a:r>
              <a:rPr lang="el-GR" dirty="0"/>
              <a:t> συντελεί σε βελτίωση </a:t>
            </a:r>
            <a:r>
              <a:rPr lang="el-GR" dirty="0" err="1"/>
              <a:t>λιπιδαιμικού</a:t>
            </a:r>
            <a:r>
              <a:rPr lang="el-GR" dirty="0"/>
              <a:t> προφίλ, έκκρισης ινσουλίνης και ενδοθηλιακής λειτουργίας σε διάρκεια 6 μηνών σε ασθενείς με ΚΑΝ (</a:t>
            </a:r>
            <a:r>
              <a:rPr lang="en-US" sz="1800" b="0" i="0" u="none" strike="noStrike" baseline="0" dirty="0"/>
              <a:t>1,800 mg/</a:t>
            </a:r>
            <a:r>
              <a:rPr lang="el-GR" dirty="0" err="1"/>
              <a:t>ημ</a:t>
            </a:r>
            <a:r>
              <a:rPr lang="el-GR" dirty="0"/>
              <a:t> </a:t>
            </a:r>
            <a:r>
              <a:rPr lang="en-US" sz="1800" b="0" i="0" u="none" strike="noStrike" baseline="0" dirty="0"/>
              <a:t>EPA) </a:t>
            </a:r>
            <a:endParaRPr lang="el-GR" sz="1800" b="0" i="0" u="none" strike="noStrike" baseline="0" dirty="0"/>
          </a:p>
          <a:p>
            <a:pPr algn="l"/>
            <a:endParaRPr lang="el-GR" dirty="0"/>
          </a:p>
        </p:txBody>
      </p:sp>
      <p:sp>
        <p:nvSpPr>
          <p:cNvPr id="3" name="Τίτλος 2">
            <a:extLst>
              <a:ext uri="{FF2B5EF4-FFF2-40B4-BE49-F238E27FC236}">
                <a16:creationId xmlns="" xmlns:a16="http://schemas.microsoft.com/office/drawing/2014/main" id="{60C575F2-D98C-AC23-ECAC-DC271D12FC84}"/>
              </a:ext>
            </a:extLst>
          </p:cNvPr>
          <p:cNvSpPr>
            <a:spLocks noGrp="1"/>
          </p:cNvSpPr>
          <p:nvPr>
            <p:ph type="title"/>
          </p:nvPr>
        </p:nvSpPr>
        <p:spPr/>
        <p:txBody>
          <a:bodyPr>
            <a:normAutofit fontScale="90000"/>
          </a:bodyPr>
          <a:lstStyle/>
          <a:p>
            <a:pPr algn="ctr"/>
            <a:r>
              <a:rPr lang="el-GR" sz="2400" dirty="0"/>
              <a:t>Λιπαρά και ανάπτυξη ΣΔ</a:t>
            </a:r>
          </a:p>
        </p:txBody>
      </p:sp>
      <p:sp>
        <p:nvSpPr>
          <p:cNvPr id="4" name="Θέση κειμένου 3">
            <a:extLst>
              <a:ext uri="{FF2B5EF4-FFF2-40B4-BE49-F238E27FC236}">
                <a16:creationId xmlns="" xmlns:a16="http://schemas.microsoft.com/office/drawing/2014/main" id="{DBB9E06C-4D67-13EF-439C-F03C2EA47247}"/>
              </a:ext>
            </a:extLst>
          </p:cNvPr>
          <p:cNvSpPr>
            <a:spLocks noGrp="1"/>
          </p:cNvSpPr>
          <p:nvPr>
            <p:ph type="body" sz="quarter" idx="10"/>
          </p:nvPr>
        </p:nvSpPr>
        <p:spPr>
          <a:xfrm>
            <a:off x="396810" y="2404704"/>
            <a:ext cx="8509700" cy="770826"/>
          </a:xfrm>
        </p:spPr>
        <p:txBody>
          <a:bodyPr/>
          <a:lstStyle/>
          <a:p>
            <a:r>
              <a:rPr lang="el-GR" dirty="0"/>
              <a:t>  </a:t>
            </a:r>
          </a:p>
        </p:txBody>
      </p:sp>
    </p:spTree>
    <p:extLst>
      <p:ext uri="{BB962C8B-B14F-4D97-AF65-F5344CB8AC3E}">
        <p14:creationId xmlns="" xmlns:p14="http://schemas.microsoft.com/office/powerpoint/2010/main" val="250969841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850335" y="951253"/>
          <a:ext cx="5443330" cy="3628887"/>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6"/>
          <p:cNvSpPr>
            <a:spLocks noGrp="1"/>
          </p:cNvSpPr>
          <p:nvPr>
            <p:ph type="title"/>
          </p:nvPr>
        </p:nvSpPr>
        <p:spPr>
          <a:xfrm>
            <a:off x="330202" y="0"/>
            <a:ext cx="8509000" cy="711797"/>
          </a:xfrm>
        </p:spPr>
        <p:txBody>
          <a:bodyPr>
            <a:normAutofit fontScale="90000"/>
          </a:bodyPr>
          <a:lstStyle/>
          <a:p>
            <a:r>
              <a:rPr lang="en-GB" dirty="0"/>
              <a:t/>
            </a:r>
            <a:br>
              <a:rPr lang="en-GB" dirty="0"/>
            </a:br>
            <a:r>
              <a:rPr lang="el-GR" dirty="0"/>
              <a:t>                           </a:t>
            </a:r>
            <a:r>
              <a:rPr lang="en-US" dirty="0" smtClean="0"/>
              <a:t>               </a:t>
            </a:r>
            <a:r>
              <a:rPr lang="el-GR" dirty="0" smtClean="0"/>
              <a:t> </a:t>
            </a:r>
            <a:r>
              <a:rPr lang="en-GB" sz="2400" dirty="0">
                <a:solidFill>
                  <a:srgbClr val="009FDA"/>
                </a:solidFill>
              </a:rPr>
              <a:t>The Look Ahead Trial</a:t>
            </a:r>
          </a:p>
        </p:txBody>
      </p:sp>
      <p:sp>
        <p:nvSpPr>
          <p:cNvPr id="5" name="Text Placeholder 4"/>
          <p:cNvSpPr>
            <a:spLocks noGrp="1"/>
          </p:cNvSpPr>
          <p:nvPr>
            <p:ph type="body" sz="quarter" idx="10"/>
          </p:nvPr>
        </p:nvSpPr>
        <p:spPr>
          <a:xfrm>
            <a:off x="0" y="4639295"/>
            <a:ext cx="9144000" cy="407789"/>
          </a:xfrm>
        </p:spPr>
        <p:txBody>
          <a:bodyPr anchor="b">
            <a:normAutofit fontScale="85000" lnSpcReduction="10000"/>
          </a:bodyPr>
          <a:lstStyle/>
          <a:p>
            <a:r>
              <a:rPr lang="en-GB" sz="1200" b="1" dirty="0">
                <a:solidFill>
                  <a:srgbClr val="82786F"/>
                </a:solidFill>
              </a:rPr>
              <a:t/>
            </a:r>
            <a:br>
              <a:rPr lang="en-GB" sz="1200" b="1" dirty="0">
                <a:solidFill>
                  <a:srgbClr val="82786F"/>
                </a:solidFill>
              </a:rPr>
            </a:br>
            <a:r>
              <a:rPr lang="en-GB" sz="1200" b="1" dirty="0">
                <a:solidFill>
                  <a:srgbClr val="82786F"/>
                </a:solidFill>
              </a:rPr>
              <a:t>The Look AHEAD Research Group, Wing RR, Bolin P, et al </a:t>
            </a:r>
            <a:r>
              <a:rPr lang="en-GB" sz="1200" b="1" i="1" dirty="0">
                <a:solidFill>
                  <a:srgbClr val="82786F"/>
                </a:solidFill>
              </a:rPr>
              <a:t>N </a:t>
            </a:r>
            <a:r>
              <a:rPr lang="en-GB" sz="1200" b="1" i="1" dirty="0" err="1">
                <a:solidFill>
                  <a:srgbClr val="82786F"/>
                </a:solidFill>
              </a:rPr>
              <a:t>Engl</a:t>
            </a:r>
            <a:r>
              <a:rPr lang="en-GB" sz="1200" b="1" i="1" dirty="0">
                <a:solidFill>
                  <a:srgbClr val="82786F"/>
                </a:solidFill>
              </a:rPr>
              <a:t> J Med</a:t>
            </a:r>
            <a:r>
              <a:rPr lang="en-GB" sz="1200" b="1" dirty="0">
                <a:solidFill>
                  <a:srgbClr val="82786F"/>
                </a:solidFill>
              </a:rPr>
              <a:t> 2013;369:145–154; Fox CS et. al. </a:t>
            </a:r>
            <a:r>
              <a:rPr lang="en-GB" sz="1200" b="1" i="1" dirty="0">
                <a:solidFill>
                  <a:srgbClr val="82786F"/>
                </a:solidFill>
              </a:rPr>
              <a:t>Diabetes Care </a:t>
            </a:r>
            <a:r>
              <a:rPr lang="en-GB" sz="1200" b="1" dirty="0">
                <a:solidFill>
                  <a:srgbClr val="82786F"/>
                </a:solidFill>
              </a:rPr>
              <a:t>2015 Sep;38(9):1777-803</a:t>
            </a:r>
          </a:p>
        </p:txBody>
      </p:sp>
      <p:sp>
        <p:nvSpPr>
          <p:cNvPr id="20" name="Line 51"/>
          <p:cNvSpPr>
            <a:spLocks noChangeShapeType="1"/>
          </p:cNvSpPr>
          <p:nvPr/>
        </p:nvSpPr>
        <p:spPr bwMode="gray">
          <a:xfrm flipV="1">
            <a:off x="4558373" y="1054675"/>
            <a:ext cx="0" cy="914400"/>
          </a:xfrm>
          <a:prstGeom prst="line">
            <a:avLst/>
          </a:prstGeom>
          <a:noFill/>
          <a:ln w="28575" cmpd="sng">
            <a:solidFill>
              <a:schemeClr val="bg1"/>
            </a:solidFill>
            <a:prstDash val="solid"/>
            <a:round/>
            <a:headEnd/>
            <a:tailEnd/>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grpSp>
        <p:nvGrpSpPr>
          <p:cNvPr id="13" name="Group 12"/>
          <p:cNvGrpSpPr/>
          <p:nvPr/>
        </p:nvGrpSpPr>
        <p:grpSpPr>
          <a:xfrm>
            <a:off x="286544" y="1189242"/>
            <a:ext cx="8570912" cy="3326623"/>
            <a:chOff x="322263" y="1069974"/>
            <a:chExt cx="8570912" cy="3326623"/>
          </a:xfrm>
        </p:grpSpPr>
        <p:sp>
          <p:nvSpPr>
            <p:cNvPr id="9" name="Line 51"/>
            <p:cNvSpPr>
              <a:spLocks noChangeShapeType="1"/>
            </p:cNvSpPr>
            <p:nvPr/>
          </p:nvSpPr>
          <p:spPr bwMode="gray">
            <a:xfrm flipV="1">
              <a:off x="322263" y="1415521"/>
              <a:ext cx="3214687" cy="0"/>
            </a:xfrm>
            <a:prstGeom prst="line">
              <a:avLst/>
            </a:prstGeom>
            <a:noFill/>
            <a:ln w="12700" cmpd="sng">
              <a:solidFill>
                <a:schemeClr val="accent3"/>
              </a:solidFill>
              <a:prstDash val="solid"/>
              <a:round/>
              <a:headEnd/>
              <a:tailEnd type="oval"/>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sp>
          <p:nvSpPr>
            <p:cNvPr id="10" name="Text Box 23"/>
            <p:cNvSpPr txBox="1">
              <a:spLocks noChangeArrowheads="1"/>
            </p:cNvSpPr>
            <p:nvPr/>
          </p:nvSpPr>
          <p:spPr bwMode="gray">
            <a:xfrm>
              <a:off x="363538" y="1069974"/>
              <a:ext cx="3260725"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20000"/>
                </a:spcBef>
              </a:pPr>
              <a:r>
                <a:rPr lang="el-GR" sz="1400" b="1" noProof="1">
                  <a:solidFill>
                    <a:srgbClr val="009FDA"/>
                  </a:solidFill>
                </a:rPr>
                <a:t>ΔΙΑΤΡΟΦΙΚΑ ΣΤΟΙΧΕΙΑ</a:t>
              </a:r>
              <a:endParaRPr lang="en-GB" sz="1400" b="1" noProof="1">
                <a:solidFill>
                  <a:srgbClr val="009FDA"/>
                </a:solidFill>
              </a:endParaRPr>
            </a:p>
          </p:txBody>
        </p:sp>
        <p:sp>
          <p:nvSpPr>
            <p:cNvPr id="11" name="Text Box 52"/>
            <p:cNvSpPr txBox="1">
              <a:spLocks noChangeArrowheads="1"/>
            </p:cNvSpPr>
            <p:nvPr/>
          </p:nvSpPr>
          <p:spPr bwMode="gray">
            <a:xfrm>
              <a:off x="349250" y="1520786"/>
              <a:ext cx="2506940" cy="185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rm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marL="228600" indent="-228600" eaLnBrk="1" hangingPunct="1">
                <a:spcBef>
                  <a:spcPct val="20000"/>
                </a:spcBef>
                <a:buFont typeface="+mj-lt"/>
                <a:buAutoNum type="arabicPeriod"/>
              </a:pPr>
              <a:r>
                <a:rPr lang="en-GB" sz="1200" b="1" noProof="1">
                  <a:solidFill>
                    <a:srgbClr val="001965"/>
                  </a:solidFill>
                  <a:ea typeface="MS PGothic" pitchFamily="34" charset="-128"/>
                </a:rPr>
                <a:t>1200-1500 kcal/</a:t>
              </a:r>
              <a:r>
                <a:rPr lang="el-GR" sz="1200" b="1" noProof="1">
                  <a:solidFill>
                    <a:srgbClr val="001965"/>
                  </a:solidFill>
                  <a:ea typeface="MS PGothic" pitchFamily="34" charset="-128"/>
                </a:rPr>
                <a:t>ημ σε άτομα</a:t>
              </a:r>
              <a:r>
                <a:rPr lang="en-GB" sz="1200" b="1" noProof="1">
                  <a:solidFill>
                    <a:srgbClr val="001965"/>
                  </a:solidFill>
                  <a:ea typeface="MS PGothic" pitchFamily="34" charset="-128"/>
                </a:rPr>
                <a:t> &lt;114 kg </a:t>
              </a:r>
              <a:r>
                <a:rPr lang="el-GR" sz="1200" b="1" noProof="1">
                  <a:solidFill>
                    <a:srgbClr val="001965"/>
                  </a:solidFill>
                  <a:ea typeface="MS PGothic" pitchFamily="34" charset="-128"/>
                </a:rPr>
                <a:t>και </a:t>
              </a:r>
              <a:r>
                <a:rPr lang="en-GB" sz="1200" b="1" noProof="1">
                  <a:solidFill>
                    <a:srgbClr val="001965"/>
                  </a:solidFill>
                  <a:ea typeface="MS PGothic" pitchFamily="34" charset="-128"/>
                </a:rPr>
                <a:t>1500-1800 </a:t>
              </a:r>
              <a:r>
                <a:rPr lang="el-GR" sz="1200" b="1" noProof="1">
                  <a:solidFill>
                    <a:srgbClr val="001965"/>
                  </a:solidFill>
                  <a:ea typeface="MS PGothic" pitchFamily="34" charset="-128"/>
                </a:rPr>
                <a:t>σε άτομα </a:t>
              </a:r>
              <a:r>
                <a:rPr lang="en-GB" sz="1200" b="1" noProof="1">
                  <a:solidFill>
                    <a:srgbClr val="001965"/>
                  </a:solidFill>
                  <a:ea typeface="MS PGothic" pitchFamily="34" charset="-128"/>
                </a:rPr>
                <a:t>≥ 114 kg</a:t>
              </a:r>
            </a:p>
            <a:p>
              <a:pPr marL="228600" indent="-228600" eaLnBrk="1" hangingPunct="1">
                <a:spcBef>
                  <a:spcPct val="20000"/>
                </a:spcBef>
                <a:buFont typeface="+mj-lt"/>
                <a:buAutoNum type="arabicPeriod"/>
              </a:pPr>
              <a:r>
                <a:rPr lang="el-GR" sz="1200" b="1" noProof="1">
                  <a:solidFill>
                    <a:srgbClr val="001965"/>
                  </a:solidFill>
                  <a:ea typeface="MS PGothic" pitchFamily="34" charset="-128"/>
                </a:rPr>
                <a:t>Μείωση λιπους </a:t>
              </a:r>
              <a:r>
                <a:rPr lang="en-GB" sz="1200" b="1" noProof="1">
                  <a:solidFill>
                    <a:srgbClr val="001965"/>
                  </a:solidFill>
                  <a:ea typeface="MS PGothic" pitchFamily="34" charset="-128"/>
                </a:rPr>
                <a:t>&lt;30% </a:t>
              </a:r>
              <a:r>
                <a:rPr lang="el-GR" sz="1200" b="1" noProof="1">
                  <a:solidFill>
                    <a:srgbClr val="001965"/>
                  </a:solidFill>
                  <a:ea typeface="MS PGothic" pitchFamily="34" charset="-128"/>
                </a:rPr>
                <a:t>των συνολικών θερμιδων</a:t>
              </a:r>
              <a:r>
                <a:rPr lang="en-GB" sz="1200" b="1" noProof="1">
                  <a:solidFill>
                    <a:srgbClr val="001965"/>
                  </a:solidFill>
                  <a:ea typeface="MS PGothic" pitchFamily="34" charset="-128"/>
                </a:rPr>
                <a:t> &lt;10% </a:t>
              </a:r>
              <a:r>
                <a:rPr lang="el-GR" sz="1200" b="1" noProof="1">
                  <a:solidFill>
                    <a:srgbClr val="001965"/>
                  </a:solidFill>
                  <a:ea typeface="MS PGothic" pitchFamily="34" charset="-128"/>
                </a:rPr>
                <a:t>από κορεσμένο λιπος</a:t>
              </a:r>
              <a:endParaRPr lang="en-GB" sz="1200" b="1" noProof="1">
                <a:solidFill>
                  <a:srgbClr val="001965"/>
                </a:solidFill>
                <a:ea typeface="MS PGothic" pitchFamily="34" charset="-128"/>
              </a:endParaRPr>
            </a:p>
            <a:p>
              <a:pPr marL="228600" indent="-228600" eaLnBrk="1" hangingPunct="1">
                <a:spcBef>
                  <a:spcPct val="20000"/>
                </a:spcBef>
                <a:buFont typeface="+mj-lt"/>
                <a:buAutoNum type="arabicPeriod"/>
              </a:pPr>
              <a:r>
                <a:rPr lang="el-GR" sz="1200" b="1" noProof="1">
                  <a:solidFill>
                    <a:srgbClr val="001965"/>
                  </a:solidFill>
                  <a:ea typeface="MS PGothic" pitchFamily="34" charset="-128"/>
                </a:rPr>
                <a:t>Αντικατάσταση γευμάτων</a:t>
              </a:r>
              <a:endParaRPr lang="en-GB" sz="1200" b="1" noProof="1">
                <a:solidFill>
                  <a:srgbClr val="001965"/>
                </a:solidFill>
                <a:ea typeface="MS PGothic" pitchFamily="34" charset="-128"/>
              </a:endParaRPr>
            </a:p>
          </p:txBody>
        </p:sp>
        <p:sp>
          <p:nvSpPr>
            <p:cNvPr id="12" name="Text Box 23"/>
            <p:cNvSpPr txBox="1">
              <a:spLocks noChangeArrowheads="1"/>
            </p:cNvSpPr>
            <p:nvPr/>
          </p:nvSpPr>
          <p:spPr bwMode="gray">
            <a:xfrm>
              <a:off x="349250" y="3371400"/>
              <a:ext cx="2781576"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20000"/>
                </a:spcBef>
              </a:pPr>
              <a:r>
                <a:rPr lang="el-GR" sz="1400" b="1" noProof="1">
                  <a:solidFill>
                    <a:srgbClr val="009FDA"/>
                  </a:solidFill>
                </a:rPr>
                <a:t>ΤΡΟΠΟΠΟΙΗΣΗ ΣΥΜΠΕΡΙΦΟΡΑΣ (ΤΟΟ</a:t>
              </a:r>
              <a:r>
                <a:rPr lang="en-US" sz="1400" b="1" noProof="1">
                  <a:solidFill>
                    <a:srgbClr val="009FDA"/>
                  </a:solidFill>
                </a:rPr>
                <a:t>LBOX)</a:t>
              </a:r>
              <a:r>
                <a:rPr lang="en-GB" sz="1400" b="1" noProof="1">
                  <a:solidFill>
                    <a:srgbClr val="009FDA"/>
                  </a:solidFill>
                </a:rPr>
                <a:t>*</a:t>
              </a:r>
            </a:p>
          </p:txBody>
        </p:sp>
        <p:sp>
          <p:nvSpPr>
            <p:cNvPr id="14" name="Text Box 23"/>
            <p:cNvSpPr txBox="1">
              <a:spLocks noChangeArrowheads="1"/>
            </p:cNvSpPr>
            <p:nvPr/>
          </p:nvSpPr>
          <p:spPr bwMode="gray">
            <a:xfrm>
              <a:off x="5967413" y="1096963"/>
              <a:ext cx="2925762" cy="347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rmAutofit fontScale="92500"/>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spcBef>
                  <a:spcPct val="20000"/>
                </a:spcBef>
              </a:pPr>
              <a:r>
                <a:rPr lang="el-GR" sz="1600" b="1" noProof="1">
                  <a:solidFill>
                    <a:srgbClr val="009FDA"/>
                  </a:solidFill>
                </a:rPr>
                <a:t>ΦΥΣΙΚΗ ΔΡΑΣΤΗΡΙΟΤΗΤΑ</a:t>
              </a:r>
              <a:endParaRPr lang="en-GB" sz="1600" b="1" noProof="1">
                <a:solidFill>
                  <a:srgbClr val="009FDA"/>
                </a:solidFill>
              </a:endParaRPr>
            </a:p>
          </p:txBody>
        </p:sp>
        <p:sp>
          <p:nvSpPr>
            <p:cNvPr id="15" name="Text Box 52"/>
            <p:cNvSpPr txBox="1">
              <a:spLocks noChangeArrowheads="1"/>
            </p:cNvSpPr>
            <p:nvPr/>
          </p:nvSpPr>
          <p:spPr bwMode="gray">
            <a:xfrm>
              <a:off x="6347067" y="1481031"/>
              <a:ext cx="2528537" cy="2645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marL="228600" indent="-228600" eaLnBrk="1" hangingPunct="1">
                <a:lnSpc>
                  <a:spcPct val="120000"/>
                </a:lnSpc>
                <a:spcBef>
                  <a:spcPct val="20000"/>
                </a:spcBef>
                <a:buFont typeface="+mj-lt"/>
                <a:buAutoNum type="arabicPeriod"/>
              </a:pPr>
              <a:r>
                <a:rPr lang="en-GB" sz="1200" b="1" noProof="1">
                  <a:solidFill>
                    <a:srgbClr val="001965"/>
                  </a:solidFill>
                  <a:ea typeface="MS PGothic" pitchFamily="34" charset="-128"/>
                </a:rPr>
                <a:t>50 min/</a:t>
              </a:r>
              <a:r>
                <a:rPr lang="el-GR" sz="1200" b="1" noProof="1">
                  <a:solidFill>
                    <a:srgbClr val="001965"/>
                  </a:solidFill>
                  <a:ea typeface="MS PGothic" pitchFamily="34" charset="-128"/>
                </a:rPr>
                <a:t>εβδομάδα αρχικά</a:t>
              </a:r>
              <a:r>
                <a:rPr lang="en-GB" sz="1200" b="1" noProof="1">
                  <a:solidFill>
                    <a:srgbClr val="001965"/>
                  </a:solidFill>
                  <a:ea typeface="MS PGothic" pitchFamily="34" charset="-128"/>
                </a:rPr>
                <a:t>, </a:t>
              </a:r>
              <a:r>
                <a:rPr lang="el-GR" sz="1200" b="1" noProof="1">
                  <a:solidFill>
                    <a:srgbClr val="001965"/>
                  </a:solidFill>
                  <a:ea typeface="MS PGothic" pitchFamily="34" charset="-128"/>
                </a:rPr>
                <a:t>με σταδιακή αύξηση</a:t>
              </a:r>
              <a:r>
                <a:rPr lang="en-GB" sz="1200" b="1" noProof="1">
                  <a:solidFill>
                    <a:srgbClr val="001965"/>
                  </a:solidFill>
                  <a:ea typeface="MS PGothic" pitchFamily="34" charset="-128"/>
                </a:rPr>
                <a:t> &gt;175 min/</a:t>
              </a:r>
              <a:r>
                <a:rPr lang="el-GR" sz="1200" b="1" noProof="1">
                  <a:solidFill>
                    <a:srgbClr val="001965"/>
                  </a:solidFill>
                  <a:ea typeface="MS PGothic" pitchFamily="34" charset="-128"/>
                </a:rPr>
                <a:t>εβδ. Ασκησης μέτριας έντασης</a:t>
              </a:r>
              <a:endParaRPr lang="en-GB" sz="1200" b="1" noProof="1">
                <a:solidFill>
                  <a:srgbClr val="001965"/>
                </a:solidFill>
                <a:ea typeface="MS PGothic" pitchFamily="34" charset="-128"/>
              </a:endParaRPr>
            </a:p>
            <a:p>
              <a:pPr marL="228600" indent="-228600" eaLnBrk="1" hangingPunct="1">
                <a:lnSpc>
                  <a:spcPct val="120000"/>
                </a:lnSpc>
                <a:spcBef>
                  <a:spcPct val="20000"/>
                </a:spcBef>
                <a:buFont typeface="+mj-lt"/>
                <a:buAutoNum type="arabicPeriod"/>
              </a:pPr>
              <a:r>
                <a:rPr lang="el-GR" sz="1200" b="1" noProof="1">
                  <a:solidFill>
                    <a:srgbClr val="001965"/>
                  </a:solidFill>
                  <a:ea typeface="MS PGothic" pitchFamily="34" charset="-128"/>
                </a:rPr>
                <a:t>Καθημερινή δραστηριότητα </a:t>
              </a:r>
            </a:p>
            <a:p>
              <a:pPr marL="228600" indent="-228600" eaLnBrk="1" hangingPunct="1">
                <a:lnSpc>
                  <a:spcPct val="120000"/>
                </a:lnSpc>
                <a:spcBef>
                  <a:spcPct val="20000"/>
                </a:spcBef>
              </a:pPr>
              <a:r>
                <a:rPr lang="el-GR" sz="1200" b="1" noProof="1">
                  <a:solidFill>
                    <a:srgbClr val="001965"/>
                  </a:solidFill>
                  <a:ea typeface="MS PGothic" pitchFamily="34" charset="-128"/>
                </a:rPr>
                <a:t>   </a:t>
              </a:r>
              <a:r>
                <a:rPr lang="en-GB" sz="1200" b="1" noProof="1">
                  <a:solidFill>
                    <a:srgbClr val="001965"/>
                  </a:solidFill>
                  <a:ea typeface="MS PGothic" pitchFamily="34" charset="-128"/>
                </a:rPr>
                <a:t>(</a:t>
              </a:r>
              <a:r>
                <a:rPr lang="el-GR" sz="1200" b="1" noProof="1">
                  <a:solidFill>
                    <a:srgbClr val="001965"/>
                  </a:solidFill>
                  <a:ea typeface="MS PGothic" pitchFamily="34" charset="-128"/>
                </a:rPr>
                <a:t> σκάλες αντι χρήση ασανσέρ κ.α.</a:t>
              </a:r>
              <a:r>
                <a:rPr lang="en-GB" sz="1200" b="1" noProof="1">
                  <a:solidFill>
                    <a:srgbClr val="001965"/>
                  </a:solidFill>
                  <a:ea typeface="MS PGothic" pitchFamily="34" charset="-128"/>
                </a:rPr>
                <a:t>)</a:t>
              </a:r>
              <a:endParaRPr lang="el-GR" sz="1200" b="1" noProof="1">
                <a:solidFill>
                  <a:srgbClr val="001965"/>
                </a:solidFill>
                <a:ea typeface="MS PGothic" pitchFamily="34" charset="-128"/>
              </a:endParaRPr>
            </a:p>
            <a:p>
              <a:pPr marL="228600" indent="-228600" eaLnBrk="1" hangingPunct="1">
                <a:lnSpc>
                  <a:spcPct val="120000"/>
                </a:lnSpc>
                <a:spcBef>
                  <a:spcPct val="20000"/>
                </a:spcBef>
              </a:pPr>
              <a:r>
                <a:rPr lang="el-GR" sz="1200" b="1" noProof="1">
                  <a:solidFill>
                    <a:srgbClr val="001965"/>
                  </a:solidFill>
                  <a:ea typeface="MS PGothic" pitchFamily="34" charset="-128"/>
                </a:rPr>
                <a:t>3.  Χρήση βηματομετρητή στην εβδομάδα 7,με στόχο την τελική αύξηση βημάτων σε </a:t>
              </a:r>
              <a:r>
                <a:rPr lang="en-GB" sz="1200" b="1" noProof="1">
                  <a:solidFill>
                    <a:srgbClr val="001965"/>
                  </a:solidFill>
                  <a:ea typeface="MS PGothic" pitchFamily="34" charset="-128"/>
                </a:rPr>
                <a:t>&gt;10,000/</a:t>
              </a:r>
              <a:r>
                <a:rPr lang="el-GR" sz="1200" b="1" noProof="1">
                  <a:solidFill>
                    <a:srgbClr val="001965"/>
                  </a:solidFill>
                  <a:ea typeface="MS PGothic" pitchFamily="34" charset="-128"/>
                </a:rPr>
                <a:t>ημ</a:t>
              </a:r>
              <a:r>
                <a:rPr lang="en-GB" sz="1200" b="1" noProof="1">
                  <a:solidFill>
                    <a:srgbClr val="001965"/>
                  </a:solidFill>
                  <a:ea typeface="MS PGothic" pitchFamily="34" charset="-128"/>
                </a:rPr>
                <a:t>)</a:t>
              </a:r>
            </a:p>
            <a:p>
              <a:pPr marL="171450" indent="-171450" eaLnBrk="1" hangingPunct="1">
                <a:spcBef>
                  <a:spcPct val="20000"/>
                </a:spcBef>
                <a:buFont typeface="Arial" panose="020B0604020202020204" pitchFamily="34" charset="0"/>
                <a:buChar char="•"/>
              </a:pPr>
              <a:endParaRPr lang="en-GB" sz="1200" noProof="1">
                <a:solidFill>
                  <a:srgbClr val="001965"/>
                </a:solidFill>
                <a:ea typeface="MS PGothic" pitchFamily="34" charset="-128"/>
              </a:endParaRPr>
            </a:p>
          </p:txBody>
        </p:sp>
        <p:sp>
          <p:nvSpPr>
            <p:cNvPr id="18" name="Text Box 23"/>
            <p:cNvSpPr txBox="1">
              <a:spLocks noChangeArrowheads="1"/>
            </p:cNvSpPr>
            <p:nvPr/>
          </p:nvSpPr>
          <p:spPr bwMode="gray">
            <a:xfrm>
              <a:off x="3717166" y="2181895"/>
              <a:ext cx="1770062" cy="919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rm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Bef>
                  <a:spcPct val="20000"/>
                </a:spcBef>
              </a:pPr>
              <a:r>
                <a:rPr lang="el-GR" sz="1600" b="1" noProof="1">
                  <a:solidFill>
                    <a:srgbClr val="009FDA"/>
                  </a:solidFill>
                </a:rPr>
                <a:t>ΕΝΤΑΤΙΚΗ</a:t>
              </a:r>
            </a:p>
            <a:p>
              <a:pPr algn="ctr" eaLnBrk="1" hangingPunct="1">
                <a:spcBef>
                  <a:spcPct val="20000"/>
                </a:spcBef>
              </a:pPr>
              <a:r>
                <a:rPr lang="el-GR" sz="1600" b="1" noProof="1">
                  <a:solidFill>
                    <a:srgbClr val="009FDA"/>
                  </a:solidFill>
                </a:rPr>
                <a:t>ΠΑΡΕΜΒΑΣΗ</a:t>
              </a:r>
              <a:endParaRPr lang="en-GB" sz="1600" b="1" noProof="1">
                <a:solidFill>
                  <a:srgbClr val="009FDA"/>
                </a:solidFill>
              </a:endParaRPr>
            </a:p>
          </p:txBody>
        </p:sp>
        <p:sp>
          <p:nvSpPr>
            <p:cNvPr id="22" name="Line 51"/>
            <p:cNvSpPr>
              <a:spLocks noChangeShapeType="1"/>
            </p:cNvSpPr>
            <p:nvPr/>
          </p:nvSpPr>
          <p:spPr bwMode="gray">
            <a:xfrm flipV="1">
              <a:off x="4594157" y="3482197"/>
              <a:ext cx="0" cy="914400"/>
            </a:xfrm>
            <a:prstGeom prst="line">
              <a:avLst/>
            </a:prstGeom>
            <a:noFill/>
            <a:ln w="28575" cmpd="sng">
              <a:solidFill>
                <a:schemeClr val="bg1"/>
              </a:solidFill>
              <a:prstDash val="solid"/>
              <a:round/>
              <a:headEnd/>
              <a:tailEnd/>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sp>
          <p:nvSpPr>
            <p:cNvPr id="23" name="Line 51"/>
            <p:cNvSpPr>
              <a:spLocks noChangeShapeType="1"/>
            </p:cNvSpPr>
            <p:nvPr/>
          </p:nvSpPr>
          <p:spPr bwMode="gray">
            <a:xfrm flipV="1">
              <a:off x="2856190" y="2646069"/>
              <a:ext cx="914400" cy="0"/>
            </a:xfrm>
            <a:prstGeom prst="line">
              <a:avLst/>
            </a:prstGeom>
            <a:noFill/>
            <a:ln w="28575" cmpd="sng">
              <a:solidFill>
                <a:schemeClr val="bg1"/>
              </a:solidFill>
              <a:prstDash val="solid"/>
              <a:round/>
              <a:headEnd/>
              <a:tailEnd/>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sp>
          <p:nvSpPr>
            <p:cNvPr id="24" name="Line 51"/>
            <p:cNvSpPr>
              <a:spLocks noChangeShapeType="1"/>
            </p:cNvSpPr>
            <p:nvPr/>
          </p:nvSpPr>
          <p:spPr bwMode="gray">
            <a:xfrm flipV="1">
              <a:off x="322263" y="3847572"/>
              <a:ext cx="3214687" cy="0"/>
            </a:xfrm>
            <a:prstGeom prst="line">
              <a:avLst/>
            </a:prstGeom>
            <a:noFill/>
            <a:ln w="12700" cmpd="sng">
              <a:solidFill>
                <a:schemeClr val="accent3"/>
              </a:solidFill>
              <a:prstDash val="solid"/>
              <a:round/>
              <a:headEnd/>
              <a:tailEnd type="oval"/>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sp>
          <p:nvSpPr>
            <p:cNvPr id="25" name="Line 51"/>
            <p:cNvSpPr>
              <a:spLocks noChangeShapeType="1"/>
            </p:cNvSpPr>
            <p:nvPr/>
          </p:nvSpPr>
          <p:spPr bwMode="gray">
            <a:xfrm flipV="1">
              <a:off x="5572126" y="1415521"/>
              <a:ext cx="3303478" cy="0"/>
            </a:xfrm>
            <a:prstGeom prst="line">
              <a:avLst/>
            </a:prstGeom>
            <a:noFill/>
            <a:ln w="12700" cmpd="sng">
              <a:solidFill>
                <a:schemeClr val="accent3"/>
              </a:solidFill>
              <a:prstDash val="solid"/>
              <a:round/>
              <a:headEnd type="oval"/>
              <a:tailEnd type="none"/>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grpSp>
    </p:spTree>
    <p:custDataLst>
      <p:tags r:id="rId1"/>
    </p:custDataLst>
    <p:extLst>
      <p:ext uri="{BB962C8B-B14F-4D97-AF65-F5344CB8AC3E}">
        <p14:creationId xmlns="" xmlns:p14="http://schemas.microsoft.com/office/powerpoint/2010/main" val="334902382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6810" y="227220"/>
            <a:ext cx="8509000" cy="711797"/>
          </a:xfrm>
        </p:spPr>
        <p:txBody>
          <a:bodyPr>
            <a:normAutofit fontScale="90000"/>
          </a:bodyPr>
          <a:lstStyle/>
          <a:p>
            <a:r>
              <a:rPr lang="en-US" sz="2400" dirty="0"/>
              <a:t>                                </a:t>
            </a:r>
            <a:r>
              <a:rPr lang="el-GR" sz="2400" dirty="0"/>
              <a:t>4</a:t>
            </a:r>
            <a:r>
              <a:rPr lang="en-US" sz="2400" dirty="0"/>
              <a:t>P MACE</a:t>
            </a:r>
            <a:r>
              <a:rPr lang="en-GB" sz="2400" dirty="0"/>
              <a:t>*</a:t>
            </a:r>
            <a:br>
              <a:rPr lang="en-GB" sz="2400" dirty="0"/>
            </a:br>
            <a:r>
              <a:rPr lang="en-GB" sz="2400" dirty="0"/>
              <a:t>                      </a:t>
            </a:r>
            <a:r>
              <a:rPr lang="el-GR" sz="2400" dirty="0"/>
              <a:t> </a:t>
            </a:r>
            <a:r>
              <a:rPr lang="en-GB" sz="2400" dirty="0">
                <a:solidFill>
                  <a:srgbClr val="009FDA"/>
                </a:solidFill>
              </a:rPr>
              <a:t>The Look Ahead Trial</a:t>
            </a:r>
          </a:p>
        </p:txBody>
      </p:sp>
      <p:sp>
        <p:nvSpPr>
          <p:cNvPr id="4" name="Text Placeholder 3"/>
          <p:cNvSpPr>
            <a:spLocks noGrp="1"/>
          </p:cNvSpPr>
          <p:nvPr>
            <p:ph type="body" sz="quarter" idx="10"/>
          </p:nvPr>
        </p:nvSpPr>
        <p:spPr>
          <a:xfrm>
            <a:off x="500794" y="4639409"/>
            <a:ext cx="8509000" cy="469278"/>
          </a:xfrm>
        </p:spPr>
        <p:txBody>
          <a:bodyPr anchor="b"/>
          <a:lstStyle/>
          <a:p>
            <a:pPr>
              <a:spcAft>
                <a:spcPts val="0"/>
              </a:spcAft>
            </a:pPr>
            <a:r>
              <a:rPr lang="en-GB" sz="1200" b="1" dirty="0">
                <a:solidFill>
                  <a:srgbClr val="82786F"/>
                </a:solidFill>
                <a:cs typeface="Arial" pitchFamily="34" charset="0"/>
                <a:sym typeface="Wingdings" panose="05000000000000000000" pitchFamily="2" charset="2"/>
              </a:rPr>
              <a:t/>
            </a:r>
            <a:br>
              <a:rPr lang="en-GB" sz="1200" b="1" dirty="0">
                <a:solidFill>
                  <a:srgbClr val="82786F"/>
                </a:solidFill>
                <a:cs typeface="Arial" pitchFamily="34" charset="0"/>
                <a:sym typeface="Wingdings" panose="05000000000000000000" pitchFamily="2" charset="2"/>
              </a:rPr>
            </a:br>
            <a:r>
              <a:rPr lang="en-GB" sz="1200" b="1" dirty="0">
                <a:solidFill>
                  <a:srgbClr val="82786F"/>
                </a:solidFill>
              </a:rPr>
              <a:t>The Look AHEAD Research Group, Wing RR, Bolin P, et al </a:t>
            </a:r>
            <a:r>
              <a:rPr lang="en-GB" sz="1200" b="1" i="1" dirty="0">
                <a:solidFill>
                  <a:srgbClr val="82786F"/>
                </a:solidFill>
              </a:rPr>
              <a:t>N </a:t>
            </a:r>
            <a:r>
              <a:rPr lang="en-GB" sz="1200" b="1" i="1" dirty="0" err="1">
                <a:solidFill>
                  <a:srgbClr val="82786F"/>
                </a:solidFill>
              </a:rPr>
              <a:t>Engl</a:t>
            </a:r>
            <a:r>
              <a:rPr lang="en-GB" sz="1200" b="1" i="1" dirty="0">
                <a:solidFill>
                  <a:srgbClr val="82786F"/>
                </a:solidFill>
              </a:rPr>
              <a:t> J Med </a:t>
            </a:r>
            <a:r>
              <a:rPr lang="en-GB" sz="1200" b="1" dirty="0">
                <a:solidFill>
                  <a:srgbClr val="82786F"/>
                </a:solidFill>
              </a:rPr>
              <a:t>2013;369:145–154</a:t>
            </a:r>
            <a:r>
              <a:rPr lang="en-GB" sz="1200" b="1" dirty="0">
                <a:solidFill>
                  <a:srgbClr val="82786F"/>
                </a:solidFill>
                <a:cs typeface="Arial" pitchFamily="34" charset="0"/>
                <a:sym typeface="Wingdings" panose="05000000000000000000" pitchFamily="2" charset="2"/>
              </a:rPr>
              <a:t>.</a:t>
            </a:r>
            <a:endParaRPr lang="en-GB" sz="1200" b="1" dirty="0">
              <a:solidFill>
                <a:srgbClr val="82786F"/>
              </a:solidFill>
              <a:cs typeface="Arial" pitchFamily="34" charset="0"/>
            </a:endParaRPr>
          </a:p>
        </p:txBody>
      </p:sp>
      <p:grpSp>
        <p:nvGrpSpPr>
          <p:cNvPr id="5" name="Group 4"/>
          <p:cNvGrpSpPr/>
          <p:nvPr/>
        </p:nvGrpSpPr>
        <p:grpSpPr>
          <a:xfrm>
            <a:off x="963038" y="939017"/>
            <a:ext cx="6692630" cy="3700392"/>
            <a:chOff x="2139950" y="2233613"/>
            <a:chExt cx="7844602" cy="3935643"/>
          </a:xfrm>
        </p:grpSpPr>
        <p:sp>
          <p:nvSpPr>
            <p:cNvPr id="82" name="TextBox 6"/>
            <p:cNvSpPr txBox="1">
              <a:spLocks noChangeArrowheads="1"/>
            </p:cNvSpPr>
            <p:nvPr/>
          </p:nvSpPr>
          <p:spPr bwMode="auto">
            <a:xfrm>
              <a:off x="3409131" y="5330825"/>
              <a:ext cx="34453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0</a:t>
              </a:r>
            </a:p>
          </p:txBody>
        </p:sp>
        <p:sp>
          <p:nvSpPr>
            <p:cNvPr id="83" name="TextBox 7"/>
            <p:cNvSpPr txBox="1">
              <a:spLocks noChangeArrowheads="1"/>
            </p:cNvSpPr>
            <p:nvPr/>
          </p:nvSpPr>
          <p:spPr bwMode="auto">
            <a:xfrm>
              <a:off x="5963283" y="5429249"/>
              <a:ext cx="644846" cy="245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b="1" dirty="0"/>
                <a:t>Years</a:t>
              </a:r>
            </a:p>
          </p:txBody>
        </p:sp>
        <p:cxnSp>
          <p:nvCxnSpPr>
            <p:cNvPr id="84" name="Straight Connector 83"/>
            <p:cNvCxnSpPr/>
            <p:nvPr/>
          </p:nvCxnSpPr>
          <p:spPr>
            <a:xfrm>
              <a:off x="3576638" y="2374900"/>
              <a:ext cx="0" cy="2863850"/>
            </a:xfrm>
            <a:prstGeom prst="line">
              <a:avLst/>
            </a:prstGeom>
            <a:ln w="19050" cmpd="sng">
              <a:solidFill>
                <a:srgbClr val="001965"/>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3468688" y="4654550"/>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a:off x="3468688" y="5229225"/>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3571875" y="5229225"/>
              <a:ext cx="5443538" cy="0"/>
            </a:xfrm>
            <a:prstGeom prst="line">
              <a:avLst/>
            </a:prstGeom>
            <a:ln w="19050" cmpd="sng">
              <a:solidFill>
                <a:srgbClr val="001965"/>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16200000" flipH="1">
              <a:off x="3522663" y="5283200"/>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9" name="TextBox 13"/>
            <p:cNvSpPr txBox="1">
              <a:spLocks noChangeArrowheads="1"/>
            </p:cNvSpPr>
            <p:nvPr/>
          </p:nvSpPr>
          <p:spPr bwMode="auto">
            <a:xfrm>
              <a:off x="2968675" y="5083175"/>
              <a:ext cx="498427"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0.0</a:t>
              </a:r>
            </a:p>
          </p:txBody>
        </p:sp>
        <p:sp>
          <p:nvSpPr>
            <p:cNvPr id="90" name="TextBox 14"/>
            <p:cNvSpPr txBox="1">
              <a:spLocks noChangeArrowheads="1"/>
            </p:cNvSpPr>
            <p:nvPr/>
          </p:nvSpPr>
          <p:spPr bwMode="auto">
            <a:xfrm>
              <a:off x="2968675" y="4500563"/>
              <a:ext cx="498427"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0.2</a:t>
              </a:r>
            </a:p>
          </p:txBody>
        </p:sp>
        <p:cxnSp>
          <p:nvCxnSpPr>
            <p:cNvPr id="91" name="Straight Connector 90"/>
            <p:cNvCxnSpPr/>
            <p:nvPr/>
          </p:nvCxnSpPr>
          <p:spPr>
            <a:xfrm flipH="1">
              <a:off x="3468688" y="3521075"/>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2" name="TextBox 16"/>
            <p:cNvSpPr txBox="1">
              <a:spLocks noChangeArrowheads="1"/>
            </p:cNvSpPr>
            <p:nvPr/>
          </p:nvSpPr>
          <p:spPr bwMode="auto">
            <a:xfrm>
              <a:off x="2968675" y="3367089"/>
              <a:ext cx="498427"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0.6</a:t>
              </a:r>
            </a:p>
          </p:txBody>
        </p:sp>
        <p:cxnSp>
          <p:nvCxnSpPr>
            <p:cNvPr id="93" name="Straight Connector 92"/>
            <p:cNvCxnSpPr/>
            <p:nvPr/>
          </p:nvCxnSpPr>
          <p:spPr>
            <a:xfrm flipH="1">
              <a:off x="3468688" y="2387600"/>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4" name="TextBox 18"/>
            <p:cNvSpPr txBox="1">
              <a:spLocks noChangeArrowheads="1"/>
            </p:cNvSpPr>
            <p:nvPr/>
          </p:nvSpPr>
          <p:spPr bwMode="auto">
            <a:xfrm>
              <a:off x="2968675" y="2233613"/>
              <a:ext cx="498427"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1.0</a:t>
              </a:r>
            </a:p>
          </p:txBody>
        </p:sp>
        <p:sp>
          <p:nvSpPr>
            <p:cNvPr id="95" name="TextBox 19"/>
            <p:cNvSpPr txBox="1">
              <a:spLocks noChangeArrowheads="1"/>
            </p:cNvSpPr>
            <p:nvPr/>
          </p:nvSpPr>
          <p:spPr bwMode="auto">
            <a:xfrm rot="16200000">
              <a:off x="1811938" y="3381617"/>
              <a:ext cx="1799025" cy="432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r>
                <a:rPr lang="en-GB" sz="900" b="1" dirty="0"/>
                <a:t>Incidence of composite</a:t>
              </a:r>
            </a:p>
            <a:p>
              <a:pPr algn="ctr"/>
              <a:r>
                <a:rPr lang="en-GB" sz="900" b="1" dirty="0"/>
                <a:t>CV endpoint</a:t>
              </a:r>
            </a:p>
          </p:txBody>
        </p:sp>
        <p:cxnSp>
          <p:nvCxnSpPr>
            <p:cNvPr id="96" name="Straight Connector 95"/>
            <p:cNvCxnSpPr/>
            <p:nvPr/>
          </p:nvCxnSpPr>
          <p:spPr>
            <a:xfrm flipH="1">
              <a:off x="3468688" y="4095750"/>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7" name="TextBox 21"/>
            <p:cNvSpPr txBox="1">
              <a:spLocks noChangeArrowheads="1"/>
            </p:cNvSpPr>
            <p:nvPr/>
          </p:nvSpPr>
          <p:spPr bwMode="auto">
            <a:xfrm>
              <a:off x="2968675" y="3941763"/>
              <a:ext cx="498427"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0.4</a:t>
              </a:r>
            </a:p>
          </p:txBody>
        </p:sp>
        <p:cxnSp>
          <p:nvCxnSpPr>
            <p:cNvPr id="98" name="Straight Connector 97"/>
            <p:cNvCxnSpPr/>
            <p:nvPr/>
          </p:nvCxnSpPr>
          <p:spPr>
            <a:xfrm flipH="1">
              <a:off x="3468688" y="29511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9" name="TextBox 23"/>
            <p:cNvSpPr txBox="1">
              <a:spLocks noChangeArrowheads="1"/>
            </p:cNvSpPr>
            <p:nvPr/>
          </p:nvSpPr>
          <p:spPr bwMode="auto">
            <a:xfrm>
              <a:off x="2968675" y="2797175"/>
              <a:ext cx="498427"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0.8</a:t>
              </a:r>
            </a:p>
          </p:txBody>
        </p:sp>
        <p:sp>
          <p:nvSpPr>
            <p:cNvPr id="100" name="TextBox 24"/>
            <p:cNvSpPr txBox="1">
              <a:spLocks noChangeArrowheads="1"/>
            </p:cNvSpPr>
            <p:nvPr/>
          </p:nvSpPr>
          <p:spPr bwMode="auto">
            <a:xfrm>
              <a:off x="4480694" y="5338763"/>
              <a:ext cx="34453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a:t>
              </a:r>
            </a:p>
          </p:txBody>
        </p:sp>
        <p:cxnSp>
          <p:nvCxnSpPr>
            <p:cNvPr id="101" name="Straight Connector 100"/>
            <p:cNvCxnSpPr/>
            <p:nvPr/>
          </p:nvCxnSpPr>
          <p:spPr>
            <a:xfrm rot="16200000" flipH="1">
              <a:off x="4598988" y="5291138"/>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02" name="TextBox 26"/>
            <p:cNvSpPr txBox="1">
              <a:spLocks noChangeArrowheads="1"/>
            </p:cNvSpPr>
            <p:nvPr/>
          </p:nvSpPr>
          <p:spPr bwMode="auto">
            <a:xfrm>
              <a:off x="5576862" y="5322889"/>
              <a:ext cx="34453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4</a:t>
              </a:r>
            </a:p>
          </p:txBody>
        </p:sp>
        <p:cxnSp>
          <p:nvCxnSpPr>
            <p:cNvPr id="103" name="Straight Connector 102"/>
            <p:cNvCxnSpPr/>
            <p:nvPr/>
          </p:nvCxnSpPr>
          <p:spPr>
            <a:xfrm rot="16200000" flipH="1">
              <a:off x="5695950" y="52752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04" name="TextBox 28"/>
            <p:cNvSpPr txBox="1">
              <a:spLocks noChangeArrowheads="1"/>
            </p:cNvSpPr>
            <p:nvPr/>
          </p:nvSpPr>
          <p:spPr bwMode="auto">
            <a:xfrm>
              <a:off x="6663507" y="5322889"/>
              <a:ext cx="34453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6</a:t>
              </a:r>
            </a:p>
          </p:txBody>
        </p:sp>
        <p:cxnSp>
          <p:nvCxnSpPr>
            <p:cNvPr id="105" name="Straight Connector 104"/>
            <p:cNvCxnSpPr/>
            <p:nvPr/>
          </p:nvCxnSpPr>
          <p:spPr>
            <a:xfrm rot="16200000" flipH="1">
              <a:off x="6781800" y="52752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06" name="TextBox 30"/>
            <p:cNvSpPr txBox="1">
              <a:spLocks noChangeArrowheads="1"/>
            </p:cNvSpPr>
            <p:nvPr/>
          </p:nvSpPr>
          <p:spPr bwMode="auto">
            <a:xfrm>
              <a:off x="7743800" y="5322889"/>
              <a:ext cx="34453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8</a:t>
              </a:r>
            </a:p>
          </p:txBody>
        </p:sp>
        <p:cxnSp>
          <p:nvCxnSpPr>
            <p:cNvPr id="107" name="Straight Connector 106"/>
            <p:cNvCxnSpPr/>
            <p:nvPr/>
          </p:nvCxnSpPr>
          <p:spPr>
            <a:xfrm rot="16200000" flipH="1">
              <a:off x="7862888" y="52752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08" name="TextBox 32"/>
            <p:cNvSpPr txBox="1">
              <a:spLocks noChangeArrowheads="1"/>
            </p:cNvSpPr>
            <p:nvPr/>
          </p:nvSpPr>
          <p:spPr bwMode="auto">
            <a:xfrm>
              <a:off x="8791603" y="5322889"/>
              <a:ext cx="442856"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10</a:t>
              </a:r>
            </a:p>
          </p:txBody>
        </p:sp>
        <p:cxnSp>
          <p:nvCxnSpPr>
            <p:cNvPr id="109" name="Straight Connector 108"/>
            <p:cNvCxnSpPr/>
            <p:nvPr/>
          </p:nvCxnSpPr>
          <p:spPr>
            <a:xfrm rot="16200000" flipH="1">
              <a:off x="8958263" y="52752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10" name="TextBox 36"/>
            <p:cNvSpPr txBox="1">
              <a:spLocks noChangeArrowheads="1"/>
            </p:cNvSpPr>
            <p:nvPr/>
          </p:nvSpPr>
          <p:spPr bwMode="auto">
            <a:xfrm>
              <a:off x="3795204" y="4470844"/>
              <a:ext cx="2515108" cy="39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r>
                <a:rPr lang="en-GB" sz="900" dirty="0"/>
                <a:t>HR: 0.95, 95% CI: (0.80 to 1.09)</a:t>
              </a:r>
            </a:p>
            <a:p>
              <a:r>
                <a:rPr lang="en-GB" sz="900" i="1" dirty="0"/>
                <a:t>p</a:t>
              </a:r>
              <a:r>
                <a:rPr lang="en-GB" sz="900" dirty="0"/>
                <a:t>=0.51</a:t>
              </a:r>
            </a:p>
          </p:txBody>
        </p:sp>
        <p:cxnSp>
          <p:nvCxnSpPr>
            <p:cNvPr id="111" name="Straight Connector 110"/>
            <p:cNvCxnSpPr/>
            <p:nvPr/>
          </p:nvCxnSpPr>
          <p:spPr>
            <a:xfrm>
              <a:off x="6591300" y="2390775"/>
              <a:ext cx="0" cy="1965325"/>
            </a:xfrm>
            <a:prstGeom prst="line">
              <a:avLst/>
            </a:prstGeom>
            <a:ln w="19050" cmpd="sng">
              <a:solidFill>
                <a:srgbClr val="001965"/>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a:off x="6483350" y="3968750"/>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H="1">
              <a:off x="6483350" y="4344988"/>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a:off x="6584950" y="4344988"/>
              <a:ext cx="3195638" cy="0"/>
            </a:xfrm>
            <a:prstGeom prst="line">
              <a:avLst/>
            </a:prstGeom>
            <a:ln w="19050" cmpd="sng">
              <a:solidFill>
                <a:srgbClr val="001965"/>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16200000" flipH="1">
              <a:off x="6537325" y="43989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16" name="TextBox 42"/>
            <p:cNvSpPr txBox="1">
              <a:spLocks noChangeArrowheads="1"/>
            </p:cNvSpPr>
            <p:nvPr/>
          </p:nvSpPr>
          <p:spPr bwMode="auto">
            <a:xfrm>
              <a:off x="5883431" y="4198938"/>
              <a:ext cx="596744"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0.00</a:t>
              </a:r>
            </a:p>
          </p:txBody>
        </p:sp>
        <p:sp>
          <p:nvSpPr>
            <p:cNvPr id="117" name="TextBox 43"/>
            <p:cNvSpPr txBox="1">
              <a:spLocks noChangeArrowheads="1"/>
            </p:cNvSpPr>
            <p:nvPr/>
          </p:nvSpPr>
          <p:spPr bwMode="auto">
            <a:xfrm>
              <a:off x="5883431" y="3814763"/>
              <a:ext cx="596744"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0.04</a:t>
              </a:r>
            </a:p>
          </p:txBody>
        </p:sp>
        <p:cxnSp>
          <p:nvCxnSpPr>
            <p:cNvPr id="118" name="Straight Connector 117"/>
            <p:cNvCxnSpPr/>
            <p:nvPr/>
          </p:nvCxnSpPr>
          <p:spPr>
            <a:xfrm flipH="1">
              <a:off x="6483350" y="3182938"/>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19" name="TextBox 45"/>
            <p:cNvSpPr txBox="1">
              <a:spLocks noChangeArrowheads="1"/>
            </p:cNvSpPr>
            <p:nvPr/>
          </p:nvSpPr>
          <p:spPr bwMode="auto">
            <a:xfrm>
              <a:off x="5883431" y="3028950"/>
              <a:ext cx="596744"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0.12</a:t>
              </a:r>
            </a:p>
          </p:txBody>
        </p:sp>
        <p:cxnSp>
          <p:nvCxnSpPr>
            <p:cNvPr id="120" name="Straight Connector 119"/>
            <p:cNvCxnSpPr/>
            <p:nvPr/>
          </p:nvCxnSpPr>
          <p:spPr>
            <a:xfrm flipH="1">
              <a:off x="6483350" y="3575050"/>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1" name="TextBox 50"/>
            <p:cNvSpPr txBox="1">
              <a:spLocks noChangeArrowheads="1"/>
            </p:cNvSpPr>
            <p:nvPr/>
          </p:nvSpPr>
          <p:spPr bwMode="auto">
            <a:xfrm>
              <a:off x="5883431" y="3421063"/>
              <a:ext cx="596744"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0.08</a:t>
              </a:r>
            </a:p>
          </p:txBody>
        </p:sp>
        <p:cxnSp>
          <p:nvCxnSpPr>
            <p:cNvPr id="122" name="Straight Connector 121"/>
            <p:cNvCxnSpPr/>
            <p:nvPr/>
          </p:nvCxnSpPr>
          <p:spPr>
            <a:xfrm flipH="1">
              <a:off x="6483350" y="2795588"/>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3" name="TextBox 56"/>
            <p:cNvSpPr txBox="1">
              <a:spLocks noChangeArrowheads="1"/>
            </p:cNvSpPr>
            <p:nvPr/>
          </p:nvSpPr>
          <p:spPr bwMode="auto">
            <a:xfrm>
              <a:off x="5883431" y="2641601"/>
              <a:ext cx="596744"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0.16</a:t>
              </a:r>
            </a:p>
          </p:txBody>
        </p:sp>
        <p:cxnSp>
          <p:nvCxnSpPr>
            <p:cNvPr id="124" name="Straight Connector 123"/>
            <p:cNvCxnSpPr/>
            <p:nvPr/>
          </p:nvCxnSpPr>
          <p:spPr>
            <a:xfrm flipH="1">
              <a:off x="6483350" y="2401888"/>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5" name="TextBox 58"/>
            <p:cNvSpPr txBox="1">
              <a:spLocks noChangeArrowheads="1"/>
            </p:cNvSpPr>
            <p:nvPr/>
          </p:nvSpPr>
          <p:spPr bwMode="auto">
            <a:xfrm>
              <a:off x="5883431" y="2247901"/>
              <a:ext cx="596744"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r"/>
              <a:r>
                <a:rPr lang="en-GB" sz="900" dirty="0"/>
                <a:t>0.20</a:t>
              </a:r>
            </a:p>
          </p:txBody>
        </p:sp>
        <p:cxnSp>
          <p:nvCxnSpPr>
            <p:cNvPr id="126" name="Straight Connector 125"/>
            <p:cNvCxnSpPr/>
            <p:nvPr/>
          </p:nvCxnSpPr>
          <p:spPr>
            <a:xfrm rot="16200000" flipH="1">
              <a:off x="7165975" y="43989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7" name="TextBox 60"/>
            <p:cNvSpPr txBox="1">
              <a:spLocks noChangeArrowheads="1"/>
            </p:cNvSpPr>
            <p:nvPr/>
          </p:nvSpPr>
          <p:spPr bwMode="auto">
            <a:xfrm>
              <a:off x="6414268" y="4414838"/>
              <a:ext cx="34453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0</a:t>
              </a:r>
            </a:p>
          </p:txBody>
        </p:sp>
        <p:sp>
          <p:nvSpPr>
            <p:cNvPr id="128" name="TextBox 61"/>
            <p:cNvSpPr txBox="1">
              <a:spLocks noChangeArrowheads="1"/>
            </p:cNvSpPr>
            <p:nvPr/>
          </p:nvSpPr>
          <p:spPr bwMode="auto">
            <a:xfrm>
              <a:off x="7044507" y="4414838"/>
              <a:ext cx="34453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a:t>
              </a:r>
            </a:p>
          </p:txBody>
        </p:sp>
        <p:cxnSp>
          <p:nvCxnSpPr>
            <p:cNvPr id="129" name="Straight Connector 128"/>
            <p:cNvCxnSpPr/>
            <p:nvPr/>
          </p:nvCxnSpPr>
          <p:spPr>
            <a:xfrm rot="16200000" flipH="1">
              <a:off x="7807325" y="43989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0" name="TextBox 63"/>
            <p:cNvSpPr txBox="1">
              <a:spLocks noChangeArrowheads="1"/>
            </p:cNvSpPr>
            <p:nvPr/>
          </p:nvSpPr>
          <p:spPr bwMode="auto">
            <a:xfrm>
              <a:off x="7685856" y="4414838"/>
              <a:ext cx="34453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4</a:t>
              </a:r>
            </a:p>
          </p:txBody>
        </p:sp>
        <p:cxnSp>
          <p:nvCxnSpPr>
            <p:cNvPr id="131" name="Straight Connector 130"/>
            <p:cNvCxnSpPr/>
            <p:nvPr/>
          </p:nvCxnSpPr>
          <p:spPr>
            <a:xfrm rot="16200000" flipH="1">
              <a:off x="8448675" y="43989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2" name="TextBox 65"/>
            <p:cNvSpPr txBox="1">
              <a:spLocks noChangeArrowheads="1"/>
            </p:cNvSpPr>
            <p:nvPr/>
          </p:nvSpPr>
          <p:spPr bwMode="auto">
            <a:xfrm>
              <a:off x="8327207" y="4414838"/>
              <a:ext cx="34453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6</a:t>
              </a:r>
            </a:p>
          </p:txBody>
        </p:sp>
        <p:cxnSp>
          <p:nvCxnSpPr>
            <p:cNvPr id="133" name="Straight Connector 132"/>
            <p:cNvCxnSpPr/>
            <p:nvPr/>
          </p:nvCxnSpPr>
          <p:spPr>
            <a:xfrm rot="16200000" flipH="1">
              <a:off x="9083675" y="43989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4" name="TextBox 67"/>
            <p:cNvSpPr txBox="1">
              <a:spLocks noChangeArrowheads="1"/>
            </p:cNvSpPr>
            <p:nvPr/>
          </p:nvSpPr>
          <p:spPr bwMode="auto">
            <a:xfrm>
              <a:off x="8962207" y="4414838"/>
              <a:ext cx="34453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8</a:t>
              </a:r>
            </a:p>
          </p:txBody>
        </p:sp>
        <p:cxnSp>
          <p:nvCxnSpPr>
            <p:cNvPr id="135" name="Straight Connector 134"/>
            <p:cNvCxnSpPr/>
            <p:nvPr/>
          </p:nvCxnSpPr>
          <p:spPr>
            <a:xfrm rot="16200000" flipH="1">
              <a:off x="9712325" y="4398963"/>
              <a:ext cx="107950" cy="0"/>
            </a:xfrm>
            <a:prstGeom prst="line">
              <a:avLst/>
            </a:pr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6" name="TextBox 69"/>
            <p:cNvSpPr txBox="1">
              <a:spLocks noChangeArrowheads="1"/>
            </p:cNvSpPr>
            <p:nvPr/>
          </p:nvSpPr>
          <p:spPr bwMode="auto">
            <a:xfrm>
              <a:off x="9541696" y="4414838"/>
              <a:ext cx="442856"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10</a:t>
              </a:r>
            </a:p>
          </p:txBody>
        </p:sp>
        <p:sp>
          <p:nvSpPr>
            <p:cNvPr id="137" name="TextBox 70"/>
            <p:cNvSpPr txBox="1">
              <a:spLocks noChangeArrowheads="1"/>
            </p:cNvSpPr>
            <p:nvPr/>
          </p:nvSpPr>
          <p:spPr bwMode="auto">
            <a:xfrm>
              <a:off x="3262450" y="5630863"/>
              <a:ext cx="639491"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2575</a:t>
              </a:r>
            </a:p>
          </p:txBody>
        </p:sp>
        <p:sp>
          <p:nvSpPr>
            <p:cNvPr id="138" name="TextBox 71"/>
            <p:cNvSpPr txBox="1">
              <a:spLocks noChangeArrowheads="1"/>
            </p:cNvSpPr>
            <p:nvPr/>
          </p:nvSpPr>
          <p:spPr bwMode="auto">
            <a:xfrm>
              <a:off x="4332424" y="5638801"/>
              <a:ext cx="639491"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2425</a:t>
              </a:r>
            </a:p>
          </p:txBody>
        </p:sp>
        <p:sp>
          <p:nvSpPr>
            <p:cNvPr id="139" name="TextBox 72"/>
            <p:cNvSpPr txBox="1">
              <a:spLocks noChangeArrowheads="1"/>
            </p:cNvSpPr>
            <p:nvPr/>
          </p:nvSpPr>
          <p:spPr bwMode="auto">
            <a:xfrm>
              <a:off x="5429387" y="5622925"/>
              <a:ext cx="639491"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2296</a:t>
              </a:r>
            </a:p>
          </p:txBody>
        </p:sp>
        <p:sp>
          <p:nvSpPr>
            <p:cNvPr id="140" name="TextBox 73"/>
            <p:cNvSpPr txBox="1">
              <a:spLocks noChangeArrowheads="1"/>
            </p:cNvSpPr>
            <p:nvPr/>
          </p:nvSpPr>
          <p:spPr bwMode="auto">
            <a:xfrm>
              <a:off x="6516824" y="5622925"/>
              <a:ext cx="639491"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2156</a:t>
              </a:r>
            </a:p>
          </p:txBody>
        </p:sp>
        <p:sp>
          <p:nvSpPr>
            <p:cNvPr id="141" name="TextBox 74"/>
            <p:cNvSpPr txBox="1">
              <a:spLocks noChangeArrowheads="1"/>
            </p:cNvSpPr>
            <p:nvPr/>
          </p:nvSpPr>
          <p:spPr bwMode="auto">
            <a:xfrm>
              <a:off x="7596324" y="5622925"/>
              <a:ext cx="639491"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2019</a:t>
              </a:r>
            </a:p>
          </p:txBody>
        </p:sp>
        <p:sp>
          <p:nvSpPr>
            <p:cNvPr id="142" name="TextBox 75"/>
            <p:cNvSpPr txBox="1">
              <a:spLocks noChangeArrowheads="1"/>
            </p:cNvSpPr>
            <p:nvPr/>
          </p:nvSpPr>
          <p:spPr bwMode="auto">
            <a:xfrm>
              <a:off x="8742445" y="5622925"/>
              <a:ext cx="541173"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688</a:t>
              </a:r>
            </a:p>
          </p:txBody>
        </p:sp>
        <p:sp>
          <p:nvSpPr>
            <p:cNvPr id="143" name="TextBox 76"/>
            <p:cNvSpPr txBox="1">
              <a:spLocks noChangeArrowheads="1"/>
            </p:cNvSpPr>
            <p:nvPr/>
          </p:nvSpPr>
          <p:spPr bwMode="auto">
            <a:xfrm>
              <a:off x="3262450" y="5788025"/>
              <a:ext cx="639491"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2570</a:t>
              </a:r>
            </a:p>
          </p:txBody>
        </p:sp>
        <p:sp>
          <p:nvSpPr>
            <p:cNvPr id="144" name="TextBox 77"/>
            <p:cNvSpPr txBox="1">
              <a:spLocks noChangeArrowheads="1"/>
            </p:cNvSpPr>
            <p:nvPr/>
          </p:nvSpPr>
          <p:spPr bwMode="auto">
            <a:xfrm>
              <a:off x="4332424" y="5795964"/>
              <a:ext cx="639491"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2447</a:t>
              </a:r>
            </a:p>
          </p:txBody>
        </p:sp>
        <p:sp>
          <p:nvSpPr>
            <p:cNvPr id="145" name="TextBox 78"/>
            <p:cNvSpPr txBox="1">
              <a:spLocks noChangeArrowheads="1"/>
            </p:cNvSpPr>
            <p:nvPr/>
          </p:nvSpPr>
          <p:spPr bwMode="auto">
            <a:xfrm>
              <a:off x="5429387" y="5780088"/>
              <a:ext cx="639491"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2326</a:t>
              </a:r>
            </a:p>
          </p:txBody>
        </p:sp>
        <p:sp>
          <p:nvSpPr>
            <p:cNvPr id="146" name="TextBox 79"/>
            <p:cNvSpPr txBox="1">
              <a:spLocks noChangeArrowheads="1"/>
            </p:cNvSpPr>
            <p:nvPr/>
          </p:nvSpPr>
          <p:spPr bwMode="auto">
            <a:xfrm>
              <a:off x="6516824" y="5780088"/>
              <a:ext cx="639491"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2192</a:t>
              </a:r>
            </a:p>
          </p:txBody>
        </p:sp>
        <p:sp>
          <p:nvSpPr>
            <p:cNvPr id="147" name="TextBox 80"/>
            <p:cNvSpPr txBox="1">
              <a:spLocks noChangeArrowheads="1"/>
            </p:cNvSpPr>
            <p:nvPr/>
          </p:nvSpPr>
          <p:spPr bwMode="auto">
            <a:xfrm>
              <a:off x="7596324" y="5780088"/>
              <a:ext cx="639491"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2049</a:t>
              </a:r>
            </a:p>
          </p:txBody>
        </p:sp>
        <p:sp>
          <p:nvSpPr>
            <p:cNvPr id="148" name="TextBox 81"/>
            <p:cNvSpPr txBox="1">
              <a:spLocks noChangeArrowheads="1"/>
            </p:cNvSpPr>
            <p:nvPr/>
          </p:nvSpPr>
          <p:spPr bwMode="auto">
            <a:xfrm>
              <a:off x="8742445" y="5780088"/>
              <a:ext cx="541173"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pPr algn="ctr"/>
              <a:r>
                <a:rPr lang="en-GB" sz="900" dirty="0"/>
                <a:t>505</a:t>
              </a:r>
            </a:p>
          </p:txBody>
        </p:sp>
        <p:sp>
          <p:nvSpPr>
            <p:cNvPr id="149" name="TextBox 88"/>
            <p:cNvSpPr txBox="1">
              <a:spLocks noChangeArrowheads="1"/>
            </p:cNvSpPr>
            <p:nvPr/>
          </p:nvSpPr>
          <p:spPr bwMode="auto">
            <a:xfrm>
              <a:off x="2139950" y="5492148"/>
              <a:ext cx="1338402"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charset="0"/>
                  <a:ea typeface="ＭＳ Ｐゴシック" charset="0"/>
                  <a:cs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fontAlgn="base">
                <a:spcBef>
                  <a:spcPct val="0"/>
                </a:spcBef>
                <a:spcAft>
                  <a:spcPct val="0"/>
                </a:spcAft>
                <a:defRPr>
                  <a:solidFill>
                    <a:schemeClr val="tx1"/>
                  </a:solidFill>
                  <a:latin typeface="Verdana" charset="0"/>
                  <a:ea typeface="ＭＳ Ｐゴシック" charset="0"/>
                </a:defRPr>
              </a:lvl6pPr>
              <a:lvl7pPr marL="2971800" indent="-228600" fontAlgn="base">
                <a:spcBef>
                  <a:spcPct val="0"/>
                </a:spcBef>
                <a:spcAft>
                  <a:spcPct val="0"/>
                </a:spcAft>
                <a:defRPr>
                  <a:solidFill>
                    <a:schemeClr val="tx1"/>
                  </a:solidFill>
                  <a:latin typeface="Verdana" charset="0"/>
                  <a:ea typeface="ＭＳ Ｐゴシック" charset="0"/>
                </a:defRPr>
              </a:lvl7pPr>
              <a:lvl8pPr marL="3429000" indent="-228600" fontAlgn="base">
                <a:spcBef>
                  <a:spcPct val="0"/>
                </a:spcBef>
                <a:spcAft>
                  <a:spcPct val="0"/>
                </a:spcAft>
                <a:defRPr>
                  <a:solidFill>
                    <a:schemeClr val="tx1"/>
                  </a:solidFill>
                  <a:latin typeface="Verdana" charset="0"/>
                  <a:ea typeface="ＭＳ Ｐゴシック" charset="0"/>
                </a:defRPr>
              </a:lvl8pPr>
              <a:lvl9pPr marL="3886200" indent="-228600" fontAlgn="base">
                <a:spcBef>
                  <a:spcPct val="0"/>
                </a:spcBef>
                <a:spcAft>
                  <a:spcPct val="0"/>
                </a:spcAft>
                <a:defRPr>
                  <a:solidFill>
                    <a:schemeClr val="tx1"/>
                  </a:solidFill>
                  <a:latin typeface="Verdana" charset="0"/>
                  <a:ea typeface="ＭＳ Ｐゴシック" charset="0"/>
                </a:defRPr>
              </a:lvl9pPr>
            </a:lstStyle>
            <a:p>
              <a:r>
                <a:rPr lang="en-GB" sz="900" b="1" dirty="0"/>
                <a:t>No. at risk</a:t>
              </a:r>
              <a:br>
                <a:rPr lang="en-GB" sz="900" b="1" dirty="0"/>
              </a:br>
              <a:r>
                <a:rPr lang="en-GB" sz="900" b="1" dirty="0"/>
                <a:t>Control</a:t>
              </a:r>
              <a:br>
                <a:rPr lang="en-GB" sz="900" b="1" dirty="0"/>
              </a:br>
              <a:r>
                <a:rPr lang="en-GB" sz="900" b="1" dirty="0"/>
                <a:t>Intervention</a:t>
              </a:r>
            </a:p>
          </p:txBody>
        </p:sp>
        <p:sp>
          <p:nvSpPr>
            <p:cNvPr id="150" name="Freeform 77"/>
            <p:cNvSpPr>
              <a:spLocks/>
            </p:cNvSpPr>
            <p:nvPr/>
          </p:nvSpPr>
          <p:spPr bwMode="auto">
            <a:xfrm>
              <a:off x="6607175" y="2505075"/>
              <a:ext cx="3273425" cy="1835150"/>
            </a:xfrm>
            <a:custGeom>
              <a:avLst/>
              <a:gdLst>
                <a:gd name="T0" fmla="*/ 2026 w 2062"/>
                <a:gd name="T1" fmla="*/ 0 h 1156"/>
                <a:gd name="T2" fmla="*/ 2002 w 2062"/>
                <a:gd name="T3" fmla="*/ 18 h 1156"/>
                <a:gd name="T4" fmla="*/ 1937 w 2062"/>
                <a:gd name="T5" fmla="*/ 42 h 1156"/>
                <a:gd name="T6" fmla="*/ 1901 w 2062"/>
                <a:gd name="T7" fmla="*/ 60 h 1156"/>
                <a:gd name="T8" fmla="*/ 1835 w 2062"/>
                <a:gd name="T9" fmla="*/ 90 h 1156"/>
                <a:gd name="T10" fmla="*/ 1806 w 2062"/>
                <a:gd name="T11" fmla="*/ 120 h 1156"/>
                <a:gd name="T12" fmla="*/ 1782 w 2062"/>
                <a:gd name="T13" fmla="*/ 138 h 1156"/>
                <a:gd name="T14" fmla="*/ 1740 w 2062"/>
                <a:gd name="T15" fmla="*/ 156 h 1156"/>
                <a:gd name="T16" fmla="*/ 1698 w 2062"/>
                <a:gd name="T17" fmla="*/ 180 h 1156"/>
                <a:gd name="T18" fmla="*/ 1669 w 2062"/>
                <a:gd name="T19" fmla="*/ 204 h 1156"/>
                <a:gd name="T20" fmla="*/ 1633 w 2062"/>
                <a:gd name="T21" fmla="*/ 215 h 1156"/>
                <a:gd name="T22" fmla="*/ 1579 w 2062"/>
                <a:gd name="T23" fmla="*/ 233 h 1156"/>
                <a:gd name="T24" fmla="*/ 1543 w 2062"/>
                <a:gd name="T25" fmla="*/ 245 h 1156"/>
                <a:gd name="T26" fmla="*/ 1508 w 2062"/>
                <a:gd name="T27" fmla="*/ 257 h 1156"/>
                <a:gd name="T28" fmla="*/ 1466 w 2062"/>
                <a:gd name="T29" fmla="*/ 281 h 1156"/>
                <a:gd name="T30" fmla="*/ 1430 w 2062"/>
                <a:gd name="T31" fmla="*/ 299 h 1156"/>
                <a:gd name="T32" fmla="*/ 1406 w 2062"/>
                <a:gd name="T33" fmla="*/ 317 h 1156"/>
                <a:gd name="T34" fmla="*/ 1388 w 2062"/>
                <a:gd name="T35" fmla="*/ 347 h 1156"/>
                <a:gd name="T36" fmla="*/ 1353 w 2062"/>
                <a:gd name="T37" fmla="*/ 371 h 1156"/>
                <a:gd name="T38" fmla="*/ 1311 w 2062"/>
                <a:gd name="T39" fmla="*/ 389 h 1156"/>
                <a:gd name="T40" fmla="*/ 1281 w 2062"/>
                <a:gd name="T41" fmla="*/ 419 h 1156"/>
                <a:gd name="T42" fmla="*/ 1257 w 2062"/>
                <a:gd name="T43" fmla="*/ 443 h 1156"/>
                <a:gd name="T44" fmla="*/ 1222 w 2062"/>
                <a:gd name="T45" fmla="*/ 473 h 1156"/>
                <a:gd name="T46" fmla="*/ 1198 w 2062"/>
                <a:gd name="T47" fmla="*/ 497 h 1156"/>
                <a:gd name="T48" fmla="*/ 1168 w 2062"/>
                <a:gd name="T49" fmla="*/ 521 h 1156"/>
                <a:gd name="T50" fmla="*/ 1120 w 2062"/>
                <a:gd name="T51" fmla="*/ 551 h 1156"/>
                <a:gd name="T52" fmla="*/ 1079 w 2062"/>
                <a:gd name="T53" fmla="*/ 563 h 1156"/>
                <a:gd name="T54" fmla="*/ 1043 w 2062"/>
                <a:gd name="T55" fmla="*/ 575 h 1156"/>
                <a:gd name="T56" fmla="*/ 1019 w 2062"/>
                <a:gd name="T57" fmla="*/ 593 h 1156"/>
                <a:gd name="T58" fmla="*/ 989 w 2062"/>
                <a:gd name="T59" fmla="*/ 623 h 1156"/>
                <a:gd name="T60" fmla="*/ 965 w 2062"/>
                <a:gd name="T61" fmla="*/ 641 h 1156"/>
                <a:gd name="T62" fmla="*/ 948 w 2062"/>
                <a:gd name="T63" fmla="*/ 665 h 1156"/>
                <a:gd name="T64" fmla="*/ 906 w 2062"/>
                <a:gd name="T65" fmla="*/ 689 h 1156"/>
                <a:gd name="T66" fmla="*/ 870 w 2062"/>
                <a:gd name="T67" fmla="*/ 707 h 1156"/>
                <a:gd name="T68" fmla="*/ 834 w 2062"/>
                <a:gd name="T69" fmla="*/ 731 h 1156"/>
                <a:gd name="T70" fmla="*/ 810 w 2062"/>
                <a:gd name="T71" fmla="*/ 749 h 1156"/>
                <a:gd name="T72" fmla="*/ 775 w 2062"/>
                <a:gd name="T73" fmla="*/ 779 h 1156"/>
                <a:gd name="T74" fmla="*/ 733 w 2062"/>
                <a:gd name="T75" fmla="*/ 797 h 1156"/>
                <a:gd name="T76" fmla="*/ 703 w 2062"/>
                <a:gd name="T77" fmla="*/ 826 h 1156"/>
                <a:gd name="T78" fmla="*/ 667 w 2062"/>
                <a:gd name="T79" fmla="*/ 844 h 1156"/>
                <a:gd name="T80" fmla="*/ 638 w 2062"/>
                <a:gd name="T81" fmla="*/ 868 h 1156"/>
                <a:gd name="T82" fmla="*/ 602 w 2062"/>
                <a:gd name="T83" fmla="*/ 892 h 1156"/>
                <a:gd name="T84" fmla="*/ 572 w 2062"/>
                <a:gd name="T85" fmla="*/ 916 h 1156"/>
                <a:gd name="T86" fmla="*/ 524 w 2062"/>
                <a:gd name="T87" fmla="*/ 940 h 1156"/>
                <a:gd name="T88" fmla="*/ 477 w 2062"/>
                <a:gd name="T89" fmla="*/ 952 h 1156"/>
                <a:gd name="T90" fmla="*/ 429 w 2062"/>
                <a:gd name="T91" fmla="*/ 970 h 1156"/>
                <a:gd name="T92" fmla="*/ 393 w 2062"/>
                <a:gd name="T93" fmla="*/ 988 h 1156"/>
                <a:gd name="T94" fmla="*/ 358 w 2062"/>
                <a:gd name="T95" fmla="*/ 1006 h 1156"/>
                <a:gd name="T96" fmla="*/ 310 w 2062"/>
                <a:gd name="T97" fmla="*/ 1018 h 1156"/>
                <a:gd name="T98" fmla="*/ 268 w 2062"/>
                <a:gd name="T99" fmla="*/ 1036 h 1156"/>
                <a:gd name="T100" fmla="*/ 238 w 2062"/>
                <a:gd name="T101" fmla="*/ 1054 h 1156"/>
                <a:gd name="T102" fmla="*/ 203 w 2062"/>
                <a:gd name="T103" fmla="*/ 1078 h 1156"/>
                <a:gd name="T104" fmla="*/ 167 w 2062"/>
                <a:gd name="T105" fmla="*/ 1096 h 1156"/>
                <a:gd name="T106" fmla="*/ 125 w 2062"/>
                <a:gd name="T107" fmla="*/ 1114 h 1156"/>
                <a:gd name="T108" fmla="*/ 89 w 2062"/>
                <a:gd name="T109" fmla="*/ 1120 h 1156"/>
                <a:gd name="T110" fmla="*/ 54 w 2062"/>
                <a:gd name="T111" fmla="*/ 1138 h 1156"/>
                <a:gd name="T112" fmla="*/ 30 w 2062"/>
                <a:gd name="T113" fmla="*/ 1144 h 1156"/>
                <a:gd name="T114" fmla="*/ 12 w 2062"/>
                <a:gd name="T115" fmla="*/ 1156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62" h="1156">
                  <a:moveTo>
                    <a:pt x="2062" y="0"/>
                  </a:moveTo>
                  <a:lnTo>
                    <a:pt x="2026" y="0"/>
                  </a:lnTo>
                  <a:lnTo>
                    <a:pt x="2026" y="18"/>
                  </a:lnTo>
                  <a:lnTo>
                    <a:pt x="2002" y="18"/>
                  </a:lnTo>
                  <a:lnTo>
                    <a:pt x="2002" y="42"/>
                  </a:lnTo>
                  <a:lnTo>
                    <a:pt x="1937" y="42"/>
                  </a:lnTo>
                  <a:lnTo>
                    <a:pt x="1937" y="60"/>
                  </a:lnTo>
                  <a:lnTo>
                    <a:pt x="1901" y="60"/>
                  </a:lnTo>
                  <a:lnTo>
                    <a:pt x="1901" y="90"/>
                  </a:lnTo>
                  <a:lnTo>
                    <a:pt x="1835" y="90"/>
                  </a:lnTo>
                  <a:lnTo>
                    <a:pt x="1835" y="120"/>
                  </a:lnTo>
                  <a:lnTo>
                    <a:pt x="1806" y="120"/>
                  </a:lnTo>
                  <a:lnTo>
                    <a:pt x="1806" y="138"/>
                  </a:lnTo>
                  <a:lnTo>
                    <a:pt x="1782" y="138"/>
                  </a:lnTo>
                  <a:lnTo>
                    <a:pt x="1782" y="156"/>
                  </a:lnTo>
                  <a:lnTo>
                    <a:pt x="1740" y="156"/>
                  </a:lnTo>
                  <a:lnTo>
                    <a:pt x="1740" y="180"/>
                  </a:lnTo>
                  <a:lnTo>
                    <a:pt x="1698" y="180"/>
                  </a:lnTo>
                  <a:lnTo>
                    <a:pt x="1698" y="204"/>
                  </a:lnTo>
                  <a:lnTo>
                    <a:pt x="1669" y="204"/>
                  </a:lnTo>
                  <a:lnTo>
                    <a:pt x="1669" y="215"/>
                  </a:lnTo>
                  <a:lnTo>
                    <a:pt x="1633" y="215"/>
                  </a:lnTo>
                  <a:lnTo>
                    <a:pt x="1633" y="233"/>
                  </a:lnTo>
                  <a:lnTo>
                    <a:pt x="1579" y="233"/>
                  </a:lnTo>
                  <a:lnTo>
                    <a:pt x="1579" y="245"/>
                  </a:lnTo>
                  <a:lnTo>
                    <a:pt x="1543" y="245"/>
                  </a:lnTo>
                  <a:lnTo>
                    <a:pt x="1543" y="257"/>
                  </a:lnTo>
                  <a:lnTo>
                    <a:pt x="1508" y="257"/>
                  </a:lnTo>
                  <a:lnTo>
                    <a:pt x="1508" y="281"/>
                  </a:lnTo>
                  <a:lnTo>
                    <a:pt x="1466" y="281"/>
                  </a:lnTo>
                  <a:lnTo>
                    <a:pt x="1466" y="299"/>
                  </a:lnTo>
                  <a:lnTo>
                    <a:pt x="1430" y="299"/>
                  </a:lnTo>
                  <a:lnTo>
                    <a:pt x="1430" y="317"/>
                  </a:lnTo>
                  <a:lnTo>
                    <a:pt x="1406" y="317"/>
                  </a:lnTo>
                  <a:lnTo>
                    <a:pt x="1406" y="347"/>
                  </a:lnTo>
                  <a:lnTo>
                    <a:pt x="1388" y="347"/>
                  </a:lnTo>
                  <a:lnTo>
                    <a:pt x="1388" y="371"/>
                  </a:lnTo>
                  <a:lnTo>
                    <a:pt x="1353" y="371"/>
                  </a:lnTo>
                  <a:lnTo>
                    <a:pt x="1353" y="389"/>
                  </a:lnTo>
                  <a:lnTo>
                    <a:pt x="1311" y="389"/>
                  </a:lnTo>
                  <a:lnTo>
                    <a:pt x="1311" y="419"/>
                  </a:lnTo>
                  <a:lnTo>
                    <a:pt x="1281" y="419"/>
                  </a:lnTo>
                  <a:lnTo>
                    <a:pt x="1281" y="443"/>
                  </a:lnTo>
                  <a:lnTo>
                    <a:pt x="1257" y="443"/>
                  </a:lnTo>
                  <a:lnTo>
                    <a:pt x="1257" y="473"/>
                  </a:lnTo>
                  <a:lnTo>
                    <a:pt x="1222" y="473"/>
                  </a:lnTo>
                  <a:lnTo>
                    <a:pt x="1222" y="497"/>
                  </a:lnTo>
                  <a:lnTo>
                    <a:pt x="1198" y="497"/>
                  </a:lnTo>
                  <a:lnTo>
                    <a:pt x="1198" y="521"/>
                  </a:lnTo>
                  <a:lnTo>
                    <a:pt x="1168" y="521"/>
                  </a:lnTo>
                  <a:lnTo>
                    <a:pt x="1168" y="551"/>
                  </a:lnTo>
                  <a:lnTo>
                    <a:pt x="1120" y="551"/>
                  </a:lnTo>
                  <a:lnTo>
                    <a:pt x="1120" y="563"/>
                  </a:lnTo>
                  <a:lnTo>
                    <a:pt x="1079" y="563"/>
                  </a:lnTo>
                  <a:lnTo>
                    <a:pt x="1079" y="575"/>
                  </a:lnTo>
                  <a:lnTo>
                    <a:pt x="1043" y="575"/>
                  </a:lnTo>
                  <a:lnTo>
                    <a:pt x="1043" y="593"/>
                  </a:lnTo>
                  <a:lnTo>
                    <a:pt x="1019" y="593"/>
                  </a:lnTo>
                  <a:lnTo>
                    <a:pt x="1019" y="623"/>
                  </a:lnTo>
                  <a:lnTo>
                    <a:pt x="989" y="623"/>
                  </a:lnTo>
                  <a:lnTo>
                    <a:pt x="989" y="641"/>
                  </a:lnTo>
                  <a:lnTo>
                    <a:pt x="965" y="641"/>
                  </a:lnTo>
                  <a:lnTo>
                    <a:pt x="965" y="665"/>
                  </a:lnTo>
                  <a:lnTo>
                    <a:pt x="948" y="665"/>
                  </a:lnTo>
                  <a:lnTo>
                    <a:pt x="948" y="689"/>
                  </a:lnTo>
                  <a:lnTo>
                    <a:pt x="906" y="689"/>
                  </a:lnTo>
                  <a:lnTo>
                    <a:pt x="906" y="707"/>
                  </a:lnTo>
                  <a:lnTo>
                    <a:pt x="870" y="707"/>
                  </a:lnTo>
                  <a:lnTo>
                    <a:pt x="870" y="731"/>
                  </a:lnTo>
                  <a:lnTo>
                    <a:pt x="834" y="731"/>
                  </a:lnTo>
                  <a:lnTo>
                    <a:pt x="834" y="749"/>
                  </a:lnTo>
                  <a:lnTo>
                    <a:pt x="810" y="749"/>
                  </a:lnTo>
                  <a:lnTo>
                    <a:pt x="810" y="779"/>
                  </a:lnTo>
                  <a:lnTo>
                    <a:pt x="775" y="779"/>
                  </a:lnTo>
                  <a:lnTo>
                    <a:pt x="775" y="797"/>
                  </a:lnTo>
                  <a:lnTo>
                    <a:pt x="733" y="797"/>
                  </a:lnTo>
                  <a:lnTo>
                    <a:pt x="733" y="826"/>
                  </a:lnTo>
                  <a:lnTo>
                    <a:pt x="703" y="826"/>
                  </a:lnTo>
                  <a:lnTo>
                    <a:pt x="703" y="844"/>
                  </a:lnTo>
                  <a:lnTo>
                    <a:pt x="667" y="844"/>
                  </a:lnTo>
                  <a:lnTo>
                    <a:pt x="667" y="868"/>
                  </a:lnTo>
                  <a:lnTo>
                    <a:pt x="638" y="868"/>
                  </a:lnTo>
                  <a:lnTo>
                    <a:pt x="638" y="892"/>
                  </a:lnTo>
                  <a:lnTo>
                    <a:pt x="602" y="892"/>
                  </a:lnTo>
                  <a:lnTo>
                    <a:pt x="602" y="916"/>
                  </a:lnTo>
                  <a:lnTo>
                    <a:pt x="572" y="916"/>
                  </a:lnTo>
                  <a:lnTo>
                    <a:pt x="572" y="940"/>
                  </a:lnTo>
                  <a:lnTo>
                    <a:pt x="524" y="940"/>
                  </a:lnTo>
                  <a:lnTo>
                    <a:pt x="524" y="952"/>
                  </a:lnTo>
                  <a:lnTo>
                    <a:pt x="477" y="952"/>
                  </a:lnTo>
                  <a:lnTo>
                    <a:pt x="477" y="970"/>
                  </a:lnTo>
                  <a:lnTo>
                    <a:pt x="429" y="970"/>
                  </a:lnTo>
                  <a:lnTo>
                    <a:pt x="429" y="988"/>
                  </a:lnTo>
                  <a:lnTo>
                    <a:pt x="393" y="988"/>
                  </a:lnTo>
                  <a:lnTo>
                    <a:pt x="393" y="1006"/>
                  </a:lnTo>
                  <a:lnTo>
                    <a:pt x="358" y="1006"/>
                  </a:lnTo>
                  <a:lnTo>
                    <a:pt x="358" y="1018"/>
                  </a:lnTo>
                  <a:lnTo>
                    <a:pt x="310" y="1018"/>
                  </a:lnTo>
                  <a:lnTo>
                    <a:pt x="310" y="1036"/>
                  </a:lnTo>
                  <a:lnTo>
                    <a:pt x="268" y="1036"/>
                  </a:lnTo>
                  <a:lnTo>
                    <a:pt x="268" y="1054"/>
                  </a:lnTo>
                  <a:lnTo>
                    <a:pt x="238" y="1054"/>
                  </a:lnTo>
                  <a:lnTo>
                    <a:pt x="238" y="1078"/>
                  </a:lnTo>
                  <a:lnTo>
                    <a:pt x="203" y="1078"/>
                  </a:lnTo>
                  <a:lnTo>
                    <a:pt x="203" y="1096"/>
                  </a:lnTo>
                  <a:lnTo>
                    <a:pt x="167" y="1096"/>
                  </a:lnTo>
                  <a:lnTo>
                    <a:pt x="167" y="1114"/>
                  </a:lnTo>
                  <a:lnTo>
                    <a:pt x="125" y="1114"/>
                  </a:lnTo>
                  <a:lnTo>
                    <a:pt x="125" y="1120"/>
                  </a:lnTo>
                  <a:lnTo>
                    <a:pt x="89" y="1120"/>
                  </a:lnTo>
                  <a:lnTo>
                    <a:pt x="89" y="1138"/>
                  </a:lnTo>
                  <a:lnTo>
                    <a:pt x="54" y="1138"/>
                  </a:lnTo>
                  <a:lnTo>
                    <a:pt x="54" y="1144"/>
                  </a:lnTo>
                  <a:lnTo>
                    <a:pt x="30" y="1144"/>
                  </a:lnTo>
                  <a:lnTo>
                    <a:pt x="12" y="1144"/>
                  </a:lnTo>
                  <a:lnTo>
                    <a:pt x="12" y="1156"/>
                  </a:lnTo>
                  <a:lnTo>
                    <a:pt x="0" y="1156"/>
                  </a:lnTo>
                </a:path>
              </a:pathLst>
            </a:custGeom>
            <a:noFill/>
            <a:ln w="19050" cap="flat" cmpd="sng">
              <a:solidFill>
                <a:srgbClr val="82786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dirty="0"/>
            </a:p>
          </p:txBody>
        </p:sp>
        <p:sp>
          <p:nvSpPr>
            <p:cNvPr id="151" name="Freeform 78"/>
            <p:cNvSpPr>
              <a:spLocks/>
            </p:cNvSpPr>
            <p:nvPr/>
          </p:nvSpPr>
          <p:spPr bwMode="auto">
            <a:xfrm>
              <a:off x="6607175" y="2419350"/>
              <a:ext cx="3225800" cy="1920875"/>
            </a:xfrm>
            <a:custGeom>
              <a:avLst/>
              <a:gdLst>
                <a:gd name="T0" fmla="*/ 2014 w 2032"/>
                <a:gd name="T1" fmla="*/ 12 h 1210"/>
                <a:gd name="T2" fmla="*/ 1984 w 2032"/>
                <a:gd name="T3" fmla="*/ 24 h 1210"/>
                <a:gd name="T4" fmla="*/ 1967 w 2032"/>
                <a:gd name="T5" fmla="*/ 42 h 1210"/>
                <a:gd name="T6" fmla="*/ 1937 w 2032"/>
                <a:gd name="T7" fmla="*/ 60 h 1210"/>
                <a:gd name="T8" fmla="*/ 1919 w 2032"/>
                <a:gd name="T9" fmla="*/ 78 h 1210"/>
                <a:gd name="T10" fmla="*/ 1889 w 2032"/>
                <a:gd name="T11" fmla="*/ 90 h 1210"/>
                <a:gd name="T12" fmla="*/ 1859 w 2032"/>
                <a:gd name="T13" fmla="*/ 108 h 1210"/>
                <a:gd name="T14" fmla="*/ 1824 w 2032"/>
                <a:gd name="T15" fmla="*/ 114 h 1210"/>
                <a:gd name="T16" fmla="*/ 1800 w 2032"/>
                <a:gd name="T17" fmla="*/ 144 h 1210"/>
                <a:gd name="T18" fmla="*/ 1770 w 2032"/>
                <a:gd name="T19" fmla="*/ 156 h 1210"/>
                <a:gd name="T20" fmla="*/ 1758 w 2032"/>
                <a:gd name="T21" fmla="*/ 174 h 1210"/>
                <a:gd name="T22" fmla="*/ 1692 w 2032"/>
                <a:gd name="T23" fmla="*/ 186 h 1210"/>
                <a:gd name="T24" fmla="*/ 1669 w 2032"/>
                <a:gd name="T25" fmla="*/ 210 h 1210"/>
                <a:gd name="T26" fmla="*/ 1627 w 2032"/>
                <a:gd name="T27" fmla="*/ 222 h 1210"/>
                <a:gd name="T28" fmla="*/ 1609 w 2032"/>
                <a:gd name="T29" fmla="*/ 252 h 1210"/>
                <a:gd name="T30" fmla="*/ 1567 w 2032"/>
                <a:gd name="T31" fmla="*/ 264 h 1210"/>
                <a:gd name="T32" fmla="*/ 1537 w 2032"/>
                <a:gd name="T33" fmla="*/ 293 h 1210"/>
                <a:gd name="T34" fmla="*/ 1502 w 2032"/>
                <a:gd name="T35" fmla="*/ 311 h 1210"/>
                <a:gd name="T36" fmla="*/ 1466 w 2032"/>
                <a:gd name="T37" fmla="*/ 335 h 1210"/>
                <a:gd name="T38" fmla="*/ 1424 w 2032"/>
                <a:gd name="T39" fmla="*/ 347 h 1210"/>
                <a:gd name="T40" fmla="*/ 1400 w 2032"/>
                <a:gd name="T41" fmla="*/ 395 h 1210"/>
                <a:gd name="T42" fmla="*/ 1347 w 2032"/>
                <a:gd name="T43" fmla="*/ 407 h 1210"/>
                <a:gd name="T44" fmla="*/ 1311 w 2032"/>
                <a:gd name="T45" fmla="*/ 431 h 1210"/>
                <a:gd name="T46" fmla="*/ 1269 w 2032"/>
                <a:gd name="T47" fmla="*/ 455 h 1210"/>
                <a:gd name="T48" fmla="*/ 1251 w 2032"/>
                <a:gd name="T49" fmla="*/ 485 h 1210"/>
                <a:gd name="T50" fmla="*/ 1216 w 2032"/>
                <a:gd name="T51" fmla="*/ 503 h 1210"/>
                <a:gd name="T52" fmla="*/ 1180 w 2032"/>
                <a:gd name="T53" fmla="*/ 527 h 1210"/>
                <a:gd name="T54" fmla="*/ 1138 w 2032"/>
                <a:gd name="T55" fmla="*/ 545 h 1210"/>
                <a:gd name="T56" fmla="*/ 1108 w 2032"/>
                <a:gd name="T57" fmla="*/ 563 h 1210"/>
                <a:gd name="T58" fmla="*/ 1079 w 2032"/>
                <a:gd name="T59" fmla="*/ 593 h 1210"/>
                <a:gd name="T60" fmla="*/ 1025 w 2032"/>
                <a:gd name="T61" fmla="*/ 617 h 1210"/>
                <a:gd name="T62" fmla="*/ 995 w 2032"/>
                <a:gd name="T63" fmla="*/ 653 h 1210"/>
                <a:gd name="T64" fmla="*/ 971 w 2032"/>
                <a:gd name="T65" fmla="*/ 677 h 1210"/>
                <a:gd name="T66" fmla="*/ 942 w 2032"/>
                <a:gd name="T67" fmla="*/ 701 h 1210"/>
                <a:gd name="T68" fmla="*/ 894 w 2032"/>
                <a:gd name="T69" fmla="*/ 725 h 1210"/>
                <a:gd name="T70" fmla="*/ 870 w 2032"/>
                <a:gd name="T71" fmla="*/ 749 h 1210"/>
                <a:gd name="T72" fmla="*/ 810 w 2032"/>
                <a:gd name="T73" fmla="*/ 767 h 1210"/>
                <a:gd name="T74" fmla="*/ 781 w 2032"/>
                <a:gd name="T75" fmla="*/ 803 h 1210"/>
                <a:gd name="T76" fmla="*/ 733 w 2032"/>
                <a:gd name="T77" fmla="*/ 821 h 1210"/>
                <a:gd name="T78" fmla="*/ 685 w 2032"/>
                <a:gd name="T79" fmla="*/ 845 h 1210"/>
                <a:gd name="T80" fmla="*/ 608 w 2032"/>
                <a:gd name="T81" fmla="*/ 863 h 1210"/>
                <a:gd name="T82" fmla="*/ 584 w 2032"/>
                <a:gd name="T83" fmla="*/ 904 h 1210"/>
                <a:gd name="T84" fmla="*/ 542 w 2032"/>
                <a:gd name="T85" fmla="*/ 922 h 1210"/>
                <a:gd name="T86" fmla="*/ 512 w 2032"/>
                <a:gd name="T87" fmla="*/ 946 h 1210"/>
                <a:gd name="T88" fmla="*/ 453 w 2032"/>
                <a:gd name="T89" fmla="*/ 970 h 1210"/>
                <a:gd name="T90" fmla="*/ 405 w 2032"/>
                <a:gd name="T91" fmla="*/ 1006 h 1210"/>
                <a:gd name="T92" fmla="*/ 346 w 2032"/>
                <a:gd name="T93" fmla="*/ 1030 h 1210"/>
                <a:gd name="T94" fmla="*/ 310 w 2032"/>
                <a:gd name="T95" fmla="*/ 1060 h 1210"/>
                <a:gd name="T96" fmla="*/ 220 w 2032"/>
                <a:gd name="T97" fmla="*/ 1096 h 1210"/>
                <a:gd name="T98" fmla="*/ 185 w 2032"/>
                <a:gd name="T99" fmla="*/ 1138 h 1210"/>
                <a:gd name="T100" fmla="*/ 125 w 2032"/>
                <a:gd name="T101" fmla="*/ 1162 h 1210"/>
                <a:gd name="T102" fmla="*/ 60 w 2032"/>
                <a:gd name="T103" fmla="*/ 1198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32" h="1210">
                  <a:moveTo>
                    <a:pt x="2032" y="0"/>
                  </a:moveTo>
                  <a:lnTo>
                    <a:pt x="2020" y="0"/>
                  </a:lnTo>
                  <a:lnTo>
                    <a:pt x="2020" y="0"/>
                  </a:lnTo>
                  <a:lnTo>
                    <a:pt x="2014" y="0"/>
                  </a:lnTo>
                  <a:lnTo>
                    <a:pt x="2014" y="12"/>
                  </a:lnTo>
                  <a:lnTo>
                    <a:pt x="2002" y="12"/>
                  </a:lnTo>
                  <a:lnTo>
                    <a:pt x="2002" y="12"/>
                  </a:lnTo>
                  <a:lnTo>
                    <a:pt x="1996" y="12"/>
                  </a:lnTo>
                  <a:lnTo>
                    <a:pt x="1996" y="24"/>
                  </a:lnTo>
                  <a:lnTo>
                    <a:pt x="1984" y="24"/>
                  </a:lnTo>
                  <a:lnTo>
                    <a:pt x="1984" y="30"/>
                  </a:lnTo>
                  <a:lnTo>
                    <a:pt x="1978" y="30"/>
                  </a:lnTo>
                  <a:lnTo>
                    <a:pt x="1978" y="36"/>
                  </a:lnTo>
                  <a:lnTo>
                    <a:pt x="1967" y="36"/>
                  </a:lnTo>
                  <a:lnTo>
                    <a:pt x="1967" y="42"/>
                  </a:lnTo>
                  <a:lnTo>
                    <a:pt x="1949" y="42"/>
                  </a:lnTo>
                  <a:lnTo>
                    <a:pt x="1949" y="54"/>
                  </a:lnTo>
                  <a:lnTo>
                    <a:pt x="1943" y="54"/>
                  </a:lnTo>
                  <a:lnTo>
                    <a:pt x="1943" y="60"/>
                  </a:lnTo>
                  <a:lnTo>
                    <a:pt x="1937" y="60"/>
                  </a:lnTo>
                  <a:lnTo>
                    <a:pt x="1937" y="66"/>
                  </a:lnTo>
                  <a:lnTo>
                    <a:pt x="1931" y="66"/>
                  </a:lnTo>
                  <a:lnTo>
                    <a:pt x="1931" y="72"/>
                  </a:lnTo>
                  <a:lnTo>
                    <a:pt x="1919" y="72"/>
                  </a:lnTo>
                  <a:lnTo>
                    <a:pt x="1919" y="78"/>
                  </a:lnTo>
                  <a:lnTo>
                    <a:pt x="1913" y="78"/>
                  </a:lnTo>
                  <a:lnTo>
                    <a:pt x="1913" y="84"/>
                  </a:lnTo>
                  <a:lnTo>
                    <a:pt x="1901" y="84"/>
                  </a:lnTo>
                  <a:lnTo>
                    <a:pt x="1901" y="90"/>
                  </a:lnTo>
                  <a:lnTo>
                    <a:pt x="1889" y="90"/>
                  </a:lnTo>
                  <a:lnTo>
                    <a:pt x="1889" y="96"/>
                  </a:lnTo>
                  <a:lnTo>
                    <a:pt x="1877" y="96"/>
                  </a:lnTo>
                  <a:lnTo>
                    <a:pt x="1877" y="102"/>
                  </a:lnTo>
                  <a:lnTo>
                    <a:pt x="1859" y="102"/>
                  </a:lnTo>
                  <a:lnTo>
                    <a:pt x="1859" y="108"/>
                  </a:lnTo>
                  <a:lnTo>
                    <a:pt x="1847" y="108"/>
                  </a:lnTo>
                  <a:lnTo>
                    <a:pt x="1847" y="108"/>
                  </a:lnTo>
                  <a:lnTo>
                    <a:pt x="1829" y="108"/>
                  </a:lnTo>
                  <a:lnTo>
                    <a:pt x="1829" y="114"/>
                  </a:lnTo>
                  <a:lnTo>
                    <a:pt x="1824" y="114"/>
                  </a:lnTo>
                  <a:lnTo>
                    <a:pt x="1824" y="126"/>
                  </a:lnTo>
                  <a:lnTo>
                    <a:pt x="1812" y="126"/>
                  </a:lnTo>
                  <a:lnTo>
                    <a:pt x="1812" y="132"/>
                  </a:lnTo>
                  <a:lnTo>
                    <a:pt x="1800" y="132"/>
                  </a:lnTo>
                  <a:lnTo>
                    <a:pt x="1800" y="144"/>
                  </a:lnTo>
                  <a:lnTo>
                    <a:pt x="1794" y="144"/>
                  </a:lnTo>
                  <a:lnTo>
                    <a:pt x="1794" y="150"/>
                  </a:lnTo>
                  <a:lnTo>
                    <a:pt x="1788" y="150"/>
                  </a:lnTo>
                  <a:lnTo>
                    <a:pt x="1788" y="156"/>
                  </a:lnTo>
                  <a:lnTo>
                    <a:pt x="1770" y="156"/>
                  </a:lnTo>
                  <a:lnTo>
                    <a:pt x="1770" y="162"/>
                  </a:lnTo>
                  <a:lnTo>
                    <a:pt x="1764" y="162"/>
                  </a:lnTo>
                  <a:lnTo>
                    <a:pt x="1764" y="174"/>
                  </a:lnTo>
                  <a:lnTo>
                    <a:pt x="1758" y="174"/>
                  </a:lnTo>
                  <a:lnTo>
                    <a:pt x="1758" y="174"/>
                  </a:lnTo>
                  <a:lnTo>
                    <a:pt x="1746" y="174"/>
                  </a:lnTo>
                  <a:lnTo>
                    <a:pt x="1746" y="180"/>
                  </a:lnTo>
                  <a:lnTo>
                    <a:pt x="1710" y="180"/>
                  </a:lnTo>
                  <a:lnTo>
                    <a:pt x="1710" y="186"/>
                  </a:lnTo>
                  <a:lnTo>
                    <a:pt x="1692" y="186"/>
                  </a:lnTo>
                  <a:lnTo>
                    <a:pt x="1692" y="192"/>
                  </a:lnTo>
                  <a:lnTo>
                    <a:pt x="1680" y="192"/>
                  </a:lnTo>
                  <a:lnTo>
                    <a:pt x="1680" y="198"/>
                  </a:lnTo>
                  <a:lnTo>
                    <a:pt x="1669" y="198"/>
                  </a:lnTo>
                  <a:lnTo>
                    <a:pt x="1669" y="210"/>
                  </a:lnTo>
                  <a:lnTo>
                    <a:pt x="1657" y="210"/>
                  </a:lnTo>
                  <a:lnTo>
                    <a:pt x="1657" y="216"/>
                  </a:lnTo>
                  <a:lnTo>
                    <a:pt x="1645" y="216"/>
                  </a:lnTo>
                  <a:lnTo>
                    <a:pt x="1645" y="222"/>
                  </a:lnTo>
                  <a:lnTo>
                    <a:pt x="1627" y="222"/>
                  </a:lnTo>
                  <a:lnTo>
                    <a:pt x="1627" y="228"/>
                  </a:lnTo>
                  <a:lnTo>
                    <a:pt x="1621" y="228"/>
                  </a:lnTo>
                  <a:lnTo>
                    <a:pt x="1621" y="240"/>
                  </a:lnTo>
                  <a:lnTo>
                    <a:pt x="1609" y="240"/>
                  </a:lnTo>
                  <a:lnTo>
                    <a:pt x="1609" y="252"/>
                  </a:lnTo>
                  <a:lnTo>
                    <a:pt x="1603" y="252"/>
                  </a:lnTo>
                  <a:lnTo>
                    <a:pt x="1603" y="258"/>
                  </a:lnTo>
                  <a:lnTo>
                    <a:pt x="1579" y="258"/>
                  </a:lnTo>
                  <a:lnTo>
                    <a:pt x="1579" y="264"/>
                  </a:lnTo>
                  <a:lnTo>
                    <a:pt x="1567" y="264"/>
                  </a:lnTo>
                  <a:lnTo>
                    <a:pt x="1567" y="269"/>
                  </a:lnTo>
                  <a:lnTo>
                    <a:pt x="1549" y="269"/>
                  </a:lnTo>
                  <a:lnTo>
                    <a:pt x="1549" y="281"/>
                  </a:lnTo>
                  <a:lnTo>
                    <a:pt x="1537" y="281"/>
                  </a:lnTo>
                  <a:lnTo>
                    <a:pt x="1537" y="293"/>
                  </a:lnTo>
                  <a:lnTo>
                    <a:pt x="1532" y="293"/>
                  </a:lnTo>
                  <a:lnTo>
                    <a:pt x="1532" y="305"/>
                  </a:lnTo>
                  <a:lnTo>
                    <a:pt x="1520" y="305"/>
                  </a:lnTo>
                  <a:lnTo>
                    <a:pt x="1520" y="311"/>
                  </a:lnTo>
                  <a:lnTo>
                    <a:pt x="1502" y="311"/>
                  </a:lnTo>
                  <a:lnTo>
                    <a:pt x="1502" y="317"/>
                  </a:lnTo>
                  <a:lnTo>
                    <a:pt x="1478" y="317"/>
                  </a:lnTo>
                  <a:lnTo>
                    <a:pt x="1478" y="323"/>
                  </a:lnTo>
                  <a:lnTo>
                    <a:pt x="1466" y="323"/>
                  </a:lnTo>
                  <a:lnTo>
                    <a:pt x="1466" y="335"/>
                  </a:lnTo>
                  <a:lnTo>
                    <a:pt x="1454" y="335"/>
                  </a:lnTo>
                  <a:lnTo>
                    <a:pt x="1454" y="341"/>
                  </a:lnTo>
                  <a:lnTo>
                    <a:pt x="1436" y="341"/>
                  </a:lnTo>
                  <a:lnTo>
                    <a:pt x="1436" y="347"/>
                  </a:lnTo>
                  <a:lnTo>
                    <a:pt x="1424" y="347"/>
                  </a:lnTo>
                  <a:lnTo>
                    <a:pt x="1424" y="353"/>
                  </a:lnTo>
                  <a:lnTo>
                    <a:pt x="1412" y="353"/>
                  </a:lnTo>
                  <a:lnTo>
                    <a:pt x="1412" y="371"/>
                  </a:lnTo>
                  <a:lnTo>
                    <a:pt x="1400" y="371"/>
                  </a:lnTo>
                  <a:lnTo>
                    <a:pt x="1400" y="395"/>
                  </a:lnTo>
                  <a:lnTo>
                    <a:pt x="1388" y="395"/>
                  </a:lnTo>
                  <a:lnTo>
                    <a:pt x="1388" y="401"/>
                  </a:lnTo>
                  <a:lnTo>
                    <a:pt x="1365" y="401"/>
                  </a:lnTo>
                  <a:lnTo>
                    <a:pt x="1365" y="407"/>
                  </a:lnTo>
                  <a:lnTo>
                    <a:pt x="1347" y="407"/>
                  </a:lnTo>
                  <a:lnTo>
                    <a:pt x="1347" y="419"/>
                  </a:lnTo>
                  <a:lnTo>
                    <a:pt x="1323" y="419"/>
                  </a:lnTo>
                  <a:lnTo>
                    <a:pt x="1323" y="425"/>
                  </a:lnTo>
                  <a:lnTo>
                    <a:pt x="1311" y="425"/>
                  </a:lnTo>
                  <a:lnTo>
                    <a:pt x="1311" y="431"/>
                  </a:lnTo>
                  <a:lnTo>
                    <a:pt x="1293" y="431"/>
                  </a:lnTo>
                  <a:lnTo>
                    <a:pt x="1293" y="443"/>
                  </a:lnTo>
                  <a:lnTo>
                    <a:pt x="1275" y="443"/>
                  </a:lnTo>
                  <a:lnTo>
                    <a:pt x="1275" y="455"/>
                  </a:lnTo>
                  <a:lnTo>
                    <a:pt x="1269" y="455"/>
                  </a:lnTo>
                  <a:lnTo>
                    <a:pt x="1269" y="467"/>
                  </a:lnTo>
                  <a:lnTo>
                    <a:pt x="1257" y="467"/>
                  </a:lnTo>
                  <a:lnTo>
                    <a:pt x="1257" y="479"/>
                  </a:lnTo>
                  <a:lnTo>
                    <a:pt x="1251" y="479"/>
                  </a:lnTo>
                  <a:lnTo>
                    <a:pt x="1251" y="485"/>
                  </a:lnTo>
                  <a:lnTo>
                    <a:pt x="1240" y="485"/>
                  </a:lnTo>
                  <a:lnTo>
                    <a:pt x="1240" y="491"/>
                  </a:lnTo>
                  <a:lnTo>
                    <a:pt x="1228" y="491"/>
                  </a:lnTo>
                  <a:lnTo>
                    <a:pt x="1228" y="503"/>
                  </a:lnTo>
                  <a:lnTo>
                    <a:pt x="1216" y="503"/>
                  </a:lnTo>
                  <a:lnTo>
                    <a:pt x="1216" y="515"/>
                  </a:lnTo>
                  <a:lnTo>
                    <a:pt x="1192" y="515"/>
                  </a:lnTo>
                  <a:lnTo>
                    <a:pt x="1192" y="521"/>
                  </a:lnTo>
                  <a:lnTo>
                    <a:pt x="1180" y="521"/>
                  </a:lnTo>
                  <a:lnTo>
                    <a:pt x="1180" y="527"/>
                  </a:lnTo>
                  <a:lnTo>
                    <a:pt x="1168" y="527"/>
                  </a:lnTo>
                  <a:lnTo>
                    <a:pt x="1168" y="533"/>
                  </a:lnTo>
                  <a:lnTo>
                    <a:pt x="1150" y="533"/>
                  </a:lnTo>
                  <a:lnTo>
                    <a:pt x="1150" y="545"/>
                  </a:lnTo>
                  <a:lnTo>
                    <a:pt x="1138" y="545"/>
                  </a:lnTo>
                  <a:lnTo>
                    <a:pt x="1138" y="557"/>
                  </a:lnTo>
                  <a:lnTo>
                    <a:pt x="1132" y="557"/>
                  </a:lnTo>
                  <a:lnTo>
                    <a:pt x="1132" y="563"/>
                  </a:lnTo>
                  <a:lnTo>
                    <a:pt x="1108" y="563"/>
                  </a:lnTo>
                  <a:lnTo>
                    <a:pt x="1108" y="563"/>
                  </a:lnTo>
                  <a:lnTo>
                    <a:pt x="1108" y="575"/>
                  </a:lnTo>
                  <a:lnTo>
                    <a:pt x="1102" y="575"/>
                  </a:lnTo>
                  <a:lnTo>
                    <a:pt x="1102" y="587"/>
                  </a:lnTo>
                  <a:lnTo>
                    <a:pt x="1079" y="587"/>
                  </a:lnTo>
                  <a:lnTo>
                    <a:pt x="1079" y="593"/>
                  </a:lnTo>
                  <a:lnTo>
                    <a:pt x="1061" y="593"/>
                  </a:lnTo>
                  <a:lnTo>
                    <a:pt x="1061" y="611"/>
                  </a:lnTo>
                  <a:lnTo>
                    <a:pt x="1049" y="611"/>
                  </a:lnTo>
                  <a:lnTo>
                    <a:pt x="1049" y="617"/>
                  </a:lnTo>
                  <a:lnTo>
                    <a:pt x="1025" y="617"/>
                  </a:lnTo>
                  <a:lnTo>
                    <a:pt x="1025" y="623"/>
                  </a:lnTo>
                  <a:lnTo>
                    <a:pt x="1007" y="623"/>
                  </a:lnTo>
                  <a:lnTo>
                    <a:pt x="1007" y="641"/>
                  </a:lnTo>
                  <a:lnTo>
                    <a:pt x="995" y="641"/>
                  </a:lnTo>
                  <a:lnTo>
                    <a:pt x="995" y="653"/>
                  </a:lnTo>
                  <a:lnTo>
                    <a:pt x="989" y="653"/>
                  </a:lnTo>
                  <a:lnTo>
                    <a:pt x="989" y="665"/>
                  </a:lnTo>
                  <a:lnTo>
                    <a:pt x="983" y="665"/>
                  </a:lnTo>
                  <a:lnTo>
                    <a:pt x="983" y="677"/>
                  </a:lnTo>
                  <a:lnTo>
                    <a:pt x="971" y="677"/>
                  </a:lnTo>
                  <a:lnTo>
                    <a:pt x="971" y="689"/>
                  </a:lnTo>
                  <a:lnTo>
                    <a:pt x="953" y="689"/>
                  </a:lnTo>
                  <a:lnTo>
                    <a:pt x="953" y="695"/>
                  </a:lnTo>
                  <a:lnTo>
                    <a:pt x="942" y="695"/>
                  </a:lnTo>
                  <a:lnTo>
                    <a:pt x="942" y="701"/>
                  </a:lnTo>
                  <a:lnTo>
                    <a:pt x="930" y="701"/>
                  </a:lnTo>
                  <a:lnTo>
                    <a:pt x="930" y="713"/>
                  </a:lnTo>
                  <a:lnTo>
                    <a:pt x="918" y="713"/>
                  </a:lnTo>
                  <a:lnTo>
                    <a:pt x="918" y="725"/>
                  </a:lnTo>
                  <a:lnTo>
                    <a:pt x="894" y="725"/>
                  </a:lnTo>
                  <a:lnTo>
                    <a:pt x="894" y="731"/>
                  </a:lnTo>
                  <a:lnTo>
                    <a:pt x="882" y="731"/>
                  </a:lnTo>
                  <a:lnTo>
                    <a:pt x="882" y="737"/>
                  </a:lnTo>
                  <a:lnTo>
                    <a:pt x="870" y="737"/>
                  </a:lnTo>
                  <a:lnTo>
                    <a:pt x="870" y="749"/>
                  </a:lnTo>
                  <a:lnTo>
                    <a:pt x="840" y="749"/>
                  </a:lnTo>
                  <a:lnTo>
                    <a:pt x="840" y="755"/>
                  </a:lnTo>
                  <a:lnTo>
                    <a:pt x="822" y="755"/>
                  </a:lnTo>
                  <a:lnTo>
                    <a:pt x="822" y="767"/>
                  </a:lnTo>
                  <a:lnTo>
                    <a:pt x="810" y="767"/>
                  </a:lnTo>
                  <a:lnTo>
                    <a:pt x="810" y="779"/>
                  </a:lnTo>
                  <a:lnTo>
                    <a:pt x="799" y="779"/>
                  </a:lnTo>
                  <a:lnTo>
                    <a:pt x="799" y="791"/>
                  </a:lnTo>
                  <a:lnTo>
                    <a:pt x="781" y="791"/>
                  </a:lnTo>
                  <a:lnTo>
                    <a:pt x="781" y="803"/>
                  </a:lnTo>
                  <a:lnTo>
                    <a:pt x="757" y="803"/>
                  </a:lnTo>
                  <a:lnTo>
                    <a:pt x="757" y="809"/>
                  </a:lnTo>
                  <a:lnTo>
                    <a:pt x="745" y="809"/>
                  </a:lnTo>
                  <a:lnTo>
                    <a:pt x="745" y="821"/>
                  </a:lnTo>
                  <a:lnTo>
                    <a:pt x="733" y="821"/>
                  </a:lnTo>
                  <a:lnTo>
                    <a:pt x="733" y="827"/>
                  </a:lnTo>
                  <a:lnTo>
                    <a:pt x="715" y="827"/>
                  </a:lnTo>
                  <a:lnTo>
                    <a:pt x="715" y="839"/>
                  </a:lnTo>
                  <a:lnTo>
                    <a:pt x="685" y="839"/>
                  </a:lnTo>
                  <a:lnTo>
                    <a:pt x="685" y="845"/>
                  </a:lnTo>
                  <a:lnTo>
                    <a:pt x="644" y="845"/>
                  </a:lnTo>
                  <a:lnTo>
                    <a:pt x="644" y="857"/>
                  </a:lnTo>
                  <a:lnTo>
                    <a:pt x="620" y="857"/>
                  </a:lnTo>
                  <a:lnTo>
                    <a:pt x="620" y="863"/>
                  </a:lnTo>
                  <a:lnTo>
                    <a:pt x="608" y="863"/>
                  </a:lnTo>
                  <a:lnTo>
                    <a:pt x="608" y="875"/>
                  </a:lnTo>
                  <a:lnTo>
                    <a:pt x="596" y="875"/>
                  </a:lnTo>
                  <a:lnTo>
                    <a:pt x="596" y="892"/>
                  </a:lnTo>
                  <a:lnTo>
                    <a:pt x="584" y="892"/>
                  </a:lnTo>
                  <a:lnTo>
                    <a:pt x="584" y="904"/>
                  </a:lnTo>
                  <a:lnTo>
                    <a:pt x="572" y="904"/>
                  </a:lnTo>
                  <a:lnTo>
                    <a:pt x="572" y="916"/>
                  </a:lnTo>
                  <a:lnTo>
                    <a:pt x="560" y="916"/>
                  </a:lnTo>
                  <a:lnTo>
                    <a:pt x="560" y="922"/>
                  </a:lnTo>
                  <a:lnTo>
                    <a:pt x="542" y="922"/>
                  </a:lnTo>
                  <a:lnTo>
                    <a:pt x="542" y="934"/>
                  </a:lnTo>
                  <a:lnTo>
                    <a:pt x="524" y="934"/>
                  </a:lnTo>
                  <a:lnTo>
                    <a:pt x="524" y="940"/>
                  </a:lnTo>
                  <a:lnTo>
                    <a:pt x="512" y="940"/>
                  </a:lnTo>
                  <a:lnTo>
                    <a:pt x="512" y="946"/>
                  </a:lnTo>
                  <a:lnTo>
                    <a:pt x="495" y="946"/>
                  </a:lnTo>
                  <a:lnTo>
                    <a:pt x="495" y="958"/>
                  </a:lnTo>
                  <a:lnTo>
                    <a:pt x="477" y="958"/>
                  </a:lnTo>
                  <a:lnTo>
                    <a:pt x="477" y="970"/>
                  </a:lnTo>
                  <a:lnTo>
                    <a:pt x="453" y="970"/>
                  </a:lnTo>
                  <a:lnTo>
                    <a:pt x="453" y="976"/>
                  </a:lnTo>
                  <a:lnTo>
                    <a:pt x="423" y="976"/>
                  </a:lnTo>
                  <a:lnTo>
                    <a:pt x="423" y="994"/>
                  </a:lnTo>
                  <a:lnTo>
                    <a:pt x="405" y="994"/>
                  </a:lnTo>
                  <a:lnTo>
                    <a:pt x="405" y="1006"/>
                  </a:lnTo>
                  <a:lnTo>
                    <a:pt x="393" y="1006"/>
                  </a:lnTo>
                  <a:lnTo>
                    <a:pt x="393" y="1018"/>
                  </a:lnTo>
                  <a:lnTo>
                    <a:pt x="369" y="1018"/>
                  </a:lnTo>
                  <a:lnTo>
                    <a:pt x="369" y="1030"/>
                  </a:lnTo>
                  <a:lnTo>
                    <a:pt x="346" y="1030"/>
                  </a:lnTo>
                  <a:lnTo>
                    <a:pt x="346" y="1036"/>
                  </a:lnTo>
                  <a:lnTo>
                    <a:pt x="322" y="1036"/>
                  </a:lnTo>
                  <a:lnTo>
                    <a:pt x="322" y="1048"/>
                  </a:lnTo>
                  <a:lnTo>
                    <a:pt x="310" y="1048"/>
                  </a:lnTo>
                  <a:lnTo>
                    <a:pt x="310" y="1060"/>
                  </a:lnTo>
                  <a:lnTo>
                    <a:pt x="274" y="1060"/>
                  </a:lnTo>
                  <a:lnTo>
                    <a:pt x="274" y="1084"/>
                  </a:lnTo>
                  <a:lnTo>
                    <a:pt x="244" y="1084"/>
                  </a:lnTo>
                  <a:lnTo>
                    <a:pt x="244" y="1096"/>
                  </a:lnTo>
                  <a:lnTo>
                    <a:pt x="220" y="1096"/>
                  </a:lnTo>
                  <a:lnTo>
                    <a:pt x="220" y="1108"/>
                  </a:lnTo>
                  <a:lnTo>
                    <a:pt x="203" y="1108"/>
                  </a:lnTo>
                  <a:lnTo>
                    <a:pt x="203" y="1120"/>
                  </a:lnTo>
                  <a:lnTo>
                    <a:pt x="185" y="1120"/>
                  </a:lnTo>
                  <a:lnTo>
                    <a:pt x="185" y="1138"/>
                  </a:lnTo>
                  <a:lnTo>
                    <a:pt x="161" y="1138"/>
                  </a:lnTo>
                  <a:lnTo>
                    <a:pt x="161" y="1144"/>
                  </a:lnTo>
                  <a:lnTo>
                    <a:pt x="137" y="1144"/>
                  </a:lnTo>
                  <a:lnTo>
                    <a:pt x="137" y="1162"/>
                  </a:lnTo>
                  <a:lnTo>
                    <a:pt x="125" y="1162"/>
                  </a:lnTo>
                  <a:lnTo>
                    <a:pt x="125" y="1174"/>
                  </a:lnTo>
                  <a:lnTo>
                    <a:pt x="107" y="1174"/>
                  </a:lnTo>
                  <a:lnTo>
                    <a:pt x="107" y="1186"/>
                  </a:lnTo>
                  <a:lnTo>
                    <a:pt x="60" y="1186"/>
                  </a:lnTo>
                  <a:lnTo>
                    <a:pt x="60" y="1198"/>
                  </a:lnTo>
                  <a:lnTo>
                    <a:pt x="36" y="1198"/>
                  </a:lnTo>
                  <a:lnTo>
                    <a:pt x="36" y="1210"/>
                  </a:lnTo>
                  <a:lnTo>
                    <a:pt x="0" y="1210"/>
                  </a:lnTo>
                </a:path>
              </a:pathLst>
            </a:custGeom>
            <a:noFill/>
            <a:ln w="19050" cap="flat" cmpd="sng">
              <a:solidFill>
                <a:schemeClr val="accent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dirty="0"/>
            </a:p>
          </p:txBody>
        </p:sp>
        <p:sp>
          <p:nvSpPr>
            <p:cNvPr id="152" name="Freeform 81"/>
            <p:cNvSpPr>
              <a:spLocks/>
            </p:cNvSpPr>
            <p:nvPr/>
          </p:nvSpPr>
          <p:spPr bwMode="auto">
            <a:xfrm>
              <a:off x="3562350" y="4686300"/>
              <a:ext cx="5591175" cy="538163"/>
            </a:xfrm>
            <a:custGeom>
              <a:avLst/>
              <a:gdLst>
                <a:gd name="T0" fmla="*/ 3468 w 3522"/>
                <a:gd name="T1" fmla="*/ 0 h 339"/>
                <a:gd name="T2" fmla="*/ 3414 w 3522"/>
                <a:gd name="T3" fmla="*/ 6 h 339"/>
                <a:gd name="T4" fmla="*/ 3288 w 3522"/>
                <a:gd name="T5" fmla="*/ 18 h 339"/>
                <a:gd name="T6" fmla="*/ 3221 w 3522"/>
                <a:gd name="T7" fmla="*/ 30 h 339"/>
                <a:gd name="T8" fmla="*/ 3113 w 3522"/>
                <a:gd name="T9" fmla="*/ 36 h 339"/>
                <a:gd name="T10" fmla="*/ 3059 w 3522"/>
                <a:gd name="T11" fmla="*/ 41 h 339"/>
                <a:gd name="T12" fmla="*/ 2969 w 3522"/>
                <a:gd name="T13" fmla="*/ 47 h 339"/>
                <a:gd name="T14" fmla="*/ 2915 w 3522"/>
                <a:gd name="T15" fmla="*/ 53 h 339"/>
                <a:gd name="T16" fmla="*/ 2861 w 3522"/>
                <a:gd name="T17" fmla="*/ 65 h 339"/>
                <a:gd name="T18" fmla="*/ 2765 w 3522"/>
                <a:gd name="T19" fmla="*/ 71 h 339"/>
                <a:gd name="T20" fmla="*/ 2644 w 3522"/>
                <a:gd name="T21" fmla="*/ 71 h 339"/>
                <a:gd name="T22" fmla="*/ 2602 w 3522"/>
                <a:gd name="T23" fmla="*/ 83 h 339"/>
                <a:gd name="T24" fmla="*/ 2536 w 3522"/>
                <a:gd name="T25" fmla="*/ 89 h 339"/>
                <a:gd name="T26" fmla="*/ 2446 w 3522"/>
                <a:gd name="T27" fmla="*/ 95 h 339"/>
                <a:gd name="T28" fmla="*/ 2380 w 3522"/>
                <a:gd name="T29" fmla="*/ 101 h 339"/>
                <a:gd name="T30" fmla="*/ 2332 w 3522"/>
                <a:gd name="T31" fmla="*/ 113 h 339"/>
                <a:gd name="T32" fmla="*/ 2278 w 3522"/>
                <a:gd name="T33" fmla="*/ 119 h 339"/>
                <a:gd name="T34" fmla="*/ 2230 w 3522"/>
                <a:gd name="T35" fmla="*/ 125 h 339"/>
                <a:gd name="T36" fmla="*/ 2176 w 3522"/>
                <a:gd name="T37" fmla="*/ 125 h 339"/>
                <a:gd name="T38" fmla="*/ 2128 w 3522"/>
                <a:gd name="T39" fmla="*/ 137 h 339"/>
                <a:gd name="T40" fmla="*/ 2086 w 3522"/>
                <a:gd name="T41" fmla="*/ 143 h 339"/>
                <a:gd name="T42" fmla="*/ 2031 w 3522"/>
                <a:gd name="T43" fmla="*/ 155 h 339"/>
                <a:gd name="T44" fmla="*/ 1971 w 3522"/>
                <a:gd name="T45" fmla="*/ 160 h 339"/>
                <a:gd name="T46" fmla="*/ 1833 w 3522"/>
                <a:gd name="T47" fmla="*/ 166 h 339"/>
                <a:gd name="T48" fmla="*/ 1773 w 3522"/>
                <a:gd name="T49" fmla="*/ 172 h 339"/>
                <a:gd name="T50" fmla="*/ 1719 w 3522"/>
                <a:gd name="T51" fmla="*/ 184 h 339"/>
                <a:gd name="T52" fmla="*/ 1671 w 3522"/>
                <a:gd name="T53" fmla="*/ 190 h 339"/>
                <a:gd name="T54" fmla="*/ 1623 w 3522"/>
                <a:gd name="T55" fmla="*/ 196 h 339"/>
                <a:gd name="T56" fmla="*/ 1569 w 3522"/>
                <a:gd name="T57" fmla="*/ 208 h 339"/>
                <a:gd name="T58" fmla="*/ 1509 w 3522"/>
                <a:gd name="T59" fmla="*/ 214 h 339"/>
                <a:gd name="T60" fmla="*/ 1460 w 3522"/>
                <a:gd name="T61" fmla="*/ 220 h 339"/>
                <a:gd name="T62" fmla="*/ 1400 w 3522"/>
                <a:gd name="T63" fmla="*/ 220 h 339"/>
                <a:gd name="T64" fmla="*/ 1358 w 3522"/>
                <a:gd name="T65" fmla="*/ 226 h 339"/>
                <a:gd name="T66" fmla="*/ 1304 w 3522"/>
                <a:gd name="T67" fmla="*/ 238 h 339"/>
                <a:gd name="T68" fmla="*/ 1250 w 3522"/>
                <a:gd name="T69" fmla="*/ 238 h 339"/>
                <a:gd name="T70" fmla="*/ 1208 w 3522"/>
                <a:gd name="T71" fmla="*/ 244 h 339"/>
                <a:gd name="T72" fmla="*/ 1154 w 3522"/>
                <a:gd name="T73" fmla="*/ 250 h 339"/>
                <a:gd name="T74" fmla="*/ 1100 w 3522"/>
                <a:gd name="T75" fmla="*/ 256 h 339"/>
                <a:gd name="T76" fmla="*/ 1052 w 3522"/>
                <a:gd name="T77" fmla="*/ 262 h 339"/>
                <a:gd name="T78" fmla="*/ 1004 w 3522"/>
                <a:gd name="T79" fmla="*/ 268 h 339"/>
                <a:gd name="T80" fmla="*/ 950 w 3522"/>
                <a:gd name="T81" fmla="*/ 274 h 339"/>
                <a:gd name="T82" fmla="*/ 817 w 3522"/>
                <a:gd name="T83" fmla="*/ 279 h 339"/>
                <a:gd name="T84" fmla="*/ 739 w 3522"/>
                <a:gd name="T85" fmla="*/ 285 h 339"/>
                <a:gd name="T86" fmla="*/ 655 w 3522"/>
                <a:gd name="T87" fmla="*/ 291 h 339"/>
                <a:gd name="T88" fmla="*/ 583 w 3522"/>
                <a:gd name="T89" fmla="*/ 297 h 339"/>
                <a:gd name="T90" fmla="*/ 523 w 3522"/>
                <a:gd name="T91" fmla="*/ 303 h 339"/>
                <a:gd name="T92" fmla="*/ 421 w 3522"/>
                <a:gd name="T93" fmla="*/ 309 h 339"/>
                <a:gd name="T94" fmla="*/ 367 w 3522"/>
                <a:gd name="T95" fmla="*/ 315 h 339"/>
                <a:gd name="T96" fmla="*/ 313 w 3522"/>
                <a:gd name="T97" fmla="*/ 321 h 339"/>
                <a:gd name="T98" fmla="*/ 264 w 3522"/>
                <a:gd name="T99" fmla="*/ 333 h 339"/>
                <a:gd name="T100" fmla="*/ 156 w 3522"/>
                <a:gd name="T101" fmla="*/ 3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22" h="339">
                  <a:moveTo>
                    <a:pt x="3522" y="0"/>
                  </a:moveTo>
                  <a:lnTo>
                    <a:pt x="3468" y="0"/>
                  </a:lnTo>
                  <a:lnTo>
                    <a:pt x="3468" y="6"/>
                  </a:lnTo>
                  <a:lnTo>
                    <a:pt x="3414" y="6"/>
                  </a:lnTo>
                  <a:lnTo>
                    <a:pt x="3414" y="18"/>
                  </a:lnTo>
                  <a:lnTo>
                    <a:pt x="3288" y="18"/>
                  </a:lnTo>
                  <a:lnTo>
                    <a:pt x="3288" y="30"/>
                  </a:lnTo>
                  <a:lnTo>
                    <a:pt x="3221" y="30"/>
                  </a:lnTo>
                  <a:lnTo>
                    <a:pt x="3221" y="36"/>
                  </a:lnTo>
                  <a:lnTo>
                    <a:pt x="3113" y="36"/>
                  </a:lnTo>
                  <a:lnTo>
                    <a:pt x="3113" y="41"/>
                  </a:lnTo>
                  <a:lnTo>
                    <a:pt x="3059" y="41"/>
                  </a:lnTo>
                  <a:lnTo>
                    <a:pt x="3053" y="47"/>
                  </a:lnTo>
                  <a:lnTo>
                    <a:pt x="2969" y="47"/>
                  </a:lnTo>
                  <a:lnTo>
                    <a:pt x="2969" y="53"/>
                  </a:lnTo>
                  <a:lnTo>
                    <a:pt x="2915" y="53"/>
                  </a:lnTo>
                  <a:lnTo>
                    <a:pt x="2915" y="65"/>
                  </a:lnTo>
                  <a:lnTo>
                    <a:pt x="2861" y="65"/>
                  </a:lnTo>
                  <a:lnTo>
                    <a:pt x="2861" y="71"/>
                  </a:lnTo>
                  <a:lnTo>
                    <a:pt x="2765" y="71"/>
                  </a:lnTo>
                  <a:lnTo>
                    <a:pt x="2759" y="71"/>
                  </a:lnTo>
                  <a:lnTo>
                    <a:pt x="2644" y="71"/>
                  </a:lnTo>
                  <a:lnTo>
                    <a:pt x="2644" y="83"/>
                  </a:lnTo>
                  <a:lnTo>
                    <a:pt x="2602" y="83"/>
                  </a:lnTo>
                  <a:lnTo>
                    <a:pt x="2602" y="89"/>
                  </a:lnTo>
                  <a:lnTo>
                    <a:pt x="2536" y="89"/>
                  </a:lnTo>
                  <a:lnTo>
                    <a:pt x="2536" y="95"/>
                  </a:lnTo>
                  <a:lnTo>
                    <a:pt x="2446" y="95"/>
                  </a:lnTo>
                  <a:lnTo>
                    <a:pt x="2446" y="101"/>
                  </a:lnTo>
                  <a:lnTo>
                    <a:pt x="2380" y="101"/>
                  </a:lnTo>
                  <a:lnTo>
                    <a:pt x="2380" y="113"/>
                  </a:lnTo>
                  <a:lnTo>
                    <a:pt x="2332" y="113"/>
                  </a:lnTo>
                  <a:lnTo>
                    <a:pt x="2332" y="119"/>
                  </a:lnTo>
                  <a:lnTo>
                    <a:pt x="2278" y="119"/>
                  </a:lnTo>
                  <a:lnTo>
                    <a:pt x="2278" y="125"/>
                  </a:lnTo>
                  <a:lnTo>
                    <a:pt x="2230" y="125"/>
                  </a:lnTo>
                  <a:lnTo>
                    <a:pt x="2224" y="125"/>
                  </a:lnTo>
                  <a:lnTo>
                    <a:pt x="2176" y="125"/>
                  </a:lnTo>
                  <a:lnTo>
                    <a:pt x="2176" y="137"/>
                  </a:lnTo>
                  <a:lnTo>
                    <a:pt x="2128" y="137"/>
                  </a:lnTo>
                  <a:lnTo>
                    <a:pt x="2128" y="143"/>
                  </a:lnTo>
                  <a:lnTo>
                    <a:pt x="2086" y="143"/>
                  </a:lnTo>
                  <a:lnTo>
                    <a:pt x="2086" y="155"/>
                  </a:lnTo>
                  <a:lnTo>
                    <a:pt x="2031" y="155"/>
                  </a:lnTo>
                  <a:lnTo>
                    <a:pt x="2031" y="160"/>
                  </a:lnTo>
                  <a:lnTo>
                    <a:pt x="1971" y="160"/>
                  </a:lnTo>
                  <a:lnTo>
                    <a:pt x="1971" y="166"/>
                  </a:lnTo>
                  <a:lnTo>
                    <a:pt x="1833" y="166"/>
                  </a:lnTo>
                  <a:lnTo>
                    <a:pt x="1833" y="172"/>
                  </a:lnTo>
                  <a:lnTo>
                    <a:pt x="1773" y="172"/>
                  </a:lnTo>
                  <a:lnTo>
                    <a:pt x="1773" y="184"/>
                  </a:lnTo>
                  <a:lnTo>
                    <a:pt x="1719" y="184"/>
                  </a:lnTo>
                  <a:lnTo>
                    <a:pt x="1719" y="190"/>
                  </a:lnTo>
                  <a:lnTo>
                    <a:pt x="1671" y="190"/>
                  </a:lnTo>
                  <a:lnTo>
                    <a:pt x="1671" y="196"/>
                  </a:lnTo>
                  <a:lnTo>
                    <a:pt x="1623" y="196"/>
                  </a:lnTo>
                  <a:lnTo>
                    <a:pt x="1623" y="208"/>
                  </a:lnTo>
                  <a:lnTo>
                    <a:pt x="1569" y="208"/>
                  </a:lnTo>
                  <a:lnTo>
                    <a:pt x="1569" y="214"/>
                  </a:lnTo>
                  <a:lnTo>
                    <a:pt x="1509" y="214"/>
                  </a:lnTo>
                  <a:lnTo>
                    <a:pt x="1509" y="220"/>
                  </a:lnTo>
                  <a:lnTo>
                    <a:pt x="1460" y="220"/>
                  </a:lnTo>
                  <a:lnTo>
                    <a:pt x="1460" y="220"/>
                  </a:lnTo>
                  <a:lnTo>
                    <a:pt x="1400" y="220"/>
                  </a:lnTo>
                  <a:lnTo>
                    <a:pt x="1400" y="226"/>
                  </a:lnTo>
                  <a:lnTo>
                    <a:pt x="1358" y="226"/>
                  </a:lnTo>
                  <a:lnTo>
                    <a:pt x="1358" y="238"/>
                  </a:lnTo>
                  <a:lnTo>
                    <a:pt x="1304" y="238"/>
                  </a:lnTo>
                  <a:lnTo>
                    <a:pt x="1304" y="238"/>
                  </a:lnTo>
                  <a:lnTo>
                    <a:pt x="1250" y="238"/>
                  </a:lnTo>
                  <a:lnTo>
                    <a:pt x="1250" y="244"/>
                  </a:lnTo>
                  <a:lnTo>
                    <a:pt x="1208" y="244"/>
                  </a:lnTo>
                  <a:lnTo>
                    <a:pt x="1208" y="250"/>
                  </a:lnTo>
                  <a:lnTo>
                    <a:pt x="1154" y="250"/>
                  </a:lnTo>
                  <a:lnTo>
                    <a:pt x="1154" y="256"/>
                  </a:lnTo>
                  <a:lnTo>
                    <a:pt x="1100" y="256"/>
                  </a:lnTo>
                  <a:lnTo>
                    <a:pt x="1100" y="262"/>
                  </a:lnTo>
                  <a:lnTo>
                    <a:pt x="1052" y="262"/>
                  </a:lnTo>
                  <a:lnTo>
                    <a:pt x="1052" y="268"/>
                  </a:lnTo>
                  <a:lnTo>
                    <a:pt x="1004" y="268"/>
                  </a:lnTo>
                  <a:lnTo>
                    <a:pt x="1004" y="274"/>
                  </a:lnTo>
                  <a:lnTo>
                    <a:pt x="950" y="274"/>
                  </a:lnTo>
                  <a:lnTo>
                    <a:pt x="950" y="279"/>
                  </a:lnTo>
                  <a:lnTo>
                    <a:pt x="817" y="279"/>
                  </a:lnTo>
                  <a:lnTo>
                    <a:pt x="817" y="285"/>
                  </a:lnTo>
                  <a:lnTo>
                    <a:pt x="739" y="285"/>
                  </a:lnTo>
                  <a:lnTo>
                    <a:pt x="739" y="291"/>
                  </a:lnTo>
                  <a:lnTo>
                    <a:pt x="655" y="291"/>
                  </a:lnTo>
                  <a:lnTo>
                    <a:pt x="655" y="297"/>
                  </a:lnTo>
                  <a:lnTo>
                    <a:pt x="583" y="297"/>
                  </a:lnTo>
                  <a:lnTo>
                    <a:pt x="583" y="303"/>
                  </a:lnTo>
                  <a:lnTo>
                    <a:pt x="523" y="303"/>
                  </a:lnTo>
                  <a:lnTo>
                    <a:pt x="523" y="309"/>
                  </a:lnTo>
                  <a:lnTo>
                    <a:pt x="421" y="309"/>
                  </a:lnTo>
                  <a:lnTo>
                    <a:pt x="421" y="315"/>
                  </a:lnTo>
                  <a:lnTo>
                    <a:pt x="367" y="315"/>
                  </a:lnTo>
                  <a:lnTo>
                    <a:pt x="367" y="321"/>
                  </a:lnTo>
                  <a:lnTo>
                    <a:pt x="313" y="321"/>
                  </a:lnTo>
                  <a:lnTo>
                    <a:pt x="264" y="321"/>
                  </a:lnTo>
                  <a:lnTo>
                    <a:pt x="264" y="333"/>
                  </a:lnTo>
                  <a:lnTo>
                    <a:pt x="156" y="333"/>
                  </a:lnTo>
                  <a:lnTo>
                    <a:pt x="156" y="339"/>
                  </a:lnTo>
                  <a:lnTo>
                    <a:pt x="0" y="339"/>
                  </a:lnTo>
                </a:path>
              </a:pathLst>
            </a:custGeom>
            <a:noFill/>
            <a:ln w="19050" cap="flat" cmpd="sng">
              <a:solidFill>
                <a:srgbClr val="82786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dirty="0"/>
            </a:p>
          </p:txBody>
        </p:sp>
        <p:sp>
          <p:nvSpPr>
            <p:cNvPr id="153" name="Freeform 82"/>
            <p:cNvSpPr>
              <a:spLocks/>
            </p:cNvSpPr>
            <p:nvPr/>
          </p:nvSpPr>
          <p:spPr bwMode="auto">
            <a:xfrm>
              <a:off x="3562350" y="4667250"/>
              <a:ext cx="5495925" cy="557213"/>
            </a:xfrm>
            <a:custGeom>
              <a:avLst/>
              <a:gdLst>
                <a:gd name="T0" fmla="*/ 3396 w 3462"/>
                <a:gd name="T1" fmla="*/ 0 h 351"/>
                <a:gd name="T2" fmla="*/ 3330 w 3462"/>
                <a:gd name="T3" fmla="*/ 12 h 351"/>
                <a:gd name="T4" fmla="*/ 3276 w 3462"/>
                <a:gd name="T5" fmla="*/ 18 h 351"/>
                <a:gd name="T6" fmla="*/ 3221 w 3462"/>
                <a:gd name="T7" fmla="*/ 24 h 351"/>
                <a:gd name="T8" fmla="*/ 3107 w 3462"/>
                <a:gd name="T9" fmla="*/ 30 h 351"/>
                <a:gd name="T10" fmla="*/ 3059 w 3462"/>
                <a:gd name="T11" fmla="*/ 36 h 351"/>
                <a:gd name="T12" fmla="*/ 3017 w 3462"/>
                <a:gd name="T13" fmla="*/ 48 h 351"/>
                <a:gd name="T14" fmla="*/ 2867 w 3462"/>
                <a:gd name="T15" fmla="*/ 48 h 351"/>
                <a:gd name="T16" fmla="*/ 2825 w 3462"/>
                <a:gd name="T17" fmla="*/ 59 h 351"/>
                <a:gd name="T18" fmla="*/ 2783 w 3462"/>
                <a:gd name="T19" fmla="*/ 65 h 351"/>
                <a:gd name="T20" fmla="*/ 2741 w 3462"/>
                <a:gd name="T21" fmla="*/ 71 h 351"/>
                <a:gd name="T22" fmla="*/ 2638 w 3462"/>
                <a:gd name="T23" fmla="*/ 77 h 351"/>
                <a:gd name="T24" fmla="*/ 2584 w 3462"/>
                <a:gd name="T25" fmla="*/ 83 h 351"/>
                <a:gd name="T26" fmla="*/ 2518 w 3462"/>
                <a:gd name="T27" fmla="*/ 89 h 351"/>
                <a:gd name="T28" fmla="*/ 2464 w 3462"/>
                <a:gd name="T29" fmla="*/ 101 h 351"/>
                <a:gd name="T30" fmla="*/ 2410 w 3462"/>
                <a:gd name="T31" fmla="*/ 101 h 351"/>
                <a:gd name="T32" fmla="*/ 2368 w 3462"/>
                <a:gd name="T33" fmla="*/ 107 h 351"/>
                <a:gd name="T34" fmla="*/ 2254 w 3462"/>
                <a:gd name="T35" fmla="*/ 119 h 351"/>
                <a:gd name="T36" fmla="*/ 2200 w 3462"/>
                <a:gd name="T37" fmla="*/ 125 h 351"/>
                <a:gd name="T38" fmla="*/ 2164 w 3462"/>
                <a:gd name="T39" fmla="*/ 131 h 351"/>
                <a:gd name="T40" fmla="*/ 2092 w 3462"/>
                <a:gd name="T41" fmla="*/ 137 h 351"/>
                <a:gd name="T42" fmla="*/ 2019 w 3462"/>
                <a:gd name="T43" fmla="*/ 149 h 351"/>
                <a:gd name="T44" fmla="*/ 1953 w 3462"/>
                <a:gd name="T45" fmla="*/ 155 h 351"/>
                <a:gd name="T46" fmla="*/ 1887 w 3462"/>
                <a:gd name="T47" fmla="*/ 161 h 351"/>
                <a:gd name="T48" fmla="*/ 1815 w 3462"/>
                <a:gd name="T49" fmla="*/ 172 h 351"/>
                <a:gd name="T50" fmla="*/ 1719 w 3462"/>
                <a:gd name="T51" fmla="*/ 178 h 351"/>
                <a:gd name="T52" fmla="*/ 1695 w 3462"/>
                <a:gd name="T53" fmla="*/ 184 h 351"/>
                <a:gd name="T54" fmla="*/ 1671 w 3462"/>
                <a:gd name="T55" fmla="*/ 190 h 351"/>
                <a:gd name="T56" fmla="*/ 1605 w 3462"/>
                <a:gd name="T57" fmla="*/ 196 h 351"/>
                <a:gd name="T58" fmla="*/ 1581 w 3462"/>
                <a:gd name="T59" fmla="*/ 202 h 351"/>
                <a:gd name="T60" fmla="*/ 1557 w 3462"/>
                <a:gd name="T61" fmla="*/ 208 h 351"/>
                <a:gd name="T62" fmla="*/ 1509 w 3462"/>
                <a:gd name="T63" fmla="*/ 214 h 351"/>
                <a:gd name="T64" fmla="*/ 1436 w 3462"/>
                <a:gd name="T65" fmla="*/ 220 h 351"/>
                <a:gd name="T66" fmla="*/ 1376 w 3462"/>
                <a:gd name="T67" fmla="*/ 220 h 351"/>
                <a:gd name="T68" fmla="*/ 1328 w 3462"/>
                <a:gd name="T69" fmla="*/ 226 h 351"/>
                <a:gd name="T70" fmla="*/ 1286 w 3462"/>
                <a:gd name="T71" fmla="*/ 238 h 351"/>
                <a:gd name="T72" fmla="*/ 1232 w 3462"/>
                <a:gd name="T73" fmla="*/ 238 h 351"/>
                <a:gd name="T74" fmla="*/ 1172 w 3462"/>
                <a:gd name="T75" fmla="*/ 244 h 351"/>
                <a:gd name="T76" fmla="*/ 1100 w 3462"/>
                <a:gd name="T77" fmla="*/ 250 h 351"/>
                <a:gd name="T78" fmla="*/ 1010 w 3462"/>
                <a:gd name="T79" fmla="*/ 256 h 351"/>
                <a:gd name="T80" fmla="*/ 992 w 3462"/>
                <a:gd name="T81" fmla="*/ 262 h 351"/>
                <a:gd name="T82" fmla="*/ 920 w 3462"/>
                <a:gd name="T83" fmla="*/ 268 h 351"/>
                <a:gd name="T84" fmla="*/ 884 w 3462"/>
                <a:gd name="T85" fmla="*/ 274 h 351"/>
                <a:gd name="T86" fmla="*/ 805 w 3462"/>
                <a:gd name="T87" fmla="*/ 280 h 351"/>
                <a:gd name="T88" fmla="*/ 709 w 3462"/>
                <a:gd name="T89" fmla="*/ 286 h 351"/>
                <a:gd name="T90" fmla="*/ 667 w 3462"/>
                <a:gd name="T91" fmla="*/ 291 h 351"/>
                <a:gd name="T92" fmla="*/ 553 w 3462"/>
                <a:gd name="T93" fmla="*/ 297 h 351"/>
                <a:gd name="T94" fmla="*/ 517 w 3462"/>
                <a:gd name="T95" fmla="*/ 303 h 351"/>
                <a:gd name="T96" fmla="*/ 451 w 3462"/>
                <a:gd name="T97" fmla="*/ 309 h 351"/>
                <a:gd name="T98" fmla="*/ 397 w 3462"/>
                <a:gd name="T99" fmla="*/ 315 h 351"/>
                <a:gd name="T100" fmla="*/ 313 w 3462"/>
                <a:gd name="T101" fmla="*/ 321 h 351"/>
                <a:gd name="T102" fmla="*/ 246 w 3462"/>
                <a:gd name="T103" fmla="*/ 327 h 351"/>
                <a:gd name="T104" fmla="*/ 138 w 3462"/>
                <a:gd name="T105" fmla="*/ 339 h 351"/>
                <a:gd name="T106" fmla="*/ 72 w 3462"/>
                <a:gd name="T107" fmla="*/ 351 h 351"/>
                <a:gd name="T108" fmla="*/ 0 w 3462"/>
                <a:gd name="T109"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62" h="351">
                  <a:moveTo>
                    <a:pt x="3462" y="0"/>
                  </a:moveTo>
                  <a:lnTo>
                    <a:pt x="3396" y="0"/>
                  </a:lnTo>
                  <a:lnTo>
                    <a:pt x="3396" y="12"/>
                  </a:lnTo>
                  <a:lnTo>
                    <a:pt x="3330" y="12"/>
                  </a:lnTo>
                  <a:lnTo>
                    <a:pt x="3330" y="18"/>
                  </a:lnTo>
                  <a:lnTo>
                    <a:pt x="3276" y="18"/>
                  </a:lnTo>
                  <a:lnTo>
                    <a:pt x="3276" y="24"/>
                  </a:lnTo>
                  <a:lnTo>
                    <a:pt x="3221" y="24"/>
                  </a:lnTo>
                  <a:lnTo>
                    <a:pt x="3221" y="30"/>
                  </a:lnTo>
                  <a:lnTo>
                    <a:pt x="3107" y="30"/>
                  </a:lnTo>
                  <a:lnTo>
                    <a:pt x="3107" y="36"/>
                  </a:lnTo>
                  <a:lnTo>
                    <a:pt x="3059" y="36"/>
                  </a:lnTo>
                  <a:lnTo>
                    <a:pt x="3059" y="48"/>
                  </a:lnTo>
                  <a:lnTo>
                    <a:pt x="3017" y="48"/>
                  </a:lnTo>
                  <a:lnTo>
                    <a:pt x="3017" y="48"/>
                  </a:lnTo>
                  <a:lnTo>
                    <a:pt x="2867" y="48"/>
                  </a:lnTo>
                  <a:lnTo>
                    <a:pt x="2867" y="59"/>
                  </a:lnTo>
                  <a:lnTo>
                    <a:pt x="2825" y="59"/>
                  </a:lnTo>
                  <a:lnTo>
                    <a:pt x="2825" y="65"/>
                  </a:lnTo>
                  <a:lnTo>
                    <a:pt x="2783" y="65"/>
                  </a:lnTo>
                  <a:lnTo>
                    <a:pt x="2783" y="71"/>
                  </a:lnTo>
                  <a:lnTo>
                    <a:pt x="2741" y="71"/>
                  </a:lnTo>
                  <a:lnTo>
                    <a:pt x="2741" y="77"/>
                  </a:lnTo>
                  <a:lnTo>
                    <a:pt x="2638" y="77"/>
                  </a:lnTo>
                  <a:lnTo>
                    <a:pt x="2638" y="83"/>
                  </a:lnTo>
                  <a:lnTo>
                    <a:pt x="2584" y="83"/>
                  </a:lnTo>
                  <a:lnTo>
                    <a:pt x="2584" y="89"/>
                  </a:lnTo>
                  <a:lnTo>
                    <a:pt x="2518" y="89"/>
                  </a:lnTo>
                  <a:lnTo>
                    <a:pt x="2518" y="101"/>
                  </a:lnTo>
                  <a:lnTo>
                    <a:pt x="2464" y="101"/>
                  </a:lnTo>
                  <a:lnTo>
                    <a:pt x="2464" y="101"/>
                  </a:lnTo>
                  <a:lnTo>
                    <a:pt x="2410" y="101"/>
                  </a:lnTo>
                  <a:lnTo>
                    <a:pt x="2410" y="107"/>
                  </a:lnTo>
                  <a:lnTo>
                    <a:pt x="2368" y="107"/>
                  </a:lnTo>
                  <a:lnTo>
                    <a:pt x="2368" y="119"/>
                  </a:lnTo>
                  <a:lnTo>
                    <a:pt x="2254" y="119"/>
                  </a:lnTo>
                  <a:lnTo>
                    <a:pt x="2254" y="125"/>
                  </a:lnTo>
                  <a:lnTo>
                    <a:pt x="2200" y="125"/>
                  </a:lnTo>
                  <a:lnTo>
                    <a:pt x="2200" y="131"/>
                  </a:lnTo>
                  <a:lnTo>
                    <a:pt x="2164" y="131"/>
                  </a:lnTo>
                  <a:lnTo>
                    <a:pt x="2164" y="137"/>
                  </a:lnTo>
                  <a:lnTo>
                    <a:pt x="2092" y="137"/>
                  </a:lnTo>
                  <a:lnTo>
                    <a:pt x="2092" y="149"/>
                  </a:lnTo>
                  <a:lnTo>
                    <a:pt x="2019" y="149"/>
                  </a:lnTo>
                  <a:lnTo>
                    <a:pt x="2019" y="155"/>
                  </a:lnTo>
                  <a:lnTo>
                    <a:pt x="1953" y="155"/>
                  </a:lnTo>
                  <a:lnTo>
                    <a:pt x="1953" y="161"/>
                  </a:lnTo>
                  <a:lnTo>
                    <a:pt x="1887" y="161"/>
                  </a:lnTo>
                  <a:lnTo>
                    <a:pt x="1887" y="172"/>
                  </a:lnTo>
                  <a:lnTo>
                    <a:pt x="1815" y="172"/>
                  </a:lnTo>
                  <a:lnTo>
                    <a:pt x="1815" y="178"/>
                  </a:lnTo>
                  <a:lnTo>
                    <a:pt x="1719" y="178"/>
                  </a:lnTo>
                  <a:lnTo>
                    <a:pt x="1719" y="184"/>
                  </a:lnTo>
                  <a:lnTo>
                    <a:pt x="1695" y="184"/>
                  </a:lnTo>
                  <a:lnTo>
                    <a:pt x="1695" y="190"/>
                  </a:lnTo>
                  <a:lnTo>
                    <a:pt x="1671" y="190"/>
                  </a:lnTo>
                  <a:lnTo>
                    <a:pt x="1671" y="196"/>
                  </a:lnTo>
                  <a:lnTo>
                    <a:pt x="1605" y="196"/>
                  </a:lnTo>
                  <a:lnTo>
                    <a:pt x="1605" y="202"/>
                  </a:lnTo>
                  <a:lnTo>
                    <a:pt x="1581" y="202"/>
                  </a:lnTo>
                  <a:lnTo>
                    <a:pt x="1581" y="208"/>
                  </a:lnTo>
                  <a:lnTo>
                    <a:pt x="1557" y="208"/>
                  </a:lnTo>
                  <a:lnTo>
                    <a:pt x="1557" y="214"/>
                  </a:lnTo>
                  <a:lnTo>
                    <a:pt x="1509" y="214"/>
                  </a:lnTo>
                  <a:lnTo>
                    <a:pt x="1509" y="220"/>
                  </a:lnTo>
                  <a:lnTo>
                    <a:pt x="1436" y="220"/>
                  </a:lnTo>
                  <a:lnTo>
                    <a:pt x="1436" y="220"/>
                  </a:lnTo>
                  <a:lnTo>
                    <a:pt x="1376" y="220"/>
                  </a:lnTo>
                  <a:lnTo>
                    <a:pt x="1376" y="226"/>
                  </a:lnTo>
                  <a:lnTo>
                    <a:pt x="1328" y="226"/>
                  </a:lnTo>
                  <a:lnTo>
                    <a:pt x="1328" y="238"/>
                  </a:lnTo>
                  <a:lnTo>
                    <a:pt x="1286" y="238"/>
                  </a:lnTo>
                  <a:lnTo>
                    <a:pt x="1286" y="238"/>
                  </a:lnTo>
                  <a:lnTo>
                    <a:pt x="1232" y="238"/>
                  </a:lnTo>
                  <a:lnTo>
                    <a:pt x="1232" y="244"/>
                  </a:lnTo>
                  <a:lnTo>
                    <a:pt x="1172" y="244"/>
                  </a:lnTo>
                  <a:lnTo>
                    <a:pt x="1172" y="250"/>
                  </a:lnTo>
                  <a:lnTo>
                    <a:pt x="1100" y="250"/>
                  </a:lnTo>
                  <a:lnTo>
                    <a:pt x="1100" y="256"/>
                  </a:lnTo>
                  <a:lnTo>
                    <a:pt x="1010" y="256"/>
                  </a:lnTo>
                  <a:lnTo>
                    <a:pt x="1010" y="262"/>
                  </a:lnTo>
                  <a:lnTo>
                    <a:pt x="992" y="262"/>
                  </a:lnTo>
                  <a:lnTo>
                    <a:pt x="992" y="268"/>
                  </a:lnTo>
                  <a:lnTo>
                    <a:pt x="920" y="268"/>
                  </a:lnTo>
                  <a:lnTo>
                    <a:pt x="920" y="274"/>
                  </a:lnTo>
                  <a:lnTo>
                    <a:pt x="884" y="274"/>
                  </a:lnTo>
                  <a:lnTo>
                    <a:pt x="884" y="280"/>
                  </a:lnTo>
                  <a:lnTo>
                    <a:pt x="805" y="280"/>
                  </a:lnTo>
                  <a:lnTo>
                    <a:pt x="805" y="286"/>
                  </a:lnTo>
                  <a:lnTo>
                    <a:pt x="709" y="286"/>
                  </a:lnTo>
                  <a:lnTo>
                    <a:pt x="709" y="291"/>
                  </a:lnTo>
                  <a:lnTo>
                    <a:pt x="667" y="291"/>
                  </a:lnTo>
                  <a:lnTo>
                    <a:pt x="667" y="297"/>
                  </a:lnTo>
                  <a:lnTo>
                    <a:pt x="553" y="297"/>
                  </a:lnTo>
                  <a:lnTo>
                    <a:pt x="553" y="303"/>
                  </a:lnTo>
                  <a:lnTo>
                    <a:pt x="517" y="303"/>
                  </a:lnTo>
                  <a:lnTo>
                    <a:pt x="517" y="309"/>
                  </a:lnTo>
                  <a:lnTo>
                    <a:pt x="451" y="309"/>
                  </a:lnTo>
                  <a:lnTo>
                    <a:pt x="451" y="315"/>
                  </a:lnTo>
                  <a:lnTo>
                    <a:pt x="397" y="315"/>
                  </a:lnTo>
                  <a:lnTo>
                    <a:pt x="397" y="321"/>
                  </a:lnTo>
                  <a:lnTo>
                    <a:pt x="313" y="321"/>
                  </a:lnTo>
                  <a:lnTo>
                    <a:pt x="313" y="327"/>
                  </a:lnTo>
                  <a:lnTo>
                    <a:pt x="246" y="327"/>
                  </a:lnTo>
                  <a:lnTo>
                    <a:pt x="246" y="339"/>
                  </a:lnTo>
                  <a:lnTo>
                    <a:pt x="138" y="339"/>
                  </a:lnTo>
                  <a:lnTo>
                    <a:pt x="138" y="351"/>
                  </a:lnTo>
                  <a:lnTo>
                    <a:pt x="72" y="351"/>
                  </a:lnTo>
                  <a:lnTo>
                    <a:pt x="66" y="351"/>
                  </a:lnTo>
                  <a:lnTo>
                    <a:pt x="0" y="351"/>
                  </a:lnTo>
                </a:path>
              </a:pathLst>
            </a:custGeom>
            <a:noFill/>
            <a:ln w="19050" cap="flat" cmpd="sng">
              <a:solidFill>
                <a:schemeClr val="accent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dirty="0"/>
            </a:p>
          </p:txBody>
        </p:sp>
      </p:grpSp>
      <p:grpSp>
        <p:nvGrpSpPr>
          <p:cNvPr id="10" name="Group 9"/>
          <p:cNvGrpSpPr/>
          <p:nvPr/>
        </p:nvGrpSpPr>
        <p:grpSpPr>
          <a:xfrm>
            <a:off x="7364983" y="1987349"/>
            <a:ext cx="1479449" cy="506811"/>
            <a:chOff x="320321" y="1706563"/>
            <a:chExt cx="1479449" cy="506811"/>
          </a:xfrm>
        </p:grpSpPr>
        <p:sp>
          <p:nvSpPr>
            <p:cNvPr id="2" name="Rounded Rectangle 1"/>
            <p:cNvSpPr/>
            <p:nvPr/>
          </p:nvSpPr>
          <p:spPr>
            <a:xfrm>
              <a:off x="320321" y="1706563"/>
              <a:ext cx="1479449" cy="506811"/>
            </a:xfrm>
            <a:prstGeom prst="roundRect">
              <a:avLst>
                <a:gd name="adj" fmla="val 9221"/>
              </a:avLst>
            </a:prstGeom>
            <a:solidFill>
              <a:srgbClr val="FFFFFF"/>
            </a:solidFill>
            <a:ln w="12700">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9" name="Group 8"/>
            <p:cNvGrpSpPr/>
            <p:nvPr/>
          </p:nvGrpSpPr>
          <p:grpSpPr>
            <a:xfrm>
              <a:off x="381152" y="1744908"/>
              <a:ext cx="1340242" cy="408712"/>
              <a:chOff x="381152" y="1744908"/>
              <a:chExt cx="1340242" cy="408712"/>
            </a:xfrm>
          </p:grpSpPr>
          <p:sp>
            <p:nvSpPr>
              <p:cNvPr id="6" name="Rounded Rectangle 5"/>
              <p:cNvSpPr/>
              <p:nvPr/>
            </p:nvSpPr>
            <p:spPr>
              <a:xfrm>
                <a:off x="381152" y="1812864"/>
                <a:ext cx="91440" cy="91440"/>
              </a:xfrm>
              <a:prstGeom prst="roundRect">
                <a:avLst/>
              </a:prstGeom>
              <a:solidFill>
                <a:srgbClr val="001965"/>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TextBox 7"/>
              <p:cNvSpPr txBox="1"/>
              <p:nvPr/>
            </p:nvSpPr>
            <p:spPr>
              <a:xfrm>
                <a:off x="528320" y="1744908"/>
                <a:ext cx="1193074" cy="230832"/>
              </a:xfrm>
              <a:prstGeom prst="rect">
                <a:avLst/>
              </a:prstGeom>
              <a:noFill/>
            </p:spPr>
            <p:txBody>
              <a:bodyPr wrap="square" lIns="0" rIns="0" rtlCol="0" anchor="ctr">
                <a:spAutoFit/>
              </a:bodyPr>
              <a:lstStyle/>
              <a:p>
                <a:r>
                  <a:rPr lang="en-US" sz="900" b="1" dirty="0"/>
                  <a:t>Control</a:t>
                </a:r>
              </a:p>
            </p:txBody>
          </p:sp>
          <p:sp>
            <p:nvSpPr>
              <p:cNvPr id="154" name="Rounded Rectangle 153"/>
              <p:cNvSpPr/>
              <p:nvPr/>
            </p:nvSpPr>
            <p:spPr>
              <a:xfrm>
                <a:off x="381152" y="1987349"/>
                <a:ext cx="91440" cy="91440"/>
              </a:xfrm>
              <a:prstGeom prst="roundRect">
                <a:avLst/>
              </a:prstGeom>
              <a:solidFill>
                <a:srgbClr val="82786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5" name="TextBox 154"/>
              <p:cNvSpPr txBox="1"/>
              <p:nvPr/>
            </p:nvSpPr>
            <p:spPr>
              <a:xfrm>
                <a:off x="528320" y="1922788"/>
                <a:ext cx="1193074" cy="230832"/>
              </a:xfrm>
              <a:prstGeom prst="rect">
                <a:avLst/>
              </a:prstGeom>
              <a:noFill/>
            </p:spPr>
            <p:txBody>
              <a:bodyPr wrap="square" lIns="0" rIns="0" rtlCol="0" anchor="ctr">
                <a:spAutoFit/>
              </a:bodyPr>
              <a:lstStyle/>
              <a:p>
                <a:r>
                  <a:rPr lang="en-US" sz="900" b="1" dirty="0">
                    <a:solidFill>
                      <a:srgbClr val="82786F"/>
                    </a:solidFill>
                  </a:rPr>
                  <a:t>Intervention</a:t>
                </a:r>
              </a:p>
            </p:txBody>
          </p:sp>
        </p:grpSp>
      </p:grpSp>
      <p:sp>
        <p:nvSpPr>
          <p:cNvPr id="156" name="155 - Στρογγυλεμένο ορθογώνιο"/>
          <p:cNvSpPr/>
          <p:nvPr/>
        </p:nvSpPr>
        <p:spPr>
          <a:xfrm>
            <a:off x="1920700" y="4125735"/>
            <a:ext cx="5095025" cy="437147"/>
          </a:xfrm>
          <a:prstGeom prst="roundRect">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l-GR"/>
          </a:p>
        </p:txBody>
      </p:sp>
    </p:spTree>
    <p:extLst>
      <p:ext uri="{BB962C8B-B14F-4D97-AF65-F5344CB8AC3E}">
        <p14:creationId xmlns="" xmlns:p14="http://schemas.microsoft.com/office/powerpoint/2010/main" val="361991854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893" y="313818"/>
            <a:ext cx="9144000" cy="711797"/>
          </a:xfrm>
        </p:spPr>
        <p:txBody>
          <a:bodyPr/>
          <a:lstStyle/>
          <a:p>
            <a:r>
              <a:rPr lang="en-GB" dirty="0" smtClean="0"/>
              <a:t>   E</a:t>
            </a:r>
            <a:r>
              <a:rPr lang="el-GR" dirty="0" err="1"/>
              <a:t>πίδραση</a:t>
            </a:r>
            <a:r>
              <a:rPr lang="el-GR" dirty="0"/>
              <a:t> στο βάρος και άλλους παράγοντες καρδιαγγειακού κινδύνου </a:t>
            </a:r>
            <a:r>
              <a:rPr lang="en-GB" dirty="0"/>
              <a:t/>
            </a:r>
            <a:br>
              <a:rPr lang="en-GB" dirty="0"/>
            </a:br>
            <a:r>
              <a:rPr lang="el-GR" dirty="0"/>
              <a:t>                                  </a:t>
            </a:r>
            <a:r>
              <a:rPr lang="en-US" dirty="0" smtClean="0"/>
              <a:t>     </a:t>
            </a:r>
            <a:r>
              <a:rPr lang="el-GR" dirty="0" smtClean="0"/>
              <a:t>    </a:t>
            </a:r>
            <a:r>
              <a:rPr lang="en-GB" sz="1800" dirty="0">
                <a:solidFill>
                  <a:srgbClr val="009FDA"/>
                </a:solidFill>
              </a:rPr>
              <a:t>The Look Ahead Trial</a:t>
            </a:r>
          </a:p>
        </p:txBody>
      </p:sp>
      <p:sp>
        <p:nvSpPr>
          <p:cNvPr id="5" name="Text Placeholder 4"/>
          <p:cNvSpPr>
            <a:spLocks noGrp="1"/>
          </p:cNvSpPr>
          <p:nvPr>
            <p:ph type="body" sz="quarter" idx="10"/>
          </p:nvPr>
        </p:nvSpPr>
        <p:spPr>
          <a:xfrm>
            <a:off x="0" y="4735711"/>
            <a:ext cx="9144000" cy="407789"/>
          </a:xfrm>
        </p:spPr>
        <p:txBody>
          <a:bodyPr anchor="b">
            <a:normAutofit fontScale="85000" lnSpcReduction="10000"/>
          </a:bodyPr>
          <a:lstStyle/>
          <a:p>
            <a:r>
              <a:rPr lang="en-GB" sz="1200" b="1" dirty="0">
                <a:solidFill>
                  <a:srgbClr val="82786F"/>
                </a:solidFill>
              </a:rPr>
              <a:t/>
            </a:r>
            <a:br>
              <a:rPr lang="en-GB" sz="1200" b="1" dirty="0">
                <a:solidFill>
                  <a:srgbClr val="82786F"/>
                </a:solidFill>
              </a:rPr>
            </a:br>
            <a:r>
              <a:rPr lang="en-GB" sz="1200" b="1" dirty="0">
                <a:solidFill>
                  <a:srgbClr val="82786F"/>
                </a:solidFill>
              </a:rPr>
              <a:t>The Look AHEAD Research Group, Wing RR, Bolin P, et al </a:t>
            </a:r>
            <a:r>
              <a:rPr lang="en-GB" sz="1200" b="1" i="1" dirty="0">
                <a:solidFill>
                  <a:srgbClr val="82786F"/>
                </a:solidFill>
              </a:rPr>
              <a:t>N </a:t>
            </a:r>
            <a:r>
              <a:rPr lang="en-GB" sz="1200" b="1" i="1" dirty="0" err="1">
                <a:solidFill>
                  <a:srgbClr val="82786F"/>
                </a:solidFill>
              </a:rPr>
              <a:t>Engl</a:t>
            </a:r>
            <a:r>
              <a:rPr lang="en-GB" sz="1200" b="1" i="1" dirty="0">
                <a:solidFill>
                  <a:srgbClr val="82786F"/>
                </a:solidFill>
              </a:rPr>
              <a:t> J Med </a:t>
            </a:r>
            <a:r>
              <a:rPr lang="en-GB" sz="1200" b="1" dirty="0">
                <a:solidFill>
                  <a:srgbClr val="82786F"/>
                </a:solidFill>
              </a:rPr>
              <a:t>2013;369:145–154; Fox CS et. al. </a:t>
            </a:r>
            <a:r>
              <a:rPr lang="en-GB" sz="1200" b="1" i="1" dirty="0">
                <a:solidFill>
                  <a:srgbClr val="82786F"/>
                </a:solidFill>
              </a:rPr>
              <a:t>Diabetes Care </a:t>
            </a:r>
            <a:r>
              <a:rPr lang="en-GB" sz="1200" b="1" dirty="0">
                <a:solidFill>
                  <a:srgbClr val="82786F"/>
                </a:solidFill>
              </a:rPr>
              <a:t>2015 Sep;38(9):1777-803</a:t>
            </a:r>
          </a:p>
        </p:txBody>
      </p:sp>
      <p:sp>
        <p:nvSpPr>
          <p:cNvPr id="9" name="Rounded Rectangle 8"/>
          <p:cNvSpPr/>
          <p:nvPr/>
        </p:nvSpPr>
        <p:spPr>
          <a:xfrm>
            <a:off x="316800" y="3930264"/>
            <a:ext cx="4001200" cy="699091"/>
          </a:xfrm>
          <a:prstGeom prst="roundRect">
            <a:avLst>
              <a:gd name="adj" fmla="val 23529"/>
            </a:avLst>
          </a:prstGeom>
          <a:solidFill>
            <a:srgbClr val="FFFFFF"/>
          </a:solidFill>
          <a:ln w="19050">
            <a:solidFill>
              <a:srgbClr val="009FDA"/>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el-GR" sz="1200" dirty="0">
                <a:solidFill>
                  <a:srgbClr val="001965"/>
                </a:solidFill>
                <a:latin typeface="Verdana"/>
                <a:sym typeface="Verdana"/>
              </a:rPr>
              <a:t>Σε </a:t>
            </a:r>
            <a:r>
              <a:rPr lang="en-GB" sz="1200" dirty="0">
                <a:solidFill>
                  <a:srgbClr val="001965"/>
                </a:solidFill>
                <a:latin typeface="Verdana"/>
                <a:sym typeface="Verdana"/>
              </a:rPr>
              <a:t>1 </a:t>
            </a:r>
            <a:r>
              <a:rPr lang="el-GR" sz="1200" dirty="0">
                <a:solidFill>
                  <a:srgbClr val="001965"/>
                </a:solidFill>
                <a:latin typeface="Verdana"/>
                <a:sym typeface="Verdana"/>
              </a:rPr>
              <a:t>έτος</a:t>
            </a:r>
            <a:r>
              <a:rPr lang="en-GB" sz="1200" dirty="0">
                <a:solidFill>
                  <a:srgbClr val="001965"/>
                </a:solidFill>
                <a:latin typeface="Verdana"/>
                <a:sym typeface="Verdana"/>
              </a:rPr>
              <a:t>,</a:t>
            </a:r>
            <a:r>
              <a:rPr lang="el-GR" sz="1200" dirty="0">
                <a:solidFill>
                  <a:srgbClr val="001965"/>
                </a:solidFill>
                <a:latin typeface="Verdana"/>
                <a:sym typeface="Verdana"/>
              </a:rPr>
              <a:t>επετεύχθη μεγαλύτερη μείωση βάρους στην ομάδα παρέμβασης </a:t>
            </a:r>
            <a:r>
              <a:rPr lang="en-GB" sz="1200" dirty="0">
                <a:solidFill>
                  <a:srgbClr val="001965"/>
                </a:solidFill>
                <a:latin typeface="Verdana"/>
                <a:sym typeface="Verdana"/>
              </a:rPr>
              <a:t>(8.6%) </a:t>
            </a:r>
            <a:r>
              <a:rPr lang="en-GB" sz="1200" dirty="0" err="1">
                <a:solidFill>
                  <a:srgbClr val="001965"/>
                </a:solidFill>
                <a:latin typeface="Verdana"/>
                <a:sym typeface="Verdana"/>
              </a:rPr>
              <a:t>vs</a:t>
            </a:r>
            <a:r>
              <a:rPr lang="en-GB" sz="1200" dirty="0">
                <a:solidFill>
                  <a:srgbClr val="001965"/>
                </a:solidFill>
                <a:latin typeface="Verdana"/>
                <a:sym typeface="Verdana"/>
              </a:rPr>
              <a:t> </a:t>
            </a:r>
            <a:r>
              <a:rPr lang="el-GR" sz="1200" dirty="0">
                <a:solidFill>
                  <a:srgbClr val="001965"/>
                </a:solidFill>
                <a:latin typeface="Verdana"/>
                <a:sym typeface="Verdana"/>
              </a:rPr>
              <a:t>ομάδας ελέγχου</a:t>
            </a:r>
            <a:r>
              <a:rPr lang="en-GB" sz="1200" dirty="0">
                <a:solidFill>
                  <a:srgbClr val="001965"/>
                </a:solidFill>
                <a:latin typeface="Verdana"/>
                <a:sym typeface="Verdana"/>
              </a:rPr>
              <a:t> (0.7%)</a:t>
            </a:r>
          </a:p>
          <a:p>
            <a:pPr marL="171450" indent="-171450">
              <a:buFont typeface="Arial" panose="020B0604020202020204" pitchFamily="34" charset="0"/>
              <a:buChar char="•"/>
            </a:pPr>
            <a:r>
              <a:rPr lang="el-GR" sz="1200" dirty="0">
                <a:solidFill>
                  <a:srgbClr val="001965"/>
                </a:solidFill>
                <a:latin typeface="Verdana"/>
                <a:sym typeface="Verdana"/>
              </a:rPr>
              <a:t>Διατήρηση μέχρι τέλος μελέτης </a:t>
            </a:r>
            <a:r>
              <a:rPr lang="en-GB" sz="1200" dirty="0">
                <a:solidFill>
                  <a:srgbClr val="001965"/>
                </a:solidFill>
                <a:latin typeface="Verdana"/>
                <a:sym typeface="Verdana"/>
              </a:rPr>
              <a:t>(6% vs 3.5%)</a:t>
            </a:r>
          </a:p>
        </p:txBody>
      </p:sp>
      <p:sp>
        <p:nvSpPr>
          <p:cNvPr id="10" name="Rounded Rectangle 9"/>
          <p:cNvSpPr/>
          <p:nvPr/>
        </p:nvSpPr>
        <p:spPr>
          <a:xfrm>
            <a:off x="5180559" y="1250321"/>
            <a:ext cx="3389361" cy="2150642"/>
          </a:xfrm>
          <a:prstGeom prst="roundRect">
            <a:avLst>
              <a:gd name="adj" fmla="val 13073"/>
            </a:avLst>
          </a:prstGeom>
          <a:solidFill>
            <a:srgbClr val="FFFFFF"/>
          </a:solidFill>
          <a:ln w="9525">
            <a:solidFill>
              <a:srgbClr val="001965"/>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l-GR" sz="1200" b="1" dirty="0">
                <a:solidFill>
                  <a:srgbClr val="001965"/>
                </a:solidFill>
                <a:latin typeface="Verdana"/>
                <a:sym typeface="Verdana"/>
              </a:rPr>
              <a:t>Οι συμμετέχοντες στην ομάδα    παρέμβασης κατέγραψαν:</a:t>
            </a:r>
            <a:r>
              <a:rPr lang="en-GB" sz="1200" b="1" dirty="0">
                <a:solidFill>
                  <a:srgbClr val="001965"/>
                </a:solidFill>
                <a:latin typeface="Verdana"/>
                <a:sym typeface="Verdana"/>
              </a:rPr>
              <a:t> </a:t>
            </a:r>
            <a:br>
              <a:rPr lang="en-GB" sz="1200" b="1" dirty="0">
                <a:solidFill>
                  <a:srgbClr val="001965"/>
                </a:solidFill>
                <a:latin typeface="Verdana"/>
                <a:sym typeface="Verdana"/>
              </a:rPr>
            </a:br>
            <a:endParaRPr lang="en-GB" sz="1200" b="1" dirty="0">
              <a:solidFill>
                <a:srgbClr val="001965"/>
              </a:solidFill>
              <a:latin typeface="Verdana"/>
              <a:sym typeface="Verdana"/>
            </a:endParaRPr>
          </a:p>
          <a:p>
            <a:pPr marL="171450" indent="-171450">
              <a:buFont typeface="Arial" panose="020B0604020202020204" pitchFamily="34" charset="0"/>
              <a:buChar char="•"/>
            </a:pPr>
            <a:r>
              <a:rPr lang="el-GR" sz="1200" b="1" dirty="0">
                <a:solidFill>
                  <a:srgbClr val="001965"/>
                </a:solidFill>
                <a:latin typeface="Verdana"/>
                <a:sym typeface="Verdana"/>
              </a:rPr>
              <a:t>Βελτίωση φυσικής κατάστασης</a:t>
            </a:r>
            <a:endParaRPr lang="en-GB" sz="1200" b="1" dirty="0">
              <a:solidFill>
                <a:srgbClr val="001965"/>
              </a:solidFill>
              <a:latin typeface="Verdana"/>
              <a:sym typeface="Verdana"/>
            </a:endParaRPr>
          </a:p>
          <a:p>
            <a:pPr marL="171450" indent="-171450">
              <a:buFont typeface="Arial" panose="020B0604020202020204" pitchFamily="34" charset="0"/>
              <a:buChar char="•"/>
            </a:pPr>
            <a:r>
              <a:rPr lang="el-GR" sz="1200" b="1" dirty="0">
                <a:solidFill>
                  <a:srgbClr val="001965"/>
                </a:solidFill>
                <a:latin typeface="Verdana"/>
                <a:sym typeface="Verdana"/>
              </a:rPr>
              <a:t>Υψηλότερες συγκεντρώσεις</a:t>
            </a:r>
            <a:r>
              <a:rPr lang="en-GB" sz="1200" b="1" dirty="0">
                <a:solidFill>
                  <a:srgbClr val="001965"/>
                </a:solidFill>
                <a:latin typeface="Verdana"/>
                <a:sym typeface="Verdana"/>
              </a:rPr>
              <a:t> HDL-C </a:t>
            </a:r>
          </a:p>
          <a:p>
            <a:pPr marL="171450" indent="-171450">
              <a:buFont typeface="Arial" panose="020B0604020202020204" pitchFamily="34" charset="0"/>
              <a:buChar char="•"/>
            </a:pPr>
            <a:r>
              <a:rPr lang="el-GR" sz="1200" b="1" dirty="0">
                <a:solidFill>
                  <a:srgbClr val="001965"/>
                </a:solidFill>
                <a:latin typeface="Verdana"/>
                <a:sym typeface="Verdana"/>
              </a:rPr>
              <a:t>Μεγαλύτερες μειώσεις </a:t>
            </a:r>
            <a:r>
              <a:rPr lang="en-GB" sz="1200" b="1" dirty="0">
                <a:solidFill>
                  <a:srgbClr val="001965"/>
                </a:solidFill>
                <a:latin typeface="Verdana"/>
                <a:sym typeface="Verdana"/>
              </a:rPr>
              <a:t>HbA1c </a:t>
            </a:r>
            <a:r>
              <a:rPr lang="el-GR" sz="1200" b="1" dirty="0">
                <a:solidFill>
                  <a:srgbClr val="001965"/>
                </a:solidFill>
                <a:latin typeface="Verdana"/>
                <a:sym typeface="Verdana"/>
              </a:rPr>
              <a:t>και</a:t>
            </a:r>
            <a:r>
              <a:rPr lang="en-GB" sz="1200" b="1" dirty="0">
                <a:solidFill>
                  <a:srgbClr val="001965"/>
                </a:solidFill>
                <a:latin typeface="Verdana"/>
                <a:sym typeface="Verdana"/>
              </a:rPr>
              <a:t> WC</a:t>
            </a:r>
          </a:p>
          <a:p>
            <a:pPr marL="171450" indent="-171450">
              <a:buFont typeface="Arial" panose="020B0604020202020204" pitchFamily="34" charset="0"/>
              <a:buChar char="•"/>
            </a:pPr>
            <a:r>
              <a:rPr lang="el-GR" sz="1200" b="1" u="sng" dirty="0">
                <a:solidFill>
                  <a:srgbClr val="001965"/>
                </a:solidFill>
                <a:latin typeface="Verdana"/>
                <a:sym typeface="Verdana"/>
              </a:rPr>
              <a:t>Μείωση φαρμακευτικής αγωγής (</a:t>
            </a:r>
            <a:r>
              <a:rPr lang="el-GR" sz="1200" b="1" u="sng" dirty="0" err="1">
                <a:solidFill>
                  <a:srgbClr val="001965"/>
                </a:solidFill>
                <a:latin typeface="Verdana"/>
                <a:sym typeface="Verdana"/>
              </a:rPr>
              <a:t>γλυκόζη,λιπίδια,Α</a:t>
            </a:r>
            <a:r>
              <a:rPr lang="el-GR" sz="1200" b="1" u="sng" dirty="0">
                <a:solidFill>
                  <a:srgbClr val="001965"/>
                </a:solidFill>
                <a:latin typeface="Verdana"/>
                <a:sym typeface="Verdana"/>
              </a:rPr>
              <a:t>/Π)</a:t>
            </a:r>
            <a:endParaRPr lang="en-GB" sz="1200" b="1" u="sng" dirty="0">
              <a:solidFill>
                <a:srgbClr val="001965"/>
              </a:solidFill>
              <a:latin typeface="Verdana"/>
              <a:sym typeface="Verdana"/>
            </a:endParaRPr>
          </a:p>
        </p:txBody>
      </p:sp>
      <p:sp>
        <p:nvSpPr>
          <p:cNvPr id="12" name="Right Arrow 11"/>
          <p:cNvSpPr/>
          <p:nvPr/>
        </p:nvSpPr>
        <p:spPr>
          <a:xfrm>
            <a:off x="4432300" y="4059805"/>
            <a:ext cx="584200" cy="381000"/>
          </a:xfrm>
          <a:prstGeom prst="rightArrow">
            <a:avLst/>
          </a:prstGeom>
          <a:solidFill>
            <a:srgbClr val="C7C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Down Arrow 12"/>
          <p:cNvSpPr/>
          <p:nvPr/>
        </p:nvSpPr>
        <p:spPr>
          <a:xfrm>
            <a:off x="6788426" y="3434189"/>
            <a:ext cx="360628" cy="348413"/>
          </a:xfrm>
          <a:prstGeom prst="downArrow">
            <a:avLst/>
          </a:prstGeom>
          <a:solidFill>
            <a:srgbClr val="C7C2B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13"/>
          <p:cNvSpPr/>
          <p:nvPr/>
        </p:nvSpPr>
        <p:spPr>
          <a:xfrm>
            <a:off x="5228851" y="3853768"/>
            <a:ext cx="3341070" cy="881943"/>
          </a:xfrm>
          <a:prstGeom prst="round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5228852" y="3782602"/>
            <a:ext cx="3341070" cy="1015663"/>
          </a:xfrm>
          <a:prstGeom prst="rect">
            <a:avLst/>
          </a:prstGeom>
          <a:noFill/>
        </p:spPr>
        <p:txBody>
          <a:bodyPr wrap="square" rtlCol="0">
            <a:spAutoFit/>
          </a:bodyPr>
          <a:lstStyle/>
          <a:p>
            <a:r>
              <a:rPr lang="el-GR" sz="1200" dirty="0"/>
              <a:t>Δεν επετεύχθη μείωση </a:t>
            </a:r>
            <a:r>
              <a:rPr lang="en-US" sz="1200" dirty="0"/>
              <a:t>CVD</a:t>
            </a:r>
            <a:r>
              <a:rPr lang="el-GR" sz="1200" dirty="0"/>
              <a:t> </a:t>
            </a:r>
            <a:r>
              <a:rPr lang="el-GR" sz="1200" dirty="0" err="1"/>
              <a:t>συμβαμάτων</a:t>
            </a:r>
            <a:r>
              <a:rPr lang="el-GR" sz="1200" dirty="0"/>
              <a:t> σε υπέρβαρους/παχύσαρκους ασθενείς στην ομάδα παρέμβασης,</a:t>
            </a:r>
            <a:r>
              <a:rPr lang="en-US" sz="1200" dirty="0"/>
              <a:t> T2D </a:t>
            </a:r>
            <a:r>
              <a:rPr lang="el-GR" sz="1200" dirty="0"/>
              <a:t>,η μελέτη ολοκληρώθηκε σε </a:t>
            </a:r>
            <a:r>
              <a:rPr lang="en-GB" sz="1200" dirty="0"/>
              <a:t>9.6 </a:t>
            </a:r>
            <a:r>
              <a:rPr lang="el-GR" sz="1200" dirty="0"/>
              <a:t> έτη</a:t>
            </a:r>
            <a:r>
              <a:rPr lang="en-US" sz="1200" dirty="0"/>
              <a:t> (</a:t>
            </a:r>
            <a:r>
              <a:rPr lang="el-GR" sz="1200" dirty="0"/>
              <a:t>μείωση </a:t>
            </a:r>
            <a:r>
              <a:rPr lang="el-GR" sz="1200" dirty="0" err="1"/>
              <a:t>καρδιοπροστατευτικών</a:t>
            </a:r>
            <a:r>
              <a:rPr lang="el-GR" sz="1200" dirty="0"/>
              <a:t>;)</a:t>
            </a:r>
            <a:endParaRPr lang="en-GB" sz="1200" dirty="0"/>
          </a:p>
        </p:txBody>
      </p:sp>
      <p:grpSp>
        <p:nvGrpSpPr>
          <p:cNvPr id="4" name="Group 3"/>
          <p:cNvGrpSpPr/>
          <p:nvPr/>
        </p:nvGrpSpPr>
        <p:grpSpPr>
          <a:xfrm>
            <a:off x="268848" y="1135154"/>
            <a:ext cx="4049152" cy="2736986"/>
            <a:chOff x="268848" y="1135154"/>
            <a:chExt cx="3893328" cy="2736986"/>
          </a:xfrm>
        </p:grpSpPr>
        <p:grpSp>
          <p:nvGrpSpPr>
            <p:cNvPr id="114" name="Group 113"/>
            <p:cNvGrpSpPr/>
            <p:nvPr/>
          </p:nvGrpSpPr>
          <p:grpSpPr>
            <a:xfrm>
              <a:off x="472623" y="1317826"/>
              <a:ext cx="3689553" cy="2299568"/>
              <a:chOff x="1040720" y="640158"/>
              <a:chExt cx="6449323" cy="4244201"/>
            </a:xfrm>
          </p:grpSpPr>
          <p:grpSp>
            <p:nvGrpSpPr>
              <p:cNvPr id="115" name="Group 114"/>
              <p:cNvGrpSpPr/>
              <p:nvPr/>
            </p:nvGrpSpPr>
            <p:grpSpPr>
              <a:xfrm>
                <a:off x="1624306" y="640158"/>
                <a:ext cx="5865737" cy="3906069"/>
                <a:chOff x="1624306" y="640158"/>
                <a:chExt cx="5865737" cy="3906069"/>
              </a:xfrm>
            </p:grpSpPr>
            <p:sp>
              <p:nvSpPr>
                <p:cNvPr id="155" name="Flowchart: Connector 154"/>
                <p:cNvSpPr/>
                <p:nvPr/>
              </p:nvSpPr>
              <p:spPr>
                <a:xfrm>
                  <a:off x="1805798" y="756016"/>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nvGrpSpPr>
                <p:cNvPr id="156" name="Group 155"/>
                <p:cNvGrpSpPr/>
                <p:nvPr/>
              </p:nvGrpSpPr>
              <p:grpSpPr>
                <a:xfrm>
                  <a:off x="1624306" y="640158"/>
                  <a:ext cx="5865737" cy="3906069"/>
                  <a:chOff x="1624306" y="640158"/>
                  <a:chExt cx="5865737" cy="3906069"/>
                </a:xfrm>
              </p:grpSpPr>
              <p:sp>
                <p:nvSpPr>
                  <p:cNvPr id="157" name="Flowchart: Connector 156"/>
                  <p:cNvSpPr/>
                  <p:nvPr/>
                </p:nvSpPr>
                <p:spPr>
                  <a:xfrm>
                    <a:off x="4030449" y="1169709"/>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8" name="Flowchart: Connector 157"/>
                  <p:cNvSpPr/>
                  <p:nvPr/>
                </p:nvSpPr>
                <p:spPr>
                  <a:xfrm>
                    <a:off x="4586633" y="1143969"/>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9" name="Flowchart: Connector 158"/>
                  <p:cNvSpPr/>
                  <p:nvPr/>
                </p:nvSpPr>
                <p:spPr>
                  <a:xfrm>
                    <a:off x="5142817" y="1432943"/>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0" name="Flowchart: Connector 159"/>
                  <p:cNvSpPr/>
                  <p:nvPr/>
                </p:nvSpPr>
                <p:spPr>
                  <a:xfrm>
                    <a:off x="5699001" y="1383451"/>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1" name="Flowchart: Connector 160"/>
                  <p:cNvSpPr/>
                  <p:nvPr/>
                </p:nvSpPr>
                <p:spPr>
                  <a:xfrm>
                    <a:off x="6261123" y="1737743"/>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2" name="Flowchart: Connector 161"/>
                  <p:cNvSpPr/>
                  <p:nvPr/>
                </p:nvSpPr>
                <p:spPr>
                  <a:xfrm>
                    <a:off x="6805431" y="1884205"/>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3" name="Flowchart: Connector 162"/>
                  <p:cNvSpPr/>
                  <p:nvPr/>
                </p:nvSpPr>
                <p:spPr>
                  <a:xfrm>
                    <a:off x="7361477" y="2210775"/>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4" name="Flowchart: Connector 163"/>
                  <p:cNvSpPr/>
                  <p:nvPr/>
                </p:nvSpPr>
                <p:spPr>
                  <a:xfrm>
                    <a:off x="2930003" y="1102397"/>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5" name="Flowchart: Connector 164"/>
                  <p:cNvSpPr/>
                  <p:nvPr/>
                </p:nvSpPr>
                <p:spPr>
                  <a:xfrm>
                    <a:off x="3466371" y="1102388"/>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6" name="Flowchart: Connector 165"/>
                  <p:cNvSpPr/>
                  <p:nvPr/>
                </p:nvSpPr>
                <p:spPr>
                  <a:xfrm>
                    <a:off x="2365927" y="993530"/>
                    <a:ext cx="89065" cy="95002"/>
                  </a:xfrm>
                  <a:prstGeom prst="flowChartConnector">
                    <a:avLst/>
                  </a:prstGeom>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cxnSp>
                <p:nvCxnSpPr>
                  <p:cNvPr id="167" name="Straight Connector 166"/>
                  <p:cNvCxnSpPr/>
                  <p:nvPr/>
                </p:nvCxnSpPr>
                <p:spPr>
                  <a:xfrm>
                    <a:off x="1721922" y="4383943"/>
                    <a:ext cx="0" cy="162284"/>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1624306" y="4283065"/>
                    <a:ext cx="149192" cy="12663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1647326" y="4320623"/>
                    <a:ext cx="149192" cy="12663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sp>
                <p:nvSpPr>
                  <p:cNvPr id="170" name="Flowchart: Connector 169"/>
                  <p:cNvSpPr/>
                  <p:nvPr/>
                </p:nvSpPr>
                <p:spPr>
                  <a:xfrm>
                    <a:off x="3427776" y="2511630"/>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1" name="Flowchart: Connector 170"/>
                  <p:cNvSpPr/>
                  <p:nvPr/>
                </p:nvSpPr>
                <p:spPr>
                  <a:xfrm>
                    <a:off x="5095312" y="2401709"/>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2" name="Flowchart: Connector 171"/>
                  <p:cNvSpPr/>
                  <p:nvPr/>
                </p:nvSpPr>
                <p:spPr>
                  <a:xfrm>
                    <a:off x="4530223" y="2298828"/>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3" name="Flowchart: Connector 172"/>
                  <p:cNvSpPr/>
                  <p:nvPr/>
                </p:nvSpPr>
                <p:spPr>
                  <a:xfrm>
                    <a:off x="3984692" y="2413660"/>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4" name="Flowchart: Connector 173"/>
                  <p:cNvSpPr/>
                  <p:nvPr/>
                </p:nvSpPr>
                <p:spPr>
                  <a:xfrm>
                    <a:off x="2295431" y="3621936"/>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5" name="Flowchart: Connector 174"/>
                  <p:cNvSpPr/>
                  <p:nvPr/>
                </p:nvSpPr>
                <p:spPr>
                  <a:xfrm>
                    <a:off x="2870622" y="2923268"/>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6" name="Flowchart: Connector 175"/>
                  <p:cNvSpPr/>
                  <p:nvPr/>
                </p:nvSpPr>
                <p:spPr>
                  <a:xfrm>
                    <a:off x="7311006" y="3042020"/>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7" name="Flowchart: Connector 176"/>
                  <p:cNvSpPr/>
                  <p:nvPr/>
                </p:nvSpPr>
                <p:spPr>
                  <a:xfrm>
                    <a:off x="6753707" y="2762948"/>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8" name="Flowchart: Connector 177"/>
                  <p:cNvSpPr/>
                  <p:nvPr/>
                </p:nvSpPr>
                <p:spPr>
                  <a:xfrm>
                    <a:off x="6204501" y="2656076"/>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9" name="Flowchart: Connector 178"/>
                  <p:cNvSpPr/>
                  <p:nvPr/>
                </p:nvSpPr>
                <p:spPr>
                  <a:xfrm>
                    <a:off x="5634442" y="2372097"/>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0" name="Flowchart: Connector 179"/>
                  <p:cNvSpPr/>
                  <p:nvPr/>
                </p:nvSpPr>
                <p:spPr>
                  <a:xfrm>
                    <a:off x="1740109" y="856956"/>
                    <a:ext cx="89065" cy="95002"/>
                  </a:xfrm>
                  <a:prstGeom prst="flowChartConnector">
                    <a:avLst/>
                  </a:prstGeom>
                  <a:solidFill>
                    <a:srgbClr val="001965"/>
                  </a:solidFill>
                  <a:ln>
                    <a:solidFill>
                      <a:srgbClr val="00196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cxnSp>
                <p:nvCxnSpPr>
                  <p:cNvPr id="181" name="Straight Connector 180"/>
                  <p:cNvCxnSpPr>
                    <a:endCxn id="165" idx="2"/>
                  </p:cNvCxnSpPr>
                  <p:nvPr/>
                </p:nvCxnSpPr>
                <p:spPr>
                  <a:xfrm>
                    <a:off x="3019068" y="1149889"/>
                    <a:ext cx="44730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866882" y="815931"/>
                    <a:ext cx="489634" cy="19001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166" idx="6"/>
                  </p:cNvCxnSpPr>
                  <p:nvPr/>
                </p:nvCxnSpPr>
                <p:spPr>
                  <a:xfrm>
                    <a:off x="2454992" y="1041031"/>
                    <a:ext cx="460162" cy="10293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endCxn id="158" idx="2"/>
                  </p:cNvCxnSpPr>
                  <p:nvPr/>
                </p:nvCxnSpPr>
                <p:spPr>
                  <a:xfrm flipV="1">
                    <a:off x="4119514" y="1191470"/>
                    <a:ext cx="467119" cy="2574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4662655" y="1197399"/>
                    <a:ext cx="477189" cy="25929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174" idx="7"/>
                    <a:endCxn id="175" idx="3"/>
                  </p:cNvCxnSpPr>
                  <p:nvPr/>
                </p:nvCxnSpPr>
                <p:spPr>
                  <a:xfrm flipV="1">
                    <a:off x="2371453" y="3004357"/>
                    <a:ext cx="512212" cy="631492"/>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175" idx="7"/>
                    <a:endCxn id="170" idx="3"/>
                  </p:cNvCxnSpPr>
                  <p:nvPr/>
                </p:nvCxnSpPr>
                <p:spPr>
                  <a:xfrm flipV="1">
                    <a:off x="2946644" y="2592719"/>
                    <a:ext cx="494175" cy="344462"/>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170" idx="6"/>
                    <a:endCxn id="173" idx="2"/>
                  </p:cNvCxnSpPr>
                  <p:nvPr/>
                </p:nvCxnSpPr>
                <p:spPr>
                  <a:xfrm flipV="1">
                    <a:off x="3516841" y="2461161"/>
                    <a:ext cx="467851" cy="97970"/>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173" idx="2"/>
                    <a:endCxn id="172" idx="2"/>
                  </p:cNvCxnSpPr>
                  <p:nvPr/>
                </p:nvCxnSpPr>
                <p:spPr>
                  <a:xfrm flipV="1">
                    <a:off x="3984692" y="2346329"/>
                    <a:ext cx="545531" cy="114832"/>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172" idx="6"/>
                    <a:endCxn id="171" idx="2"/>
                  </p:cNvCxnSpPr>
                  <p:nvPr/>
                </p:nvCxnSpPr>
                <p:spPr>
                  <a:xfrm>
                    <a:off x="4619288" y="2346329"/>
                    <a:ext cx="476024" cy="102881"/>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171" idx="6"/>
                    <a:endCxn id="179" idx="2"/>
                  </p:cNvCxnSpPr>
                  <p:nvPr/>
                </p:nvCxnSpPr>
                <p:spPr>
                  <a:xfrm flipV="1">
                    <a:off x="5184377" y="2419598"/>
                    <a:ext cx="450065" cy="29612"/>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180" idx="0"/>
                  </p:cNvCxnSpPr>
                  <p:nvPr/>
                </p:nvCxnSpPr>
                <p:spPr>
                  <a:xfrm>
                    <a:off x="1784642" y="856956"/>
                    <a:ext cx="555322" cy="2769118"/>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5723507" y="2432012"/>
                    <a:ext cx="494037" cy="250391"/>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178" idx="6"/>
                    <a:endCxn id="177" idx="2"/>
                  </p:cNvCxnSpPr>
                  <p:nvPr/>
                </p:nvCxnSpPr>
                <p:spPr>
                  <a:xfrm>
                    <a:off x="6293566" y="2703577"/>
                    <a:ext cx="460141" cy="106872"/>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6842772" y="2827001"/>
                    <a:ext cx="481277" cy="245484"/>
                  </a:xfrm>
                  <a:prstGeom prst="line">
                    <a:avLst/>
                  </a:prstGeom>
                  <a:ln w="19050">
                    <a:solidFill>
                      <a:srgbClr val="001965"/>
                    </a:solidFill>
                    <a:prstDash val="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3555436" y="1153157"/>
                    <a:ext cx="475013" cy="47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5788066" y="1451642"/>
                    <a:ext cx="486100" cy="32070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6350188" y="1801796"/>
                    <a:ext cx="468286" cy="11287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6894496" y="1952396"/>
                    <a:ext cx="478852" cy="27906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endCxn id="160" idx="2"/>
                  </p:cNvCxnSpPr>
                  <p:nvPr/>
                </p:nvCxnSpPr>
                <p:spPr>
                  <a:xfrm flipV="1">
                    <a:off x="5231882" y="1430952"/>
                    <a:ext cx="467119" cy="4949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01" name="TextBox 200"/>
                  <p:cNvSpPr txBox="1"/>
                  <p:nvPr/>
                </p:nvSpPr>
                <p:spPr>
                  <a:xfrm>
                    <a:off x="6139744" y="1381398"/>
                    <a:ext cx="243444" cy="276999"/>
                  </a:xfrm>
                  <a:prstGeom prst="rect">
                    <a:avLst/>
                  </a:prstGeom>
                  <a:noFill/>
                </p:spPr>
                <p:txBody>
                  <a:bodyPr wrap="square" rtlCol="0">
                    <a:spAutoFit/>
                  </a:bodyPr>
                  <a:lstStyle/>
                  <a:p>
                    <a:r>
                      <a:rPr lang="en-GB" sz="1200" dirty="0"/>
                      <a:t>*</a:t>
                    </a:r>
                  </a:p>
                </p:txBody>
              </p:sp>
              <p:sp>
                <p:nvSpPr>
                  <p:cNvPr id="202" name="TextBox 201"/>
                  <p:cNvSpPr txBox="1"/>
                  <p:nvPr/>
                </p:nvSpPr>
                <p:spPr>
                  <a:xfrm>
                    <a:off x="7246599" y="1856541"/>
                    <a:ext cx="243444" cy="276999"/>
                  </a:xfrm>
                  <a:prstGeom prst="rect">
                    <a:avLst/>
                  </a:prstGeom>
                  <a:noFill/>
                </p:spPr>
                <p:txBody>
                  <a:bodyPr wrap="square" rtlCol="0">
                    <a:spAutoFit/>
                  </a:bodyPr>
                  <a:lstStyle/>
                  <a:p>
                    <a:r>
                      <a:rPr lang="en-GB" sz="1200" dirty="0"/>
                      <a:t>*</a:t>
                    </a:r>
                  </a:p>
                </p:txBody>
              </p:sp>
              <p:sp>
                <p:nvSpPr>
                  <p:cNvPr id="203" name="TextBox 202"/>
                  <p:cNvSpPr txBox="1"/>
                  <p:nvPr/>
                </p:nvSpPr>
                <p:spPr>
                  <a:xfrm>
                    <a:off x="6690402" y="1528648"/>
                    <a:ext cx="243444" cy="276999"/>
                  </a:xfrm>
                  <a:prstGeom prst="rect">
                    <a:avLst/>
                  </a:prstGeom>
                  <a:noFill/>
                </p:spPr>
                <p:txBody>
                  <a:bodyPr wrap="square" rtlCol="0">
                    <a:spAutoFit/>
                  </a:bodyPr>
                  <a:lstStyle/>
                  <a:p>
                    <a:r>
                      <a:rPr lang="en-GB" sz="1200" dirty="0"/>
                      <a:t>*</a:t>
                    </a:r>
                  </a:p>
                </p:txBody>
              </p:sp>
              <p:sp>
                <p:nvSpPr>
                  <p:cNvPr id="204" name="TextBox 203"/>
                  <p:cNvSpPr txBox="1"/>
                  <p:nvPr/>
                </p:nvSpPr>
                <p:spPr>
                  <a:xfrm>
                    <a:off x="5021095" y="1084507"/>
                    <a:ext cx="243444" cy="276999"/>
                  </a:xfrm>
                  <a:prstGeom prst="rect">
                    <a:avLst/>
                  </a:prstGeom>
                  <a:noFill/>
                </p:spPr>
                <p:txBody>
                  <a:bodyPr wrap="square" rtlCol="0">
                    <a:spAutoFit/>
                  </a:bodyPr>
                  <a:lstStyle/>
                  <a:p>
                    <a:r>
                      <a:rPr lang="en-GB" sz="1200" dirty="0"/>
                      <a:t>*</a:t>
                    </a:r>
                  </a:p>
                </p:txBody>
              </p:sp>
              <p:sp>
                <p:nvSpPr>
                  <p:cNvPr id="205" name="TextBox 204"/>
                  <p:cNvSpPr txBox="1"/>
                  <p:nvPr/>
                </p:nvSpPr>
                <p:spPr>
                  <a:xfrm>
                    <a:off x="4458561" y="785138"/>
                    <a:ext cx="243444" cy="276999"/>
                  </a:xfrm>
                  <a:prstGeom prst="rect">
                    <a:avLst/>
                  </a:prstGeom>
                  <a:noFill/>
                </p:spPr>
                <p:txBody>
                  <a:bodyPr wrap="square" rtlCol="0">
                    <a:spAutoFit/>
                  </a:bodyPr>
                  <a:lstStyle/>
                  <a:p>
                    <a:r>
                      <a:rPr lang="en-GB" sz="1200" dirty="0"/>
                      <a:t>*</a:t>
                    </a:r>
                  </a:p>
                </p:txBody>
              </p:sp>
              <p:sp>
                <p:nvSpPr>
                  <p:cNvPr id="206" name="TextBox 205"/>
                  <p:cNvSpPr txBox="1"/>
                  <p:nvPr/>
                </p:nvSpPr>
                <p:spPr>
                  <a:xfrm>
                    <a:off x="5576385" y="1024859"/>
                    <a:ext cx="243444" cy="276999"/>
                  </a:xfrm>
                  <a:prstGeom prst="rect">
                    <a:avLst/>
                  </a:prstGeom>
                  <a:noFill/>
                </p:spPr>
                <p:txBody>
                  <a:bodyPr wrap="square" rtlCol="0">
                    <a:spAutoFit/>
                  </a:bodyPr>
                  <a:lstStyle/>
                  <a:p>
                    <a:r>
                      <a:rPr lang="en-GB" sz="1200" dirty="0"/>
                      <a:t>*</a:t>
                    </a:r>
                  </a:p>
                </p:txBody>
              </p:sp>
              <p:sp>
                <p:nvSpPr>
                  <p:cNvPr id="207" name="TextBox 206"/>
                  <p:cNvSpPr txBox="1"/>
                  <p:nvPr/>
                </p:nvSpPr>
                <p:spPr>
                  <a:xfrm>
                    <a:off x="3351081" y="757705"/>
                    <a:ext cx="243444" cy="276999"/>
                  </a:xfrm>
                  <a:prstGeom prst="rect">
                    <a:avLst/>
                  </a:prstGeom>
                  <a:noFill/>
                </p:spPr>
                <p:txBody>
                  <a:bodyPr wrap="square" rtlCol="0">
                    <a:spAutoFit/>
                  </a:bodyPr>
                  <a:lstStyle/>
                  <a:p>
                    <a:r>
                      <a:rPr lang="en-GB" sz="1200" dirty="0"/>
                      <a:t>*</a:t>
                    </a:r>
                  </a:p>
                </p:txBody>
              </p:sp>
              <p:sp>
                <p:nvSpPr>
                  <p:cNvPr id="208" name="TextBox 207"/>
                  <p:cNvSpPr txBox="1"/>
                  <p:nvPr/>
                </p:nvSpPr>
                <p:spPr>
                  <a:xfrm>
                    <a:off x="2789313" y="757734"/>
                    <a:ext cx="243444" cy="276999"/>
                  </a:xfrm>
                  <a:prstGeom prst="rect">
                    <a:avLst/>
                  </a:prstGeom>
                  <a:noFill/>
                </p:spPr>
                <p:txBody>
                  <a:bodyPr wrap="square" rtlCol="0">
                    <a:spAutoFit/>
                  </a:bodyPr>
                  <a:lstStyle/>
                  <a:p>
                    <a:r>
                      <a:rPr lang="en-GB" sz="1200" dirty="0"/>
                      <a:t>*</a:t>
                    </a:r>
                  </a:p>
                </p:txBody>
              </p:sp>
              <p:sp>
                <p:nvSpPr>
                  <p:cNvPr id="209" name="TextBox 208"/>
                  <p:cNvSpPr txBox="1"/>
                  <p:nvPr/>
                </p:nvSpPr>
                <p:spPr>
                  <a:xfrm>
                    <a:off x="2230256" y="640158"/>
                    <a:ext cx="243444" cy="276999"/>
                  </a:xfrm>
                  <a:prstGeom prst="rect">
                    <a:avLst/>
                  </a:prstGeom>
                  <a:noFill/>
                </p:spPr>
                <p:txBody>
                  <a:bodyPr wrap="square" rtlCol="0">
                    <a:spAutoFit/>
                  </a:bodyPr>
                  <a:lstStyle/>
                  <a:p>
                    <a:r>
                      <a:rPr lang="en-GB" sz="1200" dirty="0"/>
                      <a:t>*</a:t>
                    </a:r>
                  </a:p>
                </p:txBody>
              </p:sp>
              <p:sp>
                <p:nvSpPr>
                  <p:cNvPr id="210" name="TextBox 209"/>
                  <p:cNvSpPr txBox="1"/>
                  <p:nvPr/>
                </p:nvSpPr>
                <p:spPr>
                  <a:xfrm>
                    <a:off x="3901235" y="822567"/>
                    <a:ext cx="243444" cy="276999"/>
                  </a:xfrm>
                  <a:prstGeom prst="rect">
                    <a:avLst/>
                  </a:prstGeom>
                  <a:noFill/>
                </p:spPr>
                <p:txBody>
                  <a:bodyPr wrap="square" rtlCol="0">
                    <a:spAutoFit/>
                  </a:bodyPr>
                  <a:lstStyle/>
                  <a:p>
                    <a:r>
                      <a:rPr lang="en-GB" sz="1200" dirty="0"/>
                      <a:t>*</a:t>
                    </a:r>
                  </a:p>
                </p:txBody>
              </p:sp>
            </p:grpSp>
          </p:grpSp>
          <p:grpSp>
            <p:nvGrpSpPr>
              <p:cNvPr id="116" name="Group 115"/>
              <p:cNvGrpSpPr/>
              <p:nvPr/>
            </p:nvGrpSpPr>
            <p:grpSpPr>
              <a:xfrm>
                <a:off x="1591840" y="4552174"/>
                <a:ext cx="5897014" cy="332185"/>
                <a:chOff x="1591840" y="4552174"/>
                <a:chExt cx="5897014" cy="332185"/>
              </a:xfrm>
            </p:grpSpPr>
            <p:cxnSp>
              <p:nvCxnSpPr>
                <p:cNvPr id="132" name="Straight Connector 131"/>
                <p:cNvCxnSpPr/>
                <p:nvPr/>
              </p:nvCxnSpPr>
              <p:spPr>
                <a:xfrm>
                  <a:off x="1811718" y="4552174"/>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613822" y="4562048"/>
                  <a:ext cx="5872348" cy="0"/>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364678" y="4552199"/>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921093" y="4558132"/>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481213" y="4552186"/>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4033415" y="4554147"/>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589599" y="4558119"/>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139845" y="4552181"/>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5699732" y="4562060"/>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6261123" y="4554147"/>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810116" y="4556121"/>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373348" y="4554144"/>
                  <a:ext cx="0" cy="106909"/>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1591840" y="4609575"/>
                  <a:ext cx="274434" cy="261611"/>
                </a:xfrm>
                <a:prstGeom prst="rect">
                  <a:avLst/>
                </a:prstGeom>
                <a:noFill/>
              </p:spPr>
              <p:txBody>
                <a:bodyPr wrap="none" rtlCol="0">
                  <a:spAutoFit/>
                </a:bodyPr>
                <a:lstStyle/>
                <a:p>
                  <a:r>
                    <a:rPr lang="en-GB" sz="1050" dirty="0">
                      <a:solidFill>
                        <a:srgbClr val="001423"/>
                      </a:solidFill>
                    </a:rPr>
                    <a:t>0</a:t>
                  </a:r>
                </a:p>
              </p:txBody>
            </p:sp>
            <p:sp>
              <p:nvSpPr>
                <p:cNvPr id="145" name="TextBox 144"/>
                <p:cNvSpPr txBox="1"/>
                <p:nvPr/>
              </p:nvSpPr>
              <p:spPr>
                <a:xfrm>
                  <a:off x="2152413" y="4609728"/>
                  <a:ext cx="274434" cy="261611"/>
                </a:xfrm>
                <a:prstGeom prst="rect">
                  <a:avLst/>
                </a:prstGeom>
                <a:noFill/>
              </p:spPr>
              <p:txBody>
                <a:bodyPr wrap="none" rtlCol="0">
                  <a:spAutoFit/>
                </a:bodyPr>
                <a:lstStyle/>
                <a:p>
                  <a:r>
                    <a:rPr lang="en-GB" sz="1050" dirty="0">
                      <a:solidFill>
                        <a:srgbClr val="001423"/>
                      </a:solidFill>
                    </a:rPr>
                    <a:t>1</a:t>
                  </a:r>
                </a:p>
              </p:txBody>
            </p:sp>
            <p:sp>
              <p:nvSpPr>
                <p:cNvPr id="146" name="TextBox 145"/>
                <p:cNvSpPr txBox="1"/>
                <p:nvPr/>
              </p:nvSpPr>
              <p:spPr>
                <a:xfrm>
                  <a:off x="3813847" y="4611820"/>
                  <a:ext cx="274434" cy="261611"/>
                </a:xfrm>
                <a:prstGeom prst="rect">
                  <a:avLst/>
                </a:prstGeom>
                <a:noFill/>
              </p:spPr>
              <p:txBody>
                <a:bodyPr wrap="none" rtlCol="0">
                  <a:spAutoFit/>
                </a:bodyPr>
                <a:lstStyle/>
                <a:p>
                  <a:r>
                    <a:rPr lang="en-GB" sz="1050" dirty="0">
                      <a:solidFill>
                        <a:srgbClr val="001423"/>
                      </a:solidFill>
                    </a:rPr>
                    <a:t>4</a:t>
                  </a:r>
                </a:p>
              </p:txBody>
            </p:sp>
            <p:sp>
              <p:nvSpPr>
                <p:cNvPr id="147" name="TextBox 146"/>
                <p:cNvSpPr txBox="1"/>
                <p:nvPr/>
              </p:nvSpPr>
              <p:spPr>
                <a:xfrm>
                  <a:off x="3266783" y="4615513"/>
                  <a:ext cx="274434" cy="261611"/>
                </a:xfrm>
                <a:prstGeom prst="rect">
                  <a:avLst/>
                </a:prstGeom>
                <a:noFill/>
              </p:spPr>
              <p:txBody>
                <a:bodyPr wrap="none" rtlCol="0">
                  <a:spAutoFit/>
                </a:bodyPr>
                <a:lstStyle/>
                <a:p>
                  <a:r>
                    <a:rPr lang="en-GB" sz="1050" dirty="0">
                      <a:solidFill>
                        <a:srgbClr val="001423"/>
                      </a:solidFill>
                    </a:rPr>
                    <a:t>3</a:t>
                  </a:r>
                </a:p>
              </p:txBody>
            </p:sp>
            <p:sp>
              <p:nvSpPr>
                <p:cNvPr id="148" name="TextBox 147"/>
                <p:cNvSpPr txBox="1"/>
                <p:nvPr/>
              </p:nvSpPr>
              <p:spPr>
                <a:xfrm>
                  <a:off x="2704645" y="4614109"/>
                  <a:ext cx="274434" cy="261611"/>
                </a:xfrm>
                <a:prstGeom prst="rect">
                  <a:avLst/>
                </a:prstGeom>
                <a:noFill/>
              </p:spPr>
              <p:txBody>
                <a:bodyPr wrap="none" rtlCol="0">
                  <a:spAutoFit/>
                </a:bodyPr>
                <a:lstStyle/>
                <a:p>
                  <a:r>
                    <a:rPr lang="en-GB" sz="1050" dirty="0">
                      <a:solidFill>
                        <a:srgbClr val="001423"/>
                      </a:solidFill>
                    </a:rPr>
                    <a:t>2</a:t>
                  </a:r>
                </a:p>
              </p:txBody>
            </p:sp>
            <p:sp>
              <p:nvSpPr>
                <p:cNvPr id="149" name="TextBox 148"/>
                <p:cNvSpPr txBox="1"/>
                <p:nvPr/>
              </p:nvSpPr>
              <p:spPr>
                <a:xfrm>
                  <a:off x="7124652" y="4608282"/>
                  <a:ext cx="364202" cy="261611"/>
                </a:xfrm>
                <a:prstGeom prst="rect">
                  <a:avLst/>
                </a:prstGeom>
                <a:noFill/>
              </p:spPr>
              <p:txBody>
                <a:bodyPr wrap="none" rtlCol="0">
                  <a:spAutoFit/>
                </a:bodyPr>
                <a:lstStyle/>
                <a:p>
                  <a:r>
                    <a:rPr lang="en-GB" sz="1050" dirty="0">
                      <a:solidFill>
                        <a:srgbClr val="001423"/>
                      </a:solidFill>
                    </a:rPr>
                    <a:t>10</a:t>
                  </a:r>
                </a:p>
              </p:txBody>
            </p:sp>
            <p:sp>
              <p:nvSpPr>
                <p:cNvPr id="150" name="TextBox 149"/>
                <p:cNvSpPr txBox="1"/>
                <p:nvPr/>
              </p:nvSpPr>
              <p:spPr>
                <a:xfrm>
                  <a:off x="6601975" y="4611820"/>
                  <a:ext cx="274434" cy="261611"/>
                </a:xfrm>
                <a:prstGeom prst="rect">
                  <a:avLst/>
                </a:prstGeom>
                <a:noFill/>
              </p:spPr>
              <p:txBody>
                <a:bodyPr wrap="none" rtlCol="0">
                  <a:spAutoFit/>
                </a:bodyPr>
                <a:lstStyle/>
                <a:p>
                  <a:r>
                    <a:rPr lang="en-GB" sz="1050" dirty="0">
                      <a:solidFill>
                        <a:srgbClr val="001423"/>
                      </a:solidFill>
                    </a:rPr>
                    <a:t>9</a:t>
                  </a:r>
                </a:p>
              </p:txBody>
            </p:sp>
            <p:sp>
              <p:nvSpPr>
                <p:cNvPr id="151" name="TextBox 150"/>
                <p:cNvSpPr txBox="1"/>
                <p:nvPr/>
              </p:nvSpPr>
              <p:spPr>
                <a:xfrm>
                  <a:off x="6049944" y="4614632"/>
                  <a:ext cx="274434" cy="261611"/>
                </a:xfrm>
                <a:prstGeom prst="rect">
                  <a:avLst/>
                </a:prstGeom>
                <a:noFill/>
              </p:spPr>
              <p:txBody>
                <a:bodyPr wrap="none" rtlCol="0">
                  <a:spAutoFit/>
                </a:bodyPr>
                <a:lstStyle/>
                <a:p>
                  <a:r>
                    <a:rPr lang="en-GB" sz="1050" dirty="0">
                      <a:solidFill>
                        <a:srgbClr val="001423"/>
                      </a:solidFill>
                    </a:rPr>
                    <a:t>8</a:t>
                  </a:r>
                </a:p>
              </p:txBody>
            </p:sp>
            <p:sp>
              <p:nvSpPr>
                <p:cNvPr id="152" name="TextBox 151"/>
                <p:cNvSpPr txBox="1"/>
                <p:nvPr/>
              </p:nvSpPr>
              <p:spPr>
                <a:xfrm>
                  <a:off x="5484389" y="4622748"/>
                  <a:ext cx="274434" cy="261611"/>
                </a:xfrm>
                <a:prstGeom prst="rect">
                  <a:avLst/>
                </a:prstGeom>
                <a:noFill/>
              </p:spPr>
              <p:txBody>
                <a:bodyPr wrap="none" rtlCol="0">
                  <a:spAutoFit/>
                </a:bodyPr>
                <a:lstStyle/>
                <a:p>
                  <a:r>
                    <a:rPr lang="en-GB" sz="1050" dirty="0">
                      <a:solidFill>
                        <a:srgbClr val="001423"/>
                      </a:solidFill>
                    </a:rPr>
                    <a:t>7</a:t>
                  </a:r>
                </a:p>
              </p:txBody>
            </p:sp>
            <p:sp>
              <p:nvSpPr>
                <p:cNvPr id="153" name="TextBox 152"/>
                <p:cNvSpPr txBox="1"/>
                <p:nvPr/>
              </p:nvSpPr>
              <p:spPr>
                <a:xfrm>
                  <a:off x="4919807" y="4614109"/>
                  <a:ext cx="274434" cy="261611"/>
                </a:xfrm>
                <a:prstGeom prst="rect">
                  <a:avLst/>
                </a:prstGeom>
                <a:noFill/>
              </p:spPr>
              <p:txBody>
                <a:bodyPr wrap="none" rtlCol="0">
                  <a:spAutoFit/>
                </a:bodyPr>
                <a:lstStyle/>
                <a:p>
                  <a:r>
                    <a:rPr lang="en-GB" sz="1050" dirty="0">
                      <a:solidFill>
                        <a:srgbClr val="001423"/>
                      </a:solidFill>
                    </a:rPr>
                    <a:t>6</a:t>
                  </a:r>
                </a:p>
              </p:txBody>
            </p:sp>
            <p:sp>
              <p:nvSpPr>
                <p:cNvPr id="154" name="TextBox 153"/>
                <p:cNvSpPr txBox="1"/>
                <p:nvPr/>
              </p:nvSpPr>
              <p:spPr>
                <a:xfrm>
                  <a:off x="4373908" y="4615513"/>
                  <a:ext cx="274434" cy="261611"/>
                </a:xfrm>
                <a:prstGeom prst="rect">
                  <a:avLst/>
                </a:prstGeom>
                <a:noFill/>
              </p:spPr>
              <p:txBody>
                <a:bodyPr wrap="none" rtlCol="0">
                  <a:spAutoFit/>
                </a:bodyPr>
                <a:lstStyle/>
                <a:p>
                  <a:r>
                    <a:rPr lang="en-GB" sz="1050" dirty="0">
                      <a:solidFill>
                        <a:srgbClr val="001423"/>
                      </a:solidFill>
                    </a:rPr>
                    <a:t>5</a:t>
                  </a:r>
                </a:p>
              </p:txBody>
            </p:sp>
          </p:grpSp>
          <p:grpSp>
            <p:nvGrpSpPr>
              <p:cNvPr id="117" name="Group 116"/>
              <p:cNvGrpSpPr/>
              <p:nvPr/>
            </p:nvGrpSpPr>
            <p:grpSpPr>
              <a:xfrm>
                <a:off x="1040720" y="700644"/>
                <a:ext cx="681202" cy="3915065"/>
                <a:chOff x="1040720" y="700644"/>
                <a:chExt cx="681202" cy="3915065"/>
              </a:xfrm>
            </p:grpSpPr>
            <p:cxnSp>
              <p:nvCxnSpPr>
                <p:cNvPr id="118" name="Straight Connector 117"/>
                <p:cNvCxnSpPr/>
                <p:nvPr/>
              </p:nvCxnSpPr>
              <p:spPr>
                <a:xfrm>
                  <a:off x="1721922" y="700644"/>
                  <a:ext cx="0" cy="3616037"/>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1624306" y="4244983"/>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1621442" y="3591455"/>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1621442" y="2944098"/>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1618006" y="2290537"/>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1621442" y="1641078"/>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1624306" y="993530"/>
                  <a:ext cx="97616" cy="1"/>
                </a:xfrm>
                <a:prstGeom prst="line">
                  <a:avLst/>
                </a:prstGeom>
                <a:ln w="19050">
                  <a:solidFill>
                    <a:srgbClr val="001423"/>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1271085" y="4354098"/>
                  <a:ext cx="274433" cy="261611"/>
                </a:xfrm>
                <a:prstGeom prst="rect">
                  <a:avLst/>
                </a:prstGeom>
                <a:noFill/>
              </p:spPr>
              <p:txBody>
                <a:bodyPr wrap="none" rtlCol="0">
                  <a:spAutoFit/>
                </a:bodyPr>
                <a:lstStyle/>
                <a:p>
                  <a:r>
                    <a:rPr lang="en-GB" sz="1050" dirty="0">
                      <a:solidFill>
                        <a:srgbClr val="001423"/>
                      </a:solidFill>
                    </a:rPr>
                    <a:t>0</a:t>
                  </a:r>
                </a:p>
              </p:txBody>
            </p:sp>
            <p:sp>
              <p:nvSpPr>
                <p:cNvPr id="126" name="TextBox 125"/>
                <p:cNvSpPr txBox="1"/>
                <p:nvPr/>
              </p:nvSpPr>
              <p:spPr>
                <a:xfrm>
                  <a:off x="1040720" y="751183"/>
                  <a:ext cx="665982" cy="404567"/>
                </a:xfrm>
                <a:prstGeom prst="rect">
                  <a:avLst/>
                </a:prstGeom>
                <a:noFill/>
              </p:spPr>
              <p:txBody>
                <a:bodyPr wrap="none" rtlCol="0">
                  <a:spAutoFit/>
                </a:bodyPr>
                <a:lstStyle/>
                <a:p>
                  <a:r>
                    <a:rPr lang="en-GB" sz="1000" dirty="0">
                      <a:solidFill>
                        <a:srgbClr val="001423"/>
                      </a:solidFill>
                    </a:rPr>
                    <a:t>100</a:t>
                  </a:r>
                </a:p>
              </p:txBody>
            </p:sp>
            <p:sp>
              <p:nvSpPr>
                <p:cNvPr id="127" name="TextBox 126"/>
                <p:cNvSpPr txBox="1"/>
                <p:nvPr/>
              </p:nvSpPr>
              <p:spPr>
                <a:xfrm>
                  <a:off x="1136769" y="1385125"/>
                  <a:ext cx="539340" cy="404567"/>
                </a:xfrm>
                <a:prstGeom prst="rect">
                  <a:avLst/>
                </a:prstGeom>
                <a:noFill/>
              </p:spPr>
              <p:txBody>
                <a:bodyPr wrap="none" rtlCol="0">
                  <a:spAutoFit/>
                </a:bodyPr>
                <a:lstStyle/>
                <a:p>
                  <a:r>
                    <a:rPr lang="en-GB" sz="1000" dirty="0">
                      <a:solidFill>
                        <a:srgbClr val="001423"/>
                      </a:solidFill>
                    </a:rPr>
                    <a:t>98</a:t>
                  </a:r>
                </a:p>
              </p:txBody>
            </p:sp>
            <p:sp>
              <p:nvSpPr>
                <p:cNvPr id="128" name="TextBox 127"/>
                <p:cNvSpPr txBox="1"/>
                <p:nvPr/>
              </p:nvSpPr>
              <p:spPr>
                <a:xfrm>
                  <a:off x="1132151" y="2034361"/>
                  <a:ext cx="539340" cy="404567"/>
                </a:xfrm>
                <a:prstGeom prst="rect">
                  <a:avLst/>
                </a:prstGeom>
                <a:noFill/>
              </p:spPr>
              <p:txBody>
                <a:bodyPr wrap="none" rtlCol="0">
                  <a:spAutoFit/>
                </a:bodyPr>
                <a:lstStyle/>
                <a:p>
                  <a:r>
                    <a:rPr lang="en-GB" sz="1000" dirty="0">
                      <a:solidFill>
                        <a:srgbClr val="001423"/>
                      </a:solidFill>
                    </a:rPr>
                    <a:t>96</a:t>
                  </a:r>
                </a:p>
              </p:txBody>
            </p:sp>
            <p:sp>
              <p:nvSpPr>
                <p:cNvPr id="129" name="TextBox 128"/>
                <p:cNvSpPr txBox="1"/>
                <p:nvPr/>
              </p:nvSpPr>
              <p:spPr>
                <a:xfrm>
                  <a:off x="1135290" y="2684389"/>
                  <a:ext cx="539340" cy="404567"/>
                </a:xfrm>
                <a:prstGeom prst="rect">
                  <a:avLst/>
                </a:prstGeom>
                <a:noFill/>
              </p:spPr>
              <p:txBody>
                <a:bodyPr wrap="none" rtlCol="0">
                  <a:spAutoFit/>
                </a:bodyPr>
                <a:lstStyle/>
                <a:p>
                  <a:r>
                    <a:rPr lang="en-GB" sz="1000" dirty="0">
                      <a:solidFill>
                        <a:srgbClr val="001423"/>
                      </a:solidFill>
                    </a:rPr>
                    <a:t>94</a:t>
                  </a:r>
                </a:p>
              </p:txBody>
            </p:sp>
            <p:sp>
              <p:nvSpPr>
                <p:cNvPr id="130" name="TextBox 129"/>
                <p:cNvSpPr txBox="1"/>
                <p:nvPr/>
              </p:nvSpPr>
              <p:spPr>
                <a:xfrm>
                  <a:off x="1135082" y="3335935"/>
                  <a:ext cx="539340" cy="404567"/>
                </a:xfrm>
                <a:prstGeom prst="rect">
                  <a:avLst/>
                </a:prstGeom>
                <a:noFill/>
              </p:spPr>
              <p:txBody>
                <a:bodyPr wrap="none" rtlCol="0">
                  <a:spAutoFit/>
                </a:bodyPr>
                <a:lstStyle/>
                <a:p>
                  <a:r>
                    <a:rPr lang="en-GB" sz="1000" dirty="0">
                      <a:solidFill>
                        <a:srgbClr val="001423"/>
                      </a:solidFill>
                    </a:rPr>
                    <a:t>92</a:t>
                  </a:r>
                </a:p>
              </p:txBody>
            </p:sp>
            <p:sp>
              <p:nvSpPr>
                <p:cNvPr id="131" name="TextBox 130"/>
                <p:cNvSpPr txBox="1"/>
                <p:nvPr/>
              </p:nvSpPr>
              <p:spPr>
                <a:xfrm>
                  <a:off x="1151338" y="4007005"/>
                  <a:ext cx="539338" cy="404567"/>
                </a:xfrm>
                <a:prstGeom prst="rect">
                  <a:avLst/>
                </a:prstGeom>
                <a:noFill/>
              </p:spPr>
              <p:txBody>
                <a:bodyPr wrap="none" rtlCol="0">
                  <a:spAutoFit/>
                </a:bodyPr>
                <a:lstStyle/>
                <a:p>
                  <a:r>
                    <a:rPr lang="en-GB" sz="1000" dirty="0">
                      <a:solidFill>
                        <a:srgbClr val="001423"/>
                      </a:solidFill>
                    </a:rPr>
                    <a:t>90</a:t>
                  </a:r>
                </a:p>
              </p:txBody>
            </p:sp>
          </p:grpSp>
        </p:grpSp>
        <p:sp>
          <p:nvSpPr>
            <p:cNvPr id="211" name="TextBox 210"/>
            <p:cNvSpPr txBox="1"/>
            <p:nvPr/>
          </p:nvSpPr>
          <p:spPr>
            <a:xfrm>
              <a:off x="268848" y="1135154"/>
              <a:ext cx="771943" cy="215444"/>
            </a:xfrm>
            <a:prstGeom prst="rect">
              <a:avLst/>
            </a:prstGeom>
            <a:noFill/>
          </p:spPr>
          <p:txBody>
            <a:bodyPr wrap="square" rtlCol="0">
              <a:spAutoFit/>
            </a:bodyPr>
            <a:lstStyle/>
            <a:p>
              <a:pPr algn="ctr"/>
              <a:r>
                <a:rPr lang="en-GB" sz="800" dirty="0">
                  <a:solidFill>
                    <a:srgbClr val="001423"/>
                  </a:solidFill>
                </a:rPr>
                <a:t>Weight</a:t>
              </a:r>
            </a:p>
          </p:txBody>
        </p:sp>
        <p:sp>
          <p:nvSpPr>
            <p:cNvPr id="212" name="TextBox 211"/>
            <p:cNvSpPr txBox="1"/>
            <p:nvPr/>
          </p:nvSpPr>
          <p:spPr>
            <a:xfrm rot="16200000">
              <a:off x="-510425" y="2379763"/>
              <a:ext cx="1966097" cy="207153"/>
            </a:xfrm>
            <a:prstGeom prst="rect">
              <a:avLst/>
            </a:prstGeom>
            <a:noFill/>
          </p:spPr>
          <p:txBody>
            <a:bodyPr wrap="square" rtlCol="0">
              <a:spAutoFit/>
            </a:bodyPr>
            <a:lstStyle/>
            <a:p>
              <a:pPr algn="ctr"/>
              <a:r>
                <a:rPr lang="en-GB" sz="800" b="1" dirty="0">
                  <a:solidFill>
                    <a:srgbClr val="001423"/>
                  </a:solidFill>
                </a:rPr>
                <a:t>Estimated mean (kg)</a:t>
              </a:r>
            </a:p>
          </p:txBody>
        </p:sp>
        <p:sp>
          <p:nvSpPr>
            <p:cNvPr id="213" name="TextBox 212"/>
            <p:cNvSpPr txBox="1"/>
            <p:nvPr/>
          </p:nvSpPr>
          <p:spPr>
            <a:xfrm>
              <a:off x="3310223" y="2054680"/>
              <a:ext cx="559769" cy="215444"/>
            </a:xfrm>
            <a:prstGeom prst="rect">
              <a:avLst/>
            </a:prstGeom>
            <a:noFill/>
          </p:spPr>
          <p:txBody>
            <a:bodyPr wrap="none" rtlCol="0">
              <a:spAutoFit/>
            </a:bodyPr>
            <a:lstStyle/>
            <a:p>
              <a:r>
                <a:rPr lang="en-GB" sz="800" dirty="0">
                  <a:solidFill>
                    <a:srgbClr val="001423"/>
                  </a:solidFill>
                </a:rPr>
                <a:t>Control</a:t>
              </a:r>
            </a:p>
          </p:txBody>
        </p:sp>
        <p:sp>
          <p:nvSpPr>
            <p:cNvPr id="214" name="TextBox 213"/>
            <p:cNvSpPr txBox="1"/>
            <p:nvPr/>
          </p:nvSpPr>
          <p:spPr>
            <a:xfrm>
              <a:off x="3117631" y="2554767"/>
              <a:ext cx="822661" cy="215444"/>
            </a:xfrm>
            <a:prstGeom prst="rect">
              <a:avLst/>
            </a:prstGeom>
            <a:noFill/>
          </p:spPr>
          <p:txBody>
            <a:bodyPr wrap="none" rtlCol="0">
              <a:spAutoFit/>
            </a:bodyPr>
            <a:lstStyle/>
            <a:p>
              <a:r>
                <a:rPr lang="en-GB" sz="800" dirty="0">
                  <a:solidFill>
                    <a:srgbClr val="001423"/>
                  </a:solidFill>
                </a:rPr>
                <a:t>Intervention</a:t>
              </a:r>
            </a:p>
          </p:txBody>
        </p:sp>
        <p:sp>
          <p:nvSpPr>
            <p:cNvPr id="215" name="TextBox 214"/>
            <p:cNvSpPr txBox="1"/>
            <p:nvPr/>
          </p:nvSpPr>
          <p:spPr>
            <a:xfrm>
              <a:off x="1903117" y="2909434"/>
              <a:ext cx="2227821" cy="338554"/>
            </a:xfrm>
            <a:prstGeom prst="rect">
              <a:avLst/>
            </a:prstGeom>
            <a:noFill/>
          </p:spPr>
          <p:txBody>
            <a:bodyPr wrap="square" rtlCol="0">
              <a:spAutoFit/>
            </a:bodyPr>
            <a:lstStyle/>
            <a:p>
              <a:r>
                <a:rPr lang="en-GB" sz="800" b="1" dirty="0">
                  <a:solidFill>
                    <a:srgbClr val="001423"/>
                  </a:solidFill>
                </a:rPr>
                <a:t>Main effect, -4 (95% CI, -5 to -3)</a:t>
              </a:r>
            </a:p>
            <a:p>
              <a:r>
                <a:rPr lang="en-GB" sz="800" b="1" dirty="0">
                  <a:solidFill>
                    <a:srgbClr val="001423"/>
                  </a:solidFill>
                </a:rPr>
                <a:t>P&lt;0.001</a:t>
              </a:r>
            </a:p>
          </p:txBody>
        </p:sp>
        <p:sp>
          <p:nvSpPr>
            <p:cNvPr id="216" name="TextBox 215"/>
            <p:cNvSpPr txBox="1"/>
            <p:nvPr/>
          </p:nvSpPr>
          <p:spPr>
            <a:xfrm>
              <a:off x="2262765" y="3656696"/>
              <a:ext cx="431877" cy="215444"/>
            </a:xfrm>
            <a:prstGeom prst="rect">
              <a:avLst/>
            </a:prstGeom>
            <a:noFill/>
          </p:spPr>
          <p:txBody>
            <a:bodyPr wrap="none" rtlCol="0">
              <a:spAutoFit/>
            </a:bodyPr>
            <a:lstStyle/>
            <a:p>
              <a:r>
                <a:rPr lang="en-GB" sz="800" b="1" dirty="0">
                  <a:solidFill>
                    <a:srgbClr val="001423"/>
                  </a:solidFill>
                </a:rPr>
                <a:t>Year</a:t>
              </a:r>
            </a:p>
          </p:txBody>
        </p:sp>
      </p:grpSp>
    </p:spTree>
    <p:extLst>
      <p:ext uri="{BB962C8B-B14F-4D97-AF65-F5344CB8AC3E}">
        <p14:creationId xmlns="" xmlns:p14="http://schemas.microsoft.com/office/powerpoint/2010/main" val="819184893"/>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περιεχομένου"/>
          <p:cNvSpPr>
            <a:spLocks noGrp="1"/>
          </p:cNvSpPr>
          <p:nvPr>
            <p:ph idx="1"/>
          </p:nvPr>
        </p:nvSpPr>
        <p:spPr>
          <a:xfrm>
            <a:off x="316800" y="699655"/>
            <a:ext cx="8510400" cy="3941617"/>
          </a:xfrm>
        </p:spPr>
        <p:txBody>
          <a:bodyPr/>
          <a:lstStyle/>
          <a:p>
            <a:pPr>
              <a:lnSpc>
                <a:spcPct val="150000"/>
              </a:lnSpc>
            </a:pPr>
            <a:r>
              <a:rPr lang="en-US" sz="2000" dirty="0"/>
              <a:t>55% </a:t>
            </a:r>
            <a:r>
              <a:rPr lang="el-GR" sz="2000" dirty="0"/>
              <a:t>της ομάδας </a:t>
            </a:r>
            <a:r>
              <a:rPr lang="en-US" sz="2000" dirty="0"/>
              <a:t>ILI </a:t>
            </a:r>
            <a:r>
              <a:rPr lang="el-GR" sz="2000" dirty="0"/>
              <a:t>κατέγραψαν </a:t>
            </a:r>
            <a:r>
              <a:rPr lang="en-US" sz="2000" dirty="0"/>
              <a:t>≥7% </a:t>
            </a:r>
            <a:r>
              <a:rPr lang="el-GR" sz="2000" dirty="0"/>
              <a:t>απώλεια βάρους</a:t>
            </a:r>
            <a:r>
              <a:rPr lang="en-US" sz="2000" dirty="0"/>
              <a:t> vs. 7% </a:t>
            </a:r>
            <a:r>
              <a:rPr lang="el-GR" sz="2000" dirty="0"/>
              <a:t>στην ομάδα ελέγχου</a:t>
            </a:r>
            <a:r>
              <a:rPr lang="en-US" sz="2000" dirty="0"/>
              <a:t>.</a:t>
            </a:r>
            <a:endParaRPr lang="el-GR" sz="2000" dirty="0"/>
          </a:p>
          <a:p>
            <a:pPr>
              <a:lnSpc>
                <a:spcPct val="150000"/>
              </a:lnSpc>
            </a:pPr>
            <a:r>
              <a:rPr lang="en-US" sz="2000" dirty="0"/>
              <a:t> </a:t>
            </a:r>
            <a:r>
              <a:rPr lang="el-GR" sz="2000" dirty="0"/>
              <a:t>Ύφεση ΣΔ</a:t>
            </a:r>
            <a:r>
              <a:rPr lang="en-US" sz="2000" dirty="0"/>
              <a:t>2 </a:t>
            </a:r>
            <a:r>
              <a:rPr lang="el-GR" sz="2000" dirty="0"/>
              <a:t>σε </a:t>
            </a:r>
            <a:r>
              <a:rPr lang="en-US" sz="2000" dirty="0"/>
              <a:t>11.2% </a:t>
            </a:r>
            <a:r>
              <a:rPr lang="el-GR" sz="2000" dirty="0"/>
              <a:t>(</a:t>
            </a:r>
            <a:r>
              <a:rPr lang="en-US" sz="2000" dirty="0"/>
              <a:t>ILI </a:t>
            </a:r>
            <a:r>
              <a:rPr lang="el-GR" sz="2000" dirty="0"/>
              <a:t>) </a:t>
            </a:r>
            <a:r>
              <a:rPr lang="en-US" sz="2000" dirty="0"/>
              <a:t>vs. 2.0% </a:t>
            </a:r>
            <a:r>
              <a:rPr lang="el-GR" sz="2000" dirty="0"/>
              <a:t>(ομάδα ελέγχου)</a:t>
            </a:r>
            <a:r>
              <a:rPr lang="en-US" sz="2000" dirty="0"/>
              <a:t> </a:t>
            </a:r>
            <a:endParaRPr lang="el-GR" sz="2000" dirty="0"/>
          </a:p>
          <a:p>
            <a:pPr>
              <a:lnSpc>
                <a:spcPct val="150000"/>
              </a:lnSpc>
            </a:pPr>
            <a:r>
              <a:rPr lang="el-GR" sz="2000" dirty="0"/>
              <a:t>Κατά το 5</a:t>
            </a:r>
            <a:r>
              <a:rPr lang="el-GR" sz="2000" baseline="30000" dirty="0"/>
              <a:t>ο</a:t>
            </a:r>
            <a:r>
              <a:rPr lang="el-GR" sz="2000" dirty="0"/>
              <a:t> έτος </a:t>
            </a:r>
            <a:r>
              <a:rPr lang="en-US" sz="2000" dirty="0"/>
              <a:t>follow-up, </a:t>
            </a:r>
            <a:r>
              <a:rPr lang="el-GR" sz="2000" dirty="0"/>
              <a:t>η ομάδα </a:t>
            </a:r>
            <a:r>
              <a:rPr lang="en-US" sz="2000" dirty="0"/>
              <a:t>ILI </a:t>
            </a:r>
            <a:r>
              <a:rPr lang="el-GR" sz="2000" dirty="0"/>
              <a:t>,εμφάνισε απώλεια του οφέλους στο βάρος (50%) </a:t>
            </a:r>
          </a:p>
          <a:p>
            <a:pPr>
              <a:lnSpc>
                <a:spcPct val="150000"/>
              </a:lnSpc>
            </a:pPr>
            <a:r>
              <a:rPr lang="el-GR" sz="2000" dirty="0"/>
              <a:t>Η μακροχρόνια διατήρηση της απώλειας βάρους παραμένει σημαντική πρόκληση</a:t>
            </a:r>
          </a:p>
        </p:txBody>
      </p:sp>
      <p:sp>
        <p:nvSpPr>
          <p:cNvPr id="3" name="2 - Τίτλος"/>
          <p:cNvSpPr>
            <a:spLocks noGrp="1"/>
          </p:cNvSpPr>
          <p:nvPr>
            <p:ph type="title"/>
          </p:nvPr>
        </p:nvSpPr>
        <p:spPr>
          <a:xfrm>
            <a:off x="316800" y="207818"/>
            <a:ext cx="8510400" cy="391412"/>
          </a:xfrm>
        </p:spPr>
        <p:txBody>
          <a:bodyPr>
            <a:normAutofit fontScale="90000"/>
          </a:bodyPr>
          <a:lstStyle/>
          <a:p>
            <a:r>
              <a:rPr lang="el-GR" dirty="0"/>
              <a:t>                          </a:t>
            </a:r>
            <a:r>
              <a:rPr lang="en-GB" sz="2400" dirty="0">
                <a:solidFill>
                  <a:srgbClr val="009FDA"/>
                </a:solidFill>
              </a:rPr>
              <a:t>The</a:t>
            </a:r>
            <a:r>
              <a:rPr lang="el-GR" sz="2400" dirty="0">
                <a:solidFill>
                  <a:srgbClr val="009FDA"/>
                </a:solidFill>
              </a:rPr>
              <a:t> </a:t>
            </a:r>
            <a:r>
              <a:rPr lang="en-GB" sz="2400" dirty="0">
                <a:solidFill>
                  <a:srgbClr val="009FDA"/>
                </a:solidFill>
              </a:rPr>
              <a:t>Look Ahead Trial</a:t>
            </a:r>
            <a:endParaRPr lang="el-GR" dirty="0"/>
          </a:p>
        </p:txBody>
      </p:sp>
      <p:sp>
        <p:nvSpPr>
          <p:cNvPr id="4" name="3 - Θέση κειμένου"/>
          <p:cNvSpPr>
            <a:spLocks noGrp="1"/>
          </p:cNvSpPr>
          <p:nvPr>
            <p:ph type="body" sz="quarter" idx="10"/>
          </p:nvPr>
        </p:nvSpPr>
        <p:spPr/>
        <p:txBody>
          <a:bodyPr/>
          <a:lstStyle/>
          <a:p>
            <a:endParaRPr lang="el-GR"/>
          </a:p>
        </p:txBody>
      </p:sp>
    </p:spTree>
    <p:extLst>
      <p:ext uri="{BB962C8B-B14F-4D97-AF65-F5344CB8AC3E}">
        <p14:creationId xmlns="" xmlns:p14="http://schemas.microsoft.com/office/powerpoint/2010/main" val="332015031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1267" y="242796"/>
            <a:ext cx="8509000" cy="390525"/>
          </a:xfrm>
        </p:spPr>
        <p:txBody>
          <a:bodyPr>
            <a:normAutofit fontScale="90000"/>
          </a:bodyPr>
          <a:lstStyle/>
          <a:p>
            <a:r>
              <a:rPr lang="el-GR" dirty="0"/>
              <a:t>                                    </a:t>
            </a:r>
            <a:r>
              <a:rPr lang="en-US" dirty="0" smtClean="0"/>
              <a:t>        </a:t>
            </a:r>
            <a:r>
              <a:rPr lang="el-GR" dirty="0" smtClean="0"/>
              <a:t> </a:t>
            </a:r>
            <a:r>
              <a:rPr lang="el-GR" dirty="0"/>
              <a:t>Συμπεράσματα</a:t>
            </a:r>
            <a:endParaRPr lang="en-GB" dirty="0"/>
          </a:p>
        </p:txBody>
      </p:sp>
      <p:sp>
        <p:nvSpPr>
          <p:cNvPr id="4" name="Text Placeholder 3"/>
          <p:cNvSpPr>
            <a:spLocks noGrp="1"/>
          </p:cNvSpPr>
          <p:nvPr>
            <p:ph type="body" sz="quarter" idx="10"/>
          </p:nvPr>
        </p:nvSpPr>
        <p:spPr>
          <a:xfrm>
            <a:off x="335346" y="3942936"/>
            <a:ext cx="8667752" cy="407789"/>
          </a:xfrm>
        </p:spPr>
        <p:txBody>
          <a:bodyPr anchor="b">
            <a:normAutofit fontScale="77500" lnSpcReduction="20000"/>
          </a:bodyPr>
          <a:lstStyle/>
          <a:p>
            <a:r>
              <a:rPr lang="en-GB" dirty="0">
                <a:solidFill>
                  <a:srgbClr val="82786F"/>
                </a:solidFill>
              </a:rPr>
              <a:t/>
            </a:r>
            <a:br>
              <a:rPr lang="en-GB" dirty="0">
                <a:solidFill>
                  <a:srgbClr val="82786F"/>
                </a:solidFill>
              </a:rPr>
            </a:br>
            <a:r>
              <a:rPr lang="en-GB" sz="1200" b="1" dirty="0">
                <a:solidFill>
                  <a:srgbClr val="82786F"/>
                </a:solidFill>
              </a:rPr>
              <a:t>The Look AHEAD Research Group, Wing RR, Bolin P, et al </a:t>
            </a:r>
            <a:r>
              <a:rPr lang="en-GB" sz="1200" b="1" i="1" dirty="0">
                <a:solidFill>
                  <a:srgbClr val="82786F"/>
                </a:solidFill>
              </a:rPr>
              <a:t>N </a:t>
            </a:r>
            <a:r>
              <a:rPr lang="en-GB" sz="1200" b="1" i="1" dirty="0" err="1">
                <a:solidFill>
                  <a:srgbClr val="82786F"/>
                </a:solidFill>
              </a:rPr>
              <a:t>Engl</a:t>
            </a:r>
            <a:r>
              <a:rPr lang="en-GB" sz="1200" b="1" i="1" dirty="0">
                <a:solidFill>
                  <a:srgbClr val="82786F"/>
                </a:solidFill>
              </a:rPr>
              <a:t> J Med </a:t>
            </a:r>
            <a:r>
              <a:rPr lang="en-GB" sz="1200" b="1" dirty="0">
                <a:solidFill>
                  <a:srgbClr val="82786F"/>
                </a:solidFill>
              </a:rPr>
              <a:t>2013;369:145–154; Fox CS et. al. </a:t>
            </a:r>
            <a:r>
              <a:rPr lang="en-GB" sz="1200" b="1" i="1" dirty="0">
                <a:solidFill>
                  <a:srgbClr val="82786F"/>
                </a:solidFill>
              </a:rPr>
              <a:t>Diabetes Care </a:t>
            </a:r>
            <a:r>
              <a:rPr lang="en-GB" sz="1200" b="1" dirty="0">
                <a:solidFill>
                  <a:srgbClr val="82786F"/>
                </a:solidFill>
              </a:rPr>
              <a:t>2015 Sep;38(9):1777-803</a:t>
            </a:r>
          </a:p>
        </p:txBody>
      </p:sp>
      <p:sp>
        <p:nvSpPr>
          <p:cNvPr id="11" name="Content Placeholder 10"/>
          <p:cNvSpPr>
            <a:spLocks noGrp="1"/>
          </p:cNvSpPr>
          <p:nvPr>
            <p:ph idx="1"/>
          </p:nvPr>
        </p:nvSpPr>
        <p:spPr>
          <a:xfrm>
            <a:off x="386155" y="792775"/>
            <a:ext cx="8510400" cy="2657475"/>
          </a:xfrm>
        </p:spPr>
        <p:txBody>
          <a:bodyPr/>
          <a:lstStyle/>
          <a:p>
            <a:pPr>
              <a:lnSpc>
                <a:spcPct val="150000"/>
              </a:lnSpc>
              <a:buClr>
                <a:srgbClr val="001965"/>
              </a:buClr>
              <a:buFont typeface="Arial" panose="020B0604020202020204" pitchFamily="34" charset="0"/>
              <a:buChar char="•"/>
            </a:pPr>
            <a:r>
              <a:rPr lang="el-GR" dirty="0">
                <a:solidFill>
                  <a:schemeClr val="tx1"/>
                </a:solidFill>
                <a:sym typeface="Verdana"/>
              </a:rPr>
              <a:t>Υπήρξε μειωμένη χρήση </a:t>
            </a:r>
            <a:r>
              <a:rPr lang="el-GR" dirty="0" err="1">
                <a:solidFill>
                  <a:schemeClr val="tx1"/>
                </a:solidFill>
                <a:sym typeface="Verdana"/>
              </a:rPr>
              <a:t>καρδιο</a:t>
            </a:r>
            <a:r>
              <a:rPr lang="el-GR" dirty="0">
                <a:solidFill>
                  <a:schemeClr val="tx1"/>
                </a:solidFill>
                <a:sym typeface="Verdana"/>
              </a:rPr>
              <a:t>-προστατευτικών φαρμάκων, ιδιαίτερα </a:t>
            </a:r>
            <a:r>
              <a:rPr lang="el-GR" dirty="0" err="1">
                <a:solidFill>
                  <a:schemeClr val="tx1"/>
                </a:solidFill>
                <a:sym typeface="Verdana"/>
              </a:rPr>
              <a:t>στατινών</a:t>
            </a:r>
            <a:r>
              <a:rPr lang="el-GR" dirty="0">
                <a:solidFill>
                  <a:schemeClr val="tx1"/>
                </a:solidFill>
                <a:sym typeface="Verdana"/>
              </a:rPr>
              <a:t>, στην ομάδα παρέμβασης, που προέκυψε από τη βελτίωση των παραγόντων κινδύνου με την παρέμβαση στον τρόπο ζωής</a:t>
            </a:r>
          </a:p>
          <a:p>
            <a:endParaRPr lang="en-GB" dirty="0">
              <a:solidFill>
                <a:schemeClr val="tx1"/>
              </a:solidFill>
              <a:sym typeface="Verdana"/>
            </a:endParaRPr>
          </a:p>
          <a:p>
            <a:endParaRPr lang="en-GB" dirty="0">
              <a:solidFill>
                <a:schemeClr val="tx1"/>
              </a:solidFill>
            </a:endParaRPr>
          </a:p>
        </p:txBody>
      </p:sp>
      <p:sp>
        <p:nvSpPr>
          <p:cNvPr id="12" name="Rounded Rectangle 11"/>
          <p:cNvSpPr/>
          <p:nvPr/>
        </p:nvSpPr>
        <p:spPr>
          <a:xfrm>
            <a:off x="414022" y="2308858"/>
            <a:ext cx="8482533" cy="1028701"/>
          </a:xfrm>
          <a:prstGeom prst="round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l-GR" sz="1400" dirty="0">
                <a:solidFill>
                  <a:srgbClr val="FFFFFF"/>
                </a:solidFill>
                <a:sym typeface="Verdana"/>
              </a:rPr>
              <a:t>Η εντατική παρέμβαση στον τρόπο ζωής, μπορεί με ασφάλεια να οδηγήσει σε απώλεια βάρους και μείωση αναγκών φαρμακευτικής αγωγής για τον έλεγχο των παραγόντων κινδύνου ,χωρίς ταυτόχρονη αύξηση του κινδύνου εμφάνισης καρδιαγγειακών </a:t>
            </a:r>
            <a:r>
              <a:rPr lang="el-GR" sz="1400" dirty="0" err="1">
                <a:solidFill>
                  <a:srgbClr val="FFFFFF"/>
                </a:solidFill>
                <a:sym typeface="Verdana"/>
              </a:rPr>
              <a:t>συμβαμάτων</a:t>
            </a:r>
            <a:r>
              <a:rPr lang="el-GR" sz="1400" dirty="0">
                <a:solidFill>
                  <a:srgbClr val="FFFFFF"/>
                </a:solidFill>
                <a:sym typeface="Verdana"/>
              </a:rPr>
              <a:t> </a:t>
            </a:r>
            <a:endParaRPr lang="en-GB" sz="1400" dirty="0">
              <a:solidFill>
                <a:srgbClr val="FFFFFF"/>
              </a:solidFill>
              <a:sym typeface="Verdana"/>
            </a:endParaRPr>
          </a:p>
        </p:txBody>
      </p:sp>
    </p:spTree>
    <p:extLst>
      <p:ext uri="{BB962C8B-B14F-4D97-AF65-F5344CB8AC3E}">
        <p14:creationId xmlns="" xmlns:p14="http://schemas.microsoft.com/office/powerpoint/2010/main" val="126341713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l-GR" dirty="0" smtClean="0"/>
              <a:t>Πρωτογενής </a:t>
            </a:r>
            <a:r>
              <a:rPr lang="el-GR" dirty="0"/>
              <a:t>πρόληψη </a:t>
            </a:r>
            <a:r>
              <a:rPr lang="en-GB" sz="2000" dirty="0"/>
              <a:t>CVD </a:t>
            </a:r>
            <a:r>
              <a:rPr lang="el-GR" sz="2000" dirty="0"/>
              <a:t>μέσω μεσογειακής διατροφής</a:t>
            </a:r>
            <a:r>
              <a:rPr lang="en-GB" sz="2000" dirty="0"/>
              <a:t/>
            </a:r>
            <a:br>
              <a:rPr lang="en-GB" sz="2000" dirty="0"/>
            </a:br>
            <a:r>
              <a:rPr lang="el-GR" sz="2000" dirty="0"/>
              <a:t>                                  </a:t>
            </a:r>
            <a:r>
              <a:rPr lang="en-US" sz="2000" dirty="0" smtClean="0"/>
              <a:t>           </a:t>
            </a:r>
            <a:r>
              <a:rPr lang="el-GR" dirty="0" smtClean="0"/>
              <a:t>Μελέτη </a:t>
            </a:r>
            <a:r>
              <a:rPr lang="en-GB" sz="1800" dirty="0">
                <a:solidFill>
                  <a:srgbClr val="009FDA"/>
                </a:solidFill>
              </a:rPr>
              <a:t>PREDIMED</a:t>
            </a:r>
          </a:p>
        </p:txBody>
      </p:sp>
      <p:sp>
        <p:nvSpPr>
          <p:cNvPr id="4" name="Text Placeholder 3"/>
          <p:cNvSpPr>
            <a:spLocks noGrp="1"/>
          </p:cNvSpPr>
          <p:nvPr>
            <p:ph type="body" sz="quarter" idx="10"/>
          </p:nvPr>
        </p:nvSpPr>
        <p:spPr>
          <a:xfrm>
            <a:off x="330202" y="4438129"/>
            <a:ext cx="9029700" cy="525884"/>
          </a:xfrm>
        </p:spPr>
        <p:txBody>
          <a:bodyPr anchor="b">
            <a:normAutofit fontScale="92500" lnSpcReduction="10000"/>
          </a:bodyPr>
          <a:lstStyle/>
          <a:p>
            <a:r>
              <a:rPr lang="en-US" sz="800" dirty="0">
                <a:solidFill>
                  <a:srgbClr val="82786F"/>
                </a:solidFill>
              </a:rPr>
              <a:t/>
            </a:r>
            <a:br>
              <a:rPr lang="en-US" sz="800" dirty="0">
                <a:solidFill>
                  <a:srgbClr val="82786F"/>
                </a:solidFill>
              </a:rPr>
            </a:br>
            <a:r>
              <a:rPr lang="en-GB" sz="1200" b="1" dirty="0">
                <a:solidFill>
                  <a:srgbClr val="82786F"/>
                </a:solidFill>
              </a:rPr>
              <a:t/>
            </a:r>
            <a:br>
              <a:rPr lang="en-GB" sz="1200" b="1" dirty="0">
                <a:solidFill>
                  <a:srgbClr val="82786F"/>
                </a:solidFill>
              </a:rPr>
            </a:br>
            <a:r>
              <a:rPr lang="en-GB" sz="1200" b="1" dirty="0" err="1">
                <a:solidFill>
                  <a:srgbClr val="82786F"/>
                </a:solidFill>
              </a:rPr>
              <a:t>Estruch</a:t>
            </a:r>
            <a:r>
              <a:rPr lang="en-GB" sz="1200" b="1" dirty="0">
                <a:solidFill>
                  <a:srgbClr val="82786F"/>
                </a:solidFill>
              </a:rPr>
              <a:t> R et al. </a:t>
            </a:r>
            <a:r>
              <a:rPr lang="en-GB" sz="1200" b="1" i="1" dirty="0">
                <a:solidFill>
                  <a:srgbClr val="82786F"/>
                </a:solidFill>
              </a:rPr>
              <a:t>N </a:t>
            </a:r>
            <a:r>
              <a:rPr lang="en-GB" sz="1200" b="1" i="1" dirty="0" err="1">
                <a:solidFill>
                  <a:srgbClr val="82786F"/>
                </a:solidFill>
              </a:rPr>
              <a:t>Engl</a:t>
            </a:r>
            <a:r>
              <a:rPr lang="en-GB" sz="1200" b="1" i="1" dirty="0">
                <a:solidFill>
                  <a:srgbClr val="82786F"/>
                </a:solidFill>
              </a:rPr>
              <a:t> J Med </a:t>
            </a:r>
            <a:r>
              <a:rPr lang="en-GB" sz="1200" b="1" dirty="0">
                <a:solidFill>
                  <a:srgbClr val="82786F"/>
                </a:solidFill>
              </a:rPr>
              <a:t>2013;368:1279–1290;published correction </a:t>
            </a:r>
            <a:r>
              <a:rPr lang="en-GB" sz="1200" b="1" i="1" dirty="0">
                <a:solidFill>
                  <a:srgbClr val="82786F"/>
                </a:solidFill>
              </a:rPr>
              <a:t>N </a:t>
            </a:r>
            <a:r>
              <a:rPr lang="en-GB" sz="1200" b="1" i="1" dirty="0" err="1">
                <a:solidFill>
                  <a:srgbClr val="82786F"/>
                </a:solidFill>
              </a:rPr>
              <a:t>Engl</a:t>
            </a:r>
            <a:r>
              <a:rPr lang="en-GB" sz="1200" b="1" i="1" dirty="0">
                <a:solidFill>
                  <a:srgbClr val="82786F"/>
                </a:solidFill>
              </a:rPr>
              <a:t> J Med</a:t>
            </a:r>
            <a:r>
              <a:rPr lang="en-GB" sz="1200" b="1" dirty="0">
                <a:solidFill>
                  <a:srgbClr val="82786F"/>
                </a:solidFill>
              </a:rPr>
              <a:t> 2014;370:886</a:t>
            </a:r>
            <a:r>
              <a:rPr lang="el-GR" sz="1200" b="1" dirty="0">
                <a:solidFill>
                  <a:srgbClr val="82786F"/>
                </a:solidFill>
              </a:rPr>
              <a:t>  </a:t>
            </a:r>
            <a:endParaRPr lang="en-GB" sz="1200" b="1" dirty="0">
              <a:solidFill>
                <a:srgbClr val="82786F"/>
              </a:solidFill>
            </a:endParaRPr>
          </a:p>
        </p:txBody>
      </p:sp>
      <p:cxnSp>
        <p:nvCxnSpPr>
          <p:cNvPr id="9" name="Straight Connector 8"/>
          <p:cNvCxnSpPr/>
          <p:nvPr/>
        </p:nvCxnSpPr>
        <p:spPr>
          <a:xfrm>
            <a:off x="2293626" y="1816419"/>
            <a:ext cx="508568" cy="0"/>
          </a:xfrm>
          <a:prstGeom prst="line">
            <a:avLst/>
          </a:prstGeom>
          <a:ln w="19050">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556306" y="1355015"/>
            <a:ext cx="334296" cy="457200"/>
          </a:xfrm>
          <a:prstGeom prst="line">
            <a:avLst/>
          </a:prstGeom>
          <a:ln w="19050">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56306" y="1816419"/>
            <a:ext cx="334296" cy="0"/>
          </a:xfrm>
          <a:prstGeom prst="line">
            <a:avLst/>
          </a:prstGeom>
          <a:ln w="19050">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56306" y="1816419"/>
            <a:ext cx="334296" cy="457200"/>
          </a:xfrm>
          <a:prstGeom prst="line">
            <a:avLst/>
          </a:prstGeom>
          <a:ln w="19050">
            <a:solidFill>
              <a:srgbClr val="82786F"/>
            </a:solidFill>
          </a:ln>
        </p:spPr>
        <p:style>
          <a:lnRef idx="1">
            <a:schemeClr val="accent1"/>
          </a:lnRef>
          <a:fillRef idx="0">
            <a:schemeClr val="accent1"/>
          </a:fillRef>
          <a:effectRef idx="0">
            <a:schemeClr val="accent1"/>
          </a:effectRef>
          <a:fontRef idx="minor">
            <a:schemeClr val="tx1"/>
          </a:fontRef>
        </p:style>
      </p:cxnSp>
      <p:graphicFrame>
        <p:nvGraphicFramePr>
          <p:cNvPr id="37" name="Table 36"/>
          <p:cNvGraphicFramePr>
            <a:graphicFrameLocks noGrp="1"/>
          </p:cNvGraphicFramePr>
          <p:nvPr>
            <p:extLst>
              <p:ext uri="{D42A27DB-BD31-4B8C-83A1-F6EECF244321}">
                <p14:modId xmlns="" xmlns:p14="http://schemas.microsoft.com/office/powerpoint/2010/main" val="1362947416"/>
              </p:ext>
            </p:extLst>
          </p:nvPr>
        </p:nvGraphicFramePr>
        <p:xfrm>
          <a:off x="328613" y="2837111"/>
          <a:ext cx="8510587" cy="1601018"/>
        </p:xfrm>
        <a:graphic>
          <a:graphicData uri="http://schemas.openxmlformats.org/drawingml/2006/table">
            <a:tbl>
              <a:tblPr firstRow="1" bandRow="1">
                <a:tableStyleId>{69012ECD-51FC-41F1-AA8D-1B2483CD663E}</a:tableStyleId>
              </a:tblPr>
              <a:tblGrid>
                <a:gridCol w="1957387">
                  <a:extLst>
                    <a:ext uri="{9D8B030D-6E8A-4147-A177-3AD203B41FA5}">
                      <a16:colId xmlns="" xmlns:a16="http://schemas.microsoft.com/office/drawing/2014/main" val="20000"/>
                    </a:ext>
                  </a:extLst>
                </a:gridCol>
                <a:gridCol w="3258670">
                  <a:extLst>
                    <a:ext uri="{9D8B030D-6E8A-4147-A177-3AD203B41FA5}">
                      <a16:colId xmlns="" xmlns:a16="http://schemas.microsoft.com/office/drawing/2014/main" val="20001"/>
                    </a:ext>
                  </a:extLst>
                </a:gridCol>
                <a:gridCol w="3294530">
                  <a:extLst>
                    <a:ext uri="{9D8B030D-6E8A-4147-A177-3AD203B41FA5}">
                      <a16:colId xmlns="" xmlns:a16="http://schemas.microsoft.com/office/drawing/2014/main" val="20002"/>
                    </a:ext>
                  </a:extLst>
                </a:gridCol>
              </a:tblGrid>
              <a:tr h="283579">
                <a:tc>
                  <a:txBody>
                    <a:bodyPr/>
                    <a:lstStyle/>
                    <a:p>
                      <a:r>
                        <a:rPr lang="en-GB" sz="900" dirty="0"/>
                        <a:t>Endpoint</a:t>
                      </a:r>
                    </a:p>
                  </a:txBody>
                  <a:tcPr anchor="ctr">
                    <a:lnL w="9525" cap="flat" cmpd="sng" algn="ctr">
                      <a:noFill/>
                      <a:prstDash val="solid"/>
                    </a:lnL>
                    <a:lnR w="9525" cap="flat" cmpd="sng" algn="ctr">
                      <a:solidFill>
                        <a:srgbClr val="001965"/>
                      </a:solidFill>
                      <a:prstDash val="solid"/>
                      <a:round/>
                      <a:headEnd type="none" w="med" len="med"/>
                      <a:tailEnd type="none" w="med" len="med"/>
                    </a:lnR>
                    <a:lnT w="9525" cap="flat" cmpd="sng" algn="ctr">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1965"/>
                    </a:solidFill>
                  </a:tcPr>
                </a:tc>
                <a:tc>
                  <a:txBody>
                    <a:bodyPr/>
                    <a:lstStyle/>
                    <a:p>
                      <a:pPr algn="ctr"/>
                      <a:r>
                        <a:rPr lang="en-GB" sz="900" dirty="0"/>
                        <a:t>HR</a:t>
                      </a:r>
                      <a:r>
                        <a:rPr lang="en-GB" sz="900" baseline="0" dirty="0"/>
                        <a:t> EVOO vs control</a:t>
                      </a:r>
                      <a:endParaRPr lang="en-GB" sz="900" dirty="0"/>
                    </a:p>
                  </a:txBody>
                  <a:tcPr anchor="ctr">
                    <a:lnL w="9525" cap="flat" cmpd="sng" algn="ctr">
                      <a:solidFill>
                        <a:srgbClr val="001965"/>
                      </a:solidFill>
                      <a:prstDash val="solid"/>
                      <a:round/>
                      <a:headEnd type="none" w="med" len="med"/>
                      <a:tailEnd type="none" w="med" len="med"/>
                    </a:lnL>
                    <a:lnR w="9525" cap="flat" cmpd="sng" algn="ctr">
                      <a:solidFill>
                        <a:srgbClr val="001965"/>
                      </a:solidFill>
                      <a:prstDash val="solid"/>
                      <a:round/>
                      <a:headEnd type="none" w="med" len="med"/>
                      <a:tailEnd type="none" w="med" len="med"/>
                    </a:lnR>
                    <a:lnT w="9525" cap="flat" cmpd="sng" algn="ctr">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196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dirty="0"/>
                        <a:t>HR</a:t>
                      </a:r>
                      <a:r>
                        <a:rPr lang="en-GB" sz="900" baseline="0" dirty="0"/>
                        <a:t> nuts vs control</a:t>
                      </a:r>
                      <a:endParaRPr lang="en-GB" sz="900" dirty="0"/>
                    </a:p>
                  </a:txBody>
                  <a:tcPr anchor="ctr">
                    <a:lnL w="9525" cap="flat" cmpd="sng" algn="ctr">
                      <a:solidFill>
                        <a:srgbClr val="001965"/>
                      </a:solid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001965"/>
                    </a:solidFill>
                  </a:tcPr>
                </a:tc>
                <a:extLst>
                  <a:ext uri="{0D108BD9-81ED-4DB2-BD59-A6C34878D82A}">
                    <a16:rowId xmlns="" xmlns:a16="http://schemas.microsoft.com/office/drawing/2014/main" val="10000"/>
                  </a:ext>
                </a:extLst>
              </a:tr>
              <a:tr h="370840">
                <a:tc>
                  <a:txBody>
                    <a:bodyPr/>
                    <a:lstStyle/>
                    <a:p>
                      <a:r>
                        <a:rPr lang="en-GB" sz="850" b="1" dirty="0"/>
                        <a:t>Primary composite endpoint</a:t>
                      </a:r>
                    </a:p>
                  </a:txBody>
                  <a:tcPr anchor="ctr">
                    <a:lnL w="9525" cap="flat" cmpd="sng" algn="ctr">
                      <a:noFill/>
                      <a:prstDash val="solid"/>
                    </a:lnL>
                    <a:lnR>
                      <a:noFill/>
                    </a:lnR>
                    <a:lnT w="9525" cap="flat" cmpd="sng" algn="ctr">
                      <a:no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rgbClr val="E0DED8"/>
                    </a:solidFill>
                  </a:tcPr>
                </a:tc>
                <a:tc>
                  <a:txBody>
                    <a:bodyPr/>
                    <a:lstStyle/>
                    <a:p>
                      <a:pPr algn="ctr"/>
                      <a:r>
                        <a:rPr lang="en-GB" sz="850" dirty="0"/>
                        <a:t>0.70(0.53-0.91); p=0.009</a:t>
                      </a:r>
                    </a:p>
                  </a:txBody>
                  <a:tcPr anchor="ctr">
                    <a:lnL>
                      <a:noFill/>
                    </a:lnL>
                    <a:lnR>
                      <a:noFill/>
                    </a:lnR>
                    <a:lnT w="9525" cap="flat" cmpd="sng" algn="ctr">
                      <a:no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rgbClr val="E0DED8"/>
                    </a:solidFill>
                  </a:tcPr>
                </a:tc>
                <a:tc>
                  <a:txBody>
                    <a:bodyPr/>
                    <a:lstStyle/>
                    <a:p>
                      <a:pPr algn="ctr"/>
                      <a:r>
                        <a:rPr lang="en-GB" sz="850" dirty="0"/>
                        <a:t>0.70 (0.53-0.94); p=0.02</a:t>
                      </a:r>
                    </a:p>
                  </a:txBody>
                  <a:tcPr anchor="ctr">
                    <a:lnL>
                      <a:noFill/>
                    </a:lnL>
                    <a:lnR w="9525" cap="flat" cmpd="sng" algn="ctr">
                      <a:noFill/>
                      <a:prstDash val="solid"/>
                    </a:lnR>
                    <a:lnT w="9525" cap="flat" cmpd="sng" algn="ctr">
                      <a:no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1"/>
                  </a:ext>
                </a:extLst>
              </a:tr>
              <a:tr h="315533">
                <a:tc>
                  <a:txBody>
                    <a:bodyPr/>
                    <a:lstStyle/>
                    <a:p>
                      <a:r>
                        <a:rPr lang="en-GB" sz="850" b="1" dirty="0"/>
                        <a:t>Stroke </a:t>
                      </a:r>
                    </a:p>
                  </a:txBody>
                  <a:tcPr anchor="ctr">
                    <a:lnL w="9525" cap="flat" cmpd="sng" algn="ctr">
                      <a:noFill/>
                      <a:prstDash val="solid"/>
                    </a:lnL>
                    <a:lnR>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50" dirty="0"/>
                        <a:t>0.67 (0.46–0.98); p=0.04</a:t>
                      </a:r>
                    </a:p>
                  </a:txBody>
                  <a:tcPr anchor="ctr">
                    <a:lnL>
                      <a:noFill/>
                    </a:lnL>
                    <a:lnR>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50" dirty="0"/>
                        <a:t>0.54 (0.35–0.84); p=0.006</a:t>
                      </a:r>
                    </a:p>
                  </a:txBody>
                  <a:tcPr anchor="ctr">
                    <a:lnL>
                      <a:noFill/>
                    </a:lnL>
                    <a:lnR w="9525" cap="flat" cmpd="sng" algn="ctr">
                      <a:noFill/>
                      <a:prstDash val="soli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315533">
                <a:tc>
                  <a:txBody>
                    <a:bodyPr/>
                    <a:lstStyle/>
                    <a:p>
                      <a:r>
                        <a:rPr lang="en-GB" sz="850" b="1" dirty="0"/>
                        <a:t>Myocardial infarction</a:t>
                      </a:r>
                    </a:p>
                  </a:txBody>
                  <a:tcPr anchor="ctr">
                    <a:lnL w="9525" cap="flat" cmpd="sng" algn="ctr">
                      <a:noFill/>
                      <a:prstDash val="solid"/>
                    </a:lnL>
                    <a:lnR>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rgbClr val="E0DED8"/>
                    </a:solidFill>
                  </a:tcPr>
                </a:tc>
                <a:tc>
                  <a:txBody>
                    <a:bodyPr/>
                    <a:lstStyle/>
                    <a:p>
                      <a:pPr algn="ctr"/>
                      <a:r>
                        <a:rPr lang="en-GB" sz="850" dirty="0"/>
                        <a:t>0.80 (0.51–1.26); p=0.34</a:t>
                      </a:r>
                    </a:p>
                  </a:txBody>
                  <a:tcPr anchor="ctr">
                    <a:lnL>
                      <a:noFill/>
                    </a:lnL>
                    <a:lnR>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rgbClr val="E0DED8"/>
                    </a:solidFill>
                  </a:tcPr>
                </a:tc>
                <a:tc>
                  <a:txBody>
                    <a:bodyPr/>
                    <a:lstStyle/>
                    <a:p>
                      <a:pPr algn="ctr"/>
                      <a:r>
                        <a:rPr lang="en-GB" sz="850" dirty="0"/>
                        <a:t>0.74 (0.46–1.19); p=0.22</a:t>
                      </a:r>
                    </a:p>
                  </a:txBody>
                  <a:tcPr anchor="ctr">
                    <a:lnL>
                      <a:noFill/>
                    </a:lnL>
                    <a:lnR w="9525" cap="flat" cmpd="sng" algn="ctr">
                      <a:noFill/>
                      <a:prstDash val="soli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rgbClr val="E0DED8"/>
                    </a:solidFill>
                  </a:tcPr>
                </a:tc>
                <a:extLst>
                  <a:ext uri="{0D108BD9-81ED-4DB2-BD59-A6C34878D82A}">
                    <a16:rowId xmlns="" xmlns:a16="http://schemas.microsoft.com/office/drawing/2014/main" val="10003"/>
                  </a:ext>
                </a:extLst>
              </a:tr>
              <a:tr h="315533">
                <a:tc>
                  <a:txBody>
                    <a:bodyPr/>
                    <a:lstStyle/>
                    <a:p>
                      <a:r>
                        <a:rPr lang="en-GB" sz="850" b="1" dirty="0"/>
                        <a:t>Death from CV causes</a:t>
                      </a:r>
                    </a:p>
                  </a:txBody>
                  <a:tcPr anchor="ctr">
                    <a:lnL w="9525" cap="flat" cmpd="sng" algn="ctr">
                      <a:noFill/>
                      <a:prstDash val="solid"/>
                    </a:lnL>
                    <a:lnR>
                      <a:noFill/>
                    </a:lnR>
                    <a:lnT w="9525" cap="flat" cmpd="sng" algn="ctr">
                      <a:noFill/>
                      <a:prstDash val="sysDot"/>
                      <a:round/>
                      <a:headEnd type="none" w="med" len="med"/>
                      <a:tailEnd type="none" w="med" len="med"/>
                    </a:lnT>
                    <a:lnB w="9525" cap="flat" cmpd="sng" algn="ctr">
                      <a:solidFill>
                        <a:srgbClr val="00196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50" dirty="0"/>
                        <a:t>0.69 (0.41–1.16);p=0.17</a:t>
                      </a:r>
                    </a:p>
                  </a:txBody>
                  <a:tcPr anchor="ctr">
                    <a:lnL>
                      <a:noFill/>
                    </a:lnL>
                    <a:lnR>
                      <a:noFill/>
                    </a:lnR>
                    <a:lnT w="9525" cap="flat" cmpd="sng" algn="ctr">
                      <a:noFill/>
                      <a:prstDash val="sysDot"/>
                      <a:round/>
                      <a:headEnd type="none" w="med" len="med"/>
                      <a:tailEnd type="none" w="med" len="med"/>
                    </a:lnT>
                    <a:lnB w="9525" cap="flat" cmpd="sng" algn="ctr">
                      <a:solidFill>
                        <a:srgbClr val="00196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850" dirty="0"/>
                        <a:t>1.01 (0.61–1.66);p=0.98</a:t>
                      </a:r>
                    </a:p>
                  </a:txBody>
                  <a:tcPr anchor="ctr">
                    <a:lnL>
                      <a:noFill/>
                    </a:lnL>
                    <a:lnR w="9525" cap="flat" cmpd="sng" algn="ctr">
                      <a:noFill/>
                      <a:prstDash val="solid"/>
                    </a:lnR>
                    <a:lnT w="9525" cap="flat" cmpd="sng" algn="ctr">
                      <a:noFill/>
                      <a:prstDash val="sysDot"/>
                      <a:round/>
                      <a:headEnd type="none" w="med" len="med"/>
                      <a:tailEnd type="none" w="med" len="med"/>
                    </a:lnT>
                    <a:lnB w="9525" cap="flat" cmpd="sng" algn="ctr">
                      <a:solidFill>
                        <a:srgbClr val="00196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
        <p:nvSpPr>
          <p:cNvPr id="38" name="Rounded Rectangle 37"/>
          <p:cNvSpPr/>
          <p:nvPr/>
        </p:nvSpPr>
        <p:spPr>
          <a:xfrm>
            <a:off x="3136491" y="3166723"/>
            <a:ext cx="4775610" cy="274320"/>
          </a:xfrm>
          <a:prstGeom prst="roundRect">
            <a:avLst/>
          </a:prstGeom>
          <a:noFill/>
          <a:ln w="12700">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ounded Rectangle 24"/>
          <p:cNvSpPr/>
          <p:nvPr/>
        </p:nvSpPr>
        <p:spPr>
          <a:xfrm>
            <a:off x="2873295" y="1195000"/>
            <a:ext cx="3788761" cy="320040"/>
          </a:xfrm>
          <a:prstGeom prst="roundRect">
            <a:avLst>
              <a:gd name="adj" fmla="val 23583"/>
            </a:avLst>
          </a:prstGeom>
          <a:solidFill>
            <a:srgbClr val="001965"/>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50" dirty="0"/>
              <a:t>M</a:t>
            </a:r>
            <a:r>
              <a:rPr lang="el-GR" sz="1050" dirty="0"/>
              <a:t>ΕΣΟΓΕΙΑΚΗ ΔΙΑΤΡΟΦΗ ΜΕ ΕΠΕ (</a:t>
            </a:r>
            <a:r>
              <a:rPr lang="en-GB" sz="1050" dirty="0"/>
              <a:t>EVOO</a:t>
            </a:r>
            <a:r>
              <a:rPr lang="el-GR" sz="1050" dirty="0"/>
              <a:t>)</a:t>
            </a:r>
            <a:r>
              <a:rPr lang="en-GB" sz="1050" dirty="0"/>
              <a:t>; n=2543 </a:t>
            </a:r>
          </a:p>
        </p:txBody>
      </p:sp>
      <p:sp>
        <p:nvSpPr>
          <p:cNvPr id="26" name="Rounded Rectangle 25"/>
          <p:cNvSpPr/>
          <p:nvPr/>
        </p:nvSpPr>
        <p:spPr>
          <a:xfrm>
            <a:off x="2873295" y="1636929"/>
            <a:ext cx="3788761" cy="320040"/>
          </a:xfrm>
          <a:prstGeom prst="roundRect">
            <a:avLst>
              <a:gd name="adj" fmla="val 25450"/>
            </a:avLst>
          </a:prstGeom>
          <a:solidFill>
            <a:srgbClr val="009FDA"/>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50" dirty="0"/>
              <a:t>M</a:t>
            </a:r>
            <a:r>
              <a:rPr lang="el-GR" sz="1050" dirty="0"/>
              <a:t>ΕΣΟΓΕΙΑΚΗ ΔΙΑΤΡΟΦΗ ΜΕ ΞΗΡΟΥΣ ΚΑΡΠΟΥΣ</a:t>
            </a:r>
            <a:r>
              <a:rPr lang="en-GB" sz="1050" dirty="0"/>
              <a:t>; n=2454 </a:t>
            </a:r>
          </a:p>
        </p:txBody>
      </p:sp>
      <p:sp>
        <p:nvSpPr>
          <p:cNvPr id="27" name="Rounded Rectangle 26"/>
          <p:cNvSpPr/>
          <p:nvPr/>
        </p:nvSpPr>
        <p:spPr>
          <a:xfrm>
            <a:off x="2873295" y="2078858"/>
            <a:ext cx="3788761" cy="320040"/>
          </a:xfrm>
          <a:prstGeom prst="roundRect">
            <a:avLst>
              <a:gd name="adj" fmla="val 23583"/>
            </a:avLst>
          </a:prstGeom>
          <a:solidFill>
            <a:srgbClr val="AEA79F"/>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l-GR" sz="1050" dirty="0"/>
              <a:t>ΟΜΑΔΑ ΕΛΕΓΧΟΥ</a:t>
            </a:r>
            <a:r>
              <a:rPr lang="en-GB" sz="1050" dirty="0"/>
              <a:t>; n=2450</a:t>
            </a:r>
          </a:p>
        </p:txBody>
      </p:sp>
      <p:sp>
        <p:nvSpPr>
          <p:cNvPr id="7" name="Rounded Rectangle 6"/>
          <p:cNvSpPr/>
          <p:nvPr/>
        </p:nvSpPr>
        <p:spPr>
          <a:xfrm>
            <a:off x="190500" y="1112066"/>
            <a:ext cx="2103126" cy="1400297"/>
          </a:xfrm>
          <a:prstGeom prst="roundRect">
            <a:avLst>
              <a:gd name="adj" fmla="val 11360"/>
            </a:avLst>
          </a:prstGeom>
          <a:solidFill>
            <a:srgbClr val="009FDA"/>
          </a:solidFill>
          <a:ln/>
        </p:spPr>
        <p:style>
          <a:lnRef idx="2">
            <a:schemeClr val="accent1"/>
          </a:lnRef>
          <a:fillRef idx="1">
            <a:schemeClr val="lt1"/>
          </a:fillRef>
          <a:effectRef idx="0">
            <a:schemeClr val="accent1"/>
          </a:effectRef>
          <a:fontRef idx="minor">
            <a:schemeClr val="dk1"/>
          </a:fontRef>
        </p:style>
        <p:txBody>
          <a:bodyPr lIns="18288" tIns="18288" rIns="18288" bIns="18288" rtlCol="0" anchor="ctr"/>
          <a:lstStyle/>
          <a:p>
            <a:pPr marL="171450" indent="-171450">
              <a:buFont typeface="Arial" panose="020B0604020202020204" pitchFamily="34" charset="0"/>
              <a:buChar char="•"/>
            </a:pPr>
            <a:r>
              <a:rPr lang="el-GR" sz="1100" b="1" dirty="0">
                <a:solidFill>
                  <a:schemeClr val="bg1"/>
                </a:solidFill>
                <a:latin typeface="Verdana"/>
                <a:sym typeface="Verdana"/>
              </a:rPr>
              <a:t>Άνδρες</a:t>
            </a:r>
            <a:r>
              <a:rPr lang="en-GB" sz="1100" b="1" dirty="0">
                <a:solidFill>
                  <a:schemeClr val="bg1"/>
                </a:solidFill>
                <a:latin typeface="Verdana"/>
                <a:sym typeface="Verdana"/>
              </a:rPr>
              <a:t> (55-80 years); </a:t>
            </a:r>
            <a:r>
              <a:rPr lang="el-GR" sz="1100" b="1" dirty="0">
                <a:solidFill>
                  <a:schemeClr val="bg1"/>
                </a:solidFill>
                <a:latin typeface="Verdana"/>
                <a:sym typeface="Verdana"/>
              </a:rPr>
              <a:t>Γυναίκες</a:t>
            </a:r>
            <a:r>
              <a:rPr lang="en-GB" sz="1100" b="1" dirty="0">
                <a:solidFill>
                  <a:schemeClr val="bg1"/>
                </a:solidFill>
                <a:latin typeface="Verdana"/>
                <a:sym typeface="Verdana"/>
              </a:rPr>
              <a:t>(60-80 years)</a:t>
            </a:r>
          </a:p>
          <a:p>
            <a:pPr marL="171450" indent="-171450">
              <a:buFont typeface="Arial" panose="020B0604020202020204" pitchFamily="34" charset="0"/>
              <a:buChar char="•"/>
            </a:pPr>
            <a:r>
              <a:rPr lang="el-GR" sz="1100" b="1" dirty="0">
                <a:solidFill>
                  <a:schemeClr val="bg1"/>
                </a:solidFill>
                <a:latin typeface="Verdana"/>
                <a:sym typeface="Verdana"/>
              </a:rPr>
              <a:t>Χωρίς </a:t>
            </a:r>
            <a:r>
              <a:rPr lang="en-GB" sz="1100" b="1" dirty="0">
                <a:solidFill>
                  <a:schemeClr val="bg1"/>
                </a:solidFill>
                <a:latin typeface="Verdana"/>
                <a:sym typeface="Verdana"/>
              </a:rPr>
              <a:t>CVD </a:t>
            </a:r>
            <a:r>
              <a:rPr lang="el-GR" sz="1100" b="1" dirty="0">
                <a:solidFill>
                  <a:schemeClr val="bg1"/>
                </a:solidFill>
                <a:latin typeface="Verdana"/>
                <a:sym typeface="Verdana"/>
              </a:rPr>
              <a:t>στην έναρξη</a:t>
            </a:r>
            <a:endParaRPr lang="en-GB" sz="1100" b="1" dirty="0">
              <a:solidFill>
                <a:schemeClr val="bg1"/>
              </a:solidFill>
              <a:latin typeface="Verdana"/>
              <a:sym typeface="Verdana"/>
            </a:endParaRPr>
          </a:p>
          <a:p>
            <a:pPr marL="171450" indent="-171450">
              <a:buFont typeface="Arial" panose="020B0604020202020204" pitchFamily="34" charset="0"/>
              <a:buChar char="•"/>
            </a:pPr>
            <a:r>
              <a:rPr lang="el-GR" sz="1100" b="1" dirty="0">
                <a:solidFill>
                  <a:schemeClr val="bg1"/>
                </a:solidFill>
                <a:latin typeface="Verdana"/>
                <a:sym typeface="Verdana"/>
              </a:rPr>
              <a:t>ΣΔ2 ή έστω</a:t>
            </a:r>
            <a:r>
              <a:rPr lang="en-GB" sz="1100" b="1" dirty="0">
                <a:solidFill>
                  <a:schemeClr val="bg1"/>
                </a:solidFill>
                <a:latin typeface="Verdana"/>
                <a:sym typeface="Verdana"/>
              </a:rPr>
              <a:t> 3 </a:t>
            </a:r>
            <a:r>
              <a:rPr lang="el-GR" sz="1100" b="1" dirty="0">
                <a:solidFill>
                  <a:schemeClr val="bg1"/>
                </a:solidFill>
                <a:latin typeface="Verdana"/>
                <a:sym typeface="Verdana"/>
              </a:rPr>
              <a:t>παράγοντες κινδύνου </a:t>
            </a:r>
            <a:r>
              <a:rPr lang="en-GB" sz="1100" b="1" dirty="0">
                <a:solidFill>
                  <a:schemeClr val="bg1"/>
                </a:solidFill>
                <a:latin typeface="Verdana"/>
                <a:sym typeface="Verdana"/>
              </a:rPr>
              <a:t>*</a:t>
            </a:r>
          </a:p>
        </p:txBody>
      </p:sp>
      <p:sp>
        <p:nvSpPr>
          <p:cNvPr id="28" name="TextBox 27"/>
          <p:cNvSpPr txBox="1"/>
          <p:nvPr/>
        </p:nvSpPr>
        <p:spPr>
          <a:xfrm>
            <a:off x="2873295" y="2538958"/>
            <a:ext cx="3788762" cy="230832"/>
          </a:xfrm>
          <a:prstGeom prst="rect">
            <a:avLst/>
          </a:prstGeom>
          <a:noFill/>
        </p:spPr>
        <p:txBody>
          <a:bodyPr wrap="square" rtlCol="0">
            <a:spAutoFit/>
          </a:bodyPr>
          <a:lstStyle/>
          <a:p>
            <a:pPr algn="ctr"/>
            <a:r>
              <a:rPr lang="en-GB" sz="900" dirty="0">
                <a:solidFill>
                  <a:srgbClr val="001965"/>
                </a:solidFill>
                <a:latin typeface="Verdana"/>
                <a:sym typeface="Verdana"/>
              </a:rPr>
              <a:t>Median follow up of 4.8 years</a:t>
            </a:r>
          </a:p>
        </p:txBody>
      </p:sp>
      <p:cxnSp>
        <p:nvCxnSpPr>
          <p:cNvPr id="34" name="Straight Arrow Connector 33"/>
          <p:cNvCxnSpPr/>
          <p:nvPr/>
        </p:nvCxnSpPr>
        <p:spPr>
          <a:xfrm flipV="1">
            <a:off x="2890602" y="2518574"/>
            <a:ext cx="3785616" cy="12700"/>
          </a:xfrm>
          <a:prstGeom prst="straightConnector1">
            <a:avLst/>
          </a:prstGeom>
          <a:ln>
            <a:solidFill>
              <a:schemeClr val="bg1">
                <a:lumMod val="50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6910840" y="1195597"/>
            <a:ext cx="1908000" cy="1252450"/>
          </a:xfrm>
          <a:prstGeom prst="roundRect">
            <a:avLst>
              <a:gd name="adj" fmla="val 11360"/>
            </a:avLst>
          </a:prstGeom>
          <a:noFill/>
          <a:ln w="19050">
            <a:solidFill>
              <a:schemeClr val="tx1"/>
            </a:solidFill>
          </a:ln>
        </p:spPr>
        <p:style>
          <a:lnRef idx="2">
            <a:schemeClr val="accent1"/>
          </a:lnRef>
          <a:fillRef idx="1">
            <a:schemeClr val="lt1"/>
          </a:fillRef>
          <a:effectRef idx="0">
            <a:schemeClr val="accent1"/>
          </a:effectRef>
          <a:fontRef idx="minor">
            <a:schemeClr val="dk1"/>
          </a:fontRef>
        </p:style>
        <p:txBody>
          <a:bodyPr lIns="18288" tIns="18288" rIns="18288" bIns="18288" rtlCol="0" anchor="ctr"/>
          <a:lstStyle/>
          <a:p>
            <a:r>
              <a:rPr lang="el-GR" sz="1050" b="1" dirty="0">
                <a:solidFill>
                  <a:srgbClr val="001965"/>
                </a:solidFill>
                <a:sym typeface="Verdana"/>
              </a:rPr>
              <a:t> </a:t>
            </a:r>
            <a:r>
              <a:rPr lang="en-US" sz="1050" b="1" dirty="0">
                <a:solidFill>
                  <a:srgbClr val="001965"/>
                </a:solidFill>
                <a:sym typeface="Verdana"/>
              </a:rPr>
              <a:t>           </a:t>
            </a:r>
            <a:r>
              <a:rPr lang="el-GR" sz="1050" b="1" dirty="0">
                <a:solidFill>
                  <a:srgbClr val="001965"/>
                </a:solidFill>
                <a:sym typeface="Verdana"/>
              </a:rPr>
              <a:t>3</a:t>
            </a:r>
            <a:r>
              <a:rPr lang="en-US" sz="1050" b="1" dirty="0">
                <a:solidFill>
                  <a:srgbClr val="001965"/>
                </a:solidFill>
                <a:sym typeface="Verdana"/>
              </a:rPr>
              <a:t>P MACE</a:t>
            </a:r>
            <a:r>
              <a:rPr lang="en-GB" sz="1050" b="1" dirty="0">
                <a:solidFill>
                  <a:srgbClr val="001965"/>
                </a:solidFill>
                <a:sym typeface="Verdana"/>
              </a:rPr>
              <a:t>: </a:t>
            </a:r>
          </a:p>
          <a:p>
            <a:pPr marL="628650" lvl="1" indent="-171450">
              <a:buFont typeface="Arial" panose="020B0604020202020204" pitchFamily="34" charset="0"/>
              <a:buChar char="•"/>
            </a:pPr>
            <a:r>
              <a:rPr lang="en-GB" sz="1050" dirty="0">
                <a:solidFill>
                  <a:srgbClr val="001965"/>
                </a:solidFill>
                <a:sym typeface="Verdana"/>
              </a:rPr>
              <a:t>CV death </a:t>
            </a:r>
          </a:p>
          <a:p>
            <a:pPr marL="628650" lvl="1" indent="-171450">
              <a:buFont typeface="Arial" panose="020B0604020202020204" pitchFamily="34" charset="0"/>
              <a:buChar char="•"/>
            </a:pPr>
            <a:r>
              <a:rPr lang="en-GB" sz="1050" dirty="0">
                <a:solidFill>
                  <a:srgbClr val="001965"/>
                </a:solidFill>
                <a:sym typeface="Verdana"/>
              </a:rPr>
              <a:t>MI</a:t>
            </a:r>
          </a:p>
          <a:p>
            <a:pPr marL="628650" lvl="1" indent="-171450">
              <a:buFont typeface="Arial" panose="020B0604020202020204" pitchFamily="34" charset="0"/>
              <a:buChar char="•"/>
            </a:pPr>
            <a:r>
              <a:rPr lang="en-GB" sz="1050" dirty="0">
                <a:solidFill>
                  <a:srgbClr val="001965"/>
                </a:solidFill>
                <a:sym typeface="Verdana"/>
              </a:rPr>
              <a:t>Stroke</a:t>
            </a:r>
          </a:p>
        </p:txBody>
      </p:sp>
    </p:spTree>
    <p:extLst>
      <p:ext uri="{BB962C8B-B14F-4D97-AF65-F5344CB8AC3E}">
        <p14:creationId xmlns="" xmlns:p14="http://schemas.microsoft.com/office/powerpoint/2010/main" val="266159896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30202" y="242796"/>
            <a:ext cx="8509000" cy="390525"/>
          </a:xfrm>
        </p:spPr>
        <p:txBody>
          <a:bodyPr>
            <a:normAutofit fontScale="90000"/>
          </a:bodyPr>
          <a:lstStyle/>
          <a:p>
            <a:r>
              <a:rPr lang="el-GR" dirty="0"/>
              <a:t>                              Διαχείριση τρόπου ζωής</a:t>
            </a:r>
            <a:endParaRPr lang="en-GB" dirty="0"/>
          </a:p>
        </p:txBody>
      </p:sp>
      <p:sp>
        <p:nvSpPr>
          <p:cNvPr id="17" name="Text Placeholder 1"/>
          <p:cNvSpPr>
            <a:spLocks noGrp="1"/>
          </p:cNvSpPr>
          <p:nvPr>
            <p:ph type="body" sz="quarter" idx="10"/>
          </p:nvPr>
        </p:nvSpPr>
        <p:spPr>
          <a:xfrm>
            <a:off x="293005" y="4626304"/>
            <a:ext cx="8712772" cy="407789"/>
          </a:xfrm>
        </p:spPr>
        <p:txBody>
          <a:bodyPr anchor="b">
            <a:noAutofit/>
          </a:bodyPr>
          <a:lstStyle/>
          <a:p>
            <a:r>
              <a:rPr lang="en-GB" sz="1200" b="1" dirty="0">
                <a:solidFill>
                  <a:srgbClr val="82786F"/>
                </a:solidFill>
              </a:rPr>
              <a:t/>
            </a:r>
            <a:br>
              <a:rPr lang="en-GB" sz="1200" b="1" dirty="0">
                <a:solidFill>
                  <a:srgbClr val="82786F"/>
                </a:solidFill>
              </a:rPr>
            </a:br>
            <a:r>
              <a:rPr lang="en-GB" sz="1200" b="1" dirty="0" err="1">
                <a:solidFill>
                  <a:srgbClr val="82786F"/>
                </a:solidFill>
              </a:rPr>
              <a:t>Rydén</a:t>
            </a:r>
            <a:r>
              <a:rPr lang="en-GB" sz="1200" b="1" dirty="0">
                <a:solidFill>
                  <a:srgbClr val="82786F"/>
                </a:solidFill>
              </a:rPr>
              <a:t> L et. Al. </a:t>
            </a:r>
            <a:r>
              <a:rPr lang="en-GB" sz="1200" b="1" i="1" dirty="0" err="1">
                <a:solidFill>
                  <a:srgbClr val="82786F"/>
                </a:solidFill>
              </a:rPr>
              <a:t>Eur</a:t>
            </a:r>
            <a:r>
              <a:rPr lang="en-GB" sz="1200" b="1" i="1" dirty="0">
                <a:solidFill>
                  <a:srgbClr val="82786F"/>
                </a:solidFill>
              </a:rPr>
              <a:t> Heart J</a:t>
            </a:r>
            <a:r>
              <a:rPr lang="en-GB" sz="1200" b="1" dirty="0">
                <a:solidFill>
                  <a:srgbClr val="82786F"/>
                </a:solidFill>
              </a:rPr>
              <a:t> 2013 Oct;34(39):3035-87; Fox CS et. al. </a:t>
            </a:r>
            <a:r>
              <a:rPr lang="en-GB" sz="1200" b="1" i="1" dirty="0">
                <a:solidFill>
                  <a:srgbClr val="82786F"/>
                </a:solidFill>
              </a:rPr>
              <a:t>Diabetes Care </a:t>
            </a:r>
            <a:r>
              <a:rPr lang="en-GB" sz="1200" b="1" dirty="0">
                <a:solidFill>
                  <a:srgbClr val="82786F"/>
                </a:solidFill>
              </a:rPr>
              <a:t>2015 Sep;38(9):1777-803;  </a:t>
            </a:r>
            <a:r>
              <a:rPr lang="en-GB" sz="1200" b="1" dirty="0" err="1">
                <a:solidFill>
                  <a:srgbClr val="82786F"/>
                </a:solidFill>
              </a:rPr>
              <a:t>Piepoli</a:t>
            </a:r>
            <a:r>
              <a:rPr lang="en-GB" sz="1200" b="1" dirty="0">
                <a:solidFill>
                  <a:srgbClr val="82786F"/>
                </a:solidFill>
              </a:rPr>
              <a:t> MF et. al. </a:t>
            </a:r>
            <a:r>
              <a:rPr lang="en-GB" sz="1200" b="1" i="1" dirty="0" err="1">
                <a:solidFill>
                  <a:srgbClr val="82786F"/>
                </a:solidFill>
              </a:rPr>
              <a:t>Eur</a:t>
            </a:r>
            <a:r>
              <a:rPr lang="en-GB" sz="1200" b="1" i="1" dirty="0">
                <a:solidFill>
                  <a:srgbClr val="82786F"/>
                </a:solidFill>
              </a:rPr>
              <a:t> Heart J </a:t>
            </a:r>
            <a:r>
              <a:rPr lang="en-GB" sz="1200" b="1" dirty="0">
                <a:solidFill>
                  <a:srgbClr val="82786F"/>
                </a:solidFill>
              </a:rPr>
              <a:t>2016;1;37(29):2315-81; </a:t>
            </a:r>
            <a:r>
              <a:rPr lang="en-US" sz="1200" b="1" dirty="0">
                <a:solidFill>
                  <a:srgbClr val="82786F"/>
                </a:solidFill>
              </a:rPr>
              <a:t>Standards of Medical Care in Diabetes-2017. </a:t>
            </a:r>
            <a:r>
              <a:rPr lang="en-US" sz="1200" b="1" i="1" dirty="0">
                <a:solidFill>
                  <a:srgbClr val="82786F"/>
                </a:solidFill>
              </a:rPr>
              <a:t>Diabetes Care </a:t>
            </a:r>
            <a:r>
              <a:rPr lang="en-US" sz="1200" b="1" dirty="0">
                <a:solidFill>
                  <a:srgbClr val="82786F"/>
                </a:solidFill>
              </a:rPr>
              <a:t>2017;40(Suppl. 1):S1-S129.</a:t>
            </a:r>
            <a:endParaRPr lang="en-GB" sz="1200" b="1" dirty="0">
              <a:solidFill>
                <a:srgbClr val="82786F"/>
              </a:solidFill>
            </a:endParaRPr>
          </a:p>
        </p:txBody>
      </p:sp>
      <p:grpSp>
        <p:nvGrpSpPr>
          <p:cNvPr id="2" name="Group 22"/>
          <p:cNvGrpSpPr/>
          <p:nvPr/>
        </p:nvGrpSpPr>
        <p:grpSpPr>
          <a:xfrm>
            <a:off x="321820" y="2186471"/>
            <a:ext cx="1463040" cy="1463040"/>
            <a:chOff x="1640738" y="330098"/>
            <a:chExt cx="1355140" cy="1355140"/>
          </a:xfrm>
          <a:solidFill>
            <a:srgbClr val="001965"/>
          </a:solidFill>
        </p:grpSpPr>
        <p:sp>
          <p:nvSpPr>
            <p:cNvPr id="24" name="Rounded Rectangle 23"/>
            <p:cNvSpPr/>
            <p:nvPr/>
          </p:nvSpPr>
          <p:spPr>
            <a:xfrm>
              <a:off x="1640738" y="330098"/>
              <a:ext cx="1355140" cy="13551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ounded Rectangle 4"/>
            <p:cNvSpPr/>
            <p:nvPr/>
          </p:nvSpPr>
          <p:spPr>
            <a:xfrm>
              <a:off x="1706890" y="396250"/>
              <a:ext cx="1222836" cy="12228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400" b="1" dirty="0"/>
                <a:t>Διατροφική </a:t>
              </a:r>
            </a:p>
            <a:p>
              <a:pPr lvl="0" algn="ctr" defTabSz="533400">
                <a:lnSpc>
                  <a:spcPct val="90000"/>
                </a:lnSpc>
                <a:spcBef>
                  <a:spcPct val="0"/>
                </a:spcBef>
                <a:spcAft>
                  <a:spcPct val="35000"/>
                </a:spcAft>
              </a:pPr>
              <a:r>
                <a:rPr lang="el-GR" sz="1400" b="1" kern="1200" dirty="0"/>
                <a:t>‘’θεραπεία’’</a:t>
              </a:r>
              <a:endParaRPr lang="en-GB" sz="1400" b="1" kern="1200" dirty="0"/>
            </a:p>
          </p:txBody>
        </p:sp>
      </p:grpSp>
      <p:sp>
        <p:nvSpPr>
          <p:cNvPr id="35" name="Rounded Rectangle 34"/>
          <p:cNvSpPr/>
          <p:nvPr/>
        </p:nvSpPr>
        <p:spPr>
          <a:xfrm>
            <a:off x="1458961" y="3282441"/>
            <a:ext cx="640080" cy="640080"/>
          </a:xfrm>
          <a:prstGeom prst="roundRect">
            <a:avLst/>
          </a:prstGeom>
          <a:solidFill>
            <a:srgbClr val="001965"/>
          </a:solidFill>
          <a:ln w="19050">
            <a:solidFill>
              <a:srgbClr val="FFFF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 name="Group 38"/>
          <p:cNvGrpSpPr/>
          <p:nvPr/>
        </p:nvGrpSpPr>
        <p:grpSpPr>
          <a:xfrm>
            <a:off x="1541154" y="3386014"/>
            <a:ext cx="457065" cy="407599"/>
            <a:chOff x="468566" y="1482008"/>
            <a:chExt cx="457065" cy="407599"/>
          </a:xfrm>
        </p:grpSpPr>
        <p:sp>
          <p:nvSpPr>
            <p:cNvPr id="40" name="Freeform 534"/>
            <p:cNvSpPr>
              <a:spLocks/>
            </p:cNvSpPr>
            <p:nvPr/>
          </p:nvSpPr>
          <p:spPr bwMode="auto">
            <a:xfrm>
              <a:off x="682259" y="1482008"/>
              <a:ext cx="116740" cy="116740"/>
            </a:xfrm>
            <a:custGeom>
              <a:avLst/>
              <a:gdLst>
                <a:gd name="T0" fmla="*/ 58 w 60"/>
                <a:gd name="T1" fmla="*/ 0 h 60"/>
                <a:gd name="T2" fmla="*/ 13 w 60"/>
                <a:gd name="T3" fmla="*/ 60 h 60"/>
                <a:gd name="T4" fmla="*/ 58 w 60"/>
                <a:gd name="T5" fmla="*/ 0 h 60"/>
              </a:gdLst>
              <a:ahLst/>
              <a:cxnLst>
                <a:cxn ang="0">
                  <a:pos x="T0" y="T1"/>
                </a:cxn>
                <a:cxn ang="0">
                  <a:pos x="T2" y="T3"/>
                </a:cxn>
                <a:cxn ang="0">
                  <a:pos x="T4" y="T5"/>
                </a:cxn>
              </a:cxnLst>
              <a:rect l="0" t="0" r="r" b="b"/>
              <a:pathLst>
                <a:path w="60" h="60">
                  <a:moveTo>
                    <a:pt x="58" y="0"/>
                  </a:moveTo>
                  <a:cubicBezTo>
                    <a:pt x="60" y="24"/>
                    <a:pt x="45" y="60"/>
                    <a:pt x="13" y="60"/>
                  </a:cubicBezTo>
                  <a:cubicBezTo>
                    <a:pt x="0" y="24"/>
                    <a:pt x="41" y="3"/>
                    <a:pt x="58" y="0"/>
                  </a:cubicBezTo>
                </a:path>
              </a:pathLst>
            </a:cu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1" name="Freeform 535"/>
            <p:cNvSpPr>
              <a:spLocks/>
            </p:cNvSpPr>
            <p:nvPr/>
          </p:nvSpPr>
          <p:spPr bwMode="auto">
            <a:xfrm>
              <a:off x="618942" y="1513667"/>
              <a:ext cx="87060" cy="85082"/>
            </a:xfrm>
            <a:custGeom>
              <a:avLst/>
              <a:gdLst>
                <a:gd name="T0" fmla="*/ 2 w 45"/>
                <a:gd name="T1" fmla="*/ 0 h 44"/>
                <a:gd name="T2" fmla="*/ 35 w 45"/>
                <a:gd name="T3" fmla="*/ 44 h 44"/>
                <a:gd name="T4" fmla="*/ 2 w 45"/>
                <a:gd name="T5" fmla="*/ 0 h 44"/>
              </a:gdLst>
              <a:ahLst/>
              <a:cxnLst>
                <a:cxn ang="0">
                  <a:pos x="T0" y="T1"/>
                </a:cxn>
                <a:cxn ang="0">
                  <a:pos x="T2" y="T3"/>
                </a:cxn>
                <a:cxn ang="0">
                  <a:pos x="T4" y="T5"/>
                </a:cxn>
              </a:cxnLst>
              <a:rect l="0" t="0" r="r" b="b"/>
              <a:pathLst>
                <a:path w="45" h="44">
                  <a:moveTo>
                    <a:pt x="2" y="0"/>
                  </a:moveTo>
                  <a:cubicBezTo>
                    <a:pt x="0" y="17"/>
                    <a:pt x="12" y="44"/>
                    <a:pt x="35" y="44"/>
                  </a:cubicBezTo>
                  <a:cubicBezTo>
                    <a:pt x="45" y="17"/>
                    <a:pt x="14" y="2"/>
                    <a:pt x="2" y="0"/>
                  </a:cubicBezTo>
                </a:path>
              </a:pathLst>
            </a:cu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2" name="Freeform 536"/>
            <p:cNvSpPr>
              <a:spLocks/>
            </p:cNvSpPr>
            <p:nvPr/>
          </p:nvSpPr>
          <p:spPr bwMode="auto">
            <a:xfrm>
              <a:off x="468566" y="1600726"/>
              <a:ext cx="457065" cy="288881"/>
            </a:xfrm>
            <a:custGeom>
              <a:avLst/>
              <a:gdLst>
                <a:gd name="T0" fmla="*/ 173 w 236"/>
                <a:gd name="T1" fmla="*/ 5 h 149"/>
                <a:gd name="T2" fmla="*/ 118 w 236"/>
                <a:gd name="T3" fmla="*/ 11 h 149"/>
                <a:gd name="T4" fmla="*/ 63 w 236"/>
                <a:gd name="T5" fmla="*/ 5 h 149"/>
                <a:gd name="T6" fmla="*/ 87 w 236"/>
                <a:gd name="T7" fmla="*/ 147 h 149"/>
                <a:gd name="T8" fmla="*/ 118 w 236"/>
                <a:gd name="T9" fmla="*/ 140 h 149"/>
                <a:gd name="T10" fmla="*/ 149 w 236"/>
                <a:gd name="T11" fmla="*/ 147 h 149"/>
                <a:gd name="T12" fmla="*/ 173 w 236"/>
                <a:gd name="T13" fmla="*/ 5 h 149"/>
              </a:gdLst>
              <a:ahLst/>
              <a:cxnLst>
                <a:cxn ang="0">
                  <a:pos x="T0" y="T1"/>
                </a:cxn>
                <a:cxn ang="0">
                  <a:pos x="T2" y="T3"/>
                </a:cxn>
                <a:cxn ang="0">
                  <a:pos x="T4" y="T5"/>
                </a:cxn>
                <a:cxn ang="0">
                  <a:pos x="T6" y="T7"/>
                </a:cxn>
                <a:cxn ang="0">
                  <a:pos x="T8" y="T9"/>
                </a:cxn>
                <a:cxn ang="0">
                  <a:pos x="T10" y="T11"/>
                </a:cxn>
                <a:cxn ang="0">
                  <a:pos x="T12" y="T13"/>
                </a:cxn>
              </a:cxnLst>
              <a:rect l="0" t="0" r="r" b="b"/>
              <a:pathLst>
                <a:path w="236" h="149">
                  <a:moveTo>
                    <a:pt x="173" y="5"/>
                  </a:moveTo>
                  <a:cubicBezTo>
                    <a:pt x="153" y="0"/>
                    <a:pt x="133" y="11"/>
                    <a:pt x="118" y="11"/>
                  </a:cubicBezTo>
                  <a:cubicBezTo>
                    <a:pt x="103" y="11"/>
                    <a:pt x="83" y="0"/>
                    <a:pt x="63" y="5"/>
                  </a:cubicBezTo>
                  <a:cubicBezTo>
                    <a:pt x="0" y="21"/>
                    <a:pt x="39" y="141"/>
                    <a:pt x="87" y="147"/>
                  </a:cubicBezTo>
                  <a:cubicBezTo>
                    <a:pt x="101" y="149"/>
                    <a:pt x="108" y="140"/>
                    <a:pt x="118" y="140"/>
                  </a:cubicBezTo>
                  <a:cubicBezTo>
                    <a:pt x="128" y="140"/>
                    <a:pt x="135" y="149"/>
                    <a:pt x="149" y="147"/>
                  </a:cubicBezTo>
                  <a:cubicBezTo>
                    <a:pt x="197" y="141"/>
                    <a:pt x="236" y="21"/>
                    <a:pt x="173" y="5"/>
                  </a:cubicBezTo>
                </a:path>
              </a:pathLst>
            </a:custGeom>
            <a:solidFill>
              <a:schemeClr val="bg1"/>
            </a:solidFill>
            <a:ln>
              <a:noFill/>
            </a:ln>
          </p:spPr>
          <p:txBody>
            <a:bodyPr vert="horz" wrap="square" lIns="91440" tIns="45720" rIns="91440" bIns="45720" numCol="1" anchor="t" anchorCtr="0" compatLnSpc="1">
              <a:prstTxWarp prst="textNoShape">
                <a:avLst/>
              </a:prstTxWarp>
              <a:normAutofit fontScale="85000" lnSpcReduction="20000"/>
            </a:bodyPr>
            <a:lstStyle/>
            <a:p>
              <a:endParaRPr lang="en-GB"/>
            </a:p>
          </p:txBody>
        </p:sp>
        <p:sp>
          <p:nvSpPr>
            <p:cNvPr id="43" name="Heart 42"/>
            <p:cNvSpPr/>
            <p:nvPr/>
          </p:nvSpPr>
          <p:spPr>
            <a:xfrm>
              <a:off x="592507" y="1656050"/>
              <a:ext cx="209181" cy="182594"/>
            </a:xfrm>
            <a:prstGeom prst="heart">
              <a:avLst/>
            </a:prstGeom>
            <a:solidFill>
              <a:srgbClr val="001965"/>
            </a:solidFill>
            <a:ln w="25400" cap="flat" cmpd="sng" algn="ctr">
              <a:noFill/>
              <a:prstDash val="solid"/>
            </a:ln>
            <a:effectLst/>
            <a:extLst>
              <a:ext uri="{91240B29-F687-4F45-9708-019B960494DF}">
                <a14:hiddenLine xmlns="" xmlns:a14="http://schemas.microsoft.com/office/drawing/2010/main" w="25400" cap="flat" cmpd="sng" algn="ctr">
                  <a:solidFill>
                    <a:schemeClr val="accent5">
                      <a:shade val="50000"/>
                    </a:schemeClr>
                  </a:solidFill>
                  <a:prstDash val="solid"/>
                </a14:hiddenLine>
              </a:ext>
            </a:extLst>
          </p:spPr>
          <p:style>
            <a:lnRef idx="2">
              <a:schemeClr val="accent5">
                <a:shade val="50000"/>
              </a:schemeClr>
            </a:lnRef>
            <a:fillRef idx="1">
              <a:schemeClr val="accent5"/>
            </a:fillRef>
            <a:effectRef idx="0">
              <a:schemeClr val="accent5"/>
            </a:effectRef>
            <a:fontRef idx="minor">
              <a:schemeClr val="lt1"/>
            </a:fontRef>
          </p:style>
          <p:txBody>
            <a:bodyPr lIns="72000" tIns="27000" rIns="72000" bIns="27000" rtlCol="0" anchor="ctr"/>
            <a:lstStyle/>
            <a:p>
              <a:endParaRPr lang="en-GB" sz="1400" b="1">
                <a:solidFill>
                  <a:srgbClr val="FFFFFF"/>
                </a:solidFill>
                <a:latin typeface="Verdana"/>
              </a:endParaRPr>
            </a:p>
          </p:txBody>
        </p:sp>
      </p:grpSp>
      <p:grpSp>
        <p:nvGrpSpPr>
          <p:cNvPr id="5" name="Group 25"/>
          <p:cNvGrpSpPr/>
          <p:nvPr/>
        </p:nvGrpSpPr>
        <p:grpSpPr>
          <a:xfrm>
            <a:off x="2295525" y="2186471"/>
            <a:ext cx="1853063" cy="1463040"/>
            <a:chOff x="3100120" y="330098"/>
            <a:chExt cx="1355140" cy="1355140"/>
          </a:xfrm>
          <a:solidFill>
            <a:srgbClr val="009FDA"/>
          </a:solidFill>
        </p:grpSpPr>
        <p:sp>
          <p:nvSpPr>
            <p:cNvPr id="27" name="Rounded Rectangle 26"/>
            <p:cNvSpPr/>
            <p:nvPr/>
          </p:nvSpPr>
          <p:spPr>
            <a:xfrm>
              <a:off x="3100120" y="330098"/>
              <a:ext cx="1355140" cy="13551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4"/>
            <p:cNvSpPr/>
            <p:nvPr/>
          </p:nvSpPr>
          <p:spPr>
            <a:xfrm>
              <a:off x="3166272" y="396250"/>
              <a:ext cx="1222836" cy="12228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400" b="1" dirty="0">
                  <a:solidFill>
                    <a:schemeClr val="bg1"/>
                  </a:solidFill>
                </a:rPr>
                <a:t>Φυσική δραστηριότητα</a:t>
              </a:r>
              <a:endParaRPr lang="en-GB" sz="1400" b="1" kern="1200" dirty="0">
                <a:solidFill>
                  <a:schemeClr val="bg1"/>
                </a:solidFill>
              </a:endParaRPr>
            </a:p>
          </p:txBody>
        </p:sp>
      </p:grpSp>
      <p:sp>
        <p:nvSpPr>
          <p:cNvPr id="36" name="Rounded Rectangle 35"/>
          <p:cNvSpPr/>
          <p:nvPr/>
        </p:nvSpPr>
        <p:spPr>
          <a:xfrm>
            <a:off x="3613965" y="3293273"/>
            <a:ext cx="640080" cy="640080"/>
          </a:xfrm>
          <a:prstGeom prst="roundRect">
            <a:avLst/>
          </a:prstGeom>
          <a:solidFill>
            <a:srgbClr val="009FDA"/>
          </a:solidFill>
          <a:ln w="19050">
            <a:solidFill>
              <a:srgbClr val="FFFF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6" name="Group 46"/>
          <p:cNvGrpSpPr/>
          <p:nvPr/>
        </p:nvGrpSpPr>
        <p:grpSpPr>
          <a:xfrm>
            <a:off x="3711953" y="3385180"/>
            <a:ext cx="436635" cy="425650"/>
            <a:chOff x="446005" y="2571520"/>
            <a:chExt cx="436635" cy="425650"/>
          </a:xfrm>
        </p:grpSpPr>
        <p:sp>
          <p:nvSpPr>
            <p:cNvPr id="45" name="Oval 325"/>
            <p:cNvSpPr>
              <a:spLocks noChangeArrowheads="1"/>
            </p:cNvSpPr>
            <p:nvPr/>
          </p:nvSpPr>
          <p:spPr bwMode="auto">
            <a:xfrm>
              <a:off x="633135" y="2739651"/>
              <a:ext cx="118717" cy="123439"/>
            </a:xfrm>
            <a:prstGeom prst="ellipse">
              <a:avLst/>
            </a:prstGeom>
            <a:solidFill>
              <a:schemeClr val="bg1"/>
            </a:solidFill>
            <a:ln>
              <a:noFill/>
            </a:ln>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46" name="Freeform 326"/>
            <p:cNvSpPr>
              <a:spLocks noEditPoints="1"/>
            </p:cNvSpPr>
            <p:nvPr/>
          </p:nvSpPr>
          <p:spPr bwMode="auto">
            <a:xfrm>
              <a:off x="446005" y="2571520"/>
              <a:ext cx="436635" cy="425650"/>
            </a:xfrm>
            <a:custGeom>
              <a:avLst/>
              <a:gdLst>
                <a:gd name="T0" fmla="*/ 217 w 222"/>
                <a:gd name="T1" fmla="*/ 147 h 204"/>
                <a:gd name="T2" fmla="*/ 219 w 222"/>
                <a:gd name="T3" fmla="*/ 145 h 204"/>
                <a:gd name="T4" fmla="*/ 216 w 222"/>
                <a:gd name="T5" fmla="*/ 129 h 204"/>
                <a:gd name="T6" fmla="*/ 209 w 222"/>
                <a:gd name="T7" fmla="*/ 124 h 204"/>
                <a:gd name="T8" fmla="*/ 206 w 222"/>
                <a:gd name="T9" fmla="*/ 127 h 204"/>
                <a:gd name="T10" fmla="*/ 175 w 222"/>
                <a:gd name="T11" fmla="*/ 70 h 204"/>
                <a:gd name="T12" fmla="*/ 185 w 222"/>
                <a:gd name="T13" fmla="*/ 51 h 204"/>
                <a:gd name="T14" fmla="*/ 180 w 222"/>
                <a:gd name="T15" fmla="*/ 22 h 204"/>
                <a:gd name="T16" fmla="*/ 146 w 222"/>
                <a:gd name="T17" fmla="*/ 0 h 204"/>
                <a:gd name="T18" fmla="*/ 133 w 222"/>
                <a:gd name="T19" fmla="*/ 3 h 204"/>
                <a:gd name="T20" fmla="*/ 119 w 222"/>
                <a:gd name="T21" fmla="*/ 24 h 204"/>
                <a:gd name="T22" fmla="*/ 125 w 222"/>
                <a:gd name="T23" fmla="*/ 53 h 204"/>
                <a:gd name="T24" fmla="*/ 159 w 222"/>
                <a:gd name="T25" fmla="*/ 75 h 204"/>
                <a:gd name="T26" fmla="*/ 168 w 222"/>
                <a:gd name="T27" fmla="*/ 74 h 204"/>
                <a:gd name="T28" fmla="*/ 201 w 222"/>
                <a:gd name="T29" fmla="*/ 134 h 204"/>
                <a:gd name="T30" fmla="*/ 177 w 222"/>
                <a:gd name="T31" fmla="*/ 163 h 204"/>
                <a:gd name="T32" fmla="*/ 39 w 222"/>
                <a:gd name="T33" fmla="*/ 128 h 204"/>
                <a:gd name="T34" fmla="*/ 27 w 222"/>
                <a:gd name="T35" fmla="*/ 133 h 204"/>
                <a:gd name="T36" fmla="*/ 3 w 222"/>
                <a:gd name="T37" fmla="*/ 175 h 204"/>
                <a:gd name="T38" fmla="*/ 10 w 222"/>
                <a:gd name="T39" fmla="*/ 191 h 204"/>
                <a:gd name="T40" fmla="*/ 17 w 222"/>
                <a:gd name="T41" fmla="*/ 194 h 204"/>
                <a:gd name="T42" fmla="*/ 41 w 222"/>
                <a:gd name="T43" fmla="*/ 151 h 204"/>
                <a:gd name="T44" fmla="*/ 73 w 222"/>
                <a:gd name="T45" fmla="*/ 159 h 204"/>
                <a:gd name="T46" fmla="*/ 48 w 222"/>
                <a:gd name="T47" fmla="*/ 204 h 204"/>
                <a:gd name="T48" fmla="*/ 119 w 222"/>
                <a:gd name="T49" fmla="*/ 204 h 204"/>
                <a:gd name="T50" fmla="*/ 134 w 222"/>
                <a:gd name="T51" fmla="*/ 175 h 204"/>
                <a:gd name="T52" fmla="*/ 176 w 222"/>
                <a:gd name="T53" fmla="*/ 186 h 204"/>
                <a:gd name="T54" fmla="*/ 189 w 222"/>
                <a:gd name="T55" fmla="*/ 182 h 204"/>
                <a:gd name="T56" fmla="*/ 212 w 222"/>
                <a:gd name="T57" fmla="*/ 154 h 204"/>
                <a:gd name="T58" fmla="*/ 213 w 222"/>
                <a:gd name="T59" fmla="*/ 156 h 204"/>
                <a:gd name="T60" fmla="*/ 216 w 222"/>
                <a:gd name="T61" fmla="*/ 158 h 204"/>
                <a:gd name="T62" fmla="*/ 218 w 222"/>
                <a:gd name="T63" fmla="*/ 158 h 204"/>
                <a:gd name="T64" fmla="*/ 220 w 222"/>
                <a:gd name="T65" fmla="*/ 152 h 204"/>
                <a:gd name="T66" fmla="*/ 217 w 222"/>
                <a:gd name="T67" fmla="*/ 147 h 204"/>
                <a:gd name="T68" fmla="*/ 168 w 222"/>
                <a:gd name="T69" fmla="*/ 65 h 204"/>
                <a:gd name="T70" fmla="*/ 168 w 222"/>
                <a:gd name="T71" fmla="*/ 65 h 204"/>
                <a:gd name="T72" fmla="*/ 168 w 222"/>
                <a:gd name="T73" fmla="*/ 65 h 204"/>
                <a:gd name="T74" fmla="*/ 159 w 222"/>
                <a:gd name="T75" fmla="*/ 67 h 204"/>
                <a:gd name="T76" fmla="*/ 132 w 222"/>
                <a:gd name="T77" fmla="*/ 49 h 204"/>
                <a:gd name="T78" fmla="*/ 127 w 222"/>
                <a:gd name="T79" fmla="*/ 25 h 204"/>
                <a:gd name="T80" fmla="*/ 137 w 222"/>
                <a:gd name="T81" fmla="*/ 10 h 204"/>
                <a:gd name="T82" fmla="*/ 146 w 222"/>
                <a:gd name="T83" fmla="*/ 7 h 204"/>
                <a:gd name="T84" fmla="*/ 173 w 222"/>
                <a:gd name="T85" fmla="*/ 26 h 204"/>
                <a:gd name="T86" fmla="*/ 177 w 222"/>
                <a:gd name="T87" fmla="*/ 50 h 204"/>
                <a:gd name="T88" fmla="*/ 168 w 222"/>
                <a:gd name="T89" fmla="*/ 6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2" h="204">
                  <a:moveTo>
                    <a:pt x="217" y="147"/>
                  </a:moveTo>
                  <a:cubicBezTo>
                    <a:pt x="218" y="146"/>
                    <a:pt x="219" y="145"/>
                    <a:pt x="219" y="145"/>
                  </a:cubicBezTo>
                  <a:cubicBezTo>
                    <a:pt x="222" y="140"/>
                    <a:pt x="221" y="133"/>
                    <a:pt x="216" y="129"/>
                  </a:cubicBezTo>
                  <a:cubicBezTo>
                    <a:pt x="214" y="128"/>
                    <a:pt x="211" y="125"/>
                    <a:pt x="209" y="124"/>
                  </a:cubicBezTo>
                  <a:cubicBezTo>
                    <a:pt x="206" y="127"/>
                    <a:pt x="206" y="127"/>
                    <a:pt x="206" y="127"/>
                  </a:cubicBezTo>
                  <a:cubicBezTo>
                    <a:pt x="175" y="70"/>
                    <a:pt x="175" y="70"/>
                    <a:pt x="175" y="70"/>
                  </a:cubicBezTo>
                  <a:cubicBezTo>
                    <a:pt x="180" y="66"/>
                    <a:pt x="184" y="59"/>
                    <a:pt x="185" y="51"/>
                  </a:cubicBezTo>
                  <a:cubicBezTo>
                    <a:pt x="187" y="42"/>
                    <a:pt x="185" y="32"/>
                    <a:pt x="180" y="22"/>
                  </a:cubicBezTo>
                  <a:cubicBezTo>
                    <a:pt x="172" y="9"/>
                    <a:pt x="159" y="0"/>
                    <a:pt x="146" y="0"/>
                  </a:cubicBezTo>
                  <a:cubicBezTo>
                    <a:pt x="141" y="0"/>
                    <a:pt x="137" y="1"/>
                    <a:pt x="133" y="3"/>
                  </a:cubicBezTo>
                  <a:cubicBezTo>
                    <a:pt x="126" y="7"/>
                    <a:pt x="121" y="14"/>
                    <a:pt x="119" y="24"/>
                  </a:cubicBezTo>
                  <a:cubicBezTo>
                    <a:pt x="118" y="33"/>
                    <a:pt x="120" y="43"/>
                    <a:pt x="125" y="53"/>
                  </a:cubicBezTo>
                  <a:cubicBezTo>
                    <a:pt x="132" y="66"/>
                    <a:pt x="146" y="75"/>
                    <a:pt x="159" y="75"/>
                  </a:cubicBezTo>
                  <a:cubicBezTo>
                    <a:pt x="162" y="75"/>
                    <a:pt x="165" y="75"/>
                    <a:pt x="168" y="74"/>
                  </a:cubicBezTo>
                  <a:cubicBezTo>
                    <a:pt x="201" y="134"/>
                    <a:pt x="201" y="134"/>
                    <a:pt x="201" y="134"/>
                  </a:cubicBezTo>
                  <a:cubicBezTo>
                    <a:pt x="177" y="163"/>
                    <a:pt x="177" y="163"/>
                    <a:pt x="177" y="163"/>
                  </a:cubicBezTo>
                  <a:cubicBezTo>
                    <a:pt x="177" y="163"/>
                    <a:pt x="49" y="131"/>
                    <a:pt x="39" y="128"/>
                  </a:cubicBezTo>
                  <a:cubicBezTo>
                    <a:pt x="31" y="126"/>
                    <a:pt x="27" y="133"/>
                    <a:pt x="27" y="133"/>
                  </a:cubicBezTo>
                  <a:cubicBezTo>
                    <a:pt x="27" y="133"/>
                    <a:pt x="4" y="173"/>
                    <a:pt x="3" y="175"/>
                  </a:cubicBezTo>
                  <a:cubicBezTo>
                    <a:pt x="0" y="182"/>
                    <a:pt x="6" y="188"/>
                    <a:pt x="10" y="191"/>
                  </a:cubicBezTo>
                  <a:cubicBezTo>
                    <a:pt x="12" y="192"/>
                    <a:pt x="14" y="193"/>
                    <a:pt x="17" y="194"/>
                  </a:cubicBezTo>
                  <a:cubicBezTo>
                    <a:pt x="17" y="194"/>
                    <a:pt x="38" y="157"/>
                    <a:pt x="41" y="151"/>
                  </a:cubicBezTo>
                  <a:cubicBezTo>
                    <a:pt x="73" y="159"/>
                    <a:pt x="73" y="159"/>
                    <a:pt x="73" y="159"/>
                  </a:cubicBezTo>
                  <a:cubicBezTo>
                    <a:pt x="48" y="204"/>
                    <a:pt x="48" y="204"/>
                    <a:pt x="48" y="204"/>
                  </a:cubicBezTo>
                  <a:cubicBezTo>
                    <a:pt x="119" y="204"/>
                    <a:pt x="119" y="204"/>
                    <a:pt x="119" y="204"/>
                  </a:cubicBezTo>
                  <a:cubicBezTo>
                    <a:pt x="134" y="175"/>
                    <a:pt x="134" y="175"/>
                    <a:pt x="134" y="175"/>
                  </a:cubicBezTo>
                  <a:cubicBezTo>
                    <a:pt x="176" y="186"/>
                    <a:pt x="176" y="186"/>
                    <a:pt x="176" y="186"/>
                  </a:cubicBezTo>
                  <a:cubicBezTo>
                    <a:pt x="176" y="186"/>
                    <a:pt x="184" y="188"/>
                    <a:pt x="189" y="182"/>
                  </a:cubicBezTo>
                  <a:cubicBezTo>
                    <a:pt x="192" y="177"/>
                    <a:pt x="204" y="163"/>
                    <a:pt x="212" y="154"/>
                  </a:cubicBezTo>
                  <a:cubicBezTo>
                    <a:pt x="213" y="156"/>
                    <a:pt x="213" y="156"/>
                    <a:pt x="213" y="156"/>
                  </a:cubicBezTo>
                  <a:cubicBezTo>
                    <a:pt x="214" y="157"/>
                    <a:pt x="215" y="158"/>
                    <a:pt x="216" y="158"/>
                  </a:cubicBezTo>
                  <a:cubicBezTo>
                    <a:pt x="217" y="158"/>
                    <a:pt x="218" y="158"/>
                    <a:pt x="218" y="158"/>
                  </a:cubicBezTo>
                  <a:cubicBezTo>
                    <a:pt x="220" y="156"/>
                    <a:pt x="221" y="154"/>
                    <a:pt x="220" y="152"/>
                  </a:cubicBezTo>
                  <a:lnTo>
                    <a:pt x="217" y="147"/>
                  </a:lnTo>
                  <a:close/>
                  <a:moveTo>
                    <a:pt x="168" y="65"/>
                  </a:moveTo>
                  <a:cubicBezTo>
                    <a:pt x="168" y="65"/>
                    <a:pt x="168" y="65"/>
                    <a:pt x="168" y="65"/>
                  </a:cubicBezTo>
                  <a:cubicBezTo>
                    <a:pt x="168" y="65"/>
                    <a:pt x="168" y="65"/>
                    <a:pt x="168" y="65"/>
                  </a:cubicBezTo>
                  <a:cubicBezTo>
                    <a:pt x="165" y="67"/>
                    <a:pt x="162" y="67"/>
                    <a:pt x="159" y="67"/>
                  </a:cubicBezTo>
                  <a:cubicBezTo>
                    <a:pt x="149" y="67"/>
                    <a:pt x="138" y="60"/>
                    <a:pt x="132" y="49"/>
                  </a:cubicBezTo>
                  <a:cubicBezTo>
                    <a:pt x="128" y="41"/>
                    <a:pt x="126" y="33"/>
                    <a:pt x="127" y="25"/>
                  </a:cubicBezTo>
                  <a:cubicBezTo>
                    <a:pt x="128" y="18"/>
                    <a:pt x="132" y="13"/>
                    <a:pt x="137" y="10"/>
                  </a:cubicBezTo>
                  <a:cubicBezTo>
                    <a:pt x="140" y="8"/>
                    <a:pt x="142" y="7"/>
                    <a:pt x="146" y="7"/>
                  </a:cubicBezTo>
                  <a:cubicBezTo>
                    <a:pt x="156" y="7"/>
                    <a:pt x="166" y="15"/>
                    <a:pt x="173" y="26"/>
                  </a:cubicBezTo>
                  <a:cubicBezTo>
                    <a:pt x="177" y="34"/>
                    <a:pt x="179" y="42"/>
                    <a:pt x="177" y="50"/>
                  </a:cubicBezTo>
                  <a:cubicBezTo>
                    <a:pt x="176" y="57"/>
                    <a:pt x="173" y="62"/>
                    <a:pt x="168" y="65"/>
                  </a:cubicBezTo>
                </a:path>
              </a:pathLst>
            </a:custGeom>
            <a:solidFill>
              <a:schemeClr val="bg1"/>
            </a:solidFill>
            <a:ln>
              <a:noFill/>
            </a:ln>
          </p:spPr>
          <p:txBody>
            <a:bodyPr vert="horz" wrap="square" lIns="91440" tIns="45720" rIns="91440" bIns="45720" numCol="1" anchor="t" anchorCtr="0" compatLnSpc="1">
              <a:prstTxWarp prst="textNoShape">
                <a:avLst/>
              </a:prstTxWarp>
              <a:normAutofit/>
            </a:bodyPr>
            <a:lstStyle/>
            <a:p>
              <a:endParaRPr lang="en-GB"/>
            </a:p>
          </p:txBody>
        </p:sp>
      </p:grpSp>
      <p:grpSp>
        <p:nvGrpSpPr>
          <p:cNvPr id="7" name="Group 28"/>
          <p:cNvGrpSpPr/>
          <p:nvPr/>
        </p:nvGrpSpPr>
        <p:grpSpPr>
          <a:xfrm>
            <a:off x="4652558" y="2186471"/>
            <a:ext cx="1554480" cy="1554480"/>
            <a:chOff x="1640738" y="1789480"/>
            <a:chExt cx="1355140" cy="1355140"/>
          </a:xfrm>
          <a:solidFill>
            <a:srgbClr val="001965"/>
          </a:solidFill>
        </p:grpSpPr>
        <p:sp>
          <p:nvSpPr>
            <p:cNvPr id="30" name="Rounded Rectangle 29"/>
            <p:cNvSpPr/>
            <p:nvPr/>
          </p:nvSpPr>
          <p:spPr>
            <a:xfrm>
              <a:off x="1640738" y="1789480"/>
              <a:ext cx="1355140" cy="135514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ounded Rectangle 4"/>
            <p:cNvSpPr/>
            <p:nvPr/>
          </p:nvSpPr>
          <p:spPr>
            <a:xfrm>
              <a:off x="1706890" y="1855632"/>
              <a:ext cx="1222836" cy="12228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400" b="1" dirty="0"/>
                <a:t>Διαχείριση βάρους</a:t>
              </a:r>
              <a:endParaRPr lang="en-GB" sz="1400" b="1" kern="1200" dirty="0"/>
            </a:p>
          </p:txBody>
        </p:sp>
      </p:grpSp>
      <p:sp>
        <p:nvSpPr>
          <p:cNvPr id="37" name="Rounded Rectangle 36"/>
          <p:cNvSpPr/>
          <p:nvPr/>
        </p:nvSpPr>
        <p:spPr>
          <a:xfrm>
            <a:off x="5855945" y="3385180"/>
            <a:ext cx="640080" cy="640080"/>
          </a:xfrm>
          <a:prstGeom prst="roundRect">
            <a:avLst/>
          </a:prstGeom>
          <a:solidFill>
            <a:srgbClr val="001965"/>
          </a:solidFill>
          <a:ln w="19050">
            <a:solidFill>
              <a:srgbClr val="FFFF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8" name="Group 52"/>
          <p:cNvGrpSpPr/>
          <p:nvPr/>
        </p:nvGrpSpPr>
        <p:grpSpPr>
          <a:xfrm>
            <a:off x="5996787" y="3517666"/>
            <a:ext cx="365760" cy="365760"/>
            <a:chOff x="502650" y="3414897"/>
            <a:chExt cx="317300" cy="318165"/>
          </a:xfrm>
        </p:grpSpPr>
        <p:sp>
          <p:nvSpPr>
            <p:cNvPr id="51" name="Freeform 15"/>
            <p:cNvSpPr>
              <a:spLocks noEditPoints="1"/>
            </p:cNvSpPr>
            <p:nvPr/>
          </p:nvSpPr>
          <p:spPr bwMode="auto">
            <a:xfrm>
              <a:off x="502650" y="3414897"/>
              <a:ext cx="317300" cy="318165"/>
            </a:xfrm>
            <a:custGeom>
              <a:avLst/>
              <a:gdLst>
                <a:gd name="T0" fmla="*/ 307 w 307"/>
                <a:gd name="T1" fmla="*/ 52 h 307"/>
                <a:gd name="T2" fmla="*/ 307 w 307"/>
                <a:gd name="T3" fmla="*/ 256 h 307"/>
                <a:gd name="T4" fmla="*/ 306 w 307"/>
                <a:gd name="T5" fmla="*/ 257 h 307"/>
                <a:gd name="T6" fmla="*/ 269 w 307"/>
                <a:gd name="T7" fmla="*/ 303 h 307"/>
                <a:gd name="T8" fmla="*/ 255 w 307"/>
                <a:gd name="T9" fmla="*/ 307 h 307"/>
                <a:gd name="T10" fmla="*/ 51 w 307"/>
                <a:gd name="T11" fmla="*/ 307 h 307"/>
                <a:gd name="T12" fmla="*/ 49 w 307"/>
                <a:gd name="T13" fmla="*/ 306 h 307"/>
                <a:gd name="T14" fmla="*/ 3 w 307"/>
                <a:gd name="T15" fmla="*/ 269 h 307"/>
                <a:gd name="T16" fmla="*/ 0 w 307"/>
                <a:gd name="T17" fmla="*/ 256 h 307"/>
                <a:gd name="T18" fmla="*/ 0 w 307"/>
                <a:gd name="T19" fmla="*/ 52 h 307"/>
                <a:gd name="T20" fmla="*/ 0 w 307"/>
                <a:gd name="T21" fmla="*/ 50 h 307"/>
                <a:gd name="T22" fmla="*/ 37 w 307"/>
                <a:gd name="T23" fmla="*/ 4 h 307"/>
                <a:gd name="T24" fmla="*/ 51 w 307"/>
                <a:gd name="T25" fmla="*/ 0 h 307"/>
                <a:gd name="T26" fmla="*/ 255 w 307"/>
                <a:gd name="T27" fmla="*/ 0 h 307"/>
                <a:gd name="T28" fmla="*/ 257 w 307"/>
                <a:gd name="T29" fmla="*/ 1 h 307"/>
                <a:gd name="T30" fmla="*/ 303 w 307"/>
                <a:gd name="T31" fmla="*/ 38 h 307"/>
                <a:gd name="T32" fmla="*/ 307 w 307"/>
                <a:gd name="T33" fmla="*/ 52 h 307"/>
                <a:gd name="T34" fmla="*/ 259 w 307"/>
                <a:gd name="T35" fmla="*/ 83 h 307"/>
                <a:gd name="T36" fmla="*/ 47 w 307"/>
                <a:gd name="T37" fmla="*/ 83 h 307"/>
                <a:gd name="T38" fmla="*/ 47 w 307"/>
                <a:gd name="T39" fmla="*/ 83 h 307"/>
                <a:gd name="T40" fmla="*/ 93 w 307"/>
                <a:gd name="T41" fmla="*/ 140 h 307"/>
                <a:gd name="T42" fmla="*/ 96 w 307"/>
                <a:gd name="T43" fmla="*/ 142 h 307"/>
                <a:gd name="T44" fmla="*/ 210 w 307"/>
                <a:gd name="T45" fmla="*/ 142 h 307"/>
                <a:gd name="T46" fmla="*/ 214 w 307"/>
                <a:gd name="T47" fmla="*/ 140 h 307"/>
                <a:gd name="T48" fmla="*/ 232 w 307"/>
                <a:gd name="T49" fmla="*/ 117 h 307"/>
                <a:gd name="T50" fmla="*/ 259 w 307"/>
                <a:gd name="T51" fmla="*/ 8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7" h="307">
                  <a:moveTo>
                    <a:pt x="307" y="52"/>
                  </a:moveTo>
                  <a:cubicBezTo>
                    <a:pt x="307" y="120"/>
                    <a:pt x="307" y="188"/>
                    <a:pt x="307" y="256"/>
                  </a:cubicBezTo>
                  <a:cubicBezTo>
                    <a:pt x="306" y="256"/>
                    <a:pt x="306" y="257"/>
                    <a:pt x="306" y="257"/>
                  </a:cubicBezTo>
                  <a:cubicBezTo>
                    <a:pt x="302" y="280"/>
                    <a:pt x="290" y="295"/>
                    <a:pt x="269" y="303"/>
                  </a:cubicBezTo>
                  <a:cubicBezTo>
                    <a:pt x="264" y="305"/>
                    <a:pt x="260" y="306"/>
                    <a:pt x="255" y="307"/>
                  </a:cubicBezTo>
                  <a:cubicBezTo>
                    <a:pt x="187" y="307"/>
                    <a:pt x="119" y="307"/>
                    <a:pt x="51" y="307"/>
                  </a:cubicBezTo>
                  <a:cubicBezTo>
                    <a:pt x="51" y="307"/>
                    <a:pt x="50" y="307"/>
                    <a:pt x="49" y="306"/>
                  </a:cubicBezTo>
                  <a:cubicBezTo>
                    <a:pt x="27" y="303"/>
                    <a:pt x="11" y="290"/>
                    <a:pt x="3" y="269"/>
                  </a:cubicBezTo>
                  <a:cubicBezTo>
                    <a:pt x="2" y="265"/>
                    <a:pt x="1" y="260"/>
                    <a:pt x="0" y="256"/>
                  </a:cubicBezTo>
                  <a:cubicBezTo>
                    <a:pt x="0" y="188"/>
                    <a:pt x="0" y="120"/>
                    <a:pt x="0" y="52"/>
                  </a:cubicBezTo>
                  <a:cubicBezTo>
                    <a:pt x="0" y="51"/>
                    <a:pt x="0" y="50"/>
                    <a:pt x="0" y="50"/>
                  </a:cubicBezTo>
                  <a:cubicBezTo>
                    <a:pt x="4" y="27"/>
                    <a:pt x="16" y="12"/>
                    <a:pt x="37" y="4"/>
                  </a:cubicBezTo>
                  <a:cubicBezTo>
                    <a:pt x="42" y="2"/>
                    <a:pt x="47" y="1"/>
                    <a:pt x="51" y="0"/>
                  </a:cubicBezTo>
                  <a:cubicBezTo>
                    <a:pt x="119" y="0"/>
                    <a:pt x="187" y="0"/>
                    <a:pt x="255" y="0"/>
                  </a:cubicBezTo>
                  <a:cubicBezTo>
                    <a:pt x="256" y="0"/>
                    <a:pt x="256" y="1"/>
                    <a:pt x="257" y="1"/>
                  </a:cubicBezTo>
                  <a:cubicBezTo>
                    <a:pt x="279" y="5"/>
                    <a:pt x="295" y="17"/>
                    <a:pt x="303" y="38"/>
                  </a:cubicBezTo>
                  <a:cubicBezTo>
                    <a:pt x="305" y="42"/>
                    <a:pt x="305" y="47"/>
                    <a:pt x="307" y="52"/>
                  </a:cubicBezTo>
                  <a:close/>
                  <a:moveTo>
                    <a:pt x="259" y="83"/>
                  </a:moveTo>
                  <a:cubicBezTo>
                    <a:pt x="203" y="16"/>
                    <a:pt x="94" y="24"/>
                    <a:pt x="47" y="83"/>
                  </a:cubicBezTo>
                  <a:cubicBezTo>
                    <a:pt x="47" y="83"/>
                    <a:pt x="47" y="83"/>
                    <a:pt x="47" y="83"/>
                  </a:cubicBezTo>
                  <a:cubicBezTo>
                    <a:pt x="63" y="102"/>
                    <a:pt x="78" y="121"/>
                    <a:pt x="93" y="140"/>
                  </a:cubicBezTo>
                  <a:cubicBezTo>
                    <a:pt x="94" y="141"/>
                    <a:pt x="95" y="142"/>
                    <a:pt x="96" y="142"/>
                  </a:cubicBezTo>
                  <a:cubicBezTo>
                    <a:pt x="134" y="142"/>
                    <a:pt x="172" y="142"/>
                    <a:pt x="210" y="142"/>
                  </a:cubicBezTo>
                  <a:cubicBezTo>
                    <a:pt x="211" y="142"/>
                    <a:pt x="213" y="141"/>
                    <a:pt x="214" y="140"/>
                  </a:cubicBezTo>
                  <a:cubicBezTo>
                    <a:pt x="220" y="132"/>
                    <a:pt x="226" y="125"/>
                    <a:pt x="232" y="117"/>
                  </a:cubicBezTo>
                  <a:cubicBezTo>
                    <a:pt x="241" y="106"/>
                    <a:pt x="250" y="94"/>
                    <a:pt x="259" y="83"/>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cs typeface="Arial" charset="0"/>
              </a:endParaRPr>
            </a:p>
          </p:txBody>
        </p:sp>
        <p:sp>
          <p:nvSpPr>
            <p:cNvPr id="52" name="Freeform 16"/>
            <p:cNvSpPr>
              <a:spLocks/>
            </p:cNvSpPr>
            <p:nvPr/>
          </p:nvSpPr>
          <p:spPr bwMode="auto">
            <a:xfrm>
              <a:off x="660867" y="3478183"/>
              <a:ext cx="48549" cy="71522"/>
            </a:xfrm>
            <a:custGeom>
              <a:avLst/>
              <a:gdLst>
                <a:gd name="T0" fmla="*/ 0 w 47"/>
                <a:gd name="T1" fmla="*/ 69 h 69"/>
                <a:gd name="T2" fmla="*/ 46 w 47"/>
                <a:gd name="T3" fmla="*/ 0 h 69"/>
                <a:gd name="T4" fmla="*/ 47 w 47"/>
                <a:gd name="T5" fmla="*/ 0 h 69"/>
                <a:gd name="T6" fmla="*/ 40 w 47"/>
                <a:gd name="T7" fmla="*/ 29 h 69"/>
                <a:gd name="T8" fmla="*/ 32 w 47"/>
                <a:gd name="T9" fmla="*/ 66 h 69"/>
                <a:gd name="T10" fmla="*/ 28 w 47"/>
                <a:gd name="T11" fmla="*/ 69 h 69"/>
                <a:gd name="T12" fmla="*/ 4 w 47"/>
                <a:gd name="T13" fmla="*/ 69 h 69"/>
                <a:gd name="T14" fmla="*/ 0 w 47"/>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69">
                  <a:moveTo>
                    <a:pt x="0" y="69"/>
                  </a:moveTo>
                  <a:cubicBezTo>
                    <a:pt x="16" y="46"/>
                    <a:pt x="31" y="23"/>
                    <a:pt x="46" y="0"/>
                  </a:cubicBezTo>
                  <a:cubicBezTo>
                    <a:pt x="46" y="0"/>
                    <a:pt x="47" y="0"/>
                    <a:pt x="47" y="0"/>
                  </a:cubicBezTo>
                  <a:cubicBezTo>
                    <a:pt x="44" y="9"/>
                    <a:pt x="42" y="19"/>
                    <a:pt x="40" y="29"/>
                  </a:cubicBezTo>
                  <a:cubicBezTo>
                    <a:pt x="37" y="41"/>
                    <a:pt x="34" y="54"/>
                    <a:pt x="32" y="66"/>
                  </a:cubicBezTo>
                  <a:cubicBezTo>
                    <a:pt x="31" y="68"/>
                    <a:pt x="30" y="69"/>
                    <a:pt x="28" y="69"/>
                  </a:cubicBezTo>
                  <a:cubicBezTo>
                    <a:pt x="20" y="69"/>
                    <a:pt x="12" y="69"/>
                    <a:pt x="4" y="69"/>
                  </a:cubicBezTo>
                  <a:cubicBezTo>
                    <a:pt x="3" y="69"/>
                    <a:pt x="2" y="69"/>
                    <a:pt x="0" y="69"/>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dirty="0">
                <a:solidFill>
                  <a:srgbClr val="001965"/>
                </a:solidFill>
                <a:cs typeface="Arial" charset="0"/>
              </a:endParaRPr>
            </a:p>
          </p:txBody>
        </p:sp>
      </p:grpSp>
      <p:grpSp>
        <p:nvGrpSpPr>
          <p:cNvPr id="9" name="Group 31"/>
          <p:cNvGrpSpPr/>
          <p:nvPr/>
        </p:nvGrpSpPr>
        <p:grpSpPr>
          <a:xfrm>
            <a:off x="6894539" y="2186471"/>
            <a:ext cx="1554480" cy="1554480"/>
            <a:chOff x="3100120" y="1789480"/>
            <a:chExt cx="1355140" cy="1355140"/>
          </a:xfrm>
        </p:grpSpPr>
        <p:sp>
          <p:nvSpPr>
            <p:cNvPr id="33" name="Rounded Rectangle 32"/>
            <p:cNvSpPr/>
            <p:nvPr/>
          </p:nvSpPr>
          <p:spPr>
            <a:xfrm>
              <a:off x="3100120" y="1789480"/>
              <a:ext cx="1355140" cy="13551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ounded Rectangle 4"/>
            <p:cNvSpPr/>
            <p:nvPr/>
          </p:nvSpPr>
          <p:spPr>
            <a:xfrm>
              <a:off x="3166272" y="1855632"/>
              <a:ext cx="1222836" cy="12228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l-GR" sz="1400" b="1" dirty="0"/>
                <a:t>Διακοπή καπνίσματος</a:t>
              </a:r>
              <a:endParaRPr lang="en-GB" sz="1400" b="1" kern="1200" dirty="0"/>
            </a:p>
          </p:txBody>
        </p:sp>
      </p:grpSp>
      <p:sp>
        <p:nvSpPr>
          <p:cNvPr id="38" name="Rounded Rectangle 37"/>
          <p:cNvSpPr/>
          <p:nvPr/>
        </p:nvSpPr>
        <p:spPr>
          <a:xfrm>
            <a:off x="8097926" y="3386564"/>
            <a:ext cx="640080" cy="640080"/>
          </a:xfrm>
          <a:prstGeom prst="roundRect">
            <a:avLst/>
          </a:prstGeom>
          <a:solidFill>
            <a:srgbClr val="009FDA"/>
          </a:solidFill>
          <a:ln w="19050">
            <a:solidFill>
              <a:srgbClr val="FFFFFF"/>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0" name="Group 61"/>
          <p:cNvGrpSpPr/>
          <p:nvPr/>
        </p:nvGrpSpPr>
        <p:grpSpPr>
          <a:xfrm>
            <a:off x="8230093" y="3515289"/>
            <a:ext cx="375746" cy="375746"/>
            <a:chOff x="5164402" y="2256029"/>
            <a:chExt cx="615355" cy="615355"/>
          </a:xfrm>
        </p:grpSpPr>
        <p:sp>
          <p:nvSpPr>
            <p:cNvPr id="63" name="&quot;No&quot; Symbol 62"/>
            <p:cNvSpPr/>
            <p:nvPr/>
          </p:nvSpPr>
          <p:spPr>
            <a:xfrm>
              <a:off x="5164402" y="2256029"/>
              <a:ext cx="615355" cy="615355"/>
            </a:xfrm>
            <a:prstGeom prst="noSmoking">
              <a:avLst>
                <a:gd name="adj" fmla="val 7156"/>
              </a:avLst>
            </a:prstGeom>
            <a:solidFill>
              <a:srgbClr val="FFFF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endParaRPr>
            </a:p>
          </p:txBody>
        </p:sp>
        <p:grpSp>
          <p:nvGrpSpPr>
            <p:cNvPr id="11" name="Group 63"/>
            <p:cNvGrpSpPr/>
            <p:nvPr/>
          </p:nvGrpSpPr>
          <p:grpSpPr>
            <a:xfrm>
              <a:off x="5248733" y="2362599"/>
              <a:ext cx="415956" cy="248534"/>
              <a:chOff x="389684" y="2962011"/>
              <a:chExt cx="528291" cy="292076"/>
            </a:xfrm>
          </p:grpSpPr>
          <p:sp>
            <p:nvSpPr>
              <p:cNvPr id="65" name="Rounded Rectangle 64"/>
              <p:cNvSpPr/>
              <p:nvPr/>
            </p:nvSpPr>
            <p:spPr>
              <a:xfrm>
                <a:off x="389684" y="3181130"/>
                <a:ext cx="528291" cy="72957"/>
              </a:xfrm>
              <a:prstGeom prst="roundRect">
                <a:avLst>
                  <a:gd name="adj" fmla="val 19931"/>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809471" y="3181130"/>
                <a:ext cx="45719" cy="72957"/>
              </a:xfrm>
              <a:prstGeom prst="rect">
                <a:avLst/>
              </a:prstGeom>
              <a:gradFill flip="none" rotWithShape="1">
                <a:gsLst>
                  <a:gs pos="0">
                    <a:srgbClr val="001965"/>
                  </a:gs>
                  <a:gs pos="50000">
                    <a:srgbClr val="009FDA"/>
                  </a:gs>
                  <a:gs pos="100000">
                    <a:srgbClr val="001965"/>
                  </a:gs>
                </a:gsLst>
                <a:lin ang="0" scaled="1"/>
                <a:tileRect/>
              </a:gradFill>
              <a:ln w="25400" cap="flat" cmpd="sng" algn="ctr">
                <a:noFill/>
                <a:prstDash val="solid"/>
              </a:ln>
              <a:effectLst/>
              <a:extLst>
                <a:ext uri="{91240B29-F687-4F45-9708-019B960494DF}">
                  <a14:hiddenLine xmlns="" xmlns:a14="http://schemas.microsoft.com/office/drawing/2010/main" w="25400" cap="flat" cmpd="sng" algn="ctr">
                    <a:solidFill>
                      <a:schemeClr val="accent5">
                        <a:shade val="50000"/>
                      </a:schemeClr>
                    </a:solidFill>
                    <a:prstDash val="solid"/>
                  </a14:hiddenLine>
                </a:ext>
              </a:extLst>
            </p:spPr>
            <p:style>
              <a:lnRef idx="2">
                <a:schemeClr val="accent5">
                  <a:shade val="50000"/>
                </a:schemeClr>
              </a:lnRef>
              <a:fillRef idx="1">
                <a:schemeClr val="accent5"/>
              </a:fillRef>
              <a:effectRef idx="0">
                <a:schemeClr val="accent5"/>
              </a:effectRef>
              <a:fontRef idx="minor">
                <a:schemeClr val="lt1"/>
              </a:fontRef>
            </p:style>
            <p:txBody>
              <a:bodyPr lIns="72000" tIns="27000" rIns="72000" bIns="27000" rtlCol="0" anchor="ctr"/>
              <a:lstStyle/>
              <a:p>
                <a:endParaRPr lang="en-GB" sz="1400" b="1">
                  <a:solidFill>
                    <a:srgbClr val="FFFFFF"/>
                  </a:solidFill>
                  <a:latin typeface="Verdana"/>
                </a:endParaRPr>
              </a:p>
            </p:txBody>
          </p:sp>
          <p:sp>
            <p:nvSpPr>
              <p:cNvPr id="67" name="Freeform 66"/>
              <p:cNvSpPr/>
              <p:nvPr/>
            </p:nvSpPr>
            <p:spPr>
              <a:xfrm rot="1055749">
                <a:off x="747605" y="3015277"/>
                <a:ext cx="90630" cy="126206"/>
              </a:xfrm>
              <a:custGeom>
                <a:avLst/>
                <a:gdLst>
                  <a:gd name="connsiteX0" fmla="*/ 446 w 115112"/>
                  <a:gd name="connsiteY0" fmla="*/ 0 h 126206"/>
                  <a:gd name="connsiteX1" fmla="*/ 17114 w 115112"/>
                  <a:gd name="connsiteY1" fmla="*/ 54769 h 126206"/>
                  <a:gd name="connsiteX2" fmla="*/ 112364 w 115112"/>
                  <a:gd name="connsiteY2" fmla="*/ 69056 h 126206"/>
                  <a:gd name="connsiteX3" fmla="*/ 90933 w 115112"/>
                  <a:gd name="connsiteY3" fmla="*/ 126206 h 126206"/>
                </a:gdLst>
                <a:ahLst/>
                <a:cxnLst>
                  <a:cxn ang="0">
                    <a:pos x="connsiteX0" y="connsiteY0"/>
                  </a:cxn>
                  <a:cxn ang="0">
                    <a:pos x="connsiteX1" y="connsiteY1"/>
                  </a:cxn>
                  <a:cxn ang="0">
                    <a:pos x="connsiteX2" y="connsiteY2"/>
                  </a:cxn>
                  <a:cxn ang="0">
                    <a:pos x="connsiteX3" y="connsiteY3"/>
                  </a:cxn>
                </a:cxnLst>
                <a:rect l="l" t="t" r="r" b="b"/>
                <a:pathLst>
                  <a:path w="115112" h="126206">
                    <a:moveTo>
                      <a:pt x="446" y="0"/>
                    </a:moveTo>
                    <a:cubicBezTo>
                      <a:pt x="-547" y="21630"/>
                      <a:pt x="-1539" y="43260"/>
                      <a:pt x="17114" y="54769"/>
                    </a:cubicBezTo>
                    <a:cubicBezTo>
                      <a:pt x="35767" y="66278"/>
                      <a:pt x="100061" y="57150"/>
                      <a:pt x="112364" y="69056"/>
                    </a:cubicBezTo>
                    <a:cubicBezTo>
                      <a:pt x="124667" y="80962"/>
                      <a:pt x="91727" y="116284"/>
                      <a:pt x="90933" y="12620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67"/>
              <p:cNvSpPr/>
              <p:nvPr/>
            </p:nvSpPr>
            <p:spPr>
              <a:xfrm rot="1055749">
                <a:off x="814028" y="2962011"/>
                <a:ext cx="82838" cy="152478"/>
              </a:xfrm>
              <a:custGeom>
                <a:avLst/>
                <a:gdLst>
                  <a:gd name="connsiteX0" fmla="*/ 446 w 115112"/>
                  <a:gd name="connsiteY0" fmla="*/ 0 h 126206"/>
                  <a:gd name="connsiteX1" fmla="*/ 17114 w 115112"/>
                  <a:gd name="connsiteY1" fmla="*/ 54769 h 126206"/>
                  <a:gd name="connsiteX2" fmla="*/ 112364 w 115112"/>
                  <a:gd name="connsiteY2" fmla="*/ 69056 h 126206"/>
                  <a:gd name="connsiteX3" fmla="*/ 90933 w 115112"/>
                  <a:gd name="connsiteY3" fmla="*/ 126206 h 126206"/>
                </a:gdLst>
                <a:ahLst/>
                <a:cxnLst>
                  <a:cxn ang="0">
                    <a:pos x="connsiteX0" y="connsiteY0"/>
                  </a:cxn>
                  <a:cxn ang="0">
                    <a:pos x="connsiteX1" y="connsiteY1"/>
                  </a:cxn>
                  <a:cxn ang="0">
                    <a:pos x="connsiteX2" y="connsiteY2"/>
                  </a:cxn>
                  <a:cxn ang="0">
                    <a:pos x="connsiteX3" y="connsiteY3"/>
                  </a:cxn>
                </a:cxnLst>
                <a:rect l="l" t="t" r="r" b="b"/>
                <a:pathLst>
                  <a:path w="115112" h="126206">
                    <a:moveTo>
                      <a:pt x="446" y="0"/>
                    </a:moveTo>
                    <a:cubicBezTo>
                      <a:pt x="-547" y="21630"/>
                      <a:pt x="-1539" y="43260"/>
                      <a:pt x="17114" y="54769"/>
                    </a:cubicBezTo>
                    <a:cubicBezTo>
                      <a:pt x="35767" y="66278"/>
                      <a:pt x="100061" y="57150"/>
                      <a:pt x="112364" y="69056"/>
                    </a:cubicBezTo>
                    <a:cubicBezTo>
                      <a:pt x="124667" y="80962"/>
                      <a:pt x="91727" y="116284"/>
                      <a:pt x="90933" y="126206"/>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0" name="Rounded Rectangle 49"/>
          <p:cNvSpPr/>
          <p:nvPr/>
        </p:nvSpPr>
        <p:spPr>
          <a:xfrm>
            <a:off x="330202" y="847726"/>
            <a:ext cx="8386226" cy="559850"/>
          </a:xfrm>
          <a:prstGeom prst="roundRect">
            <a:avLst/>
          </a:prstGeom>
          <a:noFill/>
          <a:ln>
            <a:solidFill>
              <a:srgbClr val="001965"/>
            </a:solidFill>
          </a:ln>
          <a:effectLst/>
        </p:spPr>
        <p:style>
          <a:lnRef idx="2">
            <a:schemeClr val="accent2"/>
          </a:lnRef>
          <a:fillRef idx="1">
            <a:schemeClr val="lt1"/>
          </a:fillRef>
          <a:effectRef idx="0">
            <a:schemeClr val="accent2"/>
          </a:effectRef>
          <a:fontRef idx="minor">
            <a:schemeClr val="dk1"/>
          </a:fontRef>
        </p:style>
        <p:txBody>
          <a:bodyPr rtlCol="0" anchor="ctr"/>
          <a:lstStyle/>
          <a:p>
            <a:r>
              <a:rPr lang="el-GR" sz="1600" dirty="0">
                <a:solidFill>
                  <a:srgbClr val="001965"/>
                </a:solidFill>
              </a:rPr>
              <a:t>Με τη διάγνωση της νόσου ,η διαχείριση της καθημερινότητας του ασθενή είναι θεμελιώδους σημασίας</a:t>
            </a:r>
            <a:endParaRPr lang="en-GB" sz="1600" dirty="0">
              <a:solidFill>
                <a:srgbClr val="001965"/>
              </a:solidFill>
            </a:endParaRPr>
          </a:p>
        </p:txBody>
      </p:sp>
    </p:spTree>
    <p:extLst>
      <p:ext uri="{BB962C8B-B14F-4D97-AF65-F5344CB8AC3E}">
        <p14:creationId xmlns="" xmlns:p14="http://schemas.microsoft.com/office/powerpoint/2010/main" val="142063367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endParaRPr lang="el-GR"/>
          </a:p>
        </p:txBody>
      </p:sp>
      <p:sp>
        <p:nvSpPr>
          <p:cNvPr id="3" name="2 - Θέση αριθμού διαφάνειας"/>
          <p:cNvSpPr>
            <a:spLocks noGrp="1"/>
          </p:cNvSpPr>
          <p:nvPr>
            <p:ph type="sldNum" sz="quarter" idx="10"/>
          </p:nvPr>
        </p:nvSpPr>
        <p:spPr/>
        <p:txBody>
          <a:bodyPr/>
          <a:lstStyle/>
          <a:p>
            <a:pPr>
              <a:defRPr/>
            </a:pPr>
            <a:fld id="{4B01E8EF-57E8-4F85-90EB-163CEE512F88}" type="slidenum">
              <a:rPr lang="en-GB" smtClean="0"/>
              <a:pPr>
                <a:defRPr/>
              </a:pPr>
              <a:t>70</a:t>
            </a:fld>
            <a:endParaRPr lang="en-GB" dirty="0"/>
          </a:p>
        </p:txBody>
      </p:sp>
      <p:pic>
        <p:nvPicPr>
          <p:cNvPr id="143362" name="Picture 2"/>
          <p:cNvPicPr>
            <a:picLocks noChangeAspect="1" noChangeArrowheads="1"/>
          </p:cNvPicPr>
          <p:nvPr/>
        </p:nvPicPr>
        <p:blipFill>
          <a:blip r:embed="rId2" cstate="print"/>
          <a:srcRect/>
          <a:stretch>
            <a:fillRect/>
          </a:stretch>
        </p:blipFill>
        <p:spPr bwMode="auto">
          <a:xfrm>
            <a:off x="317500" y="0"/>
            <a:ext cx="8509000" cy="5143500"/>
          </a:xfrm>
          <a:prstGeom prst="rect">
            <a:avLst/>
          </a:prstGeom>
          <a:noFill/>
          <a:ln w="9525">
            <a:noFill/>
            <a:miter lim="800000"/>
            <a:headEnd/>
            <a:tailEnd/>
          </a:ln>
        </p:spPr>
      </p:pic>
      <p:sp>
        <p:nvSpPr>
          <p:cNvPr id="5" name="4 - Στρογγυλεμένο ορθογώνιο"/>
          <p:cNvSpPr/>
          <p:nvPr/>
        </p:nvSpPr>
        <p:spPr>
          <a:xfrm>
            <a:off x="6515100" y="609600"/>
            <a:ext cx="2107906" cy="1457325"/>
          </a:xfrm>
          <a:prstGeom prst="roundRect">
            <a:avLst/>
          </a:prstGeom>
          <a:no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l-GR"/>
          </a:p>
        </p:txBody>
      </p:sp>
      <p:sp>
        <p:nvSpPr>
          <p:cNvPr id="7" name="6 - Αριστερό βέλος"/>
          <p:cNvSpPr/>
          <p:nvPr/>
        </p:nvSpPr>
        <p:spPr>
          <a:xfrm>
            <a:off x="8027582" y="904875"/>
            <a:ext cx="382993" cy="104775"/>
          </a:xfrm>
          <a:prstGeom prst="lef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normAutofit fontScale="90000"/>
          </a:bodyPr>
          <a:lstStyle/>
          <a:p>
            <a:endParaRPr lang="el-GR"/>
          </a:p>
        </p:txBody>
      </p:sp>
      <p:sp>
        <p:nvSpPr>
          <p:cNvPr id="4" name="3 - Θέση κειμένου"/>
          <p:cNvSpPr>
            <a:spLocks noGrp="1"/>
          </p:cNvSpPr>
          <p:nvPr>
            <p:ph type="body" sz="quarter" idx="10"/>
          </p:nvPr>
        </p:nvSpPr>
        <p:spPr/>
        <p:txBody>
          <a:bodyPr/>
          <a:lstStyle/>
          <a:p>
            <a:endParaRPr lang="el-GR"/>
          </a:p>
        </p:txBody>
      </p:sp>
      <p:pic>
        <p:nvPicPr>
          <p:cNvPr id="140290" name="Picture 2"/>
          <p:cNvPicPr>
            <a:picLocks noGrp="1" noChangeAspect="1" noChangeArrowheads="1"/>
          </p:cNvPicPr>
          <p:nvPr>
            <p:ph idx="1"/>
          </p:nvPr>
        </p:nvPicPr>
        <p:blipFill>
          <a:blip r:embed="rId3"/>
          <a:srcRect/>
          <a:stretch>
            <a:fillRect/>
          </a:stretch>
        </p:blipFill>
        <p:spPr bwMode="auto">
          <a:xfrm>
            <a:off x="0" y="0"/>
            <a:ext cx="9144000" cy="514349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 xmlns:a16="http://schemas.microsoft.com/office/drawing/2014/main" id="{B445B816-9F30-FBBB-9145-C8DB534F713B}"/>
              </a:ext>
            </a:extLst>
          </p:cNvPr>
          <p:cNvPicPr>
            <a:picLocks noGrp="1" noChangeAspect="1"/>
          </p:cNvPicPr>
          <p:nvPr>
            <p:ph idx="1"/>
          </p:nvPr>
        </p:nvPicPr>
        <p:blipFill>
          <a:blip r:embed="rId2"/>
          <a:stretch>
            <a:fillRect/>
          </a:stretch>
        </p:blipFill>
        <p:spPr>
          <a:xfrm>
            <a:off x="3210612" y="634365"/>
            <a:ext cx="2722075" cy="3846195"/>
          </a:xfrm>
        </p:spPr>
      </p:pic>
      <p:sp>
        <p:nvSpPr>
          <p:cNvPr id="3" name="Τίτλος 2">
            <a:extLst>
              <a:ext uri="{FF2B5EF4-FFF2-40B4-BE49-F238E27FC236}">
                <a16:creationId xmlns="" xmlns:a16="http://schemas.microsoft.com/office/drawing/2014/main" id="{ECED0129-CA70-074C-B364-D0129E31F409}"/>
              </a:ext>
            </a:extLst>
          </p:cNvPr>
          <p:cNvSpPr>
            <a:spLocks noGrp="1"/>
          </p:cNvSpPr>
          <p:nvPr>
            <p:ph type="title"/>
          </p:nvPr>
        </p:nvSpPr>
        <p:spPr/>
        <p:txBody>
          <a:bodyPr>
            <a:normAutofit fontScale="90000"/>
          </a:bodyPr>
          <a:lstStyle/>
          <a:p>
            <a:endParaRPr lang="el-GR"/>
          </a:p>
        </p:txBody>
      </p:sp>
      <p:sp>
        <p:nvSpPr>
          <p:cNvPr id="4" name="Θέση κειμένου 3">
            <a:extLst>
              <a:ext uri="{FF2B5EF4-FFF2-40B4-BE49-F238E27FC236}">
                <a16:creationId xmlns="" xmlns:a16="http://schemas.microsoft.com/office/drawing/2014/main" id="{2BCFCEC1-F9F2-884F-972E-BE2805D066C0}"/>
              </a:ext>
            </a:extLst>
          </p:cNvPr>
          <p:cNvSpPr>
            <a:spLocks noGrp="1"/>
          </p:cNvSpPr>
          <p:nvPr>
            <p:ph type="body" sz="quarter" idx="10"/>
          </p:nvPr>
        </p:nvSpPr>
        <p:spPr/>
        <p:txBody>
          <a:bodyPr/>
          <a:lstStyle/>
          <a:p>
            <a:endParaRPr lang="el-GR"/>
          </a:p>
        </p:txBody>
      </p:sp>
    </p:spTree>
    <p:extLst>
      <p:ext uri="{BB962C8B-B14F-4D97-AF65-F5344CB8AC3E}">
        <p14:creationId xmlns="" xmlns:p14="http://schemas.microsoft.com/office/powerpoint/2010/main" val="240450651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 xmlns:a16="http://schemas.microsoft.com/office/drawing/2014/main" id="{E82D286D-9C0B-0111-3CE1-2819CA42BC50}"/>
              </a:ext>
            </a:extLst>
          </p:cNvPr>
          <p:cNvPicPr>
            <a:picLocks noGrp="1" noChangeAspect="1"/>
          </p:cNvPicPr>
          <p:nvPr>
            <p:ph idx="1"/>
          </p:nvPr>
        </p:nvPicPr>
        <p:blipFill>
          <a:blip r:embed="rId2"/>
          <a:stretch>
            <a:fillRect/>
          </a:stretch>
        </p:blipFill>
        <p:spPr>
          <a:xfrm>
            <a:off x="3320762" y="802031"/>
            <a:ext cx="2501776" cy="3539438"/>
          </a:xfrm>
        </p:spPr>
      </p:pic>
      <p:sp>
        <p:nvSpPr>
          <p:cNvPr id="3" name="Τίτλος 2">
            <a:extLst>
              <a:ext uri="{FF2B5EF4-FFF2-40B4-BE49-F238E27FC236}">
                <a16:creationId xmlns="" xmlns:a16="http://schemas.microsoft.com/office/drawing/2014/main" id="{ECED0129-CA70-074C-B364-D0129E31F409}"/>
              </a:ext>
            </a:extLst>
          </p:cNvPr>
          <p:cNvSpPr>
            <a:spLocks noGrp="1"/>
          </p:cNvSpPr>
          <p:nvPr>
            <p:ph type="title"/>
          </p:nvPr>
        </p:nvSpPr>
        <p:spPr/>
        <p:txBody>
          <a:bodyPr>
            <a:normAutofit fontScale="90000"/>
          </a:bodyPr>
          <a:lstStyle/>
          <a:p>
            <a:endParaRPr lang="el-GR"/>
          </a:p>
        </p:txBody>
      </p:sp>
      <p:sp>
        <p:nvSpPr>
          <p:cNvPr id="4" name="Θέση κειμένου 3">
            <a:extLst>
              <a:ext uri="{FF2B5EF4-FFF2-40B4-BE49-F238E27FC236}">
                <a16:creationId xmlns="" xmlns:a16="http://schemas.microsoft.com/office/drawing/2014/main" id="{2BCFCEC1-F9F2-884F-972E-BE2805D066C0}"/>
              </a:ext>
            </a:extLst>
          </p:cNvPr>
          <p:cNvSpPr>
            <a:spLocks noGrp="1"/>
          </p:cNvSpPr>
          <p:nvPr>
            <p:ph type="body" sz="quarter" idx="10"/>
          </p:nvPr>
        </p:nvSpPr>
        <p:spPr/>
        <p:txBody>
          <a:bodyPr/>
          <a:lstStyle/>
          <a:p>
            <a:endParaRPr lang="el-GR"/>
          </a:p>
        </p:txBody>
      </p:sp>
    </p:spTree>
    <p:extLst>
      <p:ext uri="{BB962C8B-B14F-4D97-AF65-F5344CB8AC3E}">
        <p14:creationId xmlns="" xmlns:p14="http://schemas.microsoft.com/office/powerpoint/2010/main" val="122224037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                                 </a:t>
            </a:r>
            <a:r>
              <a:rPr lang="el-GR" sz="2400" dirty="0"/>
              <a:t>Διατροφή</a:t>
            </a:r>
            <a:r>
              <a:rPr lang="en-GB" sz="2400" dirty="0"/>
              <a:t>- </a:t>
            </a:r>
            <a:r>
              <a:rPr lang="el-GR" sz="2400" dirty="0"/>
              <a:t>Σύνοψη</a:t>
            </a:r>
            <a:endParaRPr lang="en-GB" sz="2400" dirty="0"/>
          </a:p>
        </p:txBody>
      </p:sp>
      <p:sp>
        <p:nvSpPr>
          <p:cNvPr id="3" name="Text Placeholder 2"/>
          <p:cNvSpPr>
            <a:spLocks noGrp="1"/>
          </p:cNvSpPr>
          <p:nvPr>
            <p:ph type="body" sz="quarter" idx="10"/>
          </p:nvPr>
        </p:nvSpPr>
        <p:spPr>
          <a:xfrm>
            <a:off x="0" y="4528458"/>
            <a:ext cx="9144000" cy="514892"/>
          </a:xfrm>
        </p:spPr>
        <p:txBody>
          <a:bodyPr anchor="b">
            <a:normAutofit fontScale="70000" lnSpcReduction="20000"/>
          </a:bodyPr>
          <a:lstStyle/>
          <a:p>
            <a:r>
              <a:rPr lang="en-GB" sz="1100" b="1" dirty="0">
                <a:solidFill>
                  <a:srgbClr val="82786F"/>
                </a:solidFill>
              </a:rPr>
              <a:t>ADA, American diabetes association; EASD, European Association for the Study of Diabetes; ESC, European Society of Cardiology</a:t>
            </a:r>
            <a:br>
              <a:rPr lang="en-GB" sz="1100" b="1" dirty="0">
                <a:solidFill>
                  <a:srgbClr val="82786F"/>
                </a:solidFill>
              </a:rPr>
            </a:br>
            <a:r>
              <a:rPr lang="en-GB" sz="1100" b="1" dirty="0">
                <a:solidFill>
                  <a:srgbClr val="82786F"/>
                </a:solidFill>
              </a:rPr>
              <a:t>Nutrition recommendations and interventions for diabetes: a position statement of the American Diabetes Association. </a:t>
            </a:r>
            <a:r>
              <a:rPr lang="en-GB" sz="1100" b="1" i="1" dirty="0">
                <a:solidFill>
                  <a:srgbClr val="82786F"/>
                </a:solidFill>
              </a:rPr>
              <a:t>Diabetes Care </a:t>
            </a:r>
            <a:r>
              <a:rPr lang="en-GB" sz="1100" b="1" dirty="0">
                <a:solidFill>
                  <a:srgbClr val="82786F"/>
                </a:solidFill>
              </a:rPr>
              <a:t>2007; 30(Suppl. 1):S48–S65; </a:t>
            </a:r>
            <a:r>
              <a:rPr lang="en-GB" sz="1100" b="1" dirty="0" err="1">
                <a:solidFill>
                  <a:srgbClr val="82786F"/>
                </a:solidFill>
              </a:rPr>
              <a:t>Rydén</a:t>
            </a:r>
            <a:r>
              <a:rPr lang="en-GB" sz="1100" b="1" dirty="0">
                <a:solidFill>
                  <a:srgbClr val="82786F"/>
                </a:solidFill>
              </a:rPr>
              <a:t> L et. Al. </a:t>
            </a:r>
            <a:r>
              <a:rPr lang="en-GB" sz="1100" b="1" i="1" dirty="0" err="1">
                <a:solidFill>
                  <a:srgbClr val="82786F"/>
                </a:solidFill>
              </a:rPr>
              <a:t>Eur</a:t>
            </a:r>
            <a:r>
              <a:rPr lang="en-GB" sz="1100" b="1" i="1" dirty="0">
                <a:solidFill>
                  <a:srgbClr val="82786F"/>
                </a:solidFill>
              </a:rPr>
              <a:t> Heart J</a:t>
            </a:r>
            <a:r>
              <a:rPr lang="en-GB" sz="1100" b="1" dirty="0">
                <a:solidFill>
                  <a:srgbClr val="82786F"/>
                </a:solidFill>
              </a:rPr>
              <a:t>. 2013 Oct;34(39):3035-87; </a:t>
            </a:r>
            <a:r>
              <a:rPr lang="en-GB" sz="1100" b="1" dirty="0" err="1">
                <a:solidFill>
                  <a:srgbClr val="82786F"/>
                </a:solidFill>
              </a:rPr>
              <a:t>Piepoli</a:t>
            </a:r>
            <a:r>
              <a:rPr lang="en-GB" sz="1100" b="1" dirty="0">
                <a:solidFill>
                  <a:srgbClr val="82786F"/>
                </a:solidFill>
              </a:rPr>
              <a:t> MF et. al</a:t>
            </a:r>
            <a:r>
              <a:rPr lang="en-GB" sz="1100" b="1" i="1" dirty="0">
                <a:solidFill>
                  <a:srgbClr val="82786F"/>
                </a:solidFill>
              </a:rPr>
              <a:t>. </a:t>
            </a:r>
            <a:r>
              <a:rPr lang="en-GB" sz="1100" b="1" i="1" dirty="0" err="1">
                <a:solidFill>
                  <a:srgbClr val="82786F"/>
                </a:solidFill>
              </a:rPr>
              <a:t>Eur</a:t>
            </a:r>
            <a:r>
              <a:rPr lang="en-GB" sz="1100" b="1" i="1" dirty="0">
                <a:solidFill>
                  <a:srgbClr val="82786F"/>
                </a:solidFill>
              </a:rPr>
              <a:t> Heart J</a:t>
            </a:r>
            <a:r>
              <a:rPr lang="en-GB" sz="1100" b="1" dirty="0">
                <a:solidFill>
                  <a:srgbClr val="82786F"/>
                </a:solidFill>
              </a:rPr>
              <a:t>. 2016 Aug 1;37(29):2315-81; </a:t>
            </a:r>
            <a:r>
              <a:rPr lang="en-US" sz="1100" b="1" dirty="0">
                <a:solidFill>
                  <a:srgbClr val="82786F"/>
                </a:solidFill>
              </a:rPr>
              <a:t>Standards of Medical Care in Diabetes-2017. </a:t>
            </a:r>
            <a:r>
              <a:rPr lang="en-US" sz="1100" b="1" i="1" dirty="0">
                <a:solidFill>
                  <a:srgbClr val="82786F"/>
                </a:solidFill>
              </a:rPr>
              <a:t>Diabetes Care </a:t>
            </a:r>
            <a:r>
              <a:rPr lang="en-US" sz="1100" b="1" dirty="0">
                <a:solidFill>
                  <a:srgbClr val="82786F"/>
                </a:solidFill>
              </a:rPr>
              <a:t>2017;40(Suppl. 1):S1-S129.</a:t>
            </a:r>
            <a:endParaRPr lang="en-GB" sz="1100" b="1" dirty="0">
              <a:solidFill>
                <a:srgbClr val="82786F"/>
              </a:solidFill>
            </a:endParaRPr>
          </a:p>
        </p:txBody>
      </p:sp>
      <p:sp>
        <p:nvSpPr>
          <p:cNvPr id="4" name="Content Placeholder 3"/>
          <p:cNvSpPr>
            <a:spLocks noGrp="1"/>
          </p:cNvSpPr>
          <p:nvPr>
            <p:ph idx="1"/>
          </p:nvPr>
        </p:nvSpPr>
        <p:spPr>
          <a:xfrm>
            <a:off x="1794648" y="1262874"/>
            <a:ext cx="7044554" cy="741416"/>
          </a:xfrm>
        </p:spPr>
        <p:txBody>
          <a:bodyPr>
            <a:normAutofit fontScale="92500" lnSpcReduction="10000"/>
          </a:bodyPr>
          <a:lstStyle/>
          <a:p>
            <a:pPr marL="0" indent="0">
              <a:lnSpc>
                <a:spcPct val="150000"/>
              </a:lnSpc>
              <a:buNone/>
            </a:pPr>
            <a:r>
              <a:rPr lang="el-GR" sz="1600" dirty="0"/>
              <a:t>Η εξατομικευμένη ιατρική διατροφική θεραπεία είναι υψίστης σημασίας για την πρόληψη και τη διαχείριση του διαβήτη και των επιπλοκών του</a:t>
            </a:r>
          </a:p>
          <a:p>
            <a:pPr marL="0" indent="0">
              <a:buNone/>
            </a:pPr>
            <a:endParaRPr lang="en-GB" sz="1600" dirty="0"/>
          </a:p>
        </p:txBody>
      </p:sp>
      <p:grpSp>
        <p:nvGrpSpPr>
          <p:cNvPr id="5" name="Group 10"/>
          <p:cNvGrpSpPr/>
          <p:nvPr/>
        </p:nvGrpSpPr>
        <p:grpSpPr>
          <a:xfrm>
            <a:off x="373462" y="2779219"/>
            <a:ext cx="1176558" cy="1176558"/>
            <a:chOff x="440368" y="2067791"/>
            <a:chExt cx="640080" cy="640080"/>
          </a:xfrm>
        </p:grpSpPr>
        <p:sp>
          <p:nvSpPr>
            <p:cNvPr id="12" name="Rounded Rectangle 11"/>
            <p:cNvSpPr/>
            <p:nvPr/>
          </p:nvSpPr>
          <p:spPr>
            <a:xfrm>
              <a:off x="440368" y="2067791"/>
              <a:ext cx="640080" cy="640080"/>
            </a:xfrm>
            <a:prstGeom prst="roundRect">
              <a:avLst/>
            </a:prstGeom>
            <a:gradFill rotWithShape="0">
              <a:gsLst>
                <a:gs pos="0">
                  <a:srgbClr val="009FDA"/>
                </a:gs>
                <a:gs pos="61000">
                  <a:srgbClr val="001965"/>
                </a:gs>
                <a:gs pos="100000">
                  <a:srgbClr val="001965"/>
                </a:gs>
              </a:gsLst>
              <a:lin ang="3000000"/>
            </a:gradFill>
            <a:ln>
              <a:noFill/>
            </a:ln>
            <a:extLst>
              <a:ext uri="{91240B29-F687-4F45-9708-019B960494DF}">
                <a14:hiddenLine xmlns="" xmlns:a14="http://schemas.microsoft.com/office/drawing/2010/main" w="9525">
                  <a:solidFill>
                    <a:srgbClr val="000000"/>
                  </a:solidFill>
                  <a:round/>
                  <a:headEnd/>
                  <a:tailEnd/>
                </a14:hiddenLine>
              </a:ext>
            </a:extLst>
          </p:spPr>
        </p:sp>
        <p:grpSp>
          <p:nvGrpSpPr>
            <p:cNvPr id="6" name="Group 12"/>
            <p:cNvGrpSpPr/>
            <p:nvPr/>
          </p:nvGrpSpPr>
          <p:grpSpPr>
            <a:xfrm>
              <a:off x="522561" y="2171364"/>
              <a:ext cx="457065" cy="407599"/>
              <a:chOff x="468566" y="1482008"/>
              <a:chExt cx="457065" cy="407599"/>
            </a:xfrm>
            <a:effectLst/>
          </p:grpSpPr>
          <p:sp>
            <p:nvSpPr>
              <p:cNvPr id="14" name="Freeform 534"/>
              <p:cNvSpPr>
                <a:spLocks/>
              </p:cNvSpPr>
              <p:nvPr/>
            </p:nvSpPr>
            <p:spPr bwMode="auto">
              <a:xfrm>
                <a:off x="682259" y="1482008"/>
                <a:ext cx="116740" cy="116740"/>
              </a:xfrm>
              <a:custGeom>
                <a:avLst/>
                <a:gdLst>
                  <a:gd name="T0" fmla="*/ 58 w 60"/>
                  <a:gd name="T1" fmla="*/ 0 h 60"/>
                  <a:gd name="T2" fmla="*/ 13 w 60"/>
                  <a:gd name="T3" fmla="*/ 60 h 60"/>
                  <a:gd name="T4" fmla="*/ 58 w 60"/>
                  <a:gd name="T5" fmla="*/ 0 h 60"/>
                </a:gdLst>
                <a:ahLst/>
                <a:cxnLst>
                  <a:cxn ang="0">
                    <a:pos x="T0" y="T1"/>
                  </a:cxn>
                  <a:cxn ang="0">
                    <a:pos x="T2" y="T3"/>
                  </a:cxn>
                  <a:cxn ang="0">
                    <a:pos x="T4" y="T5"/>
                  </a:cxn>
                </a:cxnLst>
                <a:rect l="0" t="0" r="r" b="b"/>
                <a:pathLst>
                  <a:path w="60" h="60">
                    <a:moveTo>
                      <a:pt x="58" y="0"/>
                    </a:moveTo>
                    <a:cubicBezTo>
                      <a:pt x="60" y="24"/>
                      <a:pt x="45" y="60"/>
                      <a:pt x="13" y="60"/>
                    </a:cubicBezTo>
                    <a:cubicBezTo>
                      <a:pt x="0" y="24"/>
                      <a:pt x="41" y="3"/>
                      <a:pt x="58" y="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normAutofit fontScale="55000" lnSpcReduction="20000"/>
              </a:bodyPr>
              <a:lstStyle/>
              <a:p>
                <a:endParaRPr lang="en-GB"/>
              </a:p>
            </p:txBody>
          </p:sp>
          <p:sp>
            <p:nvSpPr>
              <p:cNvPr id="15" name="Freeform 535"/>
              <p:cNvSpPr>
                <a:spLocks/>
              </p:cNvSpPr>
              <p:nvPr/>
            </p:nvSpPr>
            <p:spPr bwMode="auto">
              <a:xfrm>
                <a:off x="618942" y="1513667"/>
                <a:ext cx="87060" cy="85082"/>
              </a:xfrm>
              <a:custGeom>
                <a:avLst/>
                <a:gdLst>
                  <a:gd name="T0" fmla="*/ 2 w 45"/>
                  <a:gd name="T1" fmla="*/ 0 h 44"/>
                  <a:gd name="T2" fmla="*/ 35 w 45"/>
                  <a:gd name="T3" fmla="*/ 44 h 44"/>
                  <a:gd name="T4" fmla="*/ 2 w 45"/>
                  <a:gd name="T5" fmla="*/ 0 h 44"/>
                </a:gdLst>
                <a:ahLst/>
                <a:cxnLst>
                  <a:cxn ang="0">
                    <a:pos x="T0" y="T1"/>
                  </a:cxn>
                  <a:cxn ang="0">
                    <a:pos x="T2" y="T3"/>
                  </a:cxn>
                  <a:cxn ang="0">
                    <a:pos x="T4" y="T5"/>
                  </a:cxn>
                </a:cxnLst>
                <a:rect l="0" t="0" r="r" b="b"/>
                <a:pathLst>
                  <a:path w="45" h="44">
                    <a:moveTo>
                      <a:pt x="2" y="0"/>
                    </a:moveTo>
                    <a:cubicBezTo>
                      <a:pt x="0" y="17"/>
                      <a:pt x="12" y="44"/>
                      <a:pt x="35" y="44"/>
                    </a:cubicBezTo>
                    <a:cubicBezTo>
                      <a:pt x="45" y="17"/>
                      <a:pt x="14" y="2"/>
                      <a:pt x="2" y="0"/>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normAutofit fontScale="25000" lnSpcReduction="20000"/>
              </a:bodyPr>
              <a:lstStyle/>
              <a:p>
                <a:endParaRPr lang="en-GB"/>
              </a:p>
            </p:txBody>
          </p:sp>
          <p:sp>
            <p:nvSpPr>
              <p:cNvPr id="16" name="Freeform 536"/>
              <p:cNvSpPr>
                <a:spLocks/>
              </p:cNvSpPr>
              <p:nvPr/>
            </p:nvSpPr>
            <p:spPr bwMode="auto">
              <a:xfrm>
                <a:off x="468566" y="1600726"/>
                <a:ext cx="457065" cy="288881"/>
              </a:xfrm>
              <a:custGeom>
                <a:avLst/>
                <a:gdLst>
                  <a:gd name="T0" fmla="*/ 173 w 236"/>
                  <a:gd name="T1" fmla="*/ 5 h 149"/>
                  <a:gd name="T2" fmla="*/ 118 w 236"/>
                  <a:gd name="T3" fmla="*/ 11 h 149"/>
                  <a:gd name="T4" fmla="*/ 63 w 236"/>
                  <a:gd name="T5" fmla="*/ 5 h 149"/>
                  <a:gd name="T6" fmla="*/ 87 w 236"/>
                  <a:gd name="T7" fmla="*/ 147 h 149"/>
                  <a:gd name="T8" fmla="*/ 118 w 236"/>
                  <a:gd name="T9" fmla="*/ 140 h 149"/>
                  <a:gd name="T10" fmla="*/ 149 w 236"/>
                  <a:gd name="T11" fmla="*/ 147 h 149"/>
                  <a:gd name="T12" fmla="*/ 173 w 236"/>
                  <a:gd name="T13" fmla="*/ 5 h 149"/>
                </a:gdLst>
                <a:ahLst/>
                <a:cxnLst>
                  <a:cxn ang="0">
                    <a:pos x="T0" y="T1"/>
                  </a:cxn>
                  <a:cxn ang="0">
                    <a:pos x="T2" y="T3"/>
                  </a:cxn>
                  <a:cxn ang="0">
                    <a:pos x="T4" y="T5"/>
                  </a:cxn>
                  <a:cxn ang="0">
                    <a:pos x="T6" y="T7"/>
                  </a:cxn>
                  <a:cxn ang="0">
                    <a:pos x="T8" y="T9"/>
                  </a:cxn>
                  <a:cxn ang="0">
                    <a:pos x="T10" y="T11"/>
                  </a:cxn>
                  <a:cxn ang="0">
                    <a:pos x="T12" y="T13"/>
                  </a:cxn>
                </a:cxnLst>
                <a:rect l="0" t="0" r="r" b="b"/>
                <a:pathLst>
                  <a:path w="236" h="149">
                    <a:moveTo>
                      <a:pt x="173" y="5"/>
                    </a:moveTo>
                    <a:cubicBezTo>
                      <a:pt x="153" y="0"/>
                      <a:pt x="133" y="11"/>
                      <a:pt x="118" y="11"/>
                    </a:cubicBezTo>
                    <a:cubicBezTo>
                      <a:pt x="103" y="11"/>
                      <a:pt x="83" y="0"/>
                      <a:pt x="63" y="5"/>
                    </a:cubicBezTo>
                    <a:cubicBezTo>
                      <a:pt x="0" y="21"/>
                      <a:pt x="39" y="141"/>
                      <a:pt x="87" y="147"/>
                    </a:cubicBezTo>
                    <a:cubicBezTo>
                      <a:pt x="101" y="149"/>
                      <a:pt x="108" y="140"/>
                      <a:pt x="118" y="140"/>
                    </a:cubicBezTo>
                    <a:cubicBezTo>
                      <a:pt x="128" y="140"/>
                      <a:pt x="135" y="149"/>
                      <a:pt x="149" y="147"/>
                    </a:cubicBezTo>
                    <a:cubicBezTo>
                      <a:pt x="197" y="141"/>
                      <a:pt x="236" y="21"/>
                      <a:pt x="173" y="5"/>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normAutofit/>
              </a:bodyPr>
              <a:lstStyle/>
              <a:p>
                <a:endParaRPr lang="en-GB"/>
              </a:p>
            </p:txBody>
          </p:sp>
          <p:sp>
            <p:nvSpPr>
              <p:cNvPr id="17" name="Heart 16"/>
              <p:cNvSpPr/>
              <p:nvPr/>
            </p:nvSpPr>
            <p:spPr>
              <a:xfrm>
                <a:off x="592507" y="1656050"/>
                <a:ext cx="209181" cy="182594"/>
              </a:xfrm>
              <a:prstGeom prst="heart">
                <a:avLst/>
              </a:prstGeom>
              <a:gradFill rotWithShape="0">
                <a:gsLst>
                  <a:gs pos="0">
                    <a:srgbClr val="009FDA"/>
                  </a:gs>
                  <a:gs pos="61000">
                    <a:srgbClr val="001965"/>
                  </a:gs>
                  <a:gs pos="100000">
                    <a:srgbClr val="001965"/>
                  </a:gs>
                </a:gsLst>
                <a:lin ang="3000000"/>
              </a:gradFill>
              <a:ln>
                <a:noFill/>
              </a:ln>
              <a:extLst>
                <a:ext uri="{91240B29-F687-4F45-9708-019B960494DF}">
                  <a14:hiddenLine xmlns="" xmlns:a14="http://schemas.microsoft.com/office/drawing/2010/main" w="9525">
                    <a:solidFill>
                      <a:srgbClr val="000000"/>
                    </a:solidFill>
                    <a:round/>
                    <a:headEnd/>
                    <a:tailEnd/>
                  </a14:hiddenLine>
                </a:ext>
              </a:extLst>
            </p:spPr>
            <p:txBody>
              <a:bodyPr>
                <a:normAutofit fontScale="25000" lnSpcReduction="20000"/>
              </a:bodyPr>
              <a:lstStyle/>
              <a:p>
                <a:endParaRPr lang="en-GB">
                  <a:solidFill>
                    <a:schemeClr val="tx1"/>
                  </a:solidFill>
                  <a:latin typeface="Verdana" pitchFamily="34" charset="0"/>
                  <a:cs typeface="Arial" charset="0"/>
                </a:endParaRPr>
              </a:p>
            </p:txBody>
          </p:sp>
        </p:grpSp>
      </p:grpSp>
      <p:grpSp>
        <p:nvGrpSpPr>
          <p:cNvPr id="7" name="Group 17"/>
          <p:cNvGrpSpPr/>
          <p:nvPr/>
        </p:nvGrpSpPr>
        <p:grpSpPr>
          <a:xfrm>
            <a:off x="373462" y="1262874"/>
            <a:ext cx="1176558" cy="1176558"/>
            <a:chOff x="440368" y="1073307"/>
            <a:chExt cx="640080" cy="640080"/>
          </a:xfrm>
        </p:grpSpPr>
        <p:sp>
          <p:nvSpPr>
            <p:cNvPr id="19" name="Rounded Rectangle 18"/>
            <p:cNvSpPr/>
            <p:nvPr/>
          </p:nvSpPr>
          <p:spPr>
            <a:xfrm>
              <a:off x="440368" y="1073307"/>
              <a:ext cx="640080" cy="640080"/>
            </a:xfrm>
            <a:prstGeom prst="roundRect">
              <a:avLst/>
            </a:prstGeom>
            <a:gradFill rotWithShape="0">
              <a:gsLst>
                <a:gs pos="0">
                  <a:srgbClr val="009FDA"/>
                </a:gs>
                <a:gs pos="61000">
                  <a:srgbClr val="001965"/>
                </a:gs>
                <a:gs pos="100000">
                  <a:srgbClr val="001965"/>
                </a:gs>
              </a:gsLst>
              <a:lin ang="3000000"/>
            </a:grad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6"/>
            <p:cNvSpPr>
              <a:spLocks/>
            </p:cNvSpPr>
            <p:nvPr/>
          </p:nvSpPr>
          <p:spPr bwMode="auto">
            <a:xfrm>
              <a:off x="577019" y="1187242"/>
              <a:ext cx="201044" cy="406751"/>
            </a:xfrm>
            <a:custGeom>
              <a:avLst/>
              <a:gdLst>
                <a:gd name="T0" fmla="*/ 453 w 453"/>
                <a:gd name="T1" fmla="*/ 918 h 918"/>
                <a:gd name="T2" fmla="*/ 214 w 453"/>
                <a:gd name="T3" fmla="*/ 918 h 918"/>
                <a:gd name="T4" fmla="*/ 214 w 453"/>
                <a:gd name="T5" fmla="*/ 877 h 918"/>
                <a:gd name="T6" fmla="*/ 213 w 453"/>
                <a:gd name="T7" fmla="*/ 787 h 918"/>
                <a:gd name="T8" fmla="*/ 195 w 453"/>
                <a:gd name="T9" fmla="*/ 736 h 918"/>
                <a:gd name="T10" fmla="*/ 22 w 453"/>
                <a:gd name="T11" fmla="*/ 529 h 918"/>
                <a:gd name="T12" fmla="*/ 1 w 453"/>
                <a:gd name="T13" fmla="*/ 475 h 918"/>
                <a:gd name="T14" fmla="*/ 15 w 453"/>
                <a:gd name="T15" fmla="*/ 93 h 918"/>
                <a:gd name="T16" fmla="*/ 119 w 453"/>
                <a:gd name="T17" fmla="*/ 26 h 918"/>
                <a:gd name="T18" fmla="*/ 156 w 453"/>
                <a:gd name="T19" fmla="*/ 83 h 918"/>
                <a:gd name="T20" fmla="*/ 157 w 453"/>
                <a:gd name="T21" fmla="*/ 307 h 918"/>
                <a:gd name="T22" fmla="*/ 107 w 453"/>
                <a:gd name="T23" fmla="*/ 311 h 918"/>
                <a:gd name="T24" fmla="*/ 70 w 453"/>
                <a:gd name="T25" fmla="*/ 440 h 918"/>
                <a:gd name="T26" fmla="*/ 238 w 453"/>
                <a:gd name="T27" fmla="*/ 608 h 918"/>
                <a:gd name="T28" fmla="*/ 257 w 453"/>
                <a:gd name="T29" fmla="*/ 612 h 918"/>
                <a:gd name="T30" fmla="*/ 252 w 453"/>
                <a:gd name="T31" fmla="*/ 590 h 918"/>
                <a:gd name="T32" fmla="*/ 92 w 453"/>
                <a:gd name="T33" fmla="*/ 429 h 918"/>
                <a:gd name="T34" fmla="*/ 109 w 453"/>
                <a:gd name="T35" fmla="*/ 334 h 918"/>
                <a:gd name="T36" fmla="*/ 165 w 453"/>
                <a:gd name="T37" fmla="*/ 344 h 918"/>
                <a:gd name="T38" fmla="*/ 420 w 453"/>
                <a:gd name="T39" fmla="*/ 562 h 918"/>
                <a:gd name="T40" fmla="*/ 453 w 453"/>
                <a:gd name="T41" fmla="*/ 631 h 918"/>
                <a:gd name="T42" fmla="*/ 453 w 453"/>
                <a:gd name="T43" fmla="*/ 895 h 918"/>
                <a:gd name="T44" fmla="*/ 453 w 453"/>
                <a:gd name="T45" fmla="*/ 918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3" h="918">
                  <a:moveTo>
                    <a:pt x="453" y="918"/>
                  </a:moveTo>
                  <a:cubicBezTo>
                    <a:pt x="372" y="918"/>
                    <a:pt x="295" y="918"/>
                    <a:pt x="214" y="918"/>
                  </a:cubicBezTo>
                  <a:cubicBezTo>
                    <a:pt x="214" y="904"/>
                    <a:pt x="214" y="891"/>
                    <a:pt x="214" y="877"/>
                  </a:cubicBezTo>
                  <a:cubicBezTo>
                    <a:pt x="214" y="847"/>
                    <a:pt x="216" y="817"/>
                    <a:pt x="213" y="787"/>
                  </a:cubicBezTo>
                  <a:cubicBezTo>
                    <a:pt x="211" y="770"/>
                    <a:pt x="206" y="750"/>
                    <a:pt x="195" y="736"/>
                  </a:cubicBezTo>
                  <a:cubicBezTo>
                    <a:pt x="138" y="666"/>
                    <a:pt x="80" y="598"/>
                    <a:pt x="22" y="529"/>
                  </a:cubicBezTo>
                  <a:cubicBezTo>
                    <a:pt x="8" y="513"/>
                    <a:pt x="0" y="496"/>
                    <a:pt x="1" y="475"/>
                  </a:cubicBezTo>
                  <a:cubicBezTo>
                    <a:pt x="6" y="348"/>
                    <a:pt x="10" y="220"/>
                    <a:pt x="15" y="93"/>
                  </a:cubicBezTo>
                  <a:cubicBezTo>
                    <a:pt x="18" y="33"/>
                    <a:pt x="69" y="0"/>
                    <a:pt x="119" y="26"/>
                  </a:cubicBezTo>
                  <a:cubicBezTo>
                    <a:pt x="142" y="37"/>
                    <a:pt x="156" y="58"/>
                    <a:pt x="156" y="83"/>
                  </a:cubicBezTo>
                  <a:cubicBezTo>
                    <a:pt x="157" y="158"/>
                    <a:pt x="157" y="233"/>
                    <a:pt x="157" y="307"/>
                  </a:cubicBezTo>
                  <a:cubicBezTo>
                    <a:pt x="139" y="308"/>
                    <a:pt x="122" y="307"/>
                    <a:pt x="107" y="311"/>
                  </a:cubicBezTo>
                  <a:cubicBezTo>
                    <a:pt x="49" y="327"/>
                    <a:pt x="29" y="397"/>
                    <a:pt x="70" y="440"/>
                  </a:cubicBezTo>
                  <a:cubicBezTo>
                    <a:pt x="125" y="498"/>
                    <a:pt x="182" y="553"/>
                    <a:pt x="238" y="608"/>
                  </a:cubicBezTo>
                  <a:cubicBezTo>
                    <a:pt x="242" y="612"/>
                    <a:pt x="251" y="611"/>
                    <a:pt x="257" y="612"/>
                  </a:cubicBezTo>
                  <a:cubicBezTo>
                    <a:pt x="256" y="605"/>
                    <a:pt x="257" y="595"/>
                    <a:pt x="252" y="590"/>
                  </a:cubicBezTo>
                  <a:cubicBezTo>
                    <a:pt x="199" y="536"/>
                    <a:pt x="145" y="483"/>
                    <a:pt x="92" y="429"/>
                  </a:cubicBezTo>
                  <a:cubicBezTo>
                    <a:pt x="60" y="396"/>
                    <a:pt x="69" y="349"/>
                    <a:pt x="109" y="334"/>
                  </a:cubicBezTo>
                  <a:cubicBezTo>
                    <a:pt x="130" y="326"/>
                    <a:pt x="149" y="330"/>
                    <a:pt x="165" y="344"/>
                  </a:cubicBezTo>
                  <a:cubicBezTo>
                    <a:pt x="250" y="417"/>
                    <a:pt x="335" y="490"/>
                    <a:pt x="420" y="562"/>
                  </a:cubicBezTo>
                  <a:cubicBezTo>
                    <a:pt x="443" y="581"/>
                    <a:pt x="453" y="602"/>
                    <a:pt x="453" y="631"/>
                  </a:cubicBezTo>
                  <a:cubicBezTo>
                    <a:pt x="452" y="719"/>
                    <a:pt x="453" y="807"/>
                    <a:pt x="453" y="895"/>
                  </a:cubicBezTo>
                  <a:cubicBezTo>
                    <a:pt x="453" y="902"/>
                    <a:pt x="453" y="909"/>
                    <a:pt x="453" y="918"/>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normAutofit/>
            </a:bodyPr>
            <a:lstStyle/>
            <a:p>
              <a:endParaRPr lang="en-GB"/>
            </a:p>
          </p:txBody>
        </p:sp>
        <p:sp>
          <p:nvSpPr>
            <p:cNvPr id="21" name="Freeform 7"/>
            <p:cNvSpPr>
              <a:spLocks/>
            </p:cNvSpPr>
            <p:nvPr/>
          </p:nvSpPr>
          <p:spPr bwMode="auto">
            <a:xfrm>
              <a:off x="751804" y="1192944"/>
              <a:ext cx="200526" cy="401050"/>
            </a:xfrm>
            <a:custGeom>
              <a:avLst/>
              <a:gdLst>
                <a:gd name="T0" fmla="*/ 1 w 452"/>
                <a:gd name="T1" fmla="*/ 906 h 906"/>
                <a:gd name="T2" fmla="*/ 1 w 452"/>
                <a:gd name="T3" fmla="*/ 829 h 906"/>
                <a:gd name="T4" fmla="*/ 1 w 452"/>
                <a:gd name="T5" fmla="*/ 617 h 906"/>
                <a:gd name="T6" fmla="*/ 32 w 452"/>
                <a:gd name="T7" fmla="*/ 551 h 906"/>
                <a:gd name="T8" fmla="*/ 267 w 452"/>
                <a:gd name="T9" fmla="*/ 353 h 906"/>
                <a:gd name="T10" fmla="*/ 284 w 452"/>
                <a:gd name="T11" fmla="*/ 336 h 906"/>
                <a:gd name="T12" fmla="*/ 363 w 452"/>
                <a:gd name="T13" fmla="*/ 333 h 906"/>
                <a:gd name="T14" fmla="*/ 365 w 452"/>
                <a:gd name="T15" fmla="*/ 414 h 906"/>
                <a:gd name="T16" fmla="*/ 250 w 452"/>
                <a:gd name="T17" fmla="*/ 530 h 906"/>
                <a:gd name="T18" fmla="*/ 202 w 452"/>
                <a:gd name="T19" fmla="*/ 578 h 906"/>
                <a:gd name="T20" fmla="*/ 197 w 452"/>
                <a:gd name="T21" fmla="*/ 600 h 906"/>
                <a:gd name="T22" fmla="*/ 217 w 452"/>
                <a:gd name="T23" fmla="*/ 595 h 906"/>
                <a:gd name="T24" fmla="*/ 383 w 452"/>
                <a:gd name="T25" fmla="*/ 430 h 906"/>
                <a:gd name="T26" fmla="*/ 396 w 452"/>
                <a:gd name="T27" fmla="*/ 337 h 906"/>
                <a:gd name="T28" fmla="*/ 309 w 452"/>
                <a:gd name="T29" fmla="*/ 297 h 906"/>
                <a:gd name="T30" fmla="*/ 299 w 452"/>
                <a:gd name="T31" fmla="*/ 299 h 906"/>
                <a:gd name="T32" fmla="*/ 297 w 452"/>
                <a:gd name="T33" fmla="*/ 289 h 906"/>
                <a:gd name="T34" fmla="*/ 297 w 452"/>
                <a:gd name="T35" fmla="*/ 79 h 906"/>
                <a:gd name="T36" fmla="*/ 348 w 452"/>
                <a:gd name="T37" fmla="*/ 8 h 906"/>
                <a:gd name="T38" fmla="*/ 424 w 452"/>
                <a:gd name="T39" fmla="*/ 35 h 906"/>
                <a:gd name="T40" fmla="*/ 439 w 452"/>
                <a:gd name="T41" fmla="*/ 81 h 906"/>
                <a:gd name="T42" fmla="*/ 452 w 452"/>
                <a:gd name="T43" fmla="*/ 463 h 906"/>
                <a:gd name="T44" fmla="*/ 432 w 452"/>
                <a:gd name="T45" fmla="*/ 515 h 906"/>
                <a:gd name="T46" fmla="*/ 260 w 452"/>
                <a:gd name="T47" fmla="*/ 722 h 906"/>
                <a:gd name="T48" fmla="*/ 240 w 452"/>
                <a:gd name="T49" fmla="*/ 777 h 906"/>
                <a:gd name="T50" fmla="*/ 240 w 452"/>
                <a:gd name="T51" fmla="*/ 906 h 906"/>
                <a:gd name="T52" fmla="*/ 1 w 452"/>
                <a:gd name="T53" fmla="*/ 90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2" h="906">
                  <a:moveTo>
                    <a:pt x="1" y="906"/>
                  </a:moveTo>
                  <a:cubicBezTo>
                    <a:pt x="1" y="879"/>
                    <a:pt x="1" y="854"/>
                    <a:pt x="1" y="829"/>
                  </a:cubicBezTo>
                  <a:cubicBezTo>
                    <a:pt x="1" y="758"/>
                    <a:pt x="1" y="688"/>
                    <a:pt x="1" y="617"/>
                  </a:cubicBezTo>
                  <a:cubicBezTo>
                    <a:pt x="0" y="590"/>
                    <a:pt x="11" y="569"/>
                    <a:pt x="32" y="551"/>
                  </a:cubicBezTo>
                  <a:cubicBezTo>
                    <a:pt x="110" y="486"/>
                    <a:pt x="189" y="419"/>
                    <a:pt x="267" y="353"/>
                  </a:cubicBezTo>
                  <a:cubicBezTo>
                    <a:pt x="273" y="348"/>
                    <a:pt x="279" y="342"/>
                    <a:pt x="284" y="336"/>
                  </a:cubicBezTo>
                  <a:cubicBezTo>
                    <a:pt x="307" y="314"/>
                    <a:pt x="341" y="312"/>
                    <a:pt x="363" y="333"/>
                  </a:cubicBezTo>
                  <a:cubicBezTo>
                    <a:pt x="386" y="354"/>
                    <a:pt x="388" y="390"/>
                    <a:pt x="365" y="414"/>
                  </a:cubicBezTo>
                  <a:cubicBezTo>
                    <a:pt x="327" y="453"/>
                    <a:pt x="288" y="491"/>
                    <a:pt x="250" y="530"/>
                  </a:cubicBezTo>
                  <a:cubicBezTo>
                    <a:pt x="234" y="546"/>
                    <a:pt x="217" y="561"/>
                    <a:pt x="202" y="578"/>
                  </a:cubicBezTo>
                  <a:cubicBezTo>
                    <a:pt x="198" y="583"/>
                    <a:pt x="199" y="593"/>
                    <a:pt x="197" y="600"/>
                  </a:cubicBezTo>
                  <a:cubicBezTo>
                    <a:pt x="204" y="598"/>
                    <a:pt x="213" y="599"/>
                    <a:pt x="217" y="595"/>
                  </a:cubicBezTo>
                  <a:cubicBezTo>
                    <a:pt x="273" y="540"/>
                    <a:pt x="328" y="485"/>
                    <a:pt x="383" y="430"/>
                  </a:cubicBezTo>
                  <a:cubicBezTo>
                    <a:pt x="407" y="405"/>
                    <a:pt x="412" y="367"/>
                    <a:pt x="396" y="337"/>
                  </a:cubicBezTo>
                  <a:cubicBezTo>
                    <a:pt x="379" y="306"/>
                    <a:pt x="344" y="290"/>
                    <a:pt x="309" y="297"/>
                  </a:cubicBezTo>
                  <a:cubicBezTo>
                    <a:pt x="306" y="297"/>
                    <a:pt x="303" y="298"/>
                    <a:pt x="299" y="299"/>
                  </a:cubicBezTo>
                  <a:cubicBezTo>
                    <a:pt x="298" y="295"/>
                    <a:pt x="297" y="292"/>
                    <a:pt x="297" y="289"/>
                  </a:cubicBezTo>
                  <a:cubicBezTo>
                    <a:pt x="297" y="219"/>
                    <a:pt x="297" y="149"/>
                    <a:pt x="297" y="79"/>
                  </a:cubicBezTo>
                  <a:cubicBezTo>
                    <a:pt x="298" y="44"/>
                    <a:pt x="318" y="17"/>
                    <a:pt x="348" y="8"/>
                  </a:cubicBezTo>
                  <a:cubicBezTo>
                    <a:pt x="376" y="0"/>
                    <a:pt x="409" y="10"/>
                    <a:pt x="424" y="35"/>
                  </a:cubicBezTo>
                  <a:cubicBezTo>
                    <a:pt x="433" y="48"/>
                    <a:pt x="438" y="66"/>
                    <a:pt x="439" y="81"/>
                  </a:cubicBezTo>
                  <a:cubicBezTo>
                    <a:pt x="444" y="208"/>
                    <a:pt x="449" y="336"/>
                    <a:pt x="452" y="463"/>
                  </a:cubicBezTo>
                  <a:cubicBezTo>
                    <a:pt x="452" y="480"/>
                    <a:pt x="444" y="501"/>
                    <a:pt x="432" y="515"/>
                  </a:cubicBezTo>
                  <a:cubicBezTo>
                    <a:pt x="376" y="585"/>
                    <a:pt x="318" y="653"/>
                    <a:pt x="260" y="722"/>
                  </a:cubicBezTo>
                  <a:cubicBezTo>
                    <a:pt x="246" y="738"/>
                    <a:pt x="239" y="756"/>
                    <a:pt x="240" y="777"/>
                  </a:cubicBezTo>
                  <a:cubicBezTo>
                    <a:pt x="240" y="819"/>
                    <a:pt x="240" y="862"/>
                    <a:pt x="240" y="906"/>
                  </a:cubicBezTo>
                  <a:cubicBezTo>
                    <a:pt x="160" y="906"/>
                    <a:pt x="82" y="906"/>
                    <a:pt x="1" y="906"/>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normAutofit/>
            </a:bodyPr>
            <a:lstStyle/>
            <a:p>
              <a:endParaRPr lang="en-GB"/>
            </a:p>
          </p:txBody>
        </p:sp>
      </p:grpSp>
      <p:sp>
        <p:nvSpPr>
          <p:cNvPr id="23" name="Content Placeholder 3"/>
          <p:cNvSpPr txBox="1">
            <a:spLocks/>
          </p:cNvSpPr>
          <p:nvPr/>
        </p:nvSpPr>
        <p:spPr bwMode="auto">
          <a:xfrm>
            <a:off x="1795346" y="2534141"/>
            <a:ext cx="7348654" cy="1184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216000" bIns="0" numCol="1" anchor="t" anchorCtr="0" compatLnSpc="1">
            <a:prstTxWarp prst="textNoShape">
              <a:avLst/>
            </a:prstTxWarp>
          </a:bodyPr>
          <a:lstStyle>
            <a:lvl1pPr marL="265113" indent="-265113" algn="l" rtl="0" fontAlgn="base">
              <a:spcBef>
                <a:spcPct val="20000"/>
              </a:spcBef>
              <a:spcAft>
                <a:spcPts val="300"/>
              </a:spcAft>
              <a:buClr>
                <a:schemeClr val="accent1"/>
              </a:buClr>
              <a:buFont typeface="Verdana" pitchFamily="34" charset="0"/>
              <a:buChar char="•"/>
              <a:defRPr kern="1200">
                <a:solidFill>
                  <a:schemeClr val="accent2"/>
                </a:solidFill>
                <a:latin typeface="+mn-lt"/>
                <a:ea typeface="+mn-ea"/>
                <a:cs typeface="+mn-cs"/>
              </a:defRPr>
            </a:lvl1pPr>
            <a:lvl2pPr marL="536575" indent="-271463" algn="l" rtl="0" fontAlgn="base">
              <a:spcBef>
                <a:spcPct val="20000"/>
              </a:spcBef>
              <a:spcAft>
                <a:spcPts val="300"/>
              </a:spcAft>
              <a:buClr>
                <a:schemeClr val="tx2"/>
              </a:buClr>
              <a:buFont typeface="Verdana" pitchFamily="34" charset="0"/>
              <a:buChar char="•"/>
              <a:defRPr sz="1600" kern="1200">
                <a:solidFill>
                  <a:schemeClr val="accent2"/>
                </a:solidFill>
                <a:latin typeface="+mn-lt"/>
                <a:ea typeface="+mn-ea"/>
                <a:cs typeface="+mn-cs"/>
              </a:defRPr>
            </a:lvl2pPr>
            <a:lvl3pPr marL="808038" indent="-271463" algn="l" rtl="0" fontAlgn="base">
              <a:spcBef>
                <a:spcPct val="20000"/>
              </a:spcBef>
              <a:spcAft>
                <a:spcPts val="300"/>
              </a:spcAft>
              <a:buClr>
                <a:schemeClr val="accent5"/>
              </a:buClr>
              <a:buFont typeface="Verdana" pitchFamily="34" charset="0"/>
              <a:buChar char="•"/>
              <a:defRPr sz="1400" kern="1200">
                <a:solidFill>
                  <a:schemeClr val="accent2"/>
                </a:solidFill>
                <a:latin typeface="+mn-lt"/>
                <a:ea typeface="+mn-ea"/>
                <a:cs typeface="+mn-cs"/>
              </a:defRPr>
            </a:lvl3pPr>
            <a:lvl4pPr marL="985838" indent="-177800" algn="l" rtl="0" fontAlgn="base">
              <a:spcBef>
                <a:spcPct val="20000"/>
              </a:spcBef>
              <a:spcAft>
                <a:spcPts val="300"/>
              </a:spcAft>
              <a:buClr>
                <a:schemeClr val="accent3"/>
              </a:buClr>
              <a:buFont typeface="Verdana" pitchFamily="34" charset="0"/>
              <a:buChar char="•"/>
              <a:defRPr sz="1200" kern="1200">
                <a:solidFill>
                  <a:schemeClr val="accent2"/>
                </a:solidFill>
                <a:latin typeface="+mn-lt"/>
                <a:ea typeface="+mn-ea"/>
                <a:cs typeface="+mn-cs"/>
              </a:defRPr>
            </a:lvl4pPr>
            <a:lvl5pPr marL="1257300" indent="-184150" algn="l" rtl="0" fontAlgn="base">
              <a:spcBef>
                <a:spcPct val="20000"/>
              </a:spcBef>
              <a:spcAft>
                <a:spcPts val="300"/>
              </a:spcAft>
              <a:buClr>
                <a:srgbClr val="001423"/>
              </a:buClr>
              <a:buFont typeface="Verdana" pitchFamily="34" charset="0"/>
              <a:buChar char="•"/>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el-GR" sz="1600" dirty="0"/>
              <a:t>Οι κατευθυντήριες οδηγίες </a:t>
            </a:r>
            <a:r>
              <a:rPr lang="en-GB" sz="1600" dirty="0"/>
              <a:t>ADA, EASD/ESC</a:t>
            </a:r>
            <a:r>
              <a:rPr lang="el-GR" sz="1600" dirty="0"/>
              <a:t>,ΑΑ</a:t>
            </a:r>
            <a:r>
              <a:rPr lang="en-US" sz="1600" dirty="0"/>
              <a:t>CE </a:t>
            </a:r>
            <a:r>
              <a:rPr lang="el-GR" sz="1600" dirty="0"/>
              <a:t>προτείνουν βέλτιστη πρόσληψη φρούτων, λαχανικών ,δημητριακών ολικής άλεσης, πρωτεϊνικών πηγών με χαμηλή περιεκτικότητα λίπους, φυτικών ινών και περιορισμό λήψης άλατος</a:t>
            </a:r>
            <a:endParaRPr lang="en-GB" sz="1600" dirty="0"/>
          </a:p>
        </p:txBody>
      </p:sp>
    </p:spTree>
    <p:extLst>
      <p:ext uri="{BB962C8B-B14F-4D97-AF65-F5344CB8AC3E}">
        <p14:creationId xmlns="" xmlns:p14="http://schemas.microsoft.com/office/powerpoint/2010/main" val="368953951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75573" y="481548"/>
            <a:ext cx="8509000" cy="390525"/>
          </a:xfrm>
        </p:spPr>
        <p:txBody>
          <a:bodyPr>
            <a:normAutofit fontScale="90000"/>
          </a:bodyPr>
          <a:lstStyle/>
          <a:p>
            <a:r>
              <a:rPr lang="el-GR" dirty="0"/>
              <a:t>                                       </a:t>
            </a:r>
            <a:r>
              <a:rPr lang="el-GR" sz="2400" dirty="0"/>
              <a:t>Σύνοψη</a:t>
            </a:r>
          </a:p>
        </p:txBody>
      </p:sp>
      <p:sp>
        <p:nvSpPr>
          <p:cNvPr id="3" name="2 - Θέση κειμένου"/>
          <p:cNvSpPr>
            <a:spLocks noGrp="1"/>
          </p:cNvSpPr>
          <p:nvPr>
            <p:ph type="body" idx="1"/>
          </p:nvPr>
        </p:nvSpPr>
        <p:spPr>
          <a:xfrm>
            <a:off x="0" y="1128713"/>
            <a:ext cx="9144000" cy="3748087"/>
          </a:xfrm>
        </p:spPr>
        <p:txBody>
          <a:bodyPr/>
          <a:lstStyle/>
          <a:p>
            <a:pPr>
              <a:lnSpc>
                <a:spcPct val="150000"/>
              </a:lnSpc>
              <a:buFont typeface="Arial" pitchFamily="34" charset="0"/>
              <a:buChar char="•"/>
            </a:pPr>
            <a:r>
              <a:rPr lang="el-GR" dirty="0"/>
              <a:t>Κοινά  ‘ποιοτικά χαρακτηριστικά’ διατροφικών μοντέλων</a:t>
            </a:r>
          </a:p>
          <a:p>
            <a:pPr>
              <a:lnSpc>
                <a:spcPct val="150000"/>
              </a:lnSpc>
              <a:buFont typeface="Arial" pitchFamily="34" charset="0"/>
              <a:buChar char="•"/>
            </a:pPr>
            <a:r>
              <a:rPr lang="el-GR" dirty="0"/>
              <a:t>Διαφορετικότητα-Εξατομίκευση-Διατήρηση ικανοποίησης από τη λήψη τροφής</a:t>
            </a:r>
          </a:p>
          <a:p>
            <a:pPr>
              <a:lnSpc>
                <a:spcPct val="150000"/>
              </a:lnSpc>
              <a:buFont typeface="Arial" pitchFamily="34" charset="0"/>
              <a:buChar char="•"/>
            </a:pPr>
            <a:r>
              <a:rPr lang="el-GR" dirty="0"/>
              <a:t>Μεσογειακή διατροφή για ασθενείς με αγγειακό </a:t>
            </a:r>
            <a:r>
              <a:rPr lang="el-GR" dirty="0" err="1"/>
              <a:t>σύμβαμα</a:t>
            </a:r>
            <a:r>
              <a:rPr lang="el-GR" dirty="0"/>
              <a:t> (διατροφική) </a:t>
            </a:r>
            <a:r>
              <a:rPr lang="en-US" dirty="0"/>
              <a:t>CVOT </a:t>
            </a:r>
            <a:endParaRPr lang="el-GR" dirty="0"/>
          </a:p>
          <a:p>
            <a:pPr>
              <a:lnSpc>
                <a:spcPct val="150000"/>
              </a:lnSpc>
              <a:buFont typeface="Arial" pitchFamily="34" charset="0"/>
              <a:buChar char="•"/>
            </a:pPr>
            <a:r>
              <a:rPr lang="el-GR" dirty="0"/>
              <a:t>Ειδικό βάρος τρόπου ζωής, </a:t>
            </a:r>
            <a:r>
              <a:rPr lang="el-GR" dirty="0" err="1"/>
              <a:t>θρησκείας,οικονομικου</a:t>
            </a:r>
            <a:r>
              <a:rPr lang="el-GR" dirty="0"/>
              <a:t> υποβάθρου</a:t>
            </a:r>
          </a:p>
          <a:p>
            <a:pPr>
              <a:lnSpc>
                <a:spcPct val="150000"/>
              </a:lnSpc>
              <a:buFont typeface="Arial" pitchFamily="34" charset="0"/>
              <a:buChar char="•"/>
            </a:pPr>
            <a:r>
              <a:rPr lang="el-GR" dirty="0"/>
              <a:t>Σταδιακή ΚΑΙ </a:t>
            </a:r>
            <a:r>
              <a:rPr lang="el-GR" dirty="0" err="1"/>
              <a:t>Ασθενοκεντρική</a:t>
            </a:r>
            <a:r>
              <a:rPr lang="el-GR" dirty="0"/>
              <a:t> επαναπροσέγγιση </a:t>
            </a:r>
            <a:r>
              <a:rPr lang="en-US" dirty="0"/>
              <a:t>-SMART </a:t>
            </a:r>
            <a:endParaRPr lang="el-GR" dirty="0"/>
          </a:p>
          <a:p>
            <a:endParaRPr lang="el-GR" dirty="0"/>
          </a:p>
        </p:txBody>
      </p:sp>
      <p:sp>
        <p:nvSpPr>
          <p:cNvPr id="4" name="3 - Θέση αριθμού διαφάνειας"/>
          <p:cNvSpPr>
            <a:spLocks noGrp="1"/>
          </p:cNvSpPr>
          <p:nvPr>
            <p:ph type="sldNum" sz="quarter" idx="10"/>
          </p:nvPr>
        </p:nvSpPr>
        <p:spPr/>
        <p:txBody>
          <a:bodyPr/>
          <a:lstStyle/>
          <a:p>
            <a:pPr>
              <a:defRPr/>
            </a:pPr>
            <a:endParaRPr lang="en-GB" dirty="0"/>
          </a:p>
        </p:txBody>
      </p:sp>
    </p:spTree>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6386" name="Picture 2"/>
          <p:cNvPicPr>
            <a:picLocks noGrp="1" noChangeAspect="1" noChangeArrowheads="1"/>
          </p:cNvPicPr>
          <p:nvPr>
            <p:ph idx="1"/>
          </p:nvPr>
        </p:nvPicPr>
        <p:blipFill>
          <a:blip r:embed="rId2"/>
          <a:srcRect/>
          <a:stretch>
            <a:fillRect/>
          </a:stretch>
        </p:blipFill>
        <p:spPr bwMode="auto">
          <a:xfrm>
            <a:off x="152400" y="400050"/>
            <a:ext cx="8915400" cy="4229100"/>
          </a:xfrm>
          <a:prstGeom prst="rect">
            <a:avLst/>
          </a:prstGeom>
          <a:noFill/>
          <a:ln w="9525">
            <a:noFill/>
            <a:miter lim="800000"/>
            <a:headEnd/>
            <a:tailEnd/>
          </a:ln>
          <a:effec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 y="205978"/>
            <a:ext cx="8686800" cy="857250"/>
          </a:xfrm>
        </p:spPr>
        <p:txBody>
          <a:bodyPr>
            <a:normAutofit/>
          </a:bodyPr>
          <a:lstStyle/>
          <a:p>
            <a:pPr algn="ctr">
              <a:lnSpc>
                <a:spcPct val="150000"/>
              </a:lnSpc>
            </a:pPr>
            <a:r>
              <a:rPr lang="el-GR" dirty="0">
                <a:latin typeface="Verdana" pitchFamily="34" charset="0"/>
                <a:ea typeface="Verdana" pitchFamily="34" charset="0"/>
              </a:rPr>
              <a:t> </a:t>
            </a:r>
            <a:r>
              <a:rPr lang="en-US" dirty="0">
                <a:latin typeface="Verdana" pitchFamily="34" charset="0"/>
                <a:ea typeface="Verdana" pitchFamily="34" charset="0"/>
              </a:rPr>
              <a:t>    </a:t>
            </a:r>
            <a:r>
              <a:rPr lang="el-GR" dirty="0">
                <a:latin typeface="Verdana" pitchFamily="34" charset="0"/>
                <a:ea typeface="Verdana" pitchFamily="34" charset="0"/>
              </a:rPr>
              <a:t>     </a:t>
            </a:r>
            <a:r>
              <a:rPr lang="en-US" dirty="0">
                <a:latin typeface="Verdana" pitchFamily="34" charset="0"/>
                <a:ea typeface="Verdana" pitchFamily="34" charset="0"/>
              </a:rPr>
              <a:t> </a:t>
            </a:r>
            <a:r>
              <a:rPr lang="el-GR" sz="2400" b="1" dirty="0">
                <a:latin typeface="Verdana" pitchFamily="34" charset="0"/>
                <a:ea typeface="Verdana" pitchFamily="34" charset="0"/>
              </a:rPr>
              <a:t>Ευρέως μελετημένα σχήματα IER</a:t>
            </a:r>
          </a:p>
        </p:txBody>
      </p:sp>
      <p:sp>
        <p:nvSpPr>
          <p:cNvPr id="3" name="2 - Θέση περιεχομένου"/>
          <p:cNvSpPr>
            <a:spLocks noGrp="1"/>
          </p:cNvSpPr>
          <p:nvPr>
            <p:ph idx="1"/>
          </p:nvPr>
        </p:nvSpPr>
        <p:spPr>
          <a:xfrm>
            <a:off x="228600" y="1200151"/>
            <a:ext cx="8915400" cy="3394472"/>
          </a:xfrm>
        </p:spPr>
        <p:txBody>
          <a:bodyPr>
            <a:normAutofit fontScale="70000" lnSpcReduction="20000"/>
          </a:bodyPr>
          <a:lstStyle/>
          <a:p>
            <a:pPr>
              <a:lnSpc>
                <a:spcPct val="150000"/>
              </a:lnSpc>
            </a:pPr>
            <a:r>
              <a:rPr lang="el-GR" sz="3100" dirty="0">
                <a:latin typeface="Verdana" pitchFamily="34" charset="0"/>
                <a:ea typeface="Verdana" pitchFamily="34" charset="0"/>
              </a:rPr>
              <a:t>Ενεργειακός περιορισμός  δύο ημέρες την εβδομάδα (5:2)</a:t>
            </a:r>
          </a:p>
          <a:p>
            <a:pPr>
              <a:lnSpc>
                <a:spcPct val="150000"/>
              </a:lnSpc>
            </a:pPr>
            <a:r>
              <a:rPr lang="el-GR" sz="3100" dirty="0">
                <a:latin typeface="Verdana" pitchFamily="34" charset="0"/>
                <a:ea typeface="Verdana" pitchFamily="34" charset="0"/>
              </a:rPr>
              <a:t>Εναλλασσόμενος ημερήσιος περιορισμός ενέργειας κατά 60-70% (A</a:t>
            </a:r>
            <a:r>
              <a:rPr lang="en-US" sz="3100" dirty="0" err="1">
                <a:latin typeface="Verdana" pitchFamily="34" charset="0"/>
                <a:ea typeface="Verdana" pitchFamily="34" charset="0"/>
              </a:rPr>
              <a:t>lternate</a:t>
            </a:r>
            <a:r>
              <a:rPr lang="en-US" sz="3100" dirty="0">
                <a:latin typeface="Verdana" pitchFamily="34" charset="0"/>
                <a:ea typeface="Verdana" pitchFamily="34" charset="0"/>
              </a:rPr>
              <a:t> Day Fasting-A</a:t>
            </a:r>
            <a:r>
              <a:rPr lang="el-GR" sz="3100" dirty="0">
                <a:latin typeface="Verdana" pitchFamily="34" charset="0"/>
                <a:ea typeface="Verdana" pitchFamily="34" charset="0"/>
              </a:rPr>
              <a:t>DF) </a:t>
            </a:r>
          </a:p>
          <a:p>
            <a:pPr>
              <a:lnSpc>
                <a:spcPct val="150000"/>
              </a:lnSpc>
            </a:pPr>
            <a:r>
              <a:rPr lang="el-GR" sz="3100" dirty="0">
                <a:latin typeface="Verdana" pitchFamily="34" charset="0"/>
                <a:ea typeface="Verdana" pitchFamily="34" charset="0"/>
              </a:rPr>
              <a:t>Χρονικός περιορισμός πρόσληψης ενέργειας κατά τη διάρκεια ενός συγκεκριμένου χρονικού διαστήματος εντός της ημέρας (</a:t>
            </a:r>
            <a:r>
              <a:rPr lang="en-US" sz="3100" dirty="0">
                <a:latin typeface="Verdana" pitchFamily="34" charset="0"/>
                <a:ea typeface="Verdana" pitchFamily="34" charset="0"/>
              </a:rPr>
              <a:t>Time Restricted Feeding-</a:t>
            </a:r>
            <a:r>
              <a:rPr lang="el-GR" sz="3100" dirty="0">
                <a:latin typeface="Verdana" pitchFamily="34" charset="0"/>
                <a:ea typeface="Verdana" pitchFamily="34" charset="0"/>
              </a:rPr>
              <a:t>TRF </a:t>
            </a:r>
            <a:r>
              <a:rPr lang="el-GR" sz="3100" dirty="0" err="1">
                <a:latin typeface="Verdana" pitchFamily="34" charset="0"/>
                <a:ea typeface="Verdana" pitchFamily="34" charset="0"/>
              </a:rPr>
              <a:t>χρονο</a:t>
            </a:r>
            <a:r>
              <a:rPr lang="el-GR" sz="3100" dirty="0">
                <a:latin typeface="Verdana" pitchFamily="34" charset="0"/>
                <a:ea typeface="Verdana" pitchFamily="34" charset="0"/>
              </a:rPr>
              <a:t>-περιοριζόμενη σίτιση)</a:t>
            </a:r>
          </a:p>
          <a:p>
            <a:endParaRPr lang="el-GR"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6200" y="-114300"/>
            <a:ext cx="9067800" cy="857250"/>
          </a:xfrm>
        </p:spPr>
        <p:txBody>
          <a:bodyPr>
            <a:normAutofit/>
          </a:bodyPr>
          <a:lstStyle/>
          <a:p>
            <a:r>
              <a:rPr lang="el-GR" sz="2400" b="1" dirty="0">
                <a:latin typeface="Verdana" pitchFamily="34" charset="0"/>
                <a:ea typeface="Verdana" pitchFamily="34" charset="0"/>
              </a:rPr>
              <a:t>     </a:t>
            </a:r>
            <a:r>
              <a:rPr lang="en-US" sz="2400" b="1" dirty="0">
                <a:latin typeface="Verdana" pitchFamily="34" charset="0"/>
                <a:ea typeface="Verdana" pitchFamily="34" charset="0"/>
              </a:rPr>
              <a:t>IER </a:t>
            </a:r>
            <a:r>
              <a:rPr lang="el-GR" sz="2400" b="1" dirty="0">
                <a:latin typeface="Verdana" pitchFamily="34" charset="0"/>
                <a:ea typeface="Verdana" pitchFamily="34" charset="0"/>
              </a:rPr>
              <a:t>και μεταβολισμός γλυκόζης /ινσουλίνης</a:t>
            </a:r>
            <a:endParaRPr lang="el-GR" sz="2400" dirty="0"/>
          </a:p>
        </p:txBody>
      </p:sp>
      <p:sp>
        <p:nvSpPr>
          <p:cNvPr id="3" name="2 - Θέση περιεχομένου"/>
          <p:cNvSpPr>
            <a:spLocks noGrp="1"/>
          </p:cNvSpPr>
          <p:nvPr>
            <p:ph idx="1"/>
          </p:nvPr>
        </p:nvSpPr>
        <p:spPr>
          <a:xfrm>
            <a:off x="0" y="1011382"/>
            <a:ext cx="9525000" cy="4400550"/>
          </a:xfrm>
        </p:spPr>
        <p:txBody>
          <a:bodyPr>
            <a:normAutofit/>
          </a:bodyPr>
          <a:lstStyle/>
          <a:p>
            <a:pPr>
              <a:lnSpc>
                <a:spcPct val="150000"/>
              </a:lnSpc>
            </a:pPr>
            <a:r>
              <a:rPr lang="el-GR" dirty="0">
                <a:latin typeface="Verdana" pitchFamily="34" charset="0"/>
                <a:ea typeface="Verdana" pitchFamily="34" charset="0"/>
              </a:rPr>
              <a:t>Περιορισμένα δεδομένα συγκριτικής αξιολόγησης IER </a:t>
            </a:r>
            <a:r>
              <a:rPr lang="en-US" dirty="0" err="1">
                <a:latin typeface="Verdana" pitchFamily="34" charset="0"/>
                <a:ea typeface="Verdana" pitchFamily="34" charset="0"/>
              </a:rPr>
              <a:t>vs</a:t>
            </a:r>
            <a:r>
              <a:rPr lang="en-US" dirty="0">
                <a:latin typeface="Verdana" pitchFamily="34" charset="0"/>
                <a:ea typeface="Verdana" pitchFamily="34" charset="0"/>
              </a:rPr>
              <a:t> </a:t>
            </a:r>
            <a:r>
              <a:rPr lang="el-GR" dirty="0">
                <a:latin typeface="Verdana" pitchFamily="34" charset="0"/>
                <a:ea typeface="Verdana" pitchFamily="34" charset="0"/>
              </a:rPr>
              <a:t>CER </a:t>
            </a:r>
            <a:r>
              <a:rPr lang="en-US" dirty="0">
                <a:latin typeface="Verdana" pitchFamily="34" charset="0"/>
                <a:ea typeface="Verdana" pitchFamily="34" charset="0"/>
              </a:rPr>
              <a:t>(</a:t>
            </a:r>
            <a:r>
              <a:rPr lang="el-GR" dirty="0" err="1">
                <a:latin typeface="Verdana" pitchFamily="34" charset="0"/>
                <a:ea typeface="Verdana" pitchFamily="34" charset="0"/>
              </a:rPr>
              <a:t>γλυκαιμικός</a:t>
            </a:r>
            <a:r>
              <a:rPr lang="el-GR" dirty="0">
                <a:latin typeface="Verdana" pitchFamily="34" charset="0"/>
                <a:ea typeface="Verdana" pitchFamily="34" charset="0"/>
              </a:rPr>
              <a:t> έλεγχος),</a:t>
            </a:r>
            <a:r>
              <a:rPr lang="en-US" dirty="0">
                <a:latin typeface="Verdana" pitchFamily="34" charset="0"/>
                <a:ea typeface="Verdana" pitchFamily="34" charset="0"/>
              </a:rPr>
              <a:t> </a:t>
            </a:r>
            <a:r>
              <a:rPr lang="el-GR" dirty="0">
                <a:latin typeface="Verdana" pitchFamily="34" charset="0"/>
                <a:ea typeface="Verdana" pitchFamily="34" charset="0"/>
              </a:rPr>
              <a:t>σε υπέρβαρους και παχύσαρκους ασθενείς με ΣΔ2</a:t>
            </a:r>
          </a:p>
          <a:p>
            <a:pPr>
              <a:lnSpc>
                <a:spcPct val="150000"/>
              </a:lnSpc>
            </a:pPr>
            <a:r>
              <a:rPr lang="el-GR" dirty="0">
                <a:latin typeface="Verdana" pitchFamily="34" charset="0"/>
                <a:ea typeface="Verdana" pitchFamily="34" charset="0"/>
              </a:rPr>
              <a:t>Η μείωση HbA1c συσχετίζεται θετικά με την</a:t>
            </a:r>
            <a:r>
              <a:rPr lang="en-US" dirty="0">
                <a:latin typeface="Verdana" pitchFamily="34" charset="0"/>
                <a:ea typeface="Verdana" pitchFamily="34" charset="0"/>
              </a:rPr>
              <a:t> </a:t>
            </a:r>
            <a:r>
              <a:rPr lang="el-GR" dirty="0">
                <a:latin typeface="Verdana" pitchFamily="34" charset="0"/>
                <a:ea typeface="Verdana" pitchFamily="34" charset="0"/>
              </a:rPr>
              <a:t>(%)μείωση</a:t>
            </a:r>
            <a:r>
              <a:rPr lang="en-US" dirty="0">
                <a:latin typeface="Verdana" pitchFamily="34" charset="0"/>
                <a:ea typeface="Verdana" pitchFamily="34" charset="0"/>
              </a:rPr>
              <a:t>,</a:t>
            </a:r>
            <a:r>
              <a:rPr lang="el-GR" dirty="0">
                <a:latin typeface="Verdana" pitchFamily="34" charset="0"/>
                <a:ea typeface="Verdana" pitchFamily="34" charset="0"/>
              </a:rPr>
              <a:t> συνολικής και σπλαχνικής λιπώδους μάζας</a:t>
            </a:r>
          </a:p>
          <a:p>
            <a:pPr>
              <a:lnSpc>
                <a:spcPct val="150000"/>
              </a:lnSpc>
            </a:pPr>
            <a:r>
              <a:rPr lang="el-GR" dirty="0">
                <a:latin typeface="Verdana" pitchFamily="34" charset="0"/>
                <a:ea typeface="Verdana" pitchFamily="34" charset="0"/>
              </a:rPr>
              <a:t>Δεν παρατηρούνται σημαντικές διαφορές μεταξύ IER και CER (4–24 εβδομάδες)</a:t>
            </a:r>
            <a:r>
              <a:rPr lang="en-US" dirty="0">
                <a:latin typeface="Verdana" pitchFamily="34" charset="0"/>
                <a:ea typeface="Verdana" pitchFamily="34" charset="0"/>
              </a:rPr>
              <a:t> </a:t>
            </a:r>
            <a:r>
              <a:rPr lang="el-GR" dirty="0">
                <a:latin typeface="Verdana" pitchFamily="34" charset="0"/>
                <a:ea typeface="Verdana" pitchFamily="34" charset="0"/>
              </a:rPr>
              <a:t>στη γλυκόζης νηστείας ή HbA1c</a:t>
            </a:r>
            <a:endParaRPr lang="en-US" dirty="0">
              <a:latin typeface="Verdana" pitchFamily="34" charset="0"/>
              <a:ea typeface="Verdana" pitchFamily="34" charset="0"/>
            </a:endParaRPr>
          </a:p>
          <a:p>
            <a:pPr>
              <a:lnSpc>
                <a:spcPct val="150000"/>
              </a:lnSpc>
            </a:pPr>
            <a:endParaRPr lang="el-GR" sz="2400" dirty="0">
              <a:latin typeface="Verdana" pitchFamily="34" charset="0"/>
              <a:ea typeface="Verdana" pitchFamily="34" charset="0"/>
            </a:endParaRPr>
          </a:p>
          <a:p>
            <a:pPr>
              <a:lnSpc>
                <a:spcPct val="150000"/>
              </a:lnSpc>
            </a:pPr>
            <a:endParaRPr lang="el-GR" sz="2400" dirty="0">
              <a:latin typeface="Verdana" pitchFamily="34" charset="0"/>
              <a:ea typeface="Verdana" pitchFamily="34" charset="0"/>
            </a:endParaRPr>
          </a:p>
          <a:p>
            <a:pPr>
              <a:lnSpc>
                <a:spcPct val="150000"/>
              </a:lnSpc>
              <a:buNone/>
            </a:pPr>
            <a:endParaRPr lang="el-GR" sz="2400" dirty="0">
              <a:latin typeface="Verdana" pitchFamily="34" charset="0"/>
              <a:ea typeface="Verdana"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p:cNvPicPr>
            <a:picLocks noGrp="1" noChangeAspect="1" noChangeArrowheads="1"/>
          </p:cNvPicPr>
          <p:nvPr>
            <p:ph idx="1"/>
          </p:nvPr>
        </p:nvPicPr>
        <p:blipFill>
          <a:blip r:embed="rId2"/>
          <a:srcRect/>
          <a:stretch>
            <a:fillRect/>
          </a:stretch>
        </p:blipFill>
        <p:spPr bwMode="auto">
          <a:xfrm>
            <a:off x="76200" y="685800"/>
            <a:ext cx="9067800" cy="3771900"/>
          </a:xfrm>
          <a:prstGeom prst="rect">
            <a:avLst/>
          </a:prstGeom>
          <a:noFill/>
          <a:ln w="9525">
            <a:noFill/>
            <a:miter lim="800000"/>
            <a:headEnd/>
            <a:tailEnd/>
          </a:ln>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5626" y="183918"/>
            <a:ext cx="8758374" cy="711797"/>
          </a:xfrm>
        </p:spPr>
        <p:txBody>
          <a:bodyPr/>
          <a:lstStyle/>
          <a:p>
            <a:r>
              <a:rPr lang="el-GR" dirty="0">
                <a:solidFill>
                  <a:srgbClr val="001965"/>
                </a:solidFill>
              </a:rPr>
              <a:t>       Εντατική παρέμβαση στον τρόπο ζωής στο ΣΔ2 (</a:t>
            </a:r>
            <a:r>
              <a:rPr lang="en-US" dirty="0">
                <a:solidFill>
                  <a:srgbClr val="001965"/>
                </a:solidFill>
              </a:rPr>
              <a:t>ILI)</a:t>
            </a:r>
            <a:r>
              <a:rPr lang="en-GB" dirty="0"/>
              <a:t/>
            </a:r>
            <a:br>
              <a:rPr lang="en-GB" dirty="0"/>
            </a:br>
            <a:r>
              <a:rPr lang="el-GR" dirty="0"/>
              <a:t>                      </a:t>
            </a:r>
            <a:r>
              <a:rPr lang="en-GB" sz="1800" dirty="0">
                <a:solidFill>
                  <a:srgbClr val="009FDA"/>
                </a:solidFill>
              </a:rPr>
              <a:t>The Look Ahead Trial (2001-2012)</a:t>
            </a:r>
          </a:p>
        </p:txBody>
      </p:sp>
      <p:sp>
        <p:nvSpPr>
          <p:cNvPr id="14" name="Text Placeholder 13"/>
          <p:cNvSpPr>
            <a:spLocks noGrp="1"/>
          </p:cNvSpPr>
          <p:nvPr>
            <p:ph type="body" sz="quarter" idx="10"/>
          </p:nvPr>
        </p:nvSpPr>
        <p:spPr>
          <a:xfrm>
            <a:off x="385626" y="4445339"/>
            <a:ext cx="8509000" cy="407789"/>
          </a:xfrm>
        </p:spPr>
        <p:txBody>
          <a:bodyPr anchor="b">
            <a:normAutofit fontScale="92500" lnSpcReduction="10000"/>
          </a:bodyPr>
          <a:lstStyle/>
          <a:p>
            <a:r>
              <a:rPr lang="en-GB" sz="800" dirty="0">
                <a:solidFill>
                  <a:srgbClr val="82786F"/>
                </a:solidFill>
              </a:rPr>
              <a:t>*</a:t>
            </a:r>
            <a:r>
              <a:rPr lang="el-GR" sz="800" dirty="0">
                <a:solidFill>
                  <a:srgbClr val="82786F"/>
                </a:solidFill>
              </a:rPr>
              <a:t>                  </a:t>
            </a:r>
            <a:r>
              <a:rPr lang="el-GR" sz="1200" b="1" dirty="0">
                <a:solidFill>
                  <a:srgbClr val="82786F"/>
                </a:solidFill>
              </a:rPr>
              <a:t>ΜΕΙΩΣΗ ΒΑΡΟΥΣ ΔΙΑΜΕΣΟΥ ΘΕΡΜΙΔΙΚΟΥ ΠΕΡΙΟΡΙΣΜΟΥ ΚΑΙ  ΑΣΚΗΣΗΣ</a:t>
            </a:r>
            <a:r>
              <a:rPr lang="en-GB" sz="1200" b="1" dirty="0">
                <a:solidFill>
                  <a:srgbClr val="82786F"/>
                </a:solidFill>
              </a:rPr>
              <a:t/>
            </a:r>
            <a:br>
              <a:rPr lang="en-GB" sz="1200" b="1" dirty="0">
                <a:solidFill>
                  <a:srgbClr val="82786F"/>
                </a:solidFill>
              </a:rPr>
            </a:br>
            <a:r>
              <a:rPr lang="en-GB" sz="1200" b="1" dirty="0">
                <a:solidFill>
                  <a:srgbClr val="82786F"/>
                </a:solidFill>
              </a:rPr>
              <a:t>The Look AHEAD Research Group, Wing RR, Bolin P, et al </a:t>
            </a:r>
            <a:r>
              <a:rPr lang="en-GB" sz="1200" b="1" i="1" dirty="0">
                <a:solidFill>
                  <a:srgbClr val="82786F"/>
                </a:solidFill>
              </a:rPr>
              <a:t>N </a:t>
            </a:r>
            <a:r>
              <a:rPr lang="en-GB" sz="1200" b="1" i="1" dirty="0" err="1">
                <a:solidFill>
                  <a:srgbClr val="82786F"/>
                </a:solidFill>
              </a:rPr>
              <a:t>Engl</a:t>
            </a:r>
            <a:r>
              <a:rPr lang="en-GB" sz="1200" b="1" i="1" dirty="0">
                <a:solidFill>
                  <a:srgbClr val="82786F"/>
                </a:solidFill>
              </a:rPr>
              <a:t> J Med </a:t>
            </a:r>
            <a:r>
              <a:rPr lang="en-GB" sz="1200" b="1" dirty="0">
                <a:solidFill>
                  <a:srgbClr val="82786F"/>
                </a:solidFill>
              </a:rPr>
              <a:t>2013;369:145–154</a:t>
            </a:r>
          </a:p>
        </p:txBody>
      </p:sp>
      <p:sp>
        <p:nvSpPr>
          <p:cNvPr id="10" name="Rounded Rectangle 9"/>
          <p:cNvSpPr/>
          <p:nvPr/>
        </p:nvSpPr>
        <p:spPr>
          <a:xfrm>
            <a:off x="328614" y="3570051"/>
            <a:ext cx="8509000" cy="660484"/>
          </a:xfrm>
          <a:prstGeom prst="roundRect">
            <a:avLst>
              <a:gd name="adj" fmla="val 15414"/>
            </a:avLst>
          </a:prstGeom>
          <a:solidFill>
            <a:srgbClr val="FFFFFF"/>
          </a:solidFill>
          <a:ln w="19050">
            <a:solidFill>
              <a:srgbClr val="009FDA"/>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l-GR" sz="1100" b="1" dirty="0">
                <a:solidFill>
                  <a:srgbClr val="001965"/>
                </a:solidFill>
                <a:latin typeface="Verdana"/>
                <a:sym typeface="Verdana"/>
              </a:rPr>
              <a:t>Ερώτημα: Αν η εντατική παρέμβαση στον τρόπο </a:t>
            </a:r>
            <a:r>
              <a:rPr lang="el-GR" sz="1100" b="1" dirty="0" err="1">
                <a:solidFill>
                  <a:srgbClr val="001965"/>
                </a:solidFill>
                <a:latin typeface="Verdana"/>
                <a:sym typeface="Verdana"/>
              </a:rPr>
              <a:t>ζωής,μειώνει</a:t>
            </a:r>
            <a:r>
              <a:rPr lang="el-GR" sz="1100" b="1" dirty="0">
                <a:solidFill>
                  <a:srgbClr val="001965"/>
                </a:solidFill>
                <a:latin typeface="Verdana"/>
                <a:sym typeface="Verdana"/>
              </a:rPr>
              <a:t> την καρδιαγγειακή θνησιμότητα/θνητότητα</a:t>
            </a:r>
            <a:endParaRPr lang="en-GB" sz="1100" b="1" dirty="0">
              <a:solidFill>
                <a:srgbClr val="001965"/>
              </a:solidFill>
              <a:latin typeface="Verdana"/>
              <a:sym typeface="Verdana"/>
            </a:endParaRPr>
          </a:p>
          <a:p>
            <a:endParaRPr lang="en-GB" sz="1100" dirty="0">
              <a:solidFill>
                <a:srgbClr val="001965"/>
              </a:solidFill>
              <a:latin typeface="Verdana"/>
              <a:sym typeface="Verdana"/>
            </a:endParaRPr>
          </a:p>
        </p:txBody>
      </p:sp>
      <p:grpSp>
        <p:nvGrpSpPr>
          <p:cNvPr id="3" name="Group 2"/>
          <p:cNvGrpSpPr/>
          <p:nvPr/>
        </p:nvGrpSpPr>
        <p:grpSpPr>
          <a:xfrm>
            <a:off x="385626" y="1254125"/>
            <a:ext cx="8439387" cy="1904205"/>
            <a:chOff x="385626" y="1046949"/>
            <a:chExt cx="8439387" cy="1904205"/>
          </a:xfrm>
        </p:grpSpPr>
        <p:sp>
          <p:nvSpPr>
            <p:cNvPr id="18" name="Rounded Rectangle 17"/>
            <p:cNvSpPr/>
            <p:nvPr/>
          </p:nvSpPr>
          <p:spPr>
            <a:xfrm>
              <a:off x="6913917" y="1046949"/>
              <a:ext cx="1911096" cy="1539875"/>
            </a:xfrm>
            <a:prstGeom prst="roundRect">
              <a:avLst>
                <a:gd name="adj" fmla="val 9530"/>
              </a:avLst>
            </a:prstGeom>
            <a:solidFill>
              <a:srgbClr val="FFFFFF"/>
            </a:solidFill>
            <a:ln w="19050">
              <a:solidFill>
                <a:srgbClr val="009FDA"/>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l-GR" sz="1050" b="1" dirty="0">
                  <a:solidFill>
                    <a:srgbClr val="001965"/>
                  </a:solidFill>
                  <a:latin typeface="Verdana"/>
                  <a:sym typeface="Verdana"/>
                </a:rPr>
                <a:t>         </a:t>
              </a:r>
              <a:r>
                <a:rPr lang="en-US" sz="1050" b="1" dirty="0">
                  <a:solidFill>
                    <a:srgbClr val="001965"/>
                  </a:solidFill>
                  <a:latin typeface="Verdana"/>
                  <a:sym typeface="Verdana"/>
                </a:rPr>
                <a:t>  </a:t>
              </a:r>
              <a:r>
                <a:rPr lang="el-GR" sz="1050" b="1" dirty="0">
                  <a:solidFill>
                    <a:srgbClr val="001965"/>
                  </a:solidFill>
                  <a:latin typeface="Verdana"/>
                  <a:sym typeface="Verdana"/>
                </a:rPr>
                <a:t>4</a:t>
              </a:r>
              <a:r>
                <a:rPr lang="en-US" sz="1050" b="1" dirty="0">
                  <a:solidFill>
                    <a:srgbClr val="001965"/>
                  </a:solidFill>
                  <a:latin typeface="Verdana"/>
                  <a:sym typeface="Verdana"/>
                </a:rPr>
                <a:t>P MACE</a:t>
              </a:r>
              <a:endParaRPr lang="en-GB" sz="1050" b="1" dirty="0">
                <a:solidFill>
                  <a:srgbClr val="001965"/>
                </a:solidFill>
                <a:latin typeface="Verdana"/>
                <a:sym typeface="Verdana"/>
              </a:endParaRPr>
            </a:p>
            <a:p>
              <a:pPr marL="171450" indent="-171450">
                <a:buFont typeface="Arial" panose="020B0604020202020204" pitchFamily="34" charset="0"/>
                <a:buChar char="•"/>
              </a:pPr>
              <a:r>
                <a:rPr lang="en-GB" sz="1050" dirty="0">
                  <a:solidFill>
                    <a:srgbClr val="001965"/>
                  </a:solidFill>
                  <a:latin typeface="Verdana"/>
                  <a:sym typeface="Verdana"/>
                </a:rPr>
                <a:t>CV death</a:t>
              </a:r>
            </a:p>
            <a:p>
              <a:pPr marL="171450" indent="-171450">
                <a:buFont typeface="Arial" panose="020B0604020202020204" pitchFamily="34" charset="0"/>
                <a:buChar char="•"/>
              </a:pPr>
              <a:r>
                <a:rPr lang="en-GB" sz="1050" dirty="0">
                  <a:solidFill>
                    <a:srgbClr val="001965"/>
                  </a:solidFill>
                  <a:latin typeface="Verdana"/>
                  <a:sym typeface="Verdana"/>
                </a:rPr>
                <a:t>Non fatal MI</a:t>
              </a:r>
            </a:p>
            <a:p>
              <a:pPr marL="171450" indent="-171450">
                <a:buFont typeface="Arial" panose="020B0604020202020204" pitchFamily="34" charset="0"/>
                <a:buChar char="•"/>
              </a:pPr>
              <a:r>
                <a:rPr lang="en-GB" sz="1050" dirty="0">
                  <a:solidFill>
                    <a:srgbClr val="001965"/>
                  </a:solidFill>
                  <a:latin typeface="Verdana"/>
                  <a:sym typeface="Verdana"/>
                </a:rPr>
                <a:t>Non fatal stroke</a:t>
              </a:r>
            </a:p>
            <a:p>
              <a:pPr marL="171450" indent="-171450">
                <a:buFont typeface="Arial" panose="020B0604020202020204" pitchFamily="34" charset="0"/>
                <a:buChar char="•"/>
              </a:pPr>
              <a:r>
                <a:rPr lang="en-GB" sz="1050" dirty="0">
                  <a:solidFill>
                    <a:srgbClr val="001965"/>
                  </a:solidFill>
                  <a:latin typeface="Verdana"/>
                  <a:sym typeface="Verdana"/>
                </a:rPr>
                <a:t>Hospitalization for angina</a:t>
              </a:r>
            </a:p>
          </p:txBody>
        </p:sp>
        <p:cxnSp>
          <p:nvCxnSpPr>
            <p:cNvPr id="20" name="Straight Connector 19"/>
            <p:cNvCxnSpPr/>
            <p:nvPr/>
          </p:nvCxnSpPr>
          <p:spPr>
            <a:xfrm>
              <a:off x="2293626" y="1816419"/>
              <a:ext cx="274320" cy="0"/>
            </a:xfrm>
            <a:prstGeom prst="line">
              <a:avLst/>
            </a:prstGeom>
            <a:ln w="19050">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556306" y="1355015"/>
              <a:ext cx="334296" cy="457200"/>
            </a:xfrm>
            <a:prstGeom prst="line">
              <a:avLst/>
            </a:prstGeom>
            <a:ln w="19050">
              <a:solidFill>
                <a:srgbClr val="8278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56306" y="1816419"/>
              <a:ext cx="334296" cy="457200"/>
            </a:xfrm>
            <a:prstGeom prst="line">
              <a:avLst/>
            </a:prstGeom>
            <a:ln w="19050">
              <a:solidFill>
                <a:srgbClr val="82786F"/>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873295" y="1130704"/>
              <a:ext cx="3788761" cy="539496"/>
            </a:xfrm>
            <a:prstGeom prst="roundRect">
              <a:avLst>
                <a:gd name="adj" fmla="val 23583"/>
              </a:avLst>
            </a:prstGeom>
            <a:solidFill>
              <a:srgbClr val="001965"/>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l-GR" sz="1400" b="1" dirty="0">
                  <a:solidFill>
                    <a:srgbClr val="FFFFFF"/>
                  </a:solidFill>
                  <a:sym typeface="Verdana"/>
                </a:rPr>
                <a:t>ΕΝΤΑΤΙΚΗ ΠΑΡΕΜΒΑΣΗ</a:t>
              </a:r>
              <a:r>
                <a:rPr lang="en-GB" sz="1400" b="1" dirty="0">
                  <a:solidFill>
                    <a:srgbClr val="FFFFFF"/>
                  </a:solidFill>
                  <a:sym typeface="Verdana"/>
                </a:rPr>
                <a:t>*</a:t>
              </a:r>
            </a:p>
          </p:txBody>
        </p:sp>
        <p:sp>
          <p:nvSpPr>
            <p:cNvPr id="27" name="Rounded Rectangle 26"/>
            <p:cNvSpPr/>
            <p:nvPr/>
          </p:nvSpPr>
          <p:spPr>
            <a:xfrm>
              <a:off x="2873295" y="1950266"/>
              <a:ext cx="3788761" cy="539496"/>
            </a:xfrm>
            <a:prstGeom prst="roundRect">
              <a:avLst>
                <a:gd name="adj" fmla="val 23583"/>
              </a:avLst>
            </a:prstGeom>
            <a:solidFill>
              <a:srgbClr val="009FDA"/>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l-GR" sz="1400" b="1" dirty="0">
                  <a:solidFill>
                    <a:srgbClr val="FFFFFF"/>
                  </a:solidFill>
                  <a:sym typeface="Verdana"/>
                </a:rPr>
                <a:t>Ομάδα ελέγχου</a:t>
              </a:r>
              <a:r>
                <a:rPr lang="en-GB" sz="1400" b="1" dirty="0">
                  <a:solidFill>
                    <a:srgbClr val="FFFFFF"/>
                  </a:solidFill>
                  <a:sym typeface="Verdana"/>
                </a:rPr>
                <a:t>: </a:t>
              </a:r>
              <a:r>
                <a:rPr lang="el-GR" sz="1400" b="1" dirty="0">
                  <a:solidFill>
                    <a:srgbClr val="FFFFFF"/>
                  </a:solidFill>
                  <a:sym typeface="Verdana"/>
                </a:rPr>
                <a:t>Εκπαίδευση και υποστήριξη επί της νόσου</a:t>
              </a:r>
              <a:endParaRPr lang="en-GB" sz="1400" b="1" dirty="0">
                <a:solidFill>
                  <a:srgbClr val="FFFFFF"/>
                </a:solidFill>
                <a:sym typeface="Verdana"/>
              </a:endParaRPr>
            </a:p>
          </p:txBody>
        </p:sp>
        <p:sp>
          <p:nvSpPr>
            <p:cNvPr id="28" name="Rounded Rectangle 27"/>
            <p:cNvSpPr/>
            <p:nvPr/>
          </p:nvSpPr>
          <p:spPr>
            <a:xfrm>
              <a:off x="385626" y="1046949"/>
              <a:ext cx="1908000" cy="1514489"/>
            </a:xfrm>
            <a:prstGeom prst="roundRect">
              <a:avLst>
                <a:gd name="adj" fmla="val 11360"/>
              </a:avLst>
            </a:prstGeom>
            <a:solidFill>
              <a:srgbClr val="009FDA"/>
            </a:solidFill>
            <a:ln/>
          </p:spPr>
          <p:style>
            <a:lnRef idx="2">
              <a:schemeClr val="accent1"/>
            </a:lnRef>
            <a:fillRef idx="1">
              <a:schemeClr val="lt1"/>
            </a:fillRef>
            <a:effectRef idx="0">
              <a:schemeClr val="accent1"/>
            </a:effectRef>
            <a:fontRef idx="minor">
              <a:schemeClr val="dk1"/>
            </a:fontRef>
          </p:style>
          <p:txBody>
            <a:bodyPr lIns="18288" tIns="91440" rIns="18288" bIns="18288" rtlCol="0" anchor="ctr"/>
            <a:lstStyle/>
            <a:p>
              <a:r>
                <a:rPr lang="el-GR" sz="1200" b="1" dirty="0">
                  <a:solidFill>
                    <a:schemeClr val="bg1"/>
                  </a:solidFill>
                </a:rPr>
                <a:t>Υπέρβαροι ή παχύσαρκοι ασθενείς με ΣΔ2</a:t>
              </a:r>
              <a:r>
                <a:rPr lang="en-GB" sz="1200" b="1" dirty="0">
                  <a:solidFill>
                    <a:schemeClr val="bg1"/>
                  </a:solidFill>
                </a:rPr>
                <a:t>  (n=5145)</a:t>
              </a:r>
            </a:p>
            <a:p>
              <a:endParaRPr lang="en-GB" sz="900" b="1" dirty="0">
                <a:solidFill>
                  <a:schemeClr val="bg1"/>
                </a:solidFill>
              </a:endParaRPr>
            </a:p>
            <a:p>
              <a:endParaRPr lang="en-GB" sz="900" b="1" dirty="0">
                <a:solidFill>
                  <a:schemeClr val="bg1"/>
                </a:solidFill>
              </a:endParaRPr>
            </a:p>
          </p:txBody>
        </p:sp>
        <p:sp>
          <p:nvSpPr>
            <p:cNvPr id="29" name="TextBox 28"/>
            <p:cNvSpPr txBox="1"/>
            <p:nvPr/>
          </p:nvSpPr>
          <p:spPr>
            <a:xfrm>
              <a:off x="2873295" y="2581822"/>
              <a:ext cx="3788762" cy="369332"/>
            </a:xfrm>
            <a:prstGeom prst="rect">
              <a:avLst/>
            </a:prstGeom>
            <a:noFill/>
          </p:spPr>
          <p:txBody>
            <a:bodyPr wrap="square" rtlCol="0">
              <a:spAutoFit/>
            </a:bodyPr>
            <a:lstStyle/>
            <a:p>
              <a:pPr algn="ctr"/>
              <a:r>
                <a:rPr lang="en-GB" sz="900" dirty="0"/>
                <a:t>Maximum follow up of 13.5 years; </a:t>
              </a:r>
            </a:p>
            <a:p>
              <a:pPr algn="ctr"/>
              <a:r>
                <a:rPr lang="en-GB" sz="900" dirty="0"/>
                <a:t>trial stopped at a median follow up of 9.6 years</a:t>
              </a:r>
            </a:p>
          </p:txBody>
        </p:sp>
        <p:cxnSp>
          <p:nvCxnSpPr>
            <p:cNvPr id="30" name="Straight Arrow Connector 29"/>
            <p:cNvCxnSpPr/>
            <p:nvPr/>
          </p:nvCxnSpPr>
          <p:spPr>
            <a:xfrm flipV="1">
              <a:off x="2890602" y="2561438"/>
              <a:ext cx="3785616" cy="12700"/>
            </a:xfrm>
            <a:prstGeom prst="straightConnector1">
              <a:avLst/>
            </a:prstGeom>
            <a:ln>
              <a:solidFill>
                <a:schemeClr val="bg1">
                  <a:lumMod val="50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421096581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4100" name="Picture 4" descr="C:\Documents and Settings\SPYROS\Desktop\image_16.jpg"/>
          <p:cNvPicPr>
            <a:picLocks noGrp="1" noChangeAspect="1" noChangeArrowheads="1"/>
          </p:cNvPicPr>
          <p:nvPr>
            <p:ph idx="1"/>
          </p:nvPr>
        </p:nvPicPr>
        <p:blipFill>
          <a:blip r:embed="rId2" cstate="print"/>
          <a:srcRect/>
          <a:stretch>
            <a:fillRect/>
          </a:stretch>
        </p:blipFill>
        <p:spPr bwMode="auto">
          <a:xfrm>
            <a:off x="467544" y="141480"/>
            <a:ext cx="8208912" cy="4644516"/>
          </a:xfrm>
          <a:prstGeom prst="rect">
            <a:avLst/>
          </a:prstGeom>
          <a:noFill/>
        </p:spPr>
      </p:pic>
      <p:sp>
        <p:nvSpPr>
          <p:cNvPr id="4" name="3 - Ορθογώνιο"/>
          <p:cNvSpPr/>
          <p:nvPr/>
        </p:nvSpPr>
        <p:spPr>
          <a:xfrm>
            <a:off x="357158" y="160717"/>
            <a:ext cx="8429684" cy="803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latin typeface="Verdana" pitchFamily="34" charset="0"/>
                <a:ea typeface="Verdana" pitchFamily="34" charset="0"/>
              </a:rPr>
              <a:t>Περιφερικοί κιρκαδιανοί μηχανισμοί (</a:t>
            </a:r>
            <a:r>
              <a:rPr lang="en-US" sz="2400" b="1" dirty="0">
                <a:latin typeface="Verdana" pitchFamily="34" charset="0"/>
                <a:ea typeface="Verdana" pitchFamily="34" charset="0"/>
              </a:rPr>
              <a:t>clocks)</a:t>
            </a:r>
            <a:r>
              <a:rPr lang="el-GR" sz="2400" b="1" dirty="0">
                <a:latin typeface="Verdana" pitchFamily="34" charset="0"/>
                <a:ea typeface="Verdana" pitchFamily="34" charset="0"/>
              </a:rPr>
              <a:t> </a:t>
            </a:r>
          </a:p>
          <a:p>
            <a:pPr algn="ctr"/>
            <a:r>
              <a:rPr lang="el-GR" sz="2400" b="1" dirty="0">
                <a:latin typeface="Verdana" pitchFamily="34" charset="0"/>
                <a:ea typeface="Verdana" pitchFamily="34" charset="0"/>
              </a:rPr>
              <a:t>που ρυθμίζουν τον μεταβολισμό</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p:txBody>
          <a:bodyPr/>
          <a:lstStyle/>
          <a:p>
            <a:endParaRPr lang="el-GR" dirty="0"/>
          </a:p>
        </p:txBody>
      </p:sp>
      <p:pic>
        <p:nvPicPr>
          <p:cNvPr id="23554" name="Picture 2" descr="C:\Documents and Settings\SPYROS\Desktop\image_40.jpg"/>
          <p:cNvPicPr>
            <a:picLocks noChangeAspect="1" noChangeArrowheads="1"/>
          </p:cNvPicPr>
          <p:nvPr/>
        </p:nvPicPr>
        <p:blipFill>
          <a:blip r:embed="rId2" cstate="print"/>
          <a:srcRect/>
          <a:stretch>
            <a:fillRect/>
          </a:stretch>
        </p:blipFill>
        <p:spPr bwMode="auto">
          <a:xfrm>
            <a:off x="266700" y="142875"/>
            <a:ext cx="8610600" cy="4857750"/>
          </a:xfrm>
          <a:prstGeom prst="rect">
            <a:avLst/>
          </a:prstGeom>
          <a:noFill/>
        </p:spPr>
      </p:pic>
      <p:sp>
        <p:nvSpPr>
          <p:cNvPr id="5" name="4 - Ορθογώνιο"/>
          <p:cNvSpPr/>
          <p:nvPr/>
        </p:nvSpPr>
        <p:spPr>
          <a:xfrm>
            <a:off x="285720" y="160717"/>
            <a:ext cx="8643998" cy="910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a:latin typeface="Verdana" pitchFamily="34" charset="0"/>
                <a:ea typeface="Verdana" pitchFamily="34" charset="0"/>
              </a:rPr>
              <a:t>Ο κιρκάδιος </a:t>
            </a:r>
            <a:r>
              <a:rPr lang="el-GR" sz="2000" b="1" dirty="0" err="1">
                <a:latin typeface="Verdana" pitchFamily="34" charset="0"/>
                <a:ea typeface="Verdana" pitchFamily="34" charset="0"/>
              </a:rPr>
              <a:t>νησιδιακός</a:t>
            </a:r>
            <a:r>
              <a:rPr lang="el-GR" sz="2000" b="1" dirty="0">
                <a:latin typeface="Verdana" pitchFamily="34" charset="0"/>
                <a:ea typeface="Verdana" pitchFamily="34" charset="0"/>
              </a:rPr>
              <a:t> ρυθμός επηρεάζει την έκκριση ινσουλίνης επιδρώντας στην ωρίμανση ,μεταφορά και </a:t>
            </a:r>
            <a:r>
              <a:rPr lang="el-GR" sz="2000" b="1" dirty="0" err="1">
                <a:latin typeface="Verdana" pitchFamily="34" charset="0"/>
                <a:ea typeface="Verdana" pitchFamily="34" charset="0"/>
              </a:rPr>
              <a:t>εξωκύττωση</a:t>
            </a:r>
            <a:r>
              <a:rPr lang="el-GR" sz="2000" b="1" dirty="0">
                <a:latin typeface="Verdana" pitchFamily="34" charset="0"/>
                <a:ea typeface="Verdana" pitchFamily="34" charset="0"/>
              </a:rPr>
              <a:t> των κοκκίων ινσουλίνης </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171450"/>
            <a:ext cx="8229600" cy="857250"/>
          </a:xfrm>
        </p:spPr>
        <p:txBody>
          <a:bodyPr>
            <a:normAutofit/>
          </a:bodyPr>
          <a:lstStyle/>
          <a:p>
            <a:pPr algn="ctr"/>
            <a:r>
              <a:rPr lang="el-GR" sz="2800" b="1" dirty="0">
                <a:latin typeface="Verdana" pitchFamily="34" charset="0"/>
                <a:ea typeface="Verdana" pitchFamily="34" charset="0"/>
              </a:rPr>
              <a:t> </a:t>
            </a:r>
            <a:r>
              <a:rPr lang="en-US" sz="2800" dirty="0">
                <a:latin typeface="Verdana" pitchFamily="34" charset="0"/>
                <a:ea typeface="Verdana" pitchFamily="34" charset="0"/>
              </a:rPr>
              <a:t>IER</a:t>
            </a:r>
            <a:endParaRPr lang="el-GR" sz="2800" b="1" dirty="0">
              <a:latin typeface="Verdana" pitchFamily="34" charset="0"/>
              <a:ea typeface="Verdana" pitchFamily="34" charset="0"/>
            </a:endParaRPr>
          </a:p>
        </p:txBody>
      </p:sp>
      <p:sp>
        <p:nvSpPr>
          <p:cNvPr id="3" name="2 - Θέση περιεχομένου"/>
          <p:cNvSpPr>
            <a:spLocks noGrp="1"/>
          </p:cNvSpPr>
          <p:nvPr>
            <p:ph idx="1"/>
          </p:nvPr>
        </p:nvSpPr>
        <p:spPr>
          <a:xfrm>
            <a:off x="76200" y="628650"/>
            <a:ext cx="9144000" cy="4629150"/>
          </a:xfrm>
        </p:spPr>
        <p:txBody>
          <a:bodyPr>
            <a:normAutofit/>
          </a:bodyPr>
          <a:lstStyle/>
          <a:p>
            <a:pPr>
              <a:lnSpc>
                <a:spcPct val="150000"/>
              </a:lnSpc>
            </a:pPr>
            <a:r>
              <a:rPr lang="el-GR" sz="2000" dirty="0">
                <a:latin typeface="Verdana" pitchFamily="34" charset="0"/>
                <a:ea typeface="Verdana" pitchFamily="34" charset="0"/>
              </a:rPr>
              <a:t>Η IE</a:t>
            </a:r>
            <a:r>
              <a:rPr lang="en-US" sz="2000" dirty="0">
                <a:latin typeface="Verdana" pitchFamily="34" charset="0"/>
                <a:ea typeface="Verdana" pitchFamily="34" charset="0"/>
              </a:rPr>
              <a:t>R</a:t>
            </a:r>
            <a:r>
              <a:rPr lang="el-GR" sz="2000" dirty="0">
                <a:latin typeface="Verdana" pitchFamily="34" charset="0"/>
                <a:ea typeface="Verdana" pitchFamily="34" charset="0"/>
              </a:rPr>
              <a:t> ,ενδέχεται να έχει επωφελείς δράσεις  στην </a:t>
            </a:r>
            <a:r>
              <a:rPr lang="el-GR" sz="2000" dirty="0" err="1">
                <a:latin typeface="Verdana" pitchFamily="34" charset="0"/>
                <a:ea typeface="Verdana" pitchFamily="34" charset="0"/>
              </a:rPr>
              <a:t>καρδιομεταβολική</a:t>
            </a:r>
            <a:r>
              <a:rPr lang="el-GR" sz="2000" dirty="0">
                <a:latin typeface="Verdana" pitchFamily="34" charset="0"/>
                <a:ea typeface="Verdana" pitchFamily="34" charset="0"/>
              </a:rPr>
              <a:t> υγεία </a:t>
            </a:r>
          </a:p>
          <a:p>
            <a:pPr>
              <a:lnSpc>
                <a:spcPct val="150000"/>
              </a:lnSpc>
            </a:pPr>
            <a:r>
              <a:rPr lang="el-GR" sz="2000" dirty="0">
                <a:latin typeface="Verdana" pitchFamily="34" charset="0"/>
                <a:ea typeface="Verdana" pitchFamily="34" charset="0"/>
              </a:rPr>
              <a:t>Δεν καταγράφει υπεροχή, έναντι CER (περιορισμένα δεδομένα βασισμένα σε RCT) εκτός του </a:t>
            </a:r>
            <a:r>
              <a:rPr lang="en-US" sz="2000" dirty="0">
                <a:latin typeface="Verdana" pitchFamily="34" charset="0"/>
                <a:ea typeface="Verdana" pitchFamily="34" charset="0"/>
              </a:rPr>
              <a:t>HOMA-IR</a:t>
            </a:r>
          </a:p>
          <a:p>
            <a:pPr>
              <a:lnSpc>
                <a:spcPct val="150000"/>
              </a:lnSpc>
            </a:pPr>
            <a:r>
              <a:rPr lang="el-GR" sz="2000" dirty="0">
                <a:latin typeface="Verdana" pitchFamily="34" charset="0"/>
                <a:ea typeface="Verdana" pitchFamily="34" charset="0"/>
              </a:rPr>
              <a:t>Η συντριπτική πλειονότητα των μελετών παρέμβασης είχαν διάρκεια μικρότερη των 6 μηνών</a:t>
            </a:r>
          </a:p>
          <a:p>
            <a:pPr>
              <a:lnSpc>
                <a:spcPct val="150000"/>
              </a:lnSpc>
            </a:pPr>
            <a:r>
              <a:rPr lang="el-GR" sz="2000" dirty="0">
                <a:latin typeface="Verdana" pitchFamily="34" charset="0"/>
                <a:ea typeface="Verdana" pitchFamily="34" charset="0"/>
              </a:rPr>
              <a:t> Οι RCT &gt;12 μηνών κατέγραψαν παρόμοιες επιδράσεις IER ,CER στην απώλεια βάρους, βελτίωση παραγόντων κινδύνου </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0"/>
            <a:ext cx="8229600" cy="857250"/>
          </a:xfrm>
        </p:spPr>
        <p:txBody>
          <a:bodyPr>
            <a:normAutofit/>
          </a:bodyPr>
          <a:lstStyle/>
          <a:p>
            <a:pPr algn="ctr"/>
            <a:r>
              <a:rPr lang="en-US" sz="2800" b="1" dirty="0">
                <a:latin typeface="Verdana" pitchFamily="34" charset="0"/>
                <a:ea typeface="Verdana" pitchFamily="34" charset="0"/>
              </a:rPr>
              <a:t> </a:t>
            </a:r>
            <a:r>
              <a:rPr lang="en-US" sz="2800" dirty="0">
                <a:latin typeface="Verdana" pitchFamily="34" charset="0"/>
                <a:ea typeface="Verdana" pitchFamily="34" charset="0"/>
              </a:rPr>
              <a:t>IER </a:t>
            </a:r>
            <a:endParaRPr lang="el-GR" sz="2800" b="1" dirty="0">
              <a:latin typeface="Verdana" pitchFamily="34" charset="0"/>
              <a:ea typeface="Verdana" pitchFamily="34" charset="0"/>
            </a:endParaRPr>
          </a:p>
        </p:txBody>
      </p:sp>
      <p:sp>
        <p:nvSpPr>
          <p:cNvPr id="3" name="2 - Θέση περιεχομένου"/>
          <p:cNvSpPr>
            <a:spLocks noGrp="1"/>
          </p:cNvSpPr>
          <p:nvPr>
            <p:ph idx="1"/>
          </p:nvPr>
        </p:nvSpPr>
        <p:spPr>
          <a:xfrm>
            <a:off x="0" y="742950"/>
            <a:ext cx="9144000" cy="4400550"/>
          </a:xfrm>
        </p:spPr>
        <p:txBody>
          <a:bodyPr>
            <a:normAutofit/>
          </a:bodyPr>
          <a:lstStyle/>
          <a:p>
            <a:pPr>
              <a:lnSpc>
                <a:spcPct val="150000"/>
              </a:lnSpc>
            </a:pPr>
            <a:r>
              <a:rPr lang="el-GR" sz="2000" dirty="0">
                <a:latin typeface="Verdana" pitchFamily="34" charset="0"/>
                <a:ea typeface="Verdana" pitchFamily="34" charset="0"/>
              </a:rPr>
              <a:t>Ανάγκη για κατάλληλα σχεδιασμένες,  μακροχρόνιες, </a:t>
            </a:r>
          </a:p>
          <a:p>
            <a:pPr>
              <a:lnSpc>
                <a:spcPct val="150000"/>
              </a:lnSpc>
              <a:buNone/>
            </a:pPr>
            <a:r>
              <a:rPr lang="el-GR" sz="2000" dirty="0">
                <a:latin typeface="Verdana" pitchFamily="34" charset="0"/>
                <a:ea typeface="Verdana" pitchFamily="34" charset="0"/>
              </a:rPr>
              <a:t>    τυχαιοποιημένες μελέτες σε υποομάδες ασθενών </a:t>
            </a:r>
          </a:p>
          <a:p>
            <a:pPr>
              <a:lnSpc>
                <a:spcPct val="150000"/>
              </a:lnSpc>
            </a:pPr>
            <a:r>
              <a:rPr lang="el-GR" sz="2000" dirty="0">
                <a:latin typeface="Verdana" pitchFamily="34" charset="0"/>
                <a:ea typeface="Verdana" pitchFamily="34" charset="0"/>
              </a:rPr>
              <a:t>Η εξατομίκευση καθίσταται απαραίτητη</a:t>
            </a:r>
          </a:p>
          <a:p>
            <a:pPr>
              <a:lnSpc>
                <a:spcPct val="150000"/>
              </a:lnSpc>
            </a:pPr>
            <a:r>
              <a:rPr lang="el-GR" sz="2000" dirty="0">
                <a:latin typeface="Verdana" pitchFamily="34" charset="0"/>
                <a:ea typeface="Verdana" pitchFamily="34" charset="0"/>
              </a:rPr>
              <a:t>Απαραίτητος ο μελλοντικός καθορισμός οφέλους από διατροφική παρέμβαση IER, με ειδικά χαρακτηριστικά</a:t>
            </a:r>
          </a:p>
          <a:p>
            <a:pPr>
              <a:lnSpc>
                <a:spcPct val="150000"/>
              </a:lnSpc>
            </a:pPr>
            <a:r>
              <a:rPr lang="el-GR" sz="2000" dirty="0">
                <a:latin typeface="Verdana" pitchFamily="34" charset="0"/>
                <a:ea typeface="Verdana" pitchFamily="34" charset="0"/>
              </a:rPr>
              <a:t>Επί του παρόντος, οι δίαιτες IER (ADF και περιοδική νηστεία) δεν είναι ανώτερες από τις συμβατικές CER</a:t>
            </a:r>
          </a:p>
          <a:p>
            <a:pPr>
              <a:lnSpc>
                <a:spcPct val="150000"/>
              </a:lnSpc>
            </a:pPr>
            <a:endParaRPr lang="el-GR" sz="2400" dirty="0">
              <a:latin typeface="Verdana" pitchFamily="34" charset="0"/>
              <a:ea typeface="Verdana" pitchFamily="34"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3116172" y="2334556"/>
            <a:ext cx="5153115" cy="390525"/>
          </a:xfrm>
        </p:spPr>
        <p:txBody>
          <a:bodyPr>
            <a:normAutofit fontScale="90000"/>
          </a:bodyPr>
          <a:lstStyle/>
          <a:p>
            <a:r>
              <a:rPr lang="el-GR" sz="3200" dirty="0">
                <a:solidFill>
                  <a:srgbClr val="001965"/>
                </a:solidFill>
              </a:rPr>
              <a:t>     </a:t>
            </a:r>
            <a:r>
              <a:rPr lang="el-GR" sz="2400" dirty="0">
                <a:solidFill>
                  <a:srgbClr val="001965"/>
                </a:solidFill>
              </a:rPr>
              <a:t>Σύνοψη</a:t>
            </a:r>
            <a:endParaRPr lang="en-GB" sz="2400" dirty="0">
              <a:solidFill>
                <a:srgbClr val="001965"/>
              </a:solidFill>
            </a:endParaRPr>
          </a:p>
        </p:txBody>
      </p:sp>
      <p:grpSp>
        <p:nvGrpSpPr>
          <p:cNvPr id="2" name="Group 6"/>
          <p:cNvGrpSpPr/>
          <p:nvPr/>
        </p:nvGrpSpPr>
        <p:grpSpPr>
          <a:xfrm>
            <a:off x="1841291" y="1661660"/>
            <a:ext cx="1118998" cy="1653236"/>
            <a:chOff x="542993" y="3937947"/>
            <a:chExt cx="214313" cy="315913"/>
          </a:xfrm>
          <a:solidFill>
            <a:srgbClr val="001965"/>
          </a:solidFill>
        </p:grpSpPr>
        <p:sp>
          <p:nvSpPr>
            <p:cNvPr id="8" name="Freeform 522"/>
            <p:cNvSpPr>
              <a:spLocks noEditPoints="1"/>
            </p:cNvSpPr>
            <p:nvPr/>
          </p:nvSpPr>
          <p:spPr bwMode="auto">
            <a:xfrm>
              <a:off x="542993" y="3937947"/>
              <a:ext cx="214313" cy="315913"/>
            </a:xfrm>
            <a:custGeom>
              <a:avLst/>
              <a:gdLst>
                <a:gd name="T0" fmla="*/ 135 w 135"/>
                <a:gd name="T1" fmla="*/ 0 h 199"/>
                <a:gd name="T2" fmla="*/ 0 w 135"/>
                <a:gd name="T3" fmla="*/ 0 h 199"/>
                <a:gd name="T4" fmla="*/ 0 w 135"/>
                <a:gd name="T5" fmla="*/ 199 h 199"/>
                <a:gd name="T6" fmla="*/ 135 w 135"/>
                <a:gd name="T7" fmla="*/ 199 h 199"/>
                <a:gd name="T8" fmla="*/ 135 w 135"/>
                <a:gd name="T9" fmla="*/ 0 h 199"/>
                <a:gd name="T10" fmla="*/ 121 w 135"/>
                <a:gd name="T11" fmla="*/ 187 h 199"/>
                <a:gd name="T12" fmla="*/ 13 w 135"/>
                <a:gd name="T13" fmla="*/ 187 h 199"/>
                <a:gd name="T14" fmla="*/ 13 w 135"/>
                <a:gd name="T15" fmla="*/ 13 h 199"/>
                <a:gd name="T16" fmla="*/ 121 w 135"/>
                <a:gd name="T17" fmla="*/ 13 h 199"/>
                <a:gd name="T18" fmla="*/ 121 w 135"/>
                <a:gd name="T19"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99">
                  <a:moveTo>
                    <a:pt x="135" y="0"/>
                  </a:moveTo>
                  <a:lnTo>
                    <a:pt x="0" y="0"/>
                  </a:lnTo>
                  <a:lnTo>
                    <a:pt x="0" y="199"/>
                  </a:lnTo>
                  <a:lnTo>
                    <a:pt x="135" y="199"/>
                  </a:lnTo>
                  <a:lnTo>
                    <a:pt x="135" y="0"/>
                  </a:lnTo>
                  <a:close/>
                  <a:moveTo>
                    <a:pt x="121" y="187"/>
                  </a:moveTo>
                  <a:lnTo>
                    <a:pt x="13" y="187"/>
                  </a:lnTo>
                  <a:lnTo>
                    <a:pt x="13" y="13"/>
                  </a:lnTo>
                  <a:lnTo>
                    <a:pt x="121" y="13"/>
                  </a:lnTo>
                  <a:lnTo>
                    <a:pt x="121" y="18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a:bodyPr>
            <a:lstStyle/>
            <a:p>
              <a:endParaRPr lang="en-GB"/>
            </a:p>
          </p:txBody>
        </p:sp>
        <p:sp>
          <p:nvSpPr>
            <p:cNvPr id="9" name="Freeform 523"/>
            <p:cNvSpPr>
              <a:spLocks/>
            </p:cNvSpPr>
            <p:nvPr/>
          </p:nvSpPr>
          <p:spPr bwMode="auto">
            <a:xfrm>
              <a:off x="587443" y="4069710"/>
              <a:ext cx="25400" cy="38100"/>
            </a:xfrm>
            <a:custGeom>
              <a:avLst/>
              <a:gdLst>
                <a:gd name="T0" fmla="*/ 0 w 16"/>
                <a:gd name="T1" fmla="*/ 25 h 25"/>
                <a:gd name="T2" fmla="*/ 0 w 16"/>
                <a:gd name="T3" fmla="*/ 21 h 25"/>
                <a:gd name="T4" fmla="*/ 11 w 16"/>
                <a:gd name="T5" fmla="*/ 8 h 25"/>
                <a:gd name="T6" fmla="*/ 7 w 16"/>
                <a:gd name="T7" fmla="*/ 4 h 25"/>
                <a:gd name="T8" fmla="*/ 1 w 16"/>
                <a:gd name="T9" fmla="*/ 6 h 25"/>
                <a:gd name="T10" fmla="*/ 1 w 16"/>
                <a:gd name="T11" fmla="*/ 2 h 25"/>
                <a:gd name="T12" fmla="*/ 8 w 16"/>
                <a:gd name="T13" fmla="*/ 0 h 25"/>
                <a:gd name="T14" fmla="*/ 16 w 16"/>
                <a:gd name="T15" fmla="*/ 8 h 25"/>
                <a:gd name="T16" fmla="*/ 7 w 16"/>
                <a:gd name="T17" fmla="*/ 21 h 25"/>
                <a:gd name="T18" fmla="*/ 16 w 16"/>
                <a:gd name="T19" fmla="*/ 21 h 25"/>
                <a:gd name="T20" fmla="*/ 16 w 16"/>
                <a:gd name="T21" fmla="*/ 25 h 25"/>
                <a:gd name="T22" fmla="*/ 0 w 16"/>
                <a:gd name="T2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5">
                  <a:moveTo>
                    <a:pt x="0" y="25"/>
                  </a:moveTo>
                  <a:cubicBezTo>
                    <a:pt x="0" y="21"/>
                    <a:pt x="0" y="21"/>
                    <a:pt x="0" y="21"/>
                  </a:cubicBezTo>
                  <a:cubicBezTo>
                    <a:pt x="3" y="19"/>
                    <a:pt x="11" y="12"/>
                    <a:pt x="11" y="8"/>
                  </a:cubicBezTo>
                  <a:cubicBezTo>
                    <a:pt x="11" y="5"/>
                    <a:pt x="9" y="4"/>
                    <a:pt x="7" y="4"/>
                  </a:cubicBezTo>
                  <a:cubicBezTo>
                    <a:pt x="5" y="4"/>
                    <a:pt x="3" y="5"/>
                    <a:pt x="1" y="6"/>
                  </a:cubicBezTo>
                  <a:cubicBezTo>
                    <a:pt x="1" y="2"/>
                    <a:pt x="1" y="2"/>
                    <a:pt x="1" y="2"/>
                  </a:cubicBezTo>
                  <a:cubicBezTo>
                    <a:pt x="3" y="1"/>
                    <a:pt x="6" y="0"/>
                    <a:pt x="8" y="0"/>
                  </a:cubicBezTo>
                  <a:cubicBezTo>
                    <a:pt x="13" y="0"/>
                    <a:pt x="16" y="3"/>
                    <a:pt x="16" y="8"/>
                  </a:cubicBezTo>
                  <a:cubicBezTo>
                    <a:pt x="16" y="13"/>
                    <a:pt x="10" y="18"/>
                    <a:pt x="7" y="21"/>
                  </a:cubicBezTo>
                  <a:cubicBezTo>
                    <a:pt x="16" y="21"/>
                    <a:pt x="16" y="21"/>
                    <a:pt x="16" y="21"/>
                  </a:cubicBezTo>
                  <a:cubicBezTo>
                    <a:pt x="16" y="25"/>
                    <a:pt x="16" y="25"/>
                    <a:pt x="16" y="25"/>
                  </a:cubicBezTo>
                  <a:lnTo>
                    <a:pt x="0"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40000" lnSpcReduction="20000"/>
            </a:bodyPr>
            <a:lstStyle/>
            <a:p>
              <a:endParaRPr lang="en-GB"/>
            </a:p>
          </p:txBody>
        </p:sp>
        <p:sp>
          <p:nvSpPr>
            <p:cNvPr id="10" name="Rectangle 524"/>
            <p:cNvSpPr>
              <a:spLocks noChangeArrowheads="1"/>
            </p:cNvSpPr>
            <p:nvPr/>
          </p:nvSpPr>
          <p:spPr bwMode="auto">
            <a:xfrm>
              <a:off x="636656" y="4085585"/>
              <a:ext cx="74613" cy="79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1" name="Rectangle 525"/>
            <p:cNvSpPr>
              <a:spLocks noChangeArrowheads="1"/>
            </p:cNvSpPr>
            <p:nvPr/>
          </p:nvSpPr>
          <p:spPr bwMode="auto">
            <a:xfrm>
              <a:off x="636656" y="4099872"/>
              <a:ext cx="34925" cy="79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2" name="Freeform 526"/>
            <p:cNvSpPr>
              <a:spLocks/>
            </p:cNvSpPr>
            <p:nvPr/>
          </p:nvSpPr>
          <p:spPr bwMode="auto">
            <a:xfrm>
              <a:off x="585856" y="3988747"/>
              <a:ext cx="19050" cy="38100"/>
            </a:xfrm>
            <a:custGeom>
              <a:avLst/>
              <a:gdLst>
                <a:gd name="T0" fmla="*/ 8 w 12"/>
                <a:gd name="T1" fmla="*/ 0 h 24"/>
                <a:gd name="T2" fmla="*/ 12 w 12"/>
                <a:gd name="T3" fmla="*/ 0 h 24"/>
                <a:gd name="T4" fmla="*/ 12 w 12"/>
                <a:gd name="T5" fmla="*/ 24 h 24"/>
                <a:gd name="T6" fmla="*/ 7 w 12"/>
                <a:gd name="T7" fmla="*/ 24 h 24"/>
                <a:gd name="T8" fmla="*/ 7 w 12"/>
                <a:gd name="T9" fmla="*/ 6 h 24"/>
                <a:gd name="T10" fmla="*/ 3 w 12"/>
                <a:gd name="T11" fmla="*/ 9 h 24"/>
                <a:gd name="T12" fmla="*/ 0 w 12"/>
                <a:gd name="T13" fmla="*/ 6 h 24"/>
                <a:gd name="T14" fmla="*/ 8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8" y="0"/>
                  </a:moveTo>
                  <a:lnTo>
                    <a:pt x="12" y="0"/>
                  </a:lnTo>
                  <a:lnTo>
                    <a:pt x="12" y="24"/>
                  </a:lnTo>
                  <a:lnTo>
                    <a:pt x="7" y="24"/>
                  </a:lnTo>
                  <a:lnTo>
                    <a:pt x="7" y="6"/>
                  </a:lnTo>
                  <a:lnTo>
                    <a:pt x="3" y="9"/>
                  </a:lnTo>
                  <a:lnTo>
                    <a:pt x="0" y="6"/>
                  </a:lnTo>
                  <a:lnTo>
                    <a:pt x="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40000" lnSpcReduction="20000"/>
            </a:bodyPr>
            <a:lstStyle/>
            <a:p>
              <a:endParaRPr lang="en-GB"/>
            </a:p>
          </p:txBody>
        </p:sp>
        <p:sp>
          <p:nvSpPr>
            <p:cNvPr id="13" name="Rectangle 527"/>
            <p:cNvSpPr>
              <a:spLocks noChangeArrowheads="1"/>
            </p:cNvSpPr>
            <p:nvPr/>
          </p:nvSpPr>
          <p:spPr bwMode="auto">
            <a:xfrm>
              <a:off x="636656" y="4018910"/>
              <a:ext cx="47625" cy="79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4" name="Rectangle 528"/>
            <p:cNvSpPr>
              <a:spLocks noChangeArrowheads="1"/>
            </p:cNvSpPr>
            <p:nvPr/>
          </p:nvSpPr>
          <p:spPr bwMode="auto">
            <a:xfrm>
              <a:off x="636656" y="4003035"/>
              <a:ext cx="74613" cy="7938"/>
            </a:xfrm>
            <a:prstGeom prst="rect">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5" name="Freeform 529"/>
            <p:cNvSpPr>
              <a:spLocks/>
            </p:cNvSpPr>
            <p:nvPr/>
          </p:nvSpPr>
          <p:spPr bwMode="auto">
            <a:xfrm>
              <a:off x="587443" y="4152260"/>
              <a:ext cx="25400" cy="38100"/>
            </a:xfrm>
            <a:custGeom>
              <a:avLst/>
              <a:gdLst>
                <a:gd name="T0" fmla="*/ 1 w 16"/>
                <a:gd name="T1" fmla="*/ 20 h 25"/>
                <a:gd name="T2" fmla="*/ 6 w 16"/>
                <a:gd name="T3" fmla="*/ 22 h 25"/>
                <a:gd name="T4" fmla="*/ 11 w 16"/>
                <a:gd name="T5" fmla="*/ 18 h 25"/>
                <a:gd name="T6" fmla="*/ 6 w 16"/>
                <a:gd name="T7" fmla="*/ 14 h 25"/>
                <a:gd name="T8" fmla="*/ 4 w 16"/>
                <a:gd name="T9" fmla="*/ 14 h 25"/>
                <a:gd name="T10" fmla="*/ 4 w 16"/>
                <a:gd name="T11" fmla="*/ 10 h 25"/>
                <a:gd name="T12" fmla="*/ 6 w 16"/>
                <a:gd name="T13" fmla="*/ 10 h 25"/>
                <a:gd name="T14" fmla="*/ 11 w 16"/>
                <a:gd name="T15" fmla="*/ 7 h 25"/>
                <a:gd name="T16" fmla="*/ 7 w 16"/>
                <a:gd name="T17" fmla="*/ 4 h 25"/>
                <a:gd name="T18" fmla="*/ 2 w 16"/>
                <a:gd name="T19" fmla="*/ 5 h 25"/>
                <a:gd name="T20" fmla="*/ 1 w 16"/>
                <a:gd name="T21" fmla="*/ 1 h 25"/>
                <a:gd name="T22" fmla="*/ 8 w 16"/>
                <a:gd name="T23" fmla="*/ 0 h 25"/>
                <a:gd name="T24" fmla="*/ 16 w 16"/>
                <a:gd name="T25" fmla="*/ 6 h 25"/>
                <a:gd name="T26" fmla="*/ 12 w 16"/>
                <a:gd name="T27" fmla="*/ 12 h 25"/>
                <a:gd name="T28" fmla="*/ 12 w 16"/>
                <a:gd name="T29" fmla="*/ 12 h 25"/>
                <a:gd name="T30" fmla="*/ 16 w 16"/>
                <a:gd name="T31" fmla="*/ 18 h 25"/>
                <a:gd name="T32" fmla="*/ 7 w 16"/>
                <a:gd name="T33" fmla="*/ 25 h 25"/>
                <a:gd name="T34" fmla="*/ 0 w 16"/>
                <a:gd name="T35" fmla="*/ 25 h 25"/>
                <a:gd name="T36" fmla="*/ 1 w 16"/>
                <a:gd name="T37"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5">
                  <a:moveTo>
                    <a:pt x="1" y="20"/>
                  </a:moveTo>
                  <a:cubicBezTo>
                    <a:pt x="2" y="21"/>
                    <a:pt x="4" y="22"/>
                    <a:pt x="6" y="22"/>
                  </a:cubicBezTo>
                  <a:cubicBezTo>
                    <a:pt x="8" y="22"/>
                    <a:pt x="11" y="21"/>
                    <a:pt x="11" y="18"/>
                  </a:cubicBezTo>
                  <a:cubicBezTo>
                    <a:pt x="11" y="15"/>
                    <a:pt x="9" y="14"/>
                    <a:pt x="6" y="14"/>
                  </a:cubicBezTo>
                  <a:cubicBezTo>
                    <a:pt x="4" y="14"/>
                    <a:pt x="4" y="14"/>
                    <a:pt x="4" y="14"/>
                  </a:cubicBezTo>
                  <a:cubicBezTo>
                    <a:pt x="4" y="10"/>
                    <a:pt x="4" y="10"/>
                    <a:pt x="4" y="10"/>
                  </a:cubicBezTo>
                  <a:cubicBezTo>
                    <a:pt x="6" y="10"/>
                    <a:pt x="6" y="10"/>
                    <a:pt x="6" y="10"/>
                  </a:cubicBezTo>
                  <a:cubicBezTo>
                    <a:pt x="9" y="10"/>
                    <a:pt x="11" y="9"/>
                    <a:pt x="11" y="7"/>
                  </a:cubicBezTo>
                  <a:cubicBezTo>
                    <a:pt x="11" y="5"/>
                    <a:pt x="9" y="4"/>
                    <a:pt x="7" y="4"/>
                  </a:cubicBezTo>
                  <a:cubicBezTo>
                    <a:pt x="5" y="4"/>
                    <a:pt x="3" y="4"/>
                    <a:pt x="2" y="5"/>
                  </a:cubicBezTo>
                  <a:cubicBezTo>
                    <a:pt x="1" y="1"/>
                    <a:pt x="1" y="1"/>
                    <a:pt x="1" y="1"/>
                  </a:cubicBezTo>
                  <a:cubicBezTo>
                    <a:pt x="3" y="1"/>
                    <a:pt x="6" y="0"/>
                    <a:pt x="8" y="0"/>
                  </a:cubicBezTo>
                  <a:cubicBezTo>
                    <a:pt x="11" y="0"/>
                    <a:pt x="16" y="1"/>
                    <a:pt x="16" y="6"/>
                  </a:cubicBezTo>
                  <a:cubicBezTo>
                    <a:pt x="16" y="10"/>
                    <a:pt x="14" y="11"/>
                    <a:pt x="12" y="12"/>
                  </a:cubicBezTo>
                  <a:cubicBezTo>
                    <a:pt x="12" y="12"/>
                    <a:pt x="12" y="12"/>
                    <a:pt x="12" y="12"/>
                  </a:cubicBezTo>
                  <a:cubicBezTo>
                    <a:pt x="15" y="13"/>
                    <a:pt x="16" y="15"/>
                    <a:pt x="16" y="18"/>
                  </a:cubicBezTo>
                  <a:cubicBezTo>
                    <a:pt x="16" y="24"/>
                    <a:pt x="11" y="25"/>
                    <a:pt x="7" y="25"/>
                  </a:cubicBezTo>
                  <a:cubicBezTo>
                    <a:pt x="5" y="25"/>
                    <a:pt x="2" y="25"/>
                    <a:pt x="0" y="25"/>
                  </a:cubicBezTo>
                  <a:lnTo>
                    <a:pt x="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rmAutofit fontScale="40000" lnSpcReduction="20000"/>
            </a:bodyPr>
            <a:lstStyle/>
            <a:p>
              <a:endParaRPr lang="en-GB"/>
            </a:p>
          </p:txBody>
        </p:sp>
        <p:sp>
          <p:nvSpPr>
            <p:cNvPr id="16" name="Rectangle 530"/>
            <p:cNvSpPr>
              <a:spLocks noChangeArrowheads="1"/>
            </p:cNvSpPr>
            <p:nvPr/>
          </p:nvSpPr>
          <p:spPr bwMode="auto">
            <a:xfrm>
              <a:off x="636656" y="4166547"/>
              <a:ext cx="74613" cy="63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sp>
          <p:nvSpPr>
            <p:cNvPr id="17" name="Rectangle 531"/>
            <p:cNvSpPr>
              <a:spLocks noChangeArrowheads="1"/>
            </p:cNvSpPr>
            <p:nvPr/>
          </p:nvSpPr>
          <p:spPr bwMode="auto">
            <a:xfrm>
              <a:off x="636656" y="4180835"/>
              <a:ext cx="61913" cy="79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25000" lnSpcReduction="20000"/>
            </a:bodyPr>
            <a:lstStyle/>
            <a:p>
              <a:endParaRPr lang="en-GB"/>
            </a:p>
          </p:txBody>
        </p:sp>
      </p:grpSp>
    </p:spTree>
    <p:custDataLst>
      <p:tags r:id="rId1"/>
    </p:custDataLst>
    <p:extLst>
      <p:ext uri="{BB962C8B-B14F-4D97-AF65-F5344CB8AC3E}">
        <p14:creationId xmlns="" xmlns:p14="http://schemas.microsoft.com/office/powerpoint/2010/main" val="391058313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14450" y="171450"/>
            <a:ext cx="6172200" cy="857250"/>
          </a:xfrm>
        </p:spPr>
        <p:txBody>
          <a:bodyPr/>
          <a:lstStyle/>
          <a:p>
            <a:endParaRPr lang="el-GR" dirty="0"/>
          </a:p>
        </p:txBody>
      </p:sp>
      <p:sp>
        <p:nvSpPr>
          <p:cNvPr id="6" name="5 - Στρογγυλεμένο ορθογώνιο"/>
          <p:cNvSpPr/>
          <p:nvPr/>
        </p:nvSpPr>
        <p:spPr>
          <a:xfrm>
            <a:off x="1200150" y="1257300"/>
            <a:ext cx="6800850" cy="27432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2100" b="1" dirty="0">
                <a:solidFill>
                  <a:schemeClr val="tx1"/>
                </a:solidFill>
                <a:latin typeface="Verdana" pitchFamily="34" charset="0"/>
                <a:ea typeface="Verdana" pitchFamily="34" charset="0"/>
              </a:rPr>
              <a:t>ΔΙΑΛΕΙΜΑΤΙΚΗ ΚΑΙ ΟΡΘΟΔΟΞΗ ΝΗΣΤΕΙΑ ΕΝΔΟΚΡΙΝΙΚΕΣ ΚΑΙ ΜΕΤΑΒΟΛΙΚΕΣ ΕΠΙΔΡΑΣΕΙΣ</a:t>
            </a:r>
          </a:p>
          <a:p>
            <a:pPr algn="ctr">
              <a:lnSpc>
                <a:spcPct val="150000"/>
              </a:lnSpc>
            </a:pPr>
            <a:endParaRPr lang="el-GR" sz="2100" dirty="0">
              <a:solidFill>
                <a:schemeClr val="tx1"/>
              </a:solidFill>
              <a:latin typeface="Verdana" pitchFamily="34" charset="0"/>
              <a:ea typeface="Verdana" pitchFamily="34" charset="0"/>
            </a:endParaRPr>
          </a:p>
          <a:p>
            <a:pPr algn="ctr">
              <a:lnSpc>
                <a:spcPct val="150000"/>
              </a:lnSpc>
            </a:pPr>
            <a:r>
              <a:rPr lang="en-US" sz="2100" dirty="0">
                <a:solidFill>
                  <a:schemeClr val="tx1"/>
                </a:solidFill>
                <a:latin typeface="Verdana" pitchFamily="34" charset="0"/>
                <a:ea typeface="Verdana" pitchFamily="34" charset="0"/>
              </a:rPr>
              <a:t> </a:t>
            </a:r>
            <a:r>
              <a:rPr lang="el-GR" sz="2100" dirty="0">
                <a:solidFill>
                  <a:schemeClr val="tx1"/>
                </a:solidFill>
                <a:latin typeface="Verdana" pitchFamily="34" charset="0"/>
                <a:ea typeface="Verdana" pitchFamily="34" charset="0"/>
              </a:rPr>
              <a:t>Σπύρος Καρράς </a:t>
            </a:r>
          </a:p>
          <a:p>
            <a:pPr algn="ctr">
              <a:lnSpc>
                <a:spcPct val="150000"/>
              </a:lnSpc>
            </a:pPr>
            <a:r>
              <a:rPr lang="en-US" sz="2100" dirty="0">
                <a:solidFill>
                  <a:schemeClr val="tx1"/>
                </a:solidFill>
                <a:latin typeface="Verdana" pitchFamily="34" charset="0"/>
                <a:ea typeface="Verdana" pitchFamily="34" charset="0"/>
              </a:rPr>
              <a:t> </a:t>
            </a:r>
            <a:r>
              <a:rPr lang="el-GR" sz="2100" dirty="0">
                <a:solidFill>
                  <a:schemeClr val="tx1"/>
                </a:solidFill>
                <a:latin typeface="Verdana" pitchFamily="34" charset="0"/>
                <a:ea typeface="Verdana" pitchFamily="34" charset="0"/>
              </a:rPr>
              <a:t>Ενδοκρινολόγος</a:t>
            </a:r>
          </a:p>
          <a:p>
            <a:pPr algn="ctr"/>
            <a:endParaRPr lang="el-GR" sz="2100" dirty="0">
              <a:solidFill>
                <a:schemeClr val="tx1"/>
              </a:solidFill>
              <a:latin typeface="Verdana" pitchFamily="34" charset="0"/>
              <a:ea typeface="Verdana" pitchFamily="34" charset="0"/>
            </a:endParaRPr>
          </a:p>
        </p:txBody>
      </p:sp>
      <p:sp>
        <p:nvSpPr>
          <p:cNvPr id="7" name="6 - Θέση περιεχομένου"/>
          <p:cNvSpPr>
            <a:spLocks noGrp="1"/>
          </p:cNvSpPr>
          <p:nvPr>
            <p:ph idx="1"/>
          </p:nvPr>
        </p:nvSpPr>
        <p:spPr>
          <a:xfrm>
            <a:off x="1485900" y="2286001"/>
            <a:ext cx="6172200" cy="2308622"/>
          </a:xfrm>
        </p:spPr>
        <p:txBody>
          <a:bodyPr/>
          <a:lstStyle/>
          <a:p>
            <a:endParaRPr lang="el-GR" dirty="0"/>
          </a:p>
          <a:p>
            <a:endParaRPr lang="el-GR" dirty="0"/>
          </a:p>
          <a:p>
            <a:endParaRPr lang="el-GR" dirty="0"/>
          </a:p>
          <a:p>
            <a:endParaRPr lang="el-GR" dirty="0"/>
          </a:p>
          <a:p>
            <a:endParaRPr lang="el-GR" dirty="0"/>
          </a:p>
          <a:p>
            <a:endParaRPr lang="el-GR"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5655" y="-1"/>
            <a:ext cx="8197136" cy="1255271"/>
          </a:xfrm>
        </p:spPr>
        <p:txBody>
          <a:bodyPr>
            <a:normAutofit/>
          </a:bodyPr>
          <a:lstStyle/>
          <a:p>
            <a:r>
              <a:rPr lang="el-GR" dirty="0">
                <a:latin typeface="Verdana" pitchFamily="34" charset="0"/>
                <a:ea typeface="Verdana" pitchFamily="34" charset="0"/>
              </a:rPr>
              <a:t>Διαλείπουσα/</a:t>
            </a:r>
            <a:r>
              <a:rPr lang="el-GR" dirty="0" err="1">
                <a:latin typeface="Verdana" pitchFamily="34" charset="0"/>
                <a:ea typeface="Verdana" pitchFamily="34" charset="0"/>
              </a:rPr>
              <a:t>Διαλειματική</a:t>
            </a:r>
            <a:r>
              <a:rPr lang="el-GR" dirty="0">
                <a:latin typeface="Verdana" pitchFamily="34" charset="0"/>
                <a:ea typeface="Verdana" pitchFamily="34" charset="0"/>
              </a:rPr>
              <a:t> </a:t>
            </a:r>
            <a:r>
              <a:rPr lang="en-US" dirty="0">
                <a:latin typeface="Verdana" pitchFamily="34" charset="0"/>
                <a:ea typeface="Verdana" pitchFamily="34" charset="0"/>
              </a:rPr>
              <a:t> </a:t>
            </a:r>
            <a:r>
              <a:rPr lang="en-US" dirty="0" smtClean="0">
                <a:latin typeface="Verdana" pitchFamily="34" charset="0"/>
                <a:ea typeface="Verdana" pitchFamily="34" charset="0"/>
              </a:rPr>
              <a:t/>
            </a:r>
            <a:br>
              <a:rPr lang="en-US" dirty="0" smtClean="0">
                <a:latin typeface="Verdana" pitchFamily="34" charset="0"/>
                <a:ea typeface="Verdana" pitchFamily="34" charset="0"/>
              </a:rPr>
            </a:br>
            <a:r>
              <a:rPr lang="en-US" dirty="0">
                <a:latin typeface="Verdana" pitchFamily="34" charset="0"/>
                <a:ea typeface="Verdana" pitchFamily="34" charset="0"/>
              </a:rPr>
              <a:t/>
            </a:r>
            <a:br>
              <a:rPr lang="en-US" dirty="0">
                <a:latin typeface="Verdana" pitchFamily="34" charset="0"/>
                <a:ea typeface="Verdana" pitchFamily="34" charset="0"/>
              </a:rPr>
            </a:br>
            <a:r>
              <a:rPr lang="el-GR" dirty="0" smtClean="0">
                <a:latin typeface="Verdana" pitchFamily="34" charset="0"/>
                <a:ea typeface="Verdana" pitchFamily="34" charset="0"/>
              </a:rPr>
              <a:t>περιοριστική </a:t>
            </a:r>
            <a:r>
              <a:rPr lang="el-GR" dirty="0">
                <a:latin typeface="Verdana" pitchFamily="34" charset="0"/>
                <a:ea typeface="Verdana" pitchFamily="34" charset="0"/>
              </a:rPr>
              <a:t>πρόσληψη ενέργειας (</a:t>
            </a:r>
            <a:r>
              <a:rPr lang="en-US" dirty="0">
                <a:latin typeface="Verdana" pitchFamily="34" charset="0"/>
                <a:ea typeface="Verdana" pitchFamily="34" charset="0"/>
              </a:rPr>
              <a:t>IER)</a:t>
            </a:r>
            <a:endParaRPr lang="el-GR" dirty="0">
              <a:latin typeface="Verdana" pitchFamily="34" charset="0"/>
              <a:ea typeface="Verdana" pitchFamily="34" charset="0"/>
            </a:endParaRPr>
          </a:p>
        </p:txBody>
      </p:sp>
      <p:sp>
        <p:nvSpPr>
          <p:cNvPr id="3" name="2 - Θέση περιεχομένου"/>
          <p:cNvSpPr>
            <a:spLocks noGrp="1"/>
          </p:cNvSpPr>
          <p:nvPr>
            <p:ph idx="1"/>
          </p:nvPr>
        </p:nvSpPr>
        <p:spPr>
          <a:xfrm>
            <a:off x="457200" y="742950"/>
            <a:ext cx="7600950" cy="4629150"/>
          </a:xfrm>
        </p:spPr>
        <p:txBody>
          <a:bodyPr>
            <a:noAutofit/>
          </a:bodyPr>
          <a:lstStyle/>
          <a:p>
            <a:pPr>
              <a:lnSpc>
                <a:spcPct val="150000"/>
              </a:lnSpc>
            </a:pPr>
            <a:endParaRPr lang="el-GR" dirty="0">
              <a:latin typeface="Verdana" pitchFamily="34" charset="0"/>
              <a:ea typeface="Verdana" pitchFamily="34" charset="0"/>
            </a:endParaRPr>
          </a:p>
          <a:p>
            <a:pPr>
              <a:lnSpc>
                <a:spcPct val="150000"/>
              </a:lnSpc>
            </a:pPr>
            <a:r>
              <a:rPr lang="el-GR" b="1" dirty="0">
                <a:latin typeface="Verdana" pitchFamily="34" charset="0"/>
                <a:ea typeface="Verdana" pitchFamily="34" charset="0"/>
              </a:rPr>
              <a:t>Τι είναι; </a:t>
            </a:r>
            <a:r>
              <a:rPr lang="el-GR" dirty="0">
                <a:latin typeface="Verdana" pitchFamily="34" charset="0"/>
                <a:ea typeface="Verdana" pitchFamily="34" charset="0"/>
              </a:rPr>
              <a:t>Μοντέλο διατροφής, που απαιτεί περιορισμό θερμίδων σε προκαθορισμένες ημέρες της εβδομάδας,</a:t>
            </a:r>
          </a:p>
          <a:p>
            <a:pPr>
              <a:lnSpc>
                <a:spcPct val="150000"/>
              </a:lnSpc>
              <a:buNone/>
            </a:pPr>
            <a:r>
              <a:rPr lang="el-GR" dirty="0">
                <a:latin typeface="Verdana" pitchFamily="34" charset="0"/>
                <a:ea typeface="Verdana" pitchFamily="34" charset="0"/>
              </a:rPr>
              <a:t>    ή</a:t>
            </a:r>
            <a:r>
              <a:rPr lang="en-US" dirty="0">
                <a:latin typeface="Verdana" pitchFamily="34" charset="0"/>
                <a:ea typeface="Verdana" pitchFamily="34" charset="0"/>
              </a:rPr>
              <a:t> </a:t>
            </a:r>
            <a:r>
              <a:rPr lang="el-GR" dirty="0">
                <a:latin typeface="Verdana" pitchFamily="34" charset="0"/>
                <a:ea typeface="Verdana" pitchFamily="34" charset="0"/>
              </a:rPr>
              <a:t>για σχετικά παρατεταμένα διαστήματα εντός ημέρας</a:t>
            </a:r>
          </a:p>
          <a:p>
            <a:pPr>
              <a:lnSpc>
                <a:spcPct val="150000"/>
              </a:lnSpc>
            </a:pPr>
            <a:r>
              <a:rPr lang="el-GR" b="1" dirty="0">
                <a:latin typeface="Verdana" pitchFamily="34" charset="0"/>
                <a:ea typeface="Verdana" pitchFamily="34" charset="0"/>
              </a:rPr>
              <a:t>Γιατί χρειάζεται; </a:t>
            </a:r>
            <a:r>
              <a:rPr lang="el-GR" dirty="0">
                <a:latin typeface="Verdana" pitchFamily="34" charset="0"/>
                <a:ea typeface="Verdana" pitchFamily="34" charset="0"/>
              </a:rPr>
              <a:t>Ελκυστική εναλλακτική λύση ν</a:t>
            </a:r>
            <a:r>
              <a:rPr lang="en-US" dirty="0">
                <a:latin typeface="Verdana" pitchFamily="34" charset="0"/>
                <a:ea typeface="Verdana" pitchFamily="34" charset="0"/>
              </a:rPr>
              <a:t>s</a:t>
            </a:r>
            <a:r>
              <a:rPr lang="el-GR" dirty="0">
                <a:latin typeface="Verdana" pitchFamily="34" charset="0"/>
                <a:ea typeface="Verdana" pitchFamily="34" charset="0"/>
              </a:rPr>
              <a:t> συνεχούς περιορισμού ενέργειας (CER) για τη διαχείριση της παχυσαρκίας και σχετιζόμενες </a:t>
            </a:r>
            <a:r>
              <a:rPr lang="el-GR" dirty="0" err="1">
                <a:latin typeface="Verdana" pitchFamily="34" charset="0"/>
                <a:ea typeface="Verdana" pitchFamily="34" charset="0"/>
              </a:rPr>
              <a:t>συνοσηρότητες</a:t>
            </a:r>
            <a:endParaRPr lang="el-GR" dirty="0">
              <a:latin typeface="Verdana" pitchFamily="34" charset="0"/>
              <a:ea typeface="Verdana" pitchFamily="34" charset="0"/>
            </a:endParaRPr>
          </a:p>
          <a:p>
            <a:pPr>
              <a:lnSpc>
                <a:spcPct val="150000"/>
              </a:lnSpc>
            </a:pPr>
            <a:r>
              <a:rPr lang="en-US" dirty="0">
                <a:latin typeface="Verdana" pitchFamily="34" charset="0"/>
                <a:ea typeface="Verdana" pitchFamily="34" charset="0"/>
              </a:rPr>
              <a:t> </a:t>
            </a:r>
            <a:endParaRPr lang="el-GR" dirty="0">
              <a:latin typeface="Verdana" pitchFamily="34" charset="0"/>
              <a:ea typeface="Verdana"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6386" name="Picture 2"/>
          <p:cNvPicPr>
            <a:picLocks noGrp="1" noChangeAspect="1" noChangeArrowheads="1"/>
          </p:cNvPicPr>
          <p:nvPr>
            <p:ph idx="1"/>
          </p:nvPr>
        </p:nvPicPr>
        <p:blipFill>
          <a:blip r:embed="rId2"/>
          <a:srcRect/>
          <a:stretch>
            <a:fillRect/>
          </a:stretch>
        </p:blipFill>
        <p:spPr bwMode="auto">
          <a:xfrm>
            <a:off x="1257300" y="400050"/>
            <a:ext cx="6686550" cy="4229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14488" y="273844"/>
            <a:ext cx="5915025" cy="4605338"/>
          </a:xfrm>
        </p:spPr>
        <p:txBody>
          <a:bodyPr/>
          <a:lstStyle/>
          <a:p>
            <a:endParaRPr lang="el-GR" dirty="0"/>
          </a:p>
        </p:txBody>
      </p:sp>
      <p:sp>
        <p:nvSpPr>
          <p:cNvPr id="3" name="2 - Έλλειψη"/>
          <p:cNvSpPr/>
          <p:nvPr/>
        </p:nvSpPr>
        <p:spPr>
          <a:xfrm>
            <a:off x="3486150" y="1250156"/>
            <a:ext cx="2057400" cy="2414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54794">
              <a:lnSpc>
                <a:spcPct val="150000"/>
              </a:lnSpc>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sz="1200" dirty="0">
                <a:latin typeface="Verdana" pitchFamily="34" charset="0"/>
                <a:ea typeface="Verdana" pitchFamily="34" charset="0"/>
              </a:rPr>
              <a:t>   </a:t>
            </a:r>
            <a:r>
              <a:rPr lang="el-GR" sz="1200" dirty="0">
                <a:latin typeface="Verdana" pitchFamily="34" charset="0"/>
                <a:ea typeface="Verdana" pitchFamily="34" charset="0"/>
              </a:rPr>
              <a:t>Μακροχρόνια</a:t>
            </a:r>
          </a:p>
          <a:p>
            <a:pPr indent="-254794">
              <a:lnSpc>
                <a:spcPct val="150000"/>
              </a:lnSpc>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l-GR" sz="1200" dirty="0">
                <a:latin typeface="Verdana" pitchFamily="34" charset="0"/>
                <a:ea typeface="Verdana" pitchFamily="34" charset="0"/>
              </a:rPr>
              <a:t>      εφαρμογή</a:t>
            </a:r>
          </a:p>
          <a:p>
            <a:pPr indent="-254794">
              <a:buFont typeface="Times New Roman" pitchFamily="16" charset="0"/>
              <a:buChar char="•"/>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el-GR" sz="1200" dirty="0">
              <a:latin typeface="Verdana" pitchFamily="34" charset="0"/>
              <a:ea typeface="Verdana" pitchFamily="34" charset="0"/>
            </a:endParaRPr>
          </a:p>
          <a:p>
            <a:pPr indent="-254794">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sz="1200" dirty="0">
                <a:latin typeface="Verdana" pitchFamily="34" charset="0"/>
                <a:ea typeface="Verdana" pitchFamily="34" charset="0"/>
              </a:rPr>
              <a:t>     </a:t>
            </a:r>
            <a:endParaRPr lang="el-GR" sz="1200" dirty="0">
              <a:latin typeface="Verdana" pitchFamily="34" charset="0"/>
              <a:ea typeface="Verdana" pitchFamily="34" charset="0"/>
            </a:endParaRPr>
          </a:p>
        </p:txBody>
      </p:sp>
      <p:sp>
        <p:nvSpPr>
          <p:cNvPr id="4" name="3 - Έλλειψη"/>
          <p:cNvSpPr/>
          <p:nvPr/>
        </p:nvSpPr>
        <p:spPr>
          <a:xfrm>
            <a:off x="1314450" y="500062"/>
            <a:ext cx="1944887" cy="17287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lnSpc>
                <a:spcPct val="150000"/>
              </a:lnSpc>
            </a:pPr>
            <a:r>
              <a:rPr lang="el-GR" sz="1200" dirty="0">
                <a:latin typeface="Verdana" pitchFamily="34" charset="0"/>
                <a:ea typeface="Verdana" pitchFamily="34" charset="0"/>
              </a:rPr>
              <a:t>Θερμιδικός προσδιορισμός</a:t>
            </a:r>
            <a:endParaRPr lang="en-US" sz="1200" dirty="0">
              <a:latin typeface="Verdana" pitchFamily="34" charset="0"/>
              <a:ea typeface="Verdana" pitchFamily="34" charset="0"/>
            </a:endParaRPr>
          </a:p>
          <a:p>
            <a:pPr algn="ctr">
              <a:lnSpc>
                <a:spcPct val="150000"/>
              </a:lnSpc>
            </a:pPr>
            <a:r>
              <a:rPr lang="el-GR" sz="1200" dirty="0">
                <a:latin typeface="Verdana" pitchFamily="34" charset="0"/>
                <a:ea typeface="Verdana" pitchFamily="34" charset="0"/>
              </a:rPr>
              <a:t>(</a:t>
            </a:r>
            <a:r>
              <a:rPr lang="en-US" sz="1200" dirty="0">
                <a:latin typeface="Verdana" pitchFamily="34" charset="0"/>
                <a:ea typeface="Verdana" pitchFamily="34" charset="0"/>
              </a:rPr>
              <a:t>Caloric restriction)</a:t>
            </a:r>
            <a:endParaRPr lang="el-GR" sz="1200" dirty="0">
              <a:latin typeface="Verdana" pitchFamily="34" charset="0"/>
              <a:ea typeface="Verdana" pitchFamily="34" charset="0"/>
            </a:endParaRPr>
          </a:p>
          <a:p>
            <a:pPr algn="ctr"/>
            <a:endParaRPr lang="el-GR" dirty="0"/>
          </a:p>
          <a:p>
            <a:pPr algn="ctr"/>
            <a:endParaRPr lang="el-GR" dirty="0"/>
          </a:p>
        </p:txBody>
      </p:sp>
      <p:sp>
        <p:nvSpPr>
          <p:cNvPr id="6" name="5 - Έλλειψη"/>
          <p:cNvSpPr/>
          <p:nvPr/>
        </p:nvSpPr>
        <p:spPr>
          <a:xfrm>
            <a:off x="1257300" y="2628900"/>
            <a:ext cx="2000250" cy="18573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sz="1200" dirty="0">
                <a:latin typeface="Verdana" pitchFamily="34" charset="0"/>
                <a:ea typeface="Verdana" pitchFamily="34" charset="0"/>
              </a:rPr>
              <a:t>Εναλλασσόμενες περίοδοι</a:t>
            </a:r>
            <a:endParaRPr lang="en-US" sz="1200" dirty="0">
              <a:latin typeface="Verdana" pitchFamily="34" charset="0"/>
              <a:ea typeface="Verdana" pitchFamily="34" charset="0"/>
            </a:endParaRPr>
          </a:p>
          <a:p>
            <a:pPr algn="ctr">
              <a:lnSpc>
                <a:spcPct val="150000"/>
              </a:lnSpc>
            </a:pPr>
            <a:r>
              <a:rPr lang="en-US" sz="1200" dirty="0">
                <a:latin typeface="Verdana" pitchFamily="34" charset="0"/>
                <a:ea typeface="Verdana" pitchFamily="34" charset="0"/>
              </a:rPr>
              <a:t>(Alternate fasting)</a:t>
            </a:r>
            <a:endParaRPr lang="el-GR" sz="1200" dirty="0">
              <a:latin typeface="Verdana" pitchFamily="34" charset="0"/>
              <a:ea typeface="Verdana" pitchFamily="34" charset="0"/>
            </a:endParaRPr>
          </a:p>
        </p:txBody>
      </p:sp>
      <p:sp>
        <p:nvSpPr>
          <p:cNvPr id="7" name="6 - Έλλειψη"/>
          <p:cNvSpPr/>
          <p:nvPr/>
        </p:nvSpPr>
        <p:spPr>
          <a:xfrm>
            <a:off x="5829300" y="400050"/>
            <a:ext cx="2058551" cy="17287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l-GR" dirty="0">
                <a:latin typeface="Calibri" pitchFamily="34" charset="0"/>
              </a:rPr>
              <a:t>Περιοριστική σε συγκεκριμένα είδη τροφίμων</a:t>
            </a:r>
            <a:endParaRPr lang="en-US" dirty="0">
              <a:latin typeface="Calibri" pitchFamily="34" charset="0"/>
            </a:endParaRPr>
          </a:p>
          <a:p>
            <a:pPr algn="ctr">
              <a:lnSpc>
                <a:spcPct val="150000"/>
              </a:lnSpc>
            </a:pPr>
            <a:r>
              <a:rPr lang="en-US" dirty="0">
                <a:latin typeface="Calibri" pitchFamily="34" charset="0"/>
              </a:rPr>
              <a:t>(Dietary restriction)</a:t>
            </a:r>
            <a:endParaRPr lang="el-GR" dirty="0"/>
          </a:p>
        </p:txBody>
      </p:sp>
      <p:sp>
        <p:nvSpPr>
          <p:cNvPr id="8" name="7 - Έλλειψη"/>
          <p:cNvSpPr/>
          <p:nvPr/>
        </p:nvSpPr>
        <p:spPr>
          <a:xfrm>
            <a:off x="5829300" y="2743200"/>
            <a:ext cx="1923454" cy="1735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Font typeface="Arial" pitchFamily="34" charset="0"/>
              <a:buChar char="•"/>
            </a:pPr>
            <a:r>
              <a:rPr lang="el-GR" dirty="0"/>
              <a:t>Διάρκεια</a:t>
            </a:r>
          </a:p>
          <a:p>
            <a:pPr algn="ctr">
              <a:lnSpc>
                <a:spcPct val="150000"/>
              </a:lnSpc>
              <a:buFont typeface="Arial" pitchFamily="34" charset="0"/>
              <a:buChar char="•"/>
            </a:pPr>
            <a:r>
              <a:rPr lang="el-GR" dirty="0"/>
              <a:t>Τύπος περιορισμού</a:t>
            </a:r>
          </a:p>
          <a:p>
            <a:pPr algn="ctr">
              <a:lnSpc>
                <a:spcPct val="150000"/>
              </a:lnSpc>
              <a:buFont typeface="Arial" pitchFamily="34" charset="0"/>
              <a:buChar char="•"/>
            </a:pPr>
            <a:r>
              <a:rPr lang="el-GR" dirty="0"/>
              <a:t>Χρόνος εφαρμογής</a:t>
            </a:r>
          </a:p>
        </p:txBody>
      </p:sp>
      <p:sp>
        <p:nvSpPr>
          <p:cNvPr id="9" name="8 - Ορθογώνιο"/>
          <p:cNvSpPr/>
          <p:nvPr/>
        </p:nvSpPr>
        <p:spPr>
          <a:xfrm>
            <a:off x="3184327" y="273844"/>
            <a:ext cx="2550320" cy="526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dirty="0">
                <a:latin typeface="Verdana" pitchFamily="34" charset="0"/>
                <a:ea typeface="Verdana" pitchFamily="34" charset="0"/>
              </a:rPr>
              <a:t>ΠΑΡΑΓΟΝΤΕΣ ΚΑΤΗΓΟΡΙΟΠΟΙΗΣΗΣ</a:t>
            </a:r>
          </a:p>
        </p:txBody>
      </p:sp>
      <p:sp>
        <p:nvSpPr>
          <p:cNvPr id="11" name="10 - Βέλος προς τα επάνω"/>
          <p:cNvSpPr/>
          <p:nvPr/>
        </p:nvSpPr>
        <p:spPr>
          <a:xfrm rot="-4020000">
            <a:off x="3240955" y="1450065"/>
            <a:ext cx="407194" cy="3576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Βέλος προς τα επάνω"/>
          <p:cNvSpPr/>
          <p:nvPr/>
        </p:nvSpPr>
        <p:spPr>
          <a:xfrm rot="-7200000">
            <a:off x="3206228" y="3004476"/>
            <a:ext cx="437119" cy="3978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Βέλος προς τα επάνω"/>
          <p:cNvSpPr/>
          <p:nvPr/>
        </p:nvSpPr>
        <p:spPr>
          <a:xfrm rot="3900000">
            <a:off x="5347660" y="1375413"/>
            <a:ext cx="516089" cy="40096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Βέλος προς τα κάτω"/>
          <p:cNvSpPr/>
          <p:nvPr/>
        </p:nvSpPr>
        <p:spPr>
          <a:xfrm rot="-3420000">
            <a:off x="5439704" y="3016508"/>
            <a:ext cx="468575" cy="4156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14450" y="205979"/>
            <a:ext cx="6515100" cy="857250"/>
          </a:xfrm>
        </p:spPr>
        <p:txBody>
          <a:bodyPr>
            <a:normAutofit/>
          </a:bodyPr>
          <a:lstStyle/>
          <a:p>
            <a:pPr>
              <a:lnSpc>
                <a:spcPct val="150000"/>
              </a:lnSpc>
            </a:pPr>
            <a:r>
              <a:rPr lang="el-GR" dirty="0">
                <a:latin typeface="Verdana" pitchFamily="34" charset="0"/>
                <a:ea typeface="Verdana" pitchFamily="34" charset="0"/>
              </a:rPr>
              <a:t> </a:t>
            </a:r>
            <a:r>
              <a:rPr lang="en-US" dirty="0">
                <a:latin typeface="Verdana" pitchFamily="34" charset="0"/>
                <a:ea typeface="Verdana" pitchFamily="34" charset="0"/>
              </a:rPr>
              <a:t>    </a:t>
            </a:r>
            <a:r>
              <a:rPr lang="el-GR" sz="2325" dirty="0">
                <a:latin typeface="Verdana" pitchFamily="34" charset="0"/>
                <a:ea typeface="Verdana" pitchFamily="34" charset="0"/>
              </a:rPr>
              <a:t>Ευρέως μελετημένα σχήματα IER</a:t>
            </a:r>
          </a:p>
        </p:txBody>
      </p:sp>
      <p:sp>
        <p:nvSpPr>
          <p:cNvPr id="3" name="2 - Θέση περιεχομένου"/>
          <p:cNvSpPr>
            <a:spLocks noGrp="1"/>
          </p:cNvSpPr>
          <p:nvPr>
            <p:ph idx="1"/>
          </p:nvPr>
        </p:nvSpPr>
        <p:spPr>
          <a:xfrm>
            <a:off x="640080" y="1200151"/>
            <a:ext cx="7246620" cy="3394472"/>
          </a:xfrm>
        </p:spPr>
        <p:txBody>
          <a:bodyPr>
            <a:normAutofit fontScale="85000" lnSpcReduction="20000"/>
          </a:bodyPr>
          <a:lstStyle/>
          <a:p>
            <a:pPr>
              <a:lnSpc>
                <a:spcPct val="150000"/>
              </a:lnSpc>
            </a:pPr>
            <a:r>
              <a:rPr lang="el-GR" sz="2325" dirty="0">
                <a:latin typeface="Verdana" pitchFamily="34" charset="0"/>
                <a:ea typeface="Verdana" pitchFamily="34" charset="0"/>
              </a:rPr>
              <a:t>Ενεργειακός περιορισμός  δύο ημέρες την εβδομάδα (5:2)</a:t>
            </a:r>
          </a:p>
          <a:p>
            <a:pPr>
              <a:lnSpc>
                <a:spcPct val="150000"/>
              </a:lnSpc>
            </a:pPr>
            <a:r>
              <a:rPr lang="el-GR" sz="2325" dirty="0">
                <a:latin typeface="Verdana" pitchFamily="34" charset="0"/>
                <a:ea typeface="Verdana" pitchFamily="34" charset="0"/>
              </a:rPr>
              <a:t>Εναλλασσόμενος ημερήσιος περιορισμός ενέργειας κατά 60-70% (A</a:t>
            </a:r>
            <a:r>
              <a:rPr lang="en-US" sz="2325" dirty="0" err="1">
                <a:latin typeface="Verdana" pitchFamily="34" charset="0"/>
                <a:ea typeface="Verdana" pitchFamily="34" charset="0"/>
              </a:rPr>
              <a:t>lternate</a:t>
            </a:r>
            <a:r>
              <a:rPr lang="en-US" sz="2325" dirty="0">
                <a:latin typeface="Verdana" pitchFamily="34" charset="0"/>
                <a:ea typeface="Verdana" pitchFamily="34" charset="0"/>
              </a:rPr>
              <a:t> Day Fasting-A</a:t>
            </a:r>
            <a:r>
              <a:rPr lang="el-GR" sz="2325" dirty="0">
                <a:latin typeface="Verdana" pitchFamily="34" charset="0"/>
                <a:ea typeface="Verdana" pitchFamily="34" charset="0"/>
              </a:rPr>
              <a:t>DF) </a:t>
            </a:r>
          </a:p>
          <a:p>
            <a:pPr>
              <a:lnSpc>
                <a:spcPct val="150000"/>
              </a:lnSpc>
            </a:pPr>
            <a:r>
              <a:rPr lang="el-GR" sz="2325" dirty="0">
                <a:latin typeface="Verdana" pitchFamily="34" charset="0"/>
                <a:ea typeface="Verdana" pitchFamily="34" charset="0"/>
              </a:rPr>
              <a:t>Χρονικός περιορισμός πρόσληψης ενέργειας κατά τη διάρκεια ενός συγκεκριμένου χρονικού διαστήματος εντός της ημέρας (</a:t>
            </a:r>
            <a:r>
              <a:rPr lang="en-US" sz="2325" dirty="0">
                <a:latin typeface="Verdana" pitchFamily="34" charset="0"/>
                <a:ea typeface="Verdana" pitchFamily="34" charset="0"/>
              </a:rPr>
              <a:t>Time Restricted Feeding-</a:t>
            </a:r>
            <a:r>
              <a:rPr lang="el-GR" sz="2325" dirty="0">
                <a:latin typeface="Verdana" pitchFamily="34" charset="0"/>
                <a:ea typeface="Verdana" pitchFamily="34" charset="0"/>
              </a:rPr>
              <a:t>TRF</a:t>
            </a:r>
          </a:p>
          <a:p>
            <a:pPr>
              <a:lnSpc>
                <a:spcPct val="150000"/>
              </a:lnSpc>
              <a:buNone/>
            </a:pPr>
            <a:r>
              <a:rPr lang="el-GR" sz="2325" dirty="0">
                <a:latin typeface="Verdana" pitchFamily="34" charset="0"/>
                <a:ea typeface="Verdana" pitchFamily="34" charset="0"/>
              </a:rPr>
              <a:t>   </a:t>
            </a:r>
            <a:r>
              <a:rPr lang="el-GR" sz="2325" dirty="0" err="1">
                <a:latin typeface="Verdana" pitchFamily="34" charset="0"/>
                <a:ea typeface="Verdana" pitchFamily="34" charset="0"/>
              </a:rPr>
              <a:t>χρονο</a:t>
            </a:r>
            <a:r>
              <a:rPr lang="el-GR" sz="2325" dirty="0">
                <a:latin typeface="Verdana" pitchFamily="34" charset="0"/>
                <a:ea typeface="Verdana" pitchFamily="34" charset="0"/>
              </a:rPr>
              <a:t>-περιοριζόμενη σίτιση)</a:t>
            </a:r>
          </a:p>
          <a:p>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 xmlns:p14="http://schemas.microsoft.com/office/powerpoint/2010/main" val="3573250868"/>
              </p:ext>
            </p:extLst>
          </p:nvPr>
        </p:nvGraphicFramePr>
        <p:xfrm>
          <a:off x="1850335" y="951253"/>
          <a:ext cx="5443330" cy="3628887"/>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6"/>
          <p:cNvSpPr>
            <a:spLocks noGrp="1"/>
          </p:cNvSpPr>
          <p:nvPr>
            <p:ph type="title"/>
          </p:nvPr>
        </p:nvSpPr>
        <p:spPr>
          <a:xfrm>
            <a:off x="330202" y="0"/>
            <a:ext cx="8509000" cy="711797"/>
          </a:xfrm>
        </p:spPr>
        <p:txBody>
          <a:bodyPr>
            <a:normAutofit/>
          </a:bodyPr>
          <a:lstStyle/>
          <a:p>
            <a:r>
              <a:rPr lang="en-GB" dirty="0"/>
              <a:t/>
            </a:r>
            <a:br>
              <a:rPr lang="en-GB" dirty="0"/>
            </a:br>
            <a:r>
              <a:rPr lang="el-GR" dirty="0"/>
              <a:t>                                  </a:t>
            </a:r>
            <a:r>
              <a:rPr lang="en-GB" dirty="0">
                <a:solidFill>
                  <a:srgbClr val="009FDA"/>
                </a:solidFill>
              </a:rPr>
              <a:t>The Look Ahead Trial</a:t>
            </a:r>
          </a:p>
        </p:txBody>
      </p:sp>
      <p:sp>
        <p:nvSpPr>
          <p:cNvPr id="5" name="Text Placeholder 4"/>
          <p:cNvSpPr>
            <a:spLocks noGrp="1"/>
          </p:cNvSpPr>
          <p:nvPr>
            <p:ph type="body" sz="quarter" idx="10"/>
          </p:nvPr>
        </p:nvSpPr>
        <p:spPr>
          <a:xfrm>
            <a:off x="0" y="4639295"/>
            <a:ext cx="9144000" cy="407789"/>
          </a:xfrm>
        </p:spPr>
        <p:txBody>
          <a:bodyPr anchor="b">
            <a:normAutofit fontScale="85000" lnSpcReduction="10000"/>
          </a:bodyPr>
          <a:lstStyle/>
          <a:p>
            <a:r>
              <a:rPr lang="en-GB" sz="1200" b="1" dirty="0">
                <a:solidFill>
                  <a:srgbClr val="82786F"/>
                </a:solidFill>
              </a:rPr>
              <a:t/>
            </a:r>
            <a:br>
              <a:rPr lang="en-GB" sz="1200" b="1" dirty="0">
                <a:solidFill>
                  <a:srgbClr val="82786F"/>
                </a:solidFill>
              </a:rPr>
            </a:br>
            <a:r>
              <a:rPr lang="en-GB" sz="1200" b="1" dirty="0">
                <a:solidFill>
                  <a:srgbClr val="82786F"/>
                </a:solidFill>
              </a:rPr>
              <a:t>The Look AHEAD Research Group, Wing RR, Bolin P, et al </a:t>
            </a:r>
            <a:r>
              <a:rPr lang="en-GB" sz="1200" b="1" i="1" dirty="0">
                <a:solidFill>
                  <a:srgbClr val="82786F"/>
                </a:solidFill>
              </a:rPr>
              <a:t>N </a:t>
            </a:r>
            <a:r>
              <a:rPr lang="en-GB" sz="1200" b="1" i="1" dirty="0" err="1">
                <a:solidFill>
                  <a:srgbClr val="82786F"/>
                </a:solidFill>
              </a:rPr>
              <a:t>Engl</a:t>
            </a:r>
            <a:r>
              <a:rPr lang="en-GB" sz="1200" b="1" i="1" dirty="0">
                <a:solidFill>
                  <a:srgbClr val="82786F"/>
                </a:solidFill>
              </a:rPr>
              <a:t> J Med</a:t>
            </a:r>
            <a:r>
              <a:rPr lang="en-GB" sz="1200" b="1" dirty="0">
                <a:solidFill>
                  <a:srgbClr val="82786F"/>
                </a:solidFill>
              </a:rPr>
              <a:t> 2013;369:145–154; Fox CS et. al. </a:t>
            </a:r>
            <a:r>
              <a:rPr lang="en-GB" sz="1200" b="1" i="1" dirty="0">
                <a:solidFill>
                  <a:srgbClr val="82786F"/>
                </a:solidFill>
              </a:rPr>
              <a:t>Diabetes Care </a:t>
            </a:r>
            <a:r>
              <a:rPr lang="en-GB" sz="1200" b="1" dirty="0">
                <a:solidFill>
                  <a:srgbClr val="82786F"/>
                </a:solidFill>
              </a:rPr>
              <a:t>2015 Sep;38(9):1777-803</a:t>
            </a:r>
          </a:p>
        </p:txBody>
      </p:sp>
      <p:sp>
        <p:nvSpPr>
          <p:cNvPr id="20" name="Line 51"/>
          <p:cNvSpPr>
            <a:spLocks noChangeShapeType="1"/>
          </p:cNvSpPr>
          <p:nvPr/>
        </p:nvSpPr>
        <p:spPr bwMode="gray">
          <a:xfrm flipV="1">
            <a:off x="4558373" y="1054675"/>
            <a:ext cx="0" cy="914400"/>
          </a:xfrm>
          <a:prstGeom prst="line">
            <a:avLst/>
          </a:prstGeom>
          <a:noFill/>
          <a:ln w="28575" cmpd="sng">
            <a:solidFill>
              <a:schemeClr val="bg1"/>
            </a:solidFill>
            <a:prstDash val="solid"/>
            <a:round/>
            <a:headEnd/>
            <a:tailEnd/>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grpSp>
        <p:nvGrpSpPr>
          <p:cNvPr id="13" name="Group 12"/>
          <p:cNvGrpSpPr/>
          <p:nvPr/>
        </p:nvGrpSpPr>
        <p:grpSpPr>
          <a:xfrm>
            <a:off x="286544" y="1189242"/>
            <a:ext cx="8570912" cy="3326623"/>
            <a:chOff x="322263" y="1069974"/>
            <a:chExt cx="8570912" cy="3326623"/>
          </a:xfrm>
        </p:grpSpPr>
        <p:sp>
          <p:nvSpPr>
            <p:cNvPr id="9" name="Line 51"/>
            <p:cNvSpPr>
              <a:spLocks noChangeShapeType="1"/>
            </p:cNvSpPr>
            <p:nvPr/>
          </p:nvSpPr>
          <p:spPr bwMode="gray">
            <a:xfrm flipV="1">
              <a:off x="322263" y="1415521"/>
              <a:ext cx="3214687" cy="0"/>
            </a:xfrm>
            <a:prstGeom prst="line">
              <a:avLst/>
            </a:prstGeom>
            <a:noFill/>
            <a:ln w="12700" cmpd="sng">
              <a:solidFill>
                <a:schemeClr val="accent3"/>
              </a:solidFill>
              <a:prstDash val="solid"/>
              <a:round/>
              <a:headEnd/>
              <a:tailEnd type="oval"/>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sp>
          <p:nvSpPr>
            <p:cNvPr id="10" name="Text Box 23"/>
            <p:cNvSpPr txBox="1">
              <a:spLocks noChangeArrowheads="1"/>
            </p:cNvSpPr>
            <p:nvPr/>
          </p:nvSpPr>
          <p:spPr bwMode="gray">
            <a:xfrm>
              <a:off x="363538" y="1069974"/>
              <a:ext cx="3260725"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20000"/>
                </a:spcBef>
              </a:pPr>
              <a:r>
                <a:rPr lang="el-GR" sz="1400" b="1" noProof="1">
                  <a:solidFill>
                    <a:srgbClr val="009FDA"/>
                  </a:solidFill>
                </a:rPr>
                <a:t>ΔΙΑΤΡΟΦΙΚΑ ΣΤΟΙΧΕΙΑ</a:t>
              </a:r>
              <a:endParaRPr lang="en-GB" sz="1400" b="1" noProof="1">
                <a:solidFill>
                  <a:srgbClr val="009FDA"/>
                </a:solidFill>
              </a:endParaRPr>
            </a:p>
          </p:txBody>
        </p:sp>
        <p:sp>
          <p:nvSpPr>
            <p:cNvPr id="11" name="Text Box 52"/>
            <p:cNvSpPr txBox="1">
              <a:spLocks noChangeArrowheads="1"/>
            </p:cNvSpPr>
            <p:nvPr/>
          </p:nvSpPr>
          <p:spPr bwMode="gray">
            <a:xfrm>
              <a:off x="349250" y="1520786"/>
              <a:ext cx="2506940" cy="185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rm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marL="228600" indent="-228600" eaLnBrk="1" hangingPunct="1">
                <a:spcBef>
                  <a:spcPct val="20000"/>
                </a:spcBef>
                <a:buFont typeface="+mj-lt"/>
                <a:buAutoNum type="arabicPeriod"/>
              </a:pPr>
              <a:r>
                <a:rPr lang="en-GB" sz="1200" b="1" noProof="1">
                  <a:solidFill>
                    <a:srgbClr val="001965"/>
                  </a:solidFill>
                  <a:ea typeface="MS PGothic" pitchFamily="34" charset="-128"/>
                </a:rPr>
                <a:t>1200-1500 kcal/</a:t>
              </a:r>
              <a:r>
                <a:rPr lang="el-GR" sz="1200" b="1" noProof="1">
                  <a:solidFill>
                    <a:srgbClr val="001965"/>
                  </a:solidFill>
                  <a:ea typeface="MS PGothic" pitchFamily="34" charset="-128"/>
                </a:rPr>
                <a:t>ημ σε άτομα</a:t>
              </a:r>
              <a:r>
                <a:rPr lang="en-GB" sz="1200" b="1" noProof="1">
                  <a:solidFill>
                    <a:srgbClr val="001965"/>
                  </a:solidFill>
                  <a:ea typeface="MS PGothic" pitchFamily="34" charset="-128"/>
                </a:rPr>
                <a:t> &lt;114 kg </a:t>
              </a:r>
              <a:r>
                <a:rPr lang="el-GR" sz="1200" b="1" noProof="1">
                  <a:solidFill>
                    <a:srgbClr val="001965"/>
                  </a:solidFill>
                  <a:ea typeface="MS PGothic" pitchFamily="34" charset="-128"/>
                </a:rPr>
                <a:t>και </a:t>
              </a:r>
              <a:r>
                <a:rPr lang="en-GB" sz="1200" b="1" noProof="1">
                  <a:solidFill>
                    <a:srgbClr val="001965"/>
                  </a:solidFill>
                  <a:ea typeface="MS PGothic" pitchFamily="34" charset="-128"/>
                </a:rPr>
                <a:t>1500-1800 </a:t>
              </a:r>
              <a:r>
                <a:rPr lang="el-GR" sz="1200" b="1" noProof="1">
                  <a:solidFill>
                    <a:srgbClr val="001965"/>
                  </a:solidFill>
                  <a:ea typeface="MS PGothic" pitchFamily="34" charset="-128"/>
                </a:rPr>
                <a:t>σε άτομα </a:t>
              </a:r>
              <a:r>
                <a:rPr lang="en-GB" sz="1200" b="1" noProof="1">
                  <a:solidFill>
                    <a:srgbClr val="001965"/>
                  </a:solidFill>
                  <a:ea typeface="MS PGothic" pitchFamily="34" charset="-128"/>
                </a:rPr>
                <a:t>≥ 114 kg</a:t>
              </a:r>
            </a:p>
            <a:p>
              <a:pPr marL="228600" indent="-228600" eaLnBrk="1" hangingPunct="1">
                <a:spcBef>
                  <a:spcPct val="20000"/>
                </a:spcBef>
                <a:buFont typeface="+mj-lt"/>
                <a:buAutoNum type="arabicPeriod"/>
              </a:pPr>
              <a:r>
                <a:rPr lang="el-GR" sz="1200" b="1" noProof="1">
                  <a:solidFill>
                    <a:srgbClr val="001965"/>
                  </a:solidFill>
                  <a:ea typeface="MS PGothic" pitchFamily="34" charset="-128"/>
                </a:rPr>
                <a:t>Μείωση λιπους </a:t>
              </a:r>
              <a:r>
                <a:rPr lang="en-GB" sz="1200" b="1" noProof="1">
                  <a:solidFill>
                    <a:srgbClr val="001965"/>
                  </a:solidFill>
                  <a:ea typeface="MS PGothic" pitchFamily="34" charset="-128"/>
                </a:rPr>
                <a:t>&lt;30% </a:t>
              </a:r>
              <a:r>
                <a:rPr lang="el-GR" sz="1200" b="1" noProof="1">
                  <a:solidFill>
                    <a:srgbClr val="001965"/>
                  </a:solidFill>
                  <a:ea typeface="MS PGothic" pitchFamily="34" charset="-128"/>
                </a:rPr>
                <a:t>των συνολικών θερμιδων</a:t>
              </a:r>
              <a:r>
                <a:rPr lang="en-GB" sz="1200" b="1" noProof="1">
                  <a:solidFill>
                    <a:srgbClr val="001965"/>
                  </a:solidFill>
                  <a:ea typeface="MS PGothic" pitchFamily="34" charset="-128"/>
                </a:rPr>
                <a:t> &lt;10% </a:t>
              </a:r>
              <a:r>
                <a:rPr lang="el-GR" sz="1200" b="1" noProof="1">
                  <a:solidFill>
                    <a:srgbClr val="001965"/>
                  </a:solidFill>
                  <a:ea typeface="MS PGothic" pitchFamily="34" charset="-128"/>
                </a:rPr>
                <a:t>από κορεσμένο λιπος</a:t>
              </a:r>
              <a:endParaRPr lang="en-GB" sz="1200" b="1" noProof="1">
                <a:solidFill>
                  <a:srgbClr val="001965"/>
                </a:solidFill>
                <a:ea typeface="MS PGothic" pitchFamily="34" charset="-128"/>
              </a:endParaRPr>
            </a:p>
            <a:p>
              <a:pPr marL="228600" indent="-228600" eaLnBrk="1" hangingPunct="1">
                <a:spcBef>
                  <a:spcPct val="20000"/>
                </a:spcBef>
                <a:buFont typeface="+mj-lt"/>
                <a:buAutoNum type="arabicPeriod"/>
              </a:pPr>
              <a:r>
                <a:rPr lang="el-GR" sz="1200" b="1" noProof="1">
                  <a:solidFill>
                    <a:srgbClr val="001965"/>
                  </a:solidFill>
                  <a:ea typeface="MS PGothic" pitchFamily="34" charset="-128"/>
                </a:rPr>
                <a:t>Αντικατάσταση γευμάτων</a:t>
              </a:r>
              <a:endParaRPr lang="en-GB" sz="1200" b="1" noProof="1">
                <a:solidFill>
                  <a:srgbClr val="001965"/>
                </a:solidFill>
                <a:ea typeface="MS PGothic" pitchFamily="34" charset="-128"/>
              </a:endParaRPr>
            </a:p>
          </p:txBody>
        </p:sp>
        <p:sp>
          <p:nvSpPr>
            <p:cNvPr id="12" name="Text Box 23"/>
            <p:cNvSpPr txBox="1">
              <a:spLocks noChangeArrowheads="1"/>
            </p:cNvSpPr>
            <p:nvPr/>
          </p:nvSpPr>
          <p:spPr bwMode="gray">
            <a:xfrm>
              <a:off x="349250" y="3371400"/>
              <a:ext cx="2781576"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eaLnBrk="1" hangingPunct="1">
                <a:spcBef>
                  <a:spcPct val="20000"/>
                </a:spcBef>
              </a:pPr>
              <a:r>
                <a:rPr lang="el-GR" sz="1400" b="1" noProof="1">
                  <a:solidFill>
                    <a:srgbClr val="009FDA"/>
                  </a:solidFill>
                </a:rPr>
                <a:t>ΤΡΟΠΟΠΟΙΗΣΗ ΣΥΜΠΕΡΙΦΟΡΑΣ (ΤΟΟ</a:t>
              </a:r>
              <a:r>
                <a:rPr lang="en-US" sz="1400" b="1" noProof="1">
                  <a:solidFill>
                    <a:srgbClr val="009FDA"/>
                  </a:solidFill>
                </a:rPr>
                <a:t>LBOX)</a:t>
              </a:r>
              <a:r>
                <a:rPr lang="en-GB" sz="1400" b="1" noProof="1">
                  <a:solidFill>
                    <a:srgbClr val="009FDA"/>
                  </a:solidFill>
                </a:rPr>
                <a:t>*</a:t>
              </a:r>
            </a:p>
          </p:txBody>
        </p:sp>
        <p:sp>
          <p:nvSpPr>
            <p:cNvPr id="14" name="Text Box 23"/>
            <p:cNvSpPr txBox="1">
              <a:spLocks noChangeArrowheads="1"/>
            </p:cNvSpPr>
            <p:nvPr/>
          </p:nvSpPr>
          <p:spPr bwMode="gray">
            <a:xfrm>
              <a:off x="5967413" y="1096963"/>
              <a:ext cx="2925762" cy="347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rmAutofit fontScale="92500"/>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algn="r" eaLnBrk="1" hangingPunct="1">
                <a:spcBef>
                  <a:spcPct val="20000"/>
                </a:spcBef>
              </a:pPr>
              <a:r>
                <a:rPr lang="el-GR" sz="1600" b="1" noProof="1">
                  <a:solidFill>
                    <a:srgbClr val="009FDA"/>
                  </a:solidFill>
                </a:rPr>
                <a:t>ΦΥΣΙΚΗ ΔΡΑΣΤΗΡΙΟΤΗΤΑ</a:t>
              </a:r>
              <a:endParaRPr lang="en-GB" sz="1600" b="1" noProof="1">
                <a:solidFill>
                  <a:srgbClr val="009FDA"/>
                </a:solidFill>
              </a:endParaRPr>
            </a:p>
          </p:txBody>
        </p:sp>
        <p:sp>
          <p:nvSpPr>
            <p:cNvPr id="15" name="Text Box 52"/>
            <p:cNvSpPr txBox="1">
              <a:spLocks noChangeArrowheads="1"/>
            </p:cNvSpPr>
            <p:nvPr/>
          </p:nvSpPr>
          <p:spPr bwMode="gray">
            <a:xfrm>
              <a:off x="6347067" y="1481031"/>
              <a:ext cx="2528537" cy="2645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marL="228600" indent="-228600" eaLnBrk="1" hangingPunct="1">
                <a:lnSpc>
                  <a:spcPct val="120000"/>
                </a:lnSpc>
                <a:spcBef>
                  <a:spcPct val="20000"/>
                </a:spcBef>
                <a:buFont typeface="+mj-lt"/>
                <a:buAutoNum type="arabicPeriod"/>
              </a:pPr>
              <a:r>
                <a:rPr lang="en-GB" sz="1200" b="1" noProof="1">
                  <a:solidFill>
                    <a:srgbClr val="001965"/>
                  </a:solidFill>
                  <a:ea typeface="MS PGothic" pitchFamily="34" charset="-128"/>
                </a:rPr>
                <a:t>50 min/</a:t>
              </a:r>
              <a:r>
                <a:rPr lang="el-GR" sz="1200" b="1" noProof="1">
                  <a:solidFill>
                    <a:srgbClr val="001965"/>
                  </a:solidFill>
                  <a:ea typeface="MS PGothic" pitchFamily="34" charset="-128"/>
                </a:rPr>
                <a:t>εβδομάδα αρχικά</a:t>
              </a:r>
              <a:r>
                <a:rPr lang="en-GB" sz="1200" b="1" noProof="1">
                  <a:solidFill>
                    <a:srgbClr val="001965"/>
                  </a:solidFill>
                  <a:ea typeface="MS PGothic" pitchFamily="34" charset="-128"/>
                </a:rPr>
                <a:t>, </a:t>
              </a:r>
              <a:r>
                <a:rPr lang="el-GR" sz="1200" b="1" noProof="1">
                  <a:solidFill>
                    <a:srgbClr val="001965"/>
                  </a:solidFill>
                  <a:ea typeface="MS PGothic" pitchFamily="34" charset="-128"/>
                </a:rPr>
                <a:t>με σταδιακή αύξηση</a:t>
              </a:r>
              <a:r>
                <a:rPr lang="en-GB" sz="1200" b="1" noProof="1">
                  <a:solidFill>
                    <a:srgbClr val="001965"/>
                  </a:solidFill>
                  <a:ea typeface="MS PGothic" pitchFamily="34" charset="-128"/>
                </a:rPr>
                <a:t> &gt;175 min/</a:t>
              </a:r>
              <a:r>
                <a:rPr lang="el-GR" sz="1200" b="1" noProof="1">
                  <a:solidFill>
                    <a:srgbClr val="001965"/>
                  </a:solidFill>
                  <a:ea typeface="MS PGothic" pitchFamily="34" charset="-128"/>
                </a:rPr>
                <a:t>εβδ. Ασκησης μέτριας έντασης</a:t>
              </a:r>
              <a:endParaRPr lang="en-GB" sz="1200" b="1" noProof="1">
                <a:solidFill>
                  <a:srgbClr val="001965"/>
                </a:solidFill>
                <a:ea typeface="MS PGothic" pitchFamily="34" charset="-128"/>
              </a:endParaRPr>
            </a:p>
            <a:p>
              <a:pPr marL="228600" indent="-228600" eaLnBrk="1" hangingPunct="1">
                <a:lnSpc>
                  <a:spcPct val="120000"/>
                </a:lnSpc>
                <a:spcBef>
                  <a:spcPct val="20000"/>
                </a:spcBef>
                <a:buFont typeface="+mj-lt"/>
                <a:buAutoNum type="arabicPeriod"/>
              </a:pPr>
              <a:r>
                <a:rPr lang="el-GR" sz="1200" b="1" noProof="1">
                  <a:solidFill>
                    <a:srgbClr val="001965"/>
                  </a:solidFill>
                  <a:ea typeface="MS PGothic" pitchFamily="34" charset="-128"/>
                </a:rPr>
                <a:t>Καθημερινή δραστηριότητα </a:t>
              </a:r>
            </a:p>
            <a:p>
              <a:pPr marL="228600" indent="-228600" eaLnBrk="1" hangingPunct="1">
                <a:lnSpc>
                  <a:spcPct val="120000"/>
                </a:lnSpc>
                <a:spcBef>
                  <a:spcPct val="20000"/>
                </a:spcBef>
              </a:pPr>
              <a:r>
                <a:rPr lang="el-GR" sz="1200" b="1" noProof="1">
                  <a:solidFill>
                    <a:srgbClr val="001965"/>
                  </a:solidFill>
                  <a:ea typeface="MS PGothic" pitchFamily="34" charset="-128"/>
                </a:rPr>
                <a:t>   </a:t>
              </a:r>
              <a:r>
                <a:rPr lang="en-GB" sz="1200" b="1" noProof="1">
                  <a:solidFill>
                    <a:srgbClr val="001965"/>
                  </a:solidFill>
                  <a:ea typeface="MS PGothic" pitchFamily="34" charset="-128"/>
                </a:rPr>
                <a:t>(</a:t>
              </a:r>
              <a:r>
                <a:rPr lang="el-GR" sz="1200" b="1" noProof="1">
                  <a:solidFill>
                    <a:srgbClr val="001965"/>
                  </a:solidFill>
                  <a:ea typeface="MS PGothic" pitchFamily="34" charset="-128"/>
                </a:rPr>
                <a:t> σκάλες αντι χρήση ασανσέρ κ.α.</a:t>
              </a:r>
              <a:r>
                <a:rPr lang="en-GB" sz="1200" b="1" noProof="1">
                  <a:solidFill>
                    <a:srgbClr val="001965"/>
                  </a:solidFill>
                  <a:ea typeface="MS PGothic" pitchFamily="34" charset="-128"/>
                </a:rPr>
                <a:t>)</a:t>
              </a:r>
              <a:endParaRPr lang="el-GR" sz="1200" b="1" noProof="1">
                <a:solidFill>
                  <a:srgbClr val="001965"/>
                </a:solidFill>
                <a:ea typeface="MS PGothic" pitchFamily="34" charset="-128"/>
              </a:endParaRPr>
            </a:p>
            <a:p>
              <a:pPr marL="228600" indent="-228600" eaLnBrk="1" hangingPunct="1">
                <a:lnSpc>
                  <a:spcPct val="120000"/>
                </a:lnSpc>
                <a:spcBef>
                  <a:spcPct val="20000"/>
                </a:spcBef>
              </a:pPr>
              <a:r>
                <a:rPr lang="el-GR" sz="1200" b="1" noProof="1">
                  <a:solidFill>
                    <a:srgbClr val="001965"/>
                  </a:solidFill>
                  <a:ea typeface="MS PGothic" pitchFamily="34" charset="-128"/>
                </a:rPr>
                <a:t>3.  Χρήση βηματομετρητή στην εβδομάδα 7,με στόχο την τελική αύξηση βημάτων σε </a:t>
              </a:r>
              <a:r>
                <a:rPr lang="en-GB" sz="1200" b="1" noProof="1">
                  <a:solidFill>
                    <a:srgbClr val="001965"/>
                  </a:solidFill>
                  <a:ea typeface="MS PGothic" pitchFamily="34" charset="-128"/>
                </a:rPr>
                <a:t>&gt;10,000/</a:t>
              </a:r>
              <a:r>
                <a:rPr lang="el-GR" sz="1200" b="1" noProof="1">
                  <a:solidFill>
                    <a:srgbClr val="001965"/>
                  </a:solidFill>
                  <a:ea typeface="MS PGothic" pitchFamily="34" charset="-128"/>
                </a:rPr>
                <a:t>ημ</a:t>
              </a:r>
              <a:r>
                <a:rPr lang="en-GB" sz="1200" b="1" noProof="1">
                  <a:solidFill>
                    <a:srgbClr val="001965"/>
                  </a:solidFill>
                  <a:ea typeface="MS PGothic" pitchFamily="34" charset="-128"/>
                </a:rPr>
                <a:t>)</a:t>
              </a:r>
            </a:p>
            <a:p>
              <a:pPr marL="171450" indent="-171450" eaLnBrk="1" hangingPunct="1">
                <a:spcBef>
                  <a:spcPct val="20000"/>
                </a:spcBef>
                <a:buFont typeface="Arial" panose="020B0604020202020204" pitchFamily="34" charset="0"/>
                <a:buChar char="•"/>
              </a:pPr>
              <a:endParaRPr lang="en-GB" sz="1200" noProof="1">
                <a:solidFill>
                  <a:srgbClr val="001965"/>
                </a:solidFill>
                <a:ea typeface="MS PGothic" pitchFamily="34" charset="-128"/>
              </a:endParaRPr>
            </a:p>
          </p:txBody>
        </p:sp>
        <p:sp>
          <p:nvSpPr>
            <p:cNvPr id="18" name="Text Box 23"/>
            <p:cNvSpPr txBox="1">
              <a:spLocks noChangeArrowheads="1"/>
            </p:cNvSpPr>
            <p:nvPr/>
          </p:nvSpPr>
          <p:spPr bwMode="gray">
            <a:xfrm>
              <a:off x="3717166" y="2181895"/>
              <a:ext cx="1770062" cy="919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50804" rIns="101608" bIns="50804">
              <a:normAutofit/>
            </a:bodyPr>
            <a:lstStyle>
              <a:lvl1pPr defTabSz="890588" eaLnBrk="0" hangingPunct="0">
                <a:defRPr>
                  <a:solidFill>
                    <a:schemeClr val="tx1"/>
                  </a:solidFill>
                  <a:latin typeface="Verdana" pitchFamily="34" charset="0"/>
                  <a:cs typeface="Arial" charset="0"/>
                </a:defRPr>
              </a:lvl1pPr>
              <a:lvl2pPr marL="742950" indent="-285750" defTabSz="890588" eaLnBrk="0" hangingPunct="0">
                <a:defRPr>
                  <a:solidFill>
                    <a:schemeClr val="tx1"/>
                  </a:solidFill>
                  <a:latin typeface="Verdana" pitchFamily="34" charset="0"/>
                  <a:cs typeface="Arial" charset="0"/>
                </a:defRPr>
              </a:lvl2pPr>
              <a:lvl3pPr marL="1143000" indent="-228600" defTabSz="890588" eaLnBrk="0" hangingPunct="0">
                <a:defRPr>
                  <a:solidFill>
                    <a:schemeClr val="tx1"/>
                  </a:solidFill>
                  <a:latin typeface="Verdana" pitchFamily="34" charset="0"/>
                  <a:cs typeface="Arial" charset="0"/>
                </a:defRPr>
              </a:lvl3pPr>
              <a:lvl4pPr marL="1600200" indent="-228600" defTabSz="890588" eaLnBrk="0" hangingPunct="0">
                <a:defRPr>
                  <a:solidFill>
                    <a:schemeClr val="tx1"/>
                  </a:solidFill>
                  <a:latin typeface="Verdana" pitchFamily="34" charset="0"/>
                  <a:cs typeface="Arial" charset="0"/>
                </a:defRPr>
              </a:lvl4pPr>
              <a:lvl5pPr marL="2057400" indent="-228600" defTabSz="890588" eaLnBrk="0" hangingPunct="0">
                <a:defRPr>
                  <a:solidFill>
                    <a:schemeClr val="tx1"/>
                  </a:solidFill>
                  <a:latin typeface="Verdana" pitchFamily="34" charset="0"/>
                  <a:cs typeface="Arial" charset="0"/>
                </a:defRPr>
              </a:lvl5pPr>
              <a:lvl6pPr marL="2514600" indent="-228600" defTabSz="890588" eaLnBrk="0" fontAlgn="base" hangingPunct="0">
                <a:spcBef>
                  <a:spcPct val="0"/>
                </a:spcBef>
                <a:spcAft>
                  <a:spcPct val="0"/>
                </a:spcAft>
                <a:defRPr>
                  <a:solidFill>
                    <a:schemeClr val="tx1"/>
                  </a:solidFill>
                  <a:latin typeface="Verdana" pitchFamily="34" charset="0"/>
                  <a:cs typeface="Arial" charset="0"/>
                </a:defRPr>
              </a:lvl6pPr>
              <a:lvl7pPr marL="2971800" indent="-228600" defTabSz="890588" eaLnBrk="0" fontAlgn="base" hangingPunct="0">
                <a:spcBef>
                  <a:spcPct val="0"/>
                </a:spcBef>
                <a:spcAft>
                  <a:spcPct val="0"/>
                </a:spcAft>
                <a:defRPr>
                  <a:solidFill>
                    <a:schemeClr val="tx1"/>
                  </a:solidFill>
                  <a:latin typeface="Verdana" pitchFamily="34" charset="0"/>
                  <a:cs typeface="Arial" charset="0"/>
                </a:defRPr>
              </a:lvl7pPr>
              <a:lvl8pPr marL="3429000" indent="-228600" defTabSz="890588" eaLnBrk="0" fontAlgn="base" hangingPunct="0">
                <a:spcBef>
                  <a:spcPct val="0"/>
                </a:spcBef>
                <a:spcAft>
                  <a:spcPct val="0"/>
                </a:spcAft>
                <a:defRPr>
                  <a:solidFill>
                    <a:schemeClr val="tx1"/>
                  </a:solidFill>
                  <a:latin typeface="Verdana" pitchFamily="34" charset="0"/>
                  <a:cs typeface="Arial" charset="0"/>
                </a:defRPr>
              </a:lvl8pPr>
              <a:lvl9pPr marL="3886200" indent="-228600" defTabSz="890588"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Bef>
                  <a:spcPct val="20000"/>
                </a:spcBef>
              </a:pPr>
              <a:r>
                <a:rPr lang="el-GR" sz="1600" b="1" noProof="1">
                  <a:solidFill>
                    <a:srgbClr val="009FDA"/>
                  </a:solidFill>
                </a:rPr>
                <a:t>ΕΝΤΑΤΙΚΗ</a:t>
              </a:r>
            </a:p>
            <a:p>
              <a:pPr algn="ctr" eaLnBrk="1" hangingPunct="1">
                <a:spcBef>
                  <a:spcPct val="20000"/>
                </a:spcBef>
              </a:pPr>
              <a:r>
                <a:rPr lang="el-GR" sz="1600" b="1" noProof="1">
                  <a:solidFill>
                    <a:srgbClr val="009FDA"/>
                  </a:solidFill>
                </a:rPr>
                <a:t>ΠΑΡΕΜΒΑΣΗ</a:t>
              </a:r>
              <a:endParaRPr lang="en-GB" sz="1600" b="1" noProof="1">
                <a:solidFill>
                  <a:srgbClr val="009FDA"/>
                </a:solidFill>
              </a:endParaRPr>
            </a:p>
          </p:txBody>
        </p:sp>
        <p:sp>
          <p:nvSpPr>
            <p:cNvPr id="22" name="Line 51"/>
            <p:cNvSpPr>
              <a:spLocks noChangeShapeType="1"/>
            </p:cNvSpPr>
            <p:nvPr/>
          </p:nvSpPr>
          <p:spPr bwMode="gray">
            <a:xfrm flipV="1">
              <a:off x="4594157" y="3482197"/>
              <a:ext cx="0" cy="914400"/>
            </a:xfrm>
            <a:prstGeom prst="line">
              <a:avLst/>
            </a:prstGeom>
            <a:noFill/>
            <a:ln w="28575" cmpd="sng">
              <a:solidFill>
                <a:schemeClr val="bg1"/>
              </a:solidFill>
              <a:prstDash val="solid"/>
              <a:round/>
              <a:headEnd/>
              <a:tailEnd/>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sp>
          <p:nvSpPr>
            <p:cNvPr id="23" name="Line 51"/>
            <p:cNvSpPr>
              <a:spLocks noChangeShapeType="1"/>
            </p:cNvSpPr>
            <p:nvPr/>
          </p:nvSpPr>
          <p:spPr bwMode="gray">
            <a:xfrm flipV="1">
              <a:off x="2856190" y="2646069"/>
              <a:ext cx="914400" cy="0"/>
            </a:xfrm>
            <a:prstGeom prst="line">
              <a:avLst/>
            </a:prstGeom>
            <a:noFill/>
            <a:ln w="28575" cmpd="sng">
              <a:solidFill>
                <a:schemeClr val="bg1"/>
              </a:solidFill>
              <a:prstDash val="solid"/>
              <a:round/>
              <a:headEnd/>
              <a:tailEnd/>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sp>
          <p:nvSpPr>
            <p:cNvPr id="24" name="Line 51"/>
            <p:cNvSpPr>
              <a:spLocks noChangeShapeType="1"/>
            </p:cNvSpPr>
            <p:nvPr/>
          </p:nvSpPr>
          <p:spPr bwMode="gray">
            <a:xfrm flipV="1">
              <a:off x="322263" y="3847572"/>
              <a:ext cx="3214687" cy="0"/>
            </a:xfrm>
            <a:prstGeom prst="line">
              <a:avLst/>
            </a:prstGeom>
            <a:noFill/>
            <a:ln w="12700" cmpd="sng">
              <a:solidFill>
                <a:schemeClr val="accent3"/>
              </a:solidFill>
              <a:prstDash val="solid"/>
              <a:round/>
              <a:headEnd/>
              <a:tailEnd type="oval"/>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sp>
          <p:nvSpPr>
            <p:cNvPr id="25" name="Line 51"/>
            <p:cNvSpPr>
              <a:spLocks noChangeShapeType="1"/>
            </p:cNvSpPr>
            <p:nvPr/>
          </p:nvSpPr>
          <p:spPr bwMode="gray">
            <a:xfrm flipV="1">
              <a:off x="5572126" y="1415521"/>
              <a:ext cx="3303478" cy="0"/>
            </a:xfrm>
            <a:prstGeom prst="line">
              <a:avLst/>
            </a:prstGeom>
            <a:noFill/>
            <a:ln w="12700" cmpd="sng">
              <a:solidFill>
                <a:schemeClr val="accent3"/>
              </a:solidFill>
              <a:prstDash val="solid"/>
              <a:round/>
              <a:headEnd type="oval"/>
              <a:tailEnd type="none"/>
            </a:ln>
            <a:extLst>
              <a:ext uri="{909E8E84-426E-40DD-AFC4-6F175D3DCCD1}">
                <a14:hiddenFill xmlns="" xmlns:a14="http://schemas.microsoft.com/office/drawing/2010/main">
                  <a:noFill/>
                </a14:hiddenFill>
              </a:ext>
            </a:extLst>
          </p:spPr>
          <p:txBody>
            <a:bodyPr>
              <a:normAutofit fontScale="25000" lnSpcReduction="20000"/>
            </a:bodyPr>
            <a:lstStyle/>
            <a:p>
              <a:endParaRPr lang="en-GB" dirty="0"/>
            </a:p>
          </p:txBody>
        </p:sp>
      </p:grpSp>
    </p:spTree>
    <p:custDataLst>
      <p:tags r:id="rId1"/>
    </p:custDataLst>
    <p:extLst>
      <p:ext uri="{BB962C8B-B14F-4D97-AF65-F5344CB8AC3E}">
        <p14:creationId xmlns="" xmlns:p14="http://schemas.microsoft.com/office/powerpoint/2010/main" val="42039017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43205" y="253048"/>
            <a:ext cx="8509000" cy="390525"/>
          </a:xfrm>
        </p:spPr>
        <p:txBody>
          <a:bodyPr>
            <a:normAutofit/>
          </a:bodyPr>
          <a:lstStyle/>
          <a:p>
            <a:r>
              <a:rPr lang="en-US" dirty="0">
                <a:latin typeface="Verdana" pitchFamily="34" charset="0"/>
                <a:ea typeface="Verdana" pitchFamily="34" charset="0"/>
              </a:rPr>
              <a:t>                    </a:t>
            </a:r>
            <a:r>
              <a:rPr lang="el-GR" dirty="0">
                <a:latin typeface="Verdana" pitchFamily="34" charset="0"/>
                <a:ea typeface="Verdana" pitchFamily="34" charset="0"/>
              </a:rPr>
              <a:t>Ευρέως μελετημένα σχήματα IER</a:t>
            </a:r>
            <a:endParaRPr lang="el-GR" dirty="0"/>
          </a:p>
        </p:txBody>
      </p:sp>
      <p:sp>
        <p:nvSpPr>
          <p:cNvPr id="3" name="2 - Θέση περιεχομένου"/>
          <p:cNvSpPr>
            <a:spLocks noGrp="1"/>
          </p:cNvSpPr>
          <p:nvPr>
            <p:ph idx="1"/>
          </p:nvPr>
        </p:nvSpPr>
        <p:spPr>
          <a:xfrm>
            <a:off x="628650" y="857251"/>
            <a:ext cx="7498080" cy="3737372"/>
          </a:xfrm>
        </p:spPr>
        <p:txBody>
          <a:bodyPr>
            <a:normAutofit/>
          </a:bodyPr>
          <a:lstStyle/>
          <a:p>
            <a:pPr>
              <a:lnSpc>
                <a:spcPct val="150000"/>
              </a:lnSpc>
            </a:pPr>
            <a:r>
              <a:rPr lang="el-GR" dirty="0">
                <a:latin typeface="Verdana" pitchFamily="34" charset="0"/>
                <a:ea typeface="Verdana" pitchFamily="34" charset="0"/>
              </a:rPr>
              <a:t>5: 2: Περιοδική νηστεία (κατανάλωση ενέργειας φτάνει 500-600 </a:t>
            </a:r>
            <a:r>
              <a:rPr lang="el-GR" dirty="0" err="1">
                <a:latin typeface="Verdana" pitchFamily="34" charset="0"/>
                <a:ea typeface="Verdana" pitchFamily="34" charset="0"/>
              </a:rPr>
              <a:t>kcal</a:t>
            </a:r>
            <a:r>
              <a:rPr lang="el-GR" dirty="0">
                <a:latin typeface="Verdana" pitchFamily="34" charset="0"/>
                <a:ea typeface="Verdana" pitchFamily="34" charset="0"/>
              </a:rPr>
              <a:t> ,κατά τη διάρκεια δύο μη διαδοχικών ημερών, ενώ κατά τη διάρκεια των υπόλοιπων η θερμιδική πρόσληψη επιστρέφει στα συνήθη πλαίσια)</a:t>
            </a:r>
          </a:p>
          <a:p>
            <a:pPr>
              <a:lnSpc>
                <a:spcPct val="150000"/>
              </a:lnSpc>
            </a:pPr>
            <a:r>
              <a:rPr lang="el-GR" dirty="0">
                <a:latin typeface="Verdana" pitchFamily="34" charset="0"/>
                <a:ea typeface="Verdana" pitchFamily="34" charset="0"/>
              </a:rPr>
              <a:t>TRF: 16: </a:t>
            </a:r>
            <a:r>
              <a:rPr lang="el-GR" b="1" dirty="0">
                <a:latin typeface="Verdana" pitchFamily="34" charset="0"/>
                <a:ea typeface="Verdana" pitchFamily="34" charset="0"/>
              </a:rPr>
              <a:t>8</a:t>
            </a:r>
            <a:r>
              <a:rPr lang="el-GR" dirty="0">
                <a:latin typeface="Verdana" pitchFamily="34" charset="0"/>
                <a:ea typeface="Verdana" pitchFamily="34" charset="0"/>
              </a:rPr>
              <a:t>, 18: </a:t>
            </a:r>
            <a:r>
              <a:rPr lang="el-GR" b="1" dirty="0">
                <a:latin typeface="Verdana" pitchFamily="34" charset="0"/>
                <a:ea typeface="Verdana" pitchFamily="34" charset="0"/>
              </a:rPr>
              <a:t>6</a:t>
            </a:r>
            <a:r>
              <a:rPr lang="el-GR" dirty="0">
                <a:latin typeface="Verdana" pitchFamily="34" charset="0"/>
                <a:ea typeface="Verdana" pitchFamily="34" charset="0"/>
              </a:rPr>
              <a:t> και 20: </a:t>
            </a:r>
            <a:r>
              <a:rPr lang="el-GR" b="1" dirty="0">
                <a:latin typeface="Verdana" pitchFamily="34" charset="0"/>
                <a:ea typeface="Verdana" pitchFamily="34" charset="0"/>
              </a:rPr>
              <a:t>4</a:t>
            </a:r>
            <a:r>
              <a:rPr lang="en-US" dirty="0">
                <a:latin typeface="Verdana" pitchFamily="34" charset="0"/>
                <a:ea typeface="Verdana" pitchFamily="34" charset="0"/>
              </a:rPr>
              <a:t>,</a:t>
            </a:r>
            <a:r>
              <a:rPr lang="el-GR" dirty="0">
                <a:latin typeface="Verdana" pitchFamily="34" charset="0"/>
                <a:ea typeface="Verdana" pitchFamily="34" charset="0"/>
              </a:rPr>
              <a:t> παράθυρο διατροφής 8-, 6- ή 4 ωρών</a:t>
            </a:r>
            <a:r>
              <a:rPr lang="en-US" dirty="0">
                <a:latin typeface="Verdana" pitchFamily="34" charset="0"/>
                <a:ea typeface="Verdana" pitchFamily="34" charset="0"/>
              </a:rPr>
              <a:t>,</a:t>
            </a:r>
            <a:r>
              <a:rPr lang="el-GR" dirty="0">
                <a:latin typeface="Verdana" pitchFamily="34" charset="0"/>
                <a:ea typeface="Verdana" pitchFamily="34" charset="0"/>
              </a:rPr>
              <a:t> για κατανάλωση ενέργειας και παράθυρο νηστείας 16, 18 ή 20 ωρών,</a:t>
            </a:r>
            <a:r>
              <a:rPr lang="en-US" dirty="0">
                <a:latin typeface="Verdana" pitchFamily="34" charset="0"/>
                <a:ea typeface="Verdana" pitchFamily="34" charset="0"/>
              </a:rPr>
              <a:t> </a:t>
            </a:r>
            <a:r>
              <a:rPr lang="el-GR" dirty="0">
                <a:latin typeface="Verdana" pitchFamily="34" charset="0"/>
                <a:ea typeface="Verdana" pitchFamily="34" charset="0"/>
              </a:rPr>
              <a:t>αντίστοιχα </a:t>
            </a:r>
          </a:p>
          <a:p>
            <a:pPr>
              <a:lnSpc>
                <a:spcPct val="150000"/>
              </a:lnSpc>
            </a:pPr>
            <a:endParaRPr lang="el-GR"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00200" y="-57150"/>
            <a:ext cx="6172200" cy="857250"/>
          </a:xfrm>
        </p:spPr>
        <p:txBody>
          <a:bodyPr>
            <a:normAutofit/>
          </a:bodyPr>
          <a:lstStyle/>
          <a:p>
            <a:r>
              <a:rPr lang="en-US" dirty="0">
                <a:latin typeface="Verdana" pitchFamily="34" charset="0"/>
                <a:ea typeface="Verdana" pitchFamily="34" charset="0"/>
              </a:rPr>
              <a:t> </a:t>
            </a:r>
            <a:r>
              <a:rPr lang="en-US" dirty="0" smtClean="0">
                <a:latin typeface="Verdana" pitchFamily="34" charset="0"/>
                <a:ea typeface="Verdana" pitchFamily="34" charset="0"/>
              </a:rPr>
              <a:t>    </a:t>
            </a:r>
            <a:r>
              <a:rPr lang="el-GR" dirty="0">
                <a:latin typeface="Verdana" pitchFamily="34" charset="0"/>
                <a:ea typeface="Verdana" pitchFamily="34" charset="0"/>
              </a:rPr>
              <a:t>Ευρέως μελετημένα σχήματα IER</a:t>
            </a:r>
            <a:endParaRPr lang="el-GR" dirty="0"/>
          </a:p>
        </p:txBody>
      </p:sp>
      <p:sp>
        <p:nvSpPr>
          <p:cNvPr id="3" name="2 - Θέση περιεχομένου"/>
          <p:cNvSpPr>
            <a:spLocks noGrp="1"/>
          </p:cNvSpPr>
          <p:nvPr>
            <p:ph idx="1"/>
          </p:nvPr>
        </p:nvSpPr>
        <p:spPr>
          <a:xfrm>
            <a:off x="685800" y="1045845"/>
            <a:ext cx="7578090" cy="4457700"/>
          </a:xfrm>
        </p:spPr>
        <p:txBody>
          <a:bodyPr>
            <a:normAutofit/>
          </a:bodyPr>
          <a:lstStyle/>
          <a:p>
            <a:pPr>
              <a:lnSpc>
                <a:spcPct val="150000"/>
              </a:lnSpc>
            </a:pPr>
            <a:r>
              <a:rPr lang="el-GR" dirty="0">
                <a:latin typeface="Verdana" pitchFamily="34" charset="0"/>
                <a:ea typeface="Verdana" pitchFamily="34" charset="0"/>
              </a:rPr>
              <a:t>Εναλλασσόμενος ημερήσιος περιορισμός ενέργειας κατά 60-70% (ADF):  Μειώνεται η κατανάλωση ενέργειας κατά 75% για τρεις ή τέσσερις μη διαδοχικές ημέρες της εβδομάδας </a:t>
            </a:r>
          </a:p>
          <a:p>
            <a:pPr>
              <a:lnSpc>
                <a:spcPct val="150000"/>
              </a:lnSpc>
            </a:pPr>
            <a:r>
              <a:rPr lang="el-GR" dirty="0">
                <a:latin typeface="Verdana" pitchFamily="34" charset="0"/>
                <a:ea typeface="Verdana" pitchFamily="34" charset="0"/>
              </a:rPr>
              <a:t>Τις «ελεύθερες » ημέρες, η κατανάλωση ενέργειας κυμαίνεται από 1500 έως 2500 </a:t>
            </a:r>
            <a:r>
              <a:rPr lang="el-GR" dirty="0" err="1">
                <a:latin typeface="Verdana" pitchFamily="34" charset="0"/>
                <a:ea typeface="Verdana" pitchFamily="34" charset="0"/>
              </a:rPr>
              <a:t>kcal</a:t>
            </a:r>
            <a:r>
              <a:rPr lang="el-GR" dirty="0">
                <a:latin typeface="Verdana" pitchFamily="34" charset="0"/>
                <a:ea typeface="Verdana" pitchFamily="34" charset="0"/>
              </a:rPr>
              <a:t> για γυναίκες και 2500 έως 3500 </a:t>
            </a:r>
            <a:r>
              <a:rPr lang="el-GR" dirty="0" err="1">
                <a:latin typeface="Verdana" pitchFamily="34" charset="0"/>
                <a:ea typeface="Verdana" pitchFamily="34" charset="0"/>
              </a:rPr>
              <a:t>kcal</a:t>
            </a:r>
            <a:r>
              <a:rPr lang="el-GR" dirty="0">
                <a:latin typeface="Verdana" pitchFamily="34" charset="0"/>
                <a:ea typeface="Verdana" pitchFamily="34" charset="0"/>
              </a:rPr>
              <a:t> για άνδρες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1266" name="Picture 2"/>
          <p:cNvPicPr>
            <a:picLocks noGrp="1" noChangeAspect="1" noChangeArrowheads="1"/>
          </p:cNvPicPr>
          <p:nvPr>
            <p:ph idx="1"/>
          </p:nvPr>
        </p:nvPicPr>
        <p:blipFill>
          <a:blip r:embed="rId2"/>
          <a:srcRect/>
          <a:stretch>
            <a:fillRect/>
          </a:stretch>
        </p:blipFill>
        <p:spPr bwMode="auto">
          <a:xfrm>
            <a:off x="1600200" y="228600"/>
            <a:ext cx="5829300" cy="29718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a:stretch>
            <a:fillRect/>
          </a:stretch>
        </p:blipFill>
        <p:spPr bwMode="auto">
          <a:xfrm>
            <a:off x="1771650" y="3486150"/>
            <a:ext cx="5543550" cy="1240036"/>
          </a:xfrm>
          <a:prstGeom prst="rect">
            <a:avLst/>
          </a:prstGeom>
          <a:noFill/>
          <a:ln w="9525">
            <a:noFill/>
            <a:miter lim="800000"/>
            <a:headEnd/>
            <a:tailEnd/>
          </a:ln>
          <a:effec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14450" y="205978"/>
            <a:ext cx="6572250" cy="4823222"/>
          </a:xfrm>
        </p:spPr>
        <p:txBody>
          <a:bodyPr>
            <a:noAutofit/>
          </a:bodyPr>
          <a:lstStyle/>
          <a:p>
            <a:r>
              <a:rPr lang="en-US" sz="1200" dirty="0"/>
              <a:t>Comparative Study </a:t>
            </a:r>
            <a:r>
              <a:rPr lang="en-US" sz="1200" dirty="0" err="1"/>
              <a:t>Mech</a:t>
            </a:r>
            <a:r>
              <a:rPr lang="en-US" sz="1200" dirty="0"/>
              <a:t> Ageing Dev</a:t>
            </a:r>
            <a:r>
              <a:rPr lang="en-US" sz="1200" cap="small" dirty="0"/>
              <a:t> </a:t>
            </a:r>
            <a:r>
              <a:rPr lang="en-US" sz="1200" dirty="0"/>
              <a:t>. 1990 Jul;55(1):69-87</a:t>
            </a:r>
            <a:br>
              <a:rPr lang="en-US" sz="1200" dirty="0"/>
            </a:br>
            <a:r>
              <a:rPr lang="en-US" sz="1200" dirty="0"/>
              <a:t>Effects of intermittent feeding upon body weight and lifespan in inbred mice: interaction of genotype and age</a:t>
            </a:r>
            <a:br>
              <a:rPr lang="en-US" sz="1200" dirty="0"/>
            </a:br>
            <a:r>
              <a:rPr lang="en-US" sz="1200" dirty="0">
                <a:hlinkClick r:id="rId2"/>
              </a:rPr>
              <a:t>C L </a:t>
            </a:r>
            <a:r>
              <a:rPr lang="en-US" sz="1200" dirty="0" err="1">
                <a:hlinkClick r:id="rId2"/>
              </a:rPr>
              <a:t>Goodrick</a:t>
            </a:r>
            <a:r>
              <a:rPr lang="en-US" sz="1200" baseline="30000" dirty="0"/>
              <a:t> </a:t>
            </a:r>
            <a:r>
              <a:rPr lang="en-US" sz="1200" baseline="30000" dirty="0">
                <a:hlinkClick r:id="rId3" tooltip="Nathan W. Shock Laboratories, Gerontology Research Center, Baltimore, MD 21224."/>
              </a:rPr>
              <a:t>1</a:t>
            </a:r>
            <a:r>
              <a:rPr lang="en-US" sz="1200" dirty="0"/>
              <a:t>, </a:t>
            </a:r>
            <a:r>
              <a:rPr lang="en-US" sz="1200" dirty="0">
                <a:hlinkClick r:id="rId4"/>
              </a:rPr>
              <a:t>D K Ingram</a:t>
            </a:r>
            <a:r>
              <a:rPr lang="en-US" sz="1200" dirty="0"/>
              <a:t>, </a:t>
            </a:r>
            <a:r>
              <a:rPr lang="en-US" sz="1200" dirty="0">
                <a:hlinkClick r:id="rId5"/>
              </a:rPr>
              <a:t>M A Reynolds</a:t>
            </a:r>
            <a:r>
              <a:rPr lang="en-US" sz="1200" dirty="0"/>
              <a:t>, </a:t>
            </a:r>
            <a:r>
              <a:rPr lang="en-US" sz="1200" dirty="0">
                <a:hlinkClick r:id="rId6"/>
              </a:rPr>
              <a:t>J R Freeman</a:t>
            </a:r>
            <a:r>
              <a:rPr lang="en-US" sz="1200" dirty="0"/>
              <a:t>, </a:t>
            </a:r>
            <a:r>
              <a:rPr lang="en-US" sz="1200" dirty="0">
                <a:hlinkClick r:id="rId7"/>
              </a:rPr>
              <a:t>N Cider</a:t>
            </a:r>
            <a:r>
              <a:rPr lang="en-US" sz="1200" dirty="0"/>
              <a:t/>
            </a:r>
            <a:br>
              <a:rPr lang="en-US" sz="1200" dirty="0"/>
            </a:br>
            <a:r>
              <a:rPr lang="en-US" sz="1200" dirty="0"/>
              <a:t/>
            </a:r>
            <a:br>
              <a:rPr lang="en-US" sz="1200" dirty="0"/>
            </a:br>
            <a:r>
              <a:rPr lang="en-US" sz="1200" dirty="0"/>
              <a:t>Beginning at either 1.5, 6 or 10 months of age, male mice from the A/J and C57BL/6J strains and their F1 hybrid, B6AF1/J were fed a diet (4.2 kcal/g) either ad </a:t>
            </a:r>
            <a:r>
              <a:rPr lang="en-US" sz="1200" dirty="0" err="1"/>
              <a:t>libitum</a:t>
            </a:r>
            <a:r>
              <a:rPr lang="en-US" sz="1200" dirty="0"/>
              <a:t> every day or in a restricted fashion by ad </a:t>
            </a:r>
            <a:r>
              <a:rPr lang="en-US" sz="1200" dirty="0" err="1"/>
              <a:t>libitum</a:t>
            </a:r>
            <a:r>
              <a:rPr lang="en-US" sz="1200" dirty="0"/>
              <a:t> feeding every other day. Relative to estimates for ad </a:t>
            </a:r>
            <a:r>
              <a:rPr lang="en-US" sz="1200" dirty="0" err="1"/>
              <a:t>libitum</a:t>
            </a:r>
            <a:r>
              <a:rPr lang="en-US" sz="1200" dirty="0"/>
              <a:t> controls, the body weights of the intermittently-fed restricted C57BL/6J and hybrid mice were reduced and mean and maximum life span were incremented when the every-other-day regimen was initiated at 1.5 or 6 months of age. When every-other-day feeding was introduced at 10 months of age, again both these genotypes lost body weight relative to controls; however, mean life span was not significantly affected although maximum life span was increased. Among A/J mice, intermittent feeding did not reduce body weight relative to ad </a:t>
            </a:r>
            <a:r>
              <a:rPr lang="en-US" sz="1200" dirty="0" err="1"/>
              <a:t>libitum</a:t>
            </a:r>
            <a:r>
              <a:rPr lang="en-US" sz="1200" dirty="0"/>
              <a:t> controls when introduced at 1.5 or 10 months of age; however, this treatment did increase mean and maximum life span when begun at 1.5 months, while it decreased mean and maximum life span when begun at 10 months. When restricted feeding was introduced to this genotype at 6 months of age, body weight reduction compared to control values was apparent at some ages, but the treatment had no significant effects on mean or maximum life span. </a:t>
            </a:r>
            <a:br>
              <a:rPr lang="en-US" sz="1200" dirty="0"/>
            </a:br>
            <a:r>
              <a:rPr lang="en-US" sz="1200" i="1" dirty="0"/>
              <a:t>These results illustrate that the effects of particular regimens of dietary restriction on body weight and life span are greatly dependent upon the genotype and age of initiation</a:t>
            </a:r>
            <a:r>
              <a:rPr lang="en-US" sz="1200" dirty="0"/>
              <a:t>. Moreover, when examining the relationship of body weight to life span both between and within the various groups, it was clear that the complexity of this relationship made it difficult to predict that lower body weight would induce life span increment.</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p:cNvPicPr>
            <a:picLocks noGrp="1" noChangeAspect="1" noChangeArrowheads="1"/>
          </p:cNvPicPr>
          <p:nvPr>
            <p:ph idx="1"/>
          </p:nvPr>
        </p:nvPicPr>
        <p:blipFill>
          <a:blip r:embed="rId2"/>
          <a:srcRect/>
          <a:stretch>
            <a:fillRect/>
          </a:stretch>
        </p:blipFill>
        <p:spPr bwMode="auto">
          <a:xfrm>
            <a:off x="2000250" y="114300"/>
            <a:ext cx="4703445" cy="105156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600700" y="4857750"/>
            <a:ext cx="2271713" cy="214313"/>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2514600" y="1143000"/>
            <a:ext cx="4171950" cy="36075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2050" name="Picture 2"/>
          <p:cNvPicPr>
            <a:picLocks noGrp="1" noChangeAspect="1" noChangeArrowheads="1"/>
          </p:cNvPicPr>
          <p:nvPr>
            <p:ph idx="1"/>
          </p:nvPr>
        </p:nvPicPr>
        <p:blipFill>
          <a:blip r:embed="rId2"/>
          <a:srcRect/>
          <a:stretch>
            <a:fillRect/>
          </a:stretch>
        </p:blipFill>
        <p:spPr bwMode="auto">
          <a:xfrm>
            <a:off x="1885951" y="914401"/>
            <a:ext cx="5187089" cy="4023122"/>
          </a:xfrm>
          <a:prstGeom prst="rect">
            <a:avLst/>
          </a:prstGeom>
          <a:noFill/>
          <a:ln w="9525">
            <a:noFill/>
            <a:miter lim="800000"/>
            <a:headEnd/>
            <a:tailEnd/>
          </a:ln>
          <a:effectLst/>
        </p:spPr>
      </p:pic>
      <p:pic>
        <p:nvPicPr>
          <p:cNvPr id="5" name="Picture 2"/>
          <p:cNvPicPr>
            <a:picLocks noGrp="1" noChangeAspect="1" noChangeArrowheads="1"/>
          </p:cNvPicPr>
          <p:nvPr>
            <p:ph idx="1"/>
          </p:nvPr>
        </p:nvPicPr>
        <p:blipFill>
          <a:blip r:embed="rId3"/>
          <a:srcRect/>
          <a:stretch>
            <a:fillRect/>
          </a:stretch>
        </p:blipFill>
        <p:spPr bwMode="auto">
          <a:xfrm>
            <a:off x="2057400" y="114300"/>
            <a:ext cx="5160645" cy="1051560"/>
          </a:xfrm>
          <a:prstGeom prst="rect">
            <a:avLst/>
          </a:prstGeom>
          <a:noFill/>
          <a:ln w="9525">
            <a:noFill/>
            <a:miter lim="800000"/>
            <a:headEnd/>
            <a:tailEnd/>
          </a:ln>
          <a:effectLst/>
        </p:spPr>
      </p:pic>
      <p:sp>
        <p:nvSpPr>
          <p:cNvPr id="6" name="5 - Έλλειψη"/>
          <p:cNvSpPr/>
          <p:nvPr/>
        </p:nvSpPr>
        <p:spPr>
          <a:xfrm>
            <a:off x="3314700" y="1371600"/>
            <a:ext cx="457200" cy="1543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Έλλειψη"/>
          <p:cNvSpPr/>
          <p:nvPr/>
        </p:nvSpPr>
        <p:spPr>
          <a:xfrm>
            <a:off x="5314950" y="1371600"/>
            <a:ext cx="457200" cy="1543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Έλλειψη"/>
          <p:cNvSpPr/>
          <p:nvPr/>
        </p:nvSpPr>
        <p:spPr>
          <a:xfrm>
            <a:off x="5314950" y="2971800"/>
            <a:ext cx="457200" cy="1543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9458" name="Picture 2"/>
          <p:cNvPicPr>
            <a:picLocks noGrp="1" noChangeAspect="1" noChangeArrowheads="1"/>
          </p:cNvPicPr>
          <p:nvPr>
            <p:ph idx="1"/>
          </p:nvPr>
        </p:nvPicPr>
        <p:blipFill>
          <a:blip r:embed="rId2"/>
          <a:srcRect/>
          <a:stretch>
            <a:fillRect/>
          </a:stretch>
        </p:blipFill>
        <p:spPr bwMode="auto">
          <a:xfrm>
            <a:off x="1143000" y="57150"/>
            <a:ext cx="6858000" cy="4972050"/>
          </a:xfrm>
          <a:prstGeom prst="rect">
            <a:avLst/>
          </a:prstGeom>
          <a:noFill/>
          <a:ln w="9525">
            <a:noFill/>
            <a:miter lim="800000"/>
            <a:headEnd/>
            <a:tailEnd/>
          </a:ln>
          <a:effectLst/>
        </p:spPr>
      </p:pic>
      <p:sp>
        <p:nvSpPr>
          <p:cNvPr id="4" name="3 - Στρογγυλεμένο ορθογώνιο"/>
          <p:cNvSpPr/>
          <p:nvPr/>
        </p:nvSpPr>
        <p:spPr>
          <a:xfrm>
            <a:off x="5143500" y="114300"/>
            <a:ext cx="514350" cy="4914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482" name="Picture 2"/>
          <p:cNvPicPr>
            <a:picLocks noGrp="1" noChangeAspect="1" noChangeArrowheads="1"/>
          </p:cNvPicPr>
          <p:nvPr>
            <p:ph idx="1"/>
          </p:nvPr>
        </p:nvPicPr>
        <p:blipFill>
          <a:blip r:embed="rId2"/>
          <a:srcRect/>
          <a:stretch>
            <a:fillRect/>
          </a:stretch>
        </p:blipFill>
        <p:spPr bwMode="auto">
          <a:xfrm>
            <a:off x="1428751" y="114300"/>
            <a:ext cx="6400799" cy="4914900"/>
          </a:xfrm>
          <a:prstGeom prst="rect">
            <a:avLst/>
          </a:prstGeom>
          <a:noFill/>
          <a:ln w="9525">
            <a:noFill/>
            <a:miter lim="800000"/>
            <a:headEnd/>
            <a:tailEnd/>
          </a:ln>
          <a:effectLst/>
        </p:spPr>
      </p:pic>
      <p:sp>
        <p:nvSpPr>
          <p:cNvPr id="4" name="3 - Στρογγυλεμένο ορθογώνιο"/>
          <p:cNvSpPr/>
          <p:nvPr/>
        </p:nvSpPr>
        <p:spPr>
          <a:xfrm>
            <a:off x="5143500" y="114300"/>
            <a:ext cx="457200" cy="48577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1506" name="Picture 2"/>
          <p:cNvPicPr>
            <a:picLocks noGrp="1" noChangeAspect="1" noChangeArrowheads="1"/>
          </p:cNvPicPr>
          <p:nvPr>
            <p:ph idx="1"/>
          </p:nvPr>
        </p:nvPicPr>
        <p:blipFill>
          <a:blip r:embed="rId2"/>
          <a:srcRect/>
          <a:stretch>
            <a:fillRect/>
          </a:stretch>
        </p:blipFill>
        <p:spPr bwMode="auto">
          <a:xfrm>
            <a:off x="1428750" y="171450"/>
            <a:ext cx="6172200" cy="907511"/>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a:srcRect/>
          <a:stretch>
            <a:fillRect/>
          </a:stretch>
        </p:blipFill>
        <p:spPr bwMode="auto">
          <a:xfrm>
            <a:off x="1485900" y="1085850"/>
            <a:ext cx="6229350" cy="3829050"/>
          </a:xfrm>
          <a:prstGeom prst="rect">
            <a:avLst/>
          </a:prstGeom>
          <a:noFill/>
          <a:ln w="9525">
            <a:noFill/>
            <a:miter lim="800000"/>
            <a:headEnd/>
            <a:tailEnd/>
          </a:ln>
          <a:effectLst/>
        </p:spPr>
      </p:pic>
      <p:sp>
        <p:nvSpPr>
          <p:cNvPr id="5" name="4 - Στρογγυλεμένο ορθογώνιο"/>
          <p:cNvSpPr/>
          <p:nvPr/>
        </p:nvSpPr>
        <p:spPr>
          <a:xfrm>
            <a:off x="4972050" y="285750"/>
            <a:ext cx="571500" cy="457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85900" y="0"/>
            <a:ext cx="6172200" cy="857250"/>
          </a:xfrm>
        </p:spPr>
        <p:txBody>
          <a:bodyPr>
            <a:normAutofit/>
          </a:bodyPr>
          <a:lstStyle/>
          <a:p>
            <a:r>
              <a:rPr lang="en-US" dirty="0">
                <a:latin typeface="Verdana" pitchFamily="34" charset="0"/>
                <a:ea typeface="Verdana" pitchFamily="34" charset="0"/>
              </a:rPr>
              <a:t>             IER </a:t>
            </a:r>
            <a:r>
              <a:rPr lang="el-GR" dirty="0">
                <a:latin typeface="Verdana" pitchFamily="34" charset="0"/>
                <a:ea typeface="Verdana" pitchFamily="34" charset="0"/>
              </a:rPr>
              <a:t>και απώλεια βάρους</a:t>
            </a:r>
          </a:p>
        </p:txBody>
      </p:sp>
      <p:sp>
        <p:nvSpPr>
          <p:cNvPr id="3" name="2 - Θέση περιεχομένου"/>
          <p:cNvSpPr>
            <a:spLocks noGrp="1"/>
          </p:cNvSpPr>
          <p:nvPr>
            <p:ph idx="1"/>
          </p:nvPr>
        </p:nvSpPr>
        <p:spPr>
          <a:xfrm>
            <a:off x="320040" y="800100"/>
            <a:ext cx="7566660" cy="4457700"/>
          </a:xfrm>
        </p:spPr>
        <p:txBody>
          <a:bodyPr>
            <a:normAutofit/>
          </a:bodyPr>
          <a:lstStyle/>
          <a:p>
            <a:pPr>
              <a:lnSpc>
                <a:spcPct val="150000"/>
              </a:lnSpc>
            </a:pPr>
            <a:r>
              <a:rPr lang="el-GR" dirty="0">
                <a:latin typeface="Verdana" pitchFamily="34" charset="0"/>
                <a:ea typeface="Verdana" pitchFamily="34" charset="0"/>
              </a:rPr>
              <a:t>Η IER  μπορεί να οδηγήσει σε απώλεια βάρους 4–10%, εντός χρονικής περιόδου 4–24 εβδομάδων</a:t>
            </a:r>
          </a:p>
          <a:p>
            <a:pPr>
              <a:lnSpc>
                <a:spcPct val="150000"/>
              </a:lnSpc>
            </a:pPr>
            <a:r>
              <a:rPr lang="el-GR" dirty="0">
                <a:latin typeface="Verdana" pitchFamily="34" charset="0"/>
                <a:ea typeface="Verdana" pitchFamily="34" charset="0"/>
              </a:rPr>
              <a:t>Η ADF  έχει συσχετιστεί με μέση απώλεια βάρους 0,75 </a:t>
            </a:r>
            <a:r>
              <a:rPr lang="el-GR" dirty="0" err="1">
                <a:latin typeface="Verdana" pitchFamily="34" charset="0"/>
                <a:ea typeface="Verdana" pitchFamily="34" charset="0"/>
              </a:rPr>
              <a:t>kg</a:t>
            </a:r>
            <a:r>
              <a:rPr lang="el-GR" dirty="0">
                <a:latin typeface="Verdana" pitchFamily="34" charset="0"/>
                <a:ea typeface="Verdana" pitchFamily="34" charset="0"/>
              </a:rPr>
              <a:t> /εβδομάδα</a:t>
            </a:r>
          </a:p>
          <a:p>
            <a:pPr>
              <a:lnSpc>
                <a:spcPct val="150000"/>
              </a:lnSpc>
            </a:pPr>
            <a:r>
              <a:rPr lang="el-GR" dirty="0">
                <a:latin typeface="Verdana" pitchFamily="34" charset="0"/>
                <a:ea typeface="Verdana" pitchFamily="34" charset="0"/>
              </a:rPr>
              <a:t>Η IER 5: 2  έχει συσχετιστεί με μέση απώλεια βάρους 0,25 </a:t>
            </a:r>
            <a:r>
              <a:rPr lang="el-GR" dirty="0" err="1">
                <a:latin typeface="Verdana" pitchFamily="34" charset="0"/>
                <a:ea typeface="Verdana" pitchFamily="34" charset="0"/>
              </a:rPr>
              <a:t>kg</a:t>
            </a:r>
            <a:r>
              <a:rPr lang="el-GR" dirty="0">
                <a:latin typeface="Verdana" pitchFamily="34" charset="0"/>
                <a:ea typeface="Verdana" pitchFamily="34" charset="0"/>
              </a:rPr>
              <a:t> /εβδομάδα, λόγω του λιγότερο αυστηρού εβδομαδιαίου αρνητικού ενεργειακού ισοζυγίου </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JNUA_AGENDA" val="JNUA_AGENDAMASTER"/>
  <p:tag name="JNUA_AGENDASTYLE" val="NovoNordisk1"/>
</p:tagLst>
</file>

<file path=ppt/tags/tag4.xml><?xml version="1.0" encoding="utf-8"?>
<p:tagLst xmlns:a="http://schemas.openxmlformats.org/drawingml/2006/main" xmlns:r="http://schemas.openxmlformats.org/officeDocument/2006/relationships" xmlns:p="http://schemas.openxmlformats.org/presentationml/2006/main">
  <p:tag name="JNUA_AGENDA" val="JNUA_AGENDAMASTER"/>
  <p:tag name="JNUA_AGENDASTYLE" val="NovoNordisk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JNUA_AGENDA" val="JNUA_AGENDAMASTER"/>
  <p:tag name="JNUA_AGENDASTYLE" val="NovoNordisk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a:themeElements>
    <a:clrScheme name="NN Microsoft Office Color Scheme">
      <a:dk1>
        <a:srgbClr val="001965"/>
      </a:dk1>
      <a:lt1>
        <a:srgbClr val="FFFFFF"/>
      </a:lt1>
      <a:dk2>
        <a:srgbClr val="001965"/>
      </a:dk2>
      <a:lt2>
        <a:srgbClr val="E0DED8"/>
      </a:lt2>
      <a:accent1>
        <a:srgbClr val="009FDA"/>
      </a:accent1>
      <a:accent2>
        <a:srgbClr val="001965"/>
      </a:accent2>
      <a:accent3>
        <a:srgbClr val="82786F"/>
      </a:accent3>
      <a:accent4>
        <a:srgbClr val="E0DED8"/>
      </a:accent4>
      <a:accent5>
        <a:srgbClr val="E64A0E"/>
      </a:accent5>
      <a:accent6>
        <a:srgbClr val="AEA79F"/>
      </a:accent6>
      <a:hlink>
        <a:srgbClr val="009FDA"/>
      </a:hlink>
      <a:folHlink>
        <a:srgbClr val="82786F"/>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NN White - Primary Color">
      <a:srgbClr val="FFFFFF"/>
    </a:custClr>
    <a:custClr name="NN Dark blue - Primary Color">
      <a:srgbClr val="001965"/>
    </a:custClr>
    <a:custClr name="NN Light blue - Primary Color">
      <a:srgbClr val="009FDA"/>
    </a:custClr>
    <a:custClr name="NN Lava red - Secondary Color">
      <a:srgbClr val="E64A0E"/>
    </a:custClr>
    <a:custClr name="NN Granite grey - Secondary Color">
      <a:srgbClr val="82786F"/>
    </a:custClr>
    <a:custClr name="NN Concrete grey - Secondary Color">
      <a:srgbClr val="AEA79F"/>
    </a:custClr>
    <a:custClr name="NN Marble grey - Secondary Color">
      <a:srgbClr val="C7C2BA"/>
    </a:custClr>
    <a:custClr name="NN Pearl grey - Secondary Color">
      <a:srgbClr val="E0DED8"/>
    </a:custClr>
    <a:custClr name="NN Black - Accent Color">
      <a:srgbClr val="001423"/>
    </a:custClr>
    <a:custClr name="NN Forest green - Accent Color">
      <a:srgbClr val="3F9C35"/>
    </a:custClr>
    <a:custClr name="NN Grass green - Accent Color">
      <a:srgbClr val="739600"/>
    </a:custClr>
    <a:custClr name="NN Lime Green - Accent Color">
      <a:srgbClr val="C9DD03"/>
    </a:custClr>
    <a:custClr name="NN Ocean blue - Accent Color">
      <a:srgbClr val="007C92"/>
    </a:custClr>
    <a:custClr name="NN Sky blue - Accent Color">
      <a:srgbClr val="72B5CC"/>
    </a:custClr>
    <a:custClr name="NN Misty blue - Accent Color">
      <a:srgbClr val="C2DEEA"/>
    </a:custClr>
    <a:custClr name="NN Sunset orange - Accent Color">
      <a:srgbClr val="D47600"/>
    </a:custClr>
    <a:custClr name="NN Golden yellow - Accent Color">
      <a:srgbClr val="EAAB00"/>
    </a:custClr>
  </a:custClrLst>
  <a:extLst>
    <a:ext uri="{05A4C25C-085E-4340-85A3-A5531E510DB2}">
      <thm15:themeFamily xmlns="" xmlns:thm15="http://schemas.microsoft.com/office/thememl/2012/main" name="NN_Neutral_16-9_Beta2.potx" id="{21201BA1-2AA5-4963-A710-9949ABD9F861}" vid="{91C5D067-80C1-4372-80D3-7F673B84C551}"/>
    </a:ext>
  </a:extLst>
</a:theme>
</file>

<file path=ppt/theme/theme6.xml><?xml version="1.0" encoding="utf-8"?>
<a:theme xmlns:a="http://schemas.openxmlformats.org/drawingml/2006/main" name="Office Theme">
  <a:themeElements>
    <a:clrScheme name="NN 2012">
      <a:dk1>
        <a:srgbClr val="001965"/>
      </a:dk1>
      <a:lt1>
        <a:srgbClr val="FFFFFF"/>
      </a:lt1>
      <a:dk2>
        <a:srgbClr val="001965"/>
      </a:dk2>
      <a:lt2>
        <a:srgbClr val="E0DED8"/>
      </a:lt2>
      <a:accent1>
        <a:srgbClr val="009FDA"/>
      </a:accent1>
      <a:accent2>
        <a:srgbClr val="001965"/>
      </a:accent2>
      <a:accent3>
        <a:srgbClr val="82786F"/>
      </a:accent3>
      <a:accent4>
        <a:srgbClr val="E0DED8"/>
      </a:accent4>
      <a:accent5>
        <a:srgbClr val="E64A0E"/>
      </a:accent5>
      <a:accent6>
        <a:srgbClr val="AEA79F"/>
      </a:accent6>
      <a:hlink>
        <a:srgbClr val="009FDA"/>
      </a:hlink>
      <a:folHlink>
        <a:srgbClr val="82786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NN 2012">
      <a:dk1>
        <a:srgbClr val="001965"/>
      </a:dk1>
      <a:lt1>
        <a:srgbClr val="FFFFFF"/>
      </a:lt1>
      <a:dk2>
        <a:srgbClr val="001965"/>
      </a:dk2>
      <a:lt2>
        <a:srgbClr val="E0DED8"/>
      </a:lt2>
      <a:accent1>
        <a:srgbClr val="009FDA"/>
      </a:accent1>
      <a:accent2>
        <a:srgbClr val="001965"/>
      </a:accent2>
      <a:accent3>
        <a:srgbClr val="82786F"/>
      </a:accent3>
      <a:accent4>
        <a:srgbClr val="E0DED8"/>
      </a:accent4>
      <a:accent5>
        <a:srgbClr val="E64A0E"/>
      </a:accent5>
      <a:accent6>
        <a:srgbClr val="AEA79F"/>
      </a:accent6>
      <a:hlink>
        <a:srgbClr val="009FDA"/>
      </a:hlink>
      <a:folHlink>
        <a:srgbClr val="82786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NN_Neutral_16-9</Template>
  <TotalTime>21885</TotalTime>
  <Words>10685</Words>
  <Application>Microsoft Office PowerPoint</Application>
  <PresentationFormat>Προβολή στην οθόνη (16:9)</PresentationFormat>
  <Paragraphs>1271</Paragraphs>
  <Slides>271</Slides>
  <Notes>34</Notes>
  <HiddenSlides>74</HiddenSlides>
  <MMClips>0</MMClips>
  <ScaleCrop>false</ScaleCrop>
  <HeadingPairs>
    <vt:vector size="4" baseType="variant">
      <vt:variant>
        <vt:lpstr>Θέμα</vt:lpstr>
      </vt:variant>
      <vt:variant>
        <vt:i4>5</vt:i4>
      </vt:variant>
      <vt:variant>
        <vt:lpstr>Τίτλοι διαφανειών</vt:lpstr>
      </vt:variant>
      <vt:variant>
        <vt:i4>271</vt:i4>
      </vt:variant>
    </vt:vector>
  </HeadingPairs>
  <TitlesOfParts>
    <vt:vector size="276" baseType="lpstr">
      <vt:lpstr>Θέμα του Office</vt:lpstr>
      <vt:lpstr>Θέμα του Office</vt:lpstr>
      <vt:lpstr>Custom Design</vt:lpstr>
      <vt:lpstr>Θέμα του Office</vt:lpstr>
      <vt:lpstr>blank</vt:lpstr>
      <vt:lpstr>Διαφάνεια 1</vt:lpstr>
      <vt:lpstr>Διαφάνεια 2</vt:lpstr>
      <vt:lpstr>    ΔΙΑΙΤΑ ALLEN</vt:lpstr>
      <vt:lpstr>                                        Elizabeth Hughes Gossett </vt:lpstr>
      <vt:lpstr>    Ολιστική προσέγγιση για τη μείωση καρδιαγγειακού κινδύνου σε ασθενείς με διαβήτη</vt:lpstr>
      <vt:lpstr>                     Κύκλος αποφάσεων ασθενοκεντρικής προσέγγισης</vt:lpstr>
      <vt:lpstr>                              Διαχείριση τρόπου ζωής</vt:lpstr>
      <vt:lpstr>       Εντατική παρέμβαση στον τρόπο ζωής στο ΣΔ2 (ILI)                       The Look Ahead Trial (2001-2012)</vt:lpstr>
      <vt:lpstr>                                   The Look Ahead Trial</vt:lpstr>
      <vt:lpstr>Eπίδραση στο βάρος και άλλους παράγοντες καρδιαγγειακού κινδύνου                                        The Look Ahead Trial</vt:lpstr>
      <vt:lpstr>                          The Look Ahead Trial</vt:lpstr>
      <vt:lpstr>                                     Συμπεράσματα</vt:lpstr>
      <vt:lpstr>                    Εντατική παρέμβαση στον τρόπο ζωής*                             Da Qing Diabetes Prevention Study</vt:lpstr>
      <vt:lpstr>        Πρόληψη ΣΔ 2 με παρέμβαση στον τρόπο ζωής</vt:lpstr>
      <vt:lpstr>Διαφάνεια 15</vt:lpstr>
      <vt:lpstr>  Ιατρική θεραπεία μέσω διατροφής (ΜΝΤ)</vt:lpstr>
      <vt:lpstr>Ιατρική θεραπεία μέσω διατροφής -ΜΝΤ</vt:lpstr>
      <vt:lpstr>                Στόχοι Ιατρικής θεραπείας μέσω διατροφής               ADA position statement on nutritional recommendations </vt:lpstr>
      <vt:lpstr>   Συνιστώμενη κατανομή μακροθρεπτικών στοιχείων (2016)                                   EASD/ESC guidelines</vt:lpstr>
      <vt:lpstr>Διαφάνεια 20</vt:lpstr>
      <vt:lpstr>             Τρόποι διατροφής και σχεδιασμός γεύματος</vt:lpstr>
      <vt:lpstr>             Τρόποι διατροφής και σχεδιασμός γεύματος</vt:lpstr>
      <vt:lpstr>ΜΑΚΡΟΘΡΕΠΤΙΚΑ ΣΤΟΙΧΕΙΑ</vt:lpstr>
      <vt:lpstr>                                  Υδατάνθρακες (ΥΔ) </vt:lpstr>
      <vt:lpstr>                                     Υδατάνθρακες</vt:lpstr>
      <vt:lpstr>                                    Υδατάνθρακες</vt:lpstr>
      <vt:lpstr>                                       Πρωτεΐνη</vt:lpstr>
      <vt:lpstr>                                       Πρωτεΐνη</vt:lpstr>
      <vt:lpstr>          Μικροθρεπτικά-Συμπληρώματα διατροφής-Νάτριο</vt:lpstr>
      <vt:lpstr>                  Aλκοόλ  -   Χρήση γλυκαντικών ουσιών</vt:lpstr>
      <vt:lpstr>             Τρόποι διατροφής και σχεδιασμός πλάνου</vt:lpstr>
      <vt:lpstr>Διαφάνεια 32</vt:lpstr>
      <vt:lpstr> ΔΙΑΤΡΟΦΙΚΑ ΜΟΝΤΕΛΑ</vt:lpstr>
      <vt:lpstr>Μεσογειακού τύπου (μ.τ.) διατροφή </vt:lpstr>
      <vt:lpstr> Χορτοφαγικά /Vegan μοτίβα </vt:lpstr>
      <vt:lpstr>     Πολύ χαμηλή πρόσληψη λιπαρών  </vt:lpstr>
      <vt:lpstr>Διατροφή χαμηλής πρόσληψης λιπαρών </vt:lpstr>
      <vt:lpstr>Διαφάνεια 38</vt:lpstr>
      <vt:lpstr>Διαφάνεια 39</vt:lpstr>
      <vt:lpstr>Χαμηλή ή πολύ χαμηλή πρόσληψη ΥΔ </vt:lpstr>
      <vt:lpstr>Διαφάνεια 41</vt:lpstr>
      <vt:lpstr>                           Πρόσθετα Εναλλακτικά μοντέλα διατροφής </vt:lpstr>
      <vt:lpstr> Διαλειματικού τύπου</vt:lpstr>
      <vt:lpstr>                Στόχοι Ιατρικής θεραπείας μέσω διατροφής               ADA position statement on nutritional recommendations </vt:lpstr>
      <vt:lpstr>Απώλεια βάρους</vt:lpstr>
      <vt:lpstr>Διαφάνεια 46</vt:lpstr>
      <vt:lpstr>Απώλεια βάρους</vt:lpstr>
      <vt:lpstr>               Διαχείριση βάρους: Η σημασία του</vt:lpstr>
      <vt:lpstr>                                 Καθημερινότητα</vt:lpstr>
      <vt:lpstr>Διαφάνεια 50</vt:lpstr>
      <vt:lpstr>Διαφάνεια 51</vt:lpstr>
      <vt:lpstr>                 Διαχείριση βάρους: Η σημασία του</vt:lpstr>
      <vt:lpstr>                Στόχοι Ιατρικής θεραπείας μέσω διατροφής               ADA position statement on nutritional recommendations </vt:lpstr>
      <vt:lpstr>ΣΧΕΔΙΑΣΜΟΣ ΓΕΥΜΑΤΩΝ</vt:lpstr>
      <vt:lpstr>Διαφάνεια 55</vt:lpstr>
      <vt:lpstr>Διαφάνεια 56</vt:lpstr>
      <vt:lpstr>                 Τεχνολογία στο σακχαρώδη διαβήτη</vt:lpstr>
      <vt:lpstr>                Στόχοι Ιατρικής θεραπείας μέσω διατροφής               ADA position statement on nutritional recommendations </vt:lpstr>
      <vt:lpstr>Διαφάνεια 59</vt:lpstr>
      <vt:lpstr>                 ΜΝΤ και μείωση καρδιαγγειακών παραγόντων κινδύνου </vt:lpstr>
      <vt:lpstr> ΜΟΝΟΑΚΟΡΕΣΤΑ -ΠΟΛΥΑΚΟΡΕΣΤΑ</vt:lpstr>
      <vt:lpstr>                                      ΠΟΛΥΑΚΟΡΕΣΤΑ</vt:lpstr>
      <vt:lpstr>Λιπαρά και ανάπτυξη ΣΔ</vt:lpstr>
      <vt:lpstr>                                            The Look Ahead Trial</vt:lpstr>
      <vt:lpstr>                                4P MACE*                        The Look Ahead Trial</vt:lpstr>
      <vt:lpstr>   Eπίδραση στο βάρος και άλλους παράγοντες καρδιαγγειακού κινδύνου                                             The Look Ahead Trial</vt:lpstr>
      <vt:lpstr>                          The Look Ahead Trial</vt:lpstr>
      <vt:lpstr>                                             Συμπεράσματα</vt:lpstr>
      <vt:lpstr>             Πρωτογενής πρόληψη CVD μέσω μεσογειακής διατροφής                                              Μελέτη PREDIMED</vt:lpstr>
      <vt:lpstr>Διαφάνεια 70</vt:lpstr>
      <vt:lpstr>Διαφάνεια 71</vt:lpstr>
      <vt:lpstr>Διαφάνεια 72</vt:lpstr>
      <vt:lpstr>Διαφάνεια 73</vt:lpstr>
      <vt:lpstr>                                 Διατροφή- Σύνοψη</vt:lpstr>
      <vt:lpstr>                                       Σύνοψη</vt:lpstr>
      <vt:lpstr>Διαφάνεια 76</vt:lpstr>
      <vt:lpstr>           Ευρέως μελετημένα σχήματα IER</vt:lpstr>
      <vt:lpstr>     IER και μεταβολισμός γλυκόζης /ινσουλίνης</vt:lpstr>
      <vt:lpstr>Διαφάνεια 79</vt:lpstr>
      <vt:lpstr>Διαφάνεια 80</vt:lpstr>
      <vt:lpstr>Διαφάνεια 81</vt:lpstr>
      <vt:lpstr> IER</vt:lpstr>
      <vt:lpstr> IER </vt:lpstr>
      <vt:lpstr>     Σύνοψη</vt:lpstr>
      <vt:lpstr>Διαφάνεια 85</vt:lpstr>
      <vt:lpstr>Διαλείπουσα/Διαλειματική    περιοριστική πρόσληψη ενέργειας (IER)</vt:lpstr>
      <vt:lpstr>Διαφάνεια 87</vt:lpstr>
      <vt:lpstr>Διαφάνεια 88</vt:lpstr>
      <vt:lpstr>     Ευρέως μελετημένα σχήματα IER</vt:lpstr>
      <vt:lpstr>                    Ευρέως μελετημένα σχήματα IER</vt:lpstr>
      <vt:lpstr>     Ευρέως μελετημένα σχήματα IER</vt:lpstr>
      <vt:lpstr>Διαφάνεια 92</vt:lpstr>
      <vt:lpstr>Comparative Study Mech Ageing Dev . 1990 Jul;55(1):69-87 Effects of intermittent feeding upon body weight and lifespan in inbred mice: interaction of genotype and age C L Goodrick 1, D K Ingram, M A Reynolds, J R Freeman, N Cider  Beginning at either 1.5, 6 or 10 months of age, male mice from the A/J and C57BL/6J strains and their F1 hybrid, B6AF1/J were fed a diet (4.2 kcal/g) either ad libitum every day or in a restricted fashion by ad libitum feeding every other day. Relative to estimates for ad libitum controls, the body weights of the intermittently-fed restricted C57BL/6J and hybrid mice were reduced and mean and maximum life span were incremented when the every-other-day regimen was initiated at 1.5 or 6 months of age. When every-other-day feeding was introduced at 10 months of age, again both these genotypes lost body weight relative to controls; however, mean life span was not significantly affected although maximum life span was increased. Among A/J mice, intermittent feeding did not reduce body weight relative to ad libitum controls when introduced at 1.5 or 10 months of age; however, this treatment did increase mean and maximum life span when begun at 1.5 months, while it decreased mean and maximum life span when begun at 10 months. When restricted feeding was introduced to this genotype at 6 months of age, body weight reduction compared to control values was apparent at some ages, but the treatment had no significant effects on mean or maximum life span.  These results illustrate that the effects of particular regimens of dietary restriction on body weight and life span are greatly dependent upon the genotype and age of initiation. Moreover, when examining the relationship of body weight to life span both between and within the various groups, it was clear that the complexity of this relationship made it difficult to predict that lower body weight would induce life span increment.</vt:lpstr>
      <vt:lpstr>Διαφάνεια 94</vt:lpstr>
      <vt:lpstr>Διαφάνεια 95</vt:lpstr>
      <vt:lpstr>Διαφάνεια 96</vt:lpstr>
      <vt:lpstr>Διαφάνεια 97</vt:lpstr>
      <vt:lpstr>Διαφάνεια 98</vt:lpstr>
      <vt:lpstr>             IER και απώλεια βάρους</vt:lpstr>
      <vt:lpstr>          IER και απώλεια βάρους</vt:lpstr>
      <vt:lpstr>             IER και απώλεια βάρους</vt:lpstr>
      <vt:lpstr>           IER και απώλεια βάρους</vt:lpstr>
      <vt:lpstr>IER και μεταβολισμός γλυκόζης /ινσουλίνης</vt:lpstr>
      <vt:lpstr>IER και μεταβολισμός γλυκόζης /ινσουλίνης</vt:lpstr>
      <vt:lpstr>IER και μεταβολισμός γλυκόζης /ινσουλίνης</vt:lpstr>
      <vt:lpstr>IER και μεταβολισμός γλυκόζης /ινσουλίνης</vt:lpstr>
      <vt:lpstr>IER και μεταβολισμός γλυκόζης /ινσουλίνης</vt:lpstr>
      <vt:lpstr>          IER και μεταβολισμός λιπιδίων</vt:lpstr>
      <vt:lpstr>        IER και μεταβολισμός λιπιδίων</vt:lpstr>
      <vt:lpstr>   IER και μεταβολισμός λιπιδίων</vt:lpstr>
      <vt:lpstr>     IER και μεταβολισμός λιπιδίων </vt:lpstr>
      <vt:lpstr>                    IER και μεταβολισμός λιπιδίων</vt:lpstr>
      <vt:lpstr>                Mηχανιστικές δράσεις</vt:lpstr>
      <vt:lpstr>Διαφάνεια 114</vt:lpstr>
      <vt:lpstr>Διαφάνεια 115</vt:lpstr>
      <vt:lpstr>                   Μιτοχόνδριο</vt:lpstr>
      <vt:lpstr>Διαφάνεια 117</vt:lpstr>
      <vt:lpstr>Διαφάνεια 118</vt:lpstr>
      <vt:lpstr>            Αύξηση σύνθεσης ROS /RONS</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Κιρκαδιανή παλμογεννήτρια(cell-autonomous circadian oscillator):  Πλαστικότητα και αυτονομία</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             Mηχανιστικές δράσεις-Σύνοψη</vt:lpstr>
      <vt:lpstr>    Περιορισμοί και θέματα ασφάλειας</vt:lpstr>
      <vt:lpstr>Περιορισμοί και θέματα ασφάλειας</vt:lpstr>
      <vt:lpstr>Περιορισμοί και θέματα ασφάλειας</vt:lpstr>
      <vt:lpstr> Περιορισμοί και θέματα ασφάλειας</vt:lpstr>
      <vt:lpstr>Διαφάνεια 143</vt:lpstr>
      <vt:lpstr>Διαφάνεια 144</vt:lpstr>
      <vt:lpstr>Διαφάνεια 145</vt:lpstr>
      <vt:lpstr>Διαφάνεια 146</vt:lpstr>
      <vt:lpstr>Διαφάνεια 147</vt:lpstr>
      <vt:lpstr>                   Eρωτήματα</vt:lpstr>
      <vt:lpstr>                        Σύνοψη</vt:lpstr>
      <vt:lpstr>                           Σύνοψη</vt:lpstr>
      <vt:lpstr>                        ΝΗΣΤΕΙΑ</vt:lpstr>
      <vt:lpstr>          ΘΡΗΣΚΕΥΤΙΚΗ ΝΗΣΤΕΙΑ</vt:lpstr>
      <vt:lpstr>Διαφάνεια 153</vt:lpstr>
      <vt:lpstr>Διαφάνεια 154</vt:lpstr>
      <vt:lpstr>               Ορθόδοξη Νηστεία (ΟΝ)</vt:lpstr>
      <vt:lpstr>                     Αναλυτικές  παράμετροι (ΟΝ)</vt:lpstr>
      <vt:lpstr>Διαφάνεια 157</vt:lpstr>
      <vt:lpstr>Διαφάνεια 158</vt:lpstr>
      <vt:lpstr>Διαφάνεια 159</vt:lpstr>
      <vt:lpstr>   Σύσταση διατροφικού μοντέλου (ΟΝ)</vt:lpstr>
      <vt:lpstr>    Σύσταση διατροφικού μοντέλου (ΟΝ)</vt:lpstr>
      <vt:lpstr> Σύσταση διατροφικού μοντέλου (ΟΝ)</vt:lpstr>
      <vt:lpstr>                     Αναλυτικές  παράμετροι (ΟΝ)</vt:lpstr>
      <vt:lpstr>Διαφάνεια 164</vt:lpstr>
      <vt:lpstr>Διαφάνεια 165</vt:lpstr>
      <vt:lpstr>Διαφάνεια 166</vt:lpstr>
      <vt:lpstr>                  Αναλυτικές  παράμετροι (ΟΝ)</vt:lpstr>
      <vt:lpstr>Διαφάνεια 168</vt:lpstr>
      <vt:lpstr>Διαφάνεια 169</vt:lpstr>
      <vt:lpstr>Διαφάνεια 170</vt:lpstr>
      <vt:lpstr>Διαφάνεια 171</vt:lpstr>
      <vt:lpstr>Διαφάνεια 172</vt:lpstr>
      <vt:lpstr>Διαφάνεια 173</vt:lpstr>
      <vt:lpstr> Μεταβολικές  επιδράσεις της ΟΝ (λαικοί νήστες)</vt:lpstr>
      <vt:lpstr> Μεταβολικές  επιδράσεις  ΟΝ (μοναστικού τύπου)</vt:lpstr>
      <vt:lpstr>Διαφάνεια 176</vt:lpstr>
      <vt:lpstr>Είναι η μείωση της HDL κλινικά σημαντική;</vt:lpstr>
      <vt:lpstr>  ΟΝ ως θεραπεία δυσλιπιδαιμίας</vt:lpstr>
      <vt:lpstr>Διαφάνεια 179</vt:lpstr>
      <vt:lpstr>Διαφάνεια 180</vt:lpstr>
      <vt:lpstr>Διαφάνεια 181</vt:lpstr>
      <vt:lpstr>Διαφάνεια 182</vt:lpstr>
      <vt:lpstr>Διαφάνεια 183</vt:lpstr>
      <vt:lpstr>Διαφάνεια 184</vt:lpstr>
      <vt:lpstr>Διαφάνεια 185</vt:lpstr>
      <vt:lpstr>                          Σύνοψη</vt:lpstr>
      <vt:lpstr>Διαφάνεια 187</vt:lpstr>
      <vt:lpstr>BACK UP</vt:lpstr>
      <vt:lpstr>Διαφάνεια 189</vt:lpstr>
      <vt:lpstr>Διαφάνεια 190</vt:lpstr>
      <vt:lpstr>Διαφάνεια 191</vt:lpstr>
      <vt:lpstr>Διαφάνεια 192</vt:lpstr>
      <vt:lpstr>Διαφάνεια 193</vt:lpstr>
      <vt:lpstr>Διαφάνεια 194</vt:lpstr>
      <vt:lpstr>Διαφάνεια 195</vt:lpstr>
      <vt:lpstr>Διαφάνεια 196</vt:lpstr>
      <vt:lpstr>Διαφάνεια 197</vt:lpstr>
      <vt:lpstr>Διαφάνεια 198</vt:lpstr>
      <vt:lpstr>Διαφάνεια 199</vt:lpstr>
      <vt:lpstr>Διαφάνεια 200</vt:lpstr>
      <vt:lpstr>Διαφάνεια 201</vt:lpstr>
      <vt:lpstr>Διαφάνεια 202</vt:lpstr>
      <vt:lpstr>Διαφάνεια 203</vt:lpstr>
      <vt:lpstr>Διαφάνεια 204</vt:lpstr>
      <vt:lpstr>Διαφάνεια 205</vt:lpstr>
      <vt:lpstr>Διαφάνεια 206</vt:lpstr>
      <vt:lpstr>Διαφάνεια 207</vt:lpstr>
      <vt:lpstr>Διαφάνεια 208</vt:lpstr>
      <vt:lpstr>Διαφάνεια 209</vt:lpstr>
      <vt:lpstr>Διαφάνεια 210</vt:lpstr>
      <vt:lpstr>Διαφάνεια 211</vt:lpstr>
      <vt:lpstr>Διαφάνεια 212</vt:lpstr>
      <vt:lpstr>Διαφάνεια 213</vt:lpstr>
      <vt:lpstr>Διαφάνεια 214</vt:lpstr>
      <vt:lpstr>Διαφάνεια 215</vt:lpstr>
      <vt:lpstr>Διαφάνεια 216</vt:lpstr>
      <vt:lpstr>Διαφάνεια 217</vt:lpstr>
      <vt:lpstr>Διαφάνεια 218</vt:lpstr>
      <vt:lpstr>Διαφάνεια 219</vt:lpstr>
      <vt:lpstr>Διαφάνεια 220</vt:lpstr>
      <vt:lpstr>Διαφάνεια 221</vt:lpstr>
      <vt:lpstr>Διαφάνεια 222</vt:lpstr>
      <vt:lpstr>Διαφάνεια 223</vt:lpstr>
      <vt:lpstr>Διαφάνεια 224</vt:lpstr>
      <vt:lpstr>Διαφάνεια 225</vt:lpstr>
      <vt:lpstr>Διαφάνεια 226</vt:lpstr>
      <vt:lpstr>Διαφάνεια 227</vt:lpstr>
      <vt:lpstr>Διαφάνεια 228</vt:lpstr>
      <vt:lpstr>Διαφάνεια 229</vt:lpstr>
      <vt:lpstr>Διαφάνεια 230</vt:lpstr>
      <vt:lpstr>Διαφάνεια 231</vt:lpstr>
      <vt:lpstr>Διαφάνεια 232</vt:lpstr>
      <vt:lpstr>Διαφάνεια 233</vt:lpstr>
      <vt:lpstr>Διαφάνεια 234</vt:lpstr>
      <vt:lpstr>Διαφάνεια 235</vt:lpstr>
      <vt:lpstr>Διαφάνεια 236</vt:lpstr>
      <vt:lpstr>Διαφάνεια 237</vt:lpstr>
      <vt:lpstr>                        ΘΡΗΣΚΕΥΤΙΚΗ ΝΗΣΤΕΙΑ</vt:lpstr>
      <vt:lpstr>Διαφάνεια 239</vt:lpstr>
      <vt:lpstr>Διαφάνεια 240</vt:lpstr>
      <vt:lpstr>                 Ορθόδοξη Νηστεία (ΟΝ)</vt:lpstr>
      <vt:lpstr>Διαφάνεια 242</vt:lpstr>
      <vt:lpstr>Διαφάνεια 243</vt:lpstr>
      <vt:lpstr>Διαφάνεια 244</vt:lpstr>
      <vt:lpstr>    Σύσταση διατροφικού μοντέλου (ΟΝ)</vt:lpstr>
      <vt:lpstr>    Σύσταση διατροφικού μοντέλου (ΟΝ)</vt:lpstr>
      <vt:lpstr>Σύσταση διατροφικού μοντέλου (ΟΝ)</vt:lpstr>
      <vt:lpstr>Διαφάνεια 248</vt:lpstr>
      <vt:lpstr>Διαφάνεια 249</vt:lpstr>
      <vt:lpstr>Διαφάνεια 250</vt:lpstr>
      <vt:lpstr>Διαφάνεια 251</vt:lpstr>
      <vt:lpstr>Διαφάνεια 252</vt:lpstr>
      <vt:lpstr>Διαφάνεια 253</vt:lpstr>
      <vt:lpstr>Διαφάνεια 254</vt:lpstr>
      <vt:lpstr>Διαφάνεια 255</vt:lpstr>
      <vt:lpstr>Διαφάνεια 256</vt:lpstr>
      <vt:lpstr> Μεταβολικές επιδράσεις ΟΝ (λαικοί νήστες)</vt:lpstr>
      <vt:lpstr>   Μεταβολικές  επιδράσεις ΟΝ (μοναστικού τύπου)</vt:lpstr>
      <vt:lpstr>Είναι η μείωση της HDL κλινικά σημαντική;</vt:lpstr>
      <vt:lpstr>             ΟΝ για θεραπεία δυσλιπιδαιμίας</vt:lpstr>
      <vt:lpstr>Διαφάνεια 261</vt:lpstr>
      <vt:lpstr>Διαφάνεια 262</vt:lpstr>
      <vt:lpstr>Διαφάνεια 263</vt:lpstr>
      <vt:lpstr>Διαφάνεια 264</vt:lpstr>
      <vt:lpstr>Διαφάνεια 265</vt:lpstr>
      <vt:lpstr>Διαφάνεια 266</vt:lpstr>
      <vt:lpstr>Διαφάνεια 267</vt:lpstr>
      <vt:lpstr>Διαφάνεια 268</vt:lpstr>
      <vt:lpstr>Διαφάνεια 269</vt:lpstr>
      <vt:lpstr>                                  Σύνοψη</vt:lpstr>
      <vt:lpstr>Διαφάνεια 271</vt:lpstr>
    </vt:vector>
  </TitlesOfParts>
  <Company>Novo Nordisk A/S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Pregnancies</dc:title>
  <dc:creator>RBKL (Rebecka Lindh)</dc:creator>
  <cp:lastModifiedBy>User1</cp:lastModifiedBy>
  <cp:revision>1950</cp:revision>
  <cp:lastPrinted>2014-04-24T08:52:45Z</cp:lastPrinted>
  <dcterms:created xsi:type="dcterms:W3CDTF">2013-05-15T10:50:52Z</dcterms:created>
  <dcterms:modified xsi:type="dcterms:W3CDTF">2024-03-12T10:55:48Z</dcterms:modified>
</cp:coreProperties>
</file>