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13" r:id="rId3"/>
    <p:sldId id="1543" r:id="rId4"/>
    <p:sldId id="1556" r:id="rId5"/>
    <p:sldId id="1557" r:id="rId6"/>
    <p:sldId id="1540" r:id="rId7"/>
    <p:sldId id="1539" r:id="rId8"/>
    <p:sldId id="1541" r:id="rId9"/>
    <p:sldId id="1542" r:id="rId10"/>
    <p:sldId id="257" r:id="rId11"/>
    <p:sldId id="258" r:id="rId12"/>
    <p:sldId id="259" r:id="rId13"/>
    <p:sldId id="260" r:id="rId14"/>
    <p:sldId id="261" r:id="rId15"/>
    <p:sldId id="262" r:id="rId16"/>
    <p:sldId id="263" r:id="rId17"/>
    <p:sldId id="264" r:id="rId18"/>
    <p:sldId id="1544" r:id="rId19"/>
    <p:sldId id="1559" r:id="rId20"/>
    <p:sldId id="1560" r:id="rId21"/>
    <p:sldId id="287" r:id="rId22"/>
    <p:sldId id="1535" r:id="rId23"/>
    <p:sldId id="271" r:id="rId24"/>
    <p:sldId id="272" r:id="rId25"/>
    <p:sldId id="314" r:id="rId26"/>
    <p:sldId id="1550" r:id="rId27"/>
    <p:sldId id="1551" r:id="rId28"/>
    <p:sldId id="315" r:id="rId29"/>
    <p:sldId id="297" r:id="rId30"/>
    <p:sldId id="1545" r:id="rId31"/>
    <p:sldId id="1547" r:id="rId32"/>
    <p:sldId id="1546" r:id="rId33"/>
    <p:sldId id="1537" r:id="rId34"/>
    <p:sldId id="280" r:id="rId35"/>
    <p:sldId id="1558" r:id="rId36"/>
    <p:sldId id="316" r:id="rId37"/>
    <p:sldId id="318" r:id="rId38"/>
    <p:sldId id="1553" r:id="rId39"/>
    <p:sldId id="1555" r:id="rId40"/>
    <p:sldId id="1554" r:id="rId41"/>
    <p:sldId id="310" r:id="rId4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2B53DCC9-31FD-44C1-A467-2C79DF05706D}">
          <p14:sldIdLst>
            <p14:sldId id="256"/>
            <p14:sldId id="313"/>
            <p14:sldId id="1543"/>
            <p14:sldId id="1556"/>
            <p14:sldId id="1557"/>
            <p14:sldId id="1540"/>
            <p14:sldId id="1539"/>
            <p14:sldId id="1541"/>
            <p14:sldId id="1542"/>
            <p14:sldId id="257"/>
            <p14:sldId id="258"/>
            <p14:sldId id="259"/>
            <p14:sldId id="260"/>
            <p14:sldId id="261"/>
            <p14:sldId id="262"/>
            <p14:sldId id="263"/>
            <p14:sldId id="264"/>
            <p14:sldId id="1544"/>
            <p14:sldId id="1559"/>
            <p14:sldId id="1560"/>
            <p14:sldId id="287"/>
            <p14:sldId id="1535"/>
            <p14:sldId id="271"/>
            <p14:sldId id="272"/>
            <p14:sldId id="314"/>
            <p14:sldId id="1550"/>
            <p14:sldId id="1551"/>
            <p14:sldId id="315"/>
            <p14:sldId id="297"/>
            <p14:sldId id="1545"/>
            <p14:sldId id="1547"/>
            <p14:sldId id="1546"/>
            <p14:sldId id="1537"/>
            <p14:sldId id="280"/>
            <p14:sldId id="1558"/>
            <p14:sldId id="316"/>
            <p14:sldId id="318"/>
            <p14:sldId id="1553"/>
            <p14:sldId id="1555"/>
            <p14:sldId id="1554"/>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65" d="100"/>
          <a:sy n="65" d="100"/>
        </p:scale>
        <p:origin x="90"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0CCEC-0E5A-44B4-80AD-D7B75D2CF567}" type="datetimeFigureOut">
              <a:rPr lang="el-GR" smtClean="0"/>
              <a:t>9/12/2024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DD9A0-A1E5-4819-8240-031C9D5B2FA4}" type="slidenum">
              <a:rPr lang="el-GR" smtClean="0"/>
              <a:t>‹#›</a:t>
            </a:fld>
            <a:endParaRPr lang="el-GR"/>
          </a:p>
        </p:txBody>
      </p:sp>
    </p:spTree>
    <p:extLst>
      <p:ext uri="{BB962C8B-B14F-4D97-AF65-F5344CB8AC3E}">
        <p14:creationId xmlns:p14="http://schemas.microsoft.com/office/powerpoint/2010/main" val="215439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2BDEE-4B94-4B7D-B72E-0FA06979B579}" type="slidenum">
              <a:rPr lang="en-US" smtClean="0"/>
              <a:t>23</a:t>
            </a:fld>
            <a:endParaRPr lang="en-US"/>
          </a:p>
        </p:txBody>
      </p:sp>
    </p:spTree>
    <p:extLst>
      <p:ext uri="{BB962C8B-B14F-4D97-AF65-F5344CB8AC3E}">
        <p14:creationId xmlns:p14="http://schemas.microsoft.com/office/powerpoint/2010/main" val="95027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2BDEE-4B94-4B7D-B72E-0FA06979B579}" type="slidenum">
              <a:rPr lang="en-US" smtClean="0"/>
              <a:t>24</a:t>
            </a:fld>
            <a:endParaRPr lang="en-US"/>
          </a:p>
        </p:txBody>
      </p:sp>
    </p:spTree>
    <p:extLst>
      <p:ext uri="{BB962C8B-B14F-4D97-AF65-F5344CB8AC3E}">
        <p14:creationId xmlns:p14="http://schemas.microsoft.com/office/powerpoint/2010/main" val="271114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2BDEE-4B94-4B7D-B72E-0FA06979B579}" type="slidenum">
              <a:rPr lang="en-US" smtClean="0"/>
              <a:t>34</a:t>
            </a:fld>
            <a:endParaRPr lang="en-US"/>
          </a:p>
        </p:txBody>
      </p:sp>
    </p:spTree>
    <p:extLst>
      <p:ext uri="{BB962C8B-B14F-4D97-AF65-F5344CB8AC3E}">
        <p14:creationId xmlns:p14="http://schemas.microsoft.com/office/powerpoint/2010/main" val="89116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69DC13-BC40-EA7C-49E6-C6F2FA61AE7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FD53DAF-277C-DA27-855F-6F91DDC41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F07BA96-B6D8-230D-CEC9-91D9471C2CC9}"/>
              </a:ext>
            </a:extLst>
          </p:cNvPr>
          <p:cNvSpPr>
            <a:spLocks noGrp="1"/>
          </p:cNvSpPr>
          <p:nvPr>
            <p:ph type="dt" sz="half" idx="10"/>
          </p:nvPr>
        </p:nvSpPr>
        <p:spPr/>
        <p:txBody>
          <a:bodyPr/>
          <a:lstStyle/>
          <a:p>
            <a:fld id="{7C3E8556-6F5A-4267-8A40-DB88194DCFDB}" type="datetimeFigureOut">
              <a:rPr lang="el-GR" smtClean="0"/>
              <a:t>9/12/2024</a:t>
            </a:fld>
            <a:endParaRPr lang="el-GR"/>
          </a:p>
        </p:txBody>
      </p:sp>
      <p:sp>
        <p:nvSpPr>
          <p:cNvPr id="5" name="Θέση υποσέλιδου 4">
            <a:extLst>
              <a:ext uri="{FF2B5EF4-FFF2-40B4-BE49-F238E27FC236}">
                <a16:creationId xmlns:a16="http://schemas.microsoft.com/office/drawing/2014/main" id="{B2C9243B-04B9-19DA-A4D9-37A27879C2F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A4DE324-5384-1ECD-372F-9563B21A60D2}"/>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195463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2C02FB-69FC-0068-486C-EEF3799491E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97D8B0A-5CC3-D088-7053-FB6FBFE0699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477E0C2-CC75-6CE4-783D-466D67B1E5FD}"/>
              </a:ext>
            </a:extLst>
          </p:cNvPr>
          <p:cNvSpPr>
            <a:spLocks noGrp="1"/>
          </p:cNvSpPr>
          <p:nvPr>
            <p:ph type="dt" sz="half" idx="10"/>
          </p:nvPr>
        </p:nvSpPr>
        <p:spPr/>
        <p:txBody>
          <a:bodyPr/>
          <a:lstStyle/>
          <a:p>
            <a:fld id="{7C3E8556-6F5A-4267-8A40-DB88194DCFDB}" type="datetimeFigureOut">
              <a:rPr lang="el-GR" smtClean="0"/>
              <a:t>9/12/2024</a:t>
            </a:fld>
            <a:endParaRPr lang="el-GR"/>
          </a:p>
        </p:txBody>
      </p:sp>
      <p:sp>
        <p:nvSpPr>
          <p:cNvPr id="5" name="Θέση υποσέλιδου 4">
            <a:extLst>
              <a:ext uri="{FF2B5EF4-FFF2-40B4-BE49-F238E27FC236}">
                <a16:creationId xmlns:a16="http://schemas.microsoft.com/office/drawing/2014/main" id="{0C4414D2-651F-9E38-8739-1E0276C2016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C89F8BF-B1EE-49FC-0E9D-DBA8BE28A8A4}"/>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277306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E562900-39A8-672C-0367-A6085AC6758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336A623-F664-7595-7671-BA7DB44F709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E360619-358B-EAD7-668E-07825CE9DE0D}"/>
              </a:ext>
            </a:extLst>
          </p:cNvPr>
          <p:cNvSpPr>
            <a:spLocks noGrp="1"/>
          </p:cNvSpPr>
          <p:nvPr>
            <p:ph type="dt" sz="half" idx="10"/>
          </p:nvPr>
        </p:nvSpPr>
        <p:spPr/>
        <p:txBody>
          <a:bodyPr/>
          <a:lstStyle/>
          <a:p>
            <a:fld id="{7C3E8556-6F5A-4267-8A40-DB88194DCFDB}" type="datetimeFigureOut">
              <a:rPr lang="el-GR" smtClean="0"/>
              <a:t>9/12/2024</a:t>
            </a:fld>
            <a:endParaRPr lang="el-GR"/>
          </a:p>
        </p:txBody>
      </p:sp>
      <p:sp>
        <p:nvSpPr>
          <p:cNvPr id="5" name="Θέση υποσέλιδου 4">
            <a:extLst>
              <a:ext uri="{FF2B5EF4-FFF2-40B4-BE49-F238E27FC236}">
                <a16:creationId xmlns:a16="http://schemas.microsoft.com/office/drawing/2014/main" id="{25E4A769-76F8-C796-B7DB-FFF9FA9FC8D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FC36EE2-0588-4373-2F9D-346714F6B9D9}"/>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371991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6B7F0B-F250-36E4-CC22-2D07A416DFF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9A03AF3-012B-3878-D449-96A4BA430FC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53FD497-ECC9-223F-680E-CC8584D8387F}"/>
              </a:ext>
            </a:extLst>
          </p:cNvPr>
          <p:cNvSpPr>
            <a:spLocks noGrp="1"/>
          </p:cNvSpPr>
          <p:nvPr>
            <p:ph type="dt" sz="half" idx="10"/>
          </p:nvPr>
        </p:nvSpPr>
        <p:spPr/>
        <p:txBody>
          <a:bodyPr/>
          <a:lstStyle/>
          <a:p>
            <a:fld id="{7C3E8556-6F5A-4267-8A40-DB88194DCFDB}" type="datetimeFigureOut">
              <a:rPr lang="el-GR" smtClean="0"/>
              <a:t>9/12/2024</a:t>
            </a:fld>
            <a:endParaRPr lang="el-GR"/>
          </a:p>
        </p:txBody>
      </p:sp>
      <p:sp>
        <p:nvSpPr>
          <p:cNvPr id="5" name="Θέση υποσέλιδου 4">
            <a:extLst>
              <a:ext uri="{FF2B5EF4-FFF2-40B4-BE49-F238E27FC236}">
                <a16:creationId xmlns:a16="http://schemas.microsoft.com/office/drawing/2014/main" id="{8E132E60-6869-8AC7-9C2E-F05B5FA3472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E376A62-90E8-94D2-6042-3A2C4784DE95}"/>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246082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CD6DD4-F19B-5AD0-EC56-FFEDD3D2D52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4799211-E65F-F5CA-F3B1-3FB50F347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179F564-08A6-2D55-4D10-53FCD4A50820}"/>
              </a:ext>
            </a:extLst>
          </p:cNvPr>
          <p:cNvSpPr>
            <a:spLocks noGrp="1"/>
          </p:cNvSpPr>
          <p:nvPr>
            <p:ph type="dt" sz="half" idx="10"/>
          </p:nvPr>
        </p:nvSpPr>
        <p:spPr/>
        <p:txBody>
          <a:bodyPr/>
          <a:lstStyle/>
          <a:p>
            <a:fld id="{7C3E8556-6F5A-4267-8A40-DB88194DCFDB}" type="datetimeFigureOut">
              <a:rPr lang="el-GR" smtClean="0"/>
              <a:t>9/12/2024</a:t>
            </a:fld>
            <a:endParaRPr lang="el-GR"/>
          </a:p>
        </p:txBody>
      </p:sp>
      <p:sp>
        <p:nvSpPr>
          <p:cNvPr id="5" name="Θέση υποσέλιδου 4">
            <a:extLst>
              <a:ext uri="{FF2B5EF4-FFF2-40B4-BE49-F238E27FC236}">
                <a16:creationId xmlns:a16="http://schemas.microsoft.com/office/drawing/2014/main" id="{C3AB3A49-DCB5-76A0-C9F7-F470B681866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57AE177-EEF7-0CE4-256B-BF4A443BF01E}"/>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127009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9BF905-DAF6-7324-4201-8750D9C0069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C606663-F96A-EACB-C68F-3F991A3557E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ADF51E5-B871-E47D-82C1-78336EDF4FA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4ED0BA3-BB06-E714-7B5F-BA14B4AEBC09}"/>
              </a:ext>
            </a:extLst>
          </p:cNvPr>
          <p:cNvSpPr>
            <a:spLocks noGrp="1"/>
          </p:cNvSpPr>
          <p:nvPr>
            <p:ph type="dt" sz="half" idx="10"/>
          </p:nvPr>
        </p:nvSpPr>
        <p:spPr/>
        <p:txBody>
          <a:bodyPr/>
          <a:lstStyle/>
          <a:p>
            <a:fld id="{7C3E8556-6F5A-4267-8A40-DB88194DCFDB}" type="datetimeFigureOut">
              <a:rPr lang="el-GR" smtClean="0"/>
              <a:t>9/12/2024</a:t>
            </a:fld>
            <a:endParaRPr lang="el-GR"/>
          </a:p>
        </p:txBody>
      </p:sp>
      <p:sp>
        <p:nvSpPr>
          <p:cNvPr id="6" name="Θέση υποσέλιδου 5">
            <a:extLst>
              <a:ext uri="{FF2B5EF4-FFF2-40B4-BE49-F238E27FC236}">
                <a16:creationId xmlns:a16="http://schemas.microsoft.com/office/drawing/2014/main" id="{34C4D7ED-245C-3B54-15BB-4A4A019F700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2057CC7-A83E-FBCA-6E87-FAF0F002E0C7}"/>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177926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56E86C-F7C1-12D8-AAF1-DBEE4991AE7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F7C354D-549A-A265-E9F3-981D9C411A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C7062C9B-E841-B90E-7451-6A55A67496E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E3B9A77-B9B8-184A-E82E-D985CABEE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9F931B5-763A-134A-C522-3AA7FEA7E0A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9E32557-D156-6AD5-4E43-F9ECDC4F3A47}"/>
              </a:ext>
            </a:extLst>
          </p:cNvPr>
          <p:cNvSpPr>
            <a:spLocks noGrp="1"/>
          </p:cNvSpPr>
          <p:nvPr>
            <p:ph type="dt" sz="half" idx="10"/>
          </p:nvPr>
        </p:nvSpPr>
        <p:spPr/>
        <p:txBody>
          <a:bodyPr/>
          <a:lstStyle/>
          <a:p>
            <a:fld id="{7C3E8556-6F5A-4267-8A40-DB88194DCFDB}" type="datetimeFigureOut">
              <a:rPr lang="el-GR" smtClean="0"/>
              <a:t>9/12/2024</a:t>
            </a:fld>
            <a:endParaRPr lang="el-GR"/>
          </a:p>
        </p:txBody>
      </p:sp>
      <p:sp>
        <p:nvSpPr>
          <p:cNvPr id="8" name="Θέση υποσέλιδου 7">
            <a:extLst>
              <a:ext uri="{FF2B5EF4-FFF2-40B4-BE49-F238E27FC236}">
                <a16:creationId xmlns:a16="http://schemas.microsoft.com/office/drawing/2014/main" id="{DCE20F53-A818-DAF1-901E-4ADA2C9B14F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6E0D0EB-9690-4EDF-62C5-704313BF2219}"/>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102488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81DF5B-8BED-4730-1E39-9B7EB5CBB48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806B0F5-8FB0-450D-D15A-E8BA12F2CDBA}"/>
              </a:ext>
            </a:extLst>
          </p:cNvPr>
          <p:cNvSpPr>
            <a:spLocks noGrp="1"/>
          </p:cNvSpPr>
          <p:nvPr>
            <p:ph type="dt" sz="half" idx="10"/>
          </p:nvPr>
        </p:nvSpPr>
        <p:spPr/>
        <p:txBody>
          <a:bodyPr/>
          <a:lstStyle/>
          <a:p>
            <a:fld id="{7C3E8556-6F5A-4267-8A40-DB88194DCFDB}" type="datetimeFigureOut">
              <a:rPr lang="el-GR" smtClean="0"/>
              <a:t>9/12/2024</a:t>
            </a:fld>
            <a:endParaRPr lang="el-GR"/>
          </a:p>
        </p:txBody>
      </p:sp>
      <p:sp>
        <p:nvSpPr>
          <p:cNvPr id="4" name="Θέση υποσέλιδου 3">
            <a:extLst>
              <a:ext uri="{FF2B5EF4-FFF2-40B4-BE49-F238E27FC236}">
                <a16:creationId xmlns:a16="http://schemas.microsoft.com/office/drawing/2014/main" id="{91663C81-2B4A-74B6-5670-0F11FBD7620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95A911C-3F4F-57E0-04D0-B25C71F516E0}"/>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37508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DE2888E-9228-6D5C-A680-29712D249435}"/>
              </a:ext>
            </a:extLst>
          </p:cNvPr>
          <p:cNvSpPr>
            <a:spLocks noGrp="1"/>
          </p:cNvSpPr>
          <p:nvPr>
            <p:ph type="dt" sz="half" idx="10"/>
          </p:nvPr>
        </p:nvSpPr>
        <p:spPr/>
        <p:txBody>
          <a:bodyPr/>
          <a:lstStyle/>
          <a:p>
            <a:fld id="{7C3E8556-6F5A-4267-8A40-DB88194DCFDB}" type="datetimeFigureOut">
              <a:rPr lang="el-GR" smtClean="0"/>
              <a:t>9/12/2024</a:t>
            </a:fld>
            <a:endParaRPr lang="el-GR"/>
          </a:p>
        </p:txBody>
      </p:sp>
      <p:sp>
        <p:nvSpPr>
          <p:cNvPr id="3" name="Θέση υποσέλιδου 2">
            <a:extLst>
              <a:ext uri="{FF2B5EF4-FFF2-40B4-BE49-F238E27FC236}">
                <a16:creationId xmlns:a16="http://schemas.microsoft.com/office/drawing/2014/main" id="{07B6CD3B-6102-26AD-7523-F62D8605E64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32A4992-65E0-9FB8-D584-BAB62EF66D7F}"/>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315641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686B04-BFA6-B73A-F8B4-E8D4B6F1EF2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7AB8ED2-D837-2AA5-A485-6B4619B95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5AFDF4E-A5F0-AABB-725C-2209246E9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6598FC5-5C90-AB3E-4139-D45FF40606D4}"/>
              </a:ext>
            </a:extLst>
          </p:cNvPr>
          <p:cNvSpPr>
            <a:spLocks noGrp="1"/>
          </p:cNvSpPr>
          <p:nvPr>
            <p:ph type="dt" sz="half" idx="10"/>
          </p:nvPr>
        </p:nvSpPr>
        <p:spPr/>
        <p:txBody>
          <a:bodyPr/>
          <a:lstStyle/>
          <a:p>
            <a:fld id="{7C3E8556-6F5A-4267-8A40-DB88194DCFDB}" type="datetimeFigureOut">
              <a:rPr lang="el-GR" smtClean="0"/>
              <a:t>9/12/2024</a:t>
            </a:fld>
            <a:endParaRPr lang="el-GR"/>
          </a:p>
        </p:txBody>
      </p:sp>
      <p:sp>
        <p:nvSpPr>
          <p:cNvPr id="6" name="Θέση υποσέλιδου 5">
            <a:extLst>
              <a:ext uri="{FF2B5EF4-FFF2-40B4-BE49-F238E27FC236}">
                <a16:creationId xmlns:a16="http://schemas.microsoft.com/office/drawing/2014/main" id="{7229BC79-C114-34A4-7CEA-E44263BB275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DE7D675-69B7-C937-CBFE-75A105D44EA9}"/>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382424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0EBD08-C600-B8FF-6C40-F9F5D1AD08B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801D894-FBAA-B6A6-08FB-FB0E9BE23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E9A1A08-3938-8542-479A-C3E5C02D4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B50E788-9F78-7AFA-B6F9-BBFE115E6388}"/>
              </a:ext>
            </a:extLst>
          </p:cNvPr>
          <p:cNvSpPr>
            <a:spLocks noGrp="1"/>
          </p:cNvSpPr>
          <p:nvPr>
            <p:ph type="dt" sz="half" idx="10"/>
          </p:nvPr>
        </p:nvSpPr>
        <p:spPr/>
        <p:txBody>
          <a:bodyPr/>
          <a:lstStyle/>
          <a:p>
            <a:fld id="{7C3E8556-6F5A-4267-8A40-DB88194DCFDB}" type="datetimeFigureOut">
              <a:rPr lang="el-GR" smtClean="0"/>
              <a:t>9/12/2024</a:t>
            </a:fld>
            <a:endParaRPr lang="el-GR"/>
          </a:p>
        </p:txBody>
      </p:sp>
      <p:sp>
        <p:nvSpPr>
          <p:cNvPr id="6" name="Θέση υποσέλιδου 5">
            <a:extLst>
              <a:ext uri="{FF2B5EF4-FFF2-40B4-BE49-F238E27FC236}">
                <a16:creationId xmlns:a16="http://schemas.microsoft.com/office/drawing/2014/main" id="{17F57F92-AED8-047D-A39E-7C0A664A554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E6594B4-4399-713B-DF03-F4CA96DAB40C}"/>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63174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A692E86-0A1B-0331-C640-594539ECE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47B48B3-4FC2-DFBA-01A7-5D63334509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F11C42B-CF5B-2665-2AE7-C1E0D4C257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E8556-6F5A-4267-8A40-DB88194DCFDB}" type="datetimeFigureOut">
              <a:rPr lang="el-GR" smtClean="0"/>
              <a:t>9/12/2024</a:t>
            </a:fld>
            <a:endParaRPr lang="el-GR"/>
          </a:p>
        </p:txBody>
      </p:sp>
      <p:sp>
        <p:nvSpPr>
          <p:cNvPr id="5" name="Θέση υποσέλιδου 4">
            <a:extLst>
              <a:ext uri="{FF2B5EF4-FFF2-40B4-BE49-F238E27FC236}">
                <a16:creationId xmlns:a16="http://schemas.microsoft.com/office/drawing/2014/main" id="{F24FC214-FCE2-00DC-0DB2-6774B2C086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235F476-F004-A5FF-52FD-09BBA4C644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CD844-35C6-4D5B-B034-4C332B735F67}" type="slidenum">
              <a:rPr lang="el-GR" smtClean="0"/>
              <a:t>‹#›</a:t>
            </a:fld>
            <a:endParaRPr lang="el-GR"/>
          </a:p>
        </p:txBody>
      </p:sp>
    </p:spTree>
    <p:extLst>
      <p:ext uri="{BB962C8B-B14F-4D97-AF65-F5344CB8AC3E}">
        <p14:creationId xmlns:p14="http://schemas.microsoft.com/office/powerpoint/2010/main" val="268917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A6364E-7AB9-6818-7B5D-34430E53E167}"/>
              </a:ext>
            </a:extLst>
          </p:cNvPr>
          <p:cNvSpPr>
            <a:spLocks noGrp="1"/>
          </p:cNvSpPr>
          <p:nvPr>
            <p:ph type="ctrTitle"/>
          </p:nvPr>
        </p:nvSpPr>
        <p:spPr>
          <a:xfrm>
            <a:off x="1373172" y="3429000"/>
            <a:ext cx="9144000" cy="2387600"/>
          </a:xfrm>
        </p:spPr>
        <p:txBody>
          <a:bodyPr>
            <a:noAutofit/>
          </a:bodyPr>
          <a:lstStyle/>
          <a:p>
            <a:r>
              <a:rPr lang="el-GR" sz="5400" i="1"/>
              <a:t>Τροποποίηση Παραγόντων Τρόπου Ζωής: </a:t>
            </a:r>
            <a:r>
              <a:rPr lang="el-GR" sz="5400" i="1" dirty="0"/>
              <a:t>Ειδικές δίαιτες στο ΣΔ</a:t>
            </a:r>
            <a:br>
              <a:rPr lang="el-GR" sz="5400" i="1" dirty="0"/>
            </a:br>
            <a:endParaRPr lang="el-GR" sz="5400" i="1" dirty="0"/>
          </a:p>
        </p:txBody>
      </p:sp>
      <p:sp>
        <p:nvSpPr>
          <p:cNvPr id="3" name="Υπότιτλος 2">
            <a:extLst>
              <a:ext uri="{FF2B5EF4-FFF2-40B4-BE49-F238E27FC236}">
                <a16:creationId xmlns:a16="http://schemas.microsoft.com/office/drawing/2014/main" id="{30B5BA85-42A1-57D6-8D6A-572B33BC5FAC}"/>
              </a:ext>
            </a:extLst>
          </p:cNvPr>
          <p:cNvSpPr>
            <a:spLocks noGrp="1"/>
          </p:cNvSpPr>
          <p:nvPr>
            <p:ph type="subTitle" idx="1"/>
          </p:nvPr>
        </p:nvSpPr>
        <p:spPr>
          <a:xfrm>
            <a:off x="1524000" y="5202238"/>
            <a:ext cx="9144000" cy="1655762"/>
          </a:xfrm>
        </p:spPr>
        <p:txBody>
          <a:bodyPr/>
          <a:lstStyle/>
          <a:p>
            <a:r>
              <a:rPr lang="el-GR" b="1" dirty="0"/>
              <a:t>Βαβουρανάκη Γεωργία</a:t>
            </a:r>
          </a:p>
          <a:p>
            <a:r>
              <a:rPr lang="el-GR" b="1" dirty="0"/>
              <a:t>Διαιτολόγος-Διατροφολόγος, Διδάκτωρ ΕΚΠΑ</a:t>
            </a:r>
          </a:p>
        </p:txBody>
      </p:sp>
    </p:spTree>
    <p:extLst>
      <p:ext uri="{BB962C8B-B14F-4D97-AF65-F5344CB8AC3E}">
        <p14:creationId xmlns:p14="http://schemas.microsoft.com/office/powerpoint/2010/main" val="30063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FC24A2-8D1D-8E23-73DB-B2320E6714B7}"/>
              </a:ext>
            </a:extLst>
          </p:cNvPr>
          <p:cNvSpPr>
            <a:spLocks noGrp="1"/>
          </p:cNvSpPr>
          <p:nvPr>
            <p:ph type="title"/>
          </p:nvPr>
        </p:nvSpPr>
        <p:spPr/>
        <p:txBody>
          <a:bodyPr/>
          <a:lstStyle/>
          <a:p>
            <a:pPr algn="ctr"/>
            <a:r>
              <a:rPr lang="el-GR" dirty="0"/>
              <a:t>Τρόποι </a:t>
            </a:r>
            <a:r>
              <a:rPr lang="el-GR" b="1" dirty="0">
                <a:latin typeface="+mn-lt"/>
              </a:rPr>
              <a:t>παρέμβασης</a:t>
            </a:r>
            <a:r>
              <a:rPr lang="el-GR" dirty="0"/>
              <a:t> στο ΣΔ</a:t>
            </a:r>
          </a:p>
        </p:txBody>
      </p:sp>
      <p:sp>
        <p:nvSpPr>
          <p:cNvPr id="3" name="Θέση περιεχομένου 2">
            <a:extLst>
              <a:ext uri="{FF2B5EF4-FFF2-40B4-BE49-F238E27FC236}">
                <a16:creationId xmlns:a16="http://schemas.microsoft.com/office/drawing/2014/main" id="{109FE7D7-5718-0187-0C2C-2711E775958D}"/>
              </a:ext>
            </a:extLst>
          </p:cNvPr>
          <p:cNvSpPr>
            <a:spLocks noGrp="1"/>
          </p:cNvSpPr>
          <p:nvPr>
            <p:ph idx="1"/>
          </p:nvPr>
        </p:nvSpPr>
        <p:spPr/>
        <p:txBody>
          <a:bodyPr>
            <a:normAutofit fontScale="85000" lnSpcReduction="10000"/>
          </a:bodyPr>
          <a:lstStyle/>
          <a:p>
            <a:pPr algn="just"/>
            <a:r>
              <a:rPr lang="el-GR" dirty="0"/>
              <a:t>Προγράμματα υγιεινοδιαιτητικής παρέμβασης</a:t>
            </a:r>
          </a:p>
          <a:p>
            <a:pPr marL="0" indent="0" algn="just">
              <a:buNone/>
            </a:pPr>
            <a:endParaRPr lang="el-GR" dirty="0"/>
          </a:p>
          <a:p>
            <a:pPr algn="just"/>
            <a:r>
              <a:rPr lang="el-GR" dirty="0"/>
              <a:t>Μείωση του σωματικού βάρους κατά τουλάχιστον 5%, εφόσον είναι αυξημένο</a:t>
            </a:r>
          </a:p>
          <a:p>
            <a:pPr marL="0" indent="0" algn="just">
              <a:buNone/>
            </a:pPr>
            <a:endParaRPr lang="el-GR" dirty="0"/>
          </a:p>
          <a:p>
            <a:pPr algn="just"/>
            <a:r>
              <a:rPr lang="el-GR" dirty="0"/>
              <a:t>Μείωση του ολικού λίπους σε &lt;30% της ημερήσιας ενεργειακής πρόσληψης</a:t>
            </a:r>
          </a:p>
          <a:p>
            <a:pPr marL="0" indent="0" algn="just">
              <a:buNone/>
            </a:pPr>
            <a:endParaRPr lang="el-GR" dirty="0"/>
          </a:p>
          <a:p>
            <a:pPr algn="just"/>
            <a:r>
              <a:rPr lang="el-GR" dirty="0"/>
              <a:t>Μείωση του κεκορεσμένου λίπους (συμπεριλαμβανομένων και των </a:t>
            </a:r>
            <a:r>
              <a:rPr lang="en-GB" dirty="0"/>
              <a:t>trans </a:t>
            </a:r>
            <a:r>
              <a:rPr lang="el-GR" dirty="0"/>
              <a:t> λιπαρών οξέων) σε &lt;10% της ημερήσιας ενεργειακής πρόσληψης</a:t>
            </a:r>
          </a:p>
          <a:p>
            <a:pPr marL="0" indent="0" algn="just">
              <a:buNone/>
            </a:pPr>
            <a:endParaRPr lang="el-GR" dirty="0"/>
          </a:p>
          <a:p>
            <a:pPr algn="just"/>
            <a:r>
              <a:rPr lang="el-GR" dirty="0"/>
              <a:t>Αύξηση της πρόσληψης φυτικών ινών (τουλάχιστον 25-35 </a:t>
            </a:r>
            <a:r>
              <a:rPr lang="en-GB" dirty="0"/>
              <a:t>g</a:t>
            </a:r>
            <a:r>
              <a:rPr lang="el-GR" dirty="0"/>
              <a:t> ημερησίως)</a:t>
            </a:r>
          </a:p>
        </p:txBody>
      </p:sp>
    </p:spTree>
    <p:extLst>
      <p:ext uri="{BB962C8B-B14F-4D97-AF65-F5344CB8AC3E}">
        <p14:creationId xmlns:p14="http://schemas.microsoft.com/office/powerpoint/2010/main" val="3854434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5912-2876-155C-BC45-756704F2ECB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B5F3498-1F13-3A7C-ED64-188D343D5055}"/>
              </a:ext>
            </a:extLst>
          </p:cNvPr>
          <p:cNvSpPr>
            <a:spLocks noGrp="1"/>
          </p:cNvSpPr>
          <p:nvPr>
            <p:ph type="title"/>
          </p:nvPr>
        </p:nvSpPr>
        <p:spPr/>
        <p:txBody>
          <a:bodyPr/>
          <a:lstStyle/>
          <a:p>
            <a:pPr algn="ctr"/>
            <a:r>
              <a:rPr lang="el-GR" dirty="0"/>
              <a:t>Τρόποι </a:t>
            </a:r>
            <a:r>
              <a:rPr lang="el-GR" b="1" dirty="0">
                <a:latin typeface="+mn-lt"/>
              </a:rPr>
              <a:t>παρέμβασης</a:t>
            </a:r>
            <a:r>
              <a:rPr lang="el-GR" dirty="0"/>
              <a:t> στο ΣΔ</a:t>
            </a:r>
          </a:p>
        </p:txBody>
      </p:sp>
      <p:sp>
        <p:nvSpPr>
          <p:cNvPr id="3" name="Θέση περιεχομένου 2">
            <a:extLst>
              <a:ext uri="{FF2B5EF4-FFF2-40B4-BE49-F238E27FC236}">
                <a16:creationId xmlns:a16="http://schemas.microsoft.com/office/drawing/2014/main" id="{33E4E9F3-5CAA-4970-4853-329C08A617B3}"/>
              </a:ext>
            </a:extLst>
          </p:cNvPr>
          <p:cNvSpPr>
            <a:spLocks noGrp="1"/>
          </p:cNvSpPr>
          <p:nvPr>
            <p:ph idx="1"/>
          </p:nvPr>
        </p:nvSpPr>
        <p:spPr>
          <a:xfrm>
            <a:off x="631597" y="1825625"/>
            <a:ext cx="10850250" cy="4351338"/>
          </a:xfrm>
        </p:spPr>
        <p:txBody>
          <a:bodyPr>
            <a:normAutofit/>
          </a:bodyPr>
          <a:lstStyle/>
          <a:p>
            <a:pPr algn="just">
              <a:lnSpc>
                <a:spcPct val="100000"/>
              </a:lnSpc>
            </a:pPr>
            <a:r>
              <a:rPr lang="el-GR" sz="2000" dirty="0">
                <a:latin typeface="Arial" panose="020B0604020202020204" pitchFamily="34" charset="0"/>
                <a:cs typeface="Arial" panose="020B0604020202020204" pitchFamily="34" charset="0"/>
              </a:rPr>
              <a:t>Σωματική δραστηριότητα τουλάχιστον 3</a:t>
            </a:r>
            <a:r>
              <a:rPr lang="en-GB" sz="2000" dirty="0">
                <a:latin typeface="Arial" panose="020B0604020202020204" pitchFamily="34" charset="0"/>
                <a:cs typeface="Arial" panose="020B0604020202020204" pitchFamily="34" charset="0"/>
              </a:rPr>
              <a:t>0</a:t>
            </a:r>
            <a:r>
              <a:rPr lang="el-GR" sz="2000" dirty="0">
                <a:latin typeface="Arial" panose="020B0604020202020204" pitchFamily="34" charset="0"/>
                <a:cs typeface="Arial" panose="020B0604020202020204" pitchFamily="34" charset="0"/>
              </a:rPr>
              <a:t> λεπτά μέτριας έντασης άσκηση ημερησίως, τουλάχιστον 4 φορές την εβδομάδα.</a:t>
            </a:r>
          </a:p>
          <a:p>
            <a:pPr algn="just">
              <a:lnSpc>
                <a:spcPct val="100000"/>
              </a:lnSpc>
            </a:pPr>
            <a:endParaRPr lang="en-GB" sz="2000" dirty="0">
              <a:latin typeface="Arial" panose="020B0604020202020204" pitchFamily="34" charset="0"/>
              <a:cs typeface="Arial" panose="020B0604020202020204" pitchFamily="34" charset="0"/>
            </a:endParaRPr>
          </a:p>
          <a:p>
            <a:pPr marL="0" indent="0" algn="just">
              <a:lnSpc>
                <a:spcPct val="100000"/>
              </a:lnSpc>
              <a:buNone/>
            </a:pPr>
            <a:endParaRPr lang="el-GR" sz="2000" dirty="0">
              <a:latin typeface="Arial" panose="020B0604020202020204" pitchFamily="34" charset="0"/>
              <a:cs typeface="Arial" panose="020B0604020202020204" pitchFamily="34" charset="0"/>
            </a:endParaRPr>
          </a:p>
          <a:p>
            <a:pPr algn="just">
              <a:lnSpc>
                <a:spcPct val="100000"/>
              </a:lnSpc>
            </a:pPr>
            <a:r>
              <a:rPr lang="el-GR" sz="2000" dirty="0">
                <a:latin typeface="Arial" panose="020B0604020202020204" pitchFamily="34" charset="0"/>
                <a:cs typeface="Arial" panose="020B0604020202020204" pitchFamily="34" charset="0"/>
              </a:rPr>
              <a:t>Ιδιαίτερα σημαντική συνιστώσα των </a:t>
            </a:r>
            <a:r>
              <a:rPr lang="el-GR" sz="2000" b="1" dirty="0">
                <a:latin typeface="Arial" panose="020B0604020202020204" pitchFamily="34" charset="0"/>
                <a:cs typeface="Arial" panose="020B0604020202020204" pitchFamily="34" charset="0"/>
              </a:rPr>
              <a:t>προγραμμάτων πρόληψης </a:t>
            </a:r>
            <a:r>
              <a:rPr lang="el-GR" sz="2000" dirty="0">
                <a:latin typeface="Arial" panose="020B0604020202020204" pitchFamily="34" charset="0"/>
                <a:cs typeface="Arial" panose="020B0604020202020204" pitchFamily="34" charset="0"/>
              </a:rPr>
              <a:t>πρέπει να είναι η </a:t>
            </a:r>
            <a:r>
              <a:rPr lang="el-GR" sz="2000" b="1" dirty="0">
                <a:latin typeface="Arial" panose="020B0604020202020204" pitchFamily="34" charset="0"/>
                <a:cs typeface="Arial" panose="020B0604020202020204" pitchFamily="34" charset="0"/>
              </a:rPr>
              <a:t>εκπαίδευση </a:t>
            </a:r>
            <a:r>
              <a:rPr lang="el-GR" sz="2000" dirty="0">
                <a:latin typeface="Arial" panose="020B0604020202020204" pitchFamily="34" charset="0"/>
                <a:cs typeface="Arial" panose="020B0604020202020204" pitchFamily="34" charset="0"/>
              </a:rPr>
              <a:t>με στόχο την προσπάθεια </a:t>
            </a:r>
            <a:r>
              <a:rPr lang="el-GR" sz="2000" b="1" dirty="0">
                <a:latin typeface="Arial" panose="020B0604020202020204" pitchFamily="34" charset="0"/>
                <a:cs typeface="Arial" panose="020B0604020202020204" pitchFamily="34" charset="0"/>
              </a:rPr>
              <a:t>αλλαγή του τρόπου σκέψης και συμπεριφοράς των ατόμων προκειμένου να αυξηθεί η πιθανότητα υιοθέτησης και εφαρμογής των παραπάνω συστάσεων.</a:t>
            </a:r>
          </a:p>
        </p:txBody>
      </p:sp>
    </p:spTree>
    <p:extLst>
      <p:ext uri="{BB962C8B-B14F-4D97-AF65-F5344CB8AC3E}">
        <p14:creationId xmlns:p14="http://schemas.microsoft.com/office/powerpoint/2010/main" val="424769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0EB6CD-0C77-272C-CEDF-D055985DBAC5}"/>
              </a:ext>
            </a:extLst>
          </p:cNvPr>
          <p:cNvSpPr>
            <a:spLocks noGrp="1"/>
          </p:cNvSpPr>
          <p:nvPr>
            <p:ph type="title"/>
          </p:nvPr>
        </p:nvSpPr>
        <p:spPr/>
        <p:txBody>
          <a:bodyPr/>
          <a:lstStyle/>
          <a:p>
            <a:pPr algn="ctr"/>
            <a:r>
              <a:rPr kumimoji="0" lang="el-GR" sz="4400" b="0" i="0" u="none" strike="noStrike" kern="1200" cap="none" spc="0" normalizeH="0" baseline="0" noProof="0" dirty="0">
                <a:ln>
                  <a:noFill/>
                </a:ln>
                <a:solidFill>
                  <a:prstClr val="black"/>
                </a:solidFill>
                <a:effectLst/>
                <a:uLnTx/>
                <a:uFillTx/>
                <a:latin typeface="Calibri Light" panose="020F0302020204030204"/>
                <a:ea typeface="+mj-ea"/>
                <a:cs typeface="+mj-cs"/>
              </a:rPr>
              <a:t>Τρόποι </a:t>
            </a:r>
            <a:r>
              <a:rPr kumimoji="0" lang="el-GR" sz="4400" b="1" i="0" u="none" strike="noStrike" kern="1200" cap="none" spc="0" normalizeH="0" baseline="0" noProof="0" dirty="0">
                <a:ln>
                  <a:noFill/>
                </a:ln>
                <a:solidFill>
                  <a:prstClr val="black"/>
                </a:solidFill>
                <a:effectLst/>
                <a:uLnTx/>
                <a:uFillTx/>
                <a:latin typeface="Calibri" panose="020F0502020204030204"/>
                <a:ea typeface="+mj-ea"/>
                <a:cs typeface="+mj-cs"/>
              </a:rPr>
              <a:t>παρέμβασης</a:t>
            </a:r>
            <a:r>
              <a:rPr kumimoji="0" lang="el-GR" sz="4400" b="0" i="0" u="none" strike="noStrike" kern="1200" cap="none" spc="0" normalizeH="0" baseline="0" noProof="0" dirty="0">
                <a:ln>
                  <a:noFill/>
                </a:ln>
                <a:solidFill>
                  <a:prstClr val="black"/>
                </a:solidFill>
                <a:effectLst/>
                <a:uLnTx/>
                <a:uFillTx/>
                <a:latin typeface="Calibri Light" panose="020F0302020204030204"/>
                <a:ea typeface="+mj-ea"/>
                <a:cs typeface="+mj-cs"/>
              </a:rPr>
              <a:t> στο ΣΔ</a:t>
            </a:r>
            <a:endParaRPr lang="el-GR" dirty="0"/>
          </a:p>
        </p:txBody>
      </p:sp>
      <p:sp>
        <p:nvSpPr>
          <p:cNvPr id="3" name="Θέση περιεχομένου 2">
            <a:extLst>
              <a:ext uri="{FF2B5EF4-FFF2-40B4-BE49-F238E27FC236}">
                <a16:creationId xmlns:a16="http://schemas.microsoft.com/office/drawing/2014/main" id="{69E2DBCB-3C6D-C379-05D6-45B82C371645}"/>
              </a:ext>
            </a:extLst>
          </p:cNvPr>
          <p:cNvSpPr>
            <a:spLocks noGrp="1"/>
          </p:cNvSpPr>
          <p:nvPr>
            <p:ph idx="1"/>
          </p:nvPr>
        </p:nvSpPr>
        <p:spPr/>
        <p:txBody>
          <a:bodyPr>
            <a:normAutofit/>
          </a:bodyPr>
          <a:lstStyle/>
          <a:p>
            <a:pPr algn="just">
              <a:lnSpc>
                <a:spcPct val="100000"/>
              </a:lnSpc>
            </a:pPr>
            <a:r>
              <a:rPr lang="el-GR" sz="2400" dirty="0">
                <a:latin typeface="Arial" panose="020B0604020202020204" pitchFamily="34" charset="0"/>
                <a:cs typeface="Arial" panose="020B0604020202020204" pitchFamily="34" charset="0"/>
              </a:rPr>
              <a:t>Ένα </a:t>
            </a:r>
            <a:r>
              <a:rPr lang="el-GR" sz="2400" b="1" dirty="0">
                <a:latin typeface="Arial" panose="020B0604020202020204" pitchFamily="34" charset="0"/>
                <a:cs typeface="Arial" panose="020B0604020202020204" pitchFamily="34" charset="0"/>
              </a:rPr>
              <a:t>σημαντικό χαρακτηριστικό των προγραμμάτων αλλαγής </a:t>
            </a:r>
            <a:r>
              <a:rPr lang="el-GR" sz="2400" dirty="0">
                <a:latin typeface="Arial" panose="020B0604020202020204" pitchFamily="34" charset="0"/>
                <a:cs typeface="Arial" panose="020B0604020202020204" pitchFamily="34" charset="0"/>
              </a:rPr>
              <a:t>του </a:t>
            </a:r>
            <a:r>
              <a:rPr lang="el-GR" sz="2400" b="1" dirty="0">
                <a:latin typeface="Arial" panose="020B0604020202020204" pitchFamily="34" charset="0"/>
                <a:cs typeface="Arial" panose="020B0604020202020204" pitchFamily="34" charset="0"/>
              </a:rPr>
              <a:t>τρόπου ζωής </a:t>
            </a:r>
            <a:r>
              <a:rPr lang="el-GR" sz="2400" dirty="0">
                <a:latin typeface="Arial" panose="020B0604020202020204" pitchFamily="34" charset="0"/>
                <a:cs typeface="Arial" panose="020B0604020202020204" pitchFamily="34" charset="0"/>
              </a:rPr>
              <a:t>είναι η </a:t>
            </a:r>
            <a:r>
              <a:rPr lang="el-GR" sz="2400" b="1" dirty="0">
                <a:latin typeface="Arial" panose="020B0604020202020204" pitchFamily="34" charset="0"/>
                <a:cs typeface="Arial" panose="020B0604020202020204" pitchFamily="34" charset="0"/>
              </a:rPr>
              <a:t>μακροχρόνια επίδρασή τους στην πρόληψη </a:t>
            </a:r>
            <a:r>
              <a:rPr lang="el-GR" sz="2400" dirty="0">
                <a:latin typeface="Arial" panose="020B0604020202020204" pitchFamily="34" charset="0"/>
                <a:cs typeface="Arial" panose="020B0604020202020204" pitchFamily="34" charset="0"/>
              </a:rPr>
              <a:t>(ή </a:t>
            </a:r>
            <a:r>
              <a:rPr lang="el-GR" sz="2400" b="1" dirty="0">
                <a:latin typeface="Arial" panose="020B0604020202020204" pitchFamily="34" charset="0"/>
                <a:cs typeface="Arial" panose="020B0604020202020204" pitchFamily="34" charset="0"/>
              </a:rPr>
              <a:t>καθυστέρηση</a:t>
            </a:r>
            <a:r>
              <a:rPr lang="el-GR" sz="2400" dirty="0">
                <a:latin typeface="Arial" panose="020B0604020202020204" pitchFamily="34" charset="0"/>
                <a:cs typeface="Arial" panose="020B0604020202020204" pitchFamily="34" charset="0"/>
              </a:rPr>
              <a:t>) </a:t>
            </a:r>
            <a:r>
              <a:rPr lang="el-GR" sz="2400" b="1" dirty="0">
                <a:latin typeface="Arial" panose="020B0604020202020204" pitchFamily="34" charset="0"/>
                <a:cs typeface="Arial" panose="020B0604020202020204" pitchFamily="34" charset="0"/>
              </a:rPr>
              <a:t>ανάπτυξης του ΣΔ</a:t>
            </a:r>
            <a:r>
              <a:rPr lang="el-GR" sz="2400" dirty="0">
                <a:latin typeface="Arial" panose="020B0604020202020204" pitchFamily="34" charset="0"/>
                <a:cs typeface="Arial" panose="020B0604020202020204" pitchFamily="34" charset="0"/>
              </a:rPr>
              <a:t>, ακόμα και μετά τη διακοπή του εντατικού προγράμματος.</a:t>
            </a:r>
          </a:p>
        </p:txBody>
      </p:sp>
    </p:spTree>
    <p:extLst>
      <p:ext uri="{BB962C8B-B14F-4D97-AF65-F5344CB8AC3E}">
        <p14:creationId xmlns:p14="http://schemas.microsoft.com/office/powerpoint/2010/main" val="876806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5FD011-46B7-F66C-BB11-D53FCE48BF2E}"/>
              </a:ext>
            </a:extLst>
          </p:cNvPr>
          <p:cNvSpPr>
            <a:spLocks noGrp="1"/>
          </p:cNvSpPr>
          <p:nvPr>
            <p:ph type="title"/>
          </p:nvPr>
        </p:nvSpPr>
        <p:spPr>
          <a:xfrm>
            <a:off x="813062" y="270857"/>
            <a:ext cx="10515600" cy="1325563"/>
          </a:xfrm>
        </p:spPr>
        <p:txBody>
          <a:bodyPr/>
          <a:lstStyle/>
          <a:p>
            <a:pPr algn="ctr"/>
            <a:r>
              <a:rPr lang="el-GR" dirty="0"/>
              <a:t>Δίαιτα στη </a:t>
            </a:r>
            <a:r>
              <a:rPr lang="el-GR" b="1" dirty="0">
                <a:latin typeface="+mn-lt"/>
              </a:rPr>
              <a:t>πρόληψη </a:t>
            </a:r>
            <a:r>
              <a:rPr lang="el-GR" dirty="0"/>
              <a:t>του Σακχαρώδους Διαβήτη</a:t>
            </a:r>
          </a:p>
        </p:txBody>
      </p:sp>
      <p:sp>
        <p:nvSpPr>
          <p:cNvPr id="3" name="Θέση περιεχομένου 2">
            <a:extLst>
              <a:ext uri="{FF2B5EF4-FFF2-40B4-BE49-F238E27FC236}">
                <a16:creationId xmlns:a16="http://schemas.microsoft.com/office/drawing/2014/main" id="{7038446F-A37F-BE8E-E9BA-7460626EF251}"/>
              </a:ext>
            </a:extLst>
          </p:cNvPr>
          <p:cNvSpPr>
            <a:spLocks noGrp="1"/>
          </p:cNvSpPr>
          <p:nvPr>
            <p:ph idx="1"/>
          </p:nvPr>
        </p:nvSpPr>
        <p:spPr>
          <a:xfrm>
            <a:off x="414779" y="2028302"/>
            <a:ext cx="11557262" cy="4942820"/>
          </a:xfrm>
        </p:spPr>
        <p:txBody>
          <a:bodyPr>
            <a:normAutofit/>
          </a:bodyPr>
          <a:lstStyle/>
          <a:p>
            <a:pPr algn="just"/>
            <a:r>
              <a:rPr lang="el-GR" sz="2000" b="1" dirty="0">
                <a:latin typeface="Arial" panose="020B0604020202020204" pitchFamily="34" charset="0"/>
                <a:cs typeface="Arial" panose="020B0604020202020204" pitchFamily="34" charset="0"/>
              </a:rPr>
              <a:t>Μείωση των προσλαμβανόμενων θερμίδων</a:t>
            </a:r>
            <a:r>
              <a:rPr lang="el-GR" sz="2000" dirty="0">
                <a:latin typeface="Arial" panose="020B0604020202020204" pitchFamily="34" charset="0"/>
                <a:cs typeface="Arial" panose="020B0604020202020204" pitchFamily="34" charset="0"/>
              </a:rPr>
              <a:t>, ώστε να </a:t>
            </a:r>
            <a:r>
              <a:rPr lang="el-GR" sz="2000" b="1" dirty="0">
                <a:latin typeface="Arial" panose="020B0604020202020204" pitchFamily="34" charset="0"/>
                <a:cs typeface="Arial" panose="020B0604020202020204" pitchFamily="34" charset="0"/>
              </a:rPr>
              <a:t>μειωθεί το σωματικό βάρος τουλάχιστον 5-7% του αρχικού σωματικού βάρους σε υπέρβαρα </a:t>
            </a:r>
            <a:r>
              <a:rPr lang="el-GR" sz="2000" dirty="0">
                <a:latin typeface="Arial" panose="020B0604020202020204" pitchFamily="34" charset="0"/>
                <a:cs typeface="Arial" panose="020B0604020202020204" pitchFamily="34" charset="0"/>
              </a:rPr>
              <a:t>και </a:t>
            </a:r>
            <a:r>
              <a:rPr lang="el-GR" sz="2000" b="1" dirty="0">
                <a:latin typeface="Arial" panose="020B0604020202020204" pitchFamily="34" charset="0"/>
                <a:cs typeface="Arial" panose="020B0604020202020204" pitchFamily="34" charset="0"/>
              </a:rPr>
              <a:t>παχύσαρκα άτομα</a:t>
            </a:r>
            <a:r>
              <a:rPr lang="el-GR" sz="2000" dirty="0">
                <a:latin typeface="Arial" panose="020B0604020202020204" pitchFamily="34" charset="0"/>
                <a:cs typeface="Arial" panose="020B0604020202020204" pitchFamily="34" charset="0"/>
              </a:rPr>
              <a:t>.</a:t>
            </a:r>
          </a:p>
          <a:p>
            <a:pPr marL="0" indent="0" algn="just">
              <a:buNone/>
            </a:pPr>
            <a:endParaRPr lang="el-GR" sz="2000" dirty="0">
              <a:latin typeface="Arial" panose="020B0604020202020204" pitchFamily="34" charset="0"/>
              <a:cs typeface="Arial" panose="020B0604020202020204" pitchFamily="34" charset="0"/>
            </a:endParaRPr>
          </a:p>
          <a:p>
            <a:pPr algn="just"/>
            <a:r>
              <a:rPr lang="el-GR" sz="2000" b="1" dirty="0">
                <a:latin typeface="Arial" panose="020B0604020202020204" pitchFamily="34" charset="0"/>
                <a:cs typeface="Arial" panose="020B0604020202020204" pitchFamily="34" charset="0"/>
              </a:rPr>
              <a:t>Μείωση της πρόσληψης</a:t>
            </a:r>
            <a:r>
              <a:rPr lang="el-GR" sz="2000" dirty="0">
                <a:latin typeface="Arial" panose="020B0604020202020204" pitchFamily="34" charset="0"/>
                <a:cs typeface="Arial" panose="020B0604020202020204" pitchFamily="34" charset="0"/>
              </a:rPr>
              <a:t> του </a:t>
            </a:r>
            <a:r>
              <a:rPr lang="el-GR" sz="2000" b="1" dirty="0">
                <a:latin typeface="Arial" panose="020B0604020202020204" pitchFamily="34" charset="0"/>
                <a:cs typeface="Arial" panose="020B0604020202020204" pitchFamily="34" charset="0"/>
              </a:rPr>
              <a:t>κεκορεσμένου λίπους σε &lt;10% της ημερήσιας ενεργειακής πρόσληψης</a:t>
            </a:r>
            <a:r>
              <a:rPr lang="el-GR" sz="2000" dirty="0">
                <a:latin typeface="Arial" panose="020B0604020202020204" pitchFamily="34" charset="0"/>
                <a:cs typeface="Arial" panose="020B0604020202020204" pitchFamily="34" charset="0"/>
              </a:rPr>
              <a:t> και των </a:t>
            </a:r>
            <a:r>
              <a:rPr lang="en-GB" sz="2000" b="1" dirty="0">
                <a:latin typeface="Arial" panose="020B0604020202020204" pitchFamily="34" charset="0"/>
                <a:cs typeface="Arial" panose="020B0604020202020204" pitchFamily="34" charset="0"/>
              </a:rPr>
              <a:t>trans </a:t>
            </a:r>
            <a:r>
              <a:rPr lang="el-GR" sz="2000" b="1" dirty="0">
                <a:latin typeface="Arial" panose="020B0604020202020204" pitchFamily="34" charset="0"/>
                <a:cs typeface="Arial" panose="020B0604020202020204" pitchFamily="34" charset="0"/>
              </a:rPr>
              <a:t>λιπαρών οξέων</a:t>
            </a:r>
            <a:r>
              <a:rPr lang="el-GR" sz="2000" dirty="0">
                <a:latin typeface="Arial" panose="020B0604020202020204" pitchFamily="34" charset="0"/>
                <a:cs typeface="Arial" panose="020B0604020202020204" pitchFamily="34" charset="0"/>
              </a:rPr>
              <a:t>.</a:t>
            </a:r>
          </a:p>
          <a:p>
            <a:pPr marL="0" indent="0" algn="just">
              <a:buNone/>
            </a:pPr>
            <a:endParaRPr lang="el-GR" sz="2000" dirty="0">
              <a:latin typeface="Arial" panose="020B0604020202020204" pitchFamily="34" charset="0"/>
              <a:cs typeface="Arial" panose="020B0604020202020204" pitchFamily="34" charset="0"/>
            </a:endParaRPr>
          </a:p>
          <a:p>
            <a:pPr algn="just"/>
            <a:r>
              <a:rPr lang="el-GR" sz="2000" b="1" dirty="0">
                <a:latin typeface="Arial" panose="020B0604020202020204" pitchFamily="34" charset="0"/>
                <a:cs typeface="Arial" panose="020B0604020202020204" pitchFamily="34" charset="0"/>
              </a:rPr>
              <a:t>Αύξηση της πρόσληψης φυτικών ινών </a:t>
            </a:r>
            <a:r>
              <a:rPr lang="el-GR" sz="2000" dirty="0">
                <a:latin typeface="Arial" panose="020B0604020202020204" pitchFamily="34" charset="0"/>
                <a:cs typeface="Arial" panose="020B0604020202020204" pitchFamily="34" charset="0"/>
              </a:rPr>
              <a:t>(τουλάχιστον 25-30 </a:t>
            </a:r>
            <a:r>
              <a:rPr lang="en-GB" sz="2000" dirty="0">
                <a:latin typeface="Arial" panose="020B0604020202020204" pitchFamily="34" charset="0"/>
                <a:cs typeface="Arial" panose="020B0604020202020204" pitchFamily="34" charset="0"/>
              </a:rPr>
              <a:t>gr</a:t>
            </a:r>
            <a:r>
              <a:rPr lang="el-GR" sz="2000" dirty="0">
                <a:latin typeface="Arial" panose="020B0604020202020204" pitchFamily="34" charset="0"/>
                <a:cs typeface="Arial" panose="020B0604020202020204" pitchFamily="34" charset="0"/>
              </a:rPr>
              <a:t> ημερησίως).</a:t>
            </a:r>
          </a:p>
          <a:p>
            <a:pPr marL="0" indent="0" algn="just">
              <a:buNone/>
            </a:pPr>
            <a:endParaRPr lang="el-GR" sz="2000" dirty="0">
              <a:latin typeface="Arial" panose="020B0604020202020204" pitchFamily="34" charset="0"/>
              <a:cs typeface="Arial" panose="020B0604020202020204" pitchFamily="34" charset="0"/>
            </a:endParaRPr>
          </a:p>
          <a:p>
            <a:pPr marL="0" indent="0" algn="just">
              <a:buNone/>
            </a:pPr>
            <a:r>
              <a:rPr lang="el-GR" sz="2000" dirty="0">
                <a:latin typeface="Arial" panose="020B0604020202020204" pitchFamily="34" charset="0"/>
                <a:cs typeface="Arial" panose="020B0604020202020204" pitchFamily="34" charset="0"/>
              </a:rPr>
              <a:t>Το </a:t>
            </a:r>
            <a:r>
              <a:rPr lang="el-GR" sz="2000" b="1" dirty="0">
                <a:latin typeface="Arial" panose="020B0604020202020204" pitchFamily="34" charset="0"/>
                <a:cs typeface="Arial" panose="020B0604020202020204" pitchFamily="34" charset="0"/>
              </a:rPr>
              <a:t>πρόγραμμα διατροφής </a:t>
            </a:r>
            <a:r>
              <a:rPr lang="el-GR" sz="2000" dirty="0">
                <a:latin typeface="Arial" panose="020B0604020202020204" pitchFamily="34" charset="0"/>
                <a:cs typeface="Arial" panose="020B0604020202020204" pitchFamily="34" charset="0"/>
              </a:rPr>
              <a:t>θα πρέπει να είναι </a:t>
            </a:r>
            <a:r>
              <a:rPr lang="el-GR" sz="2000" b="1" dirty="0">
                <a:latin typeface="Arial" panose="020B0604020202020204" pitchFamily="34" charset="0"/>
                <a:cs typeface="Arial" panose="020B0604020202020204" pitchFamily="34" charset="0"/>
              </a:rPr>
              <a:t>εξατομικευμένο</a:t>
            </a:r>
            <a:r>
              <a:rPr lang="el-GR" sz="2000" dirty="0">
                <a:latin typeface="Arial" panose="020B0604020202020204" pitchFamily="34" charset="0"/>
                <a:cs typeface="Arial" panose="020B0604020202020204" pitchFamily="34" charset="0"/>
              </a:rPr>
              <a:t> και να έχει καταρτιστεί από διαιτολόγο με εμπειρία σε θέματα Σακχαρώδους Διαβήτη.</a:t>
            </a:r>
          </a:p>
        </p:txBody>
      </p:sp>
    </p:spTree>
    <p:extLst>
      <p:ext uri="{BB962C8B-B14F-4D97-AF65-F5344CB8AC3E}">
        <p14:creationId xmlns:p14="http://schemas.microsoft.com/office/powerpoint/2010/main" val="347733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EA9F8-961C-0C16-3720-9CEF9FC4667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62391B6-7F3F-BF7A-40B2-4048C8D32DED}"/>
              </a:ext>
            </a:extLst>
          </p:cNvPr>
          <p:cNvSpPr>
            <a:spLocks noGrp="1"/>
          </p:cNvSpPr>
          <p:nvPr>
            <p:ph type="title"/>
          </p:nvPr>
        </p:nvSpPr>
        <p:spPr/>
        <p:txBody>
          <a:bodyPr/>
          <a:lstStyle/>
          <a:p>
            <a:pPr algn="ctr"/>
            <a:r>
              <a:rPr lang="el-GR" dirty="0"/>
              <a:t>Δίαιτα στη </a:t>
            </a:r>
            <a:r>
              <a:rPr lang="el-GR" b="1" dirty="0">
                <a:latin typeface="+mn-lt"/>
              </a:rPr>
              <a:t>πρόληψη</a:t>
            </a:r>
            <a:r>
              <a:rPr lang="el-GR" dirty="0">
                <a:latin typeface="+mn-lt"/>
              </a:rPr>
              <a:t> </a:t>
            </a:r>
            <a:r>
              <a:rPr lang="el-GR" dirty="0"/>
              <a:t>του Σακχαρώδους Διαβήτη</a:t>
            </a:r>
          </a:p>
        </p:txBody>
      </p:sp>
      <p:sp>
        <p:nvSpPr>
          <p:cNvPr id="3" name="Θέση περιεχομένου 2">
            <a:extLst>
              <a:ext uri="{FF2B5EF4-FFF2-40B4-BE49-F238E27FC236}">
                <a16:creationId xmlns:a16="http://schemas.microsoft.com/office/drawing/2014/main" id="{78F71C69-5502-4C56-C0AA-503D572195B8}"/>
              </a:ext>
            </a:extLst>
          </p:cNvPr>
          <p:cNvSpPr>
            <a:spLocks noGrp="1"/>
          </p:cNvSpPr>
          <p:nvPr>
            <p:ph idx="1"/>
          </p:nvPr>
        </p:nvSpPr>
        <p:spPr/>
        <p:txBody>
          <a:bodyPr>
            <a:normAutofit/>
          </a:bodyPr>
          <a:lstStyle/>
          <a:p>
            <a:pPr algn="just">
              <a:lnSpc>
                <a:spcPct val="100000"/>
              </a:lnSpc>
            </a:pPr>
            <a:r>
              <a:rPr lang="el-GR" sz="2400" dirty="0">
                <a:latin typeface="Arial" panose="020B0604020202020204" pitchFamily="34" charset="0"/>
                <a:cs typeface="Arial" panose="020B0604020202020204" pitchFamily="34" charset="0"/>
              </a:rPr>
              <a:t>Σύμφωνα με τα πιο πρόσφατα επιστημονικά δεδομένα και οδηγίες δεν υπάρχει ιδανική αναλογία υδατανθράκων, πρωτεϊνών και λιπιδίων.</a:t>
            </a:r>
          </a:p>
          <a:p>
            <a:pPr marL="0" indent="0" algn="just">
              <a:lnSpc>
                <a:spcPct val="100000"/>
              </a:lnSpc>
              <a:buNone/>
            </a:pPr>
            <a:endParaRPr lang="el-GR" sz="2400" dirty="0">
              <a:latin typeface="Arial" panose="020B0604020202020204" pitchFamily="34" charset="0"/>
              <a:cs typeface="Arial" panose="020B0604020202020204" pitchFamily="34" charset="0"/>
            </a:endParaRPr>
          </a:p>
          <a:p>
            <a:pPr algn="just">
              <a:lnSpc>
                <a:spcPct val="100000"/>
              </a:lnSpc>
            </a:pPr>
            <a:r>
              <a:rPr lang="el-GR" sz="2400" dirty="0">
                <a:latin typeface="Arial" panose="020B0604020202020204" pitchFamily="34" charset="0"/>
                <a:cs typeface="Arial" panose="020B0604020202020204" pitchFamily="34" charset="0"/>
              </a:rPr>
              <a:t>Η κατανομή των μακροθρεπτικών συστατικών θα πρέπει να </a:t>
            </a:r>
            <a:r>
              <a:rPr lang="el-GR" sz="2400" b="1" dirty="0">
                <a:latin typeface="Arial" panose="020B0604020202020204" pitchFamily="34" charset="0"/>
                <a:cs typeface="Arial" panose="020B0604020202020204" pitchFamily="34" charset="0"/>
              </a:rPr>
              <a:t>εξατομικεύεται ανάλογα με τις ιδιαιτερότητες του κάθε ατόμου </a:t>
            </a:r>
            <a:r>
              <a:rPr lang="el-GR" sz="2400" dirty="0">
                <a:latin typeface="Arial" panose="020B0604020202020204" pitchFamily="34" charset="0"/>
                <a:cs typeface="Arial" panose="020B0604020202020204" pitchFamily="34" charset="0"/>
              </a:rPr>
              <a:t>και τους </a:t>
            </a:r>
            <a:r>
              <a:rPr lang="el-GR" sz="2400" b="1" dirty="0">
                <a:latin typeface="Arial" panose="020B0604020202020204" pitchFamily="34" charset="0"/>
                <a:cs typeface="Arial" panose="020B0604020202020204" pitchFamily="34" charset="0"/>
              </a:rPr>
              <a:t>μεταβολικούς του στόχους</a:t>
            </a:r>
            <a:r>
              <a:rPr lang="el-GR"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0363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68722B-0245-4EEA-DA6C-381DABDEB5A1}"/>
              </a:ext>
            </a:extLst>
          </p:cNvPr>
          <p:cNvSpPr>
            <a:spLocks noGrp="1"/>
          </p:cNvSpPr>
          <p:nvPr>
            <p:ph type="title"/>
          </p:nvPr>
        </p:nvSpPr>
        <p:spPr/>
        <p:txBody>
          <a:bodyPr/>
          <a:lstStyle/>
          <a:p>
            <a:pPr algn="ctr"/>
            <a:r>
              <a:rPr lang="el-GR" dirty="0"/>
              <a:t>Δίαιτα στη </a:t>
            </a:r>
            <a:r>
              <a:rPr lang="el-GR" b="1" dirty="0">
                <a:latin typeface="+mn-lt"/>
              </a:rPr>
              <a:t>θεραπεία</a:t>
            </a:r>
            <a:r>
              <a:rPr lang="el-GR" dirty="0"/>
              <a:t> του ΣΔ</a:t>
            </a:r>
          </a:p>
        </p:txBody>
      </p:sp>
      <p:sp>
        <p:nvSpPr>
          <p:cNvPr id="3" name="Θέση περιεχομένου 2">
            <a:extLst>
              <a:ext uri="{FF2B5EF4-FFF2-40B4-BE49-F238E27FC236}">
                <a16:creationId xmlns:a16="http://schemas.microsoft.com/office/drawing/2014/main" id="{326FFC62-991B-29CE-765A-555BFB57984C}"/>
              </a:ext>
            </a:extLst>
          </p:cNvPr>
          <p:cNvSpPr>
            <a:spLocks noGrp="1"/>
          </p:cNvSpPr>
          <p:nvPr>
            <p:ph idx="1"/>
          </p:nvPr>
        </p:nvSpPr>
        <p:spPr/>
        <p:txBody>
          <a:bodyPr>
            <a:normAutofit fontScale="92500" lnSpcReduction="10000"/>
          </a:bodyPr>
          <a:lstStyle/>
          <a:p>
            <a:pPr marL="0" indent="0" algn="just">
              <a:buNone/>
            </a:pPr>
            <a:r>
              <a:rPr lang="el-GR" dirty="0"/>
              <a:t>Οι </a:t>
            </a:r>
            <a:r>
              <a:rPr lang="el-GR" b="1" dirty="0"/>
              <a:t>στόχοι της δίαιτας </a:t>
            </a:r>
            <a:r>
              <a:rPr lang="el-GR" dirty="0"/>
              <a:t>είναι να εξασφαλίζει</a:t>
            </a:r>
            <a:r>
              <a:rPr lang="en-GB" dirty="0"/>
              <a:t>:</a:t>
            </a:r>
            <a:endParaRPr lang="el-GR" dirty="0"/>
          </a:p>
          <a:p>
            <a:pPr marL="0" indent="0" algn="just">
              <a:buNone/>
            </a:pPr>
            <a:endParaRPr lang="el-GR" dirty="0"/>
          </a:p>
          <a:p>
            <a:pPr algn="just">
              <a:buFont typeface="Wingdings" panose="05000000000000000000" pitchFamily="2" charset="2"/>
              <a:buChar char="Ø"/>
            </a:pPr>
            <a:r>
              <a:rPr lang="el-GR" dirty="0"/>
              <a:t> Την </a:t>
            </a:r>
            <a:r>
              <a:rPr lang="el-GR" b="1" dirty="0"/>
              <a:t>ενδεικνυόμενη ενεργειακή πρόσληψη</a:t>
            </a:r>
            <a:r>
              <a:rPr lang="el-GR" dirty="0"/>
              <a:t>, ανάλογα με το αν απαιτείται μείωση, διατήρηση ή αύξηση του σωματικού βάρους.</a:t>
            </a:r>
          </a:p>
          <a:p>
            <a:pPr marL="0" indent="0" algn="just">
              <a:buNone/>
            </a:pPr>
            <a:endParaRPr lang="el-GR" dirty="0"/>
          </a:p>
          <a:p>
            <a:pPr algn="just">
              <a:buFont typeface="Wingdings" panose="05000000000000000000" pitchFamily="2" charset="2"/>
              <a:buChar char="Ø"/>
            </a:pPr>
            <a:r>
              <a:rPr lang="el-GR" dirty="0"/>
              <a:t> Την κατάλληλη </a:t>
            </a:r>
            <a:r>
              <a:rPr lang="el-GR" b="1" dirty="0"/>
              <a:t>ποιοτική σύνθεση του διαιτολογίου</a:t>
            </a:r>
            <a:r>
              <a:rPr lang="el-GR" dirty="0"/>
              <a:t>, προσαρμοσμένη ανάλογα και με τη συνύπαρξη άλλων παθολογικών καταστάσεων.</a:t>
            </a:r>
          </a:p>
          <a:p>
            <a:pPr marL="0" indent="0" algn="just">
              <a:buNone/>
            </a:pPr>
            <a:endParaRPr lang="el-GR" dirty="0"/>
          </a:p>
          <a:p>
            <a:pPr algn="just">
              <a:buFont typeface="Wingdings" panose="05000000000000000000" pitchFamily="2" charset="2"/>
              <a:buChar char="Ø"/>
            </a:pPr>
            <a:r>
              <a:rPr lang="el-GR" dirty="0"/>
              <a:t>Την </a:t>
            </a:r>
            <a:r>
              <a:rPr lang="el-GR" b="1" dirty="0"/>
              <a:t>αρμόζουσα κατανομή των γευμάτων </a:t>
            </a:r>
            <a:r>
              <a:rPr lang="el-GR" dirty="0"/>
              <a:t>στο εικοσιτετράωρο, ιδιαίτερα στα ινσουλινοθεραπευόμενα άτομα.</a:t>
            </a:r>
          </a:p>
          <a:p>
            <a:pPr marL="0" indent="0">
              <a:buNone/>
            </a:pPr>
            <a:endParaRPr lang="el-GR" dirty="0"/>
          </a:p>
        </p:txBody>
      </p:sp>
    </p:spTree>
    <p:extLst>
      <p:ext uri="{BB962C8B-B14F-4D97-AF65-F5344CB8AC3E}">
        <p14:creationId xmlns:p14="http://schemas.microsoft.com/office/powerpoint/2010/main" val="95585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B633A0-8EDE-7E96-D400-C9B5E9CC84AF}"/>
              </a:ext>
            </a:extLst>
          </p:cNvPr>
          <p:cNvSpPr>
            <a:spLocks noGrp="1"/>
          </p:cNvSpPr>
          <p:nvPr>
            <p:ph type="title"/>
          </p:nvPr>
        </p:nvSpPr>
        <p:spPr>
          <a:xfrm>
            <a:off x="772212" y="195442"/>
            <a:ext cx="10515600" cy="1325563"/>
          </a:xfrm>
        </p:spPr>
        <p:txBody>
          <a:bodyPr/>
          <a:lstStyle/>
          <a:p>
            <a:pPr algn="ctr"/>
            <a:r>
              <a:rPr lang="el-GR" dirty="0"/>
              <a:t>Δίαιτα στη </a:t>
            </a:r>
            <a:r>
              <a:rPr lang="el-GR" b="1" dirty="0">
                <a:latin typeface="+mn-lt"/>
              </a:rPr>
              <a:t>θεραπεία</a:t>
            </a:r>
            <a:r>
              <a:rPr lang="el-GR" dirty="0"/>
              <a:t> του ΣΔ</a:t>
            </a:r>
          </a:p>
        </p:txBody>
      </p:sp>
      <p:sp>
        <p:nvSpPr>
          <p:cNvPr id="3" name="Θέση περιεχομένου 2">
            <a:extLst>
              <a:ext uri="{FF2B5EF4-FFF2-40B4-BE49-F238E27FC236}">
                <a16:creationId xmlns:a16="http://schemas.microsoft.com/office/drawing/2014/main" id="{90C37548-30B8-F1AE-A9BB-5316B8BD56C8}"/>
              </a:ext>
            </a:extLst>
          </p:cNvPr>
          <p:cNvSpPr>
            <a:spLocks noGrp="1"/>
          </p:cNvSpPr>
          <p:nvPr>
            <p:ph idx="1"/>
          </p:nvPr>
        </p:nvSpPr>
        <p:spPr>
          <a:xfrm>
            <a:off x="838200" y="1819374"/>
            <a:ext cx="10515600" cy="4508419"/>
          </a:xfrm>
        </p:spPr>
        <p:txBody>
          <a:bodyPr>
            <a:normAutofit fontScale="85000" lnSpcReduction="20000"/>
          </a:bodyPr>
          <a:lstStyle/>
          <a:p>
            <a:pPr marL="0" indent="0" algn="just">
              <a:lnSpc>
                <a:spcPct val="110000"/>
              </a:lnSpc>
              <a:buNone/>
            </a:pPr>
            <a:r>
              <a:rPr lang="el-GR" b="1" dirty="0"/>
              <a:t>Διάφορες δίαιτες </a:t>
            </a:r>
            <a:r>
              <a:rPr lang="el-GR" dirty="0"/>
              <a:t>μπορούν να </a:t>
            </a:r>
            <a:r>
              <a:rPr lang="el-GR" b="1" dirty="0"/>
              <a:t>βελτιώσουν τον γλυκαιμικό έλεγχο </a:t>
            </a:r>
            <a:r>
              <a:rPr lang="el-GR" dirty="0"/>
              <a:t>και τους </a:t>
            </a:r>
            <a:r>
              <a:rPr lang="el-GR" b="1" dirty="0"/>
              <a:t>παράγοντες καρδιαγγειακού κινδύνου </a:t>
            </a:r>
            <a:r>
              <a:rPr lang="el-GR" dirty="0"/>
              <a:t>όπως: </a:t>
            </a:r>
          </a:p>
          <a:p>
            <a:pPr marL="0" indent="0" algn="just">
              <a:lnSpc>
                <a:spcPct val="110000"/>
              </a:lnSpc>
              <a:buNone/>
            </a:pPr>
            <a:endParaRPr lang="en-GB" dirty="0"/>
          </a:p>
          <a:p>
            <a:pPr algn="just">
              <a:lnSpc>
                <a:spcPct val="110000"/>
              </a:lnSpc>
              <a:buFont typeface="Wingdings" panose="05000000000000000000" pitchFamily="2" charset="2"/>
              <a:buChar char="ü"/>
            </a:pPr>
            <a:r>
              <a:rPr lang="en-GB" dirty="0"/>
              <a:t> </a:t>
            </a:r>
            <a:r>
              <a:rPr lang="el-GR" dirty="0"/>
              <a:t>Οι </a:t>
            </a:r>
            <a:r>
              <a:rPr lang="el-GR" b="1" dirty="0"/>
              <a:t>δίαιτες χαμηλού λίπους</a:t>
            </a:r>
            <a:r>
              <a:rPr lang="el-GR" dirty="0"/>
              <a:t>, </a:t>
            </a:r>
          </a:p>
          <a:p>
            <a:pPr algn="just">
              <a:lnSpc>
                <a:spcPct val="110000"/>
              </a:lnSpc>
              <a:buFont typeface="Wingdings" panose="05000000000000000000" pitchFamily="2" charset="2"/>
              <a:buChar char="ü"/>
            </a:pPr>
            <a:r>
              <a:rPr lang="el-GR" dirty="0"/>
              <a:t> Η </a:t>
            </a:r>
            <a:r>
              <a:rPr lang="el-GR" b="1" dirty="0"/>
              <a:t>μείωση του γλυκαιμικού δείκτη</a:t>
            </a:r>
            <a:r>
              <a:rPr lang="el-GR" dirty="0"/>
              <a:t>,</a:t>
            </a:r>
          </a:p>
          <a:p>
            <a:pPr algn="just">
              <a:lnSpc>
                <a:spcPct val="110000"/>
              </a:lnSpc>
              <a:buFont typeface="Wingdings" panose="05000000000000000000" pitchFamily="2" charset="2"/>
              <a:buChar char="ü"/>
            </a:pPr>
            <a:r>
              <a:rPr lang="el-GR" dirty="0"/>
              <a:t> Η </a:t>
            </a:r>
            <a:r>
              <a:rPr lang="el-GR" b="1" dirty="0"/>
              <a:t>Μεσογειακή δίαιτα</a:t>
            </a:r>
            <a:r>
              <a:rPr lang="el-GR" dirty="0"/>
              <a:t>,</a:t>
            </a:r>
          </a:p>
          <a:p>
            <a:pPr algn="just">
              <a:lnSpc>
                <a:spcPct val="110000"/>
              </a:lnSpc>
              <a:buFont typeface="Wingdings" panose="05000000000000000000" pitchFamily="2" charset="2"/>
              <a:buChar char="ü"/>
            </a:pPr>
            <a:r>
              <a:rPr lang="el-GR" dirty="0"/>
              <a:t> μια </a:t>
            </a:r>
            <a:r>
              <a:rPr lang="el-GR" b="1" dirty="0"/>
              <a:t>Χορτοφαγική δίαιτα </a:t>
            </a:r>
            <a:r>
              <a:rPr lang="el-GR" dirty="0"/>
              <a:t>ή</a:t>
            </a:r>
          </a:p>
          <a:p>
            <a:pPr algn="just">
              <a:lnSpc>
                <a:spcPct val="110000"/>
              </a:lnSpc>
              <a:buFont typeface="Wingdings" panose="05000000000000000000" pitchFamily="2" charset="2"/>
              <a:buChar char="ü"/>
            </a:pPr>
            <a:r>
              <a:rPr lang="el-GR" dirty="0"/>
              <a:t>Μια </a:t>
            </a:r>
            <a:r>
              <a:rPr lang="el-GR" b="1" dirty="0"/>
              <a:t>δίαιτα με μειωμένους υδατάνθρακες</a:t>
            </a:r>
            <a:r>
              <a:rPr lang="el-GR" dirty="0"/>
              <a:t>,</a:t>
            </a:r>
          </a:p>
          <a:p>
            <a:pPr algn="just">
              <a:lnSpc>
                <a:spcPct val="110000"/>
              </a:lnSpc>
              <a:buFont typeface="Wingdings" panose="05000000000000000000" pitchFamily="2" charset="2"/>
              <a:buChar char="ü"/>
            </a:pPr>
            <a:endParaRPr lang="el-GR" dirty="0"/>
          </a:p>
          <a:p>
            <a:pPr marL="0" indent="0" algn="just">
              <a:lnSpc>
                <a:spcPct val="110000"/>
              </a:lnSpc>
              <a:buNone/>
            </a:pPr>
            <a:r>
              <a:rPr lang="el-GR" dirty="0"/>
              <a:t>Χωρίς </a:t>
            </a:r>
            <a:r>
              <a:rPr lang="el-GR" b="1" dirty="0"/>
              <a:t>καμία από αυτές </a:t>
            </a:r>
            <a:r>
              <a:rPr lang="el-GR" dirty="0"/>
              <a:t>να μπορεί να </a:t>
            </a:r>
            <a:r>
              <a:rPr lang="el-GR" b="1" dirty="0"/>
              <a:t>θεωρηθεί ιδανική</a:t>
            </a:r>
            <a:r>
              <a:rPr lang="el-GR" dirty="0"/>
              <a:t>.</a:t>
            </a:r>
            <a:endParaRPr lang="en-GB" dirty="0"/>
          </a:p>
          <a:p>
            <a:pPr marL="0" indent="0">
              <a:buNone/>
            </a:pPr>
            <a:endParaRPr lang="el-GR" dirty="0"/>
          </a:p>
        </p:txBody>
      </p:sp>
    </p:spTree>
    <p:extLst>
      <p:ext uri="{BB962C8B-B14F-4D97-AF65-F5344CB8AC3E}">
        <p14:creationId xmlns:p14="http://schemas.microsoft.com/office/powerpoint/2010/main" val="205373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24EAB-8E47-30EB-78F8-0D69EA2BA0D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7FFD586-3D91-4A06-4737-2D639419E0F0}"/>
              </a:ext>
            </a:extLst>
          </p:cNvPr>
          <p:cNvSpPr>
            <a:spLocks noGrp="1"/>
          </p:cNvSpPr>
          <p:nvPr>
            <p:ph type="title"/>
          </p:nvPr>
        </p:nvSpPr>
        <p:spPr/>
        <p:txBody>
          <a:bodyPr/>
          <a:lstStyle/>
          <a:p>
            <a:pPr algn="ctr"/>
            <a:r>
              <a:rPr lang="el-GR" dirty="0"/>
              <a:t>Δίαιτα στη </a:t>
            </a:r>
            <a:r>
              <a:rPr lang="el-GR" b="1" dirty="0">
                <a:latin typeface="+mn-lt"/>
              </a:rPr>
              <a:t>θεραπεία</a:t>
            </a:r>
            <a:r>
              <a:rPr lang="el-GR" dirty="0"/>
              <a:t> του ΣΔ</a:t>
            </a:r>
          </a:p>
        </p:txBody>
      </p:sp>
      <p:sp>
        <p:nvSpPr>
          <p:cNvPr id="3" name="Θέση περιεχομένου 2">
            <a:extLst>
              <a:ext uri="{FF2B5EF4-FFF2-40B4-BE49-F238E27FC236}">
                <a16:creationId xmlns:a16="http://schemas.microsoft.com/office/drawing/2014/main" id="{D2A6AAE9-9EF7-8564-BF72-79E30AAF03B5}"/>
              </a:ext>
            </a:extLst>
          </p:cNvPr>
          <p:cNvSpPr>
            <a:spLocks noGrp="1"/>
          </p:cNvSpPr>
          <p:nvPr>
            <p:ph idx="1"/>
          </p:nvPr>
        </p:nvSpPr>
        <p:spPr>
          <a:xfrm>
            <a:off x="490195" y="1825625"/>
            <a:ext cx="11048214" cy="4351338"/>
          </a:xfrm>
        </p:spPr>
        <p:txBody>
          <a:bodyPr>
            <a:normAutofit fontScale="92500" lnSpcReduction="10000"/>
          </a:bodyPr>
          <a:lstStyle/>
          <a:p>
            <a:pPr algn="just">
              <a:lnSpc>
                <a:spcPct val="110000"/>
              </a:lnSpc>
              <a:buFont typeface="Wingdings" panose="05000000000000000000" pitchFamily="2" charset="2"/>
              <a:buChar char="ü"/>
            </a:pPr>
            <a:r>
              <a:rPr lang="el-GR" dirty="0"/>
              <a:t>Η διατροφική θεραπεία συστήνεται σε όλα τα άτομα με ΣΔτ1 και ΣΔτ2, ως ένα αποτελεσματικό συστατικό της συνολικής θεραπείας τους.</a:t>
            </a:r>
          </a:p>
          <a:p>
            <a:pPr algn="just">
              <a:lnSpc>
                <a:spcPct val="110000"/>
              </a:lnSpc>
              <a:buFont typeface="Wingdings" panose="05000000000000000000" pitchFamily="2" charset="2"/>
              <a:buChar char="ü"/>
            </a:pPr>
            <a:endParaRPr lang="el-GR" dirty="0"/>
          </a:p>
          <a:p>
            <a:pPr algn="just">
              <a:lnSpc>
                <a:spcPct val="110000"/>
              </a:lnSpc>
              <a:buFont typeface="Wingdings" panose="05000000000000000000" pitchFamily="2" charset="2"/>
              <a:buChar char="ü"/>
            </a:pPr>
            <a:r>
              <a:rPr lang="el-GR" dirty="0"/>
              <a:t>Τα άτομα με ΣΔ πρέπει να λαμβάνουν εξατομικευμένη διατροφική θεραπεία, που να επιτυγχάνει τους προσωπικούς τους στόχους, κατά προτίμηση από εξειδικευμένο διαιτολόγο</a:t>
            </a:r>
          </a:p>
          <a:p>
            <a:pPr algn="just">
              <a:lnSpc>
                <a:spcPct val="110000"/>
              </a:lnSpc>
              <a:buFont typeface="Wingdings" panose="05000000000000000000" pitchFamily="2" charset="2"/>
              <a:buChar char="ü"/>
            </a:pPr>
            <a:endParaRPr lang="el-GR" dirty="0"/>
          </a:p>
          <a:p>
            <a:pPr algn="just">
              <a:lnSpc>
                <a:spcPct val="110000"/>
              </a:lnSpc>
              <a:buFont typeface="Wingdings" panose="05000000000000000000" pitchFamily="2" charset="2"/>
              <a:buChar char="ü"/>
            </a:pPr>
            <a:r>
              <a:rPr lang="el-GR" dirty="0"/>
              <a:t>Στα άτομα με ΣΔτ1 με εντατικοποιημένο σχήμα </a:t>
            </a:r>
            <a:r>
              <a:rPr lang="el-GR" dirty="0" err="1"/>
              <a:t>ινσουλινοθεραπείας</a:t>
            </a:r>
            <a:r>
              <a:rPr lang="el-GR" dirty="0"/>
              <a:t> η μέτρηση των υδατανθράκων βελτιώνει τον γλυκαιμικό έλεγχο</a:t>
            </a:r>
          </a:p>
        </p:txBody>
      </p:sp>
    </p:spTree>
    <p:extLst>
      <p:ext uri="{BB962C8B-B14F-4D97-AF65-F5344CB8AC3E}">
        <p14:creationId xmlns:p14="http://schemas.microsoft.com/office/powerpoint/2010/main" val="225602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CE033-036D-8D07-34E9-EA7AD8421D0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B3B0796-9AAE-1639-6328-536752694F37}"/>
              </a:ext>
            </a:extLst>
          </p:cNvPr>
          <p:cNvSpPr>
            <a:spLocks noGrp="1"/>
          </p:cNvSpPr>
          <p:nvPr>
            <p:ph type="title"/>
          </p:nvPr>
        </p:nvSpPr>
        <p:spPr/>
        <p:txBody>
          <a:bodyPr/>
          <a:lstStyle/>
          <a:p>
            <a:pPr algn="ctr"/>
            <a:r>
              <a:rPr lang="el-GR" dirty="0"/>
              <a:t>Δίαιτα στη </a:t>
            </a:r>
            <a:r>
              <a:rPr lang="el-GR" b="1" dirty="0">
                <a:latin typeface="+mn-lt"/>
              </a:rPr>
              <a:t>θεραπεία</a:t>
            </a:r>
            <a:r>
              <a:rPr lang="el-GR" dirty="0"/>
              <a:t> του ΣΔ</a:t>
            </a:r>
          </a:p>
        </p:txBody>
      </p:sp>
      <p:sp>
        <p:nvSpPr>
          <p:cNvPr id="3" name="Θέση περιεχομένου 2">
            <a:extLst>
              <a:ext uri="{FF2B5EF4-FFF2-40B4-BE49-F238E27FC236}">
                <a16:creationId xmlns:a16="http://schemas.microsoft.com/office/drawing/2014/main" id="{0B8D5E05-86A9-20D5-727B-4618242E6751}"/>
              </a:ext>
            </a:extLst>
          </p:cNvPr>
          <p:cNvSpPr>
            <a:spLocks noGrp="1"/>
          </p:cNvSpPr>
          <p:nvPr>
            <p:ph idx="1"/>
          </p:nvPr>
        </p:nvSpPr>
        <p:spPr/>
        <p:txBody>
          <a:bodyPr>
            <a:normAutofit/>
          </a:bodyPr>
          <a:lstStyle/>
          <a:p>
            <a:pPr algn="just">
              <a:lnSpc>
                <a:spcPct val="100000"/>
              </a:lnSpc>
              <a:buFont typeface="Wingdings" panose="05000000000000000000" pitchFamily="2" charset="2"/>
              <a:buChar char="ü"/>
            </a:pPr>
            <a:r>
              <a:rPr lang="el-GR" dirty="0"/>
              <a:t>Στα άτομα με ΣΔτ2 και με σταθερές δόσεις ινσουλίνης καθημερινά, η σταθερή πρόσληψη υδατανθράκων χρονικά και ποσοτικά βελτιώνει τον γλυκαιμικό έλεγχο και μειώνει τον κίνδυνο υπογλυκαιμίας. </a:t>
            </a:r>
            <a:endParaRPr lang="en-GB" dirty="0"/>
          </a:p>
          <a:p>
            <a:pPr marL="0" indent="0" algn="just">
              <a:lnSpc>
                <a:spcPct val="100000"/>
              </a:lnSpc>
              <a:buNone/>
            </a:pPr>
            <a:endParaRPr lang="el-GR" dirty="0"/>
          </a:p>
          <a:p>
            <a:pPr marL="0" indent="0" algn="just">
              <a:lnSpc>
                <a:spcPct val="100000"/>
              </a:lnSpc>
              <a:buNone/>
            </a:pPr>
            <a:endParaRPr lang="el-GR" dirty="0"/>
          </a:p>
          <a:p>
            <a:pPr algn="just">
              <a:lnSpc>
                <a:spcPct val="100000"/>
              </a:lnSpc>
              <a:buFont typeface="Wingdings" panose="05000000000000000000" pitchFamily="2" charset="2"/>
              <a:buChar char="ü"/>
            </a:pPr>
            <a:r>
              <a:rPr lang="el-GR" dirty="0"/>
              <a:t>Μια διατροφική προσέγγιση που στοχεύει στον έλεγχο των μερίδων και στις ισορροπημένες επιλογές είναι πιθανότατα η καταλληλότερη για αυτά τα άτομα με ΣΔτ2.</a:t>
            </a:r>
          </a:p>
        </p:txBody>
      </p:sp>
    </p:spTree>
    <p:extLst>
      <p:ext uri="{BB962C8B-B14F-4D97-AF65-F5344CB8AC3E}">
        <p14:creationId xmlns:p14="http://schemas.microsoft.com/office/powerpoint/2010/main" val="2198988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1517B6-8773-8A75-9DE5-67AF398AD7C6}"/>
              </a:ext>
            </a:extLst>
          </p:cNvPr>
          <p:cNvSpPr>
            <a:spLocks noGrp="1"/>
          </p:cNvSpPr>
          <p:nvPr>
            <p:ph type="title"/>
          </p:nvPr>
        </p:nvSpPr>
        <p:spPr/>
        <p:txBody>
          <a:bodyPr/>
          <a:lstStyle/>
          <a:p>
            <a:pPr algn="ctr"/>
            <a:r>
              <a:rPr lang="el-GR" b="1" dirty="0">
                <a:latin typeface="Arial" panose="020B0604020202020204" pitchFamily="34" charset="0"/>
                <a:cs typeface="Arial" panose="020B0604020202020204" pitchFamily="34" charset="0"/>
              </a:rPr>
              <a:t>Διατροφή</a:t>
            </a:r>
            <a:r>
              <a:rPr lang="en-US" dirty="0"/>
              <a:t>- </a:t>
            </a:r>
            <a:r>
              <a:rPr lang="en-US" b="1" dirty="0">
                <a:latin typeface="Arial" panose="020B0604020202020204" pitchFamily="34" charset="0"/>
                <a:cs typeface="Arial" panose="020B0604020202020204" pitchFamily="34" charset="0"/>
              </a:rPr>
              <a:t>PREDIMED STUDY</a:t>
            </a:r>
            <a:endParaRPr lang="el-GR" b="1"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4001967C-6C94-DF84-7697-3EC32C915024}"/>
              </a:ext>
            </a:extLst>
          </p:cNvPr>
          <p:cNvSpPr>
            <a:spLocks noGrp="1"/>
          </p:cNvSpPr>
          <p:nvPr>
            <p:ph idx="1"/>
          </p:nvPr>
        </p:nvSpPr>
        <p:spPr>
          <a:xfrm>
            <a:off x="838200" y="1964834"/>
            <a:ext cx="10515600" cy="4528041"/>
          </a:xfrm>
        </p:spPr>
        <p:txBody>
          <a:bodyPr/>
          <a:lstStyle/>
          <a:p>
            <a:pPr algn="just">
              <a:lnSpc>
                <a:spcPct val="150000"/>
              </a:lnSpc>
            </a:pPr>
            <a:r>
              <a:rPr lang="el-GR" dirty="0"/>
              <a:t>Στη μελέτη </a:t>
            </a:r>
            <a:r>
              <a:rPr lang="el-GR" dirty="0" err="1"/>
              <a:t>Prevencion</a:t>
            </a:r>
            <a:r>
              <a:rPr lang="el-GR" dirty="0"/>
              <a:t> </a:t>
            </a:r>
            <a:r>
              <a:rPr lang="el-GR" dirty="0" err="1"/>
              <a:t>con</a:t>
            </a:r>
            <a:r>
              <a:rPr lang="el-GR" dirty="0"/>
              <a:t> </a:t>
            </a:r>
            <a:r>
              <a:rPr lang="el-GR" dirty="0" err="1"/>
              <a:t>Dieta</a:t>
            </a:r>
            <a:r>
              <a:rPr lang="el-GR" dirty="0"/>
              <a:t> </a:t>
            </a:r>
            <a:r>
              <a:rPr lang="el-GR" dirty="0" err="1"/>
              <a:t>Mediterranea</a:t>
            </a:r>
            <a:r>
              <a:rPr lang="el-GR" dirty="0"/>
              <a:t> (PREDIMED), μεταξύ των ατόμων με υψηλό καρδιαγγειακό κίνδυνο (49% είχαν ΣΔ), μια </a:t>
            </a:r>
            <a:r>
              <a:rPr lang="el-GR" b="1" dirty="0"/>
              <a:t>Μεσογειακή διατροφή συμπληρωμένη με ελαιόλαδο ή ξηρούς καρπούς μείωσε τη συχνότητα εμφάνισης σημαντικών καρδιαγγειακών επεισοδίων</a:t>
            </a:r>
            <a:r>
              <a:rPr lang="el-GR" dirty="0"/>
              <a:t>.</a:t>
            </a:r>
          </a:p>
        </p:txBody>
      </p:sp>
    </p:spTree>
    <p:extLst>
      <p:ext uri="{BB962C8B-B14F-4D97-AF65-F5344CB8AC3E}">
        <p14:creationId xmlns:p14="http://schemas.microsoft.com/office/powerpoint/2010/main" val="10829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0459D6-A9F9-0770-CEDC-F99B6B750DEC}"/>
              </a:ext>
            </a:extLst>
          </p:cNvPr>
          <p:cNvSpPr>
            <a:spLocks noGrp="1"/>
          </p:cNvSpPr>
          <p:nvPr>
            <p:ph type="title"/>
          </p:nvPr>
        </p:nvSpPr>
        <p:spPr>
          <a:xfrm>
            <a:off x="734505" y="365125"/>
            <a:ext cx="10515600" cy="1325563"/>
          </a:xfrm>
        </p:spPr>
        <p:txBody>
          <a:bodyPr/>
          <a:lstStyle/>
          <a:p>
            <a:pPr algn="ctr"/>
            <a:r>
              <a:rPr lang="el-GR" b="1" dirty="0">
                <a:latin typeface="+mn-lt"/>
              </a:rPr>
              <a:t>Παχυσαρκία </a:t>
            </a:r>
            <a:r>
              <a:rPr lang="el-GR" dirty="0">
                <a:latin typeface="+mn-lt"/>
              </a:rPr>
              <a:t>στο</a:t>
            </a:r>
            <a:r>
              <a:rPr lang="el-GR" b="1" dirty="0">
                <a:latin typeface="+mn-lt"/>
              </a:rPr>
              <a:t> κόσμο</a:t>
            </a:r>
          </a:p>
        </p:txBody>
      </p:sp>
      <p:pic>
        <p:nvPicPr>
          <p:cNvPr id="4" name="Θέση περιεχομένου 3">
            <a:extLst>
              <a:ext uri="{FF2B5EF4-FFF2-40B4-BE49-F238E27FC236}">
                <a16:creationId xmlns:a16="http://schemas.microsoft.com/office/drawing/2014/main" id="{671D36A6-4338-792E-E77A-C885FC313F76}"/>
              </a:ext>
            </a:extLst>
          </p:cNvPr>
          <p:cNvPicPr>
            <a:picLocks noGrp="1" noChangeAspect="1"/>
          </p:cNvPicPr>
          <p:nvPr>
            <p:ph idx="1"/>
          </p:nvPr>
        </p:nvPicPr>
        <p:blipFill>
          <a:blip r:embed="rId2"/>
          <a:stretch>
            <a:fillRect/>
          </a:stretch>
        </p:blipFill>
        <p:spPr>
          <a:xfrm>
            <a:off x="1853012" y="1869797"/>
            <a:ext cx="8278586" cy="4351338"/>
          </a:xfrm>
          <a:prstGeom prst="rect">
            <a:avLst/>
          </a:prstGeom>
        </p:spPr>
      </p:pic>
    </p:spTree>
    <p:extLst>
      <p:ext uri="{BB962C8B-B14F-4D97-AF65-F5344CB8AC3E}">
        <p14:creationId xmlns:p14="http://schemas.microsoft.com/office/powerpoint/2010/main" val="349229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B01C16-9AF1-6F74-638A-67A0FA36161B}"/>
              </a:ext>
            </a:extLst>
          </p:cNvPr>
          <p:cNvSpPr>
            <a:spLocks noGrp="1"/>
          </p:cNvSpPr>
          <p:nvPr>
            <p:ph type="title"/>
          </p:nvPr>
        </p:nvSpPr>
        <p:spPr>
          <a:xfrm>
            <a:off x="737648" y="374552"/>
            <a:ext cx="10515600" cy="1325563"/>
          </a:xfrm>
        </p:spPr>
        <p:txBody>
          <a:bodyPr/>
          <a:lstStyle/>
          <a:p>
            <a:pPr algn="ctr"/>
            <a:r>
              <a:rPr lang="el-GR" b="1" dirty="0">
                <a:latin typeface="Arial" panose="020B0604020202020204" pitchFamily="34" charset="0"/>
                <a:cs typeface="Arial" panose="020B0604020202020204" pitchFamily="34" charset="0"/>
              </a:rPr>
              <a:t>Υδατάνθρακες</a:t>
            </a:r>
            <a:r>
              <a:rPr lang="el-GR" dirty="0"/>
              <a:t> &amp; </a:t>
            </a:r>
            <a:r>
              <a:rPr kumimoji="0" lang="el-GR"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Σακχαρώδης Διαβήτης</a:t>
            </a:r>
            <a:endParaRPr lang="el-GR" b="1"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F88BAA32-C10B-D7E7-D4F4-0E2315F63B9F}"/>
              </a:ext>
            </a:extLst>
          </p:cNvPr>
          <p:cNvSpPr>
            <a:spLocks noGrp="1"/>
          </p:cNvSpPr>
          <p:nvPr>
            <p:ph idx="1"/>
          </p:nvPr>
        </p:nvSpPr>
        <p:spPr>
          <a:xfrm>
            <a:off x="518475" y="1825625"/>
            <a:ext cx="10953946" cy="4773138"/>
          </a:xfrm>
        </p:spPr>
        <p:txBody>
          <a:bodyPr>
            <a:normAutofit fontScale="85000" lnSpcReduction="20000"/>
          </a:bodyPr>
          <a:lstStyle/>
          <a:p>
            <a:pPr algn="just">
              <a:lnSpc>
                <a:spcPct val="120000"/>
              </a:lnSpc>
            </a:pPr>
            <a:r>
              <a:rPr lang="el-GR" dirty="0"/>
              <a:t>Να επιλέγετε </a:t>
            </a:r>
            <a:r>
              <a:rPr lang="el-GR" dirty="0" err="1"/>
              <a:t>ροφές</a:t>
            </a:r>
            <a:r>
              <a:rPr lang="el-GR" dirty="0"/>
              <a:t> που περιέχουν υδατάνθρακες από δημητριακά ολικής αλέσεως, φρούτα, λαχανικά και γάλα χαμηλών λιπαρών.</a:t>
            </a:r>
          </a:p>
          <a:p>
            <a:pPr algn="just">
              <a:lnSpc>
                <a:spcPct val="120000"/>
              </a:lnSpc>
            </a:pPr>
            <a:endParaRPr lang="el-GR" dirty="0"/>
          </a:p>
          <a:p>
            <a:pPr algn="just">
              <a:lnSpc>
                <a:spcPct val="120000"/>
              </a:lnSpc>
            </a:pPr>
            <a:r>
              <a:rPr lang="el-GR" dirty="0"/>
              <a:t>Ο ρόλος της </a:t>
            </a:r>
            <a:r>
              <a:rPr lang="el-GR" b="1" dirty="0"/>
              <a:t>δίαιτας χαμηλών υδατανθράκων </a:t>
            </a:r>
            <a:r>
              <a:rPr lang="el-GR" dirty="0"/>
              <a:t>στους ασθενείς με ΣΔ </a:t>
            </a:r>
            <a:r>
              <a:rPr lang="el-GR" b="1" dirty="0"/>
              <a:t>παραμένει ασαφής</a:t>
            </a:r>
            <a:r>
              <a:rPr lang="el-GR" dirty="0"/>
              <a:t>.</a:t>
            </a:r>
          </a:p>
          <a:p>
            <a:pPr algn="just">
              <a:lnSpc>
                <a:spcPct val="120000"/>
              </a:lnSpc>
            </a:pPr>
            <a:endParaRPr lang="el-GR" dirty="0"/>
          </a:p>
          <a:p>
            <a:pPr algn="just">
              <a:lnSpc>
                <a:spcPct val="120000"/>
              </a:lnSpc>
            </a:pPr>
            <a:r>
              <a:rPr lang="el-GR" dirty="0"/>
              <a:t>Μια πρόσφατη </a:t>
            </a:r>
            <a:r>
              <a:rPr lang="el-GR" dirty="0" err="1"/>
              <a:t>μετα</a:t>
            </a:r>
            <a:r>
              <a:rPr lang="el-GR" dirty="0"/>
              <a:t>-ανάλυση βασισμένη σε 10 </a:t>
            </a:r>
            <a:r>
              <a:rPr lang="el-GR" dirty="0" err="1"/>
              <a:t>RCTs</a:t>
            </a:r>
            <a:r>
              <a:rPr lang="el-GR" dirty="0"/>
              <a:t> που περιλάμβανε 1376 άτομα έδειξε ότι τα αποτελέσματα </a:t>
            </a:r>
            <a:r>
              <a:rPr lang="el-GR" b="1" dirty="0"/>
              <a:t>μείωσης της γλυκόζης των διαιτών </a:t>
            </a:r>
            <a:r>
              <a:rPr lang="el-GR" dirty="0"/>
              <a:t>με </a:t>
            </a:r>
            <a:r>
              <a:rPr lang="el-GR" b="1" dirty="0"/>
              <a:t>χαμηλή και υψηλή περιεκτικότητα σε υδατάνθρακες </a:t>
            </a:r>
            <a:r>
              <a:rPr lang="el-GR" dirty="0"/>
              <a:t>είναι </a:t>
            </a:r>
            <a:r>
              <a:rPr lang="el-GR" b="1" dirty="0"/>
              <a:t>παρόμοια μετά από 1 έτος ή αργότερα </a:t>
            </a:r>
            <a:r>
              <a:rPr lang="el-GR" dirty="0"/>
              <a:t>και </a:t>
            </a:r>
            <a:r>
              <a:rPr lang="el-GR" b="1" dirty="0"/>
              <a:t>δεν έχουν σημαντική επίδραση στο βάρος ή στη χοληστερόλη λιποπρωτεϊνών χαμηλής πυκνότητας. LDL-C) επίπεδα</a:t>
            </a:r>
            <a:r>
              <a:rPr lang="el-GR" dirty="0"/>
              <a:t>.</a:t>
            </a:r>
          </a:p>
        </p:txBody>
      </p:sp>
    </p:spTree>
    <p:extLst>
      <p:ext uri="{BB962C8B-B14F-4D97-AF65-F5344CB8AC3E}">
        <p14:creationId xmlns:p14="http://schemas.microsoft.com/office/powerpoint/2010/main" val="2483732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στιγμιότυπο οθόνης, κείμενο&#10;&#10;Περιγραφή που δημιουργήθηκε αυτόματα">
            <a:extLst>
              <a:ext uri="{FF2B5EF4-FFF2-40B4-BE49-F238E27FC236}">
                <a16:creationId xmlns:a16="http://schemas.microsoft.com/office/drawing/2014/main" id="{3EE4B0DB-F3ED-43F0-B6DB-DE64CF45213F}"/>
              </a:ext>
            </a:extLst>
          </p:cNvPr>
          <p:cNvPicPr>
            <a:picLocks noChangeAspect="1"/>
          </p:cNvPicPr>
          <p:nvPr/>
        </p:nvPicPr>
        <p:blipFill rotWithShape="1">
          <a:blip r:embed="rId2">
            <a:extLst>
              <a:ext uri="{28A0092B-C50C-407E-A947-70E740481C1C}">
                <a14:useLocalDpi xmlns:a14="http://schemas.microsoft.com/office/drawing/2010/main" val="0"/>
              </a:ext>
            </a:extLst>
          </a:blip>
          <a:srcRect l="3245" t="758" r="7133" b="7323"/>
          <a:stretch/>
        </p:blipFill>
        <p:spPr>
          <a:xfrm>
            <a:off x="958645" y="457200"/>
            <a:ext cx="10427110" cy="6135330"/>
          </a:xfrm>
          <a:prstGeom prst="rect">
            <a:avLst/>
          </a:prstGeom>
        </p:spPr>
      </p:pic>
      <p:sp>
        <p:nvSpPr>
          <p:cNvPr id="4" name="Ορθογώνιο 3">
            <a:extLst>
              <a:ext uri="{FF2B5EF4-FFF2-40B4-BE49-F238E27FC236}">
                <a16:creationId xmlns:a16="http://schemas.microsoft.com/office/drawing/2014/main" id="{4F8BD192-779F-405E-B8D9-272E606839E6}"/>
              </a:ext>
            </a:extLst>
          </p:cNvPr>
          <p:cNvSpPr/>
          <p:nvPr/>
        </p:nvSpPr>
        <p:spPr>
          <a:xfrm>
            <a:off x="958645" y="457200"/>
            <a:ext cx="619432" cy="176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86675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9132BC8-752E-496D-AC4D-0B6BBF522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553" y="152399"/>
            <a:ext cx="10470776" cy="6484375"/>
          </a:xfrm>
          <a:prstGeom prst="rect">
            <a:avLst/>
          </a:prstGeom>
        </p:spPr>
      </p:pic>
    </p:spTree>
    <p:extLst>
      <p:ext uri="{BB962C8B-B14F-4D97-AF65-F5344CB8AC3E}">
        <p14:creationId xmlns:p14="http://schemas.microsoft.com/office/powerpoint/2010/main" val="16136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74DD-248D-4542-B0D8-C4248B125159}"/>
              </a:ext>
            </a:extLst>
          </p:cNvPr>
          <p:cNvSpPr>
            <a:spLocks noGrp="1"/>
          </p:cNvSpPr>
          <p:nvPr>
            <p:ph type="title"/>
          </p:nvPr>
        </p:nvSpPr>
        <p:spPr/>
        <p:txBody>
          <a:bodyPr/>
          <a:lstStyle/>
          <a:p>
            <a:pPr algn="ctr"/>
            <a:r>
              <a:rPr lang="el-GR" b="1" dirty="0">
                <a:latin typeface="Arial" panose="020B0604020202020204" pitchFamily="34" charset="0"/>
                <a:cs typeface="Arial" panose="020B0604020202020204" pitchFamily="34" charset="0"/>
              </a:rPr>
              <a:t>Λίπη</a:t>
            </a:r>
            <a:r>
              <a:rPr lang="en-US" dirty="0"/>
              <a:t> </a:t>
            </a:r>
            <a:r>
              <a:rPr lang="el-GR" dirty="0"/>
              <a:t>και </a:t>
            </a:r>
            <a:r>
              <a:rPr lang="el-GR" sz="4000" b="1" dirty="0">
                <a:latin typeface="Arial" panose="020B0604020202020204" pitchFamily="34" charset="0"/>
                <a:cs typeface="Arial" panose="020B0604020202020204" pitchFamily="34" charset="0"/>
              </a:rPr>
              <a:t>Σακχαρώδης Διαβήτης</a:t>
            </a:r>
            <a:endParaRPr lang="en-US"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C76681A-616C-40AF-9D1B-05D681DBF359}"/>
              </a:ext>
            </a:extLst>
          </p:cNvPr>
          <p:cNvSpPr>
            <a:spLocks noGrp="1"/>
          </p:cNvSpPr>
          <p:nvPr>
            <p:ph idx="1"/>
          </p:nvPr>
        </p:nvSpPr>
        <p:spPr>
          <a:xfrm>
            <a:off x="838200" y="1722258"/>
            <a:ext cx="10370270" cy="4537139"/>
          </a:xfrm>
        </p:spPr>
        <p:txBody>
          <a:bodyPr>
            <a:normAutofit fontScale="92500"/>
          </a:bodyPr>
          <a:lstStyle/>
          <a:p>
            <a:pPr algn="just">
              <a:lnSpc>
                <a:spcPct val="110000"/>
              </a:lnSpc>
            </a:pPr>
            <a:r>
              <a:rPr lang="el-GR" sz="2200" dirty="0"/>
              <a:t>Η ιδανική ποσότητα διατροφικού λίπους για άτομα με ΣΔ είναι αμφιλεγόμενη. Αρκετές RCT συμπεριλαμβανομένων ασθενών με ΣΔ έχουν αναφέρει ότι το</a:t>
            </a:r>
          </a:p>
          <a:p>
            <a:pPr marL="0" indent="0" algn="just">
              <a:lnSpc>
                <a:spcPct val="110000"/>
              </a:lnSpc>
              <a:buNone/>
            </a:pPr>
            <a:endParaRPr lang="en-US" sz="2200" dirty="0"/>
          </a:p>
          <a:p>
            <a:pPr algn="just">
              <a:lnSpc>
                <a:spcPct val="110000"/>
              </a:lnSpc>
            </a:pPr>
            <a:r>
              <a:rPr lang="el-GR" sz="2200" b="1" dirty="0"/>
              <a:t>Μεσογειακό διατροφικό μοτίβο</a:t>
            </a:r>
            <a:r>
              <a:rPr lang="el-GR" sz="2200" dirty="0"/>
              <a:t>, πλούσιο σε </a:t>
            </a:r>
            <a:r>
              <a:rPr lang="el-GR" sz="2200" b="1" dirty="0"/>
              <a:t>πολυακόρεστα και μονοακόρεστα λίπη</a:t>
            </a:r>
            <a:r>
              <a:rPr lang="el-GR" sz="2200" dirty="0"/>
              <a:t>, μπορεί να </a:t>
            </a:r>
            <a:r>
              <a:rPr lang="el-GR" sz="2200" b="1" dirty="0"/>
              <a:t>βελτιώσει τόσο </a:t>
            </a:r>
            <a:r>
              <a:rPr lang="el-GR" sz="2200" dirty="0"/>
              <a:t>τον </a:t>
            </a:r>
            <a:r>
              <a:rPr lang="el-GR" sz="2200" b="1" dirty="0"/>
              <a:t>γλυκαιμικό έλεγχο</a:t>
            </a:r>
            <a:r>
              <a:rPr lang="el-GR" sz="2200" dirty="0"/>
              <a:t> </a:t>
            </a:r>
            <a:r>
              <a:rPr lang="el-GR" sz="2200" b="1" dirty="0"/>
              <a:t>όσο και τα λιπίδια του αίματος</a:t>
            </a:r>
            <a:r>
              <a:rPr lang="el-GR" sz="2200" dirty="0"/>
              <a:t>.</a:t>
            </a:r>
            <a:endParaRPr lang="en-US" sz="2200" dirty="0"/>
          </a:p>
          <a:p>
            <a:pPr algn="just">
              <a:lnSpc>
                <a:spcPct val="110000"/>
              </a:lnSpc>
            </a:pPr>
            <a:endParaRPr lang="en-US" sz="2200" dirty="0"/>
          </a:p>
          <a:p>
            <a:pPr algn="just">
              <a:lnSpc>
                <a:spcPct val="110000"/>
              </a:lnSpc>
            </a:pPr>
            <a:r>
              <a:rPr lang="el-GR" sz="2200" dirty="0"/>
              <a:t>Τα </a:t>
            </a:r>
            <a:r>
              <a:rPr lang="el-GR" sz="2200" b="1" dirty="0"/>
              <a:t>συμπληρώματα με ω-3 λιπαρά οξέα δεν έχει αποδειχθεί ότι βελτιώνουν τον γλυκαιμικό έλεγχο </a:t>
            </a:r>
            <a:r>
              <a:rPr lang="el-GR" sz="2200" dirty="0"/>
              <a:t>σε άτομα με ΣΔ και</a:t>
            </a:r>
          </a:p>
          <a:p>
            <a:pPr algn="just">
              <a:lnSpc>
                <a:spcPct val="110000"/>
              </a:lnSpc>
            </a:pPr>
            <a:endParaRPr lang="el-GR" sz="2200" dirty="0"/>
          </a:p>
          <a:p>
            <a:pPr algn="just">
              <a:lnSpc>
                <a:spcPct val="110000"/>
              </a:lnSpc>
            </a:pPr>
            <a:r>
              <a:rPr lang="el-GR" sz="2200" dirty="0"/>
              <a:t>Οι RCT </a:t>
            </a:r>
            <a:r>
              <a:rPr lang="el-GR" sz="2200" b="1" dirty="0"/>
              <a:t>δεν υποστηρίζουν τη σύσταση συμπληρωμάτων ω-3 για την πρωτογενή ή δευτερογενή πρόληψη της καρδιαγγειακής νόσου</a:t>
            </a:r>
            <a:r>
              <a:rPr lang="el-GR" sz="2200" dirty="0"/>
              <a:t>.</a:t>
            </a:r>
            <a:endParaRPr lang="en-US" sz="2200" dirty="0"/>
          </a:p>
        </p:txBody>
      </p:sp>
    </p:spTree>
    <p:extLst>
      <p:ext uri="{BB962C8B-B14F-4D97-AF65-F5344CB8AC3E}">
        <p14:creationId xmlns:p14="http://schemas.microsoft.com/office/powerpoint/2010/main" val="699493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74DD-248D-4542-B0D8-C4248B125159}"/>
              </a:ext>
            </a:extLst>
          </p:cNvPr>
          <p:cNvSpPr>
            <a:spLocks noGrp="1"/>
          </p:cNvSpPr>
          <p:nvPr>
            <p:ph type="title"/>
          </p:nvPr>
        </p:nvSpPr>
        <p:spPr>
          <a:xfrm>
            <a:off x="1797666" y="236920"/>
            <a:ext cx="8596668" cy="1320800"/>
          </a:xfrm>
        </p:spPr>
        <p:txBody>
          <a:bodyPr/>
          <a:lstStyle/>
          <a:p>
            <a:pPr algn="ctr"/>
            <a:r>
              <a:rPr lang="el-GR" b="1" dirty="0">
                <a:latin typeface="Arial" panose="020B0604020202020204" pitchFamily="34" charset="0"/>
                <a:cs typeface="Arial" panose="020B0604020202020204" pitchFamily="34" charset="0"/>
              </a:rPr>
              <a:t>Λίπη</a:t>
            </a:r>
            <a:r>
              <a:rPr lang="el-GR" b="1" dirty="0"/>
              <a:t> </a:t>
            </a:r>
            <a:r>
              <a:rPr lang="el-GR" dirty="0"/>
              <a:t>και</a:t>
            </a:r>
            <a:r>
              <a:rPr lang="el-GR" b="1" dirty="0"/>
              <a:t> </a:t>
            </a:r>
            <a:r>
              <a:rPr lang="el-GR" b="1" dirty="0">
                <a:latin typeface="Arial" panose="020B0604020202020204" pitchFamily="34" charset="0"/>
                <a:cs typeface="Arial" panose="020B0604020202020204" pitchFamily="34" charset="0"/>
              </a:rPr>
              <a:t>Σακχαρώδης Διαβήτης</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C76681A-616C-40AF-9D1B-05D681DBF359}"/>
              </a:ext>
            </a:extLst>
          </p:cNvPr>
          <p:cNvSpPr>
            <a:spLocks noGrp="1"/>
          </p:cNvSpPr>
          <p:nvPr>
            <p:ph idx="1"/>
          </p:nvPr>
        </p:nvSpPr>
        <p:spPr>
          <a:xfrm>
            <a:off x="490194" y="1477038"/>
            <a:ext cx="11057641" cy="4774537"/>
          </a:xfrm>
        </p:spPr>
        <p:txBody>
          <a:bodyPr>
            <a:noAutofit/>
          </a:bodyPr>
          <a:lstStyle/>
          <a:p>
            <a:pPr algn="just">
              <a:lnSpc>
                <a:spcPct val="100000"/>
              </a:lnSpc>
            </a:pPr>
            <a:r>
              <a:rPr lang="el-GR" sz="2200" dirty="0"/>
              <a:t>Η μείωση των καρδιαγγειακών συμβαμάτων με Icosapent </a:t>
            </a:r>
            <a:r>
              <a:rPr lang="el-GR" sz="2200" dirty="0" err="1"/>
              <a:t>Ethyl</a:t>
            </a:r>
            <a:r>
              <a:rPr lang="el-GR" sz="2200" dirty="0"/>
              <a:t>-Δοκιμή παρέμβασης (REDUCE-IT)- με χρήση υψηλότερης δόσης ω3-λιπαρών οξέων (4 g/ημέρα) σε ασθενείς με </a:t>
            </a:r>
            <a:r>
              <a:rPr lang="el-GR" sz="2200" b="1" dirty="0"/>
              <a:t>επίμονα αυξημένα τριγλυκερίδια και είτε με ήδη υπάρχουσα καρδιαγγειακή νόσο </a:t>
            </a:r>
            <a:r>
              <a:rPr lang="el-GR" sz="2200" dirty="0"/>
              <a:t>ή </a:t>
            </a:r>
            <a:r>
              <a:rPr lang="el-GR" sz="2200" b="1" dirty="0"/>
              <a:t>DM και τουλάχιστον έναν άλλο παράγοντα κινδύνου καρδιαγγειακής νόσο- </a:t>
            </a:r>
            <a:r>
              <a:rPr lang="el-GR" sz="2200" dirty="0"/>
              <a:t>έδειξε </a:t>
            </a:r>
            <a:r>
              <a:rPr lang="el-GR" sz="2200" b="1" dirty="0"/>
              <a:t>σημαντική μείωση του πρωτεύοντος καταληκτικού σημείου των μειζόνων ανεπιθύμητων καρδιαγγειακών συμβάντων</a:t>
            </a:r>
            <a:r>
              <a:rPr lang="el-GR" sz="2200" dirty="0"/>
              <a:t>.</a:t>
            </a:r>
            <a:endParaRPr lang="en-US" sz="2200" dirty="0"/>
          </a:p>
          <a:p>
            <a:pPr marL="0" indent="0" algn="just">
              <a:buNone/>
            </a:pPr>
            <a:endParaRPr lang="en-US" sz="2200" dirty="0"/>
          </a:p>
          <a:p>
            <a:pPr algn="just">
              <a:lnSpc>
                <a:spcPct val="100000"/>
              </a:lnSpc>
            </a:pPr>
            <a:r>
              <a:rPr lang="el-GR" sz="2200" dirty="0"/>
              <a:t>Οι ασθενείς με ΣΔ θα πρέπει να </a:t>
            </a:r>
            <a:r>
              <a:rPr lang="el-GR" sz="2200" b="1" dirty="0"/>
              <a:t>ακολουθούν τις οδηγίες για το γενικό πληθυσμό </a:t>
            </a:r>
            <a:r>
              <a:rPr lang="el-GR" sz="2200" dirty="0"/>
              <a:t>για τις </a:t>
            </a:r>
            <a:r>
              <a:rPr lang="el-GR" sz="2200" b="1" dirty="0"/>
              <a:t>συνιστώμενες προσλήψεις κορεσμένων λιπαρών</a:t>
            </a:r>
            <a:r>
              <a:rPr lang="el-GR" sz="2200" dirty="0"/>
              <a:t>, </a:t>
            </a:r>
            <a:r>
              <a:rPr lang="el-GR" sz="2200" b="1" dirty="0"/>
              <a:t>διατροφικής χοληστερόλης </a:t>
            </a:r>
            <a:r>
              <a:rPr lang="el-GR" sz="2200" dirty="0"/>
              <a:t>και </a:t>
            </a:r>
            <a:r>
              <a:rPr lang="el-GR" sz="2200" b="1" dirty="0" err="1"/>
              <a:t>τρανς</a:t>
            </a:r>
            <a:r>
              <a:rPr lang="el-GR" sz="2200" b="1" dirty="0"/>
              <a:t> λιπαρών</a:t>
            </a:r>
            <a:r>
              <a:rPr lang="el-GR" sz="2200" dirty="0"/>
              <a:t>.</a:t>
            </a:r>
            <a:endParaRPr lang="en-US" sz="2200" dirty="0"/>
          </a:p>
          <a:p>
            <a:pPr algn="just">
              <a:lnSpc>
                <a:spcPct val="100000"/>
              </a:lnSpc>
            </a:pPr>
            <a:endParaRPr lang="en-US" sz="2200" dirty="0"/>
          </a:p>
          <a:p>
            <a:pPr algn="just">
              <a:lnSpc>
                <a:spcPct val="100000"/>
              </a:lnSpc>
            </a:pPr>
            <a:r>
              <a:rPr lang="el-GR" sz="2200" dirty="0"/>
              <a:t>Γενικά, τα </a:t>
            </a:r>
            <a:r>
              <a:rPr lang="el-GR" sz="2200" b="1" dirty="0" err="1"/>
              <a:t>τρανς</a:t>
            </a:r>
            <a:r>
              <a:rPr lang="el-GR" sz="2200" b="1" dirty="0"/>
              <a:t> λιπαρά πρέπει να αποφεύγονται</a:t>
            </a:r>
            <a:r>
              <a:rPr lang="el-GR" sz="2200" dirty="0"/>
              <a:t>.</a:t>
            </a:r>
            <a:endParaRPr lang="en-US" sz="2200" dirty="0"/>
          </a:p>
        </p:txBody>
      </p:sp>
    </p:spTree>
    <p:extLst>
      <p:ext uri="{BB962C8B-B14F-4D97-AF65-F5344CB8AC3E}">
        <p14:creationId xmlns:p14="http://schemas.microsoft.com/office/powerpoint/2010/main" val="1529985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095F03-DB01-3D2B-DFE1-778AA3B01A79}"/>
              </a:ext>
            </a:extLst>
          </p:cNvPr>
          <p:cNvSpPr>
            <a:spLocks noGrp="1"/>
          </p:cNvSpPr>
          <p:nvPr>
            <p:ph type="title"/>
          </p:nvPr>
        </p:nvSpPr>
        <p:spPr>
          <a:xfrm>
            <a:off x="797092" y="363532"/>
            <a:ext cx="10597815" cy="971286"/>
          </a:xfrm>
        </p:spPr>
        <p:txBody>
          <a:bodyPr>
            <a:noAutofit/>
          </a:bodyPr>
          <a:lstStyle/>
          <a:p>
            <a:pPr algn="ctr"/>
            <a:r>
              <a:rPr lang="el-GR" sz="3600" dirty="0"/>
              <a:t>Ποιες </a:t>
            </a:r>
            <a:r>
              <a:rPr lang="el-GR" sz="3600" b="1" dirty="0">
                <a:latin typeface="+mn-lt"/>
              </a:rPr>
              <a:t>τροφές να αποφεύγετε </a:t>
            </a:r>
            <a:r>
              <a:rPr lang="el-GR" sz="3600" dirty="0"/>
              <a:t>και </a:t>
            </a:r>
            <a:r>
              <a:rPr lang="el-GR" sz="3600" b="1" dirty="0">
                <a:latin typeface="+mn-lt"/>
              </a:rPr>
              <a:t>ποιες να προτιματε</a:t>
            </a:r>
          </a:p>
        </p:txBody>
      </p:sp>
      <p:pic>
        <p:nvPicPr>
          <p:cNvPr id="5" name="Θέση περιεχομένου 4">
            <a:extLst>
              <a:ext uri="{FF2B5EF4-FFF2-40B4-BE49-F238E27FC236}">
                <a16:creationId xmlns:a16="http://schemas.microsoft.com/office/drawing/2014/main" id="{925A2A1E-F6B1-E201-FB0E-E0852B0B3E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66194"/>
          <a:stretch/>
        </p:blipFill>
        <p:spPr>
          <a:xfrm>
            <a:off x="1444836" y="1562691"/>
            <a:ext cx="3749332" cy="4563035"/>
          </a:xfrm>
        </p:spPr>
      </p:pic>
      <p:pic>
        <p:nvPicPr>
          <p:cNvPr id="3" name="Εικόνα 2">
            <a:extLst>
              <a:ext uri="{FF2B5EF4-FFF2-40B4-BE49-F238E27FC236}">
                <a16:creationId xmlns:a16="http://schemas.microsoft.com/office/drawing/2014/main" id="{8A7CFDB7-B115-6118-2B1B-D4CEAA9236A0}"/>
              </a:ext>
            </a:extLst>
          </p:cNvPr>
          <p:cNvPicPr>
            <a:picLocks noChangeAspect="1"/>
          </p:cNvPicPr>
          <p:nvPr/>
        </p:nvPicPr>
        <p:blipFill>
          <a:blip r:embed="rId3"/>
          <a:srcRect l="1789"/>
          <a:stretch/>
        </p:blipFill>
        <p:spPr>
          <a:xfrm>
            <a:off x="5194168" y="1562691"/>
            <a:ext cx="5693789" cy="4560203"/>
          </a:xfrm>
          <a:prstGeom prst="rect">
            <a:avLst/>
          </a:prstGeom>
        </p:spPr>
      </p:pic>
    </p:spTree>
    <p:extLst>
      <p:ext uri="{BB962C8B-B14F-4D97-AF65-F5344CB8AC3E}">
        <p14:creationId xmlns:p14="http://schemas.microsoft.com/office/powerpoint/2010/main" val="745480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066C3B-B9E8-B6E7-F6E5-7A3C20315C13}"/>
              </a:ext>
            </a:extLst>
          </p:cNvPr>
          <p:cNvSpPr>
            <a:spLocks noGrp="1"/>
          </p:cNvSpPr>
          <p:nvPr>
            <p:ph type="title"/>
          </p:nvPr>
        </p:nvSpPr>
        <p:spPr>
          <a:xfrm>
            <a:off x="696798" y="148308"/>
            <a:ext cx="10515600" cy="1325563"/>
          </a:xfrm>
        </p:spPr>
        <p:txBody>
          <a:bodyPr/>
          <a:lstStyle/>
          <a:p>
            <a:pPr algn="ctr"/>
            <a:r>
              <a:rPr lang="el-GR" b="1" dirty="0">
                <a:latin typeface="+mn-lt"/>
              </a:rPr>
              <a:t>Γλυκαιμικός Δείκτης</a:t>
            </a:r>
          </a:p>
        </p:txBody>
      </p:sp>
      <p:pic>
        <p:nvPicPr>
          <p:cNvPr id="3074" name="Picture 2" descr="Κατανοώντας τον Γλυκαιμικό Δείκτη των τροφών - Μαρία Γούτου, PhD- Ειδική  Παθολόγος">
            <a:extLst>
              <a:ext uri="{FF2B5EF4-FFF2-40B4-BE49-F238E27FC236}">
                <a16:creationId xmlns:a16="http://schemas.microsoft.com/office/drawing/2014/main" id="{F38536F0-DC18-D4CD-185D-D6E28CADDD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2944" y="1093510"/>
            <a:ext cx="6268825" cy="553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4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4C486C-C512-8349-7AC3-ED9BA0E48504}"/>
              </a:ext>
            </a:extLst>
          </p:cNvPr>
          <p:cNvSpPr>
            <a:spLocks noGrp="1"/>
          </p:cNvSpPr>
          <p:nvPr>
            <p:ph type="title"/>
          </p:nvPr>
        </p:nvSpPr>
        <p:spPr/>
        <p:txBody>
          <a:bodyPr/>
          <a:lstStyle/>
          <a:p>
            <a:pPr algn="ctr"/>
            <a:r>
              <a:rPr lang="el-GR" b="1" dirty="0">
                <a:latin typeface="+mn-lt"/>
              </a:rPr>
              <a:t>Γλυκαιμικός Δείκτης </a:t>
            </a:r>
            <a:r>
              <a:rPr lang="el-GR" dirty="0"/>
              <a:t>και </a:t>
            </a:r>
            <a:r>
              <a:rPr lang="el-GR" b="1" dirty="0">
                <a:latin typeface="+mn-lt"/>
              </a:rPr>
              <a:t>Γλυκόζη στο αίμα</a:t>
            </a:r>
          </a:p>
        </p:txBody>
      </p:sp>
      <p:pic>
        <p:nvPicPr>
          <p:cNvPr id="4098" name="Picture 2" descr="Γλυκαιμικός δείκτης! Τι είναι αυτό; Τι σημαίνει; | idiatrofi">
            <a:extLst>
              <a:ext uri="{FF2B5EF4-FFF2-40B4-BE49-F238E27FC236}">
                <a16:creationId xmlns:a16="http://schemas.microsoft.com/office/drawing/2014/main" id="{0D56076A-5F13-93FC-9C44-B6B11EF970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628" y="1977435"/>
            <a:ext cx="9134573" cy="451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18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59CB89-BAE9-2337-44FE-616779FBAC23}"/>
              </a:ext>
            </a:extLst>
          </p:cNvPr>
          <p:cNvSpPr>
            <a:spLocks noGrp="1"/>
          </p:cNvSpPr>
          <p:nvPr>
            <p:ph type="title"/>
          </p:nvPr>
        </p:nvSpPr>
        <p:spPr>
          <a:xfrm>
            <a:off x="3706491" y="0"/>
            <a:ext cx="6832676" cy="1492132"/>
          </a:xfrm>
        </p:spPr>
        <p:txBody>
          <a:bodyPr>
            <a:normAutofit/>
          </a:bodyPr>
          <a:lstStyle/>
          <a:p>
            <a:r>
              <a:rPr lang="el-GR" sz="4000" b="1" dirty="0">
                <a:latin typeface="+mn-lt"/>
              </a:rPr>
              <a:t>Γλυκαιμικός Δείκτης </a:t>
            </a:r>
          </a:p>
        </p:txBody>
      </p:sp>
      <p:pic>
        <p:nvPicPr>
          <p:cNvPr id="7" name="Θέση περιεχομένου 6">
            <a:extLst>
              <a:ext uri="{FF2B5EF4-FFF2-40B4-BE49-F238E27FC236}">
                <a16:creationId xmlns:a16="http://schemas.microsoft.com/office/drawing/2014/main" id="{7659CC87-624B-26FF-0626-327C0819E6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376" y="1005157"/>
            <a:ext cx="10331777" cy="5753862"/>
          </a:xfrm>
        </p:spPr>
      </p:pic>
    </p:spTree>
    <p:extLst>
      <p:ext uri="{BB962C8B-B14F-4D97-AF65-F5344CB8AC3E}">
        <p14:creationId xmlns:p14="http://schemas.microsoft.com/office/powerpoint/2010/main" val="3410807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69C253A9-C6B4-47AE-A8BD-4D52CB4CE164}"/>
              </a:ext>
            </a:extLst>
          </p:cNvPr>
          <p:cNvPicPr>
            <a:picLocks noChangeAspect="1"/>
          </p:cNvPicPr>
          <p:nvPr/>
        </p:nvPicPr>
        <p:blipFill rotWithShape="1">
          <a:blip r:embed="rId2">
            <a:extLst>
              <a:ext uri="{28A0092B-C50C-407E-A947-70E740481C1C}">
                <a14:useLocalDpi xmlns:a14="http://schemas.microsoft.com/office/drawing/2010/main" val="0"/>
              </a:ext>
            </a:extLst>
          </a:blip>
          <a:srcRect l="5057" t="9552" r="5089" b="8954"/>
          <a:stretch/>
        </p:blipFill>
        <p:spPr>
          <a:xfrm>
            <a:off x="1228165" y="501445"/>
            <a:ext cx="9395011" cy="5855110"/>
          </a:xfrm>
          <a:prstGeom prst="rect">
            <a:avLst/>
          </a:prstGeom>
        </p:spPr>
      </p:pic>
    </p:spTree>
    <p:extLst>
      <p:ext uri="{BB962C8B-B14F-4D97-AF65-F5344CB8AC3E}">
        <p14:creationId xmlns:p14="http://schemas.microsoft.com/office/powerpoint/2010/main" val="405332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C1677C-B582-AB8A-DC3E-C9C09DB8BAA0}"/>
              </a:ext>
            </a:extLst>
          </p:cNvPr>
          <p:cNvSpPr>
            <a:spLocks noGrp="1"/>
          </p:cNvSpPr>
          <p:nvPr>
            <p:ph type="title"/>
          </p:nvPr>
        </p:nvSpPr>
        <p:spPr/>
        <p:txBody>
          <a:bodyPr/>
          <a:lstStyle/>
          <a:p>
            <a:pPr algn="ctr"/>
            <a:r>
              <a:rPr lang="el-GR" b="1" dirty="0">
                <a:latin typeface="+mn-lt"/>
              </a:rPr>
              <a:t>Παχυσαρκία</a:t>
            </a:r>
            <a:r>
              <a:rPr lang="el-GR" dirty="0"/>
              <a:t> στην </a:t>
            </a:r>
            <a:r>
              <a:rPr lang="el-GR" b="1" dirty="0">
                <a:latin typeface="+mn-lt"/>
              </a:rPr>
              <a:t>Ελλάδα</a:t>
            </a:r>
          </a:p>
        </p:txBody>
      </p:sp>
      <p:pic>
        <p:nvPicPr>
          <p:cNvPr id="1026" name="Picture 2" descr="Η Εξέλιξη Της Παχυσαρκίας Στην Ελλάδα Στα Χρόνια Της Κρίσης - Dianeosis">
            <a:extLst>
              <a:ext uri="{FF2B5EF4-FFF2-40B4-BE49-F238E27FC236}">
                <a16:creationId xmlns:a16="http://schemas.microsoft.com/office/drawing/2014/main" id="{86C5922C-9EAC-215A-B283-3D2873BDB6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311287"/>
            <a:ext cx="10515600" cy="338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869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2D7F54AA-DCC9-D65C-D9AE-AA1102B28AE5}"/>
              </a:ext>
            </a:extLst>
          </p:cNvPr>
          <p:cNvSpPr>
            <a:spLocks noGrp="1"/>
          </p:cNvSpPr>
          <p:nvPr>
            <p:ph type="title"/>
          </p:nvPr>
        </p:nvSpPr>
        <p:spPr/>
        <p:txBody>
          <a:bodyPr/>
          <a:lstStyle/>
          <a:p>
            <a:pPr algn="ctr"/>
            <a:r>
              <a:rPr lang="el-GR" b="1" dirty="0">
                <a:latin typeface="+mn-lt"/>
              </a:rPr>
              <a:t>Πρωινό </a:t>
            </a:r>
          </a:p>
        </p:txBody>
      </p:sp>
      <p:sp>
        <p:nvSpPr>
          <p:cNvPr id="7" name="Θέση περιεχομένου 6">
            <a:extLst>
              <a:ext uri="{FF2B5EF4-FFF2-40B4-BE49-F238E27FC236}">
                <a16:creationId xmlns:a16="http://schemas.microsoft.com/office/drawing/2014/main" id="{6281ED7F-983E-5C5B-C62B-CE1FA87A38F6}"/>
              </a:ext>
            </a:extLst>
          </p:cNvPr>
          <p:cNvSpPr>
            <a:spLocks noGrp="1"/>
          </p:cNvSpPr>
          <p:nvPr>
            <p:ph idx="1"/>
          </p:nvPr>
        </p:nvSpPr>
        <p:spPr/>
        <p:txBody>
          <a:bodyPr>
            <a:normAutofit/>
          </a:bodyPr>
          <a:lstStyle/>
          <a:p>
            <a:pPr algn="just">
              <a:lnSpc>
                <a:spcPct val="100000"/>
              </a:lnSpc>
            </a:pPr>
            <a:r>
              <a:rPr lang="el-GR" sz="2400" dirty="0">
                <a:latin typeface="Arial" panose="020B0604020202020204" pitchFamily="34" charset="0"/>
                <a:cs typeface="Arial" panose="020B0604020202020204" pitchFamily="34" charset="0"/>
              </a:rPr>
              <a:t>Το πρωί, η ινσουλινοαντίσταση είναι μεγαλύτερη, επομένως χρειάζεται προσοχή στην </a:t>
            </a:r>
            <a:r>
              <a:rPr lang="el-GR" sz="2400" b="1" dirty="0">
                <a:latin typeface="Arial" panose="020B0604020202020204" pitchFamily="34" charset="0"/>
                <a:cs typeface="Arial" panose="020B0604020202020204" pitchFamily="34" charset="0"/>
              </a:rPr>
              <a:t>ποσότητα, και φυσικά την ποιότητα των υδατανθράκων </a:t>
            </a:r>
            <a:r>
              <a:rPr lang="el-GR" sz="2400" dirty="0">
                <a:latin typeface="Arial" panose="020B0604020202020204" pitchFamily="34" charset="0"/>
                <a:cs typeface="Arial" panose="020B0604020202020204" pitchFamily="34" charset="0"/>
              </a:rPr>
              <a:t>που καταναλώνονται. </a:t>
            </a:r>
          </a:p>
          <a:p>
            <a:pPr marL="0" indent="0" algn="just">
              <a:lnSpc>
                <a:spcPct val="100000"/>
              </a:lnSpc>
              <a:buNone/>
            </a:pPr>
            <a:endParaRPr lang="el-GR" sz="2400" dirty="0">
              <a:latin typeface="Arial" panose="020B0604020202020204" pitchFamily="34" charset="0"/>
              <a:cs typeface="Arial" panose="020B0604020202020204" pitchFamily="34" charset="0"/>
            </a:endParaRPr>
          </a:p>
          <a:p>
            <a:pPr algn="just">
              <a:lnSpc>
                <a:spcPct val="100000"/>
              </a:lnSpc>
            </a:pPr>
            <a:r>
              <a:rPr lang="el-GR" sz="2400" dirty="0">
                <a:latin typeface="Arial" panose="020B0604020202020204" pitchFamily="34" charset="0"/>
                <a:cs typeface="Arial" panose="020B0604020202020204" pitchFamily="34" charset="0"/>
              </a:rPr>
              <a:t>Για παράδειγμα, μια κλασσική επιλογή πρωινού, όπως γάλα με δημητριακά πρωινού μπορεί να μην ευνοεί την ευγλυκαιμία σε ορισμένα άτομα με διαβήτη. </a:t>
            </a:r>
          </a:p>
        </p:txBody>
      </p:sp>
    </p:spTree>
    <p:extLst>
      <p:ext uri="{BB962C8B-B14F-4D97-AF65-F5344CB8AC3E}">
        <p14:creationId xmlns:p14="http://schemas.microsoft.com/office/powerpoint/2010/main" val="1901015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95005-318B-129A-E488-4AA151EC28FB}"/>
            </a:ext>
          </a:extLst>
        </p:cNvPr>
        <p:cNvGrpSpPr/>
        <p:nvPr/>
      </p:nvGrpSpPr>
      <p:grpSpPr>
        <a:xfrm>
          <a:off x="0" y="0"/>
          <a:ext cx="0" cy="0"/>
          <a:chOff x="0" y="0"/>
          <a:chExt cx="0" cy="0"/>
        </a:xfrm>
      </p:grpSpPr>
      <p:sp>
        <p:nvSpPr>
          <p:cNvPr id="6" name="Τίτλος 5">
            <a:extLst>
              <a:ext uri="{FF2B5EF4-FFF2-40B4-BE49-F238E27FC236}">
                <a16:creationId xmlns:a16="http://schemas.microsoft.com/office/drawing/2014/main" id="{CA812C38-799E-DDBE-9D1E-CC9D7C64EECC}"/>
              </a:ext>
            </a:extLst>
          </p:cNvPr>
          <p:cNvSpPr>
            <a:spLocks noGrp="1"/>
          </p:cNvSpPr>
          <p:nvPr>
            <p:ph type="title"/>
          </p:nvPr>
        </p:nvSpPr>
        <p:spPr/>
        <p:txBody>
          <a:bodyPr/>
          <a:lstStyle/>
          <a:p>
            <a:pPr algn="ctr"/>
            <a:r>
              <a:rPr lang="el-GR" b="1" dirty="0">
                <a:latin typeface="+mn-lt"/>
              </a:rPr>
              <a:t>Πρωινό </a:t>
            </a:r>
          </a:p>
        </p:txBody>
      </p:sp>
      <p:sp>
        <p:nvSpPr>
          <p:cNvPr id="7" name="Θέση περιεχομένου 6">
            <a:extLst>
              <a:ext uri="{FF2B5EF4-FFF2-40B4-BE49-F238E27FC236}">
                <a16:creationId xmlns:a16="http://schemas.microsoft.com/office/drawing/2014/main" id="{D760B84B-1F9B-0EC4-DE8D-68E3A19E478A}"/>
              </a:ext>
            </a:extLst>
          </p:cNvPr>
          <p:cNvSpPr>
            <a:spLocks noGrp="1"/>
          </p:cNvSpPr>
          <p:nvPr>
            <p:ph idx="1"/>
          </p:nvPr>
        </p:nvSpPr>
        <p:spPr>
          <a:xfrm>
            <a:off x="593889" y="1825625"/>
            <a:ext cx="10935091" cy="4351338"/>
          </a:xfrm>
        </p:spPr>
        <p:txBody>
          <a:bodyPr>
            <a:normAutofit/>
          </a:bodyPr>
          <a:lstStyle/>
          <a:p>
            <a:pPr algn="just">
              <a:lnSpc>
                <a:spcPct val="100000"/>
              </a:lnSpc>
              <a:buFont typeface="Wingdings" panose="05000000000000000000" pitchFamily="2" charset="2"/>
              <a:buChar char="ü"/>
            </a:pPr>
            <a:r>
              <a:rPr lang="el-GR" dirty="0"/>
              <a:t>Στόχος είναι η διαμόρφωση ενός </a:t>
            </a:r>
            <a:r>
              <a:rPr lang="el-GR" b="1" dirty="0"/>
              <a:t>πλήρους γεύματος</a:t>
            </a:r>
            <a:r>
              <a:rPr lang="el-GR" dirty="0"/>
              <a:t>, με </a:t>
            </a:r>
            <a:r>
              <a:rPr lang="el-GR" b="1" dirty="0"/>
              <a:t>πηγή υδατάνθρακα (ολικής άλεσης)</a:t>
            </a:r>
            <a:r>
              <a:rPr lang="el-GR" dirty="0"/>
              <a:t>, </a:t>
            </a:r>
            <a:r>
              <a:rPr lang="el-GR" b="1" dirty="0"/>
              <a:t>πρωτεΐνης</a:t>
            </a:r>
            <a:r>
              <a:rPr lang="el-GR" dirty="0"/>
              <a:t> και </a:t>
            </a:r>
            <a:r>
              <a:rPr lang="el-GR" b="1" dirty="0"/>
              <a:t>λαχανικά ή φρούτα</a:t>
            </a:r>
            <a:r>
              <a:rPr lang="el-GR" dirty="0"/>
              <a:t>. </a:t>
            </a:r>
          </a:p>
          <a:p>
            <a:pPr algn="just">
              <a:lnSpc>
                <a:spcPct val="100000"/>
              </a:lnSpc>
              <a:buFont typeface="Wingdings" panose="05000000000000000000" pitchFamily="2" charset="2"/>
              <a:buChar char="ü"/>
            </a:pPr>
            <a:endParaRPr lang="el-GR" dirty="0"/>
          </a:p>
          <a:p>
            <a:pPr marL="0" indent="0" algn="just">
              <a:lnSpc>
                <a:spcPct val="100000"/>
              </a:lnSpc>
              <a:buNone/>
            </a:pPr>
            <a:endParaRPr lang="el-GR" dirty="0"/>
          </a:p>
          <a:p>
            <a:pPr algn="just">
              <a:lnSpc>
                <a:spcPct val="100000"/>
              </a:lnSpc>
              <a:buFont typeface="Wingdings" panose="05000000000000000000" pitchFamily="2" charset="2"/>
              <a:buChar char="ü"/>
            </a:pPr>
            <a:r>
              <a:rPr lang="el-GR" dirty="0"/>
              <a:t>Επιλέξτε προϊόντα </a:t>
            </a:r>
            <a:r>
              <a:rPr lang="el-GR" b="1" dirty="0"/>
              <a:t>ολικής άλεσης</a:t>
            </a:r>
            <a:r>
              <a:rPr lang="el-GR" dirty="0"/>
              <a:t>, </a:t>
            </a:r>
            <a:r>
              <a:rPr lang="el-GR" b="1" dirty="0"/>
              <a:t>φρούτα με τη φλούδα</a:t>
            </a:r>
            <a:r>
              <a:rPr lang="el-GR" dirty="0"/>
              <a:t>, </a:t>
            </a:r>
            <a:r>
              <a:rPr lang="el-GR" b="1" dirty="0"/>
              <a:t>λαχανικά</a:t>
            </a:r>
            <a:r>
              <a:rPr lang="el-GR" dirty="0"/>
              <a:t>, </a:t>
            </a:r>
            <a:r>
              <a:rPr lang="el-GR" b="1" dirty="0"/>
              <a:t>ξηρούς καρπούς και σπόρους, και πρωτεΐνη</a:t>
            </a:r>
            <a:r>
              <a:rPr lang="el-GR" dirty="0"/>
              <a:t>! Σκοπός είναι η δημιουργία ενός πλήρους γεύματος!</a:t>
            </a:r>
          </a:p>
        </p:txBody>
      </p:sp>
    </p:spTree>
    <p:extLst>
      <p:ext uri="{BB962C8B-B14F-4D97-AF65-F5344CB8AC3E}">
        <p14:creationId xmlns:p14="http://schemas.microsoft.com/office/powerpoint/2010/main" val="2647834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BF8315-EED5-9A16-87A9-BC0BCDB41D6B}"/>
              </a:ext>
            </a:extLst>
          </p:cNvPr>
          <p:cNvSpPr>
            <a:spLocks noGrp="1"/>
          </p:cNvSpPr>
          <p:nvPr>
            <p:ph type="title"/>
          </p:nvPr>
        </p:nvSpPr>
        <p:spPr/>
        <p:txBody>
          <a:bodyPr/>
          <a:lstStyle/>
          <a:p>
            <a:pPr algn="ctr"/>
            <a:r>
              <a:rPr lang="el-GR" b="1" dirty="0">
                <a:latin typeface="+mn-lt"/>
              </a:rPr>
              <a:t>Πρωινό</a:t>
            </a:r>
          </a:p>
        </p:txBody>
      </p:sp>
      <p:sp>
        <p:nvSpPr>
          <p:cNvPr id="3" name="Θέση περιεχομένου 2">
            <a:extLst>
              <a:ext uri="{FF2B5EF4-FFF2-40B4-BE49-F238E27FC236}">
                <a16:creationId xmlns:a16="http://schemas.microsoft.com/office/drawing/2014/main" id="{2F9ED3E4-AB7C-CDEB-ED7B-8B01893D066A}"/>
              </a:ext>
            </a:extLst>
          </p:cNvPr>
          <p:cNvSpPr>
            <a:spLocks noGrp="1"/>
          </p:cNvSpPr>
          <p:nvPr>
            <p:ph idx="1"/>
          </p:nvPr>
        </p:nvSpPr>
        <p:spPr>
          <a:xfrm>
            <a:off x="838200" y="1690688"/>
            <a:ext cx="10515600" cy="4351338"/>
          </a:xfrm>
        </p:spPr>
        <p:txBody>
          <a:bodyPr>
            <a:normAutofit fontScale="62500" lnSpcReduction="20000"/>
          </a:bodyPr>
          <a:lstStyle/>
          <a:p>
            <a:pPr algn="just">
              <a:lnSpc>
                <a:spcPct val="120000"/>
              </a:lnSpc>
            </a:pPr>
            <a:r>
              <a:rPr lang="el-GR" dirty="0"/>
              <a:t>Μερικές </a:t>
            </a:r>
            <a:r>
              <a:rPr lang="el-GR" b="1" u="sng" dirty="0"/>
              <a:t>ιδέες πρωινού </a:t>
            </a:r>
            <a:r>
              <a:rPr lang="el-GR" dirty="0"/>
              <a:t>είναι:</a:t>
            </a:r>
          </a:p>
          <a:p>
            <a:pPr marL="0" indent="0" algn="just">
              <a:lnSpc>
                <a:spcPct val="120000"/>
              </a:lnSpc>
              <a:buNone/>
            </a:pPr>
            <a:endParaRPr lang="el-GR" dirty="0"/>
          </a:p>
          <a:p>
            <a:pPr algn="just">
              <a:lnSpc>
                <a:spcPct val="120000"/>
              </a:lnSpc>
              <a:buFont typeface="Wingdings" panose="05000000000000000000" pitchFamily="2" charset="2"/>
              <a:buChar char="ü"/>
            </a:pPr>
            <a:r>
              <a:rPr lang="el-GR" dirty="0"/>
              <a:t>Τοστ με τυρί, αυγό και λαχανικά.</a:t>
            </a:r>
          </a:p>
          <a:p>
            <a:pPr algn="just">
              <a:lnSpc>
                <a:spcPct val="120000"/>
              </a:lnSpc>
              <a:buFont typeface="Wingdings" panose="05000000000000000000" pitchFamily="2" charset="2"/>
              <a:buChar char="ü"/>
            </a:pPr>
            <a:r>
              <a:rPr lang="el-GR" dirty="0"/>
              <a:t>Τορτίγια με λαχανικά, αβοκάντο και τυρί cottage.</a:t>
            </a:r>
          </a:p>
          <a:p>
            <a:pPr algn="just">
              <a:lnSpc>
                <a:spcPct val="120000"/>
              </a:lnSpc>
              <a:buFont typeface="Wingdings" panose="05000000000000000000" pitchFamily="2" charset="2"/>
              <a:buChar char="ü"/>
            </a:pPr>
            <a:r>
              <a:rPr lang="el-GR" dirty="0"/>
              <a:t>Ψωμί ή μικρή τορτίγια με ομελέτα και λαχανικά.</a:t>
            </a:r>
          </a:p>
          <a:p>
            <a:pPr algn="just">
              <a:lnSpc>
                <a:spcPct val="120000"/>
              </a:lnSpc>
              <a:buFont typeface="Wingdings" panose="05000000000000000000" pitchFamily="2" charset="2"/>
              <a:buChar char="ü"/>
            </a:pPr>
            <a:r>
              <a:rPr lang="el-GR" dirty="0"/>
              <a:t>Ψωμί με αβοκάντο και αυγό και καπνιστό σολομό. </a:t>
            </a:r>
          </a:p>
          <a:p>
            <a:pPr algn="just">
              <a:lnSpc>
                <a:spcPct val="120000"/>
              </a:lnSpc>
              <a:buFont typeface="Wingdings" panose="05000000000000000000" pitchFamily="2" charset="2"/>
              <a:buChar char="ü"/>
            </a:pPr>
            <a:r>
              <a:rPr lang="el-GR" dirty="0"/>
              <a:t>Γιαούρτι με βρώμη και φρούτο και βούτυρο ξηρών καρπών ή ξηρούς καρπούς </a:t>
            </a:r>
          </a:p>
          <a:p>
            <a:pPr algn="just">
              <a:lnSpc>
                <a:spcPct val="120000"/>
              </a:lnSpc>
              <a:buFont typeface="Wingdings" panose="05000000000000000000" pitchFamily="2" charset="2"/>
              <a:buChar char="ü"/>
            </a:pPr>
            <a:r>
              <a:rPr lang="el-GR" dirty="0"/>
              <a:t>Κρέμα βρώμης με φυτικό ρόφημα χωρίς ζάχαρη, μούρα και ξηρούς καρπούς</a:t>
            </a:r>
          </a:p>
          <a:p>
            <a:pPr algn="just">
              <a:lnSpc>
                <a:spcPct val="120000"/>
              </a:lnSpc>
              <a:buFont typeface="Wingdings" panose="05000000000000000000" pitchFamily="2" charset="2"/>
              <a:buChar char="ü"/>
            </a:pPr>
            <a:r>
              <a:rPr lang="el-GR" dirty="0"/>
              <a:t>Overnight oats με γιαούρτι, φυτικό ρόφημα, σπόρους </a:t>
            </a:r>
            <a:r>
              <a:rPr lang="el-GR" dirty="0" err="1"/>
              <a:t>chia</a:t>
            </a:r>
            <a:r>
              <a:rPr lang="el-GR" dirty="0"/>
              <a:t>,</a:t>
            </a:r>
            <a:r>
              <a:rPr lang="en-GB" dirty="0"/>
              <a:t> </a:t>
            </a:r>
            <a:r>
              <a:rPr lang="el-GR" dirty="0" err="1"/>
              <a:t>βρώμη</a:t>
            </a:r>
            <a:r>
              <a:rPr lang="el-GR" dirty="0"/>
              <a:t>, φρούτο και βούτυρο ξηρών καρπών.</a:t>
            </a:r>
          </a:p>
          <a:p>
            <a:pPr algn="just">
              <a:lnSpc>
                <a:spcPct val="120000"/>
              </a:lnSpc>
              <a:buFont typeface="Wingdings" panose="05000000000000000000" pitchFamily="2" charset="2"/>
              <a:buChar char="ü"/>
            </a:pPr>
            <a:r>
              <a:rPr lang="el-GR" dirty="0"/>
              <a:t>Ομελέτα με λαχανικά και ψωμί ολικής άλεσης.</a:t>
            </a:r>
          </a:p>
        </p:txBody>
      </p:sp>
      <p:pic>
        <p:nvPicPr>
          <p:cNvPr id="4" name="Εικόνα 3">
            <a:extLst>
              <a:ext uri="{FF2B5EF4-FFF2-40B4-BE49-F238E27FC236}">
                <a16:creationId xmlns:a16="http://schemas.microsoft.com/office/drawing/2014/main" id="{565597D1-1BDF-0B21-B819-81ABD06DF915}"/>
              </a:ext>
            </a:extLst>
          </p:cNvPr>
          <p:cNvPicPr>
            <a:picLocks noChangeAspect="1"/>
          </p:cNvPicPr>
          <p:nvPr/>
        </p:nvPicPr>
        <p:blipFill>
          <a:blip r:embed="rId2"/>
          <a:srcRect l="4045" t="11283" r="7858" b="11354"/>
          <a:stretch/>
        </p:blipFill>
        <p:spPr>
          <a:xfrm>
            <a:off x="8059918" y="122549"/>
            <a:ext cx="3902696" cy="3427209"/>
          </a:xfrm>
          <a:prstGeom prst="rect">
            <a:avLst/>
          </a:prstGeom>
        </p:spPr>
      </p:pic>
    </p:spTree>
    <p:extLst>
      <p:ext uri="{BB962C8B-B14F-4D97-AF65-F5344CB8AC3E}">
        <p14:creationId xmlns:p14="http://schemas.microsoft.com/office/powerpoint/2010/main" val="3747952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3D93-8EFC-4508-A170-1A17B9CFF6FB}"/>
              </a:ext>
            </a:extLst>
          </p:cNvPr>
          <p:cNvSpPr>
            <a:spLocks noGrp="1"/>
          </p:cNvSpPr>
          <p:nvPr>
            <p:ph type="title"/>
          </p:nvPr>
        </p:nvSpPr>
        <p:spPr>
          <a:xfrm>
            <a:off x="1242110" y="472329"/>
            <a:ext cx="9876313" cy="1400530"/>
          </a:xfrm>
        </p:spPr>
        <p:txBody>
          <a:bodyPr/>
          <a:lstStyle/>
          <a:p>
            <a:pPr algn="ctr"/>
            <a:r>
              <a:rPr lang="el-GR" b="1" dirty="0">
                <a:latin typeface="+mn-lt"/>
              </a:rPr>
              <a:t>Βιταμίνες</a:t>
            </a:r>
            <a:r>
              <a:rPr lang="el-GR" b="1" dirty="0"/>
              <a:t> </a:t>
            </a:r>
            <a:r>
              <a:rPr lang="el-GR" dirty="0"/>
              <a:t>και</a:t>
            </a:r>
            <a:r>
              <a:rPr lang="el-GR" b="1" dirty="0"/>
              <a:t> </a:t>
            </a:r>
            <a:r>
              <a:rPr lang="el-GR" b="1" dirty="0">
                <a:latin typeface="+mn-lt"/>
              </a:rPr>
              <a:t>μικροθρεπτικά συστατικά</a:t>
            </a:r>
            <a:endParaRPr lang="en-US" b="1" dirty="0">
              <a:latin typeface="+mn-lt"/>
            </a:endParaRPr>
          </a:p>
        </p:txBody>
      </p:sp>
      <p:sp>
        <p:nvSpPr>
          <p:cNvPr id="3" name="Content Placeholder 2">
            <a:extLst>
              <a:ext uri="{FF2B5EF4-FFF2-40B4-BE49-F238E27FC236}">
                <a16:creationId xmlns:a16="http://schemas.microsoft.com/office/drawing/2014/main" id="{86D529EC-ADF1-4FE2-8515-BD95DF7412B2}"/>
              </a:ext>
            </a:extLst>
          </p:cNvPr>
          <p:cNvSpPr>
            <a:spLocks noGrp="1"/>
          </p:cNvSpPr>
          <p:nvPr>
            <p:ph idx="1"/>
          </p:nvPr>
        </p:nvSpPr>
        <p:spPr>
          <a:xfrm>
            <a:off x="593889" y="2232307"/>
            <a:ext cx="10524533" cy="3880773"/>
          </a:xfrm>
        </p:spPr>
        <p:txBody>
          <a:bodyPr>
            <a:normAutofit/>
          </a:bodyPr>
          <a:lstStyle/>
          <a:p>
            <a:pPr algn="just">
              <a:lnSpc>
                <a:spcPct val="100000"/>
              </a:lnSpc>
            </a:pPr>
            <a:r>
              <a:rPr lang="el-GR" sz="2400" b="1" dirty="0">
                <a:latin typeface="Arial" panose="020B0604020202020204" pitchFamily="34" charset="0"/>
                <a:cs typeface="Arial" panose="020B0604020202020204" pitchFamily="34" charset="0"/>
              </a:rPr>
              <a:t>Δεν συνιστάται </a:t>
            </a:r>
            <a:r>
              <a:rPr lang="el-GR" sz="2400" dirty="0">
                <a:latin typeface="Arial" panose="020B0604020202020204" pitchFamily="34" charset="0"/>
                <a:cs typeface="Arial" panose="020B0604020202020204" pitchFamily="34" charset="0"/>
              </a:rPr>
              <a:t>η λήψη συμπληρωμάτων βιταμινών ή μικροθρεπτικών συστατικών για τη μείωση του κινδύνου ΣΔ ή καρδιαγγειακής νόσου σε ασθενείς με ΣΔ.</a:t>
            </a:r>
            <a:endParaRPr lang="en-US" sz="2400" dirty="0">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8B206F78-972F-8C00-381B-99612AE9C065}"/>
              </a:ext>
            </a:extLst>
          </p:cNvPr>
          <p:cNvSpPr>
            <a:spLocks noChangeArrowheads="1"/>
          </p:cNvSpPr>
          <p:nvPr/>
        </p:nvSpPr>
        <p:spPr bwMode="auto">
          <a:xfrm>
            <a:off x="3361898" y="3877736"/>
            <a:ext cx="4619791" cy="5899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4000" b="1" i="0" u="none" strike="noStrike" cap="none" normalizeH="0" baseline="0" dirty="0">
                <a:ln>
                  <a:noFill/>
                </a:ln>
                <a:solidFill>
                  <a:srgbClr val="1F1F1F"/>
                </a:solidFill>
                <a:effectLst/>
              </a:rPr>
              <a:t>Κατανάλωση αλκοόλ</a:t>
            </a:r>
            <a:r>
              <a:rPr kumimoji="0" lang="el-GR" altLang="el-GR" sz="4000" b="1" i="0" u="none" strike="noStrike" cap="none" normalizeH="0" baseline="0" dirty="0">
                <a:ln>
                  <a:noFill/>
                </a:ln>
                <a:solidFill>
                  <a:schemeClr val="tx1"/>
                </a:solidFill>
                <a:effectLst/>
              </a:rPr>
              <a:t> </a:t>
            </a:r>
          </a:p>
        </p:txBody>
      </p:sp>
      <p:sp>
        <p:nvSpPr>
          <p:cNvPr id="9" name="TextBox 8">
            <a:extLst>
              <a:ext uri="{FF2B5EF4-FFF2-40B4-BE49-F238E27FC236}">
                <a16:creationId xmlns:a16="http://schemas.microsoft.com/office/drawing/2014/main" id="{0F69D133-4676-C27E-E8D7-84ED2C5E9E41}"/>
              </a:ext>
            </a:extLst>
          </p:cNvPr>
          <p:cNvSpPr txBox="1"/>
          <p:nvPr/>
        </p:nvSpPr>
        <p:spPr>
          <a:xfrm>
            <a:off x="593889" y="5285782"/>
            <a:ext cx="10416618" cy="861774"/>
          </a:xfrm>
          <a:prstGeom prst="rect">
            <a:avLst/>
          </a:prstGeom>
          <a:noFill/>
        </p:spPr>
        <p:txBody>
          <a:bodyPr wrap="square">
            <a:spAutoFit/>
          </a:bodyPr>
          <a:lstStyle/>
          <a:p>
            <a:pPr marL="285750" indent="-285750" algn="just">
              <a:buFont typeface="Arial" panose="020B0604020202020204" pitchFamily="34" charset="0"/>
              <a:buChar char="•"/>
            </a:pPr>
            <a:r>
              <a:rPr lang="el-GR" sz="2500" dirty="0">
                <a:latin typeface="Arial" panose="020B0604020202020204" pitchFamily="34" charset="0"/>
                <a:cs typeface="Arial" panose="020B0604020202020204" pitchFamily="34" charset="0"/>
              </a:rPr>
              <a:t>Η μέτρια πρόσληψη αλκοόλ </a:t>
            </a:r>
            <a:r>
              <a:rPr lang="el-GR" sz="2500" b="1" dirty="0">
                <a:latin typeface="Arial" panose="020B0604020202020204" pitchFamily="34" charset="0"/>
                <a:cs typeface="Arial" panose="020B0604020202020204" pitchFamily="34" charset="0"/>
              </a:rPr>
              <a:t>δεν πρέπει να προωθείται </a:t>
            </a:r>
            <a:r>
              <a:rPr lang="el-GR" sz="2500" dirty="0">
                <a:latin typeface="Arial" panose="020B0604020202020204" pitchFamily="34" charset="0"/>
                <a:cs typeface="Arial" panose="020B0604020202020204" pitchFamily="34" charset="0"/>
              </a:rPr>
              <a:t>ως μέσο προστασίας από την καρδιαγγειακή νόσο.</a:t>
            </a:r>
          </a:p>
        </p:txBody>
      </p:sp>
    </p:spTree>
    <p:extLst>
      <p:ext uri="{BB962C8B-B14F-4D97-AF65-F5344CB8AC3E}">
        <p14:creationId xmlns:p14="http://schemas.microsoft.com/office/powerpoint/2010/main" val="2746209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6B6F-B1B4-4619-9E15-C80724324D39}"/>
              </a:ext>
            </a:extLst>
          </p:cNvPr>
          <p:cNvSpPr>
            <a:spLocks noGrp="1"/>
          </p:cNvSpPr>
          <p:nvPr>
            <p:ph type="title"/>
          </p:nvPr>
        </p:nvSpPr>
        <p:spPr>
          <a:xfrm>
            <a:off x="1484350" y="328146"/>
            <a:ext cx="8596668" cy="1320800"/>
          </a:xfrm>
        </p:spPr>
        <p:txBody>
          <a:bodyPr/>
          <a:lstStyle/>
          <a:p>
            <a:pPr algn="ctr"/>
            <a:r>
              <a:rPr lang="el-GR" b="1" dirty="0">
                <a:latin typeface="+mn-lt"/>
              </a:rPr>
              <a:t>Καφές και τσάι</a:t>
            </a:r>
            <a:endParaRPr lang="en-US" b="1" dirty="0">
              <a:latin typeface="+mn-lt"/>
            </a:endParaRPr>
          </a:p>
        </p:txBody>
      </p:sp>
      <p:sp>
        <p:nvSpPr>
          <p:cNvPr id="3" name="Content Placeholder 2">
            <a:extLst>
              <a:ext uri="{FF2B5EF4-FFF2-40B4-BE49-F238E27FC236}">
                <a16:creationId xmlns:a16="http://schemas.microsoft.com/office/drawing/2014/main" id="{B5BC29E1-86D8-4445-8538-19AA75FF84EA}"/>
              </a:ext>
            </a:extLst>
          </p:cNvPr>
          <p:cNvSpPr>
            <a:spLocks noGrp="1"/>
          </p:cNvSpPr>
          <p:nvPr>
            <p:ph idx="1"/>
          </p:nvPr>
        </p:nvSpPr>
        <p:spPr>
          <a:xfrm>
            <a:off x="1359883" y="2011970"/>
            <a:ext cx="9472234" cy="4241137"/>
          </a:xfrm>
        </p:spPr>
        <p:txBody>
          <a:bodyPr>
            <a:normAutofit/>
          </a:bodyPr>
          <a:lstStyle/>
          <a:p>
            <a:pPr algn="just">
              <a:lnSpc>
                <a:spcPct val="100000"/>
              </a:lnSpc>
            </a:pPr>
            <a:r>
              <a:rPr lang="el-GR" sz="2200" dirty="0"/>
              <a:t>Η κατανάλωση</a:t>
            </a:r>
            <a:r>
              <a:rPr lang="en-GB" sz="2200" dirty="0"/>
              <a:t> &gt;4 </a:t>
            </a:r>
            <a:r>
              <a:rPr lang="el-GR" sz="2200" b="1" dirty="0"/>
              <a:t>φλιτζάνια καφέ την ημέρα </a:t>
            </a:r>
            <a:r>
              <a:rPr lang="el-GR" sz="2200" dirty="0"/>
              <a:t>συσχετίστηκε με χαμηλότερο κίνδυνο καρδιαγγειακής νόσου σε Φινλανδούς ασθενείς με ΣΔ.</a:t>
            </a:r>
          </a:p>
          <a:p>
            <a:pPr marL="0" indent="0" algn="just">
              <a:lnSpc>
                <a:spcPct val="100000"/>
              </a:lnSpc>
              <a:buNone/>
            </a:pPr>
            <a:endParaRPr lang="en-US" sz="2200" dirty="0"/>
          </a:p>
          <a:p>
            <a:pPr marL="0" indent="0" algn="just">
              <a:lnSpc>
                <a:spcPct val="100000"/>
              </a:lnSpc>
              <a:buNone/>
            </a:pPr>
            <a:endParaRPr lang="en-US" sz="2200" dirty="0"/>
          </a:p>
          <a:p>
            <a:pPr algn="just">
              <a:lnSpc>
                <a:spcPct val="100000"/>
              </a:lnSpc>
            </a:pPr>
            <a:r>
              <a:rPr lang="en-US" sz="2200" dirty="0"/>
              <a:t>.</a:t>
            </a:r>
            <a:r>
              <a:rPr lang="el-GR" sz="2200" dirty="0"/>
              <a:t> Σε μια μετα-ανάλυση 18 μελετών παρατήρησης, η </a:t>
            </a:r>
            <a:r>
              <a:rPr lang="el-GR" sz="2200" b="1" dirty="0"/>
              <a:t>αύξηση της κατανάλωσης καφέ ή τσαγιού φάνηκε να μειώνει τον κίνδυνο ΣΔ</a:t>
            </a:r>
            <a:r>
              <a:rPr lang="el-GR" sz="2200" dirty="0"/>
              <a:t>.</a:t>
            </a:r>
            <a:endParaRPr lang="en-US" sz="2200" dirty="0"/>
          </a:p>
        </p:txBody>
      </p:sp>
    </p:spTree>
    <p:extLst>
      <p:ext uri="{BB962C8B-B14F-4D97-AF65-F5344CB8AC3E}">
        <p14:creationId xmlns:p14="http://schemas.microsoft.com/office/powerpoint/2010/main" val="4180887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2BE187-55D9-70F5-F753-6318932F1898}"/>
              </a:ext>
            </a:extLst>
          </p:cNvPr>
          <p:cNvSpPr>
            <a:spLocks noGrp="1"/>
          </p:cNvSpPr>
          <p:nvPr>
            <p:ph type="title"/>
          </p:nvPr>
        </p:nvSpPr>
        <p:spPr/>
        <p:txBody>
          <a:bodyPr/>
          <a:lstStyle/>
          <a:p>
            <a:pPr algn="ctr"/>
            <a:r>
              <a:rPr lang="el-GR" b="1" dirty="0">
                <a:latin typeface="+mn-lt"/>
              </a:rPr>
              <a:t>Κετογονική δίαιτα </a:t>
            </a:r>
            <a:r>
              <a:rPr lang="el-GR" dirty="0">
                <a:latin typeface="+mn-lt"/>
              </a:rPr>
              <a:t>έναντι</a:t>
            </a:r>
            <a:r>
              <a:rPr lang="el-GR" b="1" dirty="0">
                <a:latin typeface="+mn-lt"/>
              </a:rPr>
              <a:t> Μεσογειακής διατροφής</a:t>
            </a:r>
            <a:endParaRPr lang="el-GR" dirty="0"/>
          </a:p>
        </p:txBody>
      </p:sp>
      <p:sp>
        <p:nvSpPr>
          <p:cNvPr id="3" name="Θέση περιεχομένου 2">
            <a:extLst>
              <a:ext uri="{FF2B5EF4-FFF2-40B4-BE49-F238E27FC236}">
                <a16:creationId xmlns:a16="http://schemas.microsoft.com/office/drawing/2014/main" id="{78889A9A-9397-1994-C3DA-7A05072CE319}"/>
              </a:ext>
            </a:extLst>
          </p:cNvPr>
          <p:cNvSpPr>
            <a:spLocks noGrp="1"/>
          </p:cNvSpPr>
          <p:nvPr>
            <p:ph idx="1"/>
          </p:nvPr>
        </p:nvSpPr>
        <p:spPr>
          <a:xfrm>
            <a:off x="131975" y="1690688"/>
            <a:ext cx="11887200" cy="5167311"/>
          </a:xfrm>
        </p:spPr>
        <p:txBody>
          <a:bodyPr>
            <a:normAutofit fontScale="70000" lnSpcReduction="20000"/>
          </a:bodyPr>
          <a:lstStyle/>
          <a:p>
            <a:pPr algn="just">
              <a:lnSpc>
                <a:spcPct val="120000"/>
              </a:lnSpc>
            </a:pPr>
            <a:r>
              <a:rPr lang="el-GR" dirty="0"/>
              <a:t>Το Keto-Med ήταν μια τυχαιοποιημένη, διασταυρούμενη δοκιμή.</a:t>
            </a:r>
          </a:p>
          <a:p>
            <a:pPr algn="just">
              <a:lnSpc>
                <a:spcPct val="120000"/>
              </a:lnSpc>
            </a:pPr>
            <a:endParaRPr lang="el-GR" dirty="0"/>
          </a:p>
          <a:p>
            <a:pPr algn="just">
              <a:lnSpc>
                <a:spcPct val="120000"/>
              </a:lnSpc>
            </a:pPr>
            <a:r>
              <a:rPr lang="el-GR" dirty="0"/>
              <a:t>Σαράντα συμμετέχοντες ηλικίας ≥18 ετών με προ διαβήτη ή ΣΔ2 ακολούθησαν την καλά διαμορφωμένη κετογονική δίαιτα (WFKD) και τη Μεσογειακή-συν δίαιτα (Med-Plus) για 12 εβδομάδες η καθεμία, με τυχαία σειρά.</a:t>
            </a:r>
          </a:p>
          <a:p>
            <a:pPr algn="just">
              <a:lnSpc>
                <a:spcPct val="120000"/>
              </a:lnSpc>
            </a:pPr>
            <a:endParaRPr lang="el-GR" dirty="0"/>
          </a:p>
          <a:p>
            <a:pPr algn="just">
              <a:lnSpc>
                <a:spcPct val="120000"/>
              </a:lnSpc>
            </a:pPr>
            <a:r>
              <a:rPr lang="el-GR" dirty="0"/>
              <a:t>Το </a:t>
            </a:r>
            <a:r>
              <a:rPr lang="el-GR" b="1" dirty="0"/>
              <a:t>MedPlus</a:t>
            </a:r>
            <a:r>
              <a:rPr lang="el-GR" dirty="0"/>
              <a:t> περιλάμβανε </a:t>
            </a:r>
            <a:r>
              <a:rPr lang="el-GR" b="1" dirty="0"/>
              <a:t>όσπρια, φρούτα και ολόκληρα, δημητριακά</a:t>
            </a:r>
            <a:r>
              <a:rPr lang="el-GR" dirty="0"/>
              <a:t>, ενώ το </a:t>
            </a:r>
            <a:r>
              <a:rPr lang="el-GR" b="1" dirty="0"/>
              <a:t>WFKD τα απέφυγε</a:t>
            </a:r>
            <a:r>
              <a:rPr lang="el-GR" dirty="0"/>
              <a:t>.</a:t>
            </a:r>
          </a:p>
          <a:p>
            <a:pPr marL="0" indent="0" algn="just">
              <a:lnSpc>
                <a:spcPct val="120000"/>
              </a:lnSpc>
              <a:buNone/>
            </a:pPr>
            <a:endParaRPr lang="el-GR" dirty="0"/>
          </a:p>
          <a:p>
            <a:pPr algn="just">
              <a:lnSpc>
                <a:spcPct val="120000"/>
              </a:lnSpc>
            </a:pPr>
            <a:r>
              <a:rPr lang="el-GR" dirty="0"/>
              <a:t>Το πρωταρχικό αποτέλεσμα ήταν η ποσοστιαία αλλαγή στη γλυκοζυλιωμένη αιμοσφαιρίνη (HbA1c) μετά από 12 εβδομάδες σε κάθε δίαιτα. Τα δευτερεύοντα και διερευνητικά αποτελέσματα περιλάμβαναν ποσοστιαίες αλλαγές στο σωματικό βάρος, την ινσουλίνη νηστείας, τη γλυκόζη και τα λιπίδια του αίματος</a:t>
            </a:r>
            <a:r>
              <a:rPr lang="en-GB" dirty="0"/>
              <a:t>,</a:t>
            </a:r>
            <a:r>
              <a:rPr lang="el-GR" dirty="0"/>
              <a:t> μέση γλυκόζη από τη συνεχή παρακολούθηση γλυκόζης (CGM) και πρόσληψη θρεπτικών συστατικών.</a:t>
            </a:r>
          </a:p>
        </p:txBody>
      </p:sp>
    </p:spTree>
    <p:extLst>
      <p:ext uri="{BB962C8B-B14F-4D97-AF65-F5344CB8AC3E}">
        <p14:creationId xmlns:p14="http://schemas.microsoft.com/office/powerpoint/2010/main" val="4081962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FDA474-9394-A96A-1897-0CB4CCF00C4F}"/>
              </a:ext>
            </a:extLst>
          </p:cNvPr>
          <p:cNvSpPr>
            <a:spLocks noGrp="1"/>
          </p:cNvSpPr>
          <p:nvPr>
            <p:ph type="title"/>
          </p:nvPr>
        </p:nvSpPr>
        <p:spPr>
          <a:xfrm>
            <a:off x="838200" y="129455"/>
            <a:ext cx="10515600" cy="1325563"/>
          </a:xfrm>
        </p:spPr>
        <p:txBody>
          <a:bodyPr>
            <a:normAutofit/>
          </a:bodyPr>
          <a:lstStyle/>
          <a:p>
            <a:pPr algn="ctr"/>
            <a:r>
              <a:rPr lang="el-GR" sz="3600" b="1" dirty="0">
                <a:latin typeface="+mn-lt"/>
              </a:rPr>
              <a:t>Κετογονική δίαιτα </a:t>
            </a:r>
            <a:r>
              <a:rPr lang="el-GR" sz="3600" dirty="0"/>
              <a:t>έναντι </a:t>
            </a:r>
            <a:r>
              <a:rPr lang="el-GR" sz="3600" b="1" dirty="0">
                <a:latin typeface="+mn-lt"/>
              </a:rPr>
              <a:t>Μεσογειακής διατροφής αποτελέσματα</a:t>
            </a:r>
          </a:p>
        </p:txBody>
      </p:sp>
      <p:sp>
        <p:nvSpPr>
          <p:cNvPr id="3" name="Θέση περιεχομένου 2">
            <a:extLst>
              <a:ext uri="{FF2B5EF4-FFF2-40B4-BE49-F238E27FC236}">
                <a16:creationId xmlns:a16="http://schemas.microsoft.com/office/drawing/2014/main" id="{D8D28D95-36BE-5791-6268-EA4090E8A5B3}"/>
              </a:ext>
            </a:extLst>
          </p:cNvPr>
          <p:cNvSpPr>
            <a:spLocks noGrp="1"/>
          </p:cNvSpPr>
          <p:nvPr>
            <p:ph idx="1"/>
          </p:nvPr>
        </p:nvSpPr>
        <p:spPr>
          <a:xfrm>
            <a:off x="659875" y="1455018"/>
            <a:ext cx="11170763" cy="5219158"/>
          </a:xfrm>
        </p:spPr>
        <p:txBody>
          <a:bodyPr>
            <a:noAutofit/>
          </a:bodyPr>
          <a:lstStyle/>
          <a:p>
            <a:pPr algn="just">
              <a:lnSpc>
                <a:spcPct val="100000"/>
              </a:lnSpc>
            </a:pPr>
            <a:r>
              <a:rPr lang="el-GR" sz="1900" dirty="0"/>
              <a:t>Οι τιμές της HbA1c δεν διέφεραν μεταξύ των διαιτών στις 12 εβδομάδες.</a:t>
            </a:r>
            <a:endParaRPr lang="en-GB" sz="1900" dirty="0"/>
          </a:p>
          <a:p>
            <a:pPr marL="0" indent="0" algn="just">
              <a:lnSpc>
                <a:spcPct val="100000"/>
              </a:lnSpc>
              <a:buNone/>
            </a:pPr>
            <a:endParaRPr lang="en-US" sz="1900" dirty="0"/>
          </a:p>
          <a:p>
            <a:pPr algn="just">
              <a:lnSpc>
                <a:spcPct val="100000"/>
              </a:lnSpc>
            </a:pPr>
            <a:r>
              <a:rPr lang="el-GR" sz="1900" b="1" dirty="0"/>
              <a:t>Τα τριγλυκερίδια μειώθηκαν περισσότερο για το WFKD </a:t>
            </a:r>
            <a:r>
              <a:rPr lang="el-GR" sz="1900" dirty="0"/>
              <a:t>[ποσοστιαίες αλλαγές, </a:t>
            </a:r>
            <a:r>
              <a:rPr lang="el-GR" sz="1900" b="1" dirty="0"/>
              <a:t>−16% </a:t>
            </a:r>
            <a:r>
              <a:rPr lang="el-GR" sz="1900" dirty="0"/>
              <a:t>σε σύγκριση με </a:t>
            </a:r>
            <a:r>
              <a:rPr lang="el-GR" sz="1900" b="1" dirty="0"/>
              <a:t>−5%</a:t>
            </a:r>
            <a:r>
              <a:rPr lang="el-GR" sz="1900" dirty="0"/>
              <a:t> για το </a:t>
            </a:r>
            <a:r>
              <a:rPr lang="el-GR" sz="1900" b="1" dirty="0"/>
              <a:t>MedPlus. </a:t>
            </a:r>
            <a:r>
              <a:rPr lang="el-GR" sz="1900" dirty="0"/>
              <a:t>P = 0,02] και η </a:t>
            </a:r>
            <a:r>
              <a:rPr lang="el-GR" sz="1900" b="1" dirty="0"/>
              <a:t>LDL χοληστερόλη ήταν υψηλότερη για το WFKD </a:t>
            </a:r>
            <a:r>
              <a:rPr lang="el-GR" sz="1900" dirty="0"/>
              <a:t>[ποσοστιαίες αλλαγές, </a:t>
            </a:r>
            <a:r>
              <a:rPr lang="el-GR" sz="1900" b="1" dirty="0"/>
              <a:t>+10% </a:t>
            </a:r>
            <a:r>
              <a:rPr lang="el-GR" sz="1900" dirty="0"/>
              <a:t>σε σύγκριση με </a:t>
            </a:r>
            <a:r>
              <a:rPr lang="el-GR" sz="1900" b="1" dirty="0"/>
              <a:t>−5%</a:t>
            </a:r>
            <a:r>
              <a:rPr lang="el-GR" sz="1900" dirty="0"/>
              <a:t> για το </a:t>
            </a:r>
            <a:r>
              <a:rPr lang="el-GR" sz="1900" b="1" dirty="0"/>
              <a:t>Med-Plu</a:t>
            </a:r>
            <a:r>
              <a:rPr lang="en-GB" sz="1900" b="1" dirty="0"/>
              <a:t>s;</a:t>
            </a:r>
            <a:r>
              <a:rPr lang="el-GR" sz="1900" b="1" dirty="0"/>
              <a:t> </a:t>
            </a:r>
            <a:r>
              <a:rPr lang="el-GR" sz="1900" dirty="0"/>
              <a:t>Ρ = 0,01].</a:t>
            </a:r>
            <a:endParaRPr lang="en-GB" sz="1900" dirty="0"/>
          </a:p>
          <a:p>
            <a:pPr marL="0" indent="0" algn="just">
              <a:lnSpc>
                <a:spcPct val="100000"/>
              </a:lnSpc>
              <a:buNone/>
            </a:pPr>
            <a:endParaRPr lang="en-US" sz="1900" dirty="0"/>
          </a:p>
          <a:p>
            <a:pPr algn="just">
              <a:lnSpc>
                <a:spcPct val="100000"/>
              </a:lnSpc>
            </a:pPr>
            <a:r>
              <a:rPr lang="el-GR" sz="1900" b="1" dirty="0"/>
              <a:t>Το βάρος μειώθηκε 8% για το WFKD </a:t>
            </a:r>
            <a:r>
              <a:rPr lang="el-GR" sz="1900" dirty="0"/>
              <a:t>σε σύγκριση με το </a:t>
            </a:r>
            <a:r>
              <a:rPr lang="el-GR" sz="1900" b="1" dirty="0"/>
              <a:t>7% Med-Plus </a:t>
            </a:r>
            <a:r>
              <a:rPr lang="el-GR" sz="1900" dirty="0"/>
              <a:t>και η </a:t>
            </a:r>
            <a:r>
              <a:rPr lang="el-GR" sz="1900" b="1" dirty="0"/>
              <a:t>HDL χοληστερόλη αυξήθηκε κατά 11%</a:t>
            </a:r>
            <a:r>
              <a:rPr lang="el-GR" sz="1900" dirty="0"/>
              <a:t> για το WFKD σε σύγκριση με </a:t>
            </a:r>
            <a:r>
              <a:rPr lang="el-GR" sz="1900" b="1" dirty="0"/>
              <a:t>7% </a:t>
            </a:r>
            <a:r>
              <a:rPr lang="el-GR" sz="1900" dirty="0"/>
              <a:t>για το Med-Plus.</a:t>
            </a:r>
            <a:endParaRPr lang="en-GB" sz="1900" dirty="0"/>
          </a:p>
          <a:p>
            <a:pPr marL="0" indent="0" algn="just">
              <a:lnSpc>
                <a:spcPct val="100000"/>
              </a:lnSpc>
              <a:buNone/>
            </a:pPr>
            <a:endParaRPr lang="en-US" sz="1900" dirty="0"/>
          </a:p>
          <a:p>
            <a:pPr algn="just">
              <a:lnSpc>
                <a:spcPct val="100000"/>
              </a:lnSpc>
            </a:pPr>
            <a:r>
              <a:rPr lang="el-GR" sz="1900" dirty="0"/>
              <a:t>Ωστόσο, υπήρξε μια σημαντική αλληλεπίδραση διατροφής ×</a:t>
            </a:r>
            <a:r>
              <a:rPr lang="en-GB" sz="1900" dirty="0"/>
              <a:t> </a:t>
            </a:r>
            <a:r>
              <a:rPr lang="el-GR" sz="1900" dirty="0"/>
              <a:t>και για τα δύο. Οι συμμετέχοντες </a:t>
            </a:r>
            <a:r>
              <a:rPr lang="el-GR" sz="1900" b="1" dirty="0"/>
              <a:t>είχαν χαμηλότερη πρόσληψη φυτικών ινών</a:t>
            </a:r>
            <a:r>
              <a:rPr lang="el-GR" sz="1900" dirty="0"/>
              <a:t> και </a:t>
            </a:r>
            <a:r>
              <a:rPr lang="el-GR" sz="1900" b="1" dirty="0"/>
              <a:t>3 θρεπτικών συστατικών στο WFKD σε σύγκριση με το MedPlus</a:t>
            </a:r>
            <a:r>
              <a:rPr lang="el-GR" sz="1900" dirty="0"/>
              <a:t>.</a:t>
            </a:r>
            <a:endParaRPr lang="en-GB" sz="1900" dirty="0"/>
          </a:p>
          <a:p>
            <a:pPr marL="0" indent="0" algn="just">
              <a:lnSpc>
                <a:spcPct val="100000"/>
              </a:lnSpc>
              <a:buNone/>
            </a:pPr>
            <a:endParaRPr lang="en-US" sz="1900" dirty="0"/>
          </a:p>
          <a:p>
            <a:pPr algn="just">
              <a:lnSpc>
                <a:spcPct val="100000"/>
              </a:lnSpc>
            </a:pPr>
            <a:r>
              <a:rPr lang="el-GR" sz="1900" dirty="0"/>
              <a:t>Τα δεδομένα παρακολούθησης</a:t>
            </a:r>
            <a:r>
              <a:rPr lang="en-GB" sz="1900" dirty="0"/>
              <a:t>,</a:t>
            </a:r>
            <a:r>
              <a:rPr lang="el-GR" sz="1900" dirty="0"/>
              <a:t> δώδεκα εβδομάδων</a:t>
            </a:r>
            <a:r>
              <a:rPr lang="en-GB" sz="1900" dirty="0"/>
              <a:t>,</a:t>
            </a:r>
            <a:r>
              <a:rPr lang="el-GR" sz="1900" dirty="0"/>
              <a:t> υποδηλώνουν ότι το </a:t>
            </a:r>
            <a:r>
              <a:rPr lang="el-GR" sz="1900" b="1" dirty="0"/>
              <a:t>Med-Plus είναι πιο βιώσιμο</a:t>
            </a:r>
            <a:r>
              <a:rPr lang="el-GR" sz="1900" dirty="0"/>
              <a:t>.</a:t>
            </a:r>
          </a:p>
        </p:txBody>
      </p:sp>
    </p:spTree>
    <p:extLst>
      <p:ext uri="{BB962C8B-B14F-4D97-AF65-F5344CB8AC3E}">
        <p14:creationId xmlns:p14="http://schemas.microsoft.com/office/powerpoint/2010/main" val="2460731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B7C207-00DF-38A4-7134-A4E95B18D711}"/>
              </a:ext>
            </a:extLst>
          </p:cNvPr>
          <p:cNvSpPr>
            <a:spLocks noGrp="1"/>
          </p:cNvSpPr>
          <p:nvPr>
            <p:ph type="title"/>
          </p:nvPr>
        </p:nvSpPr>
        <p:spPr/>
        <p:txBody>
          <a:bodyPr/>
          <a:lstStyle/>
          <a:p>
            <a:pPr algn="ctr"/>
            <a:r>
              <a:rPr lang="en-GB" dirty="0"/>
              <a:t>     </a:t>
            </a:r>
            <a:r>
              <a:rPr lang="el-GR" b="1" dirty="0">
                <a:latin typeface="+mn-lt"/>
              </a:rPr>
              <a:t>Διαλειμματική νηστεία (ΔΝ)</a:t>
            </a:r>
          </a:p>
        </p:txBody>
      </p:sp>
      <p:sp>
        <p:nvSpPr>
          <p:cNvPr id="3" name="Θέση περιεχομένου 2">
            <a:extLst>
              <a:ext uri="{FF2B5EF4-FFF2-40B4-BE49-F238E27FC236}">
                <a16:creationId xmlns:a16="http://schemas.microsoft.com/office/drawing/2014/main" id="{6A601D88-F709-4EC4-1002-8930D4E54E60}"/>
              </a:ext>
            </a:extLst>
          </p:cNvPr>
          <p:cNvSpPr>
            <a:spLocks noGrp="1"/>
          </p:cNvSpPr>
          <p:nvPr>
            <p:ph idx="1"/>
          </p:nvPr>
        </p:nvSpPr>
        <p:spPr>
          <a:xfrm>
            <a:off x="754144" y="1613647"/>
            <a:ext cx="11019934" cy="4787153"/>
          </a:xfrm>
        </p:spPr>
        <p:txBody>
          <a:bodyPr>
            <a:normAutofit fontScale="25000" lnSpcReduction="20000"/>
          </a:bodyPr>
          <a:lstStyle/>
          <a:p>
            <a:pPr algn="just">
              <a:lnSpc>
                <a:spcPct val="120000"/>
              </a:lnSpc>
            </a:pPr>
            <a:r>
              <a:rPr lang="el-GR" sz="7200" b="1" dirty="0">
                <a:solidFill>
                  <a:srgbClr val="212121"/>
                </a:solidFill>
                <a:latin typeface="Arial" panose="020B0604020202020204" pitchFamily="34" charset="0"/>
                <a:cs typeface="Arial" panose="020B0604020202020204" pitchFamily="34" charset="0"/>
              </a:rPr>
              <a:t>Η διαλειμματική νηστεία ωφελεί την ανθρώπινη υγεία </a:t>
            </a:r>
            <a:r>
              <a:rPr lang="el-GR" sz="7200" dirty="0">
                <a:solidFill>
                  <a:srgbClr val="212121"/>
                </a:solidFill>
                <a:latin typeface="Arial" panose="020B0604020202020204" pitchFamily="34" charset="0"/>
                <a:cs typeface="Arial" panose="020B0604020202020204" pitchFamily="34" charset="0"/>
              </a:rPr>
              <a:t>με πολλούς τρόπους, όπως </a:t>
            </a:r>
            <a:r>
              <a:rPr lang="el-GR" sz="7200" b="1" dirty="0">
                <a:solidFill>
                  <a:srgbClr val="212121"/>
                </a:solidFill>
                <a:latin typeface="Arial" panose="020B0604020202020204" pitchFamily="34" charset="0"/>
                <a:cs typeface="Arial" panose="020B0604020202020204" pitchFamily="34" charset="0"/>
              </a:rPr>
              <a:t>η απώλεια βάρους, η πρόληψη μεταβολικών ασθενειών και η βελτίωση της ανοχής στη γλυκόζη και της μυϊκής λειτουργίας.</a:t>
            </a:r>
            <a:endParaRPr lang="en-US" sz="7200" b="1" dirty="0">
              <a:solidFill>
                <a:srgbClr val="212121"/>
              </a:solidFill>
              <a:latin typeface="Arial" panose="020B0604020202020204" pitchFamily="34" charset="0"/>
              <a:cs typeface="Arial" panose="020B0604020202020204" pitchFamily="34" charset="0"/>
            </a:endParaRPr>
          </a:p>
          <a:p>
            <a:pPr algn="just">
              <a:lnSpc>
                <a:spcPct val="120000"/>
              </a:lnSpc>
            </a:pPr>
            <a:endParaRPr lang="en-US" sz="7200" b="1" i="0" dirty="0">
              <a:solidFill>
                <a:srgbClr val="212121"/>
              </a:solidFill>
              <a:effectLst/>
              <a:latin typeface="Arial" panose="020B0604020202020204" pitchFamily="34" charset="0"/>
              <a:cs typeface="Arial" panose="020B0604020202020204" pitchFamily="34" charset="0"/>
            </a:endParaRPr>
          </a:p>
          <a:p>
            <a:pPr algn="just">
              <a:lnSpc>
                <a:spcPct val="120000"/>
              </a:lnSpc>
            </a:pPr>
            <a:r>
              <a:rPr lang="el-GR" sz="7200" dirty="0">
                <a:solidFill>
                  <a:srgbClr val="212121"/>
                </a:solidFill>
                <a:latin typeface="Arial" panose="020B0604020202020204" pitchFamily="34" charset="0"/>
                <a:cs typeface="Arial" panose="020B0604020202020204" pitchFamily="34" charset="0"/>
              </a:rPr>
              <a:t>Τα </a:t>
            </a:r>
            <a:r>
              <a:rPr lang="el-GR" sz="7200" b="1" dirty="0">
                <a:solidFill>
                  <a:srgbClr val="212121"/>
                </a:solidFill>
                <a:latin typeface="Arial" panose="020B0604020202020204" pitchFamily="34" charset="0"/>
                <a:cs typeface="Arial" panose="020B0604020202020204" pitchFamily="34" charset="0"/>
              </a:rPr>
              <a:t>θετικά αποτελέσματα στην απώλεια βάρους από τη ΔΝ</a:t>
            </a:r>
            <a:r>
              <a:rPr lang="el-GR" sz="7200" dirty="0">
                <a:solidFill>
                  <a:srgbClr val="212121"/>
                </a:solidFill>
                <a:latin typeface="Arial" panose="020B0604020202020204" pitchFamily="34" charset="0"/>
                <a:cs typeface="Arial" panose="020B0604020202020204" pitchFamily="34" charset="0"/>
              </a:rPr>
              <a:t> έχουν μελετηθεί, </a:t>
            </a:r>
            <a:r>
              <a:rPr lang="el-GR" sz="7200" b="1" dirty="0">
                <a:solidFill>
                  <a:srgbClr val="212121"/>
                </a:solidFill>
                <a:latin typeface="Arial" panose="020B0604020202020204" pitchFamily="34" charset="0"/>
                <a:cs typeface="Arial" panose="020B0604020202020204" pitchFamily="34" charset="0"/>
              </a:rPr>
              <a:t>τόσο σε ανθρώπους όσο και σε ζώα.</a:t>
            </a:r>
            <a:endParaRPr lang="en-US" sz="7200" b="1" dirty="0">
              <a:solidFill>
                <a:srgbClr val="212121"/>
              </a:solidFill>
              <a:latin typeface="Arial" panose="020B0604020202020204" pitchFamily="34" charset="0"/>
              <a:cs typeface="Arial" panose="020B0604020202020204" pitchFamily="34" charset="0"/>
            </a:endParaRPr>
          </a:p>
          <a:p>
            <a:pPr algn="just">
              <a:lnSpc>
                <a:spcPct val="120000"/>
              </a:lnSpc>
            </a:pPr>
            <a:endParaRPr lang="en-US" sz="7200" b="0" i="0" dirty="0">
              <a:solidFill>
                <a:srgbClr val="212121"/>
              </a:solidFill>
              <a:effectLst/>
              <a:latin typeface="Arial" panose="020B0604020202020204" pitchFamily="34" charset="0"/>
              <a:cs typeface="Arial" panose="020B0604020202020204" pitchFamily="34" charset="0"/>
            </a:endParaRPr>
          </a:p>
          <a:p>
            <a:pPr algn="just">
              <a:lnSpc>
                <a:spcPct val="120000"/>
              </a:lnSpc>
            </a:pPr>
            <a:r>
              <a:rPr lang="el-GR" sz="7200" dirty="0">
                <a:solidFill>
                  <a:srgbClr val="212121"/>
                </a:solidFill>
                <a:latin typeface="Arial" panose="020B0604020202020204" pitchFamily="34" charset="0"/>
                <a:cs typeface="Arial" panose="020B0604020202020204" pitchFamily="34" charset="0"/>
              </a:rPr>
              <a:t>Εν τω μεταξύ, έχουν βρεθεί </a:t>
            </a:r>
            <a:r>
              <a:rPr lang="el-GR" sz="7200" b="1" dirty="0">
                <a:solidFill>
                  <a:srgbClr val="212121"/>
                </a:solidFill>
                <a:latin typeface="Arial" panose="020B0604020202020204" pitchFamily="34" charset="0"/>
                <a:cs typeface="Arial" panose="020B0604020202020204" pitchFamily="34" charset="0"/>
              </a:rPr>
              <a:t>και αρνητικές επιδράσεις να συνοδεύουν τη ΔΝ</a:t>
            </a:r>
            <a:r>
              <a:rPr lang="el-GR" sz="7200" dirty="0">
                <a:solidFill>
                  <a:srgbClr val="212121"/>
                </a:solidFill>
                <a:latin typeface="Arial" panose="020B0604020202020204" pitchFamily="34" charset="0"/>
                <a:cs typeface="Arial" panose="020B0604020202020204" pitchFamily="34" charset="0"/>
              </a:rPr>
              <a:t>. </a:t>
            </a:r>
            <a:r>
              <a:rPr lang="el-GR" sz="7200" dirty="0" err="1">
                <a:solidFill>
                  <a:srgbClr val="212121"/>
                </a:solidFill>
                <a:latin typeface="Arial" panose="020B0604020202020204" pitchFamily="34" charset="0"/>
                <a:cs typeface="Arial" panose="020B0604020202020204" pitchFamily="34" charset="0"/>
              </a:rPr>
              <a:t>Corley</a:t>
            </a:r>
            <a:r>
              <a:rPr lang="el-GR" sz="7200" dirty="0">
                <a:solidFill>
                  <a:srgbClr val="212121"/>
                </a:solidFill>
                <a:latin typeface="Arial" panose="020B0604020202020204" pitchFamily="34" charset="0"/>
                <a:cs typeface="Arial" panose="020B0604020202020204" pitchFamily="34" charset="0"/>
              </a:rPr>
              <a:t> </a:t>
            </a:r>
            <a:r>
              <a:rPr lang="el-GR" sz="7200" dirty="0" err="1">
                <a:solidFill>
                  <a:srgbClr val="212121"/>
                </a:solidFill>
                <a:latin typeface="Arial" panose="020B0604020202020204" pitchFamily="34" charset="0"/>
                <a:cs typeface="Arial" panose="020B0604020202020204" pitchFamily="34" charset="0"/>
              </a:rPr>
              <a:t>et</a:t>
            </a:r>
            <a:r>
              <a:rPr lang="el-GR" sz="7200" dirty="0">
                <a:solidFill>
                  <a:srgbClr val="212121"/>
                </a:solidFill>
                <a:latin typeface="Arial" panose="020B0604020202020204" pitchFamily="34" charset="0"/>
                <a:cs typeface="Arial" panose="020B0604020202020204" pitchFamily="34" charset="0"/>
              </a:rPr>
              <a:t> </a:t>
            </a:r>
            <a:r>
              <a:rPr lang="el-GR" sz="7200" dirty="0" err="1">
                <a:solidFill>
                  <a:srgbClr val="212121"/>
                </a:solidFill>
                <a:latin typeface="Arial" panose="020B0604020202020204" pitchFamily="34" charset="0"/>
                <a:cs typeface="Arial" panose="020B0604020202020204" pitchFamily="34" charset="0"/>
              </a:rPr>
              <a:t>al</a:t>
            </a:r>
            <a:r>
              <a:rPr lang="el-GR" sz="7200" dirty="0">
                <a:solidFill>
                  <a:srgbClr val="212121"/>
                </a:solidFill>
                <a:latin typeface="Arial" panose="020B0604020202020204" pitchFamily="34" charset="0"/>
                <a:cs typeface="Arial" panose="020B0604020202020204" pitchFamily="34" charset="0"/>
              </a:rPr>
              <a:t>. έχουν επισημάνει τον </a:t>
            </a:r>
            <a:r>
              <a:rPr lang="el-GR" sz="7200" b="1" dirty="0">
                <a:solidFill>
                  <a:srgbClr val="212121"/>
                </a:solidFill>
                <a:latin typeface="Arial" panose="020B0604020202020204" pitchFamily="34" charset="0"/>
                <a:cs typeface="Arial" panose="020B0604020202020204" pitchFamily="34" charset="0"/>
              </a:rPr>
              <a:t>αυξημένο κίνδυνο υπογλυκαιμίας με ΔΝ </a:t>
            </a:r>
            <a:r>
              <a:rPr lang="el-GR" sz="7200" dirty="0">
                <a:solidFill>
                  <a:srgbClr val="212121"/>
                </a:solidFill>
                <a:latin typeface="Arial" panose="020B0604020202020204" pitchFamily="34" charset="0"/>
                <a:cs typeface="Arial" panose="020B0604020202020204" pitchFamily="34" charset="0"/>
              </a:rPr>
              <a:t>όταν εφαρμόζεται σε </a:t>
            </a:r>
            <a:r>
              <a:rPr lang="el-GR" sz="7200" b="1" dirty="0">
                <a:solidFill>
                  <a:srgbClr val="212121"/>
                </a:solidFill>
                <a:latin typeface="Arial" panose="020B0604020202020204" pitchFamily="34" charset="0"/>
                <a:cs typeface="Arial" panose="020B0604020202020204" pitchFamily="34" charset="0"/>
              </a:rPr>
              <a:t>ασθενείς με ΣΔ2.</a:t>
            </a:r>
            <a:endParaRPr lang="en-US" sz="7200" b="1" dirty="0">
              <a:solidFill>
                <a:srgbClr val="212121"/>
              </a:solidFill>
              <a:latin typeface="Arial" panose="020B0604020202020204" pitchFamily="34" charset="0"/>
              <a:cs typeface="Arial" panose="020B0604020202020204" pitchFamily="34" charset="0"/>
            </a:endParaRPr>
          </a:p>
          <a:p>
            <a:pPr algn="just">
              <a:lnSpc>
                <a:spcPct val="120000"/>
              </a:lnSpc>
            </a:pPr>
            <a:endParaRPr lang="en-US" sz="7200" b="0" i="0" dirty="0">
              <a:solidFill>
                <a:srgbClr val="212121"/>
              </a:solidFill>
              <a:effectLst/>
              <a:latin typeface="Arial" panose="020B0604020202020204" pitchFamily="34" charset="0"/>
              <a:cs typeface="Arial" panose="020B0604020202020204" pitchFamily="34" charset="0"/>
            </a:endParaRPr>
          </a:p>
          <a:p>
            <a:pPr algn="just">
              <a:lnSpc>
                <a:spcPct val="120000"/>
              </a:lnSpc>
            </a:pPr>
            <a:r>
              <a:rPr lang="el-GR" sz="7200" dirty="0">
                <a:solidFill>
                  <a:srgbClr val="212121"/>
                </a:solidFill>
                <a:latin typeface="Arial" panose="020B0604020202020204" pitchFamily="34" charset="0"/>
                <a:cs typeface="Arial" panose="020B0604020202020204" pitchFamily="34" charset="0"/>
              </a:rPr>
              <a:t>Υπάρχουν επίσης διαφορετικές απόψεις σχετικά με άλλες επιδράσεις που προκαλεί η ΔΝ, όπως το εάν η παραλλαγή της </a:t>
            </a:r>
            <a:r>
              <a:rPr lang="el-GR" sz="7200" dirty="0">
                <a:latin typeface="Arial" panose="020B0604020202020204" pitchFamily="34" charset="0"/>
                <a:cs typeface="Arial" panose="020B0604020202020204" pitchFamily="34" charset="0"/>
              </a:rPr>
              <a:t>μικροχλωρίδας </a:t>
            </a:r>
            <a:r>
              <a:rPr lang="el-GR" sz="7200" dirty="0">
                <a:solidFill>
                  <a:srgbClr val="212121"/>
                </a:solidFill>
                <a:latin typeface="Arial" panose="020B0604020202020204" pitchFamily="34" charset="0"/>
                <a:cs typeface="Arial" panose="020B0604020202020204" pitchFamily="34" charset="0"/>
              </a:rPr>
              <a:t>του εντέρου εμφανίζεται ή όχι μετά τη νηστεία, κάτι που απαιτεί περισσότερες μελέτες.</a:t>
            </a:r>
            <a:endParaRPr lang="en-US" sz="7200" b="0" i="0" dirty="0">
              <a:solidFill>
                <a:srgbClr val="212121"/>
              </a:solidFill>
              <a:effectLst/>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904811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B2C505-9CC8-ECC2-6B4E-F5E4AD766C79}"/>
              </a:ext>
            </a:extLst>
          </p:cNvPr>
          <p:cNvSpPr>
            <a:spLocks noGrp="1"/>
          </p:cNvSpPr>
          <p:nvPr>
            <p:ph type="title"/>
          </p:nvPr>
        </p:nvSpPr>
        <p:spPr/>
        <p:txBody>
          <a:bodyPr/>
          <a:lstStyle/>
          <a:p>
            <a:pPr algn="ctr"/>
            <a:r>
              <a:rPr lang="el-GR" b="1" dirty="0">
                <a:latin typeface="+mn-lt"/>
              </a:rPr>
              <a:t>Φυσική Δραστηριότητα</a:t>
            </a:r>
          </a:p>
        </p:txBody>
      </p:sp>
      <p:sp>
        <p:nvSpPr>
          <p:cNvPr id="3" name="Θέση περιεχομένου 2">
            <a:extLst>
              <a:ext uri="{FF2B5EF4-FFF2-40B4-BE49-F238E27FC236}">
                <a16:creationId xmlns:a16="http://schemas.microsoft.com/office/drawing/2014/main" id="{71ECA340-F7D9-5DE3-8C66-FF61B1B383EB}"/>
              </a:ext>
            </a:extLst>
          </p:cNvPr>
          <p:cNvSpPr>
            <a:spLocks noGrp="1"/>
          </p:cNvSpPr>
          <p:nvPr>
            <p:ph idx="1"/>
          </p:nvPr>
        </p:nvSpPr>
        <p:spPr>
          <a:xfrm>
            <a:off x="838200" y="1946295"/>
            <a:ext cx="10515600" cy="4486275"/>
          </a:xfrm>
        </p:spPr>
        <p:txBody>
          <a:bodyPr>
            <a:normAutofit/>
          </a:bodyPr>
          <a:lstStyle/>
          <a:p>
            <a:pPr algn="just">
              <a:lnSpc>
                <a:spcPct val="100000"/>
              </a:lnSpc>
            </a:pPr>
            <a:r>
              <a:rPr lang="en-US" dirty="0"/>
              <a:t> </a:t>
            </a:r>
            <a:r>
              <a:rPr lang="el-GR" sz="2000" dirty="0">
                <a:latin typeface="Arial" panose="020B0604020202020204" pitchFamily="34" charset="0"/>
                <a:cs typeface="Arial" panose="020B0604020202020204" pitchFamily="34" charset="0"/>
              </a:rPr>
              <a:t>Η άσκηση παίζει καθοριστικό ρόλο στη διαχείριση αυτών των καταστάσεων. Τόσο η </a:t>
            </a:r>
            <a:r>
              <a:rPr lang="el-GR" sz="2000" b="1" dirty="0">
                <a:latin typeface="Arial" panose="020B0604020202020204" pitchFamily="34" charset="0"/>
                <a:cs typeface="Arial" panose="020B0604020202020204" pitchFamily="34" charset="0"/>
              </a:rPr>
              <a:t>αερόβια </a:t>
            </a:r>
            <a:r>
              <a:rPr lang="el-GR" sz="2000" dirty="0">
                <a:latin typeface="Arial" panose="020B0604020202020204" pitchFamily="34" charset="0"/>
                <a:cs typeface="Arial" panose="020B0604020202020204" pitchFamily="34" charset="0"/>
              </a:rPr>
              <a:t>όσο και η </a:t>
            </a:r>
            <a:r>
              <a:rPr lang="el-GR" sz="2000" b="1" dirty="0">
                <a:latin typeface="Arial" panose="020B0604020202020204" pitchFamily="34" charset="0"/>
                <a:cs typeface="Arial" panose="020B0604020202020204" pitchFamily="34" charset="0"/>
              </a:rPr>
              <a:t>άσκηση με αντίσταση </a:t>
            </a:r>
            <a:r>
              <a:rPr lang="el-GR" sz="2000" dirty="0">
                <a:latin typeface="Arial" panose="020B0604020202020204" pitchFamily="34" charset="0"/>
                <a:cs typeface="Arial" panose="020B0604020202020204" pitchFamily="34" charset="0"/>
              </a:rPr>
              <a:t>έχει αποδειχθεί ότι έχουν </a:t>
            </a:r>
            <a:r>
              <a:rPr lang="el-GR" sz="2000" b="1" dirty="0">
                <a:latin typeface="Arial" panose="020B0604020202020204" pitchFamily="34" charset="0"/>
                <a:cs typeface="Arial" panose="020B0604020202020204" pitchFamily="34" charset="0"/>
              </a:rPr>
              <a:t>θετικό αντίκτυπο στην ευαισθησία στην ινσουλίνη και στη μεταβολική υγεία</a:t>
            </a:r>
            <a:r>
              <a:rPr lang="el-GR"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0" indent="0" algn="just">
              <a:lnSpc>
                <a:spcPct val="100000"/>
              </a:lnSpc>
              <a:buNone/>
            </a:pPr>
            <a:endParaRPr lang="en-US" sz="2000" dirty="0">
              <a:latin typeface="Arial" panose="020B0604020202020204" pitchFamily="34" charset="0"/>
              <a:cs typeface="Arial" panose="020B0604020202020204" pitchFamily="34" charset="0"/>
            </a:endParaRPr>
          </a:p>
          <a:p>
            <a:pPr marL="0" indent="0" algn="just">
              <a:lnSpc>
                <a:spcPct val="100000"/>
              </a:lnSpc>
              <a:buNone/>
            </a:pPr>
            <a:endParaRPr lang="en-US" sz="2000" dirty="0">
              <a:latin typeface="Arial" panose="020B0604020202020204" pitchFamily="34" charset="0"/>
              <a:cs typeface="Arial" panose="020B0604020202020204" pitchFamily="34" charset="0"/>
            </a:endParaRPr>
          </a:p>
          <a:p>
            <a:pPr algn="just">
              <a:lnSpc>
                <a:spcPct val="100000"/>
              </a:lnSpc>
            </a:pPr>
            <a:r>
              <a:rPr lang="el-GR" sz="2000" dirty="0">
                <a:latin typeface="Arial" panose="020B0604020202020204" pitchFamily="34" charset="0"/>
                <a:cs typeface="Arial" panose="020B0604020202020204" pitchFamily="34" charset="0"/>
              </a:rPr>
              <a:t>Οι περισσότεροι ενήλικες με </a:t>
            </a:r>
            <a:r>
              <a:rPr lang="el-GR" sz="2000" b="1" dirty="0">
                <a:latin typeface="Arial" panose="020B0604020202020204" pitchFamily="34" charset="0"/>
                <a:cs typeface="Arial" panose="020B0604020202020204" pitchFamily="34" charset="0"/>
              </a:rPr>
              <a:t>διαβήτη τύπου 1 και τύπου 2 </a:t>
            </a:r>
            <a:r>
              <a:rPr lang="el-GR" sz="2000" dirty="0">
                <a:latin typeface="Arial" panose="020B0604020202020204" pitchFamily="34" charset="0"/>
                <a:cs typeface="Arial" panose="020B0604020202020204" pitchFamily="34" charset="0"/>
              </a:rPr>
              <a:t>θα πρέπει να συμμετέχουν </a:t>
            </a:r>
            <a:r>
              <a:rPr lang="el-GR" sz="2000" b="1" dirty="0">
                <a:latin typeface="Arial" panose="020B0604020202020204" pitchFamily="34" charset="0"/>
                <a:cs typeface="Arial" panose="020B0604020202020204" pitchFamily="34" charset="0"/>
              </a:rPr>
              <a:t>σε 150 λεπτά ή περισσότερο αερόβια δραστηριότητα μέτριας έως έντονης έντασης την εβδομάδα, κατανεμημένη σε τουλάχιστον 3 ημέρες/εβδομάδα, </a:t>
            </a:r>
            <a:r>
              <a:rPr lang="el-GR" sz="2000" dirty="0">
                <a:latin typeface="Arial" panose="020B0604020202020204" pitchFamily="34" charset="0"/>
                <a:cs typeface="Arial" panose="020B0604020202020204" pitchFamily="34" charset="0"/>
              </a:rPr>
              <a:t>με</a:t>
            </a:r>
            <a:r>
              <a:rPr lang="el-GR" sz="2000" b="1" dirty="0">
                <a:latin typeface="Arial" panose="020B0604020202020204" pitchFamily="34" charset="0"/>
                <a:cs typeface="Arial" panose="020B0604020202020204" pitchFamily="34" charset="0"/>
              </a:rPr>
              <a:t> όχι περισσότερες </a:t>
            </a:r>
            <a:r>
              <a:rPr lang="el-GR" sz="2000" dirty="0">
                <a:latin typeface="Arial" panose="020B0604020202020204" pitchFamily="34" charset="0"/>
                <a:cs typeface="Arial" panose="020B0604020202020204" pitchFamily="34" charset="0"/>
              </a:rPr>
              <a:t>από</a:t>
            </a:r>
            <a:r>
              <a:rPr lang="el-GR" sz="2000" b="1" dirty="0">
                <a:latin typeface="Arial" panose="020B0604020202020204" pitchFamily="34" charset="0"/>
                <a:cs typeface="Arial" panose="020B0604020202020204" pitchFamily="34" charset="0"/>
              </a:rPr>
              <a:t> 2 συνεχόμενες ημέρες χωρίς δραστηριότητα.</a:t>
            </a:r>
            <a:endParaRPr lang="en-US" sz="2000" b="1" dirty="0">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id="{996C5CDC-8EC2-AF8C-BCC9-1A1ABC5711B9}"/>
              </a:ext>
            </a:extLst>
          </p:cNvPr>
          <p:cNvPicPr>
            <a:picLocks noChangeAspect="1"/>
          </p:cNvPicPr>
          <p:nvPr/>
        </p:nvPicPr>
        <p:blipFill>
          <a:blip r:embed="rId2"/>
          <a:stretch>
            <a:fillRect/>
          </a:stretch>
        </p:blipFill>
        <p:spPr>
          <a:xfrm>
            <a:off x="9822729" y="1"/>
            <a:ext cx="2384981" cy="1892260"/>
          </a:xfrm>
          <a:prstGeom prst="rect">
            <a:avLst/>
          </a:prstGeom>
        </p:spPr>
      </p:pic>
    </p:spTree>
    <p:extLst>
      <p:ext uri="{BB962C8B-B14F-4D97-AF65-F5344CB8AC3E}">
        <p14:creationId xmlns:p14="http://schemas.microsoft.com/office/powerpoint/2010/main" val="1302948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BF9C89-E22B-9D5A-53EC-977348CE4919}"/>
              </a:ext>
            </a:extLst>
          </p:cNvPr>
          <p:cNvSpPr>
            <a:spLocks noGrp="1"/>
          </p:cNvSpPr>
          <p:nvPr>
            <p:ph type="title"/>
          </p:nvPr>
        </p:nvSpPr>
        <p:spPr/>
        <p:txBody>
          <a:bodyPr/>
          <a:lstStyle/>
          <a:p>
            <a:pPr algn="ctr"/>
            <a:r>
              <a:rPr lang="el-GR" b="1" dirty="0">
                <a:latin typeface="+mn-lt"/>
              </a:rPr>
              <a:t>Φυσική Δραστηριότητα</a:t>
            </a:r>
          </a:p>
        </p:txBody>
      </p:sp>
      <p:sp>
        <p:nvSpPr>
          <p:cNvPr id="3" name="Θέση περιεχομένου 2">
            <a:extLst>
              <a:ext uri="{FF2B5EF4-FFF2-40B4-BE49-F238E27FC236}">
                <a16:creationId xmlns:a16="http://schemas.microsoft.com/office/drawing/2014/main" id="{0272F40C-03D0-C080-26AE-3F9329980624}"/>
              </a:ext>
            </a:extLst>
          </p:cNvPr>
          <p:cNvSpPr>
            <a:spLocks noGrp="1"/>
          </p:cNvSpPr>
          <p:nvPr>
            <p:ph idx="1"/>
          </p:nvPr>
        </p:nvSpPr>
        <p:spPr>
          <a:xfrm>
            <a:off x="575035" y="2004734"/>
            <a:ext cx="10982227" cy="4351338"/>
          </a:xfrm>
        </p:spPr>
        <p:txBody>
          <a:bodyPr>
            <a:normAutofit/>
          </a:bodyPr>
          <a:lstStyle/>
          <a:p>
            <a:pPr algn="just">
              <a:lnSpc>
                <a:spcPct val="100000"/>
              </a:lnSpc>
            </a:pPr>
            <a:r>
              <a:rPr lang="el-GR" sz="2000" dirty="0">
                <a:latin typeface="Arial" panose="020B0604020202020204" pitchFamily="34" charset="0"/>
                <a:cs typeface="Arial" panose="020B0604020202020204" pitchFamily="34" charset="0"/>
              </a:rPr>
              <a:t>Όλοι οι ενήλικες, και </a:t>
            </a:r>
            <a:r>
              <a:rPr lang="el-GR" sz="2000" b="1" dirty="0">
                <a:latin typeface="Arial" panose="020B0604020202020204" pitchFamily="34" charset="0"/>
                <a:cs typeface="Arial" panose="020B0604020202020204" pitchFamily="34" charset="0"/>
              </a:rPr>
              <a:t>ιδιαίτερα εκείνοι με διαβήτη τύπου 2, </a:t>
            </a:r>
            <a:r>
              <a:rPr lang="el-GR" sz="2000" dirty="0">
                <a:latin typeface="Arial" panose="020B0604020202020204" pitchFamily="34" charset="0"/>
                <a:cs typeface="Arial" panose="020B0604020202020204" pitchFamily="34" charset="0"/>
              </a:rPr>
              <a:t>θα πρέπει </a:t>
            </a:r>
            <a:r>
              <a:rPr lang="el-GR" sz="2000" b="1" dirty="0">
                <a:latin typeface="Arial" panose="020B0604020202020204" pitchFamily="34" charset="0"/>
                <a:cs typeface="Arial" panose="020B0604020202020204" pitchFamily="34" charset="0"/>
              </a:rPr>
              <a:t>να μειώσουν τον χρόνο που αφιερώνουν καθημερινά στη καθιστική ζωή.  </a:t>
            </a:r>
            <a:r>
              <a:rPr lang="el-GR" sz="2000" dirty="0">
                <a:latin typeface="Arial" panose="020B0604020202020204" pitchFamily="34" charset="0"/>
                <a:cs typeface="Arial" panose="020B0604020202020204" pitchFamily="34" charset="0"/>
              </a:rPr>
              <a:t>Το παρατεταμένο κάθισμα </a:t>
            </a:r>
            <a:r>
              <a:rPr lang="el-GR" sz="2000" b="1" dirty="0">
                <a:latin typeface="Arial" panose="020B0604020202020204" pitchFamily="34" charset="0"/>
                <a:cs typeface="Arial" panose="020B0604020202020204" pitchFamily="34" charset="0"/>
              </a:rPr>
              <a:t>θα πρέπει να διακόπτεται κάθε 30 λεπτά για οφέλη από τη γλυκόζη του αίματος.</a:t>
            </a:r>
            <a:endParaRPr lang="en-US" sz="2000" b="1" dirty="0">
              <a:latin typeface="Arial" panose="020B0604020202020204" pitchFamily="34" charset="0"/>
              <a:cs typeface="Arial" panose="020B0604020202020204" pitchFamily="34" charset="0"/>
            </a:endParaRPr>
          </a:p>
          <a:p>
            <a:pPr algn="just">
              <a:lnSpc>
                <a:spcPct val="100000"/>
              </a:lnSpc>
            </a:pPr>
            <a:endParaRPr lang="en-US" sz="2000" dirty="0">
              <a:latin typeface="Arial" panose="020B0604020202020204" pitchFamily="34" charset="0"/>
              <a:cs typeface="Arial" panose="020B0604020202020204" pitchFamily="34" charset="0"/>
            </a:endParaRPr>
          </a:p>
          <a:p>
            <a:pPr marL="0" indent="0" algn="just">
              <a:lnSpc>
                <a:spcPct val="100000"/>
              </a:lnSpc>
              <a:buNone/>
            </a:pPr>
            <a:endParaRPr lang="en-US" sz="2000" dirty="0">
              <a:latin typeface="Arial" panose="020B0604020202020204" pitchFamily="34" charset="0"/>
              <a:cs typeface="Arial" panose="020B0604020202020204" pitchFamily="34" charset="0"/>
            </a:endParaRPr>
          </a:p>
          <a:p>
            <a:pPr algn="just">
              <a:lnSpc>
                <a:spcPct val="100000"/>
              </a:lnSpc>
            </a:pPr>
            <a:r>
              <a:rPr lang="el-GR" sz="2000" b="1" dirty="0">
                <a:latin typeface="Arial" panose="020B0604020202020204" pitchFamily="34" charset="0"/>
                <a:cs typeface="Arial" panose="020B0604020202020204" pitchFamily="34" charset="0"/>
              </a:rPr>
              <a:t>Η προπόνηση ευκαμψίας και η προπόνηση ισορροπίας </a:t>
            </a:r>
            <a:r>
              <a:rPr lang="el-GR" sz="2000" dirty="0">
                <a:latin typeface="Arial" panose="020B0604020202020204" pitchFamily="34" charset="0"/>
                <a:cs typeface="Arial" panose="020B0604020202020204" pitchFamily="34" charset="0"/>
              </a:rPr>
              <a:t>συνιστώνται </a:t>
            </a:r>
            <a:r>
              <a:rPr lang="el-GR" sz="2000" b="1" dirty="0">
                <a:latin typeface="Arial" panose="020B0604020202020204" pitchFamily="34" charset="0"/>
                <a:cs typeface="Arial" panose="020B0604020202020204" pitchFamily="34" charset="0"/>
              </a:rPr>
              <a:t>2-3 φορές την εβδομάδα για ενήλικες μεγαλύτερης ηλικίας με διαβήτη</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Η γιόγκα </a:t>
            </a:r>
            <a:r>
              <a:rPr lang="el-GR" sz="2000" dirty="0">
                <a:latin typeface="Arial" panose="020B0604020202020204" pitchFamily="34" charset="0"/>
                <a:cs typeface="Arial" panose="020B0604020202020204" pitchFamily="34" charset="0"/>
              </a:rPr>
              <a:t>και το </a:t>
            </a:r>
            <a:r>
              <a:rPr lang="el-GR" sz="2000" b="1" dirty="0">
                <a:latin typeface="Arial" panose="020B0604020202020204" pitchFamily="34" charset="0"/>
                <a:cs typeface="Arial" panose="020B0604020202020204" pitchFamily="34" charset="0"/>
              </a:rPr>
              <a:t>τάι τσι </a:t>
            </a:r>
            <a:r>
              <a:rPr lang="el-GR" sz="2000" dirty="0">
                <a:latin typeface="Arial" panose="020B0604020202020204" pitchFamily="34" charset="0"/>
                <a:cs typeface="Arial" panose="020B0604020202020204" pitchFamily="34" charset="0"/>
              </a:rPr>
              <a:t>μπορούν να συμπεριληφθούν με βάση τις ατομικές προτιμήσεις για την </a:t>
            </a:r>
            <a:r>
              <a:rPr lang="el-GR" sz="2000" b="1" dirty="0">
                <a:latin typeface="Arial" panose="020B0604020202020204" pitchFamily="34" charset="0"/>
                <a:cs typeface="Arial" panose="020B0604020202020204" pitchFamily="34" charset="0"/>
              </a:rPr>
              <a:t>αύξηση της ευκαμψίας, της μυϊκής δύναμης και της ισορροπίας</a:t>
            </a:r>
            <a:r>
              <a:rPr lang="el-G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endParaRPr lang="el-GR" dirty="0"/>
          </a:p>
        </p:txBody>
      </p:sp>
      <p:pic>
        <p:nvPicPr>
          <p:cNvPr id="4" name="Εικόνα 3">
            <a:extLst>
              <a:ext uri="{FF2B5EF4-FFF2-40B4-BE49-F238E27FC236}">
                <a16:creationId xmlns:a16="http://schemas.microsoft.com/office/drawing/2014/main" id="{FB1E0A14-DF90-CF62-30E5-AB0FA8694DAB}"/>
              </a:ext>
            </a:extLst>
          </p:cNvPr>
          <p:cNvPicPr>
            <a:picLocks noChangeAspect="1"/>
          </p:cNvPicPr>
          <p:nvPr/>
        </p:nvPicPr>
        <p:blipFill>
          <a:blip r:embed="rId2"/>
          <a:stretch>
            <a:fillRect/>
          </a:stretch>
        </p:blipFill>
        <p:spPr>
          <a:xfrm>
            <a:off x="9802161" y="0"/>
            <a:ext cx="2389839" cy="1889924"/>
          </a:xfrm>
          <a:prstGeom prst="rect">
            <a:avLst/>
          </a:prstGeom>
        </p:spPr>
      </p:pic>
    </p:spTree>
    <p:extLst>
      <p:ext uri="{BB962C8B-B14F-4D97-AF65-F5344CB8AC3E}">
        <p14:creationId xmlns:p14="http://schemas.microsoft.com/office/powerpoint/2010/main" val="165393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9852F2-8178-0738-B69C-71B10EB9E221}"/>
              </a:ext>
            </a:extLst>
          </p:cNvPr>
          <p:cNvSpPr>
            <a:spLocks noGrp="1"/>
          </p:cNvSpPr>
          <p:nvPr>
            <p:ph type="title"/>
          </p:nvPr>
        </p:nvSpPr>
        <p:spPr>
          <a:xfrm>
            <a:off x="641023" y="365125"/>
            <a:ext cx="10935091" cy="1325563"/>
          </a:xfrm>
        </p:spPr>
        <p:txBody>
          <a:bodyPr>
            <a:normAutofit/>
          </a:bodyPr>
          <a:lstStyle/>
          <a:p>
            <a:pPr algn="ctr"/>
            <a:r>
              <a:rPr lang="el-GR" sz="3600" b="1" dirty="0">
                <a:latin typeface="+mn-lt"/>
              </a:rPr>
              <a:t>Παχυσαρκία</a:t>
            </a:r>
            <a:r>
              <a:rPr lang="en-GB" sz="3600" b="1" dirty="0">
                <a:latin typeface="+mn-lt"/>
              </a:rPr>
              <a:t> </a:t>
            </a:r>
            <a:r>
              <a:rPr lang="el-GR" sz="3600" dirty="0">
                <a:latin typeface="+mn-lt"/>
              </a:rPr>
              <a:t>και</a:t>
            </a:r>
            <a:r>
              <a:rPr lang="en-GB" sz="3600" b="1" dirty="0">
                <a:latin typeface="+mn-lt"/>
              </a:rPr>
              <a:t> </a:t>
            </a:r>
            <a:r>
              <a:rPr lang="el-GR" sz="3600" b="1" dirty="0">
                <a:latin typeface="+mn-lt"/>
              </a:rPr>
              <a:t>Παγκόσμιος Οργανισμός Υγείας (ΠΟΥ)</a:t>
            </a:r>
          </a:p>
        </p:txBody>
      </p:sp>
      <p:sp>
        <p:nvSpPr>
          <p:cNvPr id="3" name="Θέση περιεχομένου 2">
            <a:extLst>
              <a:ext uri="{FF2B5EF4-FFF2-40B4-BE49-F238E27FC236}">
                <a16:creationId xmlns:a16="http://schemas.microsoft.com/office/drawing/2014/main" id="{D3104D38-A0F1-4241-ADE4-5A61F92757B0}"/>
              </a:ext>
            </a:extLst>
          </p:cNvPr>
          <p:cNvSpPr>
            <a:spLocks noGrp="1"/>
          </p:cNvSpPr>
          <p:nvPr>
            <p:ph idx="1"/>
          </p:nvPr>
        </p:nvSpPr>
        <p:spPr>
          <a:xfrm>
            <a:off x="838200" y="2051868"/>
            <a:ext cx="10515600" cy="4351338"/>
          </a:xfrm>
        </p:spPr>
        <p:txBody>
          <a:bodyPr/>
          <a:lstStyle/>
          <a:p>
            <a:r>
              <a:rPr lang="el-GR" dirty="0"/>
              <a:t>Για τους ενήλικες, ο ΠΟΥ ορίζει το υπέρβαρο και την παχυσαρκία ως εξής:</a:t>
            </a:r>
            <a:endParaRPr lang="en-US" dirty="0"/>
          </a:p>
          <a:p>
            <a:pPr marL="0" indent="0">
              <a:buNone/>
            </a:pPr>
            <a:endParaRPr lang="en-US" dirty="0"/>
          </a:p>
          <a:p>
            <a:pPr>
              <a:buFont typeface="Wingdings" panose="05000000000000000000" pitchFamily="2" charset="2"/>
              <a:buChar char="Ø"/>
            </a:pPr>
            <a:r>
              <a:rPr lang="el-GR" dirty="0"/>
              <a:t> Το </a:t>
            </a:r>
            <a:r>
              <a:rPr lang="el-GR" b="1" dirty="0"/>
              <a:t>υπέρβαρο όταν ο ΔΜΣ μεγαλύτερος ή ίσος με 25</a:t>
            </a:r>
            <a:r>
              <a:rPr lang="el-GR" dirty="0"/>
              <a:t>. και</a:t>
            </a:r>
            <a:endParaRPr lang="en-US" dirty="0"/>
          </a:p>
          <a:p>
            <a:pPr>
              <a:buFont typeface="Wingdings" panose="05000000000000000000" pitchFamily="2" charset="2"/>
              <a:buChar char="Ø"/>
            </a:pPr>
            <a:r>
              <a:rPr lang="el-GR" dirty="0"/>
              <a:t> </a:t>
            </a:r>
            <a:r>
              <a:rPr lang="el-GR" b="1" dirty="0"/>
              <a:t>Παχυσαρκία</a:t>
            </a:r>
            <a:r>
              <a:rPr lang="el-GR" dirty="0"/>
              <a:t> όταν ο </a:t>
            </a:r>
            <a:r>
              <a:rPr lang="el-GR" b="1" dirty="0"/>
              <a:t>ΔΜΣ μεγαλύτερος ή ίσος με 30</a:t>
            </a:r>
            <a:r>
              <a:rPr lang="el-GR" dirty="0"/>
              <a:t>.</a:t>
            </a:r>
          </a:p>
        </p:txBody>
      </p:sp>
    </p:spTree>
    <p:extLst>
      <p:ext uri="{BB962C8B-B14F-4D97-AF65-F5344CB8AC3E}">
        <p14:creationId xmlns:p14="http://schemas.microsoft.com/office/powerpoint/2010/main" val="1161310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62218A-3AAF-B04F-9179-ED56B7C3B1EF}"/>
              </a:ext>
            </a:extLst>
          </p:cNvPr>
          <p:cNvSpPr>
            <a:spLocks noGrp="1"/>
          </p:cNvSpPr>
          <p:nvPr>
            <p:ph type="title"/>
          </p:nvPr>
        </p:nvSpPr>
        <p:spPr/>
        <p:txBody>
          <a:bodyPr/>
          <a:lstStyle/>
          <a:p>
            <a:pPr algn="ctr"/>
            <a:r>
              <a:rPr lang="el-GR" b="1" dirty="0">
                <a:latin typeface="+mn-lt"/>
              </a:rPr>
              <a:t>Συμπεράσματα</a:t>
            </a:r>
          </a:p>
        </p:txBody>
      </p:sp>
      <p:sp>
        <p:nvSpPr>
          <p:cNvPr id="3" name="Θέση περιεχομένου 2">
            <a:extLst>
              <a:ext uri="{FF2B5EF4-FFF2-40B4-BE49-F238E27FC236}">
                <a16:creationId xmlns:a16="http://schemas.microsoft.com/office/drawing/2014/main" id="{1C3A8D7B-1C85-C9E0-BE7B-BCE466567714}"/>
              </a:ext>
            </a:extLst>
          </p:cNvPr>
          <p:cNvSpPr>
            <a:spLocks noGrp="1"/>
          </p:cNvSpPr>
          <p:nvPr>
            <p:ph idx="1"/>
          </p:nvPr>
        </p:nvSpPr>
        <p:spPr/>
        <p:txBody>
          <a:bodyPr>
            <a:normAutofit fontScale="92500" lnSpcReduction="10000"/>
          </a:bodyPr>
          <a:lstStyle/>
          <a:p>
            <a:pPr algn="just"/>
            <a:r>
              <a:rPr lang="el-GR" dirty="0"/>
              <a:t>Η θεραπεία και η πρόληψη του διαβήτη και του μεταβολικού συνδρόμου μπορεί να γίνει εστιάζοντας σε</a:t>
            </a:r>
            <a:r>
              <a:rPr lang="en-GB" dirty="0"/>
              <a:t>:</a:t>
            </a:r>
            <a:endParaRPr lang="el-GR" dirty="0"/>
          </a:p>
          <a:p>
            <a:pPr marL="0" indent="0" algn="just">
              <a:buNone/>
            </a:pPr>
            <a:endParaRPr lang="en-US" dirty="0"/>
          </a:p>
          <a:p>
            <a:pPr algn="just">
              <a:buFont typeface="Wingdings" panose="05000000000000000000" pitchFamily="2" charset="2"/>
              <a:buChar char="ü"/>
            </a:pPr>
            <a:r>
              <a:rPr lang="el-GR" b="1" dirty="0"/>
              <a:t>Μείωση των ‘’κακών΄΄ υδατανθράκων </a:t>
            </a:r>
            <a:r>
              <a:rPr lang="el-GR" dirty="0"/>
              <a:t>στη διατροφή</a:t>
            </a:r>
            <a:r>
              <a:rPr lang="el-GR" b="1" dirty="0"/>
              <a:t>,</a:t>
            </a:r>
          </a:p>
          <a:p>
            <a:pPr algn="just">
              <a:buFont typeface="Wingdings" panose="05000000000000000000" pitchFamily="2" charset="2"/>
              <a:buChar char="ü"/>
            </a:pPr>
            <a:r>
              <a:rPr lang="el-GR" b="1" dirty="0"/>
              <a:t> Τρώγοντας μικρά και τακτικά γεύματα, </a:t>
            </a:r>
          </a:p>
          <a:p>
            <a:pPr algn="just">
              <a:buFont typeface="Wingdings" panose="05000000000000000000" pitchFamily="2" charset="2"/>
              <a:buChar char="ü"/>
            </a:pPr>
            <a:r>
              <a:rPr lang="el-GR" b="1" dirty="0"/>
              <a:t>Συμμετοχή σε τακτική άσκηση και </a:t>
            </a:r>
          </a:p>
          <a:p>
            <a:pPr algn="just">
              <a:buFont typeface="Wingdings" panose="05000000000000000000" pitchFamily="2" charset="2"/>
              <a:buChar char="ü"/>
            </a:pPr>
            <a:r>
              <a:rPr lang="el-GR" b="1" dirty="0"/>
              <a:t>Διατήρηση μυϊκής μάζας,</a:t>
            </a:r>
          </a:p>
          <a:p>
            <a:pPr marL="0" indent="0" algn="just">
              <a:buNone/>
            </a:pPr>
            <a:endParaRPr lang="en-US" dirty="0"/>
          </a:p>
          <a:p>
            <a:pPr marL="0" indent="0" algn="just">
              <a:buNone/>
            </a:pPr>
            <a:r>
              <a:rPr lang="el-GR" dirty="0"/>
              <a:t>Τα άτομα </a:t>
            </a:r>
            <a:r>
              <a:rPr lang="el-GR" b="1" dirty="0"/>
              <a:t>μπορούν</a:t>
            </a:r>
            <a:r>
              <a:rPr lang="el-GR" dirty="0"/>
              <a:t> να λάβουν προληπτικά μέτρα για τη </a:t>
            </a:r>
            <a:r>
              <a:rPr lang="el-GR" b="1" dirty="0"/>
              <a:t>βελτίωση της μεταβολικής τους υγείας </a:t>
            </a:r>
            <a:r>
              <a:rPr lang="el-GR" dirty="0"/>
              <a:t>και της συνολικής ευημερίας τους.</a:t>
            </a:r>
          </a:p>
        </p:txBody>
      </p:sp>
    </p:spTree>
    <p:extLst>
      <p:ext uri="{BB962C8B-B14F-4D97-AF65-F5344CB8AC3E}">
        <p14:creationId xmlns:p14="http://schemas.microsoft.com/office/powerpoint/2010/main" val="1001991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291129-7AFE-68B5-A058-CA92C1067822}"/>
              </a:ext>
            </a:extLst>
          </p:cNvPr>
          <p:cNvSpPr>
            <a:spLocks noGrp="1"/>
          </p:cNvSpPr>
          <p:nvPr>
            <p:ph type="title"/>
          </p:nvPr>
        </p:nvSpPr>
        <p:spPr/>
        <p:txBody>
          <a:bodyPr/>
          <a:lstStyle/>
          <a:p>
            <a:pPr algn="ctr"/>
            <a:r>
              <a:rPr lang="el-GR" dirty="0"/>
              <a:t>ΣΑΣ ΕΥΧΑΡΙΣΤΩ</a:t>
            </a:r>
          </a:p>
        </p:txBody>
      </p:sp>
      <p:pic>
        <p:nvPicPr>
          <p:cNvPr id="5" name="Θέση περιεχομένου 4">
            <a:extLst>
              <a:ext uri="{FF2B5EF4-FFF2-40B4-BE49-F238E27FC236}">
                <a16:creationId xmlns:a16="http://schemas.microsoft.com/office/drawing/2014/main" id="{56AE9EB3-2816-5E82-A2C2-737E0FE29C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1678" y="1362635"/>
            <a:ext cx="4781569" cy="4276166"/>
          </a:xfrm>
        </p:spPr>
      </p:pic>
      <p:pic>
        <p:nvPicPr>
          <p:cNvPr id="7" name="Εικόνα 6">
            <a:extLst>
              <a:ext uri="{FF2B5EF4-FFF2-40B4-BE49-F238E27FC236}">
                <a16:creationId xmlns:a16="http://schemas.microsoft.com/office/drawing/2014/main" id="{396CDC2B-5B9B-A191-DB40-EE86412AC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755" y="1362634"/>
            <a:ext cx="5500947" cy="4276167"/>
          </a:xfrm>
          <a:prstGeom prst="rect">
            <a:avLst/>
          </a:prstGeom>
        </p:spPr>
      </p:pic>
    </p:spTree>
    <p:extLst>
      <p:ext uri="{BB962C8B-B14F-4D97-AF65-F5344CB8AC3E}">
        <p14:creationId xmlns:p14="http://schemas.microsoft.com/office/powerpoint/2010/main" val="3000996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F116265-4653-6EA3-4EE5-4665CE486628}"/>
              </a:ext>
            </a:extLst>
          </p:cNvPr>
          <p:cNvPicPr>
            <a:picLocks noGrp="1" noChangeAspect="1"/>
          </p:cNvPicPr>
          <p:nvPr>
            <p:ph idx="1"/>
          </p:nvPr>
        </p:nvPicPr>
        <p:blipFill>
          <a:blip r:embed="rId2"/>
          <a:stretch>
            <a:fillRect/>
          </a:stretch>
        </p:blipFill>
        <p:spPr>
          <a:xfrm>
            <a:off x="1159497" y="2183766"/>
            <a:ext cx="9898144" cy="3635055"/>
          </a:xfrm>
        </p:spPr>
      </p:pic>
      <p:pic>
        <p:nvPicPr>
          <p:cNvPr id="7" name="Εικόνα 6">
            <a:extLst>
              <a:ext uri="{FF2B5EF4-FFF2-40B4-BE49-F238E27FC236}">
                <a16:creationId xmlns:a16="http://schemas.microsoft.com/office/drawing/2014/main" id="{BA18CC79-5E5E-C0D4-980A-89DA893E64D4}"/>
              </a:ext>
            </a:extLst>
          </p:cNvPr>
          <p:cNvPicPr>
            <a:picLocks noChangeAspect="1"/>
          </p:cNvPicPr>
          <p:nvPr/>
        </p:nvPicPr>
        <p:blipFill>
          <a:blip r:embed="rId3"/>
          <a:stretch>
            <a:fillRect/>
          </a:stretch>
        </p:blipFill>
        <p:spPr>
          <a:xfrm>
            <a:off x="1385740" y="744718"/>
            <a:ext cx="9266549" cy="855356"/>
          </a:xfrm>
          <a:prstGeom prst="rect">
            <a:avLst/>
          </a:prstGeom>
        </p:spPr>
      </p:pic>
    </p:spTree>
    <p:extLst>
      <p:ext uri="{BB962C8B-B14F-4D97-AF65-F5344CB8AC3E}">
        <p14:creationId xmlns:p14="http://schemas.microsoft.com/office/powerpoint/2010/main" val="293134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CE64F1-01F1-3B52-8A58-06740615C929}"/>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ABA954CD-32F9-D1DF-D781-726A8F41B18F}"/>
              </a:ext>
            </a:extLst>
          </p:cNvPr>
          <p:cNvPicPr>
            <a:picLocks noGrp="1" noChangeAspect="1"/>
          </p:cNvPicPr>
          <p:nvPr>
            <p:ph idx="1"/>
          </p:nvPr>
        </p:nvPicPr>
        <p:blipFill>
          <a:blip r:embed="rId2"/>
          <a:stretch>
            <a:fillRect/>
          </a:stretch>
        </p:blipFill>
        <p:spPr>
          <a:xfrm>
            <a:off x="838200" y="0"/>
            <a:ext cx="10515600" cy="6947555"/>
          </a:xfrm>
          <a:prstGeom prst="rect">
            <a:avLst/>
          </a:prstGeom>
        </p:spPr>
      </p:pic>
      <p:pic>
        <p:nvPicPr>
          <p:cNvPr id="5" name="Θέση περιεχομένου 4">
            <a:extLst>
              <a:ext uri="{FF2B5EF4-FFF2-40B4-BE49-F238E27FC236}">
                <a16:creationId xmlns:a16="http://schemas.microsoft.com/office/drawing/2014/main" id="{4E96118B-FA88-7FAA-E75F-1FE6CB151C4C}"/>
              </a:ext>
            </a:extLst>
          </p:cNvPr>
          <p:cNvPicPr>
            <a:picLocks noChangeAspect="1"/>
          </p:cNvPicPr>
          <p:nvPr/>
        </p:nvPicPr>
        <p:blipFill rotWithShape="1">
          <a:blip r:embed="rId3">
            <a:extLst>
              <a:ext uri="{28A0092B-C50C-407E-A947-70E740481C1C}">
                <a14:useLocalDpi xmlns:a14="http://schemas.microsoft.com/office/drawing/2010/main" val="0"/>
              </a:ext>
            </a:extLst>
          </a:blip>
          <a:srcRect l="47931" t="17762" r="5084" b="75785"/>
          <a:stretch/>
        </p:blipFill>
        <p:spPr>
          <a:xfrm>
            <a:off x="6994688" y="2130457"/>
            <a:ext cx="3216567" cy="320511"/>
          </a:xfrm>
          <a:prstGeom prst="rect">
            <a:avLst/>
          </a:prstGeom>
        </p:spPr>
      </p:pic>
      <p:pic>
        <p:nvPicPr>
          <p:cNvPr id="3" name="Εικόνα 2">
            <a:extLst>
              <a:ext uri="{FF2B5EF4-FFF2-40B4-BE49-F238E27FC236}">
                <a16:creationId xmlns:a16="http://schemas.microsoft.com/office/drawing/2014/main" id="{35A4F59F-7E6B-39E3-A610-08BABE964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6029" y="2669431"/>
            <a:ext cx="3516197" cy="3299380"/>
          </a:xfrm>
          <a:prstGeom prst="rect">
            <a:avLst/>
          </a:prstGeom>
        </p:spPr>
      </p:pic>
    </p:spTree>
    <p:extLst>
      <p:ext uri="{BB962C8B-B14F-4D97-AF65-F5344CB8AC3E}">
        <p14:creationId xmlns:p14="http://schemas.microsoft.com/office/powerpoint/2010/main" val="356559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AF5401-0DE1-3C7E-88DB-0675FC709B5D}"/>
              </a:ext>
            </a:extLst>
          </p:cNvPr>
          <p:cNvSpPr>
            <a:spLocks noGrp="1"/>
          </p:cNvSpPr>
          <p:nvPr>
            <p:ph type="title"/>
          </p:nvPr>
        </p:nvSpPr>
        <p:spPr/>
        <p:txBody>
          <a:bodyPr/>
          <a:lstStyle/>
          <a:p>
            <a:pPr algn="ctr"/>
            <a:r>
              <a:rPr lang="en-GB" b="1" dirty="0"/>
              <a:t>Metabolic Syndrome</a:t>
            </a:r>
            <a:endParaRPr lang="el-GR" b="1" dirty="0"/>
          </a:p>
        </p:txBody>
      </p:sp>
      <p:pic>
        <p:nvPicPr>
          <p:cNvPr id="5" name="Θέση περιεχομένου 4">
            <a:extLst>
              <a:ext uri="{FF2B5EF4-FFF2-40B4-BE49-F238E27FC236}">
                <a16:creationId xmlns:a16="http://schemas.microsoft.com/office/drawing/2014/main" id="{A023A0DA-97E0-C1F8-1868-688318A396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7080" y="1603655"/>
            <a:ext cx="7937369" cy="4889220"/>
          </a:xfrm>
        </p:spPr>
      </p:pic>
    </p:spTree>
    <p:extLst>
      <p:ext uri="{BB962C8B-B14F-4D97-AF65-F5344CB8AC3E}">
        <p14:creationId xmlns:p14="http://schemas.microsoft.com/office/powerpoint/2010/main" val="121787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2AE412-7AFF-E387-B928-B392A52D8AE7}"/>
              </a:ext>
            </a:extLst>
          </p:cNvPr>
          <p:cNvSpPr>
            <a:spLocks noGrp="1"/>
          </p:cNvSpPr>
          <p:nvPr>
            <p:ph type="title"/>
          </p:nvPr>
        </p:nvSpPr>
        <p:spPr/>
        <p:txBody>
          <a:bodyPr/>
          <a:lstStyle/>
          <a:p>
            <a:endParaRPr lang="el-GR"/>
          </a:p>
        </p:txBody>
      </p:sp>
      <p:pic>
        <p:nvPicPr>
          <p:cNvPr id="4" name="Θέση περιεχομένου 8">
            <a:extLst>
              <a:ext uri="{FF2B5EF4-FFF2-40B4-BE49-F238E27FC236}">
                <a16:creationId xmlns:a16="http://schemas.microsoft.com/office/drawing/2014/main" id="{802C2883-3E9F-3589-82E8-A68FE4DFDF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923"/>
          <a:stretch/>
        </p:blipFill>
        <p:spPr>
          <a:xfrm>
            <a:off x="838200" y="188536"/>
            <a:ext cx="10191161" cy="6792012"/>
          </a:xfrm>
        </p:spPr>
      </p:pic>
    </p:spTree>
    <p:extLst>
      <p:ext uri="{BB962C8B-B14F-4D97-AF65-F5344CB8AC3E}">
        <p14:creationId xmlns:p14="http://schemas.microsoft.com/office/powerpoint/2010/main" val="3162678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5948C-4BC0-75B6-C817-4CD6F8DA65BA}"/>
              </a:ext>
            </a:extLst>
          </p:cNvPr>
          <p:cNvSpPr>
            <a:spLocks noGrp="1"/>
          </p:cNvSpPr>
          <p:nvPr>
            <p:ph type="title"/>
          </p:nvPr>
        </p:nvSpPr>
        <p:spPr/>
        <p:txBody>
          <a:bodyPr/>
          <a:lstStyle/>
          <a:p>
            <a:pPr algn="ctr"/>
            <a:r>
              <a:rPr lang="el-GR" b="1" dirty="0">
                <a:latin typeface="+mn-lt"/>
              </a:rPr>
              <a:t>Διαβήτη</a:t>
            </a:r>
            <a:r>
              <a:rPr lang="el-GR" dirty="0"/>
              <a:t> στο </a:t>
            </a:r>
            <a:r>
              <a:rPr lang="el-GR" b="1" dirty="0">
                <a:latin typeface="+mn-lt"/>
              </a:rPr>
              <a:t>κόσμο </a:t>
            </a:r>
            <a:r>
              <a:rPr lang="el-GR" dirty="0">
                <a:latin typeface="+mn-lt"/>
              </a:rPr>
              <a:t>και στην </a:t>
            </a:r>
            <a:r>
              <a:rPr lang="el-GR" b="1" dirty="0">
                <a:latin typeface="+mn-lt"/>
              </a:rPr>
              <a:t>Ελλάδα</a:t>
            </a:r>
          </a:p>
        </p:txBody>
      </p:sp>
      <p:pic>
        <p:nvPicPr>
          <p:cNvPr id="9" name="Θέση περιεχομένου 8">
            <a:extLst>
              <a:ext uri="{FF2B5EF4-FFF2-40B4-BE49-F238E27FC236}">
                <a16:creationId xmlns:a16="http://schemas.microsoft.com/office/drawing/2014/main" id="{123EFE0B-607C-FFEC-30A1-94C0C11764DE}"/>
              </a:ext>
            </a:extLst>
          </p:cNvPr>
          <p:cNvPicPr>
            <a:picLocks noGrp="1" noChangeAspect="1"/>
          </p:cNvPicPr>
          <p:nvPr>
            <p:ph idx="1"/>
          </p:nvPr>
        </p:nvPicPr>
        <p:blipFill>
          <a:blip r:embed="rId2"/>
          <a:stretch>
            <a:fillRect/>
          </a:stretch>
        </p:blipFill>
        <p:spPr>
          <a:xfrm>
            <a:off x="972532" y="1492725"/>
            <a:ext cx="10246936" cy="4521576"/>
          </a:xfrm>
        </p:spPr>
      </p:pic>
    </p:spTree>
    <p:extLst>
      <p:ext uri="{BB962C8B-B14F-4D97-AF65-F5344CB8AC3E}">
        <p14:creationId xmlns:p14="http://schemas.microsoft.com/office/powerpoint/2010/main" val="306110090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1883</Words>
  <Application>Microsoft Office PowerPoint</Application>
  <PresentationFormat>Ευρεία οθόνη</PresentationFormat>
  <Paragraphs>174</Paragraphs>
  <Slides>41</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41</vt:i4>
      </vt:variant>
    </vt:vector>
  </HeadingPairs>
  <TitlesOfParts>
    <vt:vector size="46" baseType="lpstr">
      <vt:lpstr>Arial</vt:lpstr>
      <vt:lpstr>Calibri</vt:lpstr>
      <vt:lpstr>Calibri Light</vt:lpstr>
      <vt:lpstr>Wingdings</vt:lpstr>
      <vt:lpstr>Θέμα του Office</vt:lpstr>
      <vt:lpstr>Τροποποίηση Παραγόντων Τρόπου Ζωής: Ειδικές δίαιτες στο ΣΔ </vt:lpstr>
      <vt:lpstr>Παχυσαρκία στο κόσμο</vt:lpstr>
      <vt:lpstr>Παχυσαρκία στην Ελλάδα</vt:lpstr>
      <vt:lpstr>Παχυσαρκία και Παγκόσμιος Οργανισμός Υγείας (ΠΟΥ)</vt:lpstr>
      <vt:lpstr>Παρουσίαση του PowerPoint</vt:lpstr>
      <vt:lpstr>Παρουσίαση του PowerPoint</vt:lpstr>
      <vt:lpstr>Metabolic Syndrome</vt:lpstr>
      <vt:lpstr>Παρουσίαση του PowerPoint</vt:lpstr>
      <vt:lpstr>Διαβήτη στο κόσμο και στην Ελλάδα</vt:lpstr>
      <vt:lpstr>Τρόποι παρέμβασης στο ΣΔ</vt:lpstr>
      <vt:lpstr>Τρόποι παρέμβασης στο ΣΔ</vt:lpstr>
      <vt:lpstr>Τρόποι παρέμβασης στο ΣΔ</vt:lpstr>
      <vt:lpstr>Δίαιτα στη πρόληψη του Σακχαρώδους Διαβήτη</vt:lpstr>
      <vt:lpstr>Δίαιτα στη πρόληψη του Σακχαρώδους Διαβήτη</vt:lpstr>
      <vt:lpstr>Δίαιτα στη θεραπεία του ΣΔ</vt:lpstr>
      <vt:lpstr>Δίαιτα στη θεραπεία του ΣΔ</vt:lpstr>
      <vt:lpstr>Δίαιτα στη θεραπεία του ΣΔ</vt:lpstr>
      <vt:lpstr>Δίαιτα στη θεραπεία του ΣΔ</vt:lpstr>
      <vt:lpstr>Διατροφή- PREDIMED STUDY</vt:lpstr>
      <vt:lpstr>Υδατάνθρακες &amp; Σακχαρώδης Διαβήτης</vt:lpstr>
      <vt:lpstr>Παρουσίαση του PowerPoint</vt:lpstr>
      <vt:lpstr>Παρουσίαση του PowerPoint</vt:lpstr>
      <vt:lpstr>Λίπη και Σακχαρώδης Διαβήτης</vt:lpstr>
      <vt:lpstr>Λίπη και Σακχαρώδης Διαβήτης</vt:lpstr>
      <vt:lpstr>Ποιες τροφές να αποφεύγετε και ποιες να προτιματε</vt:lpstr>
      <vt:lpstr>Γλυκαιμικός Δείκτης</vt:lpstr>
      <vt:lpstr>Γλυκαιμικός Δείκτης και Γλυκόζη στο αίμα</vt:lpstr>
      <vt:lpstr>Γλυκαιμικός Δείκτης </vt:lpstr>
      <vt:lpstr>Παρουσίαση του PowerPoint</vt:lpstr>
      <vt:lpstr>Πρωινό </vt:lpstr>
      <vt:lpstr>Πρωινό </vt:lpstr>
      <vt:lpstr>Πρωινό</vt:lpstr>
      <vt:lpstr>Βιταμίνες και μικροθρεπτικά συστατικά</vt:lpstr>
      <vt:lpstr>Καφές και τσάι</vt:lpstr>
      <vt:lpstr>Κετογονική δίαιτα έναντι Μεσογειακής διατροφής</vt:lpstr>
      <vt:lpstr>Κετογονική δίαιτα έναντι Μεσογειακής διατροφής αποτελέσματα</vt:lpstr>
      <vt:lpstr>     Διαλειμματική νηστεία (ΔΝ)</vt:lpstr>
      <vt:lpstr>Φυσική Δραστηριότητα</vt:lpstr>
      <vt:lpstr>Φυσική Δραστηριότητα</vt:lpstr>
      <vt:lpstr>Συμπεράσματα</vt:lpstr>
      <vt:lpstr>ΣΑΣ ΕΥΧΑΡΙΣΤΩ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Georgina Va</dc:creator>
  <cp:lastModifiedBy>Georgia Delopoulou</cp:lastModifiedBy>
  <cp:revision>161</cp:revision>
  <dcterms:created xsi:type="dcterms:W3CDTF">2024-11-09T20:35:57Z</dcterms:created>
  <dcterms:modified xsi:type="dcterms:W3CDTF">2024-12-09T11:11:09Z</dcterms:modified>
</cp:coreProperties>
</file>