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media/image21.jpg" ContentType="image/png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2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6" r:id="rId2"/>
    <p:sldMasterId id="2147483708" r:id="rId3"/>
    <p:sldMasterId id="2147483732" r:id="rId4"/>
    <p:sldMasterId id="2147483744" r:id="rId5"/>
    <p:sldMasterId id="2147483756" r:id="rId6"/>
    <p:sldMasterId id="2147483768" r:id="rId7"/>
    <p:sldMasterId id="2147483780" r:id="rId8"/>
    <p:sldMasterId id="2147483792" r:id="rId9"/>
  </p:sldMasterIdLst>
  <p:notesMasterIdLst>
    <p:notesMasterId r:id="rId114"/>
  </p:notesMasterIdLst>
  <p:sldIdLst>
    <p:sldId id="263" r:id="rId10"/>
    <p:sldId id="264" r:id="rId11"/>
    <p:sldId id="266" r:id="rId12"/>
    <p:sldId id="270" r:id="rId13"/>
    <p:sldId id="274" r:id="rId14"/>
    <p:sldId id="269" r:id="rId15"/>
    <p:sldId id="273" r:id="rId16"/>
    <p:sldId id="276" r:id="rId17"/>
    <p:sldId id="275" r:id="rId18"/>
    <p:sldId id="302" r:id="rId19"/>
    <p:sldId id="272" r:id="rId20"/>
    <p:sldId id="278" r:id="rId21"/>
    <p:sldId id="279" r:id="rId22"/>
    <p:sldId id="282" r:id="rId23"/>
    <p:sldId id="287" r:id="rId24"/>
    <p:sldId id="283" r:id="rId25"/>
    <p:sldId id="572" r:id="rId26"/>
    <p:sldId id="573" r:id="rId27"/>
    <p:sldId id="574" r:id="rId28"/>
    <p:sldId id="284" r:id="rId29"/>
    <p:sldId id="285" r:id="rId30"/>
    <p:sldId id="309" r:id="rId31"/>
    <p:sldId id="286" r:id="rId32"/>
    <p:sldId id="288" r:id="rId33"/>
    <p:sldId id="289" r:id="rId34"/>
    <p:sldId id="365" r:id="rId35"/>
    <p:sldId id="297" r:id="rId36"/>
    <p:sldId id="290" r:id="rId37"/>
    <p:sldId id="299" r:id="rId38"/>
    <p:sldId id="375" r:id="rId39"/>
    <p:sldId id="746" r:id="rId40"/>
    <p:sldId id="376" r:id="rId41"/>
    <p:sldId id="377" r:id="rId42"/>
    <p:sldId id="378" r:id="rId43"/>
    <p:sldId id="744" r:id="rId44"/>
    <p:sldId id="379" r:id="rId45"/>
    <p:sldId id="380" r:id="rId46"/>
    <p:sldId id="381" r:id="rId47"/>
    <p:sldId id="382" r:id="rId48"/>
    <p:sldId id="383" r:id="rId49"/>
    <p:sldId id="384" r:id="rId50"/>
    <p:sldId id="385" r:id="rId51"/>
    <p:sldId id="386" r:id="rId52"/>
    <p:sldId id="387" r:id="rId53"/>
    <p:sldId id="388" r:id="rId54"/>
    <p:sldId id="389" r:id="rId55"/>
    <p:sldId id="390" r:id="rId56"/>
    <p:sldId id="391" r:id="rId57"/>
    <p:sldId id="392" r:id="rId58"/>
    <p:sldId id="393" r:id="rId59"/>
    <p:sldId id="394" r:id="rId60"/>
    <p:sldId id="395" r:id="rId61"/>
    <p:sldId id="396" r:id="rId62"/>
    <p:sldId id="397" r:id="rId63"/>
    <p:sldId id="398" r:id="rId64"/>
    <p:sldId id="399" r:id="rId65"/>
    <p:sldId id="400" r:id="rId66"/>
    <p:sldId id="575" r:id="rId67"/>
    <p:sldId id="401" r:id="rId68"/>
    <p:sldId id="402" r:id="rId69"/>
    <p:sldId id="403" r:id="rId70"/>
    <p:sldId id="404" r:id="rId71"/>
    <p:sldId id="576" r:id="rId72"/>
    <p:sldId id="300" r:id="rId73"/>
    <p:sldId id="291" r:id="rId74"/>
    <p:sldId id="292" r:id="rId75"/>
    <p:sldId id="301" r:id="rId76"/>
    <p:sldId id="303" r:id="rId77"/>
    <p:sldId id="304" r:id="rId78"/>
    <p:sldId id="306" r:id="rId79"/>
    <p:sldId id="305" r:id="rId80"/>
    <p:sldId id="307" r:id="rId81"/>
    <p:sldId id="308" r:id="rId82"/>
    <p:sldId id="293" r:id="rId83"/>
    <p:sldId id="312" r:id="rId84"/>
    <p:sldId id="310" r:id="rId85"/>
    <p:sldId id="311" r:id="rId86"/>
    <p:sldId id="313" r:id="rId87"/>
    <p:sldId id="317" r:id="rId88"/>
    <p:sldId id="314" r:id="rId89"/>
    <p:sldId id="318" r:id="rId90"/>
    <p:sldId id="322" r:id="rId91"/>
    <p:sldId id="324" r:id="rId92"/>
    <p:sldId id="320" r:id="rId93"/>
    <p:sldId id="321" r:id="rId94"/>
    <p:sldId id="323" r:id="rId95"/>
    <p:sldId id="328" r:id="rId96"/>
    <p:sldId id="329" r:id="rId97"/>
    <p:sldId id="325" r:id="rId98"/>
    <p:sldId id="331" r:id="rId99"/>
    <p:sldId id="405" r:id="rId100"/>
    <p:sldId id="295" r:id="rId101"/>
    <p:sldId id="745" r:id="rId102"/>
    <p:sldId id="374" r:id="rId103"/>
    <p:sldId id="748" r:id="rId104"/>
    <p:sldId id="742" r:id="rId105"/>
    <p:sldId id="703" r:id="rId106"/>
    <p:sldId id="743" r:id="rId107"/>
    <p:sldId id="704" r:id="rId108"/>
    <p:sldId id="672" r:id="rId109"/>
    <p:sldId id="681" r:id="rId110"/>
    <p:sldId id="530" r:id="rId111"/>
    <p:sldId id="749" r:id="rId112"/>
    <p:sldId id="750" r:id="rId113"/>
  </p:sldIdLst>
  <p:sldSz cx="9144000" cy="5143500" type="screen16x9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36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71" autoAdjust="0"/>
    <p:restoredTop sz="94517" autoAdjust="0"/>
  </p:normalViewPr>
  <p:slideViewPr>
    <p:cSldViewPr>
      <p:cViewPr>
        <p:scale>
          <a:sx n="100" d="100"/>
          <a:sy n="100" d="100"/>
        </p:scale>
        <p:origin x="182" y="-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117" Type="http://schemas.openxmlformats.org/officeDocument/2006/relationships/theme" Target="theme/theme1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slide" Target="slides/slide75.xml"/><Relationship Id="rId89" Type="http://schemas.openxmlformats.org/officeDocument/2006/relationships/slide" Target="slides/slide80.xml"/><Relationship Id="rId112" Type="http://schemas.openxmlformats.org/officeDocument/2006/relationships/slide" Target="slides/slide103.xml"/><Relationship Id="rId16" Type="http://schemas.openxmlformats.org/officeDocument/2006/relationships/slide" Target="slides/slide7.xml"/><Relationship Id="rId107" Type="http://schemas.openxmlformats.org/officeDocument/2006/relationships/slide" Target="slides/slide98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102" Type="http://schemas.openxmlformats.org/officeDocument/2006/relationships/slide" Target="slides/slide93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1.xml"/><Relationship Id="rId95" Type="http://schemas.openxmlformats.org/officeDocument/2006/relationships/slide" Target="slides/slide86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113" Type="http://schemas.openxmlformats.org/officeDocument/2006/relationships/slide" Target="slides/slide104.xml"/><Relationship Id="rId118" Type="http://schemas.openxmlformats.org/officeDocument/2006/relationships/tableStyles" Target="tableStyles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59" Type="http://schemas.openxmlformats.org/officeDocument/2006/relationships/slide" Target="slides/slide50.xml"/><Relationship Id="rId103" Type="http://schemas.openxmlformats.org/officeDocument/2006/relationships/slide" Target="slides/slide94.xml"/><Relationship Id="rId108" Type="http://schemas.openxmlformats.org/officeDocument/2006/relationships/slide" Target="slides/slide99.xml"/><Relationship Id="rId54" Type="http://schemas.openxmlformats.org/officeDocument/2006/relationships/slide" Target="slides/slide45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91" Type="http://schemas.openxmlformats.org/officeDocument/2006/relationships/slide" Target="slides/slide82.xml"/><Relationship Id="rId96" Type="http://schemas.openxmlformats.org/officeDocument/2006/relationships/slide" Target="slides/slide8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49" Type="http://schemas.openxmlformats.org/officeDocument/2006/relationships/slide" Target="slides/slide40.xml"/><Relationship Id="rId114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94" Type="http://schemas.openxmlformats.org/officeDocument/2006/relationships/slide" Target="slides/slide85.xml"/><Relationship Id="rId99" Type="http://schemas.openxmlformats.org/officeDocument/2006/relationships/slide" Target="slides/slide90.xml"/><Relationship Id="rId101" Type="http://schemas.openxmlformats.org/officeDocument/2006/relationships/slide" Target="slides/slide9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109" Type="http://schemas.openxmlformats.org/officeDocument/2006/relationships/slide" Target="slides/slide10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slide" Target="slides/slide88.xml"/><Relationship Id="rId104" Type="http://schemas.openxmlformats.org/officeDocument/2006/relationships/slide" Target="slides/slide9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slide" Target="slides/slide8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slide" Target="slides/slide78.xml"/><Relationship Id="rId110" Type="http://schemas.openxmlformats.org/officeDocument/2006/relationships/slide" Target="slides/slide101.xml"/><Relationship Id="rId115" Type="http://schemas.openxmlformats.org/officeDocument/2006/relationships/presProps" Target="presProps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56" Type="http://schemas.openxmlformats.org/officeDocument/2006/relationships/slide" Target="slides/slide47.xml"/><Relationship Id="rId77" Type="http://schemas.openxmlformats.org/officeDocument/2006/relationships/slide" Target="slides/slide68.xml"/><Relationship Id="rId100" Type="http://schemas.openxmlformats.org/officeDocument/2006/relationships/slide" Target="slides/slide91.xml"/><Relationship Id="rId105" Type="http://schemas.openxmlformats.org/officeDocument/2006/relationships/slide" Target="slides/slide9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93" Type="http://schemas.openxmlformats.org/officeDocument/2006/relationships/slide" Target="slides/slide84.xml"/><Relationship Id="rId98" Type="http://schemas.openxmlformats.org/officeDocument/2006/relationships/slide" Target="slides/slide89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6.xml"/><Relationship Id="rId46" Type="http://schemas.openxmlformats.org/officeDocument/2006/relationships/slide" Target="slides/slide37.xml"/><Relationship Id="rId67" Type="http://schemas.openxmlformats.org/officeDocument/2006/relationships/slide" Target="slides/slide58.xml"/><Relationship Id="rId116" Type="http://schemas.openxmlformats.org/officeDocument/2006/relationships/viewProps" Target="view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62" Type="http://schemas.openxmlformats.org/officeDocument/2006/relationships/slide" Target="slides/slide53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111" Type="http://schemas.openxmlformats.org/officeDocument/2006/relationships/slide" Target="slides/slide102.xml"/><Relationship Id="rId15" Type="http://schemas.openxmlformats.org/officeDocument/2006/relationships/slide" Target="slides/slide6.xml"/><Relationship Id="rId36" Type="http://schemas.openxmlformats.org/officeDocument/2006/relationships/slide" Target="slides/slide27.xml"/><Relationship Id="rId57" Type="http://schemas.openxmlformats.org/officeDocument/2006/relationships/slide" Target="slides/slide48.xml"/><Relationship Id="rId106" Type="http://schemas.openxmlformats.org/officeDocument/2006/relationships/slide" Target="slides/slide9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8T22:35:42.30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0 121,'55'0,"22"1,136-17,13-13,6 0,-109 19,91-3,-37 2,-32 0,579 9,-375 4,195-2,-512 1,44 9,10 0,99-7,-151-3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8T22:35:46.02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0,'8'4,"7"1,4 0,4-1,1-1,1-1,0-1,8 3,6 6,5 0,-2-1,1-3,-3-1,-5 1,-4 1,-4-2,-5-1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8T22:35:52.49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37,'495'0,"-489"0,-1 0,0 0,1 0,-1-1,0 0,0 0,1-1,-1 1,0-1,0 0,0 0,-1-1,8-4,4-8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8T22:35:57.91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1,'37'0,"1"2,51 10,-31-5,0-2,108-6,-60-1,-14 1,119 3,-169 1,1 2,80 19,-92-17,1-2,0-2,0-1,60-3,25 1,-101 2,-1 1,1 0,-1 1,1 1,15 7,35 11,-28-15,0-2,66 2,79-10,-70-1,1552 3,-1616-4,-28-1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8T22:35:59.24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1,'160'11,"-28"0,191-9,-169-3,-128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8T22:36:18.71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1,'7'0,"0"1,0 0,1 1,-2 0,1 0,0 0,13 7,-11-4,0-1,1-1,16 5,36-1,0-2,113-7,-53-1,349 3,-426-2,46-8,46-2,199 13,-316-1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8T22:36:21.80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10,'1719'0,"-1673"-4,-26-1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18T22:36:25.90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0 120,'1919'0,"-1763"-12,-24 1,-85 10,181-13,-167 8,77 3,-79 4,94-12,-82 3,129 4,-14 1,-76-7,50-3,-2 2,-10-1,671 10,-414 4,915-2,-1285 2,0 2,55 11,14 3,169-10,-199-8,-54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ADF188-9288-4E0F-81F2-E127703F9B83}" type="datetimeFigureOut">
              <a:rPr lang="el-GR" smtClean="0"/>
              <a:t>18/5/2025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61D492-8ECB-4CA7-BC95-103BD040C73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9424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BAF467-8500-4308-BDD7-375C8A6F49B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845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3FA216B-EEEC-4D5E-89CB-36C85E413366}" type="slidenum">
              <a:rPr lang="el-GR" smtClean="0">
                <a:solidFill>
                  <a:prstClr val="black"/>
                </a:solidFill>
              </a:rPr>
              <a:pPr/>
              <a:t>60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729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/>
              <a:t>Κ τέλος το 2</a:t>
            </a:r>
            <a:r>
              <a:rPr lang="el-GR" baseline="30000" dirty="0"/>
              <a:t>ο</a:t>
            </a:r>
            <a:r>
              <a:rPr lang="el-GR" dirty="0"/>
              <a:t> περιστατικό μας. Ο 32χρονος αυτός διαβητικός ασθενής προσήλθε στις 4/10 με την παρακάτω εικόνα βυθού</a:t>
            </a:r>
            <a:r>
              <a:rPr lang="en-US" dirty="0"/>
              <a:t> </a:t>
            </a:r>
            <a:r>
              <a:rPr lang="el-GR" dirty="0"/>
              <a:t>στον ΑΟ. Είναι ξεκάθαρο ότι πρόκειται για μια πολύ προχωρημένη παραγωγική διαβητική αμφιβληστροειδοπάθεια. Αντίστοιχη ήταν και η εικόνα στον δεξιό οφθαλμό. Εκείνη την ημέρα πάρθηκαν οι λήψεις με την oct αγγειογραφία και ο ασθενής υποβλήθηκε κ σε φλουροαγγειογραφία. </a:t>
            </a: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98E951-C722-4690-BB7A-542EECDA365B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199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βλέπουμε στην 24ρα λήψη με το angio oct πόσο καλά απεικονίζονται οι νεοαγγειακοί θύσανοι και οι ισχαιμικές περιοχές στον δεξιό οφθαλμό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98E951-C722-4690-BB7A-542EECDA365B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209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αυτές τις εικόνες τις προσέθεσα μόνο κ μόνο για να φανεί πόσο ωραία καταγράφεται η επέκταση των νεοαγγειώσεων προς το υαλοειδές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98E951-C722-4690-BB7A-542EECDA365B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415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αυτές τις εικόνες τις προσέθεσα μόνο κ μόνο για να φανεί πόσο ωραία καταγράφεται η επέκταση των νεοαγγειώσεων προς το υαλοειδές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98E951-C722-4690-BB7A-542EECDA365B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705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αντίστοιχα εδώ βλέπετε και την φλουροαγγειογραφία που χρειαζόταν για τον σχεδιασμό της παναμφιβληστροειδικής φωτοπηξίας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98E951-C722-4690-BB7A-542EECDA365B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5316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6 ημέρες αργότερα, στις 10/10 προσήλθε για να υποβληθεί σε </a:t>
            </a:r>
            <a:r>
              <a:rPr lang="en-US" dirty="0"/>
              <a:t>PRP </a:t>
            </a:r>
            <a:r>
              <a:rPr lang="el-GR" dirty="0"/>
              <a:t>με το </a:t>
            </a:r>
            <a:r>
              <a:rPr lang="en-US" dirty="0" err="1"/>
              <a:t>navilas</a:t>
            </a:r>
            <a:r>
              <a:rPr lang="el-GR" dirty="0"/>
              <a:t> και στους 2 οφθαλμούς</a:t>
            </a:r>
            <a:r>
              <a:rPr lang="en-US" dirty="0"/>
              <a:t>. </a:t>
            </a:r>
            <a:r>
              <a:rPr lang="el-GR" dirty="0"/>
              <a:t>Όπως βλέπετε ομως χαρακτηριστικά είχε προκληθεί μία εκτεταμένη προαμφιβληστροειδική αιμορραγία κάτω και ρινικά του οπτικού δίσκου στον αριστερό οφθαλμό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98E951-C722-4690-BB7A-542EECDA365B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45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και στα 4 τεταρτημόρια όπως βλέπετε.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98E951-C722-4690-BB7A-542EECDA365B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03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10" y="3498110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18" tIns="45709" rIns="91418" bIns="4570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1" y="1314478"/>
            <a:ext cx="7772400" cy="137232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1" y="2708706"/>
            <a:ext cx="7772400" cy="899778"/>
          </a:xfrm>
        </p:spPr>
        <p:txBody>
          <a:bodyPr lIns="45709" rIns="45709"/>
          <a:lstStyle>
            <a:lvl1pPr marL="0" marR="63994" indent="0" algn="r">
              <a:buNone/>
              <a:defRPr>
                <a:solidFill>
                  <a:schemeClr val="tx2"/>
                </a:solidFill>
              </a:defRPr>
            </a:lvl1pPr>
            <a:lvl2pPr marL="457092" indent="0" algn="ctr">
              <a:buNone/>
            </a:lvl2pPr>
            <a:lvl3pPr marL="914185" indent="0" algn="ctr">
              <a:buNone/>
            </a:lvl3pPr>
            <a:lvl4pPr marL="1371276" indent="0" algn="ctr">
              <a:buNone/>
            </a:lvl4pPr>
            <a:lvl5pPr marL="1828368" indent="0" algn="ctr">
              <a:buNone/>
            </a:lvl5pPr>
            <a:lvl6pPr marL="2285460" indent="0" algn="ctr">
              <a:buNone/>
            </a:lvl6pPr>
            <a:lvl7pPr marL="2742552" indent="0" algn="ctr">
              <a:buNone/>
            </a:lvl7pPr>
            <a:lvl8pPr marL="3199645" indent="0" algn="ctr">
              <a:buNone/>
            </a:lvl8pPr>
            <a:lvl9pPr marL="3656737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3" y="3714750"/>
            <a:ext cx="9147765" cy="1434066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l-GR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776C702D-2ACC-4DB2-BFA0-F05F6D987759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86084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1111008"/>
            <a:ext cx="8229600" cy="328955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789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06007"/>
            <a:ext cx="1777470" cy="419457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2"/>
            <a:ext cx="6324600" cy="419457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907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3498110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314471"/>
            <a:ext cx="7772400" cy="137232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2708705"/>
            <a:ext cx="7772400" cy="899778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5" y="3714750"/>
            <a:ext cx="9147765" cy="1434066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l-GR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776C702D-2ACC-4DB2-BFA0-F05F6D987759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794784"/>
            <a:ext cx="7772400" cy="13716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198784"/>
            <a:ext cx="4572000" cy="1091166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099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099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057650"/>
            <a:ext cx="4040188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33" y="4057650"/>
            <a:ext cx="4041775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083223"/>
            <a:ext cx="4040188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083223"/>
            <a:ext cx="4041775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57600"/>
            <a:ext cx="7481776" cy="3429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4016327"/>
            <a:ext cx="3974592" cy="6858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05740"/>
            <a:ext cx="7479792" cy="3429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4805958"/>
            <a:ext cx="1920240" cy="274320"/>
          </a:xfrm>
        </p:spPr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33581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4082552"/>
            <a:ext cx="7162800" cy="486174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42476"/>
            <a:ext cx="8686800" cy="329184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83" y="4805958"/>
            <a:ext cx="2350681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776C702D-2ACC-4DB2-BFA0-F05F6D987759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48842"/>
            <a:ext cx="8075432" cy="422004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4458704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4454260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4343441"/>
            <a:ext cx="3402314" cy="810651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434082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11008"/>
            <a:ext cx="8229600" cy="328955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06000"/>
            <a:ext cx="1777470" cy="419457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324600" cy="419457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3498110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314471"/>
            <a:ext cx="7772400" cy="137232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2708705"/>
            <a:ext cx="7772400" cy="899778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5" y="3714750"/>
            <a:ext cx="9147765" cy="1434066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l-GR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776C702D-2ACC-4DB2-BFA0-F05F6D987759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157399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646617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794784"/>
            <a:ext cx="7772400" cy="13716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198784"/>
            <a:ext cx="4572000" cy="1091166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7851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099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099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452279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057650"/>
            <a:ext cx="4040188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33" y="4057650"/>
            <a:ext cx="4041775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083223"/>
            <a:ext cx="4040188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083223"/>
            <a:ext cx="4041775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1500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93095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034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8" y="794786"/>
            <a:ext cx="7772400" cy="13716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5" y="2198785"/>
            <a:ext cx="4572000" cy="1091166"/>
          </a:xfrm>
        </p:spPr>
        <p:txBody>
          <a:bodyPr lIns="91418" rIns="91418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1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9" rIns="91418" bIns="45709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5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9" rIns="91418" bIns="45709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3183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57600"/>
            <a:ext cx="7481776" cy="3429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4016327"/>
            <a:ext cx="3974592" cy="6858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05740"/>
            <a:ext cx="7479792" cy="3429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4805958"/>
            <a:ext cx="1920240" cy="274320"/>
          </a:xfrm>
        </p:spPr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554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4082552"/>
            <a:ext cx="7162800" cy="486174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42476"/>
            <a:ext cx="8686800" cy="329184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83" y="4805958"/>
            <a:ext cx="2350681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776C702D-2ACC-4DB2-BFA0-F05F6D987759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48842"/>
            <a:ext cx="8075432" cy="422004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4458704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4454260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4343441"/>
            <a:ext cx="3402314" cy="810651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434082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898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11008"/>
            <a:ext cx="8229600" cy="328955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1828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06000"/>
            <a:ext cx="1777470" cy="419457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324600" cy="419457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0339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3498110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314471"/>
            <a:ext cx="7772400" cy="137232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2708705"/>
            <a:ext cx="7772400" cy="899778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5" y="3714750"/>
            <a:ext cx="9147765" cy="1434066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l-GR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776C702D-2ACC-4DB2-BFA0-F05F6D987759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245315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66249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794784"/>
            <a:ext cx="7772400" cy="13716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198784"/>
            <a:ext cx="4572000" cy="1091166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9173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099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099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21223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057650"/>
            <a:ext cx="4040188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33" y="4057650"/>
            <a:ext cx="4041775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083223"/>
            <a:ext cx="4040188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083223"/>
            <a:ext cx="4041775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6051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793370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11100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00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00831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5422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57600"/>
            <a:ext cx="7481776" cy="3429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4016327"/>
            <a:ext cx="3974592" cy="6858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05740"/>
            <a:ext cx="7479792" cy="3429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4805958"/>
            <a:ext cx="1920240" cy="274320"/>
          </a:xfrm>
        </p:spPr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8266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4082552"/>
            <a:ext cx="7162800" cy="486174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42476"/>
            <a:ext cx="8686800" cy="329184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83" y="4805958"/>
            <a:ext cx="2350681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776C702D-2ACC-4DB2-BFA0-F05F6D987759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48842"/>
            <a:ext cx="8075432" cy="422004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4458704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4454260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4343441"/>
            <a:ext cx="3402314" cy="810651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434082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7231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11008"/>
            <a:ext cx="8229600" cy="328955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1510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06000"/>
            <a:ext cx="1777470" cy="419457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324600" cy="419457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9192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3498110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314471"/>
            <a:ext cx="7772400" cy="137232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2708705"/>
            <a:ext cx="7772400" cy="899778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5" y="3714750"/>
            <a:ext cx="9147765" cy="1434066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l-GR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776C702D-2ACC-4DB2-BFA0-F05F6D987759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596486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106153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794784"/>
            <a:ext cx="7772400" cy="13716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198784"/>
            <a:ext cx="4572000" cy="1091166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0895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099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099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10194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057650"/>
            <a:ext cx="4040188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33" y="4057650"/>
            <a:ext cx="4041775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083223"/>
            <a:ext cx="4040188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083223"/>
            <a:ext cx="4041775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141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8"/>
            <a:ext cx="8229600" cy="85725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4057651"/>
            <a:ext cx="4040188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37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33" y="4057651"/>
            <a:ext cx="4041775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37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1" y="1083223"/>
            <a:ext cx="4040188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083223"/>
            <a:ext cx="4041775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4301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74248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2358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57600"/>
            <a:ext cx="7481776" cy="3429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4016327"/>
            <a:ext cx="3974592" cy="6858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05740"/>
            <a:ext cx="7479792" cy="3429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4805958"/>
            <a:ext cx="1920240" cy="274320"/>
          </a:xfrm>
        </p:spPr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3948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4082552"/>
            <a:ext cx="7162800" cy="486174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42476"/>
            <a:ext cx="8686800" cy="329184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83" y="4805958"/>
            <a:ext cx="2350681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776C702D-2ACC-4DB2-BFA0-F05F6D987759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48842"/>
            <a:ext cx="8075432" cy="422004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4458704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4454260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4343441"/>
            <a:ext cx="3402314" cy="810651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434082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0852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11008"/>
            <a:ext cx="8229600" cy="328955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5293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06000"/>
            <a:ext cx="1777470" cy="419457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324600" cy="419457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0977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3498110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314471"/>
            <a:ext cx="7772400" cy="137232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2708705"/>
            <a:ext cx="7772400" cy="899778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5" y="3714750"/>
            <a:ext cx="9147765" cy="1434066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l-GR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776C702D-2ACC-4DB2-BFA0-F05F6D987759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302801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129128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794784"/>
            <a:ext cx="7772400" cy="13716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198784"/>
            <a:ext cx="4572000" cy="1091166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0354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099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099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12791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4875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057650"/>
            <a:ext cx="4040188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33" y="4057650"/>
            <a:ext cx="4041775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083223"/>
            <a:ext cx="4040188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083223"/>
            <a:ext cx="4041775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1392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40414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3532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57600"/>
            <a:ext cx="7481776" cy="3429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4016327"/>
            <a:ext cx="3974592" cy="6858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05740"/>
            <a:ext cx="7479792" cy="3429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4805958"/>
            <a:ext cx="1920240" cy="274320"/>
          </a:xfrm>
        </p:spPr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1305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4082552"/>
            <a:ext cx="7162800" cy="486174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42476"/>
            <a:ext cx="8686800" cy="329184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83" y="4805958"/>
            <a:ext cx="2350681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776C702D-2ACC-4DB2-BFA0-F05F6D987759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48842"/>
            <a:ext cx="8075432" cy="422004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4458704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4454260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4343441"/>
            <a:ext cx="3402314" cy="810651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434082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7223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11008"/>
            <a:ext cx="8229600" cy="328955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766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06000"/>
            <a:ext cx="1777470" cy="419457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324600" cy="419457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1330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1" y="3498110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18" tIns="45709" rIns="91418" bIns="4570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1" y="1314453"/>
            <a:ext cx="7772400" cy="137232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1" y="2708706"/>
            <a:ext cx="7772400" cy="899778"/>
          </a:xfrm>
        </p:spPr>
        <p:txBody>
          <a:bodyPr lIns="45709" rIns="45709"/>
          <a:lstStyle>
            <a:lvl1pPr marL="0" marR="63994" indent="0" algn="r">
              <a:buNone/>
              <a:defRPr>
                <a:solidFill>
                  <a:schemeClr val="tx2"/>
                </a:solidFill>
              </a:defRPr>
            </a:lvl1pPr>
            <a:lvl2pPr marL="457092" indent="0" algn="ctr">
              <a:buNone/>
            </a:lvl2pPr>
            <a:lvl3pPr marL="914185" indent="0" algn="ctr">
              <a:buNone/>
            </a:lvl3pPr>
            <a:lvl4pPr marL="1371276" indent="0" algn="ctr">
              <a:buNone/>
            </a:lvl4pPr>
            <a:lvl5pPr marL="1828368" indent="0" algn="ctr">
              <a:buNone/>
            </a:lvl5pPr>
            <a:lvl6pPr marL="2285460" indent="0" algn="ctr">
              <a:buNone/>
            </a:lvl6pPr>
            <a:lvl7pPr marL="2742552" indent="0" algn="ctr">
              <a:buNone/>
            </a:lvl7pPr>
            <a:lvl8pPr marL="3199645" indent="0" algn="ctr">
              <a:buNone/>
            </a:lvl8pPr>
            <a:lvl9pPr marL="3656737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3" y="3714750"/>
            <a:ext cx="9147765" cy="1434066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l-G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l-GR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776C702D-2ACC-4DB2-BFA0-F05F6D987759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150890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45225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8" y="794786"/>
            <a:ext cx="7772400" cy="13716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5" y="2198785"/>
            <a:ext cx="4572000" cy="1091166"/>
          </a:xfrm>
        </p:spPr>
        <p:txBody>
          <a:bodyPr lIns="91418" rIns="91418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1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9" rIns="91418" bIns="45709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5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9" rIns="91418" bIns="45709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1775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22322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110998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0998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01091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8"/>
            <a:ext cx="8229600" cy="85725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4057651"/>
            <a:ext cx="4040188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37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31" y="4057651"/>
            <a:ext cx="4041775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37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1" y="1083223"/>
            <a:ext cx="4040188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083223"/>
            <a:ext cx="4041775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3876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61509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622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3657600"/>
            <a:ext cx="7481776" cy="3429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4016328"/>
            <a:ext cx="3974592" cy="6858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1" y="205740"/>
            <a:ext cx="7479792" cy="3429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4" y="4805960"/>
            <a:ext cx="1920240" cy="274320"/>
          </a:xfrm>
        </p:spPr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8566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3" y="4082552"/>
            <a:ext cx="7162800" cy="486174"/>
          </a:xfrm>
          <a:noFill/>
        </p:spPr>
        <p:txBody>
          <a:bodyPr lIns="91418" tIns="0" rIns="91418" anchor="t"/>
          <a:lstStyle>
            <a:lvl1pPr marL="0" marR="18284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42476"/>
            <a:ext cx="8686800" cy="329184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7" y="4805960"/>
            <a:ext cx="2350681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776C702D-2ACC-4DB2-BFA0-F05F6D987759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3648842"/>
            <a:ext cx="8075432" cy="422004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4" y="4458704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8" tIns="45709" rIns="91418" bIns="45709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20" y="4454260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8" tIns="45709" rIns="91418" bIns="45709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4343441"/>
            <a:ext cx="3402314" cy="810651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18" tIns="45709" rIns="91418" bIns="45709" anchor="ctr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5" y="4340806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4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9" rIns="91418" bIns="45709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7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9" rIns="91418" bIns="45709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5225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1110999"/>
            <a:ext cx="8229600" cy="328955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0492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05982"/>
            <a:ext cx="1777470" cy="419457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2"/>
            <a:ext cx="6324600" cy="419457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893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F4CBB-7527-4315-8089-D56730BD24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9D34A8-E658-4BD6-ABEE-F743D0DB01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E0ABF4-2B38-4AD1-A6E1-9EFC9C683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6E611-DD0C-43B5-8ECA-A7E611B35019}" type="datetimeFigureOut">
              <a:rPr lang="el-GR" smtClean="0"/>
              <a:t>18/5/2025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78BAD-56A6-4FA8-B5E6-7B5F22361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9A876-0868-4DB7-ABAF-D1ED30CC3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B95D-5A63-4DE9-B821-8BF65E4891F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535332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FFCD8-4F88-4760-A236-369091C69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861D0-F574-4DC1-B79E-677286AEE6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C1BF3-6089-45B6-BAB0-9DFB670F2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6E611-DD0C-43B5-8ECA-A7E611B35019}" type="datetimeFigureOut">
              <a:rPr lang="el-GR" smtClean="0"/>
              <a:t>18/5/2025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D41BE8-EE9F-4A28-A3E7-9FFF0D3CB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C75B1E-20DC-403D-9CFD-77CC6CDAE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B95D-5A63-4DE9-B821-8BF65E4891F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95137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3657600"/>
            <a:ext cx="7481776" cy="3429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4016328"/>
            <a:ext cx="3974592" cy="6858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1" y="205740"/>
            <a:ext cx="7479792" cy="3429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4" y="4805960"/>
            <a:ext cx="1920240" cy="274320"/>
          </a:xfrm>
        </p:spPr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0263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26CBA-465E-4219-B384-297E6B02A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C9E9CE-9D86-443A-82EF-D93172928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263A73-3140-45E3-86D4-3A65061FA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6E611-DD0C-43B5-8ECA-A7E611B35019}" type="datetimeFigureOut">
              <a:rPr lang="el-GR" smtClean="0"/>
              <a:t>18/5/2025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B5F3A9-2AD6-4C6A-A9DD-20E1C8D2B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13E5D-C0D6-4425-A8F4-A68BD0C29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B95D-5A63-4DE9-B821-8BF65E4891F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5075376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F80E4-5FAF-4DD2-B0B0-91FA79A90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4753E-2E45-4D3C-B990-9E8129417F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7F3F4D-8472-492E-ABB0-70A64BE124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A663A3-9AD4-438C-BD44-332D79585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6E611-DD0C-43B5-8ECA-A7E611B35019}" type="datetimeFigureOut">
              <a:rPr lang="el-GR" smtClean="0"/>
              <a:t>18/5/2025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51DF40-2D6A-4F0D-9354-07B7E1056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7A4485-3AC8-4E56-A8BB-CC76DFB57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B95D-5A63-4DE9-B821-8BF65E4891F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5759169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2AF96-125D-4288-B43D-DFE580327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E78ECB-370A-4387-B9E4-3B362DC523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401A83-6AD4-410B-96D4-336AAA7D3D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FE1C57-C76F-46E3-A140-A682D22741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4DFA15-944D-440A-BF5C-134913FF4F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66623F-65A4-4C30-BAAD-82C5544CD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6E611-DD0C-43B5-8ECA-A7E611B35019}" type="datetimeFigureOut">
              <a:rPr lang="el-GR" smtClean="0"/>
              <a:t>18/5/2025</a:t>
            </a:fld>
            <a:endParaRPr lang="el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BF53FD-72FA-4AEB-B8F2-1613A5215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6A83E0-5B66-491C-999C-E2C13A309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B95D-5A63-4DE9-B821-8BF65E4891F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8055123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62434-03F4-4F2E-8D6E-C544FB756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91FBDB-A68A-4269-A9FD-5FEEA578F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6E611-DD0C-43B5-8ECA-A7E611B35019}" type="datetimeFigureOut">
              <a:rPr lang="el-GR" smtClean="0"/>
              <a:t>18/5/2025</a:t>
            </a:fld>
            <a:endParaRPr lang="el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BB8D37-53C3-4B35-AFBC-C4D1431CA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210F15-18F3-4A74-84B6-3EB13B995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B95D-5A63-4DE9-B821-8BF65E4891F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842327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C8C6B7-0350-4A5D-890D-53C396246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6E611-DD0C-43B5-8ECA-A7E611B35019}" type="datetimeFigureOut">
              <a:rPr lang="el-GR" smtClean="0"/>
              <a:t>18/5/2025</a:t>
            </a:fld>
            <a:endParaRPr lang="el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9BA798-022A-4A0E-B26E-CD8C88BB7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C8EB52-EF62-4225-AB72-E685E50B8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B95D-5A63-4DE9-B821-8BF65E4891F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0949056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44044-0649-4A39-9447-8C79E1D56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DE72B-DC48-456C-82E8-F0316DAD5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DE6A47-E67F-44F0-BC17-7D3DAA658C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64A106-7358-4E66-84D1-32DCB6CAF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6E611-DD0C-43B5-8ECA-A7E611B35019}" type="datetimeFigureOut">
              <a:rPr lang="el-GR" smtClean="0"/>
              <a:t>18/5/2025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68ACE5-E9A2-450E-8A5B-6B01C4911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C06FCE-669E-4669-872B-372B550FC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B95D-5A63-4DE9-B821-8BF65E4891F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4132778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1A6EC-3430-4016-AD53-12073798D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9D3330-BB32-4FE4-A7EC-BD36B47A69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21D985-68A5-4FBC-9727-BEB36345D3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5F363F-C66C-4FB1-B350-EE591B686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6E611-DD0C-43B5-8ECA-A7E611B35019}" type="datetimeFigureOut">
              <a:rPr lang="el-GR" smtClean="0"/>
              <a:t>18/5/2025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337376-6606-4F2A-9F44-811D8E521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D81417-4841-49EC-A906-35450C2D3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B95D-5A63-4DE9-B821-8BF65E4891F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7559191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E3BB1-A11C-439A-8417-E92F67939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98FB44-5214-4803-8C91-51E272A8C2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2FC50-4F13-42F5-99CB-665D87215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6E611-DD0C-43B5-8ECA-A7E611B35019}" type="datetimeFigureOut">
              <a:rPr lang="el-GR" smtClean="0"/>
              <a:t>18/5/2025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15531F-6E4E-45E3-8B48-942302E71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F35054-01EB-4862-855E-22C31F461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B95D-5A63-4DE9-B821-8BF65E4891F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8832877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D34182-2A92-4F13-B62E-D856C2CC09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1862D8-1137-4FF5-868A-D24D81D51F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4DAB8-B499-429C-8018-499FFAEC9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6E611-DD0C-43B5-8ECA-A7E611B35019}" type="datetimeFigureOut">
              <a:rPr lang="el-GR" smtClean="0"/>
              <a:t>18/5/2025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E8E8A-E241-48EE-B466-C9EABFD33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C97752-A217-4610-9E6B-D2E27D2A7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B95D-5A63-4DE9-B821-8BF65E4891F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7271653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CCA34-00E1-4D35-8DFB-8525696E2E70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19/5/2025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F4073-3884-4C6A-9B1C-6296E053FA0F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166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3" y="4082552"/>
            <a:ext cx="7162800" cy="486174"/>
          </a:xfrm>
          <a:noFill/>
        </p:spPr>
        <p:txBody>
          <a:bodyPr lIns="91418" tIns="0" rIns="91418" anchor="t"/>
          <a:lstStyle>
            <a:lvl1pPr marL="0" marR="18284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42476"/>
            <a:ext cx="8686800" cy="329184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83" y="4805961"/>
            <a:ext cx="2350681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776C702D-2ACC-4DB2-BFA0-F05F6D987759}" type="slidenum">
              <a:rPr lang="el-G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3648842"/>
            <a:ext cx="8075432" cy="422004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4" y="4458704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8" tIns="45709" rIns="91418" bIns="45709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50" y="4454260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8" tIns="45709" rIns="91418" bIns="45709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4343441"/>
            <a:ext cx="3402314" cy="810651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18" tIns="45709" rIns="91418" bIns="45709" anchor="ctr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5" y="4340831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4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9" rIns="91418" bIns="45709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7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9" rIns="91418" bIns="45709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2743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CCA34-00E1-4D35-8DFB-8525696E2E70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19/5/2025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F4073-3884-4C6A-9B1C-6296E053FA0F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657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CCA34-00E1-4D35-8DFB-8525696E2E70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19/5/2025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F4073-3884-4C6A-9B1C-6296E053FA0F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759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CCA34-00E1-4D35-8DFB-8525696E2E70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19/5/2025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F4073-3884-4C6A-9B1C-6296E053FA0F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64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2" indent="0">
              <a:buNone/>
              <a:defRPr sz="2000" b="1"/>
            </a:lvl2pPr>
            <a:lvl3pPr marL="914345" indent="0">
              <a:buNone/>
              <a:defRPr sz="1800" b="1"/>
            </a:lvl3pPr>
            <a:lvl4pPr marL="1371518" indent="0">
              <a:buNone/>
              <a:defRPr sz="1600" b="1"/>
            </a:lvl4pPr>
            <a:lvl5pPr marL="1828691" indent="0">
              <a:buNone/>
              <a:defRPr sz="1600" b="1"/>
            </a:lvl5pPr>
            <a:lvl6pPr marL="2285864" indent="0">
              <a:buNone/>
              <a:defRPr sz="1600" b="1"/>
            </a:lvl6pPr>
            <a:lvl7pPr marL="2743037" indent="0">
              <a:buNone/>
              <a:defRPr sz="1600" b="1"/>
            </a:lvl7pPr>
            <a:lvl8pPr marL="3200209" indent="0">
              <a:buNone/>
              <a:defRPr sz="1600" b="1"/>
            </a:lvl8pPr>
            <a:lvl9pPr marL="3657382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2" indent="0">
              <a:buNone/>
              <a:defRPr sz="2000" b="1"/>
            </a:lvl2pPr>
            <a:lvl3pPr marL="914345" indent="0">
              <a:buNone/>
              <a:defRPr sz="1800" b="1"/>
            </a:lvl3pPr>
            <a:lvl4pPr marL="1371518" indent="0">
              <a:buNone/>
              <a:defRPr sz="1600" b="1"/>
            </a:lvl4pPr>
            <a:lvl5pPr marL="1828691" indent="0">
              <a:buNone/>
              <a:defRPr sz="1600" b="1"/>
            </a:lvl5pPr>
            <a:lvl6pPr marL="2285864" indent="0">
              <a:buNone/>
              <a:defRPr sz="1600" b="1"/>
            </a:lvl6pPr>
            <a:lvl7pPr marL="2743037" indent="0">
              <a:buNone/>
              <a:defRPr sz="1600" b="1"/>
            </a:lvl7pPr>
            <a:lvl8pPr marL="3200209" indent="0">
              <a:buNone/>
              <a:defRPr sz="1600" b="1"/>
            </a:lvl8pPr>
            <a:lvl9pPr marL="3657382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CCA34-00E1-4D35-8DFB-8525696E2E70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19/5/2025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F4073-3884-4C6A-9B1C-6296E053FA0F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5362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CCA34-00E1-4D35-8DFB-8525696E2E70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19/5/2025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F4073-3884-4C6A-9B1C-6296E053FA0F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4783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CCA34-00E1-4D35-8DFB-8525696E2E70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19/5/2025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F4073-3884-4C6A-9B1C-6296E053FA0F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288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72" indent="0">
              <a:buNone/>
              <a:defRPr sz="1200"/>
            </a:lvl2pPr>
            <a:lvl3pPr marL="914345" indent="0">
              <a:buNone/>
              <a:defRPr sz="1000"/>
            </a:lvl3pPr>
            <a:lvl4pPr marL="1371518" indent="0">
              <a:buNone/>
              <a:defRPr sz="900"/>
            </a:lvl4pPr>
            <a:lvl5pPr marL="1828691" indent="0">
              <a:buNone/>
              <a:defRPr sz="900"/>
            </a:lvl5pPr>
            <a:lvl6pPr marL="2285864" indent="0">
              <a:buNone/>
              <a:defRPr sz="900"/>
            </a:lvl6pPr>
            <a:lvl7pPr marL="2743037" indent="0">
              <a:buNone/>
              <a:defRPr sz="900"/>
            </a:lvl7pPr>
            <a:lvl8pPr marL="3200209" indent="0">
              <a:buNone/>
              <a:defRPr sz="900"/>
            </a:lvl8pPr>
            <a:lvl9pPr marL="3657382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CCA34-00E1-4D35-8DFB-8525696E2E70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19/5/2025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F4073-3884-4C6A-9B1C-6296E053FA0F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29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72" indent="0">
              <a:buNone/>
              <a:defRPr sz="2800"/>
            </a:lvl2pPr>
            <a:lvl3pPr marL="914345" indent="0">
              <a:buNone/>
              <a:defRPr sz="2400"/>
            </a:lvl3pPr>
            <a:lvl4pPr marL="1371518" indent="0">
              <a:buNone/>
              <a:defRPr sz="2000"/>
            </a:lvl4pPr>
            <a:lvl5pPr marL="1828691" indent="0">
              <a:buNone/>
              <a:defRPr sz="2000"/>
            </a:lvl5pPr>
            <a:lvl6pPr marL="2285864" indent="0">
              <a:buNone/>
              <a:defRPr sz="2000"/>
            </a:lvl6pPr>
            <a:lvl7pPr marL="2743037" indent="0">
              <a:buNone/>
              <a:defRPr sz="2000"/>
            </a:lvl7pPr>
            <a:lvl8pPr marL="3200209" indent="0">
              <a:buNone/>
              <a:defRPr sz="2000"/>
            </a:lvl8pPr>
            <a:lvl9pPr marL="3657382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72" indent="0">
              <a:buNone/>
              <a:defRPr sz="1200"/>
            </a:lvl2pPr>
            <a:lvl3pPr marL="914345" indent="0">
              <a:buNone/>
              <a:defRPr sz="1000"/>
            </a:lvl3pPr>
            <a:lvl4pPr marL="1371518" indent="0">
              <a:buNone/>
              <a:defRPr sz="900"/>
            </a:lvl4pPr>
            <a:lvl5pPr marL="1828691" indent="0">
              <a:buNone/>
              <a:defRPr sz="900"/>
            </a:lvl5pPr>
            <a:lvl6pPr marL="2285864" indent="0">
              <a:buNone/>
              <a:defRPr sz="900"/>
            </a:lvl6pPr>
            <a:lvl7pPr marL="2743037" indent="0">
              <a:buNone/>
              <a:defRPr sz="900"/>
            </a:lvl7pPr>
            <a:lvl8pPr marL="3200209" indent="0">
              <a:buNone/>
              <a:defRPr sz="900"/>
            </a:lvl8pPr>
            <a:lvl9pPr marL="3657382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CCA34-00E1-4D35-8DFB-8525696E2E70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19/5/2025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F4073-3884-4C6A-9B1C-6296E053FA0F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296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CCA34-00E1-4D35-8DFB-8525696E2E70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19/5/2025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F4073-3884-4C6A-9B1C-6296E053FA0F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635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CCA34-00E1-4D35-8DFB-8525696E2E70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19/5/2025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F4073-3884-4C6A-9B1C-6296E053FA0F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876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4" y="4458704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8" tIns="45709" rIns="91418" bIns="45709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50" y="4454260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8" tIns="45709" rIns="91418" bIns="45709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4343441"/>
            <a:ext cx="3402314" cy="810651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18" tIns="45709" rIns="91418" bIns="45709" anchor="ctr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5" y="4340831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vert="horz" lIns="91418" tIns="45709" rIns="91418" bIns="45709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1" y="1111000"/>
            <a:ext cx="8229600" cy="3394472"/>
          </a:xfrm>
          <a:prstGeom prst="rect">
            <a:avLst/>
          </a:prstGeom>
        </p:spPr>
        <p:txBody>
          <a:bodyPr vert="horz" lIns="91418" tIns="45709" rIns="91418" bIns="45709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4" y="4805960"/>
            <a:ext cx="1920240" cy="274320"/>
          </a:xfrm>
          <a:prstGeom prst="rect">
            <a:avLst/>
          </a:prstGeom>
        </p:spPr>
        <p:txBody>
          <a:bodyPr vert="horz" lIns="91418" tIns="45709" rIns="91418" bIns="45709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83" y="4805961"/>
            <a:ext cx="2350681" cy="273844"/>
          </a:xfrm>
          <a:prstGeom prst="rect">
            <a:avLst/>
          </a:prstGeom>
        </p:spPr>
        <p:txBody>
          <a:bodyPr vert="horz" lIns="91418" tIns="45709" rIns="91418" bIns="45709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3" y="4805961"/>
            <a:ext cx="365760" cy="273844"/>
          </a:xfrm>
          <a:prstGeom prst="rect">
            <a:avLst/>
          </a:prstGeom>
        </p:spPr>
        <p:txBody>
          <a:bodyPr vert="horz" lIns="91418" tIns="45709" rIns="91418" bIns="45709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146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674" indent="-255973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644" indent="-228546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333" indent="-228546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731" indent="-228546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76" indent="-228546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599822" indent="-228546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368" indent="-228546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6914" indent="-228546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5460" indent="-228546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6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6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5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4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3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4458704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4454260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4343441"/>
            <a:ext cx="3402314" cy="810651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434082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110997"/>
            <a:ext cx="8229600" cy="33944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4805958"/>
            <a:ext cx="1920240" cy="27432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4639959-90BD-4015-9A18-5D950A3D1D8E}" type="datetimeFigureOut">
              <a:rPr lang="el-GR" smtClean="0"/>
              <a:t>18/5/2025</a:t>
            </a:fld>
            <a:endParaRPr lang="el-G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83" y="4805958"/>
            <a:ext cx="2350681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l-G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4805958"/>
            <a:ext cx="365760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0DE67E89-4132-4FE5-B505-E3A98ECACF8D}" type="slidenum">
              <a:rPr lang="el-GR" smtClean="0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4458704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4454260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4343441"/>
            <a:ext cx="3402314" cy="810651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434082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110997"/>
            <a:ext cx="8229600" cy="33944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4805958"/>
            <a:ext cx="1920240" cy="27432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4639959-90BD-4015-9A18-5D950A3D1D8E}" type="datetimeFigureOut">
              <a:rPr lang="el-GR" smtClean="0">
                <a:solidFill>
                  <a:prstClr val="black"/>
                </a:solidFill>
              </a:rPr>
              <a:pPr/>
              <a:t>18/5/2025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83" y="4805958"/>
            <a:ext cx="2350681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4805958"/>
            <a:ext cx="365760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0DE67E89-4132-4FE5-B505-E3A98ECACF8D}" type="slidenum">
              <a:rPr lang="el-GR" smtClean="0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32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4458704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4454260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4343441"/>
            <a:ext cx="3402314" cy="810651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434082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110997"/>
            <a:ext cx="8229600" cy="33944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4805958"/>
            <a:ext cx="1920240" cy="27432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4639959-90BD-4015-9A18-5D950A3D1D8E}" type="datetimeFigureOut">
              <a:rPr lang="el-GR" smtClean="0">
                <a:solidFill>
                  <a:prstClr val="black"/>
                </a:solidFill>
              </a:rPr>
              <a:pPr/>
              <a:t>18/5/2025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83" y="4805958"/>
            <a:ext cx="2350681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4805958"/>
            <a:ext cx="365760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0DE67E89-4132-4FE5-B505-E3A98ECACF8D}" type="slidenum">
              <a:rPr lang="el-GR" smtClean="0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63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4458704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4454260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4343441"/>
            <a:ext cx="3402314" cy="810651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434082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110997"/>
            <a:ext cx="8229600" cy="33944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4805958"/>
            <a:ext cx="1920240" cy="27432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4639959-90BD-4015-9A18-5D950A3D1D8E}" type="datetimeFigureOut">
              <a:rPr lang="el-GR" smtClean="0">
                <a:solidFill>
                  <a:prstClr val="black"/>
                </a:solidFill>
              </a:rPr>
              <a:pPr/>
              <a:t>18/5/2025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83" y="4805958"/>
            <a:ext cx="2350681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4805958"/>
            <a:ext cx="365760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0DE67E89-4132-4FE5-B505-E3A98ECACF8D}" type="slidenum">
              <a:rPr lang="el-GR" smtClean="0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768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4458704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4454260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4343441"/>
            <a:ext cx="3402314" cy="810651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434082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110997"/>
            <a:ext cx="8229600" cy="33944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4805958"/>
            <a:ext cx="1920240" cy="27432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4639959-90BD-4015-9A18-5D950A3D1D8E}" type="datetimeFigureOut">
              <a:rPr lang="el-GR" smtClean="0">
                <a:solidFill>
                  <a:prstClr val="black"/>
                </a:solidFill>
              </a:rPr>
              <a:pPr/>
              <a:t>18/5/2025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83" y="4805958"/>
            <a:ext cx="2350681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4805958"/>
            <a:ext cx="365760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0DE67E89-4132-4FE5-B505-E3A98ECACF8D}" type="slidenum">
              <a:rPr lang="el-GR" smtClean="0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999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4" y="4458704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8" tIns="45709" rIns="91418" bIns="45709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20" y="4454260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8" tIns="45709" rIns="91418" bIns="45709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4343441"/>
            <a:ext cx="3402314" cy="810651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18" tIns="45709" rIns="91418" bIns="45709" anchor="ctr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5" y="4340806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vert="horz" lIns="91418" tIns="45709" rIns="91418" bIns="45709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1" y="1110998"/>
            <a:ext cx="8229600" cy="3394472"/>
          </a:xfrm>
          <a:prstGeom prst="rect">
            <a:avLst/>
          </a:prstGeom>
        </p:spPr>
        <p:txBody>
          <a:bodyPr vert="horz" lIns="91418" tIns="45709" rIns="91418" bIns="45709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4" y="4805960"/>
            <a:ext cx="1920240" cy="274320"/>
          </a:xfrm>
          <a:prstGeom prst="rect">
            <a:avLst/>
          </a:prstGeom>
        </p:spPr>
        <p:txBody>
          <a:bodyPr vert="horz" lIns="91418" tIns="45709" rIns="91418" bIns="45709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7" y="4805960"/>
            <a:ext cx="2350681" cy="273844"/>
          </a:xfrm>
          <a:prstGeom prst="rect">
            <a:avLst/>
          </a:prstGeom>
        </p:spPr>
        <p:txBody>
          <a:bodyPr vert="horz" lIns="91418" tIns="45709" rIns="91418" bIns="45709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3" y="4805960"/>
            <a:ext cx="365760" cy="273844"/>
          </a:xfrm>
          <a:prstGeom prst="rect">
            <a:avLst/>
          </a:prstGeom>
        </p:spPr>
        <p:txBody>
          <a:bodyPr vert="horz" lIns="91418" tIns="45709" rIns="91418" bIns="45709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6C702D-2ACC-4DB2-BFA0-F05F6D987759}" type="slidenum">
              <a:rPr lang="el-GR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808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674" indent="-255973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644" indent="-228546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333" indent="-228546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731" indent="-228546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76" indent="-228546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599822" indent="-228546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368" indent="-228546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6914" indent="-228546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5460" indent="-228546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6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6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5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4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3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B2608D-EF47-4839-8E97-E5010BBAF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38C9E2-0B2A-4D63-8574-943D64DC6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C65FBD-2824-432F-A24B-87110E0015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6E611-DD0C-43B5-8ECA-A7E611B35019}" type="datetimeFigureOut">
              <a:rPr lang="el-GR" smtClean="0"/>
              <a:t>18/5/2025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30A27-D380-45B4-827F-CD8FB7A5C2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0929F6-867E-41BF-992E-23E01875B8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CB95D-5A63-4DE9-B821-8BF65E4891F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56852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7" tIns="45718" rIns="91437" bIns="45718" rtlCol="0" anchor="ctr">
            <a:normAutofit/>
          </a:bodyPr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7" tIns="45718" rIns="91437" bIns="45718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7" tIns="45718" rIns="91437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CCA34-00E1-4D35-8DFB-8525696E2E70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19/5/2025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7" tIns="45718" rIns="91437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7" tIns="45718" rIns="91437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0F4073-3884-4C6A-9B1C-6296E053FA0F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619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3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0" indent="-342880" algn="l" defTabSz="9143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06" indent="-285733" algn="l" defTabSz="91434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2" indent="-228587" algn="l" defTabSz="9143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4" indent="-228587" algn="l" defTabSz="9143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8" indent="-228587" algn="l" defTabSz="9143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0" indent="-228587" algn="l" defTabSz="9143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3" indent="-228587" algn="l" defTabSz="9143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95" indent="-228587" algn="l" defTabSz="9143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68" indent="-228587" algn="l" defTabSz="9143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3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2" algn="l" defTabSz="9143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5" algn="l" defTabSz="9143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8" algn="l" defTabSz="9143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1" algn="l" defTabSz="9143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4" algn="l" defTabSz="9143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37" algn="l" defTabSz="9143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09" algn="l" defTabSz="9143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2" algn="l" defTabSz="9143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117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90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90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9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5" Type="http://schemas.openxmlformats.org/officeDocument/2006/relationships/image" Target="../media/image23.jfif"/><Relationship Id="rId4" Type="http://schemas.openxmlformats.org/officeDocument/2006/relationships/image" Target="../media/image22.jf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7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8.xml"/><Relationship Id="rId4" Type="http://schemas.openxmlformats.org/officeDocument/2006/relationships/image" Target="../media/image4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4.xml"/><Relationship Id="rId5" Type="http://schemas.openxmlformats.org/officeDocument/2006/relationships/image" Target="../media/image47.png"/><Relationship Id="rId4" Type="http://schemas.microsoft.com/office/2007/relationships/hdphoto" Target="../media/hdphoto3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7.xml"/><Relationship Id="rId1" Type="http://schemas.openxmlformats.org/officeDocument/2006/relationships/tags" Target="../tags/tag4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7.xml"/><Relationship Id="rId1" Type="http://schemas.openxmlformats.org/officeDocument/2006/relationships/tags" Target="../tags/tag5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6.xml"/><Relationship Id="rId4" Type="http://schemas.microsoft.com/office/2007/relationships/hdphoto" Target="../media/hdphoto4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5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9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customXml" Target="../ink/ink3.xml"/><Relationship Id="rId18" Type="http://schemas.openxmlformats.org/officeDocument/2006/relationships/image" Target="../media/image68.png"/><Relationship Id="rId3" Type="http://schemas.openxmlformats.org/officeDocument/2006/relationships/image" Target="../media/image58.png"/><Relationship Id="rId21" Type="http://schemas.openxmlformats.org/officeDocument/2006/relationships/customXml" Target="../ink/ink7.xml"/><Relationship Id="rId7" Type="http://schemas.openxmlformats.org/officeDocument/2006/relationships/image" Target="../media/image62.png"/><Relationship Id="rId12" Type="http://schemas.openxmlformats.org/officeDocument/2006/relationships/image" Target="../media/image65.png"/><Relationship Id="rId17" Type="http://schemas.openxmlformats.org/officeDocument/2006/relationships/customXml" Target="../ink/ink5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67.png"/><Relationship Id="rId20" Type="http://schemas.openxmlformats.org/officeDocument/2006/relationships/image" Target="../media/image69.png"/><Relationship Id="rId1" Type="http://schemas.openxmlformats.org/officeDocument/2006/relationships/tags" Target="../tags/tag60.xml"/><Relationship Id="rId6" Type="http://schemas.openxmlformats.org/officeDocument/2006/relationships/image" Target="../media/image61.png"/><Relationship Id="rId11" Type="http://schemas.openxmlformats.org/officeDocument/2006/relationships/customXml" Target="../ink/ink2.xml"/><Relationship Id="rId24" Type="http://schemas.openxmlformats.org/officeDocument/2006/relationships/image" Target="../media/image71.png"/><Relationship Id="rId5" Type="http://schemas.openxmlformats.org/officeDocument/2006/relationships/image" Target="../media/image60.png"/><Relationship Id="rId15" Type="http://schemas.openxmlformats.org/officeDocument/2006/relationships/customXml" Target="../ink/ink4.xml"/><Relationship Id="rId23" Type="http://schemas.openxmlformats.org/officeDocument/2006/relationships/customXml" Target="../ink/ink8.xml"/><Relationship Id="rId10" Type="http://schemas.openxmlformats.org/officeDocument/2006/relationships/image" Target="../media/image64.png"/><Relationship Id="rId19" Type="http://schemas.openxmlformats.org/officeDocument/2006/relationships/customXml" Target="../ink/ink6.xml"/><Relationship Id="rId4" Type="http://schemas.openxmlformats.org/officeDocument/2006/relationships/image" Target="../media/image59.png"/><Relationship Id="rId9" Type="http://schemas.openxmlformats.org/officeDocument/2006/relationships/customXml" Target="../ink/ink1.xml"/><Relationship Id="rId14" Type="http://schemas.openxmlformats.org/officeDocument/2006/relationships/image" Target="../media/image66.png"/><Relationship Id="rId22" Type="http://schemas.openxmlformats.org/officeDocument/2006/relationships/image" Target="../media/image70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tags" Target="../tags/tag6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tags" Target="../tags/tag6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6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6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6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6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67.xml"/><Relationship Id="rId4" Type="http://schemas.openxmlformats.org/officeDocument/2006/relationships/image" Target="../media/image7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68.xml"/><Relationship Id="rId4" Type="http://schemas.openxmlformats.org/officeDocument/2006/relationships/image" Target="../media/image7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69.xml"/><Relationship Id="rId4" Type="http://schemas.openxmlformats.org/officeDocument/2006/relationships/image" Target="../media/image8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7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71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7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73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74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75.xml"/><Relationship Id="rId4" Type="http://schemas.openxmlformats.org/officeDocument/2006/relationships/image" Target="../media/image95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7.xml"/><Relationship Id="rId4" Type="http://schemas.openxmlformats.org/officeDocument/2006/relationships/image" Target="../media/image97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9.xml"/><Relationship Id="rId4" Type="http://schemas.openxmlformats.org/officeDocument/2006/relationships/image" Target="../media/image9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0.xml"/><Relationship Id="rId4" Type="http://schemas.openxmlformats.org/officeDocument/2006/relationships/image" Target="../media/image10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8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85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87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8.xml"/><Relationship Id="rId4" Type="http://schemas.openxmlformats.org/officeDocument/2006/relationships/image" Target="../media/image113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tags" Target="../tags/tag8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tags" Target="../tags/tag90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91.xml"/><Relationship Id="rId4" Type="http://schemas.openxmlformats.org/officeDocument/2006/relationships/image" Target="../media/image115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11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119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12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12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1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63000">
              <a:srgbClr val="00B0F0"/>
            </a:gs>
            <a:gs pos="100000">
              <a:schemeClr val="accent4">
                <a:lumMod val="5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-1762" y="415619"/>
            <a:ext cx="9133760" cy="1508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09" rIns="91418" bIns="45709" anchor="ctr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46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Εκτίμηση και Διαχείριση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46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Αμφιβληστροειδοπάθειας</a:t>
            </a:r>
            <a:endParaRPr lang="en-US" sz="4600" b="1" i="1" baseline="30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itchFamily="18" charset="0"/>
              <a:cs typeface="Arial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-1762" y="2157536"/>
            <a:ext cx="9144000" cy="1782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marL="285750" indent="-285750" algn="ctr" defTabSz="7620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l-GR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Γκουλιόπουλος Νικόλαος</a:t>
            </a:r>
            <a:endParaRPr lang="en-US" sz="5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  <a:p>
            <a:pPr marL="285750" indent="-285750" algn="ctr" defTabSz="762000" fontAlgn="base">
              <a:spcBef>
                <a:spcPct val="0"/>
              </a:spcBef>
              <a:spcAft>
                <a:spcPct val="0"/>
              </a:spcAft>
            </a:pPr>
            <a:endParaRPr lang="el-GR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  <a:p>
            <a:pPr marL="285750" indent="-285750" algn="ctr" defTabSz="7620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MD, PhD, </a:t>
            </a:r>
            <a:r>
              <a:rPr lang="en-US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PostDoc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, FEBO, Medical Retina Clinical Fellow</a:t>
            </a:r>
          </a:p>
          <a:p>
            <a:pPr marL="0" marR="0" lvl="0" indent="0" algn="ctr" defTabSz="1015887" rtl="0" eaLnBrk="1" fontAlgn="base" latinLnBrk="0" hangingPunct="1">
              <a:lnSpc>
                <a:spcPct val="125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 err="1">
                <a:solidFill>
                  <a:prstClr val="white"/>
                </a:solidFill>
                <a:latin typeface="Georgia" pitchFamily="18" charset="0"/>
                <a:cs typeface="Arial" pitchFamily="34" charset="0"/>
              </a:rPr>
              <a:t>Moorfields</a:t>
            </a:r>
            <a:r>
              <a:rPr lang="en-US" sz="2800" b="1" i="1" dirty="0">
                <a:solidFill>
                  <a:prstClr val="white"/>
                </a:solidFill>
                <a:latin typeface="Georgia" pitchFamily="18" charset="0"/>
                <a:cs typeface="Arial" pitchFamily="34" charset="0"/>
              </a:rPr>
              <a:t> Eye Hospital, London, UK</a:t>
            </a:r>
            <a:endParaRPr kumimoji="0" lang="en-GB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itchFamily="18" charset="0"/>
              <a:ea typeface="+mn-ea"/>
              <a:cs typeface="Arial" pitchFamily="34" charset="0"/>
            </a:endParaRPr>
          </a:p>
          <a:p>
            <a:pPr algn="ctr" defTabSz="762000" fontAlgn="base">
              <a:lnSpc>
                <a:spcPct val="125000"/>
              </a:lnSpc>
              <a:spcBef>
                <a:spcPct val="10000"/>
              </a:spcBef>
              <a:spcAft>
                <a:spcPct val="0"/>
              </a:spcAft>
            </a:pPr>
            <a:r>
              <a:rPr lang="el-GR" sz="2000" i="1" dirty="0">
                <a:solidFill>
                  <a:prstClr val="white"/>
                </a:solidFill>
                <a:latin typeface="Georgia" pitchFamily="18" charset="0"/>
                <a:cs typeface="Arial" pitchFamily="34" charset="0"/>
              </a:rPr>
              <a:t> </a:t>
            </a:r>
            <a:r>
              <a:rPr lang="en-US" sz="2000" i="1" dirty="0">
                <a:solidFill>
                  <a:prstClr val="white"/>
                </a:solidFill>
                <a:latin typeface="Georgia" pitchFamily="18" charset="0"/>
                <a:cs typeface="Arial" pitchFamily="34" charset="0"/>
              </a:rPr>
              <a:t> </a:t>
            </a:r>
            <a:endParaRPr lang="el-GR" sz="2000" i="1" dirty="0">
              <a:solidFill>
                <a:prstClr val="white"/>
              </a:solidFill>
              <a:latin typeface="Georgia" pitchFamily="18" charset="0"/>
              <a:cs typeface="Arial" pitchFamily="34" charset="0"/>
            </a:endParaRPr>
          </a:p>
        </p:txBody>
      </p:sp>
      <p:pic>
        <p:nvPicPr>
          <p:cNvPr id="12" name="Picture 3" descr="C:\IATRIKI\PW\Photos\athena.jp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40" y="51630"/>
            <a:ext cx="889352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07" b="98978" l="21063" r="813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80" t="21097" r="32422" b="4891"/>
          <a:stretch/>
        </p:blipFill>
        <p:spPr>
          <a:xfrm>
            <a:off x="8242238" y="0"/>
            <a:ext cx="90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581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Anatomy – Blood Retinal Barrier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611560" y="627534"/>
            <a:ext cx="788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067944" y="4889584"/>
            <a:ext cx="604867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Browning D (2010). Diabetic Retinopathy. Evidence-Based Management.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Springer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55976" y="1491631"/>
            <a:ext cx="460851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>
                <a:highlight>
                  <a:srgbClr val="FFFF00"/>
                </a:highlight>
              </a:rPr>
              <a:t>Ι</a:t>
            </a:r>
            <a:r>
              <a:rPr lang="en-GB" b="1" dirty="0" err="1">
                <a:highlight>
                  <a:srgbClr val="FFFF00"/>
                </a:highlight>
              </a:rPr>
              <a:t>nner</a:t>
            </a:r>
            <a:r>
              <a:rPr lang="en-GB" b="1" dirty="0">
                <a:highlight>
                  <a:srgbClr val="FFFF00"/>
                </a:highlight>
              </a:rPr>
              <a:t> </a:t>
            </a:r>
            <a:r>
              <a:rPr lang="el-GR" b="1" dirty="0">
                <a:highlight>
                  <a:srgbClr val="FFFF00"/>
                </a:highlight>
              </a:rPr>
              <a:t>Β</a:t>
            </a:r>
            <a:r>
              <a:rPr lang="en-GB" b="1" dirty="0" err="1">
                <a:highlight>
                  <a:srgbClr val="FFFF00"/>
                </a:highlight>
              </a:rPr>
              <a:t>lood</a:t>
            </a:r>
            <a:r>
              <a:rPr lang="en-GB" b="1" dirty="0">
                <a:highlight>
                  <a:srgbClr val="FFFF00"/>
                </a:highlight>
              </a:rPr>
              <a:t>-</a:t>
            </a:r>
            <a:r>
              <a:rPr lang="en-US" b="1" dirty="0">
                <a:highlight>
                  <a:srgbClr val="FFFF00"/>
                </a:highlight>
              </a:rPr>
              <a:t>R</a:t>
            </a:r>
            <a:r>
              <a:rPr lang="en-GB" b="1" dirty="0" err="1">
                <a:highlight>
                  <a:srgbClr val="FFFF00"/>
                </a:highlight>
              </a:rPr>
              <a:t>etinal</a:t>
            </a:r>
            <a:r>
              <a:rPr lang="en-GB" b="1" dirty="0">
                <a:highlight>
                  <a:srgbClr val="FFFF00"/>
                </a:highlight>
              </a:rPr>
              <a:t>-</a:t>
            </a:r>
            <a:r>
              <a:rPr lang="el-GR" b="1" dirty="0">
                <a:highlight>
                  <a:srgbClr val="FFFF00"/>
                </a:highlight>
              </a:rPr>
              <a:t>Β</a:t>
            </a:r>
            <a:r>
              <a:rPr lang="en-GB" b="1" dirty="0" err="1">
                <a:highlight>
                  <a:srgbClr val="FFFF00"/>
                </a:highlight>
              </a:rPr>
              <a:t>arrier</a:t>
            </a:r>
            <a:endParaRPr lang="en-GB" b="1" dirty="0">
              <a:highlight>
                <a:srgbClr val="FFFF00"/>
              </a:highlight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dirty="0"/>
              <a:t>tight junctions between adjacent retinal capillary endothelial cells </a:t>
            </a:r>
            <a:endParaRPr lang="el-G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65617"/>
            <a:ext cx="3456384" cy="435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2483960" y="1995687"/>
            <a:ext cx="1836000" cy="3061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99871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F60D9A-055D-4E53-9D08-04A549A37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28045"/>
            <a:ext cx="9140288" cy="488741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4999E1B-D47E-4BFF-B6B8-5FBEB13970F3}"/>
              </a:ext>
            </a:extLst>
          </p:cNvPr>
          <p:cNvSpPr/>
          <p:nvPr/>
        </p:nvSpPr>
        <p:spPr>
          <a:xfrm>
            <a:off x="4570144" y="125873"/>
            <a:ext cx="966486" cy="538223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l-GR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4EB32A-4619-4F42-AF4C-16D643C305A5}"/>
              </a:ext>
            </a:extLst>
          </p:cNvPr>
          <p:cNvSpPr/>
          <p:nvPr/>
        </p:nvSpPr>
        <p:spPr>
          <a:xfrm>
            <a:off x="0" y="125873"/>
            <a:ext cx="966486" cy="538223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l-GR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6210203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35A14C-F35C-410B-8D96-38C99E5CA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27" y="1"/>
            <a:ext cx="9118973" cy="51434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CBF06B-1552-4FF1-8B05-37FD260A44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681"/>
            <a:ext cx="1005927" cy="58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217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D5DD45-4813-412F-858F-9D8FE93B3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447" y="-23226"/>
            <a:ext cx="9157447" cy="51667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517" y="4407958"/>
            <a:ext cx="9157447" cy="64632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37" tIns="45718" rIns="91437" bIns="45718" rtlCol="0">
            <a:spAutoFit/>
          </a:bodyPr>
          <a:lstStyle/>
          <a:p>
            <a:pPr algn="ctr" defTabSz="914378">
              <a:defRPr/>
            </a:pPr>
            <a:r>
              <a:rPr lang="en-US" sz="3600" b="1" i="1" dirty="0">
                <a:solidFill>
                  <a:prstClr val="white"/>
                </a:solidFill>
                <a:latin typeface="Calibri"/>
              </a:rPr>
              <a:t>Thank you for your attention !</a:t>
            </a:r>
            <a:endParaRPr lang="el-GR" sz="3600" b="1" i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548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1.48148E-6 L -1.6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7B408F-5571-475C-AE1C-E2B375493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673" y="0"/>
            <a:ext cx="741865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14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3DC196-0650-47F6-8D61-8AAB08338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204" y="0"/>
            <a:ext cx="752159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4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Terminology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987824" y="627534"/>
            <a:ext cx="313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-18176" y="843574"/>
            <a:ext cx="9144000" cy="3431699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273050" lvl="2" indent="-2730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Non-proliferative diabetic retinopathy (</a:t>
            </a:r>
            <a:r>
              <a:rPr lang="en-US" sz="1600" b="1" dirty="0">
                <a:solidFill>
                  <a:prstClr val="black"/>
                </a:solidFill>
                <a:highlight>
                  <a:srgbClr val="FFFF00"/>
                </a:highlight>
                <a:cs typeface="Calibri" pitchFamily="34" charset="0"/>
              </a:rPr>
              <a:t>NPDR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) (or Background - </a:t>
            </a: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BDR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)</a:t>
            </a:r>
          </a:p>
          <a:p>
            <a:pPr marL="742950" lvl="3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GB" sz="1600" b="1" dirty="0">
                <a:solidFill>
                  <a:prstClr val="black"/>
                </a:solidFill>
                <a:cs typeface="Calibri" pitchFamily="34" charset="0"/>
              </a:rPr>
              <a:t>only 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intraretinal vascular changes; </a:t>
            </a: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no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extra-retinal fibrovascular tissue</a:t>
            </a:r>
          </a:p>
          <a:p>
            <a:pPr marL="273050" lvl="2" indent="-2730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Proliferative diabetic retinopathy (</a:t>
            </a:r>
            <a:r>
              <a:rPr lang="en-US" sz="1600" b="1" dirty="0">
                <a:solidFill>
                  <a:prstClr val="black"/>
                </a:solidFill>
                <a:highlight>
                  <a:srgbClr val="FFFF00"/>
                </a:highlight>
                <a:cs typeface="Calibri" pitchFamily="34" charset="0"/>
              </a:rPr>
              <a:t>PDR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)</a:t>
            </a:r>
          </a:p>
          <a:p>
            <a:pPr marL="742950" lvl="3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retinal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</a:t>
            </a: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neovascularization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due to DM-induced ischemia</a:t>
            </a:r>
          </a:p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Diabetic macular edema (</a:t>
            </a:r>
            <a:r>
              <a:rPr lang="en-US" sz="1600" b="1" dirty="0">
                <a:solidFill>
                  <a:prstClr val="black"/>
                </a:solidFill>
                <a:highlight>
                  <a:srgbClr val="FFFF00"/>
                </a:highlight>
                <a:cs typeface="Calibri" pitchFamily="34" charset="0"/>
              </a:rPr>
              <a:t>DME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)</a:t>
            </a:r>
          </a:p>
          <a:p>
            <a:pPr marL="742950" lvl="3" indent="-285750" fontAlgn="base">
              <a:spcBef>
                <a:spcPct val="0"/>
              </a:spcBef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abnormal vascular permeability</a:t>
            </a:r>
          </a:p>
          <a:p>
            <a:pPr marL="742950" lvl="3" indent="-285750" fontAlgn="base">
              <a:spcBef>
                <a:spcPct val="0"/>
              </a:spcBef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in patients with NPDR or PDR</a:t>
            </a:r>
          </a:p>
          <a:p>
            <a:pPr marL="742950" lvl="3" indent="-285750" fontAlgn="base">
              <a:spcBef>
                <a:spcPct val="0"/>
              </a:spcBef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center- involved  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or </a:t>
            </a: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non– center- involved DME</a:t>
            </a:r>
          </a:p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Vision threatening diabetic retinopathy (</a:t>
            </a:r>
            <a:r>
              <a:rPr lang="en-US" sz="1600" b="1" dirty="0">
                <a:solidFill>
                  <a:prstClr val="black"/>
                </a:solidFill>
                <a:highlight>
                  <a:srgbClr val="FFFF00"/>
                </a:highlight>
                <a:cs typeface="Calibri" pitchFamily="34" charset="0"/>
              </a:rPr>
              <a:t>VTDR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)</a:t>
            </a:r>
          </a:p>
          <a:p>
            <a:pPr marL="742950" lvl="3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DME and/or PDR</a:t>
            </a:r>
          </a:p>
        </p:txBody>
      </p:sp>
      <p:sp>
        <p:nvSpPr>
          <p:cNvPr id="4" name="Rectangle 3"/>
          <p:cNvSpPr/>
          <p:nvPr/>
        </p:nvSpPr>
        <p:spPr>
          <a:xfrm>
            <a:off x="2304256" y="4910137"/>
            <a:ext cx="74523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Basic and Clinical Science </a:t>
            </a:r>
            <a:r>
              <a:rPr lang="en-US" sz="100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Cource</a:t>
            </a:r>
            <a:r>
              <a:rPr lang="en-US" sz="1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2019-2020 (2020). Retina and Vitreous (12).</a:t>
            </a:r>
            <a:r>
              <a:rPr lang="en-US" sz="10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American Academy of Ophthalmology</a:t>
            </a:r>
            <a:r>
              <a:rPr lang="en-US" sz="1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000" b="1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3FE3AC-1A3B-488D-8B3E-AB330BFA21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45" t="6960" r="4443" b="40505"/>
          <a:stretch/>
        </p:blipFill>
        <p:spPr>
          <a:xfrm>
            <a:off x="5667364" y="2283718"/>
            <a:ext cx="3458460" cy="9361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204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Epidemiology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843808" y="627534"/>
            <a:ext cx="34563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1364" y="627534"/>
            <a:ext cx="9144000" cy="401134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273050" lvl="2" indent="-2730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1</a:t>
            </a:r>
            <a:r>
              <a:rPr lang="en-US" sz="1400" baseline="30000" dirty="0">
                <a:solidFill>
                  <a:prstClr val="black"/>
                </a:solidFill>
                <a:cs typeface="Calibri" pitchFamily="34" charset="0"/>
              </a:rPr>
              <a:t>st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 cause of irreversible blindness among working-age people in the western world</a:t>
            </a:r>
          </a:p>
          <a:p>
            <a:pPr marL="273050" lvl="2" indent="-2730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5</a:t>
            </a:r>
            <a:r>
              <a:rPr lang="en-US" sz="1400" baseline="30000" dirty="0">
                <a:solidFill>
                  <a:prstClr val="black"/>
                </a:solidFill>
                <a:cs typeface="Calibri" pitchFamily="34" charset="0"/>
              </a:rPr>
              <a:t>th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 cause of blindness and moderate/severe vision impairment worldwide</a:t>
            </a:r>
          </a:p>
          <a:p>
            <a:pPr marL="273050" lvl="2" indent="-2730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present in 77,3% T1DM patients and 32,4% T2DM patients</a:t>
            </a:r>
          </a:p>
          <a:p>
            <a:pPr marL="273050" lvl="2" indent="-2730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global prevalence (2020)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cs typeface="Calibri" pitchFamily="34" charset="0"/>
              </a:rPr>
              <a:t>DR (103.12 million)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cs typeface="Calibri" pitchFamily="34" charset="0"/>
              </a:rPr>
              <a:t>VTDR (28.54 million)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cs typeface="Calibri" pitchFamily="34" charset="0"/>
              </a:rPr>
              <a:t>DME (18.83 million)</a:t>
            </a:r>
          </a:p>
          <a:p>
            <a:pPr marL="273050" lvl="2" indent="-2730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400" b="1" dirty="0">
                <a:solidFill>
                  <a:prstClr val="black"/>
                </a:solidFill>
                <a:cs typeface="Calibri" pitchFamily="34" charset="0"/>
              </a:rPr>
              <a:t>Greece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: 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cs typeface="Calibri" pitchFamily="34" charset="0"/>
              </a:rPr>
              <a:t>38.7% DR, 5% PDR, 6.3% DME 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cs typeface="Calibri" pitchFamily="34" charset="0"/>
              </a:rPr>
              <a:t>T1DM: 52.4% DR - 9.5% DME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cs typeface="Calibri" pitchFamily="34" charset="0"/>
              </a:rPr>
              <a:t>T2DM: 37.6% DR - 6.1% DME</a:t>
            </a:r>
            <a:endParaRPr lang="en-US" sz="1100" dirty="0">
              <a:solidFill>
                <a:prstClr val="black"/>
              </a:solidFill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56604" y="4299942"/>
            <a:ext cx="448394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Flaxman SR, et al. </a:t>
            </a:r>
            <a:r>
              <a:rPr lang="en-GB" sz="10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Lancet Glob Health </a:t>
            </a:r>
            <a:r>
              <a:rPr lang="en-GB" sz="1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2017; 5:e1221-34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GB" sz="1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Gouliopoulos NS et al.</a:t>
            </a:r>
            <a:r>
              <a:rPr lang="en-GB" sz="10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0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Eur</a:t>
            </a:r>
            <a:r>
              <a:rPr lang="en-GB" sz="10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Rev Med </a:t>
            </a:r>
            <a:r>
              <a:rPr lang="en-GB" sz="10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Pharmacol</a:t>
            </a:r>
            <a:r>
              <a:rPr lang="en-GB" sz="10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0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Sci</a:t>
            </a:r>
            <a:r>
              <a:rPr lang="en-GB" sz="10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2018; 22:7113-28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GB" sz="1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Lee R, et al. </a:t>
            </a:r>
            <a:r>
              <a:rPr lang="en-GB" sz="10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Eye Vis (Lond) </a:t>
            </a:r>
            <a:r>
              <a:rPr lang="en-GB" sz="1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2015; 2:17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GB" sz="100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Teo</a:t>
            </a:r>
            <a:r>
              <a:rPr lang="en-GB" sz="1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ZL, et al. </a:t>
            </a:r>
            <a:r>
              <a:rPr lang="en-GB" sz="10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Ophthalmology</a:t>
            </a:r>
            <a:r>
              <a:rPr lang="en-GB" sz="1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2021; 128:1580-91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GB" sz="100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Syriga</a:t>
            </a:r>
            <a:r>
              <a:rPr lang="en-GB" sz="1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M, et al. </a:t>
            </a:r>
            <a:r>
              <a:rPr lang="en-GB" sz="10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Int</a:t>
            </a:r>
            <a:r>
              <a:rPr lang="en-GB" sz="10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0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Ophthalmol</a:t>
            </a:r>
            <a:r>
              <a:rPr lang="en-GB" sz="1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2022; 42:1679-87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55976" y="1851686"/>
            <a:ext cx="4464496" cy="1125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highest in Africa (35.90%) and North American and the Caribbean (33.30%) </a:t>
            </a:r>
          </a:p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lowest in South and Central America (13.37%)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064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34"/>
            <a:ext cx="9144000" cy="514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47676" y="4879373"/>
            <a:ext cx="329632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GB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Teo</a:t>
            </a: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ZL, et al. 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Ophthalmology</a:t>
            </a: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2021; 128:1580-91</a:t>
            </a:r>
          </a:p>
        </p:txBody>
      </p:sp>
      <p:sp>
        <p:nvSpPr>
          <p:cNvPr id="5" name="Oval 4"/>
          <p:cNvSpPr/>
          <p:nvPr/>
        </p:nvSpPr>
        <p:spPr>
          <a:xfrm>
            <a:off x="323528" y="411511"/>
            <a:ext cx="864096" cy="288032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Oval 9"/>
          <p:cNvSpPr/>
          <p:nvPr/>
        </p:nvSpPr>
        <p:spPr>
          <a:xfrm>
            <a:off x="3059832" y="1995688"/>
            <a:ext cx="864096" cy="288032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Oval 10"/>
          <p:cNvSpPr/>
          <p:nvPr/>
        </p:nvSpPr>
        <p:spPr>
          <a:xfrm>
            <a:off x="3635896" y="3363838"/>
            <a:ext cx="864096" cy="288032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Oval 11"/>
          <p:cNvSpPr/>
          <p:nvPr/>
        </p:nvSpPr>
        <p:spPr>
          <a:xfrm>
            <a:off x="7884368" y="2715766"/>
            <a:ext cx="864096" cy="288032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3015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 Factors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060176" y="627534"/>
            <a:ext cx="30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63680" y="4881006"/>
            <a:ext cx="288032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GB" sz="1050" dirty="0" err="1"/>
              <a:t>Xie</a:t>
            </a:r>
            <a:r>
              <a:rPr lang="en-GB" sz="1050" dirty="0"/>
              <a:t> J, et al. </a:t>
            </a:r>
            <a:r>
              <a:rPr lang="en-GB" sz="1050" b="1" dirty="0"/>
              <a:t>J Diabetes </a:t>
            </a:r>
            <a:r>
              <a:rPr lang="en-GB" sz="1050" b="1" dirty="0" err="1"/>
              <a:t>Metab</a:t>
            </a:r>
            <a:r>
              <a:rPr lang="en-GB" sz="1050" b="1" dirty="0"/>
              <a:t> </a:t>
            </a:r>
            <a:r>
              <a:rPr lang="en-GB" sz="1050" dirty="0"/>
              <a:t>2014; 5: 2</a:t>
            </a:r>
            <a:endParaRPr lang="en-US" sz="1050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364" y="627535"/>
            <a:ext cx="9144000" cy="2472462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2000" dirty="0">
                <a:solidFill>
                  <a:prstClr val="black"/>
                </a:solidFill>
                <a:cs typeface="Calibri" pitchFamily="34" charset="0"/>
              </a:rPr>
              <a:t>the most prominent </a:t>
            </a:r>
            <a:r>
              <a:rPr lang="en-US" sz="2000" b="1" dirty="0">
                <a:solidFill>
                  <a:prstClr val="black"/>
                </a:solidFill>
                <a:cs typeface="Calibri" pitchFamily="34" charset="0"/>
              </a:rPr>
              <a:t>RFs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DM duration and age of onset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HbA1c levels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hypertension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hyperlipidemia</a:t>
            </a:r>
          </a:p>
        </p:txBody>
      </p:sp>
      <p:sp>
        <p:nvSpPr>
          <p:cNvPr id="3" name="Right Brace 2"/>
          <p:cNvSpPr/>
          <p:nvPr/>
        </p:nvSpPr>
        <p:spPr>
          <a:xfrm>
            <a:off x="4233324" y="1347616"/>
            <a:ext cx="381404" cy="1584176"/>
          </a:xfrm>
          <a:prstGeom prst="rightBrace">
            <a:avLst>
              <a:gd name="adj1" fmla="val 38301"/>
              <a:gd name="adj2" fmla="val 51008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TextBox 4"/>
          <p:cNvSpPr txBox="1"/>
          <p:nvPr/>
        </p:nvSpPr>
        <p:spPr>
          <a:xfrm>
            <a:off x="4680520" y="1791856"/>
            <a:ext cx="4860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together explain only </a:t>
            </a:r>
            <a:r>
              <a:rPr lang="en-US" sz="2000" b="1" dirty="0"/>
              <a:t>44.6% of DR cases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3678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 Factors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060176" y="627534"/>
            <a:ext cx="30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31840" y="4728002"/>
            <a:ext cx="632931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Bowling B (2016).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Kanski’s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Clinical Ophthalmology . A systematic approach (8</a:t>
            </a:r>
            <a:r>
              <a:rPr lang="en-US" sz="1050" i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Edition).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Elsevier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Klein R, et al.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Ophthalmology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2009 ; 116:497-503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364" y="627534"/>
            <a:ext cx="9144000" cy="329576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lvl="2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</a:pPr>
            <a:r>
              <a:rPr lang="en-US" sz="2400" b="1" dirty="0">
                <a:solidFill>
                  <a:prstClr val="black"/>
                </a:solidFill>
                <a:cs typeface="Calibri" pitchFamily="34" charset="0"/>
              </a:rPr>
              <a:t>Duration (&amp; Age of Onset)</a:t>
            </a:r>
            <a:endParaRPr lang="en-US" b="1" dirty="0">
              <a:solidFill>
                <a:prstClr val="black"/>
              </a:solidFill>
              <a:cs typeface="Calibri" pitchFamily="34" charset="0"/>
            </a:endParaRPr>
          </a:p>
          <a:p>
            <a:pPr marL="541338" lvl="3" indent="-182563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the most important RF (stronger predictor for PDR)</a:t>
            </a:r>
          </a:p>
          <a:p>
            <a:pPr marL="541338" lvl="3" indent="-182563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DM diagnosis &lt;30y →DR 50% at 10y and 90% at 30y</a:t>
            </a:r>
          </a:p>
          <a:p>
            <a:pPr marL="541338" lvl="3" indent="-182563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rarely ≤5y of DM onset or before puberty</a:t>
            </a:r>
          </a:p>
          <a:p>
            <a:pPr marL="541338" lvl="3" indent="-182563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GB" sz="1400" dirty="0">
                <a:solidFill>
                  <a:prstClr val="black"/>
                </a:solidFill>
                <a:cs typeface="Calibri" pitchFamily="34" charset="0"/>
              </a:rPr>
              <a:t>T2DM </a:t>
            </a:r>
            <a:r>
              <a:rPr lang="el-GR" sz="1400" dirty="0">
                <a:solidFill>
                  <a:prstClr val="black"/>
                </a:solidFill>
                <a:cs typeface="Calibri" pitchFamily="34" charset="0"/>
              </a:rPr>
              <a:t>~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5%: DR at presentation</a:t>
            </a:r>
          </a:p>
          <a:p>
            <a:pPr marL="541338" lvl="3" indent="-182563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b="1" u="sng" dirty="0">
                <a:solidFill>
                  <a:prstClr val="black"/>
                </a:solidFill>
                <a:cs typeface="Calibri" pitchFamily="34" charset="0"/>
              </a:rPr>
              <a:t>WESDR Study</a:t>
            </a:r>
            <a:r>
              <a:rPr lang="en-US" sz="1400" u="sng" dirty="0">
                <a:solidFill>
                  <a:prstClr val="black"/>
                </a:solidFill>
                <a:cs typeface="Calibri" pitchFamily="34" charset="0"/>
              </a:rPr>
              <a:t>: </a:t>
            </a:r>
          </a:p>
          <a:p>
            <a:pPr marL="898525" lvl="4" indent="-273050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DR: at 20y ~ 99% of T1DM and 60% of T2DM</a:t>
            </a:r>
          </a:p>
          <a:p>
            <a:pPr marL="898525" lvl="4" indent="-273050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PDR: at 20y in 50% of T1DM </a:t>
            </a:r>
          </a:p>
          <a:p>
            <a:pPr marL="625475" lvl="4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	        at 25y in 25% of T2DM </a:t>
            </a:r>
          </a:p>
        </p:txBody>
      </p:sp>
      <p:pic>
        <p:nvPicPr>
          <p:cNvPr id="10" name="Picture 2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8" t="2356" r="8350" b="2491"/>
          <a:stretch/>
        </p:blipFill>
        <p:spPr bwMode="auto">
          <a:xfrm>
            <a:off x="5076056" y="2139702"/>
            <a:ext cx="3945664" cy="23752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682DD6-28D5-4B49-8244-F0D8DFBA17E5}"/>
              </a:ext>
            </a:extLst>
          </p:cNvPr>
          <p:cNvSpPr txBox="1"/>
          <p:nvPr/>
        </p:nvSpPr>
        <p:spPr>
          <a:xfrm>
            <a:off x="5004048" y="1878092"/>
            <a:ext cx="45365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Wisconsin Epidemiologic Study of Diabetic Retinopathy </a:t>
            </a:r>
            <a:endParaRPr lang="el-GR" sz="1100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032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 Factors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060176" y="627534"/>
            <a:ext cx="30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99800" y="4455070"/>
            <a:ext cx="67687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Mohamed Q, et al. </a:t>
            </a:r>
            <a:r>
              <a:rPr lang="en-US" sz="10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JAMA</a:t>
            </a:r>
            <a:r>
              <a:rPr lang="en-US" sz="1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2007;298:902-16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UK Prospective Diabetes Study Group. </a:t>
            </a:r>
            <a:r>
              <a:rPr lang="en-US" sz="10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BMJ</a:t>
            </a:r>
            <a:r>
              <a:rPr lang="en-US" sz="1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1998;317:703–13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Chew EY, et al; ACCORD Eye Study Group. </a:t>
            </a:r>
            <a:r>
              <a:rPr lang="en-US" sz="10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 </a:t>
            </a:r>
            <a:r>
              <a:rPr lang="en-US" sz="10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Engl</a:t>
            </a:r>
            <a:r>
              <a:rPr lang="en-US" sz="10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J Med</a:t>
            </a:r>
            <a:r>
              <a:rPr lang="en-US" sz="1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2010; 363:233–44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Nathan DM, et al; Diabetes Control and Complications Trial Research Group. </a:t>
            </a:r>
            <a:r>
              <a:rPr lang="en-US" sz="10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 </a:t>
            </a:r>
            <a:r>
              <a:rPr lang="en-US" sz="10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Engl</a:t>
            </a:r>
            <a:r>
              <a:rPr lang="en-US" sz="10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J Med</a:t>
            </a:r>
            <a:r>
              <a:rPr lang="en-US" sz="1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1993; 329:977–86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627534"/>
            <a:ext cx="9144000" cy="3849762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lvl="2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</a:pPr>
            <a:r>
              <a:rPr lang="en-US" sz="2400" b="1" dirty="0">
                <a:solidFill>
                  <a:prstClr val="black"/>
                </a:solidFill>
                <a:cs typeface="Calibri" pitchFamily="34" charset="0"/>
              </a:rPr>
              <a:t>Poor glycemic control</a:t>
            </a:r>
          </a:p>
          <a:p>
            <a:pPr marL="541338" lvl="3" indent="-182563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Arial" pitchFamily="34" charset="0"/>
              <a:buChar char="•"/>
            </a:pPr>
            <a:endParaRPr lang="en-US" sz="1400" dirty="0">
              <a:solidFill>
                <a:prstClr val="black"/>
              </a:solidFill>
              <a:cs typeface="Calibri" pitchFamily="34" charset="0"/>
            </a:endParaRPr>
          </a:p>
          <a:p>
            <a:pPr marL="541338" lvl="3" indent="-182563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Arial" pitchFamily="34" charset="0"/>
              <a:buChar char="•"/>
            </a:pPr>
            <a:endParaRPr lang="en-US" sz="1400" dirty="0">
              <a:solidFill>
                <a:prstClr val="black"/>
              </a:solidFill>
              <a:cs typeface="Calibri" pitchFamily="34" charset="0"/>
            </a:endParaRPr>
          </a:p>
          <a:p>
            <a:pPr marL="541338" lvl="3" indent="-182563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early and tight blood </a:t>
            </a:r>
            <a:r>
              <a:rPr lang="en-US" sz="1400" dirty="0" err="1">
                <a:solidFill>
                  <a:prstClr val="black"/>
                </a:solidFill>
                <a:cs typeface="Calibri" pitchFamily="34" charset="0"/>
              </a:rPr>
              <a:t>Glu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 control → prevent/delay DR development/progression</a:t>
            </a:r>
          </a:p>
          <a:p>
            <a:pPr marL="1101725" lvl="4" indent="-285750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200" b="1" u="sng" dirty="0">
                <a:solidFill>
                  <a:prstClr val="black"/>
                </a:solidFill>
                <a:cs typeface="Calibri" pitchFamily="34" charset="0"/>
              </a:rPr>
              <a:t>↓ </a:t>
            </a:r>
            <a:r>
              <a:rPr lang="en-US" sz="1200" u="sng" dirty="0">
                <a:solidFill>
                  <a:prstClr val="black"/>
                </a:solidFill>
                <a:cs typeface="Calibri" pitchFamily="34" charset="0"/>
              </a:rPr>
              <a:t>DR risk by </a:t>
            </a:r>
            <a:r>
              <a:rPr lang="en-US" sz="1200" b="1" u="sng" dirty="0">
                <a:solidFill>
                  <a:prstClr val="black"/>
                </a:solidFill>
                <a:cs typeface="Calibri" pitchFamily="34" charset="0"/>
              </a:rPr>
              <a:t>33-41%</a:t>
            </a:r>
            <a:r>
              <a:rPr lang="en-US" sz="1200" u="sng" dirty="0">
                <a:solidFill>
                  <a:prstClr val="black"/>
                </a:solidFill>
                <a:cs typeface="Calibri" pitchFamily="34" charset="0"/>
              </a:rPr>
              <a:t>  for every </a:t>
            </a:r>
            <a:r>
              <a:rPr lang="en-US" sz="1200" b="1" u="sng" dirty="0">
                <a:solidFill>
                  <a:prstClr val="black"/>
                </a:solidFill>
                <a:cs typeface="Calibri" pitchFamily="34" charset="0"/>
              </a:rPr>
              <a:t>1%  ↓ </a:t>
            </a:r>
            <a:r>
              <a:rPr lang="en-US" sz="1200" u="sng" dirty="0">
                <a:solidFill>
                  <a:prstClr val="black"/>
                </a:solidFill>
                <a:cs typeface="Calibri" pitchFamily="34" charset="0"/>
              </a:rPr>
              <a:t>in HbA1c values</a:t>
            </a:r>
          </a:p>
          <a:p>
            <a:pPr marL="541338" lvl="3" indent="-182563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greater benefit of good glycemic control in T1DM (</a:t>
            </a:r>
            <a:r>
              <a:rPr lang="en-US" sz="1400" b="1" dirty="0">
                <a:solidFill>
                  <a:prstClr val="black"/>
                </a:solidFill>
                <a:cs typeface="Calibri" pitchFamily="34" charset="0"/>
              </a:rPr>
              <a:t>DCCT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)</a:t>
            </a:r>
          </a:p>
          <a:p>
            <a:pPr marL="541338" lvl="3" indent="-182563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b="1" dirty="0">
                <a:solidFill>
                  <a:prstClr val="black"/>
                </a:solidFill>
                <a:cs typeface="Calibri" pitchFamily="34" charset="0"/>
              </a:rPr>
              <a:t>↑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 HbA1c levels: </a:t>
            </a:r>
            <a:r>
              <a:rPr lang="en-US" sz="1400" b="1" dirty="0">
                <a:solidFill>
                  <a:prstClr val="black"/>
                </a:solidFill>
                <a:cs typeface="Calibri" pitchFamily="34" charset="0"/>
              </a:rPr>
              <a:t>↑ 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risk of PDR</a:t>
            </a:r>
          </a:p>
          <a:p>
            <a:pPr marL="541338" lvl="3" indent="-182563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sudden </a:t>
            </a:r>
            <a:r>
              <a:rPr lang="en-US" sz="1400" b="1" dirty="0">
                <a:solidFill>
                  <a:prstClr val="black"/>
                </a:solidFill>
                <a:cs typeface="Calibri" pitchFamily="34" charset="0"/>
              </a:rPr>
              <a:t>↓↓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 HbA1c levels: maybe </a:t>
            </a:r>
            <a:r>
              <a:rPr lang="en-US" sz="1400" b="1" dirty="0">
                <a:solidFill>
                  <a:prstClr val="black"/>
                </a:solidFill>
                <a:cs typeface="Calibri" pitchFamily="34" charset="0"/>
              </a:rPr>
              <a:t>↑ 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risk for </a:t>
            </a:r>
            <a:r>
              <a:rPr lang="en-US" sz="1400" b="1" u="sng" dirty="0">
                <a:solidFill>
                  <a:prstClr val="black"/>
                </a:solidFill>
                <a:cs typeface="Calibri" pitchFamily="34" charset="0"/>
              </a:rPr>
              <a:t>early DR progression/worsening</a:t>
            </a:r>
            <a:r>
              <a:rPr lang="en-US" sz="1400" u="sng" dirty="0">
                <a:solidFill>
                  <a:prstClr val="black"/>
                </a:solidFill>
                <a:cs typeface="Calibri" pitchFamily="34" charset="0"/>
              </a:rPr>
              <a:t>!!! </a:t>
            </a:r>
          </a:p>
          <a:p>
            <a:pPr marL="1101725" lvl="4" indent="-285750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200" dirty="0">
                <a:solidFill>
                  <a:prstClr val="black"/>
                </a:solidFill>
                <a:cs typeface="Calibri" pitchFamily="34" charset="0"/>
              </a:rPr>
              <a:t>reversed effect by 1.5 year</a:t>
            </a:r>
          </a:p>
          <a:p>
            <a:pPr marL="644525" lvl="3" indent="-285750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b="1" dirty="0">
                <a:solidFill>
                  <a:prstClr val="black"/>
                </a:solidFill>
                <a:cs typeface="Calibri" pitchFamily="34" charset="0"/>
              </a:rPr>
              <a:t>UKPDS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: recommended HbA1c levels &lt;7.0% in T2DM </a:t>
            </a:r>
          </a:p>
          <a:p>
            <a:pPr marL="644525" lvl="3" indent="-285750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b="1" dirty="0">
                <a:solidFill>
                  <a:prstClr val="black"/>
                </a:solidFill>
                <a:cs typeface="Calibri" pitchFamily="34" charset="0"/>
              </a:rPr>
              <a:t>ACCORD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: HbA1c levels &lt;6.0% for slowed DR progression in T2DM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4632" y="1275606"/>
            <a:ext cx="9079368" cy="576064"/>
            <a:chOff x="28872" y="771550"/>
            <a:chExt cx="9079368" cy="1008000"/>
          </a:xfrm>
        </p:grpSpPr>
        <p:pic>
          <p:nvPicPr>
            <p:cNvPr id="19" name="Picture 18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240" y="771550"/>
              <a:ext cx="2376000" cy="10080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71"/>
            <a:stretch/>
          </p:blipFill>
          <p:spPr>
            <a:xfrm>
              <a:off x="28872" y="771550"/>
              <a:ext cx="2339753" cy="10080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44" b="20576"/>
            <a:stretch/>
          </p:blipFill>
          <p:spPr>
            <a:xfrm>
              <a:off x="3456136" y="771550"/>
              <a:ext cx="2340000" cy="100800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239335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868A6C-1F25-487A-A90D-4E7ACD4AF7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81" t="8000" r="8566"/>
          <a:stretch/>
        </p:blipFill>
        <p:spPr>
          <a:xfrm>
            <a:off x="3494686" y="14237"/>
            <a:ext cx="5649314" cy="50435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949840-31D6-4C48-9C9E-FDEFE8B88E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240000" cy="8574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2747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14B0360-B6A3-425C-8D09-22C3BCE13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8" y="0"/>
            <a:ext cx="5652000" cy="51092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A15BC3-C325-47BA-BC0A-EC65BA9C4461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284"/>
            <a:ext cx="3240000" cy="86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6863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7BA462-41DE-498F-BCDF-C24AEA3BF8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34" r="6897" b="3402"/>
          <a:stretch/>
        </p:blipFill>
        <p:spPr>
          <a:xfrm>
            <a:off x="3494686" y="-1"/>
            <a:ext cx="5639764" cy="5177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14DC5E-D158-447A-8727-B86F488CA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13" y="48373"/>
            <a:ext cx="3240000" cy="8671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4593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0760" cy="51435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19672" y="1347614"/>
            <a:ext cx="936104" cy="2880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699792" y="1131591"/>
            <a:ext cx="2232248" cy="3600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788024" y="699543"/>
            <a:ext cx="4211588" cy="44439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4048" y="843558"/>
            <a:ext cx="4104456" cy="41549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1600" dirty="0"/>
              <a:t>Diabetic Retinopathy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1600" dirty="0"/>
              <a:t>Iris trans-illumination defects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1600" dirty="0"/>
              <a:t>Unstable refraction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1600" dirty="0"/>
              <a:t>Recurrent </a:t>
            </a:r>
            <a:r>
              <a:rPr lang="en-GB" sz="1600" dirty="0" err="1"/>
              <a:t>styes</a:t>
            </a:r>
            <a:endParaRPr lang="en-GB" sz="1600" dirty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1600" dirty="0" err="1"/>
              <a:t>Xanthelasmata</a:t>
            </a:r>
            <a:endParaRPr lang="en-GB" sz="1600" dirty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1600" dirty="0"/>
              <a:t>Earlier and accelerated Cataract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1600" dirty="0"/>
              <a:t>Neovascular Glaucoma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1600" dirty="0"/>
              <a:t>Ocular motor nerve palsies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1600" dirty="0"/>
              <a:t>Reduced corneal sensitivity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1600" dirty="0"/>
              <a:t>Pupillary light-near dissociation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1600" dirty="0"/>
              <a:t>Rhino-orbital </a:t>
            </a:r>
            <a:r>
              <a:rPr lang="en-GB" sz="1600" dirty="0" err="1"/>
              <a:t>mucormycosis</a:t>
            </a:r>
            <a:endParaRPr lang="el-GR" sz="1600" dirty="0"/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6DA7D2BE-B6EF-4968-BFD2-CA5674CF9870}"/>
              </a:ext>
            </a:extLst>
          </p:cNvPr>
          <p:cNvSpPr/>
          <p:nvPr/>
        </p:nvSpPr>
        <p:spPr>
          <a:xfrm>
            <a:off x="5292080" y="915566"/>
            <a:ext cx="2232248" cy="360040"/>
          </a:xfrm>
          <a:prstGeom prst="round2DiagRect">
            <a:avLst>
              <a:gd name="adj1" fmla="val 50000"/>
              <a:gd name="adj2" fmla="val 0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5971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 Factors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060176" y="627534"/>
            <a:ext cx="30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18996" y="4586973"/>
            <a:ext cx="6033524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UK Prospective Diabetes Study Group.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BMJ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1998;317:703–13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Gouliopoulos NS et al.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Eur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Rev Med </a:t>
            </a:r>
            <a:r>
              <a:rPr lang="en-GB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Pharmacol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Sci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2018; 22:7113-28</a:t>
            </a:r>
            <a:endParaRPr lang="en-US" sz="1050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Bowling B (2016).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Kanski’s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Clinical Ophthalmology . A systematic approach (8</a:t>
            </a:r>
            <a:r>
              <a:rPr lang="en-US" sz="1050" i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Edition).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Elsevier</a:t>
            </a:r>
            <a:endParaRPr lang="en-US" sz="1050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364" y="627534"/>
            <a:ext cx="9144000" cy="289565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lvl="2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</a:pPr>
            <a:r>
              <a:rPr lang="en-US" sz="2400" b="1" dirty="0">
                <a:solidFill>
                  <a:prstClr val="black"/>
                </a:solidFill>
                <a:cs typeface="Calibri" pitchFamily="34" charset="0"/>
              </a:rPr>
              <a:t>Hypertension</a:t>
            </a:r>
            <a:endParaRPr lang="en-US" b="1" dirty="0">
              <a:solidFill>
                <a:prstClr val="black"/>
              </a:solidFill>
              <a:cs typeface="Calibri" pitchFamily="34" charset="0"/>
            </a:endParaRPr>
          </a:p>
          <a:p>
            <a:pPr marL="541338" lvl="3" indent="-182563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tight control is suggested (&lt;140/80 mmHg)</a:t>
            </a:r>
          </a:p>
          <a:p>
            <a:pPr marL="1101725" lvl="4" indent="-285750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particularly beneficial in T2DM with DME</a:t>
            </a:r>
          </a:p>
          <a:p>
            <a:pPr marL="1101725" lvl="4" indent="-285750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endParaRPr lang="en-US" sz="1600" dirty="0">
              <a:solidFill>
                <a:prstClr val="black"/>
              </a:solidFill>
              <a:cs typeface="Calibri" pitchFamily="34" charset="0"/>
            </a:endParaRPr>
          </a:p>
          <a:p>
            <a:pPr marL="541338" lvl="3" indent="-182563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b="1" dirty="0"/>
              <a:t>UKPDS</a:t>
            </a:r>
            <a:r>
              <a:rPr lang="en-US" sz="1600" dirty="0"/>
              <a:t>: </a:t>
            </a:r>
          </a:p>
          <a:p>
            <a:pPr marL="1101725" lvl="4" indent="-285750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dirty="0"/>
              <a:t>for </a:t>
            </a:r>
            <a:r>
              <a:rPr lang="en-US" sz="1600" b="1" u="sng" dirty="0"/>
              <a:t>every 10mmHg↑</a:t>
            </a:r>
            <a:r>
              <a:rPr lang="en-US" sz="1600" b="1" dirty="0"/>
              <a:t> </a:t>
            </a:r>
            <a:r>
              <a:rPr lang="en-US" sz="1600" dirty="0"/>
              <a:t>in </a:t>
            </a:r>
            <a:r>
              <a:rPr lang="en-US" sz="1600" b="1" u="sng" dirty="0"/>
              <a:t>T2DM</a:t>
            </a:r>
            <a:r>
              <a:rPr lang="en-US" sz="1600" dirty="0"/>
              <a:t>, the </a:t>
            </a:r>
            <a:r>
              <a:rPr lang="en-US" sz="1600" b="1" dirty="0"/>
              <a:t>risk</a:t>
            </a:r>
            <a:r>
              <a:rPr lang="en-US" sz="1600" dirty="0"/>
              <a:t> of early </a:t>
            </a:r>
            <a:r>
              <a:rPr lang="en-US" sz="1600" b="1" dirty="0"/>
              <a:t>DR</a:t>
            </a:r>
            <a:r>
              <a:rPr lang="en-US" sz="1600" dirty="0"/>
              <a:t> and </a:t>
            </a:r>
            <a:r>
              <a:rPr lang="en-US" sz="1600" b="1" dirty="0"/>
              <a:t>DME</a:t>
            </a:r>
            <a:r>
              <a:rPr lang="en-US" sz="1600" dirty="0"/>
              <a:t> </a:t>
            </a:r>
            <a:r>
              <a:rPr lang="en-US" sz="1600" b="1" dirty="0"/>
              <a:t>↑ by 10% and 15% </a:t>
            </a:r>
          </a:p>
          <a:p>
            <a:pPr marL="1101725" lvl="4" indent="-285750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dirty="0"/>
              <a:t>no differences regarding the efficacy of ACE inhibitors </a:t>
            </a:r>
            <a:r>
              <a:rPr lang="en-US" sz="1600" dirty="0" err="1"/>
              <a:t>vs</a:t>
            </a:r>
            <a:r>
              <a:rPr lang="en-US" sz="1600" dirty="0"/>
              <a:t> b-blockers</a:t>
            </a:r>
            <a:endParaRPr lang="en-US" sz="1600" dirty="0">
              <a:solidFill>
                <a:prstClr val="black"/>
              </a:solidFill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83329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 Factors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060176" y="627534"/>
            <a:ext cx="30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11760" y="4443959"/>
            <a:ext cx="68762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Meer E, et al.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JAMA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Ophthalmol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2022; 140:529–32</a:t>
            </a:r>
            <a:endParaRPr lang="en-GB" sz="1050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Gouliopoulos NS et al.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Eur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Rev Med </a:t>
            </a:r>
            <a:r>
              <a:rPr lang="en-GB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Pharmacol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Sci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2018; 22:7113-28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Bowling B (2016).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Kanski’s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Clinical Ophthalmology . A systematic approach (8</a:t>
            </a:r>
            <a:r>
              <a:rPr lang="en-US" sz="1050" i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Edition).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Elsevier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Nathan DM, et al; Diabetes Control and Complications Trial Research Group.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Engl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J Med 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1993; 329:977–86</a:t>
            </a:r>
            <a:endParaRPr lang="en-US" sz="1050" b="1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364" y="627534"/>
            <a:ext cx="9144000" cy="3665096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lvl="2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</a:pPr>
            <a:r>
              <a:rPr lang="en-US" sz="2400" b="1" dirty="0">
                <a:solidFill>
                  <a:prstClr val="black"/>
                </a:solidFill>
                <a:cs typeface="Calibri" pitchFamily="34" charset="0"/>
              </a:rPr>
              <a:t>Hyperlipidemia</a:t>
            </a:r>
            <a:endParaRPr lang="en-US" b="1" dirty="0">
              <a:solidFill>
                <a:prstClr val="black"/>
              </a:solidFill>
              <a:cs typeface="Calibri" pitchFamily="34" charset="0"/>
            </a:endParaRPr>
          </a:p>
          <a:p>
            <a:pPr marL="541338" lvl="3" indent="-182563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DCCT: DR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</a:t>
            </a: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severity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in </a:t>
            </a: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T1DM</a:t>
            </a:r>
          </a:p>
          <a:p>
            <a:pPr marL="1101725" lvl="4" indent="-285750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positive correlation with </a:t>
            </a:r>
            <a:r>
              <a:rPr lang="en-US" sz="1600" u="sng" dirty="0">
                <a:solidFill>
                  <a:prstClr val="black"/>
                </a:solidFill>
                <a:cs typeface="Calibri" pitchFamily="34" charset="0"/>
              </a:rPr>
              <a:t>increased triglycerides </a:t>
            </a:r>
          </a:p>
          <a:p>
            <a:pPr marL="1101725" lvl="4" indent="-285750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u="sng" dirty="0">
                <a:solidFill>
                  <a:prstClr val="black"/>
                </a:solidFill>
                <a:cs typeface="Calibri" pitchFamily="34" charset="0"/>
              </a:rPr>
              <a:t>negative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correlation with </a:t>
            </a:r>
            <a:r>
              <a:rPr lang="en-US" sz="1600" u="sng" dirty="0">
                <a:solidFill>
                  <a:prstClr val="black"/>
                </a:solidFill>
                <a:cs typeface="Calibri" pitchFamily="34" charset="0"/>
              </a:rPr>
              <a:t>HDL levels</a:t>
            </a:r>
          </a:p>
          <a:p>
            <a:pPr marL="541338" lvl="3" indent="-182563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Hoorn Study: </a:t>
            </a:r>
          </a:p>
          <a:p>
            <a:pPr marL="1101725" lvl="4" indent="-285750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positive association of </a:t>
            </a:r>
            <a:r>
              <a:rPr lang="en-US" sz="1600" u="sng" dirty="0">
                <a:solidFill>
                  <a:prstClr val="black"/>
                </a:solidFill>
                <a:cs typeface="Calibri" pitchFamily="34" charset="0"/>
              </a:rPr>
              <a:t>elevated LDL levels with hard exudates</a:t>
            </a:r>
          </a:p>
          <a:p>
            <a:pPr marL="541338" lvl="3" indent="-182563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b="1" dirty="0" err="1">
                <a:solidFill>
                  <a:prstClr val="black"/>
                </a:solidFill>
                <a:cs typeface="Calibri" pitchFamily="34" charset="0"/>
              </a:rPr>
              <a:t>Fenofibrate</a:t>
            </a: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 200 mg: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in T2DM</a:t>
            </a:r>
          </a:p>
          <a:p>
            <a:pPr marL="1101725" lvl="4" indent="-285750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daily use </a:t>
            </a:r>
            <a:r>
              <a:rPr lang="en-US" sz="1600" b="1" u="sng" dirty="0">
                <a:solidFill>
                  <a:prstClr val="black"/>
                </a:solidFill>
                <a:cs typeface="Calibri" pitchFamily="34" charset="0"/>
              </a:rPr>
              <a:t>reduces DR progression </a:t>
            </a:r>
          </a:p>
          <a:p>
            <a:pPr marL="1101725" lvl="4" indent="-285750" fontAlgn="base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associated with </a:t>
            </a:r>
            <a:r>
              <a:rPr lang="en-US" sz="1600" b="1" u="sng" dirty="0">
                <a:solidFill>
                  <a:prstClr val="black"/>
                </a:solidFill>
                <a:cs typeface="Calibri" pitchFamily="34" charset="0"/>
              </a:rPr>
              <a:t>↓ risk of PDR</a:t>
            </a: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and VTDR but not DME alone!!!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8993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 Factors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060176" y="627534"/>
            <a:ext cx="30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11760" y="4766106"/>
            <a:ext cx="687625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1050" b="1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2" t="5929" r="695" b="14310"/>
          <a:stretch/>
        </p:blipFill>
        <p:spPr bwMode="auto">
          <a:xfrm>
            <a:off x="-36513" y="0"/>
            <a:ext cx="9180513" cy="4948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785388" y="4894292"/>
            <a:ext cx="335861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Antonetti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DA, et al.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Engl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J Med 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2012; 366:1227-39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-36513" y="411510"/>
            <a:ext cx="918051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22766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 Factors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060176" y="627534"/>
            <a:ext cx="30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03848" y="4728002"/>
            <a:ext cx="687625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Antonetti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DA, et al.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Engl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J Med 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2012; 366:1227-39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Bowling B (2016).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Kanski’s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Clinical Ophthalmology . A systematic approach (8</a:t>
            </a:r>
            <a:r>
              <a:rPr lang="en-US" sz="1050" i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Edition).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Elsevier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6768" y="771565"/>
            <a:ext cx="9144000" cy="3718957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lvl="2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Pregnancy: </a:t>
            </a: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risk of progression</a:t>
            </a:r>
            <a:endParaRPr lang="en-US" sz="1600" dirty="0">
              <a:solidFill>
                <a:prstClr val="black"/>
              </a:solidFill>
              <a:cs typeface="Calibri" pitchFamily="34" charset="0"/>
            </a:endParaRPr>
          </a:p>
          <a:p>
            <a:pPr marL="541338" lvl="3" indent="-182563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pre-pregnancy DR severity </a:t>
            </a:r>
          </a:p>
          <a:p>
            <a:pPr marL="541338" lvl="3" indent="-182563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poor pre-pregnancy DM control </a:t>
            </a:r>
          </a:p>
          <a:p>
            <a:pPr marL="541338" lvl="3" indent="-182563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too rapid control during the early pregnancy stages </a:t>
            </a:r>
          </a:p>
          <a:p>
            <a:pPr marL="541338" lvl="3" indent="-182563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pre-</a:t>
            </a:r>
            <a:r>
              <a:rPr lang="en-US" sz="1400" dirty="0" err="1">
                <a:solidFill>
                  <a:prstClr val="black"/>
                </a:solidFill>
                <a:cs typeface="Calibri" pitchFamily="34" charset="0"/>
              </a:rPr>
              <a:t>eclampsia</a:t>
            </a:r>
            <a:endParaRPr lang="en-US" sz="1400" dirty="0">
              <a:solidFill>
                <a:prstClr val="black"/>
              </a:solidFill>
              <a:cs typeface="Calibri" pitchFamily="34" charset="0"/>
            </a:endParaRPr>
          </a:p>
          <a:p>
            <a:pPr marL="541338" lvl="3" indent="-182563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DR severity in the first trimester </a:t>
            </a:r>
          </a:p>
          <a:p>
            <a:pPr marL="541338" lvl="3" indent="-182563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u="sng" dirty="0">
                <a:solidFill>
                  <a:prstClr val="black"/>
                </a:solidFill>
                <a:cs typeface="Calibri" pitchFamily="34" charset="0"/>
              </a:rPr>
              <a:t>spontaneous DME resolution after pregnancy - no need for treatment in late development</a:t>
            </a:r>
          </a:p>
          <a:p>
            <a:pPr marL="742950" lvl="3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endParaRPr lang="en-US" sz="1400" dirty="0">
              <a:solidFill>
                <a:prstClr val="black"/>
              </a:solidFill>
              <a:cs typeface="Calibri" pitchFamily="34" charset="0"/>
            </a:endParaRPr>
          </a:p>
          <a:p>
            <a:pPr marL="0" lvl="2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Nephropathy</a:t>
            </a:r>
          </a:p>
          <a:p>
            <a:pPr marL="541338" lvl="3" indent="-182563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b="1" dirty="0">
                <a:solidFill>
                  <a:prstClr val="black"/>
                </a:solidFill>
                <a:cs typeface="Calibri" pitchFamily="34" charset="0"/>
              </a:rPr>
              <a:t>↑ 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severity associated with DR worsening</a:t>
            </a:r>
          </a:p>
          <a:p>
            <a:pPr marL="541338" lvl="3" indent="-182563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renal disease treatment (e.g. transplantation) may be associated with DR improvement and better response to photocoagulation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6635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 Factors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060176" y="627534"/>
            <a:ext cx="30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-16768" y="771565"/>
            <a:ext cx="9144000" cy="3865151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insulin treatment</a:t>
            </a: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cataract surgery</a:t>
            </a: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obesity </a:t>
            </a: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b="1" dirty="0" err="1">
                <a:solidFill>
                  <a:prstClr val="black"/>
                </a:solidFill>
                <a:cs typeface="Calibri" pitchFamily="34" charset="0"/>
              </a:rPr>
              <a:t>ipsilateral</a:t>
            </a: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 carotid disease</a:t>
            </a: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b="1" dirty="0" err="1">
                <a:solidFill>
                  <a:prstClr val="black"/>
                </a:solidFill>
                <a:cs typeface="Calibri" pitchFamily="34" charset="0"/>
              </a:rPr>
              <a:t>anaemia</a:t>
            </a:r>
            <a:endParaRPr lang="en-US" b="1" dirty="0">
              <a:solidFill>
                <a:prstClr val="black"/>
              </a:solidFill>
              <a:cs typeface="Calibri" pitchFamily="34" charset="0"/>
            </a:endParaRP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sleep apnea</a:t>
            </a: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nonalcoholic fatty liver disease</a:t>
            </a: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serum levels of prolactin – adiponectin - </a:t>
            </a:r>
            <a:r>
              <a:rPr lang="en-US" b="1" dirty="0" err="1">
                <a:solidFill>
                  <a:prstClr val="black"/>
                </a:solidFill>
                <a:cs typeface="Calibri" pitchFamily="34" charset="0"/>
              </a:rPr>
              <a:t>homocysteine</a:t>
            </a:r>
            <a:endParaRPr lang="en-US" b="1" dirty="0">
              <a:solidFill>
                <a:prstClr val="black"/>
              </a:solidFill>
              <a:cs typeface="Calibri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403648" y="1419624"/>
            <a:ext cx="2592288" cy="5760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4602976" y="2640164"/>
            <a:ext cx="167331" cy="17971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31272" y="4724340"/>
            <a:ext cx="681333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Antonetti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DA, et al.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Engl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J Med 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2012; 366:1227-39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Bowling B (2016).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Kanski’s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Clinical Ophthalmology . A systematic approach (8</a:t>
            </a:r>
            <a:r>
              <a:rPr lang="en-US" sz="1050" i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Edition).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Elsevier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83C4E55-DED0-4E77-86B9-1C6F84ADE481}"/>
              </a:ext>
            </a:extLst>
          </p:cNvPr>
          <p:cNvGrpSpPr/>
          <p:nvPr/>
        </p:nvGrpSpPr>
        <p:grpSpPr>
          <a:xfrm>
            <a:off x="3923928" y="669266"/>
            <a:ext cx="5112568" cy="2910597"/>
            <a:chOff x="3923928" y="669266"/>
            <a:chExt cx="5112568" cy="2910597"/>
          </a:xfrm>
        </p:grpSpPr>
        <p:grpSp>
          <p:nvGrpSpPr>
            <p:cNvPr id="6" name="Group 5"/>
            <p:cNvGrpSpPr/>
            <p:nvPr/>
          </p:nvGrpSpPr>
          <p:grpSpPr>
            <a:xfrm>
              <a:off x="3923928" y="669266"/>
              <a:ext cx="5112568" cy="2910597"/>
              <a:chOff x="5155415" y="1049409"/>
              <a:chExt cx="4745177" cy="2531901"/>
            </a:xfrm>
          </p:grpSpPr>
          <p:pic>
            <p:nvPicPr>
              <p:cNvPr id="6147" name="Picture 3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703"/>
              <a:stretch/>
            </p:blipFill>
            <p:spPr bwMode="auto">
              <a:xfrm>
                <a:off x="5155415" y="2775374"/>
                <a:ext cx="4743589" cy="8059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48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55415" y="1049409"/>
                <a:ext cx="4743589" cy="14555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49" name="Picture 5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9172"/>
              <a:stretch/>
            </p:blipFill>
            <p:spPr bwMode="auto">
              <a:xfrm>
                <a:off x="5157003" y="2504929"/>
                <a:ext cx="4743589" cy="2704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" name="Rectangle: Single Corner Rounded 1">
              <a:extLst>
                <a:ext uri="{FF2B5EF4-FFF2-40B4-BE49-F238E27FC236}">
                  <a16:creationId xmlns:a16="http://schemas.microsoft.com/office/drawing/2014/main" id="{E36B9FE2-D0B4-4DB1-A744-808C2BFB2509}"/>
                </a:ext>
              </a:extLst>
            </p:cNvPr>
            <p:cNvSpPr/>
            <p:nvPr/>
          </p:nvSpPr>
          <p:spPr>
            <a:xfrm>
              <a:off x="4067944" y="915566"/>
              <a:ext cx="864096" cy="103538"/>
            </a:xfrm>
            <a:prstGeom prst="round1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74672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 Factors -Heritability 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475656" y="627534"/>
            <a:ext cx="6228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6768" y="771549"/>
            <a:ext cx="9144000" cy="1386267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2000" b="1" dirty="0">
                <a:solidFill>
                  <a:prstClr val="black"/>
                </a:solidFill>
                <a:cs typeface="Calibri" pitchFamily="34" charset="0"/>
              </a:rPr>
              <a:t>DR </a:t>
            </a:r>
            <a:r>
              <a:rPr lang="el-GR" sz="2000" b="1" dirty="0">
                <a:solidFill>
                  <a:prstClr val="black"/>
                </a:solidFill>
                <a:cs typeface="Calibri" pitchFamily="34" charset="0"/>
              </a:rPr>
              <a:t>~ </a:t>
            </a:r>
            <a:r>
              <a:rPr lang="en-US" sz="2000" b="1" dirty="0">
                <a:solidFill>
                  <a:prstClr val="black"/>
                </a:solidFill>
                <a:cs typeface="Calibri" pitchFamily="34" charset="0"/>
              </a:rPr>
              <a:t>27%</a:t>
            </a:r>
            <a:r>
              <a:rPr lang="en-GB" sz="2000" b="1" dirty="0">
                <a:solidFill>
                  <a:prstClr val="black"/>
                </a:solidFill>
                <a:cs typeface="Calibri" pitchFamily="34" charset="0"/>
              </a:rPr>
              <a:t> </a:t>
            </a:r>
            <a:r>
              <a:rPr lang="el-GR" sz="2000" b="1" dirty="0">
                <a:solidFill>
                  <a:prstClr val="black"/>
                </a:solidFill>
                <a:cs typeface="Calibri" pitchFamily="34" charset="0"/>
              </a:rPr>
              <a:t> </a:t>
            </a:r>
            <a:r>
              <a:rPr lang="en-GB" sz="2000" b="1" dirty="0">
                <a:solidFill>
                  <a:prstClr val="black"/>
                </a:solidFill>
                <a:cs typeface="Calibri" pitchFamily="34" charset="0"/>
              </a:rPr>
              <a:t>-  PDR </a:t>
            </a:r>
            <a:r>
              <a:rPr lang="el-GR" sz="2000" b="1" dirty="0">
                <a:solidFill>
                  <a:prstClr val="black"/>
                </a:solidFill>
                <a:cs typeface="Calibri" pitchFamily="34" charset="0"/>
              </a:rPr>
              <a:t>~ </a:t>
            </a:r>
            <a:r>
              <a:rPr lang="en-US" sz="2000" b="1" dirty="0">
                <a:solidFill>
                  <a:prstClr val="black"/>
                </a:solidFill>
                <a:cs typeface="Calibri" pitchFamily="34" charset="0"/>
              </a:rPr>
              <a:t>52%</a:t>
            </a:r>
          </a:p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400" b="1" dirty="0">
                <a:solidFill>
                  <a:prstClr val="black"/>
                </a:solidFill>
                <a:cs typeface="Calibri" pitchFamily="34" charset="0"/>
              </a:rPr>
              <a:t>stronger genetic association between in T2DM vs T1DM</a:t>
            </a:r>
          </a:p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genetic variations in genes:</a:t>
            </a:r>
          </a:p>
        </p:txBody>
      </p:sp>
      <p:sp>
        <p:nvSpPr>
          <p:cNvPr id="7" name="Rectangle 6"/>
          <p:cNvSpPr/>
          <p:nvPr/>
        </p:nvSpPr>
        <p:spPr>
          <a:xfrm>
            <a:off x="4374704" y="4078049"/>
            <a:ext cx="475252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Looker HC, </a:t>
            </a: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et al.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Diabetes 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2007; 56:1160–6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Hietala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K, et al.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Diabetes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2008; 57: 2176–80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Antonetti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DA, et al.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Engl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J Med 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2012; 366:1227-39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GB" sz="1050" b="0" i="1" dirty="0">
                <a:solidFill>
                  <a:srgbClr val="212121"/>
                </a:solidFill>
                <a:effectLst/>
                <a:latin typeface="BlinkMacSystemFont"/>
              </a:rPr>
              <a:t>Gouliopoulos N, et al. </a:t>
            </a:r>
            <a:r>
              <a:rPr lang="en-GB" sz="1050" b="1" i="1" dirty="0" err="1">
                <a:solidFill>
                  <a:srgbClr val="212121"/>
                </a:solidFill>
                <a:effectLst/>
                <a:latin typeface="BlinkMacSystemFont"/>
              </a:rPr>
              <a:t>Eur</a:t>
            </a:r>
            <a:r>
              <a:rPr lang="en-GB" sz="1050" b="1" i="1" dirty="0">
                <a:solidFill>
                  <a:srgbClr val="212121"/>
                </a:solidFill>
                <a:effectLst/>
                <a:latin typeface="BlinkMacSystemFont"/>
              </a:rPr>
              <a:t> J </a:t>
            </a:r>
            <a:r>
              <a:rPr lang="en-GB" sz="1050" b="1" i="1" dirty="0" err="1">
                <a:solidFill>
                  <a:srgbClr val="212121"/>
                </a:solidFill>
                <a:effectLst/>
                <a:latin typeface="BlinkMacSystemFont"/>
              </a:rPr>
              <a:t>Ophthalmol</a:t>
            </a:r>
            <a:r>
              <a:rPr lang="en-GB" sz="1050" b="0" i="1" dirty="0">
                <a:solidFill>
                  <a:srgbClr val="212121"/>
                </a:solidFill>
                <a:effectLst/>
                <a:latin typeface="BlinkMacSystemFont"/>
              </a:rPr>
              <a:t> 2022 Sep 13: (</a:t>
            </a:r>
            <a:r>
              <a:rPr lang="en-GB" sz="1050" b="0" i="1" dirty="0" err="1">
                <a:solidFill>
                  <a:srgbClr val="212121"/>
                </a:solidFill>
                <a:effectLst/>
                <a:latin typeface="BlinkMacSystemFont"/>
              </a:rPr>
              <a:t>Epub</a:t>
            </a:r>
            <a:r>
              <a:rPr lang="en-GB" sz="1050" b="0" i="1" dirty="0">
                <a:solidFill>
                  <a:srgbClr val="212121"/>
                </a:solidFill>
                <a:effectLst/>
                <a:latin typeface="BlinkMacSystemFont"/>
              </a:rPr>
              <a:t> ahead of print)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Gouliopoulos N, et al.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Ophthalmic Genet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2022; 43:326-31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Gouliopoulos N, et al.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Eur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J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Ophthalmol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2022; 32:2582-8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076980"/>
            <a:ext cx="9180512" cy="344709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541338" lvl="3" indent="-182563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aldose </a:t>
            </a:r>
            <a:r>
              <a:rPr lang="en-US" sz="1400" dirty="0" err="1">
                <a:solidFill>
                  <a:prstClr val="black"/>
                </a:solidFill>
                <a:cs typeface="Calibri" pitchFamily="34" charset="0"/>
              </a:rPr>
              <a:t>reductase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 (</a:t>
            </a:r>
            <a:r>
              <a:rPr lang="en-US" sz="1400" b="1" dirty="0">
                <a:solidFill>
                  <a:prstClr val="black"/>
                </a:solidFill>
                <a:cs typeface="Calibri" pitchFamily="34" charset="0"/>
              </a:rPr>
              <a:t>AKR1B1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)</a:t>
            </a:r>
          </a:p>
          <a:p>
            <a:pPr marL="541338" lvl="3" indent="-182563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vascular endothelial growth factor (</a:t>
            </a:r>
            <a:r>
              <a:rPr lang="en-US" sz="1400" b="1" dirty="0">
                <a:solidFill>
                  <a:prstClr val="black"/>
                </a:solidFill>
                <a:cs typeface="Calibri" pitchFamily="34" charset="0"/>
              </a:rPr>
              <a:t>VEGF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) </a:t>
            </a:r>
          </a:p>
          <a:p>
            <a:pPr marL="541338" lvl="3" indent="-182563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endothelial nitric oxide synthase (</a:t>
            </a:r>
            <a:r>
              <a:rPr lang="en-US" sz="1400" b="1" dirty="0">
                <a:solidFill>
                  <a:prstClr val="black"/>
                </a:solidFill>
                <a:cs typeface="Calibri" pitchFamily="34" charset="0"/>
              </a:rPr>
              <a:t>eNOS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) </a:t>
            </a:r>
          </a:p>
          <a:p>
            <a:pPr marL="541338" lvl="3" indent="-182563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angiotensin converting enzyme (</a:t>
            </a:r>
            <a:r>
              <a:rPr lang="en-US" sz="1400" b="1" dirty="0">
                <a:solidFill>
                  <a:prstClr val="black"/>
                </a:solidFill>
                <a:cs typeface="Calibri" pitchFamily="34" charset="0"/>
              </a:rPr>
              <a:t>ACE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) </a:t>
            </a:r>
          </a:p>
          <a:p>
            <a:pPr marL="541338" lvl="3" indent="-182563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receptor for AGEs (</a:t>
            </a:r>
            <a:r>
              <a:rPr lang="en-US" sz="1400" b="1" dirty="0">
                <a:solidFill>
                  <a:prstClr val="black"/>
                </a:solidFill>
                <a:cs typeface="Calibri" pitchFamily="34" charset="0"/>
              </a:rPr>
              <a:t>AGER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) </a:t>
            </a:r>
          </a:p>
          <a:p>
            <a:pPr marL="541338" lvl="3" indent="-182563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aldehyde dehydrogenase 2 (</a:t>
            </a:r>
            <a:r>
              <a:rPr lang="en-US" sz="1400" b="1" dirty="0">
                <a:solidFill>
                  <a:prstClr val="black"/>
                </a:solidFill>
                <a:cs typeface="Calibri" pitchFamily="34" charset="0"/>
              </a:rPr>
              <a:t>ALDH2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) </a:t>
            </a:r>
          </a:p>
          <a:p>
            <a:pPr marL="541338" lvl="3" indent="-182563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adiponectin (</a:t>
            </a:r>
            <a:r>
              <a:rPr lang="en-US" sz="1400" b="1" dirty="0">
                <a:solidFill>
                  <a:prstClr val="black"/>
                </a:solidFill>
                <a:cs typeface="Calibri" pitchFamily="34" charset="0"/>
              </a:rPr>
              <a:t>ADIPOQ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) </a:t>
            </a:r>
          </a:p>
          <a:p>
            <a:pPr marL="541338" lvl="3" indent="-182563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complement factor B (</a:t>
            </a:r>
            <a:r>
              <a:rPr lang="en-US" sz="1400" b="1" dirty="0">
                <a:solidFill>
                  <a:prstClr val="black"/>
                </a:solidFill>
                <a:cs typeface="Calibri" pitchFamily="34" charset="0"/>
              </a:rPr>
              <a:t>CFB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) </a:t>
            </a:r>
          </a:p>
          <a:p>
            <a:pPr marL="541338" lvl="3" indent="-182563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glutathione S-transferase theta 1 (</a:t>
            </a:r>
            <a:r>
              <a:rPr lang="en-US" sz="1400" b="1" dirty="0">
                <a:solidFill>
                  <a:prstClr val="black"/>
                </a:solidFill>
                <a:cs typeface="Calibri" pitchFamily="34" charset="0"/>
              </a:rPr>
              <a:t>GSTT1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)</a:t>
            </a:r>
          </a:p>
          <a:p>
            <a:pPr marL="541338" lvl="3" indent="-182563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endParaRPr lang="en-US" sz="1400" dirty="0">
              <a:solidFill>
                <a:prstClr val="black"/>
              </a:solidFill>
              <a:cs typeface="Calibri" pitchFamily="34" charset="0"/>
            </a:endParaRPr>
          </a:p>
          <a:p>
            <a:pPr marL="541338" lvl="3" indent="-182563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endParaRPr lang="en-US" sz="1400" dirty="0">
              <a:solidFill>
                <a:prstClr val="black"/>
              </a:solidFill>
              <a:cs typeface="Calibri" pitchFamily="34" charset="0"/>
            </a:endParaRPr>
          </a:p>
          <a:p>
            <a:pPr marL="541338" lvl="3" indent="-182563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endParaRPr lang="en-US" sz="1400" dirty="0">
              <a:solidFill>
                <a:prstClr val="black"/>
              </a:solidFill>
              <a:cs typeface="Calibri" pitchFamily="34" charset="0"/>
            </a:endParaRPr>
          </a:p>
          <a:p>
            <a:pPr marL="541338" lvl="3" indent="-182563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intercellular adhesion molecule 1 (</a:t>
            </a:r>
            <a:r>
              <a:rPr lang="en-US" sz="1400" b="1" dirty="0">
                <a:solidFill>
                  <a:prstClr val="black"/>
                </a:solidFill>
                <a:cs typeface="Calibri" pitchFamily="34" charset="0"/>
              </a:rPr>
              <a:t>ICAM-1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) </a:t>
            </a:r>
          </a:p>
          <a:p>
            <a:pPr marL="541338" lvl="3" indent="-182563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interferon gamma (</a:t>
            </a:r>
            <a:r>
              <a:rPr lang="en-US" sz="1400" b="1" dirty="0">
                <a:solidFill>
                  <a:prstClr val="black"/>
                </a:solidFill>
                <a:cs typeface="Calibri" pitchFamily="34" charset="0"/>
              </a:rPr>
              <a:t>IFN-</a:t>
            </a:r>
            <a:r>
              <a:rPr lang="el-GR" sz="1400" b="1" dirty="0">
                <a:solidFill>
                  <a:prstClr val="black"/>
                </a:solidFill>
                <a:cs typeface="Calibri" pitchFamily="34" charset="0"/>
              </a:rPr>
              <a:t>γ</a:t>
            </a:r>
            <a:r>
              <a:rPr lang="el-GR" sz="1400" dirty="0">
                <a:solidFill>
                  <a:prstClr val="black"/>
                </a:solidFill>
                <a:cs typeface="Calibri" pitchFamily="34" charset="0"/>
              </a:rPr>
              <a:t>) </a:t>
            </a:r>
            <a:endParaRPr lang="en-GB" sz="1400" dirty="0">
              <a:solidFill>
                <a:prstClr val="black"/>
              </a:solidFill>
              <a:cs typeface="Calibri" pitchFamily="34" charset="0"/>
            </a:endParaRPr>
          </a:p>
          <a:p>
            <a:pPr marL="541338" lvl="3" indent="-182563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interleukin 10 (</a:t>
            </a:r>
            <a:r>
              <a:rPr lang="en-US" sz="1400" b="1" dirty="0">
                <a:solidFill>
                  <a:prstClr val="black"/>
                </a:solidFill>
                <a:cs typeface="Calibri" pitchFamily="34" charset="0"/>
              </a:rPr>
              <a:t>IL-10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) </a:t>
            </a:r>
          </a:p>
          <a:p>
            <a:pPr marL="541338" lvl="3" indent="-182563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monocyte </a:t>
            </a:r>
            <a:r>
              <a:rPr lang="en-US" sz="1400" dirty="0" err="1">
                <a:solidFill>
                  <a:prstClr val="black"/>
                </a:solidFill>
                <a:cs typeface="Calibri" pitchFamily="34" charset="0"/>
              </a:rPr>
              <a:t>chemoattractant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 protein 1 (</a:t>
            </a:r>
            <a:r>
              <a:rPr lang="en-US" sz="1400" b="1" dirty="0">
                <a:solidFill>
                  <a:prstClr val="black"/>
                </a:solidFill>
                <a:cs typeface="Calibri" pitchFamily="34" charset="0"/>
              </a:rPr>
              <a:t>MCP-1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) </a:t>
            </a:r>
          </a:p>
          <a:p>
            <a:pPr marL="541338" lvl="3" indent="-182563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plasminogen activator inhibitor-1 (</a:t>
            </a:r>
            <a:r>
              <a:rPr lang="en-US" sz="1400" b="1" dirty="0">
                <a:solidFill>
                  <a:prstClr val="black"/>
                </a:solidFill>
                <a:cs typeface="Calibri" pitchFamily="34" charset="0"/>
              </a:rPr>
              <a:t>PAI-1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) </a:t>
            </a:r>
          </a:p>
          <a:p>
            <a:pPr marL="541338" lvl="3" indent="-182563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transforming growth factor beta 1 (</a:t>
            </a:r>
            <a:r>
              <a:rPr lang="en-US" sz="1400" b="1" dirty="0">
                <a:solidFill>
                  <a:prstClr val="black"/>
                </a:solidFill>
                <a:cs typeface="Calibri" pitchFamily="34" charset="0"/>
              </a:rPr>
              <a:t>TGF-</a:t>
            </a:r>
            <a:r>
              <a:rPr lang="el-GR" sz="1400" b="1" dirty="0">
                <a:solidFill>
                  <a:prstClr val="black"/>
                </a:solidFill>
                <a:cs typeface="Calibri" pitchFamily="34" charset="0"/>
              </a:rPr>
              <a:t>β1</a:t>
            </a:r>
            <a:r>
              <a:rPr lang="el-GR" sz="1400" dirty="0">
                <a:solidFill>
                  <a:prstClr val="black"/>
                </a:solidFill>
                <a:cs typeface="Calibri" pitchFamily="34" charset="0"/>
              </a:rPr>
              <a:t>) </a:t>
            </a:r>
            <a:endParaRPr lang="en-GB" sz="1400" dirty="0">
              <a:solidFill>
                <a:prstClr val="black"/>
              </a:solidFill>
              <a:cs typeface="Calibri" pitchFamily="34" charset="0"/>
            </a:endParaRPr>
          </a:p>
          <a:p>
            <a:pPr marL="541338" lvl="3" indent="-182563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tumor necrosis factor alpha (</a:t>
            </a:r>
            <a:r>
              <a:rPr lang="en-US" sz="1400" b="1" dirty="0">
                <a:solidFill>
                  <a:prstClr val="black"/>
                </a:solidFill>
                <a:cs typeface="Calibri" pitchFamily="34" charset="0"/>
              </a:rPr>
              <a:t>TNF</a:t>
            </a:r>
            <a:r>
              <a:rPr lang="el-GR" sz="1400" b="1" dirty="0">
                <a:solidFill>
                  <a:prstClr val="black"/>
                </a:solidFill>
                <a:cs typeface="Calibri" pitchFamily="34" charset="0"/>
              </a:rPr>
              <a:t>α</a:t>
            </a:r>
            <a:r>
              <a:rPr lang="en-GB" sz="1400" dirty="0">
                <a:solidFill>
                  <a:prstClr val="black"/>
                </a:solidFill>
                <a:cs typeface="Calibri" pitchFamily="34" charset="0"/>
              </a:rPr>
              <a:t>)</a:t>
            </a:r>
            <a:endParaRPr lang="en-US" sz="1400" dirty="0">
              <a:solidFill>
                <a:prstClr val="black"/>
              </a:solidFill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7365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pic>
        <p:nvPicPr>
          <p:cNvPr id="819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2987824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903500"/>
            <a:ext cx="2988000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68" y="1059582"/>
            <a:ext cx="2988000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5565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Classification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915816" y="627534"/>
            <a:ext cx="33123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6768" y="771565"/>
            <a:ext cx="9144000" cy="3865151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GB" dirty="0">
                <a:solidFill>
                  <a:prstClr val="black"/>
                </a:solidFill>
                <a:cs typeface="Calibri" pitchFamily="34" charset="0"/>
              </a:rPr>
              <a:t>rough classification</a:t>
            </a:r>
            <a:endParaRPr lang="el-GR" dirty="0">
              <a:solidFill>
                <a:prstClr val="black"/>
              </a:solidFill>
              <a:cs typeface="Calibri" pitchFamily="34" charset="0"/>
            </a:endParaRPr>
          </a:p>
          <a:p>
            <a:pPr marL="800100" lvl="3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GB" dirty="0">
                <a:solidFill>
                  <a:prstClr val="black"/>
                </a:solidFill>
                <a:cs typeface="Calibri" pitchFamily="34" charset="0"/>
              </a:rPr>
              <a:t>non-proliferative (</a:t>
            </a:r>
            <a:r>
              <a:rPr lang="en-GB" b="1" dirty="0">
                <a:solidFill>
                  <a:prstClr val="black"/>
                </a:solidFill>
                <a:cs typeface="Calibri" pitchFamily="34" charset="0"/>
              </a:rPr>
              <a:t>NPDR</a:t>
            </a:r>
            <a:r>
              <a:rPr lang="en-GB" dirty="0">
                <a:solidFill>
                  <a:prstClr val="black"/>
                </a:solidFill>
                <a:cs typeface="Calibri" pitchFamily="34" charset="0"/>
              </a:rPr>
              <a:t>) or background (</a:t>
            </a:r>
            <a:r>
              <a:rPr lang="en-GB" b="1" dirty="0">
                <a:solidFill>
                  <a:prstClr val="black"/>
                </a:solidFill>
                <a:cs typeface="Calibri" pitchFamily="34" charset="0"/>
              </a:rPr>
              <a:t>BDR</a:t>
            </a:r>
            <a:r>
              <a:rPr lang="en-GB" dirty="0">
                <a:solidFill>
                  <a:prstClr val="black"/>
                </a:solidFill>
                <a:cs typeface="Calibri" pitchFamily="34" charset="0"/>
              </a:rPr>
              <a:t>)</a:t>
            </a:r>
          </a:p>
          <a:p>
            <a:pPr marL="800100" lvl="3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GB" dirty="0">
                <a:solidFill>
                  <a:prstClr val="black"/>
                </a:solidFill>
                <a:cs typeface="Calibri" pitchFamily="34" charset="0"/>
              </a:rPr>
              <a:t>proliferative</a:t>
            </a:r>
            <a:r>
              <a:rPr lang="el-GR" dirty="0">
                <a:solidFill>
                  <a:prstClr val="black"/>
                </a:solidFill>
                <a:cs typeface="Calibri" pitchFamily="34" charset="0"/>
              </a:rPr>
              <a:t> (</a:t>
            </a:r>
            <a:r>
              <a:rPr lang="el-GR" b="1" dirty="0">
                <a:solidFill>
                  <a:prstClr val="black"/>
                </a:solidFill>
                <a:cs typeface="Calibri" pitchFamily="34" charset="0"/>
              </a:rPr>
              <a:t>PDR</a:t>
            </a:r>
            <a:r>
              <a:rPr lang="el-GR" dirty="0">
                <a:solidFill>
                  <a:prstClr val="black"/>
                </a:solidFill>
                <a:cs typeface="Calibri" pitchFamily="34" charset="0"/>
              </a:rPr>
              <a:t>)</a:t>
            </a: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l-GR" dirty="0">
              <a:solidFill>
                <a:prstClr val="black"/>
              </a:solidFill>
              <a:cs typeface="Calibri" pitchFamily="34" charset="0"/>
            </a:endParaRP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GB" dirty="0">
                <a:solidFill>
                  <a:prstClr val="black"/>
                </a:solidFill>
                <a:cs typeface="Calibri" pitchFamily="34" charset="0"/>
              </a:rPr>
              <a:t>classification systems</a:t>
            </a:r>
            <a:endParaRPr lang="el-GR" dirty="0">
              <a:solidFill>
                <a:prstClr val="black"/>
              </a:solidFill>
              <a:cs typeface="Calibri" pitchFamily="34" charset="0"/>
            </a:endParaRPr>
          </a:p>
          <a:p>
            <a:pPr marL="800100" lvl="3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ETDRS </a:t>
            </a: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(gold standard)</a:t>
            </a:r>
          </a:p>
          <a:p>
            <a:pPr marL="800100" lvl="3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EURODIAB</a:t>
            </a:r>
          </a:p>
          <a:p>
            <a:pPr marL="800100" lvl="3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International Clinical Disease Severity Scale for DR</a:t>
            </a:r>
            <a:endParaRPr lang="el-GR" b="1" dirty="0">
              <a:solidFill>
                <a:prstClr val="black"/>
              </a:solidFill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36196" y="4910122"/>
            <a:ext cx="284431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Wu L, et al.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World J Diabetes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2013; 4:290-4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87824" y="2084244"/>
            <a:ext cx="597666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</a:pPr>
            <a:r>
              <a:rPr lang="en-US" sz="1400" b="1" i="1" u="sng" dirty="0">
                <a:solidFill>
                  <a:srgbClr val="C00000"/>
                </a:solidFill>
                <a:cs typeface="Calibri" pitchFamily="34" charset="0"/>
              </a:rPr>
              <a:t>neovascularization</a:t>
            </a:r>
            <a:r>
              <a:rPr lang="en-US" sz="1400" i="1" dirty="0">
                <a:solidFill>
                  <a:srgbClr val="C00000"/>
                </a:solidFill>
                <a:cs typeface="Calibri" pitchFamily="34" charset="0"/>
              </a:rPr>
              <a:t> marks the transition to the </a:t>
            </a:r>
            <a:r>
              <a:rPr lang="en-US" sz="1400" b="1" i="1" u="sng" dirty="0">
                <a:solidFill>
                  <a:srgbClr val="C00000"/>
                </a:solidFill>
                <a:cs typeface="Calibri" pitchFamily="34" charset="0"/>
              </a:rPr>
              <a:t>proliferative</a:t>
            </a:r>
            <a:r>
              <a:rPr lang="en-US" sz="1400" i="1" dirty="0">
                <a:solidFill>
                  <a:srgbClr val="C00000"/>
                </a:solidFill>
                <a:cs typeface="Calibri" pitchFamily="34" charset="0"/>
              </a:rPr>
              <a:t> stage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264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Classification - ETDRS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835696" y="627534"/>
            <a:ext cx="55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-16768" y="699541"/>
            <a:ext cx="9144000" cy="1608122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GB" dirty="0">
                <a:solidFill>
                  <a:prstClr val="black"/>
                </a:solidFill>
                <a:cs typeface="Calibri" pitchFamily="34" charset="0"/>
              </a:rPr>
              <a:t>modified Airlie House classification</a:t>
            </a:r>
          </a:p>
          <a:p>
            <a:pPr marL="800100" lvl="3" indent="-34290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stereoscopic color fundus photography in 7 standard fields (30°) </a:t>
            </a:r>
            <a:endParaRPr lang="en-GB" sz="1600" dirty="0">
              <a:solidFill>
                <a:prstClr val="black"/>
              </a:solidFill>
              <a:cs typeface="Calibri" pitchFamily="34" charset="0"/>
            </a:endParaRP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l-GR" dirty="0">
                <a:solidFill>
                  <a:prstClr val="black"/>
                </a:solidFill>
                <a:cs typeface="Calibri" pitchFamily="34" charset="0"/>
              </a:rPr>
              <a:t>13 </a:t>
            </a:r>
            <a:r>
              <a:rPr lang="en-GB" dirty="0">
                <a:solidFill>
                  <a:prstClr val="black"/>
                </a:solidFill>
                <a:cs typeface="Calibri" pitchFamily="34" charset="0"/>
              </a:rPr>
              <a:t>stages</a:t>
            </a:r>
          </a:p>
          <a:p>
            <a:pPr marL="800100" lvl="3" indent="-34290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GB" sz="1600" dirty="0">
                <a:solidFill>
                  <a:prstClr val="black"/>
                </a:solidFill>
                <a:cs typeface="Calibri" pitchFamily="34" charset="0"/>
              </a:rPr>
              <a:t>from no evidence of DR to the most advanced PDR stages</a:t>
            </a:r>
          </a:p>
        </p:txBody>
      </p:sp>
      <p:sp>
        <p:nvSpPr>
          <p:cNvPr id="7" name="Rectangle 6"/>
          <p:cNvSpPr/>
          <p:nvPr/>
        </p:nvSpPr>
        <p:spPr>
          <a:xfrm>
            <a:off x="2664296" y="4910122"/>
            <a:ext cx="658822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Early Treatment Diabetic Retinopathy Study Research Group.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Ophthalmology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1991; 98(5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Suppl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):786-806</a:t>
            </a:r>
            <a:endParaRPr lang="en-US" sz="1050" b="1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23528" y="2289364"/>
            <a:ext cx="6637332" cy="2658650"/>
            <a:chOff x="467544" y="2136507"/>
            <a:chExt cx="6637332" cy="265865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496"/>
            <a:stretch/>
          </p:blipFill>
          <p:spPr>
            <a:xfrm>
              <a:off x="3767316" y="3867894"/>
              <a:ext cx="3337560" cy="735722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286"/>
            <a:stretch/>
          </p:blipFill>
          <p:spPr bwMode="auto">
            <a:xfrm>
              <a:off x="467544" y="2136507"/>
              <a:ext cx="3338513" cy="2658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81503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0"/>
            <a:ext cx="4572000" cy="4968000"/>
          </a:xfrm>
          <a:prstGeom prst="rect">
            <a:avLst/>
          </a:prstGeom>
        </p:spPr>
      </p:pic>
      <p:pic>
        <p:nvPicPr>
          <p:cNvPr id="8" name="Picture 7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20538"/>
            <a:ext cx="4572000" cy="496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03848" y="4910122"/>
            <a:ext cx="687625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Bowling B (2016).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Kanski’s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Clinical Ophthalmology . A systematic approach (8</a:t>
            </a:r>
            <a:r>
              <a:rPr lang="en-US" sz="1050" i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Edition).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Elsevier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6899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Anatomy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494646" y="627534"/>
            <a:ext cx="21574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339763" y="4876022"/>
            <a:ext cx="684075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Remington LA (2012). </a:t>
            </a:r>
            <a:r>
              <a:rPr lang="en-US" sz="1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Clinical Anatomy and Physiology of the Visual System (3</a:t>
            </a:r>
            <a:r>
              <a:rPr lang="en-US" sz="1000" i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rd</a:t>
            </a:r>
            <a:r>
              <a:rPr lang="en-US" sz="1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Edition). </a:t>
            </a:r>
            <a:r>
              <a:rPr lang="en-US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Elsevier</a:t>
            </a:r>
            <a:r>
              <a:rPr lang="en-US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St. Louis, Missouri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6BD9F4D-F308-4015-AE86-C78273A4BE28}"/>
              </a:ext>
            </a:extLst>
          </p:cNvPr>
          <p:cNvGrpSpPr/>
          <p:nvPr/>
        </p:nvGrpSpPr>
        <p:grpSpPr>
          <a:xfrm>
            <a:off x="0" y="696338"/>
            <a:ext cx="5096256" cy="4251676"/>
            <a:chOff x="1691683" y="721428"/>
            <a:chExt cx="5096256" cy="4251676"/>
          </a:xfrm>
        </p:grpSpPr>
        <p:pic>
          <p:nvPicPr>
            <p:cNvPr id="12" name="Picture 11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07" b="9333"/>
            <a:stretch/>
          </p:blipFill>
          <p:spPr>
            <a:xfrm>
              <a:off x="1691683" y="721428"/>
              <a:ext cx="5096256" cy="4251676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538476D-3C17-4D55-8A2A-EFA3DE38B842}"/>
                </a:ext>
              </a:extLst>
            </p:cNvPr>
            <p:cNvSpPr/>
            <p:nvPr/>
          </p:nvSpPr>
          <p:spPr>
            <a:xfrm>
              <a:off x="5940152" y="3579862"/>
              <a:ext cx="360040" cy="144016"/>
            </a:xfrm>
            <a:prstGeom prst="ellipse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319B03A-61FE-47E6-8864-E72FE1482CDB}"/>
                </a:ext>
              </a:extLst>
            </p:cNvPr>
            <p:cNvSpPr/>
            <p:nvPr/>
          </p:nvSpPr>
          <p:spPr>
            <a:xfrm>
              <a:off x="4067944" y="3867894"/>
              <a:ext cx="360040" cy="144016"/>
            </a:xfrm>
            <a:prstGeom prst="ellipse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A1C623C-8487-4396-9DC5-F16F33C2FF4D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1273" t="2709" r="299" b="2631"/>
          <a:stretch/>
        </p:blipFill>
        <p:spPr>
          <a:xfrm>
            <a:off x="4922812" y="982573"/>
            <a:ext cx="4123916" cy="351856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E2834AE-929D-429C-AB41-A82C43CC29B3}"/>
              </a:ext>
            </a:extLst>
          </p:cNvPr>
          <p:cNvCxnSpPr/>
          <p:nvPr/>
        </p:nvCxnSpPr>
        <p:spPr>
          <a:xfrm>
            <a:off x="4860032" y="721428"/>
            <a:ext cx="0" cy="40825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2AC17B56-285D-44A0-87B0-AABFF39CC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2400" y="1275606"/>
            <a:ext cx="371888" cy="2160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CC11376-046C-447B-8F50-33E4CBB5D1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2400" y="2211710"/>
            <a:ext cx="504056" cy="219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333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 Grading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204160" y="627534"/>
            <a:ext cx="2808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524328" y="4889584"/>
            <a:ext cx="171875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NICE Guidelines 2024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6768" y="771551"/>
            <a:ext cx="9160768" cy="3830526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Generally </a:t>
            </a:r>
          </a:p>
          <a:p>
            <a:pPr marL="800100" lvl="3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for </a:t>
            </a: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first 2 years </a:t>
            </a: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– </a:t>
            </a: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1 per year</a:t>
            </a:r>
          </a:p>
          <a:p>
            <a:pPr marL="1257300" lvl="4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afterwards </a:t>
            </a: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every 1 or 2 years</a:t>
            </a:r>
          </a:p>
          <a:p>
            <a:pPr marL="1714500" lvl="5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depending on </a:t>
            </a: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previous </a:t>
            </a: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screening results</a:t>
            </a:r>
          </a:p>
          <a:p>
            <a:pPr marL="1714500" lvl="5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no retinopathy </a:t>
            </a: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at last two screenings:</a:t>
            </a:r>
          </a:p>
          <a:p>
            <a:pPr marL="2114550" lvl="6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next screening in 2 years</a:t>
            </a:r>
          </a:p>
          <a:p>
            <a:pPr marL="1714500" lvl="5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retinopathy </a:t>
            </a: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detected</a:t>
            </a:r>
          </a:p>
          <a:p>
            <a:pPr marL="2171700" lvl="6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screenings every 1 year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746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Pathophysiology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555776" y="627534"/>
            <a:ext cx="40324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069272" y="4707901"/>
            <a:ext cx="618324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Antonetti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DA, et al.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Engl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J Med 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2012; 366:1227-39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Bowling B (2016).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Kanski’s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Clinical Ophthalmology. A systematic approach (8</a:t>
            </a:r>
            <a:r>
              <a:rPr lang="en-US" sz="1050" i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Edition).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Elsevier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16768" y="771551"/>
            <a:ext cx="9269288" cy="3311153"/>
            <a:chOff x="-16768" y="771549"/>
            <a:chExt cx="9269288" cy="3311153"/>
          </a:xfrm>
        </p:grpSpPr>
        <p:sp>
          <p:nvSpPr>
            <p:cNvPr id="12" name="TextBox 11"/>
            <p:cNvSpPr txBox="1"/>
            <p:nvPr/>
          </p:nvSpPr>
          <p:spPr>
            <a:xfrm>
              <a:off x="-16768" y="771549"/>
              <a:ext cx="9269288" cy="3311153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 marL="342900" lvl="2" indent="-342900" fontAlgn="base">
                <a:lnSpc>
                  <a:spcPct val="150000"/>
                </a:lnSpc>
                <a:spcBef>
                  <a:spcPct val="0"/>
                </a:spcBef>
                <a:spcAft>
                  <a:spcPts val="500"/>
                </a:spcAft>
                <a:buClr>
                  <a:srgbClr val="002060"/>
                </a:buClr>
                <a:buSzPct val="90000"/>
                <a:buFont typeface="Wingdings" pitchFamily="2" charset="2"/>
                <a:buChar char="Ø"/>
              </a:pPr>
              <a:r>
                <a:rPr lang="en-US" b="1" dirty="0">
                  <a:solidFill>
                    <a:prstClr val="black"/>
                  </a:solidFill>
                  <a:cs typeface="Calibri" pitchFamily="34" charset="0"/>
                </a:rPr>
                <a:t>microvascular</a:t>
              </a:r>
              <a:r>
                <a:rPr lang="en-US" dirty="0">
                  <a:solidFill>
                    <a:prstClr val="black"/>
                  </a:solidFill>
                  <a:cs typeface="Calibri" pitchFamily="34" charset="0"/>
                </a:rPr>
                <a:t> disorder by retinal damage due to long-term DM effects</a:t>
              </a:r>
            </a:p>
            <a:p>
              <a:pPr marL="800100" lvl="3" indent="-342900" fontAlgn="base">
                <a:lnSpc>
                  <a:spcPct val="150000"/>
                </a:lnSpc>
                <a:spcBef>
                  <a:spcPct val="0"/>
                </a:spcBef>
                <a:spcAft>
                  <a:spcPts val="500"/>
                </a:spcAft>
                <a:buClr>
                  <a:srgbClr val="002060"/>
                </a:buClr>
                <a:buSzPct val="90000"/>
                <a:buFont typeface="Arial" pitchFamily="34" charset="0"/>
                <a:buChar char="•"/>
              </a:pPr>
              <a:r>
                <a:rPr lang="en-US" sz="1600" dirty="0">
                  <a:solidFill>
                    <a:prstClr val="black"/>
                  </a:solidFill>
                  <a:cs typeface="Calibri" pitchFamily="34" charset="0"/>
                </a:rPr>
                <a:t>damage to </a:t>
              </a:r>
              <a:r>
                <a:rPr lang="en-US" sz="1600" dirty="0" err="1">
                  <a:solidFill>
                    <a:prstClr val="black"/>
                  </a:solidFill>
                  <a:cs typeface="Calibri" pitchFamily="34" charset="0"/>
                </a:rPr>
                <a:t>precapillary</a:t>
              </a:r>
              <a:r>
                <a:rPr lang="en-US" sz="1600" dirty="0">
                  <a:solidFill>
                    <a:prstClr val="black"/>
                  </a:solidFill>
                  <a:cs typeface="Calibri" pitchFamily="34" charset="0"/>
                </a:rPr>
                <a:t> </a:t>
              </a:r>
              <a:r>
                <a:rPr lang="en-US" sz="1600" b="1" dirty="0">
                  <a:solidFill>
                    <a:prstClr val="black"/>
                  </a:solidFill>
                  <a:cs typeface="Calibri" pitchFamily="34" charset="0"/>
                </a:rPr>
                <a:t>arterioles</a:t>
              </a:r>
              <a:r>
                <a:rPr lang="en-US" sz="1600" dirty="0">
                  <a:solidFill>
                    <a:prstClr val="black"/>
                  </a:solidFill>
                  <a:cs typeface="Calibri" pitchFamily="34" charset="0"/>
                </a:rPr>
                <a:t>, </a:t>
              </a:r>
              <a:r>
                <a:rPr lang="en-US" sz="1600" b="1" dirty="0">
                  <a:solidFill>
                    <a:prstClr val="black"/>
                  </a:solidFill>
                  <a:cs typeface="Calibri" pitchFamily="34" charset="0"/>
                </a:rPr>
                <a:t>capillaries</a:t>
              </a:r>
              <a:r>
                <a:rPr lang="en-US" sz="1600" dirty="0">
                  <a:solidFill>
                    <a:prstClr val="black"/>
                  </a:solidFill>
                  <a:cs typeface="Calibri" pitchFamily="34" charset="0"/>
                </a:rPr>
                <a:t> and </a:t>
              </a:r>
              <a:r>
                <a:rPr lang="en-US" sz="1600" b="1" dirty="0" err="1">
                  <a:solidFill>
                    <a:prstClr val="black"/>
                  </a:solidFill>
                  <a:cs typeface="Calibri" pitchFamily="34" charset="0"/>
                </a:rPr>
                <a:t>venules</a:t>
              </a:r>
              <a:endParaRPr lang="en-US" sz="1600" b="1" dirty="0">
                <a:solidFill>
                  <a:prstClr val="black"/>
                </a:solidFill>
                <a:cs typeface="Calibri" pitchFamily="34" charset="0"/>
              </a:endParaRPr>
            </a:p>
            <a:p>
              <a:pPr marL="342900" lvl="2" indent="-342900" fontAlgn="base">
                <a:lnSpc>
                  <a:spcPct val="150000"/>
                </a:lnSpc>
                <a:spcBef>
                  <a:spcPct val="0"/>
                </a:spcBef>
                <a:spcAft>
                  <a:spcPts val="500"/>
                </a:spcAft>
                <a:buClr>
                  <a:srgbClr val="002060"/>
                </a:buClr>
                <a:buSzPct val="90000"/>
                <a:buFont typeface="Wingdings" pitchFamily="2" charset="2"/>
                <a:buChar char="Ø"/>
              </a:pPr>
              <a:r>
                <a:rPr lang="en-US" dirty="0">
                  <a:solidFill>
                    <a:prstClr val="black"/>
                  </a:solidFill>
                  <a:cs typeface="Calibri" pitchFamily="34" charset="0"/>
                </a:rPr>
                <a:t>small blood vessels particularly vulnerable to damage from </a:t>
              </a:r>
              <a:r>
                <a:rPr lang="en-US" b="1" dirty="0">
                  <a:solidFill>
                    <a:prstClr val="black"/>
                  </a:solidFill>
                  <a:cs typeface="Calibri" pitchFamily="34" charset="0"/>
                </a:rPr>
                <a:t>↑↑ </a:t>
              </a:r>
              <a:r>
                <a:rPr lang="en-US" dirty="0" err="1">
                  <a:solidFill>
                    <a:prstClr val="black"/>
                  </a:solidFill>
                  <a:cs typeface="Calibri" pitchFamily="34" charset="0"/>
                </a:rPr>
                <a:t>Glu</a:t>
              </a:r>
              <a:endParaRPr lang="en-US" dirty="0">
                <a:solidFill>
                  <a:prstClr val="black"/>
                </a:solidFill>
                <a:cs typeface="Calibri" pitchFamily="34" charset="0"/>
              </a:endParaRPr>
            </a:p>
            <a:p>
              <a:pPr marL="342900" lvl="2" indent="-342900" fontAlgn="base">
                <a:lnSpc>
                  <a:spcPct val="150000"/>
                </a:lnSpc>
                <a:spcBef>
                  <a:spcPct val="0"/>
                </a:spcBef>
                <a:spcAft>
                  <a:spcPts val="500"/>
                </a:spcAft>
                <a:buClr>
                  <a:srgbClr val="002060"/>
                </a:buClr>
                <a:buSzPct val="90000"/>
                <a:buFont typeface="Wingdings" pitchFamily="2" charset="2"/>
                <a:buChar char="Ø"/>
              </a:pPr>
              <a:r>
                <a:rPr lang="en-US" dirty="0">
                  <a:solidFill>
                    <a:prstClr val="black"/>
                  </a:solidFill>
                  <a:cs typeface="Calibri" pitchFamily="34" charset="0"/>
                </a:rPr>
                <a:t>direct </a:t>
              </a:r>
              <a:r>
                <a:rPr lang="en-US" dirty="0" err="1">
                  <a:solidFill>
                    <a:prstClr val="black"/>
                  </a:solidFill>
                  <a:cs typeface="Calibri" pitchFamily="34" charset="0"/>
                </a:rPr>
                <a:t>hyperglycaemic</a:t>
              </a:r>
              <a:r>
                <a:rPr lang="en-US" dirty="0">
                  <a:solidFill>
                    <a:prstClr val="black"/>
                  </a:solidFill>
                  <a:cs typeface="Calibri" pitchFamily="34" charset="0"/>
                </a:rPr>
                <a:t> effects on retinal cells possibly implicated</a:t>
              </a:r>
            </a:p>
            <a:p>
              <a:pPr marL="342900" lvl="2" indent="-342900" fontAlgn="base">
                <a:lnSpc>
                  <a:spcPct val="150000"/>
                </a:lnSpc>
                <a:spcBef>
                  <a:spcPct val="0"/>
                </a:spcBef>
                <a:spcAft>
                  <a:spcPts val="500"/>
                </a:spcAft>
                <a:buClr>
                  <a:srgbClr val="002060"/>
                </a:buClr>
                <a:buSzPct val="90000"/>
                <a:buFont typeface="Wingdings" pitchFamily="2" charset="2"/>
                <a:buChar char="Ø"/>
              </a:pPr>
              <a:r>
                <a:rPr lang="en-US" dirty="0">
                  <a:solidFill>
                    <a:prstClr val="black"/>
                  </a:solidFill>
                  <a:cs typeface="Calibri" pitchFamily="34" charset="0"/>
                </a:rPr>
                <a:t>DR initial damage to</a:t>
              </a:r>
            </a:p>
            <a:p>
              <a:pPr marL="800100" lvl="3" indent="-342900" fontAlgn="base">
                <a:spcBef>
                  <a:spcPct val="0"/>
                </a:spcBef>
                <a:spcAft>
                  <a:spcPts val="500"/>
                </a:spcAft>
                <a:buClr>
                  <a:srgbClr val="002060"/>
                </a:buClr>
                <a:buSzPct val="90000"/>
                <a:buFont typeface="Arial" pitchFamily="34" charset="0"/>
                <a:buChar char="•"/>
              </a:pPr>
              <a:r>
                <a:rPr lang="en-US" sz="1600" dirty="0" err="1">
                  <a:solidFill>
                    <a:prstClr val="black"/>
                  </a:solidFill>
                  <a:cs typeface="Calibri" pitchFamily="34" charset="0"/>
                </a:rPr>
                <a:t>pericytes</a:t>
              </a:r>
              <a:r>
                <a:rPr lang="en-US" sz="1600" dirty="0">
                  <a:solidFill>
                    <a:prstClr val="black"/>
                  </a:solidFill>
                  <a:cs typeface="Calibri" pitchFamily="34" charset="0"/>
                </a:rPr>
                <a:t> </a:t>
              </a:r>
            </a:p>
            <a:p>
              <a:pPr marL="800100" lvl="3" indent="-342900" fontAlgn="base">
                <a:spcBef>
                  <a:spcPct val="0"/>
                </a:spcBef>
                <a:spcAft>
                  <a:spcPts val="500"/>
                </a:spcAft>
                <a:buClr>
                  <a:srgbClr val="002060"/>
                </a:buClr>
                <a:buSzPct val="90000"/>
                <a:buFont typeface="Arial" pitchFamily="34" charset="0"/>
                <a:buChar char="•"/>
              </a:pPr>
              <a:r>
                <a:rPr lang="en-US" sz="1600" dirty="0">
                  <a:solidFill>
                    <a:prstClr val="black"/>
                  </a:solidFill>
                  <a:cs typeface="Calibri" pitchFamily="34" charset="0"/>
                </a:rPr>
                <a:t>endothelial cells </a:t>
              </a:r>
            </a:p>
            <a:p>
              <a:pPr marL="800100" lvl="3" indent="-342900" fontAlgn="base">
                <a:spcBef>
                  <a:spcPct val="0"/>
                </a:spcBef>
                <a:spcAft>
                  <a:spcPts val="1200"/>
                </a:spcAft>
                <a:buClr>
                  <a:srgbClr val="002060"/>
                </a:buClr>
                <a:buSzPct val="90000"/>
                <a:buFont typeface="Arial" pitchFamily="34" charset="0"/>
                <a:buChar char="•"/>
              </a:pPr>
              <a:r>
                <a:rPr lang="en-US" sz="1600" dirty="0">
                  <a:solidFill>
                    <a:prstClr val="black"/>
                  </a:solidFill>
                  <a:cs typeface="Calibri" pitchFamily="34" charset="0"/>
                </a:rPr>
                <a:t>vascular basal lamina (thickening)</a:t>
              </a:r>
            </a:p>
          </p:txBody>
        </p:sp>
        <p:sp>
          <p:nvSpPr>
            <p:cNvPr id="2" name="Right Brace 1"/>
            <p:cNvSpPr/>
            <p:nvPr/>
          </p:nvSpPr>
          <p:spPr>
            <a:xfrm>
              <a:off x="4283968" y="3219822"/>
              <a:ext cx="288032" cy="702462"/>
            </a:xfrm>
            <a:prstGeom prst="rightBrace">
              <a:avLst>
                <a:gd name="adj1" fmla="val 21785"/>
                <a:gd name="adj2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black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572000" y="3435846"/>
              <a:ext cx="28083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solidFill>
                    <a:prstClr val="black"/>
                  </a:solidFill>
                  <a:highlight>
                    <a:srgbClr val="FFFF00"/>
                  </a:highlight>
                </a:rPr>
                <a:t>disruption of inner BRB</a:t>
              </a:r>
              <a:endParaRPr lang="el-GR" sz="1600" b="1" dirty="0">
                <a:solidFill>
                  <a:prstClr val="black"/>
                </a:solidFill>
                <a:highlight>
                  <a:srgbClr val="FFFF00"/>
                </a:highlight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32306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Pathophysiology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555776" y="627534"/>
            <a:ext cx="40324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6768" y="771556"/>
            <a:ext cx="9144000" cy="3698438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NPDR</a:t>
            </a:r>
          </a:p>
          <a:p>
            <a:pPr marL="800100" lvl="3" indent="-342900" fontAlgn="base">
              <a:spcBef>
                <a:spcPts val="60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increased vascular permeability/</a:t>
            </a: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capillary leakage </a:t>
            </a:r>
          </a:p>
          <a:p>
            <a:pPr marL="800100" lvl="3" indent="-342900" fontAlgn="base">
              <a:spcBef>
                <a:spcPts val="60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capillary occlusion →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non perfusion </a:t>
            </a: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→ retinal ischemia</a:t>
            </a: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PDR</a:t>
            </a: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 </a:t>
            </a:r>
          </a:p>
          <a:p>
            <a:pPr marL="800100" lvl="3" indent="-342900" fontAlgn="base">
              <a:spcBef>
                <a:spcPts val="60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neovascularization 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due to retinal ischemia</a:t>
            </a:r>
          </a:p>
          <a:p>
            <a:pPr marL="1257300" lvl="4" indent="-342900" fontAlgn="base">
              <a:spcBef>
                <a:spcPts val="60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≥ ¼ of the retina non-perfused before neovascularization</a:t>
            </a:r>
          </a:p>
          <a:p>
            <a:pPr marL="800100" lvl="3" indent="-342900" fontAlgn="base">
              <a:spcBef>
                <a:spcPts val="60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new abnormal vessels may </a:t>
            </a:r>
          </a:p>
          <a:p>
            <a:pPr marL="1257300" lvl="4" indent="-342900" fontAlgn="base">
              <a:spcBef>
                <a:spcPts val="60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bleed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into the vitreous </a:t>
            </a:r>
          </a:p>
          <a:p>
            <a:pPr marL="1257300" lvl="4" indent="-342900" fontAlgn="base">
              <a:spcBef>
                <a:spcPts val="60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cause a </a:t>
            </a:r>
            <a:r>
              <a:rPr lang="en-US" sz="1600" b="1" dirty="0" err="1">
                <a:solidFill>
                  <a:prstClr val="black"/>
                </a:solidFill>
                <a:cs typeface="Calibri" pitchFamily="34" charset="0"/>
              </a:rPr>
              <a:t>tractional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</a:t>
            </a: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retinal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</a:t>
            </a: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detachment</a:t>
            </a:r>
          </a:p>
        </p:txBody>
      </p:sp>
      <p:sp>
        <p:nvSpPr>
          <p:cNvPr id="10" name="Rectangle 9"/>
          <p:cNvSpPr/>
          <p:nvPr/>
        </p:nvSpPr>
        <p:spPr>
          <a:xfrm>
            <a:off x="3157956" y="4566435"/>
            <a:ext cx="5969276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Wong TY, et al. 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Ophthalmology</a:t>
            </a: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2018; 125:1608-22</a:t>
            </a:r>
          </a:p>
          <a:p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Solomon SD, et al. 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Diabetes Care</a:t>
            </a: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2017; 40:412-8.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Bowling B (2016).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Kanski’s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Clinical Ophthalmology. A systematic approach (8</a:t>
            </a:r>
            <a:r>
              <a:rPr lang="en-US" sz="1050" i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Edition).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Elsevier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6772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Pathophysiology NPDR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835696" y="627534"/>
            <a:ext cx="558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6768" y="627550"/>
            <a:ext cx="9144000" cy="4919093"/>
          </a:xfrm>
          <a:prstGeom prst="rect">
            <a:avLst/>
          </a:prstGeom>
          <a:noFill/>
        </p:spPr>
        <p:txBody>
          <a:bodyPr wrap="square" lIns="91431" tIns="45715" rIns="91431" bIns="45715" numCol="2" rtlCol="0">
            <a:spAutoFit/>
          </a:bodyPr>
          <a:lstStyle/>
          <a:p>
            <a:pPr marL="0" lvl="2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</a:pPr>
            <a:r>
              <a:rPr lang="en-US" b="1" u="sng" dirty="0">
                <a:solidFill>
                  <a:prstClr val="black"/>
                </a:solidFill>
                <a:cs typeface="Calibri" pitchFamily="34" charset="0"/>
              </a:rPr>
              <a:t>Hyperglycemia</a:t>
            </a:r>
            <a:r>
              <a:rPr lang="en-US" u="sng" dirty="0">
                <a:solidFill>
                  <a:prstClr val="black"/>
                </a:solidFill>
                <a:cs typeface="Calibri" pitchFamily="34" charset="0"/>
              </a:rPr>
              <a:t> 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advanced </a:t>
            </a:r>
            <a:r>
              <a:rPr lang="en-US" sz="1600" dirty="0" err="1">
                <a:solidFill>
                  <a:prstClr val="black"/>
                </a:solidFill>
                <a:cs typeface="Calibri" pitchFamily="34" charset="0"/>
              </a:rPr>
              <a:t>glycation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end products (</a:t>
            </a: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AGEs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) formation </a:t>
            </a:r>
            <a:endParaRPr lang="en-US" sz="1400" dirty="0">
              <a:solidFill>
                <a:prstClr val="black"/>
              </a:solidFill>
              <a:cs typeface="Calibri" pitchFamily="34" charset="0"/>
            </a:endParaRPr>
          </a:p>
          <a:p>
            <a:pPr marL="1200150" lvl="4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b="1" u="sng" dirty="0">
                <a:solidFill>
                  <a:prstClr val="black"/>
                </a:solidFill>
                <a:cs typeface="Calibri" pitchFamily="34" charset="0"/>
              </a:rPr>
              <a:t>endothelial damage </a:t>
            </a:r>
            <a:endParaRPr lang="en-US" sz="1600" b="1" dirty="0">
              <a:solidFill>
                <a:prstClr val="black"/>
              </a:solidFill>
              <a:cs typeface="Calibri" pitchFamily="34" charset="0"/>
            </a:endParaRPr>
          </a:p>
          <a:p>
            <a:pPr marL="1657350" lvl="5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dirty="0" err="1">
                <a:solidFill>
                  <a:prstClr val="black"/>
                </a:solidFill>
                <a:cs typeface="Calibri" pitchFamily="34" charset="0"/>
              </a:rPr>
              <a:t>microaneurysms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</a:t>
            </a:r>
          </a:p>
          <a:p>
            <a:pPr marL="2114550" lvl="6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§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retinal hemorrhages</a:t>
            </a:r>
          </a:p>
          <a:p>
            <a:pPr marL="2114550" lvl="6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§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leakage &amp; exudates</a:t>
            </a:r>
          </a:p>
          <a:p>
            <a:pPr marL="720725" lvl="2" indent="-2730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US" sz="1600" dirty="0">
              <a:solidFill>
                <a:prstClr val="black"/>
              </a:solidFill>
              <a:cs typeface="Calibri" pitchFamily="34" charset="0"/>
            </a:endParaRPr>
          </a:p>
          <a:p>
            <a:pPr marL="720725" lvl="2" indent="-2730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US" sz="1600" dirty="0">
              <a:solidFill>
                <a:prstClr val="black"/>
              </a:solidFill>
              <a:cs typeface="Calibri" pitchFamily="34" charset="0"/>
            </a:endParaRPr>
          </a:p>
          <a:p>
            <a:pPr marL="720725" lvl="2" indent="-2730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US" sz="1600" dirty="0">
              <a:solidFill>
                <a:prstClr val="black"/>
              </a:solidFill>
              <a:cs typeface="Calibri" pitchFamily="34" charset="0"/>
            </a:endParaRPr>
          </a:p>
          <a:p>
            <a:pPr marL="720725" lvl="2" indent="-2730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US" sz="1600" dirty="0">
              <a:solidFill>
                <a:prstClr val="black"/>
              </a:solidFill>
              <a:cs typeface="Calibri" pitchFamily="34" charset="0"/>
            </a:endParaRPr>
          </a:p>
          <a:p>
            <a:pPr marL="720725" lvl="2" indent="-2730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US" sz="1600" dirty="0">
              <a:solidFill>
                <a:prstClr val="black"/>
              </a:solidFill>
              <a:cs typeface="Calibri" pitchFamily="34" charset="0"/>
            </a:endParaRPr>
          </a:p>
          <a:p>
            <a:pPr marL="720725" lvl="2" indent="-2730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activated leukocyte adhering </a:t>
            </a:r>
          </a:p>
          <a:p>
            <a:pPr marL="1200150" lvl="4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capillary occlusion </a:t>
            </a:r>
          </a:p>
          <a:p>
            <a:pPr marL="1657350" lvl="5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retinal ischemia</a:t>
            </a:r>
          </a:p>
          <a:p>
            <a:pPr marL="1657350" lvl="5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infarction of the nerve fiber layer</a:t>
            </a:r>
          </a:p>
          <a:p>
            <a:pPr marL="2171700" lvl="6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§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cotton-wool spots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7632" y="4728122"/>
            <a:ext cx="352839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Wong TY, et al. 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Ophthalmology</a:t>
            </a: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2018; 125:1608-22</a:t>
            </a:r>
          </a:p>
          <a:p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Fu X, et al. </a:t>
            </a:r>
            <a:r>
              <a:rPr lang="en-GB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PLoS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Comput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Biol</a:t>
            </a: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2016; 12:e1004932 </a:t>
            </a:r>
            <a:endParaRPr lang="en-US" sz="1050" b="1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665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Pathophysiology DME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907704" y="627534"/>
            <a:ext cx="536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25312" y="1995693"/>
            <a:ext cx="9144000" cy="2287796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inner BRB breakdown</a:t>
            </a:r>
          </a:p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increased vascular permeability 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fluid leaking into the retina (</a:t>
            </a: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DME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)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hard exudates</a:t>
            </a:r>
          </a:p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1</a:t>
            </a:r>
            <a:r>
              <a:rPr lang="en-US" sz="1600" baseline="30000" dirty="0">
                <a:solidFill>
                  <a:prstClr val="black"/>
                </a:solidFill>
                <a:cs typeface="Calibri" pitchFamily="34" charset="0"/>
              </a:rPr>
              <a:t>st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cause of vision loss in T2DM</a:t>
            </a:r>
          </a:p>
        </p:txBody>
      </p:sp>
      <p:sp>
        <p:nvSpPr>
          <p:cNvPr id="2" name="Rectangle 1"/>
          <p:cNvSpPr/>
          <p:nvPr/>
        </p:nvSpPr>
        <p:spPr>
          <a:xfrm>
            <a:off x="17704" y="792212"/>
            <a:ext cx="9126296" cy="1051570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0" lvl="2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chronic inflammation</a:t>
            </a:r>
            <a:r>
              <a:rPr lang="en-US" b="1" dirty="0">
                <a:solidFill>
                  <a:prstClr val="black"/>
                </a:solidFill>
                <a:highlight>
                  <a:srgbClr val="FFFF00"/>
                </a:highlight>
                <a:cs typeface="Calibri" pitchFamily="34" charset="0"/>
              </a:rPr>
              <a:t>                               </a:t>
            </a: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US" dirty="0">
              <a:solidFill>
                <a:prstClr val="black"/>
              </a:solidFill>
              <a:cs typeface="Calibri" pitchFamily="34" charset="0"/>
            </a:endParaRPr>
          </a:p>
          <a:p>
            <a:pPr marL="0" lvl="2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      endothelial damage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907704" y="1203598"/>
            <a:ext cx="4032448" cy="720080"/>
            <a:chOff x="1619672" y="1203598"/>
            <a:chExt cx="4032448" cy="72008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19672" y="1203598"/>
              <a:ext cx="2016224" cy="72008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3635896" y="1203598"/>
              <a:ext cx="2016224" cy="72008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5787632" y="4728122"/>
            <a:ext cx="352839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Wong TY, et al. 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Ophthalmology</a:t>
            </a: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2018; 125:1608-22</a:t>
            </a:r>
          </a:p>
          <a:p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Fu X, et al. </a:t>
            </a:r>
            <a:r>
              <a:rPr lang="en-GB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PLoS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Comput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Biol</a:t>
            </a: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2016; 12:e1004932 </a:t>
            </a:r>
            <a:endParaRPr lang="en-US" sz="1050" b="1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5921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Pathophysiology DME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907704" y="627534"/>
            <a:ext cx="536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3ECE01-A6F4-45C6-8478-404923FD37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21" b="2530"/>
          <a:stretch/>
        </p:blipFill>
        <p:spPr>
          <a:xfrm>
            <a:off x="2195736" y="698681"/>
            <a:ext cx="3721621" cy="43933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33816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Pathophysiology PDR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979712" y="627534"/>
            <a:ext cx="522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6768" y="771549"/>
            <a:ext cx="9144000" cy="3990826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lvl="2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chronic retinal ischemia</a:t>
            </a:r>
          </a:p>
          <a:p>
            <a:pPr marL="541338" lvl="3" indent="-182563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release of pro-</a:t>
            </a:r>
            <a:r>
              <a:rPr lang="en-US" sz="1600" dirty="0" err="1">
                <a:solidFill>
                  <a:prstClr val="black"/>
                </a:solidFill>
                <a:cs typeface="Calibri" pitchFamily="34" charset="0"/>
              </a:rPr>
              <a:t>angiogenic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factors (mainly </a:t>
            </a: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VEGF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)</a:t>
            </a:r>
          </a:p>
          <a:p>
            <a:pPr marL="898525" lvl="4" indent="-182563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  <a:tabLst>
                <a:tab pos="898525" algn="l"/>
              </a:tabLst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neovascularization to bypass damaged retinal blood vessels</a:t>
            </a:r>
          </a:p>
          <a:p>
            <a:pPr marL="1257300" lvl="5" indent="-182563" fontAlgn="base">
              <a:spcBef>
                <a:spcPts val="60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adjacent to non-perfused retinal areas (</a:t>
            </a: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NVE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)</a:t>
            </a:r>
          </a:p>
          <a:p>
            <a:pPr marL="1257300" lvl="5" indent="-182563" fontAlgn="base">
              <a:spcBef>
                <a:spcPts val="60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optic disk (</a:t>
            </a: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NVD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)</a:t>
            </a:r>
          </a:p>
          <a:p>
            <a:pPr marL="1257300" lvl="5" indent="-182563" fontAlgn="base">
              <a:spcBef>
                <a:spcPts val="60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iris (</a:t>
            </a: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NVI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)</a:t>
            </a:r>
          </a:p>
          <a:p>
            <a:pPr marL="898525" lvl="4" indent="-182563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new vessels</a:t>
            </a:r>
          </a:p>
          <a:p>
            <a:pPr marL="1254125" lvl="5" indent="-179388" fontAlgn="base">
              <a:spcBef>
                <a:spcPts val="60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immature, fragile, permeable, bleed very easily</a:t>
            </a:r>
          </a:p>
          <a:p>
            <a:pPr marL="1254125" lvl="5" indent="-179388" fontAlgn="base">
              <a:spcBef>
                <a:spcPts val="60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GB" sz="1600" dirty="0">
                <a:solidFill>
                  <a:prstClr val="black"/>
                </a:solidFill>
                <a:cs typeface="Calibri" pitchFamily="34" charset="0"/>
              </a:rPr>
              <a:t>responsible for 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vitreous hemorrhage, </a:t>
            </a:r>
            <a:r>
              <a:rPr lang="en-US" sz="1600" dirty="0" err="1">
                <a:solidFill>
                  <a:prstClr val="black"/>
                </a:solidFill>
                <a:cs typeface="Calibri" pitchFamily="34" charset="0"/>
              </a:rPr>
              <a:t>tractional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retinal detachment, neovascular glaucoma</a:t>
            </a:r>
          </a:p>
        </p:txBody>
      </p:sp>
      <p:sp>
        <p:nvSpPr>
          <p:cNvPr id="6" name="Rectangle 5"/>
          <p:cNvSpPr/>
          <p:nvPr/>
        </p:nvSpPr>
        <p:spPr>
          <a:xfrm>
            <a:off x="4580504" y="4728002"/>
            <a:ext cx="546410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Wang W, et al.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Int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J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Mol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Sci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2018; 19(6)</a:t>
            </a:r>
          </a:p>
          <a:p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Falcão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M, et al.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Open Circulation &amp; Vascular Journal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2012; 3:30-42</a:t>
            </a:r>
            <a:endParaRPr lang="en-US" sz="1050" b="1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9501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Pathological Processes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835936" y="627534"/>
            <a:ext cx="55443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6768" y="771559"/>
            <a:ext cx="9144000" cy="322651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342900" lvl="2" indent="-342900" fontAlgn="base">
              <a:lnSpc>
                <a:spcPct val="20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+mj-lt"/>
              <a:buAutoNum type="arabicPeriod"/>
            </a:pPr>
            <a:r>
              <a:rPr lang="en-US" sz="2000" b="1" dirty="0">
                <a:solidFill>
                  <a:srgbClr val="FF0000"/>
                </a:solidFill>
                <a:cs typeface="Calibri" pitchFamily="34" charset="0"/>
              </a:rPr>
              <a:t>Hyperglycemia and the regulation of metabolic pathways</a:t>
            </a:r>
          </a:p>
          <a:p>
            <a:pPr marL="342900" lvl="2" indent="-342900" fontAlgn="base">
              <a:lnSpc>
                <a:spcPct val="20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+mj-lt"/>
              <a:buAutoNum type="arabicPeriod"/>
            </a:pPr>
            <a:r>
              <a:rPr lang="en-US" sz="2000" b="1" dirty="0">
                <a:solidFill>
                  <a:prstClr val="black"/>
                </a:solidFill>
                <a:cs typeface="Calibri" pitchFamily="34" charset="0"/>
              </a:rPr>
              <a:t>Inflammation</a:t>
            </a:r>
          </a:p>
          <a:p>
            <a:pPr marL="342900" lvl="2" indent="-342900" fontAlgn="base">
              <a:lnSpc>
                <a:spcPct val="20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+mj-lt"/>
              <a:buAutoNum type="arabicPeriod"/>
            </a:pPr>
            <a:r>
              <a:rPr lang="en-US" sz="2000" b="1" dirty="0">
                <a:solidFill>
                  <a:prstClr val="black"/>
                </a:solidFill>
                <a:cs typeface="Calibri" pitchFamily="34" charset="0"/>
              </a:rPr>
              <a:t>Oxidative stress</a:t>
            </a:r>
          </a:p>
          <a:p>
            <a:pPr marL="342900" lvl="2" indent="-342900" fontAlgn="base">
              <a:lnSpc>
                <a:spcPct val="20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+mj-lt"/>
              <a:buAutoNum type="arabicPeriod"/>
            </a:pPr>
            <a:r>
              <a:rPr lang="en-US" sz="2000" b="1" dirty="0">
                <a:solidFill>
                  <a:prstClr val="black"/>
                </a:solidFill>
                <a:cs typeface="Calibri" pitchFamily="34" charset="0"/>
              </a:rPr>
              <a:t>Vascular abnormalities and angiogenesis pathways</a:t>
            </a: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+mj-lt"/>
              <a:buAutoNum type="arabicPeriod"/>
            </a:pPr>
            <a:endParaRPr lang="en-US" dirty="0">
              <a:solidFill>
                <a:prstClr val="black"/>
              </a:solidFill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661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Hyperglycemia &amp; metabolic pathways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95536" y="627534"/>
            <a:ext cx="835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6768" y="771565"/>
            <a:ext cx="9144000" cy="4006215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lvl="2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chronic</a:t>
            </a: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 and </a:t>
            </a: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excessive</a:t>
            </a: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hyperglycemia</a:t>
            </a: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→ </a:t>
            </a: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alternative </a:t>
            </a:r>
            <a:r>
              <a:rPr lang="en-US" dirty="0" err="1">
                <a:solidFill>
                  <a:prstClr val="black"/>
                </a:solidFill>
                <a:cs typeface="Calibri" pitchFamily="34" charset="0"/>
              </a:rPr>
              <a:t>Glu</a:t>
            </a: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 metabolism pathways</a:t>
            </a:r>
          </a:p>
          <a:p>
            <a:pPr marL="285750" lvl="2" indent="-285750" fontAlgn="base">
              <a:spcBef>
                <a:spcPts val="60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b="1" dirty="0" err="1">
                <a:solidFill>
                  <a:prstClr val="black"/>
                </a:solidFill>
                <a:cs typeface="Calibri" pitchFamily="34" charset="0"/>
              </a:rPr>
              <a:t>polyol</a:t>
            </a: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 pathway - AGEs formation - PKC activation - </a:t>
            </a:r>
            <a:r>
              <a:rPr lang="en-US" b="1" dirty="0" err="1">
                <a:solidFill>
                  <a:prstClr val="black"/>
                </a:solidFill>
                <a:cs typeface="Calibri" pitchFamily="34" charset="0"/>
              </a:rPr>
              <a:t>hexosamine</a:t>
            </a: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 pathway flux 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activation of </a:t>
            </a: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cytokines</a:t>
            </a: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 and </a:t>
            </a: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growth factors (VEGF)</a:t>
            </a:r>
          </a:p>
          <a:p>
            <a:pPr marL="1200150" lvl="4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endothelial dysfunction / inner BRB breakdown</a:t>
            </a:r>
          </a:p>
          <a:p>
            <a:pPr marL="1200150" lvl="4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increased vascular permeability</a:t>
            </a:r>
          </a:p>
          <a:p>
            <a:pPr marL="1200150" lvl="4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microvascular occlusion</a:t>
            </a:r>
          </a:p>
          <a:p>
            <a:pPr marL="1657350" lvl="5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§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retinal ischemia </a:t>
            </a:r>
          </a:p>
          <a:p>
            <a:pPr marL="2114550" lvl="6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65000"/>
              <a:buFont typeface="Wingdings" pitchFamily="2" charset="2"/>
              <a:buChar char="v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IRMAs</a:t>
            </a:r>
          </a:p>
          <a:p>
            <a:pPr marL="2114550" lvl="6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65000"/>
              <a:buFont typeface="Wingdings" pitchFamily="2" charset="2"/>
              <a:buChar char="v"/>
            </a:pPr>
            <a:r>
              <a:rPr lang="en-US" sz="1600" b="1" u="sng" dirty="0">
                <a:solidFill>
                  <a:prstClr val="black"/>
                </a:solidFill>
                <a:cs typeface="Calibri" pitchFamily="34" charset="0"/>
              </a:rPr>
              <a:t>neovascularization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20072" y="4878904"/>
            <a:ext cx="403244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Whitehead M, et al.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Expert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Opin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Biol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Ther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2018; 18:1257-70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5287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" t="4943" r="2801" b="5087"/>
          <a:stretch/>
        </p:blipFill>
        <p:spPr bwMode="auto">
          <a:xfrm>
            <a:off x="4716016" y="1707657"/>
            <a:ext cx="4386114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467544" y="627534"/>
            <a:ext cx="82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6768" y="771549"/>
            <a:ext cx="9144000" cy="4206270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lvl="2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The </a:t>
            </a:r>
            <a:r>
              <a:rPr lang="en-US" b="1" dirty="0" err="1">
                <a:solidFill>
                  <a:prstClr val="black"/>
                </a:solidFill>
                <a:cs typeface="Calibri" pitchFamily="34" charset="0"/>
              </a:rPr>
              <a:t>Polyol</a:t>
            </a: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 Pathway</a:t>
            </a:r>
          </a:p>
          <a:p>
            <a:pPr marL="266700" lvl="2" indent="-2667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excess </a:t>
            </a:r>
            <a:r>
              <a:rPr lang="en-US" dirty="0" err="1">
                <a:solidFill>
                  <a:prstClr val="black"/>
                </a:solidFill>
                <a:cs typeface="Calibri" pitchFamily="34" charset="0"/>
              </a:rPr>
              <a:t>Glu</a:t>
            </a: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 is metabolized via the </a:t>
            </a:r>
            <a:r>
              <a:rPr lang="en-US" b="1" dirty="0" err="1">
                <a:solidFill>
                  <a:prstClr val="black"/>
                </a:solidFill>
                <a:cs typeface="Calibri" pitchFamily="34" charset="0"/>
              </a:rPr>
              <a:t>polyol</a:t>
            </a: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 pathway </a:t>
            </a: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to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sorbitol</a:t>
            </a:r>
          </a:p>
          <a:p>
            <a:pPr marL="1200150" lvl="4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intracellular accumulation</a:t>
            </a:r>
          </a:p>
          <a:p>
            <a:pPr marL="1200150" lvl="4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osmotic damage → cellular death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fructose 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b="1" dirty="0" err="1">
                <a:solidFill>
                  <a:prstClr val="black"/>
                </a:solidFill>
                <a:cs typeface="Calibri" pitchFamily="34" charset="0"/>
              </a:rPr>
              <a:t>deoxyglucosone</a:t>
            </a:r>
            <a:endParaRPr lang="en-US" dirty="0">
              <a:solidFill>
                <a:prstClr val="black"/>
              </a:solidFill>
              <a:cs typeface="Calibri" pitchFamily="34" charset="0"/>
            </a:endParaRPr>
          </a:p>
          <a:p>
            <a:pPr marL="266700" lvl="3" indent="-2667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↓ </a:t>
            </a: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NADPH availability </a:t>
            </a:r>
          </a:p>
          <a:p>
            <a:pPr marL="742950" lvl="4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↑ 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sensitivity of affected cells to oxidative stress</a:t>
            </a: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9952" y="-20533"/>
            <a:ext cx="9144000" cy="774865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en-US" sz="3600" dirty="0">
                <a:solidFill>
                  <a:srgbClr val="464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Hyperglycemia &amp; metabolic pathways</a:t>
            </a:r>
          </a:p>
        </p:txBody>
      </p:sp>
      <p:sp>
        <p:nvSpPr>
          <p:cNvPr id="3" name="Right Brace 2"/>
          <p:cNvSpPr/>
          <p:nvPr/>
        </p:nvSpPr>
        <p:spPr>
          <a:xfrm>
            <a:off x="2699797" y="3219823"/>
            <a:ext cx="283335" cy="720080"/>
          </a:xfrm>
          <a:prstGeom prst="rightBrace">
            <a:avLst>
              <a:gd name="adj1" fmla="val 24469"/>
              <a:gd name="adj2" fmla="val 50000"/>
            </a:avLst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31840" y="3323188"/>
            <a:ext cx="4536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prstClr val="black"/>
                </a:solidFill>
              </a:rPr>
              <a:t>deposition of </a:t>
            </a:r>
            <a:r>
              <a:rPr lang="en-GB" sz="1600" b="1" dirty="0">
                <a:solidFill>
                  <a:prstClr val="black"/>
                </a:solidFill>
              </a:rPr>
              <a:t>AGEs</a:t>
            </a:r>
            <a:endParaRPr lang="el-GR" sz="1600" b="1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77408" y="4425374"/>
            <a:ext cx="35471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Gabbay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KH.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Annu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Rev Med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1975; 26:521-36</a:t>
            </a:r>
          </a:p>
          <a:p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Gabbay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KH.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Engl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J Med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1973; 288:831-6</a:t>
            </a:r>
          </a:p>
          <a:p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Barnett PA, et al.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Diabetes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1986; 35:426-32</a:t>
            </a:r>
          </a:p>
          <a:p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Tarr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JM, et al.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ISRN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Ophthalmol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2013; 2013:343560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4803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Anatomy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347864" y="627534"/>
            <a:ext cx="223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3" t="1545" r="2905" b="1549"/>
          <a:stretch/>
        </p:blipFill>
        <p:spPr>
          <a:xfrm>
            <a:off x="2411764" y="664014"/>
            <a:ext cx="4334495" cy="4284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99993" y="4917833"/>
            <a:ext cx="47170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latin typeface="Arial" pitchFamily="34" charset="0"/>
                <a:cs typeface="Arial" pitchFamily="34" charset="0"/>
              </a:rPr>
              <a:t>Molina-</a:t>
            </a:r>
            <a:r>
              <a:rPr lang="en-GB" sz="1000" dirty="0" err="1">
                <a:latin typeface="Arial" pitchFamily="34" charset="0"/>
                <a:cs typeface="Arial" pitchFamily="34" charset="0"/>
              </a:rPr>
              <a:t>Casado</a:t>
            </a:r>
            <a:r>
              <a:rPr lang="en-GB" sz="1000" dirty="0">
                <a:latin typeface="Arial" pitchFamily="34" charset="0"/>
                <a:cs typeface="Arial" pitchFamily="34" charset="0"/>
              </a:rPr>
              <a:t> JM, et al. </a:t>
            </a:r>
            <a:r>
              <a:rPr lang="en-GB" sz="1000" b="1" i="1" dirty="0" err="1">
                <a:latin typeface="Arial" pitchFamily="34" charset="0"/>
                <a:cs typeface="Arial" pitchFamily="34" charset="0"/>
              </a:rPr>
              <a:t>Comput</a:t>
            </a:r>
            <a:r>
              <a:rPr lang="en-GB" sz="1000" b="1" i="1" dirty="0">
                <a:latin typeface="Arial" pitchFamily="34" charset="0"/>
                <a:cs typeface="Arial" pitchFamily="34" charset="0"/>
              </a:rPr>
              <a:t> Methods Programs Biomed </a:t>
            </a:r>
            <a:r>
              <a:rPr lang="en-GB" sz="1000" dirty="0">
                <a:latin typeface="Arial" pitchFamily="34" charset="0"/>
                <a:cs typeface="Arial" pitchFamily="34" charset="0"/>
              </a:rPr>
              <a:t>2017;149:55-68 </a:t>
            </a:r>
            <a:endParaRPr lang="el-GR" sz="1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A87D2AE-E8FC-441B-B1DC-7BB15CBE2564}"/>
              </a:ext>
            </a:extLst>
          </p:cNvPr>
          <p:cNvCxnSpPr/>
          <p:nvPr/>
        </p:nvCxnSpPr>
        <p:spPr>
          <a:xfrm flipH="1">
            <a:off x="5940152" y="3435846"/>
            <a:ext cx="12961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701B972-9D83-4C7D-97D8-6B9405B1F14C}"/>
              </a:ext>
            </a:extLst>
          </p:cNvPr>
          <p:cNvSpPr txBox="1"/>
          <p:nvPr/>
        </p:nvSpPr>
        <p:spPr>
          <a:xfrm>
            <a:off x="7254160" y="3266569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Retinal Vein</a:t>
            </a:r>
            <a:endParaRPr lang="el-G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B565E76-0C53-4BEC-8BAF-E3EE74F1E052}"/>
              </a:ext>
            </a:extLst>
          </p:cNvPr>
          <p:cNvCxnSpPr/>
          <p:nvPr/>
        </p:nvCxnSpPr>
        <p:spPr>
          <a:xfrm flipH="1">
            <a:off x="5562248" y="1682393"/>
            <a:ext cx="12961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F257B29-24EB-486D-AE68-A5E0BF725A61}"/>
              </a:ext>
            </a:extLst>
          </p:cNvPr>
          <p:cNvSpPr txBox="1"/>
          <p:nvPr/>
        </p:nvSpPr>
        <p:spPr>
          <a:xfrm>
            <a:off x="6876256" y="1513116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Retinal Artery</a:t>
            </a:r>
            <a:endParaRPr lang="el-G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EEEDE0-8767-49F7-9441-9288FCCA09F8}"/>
              </a:ext>
            </a:extLst>
          </p:cNvPr>
          <p:cNvSpPr txBox="1"/>
          <p:nvPr/>
        </p:nvSpPr>
        <p:spPr>
          <a:xfrm>
            <a:off x="93437" y="2588798"/>
            <a:ext cx="2285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Posterior Pole</a:t>
            </a:r>
            <a:endParaRPr lang="el-GR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4234623"/>
      </p:ext>
    </p:extLst>
  </p:cSld>
  <p:clrMapOvr>
    <a:masterClrMapping/>
  </p:clrMapOvr>
  <p:transition spd="slow">
    <p:pull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" t="5694" r="2834" b="6406"/>
          <a:stretch/>
        </p:blipFill>
        <p:spPr bwMode="auto">
          <a:xfrm>
            <a:off x="1403648" y="2931790"/>
            <a:ext cx="4993010" cy="2211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179512" y="-53437"/>
            <a:ext cx="9144000" cy="774865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Hyperglycemia &amp; metabolic pathways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23528" y="627534"/>
            <a:ext cx="82089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6768" y="771549"/>
            <a:ext cx="9144000" cy="2287796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lvl="2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AGEs formation</a:t>
            </a:r>
          </a:p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↑↑ </a:t>
            </a:r>
            <a:r>
              <a:rPr lang="en-US" dirty="0" err="1">
                <a:solidFill>
                  <a:prstClr val="black"/>
                </a:solidFill>
                <a:cs typeface="Calibri" pitchFamily="34" charset="0"/>
              </a:rPr>
              <a:t>Glu</a:t>
            </a: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→</a:t>
            </a: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↑↑ AGEs </a:t>
            </a: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formation and accumulation in DM patients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alter the structure and function of the proteins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thickening of capillary basement membranes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 err="1">
                <a:solidFill>
                  <a:prstClr val="black"/>
                </a:solidFill>
                <a:cs typeface="Calibri" pitchFamily="34" charset="0"/>
              </a:rPr>
              <a:t>pericyte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loss</a:t>
            </a:r>
          </a:p>
        </p:txBody>
      </p:sp>
      <p:sp>
        <p:nvSpPr>
          <p:cNvPr id="10" name="Right Brace 9"/>
          <p:cNvSpPr/>
          <p:nvPr/>
        </p:nvSpPr>
        <p:spPr>
          <a:xfrm>
            <a:off x="5364093" y="2323471"/>
            <a:ext cx="283335" cy="720080"/>
          </a:xfrm>
          <a:prstGeom prst="rightBrace">
            <a:avLst>
              <a:gd name="adj1" fmla="val 24469"/>
              <a:gd name="adj2" fmla="val 50000"/>
            </a:avLst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8049" y="2427750"/>
            <a:ext cx="3888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4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inner BRB breakdown</a:t>
            </a:r>
          </a:p>
        </p:txBody>
      </p:sp>
      <p:sp>
        <p:nvSpPr>
          <p:cNvPr id="7" name="Rectangle 6"/>
          <p:cNvSpPr/>
          <p:nvPr/>
        </p:nvSpPr>
        <p:spPr>
          <a:xfrm>
            <a:off x="5796136" y="4731996"/>
            <a:ext cx="3378402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Peppa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M, et al.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Clinical Diabetes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2003; 21:186</a:t>
            </a:r>
          </a:p>
          <a:p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Tarr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JM, et al.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ISRN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Ophthalmol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2013; 2013:343560</a:t>
            </a:r>
          </a:p>
          <a:p>
            <a:endParaRPr lang="en-US" sz="1050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35736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24544" y="-20533"/>
            <a:ext cx="9144000" cy="774865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Hyperglycemia &amp; metabolic pathways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67544" y="627534"/>
            <a:ext cx="82089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80528" y="771556"/>
            <a:ext cx="9721080" cy="3280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lvl="3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AGEs receptors (AGERs) activation </a:t>
            </a:r>
          </a:p>
          <a:p>
            <a:pPr marL="742950" lvl="3" indent="-285750" fontAlgn="base">
              <a:spcBef>
                <a:spcPts val="60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pro-oxidant cascades</a:t>
            </a:r>
          </a:p>
          <a:p>
            <a:pPr marL="742950" lvl="3" indent="-285750" fontAlgn="base">
              <a:spcBef>
                <a:spcPts val="60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pro-inflammatory cascades</a:t>
            </a:r>
          </a:p>
          <a:p>
            <a:pPr marL="1200150" lvl="4" indent="-285750" fontAlgn="base">
              <a:spcBef>
                <a:spcPts val="60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↑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oxidative stress </a:t>
            </a:r>
          </a:p>
          <a:p>
            <a:pPr marL="1200150" lvl="4" indent="-285750" fontAlgn="base">
              <a:spcBef>
                <a:spcPts val="60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↑ 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leukocyte adhesion</a:t>
            </a:r>
          </a:p>
          <a:p>
            <a:pPr marL="742950" lvl="3" indent="-285750" fontAlgn="base">
              <a:spcBef>
                <a:spcPts val="60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AGER inhibition in mice prevents DR development</a:t>
            </a:r>
          </a:p>
          <a:p>
            <a:pPr marL="742950" lvl="3" indent="-285750" fontAlgn="base">
              <a:spcBef>
                <a:spcPts val="60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AGER gene polymorphisms alter the AGE/AGER binding</a:t>
            </a:r>
          </a:p>
          <a:p>
            <a:pPr marL="1200150" lvl="4" indent="-285750" fontAlgn="base">
              <a:spcBef>
                <a:spcPts val="60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beneficial or detrimental effect on diabetic vascular complications development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627535"/>
            <a:ext cx="5688632" cy="3907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Oval 17"/>
          <p:cNvSpPr/>
          <p:nvPr/>
        </p:nvSpPr>
        <p:spPr>
          <a:xfrm>
            <a:off x="5076056" y="1131592"/>
            <a:ext cx="648072" cy="288032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64496" y="4728002"/>
            <a:ext cx="507605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Hammes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HP, et al.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Proc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Natl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Acad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Sci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U S A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1991; 88:11555-8</a:t>
            </a:r>
          </a:p>
          <a:p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Gouliopoulos N, et al.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Eur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J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Ophthalmol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2022 Sep 13: (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Epub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ahead of print)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5512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464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Hyperglycemia &amp; metabolic pathways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67544" y="627534"/>
            <a:ext cx="828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6768" y="699542"/>
            <a:ext cx="9144000" cy="3634318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lvl="2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PKC Activation</a:t>
            </a:r>
          </a:p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↑↑ </a:t>
            </a:r>
            <a:r>
              <a:rPr lang="en-US" dirty="0" err="1">
                <a:solidFill>
                  <a:prstClr val="black"/>
                </a:solidFill>
                <a:cs typeface="Calibri" pitchFamily="34" charset="0"/>
              </a:rPr>
              <a:t>Glu</a:t>
            </a: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→</a:t>
            </a: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↑ </a:t>
            </a: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glycolysis </a:t>
            </a: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→</a:t>
            </a: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↑ </a:t>
            </a:r>
            <a:r>
              <a:rPr lang="en-US" dirty="0" err="1">
                <a:solidFill>
                  <a:prstClr val="black"/>
                </a:solidFill>
                <a:cs typeface="Calibri" pitchFamily="34" charset="0"/>
              </a:rPr>
              <a:t>diacylglycerol</a:t>
            </a: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 (</a:t>
            </a: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DAG</a:t>
            </a: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) synthesis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PKC pathway activation</a:t>
            </a:r>
          </a:p>
          <a:p>
            <a:pPr marL="1200150" lvl="4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mitogen-activated protein kinase (</a:t>
            </a: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MAPK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) factors activation</a:t>
            </a:r>
          </a:p>
          <a:p>
            <a:pPr marL="1657350" lvl="5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§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↑ 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stress-related proteins</a:t>
            </a:r>
          </a:p>
          <a:p>
            <a:pPr marL="1657350" lvl="5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§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↑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mediators of vascular function (e.g. VEGF and such as c-Jun kinases)</a:t>
            </a:r>
          </a:p>
          <a:p>
            <a:pPr marL="1200150" lvl="4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↑↑ NADPH oxidase</a:t>
            </a:r>
          </a:p>
          <a:p>
            <a:pPr marL="1200150" lvl="4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↑↑ NF</a:t>
            </a:r>
            <a:r>
              <a:rPr lang="el-GR" sz="1600" b="1" dirty="0">
                <a:solidFill>
                  <a:prstClr val="black"/>
                </a:solidFill>
                <a:cs typeface="Calibri" pitchFamily="34" charset="0"/>
              </a:rPr>
              <a:t>κ</a:t>
            </a: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B 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in vascular cells</a:t>
            </a:r>
          </a:p>
        </p:txBody>
      </p:sp>
      <p:sp>
        <p:nvSpPr>
          <p:cNvPr id="7" name="Right Brace 6"/>
          <p:cNvSpPr/>
          <p:nvPr/>
        </p:nvSpPr>
        <p:spPr>
          <a:xfrm>
            <a:off x="3779923" y="3507854"/>
            <a:ext cx="283335" cy="648072"/>
          </a:xfrm>
          <a:prstGeom prst="rightBrace">
            <a:avLst>
              <a:gd name="adj1" fmla="val 27514"/>
              <a:gd name="adj2" fmla="val 50000"/>
            </a:avLst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67944" y="3651870"/>
            <a:ext cx="4104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oxidative stress and inflammation</a:t>
            </a:r>
            <a:endParaRPr lang="el-GR" sz="16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24128" y="4404836"/>
            <a:ext cx="360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Xia P, et al.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Diabetes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1994; 43:1122-9</a:t>
            </a:r>
          </a:p>
          <a:p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Koya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D, et al.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Diabetes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1998; 47:859-66</a:t>
            </a:r>
          </a:p>
          <a:p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Rosse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C, et al.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Nat Rev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Mol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Cell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Biol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2010; 11:103-12</a:t>
            </a:r>
          </a:p>
          <a:p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Wang QJ, et al.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Trends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Pharmacol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Sci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2006; 27:317-23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2594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464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Hyperglycemia &amp; metabolic pathways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67544" y="627534"/>
            <a:ext cx="828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6768" y="699542"/>
            <a:ext cx="9144000" cy="1467058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lvl="2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PKC Activation</a:t>
            </a:r>
          </a:p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PKC: a 10 enzymes family 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β1/2 isoform </a:t>
            </a: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associated with DR development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83719"/>
            <a:ext cx="5715000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68144" y="4910122"/>
            <a:ext cx="339387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Tarr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JM, et al.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ISRN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Ophthalmol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2013; 2013:343560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1689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Hyperglycemia &amp; metabolic pathways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95536" y="627534"/>
            <a:ext cx="83529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6768" y="699542"/>
            <a:ext cx="9144000" cy="3154700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lvl="2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</a:pPr>
            <a:r>
              <a:rPr lang="en-US" b="1" dirty="0" err="1">
                <a:solidFill>
                  <a:prstClr val="black"/>
                </a:solidFill>
                <a:cs typeface="Calibri" pitchFamily="34" charset="0"/>
              </a:rPr>
              <a:t>Hexosamine</a:t>
            </a: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 Pathway Flux</a:t>
            </a:r>
          </a:p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activated when </a:t>
            </a: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↑↑ intracellular </a:t>
            </a:r>
            <a:r>
              <a:rPr lang="en-US" b="1" dirty="0" err="1">
                <a:solidFill>
                  <a:prstClr val="black"/>
                </a:solidFill>
                <a:cs typeface="Calibri" pitchFamily="34" charset="0"/>
              </a:rPr>
              <a:t>Glu</a:t>
            </a: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 </a:t>
            </a:r>
            <a:r>
              <a:rPr lang="en-US" u="sng" dirty="0">
                <a:solidFill>
                  <a:prstClr val="black"/>
                </a:solidFill>
                <a:cs typeface="Calibri" pitchFamily="34" charset="0"/>
              </a:rPr>
              <a:t>cannot be drained by </a:t>
            </a:r>
            <a:r>
              <a:rPr lang="en-US" b="1" u="sng" dirty="0">
                <a:solidFill>
                  <a:prstClr val="black"/>
                </a:solidFill>
                <a:cs typeface="Calibri" pitchFamily="34" charset="0"/>
              </a:rPr>
              <a:t>glycolysis</a:t>
            </a:r>
          </a:p>
          <a:p>
            <a:pPr marL="1200150" lvl="4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most of it is converted to glucose-6-phosphate (</a:t>
            </a: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G6P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) →</a:t>
            </a:r>
          </a:p>
          <a:p>
            <a:pPr marL="1657350" lvl="5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converted to fructose-6-phosphate (</a:t>
            </a: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F6P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)</a:t>
            </a:r>
          </a:p>
          <a:p>
            <a:pPr marL="2114550" lvl="6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§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in vascular cells</a:t>
            </a:r>
          </a:p>
          <a:p>
            <a:pPr marL="2571750" lvl="7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65000"/>
              <a:buFont typeface="Wingdings" pitchFamily="2" charset="2"/>
              <a:buChar char="v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↑ 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TGF</a:t>
            </a:r>
            <a:r>
              <a:rPr lang="el-GR" sz="1600" dirty="0">
                <a:solidFill>
                  <a:prstClr val="black"/>
                </a:solidFill>
                <a:cs typeface="Calibri" pitchFamily="34" charset="0"/>
              </a:rPr>
              <a:t>β </a:t>
            </a:r>
            <a:endParaRPr lang="en-US" sz="1600" dirty="0">
              <a:solidFill>
                <a:prstClr val="black"/>
              </a:solidFill>
              <a:cs typeface="Calibri" pitchFamily="34" charset="0"/>
            </a:endParaRPr>
          </a:p>
          <a:p>
            <a:pPr marL="2571750" lvl="7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65000"/>
              <a:buFont typeface="Wingdings" pitchFamily="2" charset="2"/>
              <a:buChar char="v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↑ 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PAI-1 	</a:t>
            </a:r>
          </a:p>
        </p:txBody>
      </p:sp>
      <p:sp>
        <p:nvSpPr>
          <p:cNvPr id="6" name="Right Brace 5"/>
          <p:cNvSpPr/>
          <p:nvPr/>
        </p:nvSpPr>
        <p:spPr>
          <a:xfrm>
            <a:off x="3491892" y="3075806"/>
            <a:ext cx="283335" cy="648072"/>
          </a:xfrm>
          <a:prstGeom prst="rightBrace">
            <a:avLst>
              <a:gd name="adj1" fmla="val 27514"/>
              <a:gd name="adj2" fmla="val 50000"/>
            </a:avLst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51920" y="3272091"/>
            <a:ext cx="5292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multiple factors involved in DR development are affected</a:t>
            </a:r>
          </a:p>
        </p:txBody>
      </p:sp>
      <p:sp>
        <p:nvSpPr>
          <p:cNvPr id="3" name="Rectangle 2"/>
          <p:cNvSpPr/>
          <p:nvPr/>
        </p:nvSpPr>
        <p:spPr>
          <a:xfrm>
            <a:off x="5796136" y="4728002"/>
            <a:ext cx="338437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Wells L, et al.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Science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2001; 291(5512):2376-8</a:t>
            </a:r>
          </a:p>
          <a:p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Hart GW, et al.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Annu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Rev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Biochem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1997; 66:315-35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37042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0" y="4889584"/>
            <a:ext cx="460851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May M, et al.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Ther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Adv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Endocrinol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Metab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2019; 10:2042018819891886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4" y="123480"/>
            <a:ext cx="8304640" cy="46805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F0027CD-74C1-4D14-9F98-0DC2702049F1}"/>
              </a:ext>
            </a:extLst>
          </p:cNvPr>
          <p:cNvSpPr/>
          <p:nvPr/>
        </p:nvSpPr>
        <p:spPr>
          <a:xfrm>
            <a:off x="3347864" y="1347614"/>
            <a:ext cx="2232248" cy="613783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C676229-29B2-43A9-94E3-06B6DC03D6B0}"/>
              </a:ext>
            </a:extLst>
          </p:cNvPr>
          <p:cNvCxnSpPr>
            <a:cxnSpLocks/>
          </p:cNvCxnSpPr>
          <p:nvPr/>
        </p:nvCxnSpPr>
        <p:spPr>
          <a:xfrm>
            <a:off x="755576" y="2355726"/>
            <a:ext cx="1296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0BDD1A6-A27F-473F-ACD4-E5C47C190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3767" y="2355720"/>
            <a:ext cx="1800000" cy="15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D169FA-107A-438F-B7D2-CCF5BBD897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4385" y="2355727"/>
            <a:ext cx="1332000" cy="117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05C853-E01A-4150-901C-50FCBD92E6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4625" y="2355728"/>
            <a:ext cx="1260000" cy="111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853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" t="1223" r="112" b="1976"/>
          <a:stretch/>
        </p:blipFill>
        <p:spPr bwMode="auto">
          <a:xfrm>
            <a:off x="-36512" y="-20538"/>
            <a:ext cx="9180512" cy="516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660232" y="4910122"/>
            <a:ext cx="273630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Chauhan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MZ, et al.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Cells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2022; 11:1950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1455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Pathological Processes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835936" y="627534"/>
            <a:ext cx="55443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6768" y="771559"/>
            <a:ext cx="9144000" cy="322651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342900" lvl="2" indent="-342900" fontAlgn="base">
              <a:lnSpc>
                <a:spcPct val="20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+mj-lt"/>
              <a:buAutoNum type="arabicPeriod"/>
            </a:pPr>
            <a:r>
              <a:rPr lang="en-US" sz="2000" b="1" dirty="0">
                <a:solidFill>
                  <a:prstClr val="black"/>
                </a:solidFill>
                <a:cs typeface="Calibri" pitchFamily="34" charset="0"/>
              </a:rPr>
              <a:t>Hyperglycemia and the regulation of metabolic pathways</a:t>
            </a:r>
          </a:p>
          <a:p>
            <a:pPr marL="342900" lvl="2" indent="-342900" fontAlgn="base">
              <a:lnSpc>
                <a:spcPct val="20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+mj-lt"/>
              <a:buAutoNum type="arabicPeriod"/>
            </a:pPr>
            <a:r>
              <a:rPr lang="en-US" sz="2000" b="1" dirty="0">
                <a:solidFill>
                  <a:srgbClr val="FF0000"/>
                </a:solidFill>
                <a:cs typeface="Calibri" pitchFamily="34" charset="0"/>
              </a:rPr>
              <a:t>Inflammation</a:t>
            </a:r>
          </a:p>
          <a:p>
            <a:pPr marL="342900" lvl="2" indent="-342900" fontAlgn="base">
              <a:lnSpc>
                <a:spcPct val="20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+mj-lt"/>
              <a:buAutoNum type="arabicPeriod"/>
            </a:pPr>
            <a:r>
              <a:rPr lang="en-US" sz="2000" b="1" dirty="0">
                <a:solidFill>
                  <a:prstClr val="black"/>
                </a:solidFill>
                <a:cs typeface="Calibri" pitchFamily="34" charset="0"/>
              </a:rPr>
              <a:t>Oxidative stress</a:t>
            </a:r>
          </a:p>
          <a:p>
            <a:pPr marL="342900" lvl="2" indent="-342900" fontAlgn="base">
              <a:lnSpc>
                <a:spcPct val="20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+mj-lt"/>
              <a:buAutoNum type="arabicPeriod"/>
            </a:pPr>
            <a:r>
              <a:rPr lang="en-US" sz="2000" b="1" dirty="0">
                <a:solidFill>
                  <a:prstClr val="black"/>
                </a:solidFill>
                <a:cs typeface="Calibri" pitchFamily="34" charset="0"/>
              </a:rPr>
              <a:t>Vascular abnormalities and angiogenesis pathways</a:t>
            </a: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+mj-lt"/>
              <a:buAutoNum type="arabicPeriod"/>
            </a:pPr>
            <a:endParaRPr lang="en-US" dirty="0">
              <a:solidFill>
                <a:prstClr val="black"/>
              </a:solidFill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565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596530"/>
            <a:ext cx="6510842" cy="2546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Inflammation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915816" y="627534"/>
            <a:ext cx="33123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6768" y="771556"/>
            <a:ext cx="9144000" cy="2241629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key factor in DR pathogenesis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simultaneous course of multiple metabolic pathways</a:t>
            </a:r>
          </a:p>
          <a:p>
            <a:pPr marL="1200150" lvl="4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oxidative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</a:t>
            </a: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stress</a:t>
            </a:r>
          </a:p>
          <a:p>
            <a:pPr marL="1200150" lvl="4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AGEs</a:t>
            </a:r>
            <a:endParaRPr lang="en-US" b="1" dirty="0">
              <a:solidFill>
                <a:prstClr val="black"/>
              </a:solidFill>
              <a:cs typeface="Calibri" pitchFamily="34" charset="0"/>
            </a:endParaRPr>
          </a:p>
          <a:p>
            <a:pPr marL="1200150" lvl="4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↑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</a:t>
            </a: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VEGF expression </a:t>
            </a:r>
          </a:p>
        </p:txBody>
      </p:sp>
      <p:sp>
        <p:nvSpPr>
          <p:cNvPr id="10" name="Right Brace 9"/>
          <p:cNvSpPr/>
          <p:nvPr/>
        </p:nvSpPr>
        <p:spPr>
          <a:xfrm>
            <a:off x="3203851" y="1851670"/>
            <a:ext cx="283335" cy="1080120"/>
          </a:xfrm>
          <a:prstGeom prst="rightBrace">
            <a:avLst>
              <a:gd name="adj1" fmla="val 27514"/>
              <a:gd name="adj2" fmla="val 50000"/>
            </a:avLst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63888" y="2211710"/>
            <a:ext cx="24833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inflammatory response</a:t>
            </a:r>
            <a:endParaRPr lang="el-GR" sz="1600" b="1" dirty="0">
              <a:solidFill>
                <a:prstClr val="black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067944" y="4083919"/>
            <a:ext cx="1080120" cy="288032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6192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Inflammation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915816" y="627534"/>
            <a:ext cx="33123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6768" y="771550"/>
            <a:ext cx="9144000" cy="4021604"/>
          </a:xfrm>
          <a:prstGeom prst="rect">
            <a:avLst/>
          </a:prstGeom>
          <a:noFill/>
        </p:spPr>
        <p:txBody>
          <a:bodyPr wrap="square" lIns="91431" tIns="45715" rIns="91431" bIns="45715" numCol="1" rtlCol="0">
            <a:spAutoFit/>
          </a:bodyPr>
          <a:lstStyle/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chronic low-grade inflammation 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capillary occlusion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hypoxia</a:t>
            </a:r>
          </a:p>
          <a:p>
            <a:pPr marL="1200150" lvl="4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↑ 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VEGF expression</a:t>
            </a:r>
            <a:endParaRPr lang="en-US" dirty="0">
              <a:solidFill>
                <a:prstClr val="black"/>
              </a:solidFill>
              <a:cs typeface="Calibri" pitchFamily="34" charset="0"/>
            </a:endParaRPr>
          </a:p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 err="1">
                <a:solidFill>
                  <a:prstClr val="black"/>
                </a:solidFill>
                <a:cs typeface="Calibri" pitchFamily="34" charset="0"/>
              </a:rPr>
              <a:t>leukostasis</a:t>
            </a:r>
            <a:endParaRPr lang="en-US" dirty="0">
              <a:solidFill>
                <a:prstClr val="black"/>
              </a:solidFill>
              <a:cs typeface="Calibri" pitchFamily="34" charset="0"/>
            </a:endParaRP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retinal microvasculature occlusion 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endothelium damage 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inner BRB breakdown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endParaRPr lang="en-US" sz="1600" dirty="0">
              <a:solidFill>
                <a:prstClr val="black"/>
              </a:solidFill>
              <a:cs typeface="Calibri" pitchFamily="34" charset="0"/>
            </a:endParaRPr>
          </a:p>
        </p:txBody>
      </p:sp>
      <p:sp>
        <p:nvSpPr>
          <p:cNvPr id="2" name="Curved Right Arrow 1"/>
          <p:cNvSpPr/>
          <p:nvPr/>
        </p:nvSpPr>
        <p:spPr>
          <a:xfrm>
            <a:off x="179512" y="1635646"/>
            <a:ext cx="432048" cy="864096"/>
          </a:xfrm>
          <a:prstGeom prst="curvedRightArrow">
            <a:avLst>
              <a:gd name="adj1" fmla="val 30376"/>
              <a:gd name="adj2" fmla="val 82000"/>
              <a:gd name="adj3" fmla="val 25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75648" y="4728002"/>
            <a:ext cx="316835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Joussen</a:t>
            </a: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AM, et al. </a:t>
            </a:r>
            <a:r>
              <a:rPr lang="en-GB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Faseb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j</a:t>
            </a: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2003; 17:76-8</a:t>
            </a:r>
          </a:p>
          <a:p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Schroder S, et al. 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Am J </a:t>
            </a:r>
            <a:r>
              <a:rPr lang="en-GB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Pathol</a:t>
            </a: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1991; 139:81-100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2913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Anatomy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494646" y="627534"/>
            <a:ext cx="21574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5868144" y="4746362"/>
            <a:ext cx="3699480" cy="561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i="1" dirty="0" err="1">
                <a:latin typeface="Arial" pitchFamily="34" charset="0"/>
                <a:cs typeface="Arial" pitchFamily="34" charset="0"/>
              </a:rPr>
              <a:t>Mohandass</a:t>
            </a:r>
            <a:r>
              <a:rPr lang="en-GB" sz="1000" i="1" dirty="0">
                <a:latin typeface="Arial" pitchFamily="34" charset="0"/>
                <a:cs typeface="Arial" pitchFamily="34" charset="0"/>
              </a:rPr>
              <a:t> G, et al. </a:t>
            </a:r>
            <a:r>
              <a:rPr lang="en-GB" sz="1000" b="1" i="1" dirty="0">
                <a:latin typeface="Arial" pitchFamily="34" charset="0"/>
                <a:cs typeface="Arial" pitchFamily="34" charset="0"/>
              </a:rPr>
              <a:t>Biomed </a:t>
            </a:r>
            <a:r>
              <a:rPr lang="en-GB" sz="1000" b="1" i="1" dirty="0" err="1">
                <a:latin typeface="Arial" pitchFamily="34" charset="0"/>
                <a:cs typeface="Arial" pitchFamily="34" charset="0"/>
              </a:rPr>
              <a:t>Pharmacol</a:t>
            </a:r>
            <a:r>
              <a:rPr lang="en-GB" sz="1000" b="1" i="1" dirty="0">
                <a:latin typeface="Arial" pitchFamily="34" charset="0"/>
                <a:cs typeface="Arial" pitchFamily="34" charset="0"/>
              </a:rPr>
              <a:t> J  </a:t>
            </a:r>
            <a:r>
              <a:rPr lang="en-GB" sz="1000" i="1" dirty="0">
                <a:latin typeface="Arial" pitchFamily="34" charset="0"/>
                <a:cs typeface="Arial" pitchFamily="34" charset="0"/>
              </a:rPr>
              <a:t>2017;10(3)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Antonetti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DA, et al.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Engl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J Med 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2012; 366:1227-39</a:t>
            </a:r>
          </a:p>
          <a:p>
            <a:endParaRPr lang="el-GR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53"/>
          <a:stretch/>
        </p:blipFill>
        <p:spPr>
          <a:xfrm>
            <a:off x="2628504" y="1059582"/>
            <a:ext cx="6480000" cy="3041628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9"/>
          <a:stretch/>
        </p:blipFill>
        <p:spPr bwMode="auto">
          <a:xfrm>
            <a:off x="35496" y="627534"/>
            <a:ext cx="2592288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BB66D4-A0DF-4AE7-B242-677ECDE8326B}"/>
              </a:ext>
            </a:extLst>
          </p:cNvPr>
          <p:cNvSpPr/>
          <p:nvPr/>
        </p:nvSpPr>
        <p:spPr>
          <a:xfrm>
            <a:off x="35496" y="627534"/>
            <a:ext cx="2592288" cy="3816418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368F1F-D3BC-46E7-A4F5-12ED24DB8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872" y="1635646"/>
            <a:ext cx="432000" cy="72000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7920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Inflammation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915816" y="627534"/>
            <a:ext cx="33123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6768" y="771550"/>
            <a:ext cx="9144000" cy="4347334"/>
          </a:xfrm>
          <a:prstGeom prst="rect">
            <a:avLst/>
          </a:prstGeom>
          <a:noFill/>
        </p:spPr>
        <p:txBody>
          <a:bodyPr wrap="square" lIns="91431" tIns="45715" rIns="91431" bIns="45715" numCol="1" rtlCol="0">
            <a:spAutoFit/>
          </a:bodyPr>
          <a:lstStyle/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hyperglycemic stress → microglia activation → </a:t>
            </a: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retinal glial cell dysfunction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↑ 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secretion of </a:t>
            </a:r>
          </a:p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US" dirty="0">
              <a:solidFill>
                <a:prstClr val="black"/>
              </a:solidFill>
              <a:cs typeface="Calibri" pitchFamily="34" charset="0"/>
            </a:endParaRPr>
          </a:p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US" dirty="0">
              <a:solidFill>
                <a:prstClr val="black"/>
              </a:solidFill>
              <a:cs typeface="Calibri" pitchFamily="34" charset="0"/>
            </a:endParaRPr>
          </a:p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anti-inflammatory drugs </a:t>
            </a: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(e.g. intravitreal triamcinolone </a:t>
            </a:r>
            <a:r>
              <a:rPr lang="en-US" dirty="0" err="1">
                <a:solidFill>
                  <a:prstClr val="black"/>
                </a:solidFill>
                <a:cs typeface="Calibri" pitchFamily="34" charset="0"/>
              </a:rPr>
              <a:t>acetonide</a:t>
            </a: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 and topical application of NSAIDs like </a:t>
            </a:r>
            <a:r>
              <a:rPr lang="en-US" dirty="0" err="1">
                <a:solidFill>
                  <a:prstClr val="black"/>
                </a:solidFill>
                <a:cs typeface="Calibri" pitchFamily="34" charset="0"/>
              </a:rPr>
              <a:t>nepafenac</a:t>
            </a: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)</a:t>
            </a:r>
          </a:p>
          <a:p>
            <a:pPr marL="800100" lvl="3" indent="-34290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↓ 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VEGF expression </a:t>
            </a:r>
          </a:p>
          <a:p>
            <a:pPr marL="800100" lvl="3" indent="-34290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↓ 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vascular permeability</a:t>
            </a:r>
          </a:p>
          <a:p>
            <a:pPr marL="800100" lvl="3" indent="-34290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inhibition of retinal cell death</a:t>
            </a:r>
          </a:p>
          <a:p>
            <a:pPr marL="800100" lvl="3" indent="-34290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diminished </a:t>
            </a:r>
            <a:r>
              <a:rPr lang="en-US" sz="1600" dirty="0" err="1">
                <a:solidFill>
                  <a:prstClr val="black"/>
                </a:solidFill>
                <a:cs typeface="Calibri" pitchFamily="34" charset="0"/>
              </a:rPr>
              <a:t>leukostasis</a:t>
            </a:r>
            <a:endParaRPr lang="en-US" sz="1600" dirty="0">
              <a:solidFill>
                <a:prstClr val="black"/>
              </a:solidFill>
              <a:cs typeface="Calibri" pitchFamily="34" charset="0"/>
            </a:endParaRPr>
          </a:p>
          <a:p>
            <a:pPr marL="800100" lvl="3" indent="-34290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improved visual acuity</a:t>
            </a:r>
          </a:p>
        </p:txBody>
      </p:sp>
      <p:sp>
        <p:nvSpPr>
          <p:cNvPr id="6" name="Rectangle 5"/>
          <p:cNvSpPr/>
          <p:nvPr/>
        </p:nvSpPr>
        <p:spPr>
          <a:xfrm>
            <a:off x="5367536" y="4566425"/>
            <a:ext cx="3744416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Kern TS, et al. 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Diabetes</a:t>
            </a: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2007; 56:373-9</a:t>
            </a:r>
          </a:p>
          <a:p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Gillies MC, et al. 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Ophthalmology</a:t>
            </a: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2006 113:1533-8</a:t>
            </a:r>
          </a:p>
          <a:p>
            <a:r>
              <a:rPr lang="en-GB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Kuppermann</a:t>
            </a: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BD, et al. 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Arch </a:t>
            </a:r>
            <a:r>
              <a:rPr lang="en-GB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Ophthalmol</a:t>
            </a: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2007; 125:309-17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59632" y="1347614"/>
            <a:ext cx="3456384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4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TNF-</a:t>
            </a:r>
            <a:r>
              <a:rPr lang="el-GR" sz="1600" b="1" dirty="0">
                <a:solidFill>
                  <a:prstClr val="black"/>
                </a:solidFill>
                <a:cs typeface="Calibri" pitchFamily="34" charset="0"/>
              </a:rPr>
              <a:t>α</a:t>
            </a:r>
            <a:endParaRPr lang="en-GB" sz="1600" dirty="0">
              <a:solidFill>
                <a:prstClr val="black"/>
              </a:solidFill>
              <a:cs typeface="Calibri" pitchFamily="34" charset="0"/>
            </a:endParaRPr>
          </a:p>
          <a:p>
            <a:pPr marL="1200150" lvl="4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IL-6</a:t>
            </a:r>
            <a:endParaRPr lang="en-US" sz="1600" dirty="0">
              <a:solidFill>
                <a:prstClr val="black"/>
              </a:solidFill>
              <a:cs typeface="Calibri" pitchFamily="34" charset="0"/>
            </a:endParaRPr>
          </a:p>
          <a:p>
            <a:pPr marL="1200150" lvl="4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MCP-1</a:t>
            </a:r>
          </a:p>
          <a:p>
            <a:pPr marL="1200150" lvl="4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VEGF</a:t>
            </a:r>
            <a:endParaRPr lang="en-US" sz="1600" dirty="0">
              <a:solidFill>
                <a:prstClr val="black"/>
              </a:solidFill>
              <a:cs typeface="Calibri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203848" y="1779662"/>
            <a:ext cx="93610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139952" y="1563638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</a:rPr>
              <a:t>endothelial impairment </a:t>
            </a:r>
          </a:p>
          <a:p>
            <a:pPr marL="285750" indent="-285750">
              <a:buClr>
                <a:srgbClr val="002060"/>
              </a:buClr>
              <a:buFont typeface="Wingdings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</a:rPr>
              <a:t>leukocyte adherence to retinal endothelium</a:t>
            </a:r>
            <a:endParaRPr lang="el-GR" sz="1400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42490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" t="2777" r="2873" b="47223"/>
          <a:stretch/>
        </p:blipFill>
        <p:spPr bwMode="auto">
          <a:xfrm>
            <a:off x="1835696" y="88807"/>
            <a:ext cx="5544616" cy="1042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-719" y="1117361"/>
            <a:ext cx="9144000" cy="410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itchFamily="2" charset="2"/>
              <a:buChar char="Ø"/>
            </a:pPr>
            <a:r>
              <a:rPr lang="en-US" sz="1600" b="1" dirty="0">
                <a:solidFill>
                  <a:prstClr val="black"/>
                </a:solidFill>
              </a:rPr>
              <a:t>CRP ≥3 mg/L</a:t>
            </a:r>
          </a:p>
          <a:p>
            <a:pPr marL="742950" lvl="1" indent="-285750">
              <a:buClr>
                <a:srgbClr val="002060"/>
              </a:buClr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possible independent RF for DR development – more prominent if BMI &gt;30kg/m</a:t>
            </a:r>
            <a:r>
              <a:rPr lang="en-US" sz="1400" baseline="30000" dirty="0">
                <a:solidFill>
                  <a:prstClr val="black"/>
                </a:solidFill>
              </a:rPr>
              <a:t>2</a:t>
            </a:r>
            <a:endParaRPr lang="en-US" sz="1400" dirty="0">
              <a:solidFill>
                <a:prstClr val="black"/>
              </a:solidFill>
            </a:endParaRPr>
          </a:p>
          <a:p>
            <a:pPr marL="285750" indent="-285750">
              <a:spcBef>
                <a:spcPts val="600"/>
              </a:spcBef>
              <a:buClr>
                <a:srgbClr val="002060"/>
              </a:buClr>
              <a:buFont typeface="Wingdings" pitchFamily="2" charset="2"/>
              <a:buChar char="Ø"/>
            </a:pPr>
            <a:r>
              <a:rPr lang="en-GB" sz="1600" b="1" dirty="0">
                <a:solidFill>
                  <a:prstClr val="black"/>
                </a:solidFill>
              </a:rPr>
              <a:t>TNF-</a:t>
            </a:r>
            <a:r>
              <a:rPr lang="el-GR" sz="1600" b="1" dirty="0">
                <a:solidFill>
                  <a:prstClr val="black"/>
                </a:solidFill>
              </a:rPr>
              <a:t>α</a:t>
            </a:r>
            <a:endParaRPr lang="en-GB" sz="1600" b="1" dirty="0">
              <a:solidFill>
                <a:prstClr val="black"/>
              </a:solidFill>
            </a:endParaRPr>
          </a:p>
          <a:p>
            <a:pPr marL="800100" lvl="1" indent="-342900">
              <a:buClr>
                <a:srgbClr val="002060"/>
              </a:buClr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positive correlation with DR severity (EURODIAB Prospective Complications Study)</a:t>
            </a:r>
          </a:p>
          <a:p>
            <a:pPr marL="800100" lvl="1" indent="-342900">
              <a:buClr>
                <a:srgbClr val="002060"/>
              </a:buClr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strong and independent RF for both PDR and DME</a:t>
            </a:r>
          </a:p>
          <a:p>
            <a:pPr marL="800100" lvl="1" indent="-342900">
              <a:buClr>
                <a:srgbClr val="002060"/>
              </a:buClr>
              <a:buFont typeface="Arial" pitchFamily="34" charset="0"/>
              <a:buChar char="•"/>
            </a:pPr>
            <a:r>
              <a:rPr lang="en-US" sz="1400" b="1" dirty="0">
                <a:solidFill>
                  <a:prstClr val="black"/>
                </a:solidFill>
              </a:rPr>
              <a:t>↑ </a:t>
            </a:r>
            <a:r>
              <a:rPr lang="en-US" sz="1400" dirty="0">
                <a:solidFill>
                  <a:prstClr val="black"/>
                </a:solidFill>
              </a:rPr>
              <a:t>TNF-α serum levels by 10 </a:t>
            </a:r>
            <a:r>
              <a:rPr lang="en-US" sz="1400" dirty="0" err="1">
                <a:solidFill>
                  <a:prstClr val="black"/>
                </a:solidFill>
              </a:rPr>
              <a:t>pg</a:t>
            </a:r>
            <a:r>
              <a:rPr lang="en-US" sz="1400" dirty="0">
                <a:solidFill>
                  <a:prstClr val="black"/>
                </a:solidFill>
              </a:rPr>
              <a:t>/mL → 2-fold </a:t>
            </a:r>
            <a:r>
              <a:rPr lang="en-US" sz="1400" b="1" dirty="0">
                <a:solidFill>
                  <a:prstClr val="black"/>
                </a:solidFill>
              </a:rPr>
              <a:t>↑ </a:t>
            </a:r>
            <a:r>
              <a:rPr lang="en-US" sz="1400" dirty="0">
                <a:solidFill>
                  <a:prstClr val="black"/>
                </a:solidFill>
              </a:rPr>
              <a:t>risk of PDR and/or DME </a:t>
            </a:r>
          </a:p>
          <a:p>
            <a:pPr marL="800100" lvl="1" indent="-342900">
              <a:buClr>
                <a:srgbClr val="002060"/>
              </a:buClr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baseline TNF-α levels ≥3.4 </a:t>
            </a:r>
            <a:r>
              <a:rPr lang="en-US" sz="1400" dirty="0" err="1">
                <a:solidFill>
                  <a:prstClr val="black"/>
                </a:solidFill>
              </a:rPr>
              <a:t>pg</a:t>
            </a:r>
            <a:r>
              <a:rPr lang="en-US" sz="1400" dirty="0">
                <a:solidFill>
                  <a:prstClr val="black"/>
                </a:solidFill>
              </a:rPr>
              <a:t>/mL → 3-fold </a:t>
            </a:r>
            <a:r>
              <a:rPr lang="en-US" sz="1400" b="1" dirty="0">
                <a:solidFill>
                  <a:prstClr val="black"/>
                </a:solidFill>
              </a:rPr>
              <a:t>↑ </a:t>
            </a:r>
            <a:r>
              <a:rPr lang="en-US" sz="1400" dirty="0">
                <a:solidFill>
                  <a:prstClr val="black"/>
                </a:solidFill>
              </a:rPr>
              <a:t>risk of PDR and/or DME</a:t>
            </a:r>
          </a:p>
          <a:p>
            <a:pPr marL="285750" indent="-285750">
              <a:spcBef>
                <a:spcPts val="600"/>
              </a:spcBef>
              <a:buClr>
                <a:srgbClr val="002060"/>
              </a:buClr>
              <a:buFont typeface="Wingdings" pitchFamily="2" charset="2"/>
              <a:buChar char="Ø"/>
            </a:pPr>
            <a:r>
              <a:rPr lang="en-GB" sz="1600" b="1" dirty="0">
                <a:solidFill>
                  <a:prstClr val="black"/>
                </a:solidFill>
              </a:rPr>
              <a:t>IL-6</a:t>
            </a:r>
          </a:p>
          <a:p>
            <a:pPr marL="742950" lvl="1" indent="-285750">
              <a:buClr>
                <a:srgbClr val="002060"/>
              </a:buClr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presence of DR and disease severity in both DM types</a:t>
            </a:r>
          </a:p>
          <a:p>
            <a:pPr marL="285750" indent="-285750">
              <a:spcBef>
                <a:spcPts val="600"/>
              </a:spcBef>
              <a:buClr>
                <a:srgbClr val="002060"/>
              </a:buClr>
              <a:buFont typeface="Wingdings" pitchFamily="2" charset="2"/>
              <a:buChar char="Ø"/>
            </a:pPr>
            <a:r>
              <a:rPr lang="en-GB" sz="1600" b="1" dirty="0">
                <a:solidFill>
                  <a:prstClr val="black"/>
                </a:solidFill>
              </a:rPr>
              <a:t>ICAM-1</a:t>
            </a:r>
          </a:p>
          <a:p>
            <a:pPr marL="742950" lvl="1" indent="-285750">
              <a:buClr>
                <a:srgbClr val="002060"/>
              </a:buClr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baseline levels ≥165pg/mL → 3-fold </a:t>
            </a:r>
            <a:r>
              <a:rPr lang="en-US" sz="1400" b="1" dirty="0">
                <a:solidFill>
                  <a:prstClr val="black"/>
                </a:solidFill>
              </a:rPr>
              <a:t>↑</a:t>
            </a:r>
            <a:r>
              <a:rPr lang="en-US" sz="1400" dirty="0">
                <a:solidFill>
                  <a:prstClr val="black"/>
                </a:solidFill>
              </a:rPr>
              <a:t> risk of DME</a:t>
            </a:r>
          </a:p>
          <a:p>
            <a:pPr marL="285750" indent="-285750">
              <a:spcBef>
                <a:spcPts val="600"/>
              </a:spcBef>
              <a:buClr>
                <a:srgbClr val="002060"/>
              </a:buClr>
              <a:buFont typeface="Wingdings" pitchFamily="2" charset="2"/>
              <a:buChar char="Ø"/>
            </a:pPr>
            <a:r>
              <a:rPr lang="en-US" sz="1600" b="1" dirty="0">
                <a:solidFill>
                  <a:prstClr val="black"/>
                </a:solidFill>
              </a:rPr>
              <a:t>E-</a:t>
            </a:r>
            <a:r>
              <a:rPr lang="en-US" sz="1600" b="1" dirty="0" err="1">
                <a:solidFill>
                  <a:prstClr val="black"/>
                </a:solidFill>
              </a:rPr>
              <a:t>selectin</a:t>
            </a:r>
            <a:endParaRPr lang="en-US" sz="1600" b="1" dirty="0">
              <a:solidFill>
                <a:prstClr val="black"/>
              </a:solidFill>
            </a:endParaRPr>
          </a:p>
          <a:p>
            <a:pPr marL="742950" lvl="1" indent="-285750">
              <a:buClr>
                <a:srgbClr val="002060"/>
              </a:buClr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baseline levels ≥40 </a:t>
            </a:r>
            <a:r>
              <a:rPr lang="en-US" sz="1400" dirty="0" err="1">
                <a:solidFill>
                  <a:prstClr val="black"/>
                </a:solidFill>
              </a:rPr>
              <a:t>pg</a:t>
            </a:r>
            <a:r>
              <a:rPr lang="en-US" sz="1400" dirty="0">
                <a:solidFill>
                  <a:prstClr val="black"/>
                </a:solidFill>
              </a:rPr>
              <a:t>/mL → 2-fold </a:t>
            </a:r>
            <a:r>
              <a:rPr lang="en-US" sz="1400" b="1" dirty="0">
                <a:solidFill>
                  <a:prstClr val="black"/>
                </a:solidFill>
              </a:rPr>
              <a:t>↑ </a:t>
            </a:r>
            <a:r>
              <a:rPr lang="en-US" sz="1400" dirty="0">
                <a:solidFill>
                  <a:prstClr val="black"/>
                </a:solidFill>
              </a:rPr>
              <a:t>risk of PDR</a:t>
            </a:r>
          </a:p>
          <a:p>
            <a:pPr marL="285750" indent="-285750">
              <a:spcBef>
                <a:spcPts val="600"/>
              </a:spcBef>
              <a:buClr>
                <a:srgbClr val="002060"/>
              </a:buClr>
              <a:buFont typeface="Wingdings" pitchFamily="2" charset="2"/>
              <a:buChar char="Ø"/>
            </a:pPr>
            <a:r>
              <a:rPr lang="en-US" sz="1600" b="1" dirty="0">
                <a:solidFill>
                  <a:prstClr val="black"/>
                </a:solidFill>
              </a:rPr>
              <a:t>PAI-1</a:t>
            </a:r>
          </a:p>
          <a:p>
            <a:pPr marL="742950" lvl="1" indent="-285750">
              <a:buClr>
                <a:srgbClr val="002060"/>
              </a:buClr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independent and strong RF for DR incidence in T2DM, especially for severe PDR stages </a:t>
            </a:r>
          </a:p>
          <a:p>
            <a:pPr marL="742950" lvl="1" indent="-285750">
              <a:buClr>
                <a:srgbClr val="002060"/>
              </a:buClr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DR development risk </a:t>
            </a:r>
            <a:r>
              <a:rPr lang="en-US" sz="1400" b="1" dirty="0">
                <a:solidFill>
                  <a:prstClr val="black"/>
                </a:solidFill>
              </a:rPr>
              <a:t>↑ </a:t>
            </a:r>
            <a:r>
              <a:rPr lang="en-US" sz="1400" dirty="0">
                <a:solidFill>
                  <a:prstClr val="black"/>
                </a:solidFill>
              </a:rPr>
              <a:t>by 12% for each 10ng/</a:t>
            </a:r>
            <a:r>
              <a:rPr lang="en-US" sz="1400" dirty="0" err="1">
                <a:solidFill>
                  <a:prstClr val="black"/>
                </a:solidFill>
              </a:rPr>
              <a:t>dL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b="1" dirty="0">
                <a:solidFill>
                  <a:prstClr val="black"/>
                </a:solidFill>
              </a:rPr>
              <a:t>↑</a:t>
            </a:r>
            <a:r>
              <a:rPr lang="en-US" sz="1400" dirty="0">
                <a:solidFill>
                  <a:prstClr val="black"/>
                </a:solidFill>
              </a:rPr>
              <a:t>in baseline PAI-1 levels</a:t>
            </a:r>
            <a:endParaRPr lang="el-GR" sz="1400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3274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Pathological Processes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835936" y="627534"/>
            <a:ext cx="55443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6768" y="771559"/>
            <a:ext cx="9144000" cy="322651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342900" lvl="2" indent="-342900" fontAlgn="base">
              <a:lnSpc>
                <a:spcPct val="20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+mj-lt"/>
              <a:buAutoNum type="arabicPeriod"/>
            </a:pPr>
            <a:r>
              <a:rPr lang="en-US" sz="2000" b="1" dirty="0">
                <a:solidFill>
                  <a:prstClr val="black"/>
                </a:solidFill>
                <a:cs typeface="Calibri" pitchFamily="34" charset="0"/>
              </a:rPr>
              <a:t>Hyperglycemia and the regulation of metabolic pathways</a:t>
            </a:r>
          </a:p>
          <a:p>
            <a:pPr marL="342900" lvl="2" indent="-342900" fontAlgn="base">
              <a:lnSpc>
                <a:spcPct val="20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+mj-lt"/>
              <a:buAutoNum type="arabicPeriod"/>
            </a:pPr>
            <a:r>
              <a:rPr lang="en-US" sz="2000" b="1" dirty="0">
                <a:solidFill>
                  <a:prstClr val="black"/>
                </a:solidFill>
                <a:cs typeface="Calibri" pitchFamily="34" charset="0"/>
              </a:rPr>
              <a:t>Inflammation</a:t>
            </a:r>
          </a:p>
          <a:p>
            <a:pPr marL="342900" lvl="2" indent="-342900" fontAlgn="base">
              <a:lnSpc>
                <a:spcPct val="20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+mj-lt"/>
              <a:buAutoNum type="arabicPeriod"/>
            </a:pPr>
            <a:r>
              <a:rPr lang="en-US" sz="2000" b="1" dirty="0">
                <a:solidFill>
                  <a:srgbClr val="C00000"/>
                </a:solidFill>
                <a:cs typeface="Calibri" pitchFamily="34" charset="0"/>
              </a:rPr>
              <a:t>Oxidative stress</a:t>
            </a:r>
          </a:p>
          <a:p>
            <a:pPr marL="342900" lvl="2" indent="-342900" fontAlgn="base">
              <a:lnSpc>
                <a:spcPct val="20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+mj-lt"/>
              <a:buAutoNum type="arabicPeriod"/>
            </a:pPr>
            <a:r>
              <a:rPr lang="en-US" sz="2000" b="1" dirty="0">
                <a:solidFill>
                  <a:prstClr val="black"/>
                </a:solidFill>
                <a:cs typeface="Calibri" pitchFamily="34" charset="0"/>
              </a:rPr>
              <a:t>Vascular abnormalities and angiogenesis pathways</a:t>
            </a: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+mj-lt"/>
              <a:buAutoNum type="arabicPeriod"/>
            </a:pPr>
            <a:endParaRPr lang="en-US" dirty="0">
              <a:solidFill>
                <a:prstClr val="black"/>
              </a:solidFill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741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Oxidative stress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627784" y="627534"/>
            <a:ext cx="38884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63680" y="4889584"/>
            <a:ext cx="288032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Kang Q, et al.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Redox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Biol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2020;37:101799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9543"/>
            <a:ext cx="9144000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427984" y="4155928"/>
            <a:ext cx="1944216" cy="504056"/>
          </a:xfrm>
          <a:prstGeom prst="roundRect">
            <a:avLst>
              <a:gd name="adj" fmla="val 37453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804248" y="987574"/>
            <a:ext cx="432048" cy="216024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2929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Pathological Processes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835936" y="627534"/>
            <a:ext cx="55443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6768" y="771559"/>
            <a:ext cx="9144000" cy="3226514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342900" lvl="2" indent="-342900" fontAlgn="base">
              <a:lnSpc>
                <a:spcPct val="20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+mj-lt"/>
              <a:buAutoNum type="arabicPeriod"/>
            </a:pPr>
            <a:r>
              <a:rPr lang="en-US" sz="2000" b="1" dirty="0">
                <a:solidFill>
                  <a:prstClr val="black"/>
                </a:solidFill>
                <a:cs typeface="Calibri" pitchFamily="34" charset="0"/>
              </a:rPr>
              <a:t>Hyperglycemia and the regulation of metabolic pathways</a:t>
            </a:r>
          </a:p>
          <a:p>
            <a:pPr marL="342900" lvl="2" indent="-342900" fontAlgn="base">
              <a:lnSpc>
                <a:spcPct val="20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+mj-lt"/>
              <a:buAutoNum type="arabicPeriod"/>
            </a:pPr>
            <a:r>
              <a:rPr lang="en-US" sz="2000" b="1" dirty="0">
                <a:solidFill>
                  <a:prstClr val="black"/>
                </a:solidFill>
                <a:cs typeface="Calibri" pitchFamily="34" charset="0"/>
              </a:rPr>
              <a:t>Inflammation</a:t>
            </a:r>
          </a:p>
          <a:p>
            <a:pPr marL="342900" lvl="2" indent="-342900" fontAlgn="base">
              <a:lnSpc>
                <a:spcPct val="20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+mj-lt"/>
              <a:buAutoNum type="arabicPeriod"/>
            </a:pPr>
            <a:r>
              <a:rPr lang="en-US" sz="2000" b="1" dirty="0">
                <a:solidFill>
                  <a:prstClr val="black"/>
                </a:solidFill>
                <a:cs typeface="Calibri" pitchFamily="34" charset="0"/>
              </a:rPr>
              <a:t>Oxidative stress</a:t>
            </a:r>
          </a:p>
          <a:p>
            <a:pPr marL="342900" lvl="2" indent="-342900" fontAlgn="base">
              <a:lnSpc>
                <a:spcPct val="20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+mj-lt"/>
              <a:buAutoNum type="arabicPeriod"/>
            </a:pPr>
            <a:r>
              <a:rPr lang="en-US" sz="2000" b="1" dirty="0">
                <a:solidFill>
                  <a:srgbClr val="C00000"/>
                </a:solidFill>
                <a:cs typeface="Calibri" pitchFamily="34" charset="0"/>
              </a:rPr>
              <a:t>Vascular abnormalities and angiogenesis pathways</a:t>
            </a: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+mj-lt"/>
              <a:buAutoNum type="arabicPeriod"/>
            </a:pPr>
            <a:endParaRPr lang="en-US" dirty="0">
              <a:solidFill>
                <a:prstClr val="black"/>
              </a:solidFill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312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Vascular abnormalities and angiogenesis pathways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07504" y="627534"/>
            <a:ext cx="89289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6768" y="699542"/>
            <a:ext cx="9144000" cy="4290908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hyperglycemia </a:t>
            </a:r>
          </a:p>
          <a:p>
            <a:pPr marL="742950" lvl="3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 err="1">
                <a:solidFill>
                  <a:prstClr val="black"/>
                </a:solidFill>
                <a:cs typeface="Calibri" pitchFamily="34" charset="0"/>
              </a:rPr>
              <a:t>pericyte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loss</a:t>
            </a:r>
          </a:p>
          <a:p>
            <a:pPr marL="742950" lvl="3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endothelial cells apoptosis</a:t>
            </a:r>
          </a:p>
          <a:p>
            <a:pPr marL="742950" lvl="3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basement membrane thickening </a:t>
            </a:r>
          </a:p>
          <a:p>
            <a:pPr marL="1200150" lvl="4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inner BRB impairment</a:t>
            </a:r>
          </a:p>
          <a:p>
            <a:pPr marL="1657350" lvl="5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§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leakage </a:t>
            </a:r>
            <a:r>
              <a:rPr lang="en-GB" sz="1600" dirty="0">
                <a:solidFill>
                  <a:prstClr val="black"/>
                </a:solidFill>
                <a:cs typeface="Calibri" pitchFamily="34" charset="0"/>
              </a:rPr>
              <a:t>and exudates</a:t>
            </a:r>
            <a:endParaRPr lang="en-US" sz="1600" dirty="0">
              <a:solidFill>
                <a:prstClr val="black"/>
              </a:solidFill>
              <a:cs typeface="Calibri" pitchFamily="34" charset="0"/>
            </a:endParaRP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 err="1">
                <a:solidFill>
                  <a:prstClr val="black"/>
                </a:solidFill>
                <a:cs typeface="Calibri" pitchFamily="34" charset="0"/>
              </a:rPr>
              <a:t>pericytes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- responsible </a:t>
            </a:r>
            <a:r>
              <a:rPr lang="en-US" sz="1600" u="sng" dirty="0">
                <a:solidFill>
                  <a:prstClr val="black"/>
                </a:solidFill>
                <a:cs typeface="Calibri" pitchFamily="34" charset="0"/>
              </a:rPr>
              <a:t>capillaries structure</a:t>
            </a:r>
          </a:p>
          <a:p>
            <a:pPr marL="1200150" lvl="4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b="1" dirty="0" err="1">
                <a:solidFill>
                  <a:prstClr val="black"/>
                </a:solidFill>
                <a:cs typeface="Calibri" pitchFamily="34" charset="0"/>
              </a:rPr>
              <a:t>microaneurysm</a:t>
            </a: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 formation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pronounced </a:t>
            </a:r>
            <a:r>
              <a:rPr lang="en-US" sz="1600" dirty="0" err="1">
                <a:solidFill>
                  <a:prstClr val="black"/>
                </a:solidFill>
                <a:cs typeface="Calibri" pitchFamily="34" charset="0"/>
              </a:rPr>
              <a:t>pericytes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and endothelial cells loss  </a:t>
            </a:r>
          </a:p>
          <a:p>
            <a:pPr marL="1200150" lvl="4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capillary occlusion and ischemia</a:t>
            </a:r>
          </a:p>
          <a:p>
            <a:pPr marL="1657350" lvl="5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§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↑↑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VEGF via hypoxia-inducible factor 1 (HIF-1) activation </a:t>
            </a:r>
          </a:p>
          <a:p>
            <a:pPr marL="2114550" lvl="6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65000"/>
              <a:buFont typeface="Wingdings" pitchFamily="2" charset="2"/>
              <a:buChar char="v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neovascularization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36096" y="4566425"/>
            <a:ext cx="4824536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Feldman-</a:t>
            </a:r>
            <a:r>
              <a:rPr lang="en-GB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Billard</a:t>
            </a: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S, et al. 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Diabetes </a:t>
            </a:r>
            <a:r>
              <a:rPr lang="en-GB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Metab</a:t>
            </a: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2018; 44:4-14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Schmidt-</a:t>
            </a:r>
            <a:r>
              <a:rPr lang="en-GB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Erfurth</a:t>
            </a: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U, et al. </a:t>
            </a:r>
            <a:r>
              <a:rPr lang="en-GB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Prog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Retin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Eye Res</a:t>
            </a: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2018; 67:1-29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Bressler</a:t>
            </a: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NM, et al. 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 </a:t>
            </a:r>
            <a:r>
              <a:rPr lang="en-GB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Engl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J Med</a:t>
            </a: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2011; 365:1520-6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2674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Association with systemic vascular dysfunction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79512" y="627534"/>
            <a:ext cx="89289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6768" y="699548"/>
            <a:ext cx="9160768" cy="3929271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diabetic microvascular disease (DMD) (including DR)  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large vessel atherosclerosis 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via</a:t>
            </a:r>
          </a:p>
          <a:p>
            <a:pPr marL="1200150" lvl="4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hypoxia </a:t>
            </a:r>
          </a:p>
          <a:p>
            <a:pPr marL="1200150" lvl="4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alterations in vasa </a:t>
            </a:r>
            <a:r>
              <a:rPr lang="en-US" sz="1600" dirty="0" err="1">
                <a:solidFill>
                  <a:prstClr val="black"/>
                </a:solidFill>
                <a:cs typeface="Calibri" pitchFamily="34" charset="0"/>
              </a:rPr>
              <a:t>vasorum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</a:t>
            </a:r>
          </a:p>
          <a:p>
            <a:pPr marL="1200150" lvl="4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diminishing NO bioavailability in the vasculature</a:t>
            </a:r>
          </a:p>
          <a:p>
            <a:pPr marL="1200150" lvl="4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activating pro-inflammatory mechanisms </a:t>
            </a:r>
          </a:p>
          <a:p>
            <a:pPr marL="742950" lvl="3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association with </a:t>
            </a: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↑ 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morbidity in the setting of acute coronary syndromes or strokes</a:t>
            </a:r>
          </a:p>
          <a:p>
            <a:pPr marL="742950" lvl="3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endParaRPr lang="en-US" sz="1600" dirty="0">
              <a:solidFill>
                <a:prstClr val="black"/>
              </a:solidFill>
              <a:cs typeface="Calibri" pitchFamily="34" charset="0"/>
            </a:endParaRPr>
          </a:p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debatable whether DMD precedes large vessel atherosclerosis or they progress in parallel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88024" y="4566425"/>
            <a:ext cx="4824536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Brownrigg</a:t>
            </a: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JRW, et al. 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Lancet Diabetes </a:t>
            </a:r>
            <a:r>
              <a:rPr lang="en-GB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Endocrinol</a:t>
            </a: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2016; 4:588–97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Antonopoulos AS, et al. 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Diabetes Care</a:t>
            </a: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2015; 38:e180–1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Antonopoulos AS, et al.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Cardiovasc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Res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2017; 113:1074–86</a:t>
            </a:r>
            <a:endParaRPr lang="en-GB" sz="1050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6603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-16768" y="699551"/>
            <a:ext cx="9160768" cy="3993391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US" sz="1400" dirty="0">
              <a:solidFill>
                <a:prstClr val="black"/>
              </a:solidFill>
              <a:cs typeface="Calibri" pitchFamily="34" charset="0"/>
            </a:endParaRPr>
          </a:p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US" sz="1400" dirty="0">
              <a:solidFill>
                <a:prstClr val="black"/>
              </a:solidFill>
              <a:cs typeface="Calibri" pitchFamily="34" charset="0"/>
            </a:endParaRPr>
          </a:p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US" sz="1400" dirty="0">
              <a:solidFill>
                <a:prstClr val="black"/>
              </a:solidFill>
              <a:cs typeface="Calibri" pitchFamily="34" charset="0"/>
            </a:endParaRPr>
          </a:p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US" sz="1400" dirty="0">
              <a:solidFill>
                <a:prstClr val="black"/>
              </a:solidFill>
              <a:cs typeface="Calibri" pitchFamily="34" charset="0"/>
            </a:endParaRPr>
          </a:p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presence of DMD (</a:t>
            </a: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DR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): independently predict 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hospitalization for heart failure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future mortality cardiovascular disease risk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non-fatal myocardial infarction</a:t>
            </a:r>
          </a:p>
          <a:p>
            <a:pPr marL="285750" lvl="2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absence of DR at baseline screening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association with no mortality events in T2DM during the follow-up period (</a:t>
            </a:r>
            <a:r>
              <a:rPr lang="el-GR" sz="1400" dirty="0">
                <a:solidFill>
                  <a:prstClr val="black"/>
                </a:solidFill>
                <a:cs typeface="Calibri" pitchFamily="34" charset="0"/>
              </a:rPr>
              <a:t>~</a:t>
            </a:r>
            <a:r>
              <a:rPr lang="en-GB" sz="1400" dirty="0">
                <a:solidFill>
                  <a:prstClr val="black"/>
                </a:solidFill>
                <a:cs typeface="Calibri" pitchFamily="34" charset="0"/>
              </a:rPr>
              <a:t>30 months)</a:t>
            </a:r>
            <a:endParaRPr lang="en-US" sz="1400" dirty="0">
              <a:solidFill>
                <a:prstClr val="black"/>
              </a:solidFill>
              <a:cs typeface="Calibri" pitchFamily="34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3" y="-20536"/>
            <a:ext cx="9151623" cy="2232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22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F2B352-A26D-469C-A0A5-FA89865528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00" r="6230" b="3800"/>
          <a:stretch/>
        </p:blipFill>
        <p:spPr>
          <a:xfrm>
            <a:off x="1907704" y="51468"/>
            <a:ext cx="4968552" cy="51005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463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57201" y="205981"/>
            <a:ext cx="8229600" cy="691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200" dirty="0">
                <a:solidFill>
                  <a:srgbClr val="002060"/>
                </a:solidFill>
                <a:effectLst/>
                <a:latin typeface="Cambria" pitchFamily="18" charset="0"/>
                <a:cs typeface="Times New Roman" pitchFamily="18" charset="0"/>
              </a:rPr>
              <a:t>Flow-mediated dilatation</a:t>
            </a:r>
          </a:p>
        </p:txBody>
      </p:sp>
      <p:sp>
        <p:nvSpPr>
          <p:cNvPr id="15" name="Rectangle 22"/>
          <p:cNvSpPr>
            <a:spLocks noChangeArrowheads="1"/>
          </p:cNvSpPr>
          <p:nvPr/>
        </p:nvSpPr>
        <p:spPr bwMode="auto">
          <a:xfrm>
            <a:off x="1488504" y="4806280"/>
            <a:ext cx="76200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09" rIns="91418" bIns="45709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Corretti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M, et al.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 Am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Coll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Cardiol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2002;39:257-65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52401" y="951573"/>
            <a:ext cx="8991600" cy="3726413"/>
            <a:chOff x="152401" y="1268763"/>
            <a:chExt cx="8991600" cy="4968550"/>
          </a:xfrm>
        </p:grpSpPr>
        <p:grpSp>
          <p:nvGrpSpPr>
            <p:cNvPr id="8" name="Group 16"/>
            <p:cNvGrpSpPr>
              <a:grpSpLocks/>
            </p:cNvGrpSpPr>
            <p:nvPr/>
          </p:nvGrpSpPr>
          <p:grpSpPr bwMode="auto">
            <a:xfrm>
              <a:off x="152401" y="1268763"/>
              <a:ext cx="8991600" cy="3678239"/>
              <a:chOff x="96" y="1392"/>
              <a:chExt cx="5664" cy="2317"/>
            </a:xfrm>
          </p:grpSpPr>
          <p:grpSp>
            <p:nvGrpSpPr>
              <p:cNvPr id="9" name="Group 11"/>
              <p:cNvGrpSpPr>
                <a:grpSpLocks/>
              </p:cNvGrpSpPr>
              <p:nvPr/>
            </p:nvGrpSpPr>
            <p:grpSpPr bwMode="auto">
              <a:xfrm>
                <a:off x="96" y="1728"/>
                <a:ext cx="5568" cy="1981"/>
                <a:chOff x="96" y="912"/>
                <a:chExt cx="6192" cy="2317"/>
              </a:xfrm>
            </p:grpSpPr>
            <p:pic>
              <p:nvPicPr>
                <p:cNvPr id="12" name="Picture 12" descr="C:\WINDOWS\Desktop\vascular function-echo\corretti 3.gif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3334" r="8333" b="54314"/>
                <a:stretch>
                  <a:fillRect/>
                </a:stretch>
              </p:blipFill>
              <p:spPr bwMode="auto">
                <a:xfrm>
                  <a:off x="96" y="912"/>
                  <a:ext cx="3024" cy="2304"/>
                </a:xfrm>
                <a:prstGeom prst="rect">
                  <a:avLst/>
                </a:prstGeom>
                <a:noFill/>
                <a:ln w="38100">
                  <a:solidFill>
                    <a:schemeClr val="bg1"/>
                  </a:solidFill>
                  <a:miter lim="800000"/>
                  <a:headEnd/>
                  <a:tailEnd/>
                </a:ln>
              </p:spPr>
            </p:pic>
            <p:pic>
              <p:nvPicPr>
                <p:cNvPr id="13" name="Picture 13" descr="C:\WINDOWS\Desktop\vascular function-echo\corretti 3.gif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t="53183" r="10001"/>
                <a:stretch>
                  <a:fillRect/>
                </a:stretch>
              </p:blipFill>
              <p:spPr bwMode="auto">
                <a:xfrm>
                  <a:off x="3264" y="912"/>
                  <a:ext cx="3024" cy="2317"/>
                </a:xfrm>
                <a:prstGeom prst="rect">
                  <a:avLst/>
                </a:prstGeom>
                <a:noFill/>
                <a:ln w="38100">
                  <a:solidFill>
                    <a:schemeClr val="bg1"/>
                  </a:solidFill>
                  <a:miter lim="800000"/>
                  <a:headEnd/>
                  <a:tailEnd/>
                </a:ln>
              </p:spPr>
            </p:pic>
          </p:grpSp>
          <p:sp>
            <p:nvSpPr>
              <p:cNvPr id="10" name="Rectangle 14"/>
              <p:cNvSpPr>
                <a:spLocks noChangeArrowheads="1"/>
              </p:cNvSpPr>
              <p:nvPr/>
            </p:nvSpPr>
            <p:spPr bwMode="auto">
              <a:xfrm>
                <a:off x="3024" y="1392"/>
                <a:ext cx="2736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20000"/>
                  </a:spcBef>
                  <a:spcAft>
                    <a:spcPct val="0"/>
                  </a:spcAft>
                  <a:buClr>
                    <a:prstClr val="black"/>
                  </a:buClr>
                  <a:buSzPct val="75000"/>
                </a:pPr>
                <a:r>
                  <a:rPr lang="en-US" sz="2400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Hyperemic diameter (HD)</a:t>
                </a:r>
              </a:p>
            </p:txBody>
          </p:sp>
          <p:sp>
            <p:nvSpPr>
              <p:cNvPr id="11" name="Rectangle 15"/>
              <p:cNvSpPr>
                <a:spLocks noChangeArrowheads="1"/>
              </p:cNvSpPr>
              <p:nvPr/>
            </p:nvSpPr>
            <p:spPr bwMode="auto">
              <a:xfrm>
                <a:off x="96" y="1392"/>
                <a:ext cx="2736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20000"/>
                  </a:spcBef>
                  <a:spcAft>
                    <a:spcPct val="0"/>
                  </a:spcAft>
                  <a:buClr>
                    <a:prstClr val="black"/>
                  </a:buClr>
                  <a:buSzPct val="75000"/>
                </a:pPr>
                <a:r>
                  <a:rPr lang="en-US" sz="2400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Resting diameter (RD)</a:t>
                </a: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3071057" y="5250905"/>
              <a:ext cx="3085120" cy="986408"/>
              <a:chOff x="2514600" y="5334000"/>
              <a:chExt cx="3085120" cy="986408"/>
            </a:xfrm>
          </p:grpSpPr>
          <p:sp>
            <p:nvSpPr>
              <p:cNvPr id="14" name="Rectangle 6"/>
              <p:cNvSpPr>
                <a:spLocks noChangeArrowheads="1"/>
              </p:cNvSpPr>
              <p:nvPr/>
            </p:nvSpPr>
            <p:spPr bwMode="auto">
              <a:xfrm>
                <a:off x="2570584" y="5334000"/>
                <a:ext cx="3029136" cy="838200"/>
              </a:xfrm>
              <a:prstGeom prst="rect">
                <a:avLst/>
              </a:prstGeom>
              <a:noFill/>
              <a:ln w="9525">
                <a:solidFill>
                  <a:srgbClr val="00206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" name="Rectangle 17"/>
              <p:cNvSpPr>
                <a:spLocks noChangeArrowheads="1"/>
              </p:cNvSpPr>
              <p:nvPr/>
            </p:nvSpPr>
            <p:spPr bwMode="auto">
              <a:xfrm>
                <a:off x="2514600" y="5562600"/>
                <a:ext cx="1143000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b="1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FMD =</a:t>
                </a:r>
              </a:p>
            </p:txBody>
          </p:sp>
          <p:sp>
            <p:nvSpPr>
              <p:cNvPr id="17" name="Rectangle 19"/>
              <p:cNvSpPr txBox="1">
                <a:spLocks noChangeArrowheads="1"/>
              </p:cNvSpPr>
              <p:nvPr/>
            </p:nvSpPr>
            <p:spPr>
              <a:xfrm>
                <a:off x="3657600" y="5406008"/>
                <a:ext cx="1676400" cy="914400"/>
              </a:xfrm>
              <a:prstGeom prst="rect">
                <a:avLst/>
              </a:prstGeom>
              <a:ln>
                <a:noFill/>
              </a:ln>
            </p:spPr>
            <p:txBody>
              <a:bodyPr vert="horz">
                <a:normAutofit fontScale="85000" lnSpcReduction="20000"/>
              </a:bodyPr>
              <a:lstStyle>
                <a:lvl1pPr marL="365760" indent="-256032" algn="l" rtl="0" eaLnBrk="1" latinLnBrk="0" hangingPunct="1">
                  <a:spcBef>
                    <a:spcPts val="400"/>
                  </a:spcBef>
                  <a:spcAft>
                    <a:spcPts val="0"/>
                  </a:spcAft>
                  <a:buClr>
                    <a:schemeClr val="accent1"/>
                  </a:buClr>
                  <a:buSzPct val="68000"/>
                  <a:buFont typeface="Wingdings 3"/>
                  <a:buChar char=""/>
                  <a:defRPr kumimoji="0"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1792" indent="-228600" algn="l" rtl="0" eaLnBrk="1" latinLnBrk="0" hangingPunct="1">
                  <a:spcBef>
                    <a:spcPts val="324"/>
                  </a:spcBef>
                  <a:buClr>
                    <a:schemeClr val="accent1"/>
                  </a:buClr>
                  <a:buFont typeface="Verdana"/>
                  <a:buChar char="◦"/>
                  <a:defRPr kumimoji="0" sz="2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9536" indent="-228600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/>
                  <a:buChar char=""/>
                  <a:defRPr kumimoji="0"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3000" indent="-228600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indent="-228600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200" indent="-228600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800" indent="-228600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57400" indent="-228600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6000" indent="-228600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pPr marL="109702" indent="0" fontAlgn="base">
                  <a:lnSpc>
                    <a:spcPct val="90000"/>
                  </a:lnSpc>
                  <a:buClr>
                    <a:srgbClr val="2DA2BF"/>
                  </a:buClr>
                  <a:buFont typeface="Wingdings 3"/>
                  <a:buNone/>
                </a:pPr>
                <a:r>
                  <a:rPr lang="en-US" b="1" dirty="0">
                    <a:solidFill>
                      <a:srgbClr val="002060"/>
                    </a:solidFill>
                  </a:rPr>
                  <a:t>HD -RD </a:t>
                </a:r>
              </a:p>
              <a:p>
                <a:pPr marL="109702" indent="0" algn="ctr" fontAlgn="base">
                  <a:lnSpc>
                    <a:spcPct val="90000"/>
                  </a:lnSpc>
                  <a:buClr>
                    <a:srgbClr val="2DA2BF"/>
                  </a:buClr>
                  <a:buFont typeface="Wingdings 3"/>
                  <a:buNone/>
                </a:pPr>
                <a:r>
                  <a:rPr lang="en-US" b="1" dirty="0">
                    <a:solidFill>
                      <a:srgbClr val="002060"/>
                    </a:solidFill>
                  </a:rPr>
                  <a:t>RD</a:t>
                </a:r>
              </a:p>
            </p:txBody>
          </p:sp>
          <p:sp>
            <p:nvSpPr>
              <p:cNvPr id="21" name="Line 18"/>
              <p:cNvSpPr>
                <a:spLocks noChangeShapeType="1"/>
              </p:cNvSpPr>
              <p:nvPr/>
            </p:nvSpPr>
            <p:spPr bwMode="auto">
              <a:xfrm>
                <a:off x="3657600" y="5791200"/>
                <a:ext cx="1676400" cy="0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l-GR">
                  <a:ln>
                    <a:solidFill>
                      <a:srgbClr val="002060"/>
                    </a:solidFill>
                  </a:ln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91582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Anatomy – Retinal Circulation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99592" y="627534"/>
            <a:ext cx="7416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-36512" y="699545"/>
            <a:ext cx="9144000" cy="3629189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lvl="2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</a:pPr>
            <a:r>
              <a:rPr lang="en-US" sz="2800" b="1" u="sng" dirty="0">
                <a:solidFill>
                  <a:prstClr val="black"/>
                </a:solidFill>
                <a:cs typeface="Calibri" pitchFamily="34" charset="0"/>
              </a:rPr>
              <a:t>Arterial System</a:t>
            </a:r>
          </a:p>
          <a:p>
            <a:pPr marL="358775" lvl="2" indent="-2667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2000" b="1" dirty="0">
                <a:solidFill>
                  <a:prstClr val="black"/>
                </a:solidFill>
                <a:cs typeface="Calibri" pitchFamily="34" charset="0"/>
              </a:rPr>
              <a:t>Central Retinal Artery</a:t>
            </a:r>
          </a:p>
          <a:p>
            <a:pPr marL="358775" lvl="3" indent="-2667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050" dirty="0">
                <a:solidFill>
                  <a:prstClr val="black"/>
                </a:solidFill>
                <a:cs typeface="Calibri" pitchFamily="34" charset="0"/>
              </a:rPr>
              <a:t>single endothelium layer on a collagenous zone</a:t>
            </a:r>
          </a:p>
          <a:p>
            <a:pPr marL="358775" lvl="3" indent="-2667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050" dirty="0">
                <a:solidFill>
                  <a:prstClr val="black"/>
                </a:solidFill>
                <a:cs typeface="Calibri" pitchFamily="34" charset="0"/>
              </a:rPr>
              <a:t>internal elastic lamina separates intima from media</a:t>
            </a:r>
          </a:p>
          <a:p>
            <a:pPr marL="358775" lvl="3" indent="-2667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050" dirty="0">
                <a:solidFill>
                  <a:prstClr val="black"/>
                </a:solidFill>
                <a:cs typeface="Calibri" pitchFamily="34" charset="0"/>
              </a:rPr>
              <a:t>media consists mainly of smooth muscle</a:t>
            </a:r>
          </a:p>
          <a:p>
            <a:pPr marL="358775" lvl="3" indent="-2667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050" dirty="0">
                <a:solidFill>
                  <a:prstClr val="black"/>
                </a:solidFill>
                <a:cs typeface="Calibri" pitchFamily="34" charset="0"/>
              </a:rPr>
              <a:t>adventitia is composed of loose connective tissue</a:t>
            </a:r>
          </a:p>
          <a:p>
            <a:pPr marL="358775" lvl="2" indent="-2667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2000" b="1" dirty="0">
                <a:solidFill>
                  <a:prstClr val="black"/>
                </a:solidFill>
                <a:cs typeface="Calibri" pitchFamily="34" charset="0"/>
              </a:rPr>
              <a:t>Retinal Arterioles</a:t>
            </a:r>
          </a:p>
          <a:p>
            <a:pPr marL="358775" lvl="3" indent="-2667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050" dirty="0">
                <a:solidFill>
                  <a:prstClr val="black"/>
                </a:solidFill>
                <a:cs typeface="Calibri" pitchFamily="34" charset="0"/>
              </a:rPr>
              <a:t>walls contain smooth muscle</a:t>
            </a:r>
          </a:p>
          <a:p>
            <a:pPr marL="358775" lvl="3" indent="-2667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050" dirty="0">
                <a:solidFill>
                  <a:prstClr val="black"/>
                </a:solidFill>
                <a:cs typeface="Calibri" pitchFamily="34" charset="0"/>
              </a:rPr>
              <a:t>internal elastic lamina is discontinuous (</a:t>
            </a:r>
            <a:r>
              <a:rPr lang="en-US" sz="1050" dirty="0" err="1">
                <a:solidFill>
                  <a:prstClr val="black"/>
                </a:solidFill>
                <a:cs typeface="Calibri" pitchFamily="34" charset="0"/>
              </a:rPr>
              <a:t>vs</a:t>
            </a:r>
            <a:r>
              <a:rPr lang="en-US" sz="1050" dirty="0">
                <a:solidFill>
                  <a:prstClr val="black"/>
                </a:solidFill>
                <a:cs typeface="Calibri" pitchFamily="34" charset="0"/>
              </a:rPr>
              <a:t> arteries)</a:t>
            </a:r>
          </a:p>
        </p:txBody>
      </p:sp>
      <p:sp>
        <p:nvSpPr>
          <p:cNvPr id="4" name="Rectangle 3"/>
          <p:cNvSpPr/>
          <p:nvPr/>
        </p:nvSpPr>
        <p:spPr>
          <a:xfrm>
            <a:off x="3131840" y="4748540"/>
            <a:ext cx="612068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Remington LA (2012). Clinical Anatomy and Physiology of the Visual System (3</a:t>
            </a:r>
            <a:r>
              <a:rPr lang="en-US" sz="1050" i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rd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Edition).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Elsevier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Bowling B (2016).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Kanski’s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Clinical Ophthalmology . A systematic approach (8</a:t>
            </a:r>
            <a:r>
              <a:rPr lang="en-US" sz="1050" i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Edition).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Elsevier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147924" y="720002"/>
            <a:ext cx="4744556" cy="3924000"/>
            <a:chOff x="4147924" y="720002"/>
            <a:chExt cx="4744556" cy="3924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6" t="10513" r="5236"/>
            <a:stretch/>
          </p:blipFill>
          <p:spPr>
            <a:xfrm>
              <a:off x="4147924" y="720002"/>
              <a:ext cx="4456419" cy="3924000"/>
            </a:xfrm>
            <a:prstGeom prst="rect">
              <a:avLst/>
            </a:prstGeom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084168" y="3003798"/>
              <a:ext cx="1106976" cy="12961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7092280" y="4299942"/>
              <a:ext cx="18002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b="1" dirty="0">
                  <a:solidFill>
                    <a:srgbClr val="C00000"/>
                  </a:solidFill>
                </a:rPr>
                <a:t>1cm behind the globe</a:t>
              </a:r>
              <a:endParaRPr lang="el-GR" sz="1050" b="1" dirty="0">
                <a:solidFill>
                  <a:srgbClr val="C00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24722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>
                <a:tint val="55000"/>
                <a:satMod val="300000"/>
              </a:schemeClr>
            </a:gs>
            <a:gs pos="40000">
              <a:schemeClr val="bg1">
                <a:tint val="65000"/>
                <a:satMod val="300000"/>
              </a:schemeClr>
            </a:gs>
            <a:gs pos="100000">
              <a:schemeClr val="bg1">
                <a:shade val="65000"/>
                <a:satMod val="30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028"/>
          <p:cNvSpPr>
            <a:spLocks noChangeArrowheads="1"/>
          </p:cNvSpPr>
          <p:nvPr/>
        </p:nvSpPr>
        <p:spPr bwMode="auto">
          <a:xfrm>
            <a:off x="1336675" y="9528"/>
            <a:ext cx="4991100" cy="456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09" rIns="91418" bIns="45709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Arterial Stiffness</a:t>
            </a:r>
          </a:p>
        </p:txBody>
      </p:sp>
      <p:grpSp>
        <p:nvGrpSpPr>
          <p:cNvPr id="32771" name="Group 1044"/>
          <p:cNvGrpSpPr>
            <a:grpSpLocks/>
          </p:cNvGrpSpPr>
          <p:nvPr/>
        </p:nvGrpSpPr>
        <p:grpSpPr bwMode="auto">
          <a:xfrm>
            <a:off x="381002" y="1543054"/>
            <a:ext cx="3303590" cy="3167066"/>
            <a:chOff x="240" y="1296"/>
            <a:chExt cx="2081" cy="2660"/>
          </a:xfrm>
        </p:grpSpPr>
        <p:pic>
          <p:nvPicPr>
            <p:cNvPr id="32779" name="Picture 1045"/>
            <p:cNvPicPr>
              <a:picLocks noChangeArrowheads="1"/>
            </p:cNvPicPr>
            <p:nvPr/>
          </p:nvPicPr>
          <p:blipFill>
            <a:blip r:embed="rId3" cstate="print"/>
            <a:srcRect t="7980" r="1489" b="4350"/>
            <a:stretch>
              <a:fillRect/>
            </a:stretch>
          </p:blipFill>
          <p:spPr bwMode="auto">
            <a:xfrm>
              <a:off x="240" y="1296"/>
              <a:ext cx="1188" cy="2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80" name="AutoShape 1046"/>
            <p:cNvSpPr>
              <a:spLocks noChangeArrowheads="1"/>
            </p:cNvSpPr>
            <p:nvPr/>
          </p:nvSpPr>
          <p:spPr bwMode="auto">
            <a:xfrm>
              <a:off x="912" y="1392"/>
              <a:ext cx="952" cy="136"/>
            </a:xfrm>
            <a:prstGeom prst="leftArrow">
              <a:avLst>
                <a:gd name="adj1" fmla="val 50000"/>
                <a:gd name="adj2" fmla="val 349968"/>
              </a:avLst>
            </a:prstGeom>
            <a:solidFill>
              <a:schemeClr val="tx1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781" name="AutoShape 1047"/>
            <p:cNvSpPr>
              <a:spLocks noChangeArrowheads="1"/>
            </p:cNvSpPr>
            <p:nvPr/>
          </p:nvSpPr>
          <p:spPr bwMode="auto">
            <a:xfrm>
              <a:off x="1056" y="3024"/>
              <a:ext cx="952" cy="136"/>
            </a:xfrm>
            <a:prstGeom prst="leftArrow">
              <a:avLst>
                <a:gd name="adj1" fmla="val 50000"/>
                <a:gd name="adj2" fmla="val 349968"/>
              </a:avLst>
            </a:prstGeom>
            <a:solidFill>
              <a:schemeClr val="tx1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782" name="Text Box 1048"/>
            <p:cNvSpPr txBox="1">
              <a:spLocks noChangeArrowheads="1"/>
            </p:cNvSpPr>
            <p:nvPr/>
          </p:nvSpPr>
          <p:spPr bwMode="auto">
            <a:xfrm>
              <a:off x="2064" y="2976"/>
              <a:ext cx="257" cy="3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AU" sz="24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B</a:t>
              </a:r>
            </a:p>
          </p:txBody>
        </p:sp>
        <p:sp>
          <p:nvSpPr>
            <p:cNvPr id="32783" name="Text Box 1049"/>
            <p:cNvSpPr txBox="1">
              <a:spLocks noChangeArrowheads="1"/>
            </p:cNvSpPr>
            <p:nvPr/>
          </p:nvSpPr>
          <p:spPr bwMode="auto">
            <a:xfrm>
              <a:off x="1920" y="1344"/>
              <a:ext cx="257" cy="3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AU" sz="24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</p:grpSp>
      <p:sp>
        <p:nvSpPr>
          <p:cNvPr id="32772" name="Text Box 1051"/>
          <p:cNvSpPr txBox="1">
            <a:spLocks noChangeArrowheads="1"/>
          </p:cNvSpPr>
          <p:nvPr/>
        </p:nvSpPr>
        <p:spPr bwMode="auto">
          <a:xfrm>
            <a:off x="3491880" y="1707654"/>
            <a:ext cx="5486400" cy="89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09" rIns="91418" bIns="45709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Delay time from the R-top (ECG) to the 10% arterial diameter increase with pulse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Non-simultaneous recording</a:t>
            </a:r>
            <a:endParaRPr lang="el-GR" sz="1600" b="1" i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773" name="Rectangle 10"/>
          <p:cNvSpPr>
            <a:spLocks noGrp="1" noChangeArrowheads="1"/>
          </p:cNvSpPr>
          <p:nvPr>
            <p:ph sz="half" idx="1"/>
          </p:nvPr>
        </p:nvSpPr>
        <p:spPr>
          <a:xfrm>
            <a:off x="4986701" y="2787256"/>
            <a:ext cx="2663825" cy="1028700"/>
          </a:xfrm>
        </p:spPr>
        <p:txBody>
          <a:bodyPr/>
          <a:lstStyle/>
          <a:p>
            <a:pPr eaLnBrk="1" hangingPunct="1">
              <a:buFont typeface="Wingdings 3" pitchFamily="18" charset="2"/>
              <a:buNone/>
            </a:pPr>
            <a:r>
              <a:rPr lang="en-US" dirty="0"/>
              <a:t>Distance </a:t>
            </a:r>
          </a:p>
        </p:txBody>
      </p:sp>
      <p:sp>
        <p:nvSpPr>
          <p:cNvPr id="32774" name="Line 11"/>
          <p:cNvSpPr>
            <a:spLocks noChangeShapeType="1"/>
          </p:cNvSpPr>
          <p:nvPr/>
        </p:nvSpPr>
        <p:spPr bwMode="auto">
          <a:xfrm>
            <a:off x="5167670" y="3219450"/>
            <a:ext cx="1981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91418" tIns="45709" rIns="91418" bIns="45709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775" name="Rectangle 12"/>
          <p:cNvSpPr>
            <a:spLocks noChangeArrowheads="1"/>
          </p:cNvSpPr>
          <p:nvPr/>
        </p:nvSpPr>
        <p:spPr bwMode="auto">
          <a:xfrm>
            <a:off x="3719870" y="3032522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09" rIns="91418" bIns="45709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prstClr val="white"/>
              </a:buClr>
              <a:buSzPct val="75000"/>
            </a:pPr>
            <a:r>
              <a:rPr lang="en-US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PWV =</a:t>
            </a:r>
          </a:p>
        </p:txBody>
      </p:sp>
      <p:pic>
        <p:nvPicPr>
          <p:cNvPr id="32776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588" y="1"/>
            <a:ext cx="2411412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7" name="19 - Ορθογώνιο"/>
          <p:cNvSpPr>
            <a:spLocks noChangeArrowheads="1"/>
          </p:cNvSpPr>
          <p:nvPr/>
        </p:nvSpPr>
        <p:spPr bwMode="auto">
          <a:xfrm>
            <a:off x="7" y="411957"/>
            <a:ext cx="6659563" cy="12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09" rIns="91418" bIns="45709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Measurement of arterial stiffness by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applanation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tonometry</a:t>
            </a:r>
            <a:r>
              <a:rPr lang="en-US" b="1" baseline="30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with pulse-wave velocity has been the gold-standard method and</a:t>
            </a:r>
            <a:r>
              <a:rPr lang="en-US" b="1" baseline="30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is well-validated in large populations as a strong predictor</a:t>
            </a:r>
            <a:r>
              <a:rPr lang="en-US" b="1" baseline="30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of adverse cardiovascular outcomes. </a:t>
            </a:r>
            <a:endParaRPr lang="el-GR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8" name="20 - Ορθογώνιο"/>
          <p:cNvSpPr>
            <a:spLocks noChangeArrowheads="1"/>
          </p:cNvSpPr>
          <p:nvPr/>
        </p:nvSpPr>
        <p:spPr bwMode="auto">
          <a:xfrm>
            <a:off x="5508104" y="4889607"/>
            <a:ext cx="4176464" cy="253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09" rIns="91418" bIns="45709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Cavalcante</a:t>
            </a:r>
            <a:r>
              <a:rPr lang="en-US" sz="1050" i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JL, et al. </a:t>
            </a:r>
            <a:r>
              <a:rPr lang="en-US" sz="1050" b="1" i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J Am </a:t>
            </a:r>
            <a:r>
              <a:rPr lang="en-US" sz="1050" b="1" i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Coll</a:t>
            </a:r>
            <a:r>
              <a:rPr lang="en-US" sz="1050" b="1" i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50" b="1" i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Cardiol</a:t>
            </a:r>
            <a:r>
              <a:rPr lang="en-US" sz="1050" i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2011; 57:1511-22</a:t>
            </a:r>
            <a:endParaRPr lang="el-GR" sz="1050" i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62410" y="2733770"/>
            <a:ext cx="3672408" cy="102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spcCol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58558" y="3273828"/>
            <a:ext cx="2290967" cy="523198"/>
          </a:xfrm>
          <a:prstGeom prst="rect">
            <a:avLst/>
          </a:prstGeom>
        </p:spPr>
        <p:txBody>
          <a:bodyPr wrap="none" lIns="91418" tIns="45709" rIns="91418" bIns="45709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white"/>
                </a:solidFill>
                <a:cs typeface="Arial" pitchFamily="34" charset="0"/>
              </a:rPr>
              <a:t>Transit time</a:t>
            </a:r>
          </a:p>
        </p:txBody>
      </p:sp>
    </p:spTree>
    <p:extLst>
      <p:ext uri="{BB962C8B-B14F-4D97-AF65-F5344CB8AC3E}">
        <p14:creationId xmlns:p14="http://schemas.microsoft.com/office/powerpoint/2010/main" val="22091764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Association with systemic vascular dysfunction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79512" y="627534"/>
            <a:ext cx="89289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 useBgFill="1">
        <p:nvSpPr>
          <p:cNvPr id="12" name="TextBox 11"/>
          <p:cNvSpPr txBox="1"/>
          <p:nvPr/>
        </p:nvSpPr>
        <p:spPr>
          <a:xfrm>
            <a:off x="0" y="804074"/>
            <a:ext cx="9144000" cy="1610687"/>
          </a:xfrm>
          <a:prstGeom prst="rect">
            <a:avLst/>
          </a:prstGeom>
        </p:spPr>
        <p:txBody>
          <a:bodyPr wrap="square" lIns="91431" tIns="45715" rIns="91431" bIns="45715" rtlCol="0">
            <a:spAutoFit/>
          </a:bodyPr>
          <a:lstStyle/>
          <a:p>
            <a:pPr marL="285750" lvl="3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composite marker FMD/PWV </a:t>
            </a:r>
          </a:p>
          <a:p>
            <a:pPr marL="742950" lvl="4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index of systemic vascular function</a:t>
            </a:r>
          </a:p>
          <a:p>
            <a:pPr marL="742950" lvl="4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endParaRPr lang="en-US" sz="1600" dirty="0">
              <a:solidFill>
                <a:prstClr val="black"/>
              </a:solidFill>
              <a:cs typeface="Calibri" pitchFamily="34" charset="0"/>
            </a:endParaRPr>
          </a:p>
          <a:p>
            <a:pPr marL="285750" lvl="3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US" sz="1600" dirty="0">
              <a:solidFill>
                <a:prstClr val="black"/>
              </a:solidFill>
              <a:cs typeface="Calibri" pitchFamily="34" charset="0"/>
            </a:endParaRPr>
          </a:p>
          <a:p>
            <a:pPr marL="285750" lvl="3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US" sz="1600" dirty="0">
              <a:solidFill>
                <a:prstClr val="black"/>
              </a:solidFill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36096" y="4854959"/>
            <a:ext cx="482453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Gouliopoulos N, et al.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Eur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J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Prev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Cardiol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2017; 24:1405-7</a:t>
            </a:r>
            <a:endParaRPr lang="en-GB" sz="1050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91630"/>
            <a:ext cx="6302375" cy="325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276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Association with systemic vascular dysfunction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79512" y="627534"/>
            <a:ext cx="89289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 useBgFill="1">
        <p:nvSpPr>
          <p:cNvPr id="12" name="TextBox 11"/>
          <p:cNvSpPr txBox="1"/>
          <p:nvPr/>
        </p:nvSpPr>
        <p:spPr>
          <a:xfrm>
            <a:off x="0" y="804074"/>
            <a:ext cx="9144000" cy="4219094"/>
          </a:xfrm>
          <a:prstGeom prst="rect">
            <a:avLst/>
          </a:prstGeom>
        </p:spPr>
        <p:txBody>
          <a:bodyPr wrap="square" lIns="91431" tIns="45715" rIns="91431" bIns="45715" rtlCol="0">
            <a:spAutoFit/>
          </a:bodyPr>
          <a:lstStyle/>
          <a:p>
            <a:pPr marL="285750" lvl="3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The Framingham Study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: T2DM </a:t>
            </a:r>
          </a:p>
          <a:p>
            <a:pPr marL="742950" lvl="4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association between DR and </a:t>
            </a:r>
            <a:r>
              <a:rPr lang="en-US" sz="1400" dirty="0" err="1">
                <a:solidFill>
                  <a:prstClr val="black"/>
                </a:solidFill>
                <a:cs typeface="Calibri" pitchFamily="34" charset="0"/>
              </a:rPr>
              <a:t>macroangiopathy</a:t>
            </a:r>
            <a:endParaRPr lang="en-US" sz="1400" dirty="0">
              <a:solidFill>
                <a:prstClr val="black"/>
              </a:solidFill>
              <a:cs typeface="Calibri" pitchFamily="34" charset="0"/>
            </a:endParaRPr>
          </a:p>
          <a:p>
            <a:pPr marL="1200150" lvl="5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400" i="1" dirty="0">
                <a:solidFill>
                  <a:prstClr val="black"/>
                </a:solidFill>
                <a:cs typeface="Calibri" pitchFamily="34" charset="0"/>
              </a:rPr>
              <a:t>several common RFs between macro- and micro-</a:t>
            </a:r>
            <a:r>
              <a:rPr lang="en-US" sz="1400" i="1" dirty="0" err="1">
                <a:solidFill>
                  <a:prstClr val="black"/>
                </a:solidFill>
                <a:cs typeface="Calibri" pitchFamily="34" charset="0"/>
              </a:rPr>
              <a:t>angiopathy</a:t>
            </a:r>
            <a:endParaRPr lang="en-US" sz="1400" i="1" dirty="0">
              <a:solidFill>
                <a:prstClr val="black"/>
              </a:solidFill>
              <a:cs typeface="Calibri" pitchFamily="34" charset="0"/>
            </a:endParaRPr>
          </a:p>
          <a:p>
            <a:pPr marL="285750" lvl="3" indent="-285750" fontAlgn="base">
              <a:spcBef>
                <a:spcPts val="60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DR and endothelial dysfunction in T2DM</a:t>
            </a:r>
          </a:p>
          <a:p>
            <a:pPr marL="742950" lvl="4" indent="-285750" fontAlgn="base"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strongly, positively and independently associated</a:t>
            </a:r>
          </a:p>
          <a:p>
            <a:pPr marL="742950" lvl="4" indent="-285750" fontAlgn="base"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b="1" dirty="0">
                <a:solidFill>
                  <a:prstClr val="black"/>
                </a:solidFill>
                <a:cs typeface="Calibri" pitchFamily="34" charset="0"/>
              </a:rPr>
              <a:t>impaired FMD values</a:t>
            </a:r>
          </a:p>
          <a:p>
            <a:pPr marL="1200150" lvl="5" indent="-285750" fontAlgn="base"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400" i="1" dirty="0">
                <a:solidFill>
                  <a:prstClr val="black"/>
                </a:solidFill>
                <a:cs typeface="Calibri" pitchFamily="34" charset="0"/>
              </a:rPr>
              <a:t>independent predictor for DR progression</a:t>
            </a:r>
            <a:endParaRPr lang="en-US" sz="1400" dirty="0">
              <a:solidFill>
                <a:prstClr val="black"/>
              </a:solidFill>
              <a:cs typeface="Calibri" pitchFamily="34" charset="0"/>
            </a:endParaRPr>
          </a:p>
          <a:p>
            <a:pPr marL="285750" lvl="3" indent="-285750" fontAlgn="base">
              <a:spcBef>
                <a:spcPts val="60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arterial stiffness</a:t>
            </a:r>
            <a:endParaRPr lang="en-US" sz="1600" b="1" dirty="0">
              <a:solidFill>
                <a:prstClr val="black"/>
              </a:solidFill>
              <a:cs typeface="Calibri" pitchFamily="34" charset="0"/>
            </a:endParaRPr>
          </a:p>
          <a:p>
            <a:pPr marL="742950" lvl="4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b="1" dirty="0">
                <a:solidFill>
                  <a:prstClr val="black"/>
                </a:solidFill>
                <a:cs typeface="Calibri" pitchFamily="34" charset="0"/>
              </a:rPr>
              <a:t>↑ PWV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 in DR </a:t>
            </a:r>
            <a:r>
              <a:rPr lang="en-US" sz="1400" dirty="0" err="1">
                <a:solidFill>
                  <a:prstClr val="black"/>
                </a:solidFill>
                <a:cs typeface="Calibri" pitchFamily="34" charset="0"/>
              </a:rPr>
              <a:t>vs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 non-DR </a:t>
            </a:r>
          </a:p>
          <a:p>
            <a:pPr marL="1200150" lvl="5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positive correlation among PWV, DM duration and the accumulation of AGEs in the aorta </a:t>
            </a:r>
          </a:p>
          <a:p>
            <a:pPr marL="1200150" lvl="5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DR progression associated with </a:t>
            </a:r>
          </a:p>
          <a:p>
            <a:pPr marL="1657350" lvl="6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DM duration</a:t>
            </a:r>
          </a:p>
          <a:p>
            <a:pPr marL="1657350" lvl="6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§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AGEs accumulation </a:t>
            </a:r>
          </a:p>
          <a:p>
            <a:pPr marL="285750" lvl="3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US" sz="1600" dirty="0">
              <a:solidFill>
                <a:prstClr val="black"/>
              </a:solidFill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92080" y="4586957"/>
            <a:ext cx="4104456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Hiller R, et al. 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Am J </a:t>
            </a:r>
            <a:r>
              <a:rPr lang="en-GB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Epidemiol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1988; 128:402-9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Siasos G, et al. </a:t>
            </a:r>
            <a:r>
              <a:rPr lang="en-GB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Diabetes Care</a:t>
            </a:r>
            <a:r>
              <a:rPr lang="en-GB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2015 ; 38:e9-e10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UK Prospective Diabetes Study Group.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BMJ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1998;317:703–13</a:t>
            </a:r>
          </a:p>
        </p:txBody>
      </p:sp>
      <p:sp>
        <p:nvSpPr>
          <p:cNvPr id="2" name="Right Brace 1"/>
          <p:cNvSpPr/>
          <p:nvPr/>
        </p:nvSpPr>
        <p:spPr>
          <a:xfrm>
            <a:off x="3707904" y="4083918"/>
            <a:ext cx="144016" cy="504056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23928" y="4083918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prstClr val="black"/>
                </a:solidFill>
              </a:rPr>
              <a:t>AGEs accumulation due to long-term glycemic exposure: the common mechanism of arterial stiffness and DR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526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Association of DME with systemic vascular dysfunction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79512" y="627534"/>
            <a:ext cx="89289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ADC39DE-F618-4847-9116-017983EE59D0}"/>
              </a:ext>
            </a:extLst>
          </p:cNvPr>
          <p:cNvGrpSpPr/>
          <p:nvPr/>
        </p:nvGrpSpPr>
        <p:grpSpPr>
          <a:xfrm>
            <a:off x="4686550" y="709331"/>
            <a:ext cx="4354724" cy="3536024"/>
            <a:chOff x="4860032" y="753078"/>
            <a:chExt cx="4181241" cy="315856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2E89A06-6040-47A8-818A-C5137F0C8C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484" t="11756" r="12391" b="76911"/>
            <a:stretch/>
          </p:blipFill>
          <p:spPr>
            <a:xfrm>
              <a:off x="4860032" y="753078"/>
              <a:ext cx="4176464" cy="582928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C4830EC-D988-4661-8939-87B9B80C1A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928" r="50299" b="79426"/>
            <a:stretch/>
          </p:blipFill>
          <p:spPr>
            <a:xfrm>
              <a:off x="7059901" y="1484746"/>
              <a:ext cx="1976595" cy="105823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89564C4-4B8F-44CE-B93E-4CDB377627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893" t="38144" r="50262" b="42520"/>
            <a:stretch/>
          </p:blipFill>
          <p:spPr>
            <a:xfrm>
              <a:off x="4905316" y="1359594"/>
              <a:ext cx="1976595" cy="124092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4ACEEBD-56CD-45D7-855E-4227217E64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861" t="51799" r="50343" b="28865"/>
            <a:stretch/>
          </p:blipFill>
          <p:spPr>
            <a:xfrm>
              <a:off x="4877160" y="2670715"/>
              <a:ext cx="1976595" cy="1240926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BA3CD6E-B5C4-4C81-9772-EC42940368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47040"/>
            <a:stretch/>
          </p:blipFill>
          <p:spPr>
            <a:xfrm>
              <a:off x="7059901" y="2600521"/>
              <a:ext cx="1981372" cy="128826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5D6F3D4-CE69-4A3A-B9FA-A48F5E2AF8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638" t="7366" r="3329" b="10507"/>
          <a:stretch/>
        </p:blipFill>
        <p:spPr>
          <a:xfrm>
            <a:off x="0" y="627535"/>
            <a:ext cx="4716189" cy="451596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18BB605-FAC7-4B5E-BA2C-BAFBF6F656FF}"/>
                  </a:ext>
                </a:extLst>
              </p14:cNvPr>
              <p14:cNvContentPartPr/>
              <p14:nvPr/>
            </p14:nvContentPartPr>
            <p14:xfrm>
              <a:off x="1244653" y="3461933"/>
              <a:ext cx="1257480" cy="439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18BB605-FAC7-4B5E-BA2C-BAFBF6F656F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90653" y="3354293"/>
                <a:ext cx="136512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22162AD-E57F-45FB-9B96-464EFD3F227A}"/>
                  </a:ext>
                </a:extLst>
              </p14:cNvPr>
              <p14:cNvContentPartPr/>
              <p14:nvPr/>
            </p14:nvContentPartPr>
            <p14:xfrm>
              <a:off x="4301053" y="3446093"/>
              <a:ext cx="178200" cy="327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22162AD-E57F-45FB-9B96-464EFD3F227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247053" y="3338093"/>
                <a:ext cx="28584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EE68DA5-037C-475B-8609-4C1DABA22E2D}"/>
                  </a:ext>
                </a:extLst>
              </p14:cNvPr>
              <p14:cNvContentPartPr/>
              <p14:nvPr/>
            </p14:nvContentPartPr>
            <p14:xfrm>
              <a:off x="1498453" y="3677933"/>
              <a:ext cx="212760" cy="136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EE68DA5-037C-475B-8609-4C1DABA22E2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444813" y="3569933"/>
                <a:ext cx="320400" cy="22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366BF24-1AC2-499A-95C2-317E5DAC236A}"/>
                  </a:ext>
                </a:extLst>
              </p14:cNvPr>
              <p14:cNvContentPartPr/>
              <p14:nvPr/>
            </p14:nvContentPartPr>
            <p14:xfrm>
              <a:off x="2793733" y="3631853"/>
              <a:ext cx="1362960" cy="532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366BF24-1AC2-499A-95C2-317E5DAC236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740093" y="3524213"/>
                <a:ext cx="1470600" cy="26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6DB1EC7-8D16-42A4-931A-99A09DDE83FE}"/>
                  </a:ext>
                </a:extLst>
              </p14:cNvPr>
              <p14:cNvContentPartPr/>
              <p14:nvPr/>
            </p14:nvContentPartPr>
            <p14:xfrm>
              <a:off x="2489173" y="3674333"/>
              <a:ext cx="286560" cy="90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6DB1EC7-8D16-42A4-931A-99A09DDE83F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435173" y="3566693"/>
                <a:ext cx="394200" cy="22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80B3256-A459-4F5A-8BA5-2C46D574D8D3}"/>
                  </a:ext>
                </a:extLst>
              </p14:cNvPr>
              <p14:cNvContentPartPr/>
              <p14:nvPr/>
            </p14:nvContentPartPr>
            <p14:xfrm>
              <a:off x="3378373" y="4876733"/>
              <a:ext cx="592200" cy="187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80B3256-A459-4F5A-8BA5-2C46D574D8D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324373" y="4769093"/>
                <a:ext cx="699840" cy="23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6747571-EB43-42D6-91B1-B818E5E6193E}"/>
                  </a:ext>
                </a:extLst>
              </p14:cNvPr>
              <p14:cNvContentPartPr/>
              <p14:nvPr/>
            </p14:nvContentPartPr>
            <p14:xfrm>
              <a:off x="4013053" y="4839293"/>
              <a:ext cx="642960" cy="36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6747571-EB43-42D6-91B1-B818E5E6193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959053" y="4731653"/>
                <a:ext cx="75060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CBB5661-F89A-4756-BD2C-5695C68B8412}"/>
                  </a:ext>
                </a:extLst>
              </p14:cNvPr>
              <p14:cNvContentPartPr/>
              <p14:nvPr/>
            </p14:nvContentPartPr>
            <p14:xfrm>
              <a:off x="16693" y="4986173"/>
              <a:ext cx="2556360" cy="435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CBB5661-F89A-4756-BD2C-5695C68B841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-37307" y="4878173"/>
                <a:ext cx="2664000" cy="2592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68925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Findings NPDR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771800" y="627534"/>
            <a:ext cx="37444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240360" y="4910122"/>
            <a:ext cx="687625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Bowling B (2016).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Kanski’s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Clinical Ophthalmology . A systematic approach (8</a:t>
            </a:r>
            <a:r>
              <a:rPr lang="en-US" sz="1050" i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Edition).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Elsevier</a:t>
            </a:r>
          </a:p>
        </p:txBody>
      </p:sp>
      <p:sp>
        <p:nvSpPr>
          <p:cNvPr id="11" name="Content Placeholder 37"/>
          <p:cNvSpPr>
            <a:spLocks noGrp="1"/>
          </p:cNvSpPr>
          <p:nvPr>
            <p:ph idx="1"/>
          </p:nvPr>
        </p:nvSpPr>
        <p:spPr>
          <a:xfrm>
            <a:off x="35496" y="821838"/>
            <a:ext cx="9108504" cy="4254479"/>
          </a:xfrm>
        </p:spPr>
        <p:txBody>
          <a:bodyPr numCol="2">
            <a:noAutofit/>
          </a:bodyPr>
          <a:lstStyle/>
          <a:p>
            <a:pPr>
              <a:lnSpc>
                <a:spcPct val="150000"/>
              </a:lnSpc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GB" sz="1800" dirty="0" err="1">
                <a:latin typeface="+mj-lt"/>
                <a:cs typeface="Arial" pitchFamily="34" charset="0"/>
              </a:rPr>
              <a:t>Microaneurysms</a:t>
            </a:r>
            <a:endParaRPr lang="el-GR" sz="1800" dirty="0">
              <a:latin typeface="+mj-lt"/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GB" sz="1800" dirty="0">
                <a:latin typeface="+mj-lt"/>
                <a:cs typeface="Arial" pitchFamily="34" charset="0"/>
              </a:rPr>
              <a:t>Retinal haemorrhages</a:t>
            </a:r>
          </a:p>
          <a:p>
            <a:pPr lvl="1"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GB" sz="1400" dirty="0">
                <a:solidFill>
                  <a:prstClr val="black"/>
                </a:solidFill>
                <a:cs typeface="Arial" pitchFamily="34" charset="0"/>
              </a:rPr>
              <a:t>flame shaped</a:t>
            </a:r>
          </a:p>
          <a:p>
            <a:pPr lvl="1"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GB" sz="1400" dirty="0">
                <a:solidFill>
                  <a:prstClr val="black"/>
                </a:solidFill>
                <a:cs typeface="Arial" pitchFamily="34" charset="0"/>
              </a:rPr>
              <a:t>dot blot</a:t>
            </a:r>
          </a:p>
          <a:p>
            <a:pPr lvl="1"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GB" sz="1400" dirty="0">
                <a:solidFill>
                  <a:prstClr val="black"/>
                </a:solidFill>
                <a:cs typeface="Arial" pitchFamily="34" charset="0"/>
              </a:rPr>
              <a:t>dark round</a:t>
            </a:r>
            <a:endParaRPr lang="en-GB" sz="1800" dirty="0">
              <a:latin typeface="+mj-lt"/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GB" sz="1800" dirty="0">
                <a:latin typeface="+mj-lt"/>
                <a:cs typeface="Arial" pitchFamily="34" charset="0"/>
              </a:rPr>
              <a:t>Exudates</a:t>
            </a:r>
            <a:endParaRPr lang="el-GR" sz="1800" dirty="0">
              <a:latin typeface="+mj-lt"/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GB" sz="1800" dirty="0">
                <a:latin typeface="+mj-lt"/>
                <a:cs typeface="Arial" pitchFamily="34" charset="0"/>
              </a:rPr>
              <a:t>DME </a:t>
            </a:r>
          </a:p>
          <a:p>
            <a:pPr lvl="1"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GB" sz="1400" dirty="0">
                <a:solidFill>
                  <a:prstClr val="black"/>
                </a:solidFill>
                <a:cs typeface="Arial" pitchFamily="34" charset="0"/>
              </a:rPr>
              <a:t>focal</a:t>
            </a:r>
          </a:p>
          <a:p>
            <a:pPr lvl="1"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GB" sz="1400" dirty="0">
                <a:solidFill>
                  <a:prstClr val="black"/>
                </a:solidFill>
                <a:cs typeface="Arial" pitchFamily="34" charset="0"/>
              </a:rPr>
              <a:t>diffuse</a:t>
            </a:r>
            <a:endParaRPr lang="el-GR" sz="1400" dirty="0">
              <a:solidFill>
                <a:prstClr val="black"/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GB" sz="1800" dirty="0">
                <a:latin typeface="+mj-lt"/>
                <a:cs typeface="Arial" pitchFamily="34" charset="0"/>
              </a:rPr>
              <a:t>Ischaemic retinopathy/</a:t>
            </a:r>
            <a:r>
              <a:rPr lang="en-GB" sz="1800" dirty="0" err="1">
                <a:latin typeface="+mj-lt"/>
                <a:cs typeface="Arial" pitchFamily="34" charset="0"/>
              </a:rPr>
              <a:t>maculopathy</a:t>
            </a:r>
            <a:endParaRPr lang="el-GR" sz="1800" dirty="0">
              <a:latin typeface="+mj-lt"/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GB" sz="1800" dirty="0">
                <a:latin typeface="+mj-lt"/>
                <a:cs typeface="Arial" pitchFamily="34" charset="0"/>
              </a:rPr>
              <a:t>Cotton wool spots</a:t>
            </a:r>
          </a:p>
          <a:p>
            <a:pPr>
              <a:lnSpc>
                <a:spcPct val="150000"/>
              </a:lnSpc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GB" sz="1800" dirty="0">
              <a:latin typeface="+mj-lt"/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GB" sz="1800" dirty="0">
              <a:latin typeface="+mj-lt"/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GB" sz="1800" dirty="0">
              <a:latin typeface="+mj-lt"/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GB" sz="1800" dirty="0">
              <a:latin typeface="+mj-lt"/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GB" sz="1800" dirty="0">
              <a:latin typeface="+mj-lt"/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GB" sz="1800" dirty="0">
              <a:latin typeface="+mj-lt"/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l-GR" sz="1800" dirty="0">
                <a:latin typeface="+mj-lt"/>
                <a:cs typeface="Arial" pitchFamily="34" charset="0"/>
              </a:rPr>
              <a:t>Venous </a:t>
            </a:r>
            <a:r>
              <a:rPr lang="en-GB" sz="1800" dirty="0">
                <a:latin typeface="+mj-lt"/>
                <a:cs typeface="Arial" pitchFamily="34" charset="0"/>
              </a:rPr>
              <a:t>changes</a:t>
            </a:r>
          </a:p>
          <a:p>
            <a:pPr lvl="1"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GB" sz="1400" dirty="0">
                <a:solidFill>
                  <a:prstClr val="black"/>
                </a:solidFill>
                <a:cs typeface="Arial" pitchFamily="34" charset="0"/>
              </a:rPr>
              <a:t>beading</a:t>
            </a:r>
          </a:p>
          <a:p>
            <a:pPr lvl="1"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GB" sz="1400" dirty="0">
                <a:solidFill>
                  <a:prstClr val="black"/>
                </a:solidFill>
                <a:cs typeface="Arial" pitchFamily="34" charset="0"/>
              </a:rPr>
              <a:t>dilatation and tortuosity</a:t>
            </a:r>
          </a:p>
          <a:p>
            <a:pPr lvl="1"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GB" sz="1400" dirty="0">
                <a:solidFill>
                  <a:prstClr val="black"/>
                </a:solidFill>
                <a:cs typeface="Arial" pitchFamily="34" charset="0"/>
              </a:rPr>
              <a:t>looping</a:t>
            </a:r>
          </a:p>
          <a:p>
            <a:pPr lvl="1"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GB" sz="1400" dirty="0">
                <a:solidFill>
                  <a:prstClr val="black"/>
                </a:solidFill>
                <a:cs typeface="Arial" pitchFamily="34" charset="0"/>
              </a:rPr>
              <a:t>‘sausage’ like segmentation</a:t>
            </a:r>
            <a:endParaRPr lang="en-GB" sz="1800" dirty="0">
              <a:solidFill>
                <a:prstClr val="black"/>
              </a:solidFill>
              <a:cs typeface="Arial" pitchFamily="34" charset="0"/>
            </a:endParaRPr>
          </a:p>
          <a:p>
            <a:pPr lvl="0">
              <a:lnSpc>
                <a:spcPct val="150000"/>
              </a:lnSpc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GB" sz="1800" dirty="0">
                <a:solidFill>
                  <a:prstClr val="black"/>
                </a:solidFill>
                <a:cs typeface="Arial" pitchFamily="34" charset="0"/>
              </a:rPr>
              <a:t>IRMAs</a:t>
            </a:r>
          </a:p>
          <a:p>
            <a:pPr lvl="0">
              <a:lnSpc>
                <a:spcPct val="150000"/>
              </a:lnSpc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GB" sz="1800" dirty="0">
                <a:solidFill>
                  <a:prstClr val="black"/>
                </a:solidFill>
                <a:cs typeface="Arial" pitchFamily="34" charset="0"/>
              </a:rPr>
              <a:t>Arterial Changes</a:t>
            </a:r>
          </a:p>
          <a:p>
            <a:pPr lvl="1"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Arial" pitchFamily="34" charset="0"/>
              </a:rPr>
              <a:t>peripheral narrowing</a:t>
            </a:r>
          </a:p>
          <a:p>
            <a:pPr lvl="1"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Arial" pitchFamily="34" charset="0"/>
              </a:rPr>
              <a:t>‘silver wiring’ </a:t>
            </a:r>
          </a:p>
          <a:p>
            <a:pPr lvl="1"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Arial" pitchFamily="34" charset="0"/>
              </a:rPr>
              <a:t>obliteration</a:t>
            </a:r>
            <a:endParaRPr lang="el-GR" sz="1400" dirty="0">
              <a:solidFill>
                <a:prstClr val="black"/>
              </a:solidFill>
              <a:cs typeface="Arial" pitchFamily="34" charset="0"/>
            </a:endParaRPr>
          </a:p>
          <a:p>
            <a:pPr lvl="1">
              <a:lnSpc>
                <a:spcPct val="150000"/>
              </a:lnSpc>
              <a:buClr>
                <a:srgbClr val="002060"/>
              </a:buClr>
              <a:buSzPct val="90000"/>
              <a:buFont typeface="Arial" pitchFamily="34" charset="0"/>
              <a:buChar char="•"/>
            </a:pPr>
            <a:endParaRPr lang="en-GB" sz="1400" dirty="0">
              <a:solidFill>
                <a:prstClr val="black"/>
              </a:solidFill>
              <a:cs typeface="Arial" pitchFamily="34" charset="0"/>
            </a:endParaRPr>
          </a:p>
          <a:p>
            <a:pPr lvl="0">
              <a:lnSpc>
                <a:spcPct val="150000"/>
              </a:lnSpc>
              <a:buClr>
                <a:srgbClr val="2DA2BF"/>
              </a:buClr>
            </a:pPr>
            <a:endParaRPr lang="el-GR" sz="2800" dirty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GB" sz="1800" dirty="0">
              <a:latin typeface="+mj-lt"/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GB" sz="1800" dirty="0">
              <a:latin typeface="+mj-lt"/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GB" sz="1800" dirty="0">
              <a:latin typeface="+mj-lt"/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GB" sz="1800" dirty="0">
              <a:latin typeface="+mj-lt"/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GB" sz="1800" dirty="0">
              <a:latin typeface="+mj-lt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8348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Findings PDR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915816" y="627534"/>
            <a:ext cx="3348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237151" y="4872356"/>
            <a:ext cx="605336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Bowling B (2016).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Kanski’s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Clinical Ophthalmology . A systematic approach (8</a:t>
            </a:r>
            <a:r>
              <a:rPr lang="en-US" sz="1050" i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Edition).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Elsevier</a:t>
            </a:r>
          </a:p>
        </p:txBody>
      </p:sp>
      <p:sp>
        <p:nvSpPr>
          <p:cNvPr id="11" name="Content Placeholder 37"/>
          <p:cNvSpPr>
            <a:spLocks noGrp="1"/>
          </p:cNvSpPr>
          <p:nvPr>
            <p:ph idx="1"/>
          </p:nvPr>
        </p:nvSpPr>
        <p:spPr>
          <a:xfrm>
            <a:off x="35496" y="893838"/>
            <a:ext cx="9073008" cy="3550120"/>
          </a:xfrm>
        </p:spPr>
        <p:txBody>
          <a:bodyPr numCol="1">
            <a:noAutofit/>
          </a:bodyPr>
          <a:lstStyle/>
          <a:p>
            <a:pPr>
              <a:lnSpc>
                <a:spcPct val="150000"/>
              </a:lnSpc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GB" sz="2000" dirty="0">
                <a:latin typeface="+mj-lt"/>
                <a:cs typeface="Arial" pitchFamily="34" charset="0"/>
              </a:rPr>
              <a:t>retinal neovascularization</a:t>
            </a:r>
          </a:p>
          <a:p>
            <a:pPr lvl="1"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latin typeface="+mj-lt"/>
                <a:cs typeface="Arial" pitchFamily="34" charset="0"/>
              </a:rPr>
              <a:t>≥ ¼ of the retina non-perfused before PDR development</a:t>
            </a:r>
          </a:p>
          <a:p>
            <a:pPr lvl="1"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 err="1">
                <a:latin typeface="+mj-lt"/>
                <a:cs typeface="Arial" pitchFamily="34" charset="0"/>
              </a:rPr>
              <a:t>preretinal</a:t>
            </a:r>
            <a:r>
              <a:rPr lang="en-US" sz="1600" dirty="0">
                <a:latin typeface="+mj-lt"/>
                <a:cs typeface="Arial" pitchFamily="34" charset="0"/>
              </a:rPr>
              <a:t> neovascularization anywhere in the retina</a:t>
            </a:r>
          </a:p>
          <a:p>
            <a:pPr lvl="2"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400" dirty="0">
                <a:latin typeface="+mj-lt"/>
                <a:cs typeface="Arial" pitchFamily="34" charset="0"/>
              </a:rPr>
              <a:t>mainly at the posterior pole</a:t>
            </a:r>
          </a:p>
          <a:p>
            <a:pPr lvl="1"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latin typeface="+mj-lt"/>
                <a:cs typeface="Arial" pitchFamily="34" charset="0"/>
              </a:rPr>
              <a:t>fibrous tissue development along with the new vessels</a:t>
            </a:r>
            <a:endParaRPr lang="el-GR" sz="1600" dirty="0">
              <a:latin typeface="+mj-lt"/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GB" sz="2000" dirty="0">
                <a:latin typeface="+mj-lt"/>
                <a:cs typeface="Arial" pitchFamily="34" charset="0"/>
              </a:rPr>
              <a:t>neovascularization of the optic disc (NVD)</a:t>
            </a:r>
            <a:endParaRPr lang="el-GR" sz="2000" dirty="0">
              <a:latin typeface="+mj-lt"/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GB" sz="2000" dirty="0">
                <a:latin typeface="+mj-lt"/>
                <a:cs typeface="Arial" pitchFamily="34" charset="0"/>
              </a:rPr>
              <a:t>neovascularization of the iris (NVI)</a:t>
            </a:r>
          </a:p>
          <a:p>
            <a:pPr>
              <a:lnSpc>
                <a:spcPct val="150000"/>
              </a:lnSpc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GB" sz="2000" dirty="0">
                <a:latin typeface="+mj-lt"/>
                <a:cs typeface="Arial" pitchFamily="34" charset="0"/>
              </a:rPr>
              <a:t>vitreous/</a:t>
            </a:r>
            <a:r>
              <a:rPr lang="en-GB" sz="2000" dirty="0" err="1">
                <a:latin typeface="+mj-lt"/>
                <a:cs typeface="Arial" pitchFamily="34" charset="0"/>
              </a:rPr>
              <a:t>preretinal</a:t>
            </a:r>
            <a:r>
              <a:rPr lang="en-GB" sz="2000" dirty="0">
                <a:latin typeface="+mj-lt"/>
                <a:cs typeface="Arial" pitchFamily="34" charset="0"/>
              </a:rPr>
              <a:t> haemorrhages</a:t>
            </a:r>
          </a:p>
          <a:p>
            <a:pPr>
              <a:lnSpc>
                <a:spcPct val="150000"/>
              </a:lnSpc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GB" sz="2000" dirty="0" err="1">
                <a:latin typeface="+mj-lt"/>
                <a:cs typeface="Arial" pitchFamily="34" charset="0"/>
              </a:rPr>
              <a:t>tractional</a:t>
            </a:r>
            <a:r>
              <a:rPr lang="en-GB" sz="2000" dirty="0">
                <a:latin typeface="+mj-lt"/>
                <a:cs typeface="Arial" pitchFamily="34" charset="0"/>
              </a:rPr>
              <a:t> retinal detachment</a:t>
            </a:r>
            <a:endParaRPr lang="el-GR" sz="2000" dirty="0">
              <a:latin typeface="+mj-lt"/>
              <a:cs typeface="Arial" pitchFamily="34" charset="0"/>
            </a:endParaRPr>
          </a:p>
          <a:p>
            <a:pPr marL="393192" lvl="1" indent="0">
              <a:buClr>
                <a:srgbClr val="002060"/>
              </a:buClr>
              <a:buSzPct val="90000"/>
              <a:buNone/>
            </a:pPr>
            <a:endParaRPr lang="en-GB" sz="2000" dirty="0">
              <a:latin typeface="+mj-lt"/>
              <a:cs typeface="Arial" pitchFamily="34" charset="0"/>
            </a:endParaRPr>
          </a:p>
          <a:p>
            <a:pPr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GB" sz="1800" dirty="0">
              <a:latin typeface="+mj-lt"/>
              <a:cs typeface="Arial" pitchFamily="34" charset="0"/>
            </a:endParaRPr>
          </a:p>
          <a:p>
            <a:pPr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GB" sz="1800" dirty="0">
              <a:latin typeface="+mj-lt"/>
              <a:cs typeface="Arial" pitchFamily="34" charset="0"/>
            </a:endParaRPr>
          </a:p>
          <a:p>
            <a:pPr lvl="1"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GB" sz="1600" dirty="0">
              <a:latin typeface="+mj-lt"/>
              <a:cs typeface="Arial" pitchFamily="34" charset="0"/>
            </a:endParaRPr>
          </a:p>
          <a:p>
            <a:pPr lvl="1"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GB" sz="1600" dirty="0">
              <a:latin typeface="+mj-lt"/>
              <a:cs typeface="Arial" pitchFamily="34" charset="0"/>
            </a:endParaRPr>
          </a:p>
          <a:p>
            <a:pPr lvl="1"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GB" sz="1600" dirty="0">
              <a:latin typeface="+mj-lt"/>
              <a:cs typeface="Arial" pitchFamily="34" charset="0"/>
            </a:endParaRPr>
          </a:p>
          <a:p>
            <a:pPr lvl="1"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GB" sz="1600" dirty="0">
              <a:latin typeface="+mj-lt"/>
              <a:cs typeface="Arial" pitchFamily="34" charset="0"/>
            </a:endParaRPr>
          </a:p>
          <a:p>
            <a:pPr lvl="1"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GB" sz="1600" dirty="0">
              <a:latin typeface="+mj-lt"/>
              <a:cs typeface="Arial" pitchFamily="34" charset="0"/>
            </a:endParaRPr>
          </a:p>
          <a:p>
            <a:pPr lvl="1"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GB" sz="1600" dirty="0">
              <a:latin typeface="+mj-lt"/>
              <a:cs typeface="Arial" pitchFamily="34" charset="0"/>
            </a:endParaRPr>
          </a:p>
          <a:p>
            <a:pPr lvl="1"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GB" sz="1600" dirty="0">
              <a:latin typeface="+mj-lt"/>
              <a:cs typeface="Arial" pitchFamily="34" charset="0"/>
            </a:endParaRPr>
          </a:p>
          <a:p>
            <a:pPr lvl="1"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GB" sz="1600" dirty="0">
              <a:latin typeface="+mj-lt"/>
              <a:cs typeface="Arial" pitchFamily="34" charset="0"/>
            </a:endParaRPr>
          </a:p>
          <a:p>
            <a:pPr lvl="1"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GB" sz="1600" dirty="0">
              <a:latin typeface="+mj-lt"/>
              <a:cs typeface="Arial" pitchFamily="34" charset="0"/>
            </a:endParaRPr>
          </a:p>
          <a:p>
            <a:pPr lvl="1"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GB" sz="1600" dirty="0">
              <a:latin typeface="+mj-lt"/>
              <a:cs typeface="Arial" pitchFamily="34" charset="0"/>
            </a:endParaRPr>
          </a:p>
          <a:p>
            <a:pPr lvl="1"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GB" sz="1600" dirty="0">
              <a:latin typeface="+mj-lt"/>
              <a:cs typeface="Arial" pitchFamily="34" charset="0"/>
            </a:endParaRPr>
          </a:p>
          <a:p>
            <a:pPr lvl="1"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GB" sz="1600" dirty="0">
              <a:latin typeface="+mj-lt"/>
              <a:cs typeface="Arial" pitchFamily="34" charset="0"/>
            </a:endParaRPr>
          </a:p>
          <a:p>
            <a:pPr lvl="1"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GB" sz="1600" dirty="0">
              <a:latin typeface="+mj-lt"/>
              <a:cs typeface="Arial" pitchFamily="34" charset="0"/>
            </a:endParaRPr>
          </a:p>
          <a:p>
            <a:pPr lvl="1"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GB" sz="1600" dirty="0">
              <a:latin typeface="+mj-lt"/>
              <a:cs typeface="Arial" pitchFamily="34" charset="0"/>
            </a:endParaRPr>
          </a:p>
          <a:p>
            <a:pPr marL="393192" lvl="1" indent="0">
              <a:buClr>
                <a:srgbClr val="002060"/>
              </a:buClr>
              <a:buSzPct val="90000"/>
              <a:buNone/>
            </a:pPr>
            <a:endParaRPr lang="en-GB" sz="1600" dirty="0">
              <a:latin typeface="+mj-lt"/>
              <a:cs typeface="Arial" pitchFamily="34" charset="0"/>
            </a:endParaRPr>
          </a:p>
          <a:p>
            <a:endParaRPr lang="el-G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17012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90" y="267494"/>
            <a:ext cx="4696247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237151" y="4872356"/>
            <a:ext cx="605336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Bowling B (2016).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Kanski’s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Clinical Ophthalmology . A systematic approach (8</a:t>
            </a:r>
            <a:r>
              <a:rPr lang="en-US" sz="1050" i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Edition).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Elsevier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851920" y="555526"/>
            <a:ext cx="1872208" cy="50405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911207" y="2324725"/>
            <a:ext cx="123866" cy="16921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796136" y="411526"/>
            <a:ext cx="349436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flame shaped haemorrhages</a:t>
            </a:r>
          </a:p>
          <a:p>
            <a:endParaRPr lang="el-GR" dirty="0"/>
          </a:p>
        </p:txBody>
      </p:sp>
      <p:sp>
        <p:nvSpPr>
          <p:cNvPr id="15" name="TextBox 14"/>
          <p:cNvSpPr txBox="1"/>
          <p:nvPr/>
        </p:nvSpPr>
        <p:spPr>
          <a:xfrm>
            <a:off x="1836510" y="4083934"/>
            <a:ext cx="349436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dot-blot haemorrhages</a:t>
            </a:r>
          </a:p>
          <a:p>
            <a:endParaRPr lang="el-GR" dirty="0"/>
          </a:p>
        </p:txBody>
      </p:sp>
      <p:sp>
        <p:nvSpPr>
          <p:cNvPr id="16" name="TextBox 15"/>
          <p:cNvSpPr txBox="1"/>
          <p:nvPr/>
        </p:nvSpPr>
        <p:spPr>
          <a:xfrm>
            <a:off x="5361977" y="2592217"/>
            <a:ext cx="349436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exudates</a:t>
            </a:r>
          </a:p>
          <a:p>
            <a:endParaRPr lang="el-GR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4374760" y="2067694"/>
            <a:ext cx="1061336" cy="6480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2833987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37151" y="4872356"/>
            <a:ext cx="605336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Bowling B (2016).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Kanski’s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Clinical Ophthalmology . A systematic approach (8</a:t>
            </a:r>
            <a:r>
              <a:rPr lang="en-US" sz="1050" i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Edition).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Elsevier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96136" y="411526"/>
            <a:ext cx="349436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flame shaped haemorrhages</a:t>
            </a:r>
          </a:p>
          <a:p>
            <a:endParaRPr lang="el-GR" dirty="0"/>
          </a:p>
        </p:txBody>
      </p:sp>
      <p:sp>
        <p:nvSpPr>
          <p:cNvPr id="15" name="TextBox 14"/>
          <p:cNvSpPr txBox="1"/>
          <p:nvPr/>
        </p:nvSpPr>
        <p:spPr>
          <a:xfrm>
            <a:off x="-12610" y="3592066"/>
            <a:ext cx="349436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/>
              <a:t>microaneurysms</a:t>
            </a:r>
            <a:endParaRPr lang="en-GB" sz="1600" dirty="0"/>
          </a:p>
          <a:p>
            <a:endParaRPr lang="el-GR" dirty="0"/>
          </a:p>
        </p:txBody>
      </p:sp>
      <p:sp>
        <p:nvSpPr>
          <p:cNvPr id="16" name="TextBox 15"/>
          <p:cNvSpPr txBox="1"/>
          <p:nvPr/>
        </p:nvSpPr>
        <p:spPr>
          <a:xfrm>
            <a:off x="2411760" y="3554370"/>
            <a:ext cx="349436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exudates</a:t>
            </a:r>
          </a:p>
          <a:p>
            <a:endParaRPr lang="el-GR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7" y="146835"/>
            <a:ext cx="4953147" cy="3217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Connector 13"/>
          <p:cNvCxnSpPr/>
          <p:nvPr/>
        </p:nvCxnSpPr>
        <p:spPr>
          <a:xfrm>
            <a:off x="539552" y="719287"/>
            <a:ext cx="339890" cy="28425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V="1">
            <a:off x="1033557" y="555526"/>
            <a:ext cx="4690595" cy="50405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187624" y="1419624"/>
            <a:ext cx="1447782" cy="21422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126114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37151" y="4872356"/>
            <a:ext cx="605336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Bowling B (2016).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Kanski’s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Clinical Ophthalmology . A systematic approach (8</a:t>
            </a:r>
            <a:r>
              <a:rPr lang="en-US" sz="1050" i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Edition).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Elsevier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056" y="3972200"/>
            <a:ext cx="349436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diabetic macular edema </a:t>
            </a:r>
          </a:p>
          <a:p>
            <a:endParaRPr lang="el-GR" dirty="0"/>
          </a:p>
        </p:txBody>
      </p:sp>
      <p:sp>
        <p:nvSpPr>
          <p:cNvPr id="16" name="TextBox 15"/>
          <p:cNvSpPr txBox="1"/>
          <p:nvPr/>
        </p:nvSpPr>
        <p:spPr>
          <a:xfrm>
            <a:off x="5436096" y="2550264"/>
            <a:ext cx="3494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ring of exudates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25" y="123494"/>
            <a:ext cx="4294791" cy="355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Connector 13"/>
          <p:cNvCxnSpPr/>
          <p:nvPr/>
        </p:nvCxnSpPr>
        <p:spPr>
          <a:xfrm>
            <a:off x="1389277" y="2139703"/>
            <a:ext cx="0" cy="183049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3779912" y="2714785"/>
            <a:ext cx="172819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11961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37151" y="4872356"/>
            <a:ext cx="605336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Bowling B (2016).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Kanski’s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Clinical Ophthalmology . A systematic approach (8</a:t>
            </a:r>
            <a:r>
              <a:rPr lang="en-US" sz="1050" i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Edition).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Elsevier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2741449"/>
            <a:ext cx="349436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venous looping</a:t>
            </a:r>
          </a:p>
          <a:p>
            <a:endParaRPr lang="el-GR" dirty="0"/>
          </a:p>
        </p:txBody>
      </p:sp>
      <p:sp>
        <p:nvSpPr>
          <p:cNvPr id="16" name="TextBox 15"/>
          <p:cNvSpPr txBox="1"/>
          <p:nvPr/>
        </p:nvSpPr>
        <p:spPr>
          <a:xfrm>
            <a:off x="3168144" y="3950883"/>
            <a:ext cx="3494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venous beading</a:t>
            </a:r>
          </a:p>
        </p:txBody>
      </p:sp>
      <p:pic>
        <p:nvPicPr>
          <p:cNvPr id="8194" name="Picture 2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" t="1576" r="7352" b="70619"/>
          <a:stretch/>
        </p:blipFill>
        <p:spPr bwMode="auto">
          <a:xfrm>
            <a:off x="35496" y="51710"/>
            <a:ext cx="2700000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3" t="33478" r="7647" b="37557"/>
          <a:stretch/>
        </p:blipFill>
        <p:spPr bwMode="auto">
          <a:xfrm>
            <a:off x="3168144" y="1347614"/>
            <a:ext cx="2700000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" t="66614" r="6177" b="1641"/>
          <a:stretch/>
        </p:blipFill>
        <p:spPr bwMode="auto">
          <a:xfrm>
            <a:off x="6372200" y="2706646"/>
            <a:ext cx="2700000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Connector 13"/>
          <p:cNvCxnSpPr/>
          <p:nvPr/>
        </p:nvCxnSpPr>
        <p:spPr>
          <a:xfrm>
            <a:off x="971600" y="1419622"/>
            <a:ext cx="0" cy="12870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211960" y="2943128"/>
            <a:ext cx="0" cy="103949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22200" y="2355727"/>
            <a:ext cx="0" cy="17644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300192" y="1995686"/>
            <a:ext cx="3494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‘sausage’ like segmentation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1592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Anatomy – Retinal Circulation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99592" y="627534"/>
            <a:ext cx="7416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-36512" y="699558"/>
            <a:ext cx="9144000" cy="3497101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lvl="2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</a:pPr>
            <a:r>
              <a:rPr lang="en-US" sz="2800" b="1" dirty="0">
                <a:solidFill>
                  <a:prstClr val="black"/>
                </a:solidFill>
                <a:cs typeface="Calibri" pitchFamily="34" charset="0"/>
              </a:rPr>
              <a:t>Capillaries</a:t>
            </a:r>
          </a:p>
          <a:p>
            <a:pPr marL="358775" lvl="3" indent="-2667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050" dirty="0">
                <a:solidFill>
                  <a:prstClr val="black"/>
                </a:solidFill>
                <a:cs typeface="Calibri" pitchFamily="34" charset="0"/>
              </a:rPr>
              <a:t>supply inner 2/3 of retina</a:t>
            </a:r>
          </a:p>
          <a:p>
            <a:pPr marL="358775" lvl="3" indent="-2667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050" dirty="0">
                <a:solidFill>
                  <a:prstClr val="black"/>
                </a:solidFill>
                <a:cs typeface="Calibri" pitchFamily="34" charset="0"/>
              </a:rPr>
              <a:t>Capillary-free zones:</a:t>
            </a:r>
          </a:p>
          <a:p>
            <a:pPr marL="715963" lvl="4" indent="-2667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050" dirty="0">
                <a:solidFill>
                  <a:prstClr val="black"/>
                </a:solidFill>
                <a:cs typeface="Calibri" pitchFamily="34" charset="0"/>
              </a:rPr>
              <a:t>around arterioles</a:t>
            </a:r>
          </a:p>
          <a:p>
            <a:pPr marL="715963" lvl="4" indent="-2667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050" dirty="0">
                <a:solidFill>
                  <a:prstClr val="black"/>
                </a:solidFill>
                <a:cs typeface="Calibri" pitchFamily="34" charset="0"/>
              </a:rPr>
              <a:t>fovea (Foveal Avascular Zone - FAZ)</a:t>
            </a:r>
          </a:p>
          <a:p>
            <a:pPr marL="358775" lvl="3" indent="-2667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050" b="1" dirty="0">
                <a:solidFill>
                  <a:prstClr val="black"/>
                </a:solidFill>
                <a:cs typeface="Calibri" pitchFamily="34" charset="0"/>
              </a:rPr>
              <a:t>no smooth muscle and elastic tissue</a:t>
            </a:r>
          </a:p>
          <a:p>
            <a:pPr marL="358775" lvl="3" indent="-2667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050" dirty="0">
                <a:solidFill>
                  <a:prstClr val="black"/>
                </a:solidFill>
                <a:cs typeface="Calibri" pitchFamily="34" charset="0"/>
              </a:rPr>
              <a:t>walls consist of</a:t>
            </a:r>
          </a:p>
          <a:p>
            <a:pPr marL="715963" lvl="4" indent="-2667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050" dirty="0">
                <a:solidFill>
                  <a:prstClr val="black"/>
                </a:solidFill>
                <a:cs typeface="Calibri" pitchFamily="34" charset="0"/>
              </a:rPr>
              <a:t>a </a:t>
            </a:r>
            <a:r>
              <a:rPr lang="en-US" sz="1050" b="1" dirty="0">
                <a:solidFill>
                  <a:prstClr val="black"/>
                </a:solidFill>
                <a:cs typeface="Calibri" pitchFamily="34" charset="0"/>
              </a:rPr>
              <a:t>layer of endothelial cells </a:t>
            </a:r>
            <a:r>
              <a:rPr lang="en-US" sz="1050" dirty="0">
                <a:solidFill>
                  <a:prstClr val="black"/>
                </a:solidFill>
                <a:cs typeface="Calibri" pitchFamily="34" charset="0"/>
              </a:rPr>
              <a:t>on the basement membrane </a:t>
            </a:r>
          </a:p>
          <a:p>
            <a:pPr marL="715963" lvl="4" indent="-2667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050" dirty="0">
                <a:solidFill>
                  <a:prstClr val="black"/>
                </a:solidFill>
                <a:cs typeface="Calibri" pitchFamily="34" charset="0"/>
              </a:rPr>
              <a:t>a </a:t>
            </a:r>
            <a:r>
              <a:rPr lang="en-US" sz="1050" b="1" dirty="0">
                <a:solidFill>
                  <a:prstClr val="black"/>
                </a:solidFill>
                <a:cs typeface="Calibri" pitchFamily="34" charset="0"/>
              </a:rPr>
              <a:t>basement membrane </a:t>
            </a:r>
          </a:p>
          <a:p>
            <a:pPr marL="715963" lvl="4" indent="-2667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050" b="1" dirty="0" err="1">
                <a:solidFill>
                  <a:prstClr val="black"/>
                </a:solidFill>
                <a:cs typeface="Calibri" pitchFamily="34" charset="0"/>
              </a:rPr>
              <a:t>pericytes</a:t>
            </a:r>
            <a:endParaRPr lang="en-US" sz="1050" b="1" dirty="0">
              <a:solidFill>
                <a:prstClr val="black"/>
              </a:solidFill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03848" y="4748540"/>
            <a:ext cx="612068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Coscas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G et al. Atlas OCT-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Angio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in diabetic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maculopathy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L’europeenne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d’editions</a:t>
            </a:r>
            <a:endParaRPr lang="en-US" sz="1050" b="1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Bowling B (2016).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Kanski’s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Clinical Ophthalmology . A systematic approach (8</a:t>
            </a:r>
            <a:r>
              <a:rPr lang="en-US" sz="1050" i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Edition).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Elsevier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" t="1393" r="3987" b="27793"/>
          <a:stretch/>
        </p:blipFill>
        <p:spPr>
          <a:xfrm>
            <a:off x="4394234" y="1131590"/>
            <a:ext cx="4714270" cy="36724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27984" y="699543"/>
            <a:ext cx="4608512" cy="60016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sz="1100" b="1" dirty="0">
                <a:highlight>
                  <a:srgbClr val="FFFF00"/>
                </a:highlight>
              </a:rPr>
              <a:t>inner/superficia</a:t>
            </a:r>
            <a:r>
              <a:rPr lang="en-US" sz="1100" dirty="0">
                <a:highlight>
                  <a:srgbClr val="FFFF00"/>
                </a:highlight>
              </a:rPr>
              <a:t>l</a:t>
            </a:r>
            <a:r>
              <a:rPr lang="en-US" sz="1100" dirty="0"/>
              <a:t> capillary plexus at GCL</a:t>
            </a:r>
          </a:p>
          <a:p>
            <a:endParaRPr lang="en-US" sz="1100" dirty="0"/>
          </a:p>
          <a:p>
            <a:r>
              <a:rPr lang="en-US" sz="1100" b="1" dirty="0">
                <a:highlight>
                  <a:srgbClr val="FFFF00"/>
                </a:highlight>
              </a:rPr>
              <a:t>outer/deep</a:t>
            </a:r>
            <a:r>
              <a:rPr lang="en-US" sz="1100" dirty="0">
                <a:highlight>
                  <a:srgbClr val="FFFF00"/>
                </a:highlight>
              </a:rPr>
              <a:t> </a:t>
            </a:r>
            <a:r>
              <a:rPr lang="en-US" sz="1100" dirty="0"/>
              <a:t>capillary plexus at INL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2080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35696" y="4732006"/>
            <a:ext cx="795886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Bowling B (2016).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Kanski’s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Clinical Ophthalmology . A systematic approach (8</a:t>
            </a:r>
            <a:r>
              <a:rPr lang="en-US" sz="1050" i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Edition).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Elsevier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Basic and Clinical Science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Cource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2019-2020 (2020). Retina and Vitreous (12).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American Academy of Ophthalmology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050" b="1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 b="1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90004" y="51470"/>
            <a:ext cx="349436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IRMAs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/>
              <a:t>arteriolar–</a:t>
            </a:r>
            <a:r>
              <a:rPr lang="en-US" sz="1400" dirty="0" err="1"/>
              <a:t>venular</a:t>
            </a:r>
            <a:r>
              <a:rPr lang="en-US" sz="1400" dirty="0"/>
              <a:t> shunts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/>
              <a:t>bypass the capillaries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/>
              <a:t>adjacent to areas of marked capillary </a:t>
            </a:r>
            <a:r>
              <a:rPr lang="en-US" sz="1400" dirty="0" err="1"/>
              <a:t>hypoperfusion</a:t>
            </a:r>
            <a:r>
              <a:rPr lang="en-US" sz="1400" dirty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/>
              <a:t>do not cross major blood vessels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/>
              <a:t>sign of retinal ischemia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b="1" dirty="0"/>
              <a:t>↑ </a:t>
            </a:r>
            <a:r>
              <a:rPr lang="en-US" sz="1400" dirty="0"/>
              <a:t>risk to PDR progression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/>
              <a:t>better identified with fluorescein angiography (DD from </a:t>
            </a:r>
            <a:r>
              <a:rPr lang="en-US" sz="1400" dirty="0" err="1"/>
              <a:t>neovascuarization</a:t>
            </a:r>
            <a:r>
              <a:rPr lang="en-US" sz="1600" dirty="0"/>
              <a:t>)</a:t>
            </a:r>
            <a:endParaRPr lang="en-GB" sz="1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01" y="195486"/>
            <a:ext cx="4078573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V="1">
            <a:off x="2221063" y="195487"/>
            <a:ext cx="2168949" cy="13681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102" y="2499742"/>
            <a:ext cx="2586789" cy="221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2113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636" y="1563654"/>
            <a:ext cx="3531740" cy="2826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835696" y="4732006"/>
            <a:ext cx="795886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Bowling B (2016).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Kanski’s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Clinical Ophthalmology . A systematic approach (8</a:t>
            </a:r>
            <a:r>
              <a:rPr lang="en-US" sz="1050" i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Edition).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Elsevier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Basic and Clinical Science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Cource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2019-2020 (2020). Retina and Vitreous (12).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American Academy of Ophthalmology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050" b="1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 b="1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46" y="123494"/>
            <a:ext cx="3678236" cy="3229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V="1">
            <a:off x="2555776" y="627534"/>
            <a:ext cx="2430860" cy="14569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986636" y="458270"/>
            <a:ext cx="41218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neovascularization of optic disc (NVD)</a:t>
            </a:r>
          </a:p>
          <a:p>
            <a:r>
              <a:rPr lang="en-GB" sz="1600" dirty="0"/>
              <a:t>(up to 1 optic disc diameter from the optic disc margin)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2878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35696" y="4732006"/>
            <a:ext cx="795886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Bowling B (2016).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Kanski’s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Clinical Ophthalmology . A systematic approach (8</a:t>
            </a:r>
            <a:r>
              <a:rPr lang="en-US" sz="1050" i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Edition).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Elsevier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Basic and Clinical Science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Cource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2019-2020 (2020). Retina and Vitreous (12).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American Academy of Ophthalmology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050" b="1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 b="1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36512" y="3291846"/>
            <a:ext cx="3069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neovascularization elsewhere in the retina (NVE)</a:t>
            </a:r>
          </a:p>
        </p:txBody>
      </p:sp>
      <p:pic>
        <p:nvPicPr>
          <p:cNvPr id="11266" name="Picture 2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57"/>
          <a:stretch/>
        </p:blipFill>
        <p:spPr bwMode="auto">
          <a:xfrm>
            <a:off x="46948" y="51471"/>
            <a:ext cx="2700000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95"/>
          <a:stretch/>
        </p:blipFill>
        <p:spPr bwMode="auto">
          <a:xfrm>
            <a:off x="3059832" y="1491630"/>
            <a:ext cx="2700000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499742"/>
            <a:ext cx="2700000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V="1">
            <a:off x="1187624" y="1419622"/>
            <a:ext cx="818376" cy="18981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211960" y="987575"/>
            <a:ext cx="504056" cy="119150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303154" y="721028"/>
            <a:ext cx="3069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fibrovascular tissue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7326156" y="1851670"/>
            <a:ext cx="54156" cy="19342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7884368" y="1991113"/>
            <a:ext cx="54156" cy="19342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043661" y="1513116"/>
            <a:ext cx="3069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pre-retinal haemorrhage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7313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37876" y="4732006"/>
            <a:ext cx="795886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Bowling B (2016).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Kanski’s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Clinical Ophthalmology . A systematic approach (8</a:t>
            </a:r>
            <a:r>
              <a:rPr lang="en-US" sz="1050" i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Edition).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Elsevier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 b="1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92080" y="458257"/>
            <a:ext cx="41218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iris neovascularization (NVI)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3262"/>
            <a:ext cx="4855418" cy="378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V="1">
            <a:off x="3382910" y="796812"/>
            <a:ext cx="1981178" cy="1907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382910" y="796812"/>
            <a:ext cx="2738220" cy="11268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130739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651904" y="843558"/>
            <a:ext cx="1944000" cy="1440000"/>
            <a:chOff x="8604448" y="1902346"/>
            <a:chExt cx="2448192" cy="1803810"/>
          </a:xfrm>
        </p:grpSpPr>
        <p:pic>
          <p:nvPicPr>
            <p:cNvPr id="14338" name="Picture 2"/>
            <p:cNvPicPr>
              <a:picLocks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30" t="7666"/>
            <a:stretch/>
          </p:blipFill>
          <p:spPr bwMode="auto">
            <a:xfrm>
              <a:off x="9468624" y="1902346"/>
              <a:ext cx="720000" cy="180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339" name="Picture 3"/>
            <p:cNvPicPr>
              <a:picLocks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42" t="28006" r="16804" b="7232"/>
            <a:stretch/>
          </p:blipFill>
          <p:spPr bwMode="auto">
            <a:xfrm>
              <a:off x="10332640" y="1902346"/>
              <a:ext cx="720000" cy="180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340" name="Picture 4"/>
            <p:cNvPicPr>
              <a:picLocks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67" t="31533" r="21866" b="10119"/>
            <a:stretch/>
          </p:blipFill>
          <p:spPr bwMode="auto">
            <a:xfrm>
              <a:off x="8604448" y="1906156"/>
              <a:ext cx="720000" cy="180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Examination Techniques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547904" y="627534"/>
            <a:ext cx="6048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-16768" y="771574"/>
            <a:ext cx="9091396" cy="3357319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ophthalmoscopy after pupils dilation</a:t>
            </a:r>
          </a:p>
          <a:p>
            <a:pPr marL="800100" lvl="3" indent="-34290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direct ophthalmoscopy </a:t>
            </a:r>
          </a:p>
          <a:p>
            <a:pPr marL="800100" lvl="3" indent="-34290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indirect ophthalmoscopy </a:t>
            </a:r>
          </a:p>
          <a:p>
            <a:pPr marL="800100" lvl="3" indent="-34290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slit-lamp </a:t>
            </a:r>
            <a:r>
              <a:rPr lang="en-US" sz="1600" dirty="0" err="1">
                <a:solidFill>
                  <a:prstClr val="black"/>
                </a:solidFill>
                <a:cs typeface="Calibri" pitchFamily="34" charset="0"/>
              </a:rPr>
              <a:t>biomicroscopy</a:t>
            </a:r>
            <a:endParaRPr lang="en-US" sz="1600" dirty="0">
              <a:solidFill>
                <a:prstClr val="black"/>
              </a:solidFill>
              <a:cs typeface="Calibri" pitchFamily="34" charset="0"/>
            </a:endParaRP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fundus photography</a:t>
            </a: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fluorescein angiography (FA)</a:t>
            </a: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optical coherence tomography (OCT)</a:t>
            </a: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OCT angiography (OCT-A)</a:t>
            </a:r>
          </a:p>
        </p:txBody>
      </p:sp>
      <p:sp>
        <p:nvSpPr>
          <p:cNvPr id="7" name="Rectangle 6"/>
          <p:cNvSpPr/>
          <p:nvPr/>
        </p:nvSpPr>
        <p:spPr>
          <a:xfrm>
            <a:off x="5677684" y="4850942"/>
            <a:ext cx="345638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Wong TY, et al.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Ophthalmology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2018;125:1608-22</a:t>
            </a:r>
            <a:endParaRPr lang="en-US" sz="1050" b="1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3083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627534"/>
            <a:ext cx="6012160" cy="4515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876" y="483518"/>
            <a:ext cx="34830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600" dirty="0"/>
              <a:t>less experienced examiners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600" dirty="0"/>
              <a:t>refractive errors in patient’s and examiner’s eye are corrected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600" dirty="0"/>
              <a:t>erect and magnified </a:t>
            </a:r>
            <a:r>
              <a:rPr lang="el-GR" sz="1600" dirty="0"/>
              <a:t>(~ </a:t>
            </a:r>
            <a:r>
              <a:rPr lang="en-US" sz="1600" dirty="0"/>
              <a:t>x15</a:t>
            </a:r>
            <a:r>
              <a:rPr lang="el-GR" sz="1600" dirty="0"/>
              <a:t>)</a:t>
            </a:r>
            <a:r>
              <a:rPr lang="en-US" sz="1600" dirty="0"/>
              <a:t> retina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600" dirty="0"/>
              <a:t>in a slightly darkened room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600" dirty="0"/>
              <a:t>dilated patient’s pupils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600" dirty="0"/>
              <a:t>available green filter</a:t>
            </a:r>
            <a:endParaRPr lang="el-GR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60462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" y="0"/>
            <a:ext cx="9143999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3"/>
            <a:ext cx="9126396" cy="51335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9"/>
            <a:ext cx="9126396" cy="51335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8268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2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44" y="-1146"/>
            <a:ext cx="6874556" cy="5144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003798"/>
            <a:ext cx="2438400" cy="2067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5953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" t="1095" r="1270" b="6090"/>
          <a:stretch/>
        </p:blipFill>
        <p:spPr bwMode="auto">
          <a:xfrm>
            <a:off x="-36512" y="-20538"/>
            <a:ext cx="9180512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1034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Fundus Photography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980384" y="627534"/>
            <a:ext cx="51118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-16768" y="699542"/>
            <a:ext cx="9197280" cy="3590716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color</a:t>
            </a: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red-free (a green filter ~540–570nm blocks red wavelengths of light)</a:t>
            </a:r>
          </a:p>
          <a:p>
            <a:pPr marL="800100" lvl="3" indent="-34290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superficial lesions </a:t>
            </a:r>
          </a:p>
          <a:p>
            <a:pPr marL="800100" lvl="3" indent="-34290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DR assessment and progression: vascular abnormalities, hemorrhages, IRMAs, NVD, NVE</a:t>
            </a: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dilation frequently </a:t>
            </a: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not required</a:t>
            </a:r>
          </a:p>
          <a:p>
            <a:pPr marL="742950" lvl="3" indent="-28575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useful in eyes with bad dilation (</a:t>
            </a:r>
            <a:r>
              <a:rPr lang="en-GB" sz="1400" dirty="0">
                <a:solidFill>
                  <a:prstClr val="black"/>
                </a:solidFill>
                <a:cs typeface="Calibri" pitchFamily="34" charset="0"/>
              </a:rPr>
              <a:t>e.g. </a:t>
            </a:r>
            <a:r>
              <a:rPr lang="en-GB" sz="1400" dirty="0" err="1">
                <a:solidFill>
                  <a:prstClr val="black"/>
                </a:solidFill>
                <a:cs typeface="Calibri" pitchFamily="34" charset="0"/>
              </a:rPr>
              <a:t>pseudoexfoliation</a:t>
            </a:r>
            <a:r>
              <a:rPr lang="en-GB" sz="1400" dirty="0">
                <a:solidFill>
                  <a:prstClr val="black"/>
                </a:solidFill>
                <a:cs typeface="Calibri" pitchFamily="34" charset="0"/>
              </a:rPr>
              <a:t> syndrome, a-blockers) &amp; </a:t>
            </a:r>
            <a:r>
              <a:rPr lang="en-GB" sz="1400" b="1" u="sng" dirty="0">
                <a:solidFill>
                  <a:prstClr val="black"/>
                </a:solidFill>
                <a:cs typeface="Calibri" pitchFamily="34" charset="0"/>
              </a:rPr>
              <a:t>during pregnancy and lactation </a:t>
            </a:r>
            <a:r>
              <a:rPr lang="en-GB" sz="1400" dirty="0">
                <a:solidFill>
                  <a:prstClr val="black"/>
                </a:solidFill>
                <a:cs typeface="Calibri" pitchFamily="34" charset="0"/>
              </a:rPr>
              <a:t>(!!!)</a:t>
            </a:r>
          </a:p>
          <a:p>
            <a:pPr marL="1200150" lvl="4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drops used for dilation are classified as “</a:t>
            </a:r>
            <a:r>
              <a:rPr lang="en-US" sz="1400" b="1" u="sng" dirty="0">
                <a:solidFill>
                  <a:prstClr val="black"/>
                </a:solidFill>
                <a:cs typeface="Calibri" pitchFamily="34" charset="0"/>
              </a:rPr>
              <a:t>category C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” in pregnancy</a:t>
            </a:r>
          </a:p>
          <a:p>
            <a:pPr marL="1200150" lvl="4" indent="-28575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unknown whether they are excreted in human milk</a:t>
            </a: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disease progression monitored over time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0" y="4910122"/>
            <a:ext cx="475252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Ng E, et al (2014). Ophthalmological Imaging and Applications.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CRC Press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3737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Anatomy – Retinal Circulation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99592" y="627534"/>
            <a:ext cx="7416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8520" y="699543"/>
            <a:ext cx="9144000" cy="68479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lvl="2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</a:pPr>
            <a:r>
              <a:rPr lang="en-US" sz="2800" b="1" u="sng" dirty="0">
                <a:solidFill>
                  <a:prstClr val="black"/>
                </a:solidFill>
                <a:cs typeface="Calibri" pitchFamily="34" charset="0"/>
              </a:rPr>
              <a:t>Venous</a:t>
            </a:r>
          </a:p>
        </p:txBody>
      </p:sp>
      <p:sp>
        <p:nvSpPr>
          <p:cNvPr id="4" name="Rectangle 3"/>
          <p:cNvSpPr/>
          <p:nvPr/>
        </p:nvSpPr>
        <p:spPr>
          <a:xfrm>
            <a:off x="3203848" y="4876006"/>
            <a:ext cx="612068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Bowling B (2016).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Kanski’s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Clinical Ophthalmology . A systematic approach (8</a:t>
            </a:r>
            <a:r>
              <a:rPr lang="en-US" sz="1050" i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Edition).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Elsevier</a:t>
            </a:r>
          </a:p>
        </p:txBody>
      </p:sp>
      <p:sp>
        <p:nvSpPr>
          <p:cNvPr id="2" name="Rectangle 1"/>
          <p:cNvSpPr/>
          <p:nvPr/>
        </p:nvSpPr>
        <p:spPr>
          <a:xfrm>
            <a:off x="216024" y="1275622"/>
            <a:ext cx="4572000" cy="244425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58775" lvl="3" indent="-2667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100" dirty="0">
                <a:solidFill>
                  <a:prstClr val="black"/>
                </a:solidFill>
                <a:cs typeface="Calibri" pitchFamily="34" charset="0"/>
              </a:rPr>
              <a:t>drain blood from the capillaries</a:t>
            </a:r>
          </a:p>
          <a:p>
            <a:pPr marL="358775" lvl="3" indent="-2667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100" dirty="0" err="1">
                <a:solidFill>
                  <a:prstClr val="black"/>
                </a:solidFill>
                <a:cs typeface="Calibri" pitchFamily="34" charset="0"/>
              </a:rPr>
              <a:t>venules</a:t>
            </a:r>
            <a:r>
              <a:rPr lang="en-US" sz="1100" dirty="0">
                <a:solidFill>
                  <a:prstClr val="black"/>
                </a:solidFill>
                <a:cs typeface="Calibri" pitchFamily="34" charset="0"/>
              </a:rPr>
              <a:t> larger than capillaries, with similar structure</a:t>
            </a:r>
          </a:p>
          <a:p>
            <a:pPr marL="358775" lvl="3" indent="-2667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100" dirty="0">
                <a:solidFill>
                  <a:prstClr val="black"/>
                </a:solidFill>
                <a:cs typeface="Calibri" pitchFamily="34" charset="0"/>
              </a:rPr>
              <a:t>larger </a:t>
            </a:r>
            <a:r>
              <a:rPr lang="en-US" sz="1100" dirty="0" err="1">
                <a:solidFill>
                  <a:prstClr val="black"/>
                </a:solidFill>
                <a:cs typeface="Calibri" pitchFamily="34" charset="0"/>
              </a:rPr>
              <a:t>venules</a:t>
            </a:r>
            <a:r>
              <a:rPr lang="en-US" sz="1100" dirty="0">
                <a:solidFill>
                  <a:prstClr val="black"/>
                </a:solidFill>
                <a:cs typeface="Calibri" pitchFamily="34" charset="0"/>
              </a:rPr>
              <a:t> contain smooth muscle and form veins</a:t>
            </a:r>
          </a:p>
          <a:p>
            <a:pPr marL="358775" lvl="3" indent="-2667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100" dirty="0">
                <a:solidFill>
                  <a:prstClr val="black"/>
                </a:solidFill>
                <a:cs typeface="Calibri" pitchFamily="34" charset="0"/>
              </a:rPr>
              <a:t>veins: small amount of smooth muscle and elastic tissue in their walls </a:t>
            </a:r>
          </a:p>
          <a:p>
            <a:pPr marL="358775" lvl="3" indent="-2667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100" dirty="0">
                <a:solidFill>
                  <a:prstClr val="black"/>
                </a:solidFill>
                <a:cs typeface="Calibri" pitchFamily="34" charset="0"/>
              </a:rPr>
              <a:t>relatively distensible</a:t>
            </a:r>
          </a:p>
          <a:p>
            <a:pPr marL="358775" lvl="3" indent="-2667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100" dirty="0">
                <a:solidFill>
                  <a:prstClr val="black"/>
                </a:solidFill>
                <a:cs typeface="Calibri" pitchFamily="34" charset="0"/>
              </a:rPr>
              <a:t>diameter gradually enlarges as they pass posteriorly towards the central retinal vein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1415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0" t="7338" r="21718" b="4056"/>
          <a:stretch/>
        </p:blipFill>
        <p:spPr bwMode="auto">
          <a:xfrm>
            <a:off x="1" y="2"/>
            <a:ext cx="4211960" cy="3886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9" t="13409" r="3465" b="13998"/>
          <a:stretch/>
        </p:blipFill>
        <p:spPr bwMode="auto">
          <a:xfrm>
            <a:off x="4355976" y="1337760"/>
            <a:ext cx="4788024" cy="3769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06966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Fluorescein Angiography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475656" y="627534"/>
            <a:ext cx="612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-16768" y="771567"/>
            <a:ext cx="9150836" cy="3683049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fluorescence</a:t>
            </a:r>
          </a:p>
          <a:p>
            <a:pPr marL="800100" lvl="3" indent="-34290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molecules emit a </a:t>
            </a: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↑ 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wavelength light after stimulation by a </a:t>
            </a: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↓ 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wavelength light </a:t>
            </a:r>
          </a:p>
          <a:p>
            <a:pPr marL="800100" lvl="3" indent="-34290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fluorescein: excitation peak </a:t>
            </a:r>
            <a:r>
              <a:rPr lang="el-GR" sz="1600" dirty="0">
                <a:solidFill>
                  <a:prstClr val="black"/>
                </a:solidFill>
                <a:cs typeface="Calibri" pitchFamily="34" charset="0"/>
              </a:rPr>
              <a:t>~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490nm (blue</a:t>
            </a:r>
            <a:r>
              <a:rPr lang="el-GR" sz="1600" dirty="0">
                <a:solidFill>
                  <a:prstClr val="black"/>
                </a:solidFill>
                <a:cs typeface="Calibri" pitchFamily="34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spectrum)</a:t>
            </a:r>
            <a:r>
              <a:rPr lang="el-GR" sz="1600" dirty="0">
                <a:solidFill>
                  <a:prstClr val="black"/>
                </a:solidFill>
                <a:cs typeface="Calibri" pitchFamily="34" charset="0"/>
              </a:rPr>
              <a:t>, </a:t>
            </a:r>
            <a:r>
              <a:rPr lang="en-GB" sz="1600" dirty="0">
                <a:solidFill>
                  <a:prstClr val="black"/>
                </a:solidFill>
                <a:cs typeface="Calibri" pitchFamily="34" charset="0"/>
              </a:rPr>
              <a:t>s</a:t>
            </a:r>
            <a:r>
              <a:rPr lang="en-US" sz="1600" dirty="0" err="1">
                <a:solidFill>
                  <a:prstClr val="black"/>
                </a:solidFill>
                <a:cs typeface="Calibri" pitchFamily="34" charset="0"/>
              </a:rPr>
              <a:t>timulated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molecules: emit yellow–green light (</a:t>
            </a:r>
            <a:r>
              <a:rPr lang="el-GR" sz="1600" dirty="0">
                <a:solidFill>
                  <a:prstClr val="black"/>
                </a:solidFill>
                <a:cs typeface="Calibri" pitchFamily="34" charset="0"/>
              </a:rPr>
              <a:t>~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530nm</a:t>
            </a:r>
            <a:r>
              <a:rPr lang="el-GR" sz="1600" dirty="0">
                <a:solidFill>
                  <a:prstClr val="black"/>
                </a:solidFill>
                <a:cs typeface="Calibri" pitchFamily="34" charset="0"/>
              </a:rPr>
              <a:t>)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</a:t>
            </a:r>
            <a:endParaRPr lang="el-GR" dirty="0">
              <a:solidFill>
                <a:prstClr val="black"/>
              </a:solidFill>
              <a:cs typeface="Calibri" pitchFamily="34" charset="0"/>
            </a:endParaRPr>
          </a:p>
          <a:p>
            <a:pPr marL="358775" lvl="3" indent="-358775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fluorescein (sodium fluorescein)</a:t>
            </a:r>
            <a:endParaRPr lang="el-GR" dirty="0">
              <a:solidFill>
                <a:prstClr val="black"/>
              </a:solidFill>
              <a:cs typeface="Calibri" pitchFamily="34" charset="0"/>
            </a:endParaRPr>
          </a:p>
          <a:p>
            <a:pPr marL="815975" lvl="4" indent="-358775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orange water-soluble dye</a:t>
            </a:r>
            <a:endParaRPr lang="el-GR" sz="1600" dirty="0">
              <a:solidFill>
                <a:prstClr val="black"/>
              </a:solidFill>
              <a:cs typeface="Calibri" pitchFamily="34" charset="0"/>
            </a:endParaRPr>
          </a:p>
          <a:p>
            <a:pPr marL="815975" lvl="4" indent="-358775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  <a:cs typeface="Calibri" pitchFamily="34" charset="0"/>
              </a:rPr>
              <a:t>after 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intravenous injection </a:t>
            </a:r>
            <a:r>
              <a:rPr lang="en-US" sz="1600" b="1" dirty="0">
                <a:solidFill>
                  <a:prstClr val="black"/>
                </a:solidFill>
                <a:cs typeface="Calibri" pitchFamily="34" charset="0"/>
              </a:rPr>
              <a:t>→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mainly intravascular (&gt;70% bound to serum proteins)</a:t>
            </a:r>
          </a:p>
          <a:p>
            <a:pPr marL="815975" lvl="4" indent="-358775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urine excretion over 24–36 hours</a:t>
            </a: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fluorescein angiography (FA)</a:t>
            </a:r>
          </a:p>
          <a:p>
            <a:pPr marL="800100" lvl="3" indent="-34290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photographic surveillance of the passage of fluorescein through the retinal and choroidal circulations after intravenous injection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3134996" y="4857476"/>
            <a:ext cx="600900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Bowling B (2016).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Kanski’s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Clinical Ophthalmology . A systematic approach (8</a:t>
            </a:r>
            <a:r>
              <a:rPr lang="en-US" sz="1050" i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Edition).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Elsevier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224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203848" y="4876006"/>
            <a:ext cx="617750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Bowling B (2016).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Kanski’s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Clinical Ophthalmology . A systematic approach (8</a:t>
            </a:r>
            <a:r>
              <a:rPr lang="en-US" sz="1050" i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Edition).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Elsevier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-20538"/>
            <a:ext cx="4355976" cy="2736304"/>
            <a:chOff x="1984966" y="699541"/>
            <a:chExt cx="5184000" cy="3255488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4966" y="699541"/>
              <a:ext cx="5184000" cy="32554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Oval 2"/>
            <p:cNvSpPr/>
            <p:nvPr/>
          </p:nvSpPr>
          <p:spPr>
            <a:xfrm>
              <a:off x="4535656" y="843558"/>
              <a:ext cx="900440" cy="288032"/>
            </a:xfrm>
            <a:prstGeom prst="ellipse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0" name="Oval 9"/>
            <p:cNvSpPr/>
            <p:nvPr/>
          </p:nvSpPr>
          <p:spPr>
            <a:xfrm>
              <a:off x="4535656" y="2499742"/>
              <a:ext cx="900440" cy="288032"/>
            </a:xfrm>
            <a:prstGeom prst="ellipse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" t="5544" r="51857" b="10621"/>
          <a:stretch/>
        </p:blipFill>
        <p:spPr bwMode="auto">
          <a:xfrm>
            <a:off x="5724129" y="106352"/>
            <a:ext cx="3409940" cy="2605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6" t="3938" r="2153" b="15448"/>
          <a:stretch/>
        </p:blipFill>
        <p:spPr bwMode="auto">
          <a:xfrm>
            <a:off x="2956592" y="2715767"/>
            <a:ext cx="2993565" cy="2147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7956376" y="2571751"/>
            <a:ext cx="0" cy="7200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444208" y="3356635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>
                <a:solidFill>
                  <a:schemeClr val="accent2"/>
                </a:solidFill>
              </a:rPr>
              <a:t>in DM possibly extended time</a:t>
            </a:r>
            <a:endParaRPr lang="el-GR" sz="1400" i="1" dirty="0">
              <a:solidFill>
                <a:schemeClr val="accent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0146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83086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3"/>
          <a:stretch/>
        </p:blipFill>
        <p:spPr bwMode="auto">
          <a:xfrm>
            <a:off x="4783086" y="0"/>
            <a:ext cx="4360914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203848" y="4876006"/>
            <a:ext cx="617750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Bowling B (2016).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Kanski’s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Clinical Ophthalmology . A systematic approach (8</a:t>
            </a:r>
            <a:r>
              <a:rPr lang="en-US" sz="1050" i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Edition).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Elsevier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DD7239-8876-4588-8980-74E5A7F4316B}"/>
              </a:ext>
            </a:extLst>
          </p:cNvPr>
          <p:cNvSpPr/>
          <p:nvPr/>
        </p:nvSpPr>
        <p:spPr>
          <a:xfrm>
            <a:off x="7380312" y="1059582"/>
            <a:ext cx="1003174" cy="72008"/>
          </a:xfrm>
          <a:prstGeom prst="rect">
            <a:avLst/>
          </a:prstGeom>
          <a:solidFill>
            <a:srgbClr val="17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91796F-094C-4B9A-B9ED-04645AE6B573}"/>
              </a:ext>
            </a:extLst>
          </p:cNvPr>
          <p:cNvSpPr/>
          <p:nvPr/>
        </p:nvSpPr>
        <p:spPr>
          <a:xfrm flipV="1">
            <a:off x="5076056" y="1301895"/>
            <a:ext cx="1003174" cy="45719"/>
          </a:xfrm>
          <a:prstGeom prst="rect">
            <a:avLst/>
          </a:prstGeom>
          <a:solidFill>
            <a:srgbClr val="17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61944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419872" y="51486"/>
            <a:ext cx="5544616" cy="2564795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intact inner BRB</a:t>
            </a:r>
          </a:p>
          <a:p>
            <a:pPr marL="800100" lvl="3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neither bound nor free fluorescein can pass</a:t>
            </a:r>
          </a:p>
          <a:p>
            <a:pPr marL="355600" lvl="3" indent="-3556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US" sz="1600" dirty="0">
              <a:solidFill>
                <a:prstClr val="black"/>
              </a:solidFill>
              <a:cs typeface="Calibri" pitchFamily="34" charset="0"/>
            </a:endParaRPr>
          </a:p>
          <a:p>
            <a:pPr marL="355600" lvl="3" indent="-3556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disrupted inner BRB</a:t>
            </a:r>
          </a:p>
          <a:p>
            <a:pPr marL="812800" lvl="4" indent="-3556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leakage of both bound and free fluorescein into the extravascular space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596" y="51470"/>
            <a:ext cx="2669211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H="1">
            <a:off x="2195736" y="483518"/>
            <a:ext cx="1224136" cy="5400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339752" y="1815666"/>
            <a:ext cx="1224136" cy="5400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375" y="3651470"/>
            <a:ext cx="9249155" cy="1269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2" indent="-34290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classifying disease severity</a:t>
            </a:r>
          </a:p>
          <a:p>
            <a:pPr marL="342900" lvl="2" indent="-34290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guiding laser therapy</a:t>
            </a:r>
          </a:p>
          <a:p>
            <a:pPr marL="342900" lvl="2" indent="-34290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evaluating response to therapy</a:t>
            </a:r>
          </a:p>
          <a:p>
            <a:pPr marL="342900" lvl="2" indent="-34290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GB" sz="1600" dirty="0">
                <a:solidFill>
                  <a:prstClr val="black"/>
                </a:solidFill>
                <a:cs typeface="Calibri" pitchFamily="34" charset="0"/>
              </a:rPr>
              <a:t>required for anti-VEGF treatment approval</a:t>
            </a:r>
            <a:endParaRPr lang="en-US" sz="1600" dirty="0">
              <a:solidFill>
                <a:prstClr val="black"/>
              </a:solidFill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75856" y="4910122"/>
            <a:ext cx="617750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Bowling B (2016).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Kanski’s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Clinical Ophthalmology . A systematic approach (8</a:t>
            </a:r>
            <a:r>
              <a:rPr lang="en-US" sz="1050" i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Edition).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Elsevier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5503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427734"/>
            <a:ext cx="2880000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-36512" y="949"/>
            <a:ext cx="8984368" cy="4803050"/>
            <a:chOff x="-36512" y="51470"/>
            <a:chExt cx="8984368" cy="4803050"/>
          </a:xfrm>
        </p:grpSpPr>
        <p:pic>
          <p:nvPicPr>
            <p:cNvPr id="4100" name="Picture 4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1840" y="1363500"/>
              <a:ext cx="2880000" cy="252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2" name="Picture 6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24" y="51470"/>
              <a:ext cx="2880000" cy="252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3" name="Straight Connector 12"/>
            <p:cNvCxnSpPr>
              <a:endCxn id="4" idx="0"/>
            </p:cNvCxnSpPr>
            <p:nvPr/>
          </p:nvCxnSpPr>
          <p:spPr>
            <a:xfrm flipH="1">
              <a:off x="971600" y="1667561"/>
              <a:ext cx="74052" cy="163993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-36512" y="3307494"/>
              <a:ext cx="20162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err="1"/>
                <a:t>microaneurysms</a:t>
              </a:r>
              <a:endParaRPr lang="el-GR" sz="1600" dirty="0"/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1763688" y="1667561"/>
              <a:ext cx="71340" cy="27043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865631" y="4443958"/>
              <a:ext cx="20162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diffuse DME</a:t>
              </a:r>
              <a:endParaRPr lang="el-GR" sz="1600" dirty="0"/>
            </a:p>
          </p:txBody>
        </p:sp>
        <p:cxnSp>
          <p:nvCxnSpPr>
            <p:cNvPr id="21" name="Straight Connector 20"/>
            <p:cNvCxnSpPr/>
            <p:nvPr/>
          </p:nvCxnSpPr>
          <p:spPr>
            <a:xfrm flipH="1">
              <a:off x="3419874" y="945763"/>
              <a:ext cx="432046" cy="110568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3131840" y="360988"/>
              <a:ext cx="28083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capillary non-perfusion</a:t>
              </a:r>
            </a:p>
            <a:p>
              <a:r>
                <a:rPr lang="en-GB" sz="1600" dirty="0"/>
                <a:t>ischemia</a:t>
              </a:r>
              <a:endParaRPr lang="el-GR" sz="16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419874" y="4515966"/>
              <a:ext cx="23044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err="1"/>
                <a:t>neocascularization</a:t>
              </a:r>
              <a:endParaRPr lang="el-GR" sz="16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372200" y="2135784"/>
              <a:ext cx="25756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err="1"/>
                <a:t>preretinal</a:t>
              </a:r>
              <a:r>
                <a:rPr lang="en-GB" sz="1600" dirty="0"/>
                <a:t> haemorrhage</a:t>
              </a:r>
              <a:endParaRPr lang="el-GR" sz="1600" dirty="0"/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7876051" y="2389397"/>
              <a:ext cx="0" cy="229584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5519546" y="4613235"/>
              <a:ext cx="1068678" cy="9233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Rectangle 30"/>
          <p:cNvSpPr/>
          <p:nvPr/>
        </p:nvSpPr>
        <p:spPr>
          <a:xfrm>
            <a:off x="3275856" y="4910122"/>
            <a:ext cx="617750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Dithmar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S,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Holz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FG (2007). Fluorescence Angiography in Ophthalmology.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Springer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5370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Optical Coherence Tomography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683696" y="627534"/>
            <a:ext cx="781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6228184" y="4876006"/>
            <a:ext cx="309634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Huang D, et al.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Science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1991; 254:1178-1181</a:t>
            </a:r>
            <a:endParaRPr lang="en-US" sz="1050" b="1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806406"/>
            <a:ext cx="9134068" cy="373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/>
              <a:t>Optical Coherence Tomography (OCT)</a:t>
            </a:r>
          </a:p>
          <a:p>
            <a:pPr marL="715963" lvl="1" indent="-258763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/>
              <a:t>non-invasive diagnostic technique </a:t>
            </a:r>
          </a:p>
          <a:p>
            <a:pPr marL="715963" lvl="1" indent="-258763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/>
              <a:t>in vivo cross sectional view of the retina (at least 10-15 microns)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/>
              <a:t>OCT in DR</a:t>
            </a:r>
          </a:p>
          <a:p>
            <a:pPr marL="715963" lvl="1" indent="-258763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/>
              <a:t>presence and location</a:t>
            </a:r>
          </a:p>
          <a:p>
            <a:pPr marL="1200150" lvl="2" indent="-285750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1600" dirty="0"/>
              <a:t>intraretinal and/or </a:t>
            </a:r>
          </a:p>
          <a:p>
            <a:pPr marL="1200150" lvl="2" indent="-285750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1600" dirty="0"/>
              <a:t>subretinal fluid </a:t>
            </a:r>
          </a:p>
          <a:p>
            <a:pPr marL="715963" lvl="2" indent="-2667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/>
              <a:t>retinal thickness evaluation</a:t>
            </a:r>
          </a:p>
          <a:p>
            <a:pPr marL="715963" lvl="2" indent="-2667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/>
              <a:t>useful tool in monitoring whether the macular edema is responding to therapy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7815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823228" y="4884972"/>
            <a:ext cx="33123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Mohandass</a:t>
            </a:r>
            <a:r>
              <a:rPr lang="en-GB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G, et al. </a:t>
            </a:r>
            <a:r>
              <a:rPr lang="en-GB" sz="10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Biomed </a:t>
            </a:r>
            <a:r>
              <a:rPr lang="en-GB" sz="10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Pharmacol</a:t>
            </a:r>
            <a:r>
              <a:rPr lang="en-GB" sz="10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J  </a:t>
            </a:r>
            <a:r>
              <a:rPr lang="en-GB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2017;10(3)</a:t>
            </a:r>
            <a:endParaRPr lang="el-GR" sz="1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53"/>
          <a:stretch/>
        </p:blipFill>
        <p:spPr>
          <a:xfrm>
            <a:off x="35528" y="411510"/>
            <a:ext cx="9051105" cy="42484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56653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5" r="6250" b="53267"/>
          <a:stretch/>
        </p:blipFill>
        <p:spPr bwMode="auto">
          <a:xfrm>
            <a:off x="35495" y="51630"/>
            <a:ext cx="5760000" cy="1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1" t="22340" b="18019"/>
          <a:stretch/>
        </p:blipFill>
        <p:spPr bwMode="auto">
          <a:xfrm>
            <a:off x="3347864" y="3507854"/>
            <a:ext cx="5760000" cy="1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19" t="32173" b="16315"/>
          <a:stretch/>
        </p:blipFill>
        <p:spPr bwMode="auto">
          <a:xfrm>
            <a:off x="1547664" y="1779662"/>
            <a:ext cx="5760000" cy="1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2418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OCT-Angiography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267744" y="627534"/>
            <a:ext cx="4608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-16768" y="771551"/>
            <a:ext cx="9160768" cy="3801030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OCT angiography (OCT-A)</a:t>
            </a:r>
          </a:p>
          <a:p>
            <a:pPr marL="800100" lvl="3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novel non-invasive technique for imaging the microvasculature of the retina and the choroid</a:t>
            </a:r>
          </a:p>
          <a:p>
            <a:pPr marL="800100" lvl="3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laser light reflectance of the surface of moving red blood cells accurately depict vessels through different segmented areas of the eye</a:t>
            </a:r>
          </a:p>
          <a:p>
            <a:pPr marL="800100" lvl="3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in DR:</a:t>
            </a:r>
          </a:p>
          <a:p>
            <a:pPr marL="1257300" lvl="4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identification of new vessels</a:t>
            </a:r>
          </a:p>
          <a:p>
            <a:pPr marL="1257300" lvl="4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quantification of </a:t>
            </a:r>
            <a:r>
              <a:rPr lang="en-US" sz="1600" dirty="0" err="1">
                <a:solidFill>
                  <a:prstClr val="black"/>
                </a:solidFill>
                <a:cs typeface="Calibri" pitchFamily="34" charset="0"/>
              </a:rPr>
              <a:t>foveal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avascular zone </a:t>
            </a:r>
          </a:p>
          <a:p>
            <a:pPr marL="1257300" lvl="4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quantification of non-perfused areas</a:t>
            </a:r>
          </a:p>
        </p:txBody>
      </p:sp>
      <p:sp>
        <p:nvSpPr>
          <p:cNvPr id="7" name="Rectangle 6"/>
          <p:cNvSpPr/>
          <p:nvPr/>
        </p:nvSpPr>
        <p:spPr>
          <a:xfrm>
            <a:off x="5076056" y="4443959"/>
            <a:ext cx="39604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Koustenis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A, et al.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Br J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Ophthalmol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2017; 101: 16-20</a:t>
            </a:r>
          </a:p>
          <a:p>
            <a:r>
              <a:rPr lang="en-GB" sz="1050" i="1" dirty="0">
                <a:solidFill>
                  <a:srgbClr val="212529"/>
                </a:solidFill>
                <a:latin typeface="Lato"/>
              </a:rPr>
              <a:t>Samara WA, et al. </a:t>
            </a:r>
            <a:r>
              <a:rPr lang="en-GB" sz="1050" b="1" i="1" dirty="0">
                <a:solidFill>
                  <a:srgbClr val="212529"/>
                </a:solidFill>
                <a:latin typeface="Lato"/>
              </a:rPr>
              <a:t>Ophthalmology</a:t>
            </a:r>
            <a:r>
              <a:rPr lang="en-GB" sz="1050" i="1" dirty="0">
                <a:solidFill>
                  <a:srgbClr val="212529"/>
                </a:solidFill>
                <a:latin typeface="Lato"/>
              </a:rPr>
              <a:t> 2017; 124:235-44</a:t>
            </a:r>
          </a:p>
          <a:p>
            <a:r>
              <a:rPr lang="en-GB" sz="1050" i="1" dirty="0" err="1">
                <a:solidFill>
                  <a:srgbClr val="212529"/>
                </a:solidFill>
                <a:latin typeface="Lato"/>
              </a:rPr>
              <a:t>Spaide</a:t>
            </a:r>
            <a:r>
              <a:rPr lang="en-GB" sz="1050" i="1" dirty="0">
                <a:solidFill>
                  <a:srgbClr val="212529"/>
                </a:solidFill>
                <a:latin typeface="Lato"/>
              </a:rPr>
              <a:t> RF. Et al. </a:t>
            </a:r>
            <a:r>
              <a:rPr lang="en-GB" sz="1050" b="1" i="1" dirty="0">
                <a:solidFill>
                  <a:srgbClr val="212529"/>
                </a:solidFill>
                <a:latin typeface="Lato"/>
              </a:rPr>
              <a:t>Am J </a:t>
            </a:r>
            <a:r>
              <a:rPr lang="en-GB" sz="1050" b="1" i="1" dirty="0" err="1">
                <a:solidFill>
                  <a:srgbClr val="212529"/>
                </a:solidFill>
                <a:latin typeface="Lato"/>
              </a:rPr>
              <a:t>Ophthalmol</a:t>
            </a:r>
            <a:r>
              <a:rPr lang="en-GB" sz="1050" i="1" dirty="0">
                <a:solidFill>
                  <a:srgbClr val="212529"/>
                </a:solidFill>
                <a:latin typeface="Lato"/>
              </a:rPr>
              <a:t> 2015; 160:1200-10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Fingler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J, et al.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Investig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Ophthalmol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Vis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Sci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2008; 49:5055-9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0593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Anatomy – Blood Retinal Barrier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611560" y="627534"/>
            <a:ext cx="788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755576" y="4731990"/>
            <a:ext cx="8784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Hosoya</a:t>
            </a:r>
            <a:r>
              <a:rPr lang="en-US" sz="1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K, et al (2008). Inner Blood—Retinal Barrier: Transport Biology and Methodology. In: </a:t>
            </a:r>
            <a:r>
              <a:rPr lang="en-US" sz="100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Ehrhardt</a:t>
            </a:r>
            <a:r>
              <a:rPr lang="en-US" sz="1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C., Kim, KJ. (</a:t>
            </a:r>
            <a:r>
              <a:rPr lang="en-US" sz="100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eds</a:t>
            </a:r>
            <a:r>
              <a:rPr lang="en-US" sz="1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 Drug Absorption Studies. Biotechnology: Pharmaceutical Aspects, </a:t>
            </a:r>
            <a:r>
              <a:rPr lang="en-US" sz="100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vol</a:t>
            </a:r>
            <a:r>
              <a:rPr lang="en-US" sz="1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VII. </a:t>
            </a:r>
            <a:r>
              <a:rPr lang="en-US" sz="10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Springer, Boston, MA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9998"/>
            <a:ext cx="5574284" cy="41040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V="1">
            <a:off x="5796136" y="1851672"/>
            <a:ext cx="504056" cy="9003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315784" y="1330651"/>
            <a:ext cx="2664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1200" dirty="0"/>
              <a:t>normally 1:1 with endothelial cells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200" dirty="0"/>
              <a:t>contractile properties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200" dirty="0"/>
              <a:t>microvascular circulation</a:t>
            </a:r>
            <a:endParaRPr lang="el-GR" sz="12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1200" dirty="0" err="1"/>
              <a:t>autoregulation</a:t>
            </a:r>
            <a:endParaRPr lang="el-GR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806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5896" y="4910122"/>
            <a:ext cx="612068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Coscas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G et al. Atlas OCT-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Angio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in diabetic </a:t>
            </a: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maculopathy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L’europeenne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d’editions</a:t>
            </a:r>
            <a:endParaRPr lang="en-US" sz="1050" b="1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23477"/>
            <a:ext cx="396000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488" y="1995685"/>
            <a:ext cx="396000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936" y="3444789"/>
            <a:ext cx="4968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FAZ enlargement</a:t>
            </a:r>
          </a:p>
          <a:p>
            <a:endParaRPr lang="en-GB" dirty="0">
              <a:solidFill>
                <a:prstClr val="black"/>
              </a:solidFill>
            </a:endParaRPr>
          </a:p>
          <a:p>
            <a:r>
              <a:rPr lang="en-GB" dirty="0">
                <a:solidFill>
                  <a:prstClr val="black"/>
                </a:solidFill>
              </a:rPr>
              <a:t>hypo-intense lesions due to DME</a:t>
            </a:r>
            <a:endParaRPr lang="el-GR" dirty="0">
              <a:solidFill>
                <a:prstClr val="black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259632" y="1707654"/>
            <a:ext cx="792088" cy="17371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051720" y="2139702"/>
            <a:ext cx="396044" cy="180914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244" y="2715766"/>
            <a:ext cx="567307" cy="1233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93557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Initial Screening and Referral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971600" y="627534"/>
            <a:ext cx="7200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-16768" y="1851670"/>
            <a:ext cx="9144000" cy="3264986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342900" lvl="2" indent="-342900" fontAlgn="base">
              <a:spcBef>
                <a:spcPts val="60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American Academy of Ophthalmology guidelines </a:t>
            </a:r>
          </a:p>
          <a:p>
            <a:pPr marL="541338" lvl="3" indent="-185738" fontAlgn="base">
              <a:spcBef>
                <a:spcPts val="60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1</a:t>
            </a:r>
            <a:r>
              <a:rPr lang="en-US" sz="1600" baseline="30000" dirty="0">
                <a:solidFill>
                  <a:prstClr val="black"/>
                </a:solidFill>
                <a:cs typeface="Calibri" pitchFamily="34" charset="0"/>
              </a:rPr>
              <a:t>st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retinal examination for DM patients</a:t>
            </a:r>
          </a:p>
          <a:p>
            <a:pPr marL="896938" lvl="4" indent="-177800" fontAlgn="base">
              <a:spcBef>
                <a:spcPts val="60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T1DM: 3-5y after diagnosis</a:t>
            </a:r>
          </a:p>
          <a:p>
            <a:pPr marL="896938" lvl="4" indent="-177800" fontAlgn="base">
              <a:spcBef>
                <a:spcPts val="60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T2DM: at the time of diagnosis</a:t>
            </a:r>
          </a:p>
          <a:p>
            <a:pPr marL="896938" lvl="4" indent="-177800" fontAlgn="base">
              <a:spcBef>
                <a:spcPts val="60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Courier New" pitchFamily="49" charset="0"/>
              <a:buChar char="o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Pregnancy (T1DM or T2DM) </a:t>
            </a:r>
          </a:p>
          <a:p>
            <a:pPr marL="1252538" lvl="5" indent="-177800" fontAlgn="base">
              <a:spcBef>
                <a:spcPts val="60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§"/>
              <a:tabLst>
                <a:tab pos="1252538" algn="l"/>
              </a:tabLst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soon after conception </a:t>
            </a:r>
          </a:p>
          <a:p>
            <a:pPr marL="1252538" lvl="5" indent="-177800" fontAlgn="base">
              <a:spcBef>
                <a:spcPts val="60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§"/>
              <a:tabLst>
                <a:tab pos="1252538" algn="l"/>
              </a:tabLst>
            </a:pP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early in the 1</a:t>
            </a:r>
            <a:r>
              <a:rPr lang="en-US" sz="1400" baseline="30000" dirty="0">
                <a:solidFill>
                  <a:prstClr val="black"/>
                </a:solidFill>
                <a:cs typeface="Calibri" pitchFamily="34" charset="0"/>
              </a:rPr>
              <a:t>st</a:t>
            </a:r>
            <a:r>
              <a:rPr lang="en-US" sz="1400" dirty="0">
                <a:solidFill>
                  <a:prstClr val="black"/>
                </a:solidFill>
                <a:cs typeface="Calibri" pitchFamily="34" charset="0"/>
              </a:rPr>
              <a:t> trimester of pregnancy</a:t>
            </a:r>
          </a:p>
          <a:p>
            <a:pPr marL="544513" lvl="2" indent="-188913" fontAlgn="base">
              <a:spcBef>
                <a:spcPts val="60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eye examination not required if non-DM patients newly develop gestational diabetes during</a:t>
            </a:r>
            <a:r>
              <a:rPr lang="el-GR" sz="1600" dirty="0">
                <a:solidFill>
                  <a:prstClr val="black"/>
                </a:solidFill>
                <a:cs typeface="Calibri" pitchFamily="34" charset="0"/>
              </a:rPr>
              <a:t> </a:t>
            </a:r>
            <a:r>
              <a:rPr lang="en-GB" sz="1600" dirty="0">
                <a:solidFill>
                  <a:prstClr val="black"/>
                </a:solidFill>
                <a:cs typeface="Calibri" pitchFamily="34" charset="0"/>
              </a:rPr>
              <a:t>pregnancy</a:t>
            </a:r>
            <a:endParaRPr lang="en-GB" sz="1400" dirty="0">
              <a:solidFill>
                <a:prstClr val="black"/>
              </a:solidFill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52120" y="4889584"/>
            <a:ext cx="349188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Flaxel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CJ, et al.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Ophthalmology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2020; 127:P66-P145 </a:t>
            </a:r>
            <a:endParaRPr lang="en-US" sz="1050" b="1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907728" y="678773"/>
            <a:ext cx="5402863" cy="1216389"/>
            <a:chOff x="1907704" y="897640"/>
            <a:chExt cx="5402863" cy="986578"/>
          </a:xfrm>
        </p:grpSpPr>
        <p:pic>
          <p:nvPicPr>
            <p:cNvPr id="6" name="Picture 5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347" b="20319"/>
            <a:stretch/>
          </p:blipFill>
          <p:spPr>
            <a:xfrm>
              <a:off x="1907704" y="1092134"/>
              <a:ext cx="5400000" cy="7920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15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983"/>
            <a:stretch/>
          </p:blipFill>
          <p:spPr bwMode="auto">
            <a:xfrm>
              <a:off x="1908304" y="897640"/>
              <a:ext cx="5402263" cy="227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037915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491880" y="627534"/>
            <a:ext cx="216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6768" y="771565"/>
            <a:ext cx="9144000" cy="3766406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lvl="2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General </a:t>
            </a: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patient‘s education</a:t>
            </a: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optimized diabetic control</a:t>
            </a: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optimized control of other RFs (e.g. hypertension, </a:t>
            </a:r>
            <a:r>
              <a:rPr lang="en-US" dirty="0" err="1">
                <a:solidFill>
                  <a:prstClr val="black"/>
                </a:solidFill>
                <a:cs typeface="Calibri" pitchFamily="34" charset="0"/>
              </a:rPr>
              <a:t>hyperlipidaemia</a:t>
            </a: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, renal disease, anemia, smoking discontinuation) </a:t>
            </a: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Fenofibrate 200mg/day (should be considered)</a:t>
            </a: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Statins (NICE guidelines: prevention of progression of non-PDE and DME)</a:t>
            </a: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US" dirty="0">
              <a:solidFill>
                <a:prstClr val="black"/>
              </a:solidFill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34733" y="4889584"/>
            <a:ext cx="288032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Kang Q, et al.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Redox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Biol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2020;37:101799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7478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491880" y="627534"/>
            <a:ext cx="216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6768" y="771565"/>
            <a:ext cx="9144000" cy="2391670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lvl="2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General – Follow Up</a:t>
            </a: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stage of diabetic retinopathy</a:t>
            </a: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HbA1c level</a:t>
            </a: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renal function</a:t>
            </a:r>
          </a:p>
          <a:p>
            <a:pPr marL="342900" lvl="2" indent="-342900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blood pressure</a:t>
            </a:r>
          </a:p>
        </p:txBody>
      </p:sp>
      <p:sp>
        <p:nvSpPr>
          <p:cNvPr id="7" name="Rectangle 6"/>
          <p:cNvSpPr/>
          <p:nvPr/>
        </p:nvSpPr>
        <p:spPr>
          <a:xfrm>
            <a:off x="6234733" y="4889584"/>
            <a:ext cx="288032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Kang Q, et al. </a:t>
            </a:r>
            <a:r>
              <a:rPr lang="en-US" sz="105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Redox </a:t>
            </a:r>
            <a:r>
              <a:rPr lang="en-US" sz="105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Biol</a:t>
            </a:r>
            <a:r>
              <a:rPr lang="en-US" sz="105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2020;37:101799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07962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-53437"/>
            <a:ext cx="9144000" cy="77486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347864" y="627534"/>
            <a:ext cx="25922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/>
          <p:cNvSpPr/>
          <p:nvPr/>
        </p:nvSpPr>
        <p:spPr>
          <a:xfrm>
            <a:off x="3271183" y="3982638"/>
            <a:ext cx="223503" cy="3428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6768" y="771565"/>
            <a:ext cx="9144000" cy="4478139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lvl="2" fontAlgn="base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DME</a:t>
            </a:r>
          </a:p>
          <a:p>
            <a:pPr marL="342900" lvl="2" indent="-34290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intravitreal injections of anti-VEGF agents</a:t>
            </a:r>
          </a:p>
          <a:p>
            <a:pPr marL="342900" lvl="2" indent="-34290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laser photocoagulation</a:t>
            </a:r>
          </a:p>
          <a:p>
            <a:pPr marL="800100" lvl="3" indent="-34290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grid or focal</a:t>
            </a:r>
          </a:p>
          <a:p>
            <a:pPr marL="342900" lvl="2" indent="-34290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 err="1">
                <a:solidFill>
                  <a:prstClr val="black"/>
                </a:solidFill>
                <a:cs typeface="Calibri" pitchFamily="34" charset="0"/>
              </a:rPr>
              <a:t>micropulse</a:t>
            </a:r>
            <a:r>
              <a:rPr lang="en-US">
                <a:solidFill>
                  <a:prstClr val="black"/>
                </a:solidFill>
                <a:cs typeface="Calibri" pitchFamily="34" charset="0"/>
              </a:rPr>
              <a:t> subthreshold laser</a:t>
            </a:r>
            <a:endParaRPr lang="en-US" dirty="0">
              <a:solidFill>
                <a:prstClr val="black"/>
              </a:solidFill>
              <a:cs typeface="Calibri" pitchFamily="34" charset="0"/>
            </a:endParaRPr>
          </a:p>
          <a:p>
            <a:pPr marL="342900" lvl="2" indent="-34290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intravitreal dexamethasone implant</a:t>
            </a:r>
          </a:p>
          <a:p>
            <a:pPr marL="342900" lvl="2" indent="-34290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intravitreal triamcinolone</a:t>
            </a:r>
          </a:p>
          <a:p>
            <a:pPr marL="342900" lvl="2" indent="-34290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pars plana vitrectomy</a:t>
            </a:r>
          </a:p>
          <a:p>
            <a:pPr marL="342900" lvl="2" indent="-34290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endParaRPr lang="en-US" dirty="0">
              <a:solidFill>
                <a:prstClr val="black"/>
              </a:solidFill>
              <a:cs typeface="Calibri" pitchFamily="34" charset="0"/>
            </a:endParaRPr>
          </a:p>
          <a:p>
            <a:pPr marL="0" lvl="2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</a:pPr>
            <a:r>
              <a:rPr lang="en-US" b="1" dirty="0">
                <a:solidFill>
                  <a:prstClr val="black"/>
                </a:solidFill>
                <a:cs typeface="Calibri" pitchFamily="34" charset="0"/>
              </a:rPr>
              <a:t>PDR</a:t>
            </a:r>
          </a:p>
          <a:p>
            <a:pPr marL="342900" lvl="2" indent="-34290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dirty="0" err="1">
                <a:solidFill>
                  <a:prstClr val="black"/>
                </a:solidFill>
                <a:cs typeface="Calibri" pitchFamily="34" charset="0"/>
              </a:rPr>
              <a:t>panretinal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photocoagulation</a:t>
            </a:r>
          </a:p>
          <a:p>
            <a:pPr marL="342900" lvl="2" indent="-34290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intravitreal injection of </a:t>
            </a:r>
            <a:r>
              <a:rPr lang="en-US" sz="1600" dirty="0" err="1">
                <a:solidFill>
                  <a:prstClr val="black"/>
                </a:solidFill>
                <a:cs typeface="Calibri" pitchFamily="34" charset="0"/>
              </a:rPr>
              <a:t>ranibizumab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(anti-VEGF agent)</a:t>
            </a:r>
          </a:p>
          <a:p>
            <a:pPr marL="342900" lvl="2" indent="-342900" fontAlgn="base">
              <a:spcBef>
                <a:spcPct val="0"/>
              </a:spcBef>
              <a:spcAft>
                <a:spcPts val="500"/>
              </a:spcAft>
              <a:buClr>
                <a:srgbClr val="002060"/>
              </a:buClr>
              <a:buSzPct val="90000"/>
              <a:buFont typeface="Wingdings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pars </a:t>
            </a:r>
            <a:r>
              <a:rPr lang="en-US" sz="1600" dirty="0" err="1">
                <a:solidFill>
                  <a:prstClr val="black"/>
                </a:solidFill>
                <a:cs typeface="Calibri" pitchFamily="34" charset="0"/>
              </a:rPr>
              <a:t>plana</a:t>
            </a: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cs typeface="Calibri" pitchFamily="34" charset="0"/>
              </a:rPr>
              <a:t>vitrectomy</a:t>
            </a:r>
            <a:endParaRPr lang="en-US" sz="1600" dirty="0">
              <a:solidFill>
                <a:prstClr val="black"/>
              </a:solidFill>
              <a:cs typeface="Calibri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1" r="5592"/>
          <a:stretch/>
        </p:blipFill>
        <p:spPr bwMode="auto">
          <a:xfrm>
            <a:off x="5963740" y="1203598"/>
            <a:ext cx="2352676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8FDD08-2643-4A29-B12C-D8D635AFE9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024"/>
          <a:stretch/>
        </p:blipFill>
        <p:spPr>
          <a:xfrm>
            <a:off x="5963740" y="3181350"/>
            <a:ext cx="2352676" cy="19621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7024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AF6107-32F5-4979-ADFE-18DE151BD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562"/>
            <a:ext cx="9144000" cy="49497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0972E5-5472-455C-A739-964377512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867"/>
            <a:ext cx="1005927" cy="58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928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CAF3CE-511D-4B81-A58C-2638F8962C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640"/>
          <a:stretch/>
        </p:blipFill>
        <p:spPr>
          <a:xfrm>
            <a:off x="930039" y="0"/>
            <a:ext cx="7283923" cy="5143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3FB47B6-6531-4372-9FFC-4BB9ABB4F9F1}"/>
              </a:ext>
            </a:extLst>
          </p:cNvPr>
          <p:cNvSpPr/>
          <p:nvPr/>
        </p:nvSpPr>
        <p:spPr>
          <a:xfrm>
            <a:off x="1114656" y="436386"/>
            <a:ext cx="1292680" cy="21465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l-GR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1D6139-8847-44A6-BA9E-4F2A7E852A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0222" y="436386"/>
            <a:ext cx="1298561" cy="22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02754"/>
      </p:ext>
    </p:extLst>
  </p:cSld>
  <p:clrMapOvr>
    <a:masterClrMapping/>
  </p:clrMapOvr>
  <p:transition spd="slow">
    <p:wheel spokes="1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E0ADDC-9F88-4DE9-A783-DDD7E45B34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679"/>
          <a:stretch/>
        </p:blipFill>
        <p:spPr>
          <a:xfrm>
            <a:off x="930039" y="0"/>
            <a:ext cx="7283923" cy="5143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54D691D-EF3F-427C-AFEA-9EFFF99882CB}"/>
              </a:ext>
            </a:extLst>
          </p:cNvPr>
          <p:cNvSpPr/>
          <p:nvPr/>
        </p:nvSpPr>
        <p:spPr>
          <a:xfrm>
            <a:off x="1212160" y="436593"/>
            <a:ext cx="1242242" cy="21519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l-GR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BAB91D-6CF2-44A7-8BE8-C754557555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1546" y="427738"/>
            <a:ext cx="1252837" cy="22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228771"/>
      </p:ext>
    </p:extLst>
  </p:cSld>
  <p:clrMapOvr>
    <a:masterClrMapping/>
  </p:clrMapOvr>
  <p:transition spd="slow">
    <p:wheel spokes="1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1909157-E5B6-40D1-BA99-3DAAD84B17C1}"/>
              </a:ext>
            </a:extLst>
          </p:cNvPr>
          <p:cNvGrpSpPr/>
          <p:nvPr/>
        </p:nvGrpSpPr>
        <p:grpSpPr>
          <a:xfrm>
            <a:off x="907179" y="0"/>
            <a:ext cx="7608172" cy="5543550"/>
            <a:chOff x="2131301" y="173620"/>
            <a:chExt cx="9711897" cy="685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3E6574E-B892-4B14-983B-82267A357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31301" y="173620"/>
              <a:ext cx="9711897" cy="68580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54D691D-EF3F-427C-AFEA-9EFFF99882CB}"/>
                </a:ext>
              </a:extLst>
            </p:cNvPr>
            <p:cNvSpPr/>
            <p:nvPr/>
          </p:nvSpPr>
          <p:spPr>
            <a:xfrm>
              <a:off x="2520614" y="708949"/>
              <a:ext cx="1585732" cy="266218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l-GR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BBAB91D-6CF2-44A7-8BE8-C754557555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1762" y="420060"/>
            <a:ext cx="1252837" cy="22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520394"/>
      </p:ext>
    </p:extLst>
  </p:cSld>
  <p:clrMapOvr>
    <a:masterClrMapping/>
  </p:clrMapOvr>
  <p:transition spd="slow">
    <p:wheel spokes="1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2B82D7-7DA3-447D-ACBB-94FEFE55B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3069" y="0"/>
            <a:ext cx="4550931" cy="5143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178422-6E4E-44F9-AC5A-B73AAB516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55093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89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1.3|11.9|20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Thatch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Thatch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24838</TotalTime>
  <Words>4936</Words>
  <Application>Microsoft Office PowerPoint</Application>
  <PresentationFormat>On-screen Show (16:9)</PresentationFormat>
  <Paragraphs>797</Paragraphs>
  <Slides>104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104</vt:i4>
      </vt:variant>
    </vt:vector>
  </HeadingPairs>
  <TitlesOfParts>
    <vt:vector size="128" baseType="lpstr">
      <vt:lpstr>Arial</vt:lpstr>
      <vt:lpstr>BlinkMacSystemFont</vt:lpstr>
      <vt:lpstr>Calibri</vt:lpstr>
      <vt:lpstr>Calibri Light</vt:lpstr>
      <vt:lpstr>Cambria</vt:lpstr>
      <vt:lpstr>Castellar</vt:lpstr>
      <vt:lpstr>Courier New</vt:lpstr>
      <vt:lpstr>Georgia</vt:lpstr>
      <vt:lpstr>Lato</vt:lpstr>
      <vt:lpstr>Lucida Sans Unicode</vt:lpstr>
      <vt:lpstr>Times New Roman</vt:lpstr>
      <vt:lpstr>Verdana</vt:lpstr>
      <vt:lpstr>Wingdings</vt:lpstr>
      <vt:lpstr>Wingdings 2</vt:lpstr>
      <vt:lpstr>Wingdings 3</vt:lpstr>
      <vt:lpstr>1_Concourse</vt:lpstr>
      <vt:lpstr>Concourse</vt:lpstr>
      <vt:lpstr>2_Concourse</vt:lpstr>
      <vt:lpstr>3_Concourse</vt:lpstr>
      <vt:lpstr>4_Concourse</vt:lpstr>
      <vt:lpstr>5_Concourse</vt:lpstr>
      <vt:lpstr>6_Concourse</vt:lpstr>
      <vt:lpstr>Office Theme</vt:lpstr>
      <vt:lpstr>Θέμα του Office</vt:lpstr>
      <vt:lpstr>PowerPoint Presentation</vt:lpstr>
      <vt:lpstr>PowerPoint Presentation</vt:lpstr>
      <vt:lpstr>Anatomy</vt:lpstr>
      <vt:lpstr>Anatomy</vt:lpstr>
      <vt:lpstr>Anatomy</vt:lpstr>
      <vt:lpstr>Anatomy – Retinal Circulation</vt:lpstr>
      <vt:lpstr>Anatomy – Retinal Circulation</vt:lpstr>
      <vt:lpstr>Anatomy – Retinal Circulation</vt:lpstr>
      <vt:lpstr>Anatomy – Blood Retinal Barrier</vt:lpstr>
      <vt:lpstr>Anatomy – Blood Retinal Barrier</vt:lpstr>
      <vt:lpstr>Terminology</vt:lpstr>
      <vt:lpstr>Epidemiology</vt:lpstr>
      <vt:lpstr>PowerPoint Presentation</vt:lpstr>
      <vt:lpstr>Risk Factors</vt:lpstr>
      <vt:lpstr>Risk Factors</vt:lpstr>
      <vt:lpstr>Risk Factors</vt:lpstr>
      <vt:lpstr>PowerPoint Presentation</vt:lpstr>
      <vt:lpstr>PowerPoint Presentation</vt:lpstr>
      <vt:lpstr>PowerPoint Presentation</vt:lpstr>
      <vt:lpstr>Risk Factors</vt:lpstr>
      <vt:lpstr>Risk Factors</vt:lpstr>
      <vt:lpstr>Risk Factors</vt:lpstr>
      <vt:lpstr>Risk Factors</vt:lpstr>
      <vt:lpstr>Risk Factors</vt:lpstr>
      <vt:lpstr>Risk Factors -Heritability </vt:lpstr>
      <vt:lpstr>PowerPoint Presentation</vt:lpstr>
      <vt:lpstr>Classification</vt:lpstr>
      <vt:lpstr>Classification - ETDRS</vt:lpstr>
      <vt:lpstr>PowerPoint Presentation</vt:lpstr>
      <vt:lpstr>DR Grading</vt:lpstr>
      <vt:lpstr>Pathophysiology</vt:lpstr>
      <vt:lpstr>Pathophysiology</vt:lpstr>
      <vt:lpstr>Pathophysiology NPDR</vt:lpstr>
      <vt:lpstr>Pathophysiology DME</vt:lpstr>
      <vt:lpstr>Pathophysiology DME</vt:lpstr>
      <vt:lpstr>Pathophysiology PDR</vt:lpstr>
      <vt:lpstr>Pathological Processes</vt:lpstr>
      <vt:lpstr>Hyperglycemia &amp; metabolic pathways</vt:lpstr>
      <vt:lpstr>PowerPoint Presentation</vt:lpstr>
      <vt:lpstr>Hyperglycemia &amp; metabolic pathways</vt:lpstr>
      <vt:lpstr>Hyperglycemia &amp; metabolic pathways</vt:lpstr>
      <vt:lpstr>Hyperglycemia &amp; metabolic pathways</vt:lpstr>
      <vt:lpstr>Hyperglycemia &amp; metabolic pathways</vt:lpstr>
      <vt:lpstr>Hyperglycemia &amp; metabolic pathways</vt:lpstr>
      <vt:lpstr>PowerPoint Presentation</vt:lpstr>
      <vt:lpstr>PowerPoint Presentation</vt:lpstr>
      <vt:lpstr>Pathological Processes</vt:lpstr>
      <vt:lpstr>Inflammation</vt:lpstr>
      <vt:lpstr>Inflammation</vt:lpstr>
      <vt:lpstr>Inflammation</vt:lpstr>
      <vt:lpstr>PowerPoint Presentation</vt:lpstr>
      <vt:lpstr>Pathological Processes</vt:lpstr>
      <vt:lpstr>Oxidative stress</vt:lpstr>
      <vt:lpstr>Pathological Processes</vt:lpstr>
      <vt:lpstr>Vascular abnormalities and angiogenesis pathways</vt:lpstr>
      <vt:lpstr>Association with systemic vascular dysfunction</vt:lpstr>
      <vt:lpstr>PowerPoint Presentation</vt:lpstr>
      <vt:lpstr>PowerPoint Presentation</vt:lpstr>
      <vt:lpstr>Flow-mediated dilatation</vt:lpstr>
      <vt:lpstr>PowerPoint Presentation</vt:lpstr>
      <vt:lpstr>Association with systemic vascular dysfunction</vt:lpstr>
      <vt:lpstr>Association with systemic vascular dysfunction</vt:lpstr>
      <vt:lpstr>Association of DME with systemic vascular dysfunction</vt:lpstr>
      <vt:lpstr>Findings NPDR</vt:lpstr>
      <vt:lpstr>Findings PDR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Examination Techniques</vt:lpstr>
      <vt:lpstr>PowerPoint Presentation</vt:lpstr>
      <vt:lpstr>PowerPoint Presentation</vt:lpstr>
      <vt:lpstr>PowerPoint Presentation</vt:lpstr>
      <vt:lpstr>PowerPoint Presentation</vt:lpstr>
      <vt:lpstr>Fundus Photography</vt:lpstr>
      <vt:lpstr>PowerPoint Presentation</vt:lpstr>
      <vt:lpstr>Fluorescein Angiography</vt:lpstr>
      <vt:lpstr>PowerPoint Presentation</vt:lpstr>
      <vt:lpstr>PowerPoint Presentation</vt:lpstr>
      <vt:lpstr>PowerPoint Presentation</vt:lpstr>
      <vt:lpstr>PowerPoint Presentation</vt:lpstr>
      <vt:lpstr>Optical Coherence Tomography </vt:lpstr>
      <vt:lpstr>PowerPoint Presentation</vt:lpstr>
      <vt:lpstr>PowerPoint Presentation</vt:lpstr>
      <vt:lpstr>OCT-Angiography</vt:lpstr>
      <vt:lpstr>PowerPoint Presentation</vt:lpstr>
      <vt:lpstr>Initial Screening and Referral</vt:lpstr>
      <vt:lpstr>Treatment</vt:lpstr>
      <vt:lpstr>Treatment</vt:lpstr>
      <vt:lpstr>Treatment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Nikolaos Gouliopoulos</cp:lastModifiedBy>
  <cp:revision>240</cp:revision>
  <dcterms:created xsi:type="dcterms:W3CDTF">2023-03-04T18:32:18Z</dcterms:created>
  <dcterms:modified xsi:type="dcterms:W3CDTF">2025-05-19T18:57:29Z</dcterms:modified>
</cp:coreProperties>
</file>