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58" r:id="rId2"/>
    <p:sldId id="532" r:id="rId3"/>
    <p:sldId id="533" r:id="rId4"/>
    <p:sldId id="257" r:id="rId5"/>
    <p:sldId id="259" r:id="rId6"/>
    <p:sldId id="603" r:id="rId7"/>
    <p:sldId id="267" r:id="rId8"/>
    <p:sldId id="392" r:id="rId9"/>
    <p:sldId id="531" r:id="rId10"/>
    <p:sldId id="530" r:id="rId11"/>
    <p:sldId id="510" r:id="rId12"/>
    <p:sldId id="600" r:id="rId13"/>
    <p:sldId id="601" r:id="rId14"/>
    <p:sldId id="599" r:id="rId15"/>
    <p:sldId id="449" r:id="rId16"/>
    <p:sldId id="529" r:id="rId17"/>
    <p:sldId id="590" r:id="rId18"/>
    <p:sldId id="562" r:id="rId19"/>
    <p:sldId id="598" r:id="rId20"/>
    <p:sldId id="591" r:id="rId21"/>
    <p:sldId id="550" r:id="rId22"/>
    <p:sldId id="551" r:id="rId23"/>
    <p:sldId id="583" r:id="rId24"/>
    <p:sldId id="592" r:id="rId25"/>
    <p:sldId id="557" r:id="rId26"/>
    <p:sldId id="560" r:id="rId27"/>
    <p:sldId id="594" r:id="rId28"/>
    <p:sldId id="593" r:id="rId29"/>
    <p:sldId id="555" r:id="rId30"/>
    <p:sldId id="535" r:id="rId31"/>
    <p:sldId id="577" r:id="rId32"/>
    <p:sldId id="539" r:id="rId33"/>
    <p:sldId id="540" r:id="rId34"/>
    <p:sldId id="541" r:id="rId35"/>
    <p:sldId id="542" r:id="rId36"/>
    <p:sldId id="543" r:id="rId37"/>
    <p:sldId id="544" r:id="rId38"/>
    <p:sldId id="549" r:id="rId39"/>
    <p:sldId id="547" r:id="rId40"/>
    <p:sldId id="548" r:id="rId41"/>
    <p:sldId id="586" r:id="rId42"/>
    <p:sldId id="604" r:id="rId43"/>
    <p:sldId id="545" r:id="rId44"/>
    <p:sldId id="546" r:id="rId45"/>
    <p:sldId id="571" r:id="rId46"/>
    <p:sldId id="582" r:id="rId47"/>
    <p:sldId id="581" r:id="rId48"/>
    <p:sldId id="568" r:id="rId49"/>
    <p:sldId id="569" r:id="rId50"/>
    <p:sldId id="570" r:id="rId51"/>
    <p:sldId id="567" r:id="rId52"/>
    <p:sldId id="580" r:id="rId53"/>
    <p:sldId id="596" r:id="rId54"/>
    <p:sldId id="595" r:id="rId55"/>
    <p:sldId id="572" r:id="rId56"/>
    <p:sldId id="565" r:id="rId57"/>
    <p:sldId id="589" r:id="rId58"/>
    <p:sldId id="564" r:id="rId59"/>
    <p:sldId id="563" r:id="rId60"/>
    <p:sldId id="575" r:id="rId61"/>
    <p:sldId id="566" r:id="rId62"/>
    <p:sldId id="584" r:id="rId63"/>
    <p:sldId id="597" r:id="rId64"/>
    <p:sldId id="588" r:id="rId65"/>
    <p:sldId id="578" r:id="rId66"/>
    <p:sldId id="602" r:id="rId67"/>
    <p:sldId id="605" r:id="rId68"/>
    <p:sldId id="576" r:id="rId69"/>
    <p:sldId id="574" r:id="rId70"/>
    <p:sldId id="573" r:id="rId71"/>
    <p:sldId id="587" r:id="rId72"/>
    <p:sldId id="485" r:id="rId73"/>
  </p:sldIdLst>
  <p:sldSz cx="10080625" cy="7559675"/>
  <p:notesSz cx="7772400" cy="10058400"/>
  <p:defaultTextStyle>
    <a:defPPr>
      <a:defRPr lang="en-GB"/>
    </a:defPPr>
    <a:lvl1pPr algn="l" defTabSz="457200"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31800" indent="-215900" algn="l" defTabSz="457200"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647700" indent="-215900" algn="l" defTabSz="457200"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863600" indent="-215900" algn="l" defTabSz="457200"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079500" indent="-215900" algn="l" defTabSz="457200"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099"/>
  </p:normalViewPr>
  <p:slideViewPr>
    <p:cSldViewPr>
      <p:cViewPr varScale="1">
        <p:scale>
          <a:sx n="82" d="100"/>
          <a:sy n="82" d="100"/>
        </p:scale>
        <p:origin x="1040" y="168"/>
      </p:cViewPr>
      <p:guideLst>
        <p:guide orient="horz" pos="2160"/>
        <p:guide pos="2880"/>
      </p:guideLst>
    </p:cSldViewPr>
  </p:slideViewPr>
  <p:outlineViewPr>
    <p:cViewPr varScale="1">
      <p:scale>
        <a:sx n="170" d="200"/>
        <a:sy n="170" d="200"/>
      </p:scale>
      <p:origin x="0" y="4456"/>
    </p:cViewPr>
  </p:outlineViewPr>
  <p:notesTextViewPr>
    <p:cViewPr>
      <p:scale>
        <a:sx n="100" d="100"/>
        <a:sy n="100" d="100"/>
      </p:scale>
      <p:origin x="0" y="0"/>
    </p:cViewPr>
  </p:notesTextViewPr>
  <p:sorterViewPr>
    <p:cViewPr>
      <p:scale>
        <a:sx n="1" d="1"/>
        <a:sy n="1" d="1"/>
      </p:scale>
      <p:origin x="0" y="4304"/>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4F12F111-A4C4-6C3A-D4FF-5CA6CFE3E762}"/>
              </a:ext>
            </a:extLst>
          </p:cNvPr>
          <p:cNvSpPr>
            <a:spLocks noGrp="1" noRot="1" noChangeAspect="1" noChangeArrowheads="1"/>
          </p:cNvSpPr>
          <p:nvPr>
            <p:ph type="sldImg"/>
          </p:nvPr>
        </p:nvSpPr>
        <p:spPr bwMode="auto">
          <a:xfrm>
            <a:off x="1587500" y="1006475"/>
            <a:ext cx="45942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a:extLst>
              <a:ext uri="{FF2B5EF4-FFF2-40B4-BE49-F238E27FC236}">
                <a16:creationId xmlns:a16="http://schemas.microsoft.com/office/drawing/2014/main" id="{6B2BDBAF-B617-4F3F-777B-446D837CEA3C}"/>
              </a:ext>
            </a:extLst>
          </p:cNvPr>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D4007DE-0B02-7FC9-E668-72BD72EC826C}"/>
              </a:ext>
            </a:extLst>
          </p:cNvPr>
          <p:cNvSpPr>
            <a:spLocks noGrp="1" noRot="1" noChangeAspect="1"/>
          </p:cNvSpPr>
          <p:nvPr>
            <p:ph type="sldImg"/>
          </p:nvPr>
        </p:nvSpPr>
        <p:spPr/>
      </p:sp>
      <p:sp>
        <p:nvSpPr>
          <p:cNvPr id="15363" name="Notes Placeholder 2">
            <a:extLst>
              <a:ext uri="{FF2B5EF4-FFF2-40B4-BE49-F238E27FC236}">
                <a16:creationId xmlns:a16="http://schemas.microsoft.com/office/drawing/2014/main" id="{B9192F62-8A0D-1776-8335-D0ACFB504A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5499D72-50BF-02B8-DB2C-F1FC2229FC78}"/>
              </a:ext>
            </a:extLst>
          </p:cNvPr>
          <p:cNvSpPr>
            <a:spLocks noGrp="1" noRot="1" noChangeAspect="1"/>
          </p:cNvSpPr>
          <p:nvPr>
            <p:ph type="sldImg"/>
          </p:nvPr>
        </p:nvSpPr>
        <p:spPr/>
      </p:sp>
      <p:sp>
        <p:nvSpPr>
          <p:cNvPr id="27651" name="Notes Placeholder 2">
            <a:extLst>
              <a:ext uri="{FF2B5EF4-FFF2-40B4-BE49-F238E27FC236}">
                <a16:creationId xmlns:a16="http://schemas.microsoft.com/office/drawing/2014/main" id="{F25CB59A-BACC-CFEF-269F-81E519D392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Times New Roman" panose="02020603050405020304" pitchFamily="18" charset="0"/>
                <a:ea typeface="ＭＳ Ｐゴシック" panose="020B0600070205080204" pitchFamily="34" charset="-128"/>
              </a:rPr>
              <a:t> </a:t>
            </a:r>
            <a:endParaRPr lang="en-US" altLang="el-GR"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A600CE1-404C-7AB2-051B-305B7C671E66}"/>
              </a:ext>
            </a:extLst>
          </p:cNvPr>
          <p:cNvSpPr>
            <a:spLocks noGrp="1" noRot="1" noChangeAspect="1"/>
          </p:cNvSpPr>
          <p:nvPr>
            <p:ph type="sldImg"/>
          </p:nvPr>
        </p:nvSpPr>
        <p:spPr/>
      </p:sp>
      <p:sp>
        <p:nvSpPr>
          <p:cNvPr id="29699" name="Notes Placeholder 2">
            <a:extLst>
              <a:ext uri="{FF2B5EF4-FFF2-40B4-BE49-F238E27FC236}">
                <a16:creationId xmlns:a16="http://schemas.microsoft.com/office/drawing/2014/main" id="{8576B6E2-75B6-EDE8-4AD4-967ACAC17C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H </a:t>
            </a:r>
            <a:r>
              <a:rPr lang="el-GR" altLang="el-GR">
                <a:latin typeface="Times New Roman" panose="02020603050405020304" pitchFamily="18" charset="0"/>
                <a:ea typeface="ＭＳ Ｐゴシック" panose="020B0600070205080204" pitchFamily="34" charset="-128"/>
              </a:rPr>
              <a:t>σύνθεση και παραγωγή των θυρεοειδικών ορμονών βρίσκεται υπό τον έλεγχο της  </a:t>
            </a:r>
            <a:r>
              <a:rPr lang="en-US" altLang="el-GR">
                <a:latin typeface="Times New Roman" panose="02020603050405020304" pitchFamily="18" charset="0"/>
                <a:ea typeface="ＭＳ Ｐゴシック" panose="020B0600070205080204" pitchFamily="34" charset="-128"/>
              </a:rPr>
              <a:t>TSH </a:t>
            </a:r>
            <a:r>
              <a:rPr lang="el-GR" altLang="el-GR">
                <a:latin typeface="Times New Roman" panose="02020603050405020304" pitchFamily="18" charset="0"/>
                <a:ea typeface="ＭＳ Ｐゴシック" panose="020B0600070205080204" pitchFamily="34" charset="-128"/>
              </a:rPr>
              <a:t>που αποτελεί και τον πιο ευαίσθητο δείκτη της θυρεοειδικής λειτουργίας.</a:t>
            </a:r>
          </a:p>
          <a:p>
            <a:r>
              <a:rPr lang="el-GR" altLang="el-GR">
                <a:latin typeface="Times New Roman" panose="02020603050405020304" pitchFamily="18" charset="0"/>
                <a:ea typeface="ＭＳ Ｐゴシック" panose="020B0600070205080204" pitchFamily="34" charset="-128"/>
              </a:rPr>
              <a:t>Μικρές μεταβολές της Τ3 και της Τ4 κάνουν την υποφυση να απαντά λογαριθμικά. </a:t>
            </a:r>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r>
              <a:rPr lang="el-GR" altLang="el-GR">
                <a:latin typeface="Times New Roman" panose="02020603050405020304" pitchFamily="18" charset="0"/>
                <a:ea typeface="ＭＳ Ｐゴシック" panose="020B0600070205080204" pitchFamily="34" charset="-128"/>
              </a:rPr>
              <a:t>Επιπλέον υπάρχει κιρκάδιος ρυθμός της </a:t>
            </a:r>
            <a:r>
              <a:rPr lang="en-US" altLang="el-GR">
                <a:latin typeface="Times New Roman" panose="02020603050405020304" pitchFamily="18" charset="0"/>
                <a:ea typeface="ＭＳ Ｐゴシック" panose="020B0600070205080204" pitchFamily="34" charset="-128"/>
              </a:rPr>
              <a:t>TSHB</a:t>
            </a:r>
            <a:endParaRPr lang="el-GR" altLang="el-GR">
              <a:latin typeface="Times New Roman" panose="02020603050405020304" pitchFamily="18" charset="0"/>
              <a:ea typeface="ＭＳ Ｐゴシック" panose="020B0600070205080204" pitchFamily="34" charset="-128"/>
            </a:endParaRPr>
          </a:p>
          <a:p>
            <a:r>
              <a:rPr lang="el-GR" altLang="el-GR">
                <a:latin typeface="Times New Roman" panose="02020603050405020304" pitchFamily="18" charset="0"/>
                <a:ea typeface="ＭＳ Ｐゴシック" panose="020B0600070205080204" pitchFamily="34" charset="-128"/>
              </a:rPr>
              <a:t> </a:t>
            </a:r>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20BBFEE-6AB3-8131-6A2F-E8EA5A2A5FCF}"/>
              </a:ext>
            </a:extLst>
          </p:cNvPr>
          <p:cNvSpPr>
            <a:spLocks noGrp="1" noRot="1" noChangeAspect="1"/>
          </p:cNvSpPr>
          <p:nvPr>
            <p:ph type="sldImg"/>
          </p:nvPr>
        </p:nvSpPr>
        <p:spPr/>
      </p:sp>
      <p:sp>
        <p:nvSpPr>
          <p:cNvPr id="31747" name="Notes Placeholder 2">
            <a:extLst>
              <a:ext uri="{FF2B5EF4-FFF2-40B4-BE49-F238E27FC236}">
                <a16:creationId xmlns:a16="http://schemas.microsoft.com/office/drawing/2014/main" id="{29984BBE-DC56-6715-1052-18FFC9E44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The accuracy of diagnostic tests for fibrosis and steatosis in chronic liver disease is usually evaluated by comparing their sensitivity and specificity and area under the receiver operator characteristic curve (AUROC) with liver biopsy as the reference standard. However, liver biopsy is not a perfect reference standard (see above), and it has been shown that an AUROC &gt;0.90 is not achievable even for a perfect biomarker</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C154F6D-9F2A-E8FE-F645-604C4A074762}"/>
              </a:ext>
            </a:extLst>
          </p:cNvPr>
          <p:cNvSpPr>
            <a:spLocks noGrp="1" noRot="1" noChangeAspect="1"/>
          </p:cNvSpPr>
          <p:nvPr>
            <p:ph type="sldImg"/>
          </p:nvPr>
        </p:nvSpPr>
        <p:spPr/>
      </p:sp>
      <p:sp>
        <p:nvSpPr>
          <p:cNvPr id="33795" name="Notes Placeholder 2">
            <a:extLst>
              <a:ext uri="{FF2B5EF4-FFF2-40B4-BE49-F238E27FC236}">
                <a16:creationId xmlns:a16="http://schemas.microsoft.com/office/drawing/2014/main" id="{4DF1F6BA-F307-13C6-2766-C38EF1D914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 blood-based tests (serum markers of fibrosis; laboratory vari- </a:t>
            </a:r>
          </a:p>
          <a:p>
            <a:r>
              <a:rPr lang="en-US" altLang="el-GR">
                <a:latin typeface="Times New Roman" panose="02020603050405020304" pitchFamily="18" charset="0"/>
                <a:ea typeface="ＭＳ Ｐゴシック" panose="020B0600070205080204" pitchFamily="34" charset="-128"/>
              </a:rPr>
              <a:t>ables); </a:t>
            </a:r>
          </a:p>
          <a:p>
            <a:r>
              <a:rPr lang="en-US" altLang="el-GR">
                <a:latin typeface="Times New Roman" panose="02020603050405020304" pitchFamily="18" charset="0"/>
                <a:ea typeface="ＭＳ Ｐゴシック" panose="020B0600070205080204" pitchFamily="34" charset="-128"/>
              </a:rPr>
              <a:t>b)  methods assessing physical properties of the liver tissue (e.g. </a:t>
            </a:r>
          </a:p>
          <a:p>
            <a:r>
              <a:rPr lang="en-US" altLang="el-GR">
                <a:latin typeface="Times New Roman" panose="02020603050405020304" pitchFamily="18" charset="0"/>
                <a:ea typeface="ＭＳ Ｐゴシック" panose="020B0600070205080204" pitchFamily="34" charset="-128"/>
              </a:rPr>
              <a:t>liver stiffness; attenuation; viscosity); </a:t>
            </a:r>
          </a:p>
          <a:p>
            <a:r>
              <a:rPr lang="en-US" altLang="el-GR">
                <a:latin typeface="Times New Roman" panose="02020603050405020304" pitchFamily="18" charset="0"/>
                <a:ea typeface="ＭＳ Ｐゴシック" panose="020B0600070205080204" pitchFamily="34" charset="-128"/>
              </a:rPr>
              <a:t>c) imaging methods assessing the anatomy of the liver and other </a:t>
            </a:r>
          </a:p>
          <a:p>
            <a:r>
              <a:rPr lang="en-US" altLang="el-GR">
                <a:latin typeface="Times New Roman" panose="02020603050405020304" pitchFamily="18" charset="0"/>
                <a:ea typeface="ＭＳ Ｐゴシック" panose="020B0600070205080204" pitchFamily="34" charset="-128"/>
              </a:rPr>
              <a:t>abdominal organs. These approaches can be considered com- plementary in several clinical scenarios. It should be underlined that NITs, liver biopsy/invasive diagnostic methods, and clinical acumen have to be integrated to achieve correct diagnoses and risk stratification in chronic liver diseases. </a:t>
            </a: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non-invasive, repeatable and ideally cheaper alternative tools </a:t>
            </a: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D4643-6AE3-AF5E-3651-38E375A85AFB}"/>
            </a:ext>
          </a:extLst>
        </p:cNvPr>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65CEA3E-4CFD-01A7-EE04-E2FF9E6AB33C}"/>
              </a:ext>
            </a:extLst>
          </p:cNvPr>
          <p:cNvSpPr>
            <a:spLocks noGrp="1" noRot="1" noChangeAspect="1"/>
          </p:cNvSpPr>
          <p:nvPr>
            <p:ph type="sldImg"/>
          </p:nvPr>
        </p:nvSpPr>
        <p:spPr/>
      </p:sp>
      <p:sp>
        <p:nvSpPr>
          <p:cNvPr id="33795" name="Notes Placeholder 2">
            <a:extLst>
              <a:ext uri="{FF2B5EF4-FFF2-40B4-BE49-F238E27FC236}">
                <a16:creationId xmlns:a16="http://schemas.microsoft.com/office/drawing/2014/main" id="{4B1718F5-39DB-B582-4846-92453BC808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 blood-based tests (serum markers of fibrosis; laboratory vari- </a:t>
            </a:r>
          </a:p>
          <a:p>
            <a:r>
              <a:rPr lang="en-US" altLang="el-GR">
                <a:latin typeface="Times New Roman" panose="02020603050405020304" pitchFamily="18" charset="0"/>
                <a:ea typeface="ＭＳ Ｐゴシック" panose="020B0600070205080204" pitchFamily="34" charset="-128"/>
              </a:rPr>
              <a:t>ables); </a:t>
            </a:r>
          </a:p>
          <a:p>
            <a:r>
              <a:rPr lang="en-US" altLang="el-GR">
                <a:latin typeface="Times New Roman" panose="02020603050405020304" pitchFamily="18" charset="0"/>
                <a:ea typeface="ＭＳ Ｐゴシック" panose="020B0600070205080204" pitchFamily="34" charset="-128"/>
              </a:rPr>
              <a:t>b)  methods assessing physical properties of the liver tissue (e.g. </a:t>
            </a:r>
          </a:p>
          <a:p>
            <a:r>
              <a:rPr lang="en-US" altLang="el-GR">
                <a:latin typeface="Times New Roman" panose="02020603050405020304" pitchFamily="18" charset="0"/>
                <a:ea typeface="ＭＳ Ｐゴシック" panose="020B0600070205080204" pitchFamily="34" charset="-128"/>
              </a:rPr>
              <a:t>liver stiffness; attenuation; viscosity); </a:t>
            </a:r>
          </a:p>
          <a:p>
            <a:r>
              <a:rPr lang="en-US" altLang="el-GR">
                <a:latin typeface="Times New Roman" panose="02020603050405020304" pitchFamily="18" charset="0"/>
                <a:ea typeface="ＭＳ Ｐゴシック" panose="020B0600070205080204" pitchFamily="34" charset="-128"/>
              </a:rPr>
              <a:t>c) imaging methods assessing the anatomy of the liver and other </a:t>
            </a:r>
          </a:p>
          <a:p>
            <a:r>
              <a:rPr lang="en-US" altLang="el-GR">
                <a:latin typeface="Times New Roman" panose="02020603050405020304" pitchFamily="18" charset="0"/>
                <a:ea typeface="ＭＳ Ｐゴシック" panose="020B0600070205080204" pitchFamily="34" charset="-128"/>
              </a:rPr>
              <a:t>abdominal organs. These approaches can be considered com- plementary in several clinical scenarios. It should be underlined that NITs, liver biopsy/invasive diagnostic methods, and clinical acumen have to be integrated to achieve correct diagnoses and risk stratification in chronic liver diseases. </a:t>
            </a: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non-invasive, repeatable and ideally cheaper alternative tools </a:t>
            </a:r>
          </a:p>
          <a:p>
            <a:endParaRPr lang="en-US" altLang="el-G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1891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9A57217-F7D8-92BE-9517-19B788A8E983}"/>
              </a:ext>
            </a:extLst>
          </p:cNvPr>
          <p:cNvSpPr>
            <a:spLocks noGrp="1" noRot="1" noChangeAspect="1"/>
          </p:cNvSpPr>
          <p:nvPr>
            <p:ph type="sldImg"/>
          </p:nvPr>
        </p:nvSpPr>
        <p:spPr/>
      </p:sp>
      <p:sp>
        <p:nvSpPr>
          <p:cNvPr id="35843" name="Notes Placeholder 2">
            <a:extLst>
              <a:ext uri="{FF2B5EF4-FFF2-40B4-BE49-F238E27FC236}">
                <a16:creationId xmlns:a16="http://schemas.microsoft.com/office/drawing/2014/main" id="{70BDDE54-C859-CEE6-CB0C-B131062647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 blood-based tests (serum markers of fibrosis; laboratory vari- </a:t>
            </a:r>
          </a:p>
          <a:p>
            <a:r>
              <a:rPr lang="en-US" altLang="el-GR">
                <a:latin typeface="Times New Roman" panose="02020603050405020304" pitchFamily="18" charset="0"/>
                <a:ea typeface="ＭＳ Ｐゴシック" panose="020B0600070205080204" pitchFamily="34" charset="-128"/>
              </a:rPr>
              <a:t>ables); </a:t>
            </a:r>
          </a:p>
          <a:p>
            <a:r>
              <a:rPr lang="en-US" altLang="el-GR">
                <a:latin typeface="Times New Roman" panose="02020603050405020304" pitchFamily="18" charset="0"/>
                <a:ea typeface="ＭＳ Ｐゴシック" panose="020B0600070205080204" pitchFamily="34" charset="-128"/>
              </a:rPr>
              <a:t>b)  methods assessing physical properties of the liver tissue (e.g. </a:t>
            </a:r>
          </a:p>
          <a:p>
            <a:r>
              <a:rPr lang="en-US" altLang="el-GR">
                <a:latin typeface="Times New Roman" panose="02020603050405020304" pitchFamily="18" charset="0"/>
                <a:ea typeface="ＭＳ Ｐゴシック" panose="020B0600070205080204" pitchFamily="34" charset="-128"/>
              </a:rPr>
              <a:t>liver stiffness; attenuation; viscosity); </a:t>
            </a:r>
          </a:p>
          <a:p>
            <a:r>
              <a:rPr lang="en-US" altLang="el-GR">
                <a:latin typeface="Times New Roman" panose="02020603050405020304" pitchFamily="18" charset="0"/>
                <a:ea typeface="ＭＳ Ｐゴシック" panose="020B0600070205080204" pitchFamily="34" charset="-128"/>
              </a:rPr>
              <a:t>c) imaging methods assessing the anatomy of the liver and other </a:t>
            </a:r>
          </a:p>
          <a:p>
            <a:r>
              <a:rPr lang="en-US" altLang="el-GR">
                <a:latin typeface="Times New Roman" panose="02020603050405020304" pitchFamily="18" charset="0"/>
                <a:ea typeface="ＭＳ Ｐゴシック" panose="020B0600070205080204" pitchFamily="34" charset="-128"/>
              </a:rPr>
              <a:t>abdominal organs. These approaches can be considered com- plementary in several clinical scenarios. It should be underlined that NITs, liver biopsy/invasive diagnostic methods, and clinical acumen have to be integrated to achieve correct diagnoses and risk stratification in chronic liver diseases. </a:t>
            </a: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non-invasive, repeatable and ideally cheaper alternative tools </a:t>
            </a: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709BF13-6963-816B-C80F-57B4CF85F95D}"/>
              </a:ext>
            </a:extLst>
          </p:cNvPr>
          <p:cNvSpPr>
            <a:spLocks noGrp="1" noRot="1" noChangeAspect="1"/>
          </p:cNvSpPr>
          <p:nvPr>
            <p:ph type="sldImg"/>
          </p:nvPr>
        </p:nvSpPr>
        <p:spPr/>
      </p:sp>
      <p:sp>
        <p:nvSpPr>
          <p:cNvPr id="37891" name="Notes Placeholder 2">
            <a:extLst>
              <a:ext uri="{FF2B5EF4-FFF2-40B4-BE49-F238E27FC236}">
                <a16:creationId xmlns:a16="http://schemas.microsoft.com/office/drawing/2014/main" id="{1B8C4E34-B686-3754-5C79-219E5B133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Times New Roman" panose="02020603050405020304" pitchFamily="18" charset="0"/>
                <a:ea typeface="ＭＳ Ｐゴシック" panose="020B0600070205080204" pitchFamily="34" charset="-128"/>
              </a:rPr>
              <a:t>Η ΑΞΙΟΛΟΓΗΣΗ ΑΥΤΗ ΕΧΕΙ ΓΙΝΕΙ ΓΙΑ ΤΗΝ ΕΛΑΣΤΟΓΡΑΦΙΑ ΣΕ ΠΛΗΘΟΣ ΜΕΛΕΤΩΝ </a:t>
            </a:r>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2E1FD6-94FC-7A7D-8B00-9ACB292D30D1}"/>
              </a:ext>
            </a:extLst>
          </p:cNvPr>
          <p:cNvSpPr>
            <a:spLocks noGrp="1" noRot="1" noChangeAspect="1"/>
          </p:cNvSpPr>
          <p:nvPr>
            <p:ph type="sldImg"/>
          </p:nvPr>
        </p:nvSpPr>
        <p:spPr/>
      </p:sp>
      <p:sp>
        <p:nvSpPr>
          <p:cNvPr id="39939" name="Notes Placeholder 2">
            <a:extLst>
              <a:ext uri="{FF2B5EF4-FFF2-40B4-BE49-F238E27FC236}">
                <a16:creationId xmlns:a16="http://schemas.microsoft.com/office/drawing/2014/main" id="{7177BF93-32ED-0BA1-5C0F-149898173C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err="1">
                <a:latin typeface="Times New Roman" panose="02020603050405020304" pitchFamily="18" charset="0"/>
                <a:ea typeface="ＭＳ Ｐゴシック" panose="020B0600070205080204" pitchFamily="34" charset="-128"/>
              </a:rPr>
              <a:t>Ευαισθησ</a:t>
            </a:r>
            <a:r>
              <a:rPr lang="en-US" altLang="el-GR" dirty="0" err="1">
                <a:latin typeface="Times New Roman" panose="02020603050405020304" pitchFamily="18" charset="0"/>
                <a:ea typeface="ＭＳ Ｐゴシック" panose="020B0600070205080204" pitchFamily="34" charset="-128"/>
              </a:rPr>
              <a:t>ί</a:t>
            </a:r>
            <a:r>
              <a:rPr lang="el-GR" altLang="el-GR" dirty="0">
                <a:latin typeface="Times New Roman" panose="02020603050405020304" pitchFamily="18" charset="0"/>
                <a:ea typeface="ＭＳ Ｐゴシック" panose="020B0600070205080204" pitchFamily="34" charset="-128"/>
              </a:rPr>
              <a:t>α : από αυτούς που </a:t>
            </a:r>
            <a:r>
              <a:rPr lang="el-GR" altLang="el-GR" dirty="0" err="1">
                <a:latin typeface="Times New Roman" panose="02020603050405020304" pitchFamily="18" charset="0"/>
                <a:ea typeface="ＭＳ Ｐゴシック" panose="020B0600070205080204" pitchFamily="34" charset="-128"/>
              </a:rPr>
              <a:t>ανιχνευσ</a:t>
            </a:r>
            <a:r>
              <a:rPr lang="en-US" altLang="el-GR" dirty="0" err="1">
                <a:latin typeface="Times New Roman" panose="02020603050405020304" pitchFamily="18" charset="0"/>
                <a:ea typeface="ＭＳ Ｐゴシック" panose="020B0600070205080204" pitchFamily="34" charset="-128"/>
              </a:rPr>
              <a:t>ε</a:t>
            </a:r>
            <a:r>
              <a:rPr lang="el-GR" altLang="el-GR" dirty="0">
                <a:latin typeface="Times New Roman" panose="02020603050405020304" pitchFamily="18" charset="0"/>
                <a:ea typeface="ＭＳ Ｐゴシック" panose="020B0600070205080204" pitchFamily="34" charset="-128"/>
              </a:rPr>
              <a:t> ένα τεστ ως θετικούς πόσοι πραγματικά είχαν τη νόσο </a:t>
            </a:r>
          </a:p>
          <a:p>
            <a:r>
              <a:rPr lang="en" altLang="el-GR" dirty="0">
                <a:latin typeface="Times New Roman" panose="02020603050405020304" pitchFamily="18" charset="0"/>
                <a:ea typeface="ＭＳ Ｐゴシック" panose="020B0600070205080204" pitchFamily="34" charset="-128"/>
              </a:rPr>
              <a:t>T</a:t>
            </a:r>
            <a:r>
              <a:rPr lang="en-US" altLang="el-GR" dirty="0">
                <a:latin typeface="Times New Roman" panose="02020603050405020304" pitchFamily="18" charset="0"/>
                <a:ea typeface="ＭＳ Ｐゴシック" panose="020B0600070205080204" pitchFamily="34" charset="-128"/>
              </a:rPr>
              <a:t>rue positive/ true positive + false negative </a:t>
            </a:r>
          </a:p>
          <a:p>
            <a:endParaRPr lang="en-US"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r>
              <a:rPr lang="el-GR" altLang="el-GR" dirty="0">
                <a:latin typeface="Times New Roman" panose="02020603050405020304" pitchFamily="18" charset="0"/>
                <a:ea typeface="ＭＳ Ｐゴシック" panose="020B0600070205080204" pitchFamily="34" charset="-128"/>
              </a:rPr>
              <a:t>P</a:t>
            </a:r>
            <a:r>
              <a:rPr lang="en-US" altLang="el-GR" dirty="0">
                <a:latin typeface="Times New Roman" panose="02020603050405020304" pitchFamily="18" charset="0"/>
                <a:ea typeface="ＭＳ Ｐゴシック" panose="020B0600070205080204" pitchFamily="34" charset="-128"/>
              </a:rPr>
              <a:t>PV  </a:t>
            </a:r>
            <a:r>
              <a:rPr lang="el-GR" altLang="el-GR" dirty="0">
                <a:latin typeface="Times New Roman" panose="02020603050405020304" pitchFamily="18" charset="0"/>
                <a:ea typeface="ＭＳ Ｐゴシック" panose="020B0600070205080204" pitchFamily="34" charset="-128"/>
              </a:rPr>
              <a:t>η πιθανότητα ένα </a:t>
            </a:r>
            <a:r>
              <a:rPr lang="el-GR" altLang="el-GR" dirty="0" err="1">
                <a:latin typeface="Times New Roman" panose="02020603050405020304" pitchFamily="18" charset="0"/>
                <a:ea typeface="ＭＳ Ｐゴシック" panose="020B0600070205080204" pitchFamily="34" charset="-128"/>
              </a:rPr>
              <a:t>ατομο</a:t>
            </a:r>
            <a:r>
              <a:rPr lang="el-GR" altLang="el-GR" dirty="0">
                <a:latin typeface="Times New Roman" panose="02020603050405020304" pitchFamily="18" charset="0"/>
                <a:ea typeface="ＭＳ Ｐゴシック" panose="020B0600070205080204" pitchFamily="34" charset="-128"/>
              </a:rPr>
              <a:t> που </a:t>
            </a:r>
            <a:r>
              <a:rPr lang="el-GR" altLang="el-GR" dirty="0" err="1">
                <a:latin typeface="Times New Roman" panose="02020603050405020304" pitchFamily="18" charset="0"/>
                <a:ea typeface="ＭＳ Ｐゴシック" panose="020B0600070205080204" pitchFamily="34" charset="-128"/>
              </a:rPr>
              <a:t>εχει</a:t>
            </a:r>
            <a:r>
              <a:rPr lang="el-GR" altLang="el-GR" dirty="0">
                <a:latin typeface="Times New Roman" panose="02020603050405020304" pitchFamily="18" charset="0"/>
                <a:ea typeface="ＭＳ Ｐゴシック" panose="020B0600070205080204" pitchFamily="34" charset="-128"/>
              </a:rPr>
              <a:t> τη νόσο να ανιχνευτεί ότι την έχει (σωστά) </a:t>
            </a:r>
          </a:p>
          <a:p>
            <a:r>
              <a:rPr lang="en-US" altLang="el-GR" dirty="0">
                <a:latin typeface="Times New Roman" panose="02020603050405020304" pitchFamily="18" charset="0"/>
                <a:ea typeface="ＭＳ Ｐゴシック" panose="020B0600070205080204" pitchFamily="34" charset="-128"/>
              </a:rPr>
              <a:t>True positive/ true positive + false positive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022D4D8-2FBC-D62E-4340-7676219BF9BC}"/>
              </a:ext>
            </a:extLst>
          </p:cNvPr>
          <p:cNvSpPr>
            <a:spLocks noGrp="1" noRot="1" noChangeAspect="1"/>
          </p:cNvSpPr>
          <p:nvPr>
            <p:ph type="sldImg"/>
          </p:nvPr>
        </p:nvSpPr>
        <p:spPr/>
      </p:sp>
      <p:sp>
        <p:nvSpPr>
          <p:cNvPr id="41987" name="Notes Placeholder 2">
            <a:extLst>
              <a:ext uri="{FF2B5EF4-FFF2-40B4-BE49-F238E27FC236}">
                <a16:creationId xmlns:a16="http://schemas.microsoft.com/office/drawing/2014/main" id="{90E65A05-CBAF-F372-09F6-4E92ED108C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μηχανικά επαγόμενο παλμικό διατμητικό κύμα</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DB8B062-C744-1A1C-57BF-69528B584A52}"/>
              </a:ext>
            </a:extLst>
          </p:cNvPr>
          <p:cNvSpPr>
            <a:spLocks noGrp="1" noRot="1" noChangeAspect="1"/>
          </p:cNvSpPr>
          <p:nvPr>
            <p:ph type="sldImg"/>
          </p:nvPr>
        </p:nvSpPr>
        <p:spPr/>
      </p:sp>
      <p:sp>
        <p:nvSpPr>
          <p:cNvPr id="44035" name="Notes Placeholder 2">
            <a:extLst>
              <a:ext uri="{FF2B5EF4-FFF2-40B4-BE49-F238E27FC236}">
                <a16:creationId xmlns:a16="http://schemas.microsoft.com/office/drawing/2014/main" id="{730591FD-9998-0098-14D6-796EF320A5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μηχανικά επαγόμενο παλμικό διατμητικό κύμα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2C7D30D-4A21-4851-5976-0AF987A9E7B8}"/>
              </a:ext>
            </a:extLst>
          </p:cNvPr>
          <p:cNvSpPr>
            <a:spLocks noGrp="1" noRot="1" noChangeAspect="1"/>
          </p:cNvSpPr>
          <p:nvPr>
            <p:ph type="sldImg"/>
          </p:nvPr>
        </p:nvSpPr>
        <p:spPr/>
      </p:sp>
      <p:sp>
        <p:nvSpPr>
          <p:cNvPr id="17411" name="Notes Placeholder 2">
            <a:extLst>
              <a:ext uri="{FF2B5EF4-FFF2-40B4-BE49-F238E27FC236}">
                <a16:creationId xmlns:a16="http://schemas.microsoft.com/office/drawing/2014/main" id="{14805E1B-E045-E82C-2B66-FDD0225CC2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1E01492-D4BA-6DF7-C877-9582BA6960C0}"/>
              </a:ext>
            </a:extLst>
          </p:cNvPr>
          <p:cNvSpPr>
            <a:spLocks noGrp="1" noRot="1" noChangeAspect="1"/>
          </p:cNvSpPr>
          <p:nvPr>
            <p:ph type="sldImg"/>
          </p:nvPr>
        </p:nvSpPr>
        <p:spPr/>
      </p:sp>
      <p:sp>
        <p:nvSpPr>
          <p:cNvPr id="46083" name="Notes Placeholder 2">
            <a:extLst>
              <a:ext uri="{FF2B5EF4-FFF2-40B4-BE49-F238E27FC236}">
                <a16:creationId xmlns:a16="http://schemas.microsoft.com/office/drawing/2014/main" id="{52972328-D0FE-8DAB-3E9E-3EF290955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03DCE30-F556-0955-3FC1-ACD3967B56D6}"/>
              </a:ext>
            </a:extLst>
          </p:cNvPr>
          <p:cNvSpPr>
            <a:spLocks noGrp="1" noRot="1" noChangeAspect="1"/>
          </p:cNvSpPr>
          <p:nvPr>
            <p:ph type="sldImg"/>
          </p:nvPr>
        </p:nvSpPr>
        <p:spPr/>
      </p:sp>
      <p:sp>
        <p:nvSpPr>
          <p:cNvPr id="48131" name="Notes Placeholder 2">
            <a:extLst>
              <a:ext uri="{FF2B5EF4-FFF2-40B4-BE49-F238E27FC236}">
                <a16:creationId xmlns:a16="http://schemas.microsoft.com/office/drawing/2014/main" id="{70A9342B-6A4B-4511-07BC-7CBC5B3D2E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634FE46-4060-4B82-A19D-72CD4A0FBCE0}"/>
              </a:ext>
            </a:extLst>
          </p:cNvPr>
          <p:cNvSpPr>
            <a:spLocks noGrp="1" noRot="1" noChangeAspect="1"/>
          </p:cNvSpPr>
          <p:nvPr>
            <p:ph type="sldImg"/>
          </p:nvPr>
        </p:nvSpPr>
        <p:spPr/>
      </p:sp>
      <p:sp>
        <p:nvSpPr>
          <p:cNvPr id="50179" name="Notes Placeholder 2">
            <a:extLst>
              <a:ext uri="{FF2B5EF4-FFF2-40B4-BE49-F238E27FC236}">
                <a16:creationId xmlns:a16="http://schemas.microsoft.com/office/drawing/2014/main" id="{DE3CED64-8A7F-E2CB-7CFF-1F60C77BE0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DC3A7B7-1193-F472-2042-9965333E3175}"/>
              </a:ext>
            </a:extLst>
          </p:cNvPr>
          <p:cNvSpPr>
            <a:spLocks noGrp="1" noRot="1" noChangeAspect="1"/>
          </p:cNvSpPr>
          <p:nvPr>
            <p:ph type="sldImg"/>
          </p:nvPr>
        </p:nvSpPr>
        <p:spPr/>
      </p:sp>
      <p:sp>
        <p:nvSpPr>
          <p:cNvPr id="52227" name="Notes Placeholder 2">
            <a:extLst>
              <a:ext uri="{FF2B5EF4-FFF2-40B4-BE49-F238E27FC236}">
                <a16:creationId xmlns:a16="http://schemas.microsoft.com/office/drawing/2014/main" id="{79598B39-88C8-C085-55BA-956255A772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1803634-BE66-C016-B759-2D3C525D1401}"/>
              </a:ext>
            </a:extLst>
          </p:cNvPr>
          <p:cNvSpPr>
            <a:spLocks noGrp="1" noRot="1" noChangeAspect="1"/>
          </p:cNvSpPr>
          <p:nvPr>
            <p:ph type="sldImg"/>
          </p:nvPr>
        </p:nvSpPr>
        <p:spPr/>
      </p:sp>
      <p:sp>
        <p:nvSpPr>
          <p:cNvPr id="54275" name="Notes Placeholder 2">
            <a:extLst>
              <a:ext uri="{FF2B5EF4-FFF2-40B4-BE49-F238E27FC236}">
                <a16:creationId xmlns:a16="http://schemas.microsoft.com/office/drawing/2014/main" id="{0953F3A0-22AB-7CBB-56C3-31AA631E9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635DBE7-8614-C20B-16F6-E40EA5CF9ABD}"/>
              </a:ext>
            </a:extLst>
          </p:cNvPr>
          <p:cNvSpPr>
            <a:spLocks noGrp="1" noRot="1" noChangeAspect="1"/>
          </p:cNvSpPr>
          <p:nvPr>
            <p:ph type="sldImg"/>
          </p:nvPr>
        </p:nvSpPr>
        <p:spPr/>
      </p:sp>
      <p:sp>
        <p:nvSpPr>
          <p:cNvPr id="56323" name="Notes Placeholder 2">
            <a:extLst>
              <a:ext uri="{FF2B5EF4-FFF2-40B4-BE49-F238E27FC236}">
                <a16:creationId xmlns:a16="http://schemas.microsoft.com/office/drawing/2014/main" id="{8A724192-0D24-D0E2-786D-6E4B592991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 blood-based tests (serum markers of fibrosis; laboratory vari- </a:t>
            </a:r>
          </a:p>
          <a:p>
            <a:r>
              <a:rPr lang="en-US" altLang="el-GR">
                <a:latin typeface="Times New Roman" panose="02020603050405020304" pitchFamily="18" charset="0"/>
                <a:ea typeface="ＭＳ Ｐゴシック" panose="020B0600070205080204" pitchFamily="34" charset="-128"/>
              </a:rPr>
              <a:t>ables); </a:t>
            </a:r>
          </a:p>
          <a:p>
            <a:r>
              <a:rPr lang="en-US" altLang="el-GR">
                <a:latin typeface="Times New Roman" panose="02020603050405020304" pitchFamily="18" charset="0"/>
                <a:ea typeface="ＭＳ Ｐゴシック" panose="020B0600070205080204" pitchFamily="34" charset="-128"/>
              </a:rPr>
              <a:t>b)  methods assessing physical properties of the liver tissue (e.g. </a:t>
            </a:r>
          </a:p>
          <a:p>
            <a:r>
              <a:rPr lang="en-US" altLang="el-GR">
                <a:latin typeface="Times New Roman" panose="02020603050405020304" pitchFamily="18" charset="0"/>
                <a:ea typeface="ＭＳ Ｐゴシック" panose="020B0600070205080204" pitchFamily="34" charset="-128"/>
              </a:rPr>
              <a:t>liver stiffness; attenuation; viscosity); </a:t>
            </a:r>
          </a:p>
          <a:p>
            <a:r>
              <a:rPr lang="en-US" altLang="el-GR">
                <a:latin typeface="Times New Roman" panose="02020603050405020304" pitchFamily="18" charset="0"/>
                <a:ea typeface="ＭＳ Ｐゴシック" panose="020B0600070205080204" pitchFamily="34" charset="-128"/>
              </a:rPr>
              <a:t>c) imaging methods assessing the anatomy of the liver and other </a:t>
            </a:r>
          </a:p>
          <a:p>
            <a:r>
              <a:rPr lang="en-US" altLang="el-GR">
                <a:latin typeface="Times New Roman" panose="02020603050405020304" pitchFamily="18" charset="0"/>
                <a:ea typeface="ＭＳ Ｐゴシック" panose="020B0600070205080204" pitchFamily="34" charset="-128"/>
              </a:rPr>
              <a:t>abdominal organs. These approaches can be considered com- plementary in several clinical scenarios. It should be underlined that NITs, liver biopsy/invasive diagnostic methods, and clinical acumen have to be integrated to achieve correct diagnoses and risk stratification in chronic liver diseases. </a:t>
            </a: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non-invasive, repeatable and ideally cheaper alternative tools </a:t>
            </a: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544A8D6-B482-0E00-FCAD-03F62C8AEC54}"/>
              </a:ext>
            </a:extLst>
          </p:cNvPr>
          <p:cNvSpPr>
            <a:spLocks noGrp="1" noRot="1" noChangeAspect="1"/>
          </p:cNvSpPr>
          <p:nvPr>
            <p:ph type="sldImg"/>
          </p:nvPr>
        </p:nvSpPr>
        <p:spPr/>
      </p:sp>
      <p:sp>
        <p:nvSpPr>
          <p:cNvPr id="58371" name="Notes Placeholder 2">
            <a:extLst>
              <a:ext uri="{FF2B5EF4-FFF2-40B4-BE49-F238E27FC236}">
                <a16:creationId xmlns:a16="http://schemas.microsoft.com/office/drawing/2014/main" id="{655D0B48-E47D-4B7B-8219-1CD7AB837F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2AEF35F-BB91-BE3E-2D3B-B06C7BC0509C}"/>
              </a:ext>
            </a:extLst>
          </p:cNvPr>
          <p:cNvSpPr>
            <a:spLocks noGrp="1" noRot="1" noChangeAspect="1"/>
          </p:cNvSpPr>
          <p:nvPr>
            <p:ph type="sldImg"/>
          </p:nvPr>
        </p:nvSpPr>
        <p:spPr/>
      </p:sp>
      <p:sp>
        <p:nvSpPr>
          <p:cNvPr id="60419" name="Notes Placeholder 2">
            <a:extLst>
              <a:ext uri="{FF2B5EF4-FFF2-40B4-BE49-F238E27FC236}">
                <a16:creationId xmlns:a16="http://schemas.microsoft.com/office/drawing/2014/main" id="{DF71905B-2D1F-DA15-C142-43921D7ECD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2593239-E3C1-17F1-A9E6-E67B9D3C6AE2}"/>
              </a:ext>
            </a:extLst>
          </p:cNvPr>
          <p:cNvSpPr>
            <a:spLocks noGrp="1" noRot="1" noChangeAspect="1"/>
          </p:cNvSpPr>
          <p:nvPr>
            <p:ph type="sldImg"/>
          </p:nvPr>
        </p:nvSpPr>
        <p:spPr/>
      </p:sp>
      <p:sp>
        <p:nvSpPr>
          <p:cNvPr id="62467" name="Notes Placeholder 2">
            <a:extLst>
              <a:ext uri="{FF2B5EF4-FFF2-40B4-BE49-F238E27FC236}">
                <a16:creationId xmlns:a16="http://schemas.microsoft.com/office/drawing/2014/main" id="{E221AD3D-4529-8072-D198-F486F4CF20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CCB909F-0B60-8898-0568-6A9C9CABA16D}"/>
              </a:ext>
            </a:extLst>
          </p:cNvPr>
          <p:cNvSpPr>
            <a:spLocks noGrp="1" noRot="1" noChangeAspect="1"/>
          </p:cNvSpPr>
          <p:nvPr>
            <p:ph type="sldImg"/>
          </p:nvPr>
        </p:nvSpPr>
        <p:spPr/>
      </p:sp>
      <p:sp>
        <p:nvSpPr>
          <p:cNvPr id="64515" name="Notes Placeholder 2">
            <a:extLst>
              <a:ext uri="{FF2B5EF4-FFF2-40B4-BE49-F238E27FC236}">
                <a16:creationId xmlns:a16="http://schemas.microsoft.com/office/drawing/2014/main" id="{3419C112-8898-0E19-AE8E-D84E4AADDF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2FA5372-8593-1E4B-FFEA-99CD61D766F7}"/>
              </a:ext>
            </a:extLst>
          </p:cNvPr>
          <p:cNvSpPr>
            <a:spLocks noGrp="1" noRot="1" noChangeAspect="1"/>
          </p:cNvSpPr>
          <p:nvPr>
            <p:ph type="sldImg"/>
          </p:nvPr>
        </p:nvSpPr>
        <p:spPr/>
      </p:sp>
      <p:sp>
        <p:nvSpPr>
          <p:cNvPr id="19459" name="Notes Placeholder 2">
            <a:extLst>
              <a:ext uri="{FF2B5EF4-FFF2-40B4-BE49-F238E27FC236}">
                <a16:creationId xmlns:a16="http://schemas.microsoft.com/office/drawing/2014/main" id="{A39A6EDA-7BDD-5784-D077-8FBE2BDA42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A recent publication1 point out the importance of CLD and cirrhosis among different ethnic groups in the United States. Non alcoholic fatty liver dis- ease (NAFLD) was the most common cause of cirrhosis in the entire cohort. By ethnicity, NAFLD was the most common cause of cirrhosis in Japanese Americans, Native Hawaiians, and Latinos, accounting for 32% of cases. Also alcoholic liver disease was the major cause of cirrhosis in whites (38.2%), while hepatitis C virus was the most com- mon cause in African Americans (29.8%). </a:t>
            </a:r>
          </a:p>
          <a:p>
            <a:r>
              <a:rPr lang="en-US" altLang="el-GR">
                <a:latin typeface="Times New Roman" panose="02020603050405020304" pitchFamily="18" charset="0"/>
                <a:ea typeface="ＭＳ Ｐゴシック" panose="020B0600070205080204" pitchFamily="34" charset="-128"/>
              </a:rPr>
              <a:t>Furthermore, it has been suggested that about 0.1% of the European population is affected by cirrhosis, corre- sponding to 14-26 new cases per 100,000 inhabitants per year or an estimated 170,000 deaths per year.4 </a:t>
            </a: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F001CAB-2194-0791-4426-9B7673C8E524}"/>
              </a:ext>
            </a:extLst>
          </p:cNvPr>
          <p:cNvSpPr>
            <a:spLocks noGrp="1" noRot="1" noChangeAspect="1"/>
          </p:cNvSpPr>
          <p:nvPr>
            <p:ph type="sldImg"/>
          </p:nvPr>
        </p:nvSpPr>
        <p:spPr/>
      </p:sp>
      <p:sp>
        <p:nvSpPr>
          <p:cNvPr id="66563" name="Notes Placeholder 2">
            <a:extLst>
              <a:ext uri="{FF2B5EF4-FFF2-40B4-BE49-F238E27FC236}">
                <a16:creationId xmlns:a16="http://schemas.microsoft.com/office/drawing/2014/main" id="{6FF3C3D0-926C-C860-F885-A0512B80A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7737DBC-7121-84F7-15EB-6AB2981EFD43}"/>
              </a:ext>
            </a:extLst>
          </p:cNvPr>
          <p:cNvSpPr>
            <a:spLocks noGrp="1" noRot="1" noChangeAspect="1"/>
          </p:cNvSpPr>
          <p:nvPr>
            <p:ph type="sldImg"/>
          </p:nvPr>
        </p:nvSpPr>
        <p:spPr/>
      </p:sp>
      <p:sp>
        <p:nvSpPr>
          <p:cNvPr id="68611" name="Notes Placeholder 2">
            <a:extLst>
              <a:ext uri="{FF2B5EF4-FFF2-40B4-BE49-F238E27FC236}">
                <a16:creationId xmlns:a16="http://schemas.microsoft.com/office/drawing/2014/main" id="{10FC2CDC-E279-5C79-F2DC-C084044514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6A0FC82-35D5-8CE1-5EB7-E2ADA10F7970}"/>
              </a:ext>
            </a:extLst>
          </p:cNvPr>
          <p:cNvSpPr>
            <a:spLocks noGrp="1" noRot="1" noChangeAspect="1"/>
          </p:cNvSpPr>
          <p:nvPr>
            <p:ph type="sldImg"/>
          </p:nvPr>
        </p:nvSpPr>
        <p:spPr/>
      </p:sp>
      <p:sp>
        <p:nvSpPr>
          <p:cNvPr id="70659" name="Notes Placeholder 2">
            <a:extLst>
              <a:ext uri="{FF2B5EF4-FFF2-40B4-BE49-F238E27FC236}">
                <a16:creationId xmlns:a16="http://schemas.microsoft.com/office/drawing/2014/main" id="{C6F48BEF-C9CB-3216-774E-1A385A7CC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B8F638D-A2B6-7ACF-9CA6-5FF2B24CA41C}"/>
              </a:ext>
            </a:extLst>
          </p:cNvPr>
          <p:cNvSpPr>
            <a:spLocks noGrp="1" noRot="1" noChangeAspect="1"/>
          </p:cNvSpPr>
          <p:nvPr>
            <p:ph type="sldImg"/>
          </p:nvPr>
        </p:nvSpPr>
        <p:spPr/>
      </p:sp>
      <p:sp>
        <p:nvSpPr>
          <p:cNvPr id="72707" name="Notes Placeholder 2">
            <a:extLst>
              <a:ext uri="{FF2B5EF4-FFF2-40B4-BE49-F238E27FC236}">
                <a16:creationId xmlns:a16="http://schemas.microsoft.com/office/drawing/2014/main" id="{4AE0BB49-AD02-25ED-163A-C9DAADB28C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C649B91-C1DF-BF26-40CD-42CC96805F92}"/>
              </a:ext>
            </a:extLst>
          </p:cNvPr>
          <p:cNvSpPr>
            <a:spLocks noGrp="1" noRot="1" noChangeAspect="1"/>
          </p:cNvSpPr>
          <p:nvPr>
            <p:ph type="sldImg"/>
          </p:nvPr>
        </p:nvSpPr>
        <p:spPr/>
      </p:sp>
      <p:sp>
        <p:nvSpPr>
          <p:cNvPr id="74755" name="Notes Placeholder 2">
            <a:extLst>
              <a:ext uri="{FF2B5EF4-FFF2-40B4-BE49-F238E27FC236}">
                <a16:creationId xmlns:a16="http://schemas.microsoft.com/office/drawing/2014/main" id="{FE373B0F-D366-4FFB-4E85-8EAED18D33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7A12D1E5-17CA-7CFF-6A96-557E3D296B7D}"/>
              </a:ext>
            </a:extLst>
          </p:cNvPr>
          <p:cNvSpPr>
            <a:spLocks noGrp="1" noRot="1" noChangeAspect="1"/>
          </p:cNvSpPr>
          <p:nvPr>
            <p:ph type="sldImg"/>
          </p:nvPr>
        </p:nvSpPr>
        <p:spPr/>
      </p:sp>
      <p:sp>
        <p:nvSpPr>
          <p:cNvPr id="76803" name="Notes Placeholder 2">
            <a:extLst>
              <a:ext uri="{FF2B5EF4-FFF2-40B4-BE49-F238E27FC236}">
                <a16:creationId xmlns:a16="http://schemas.microsoft.com/office/drawing/2014/main" id="{441685CE-9890-CC54-F803-DA7996620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3D85456-16CD-597B-2179-B8E92C04CA38}"/>
              </a:ext>
            </a:extLst>
          </p:cNvPr>
          <p:cNvSpPr>
            <a:spLocks noGrp="1" noRot="1" noChangeAspect="1"/>
          </p:cNvSpPr>
          <p:nvPr>
            <p:ph type="sldImg"/>
          </p:nvPr>
        </p:nvSpPr>
        <p:spPr/>
      </p:sp>
      <p:sp>
        <p:nvSpPr>
          <p:cNvPr id="78851" name="Notes Placeholder 2">
            <a:extLst>
              <a:ext uri="{FF2B5EF4-FFF2-40B4-BE49-F238E27FC236}">
                <a16:creationId xmlns:a16="http://schemas.microsoft.com/office/drawing/2014/main" id="{4E1D5C75-155F-AE96-7AB0-E5C2D33141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C94A-3655-2347-25B5-02892DF192CA}"/>
            </a:ext>
          </a:extLst>
        </p:cNvPr>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053FECD-9555-8B47-F8F2-EEF73CF484E5}"/>
              </a:ext>
            </a:extLst>
          </p:cNvPr>
          <p:cNvSpPr>
            <a:spLocks noGrp="1" noRot="1" noChangeAspect="1"/>
          </p:cNvSpPr>
          <p:nvPr>
            <p:ph type="sldImg"/>
          </p:nvPr>
        </p:nvSpPr>
        <p:spPr/>
      </p:sp>
      <p:sp>
        <p:nvSpPr>
          <p:cNvPr id="78851" name="Notes Placeholder 2">
            <a:extLst>
              <a:ext uri="{FF2B5EF4-FFF2-40B4-BE49-F238E27FC236}">
                <a16:creationId xmlns:a16="http://schemas.microsoft.com/office/drawing/2014/main" id="{CB53CB95-3EC6-E274-AD99-CF0A79953D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26740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00D3052-638F-50F9-AEF8-CFAA6A9530C8}"/>
              </a:ext>
            </a:extLst>
          </p:cNvPr>
          <p:cNvSpPr>
            <a:spLocks noGrp="1" noRot="1" noChangeAspect="1"/>
          </p:cNvSpPr>
          <p:nvPr>
            <p:ph type="sldImg"/>
          </p:nvPr>
        </p:nvSpPr>
        <p:spPr/>
      </p:sp>
      <p:sp>
        <p:nvSpPr>
          <p:cNvPr id="80899" name="Notes Placeholder 2">
            <a:extLst>
              <a:ext uri="{FF2B5EF4-FFF2-40B4-BE49-F238E27FC236}">
                <a16:creationId xmlns:a16="http://schemas.microsoft.com/office/drawing/2014/main" id="{A361148B-6F8E-69AB-5E13-AEE2B0751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1540839-F0F3-6C6F-5183-8E53D0B7B068}"/>
              </a:ext>
            </a:extLst>
          </p:cNvPr>
          <p:cNvSpPr>
            <a:spLocks noGrp="1" noRot="1" noChangeAspect="1"/>
          </p:cNvSpPr>
          <p:nvPr>
            <p:ph type="sldImg"/>
          </p:nvPr>
        </p:nvSpPr>
        <p:spPr/>
      </p:sp>
      <p:sp>
        <p:nvSpPr>
          <p:cNvPr id="82947" name="Notes Placeholder 2">
            <a:extLst>
              <a:ext uri="{FF2B5EF4-FFF2-40B4-BE49-F238E27FC236}">
                <a16:creationId xmlns:a16="http://schemas.microsoft.com/office/drawing/2014/main" id="{2F6F87C9-7399-7F1E-9A8A-21AE89FD6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echanisms of hepatic fibrosis. Liver injury may be caused by multiples factors. These factors in turn induce liver inflammation through differenttypes of cells. Also the oxidative stress, nitrosative stress, and apoptosis. Hepatic stellate cells are the key cells in the process of liver fibrosis. Some factors thatregulate HSC activation, proliferation, function, and survival represent important therapeutic targets; likewise, therapies that directly degrade scar and/orpromote liver regeneration. NK cells: NKT cells. PDGF: platelet-derived growth factor. CTGF: connective tissue growth factor. TGFE, TGF-E: transforminggrowth factor-E. COL1A1: composed of collagen type I alpha 1. COL1A2: composed of collagen type I alpha 2.</a:t>
            </a:r>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81165F9-7F1F-8140-3C50-C7C11E3CD272}"/>
              </a:ext>
            </a:extLst>
          </p:cNvPr>
          <p:cNvSpPr>
            <a:spLocks noGrp="1" noRot="1" noChangeAspect="1"/>
          </p:cNvSpPr>
          <p:nvPr>
            <p:ph type="sldImg"/>
          </p:nvPr>
        </p:nvSpPr>
        <p:spPr/>
      </p:sp>
      <p:sp>
        <p:nvSpPr>
          <p:cNvPr id="21507" name="Notes Placeholder 2">
            <a:extLst>
              <a:ext uri="{FF2B5EF4-FFF2-40B4-BE49-F238E27FC236}">
                <a16:creationId xmlns:a16="http://schemas.microsoft.com/office/drawing/2014/main" id="{59F7CCCA-EC1E-B89E-05E1-AC798C8D97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err="1">
                <a:latin typeface="Times New Roman" panose="02020603050405020304" pitchFamily="18" charset="0"/>
                <a:ea typeface="ＭＳ Ｐゴシック" panose="020B0600070205080204" pitchFamily="34" charset="-128"/>
              </a:rPr>
              <a:t>echanisms</a:t>
            </a:r>
            <a:r>
              <a:rPr lang="en-US" altLang="el-GR" dirty="0">
                <a:latin typeface="Times New Roman" panose="02020603050405020304" pitchFamily="18" charset="0"/>
                <a:ea typeface="ＭＳ Ｐゴシック" panose="020B0600070205080204" pitchFamily="34" charset="-128"/>
              </a:rPr>
              <a:t> of hepatic fibrosis. Liver injury may be caused by multiples factors. These factors in turn induce liver inflammation through </a:t>
            </a:r>
            <a:r>
              <a:rPr lang="en-US" altLang="el-GR" dirty="0" err="1">
                <a:latin typeface="Times New Roman" panose="02020603050405020304" pitchFamily="18" charset="0"/>
                <a:ea typeface="ＭＳ Ｐゴシック" panose="020B0600070205080204" pitchFamily="34" charset="-128"/>
              </a:rPr>
              <a:t>differenttypes</a:t>
            </a:r>
            <a:r>
              <a:rPr lang="en-US" altLang="el-GR" dirty="0">
                <a:latin typeface="Times New Roman" panose="02020603050405020304" pitchFamily="18" charset="0"/>
                <a:ea typeface="ＭＳ Ｐゴシック" panose="020B0600070205080204" pitchFamily="34" charset="-128"/>
              </a:rPr>
              <a:t> of cells. Also the oxidative stress, nitrosative stress, and apoptosis. Hepatic stellate cells are the key cells in the process of liver fibrosis. Some factors </a:t>
            </a:r>
            <a:r>
              <a:rPr lang="en-US" altLang="el-GR" dirty="0" err="1">
                <a:latin typeface="Times New Roman" panose="02020603050405020304" pitchFamily="18" charset="0"/>
                <a:ea typeface="ＭＳ Ｐゴシック" panose="020B0600070205080204" pitchFamily="34" charset="-128"/>
              </a:rPr>
              <a:t>thatregulate</a:t>
            </a:r>
            <a:r>
              <a:rPr lang="en-US" altLang="el-GR" dirty="0">
                <a:latin typeface="Times New Roman" panose="02020603050405020304" pitchFamily="18" charset="0"/>
                <a:ea typeface="ＭＳ Ｐゴシック" panose="020B0600070205080204" pitchFamily="34" charset="-128"/>
              </a:rPr>
              <a:t> HSC activation, proliferation, function, and survival represent important therapeutic targets; likewise, therapies that directly degrade scar and/</a:t>
            </a:r>
            <a:r>
              <a:rPr lang="en-US" altLang="el-GR" dirty="0" err="1">
                <a:latin typeface="Times New Roman" panose="02020603050405020304" pitchFamily="18" charset="0"/>
                <a:ea typeface="ＭＳ Ｐゴシック" panose="020B0600070205080204" pitchFamily="34" charset="-128"/>
              </a:rPr>
              <a:t>orpromote</a:t>
            </a:r>
            <a:r>
              <a:rPr lang="en-US" altLang="el-GR" dirty="0">
                <a:latin typeface="Times New Roman" panose="02020603050405020304" pitchFamily="18" charset="0"/>
                <a:ea typeface="ＭＳ Ｐゴシック" panose="020B0600070205080204" pitchFamily="34" charset="-128"/>
              </a:rPr>
              <a:t> liver regeneration. NK cells: NKT cells. PDGF: platelet-derived growth factor. CTGF: connective tissue growth factor. TGFE, TGF-E: </a:t>
            </a:r>
            <a:r>
              <a:rPr lang="en-US" altLang="el-GR" dirty="0" err="1">
                <a:latin typeface="Times New Roman" panose="02020603050405020304" pitchFamily="18" charset="0"/>
                <a:ea typeface="ＭＳ Ｐゴシック" panose="020B0600070205080204" pitchFamily="34" charset="-128"/>
              </a:rPr>
              <a:t>transforminggrowth</a:t>
            </a:r>
            <a:r>
              <a:rPr lang="en-US" altLang="el-GR" dirty="0">
                <a:latin typeface="Times New Roman" panose="02020603050405020304" pitchFamily="18" charset="0"/>
                <a:ea typeface="ＭＳ Ｐゴシック" panose="020B0600070205080204" pitchFamily="34" charset="-128"/>
              </a:rPr>
              <a:t> factor-E. COL1A1: composed of collagen type I alpha 1. COL1A2: composed of collagen type I alpha 2.</a:t>
            </a:r>
            <a:endParaRPr lang="el-GR"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r>
              <a:rPr lang="en-US" altLang="el-GR" dirty="0">
                <a:latin typeface="Times New Roman" panose="02020603050405020304" pitchFamily="18" charset="0"/>
                <a:ea typeface="ＭＳ Ｐゴシック" panose="020B0600070205080204" pitchFamily="34" charset="-128"/>
              </a:rPr>
              <a:t>The response of hepatocytes to inflammation plays a decisive role in the physiopathology of hepatic fibrosis, which involves the recruitment of both pro- and anti-in- </a:t>
            </a:r>
            <a:r>
              <a:rPr lang="en-US" altLang="el-GR" dirty="0" err="1">
                <a:latin typeface="Times New Roman" panose="02020603050405020304" pitchFamily="18" charset="0"/>
                <a:ea typeface="ＭＳ Ｐゴシック" panose="020B0600070205080204" pitchFamily="34" charset="-128"/>
              </a:rPr>
              <a:t>flammatory</a:t>
            </a:r>
            <a:r>
              <a:rPr lang="en-US" altLang="el-GR" dirty="0">
                <a:latin typeface="Times New Roman" panose="02020603050405020304" pitchFamily="18" charset="0"/>
                <a:ea typeface="ＭＳ Ｐゴシック" panose="020B0600070205080204" pitchFamily="34" charset="-128"/>
              </a:rPr>
              <a:t> cells such as monocytes and macrophages. These amplify the response throughout the production of other cytokines and chemokines, which increase the stim- ulus of hepatic stellate cells by activating proinflammatory cells. </a:t>
            </a:r>
            <a:r>
              <a:rPr lang="en-US" altLang="el-GR" dirty="0" err="1">
                <a:latin typeface="Times New Roman" panose="02020603050405020304" pitchFamily="18" charset="0"/>
                <a:ea typeface="ＭＳ Ｐゴシック" panose="020B0600070205080204" pitchFamily="34" charset="-128"/>
              </a:rPr>
              <a:t>Fibrogenic</a:t>
            </a:r>
            <a:r>
              <a:rPr lang="en-US" altLang="el-GR" dirty="0">
                <a:latin typeface="Times New Roman" panose="02020603050405020304" pitchFamily="18" charset="0"/>
                <a:ea typeface="ＭＳ Ｐゴシック" panose="020B0600070205080204" pitchFamily="34" charset="-128"/>
              </a:rPr>
              <a:t> cytokines, such as transforming growth factor beta (TGF-), activated by macrophages facilitate the </a:t>
            </a:r>
            <a:r>
              <a:rPr lang="en-US" altLang="el-GR" dirty="0" err="1">
                <a:latin typeface="Times New Roman" panose="02020603050405020304" pitchFamily="18" charset="0"/>
                <a:ea typeface="ＭＳ Ｐゴシック" panose="020B0600070205080204" pitchFamily="34" charset="-128"/>
              </a:rPr>
              <a:t>transdifferentiation</a:t>
            </a:r>
            <a:r>
              <a:rPr lang="en-US" altLang="el-GR" dirty="0">
                <a:latin typeface="Times New Roman" panose="02020603050405020304" pitchFamily="18" charset="0"/>
                <a:ea typeface="ＭＳ Ｐゴシック" panose="020B0600070205080204" pitchFamily="34" charset="-128"/>
              </a:rPr>
              <a:t> of stellate cells to myofibroblasts, which are the main source of production of extracellular matrix.6,7 Understanding these mechanisms has several clinical implications, including the development of </a:t>
            </a:r>
            <a:r>
              <a:rPr lang="en-US" altLang="el-GR" dirty="0" err="1">
                <a:latin typeface="Times New Roman" panose="02020603050405020304" pitchFamily="18" charset="0"/>
                <a:ea typeface="ＭＳ Ｐゴシック" panose="020B0600070205080204" pitchFamily="34" charset="-128"/>
              </a:rPr>
              <a:t>thera</a:t>
            </a:r>
            <a:r>
              <a:rPr lang="en-US" altLang="el-GR" dirty="0">
                <a:latin typeface="Times New Roman" panose="02020603050405020304" pitchFamily="18" charset="0"/>
                <a:ea typeface="ＭＳ Ｐゴシック" panose="020B0600070205080204" pitchFamily="34" charset="-128"/>
              </a:rPr>
              <a:t>- </a:t>
            </a:r>
            <a:r>
              <a:rPr lang="en-US" altLang="el-GR" dirty="0" err="1">
                <a:latin typeface="Times New Roman" panose="02020603050405020304" pitchFamily="18" charset="0"/>
                <a:ea typeface="ＭＳ Ｐゴシック" panose="020B0600070205080204" pitchFamily="34" charset="-128"/>
              </a:rPr>
              <a:t>peutic</a:t>
            </a:r>
            <a:r>
              <a:rPr lang="en-US" altLang="el-GR" dirty="0">
                <a:latin typeface="Times New Roman" panose="02020603050405020304" pitchFamily="18" charset="0"/>
                <a:ea typeface="ＭＳ Ｐゴシック" panose="020B0600070205080204" pitchFamily="34" charset="-128"/>
              </a:rPr>
              <a:t> options that allow us to prevent, stop, or revert the progression of hepatic fibrosis and improve liver function (Figure 2).8 Unfortunately, there is no effective </a:t>
            </a:r>
            <a:r>
              <a:rPr lang="en-US" altLang="el-GR" dirty="0" err="1">
                <a:latin typeface="Times New Roman" panose="02020603050405020304" pitchFamily="18" charset="0"/>
                <a:ea typeface="ＭＳ Ｐゴシック" panose="020B0600070205080204" pitchFamily="34" charset="-128"/>
              </a:rPr>
              <a:t>antifibrot</a:t>
            </a:r>
            <a:r>
              <a:rPr lang="en-US" altLang="el-GR" dirty="0">
                <a:latin typeface="Times New Roman" panose="02020603050405020304" pitchFamily="18" charset="0"/>
                <a:ea typeface="ＭＳ Ｐゴシック" panose="020B0600070205080204" pitchFamily="34" charset="-128"/>
              </a:rPr>
              <a:t>- </a:t>
            </a:r>
            <a:r>
              <a:rPr lang="en-US" altLang="el-GR" dirty="0" err="1">
                <a:latin typeface="Times New Roman" panose="02020603050405020304" pitchFamily="18" charset="0"/>
                <a:ea typeface="ＭＳ Ｐゴシック" panose="020B0600070205080204" pitchFamily="34" charset="-128"/>
              </a:rPr>
              <a:t>ic</a:t>
            </a:r>
            <a:r>
              <a:rPr lang="en-US" altLang="el-GR" dirty="0">
                <a:latin typeface="Times New Roman" panose="02020603050405020304" pitchFamily="18" charset="0"/>
                <a:ea typeface="ＭＳ Ｐゴシック" panose="020B0600070205080204" pitchFamily="34" charset="-128"/>
              </a:rPr>
              <a:t> treatment approved for human use, and the point at which fibrosis becomes irreversible is not yet </a:t>
            </a:r>
            <a:r>
              <a:rPr lang="en-US" altLang="el-GR" dirty="0" err="1">
                <a:latin typeface="Times New Roman" panose="02020603050405020304" pitchFamily="18" charset="0"/>
                <a:ea typeface="ＭＳ Ｐゴシック" panose="020B0600070205080204" pitchFamily="34" charset="-128"/>
              </a:rPr>
              <a:t>recogniza</a:t>
            </a:r>
            <a:r>
              <a:rPr lang="en-US" altLang="el-GR" dirty="0">
                <a:latin typeface="Times New Roman" panose="02020603050405020304" pitchFamily="18" charset="0"/>
                <a:ea typeface="ＭＳ Ｐゴシック" panose="020B0600070205080204" pitchFamily="34" charset="-128"/>
              </a:rPr>
              <a:t>- </a:t>
            </a:r>
            <a:r>
              <a:rPr lang="en-US" altLang="el-GR" dirty="0" err="1">
                <a:latin typeface="Times New Roman" panose="02020603050405020304" pitchFamily="18" charset="0"/>
                <a:ea typeface="ＭＳ Ｐゴシック" panose="020B0600070205080204" pitchFamily="34" charset="-128"/>
              </a:rPr>
              <a:t>ble</a:t>
            </a:r>
            <a:r>
              <a:rPr lang="en-US" altLang="el-GR" dirty="0">
                <a:latin typeface="Times New Roman" panose="02020603050405020304" pitchFamily="18" charset="0"/>
                <a:ea typeface="ＭＳ Ｐゴシック" panose="020B0600070205080204" pitchFamily="34" charset="-128"/>
              </a:rPr>
              <a:t>. The formation of regenerative nodules, the develop- </a:t>
            </a:r>
            <a:r>
              <a:rPr lang="en-US" altLang="el-GR" dirty="0" err="1">
                <a:latin typeface="Times New Roman" panose="02020603050405020304" pitchFamily="18" charset="0"/>
                <a:ea typeface="ＭＳ Ｐゴシック" panose="020B0600070205080204" pitchFamily="34" charset="-128"/>
              </a:rPr>
              <a:t>ment</a:t>
            </a:r>
            <a:r>
              <a:rPr lang="en-US" altLang="el-GR" dirty="0">
                <a:latin typeface="Times New Roman" panose="02020603050405020304" pitchFamily="18" charset="0"/>
                <a:ea typeface="ＭＳ Ｐゴシック" panose="020B0600070205080204" pitchFamily="34" charset="-128"/>
              </a:rPr>
              <a:t> of portal hypertension, and data indicating early </a:t>
            </a:r>
          </a:p>
          <a:p>
            <a:endParaRPr lang="en-US" altLang="el-GR" dirty="0">
              <a:latin typeface="Times New Roman" panose="02020603050405020304" pitchFamily="18" charset="0"/>
              <a:ea typeface="ＭＳ Ｐゴシック" panose="020B0600070205080204" pitchFamily="34" charset="-128"/>
            </a:endParaRPr>
          </a:p>
          <a:p>
            <a:endParaRPr lang="en-US" altLang="el-GR"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EBD55F6-6FF6-B501-FC38-8A178A252919}"/>
              </a:ext>
            </a:extLst>
          </p:cNvPr>
          <p:cNvSpPr>
            <a:spLocks noGrp="1" noRot="1" noChangeAspect="1"/>
          </p:cNvSpPr>
          <p:nvPr>
            <p:ph type="sldImg"/>
          </p:nvPr>
        </p:nvSpPr>
        <p:spPr/>
      </p:sp>
      <p:sp>
        <p:nvSpPr>
          <p:cNvPr id="84995" name="Notes Placeholder 2">
            <a:extLst>
              <a:ext uri="{FF2B5EF4-FFF2-40B4-BE49-F238E27FC236}">
                <a16:creationId xmlns:a16="http://schemas.microsoft.com/office/drawing/2014/main" id="{493B405B-C48D-9A8A-0126-DCDD8C8FD2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10EA4C4-A922-FE33-621F-4A81DE447B27}"/>
              </a:ext>
            </a:extLst>
          </p:cNvPr>
          <p:cNvSpPr>
            <a:spLocks noGrp="1" noRot="1" noChangeAspect="1"/>
          </p:cNvSpPr>
          <p:nvPr>
            <p:ph type="sldImg"/>
          </p:nvPr>
        </p:nvSpPr>
        <p:spPr/>
      </p:sp>
      <p:sp>
        <p:nvSpPr>
          <p:cNvPr id="87043" name="Notes Placeholder 2">
            <a:extLst>
              <a:ext uri="{FF2B5EF4-FFF2-40B4-BE49-F238E27FC236}">
                <a16:creationId xmlns:a16="http://schemas.microsoft.com/office/drawing/2014/main" id="{3BF2D479-6D78-BA28-F68C-63B7655037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6CBCA44-6DAA-D32B-DBD3-0DE83F9056E6}"/>
              </a:ext>
            </a:extLst>
          </p:cNvPr>
          <p:cNvSpPr>
            <a:spLocks noGrp="1" noRot="1" noChangeAspect="1"/>
          </p:cNvSpPr>
          <p:nvPr>
            <p:ph type="sldImg"/>
          </p:nvPr>
        </p:nvSpPr>
        <p:spPr/>
      </p:sp>
      <p:sp>
        <p:nvSpPr>
          <p:cNvPr id="89091" name="Notes Placeholder 2">
            <a:extLst>
              <a:ext uri="{FF2B5EF4-FFF2-40B4-BE49-F238E27FC236}">
                <a16:creationId xmlns:a16="http://schemas.microsoft.com/office/drawing/2014/main" id="{C03D3CA8-C147-B21E-0DFA-E21B7251BB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508A838-43B1-55B6-1A32-2A9D74C68A20}"/>
              </a:ext>
            </a:extLst>
          </p:cNvPr>
          <p:cNvSpPr>
            <a:spLocks noGrp="1" noRot="1" noChangeAspect="1"/>
          </p:cNvSpPr>
          <p:nvPr>
            <p:ph type="sldImg"/>
          </p:nvPr>
        </p:nvSpPr>
        <p:spPr/>
      </p:sp>
      <p:sp>
        <p:nvSpPr>
          <p:cNvPr id="91139" name="Notes Placeholder 2">
            <a:extLst>
              <a:ext uri="{FF2B5EF4-FFF2-40B4-BE49-F238E27FC236}">
                <a16:creationId xmlns:a16="http://schemas.microsoft.com/office/drawing/2014/main" id="{168A4681-4FFD-3C80-C8E8-F748602FE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6C28A9DD-85E0-2913-678E-E4C15F7D4711}"/>
              </a:ext>
            </a:extLst>
          </p:cNvPr>
          <p:cNvSpPr>
            <a:spLocks noGrp="1" noRot="1" noChangeAspect="1"/>
          </p:cNvSpPr>
          <p:nvPr>
            <p:ph type="sldImg"/>
          </p:nvPr>
        </p:nvSpPr>
        <p:spPr/>
      </p:sp>
      <p:sp>
        <p:nvSpPr>
          <p:cNvPr id="93187" name="Notes Placeholder 2">
            <a:extLst>
              <a:ext uri="{FF2B5EF4-FFF2-40B4-BE49-F238E27FC236}">
                <a16:creationId xmlns:a16="http://schemas.microsoft.com/office/drawing/2014/main" id="{C70107C8-2DB4-1B24-4383-B43FDE39E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9B41B87-9FA8-E078-6EB6-B7A6604A529E}"/>
              </a:ext>
            </a:extLst>
          </p:cNvPr>
          <p:cNvSpPr>
            <a:spLocks noGrp="1" noRot="1" noChangeAspect="1"/>
          </p:cNvSpPr>
          <p:nvPr>
            <p:ph type="sldImg"/>
          </p:nvPr>
        </p:nvSpPr>
        <p:spPr/>
      </p:sp>
      <p:sp>
        <p:nvSpPr>
          <p:cNvPr id="95235" name="Notes Placeholder 2">
            <a:extLst>
              <a:ext uri="{FF2B5EF4-FFF2-40B4-BE49-F238E27FC236}">
                <a16:creationId xmlns:a16="http://schemas.microsoft.com/office/drawing/2014/main" id="{773DC0EC-B3A8-85AB-60E2-C2BC3AD070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CEBBBE2-95BB-C6F5-0872-E421D1191A0B}"/>
              </a:ext>
            </a:extLst>
          </p:cNvPr>
          <p:cNvSpPr>
            <a:spLocks noGrp="1" noRot="1" noChangeAspect="1"/>
          </p:cNvSpPr>
          <p:nvPr>
            <p:ph type="sldImg"/>
          </p:nvPr>
        </p:nvSpPr>
        <p:spPr/>
      </p:sp>
      <p:sp>
        <p:nvSpPr>
          <p:cNvPr id="97283" name="Notes Placeholder 2">
            <a:extLst>
              <a:ext uri="{FF2B5EF4-FFF2-40B4-BE49-F238E27FC236}">
                <a16:creationId xmlns:a16="http://schemas.microsoft.com/office/drawing/2014/main" id="{DDADE323-9F1A-5F4B-2BEC-66F45668CA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F8BC59F0-410B-B0BC-B4AA-BA54C04276AA}"/>
              </a:ext>
            </a:extLst>
          </p:cNvPr>
          <p:cNvSpPr>
            <a:spLocks noGrp="1" noRot="1" noChangeAspect="1"/>
          </p:cNvSpPr>
          <p:nvPr>
            <p:ph type="sldImg"/>
          </p:nvPr>
        </p:nvSpPr>
        <p:spPr/>
      </p:sp>
      <p:sp>
        <p:nvSpPr>
          <p:cNvPr id="99331" name="Notes Placeholder 2">
            <a:extLst>
              <a:ext uri="{FF2B5EF4-FFF2-40B4-BE49-F238E27FC236}">
                <a16:creationId xmlns:a16="http://schemas.microsoft.com/office/drawing/2014/main" id="{5FF5F10B-6374-DDC9-3D25-225EA1905A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1B5BDE1-5E95-7BA2-645D-C17A7D6BD333}"/>
              </a:ext>
            </a:extLst>
          </p:cNvPr>
          <p:cNvSpPr>
            <a:spLocks noGrp="1" noRot="1" noChangeAspect="1"/>
          </p:cNvSpPr>
          <p:nvPr>
            <p:ph type="sldImg"/>
          </p:nvPr>
        </p:nvSpPr>
        <p:spPr/>
      </p:sp>
      <p:sp>
        <p:nvSpPr>
          <p:cNvPr id="101379" name="Notes Placeholder 2">
            <a:extLst>
              <a:ext uri="{FF2B5EF4-FFF2-40B4-BE49-F238E27FC236}">
                <a16:creationId xmlns:a16="http://schemas.microsoft.com/office/drawing/2014/main" id="{A065472C-B2CD-74E7-2E72-F9BA24DEDB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50021552-92A7-4092-3052-BE49F5CCE34A}"/>
              </a:ext>
            </a:extLst>
          </p:cNvPr>
          <p:cNvSpPr>
            <a:spLocks noGrp="1" noRot="1" noChangeAspect="1"/>
          </p:cNvSpPr>
          <p:nvPr>
            <p:ph type="sldImg"/>
          </p:nvPr>
        </p:nvSpPr>
        <p:spPr/>
      </p:sp>
      <p:sp>
        <p:nvSpPr>
          <p:cNvPr id="103427" name="Notes Placeholder 2">
            <a:extLst>
              <a:ext uri="{FF2B5EF4-FFF2-40B4-BE49-F238E27FC236}">
                <a16:creationId xmlns:a16="http://schemas.microsoft.com/office/drawing/2014/main" id="{E0BEFCE3-E545-2C6C-7498-934551B58D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CC14B64-E7FF-C313-F895-78A3322E171D}"/>
              </a:ext>
            </a:extLst>
          </p:cNvPr>
          <p:cNvSpPr>
            <a:spLocks noGrp="1" noRot="1" noChangeAspect="1"/>
          </p:cNvSpPr>
          <p:nvPr>
            <p:ph type="sldImg"/>
          </p:nvPr>
        </p:nvSpPr>
        <p:spPr/>
      </p:sp>
      <p:sp>
        <p:nvSpPr>
          <p:cNvPr id="23555" name="Notes Placeholder 2">
            <a:extLst>
              <a:ext uri="{FF2B5EF4-FFF2-40B4-BE49-F238E27FC236}">
                <a16:creationId xmlns:a16="http://schemas.microsoft.com/office/drawing/2014/main" id="{2BA758EC-40B4-B8FA-64F3-2E2286D14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a:latin typeface="Times New Roman" panose="02020603050405020304" pitchFamily="18" charset="0"/>
                <a:ea typeface="ＭＳ Ｐゴシック" panose="020B0600070205080204" pitchFamily="34" charset="-128"/>
              </a:rPr>
              <a:t>Since chronic liver disease progresses to cirrhosis very slowly and asymptomatically, the disease is rarely diagnosed in the early stage of the liver fibrosis. The associated mortality and morbidity rates increase exponentially once cirrhosis develops,4 and so chronic liver disease should ideally be diagnosed before cirrhosis develops or during the early stage of liver fibrosis, particularly in the community setting.5 The ability to accurately diagnose liver fibrosis early would allow identification of causal factors responsible for liver fibrosis and subsequent application of specific interventions</a:t>
            </a:r>
            <a:endParaRPr lang="el-GR"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r>
              <a:rPr lang="en" sz="1800" dirty="0">
                <a:effectLst/>
                <a:latin typeface="STIX" pitchFamily="2" charset="2"/>
              </a:rPr>
              <a:t>Overall, the progression of fibrosis </a:t>
            </a:r>
            <a:r>
              <a:rPr lang="el-GR" sz="1200" dirty="0">
                <a:effectLst/>
                <a:latin typeface="Times New Roman" charset="0"/>
              </a:rPr>
              <a:t>Ι</a:t>
            </a:r>
            <a:r>
              <a:rPr lang="en" sz="1800" dirty="0">
                <a:effectLst/>
                <a:latin typeface="STIX" pitchFamily="2" charset="2"/>
              </a:rPr>
              <a:t>n patients with NAFLD/MAFLD/MASLD and NASH/ MASH is highly variable and ranges over time (e.g., rang- </a:t>
            </a:r>
            <a:r>
              <a:rPr lang="en" sz="1800" dirty="0" err="1">
                <a:effectLst/>
                <a:latin typeface="STIX" pitchFamily="2" charset="2"/>
              </a:rPr>
              <a:t>ing</a:t>
            </a:r>
            <a:r>
              <a:rPr lang="en" sz="1800" dirty="0">
                <a:effectLst/>
                <a:latin typeface="STIX" pitchFamily="2" charset="2"/>
              </a:rPr>
              <a:t> between 20–40% over a period of 3–6 years) [</a:t>
            </a:r>
            <a:r>
              <a:rPr lang="en" sz="1800" dirty="0">
                <a:solidFill>
                  <a:srgbClr val="0000FF"/>
                </a:solidFill>
                <a:effectLst/>
                <a:latin typeface="STIX" pitchFamily="2" charset="2"/>
              </a:rPr>
              <a:t>23</a:t>
            </a:r>
            <a:r>
              <a:rPr lang="en" sz="1800" dirty="0">
                <a:effectLst/>
                <a:latin typeface="STIX" pitchFamily="2" charset="2"/>
              </a:rPr>
              <a:t>•]. Both genetic and epigenetic determinants have been implicated in the risk of hepatic fibrosis progression. </a:t>
            </a:r>
            <a:endParaRPr lang="en" dirty="0"/>
          </a:p>
          <a:p>
            <a:endParaRPr lang="el-GR" altLang="el-GR" dirty="0">
              <a:latin typeface="Times New Roman" panose="02020603050405020304" pitchFamily="18" charset="0"/>
              <a:ea typeface="ＭＳ Ｐゴシック" panose="020B0600070205080204" pitchFamily="34" charset="-128"/>
            </a:endParaRPr>
          </a:p>
          <a:p>
            <a:endParaRPr lang="el-GR" altLang="el-GR" dirty="0">
              <a:latin typeface="Times New Roman" panose="02020603050405020304"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 sz="1800" dirty="0">
                <a:effectLst/>
                <a:latin typeface="STIX" pitchFamily="2" charset="2"/>
              </a:rPr>
              <a:t>The significance of fibrosis stage as a robust predictor of overall mortality and cardiovascular risk in NAFLD/MAFLD/MASLD patients is underscored by a six-fold increase in mortality among those with cirrhosis compared to those with mild fibrosis </a:t>
            </a:r>
            <a:endParaRPr lang="en" dirty="0"/>
          </a:p>
          <a:p>
            <a:endParaRPr lang="en-US" altLang="el-GR"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86E44F4-E11E-AC42-9461-05948BAE8C95}"/>
              </a:ext>
            </a:extLst>
          </p:cNvPr>
          <p:cNvSpPr>
            <a:spLocks noGrp="1" noRot="1" noChangeAspect="1"/>
          </p:cNvSpPr>
          <p:nvPr>
            <p:ph type="sldImg"/>
          </p:nvPr>
        </p:nvSpPr>
        <p:spPr/>
      </p:sp>
      <p:sp>
        <p:nvSpPr>
          <p:cNvPr id="105475" name="Notes Placeholder 2">
            <a:extLst>
              <a:ext uri="{FF2B5EF4-FFF2-40B4-BE49-F238E27FC236}">
                <a16:creationId xmlns:a16="http://schemas.microsoft.com/office/drawing/2014/main" id="{C41733B5-12E4-1D8F-E469-F9736C2686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5B090F1-58C7-E705-79DA-84E5C7861556}"/>
              </a:ext>
            </a:extLst>
          </p:cNvPr>
          <p:cNvSpPr>
            <a:spLocks noGrp="1" noRot="1" noChangeAspect="1"/>
          </p:cNvSpPr>
          <p:nvPr>
            <p:ph type="sldImg"/>
          </p:nvPr>
        </p:nvSpPr>
        <p:spPr/>
      </p:sp>
      <p:sp>
        <p:nvSpPr>
          <p:cNvPr id="107523" name="Notes Placeholder 2">
            <a:extLst>
              <a:ext uri="{FF2B5EF4-FFF2-40B4-BE49-F238E27FC236}">
                <a16:creationId xmlns:a16="http://schemas.microsoft.com/office/drawing/2014/main" id="{1DB67170-3CE7-F9BF-32C9-79CA113535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0330A38-D458-3CD8-51D5-000CE0229728}"/>
              </a:ext>
            </a:extLst>
          </p:cNvPr>
          <p:cNvSpPr>
            <a:spLocks noGrp="1" noRot="1" noChangeAspect="1"/>
          </p:cNvSpPr>
          <p:nvPr>
            <p:ph type="sldImg"/>
          </p:nvPr>
        </p:nvSpPr>
        <p:spPr/>
      </p:sp>
      <p:sp>
        <p:nvSpPr>
          <p:cNvPr id="109571" name="Notes Placeholder 2">
            <a:extLst>
              <a:ext uri="{FF2B5EF4-FFF2-40B4-BE49-F238E27FC236}">
                <a16:creationId xmlns:a16="http://schemas.microsoft.com/office/drawing/2014/main" id="{9AE2C459-7D43-9004-31E8-01FD197AAB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671BE16-2FDE-BACB-9E5B-65B669C62B76}"/>
              </a:ext>
            </a:extLst>
          </p:cNvPr>
          <p:cNvSpPr>
            <a:spLocks noGrp="1" noRot="1" noChangeAspect="1"/>
          </p:cNvSpPr>
          <p:nvPr>
            <p:ph type="sldImg"/>
          </p:nvPr>
        </p:nvSpPr>
        <p:spPr/>
      </p:sp>
      <p:sp>
        <p:nvSpPr>
          <p:cNvPr id="111619" name="Notes Placeholder 2">
            <a:extLst>
              <a:ext uri="{FF2B5EF4-FFF2-40B4-BE49-F238E27FC236}">
                <a16:creationId xmlns:a16="http://schemas.microsoft.com/office/drawing/2014/main" id="{A7F51422-F199-330E-B0EA-2DDE94E82A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52B6796-9576-B90A-D372-ABD16F3FFD48}"/>
              </a:ext>
            </a:extLst>
          </p:cNvPr>
          <p:cNvSpPr>
            <a:spLocks noGrp="1" noRot="1" noChangeAspect="1"/>
          </p:cNvSpPr>
          <p:nvPr>
            <p:ph type="sldImg"/>
          </p:nvPr>
        </p:nvSpPr>
        <p:spPr/>
      </p:sp>
      <p:sp>
        <p:nvSpPr>
          <p:cNvPr id="113667" name="Notes Placeholder 2">
            <a:extLst>
              <a:ext uri="{FF2B5EF4-FFF2-40B4-BE49-F238E27FC236}">
                <a16:creationId xmlns:a16="http://schemas.microsoft.com/office/drawing/2014/main" id="{7381F0C4-CE0A-D038-44A7-53D5CCE06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6BCCCDF-3BC9-2561-CAD4-4ED94618733C}"/>
              </a:ext>
            </a:extLst>
          </p:cNvPr>
          <p:cNvSpPr>
            <a:spLocks noGrp="1" noRot="1" noChangeAspect="1"/>
          </p:cNvSpPr>
          <p:nvPr>
            <p:ph type="sldImg"/>
          </p:nvPr>
        </p:nvSpPr>
        <p:spPr/>
      </p:sp>
      <p:sp>
        <p:nvSpPr>
          <p:cNvPr id="115715" name="Notes Placeholder 2">
            <a:extLst>
              <a:ext uri="{FF2B5EF4-FFF2-40B4-BE49-F238E27FC236}">
                <a16:creationId xmlns:a16="http://schemas.microsoft.com/office/drawing/2014/main" id="{8696D98B-6BE8-5C09-4E35-BAB43792EC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6E303CA-8A60-7C4C-9C58-DF6029307233}"/>
              </a:ext>
            </a:extLst>
          </p:cNvPr>
          <p:cNvSpPr>
            <a:spLocks noGrp="1" noRot="1" noChangeAspect="1"/>
          </p:cNvSpPr>
          <p:nvPr>
            <p:ph type="sldImg"/>
          </p:nvPr>
        </p:nvSpPr>
        <p:spPr/>
      </p:sp>
      <p:sp>
        <p:nvSpPr>
          <p:cNvPr id="117763" name="Notes Placeholder 2">
            <a:extLst>
              <a:ext uri="{FF2B5EF4-FFF2-40B4-BE49-F238E27FC236}">
                <a16:creationId xmlns:a16="http://schemas.microsoft.com/office/drawing/2014/main" id="{57BF916C-0F32-3E14-C9B8-5752D64224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FDCAA9D-8102-7FFE-36B7-C55FC49ECCE4}"/>
              </a:ext>
            </a:extLst>
          </p:cNvPr>
          <p:cNvSpPr>
            <a:spLocks noGrp="1" noRot="1" noChangeAspect="1"/>
          </p:cNvSpPr>
          <p:nvPr>
            <p:ph type="sldImg"/>
          </p:nvPr>
        </p:nvSpPr>
        <p:spPr/>
      </p:sp>
      <p:sp>
        <p:nvSpPr>
          <p:cNvPr id="119811" name="Notes Placeholder 2">
            <a:extLst>
              <a:ext uri="{FF2B5EF4-FFF2-40B4-BE49-F238E27FC236}">
                <a16:creationId xmlns:a16="http://schemas.microsoft.com/office/drawing/2014/main" id="{098FB4A7-4478-8899-1812-FE06C387F5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55E47F05-8606-EA11-4D06-B754B5FBC480}"/>
              </a:ext>
            </a:extLst>
          </p:cNvPr>
          <p:cNvSpPr>
            <a:spLocks noGrp="1" noRot="1" noChangeAspect="1"/>
          </p:cNvSpPr>
          <p:nvPr>
            <p:ph type="sldImg"/>
          </p:nvPr>
        </p:nvSpPr>
        <p:spPr/>
      </p:sp>
      <p:sp>
        <p:nvSpPr>
          <p:cNvPr id="121859" name="Notes Placeholder 2">
            <a:extLst>
              <a:ext uri="{FF2B5EF4-FFF2-40B4-BE49-F238E27FC236}">
                <a16:creationId xmlns:a16="http://schemas.microsoft.com/office/drawing/2014/main" id="{A851F5AE-C002-BD63-9AD7-AABE0B3FA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9FEB9622-EA2E-77D4-6B2C-4FEACA7DECD7}"/>
              </a:ext>
            </a:extLst>
          </p:cNvPr>
          <p:cNvSpPr>
            <a:spLocks noGrp="1" noRot="1" noChangeAspect="1"/>
          </p:cNvSpPr>
          <p:nvPr>
            <p:ph type="sldImg"/>
          </p:nvPr>
        </p:nvSpPr>
        <p:spPr/>
      </p:sp>
      <p:sp>
        <p:nvSpPr>
          <p:cNvPr id="123907" name="Notes Placeholder 2">
            <a:extLst>
              <a:ext uri="{FF2B5EF4-FFF2-40B4-BE49-F238E27FC236}">
                <a16:creationId xmlns:a16="http://schemas.microsoft.com/office/drawing/2014/main" id="{F93DF798-3156-9596-F2FD-F56114E873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8313F741-A5EE-034B-D039-F41BD474866A}"/>
              </a:ext>
            </a:extLst>
          </p:cNvPr>
          <p:cNvSpPr>
            <a:spLocks noGrp="1" noRot="1" noChangeAspect="1"/>
          </p:cNvSpPr>
          <p:nvPr>
            <p:ph type="sldImg"/>
          </p:nvPr>
        </p:nvSpPr>
        <p:spPr/>
      </p:sp>
      <p:sp>
        <p:nvSpPr>
          <p:cNvPr id="25603" name="2 - Θέση σημειώσεων">
            <a:extLst>
              <a:ext uri="{FF2B5EF4-FFF2-40B4-BE49-F238E27FC236}">
                <a16:creationId xmlns:a16="http://schemas.microsoft.com/office/drawing/2014/main" id="{0A7B23E4-E547-27DB-C928-871B3C46B1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p:txBody>
      </p:sp>
      <p:sp>
        <p:nvSpPr>
          <p:cNvPr id="25604" name="3 - Θέση αριθμού διαφάνειας">
            <a:extLst>
              <a:ext uri="{FF2B5EF4-FFF2-40B4-BE49-F238E27FC236}">
                <a16:creationId xmlns:a16="http://schemas.microsoft.com/office/drawing/2014/main" id="{9BBBE72E-28F3-B8EE-D88B-578806022F3C}"/>
              </a:ext>
            </a:extLst>
          </p:cNvPr>
          <p:cNvSpPr>
            <a:spLocks noGrp="1"/>
          </p:cNvSpPr>
          <p:nvPr>
            <p:ph type="sldNum" sz="quarter" idx="4294967295"/>
          </p:nvPr>
        </p:nvSpPr>
        <p:spPr bwMode="auto">
          <a:xfrm>
            <a:off x="4402138" y="9553575"/>
            <a:ext cx="3368675"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fld id="{C6F8B54B-4354-D04D-BCDD-7F29C62B1742}" type="slidenum">
              <a:rPr lang="el-GR" altLang="el-GR"/>
              <a:pPr eaLnBrk="1">
                <a:lnSpc>
                  <a:spcPct val="93000"/>
                </a:lnSpc>
                <a:buClr>
                  <a:srgbClr val="000000"/>
                </a:buClr>
                <a:buSzPct val="45000"/>
                <a:buFont typeface="Wingdings" pitchFamily="2" charset="2"/>
                <a:buNone/>
              </a:pPr>
              <a:t>11</a:t>
            </a:fld>
            <a:endParaRPr lang="el-GR" alt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35B330B-8154-4565-28DF-2AF53F7766F8}"/>
              </a:ext>
            </a:extLst>
          </p:cNvPr>
          <p:cNvSpPr>
            <a:spLocks noGrp="1" noRot="1" noChangeAspect="1"/>
          </p:cNvSpPr>
          <p:nvPr>
            <p:ph type="sldImg"/>
          </p:nvPr>
        </p:nvSpPr>
        <p:spPr/>
      </p:sp>
      <p:sp>
        <p:nvSpPr>
          <p:cNvPr id="125955" name="Notes Placeholder 2">
            <a:extLst>
              <a:ext uri="{FF2B5EF4-FFF2-40B4-BE49-F238E27FC236}">
                <a16:creationId xmlns:a16="http://schemas.microsoft.com/office/drawing/2014/main" id="{4D1CF313-A9ED-05DA-1F63-3C8BA26706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6E760-0284-9F5F-C57E-3736A69E54A4}"/>
            </a:ext>
          </a:extLst>
        </p:cNvPr>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590C6F22-1FF6-1CD7-234C-AB7569FF96EB}"/>
              </a:ext>
            </a:extLst>
          </p:cNvPr>
          <p:cNvSpPr>
            <a:spLocks noGrp="1" noRot="1" noChangeAspect="1"/>
          </p:cNvSpPr>
          <p:nvPr>
            <p:ph type="sldImg"/>
          </p:nvPr>
        </p:nvSpPr>
        <p:spPr/>
      </p:sp>
      <p:sp>
        <p:nvSpPr>
          <p:cNvPr id="125955" name="Notes Placeholder 2">
            <a:extLst>
              <a:ext uri="{FF2B5EF4-FFF2-40B4-BE49-F238E27FC236}">
                <a16:creationId xmlns:a16="http://schemas.microsoft.com/office/drawing/2014/main" id="{B8DE56F8-6CC0-17EB-F453-6877EDE8B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620049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8BC4C7F6-9499-7337-6CBB-F67FAB4AEEBE}"/>
              </a:ext>
            </a:extLst>
          </p:cNvPr>
          <p:cNvSpPr>
            <a:spLocks noGrp="1" noRot="1" noChangeAspect="1"/>
          </p:cNvSpPr>
          <p:nvPr>
            <p:ph type="sldImg"/>
          </p:nvPr>
        </p:nvSpPr>
        <p:spPr/>
      </p:sp>
      <p:sp>
        <p:nvSpPr>
          <p:cNvPr id="128003" name="Notes Placeholder 2">
            <a:extLst>
              <a:ext uri="{FF2B5EF4-FFF2-40B4-BE49-F238E27FC236}">
                <a16:creationId xmlns:a16="http://schemas.microsoft.com/office/drawing/2014/main" id="{E5B39846-C4D2-7257-0565-E2E216628A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AF980625-3521-1D25-A20F-837E84476169}"/>
              </a:ext>
            </a:extLst>
          </p:cNvPr>
          <p:cNvSpPr>
            <a:spLocks noGrp="1" noRot="1" noChangeAspect="1"/>
          </p:cNvSpPr>
          <p:nvPr>
            <p:ph type="sldImg"/>
          </p:nvPr>
        </p:nvSpPr>
        <p:spPr/>
      </p:sp>
      <p:sp>
        <p:nvSpPr>
          <p:cNvPr id="130051" name="Notes Placeholder 2">
            <a:extLst>
              <a:ext uri="{FF2B5EF4-FFF2-40B4-BE49-F238E27FC236}">
                <a16:creationId xmlns:a16="http://schemas.microsoft.com/office/drawing/2014/main" id="{FFBB2B46-BD9C-7B67-F31C-EFE8C263EA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How accurate are non-invasive scores, serum markers, liver stiffness, and imaging methods compared to liver biopsy for the assessment of disease severity in patients with PBC and PSC? </a:t>
            </a: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DB2EF975-E58E-ACEC-C74E-F3E66323E58E}"/>
              </a:ext>
            </a:extLst>
          </p:cNvPr>
          <p:cNvSpPr>
            <a:spLocks noGrp="1" noRot="1" noChangeAspect="1"/>
          </p:cNvSpPr>
          <p:nvPr>
            <p:ph type="sldImg"/>
          </p:nvPr>
        </p:nvSpPr>
        <p:spPr/>
      </p:sp>
      <p:sp>
        <p:nvSpPr>
          <p:cNvPr id="132099" name="Notes Placeholder 2">
            <a:extLst>
              <a:ext uri="{FF2B5EF4-FFF2-40B4-BE49-F238E27FC236}">
                <a16:creationId xmlns:a16="http://schemas.microsoft.com/office/drawing/2014/main" id="{E3785883-70C1-A7DB-AF88-373D1DA481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Recommendations </a:t>
            </a:r>
          </a:p>
          <a:p>
            <a:r>
              <a:rPr lang="en-US" altLang="el-GR">
                <a:latin typeface="Times New Roman" panose="02020603050405020304" pitchFamily="18" charset="0"/>
                <a:ea typeface="ＭＳ Ｐゴシック" panose="020B0600070205080204" pitchFamily="34" charset="-128"/>
              </a:rPr>
              <a:t>  In patients with ALD, LSM by TE &lt;8 kPa is recommended to rule-out advanced fibrosis in clinical practice, with the following NITs as alternatives, if TE is not available (LoE 3; strong recommendation). </a:t>
            </a:r>
          </a:p>
          <a:p>
            <a:r>
              <a:rPr lang="en-US" altLang="el-GR">
                <a:latin typeface="Times New Roman" panose="02020603050405020304" pitchFamily="18" charset="0"/>
                <a:ea typeface="ＭＳ Ｐゴシック" panose="020B0600070205080204" pitchFamily="34" charset="-128"/>
              </a:rPr>
              <a:t>- Patented tests: ELFTM &lt;9.8 or FibroMeterTM &lt;0.45 or FibroTest® &lt;0.48 </a:t>
            </a:r>
          </a:p>
          <a:p>
            <a:r>
              <a:rPr lang="en-US" altLang="el-GR">
                <a:latin typeface="Times New Roman" panose="02020603050405020304" pitchFamily="18" charset="0"/>
                <a:ea typeface="ＭＳ Ｐゴシック" panose="020B0600070205080204" pitchFamily="34" charset="-128"/>
              </a:rPr>
              <a:t>- Non-patented tests: FIB-4 &lt;1.3 </a:t>
            </a:r>
          </a:p>
          <a:p>
            <a:r>
              <a:rPr lang="en-US" altLang="el-GR">
                <a:latin typeface="Times New Roman" panose="02020603050405020304" pitchFamily="18" charset="0"/>
                <a:ea typeface="ＭＳ Ｐゴシック" panose="020B0600070205080204" pitchFamily="34" charset="-128"/>
              </a:rPr>
              <a:t>  Upon referral of patients at risk of ALD, LSM by TE &gt;−12- 15 kPa is recommended to rule-in advanced fibrosis, after considering causes of false positives (LoE 2; strong recommendation). </a:t>
            </a:r>
          </a:p>
          <a:p>
            <a:r>
              <a:rPr lang="en-US" altLang="el-GR">
                <a:latin typeface="Times New Roman" panose="02020603050405020304" pitchFamily="18" charset="0"/>
                <a:ea typeface="ＭＳ Ｐゴシック" panose="020B0600070205080204" pitchFamily="34" charset="-128"/>
              </a:rPr>
              <a:t>  In patients with elevated liver stiffness and biochemical evidence of hepatic inflammation (AST or GGT &gt;2xULN), LSM by TE should be repeated after at least 1 week of alcohol abstinence or reduced drinking (LoE 3; strong recommendation). </a:t>
            </a: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25F3B87-B105-2866-A748-8F2E70C53F1C}"/>
              </a:ext>
            </a:extLst>
          </p:cNvPr>
          <p:cNvSpPr>
            <a:spLocks noGrp="1" noRot="1" noChangeAspect="1"/>
          </p:cNvSpPr>
          <p:nvPr>
            <p:ph type="sldImg"/>
          </p:nvPr>
        </p:nvSpPr>
        <p:spPr/>
      </p:sp>
      <p:sp>
        <p:nvSpPr>
          <p:cNvPr id="134147" name="Notes Placeholder 2">
            <a:extLst>
              <a:ext uri="{FF2B5EF4-FFF2-40B4-BE49-F238E27FC236}">
                <a16:creationId xmlns:a16="http://schemas.microsoft.com/office/drawing/2014/main" id="{E7A0FA60-54A9-011A-5B84-00D008B7FC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Recommendations </a:t>
            </a:r>
          </a:p>
          <a:p>
            <a:r>
              <a:rPr lang="en-US" altLang="el-GR">
                <a:latin typeface="Times New Roman" panose="02020603050405020304" pitchFamily="18" charset="0"/>
                <a:ea typeface="ＭＳ Ｐゴシック" panose="020B0600070205080204" pitchFamily="34" charset="-128"/>
              </a:rPr>
              <a:t>  In patients with ALD, LSM by TE &lt;8 kPa is recommended to rule-out advanced fibrosis in clinical practice, with the following NITs as alternatives, if TE is not available (LoE 3; strong recommendation). </a:t>
            </a:r>
          </a:p>
          <a:p>
            <a:r>
              <a:rPr lang="en-US" altLang="el-GR">
                <a:latin typeface="Times New Roman" panose="02020603050405020304" pitchFamily="18" charset="0"/>
                <a:ea typeface="ＭＳ Ｐゴシック" panose="020B0600070205080204" pitchFamily="34" charset="-128"/>
              </a:rPr>
              <a:t>- Patented tests: ELFTM &lt;9.8 or FibroMeterTM &lt;0.45 or FibroTest® &lt;0.48 </a:t>
            </a:r>
          </a:p>
          <a:p>
            <a:r>
              <a:rPr lang="en-US" altLang="el-GR">
                <a:latin typeface="Times New Roman" panose="02020603050405020304" pitchFamily="18" charset="0"/>
                <a:ea typeface="ＭＳ Ｐゴシック" panose="020B0600070205080204" pitchFamily="34" charset="-128"/>
              </a:rPr>
              <a:t>- Non-patented tests: FIB-4 &lt;1.3 </a:t>
            </a:r>
          </a:p>
          <a:p>
            <a:r>
              <a:rPr lang="en-US" altLang="el-GR">
                <a:latin typeface="Times New Roman" panose="02020603050405020304" pitchFamily="18" charset="0"/>
                <a:ea typeface="ＭＳ Ｐゴシック" panose="020B0600070205080204" pitchFamily="34" charset="-128"/>
              </a:rPr>
              <a:t>  Upon referral of patients at risk of ALD, LSM by TE &gt;−12- 15 kPa is recommended to rule-in advanced fibrosis, after considering causes of false positives (LoE 2; strong recommendation). </a:t>
            </a:r>
          </a:p>
          <a:p>
            <a:r>
              <a:rPr lang="en-US" altLang="el-GR">
                <a:latin typeface="Times New Roman" panose="02020603050405020304" pitchFamily="18" charset="0"/>
                <a:ea typeface="ＭＳ Ｐゴシック" panose="020B0600070205080204" pitchFamily="34" charset="-128"/>
              </a:rPr>
              <a:t>  In patients with elevated liver stiffness and biochemical evidence of hepatic inflammation (AST or GGT &gt;2xULN), LSM by TE should be repeated after at least 1 week of alcohol abstinence or reduced drinking (LoE 3; strong recommendation). </a:t>
            </a: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l-GR"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a:p>
            <a:endParaRPr lang="en-US" altLang="el-G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2493D2AF-A4EC-A4E1-0FBE-3C33EE20B52A}"/>
              </a:ext>
            </a:extLst>
          </p:cNvPr>
          <p:cNvSpPr>
            <a:spLocks noGrp="1" noRot="1" noChangeAspect="1"/>
          </p:cNvSpPr>
          <p:nvPr>
            <p:ph type="sldImg"/>
          </p:nvPr>
        </p:nvSpPr>
        <p:spPr/>
      </p:sp>
      <p:sp>
        <p:nvSpPr>
          <p:cNvPr id="136195" name="Notes Placeholder 2">
            <a:extLst>
              <a:ext uri="{FF2B5EF4-FFF2-40B4-BE49-F238E27FC236}">
                <a16:creationId xmlns:a16="http://schemas.microsoft.com/office/drawing/2014/main" id="{CD783252-7957-5E5B-9E31-5C5B12138A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Times New Roman" panose="02020603050405020304" pitchFamily="18" charset="0"/>
                <a:ea typeface="ＭＳ Ｐゴシック" panose="020B0600070205080204" pitchFamily="34" charset="-128"/>
              </a:rPr>
              <a:t>Calcium and Phosphate Homeostasis is of major importance to a large number of hysiological processes thereby affecting several organ systems typically bone, muscles, kidney, brain with consequences on quality of life and risk of chronic disability.</a:t>
            </a: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These diseases often manifest with unspecific symptoms (like seizure, failure to thrive) leading to a severe delay in diagnosis. For several of theses diseases, treatment options are available (or under development) if patients are diagnosed. However, it is only recently that long-term consequences and burden of the diseases have been characterised.</a:t>
            </a:r>
          </a:p>
          <a:p>
            <a:endParaRPr lang="en-US" altLang="el-GR">
              <a:latin typeface="Times New Roman" panose="02020603050405020304" pitchFamily="18" charset="0"/>
              <a:ea typeface="ＭＳ Ｐゴシック" panose="020B0600070205080204" pitchFamily="34" charset="-128"/>
            </a:endParaRPr>
          </a:p>
          <a:p>
            <a:r>
              <a:rPr lang="en-US" altLang="el-GR">
                <a:latin typeface="Times New Roman" panose="02020603050405020304" pitchFamily="18" charset="0"/>
                <a:ea typeface="ＭＳ Ｐゴシック" panose="020B0600070205080204" pitchFamily="34" charset="-128"/>
              </a:rPr>
              <a:t>Establishing databases on these rare conditions is crucial. For calcium (Ca) and phosphate (Pi), 3 subthematic groups are identified based on the pathophysiology of the diseases, the multidicplinary care involved and long-term consequences as well as the different research approaches. The PTH dependent diseases covers complicated cases of hyperparathyroid hypercalcemia which cannot be treated by simple parathyroidectomy and genetic syndromes predisposing to hyperparathyroidism. Hypocalcemia  covers hypoparathyroidism, autosomal dominant hypocalcemia as well as vitamin D dependent richets (VDDR). Disorders of phosphate imbalance share abnormal bone and teeth structure, as well as a dysregulation of the FGF23 endocrine 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7E5B1-BB19-C315-42A9-82D219E8A278}"/>
            </a:ext>
          </a:extLst>
        </p:cNvPr>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B9633244-FC8F-8769-1B35-0935BE81DD53}"/>
              </a:ext>
            </a:extLst>
          </p:cNvPr>
          <p:cNvSpPr>
            <a:spLocks noGrp="1" noRot="1" noChangeAspect="1"/>
          </p:cNvSpPr>
          <p:nvPr>
            <p:ph type="sldImg"/>
          </p:nvPr>
        </p:nvSpPr>
        <p:spPr/>
      </p:sp>
      <p:sp>
        <p:nvSpPr>
          <p:cNvPr id="25603" name="2 - Θέση σημειώσεων">
            <a:extLst>
              <a:ext uri="{FF2B5EF4-FFF2-40B4-BE49-F238E27FC236}">
                <a16:creationId xmlns:a16="http://schemas.microsoft.com/office/drawing/2014/main" id="{78FB9006-53E0-9FC8-B5F6-9AF13D9E6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p:txBody>
      </p:sp>
      <p:sp>
        <p:nvSpPr>
          <p:cNvPr id="25604" name="3 - Θέση αριθμού διαφάνειας">
            <a:extLst>
              <a:ext uri="{FF2B5EF4-FFF2-40B4-BE49-F238E27FC236}">
                <a16:creationId xmlns:a16="http://schemas.microsoft.com/office/drawing/2014/main" id="{0CB19753-28C4-891D-1B05-47441C5CC665}"/>
              </a:ext>
            </a:extLst>
          </p:cNvPr>
          <p:cNvSpPr>
            <a:spLocks noGrp="1"/>
          </p:cNvSpPr>
          <p:nvPr>
            <p:ph type="sldNum" sz="quarter" idx="4294967295"/>
          </p:nvPr>
        </p:nvSpPr>
        <p:spPr bwMode="auto">
          <a:xfrm>
            <a:off x="4402138" y="9553575"/>
            <a:ext cx="3368675"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fld id="{C6F8B54B-4354-D04D-BCDD-7F29C62B1742}" type="slidenum">
              <a:rPr lang="el-GR" altLang="el-GR"/>
              <a:pPr eaLnBrk="1">
                <a:lnSpc>
                  <a:spcPct val="93000"/>
                </a:lnSpc>
                <a:buClr>
                  <a:srgbClr val="000000"/>
                </a:buClr>
                <a:buSzPct val="45000"/>
                <a:buFont typeface="Wingdings" pitchFamily="2" charset="2"/>
                <a:buNone/>
              </a:pPr>
              <a:t>12</a:t>
            </a:fld>
            <a:endParaRPr lang="el-GR" altLang="el-GR"/>
          </a:p>
        </p:txBody>
      </p:sp>
    </p:spTree>
    <p:extLst>
      <p:ext uri="{BB962C8B-B14F-4D97-AF65-F5344CB8AC3E}">
        <p14:creationId xmlns:p14="http://schemas.microsoft.com/office/powerpoint/2010/main" val="271884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8C67-DB7E-39B1-B14E-D28E1FC531A7}"/>
            </a:ext>
          </a:extLst>
        </p:cNvPr>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3539D0D2-7182-082A-CF55-9ED811C58126}"/>
              </a:ext>
            </a:extLst>
          </p:cNvPr>
          <p:cNvSpPr>
            <a:spLocks noGrp="1" noRot="1" noChangeAspect="1"/>
          </p:cNvSpPr>
          <p:nvPr>
            <p:ph type="sldImg"/>
          </p:nvPr>
        </p:nvSpPr>
        <p:spPr/>
      </p:sp>
      <p:sp>
        <p:nvSpPr>
          <p:cNvPr id="25603" name="2 - Θέση σημειώσεων">
            <a:extLst>
              <a:ext uri="{FF2B5EF4-FFF2-40B4-BE49-F238E27FC236}">
                <a16:creationId xmlns:a16="http://schemas.microsoft.com/office/drawing/2014/main" id="{C935F485-EE5E-9444-D64E-217FB3AB6B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p:txBody>
      </p:sp>
      <p:sp>
        <p:nvSpPr>
          <p:cNvPr id="25604" name="3 - Θέση αριθμού διαφάνειας">
            <a:extLst>
              <a:ext uri="{FF2B5EF4-FFF2-40B4-BE49-F238E27FC236}">
                <a16:creationId xmlns:a16="http://schemas.microsoft.com/office/drawing/2014/main" id="{94A064FC-3946-C2EB-9628-B7A84A8E1471}"/>
              </a:ext>
            </a:extLst>
          </p:cNvPr>
          <p:cNvSpPr>
            <a:spLocks noGrp="1"/>
          </p:cNvSpPr>
          <p:nvPr>
            <p:ph type="sldNum" sz="quarter" idx="4294967295"/>
          </p:nvPr>
        </p:nvSpPr>
        <p:spPr bwMode="auto">
          <a:xfrm>
            <a:off x="4402138" y="9553575"/>
            <a:ext cx="3368675"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fld id="{C6F8B54B-4354-D04D-BCDD-7F29C62B1742}" type="slidenum">
              <a:rPr lang="el-GR" altLang="el-GR"/>
              <a:pPr eaLnBrk="1">
                <a:lnSpc>
                  <a:spcPct val="93000"/>
                </a:lnSpc>
                <a:buClr>
                  <a:srgbClr val="000000"/>
                </a:buClr>
                <a:buSzPct val="45000"/>
                <a:buFont typeface="Wingdings" pitchFamily="2" charset="2"/>
                <a:buNone/>
              </a:pPr>
              <a:t>13</a:t>
            </a:fld>
            <a:endParaRPr lang="el-GR" altLang="el-GR"/>
          </a:p>
        </p:txBody>
      </p:sp>
    </p:spTree>
    <p:extLst>
      <p:ext uri="{BB962C8B-B14F-4D97-AF65-F5344CB8AC3E}">
        <p14:creationId xmlns:p14="http://schemas.microsoft.com/office/powerpoint/2010/main" val="72399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45466-5B2A-7A43-6BA5-C8EAFCB44DDC}"/>
            </a:ext>
          </a:extLst>
        </p:cNvPr>
        <p:cNvGrpSpPr/>
        <p:nvPr/>
      </p:nvGrpSpPr>
      <p:grpSpPr>
        <a:xfrm>
          <a:off x="0" y="0"/>
          <a:ext cx="0" cy="0"/>
          <a:chOff x="0" y="0"/>
          <a:chExt cx="0" cy="0"/>
        </a:xfrm>
      </p:grpSpPr>
      <p:sp>
        <p:nvSpPr>
          <p:cNvPr id="25602" name="1 - Θέση εικόνας διαφάνειας">
            <a:extLst>
              <a:ext uri="{FF2B5EF4-FFF2-40B4-BE49-F238E27FC236}">
                <a16:creationId xmlns:a16="http://schemas.microsoft.com/office/drawing/2014/main" id="{083CF69B-7BE0-79A1-C919-2BD8186DAE3A}"/>
              </a:ext>
            </a:extLst>
          </p:cNvPr>
          <p:cNvSpPr>
            <a:spLocks noGrp="1" noRot="1" noChangeAspect="1"/>
          </p:cNvSpPr>
          <p:nvPr>
            <p:ph type="sldImg"/>
          </p:nvPr>
        </p:nvSpPr>
        <p:spPr/>
      </p:sp>
      <p:sp>
        <p:nvSpPr>
          <p:cNvPr id="25603" name="2 - Θέση σημειώσεων">
            <a:extLst>
              <a:ext uri="{FF2B5EF4-FFF2-40B4-BE49-F238E27FC236}">
                <a16:creationId xmlns:a16="http://schemas.microsoft.com/office/drawing/2014/main" id="{00098A1C-8F4A-AD9D-66E3-E338977B84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Times New Roman" panose="02020603050405020304" pitchFamily="18" charset="0"/>
              <a:ea typeface="ＭＳ Ｐゴシック" panose="020B0600070205080204" pitchFamily="34" charset="-128"/>
            </a:endParaRPr>
          </a:p>
        </p:txBody>
      </p:sp>
      <p:sp>
        <p:nvSpPr>
          <p:cNvPr id="25604" name="3 - Θέση αριθμού διαφάνειας">
            <a:extLst>
              <a:ext uri="{FF2B5EF4-FFF2-40B4-BE49-F238E27FC236}">
                <a16:creationId xmlns:a16="http://schemas.microsoft.com/office/drawing/2014/main" id="{CD0669E6-E119-7500-5762-1018C1CD8B39}"/>
              </a:ext>
            </a:extLst>
          </p:cNvPr>
          <p:cNvSpPr>
            <a:spLocks noGrp="1"/>
          </p:cNvSpPr>
          <p:nvPr>
            <p:ph type="sldNum" sz="quarter" idx="4294967295"/>
          </p:nvPr>
        </p:nvSpPr>
        <p:spPr bwMode="auto">
          <a:xfrm>
            <a:off x="4402138" y="9553575"/>
            <a:ext cx="3368675" cy="50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fld id="{C6F8B54B-4354-D04D-BCDD-7F29C62B1742}" type="slidenum">
              <a:rPr lang="el-GR" altLang="el-GR"/>
              <a:pPr eaLnBrk="1">
                <a:lnSpc>
                  <a:spcPct val="93000"/>
                </a:lnSpc>
                <a:buClr>
                  <a:srgbClr val="000000"/>
                </a:buClr>
                <a:buSzPct val="45000"/>
                <a:buFont typeface="Wingdings" pitchFamily="2" charset="2"/>
                <a:buNone/>
              </a:pPr>
              <a:t>14</a:t>
            </a:fld>
            <a:endParaRPr lang="el-GR" altLang="el-GR"/>
          </a:p>
        </p:txBody>
      </p:sp>
    </p:spTree>
    <p:extLst>
      <p:ext uri="{BB962C8B-B14F-4D97-AF65-F5344CB8AC3E}">
        <p14:creationId xmlns:p14="http://schemas.microsoft.com/office/powerpoint/2010/main" val="82687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8484042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60713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74761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74374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310063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94247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94787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23002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65919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048347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4507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6450A95-F399-E439-58A9-411B3B55093D}"/>
              </a:ext>
            </a:extLst>
          </p:cNvPr>
          <p:cNvSpPr>
            <a:spLocks noGrp="1" noChangeArrowheads="1"/>
          </p:cNvSpPr>
          <p:nvPr>
            <p:ph type="title"/>
          </p:nvPr>
        </p:nvSpPr>
        <p:spPr bwMode="auto">
          <a:xfrm>
            <a:off x="739775" y="627063"/>
            <a:ext cx="86058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l-GR"/>
              <a:t>Click to edit the title text format</a:t>
            </a:r>
          </a:p>
        </p:txBody>
      </p:sp>
      <p:sp>
        <p:nvSpPr>
          <p:cNvPr id="1027" name="Rectangle 2">
            <a:extLst>
              <a:ext uri="{FF2B5EF4-FFF2-40B4-BE49-F238E27FC236}">
                <a16:creationId xmlns:a16="http://schemas.microsoft.com/office/drawing/2014/main" id="{1715C742-03A2-A6D4-282E-85337E070C6A}"/>
              </a:ext>
            </a:extLst>
          </p:cNvPr>
          <p:cNvSpPr>
            <a:spLocks noGrp="1" noChangeArrowheads="1"/>
          </p:cNvSpPr>
          <p:nvPr>
            <p:ph type="body" idx="1"/>
          </p:nvPr>
        </p:nvSpPr>
        <p:spPr bwMode="auto">
          <a:xfrm>
            <a:off x="739775" y="2101850"/>
            <a:ext cx="860583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a:p>
            <a:pPr lvl="4"/>
            <a:r>
              <a:rPr lang="en-GB" altLang="el-GR"/>
              <a:t>Eighth Outline Level</a:t>
            </a:r>
          </a:p>
          <a:p>
            <a:pPr lvl="4"/>
            <a:r>
              <a:rPr lang="en-GB" altLang="el-GR"/>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457200" rtl="0" eaLnBrk="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charset="0"/>
          <a:ea typeface="msgothic" charset="0"/>
          <a:cs typeface="msgothic" charset="0"/>
        </a:defRPr>
      </a:lvl2pPr>
      <a:lvl3pPr algn="ctr" defTabSz="457200" rtl="0" eaLnBrk="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charset="0"/>
          <a:ea typeface="msgothic" charset="0"/>
          <a:cs typeface="msgothic" charset="0"/>
        </a:defRPr>
      </a:lvl3pPr>
      <a:lvl4pPr algn="ctr" defTabSz="457200" rtl="0" eaLnBrk="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charset="0"/>
          <a:ea typeface="msgothic" charset="0"/>
          <a:cs typeface="msgothic" charset="0"/>
        </a:defRPr>
      </a:lvl4pPr>
      <a:lvl5pPr algn="ctr" defTabSz="457200" rtl="0" eaLnBrk="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charset="0"/>
          <a:ea typeface="msgothic" charset="0"/>
          <a:cs typeface="msgothic" charset="0"/>
        </a:defRPr>
      </a:lvl5pPr>
      <a:lvl6pPr marL="15367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charset="0"/>
          <a:ea typeface="msgothic" charset="0"/>
          <a:cs typeface="msgothic" charset="0"/>
        </a:defRPr>
      </a:lvl6pPr>
      <a:lvl7pPr marL="19939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charset="0"/>
          <a:ea typeface="msgothic" charset="0"/>
          <a:cs typeface="msgothic" charset="0"/>
        </a:defRPr>
      </a:lvl7pPr>
      <a:lvl8pPr marL="24511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charset="0"/>
          <a:ea typeface="msgothic" charset="0"/>
          <a:cs typeface="msgothic" charset="0"/>
        </a:defRPr>
      </a:lvl8pPr>
      <a:lvl9pPr marL="29083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charset="0"/>
          <a:ea typeface="msgothic" charset="0"/>
          <a:cs typeface="msgothic" charset="0"/>
        </a:defRPr>
      </a:lvl9pPr>
    </p:titleStyle>
    <p:bodyStyle>
      <a:lvl1pPr marL="431800" indent="-323850" algn="l" defTabSz="457200" rtl="0" eaLnBrk="0" fontAlgn="base" hangingPunct="0">
        <a:lnSpc>
          <a:spcPct val="93000"/>
        </a:lnSpc>
        <a:spcBef>
          <a:spcPct val="0"/>
        </a:spcBef>
        <a:spcAft>
          <a:spcPts val="888"/>
        </a:spcAft>
        <a:buClr>
          <a:srgbClr val="000000"/>
        </a:buClr>
        <a:buSzPct val="100000"/>
        <a:buFont typeface="Arial" panose="020B0604020202020204" pitchFamily="34" charset="0"/>
        <a:buChar char="•"/>
        <a:defRPr sz="2000">
          <a:solidFill>
            <a:srgbClr val="000000"/>
          </a:solidFill>
          <a:latin typeface="+mn-lt"/>
          <a:ea typeface="+mn-ea"/>
          <a:cs typeface="+mn-cs"/>
        </a:defRPr>
      </a:lvl1pPr>
      <a:lvl2pPr marL="863600" indent="-287338" algn="l" defTabSz="457200" rtl="0" eaLnBrk="0" fontAlgn="base" hangingPunct="0">
        <a:lnSpc>
          <a:spcPct val="93000"/>
        </a:lnSpc>
        <a:spcBef>
          <a:spcPct val="0"/>
        </a:spcBef>
        <a:spcAft>
          <a:spcPts val="1138"/>
        </a:spcAft>
        <a:buClr>
          <a:srgbClr val="000000"/>
        </a:buClr>
        <a:buSzPct val="75000"/>
        <a:buFont typeface="Symbol" pitchFamily="2" charset="2"/>
        <a:buChar char=""/>
        <a:defRPr sz="2600">
          <a:solidFill>
            <a:srgbClr val="000000"/>
          </a:solidFill>
          <a:latin typeface="+mn-lt"/>
          <a:ea typeface="+mn-ea"/>
          <a:cs typeface="+mn-cs"/>
        </a:defRPr>
      </a:lvl2pPr>
      <a:lvl3pPr marL="1295400" indent="-215900" algn="l" defTabSz="457200"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mn-ea"/>
          <a:cs typeface="+mn-cs"/>
        </a:defRPr>
      </a:lvl3pPr>
      <a:lvl4pPr marL="1727200" indent="-215900" algn="l" defTabSz="457200" rtl="0" eaLnBrk="0" fontAlgn="base" hangingPunct="0">
        <a:lnSpc>
          <a:spcPct val="93000"/>
        </a:lnSpc>
        <a:spcBef>
          <a:spcPct val="0"/>
        </a:spcBef>
        <a:spcAft>
          <a:spcPts val="575"/>
        </a:spcAft>
        <a:buClr>
          <a:srgbClr val="000000"/>
        </a:buClr>
        <a:buSzPct val="75000"/>
        <a:buFont typeface="Symbol" pitchFamily="2" charset="2"/>
        <a:buChar char=""/>
        <a:defRPr sz="2000">
          <a:solidFill>
            <a:srgbClr val="000000"/>
          </a:solidFill>
          <a:latin typeface="+mn-lt"/>
          <a:ea typeface="+mn-ea"/>
          <a:cs typeface="+mn-cs"/>
        </a:defRPr>
      </a:lvl4pPr>
      <a:lvl5pPr marL="2159000" indent="-215900" algn="l" defTabSz="457200"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6571C77-E46A-647E-5AC0-6C3CA661D377}"/>
              </a:ext>
            </a:extLst>
          </p:cNvPr>
          <p:cNvSpPr>
            <a:spLocks noChangeArrowheads="1"/>
          </p:cNvSpPr>
          <p:nvPr/>
        </p:nvSpPr>
        <p:spPr bwMode="auto">
          <a:xfrm>
            <a:off x="849313" y="1265238"/>
            <a:ext cx="83820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r>
              <a:rPr lang="en-US" altLang="el-GR" sz="2800" b="1"/>
              <a:t>       </a:t>
            </a:r>
            <a:r>
              <a:rPr lang="el-GR" altLang="el-GR" sz="2800" b="1"/>
              <a:t>          </a:t>
            </a:r>
            <a:endParaRPr lang="en-US" altLang="el-GR" sz="2800" b="1"/>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r>
              <a:rPr lang="en-US" altLang="el-GR" sz="2800" b="1"/>
              <a:t>   </a:t>
            </a:r>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endParaRPr lang="en-US" altLang="el-GR" sz="2800" b="1"/>
          </a:p>
          <a:p>
            <a:pPr eaLnBrk="1">
              <a:lnSpc>
                <a:spcPct val="93000"/>
              </a:lnSpc>
              <a:buClr>
                <a:srgbClr val="000000"/>
              </a:buClr>
              <a:buSzPct val="45000"/>
              <a:buFont typeface="Wingdings" pitchFamily="2" charset="2"/>
              <a:buNone/>
            </a:pPr>
            <a:endParaRPr lang="en-US" altLang="el-GR" sz="2800" b="1"/>
          </a:p>
        </p:txBody>
      </p:sp>
      <p:pic>
        <p:nvPicPr>
          <p:cNvPr id="14339" name="Picture 2">
            <a:extLst>
              <a:ext uri="{FF2B5EF4-FFF2-40B4-BE49-F238E27FC236}">
                <a16:creationId xmlns:a16="http://schemas.microsoft.com/office/drawing/2014/main" id="{1C4CCD3B-777E-EF15-9C7C-4093E56B4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669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a:extLst>
              <a:ext uri="{FF2B5EF4-FFF2-40B4-BE49-F238E27FC236}">
                <a16:creationId xmlns:a16="http://schemas.microsoft.com/office/drawing/2014/main" id="{89E3CC9D-3558-4C0A-296A-1363D2988292}"/>
              </a:ext>
            </a:extLst>
          </p:cNvPr>
          <p:cNvSpPr txBox="1">
            <a:spLocks noChangeArrowheads="1"/>
          </p:cNvSpPr>
          <p:nvPr/>
        </p:nvSpPr>
        <p:spPr bwMode="auto">
          <a:xfrm>
            <a:off x="849313" y="1112838"/>
            <a:ext cx="8683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14400" eaLnBrk="1" hangingPunct="1"/>
            <a:r>
              <a:rPr lang="el-GR" altLang="el-GR" sz="2000" b="1">
                <a:solidFill>
                  <a:srgbClr val="002060"/>
                </a:solidFill>
                <a:latin typeface="Arial" panose="020B0604020202020204" pitchFamily="34" charset="0"/>
                <a:cs typeface="Arial" panose="020B0604020202020204" pitchFamily="34" charset="0"/>
              </a:rPr>
              <a:t>ΕΘΝΙΚΟ ΚΑΙ ΚΑΠΟΔΙΣΤΡΙΑΚΟ ΠΑΝΕΠΙΣΤΗΜΙΟ ΑΘΗΝΩΝ</a:t>
            </a:r>
          </a:p>
          <a:p>
            <a:pPr algn="ctr" defTabSz="914400" eaLnBrk="1" hangingPunct="1"/>
            <a:r>
              <a:rPr lang="el-GR" altLang="el-GR" sz="2000" b="1">
                <a:solidFill>
                  <a:srgbClr val="002060"/>
                </a:solidFill>
                <a:latin typeface="Arial" panose="020B0604020202020204" pitchFamily="34" charset="0"/>
                <a:cs typeface="Arial" panose="020B0604020202020204" pitchFamily="34" charset="0"/>
              </a:rPr>
              <a:t>ΙΑΤΡΙΚΗ ΣΧΟΛΗ</a:t>
            </a:r>
          </a:p>
          <a:p>
            <a:pPr algn="ctr" defTabSz="914400" eaLnBrk="1" hangingPunct="1"/>
            <a:r>
              <a:rPr lang="en-GB" altLang="el-GR" sz="2000" b="1">
                <a:solidFill>
                  <a:srgbClr val="002060"/>
                </a:solidFill>
                <a:latin typeface="Arial" panose="020B0604020202020204" pitchFamily="34" charset="0"/>
                <a:cs typeface="Arial" panose="020B0604020202020204" pitchFamily="34" charset="0"/>
              </a:rPr>
              <a:t>A</a:t>
            </a:r>
            <a:r>
              <a:rPr lang="el-GR" altLang="el-GR" sz="2000" b="1">
                <a:solidFill>
                  <a:srgbClr val="002060"/>
                </a:solidFill>
                <a:latin typeface="Arial" panose="020B0604020202020204" pitchFamily="34" charset="0"/>
                <a:cs typeface="Arial" panose="020B0604020202020204" pitchFamily="34" charset="0"/>
              </a:rPr>
              <a:t>΄ΠΡΟΠΑΙΔΕΥΤΙΚΗ ΠΑΘΟΛΟΓΙΚΗ ΚΛΙΝΙΚΗ - ΕΝΔΟΚΡΙΝΟΛΟΓΙΚΟ ΤΜΗΜΑ</a:t>
            </a:r>
          </a:p>
        </p:txBody>
      </p:sp>
      <p:sp>
        <p:nvSpPr>
          <p:cNvPr id="6" name="TextBox 5">
            <a:extLst>
              <a:ext uri="{FF2B5EF4-FFF2-40B4-BE49-F238E27FC236}">
                <a16:creationId xmlns:a16="http://schemas.microsoft.com/office/drawing/2014/main" id="{0C59E001-52C8-401D-3ECE-0B7CF4EB921D}"/>
              </a:ext>
            </a:extLst>
          </p:cNvPr>
          <p:cNvSpPr txBox="1"/>
          <p:nvPr/>
        </p:nvSpPr>
        <p:spPr>
          <a:xfrm>
            <a:off x="1077913" y="5621338"/>
            <a:ext cx="8061325" cy="923925"/>
          </a:xfrm>
          <a:prstGeom prst="rect">
            <a:avLst/>
          </a:prstGeom>
          <a:solidFill>
            <a:schemeClr val="bg1">
              <a:lumMod val="95000"/>
            </a:schemeClr>
          </a:solidFill>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14400" eaLnBrk="1" hangingPunct="1"/>
            <a:r>
              <a:rPr lang="en-US" altLang="el-GR" sz="1800" b="1" dirty="0">
                <a:solidFill>
                  <a:srgbClr val="002060"/>
                </a:solidFill>
                <a:latin typeface="Arial" panose="020B0604020202020204" pitchFamily="34" charset="0"/>
                <a:ea typeface="msgothic" charset="0"/>
              </a:rPr>
              <a:t>E</a:t>
            </a:r>
            <a:r>
              <a:rPr lang="el-GR" altLang="el-GR" sz="1800" b="1" dirty="0" err="1">
                <a:solidFill>
                  <a:srgbClr val="002060"/>
                </a:solidFill>
                <a:latin typeface="Arial" panose="020B0604020202020204" pitchFamily="34" charset="0"/>
                <a:ea typeface="msgothic" charset="0"/>
              </a:rPr>
              <a:t>ύα</a:t>
            </a:r>
            <a:r>
              <a:rPr lang="el-GR" altLang="el-GR" sz="1800" b="1" dirty="0">
                <a:solidFill>
                  <a:srgbClr val="002060"/>
                </a:solidFill>
                <a:latin typeface="Arial" panose="020B0604020202020204" pitchFamily="34" charset="0"/>
                <a:ea typeface="msgothic" charset="0"/>
              </a:rPr>
              <a:t> Κασσή</a:t>
            </a:r>
          </a:p>
          <a:p>
            <a:pPr algn="ctr" defTabSz="914400" eaLnBrk="1" hangingPunct="1"/>
            <a:r>
              <a:rPr lang="el-GR" altLang="el-GR" sz="1800" b="1" dirty="0">
                <a:solidFill>
                  <a:srgbClr val="002060"/>
                </a:solidFill>
                <a:latin typeface="Arial" panose="020B0604020202020204" pitchFamily="34" charset="0"/>
                <a:ea typeface="msgothic" charset="0"/>
              </a:rPr>
              <a:t>Ενδοκρινολόγος </a:t>
            </a:r>
          </a:p>
          <a:p>
            <a:pPr algn="ctr" defTabSz="914400" eaLnBrk="1" hangingPunct="1"/>
            <a:r>
              <a:rPr lang="el-GR" altLang="el-GR" sz="1800" b="1" dirty="0">
                <a:solidFill>
                  <a:srgbClr val="002060"/>
                </a:solidFill>
                <a:latin typeface="Arial" panose="020B0604020202020204" pitchFamily="34" charset="0"/>
                <a:ea typeface="msgothic" charset="0"/>
              </a:rPr>
              <a:t>Καθηγήτρια  Ενδοκρινολογίας</a:t>
            </a:r>
            <a:r>
              <a:rPr lang="en-US" altLang="el-GR" sz="1800" b="1" dirty="0">
                <a:solidFill>
                  <a:srgbClr val="002060"/>
                </a:solidFill>
                <a:latin typeface="Arial" panose="020B0604020202020204" pitchFamily="34" charset="0"/>
                <a:ea typeface="msgothic" charset="0"/>
              </a:rPr>
              <a:t>-</a:t>
            </a:r>
            <a:r>
              <a:rPr lang="el-GR" altLang="el-GR" sz="1800" b="1" dirty="0">
                <a:solidFill>
                  <a:srgbClr val="002060"/>
                </a:solidFill>
                <a:latin typeface="Arial" panose="020B0604020202020204" pitchFamily="34" charset="0"/>
                <a:ea typeface="msgothic" charset="0"/>
              </a:rPr>
              <a:t> Βιοχημείας, Ιατρική Σχολή, ΕΚΠΑ </a:t>
            </a:r>
            <a:endParaRPr lang="el-GR" altLang="el-GR" sz="1800" b="1" dirty="0">
              <a:solidFill>
                <a:srgbClr val="FF0000"/>
              </a:solidFill>
              <a:latin typeface="Arial" panose="020B0604020202020204" pitchFamily="34" charset="0"/>
              <a:ea typeface="msgothic" charset="0"/>
            </a:endParaRPr>
          </a:p>
        </p:txBody>
      </p:sp>
      <p:sp>
        <p:nvSpPr>
          <p:cNvPr id="9" name="Τίτλος 1">
            <a:extLst>
              <a:ext uri="{FF2B5EF4-FFF2-40B4-BE49-F238E27FC236}">
                <a16:creationId xmlns:a16="http://schemas.microsoft.com/office/drawing/2014/main" id="{22DB50A1-4CB2-6584-ABCE-65510B0EA9B3}"/>
              </a:ext>
            </a:extLst>
          </p:cNvPr>
          <p:cNvSpPr txBox="1">
            <a:spLocks/>
          </p:cNvSpPr>
          <p:nvPr/>
        </p:nvSpPr>
        <p:spPr>
          <a:xfrm>
            <a:off x="239713" y="3094038"/>
            <a:ext cx="9840912" cy="1828800"/>
          </a:xfrm>
          <a:prstGeom prst="rect">
            <a:avLst/>
          </a:prstGeom>
          <a:solidFill>
            <a:srgbClr val="002060"/>
          </a:solidFill>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14400" eaLnBrk="1" hangingPunct="1"/>
            <a:r>
              <a:rPr lang="el-GR" altLang="el-GR" sz="3600" b="1">
                <a:solidFill>
                  <a:srgbClr val="FFFF00"/>
                </a:solidFill>
                <a:latin typeface="Arial" panose="020B0604020202020204" pitchFamily="34" charset="0"/>
                <a:ea typeface="msgothic" charset="0"/>
              </a:rPr>
              <a:t>	</a:t>
            </a:r>
            <a:endParaRPr lang="en-US" altLang="el-GR" sz="3600" b="1">
              <a:solidFill>
                <a:srgbClr val="FFFF00"/>
              </a:solidFill>
              <a:latin typeface="Arial" panose="020B0604020202020204" pitchFamily="34" charset="0"/>
              <a:ea typeface="msgothic" charset="0"/>
            </a:endParaRPr>
          </a:p>
          <a:p>
            <a:pPr algn="ctr" defTabSz="914400" eaLnBrk="1" hangingPunct="1"/>
            <a:r>
              <a:rPr lang="el-GR" altLang="el-GR" sz="3600" b="1">
                <a:solidFill>
                  <a:srgbClr val="FFFF00"/>
                </a:solidFill>
                <a:latin typeface="Arial" panose="020B0604020202020204" pitchFamily="34" charset="0"/>
                <a:ea typeface="msgothic" charset="0"/>
              </a:rPr>
              <a:t>Βιοδείκτες Ηπατικής Ίνωσης</a:t>
            </a:r>
            <a:br>
              <a:rPr lang="en-GB" altLang="el-GR" sz="3600" b="1">
                <a:solidFill>
                  <a:srgbClr val="FFFF00"/>
                </a:solidFill>
                <a:latin typeface="Arial" panose="020B0604020202020204" pitchFamily="34" charset="0"/>
                <a:ea typeface="msgothic" charset="0"/>
              </a:rPr>
            </a:br>
            <a:endParaRPr lang="el-GR" altLang="el-GR" sz="3600" b="1">
              <a:solidFill>
                <a:srgbClr val="FFFF00"/>
              </a:solidFill>
              <a:latin typeface="Arial" panose="020B0604020202020204" pitchFamily="34" charset="0"/>
              <a:ea typeface="msgothic"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BFA72989-A9E4-44C3-A661-6F04D1EAC605}"/>
              </a:ext>
            </a:extLst>
          </p:cNvPr>
          <p:cNvSpPr/>
          <p:nvPr/>
        </p:nvSpPr>
        <p:spPr>
          <a:xfrm>
            <a:off x="1687512" y="579437"/>
            <a:ext cx="7010400" cy="6096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Ηπατική ίνωση</a:t>
            </a:r>
            <a:endParaRPr sz="3200" dirty="0">
              <a:latin typeface="Calibri" panose="020F0502020204030204" pitchFamily="34" charset="0"/>
              <a:cs typeface="Calibri" panose="020F0502020204030204" pitchFamily="34" charset="0"/>
            </a:endParaRPr>
          </a:p>
        </p:txBody>
      </p:sp>
      <p:sp>
        <p:nvSpPr>
          <p:cNvPr id="9" name="12 - Ορθογώνιο">
            <a:extLst>
              <a:ext uri="{FF2B5EF4-FFF2-40B4-BE49-F238E27FC236}">
                <a16:creationId xmlns:a16="http://schemas.microsoft.com/office/drawing/2014/main" id="{E4DF5957-EF47-FD14-AAFD-DB044D581A55}"/>
              </a:ext>
            </a:extLst>
          </p:cNvPr>
          <p:cNvSpPr/>
          <p:nvPr/>
        </p:nvSpPr>
        <p:spPr>
          <a:xfrm>
            <a:off x="239712" y="4999037"/>
            <a:ext cx="9448801" cy="2086937"/>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Η χρόνια ηπατική νόσος μεταπίπτει σε κίρρωση αργά και </a:t>
            </a:r>
            <a:r>
              <a:rPr lang="el-GR" altLang="el-GR" sz="1800" dirty="0" err="1">
                <a:latin typeface="Calibri" panose="020F0502020204030204" pitchFamily="34" charset="0"/>
              </a:rPr>
              <a:t>ασυμπτωματικά</a:t>
            </a:r>
            <a:r>
              <a:rPr lang="el-GR" altLang="el-GR" sz="1800" dirty="0">
                <a:latin typeface="Calibri" panose="020F0502020204030204" pitchFamily="34" charset="0"/>
              </a:rPr>
              <a:t> κι έτσι η νόσος σπάνια διαγιγνώσκεται στα πρώτα στάδια της ηπατικής </a:t>
            </a:r>
            <a:r>
              <a:rPr lang="el-GR" altLang="el-GR" sz="1800" dirty="0" err="1">
                <a:latin typeface="Calibri" panose="020F0502020204030204" pitchFamily="34" charset="0"/>
              </a:rPr>
              <a:t>ίνωσης</a:t>
            </a:r>
            <a:r>
              <a:rPr lang="el-GR" altLang="el-GR" sz="1800" dirty="0">
                <a:latin typeface="Calibri" panose="020F0502020204030204" pitchFamily="34" charset="0"/>
              </a:rPr>
              <a:t> (20-40% σε διάστημα 3-6 ετών</a:t>
            </a:r>
            <a:r>
              <a:rPr lang="en-US" altLang="el-GR" sz="1800" dirty="0">
                <a:latin typeface="Calibri" panose="020F0502020204030204" pitchFamily="34" charset="0"/>
              </a:rPr>
              <a:t>)</a:t>
            </a:r>
            <a:r>
              <a:rPr lang="el-GR" altLang="el-GR" sz="1800" dirty="0">
                <a:latin typeface="Calibri" panose="020F0502020204030204" pitchFamily="34" charset="0"/>
              </a:rPr>
              <a:t>.</a:t>
            </a:r>
          </a:p>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Με δεδομένο </a:t>
            </a:r>
            <a:r>
              <a:rPr lang="el-GR" altLang="el-GR" sz="1800" dirty="0" err="1">
                <a:latin typeface="Calibri" panose="020F0502020204030204" pitchFamily="34" charset="0"/>
              </a:rPr>
              <a:t>οτι</a:t>
            </a:r>
            <a:r>
              <a:rPr lang="el-GR" altLang="el-GR" sz="1800" dirty="0">
                <a:latin typeface="Calibri" panose="020F0502020204030204" pitchFamily="34" charset="0"/>
              </a:rPr>
              <a:t> η θνητότητα αυξάνει εκθετικά μόλις αναπτυχθεί κίρρωση, ιδανικά θα πρέπει η διάγνωση να γίνεται νωρίς (εξαπλασιάζεται στην κίρρωση σε σχέση με την ήπια </a:t>
            </a:r>
            <a:r>
              <a:rPr lang="el-GR" altLang="el-GR" sz="1800" dirty="0" err="1">
                <a:latin typeface="Calibri" panose="020F0502020204030204" pitchFamily="34" charset="0"/>
              </a:rPr>
              <a:t>ίνωση</a:t>
            </a:r>
            <a:r>
              <a:rPr lang="en-US" altLang="el-GR" sz="1800" dirty="0">
                <a:latin typeface="Calibri" panose="020F0502020204030204" pitchFamily="34" charset="0"/>
              </a:rPr>
              <a:t>)</a:t>
            </a:r>
            <a:r>
              <a:rPr lang="el-GR" altLang="el-GR" sz="1800" dirty="0">
                <a:latin typeface="Calibri" panose="020F0502020204030204" pitchFamily="34" charset="0"/>
              </a:rPr>
              <a:t>.</a:t>
            </a:r>
          </a:p>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Δε γνωρίζουμε σε </a:t>
            </a:r>
            <a:r>
              <a:rPr lang="el-GR" altLang="el-GR" sz="1800" dirty="0" err="1">
                <a:latin typeface="Calibri" panose="020F0502020204030204" pitchFamily="34" charset="0"/>
              </a:rPr>
              <a:t>ποιό</a:t>
            </a:r>
            <a:r>
              <a:rPr lang="el-GR" altLang="el-GR" sz="1800" dirty="0">
                <a:latin typeface="Calibri" panose="020F0502020204030204" pitchFamily="34" charset="0"/>
              </a:rPr>
              <a:t> </a:t>
            </a:r>
            <a:r>
              <a:rPr lang="el-GR" altLang="el-GR" sz="1800" dirty="0" err="1">
                <a:latin typeface="Calibri" panose="020F0502020204030204" pitchFamily="34" charset="0"/>
              </a:rPr>
              <a:t>ακριβ</a:t>
            </a:r>
            <a:r>
              <a:rPr lang="en-US" altLang="el-GR" sz="1800" dirty="0" err="1">
                <a:latin typeface="Calibri" panose="020F0502020204030204" pitchFamily="34" charset="0"/>
              </a:rPr>
              <a:t>ώ</a:t>
            </a:r>
            <a:r>
              <a:rPr lang="el-GR" altLang="el-GR" sz="1800" dirty="0">
                <a:latin typeface="Calibri" panose="020F0502020204030204" pitchFamily="34" charset="0"/>
              </a:rPr>
              <a:t>ς στάδιο της </a:t>
            </a:r>
            <a:r>
              <a:rPr lang="el-GR" altLang="el-GR" sz="1800" dirty="0" err="1">
                <a:latin typeface="Calibri" panose="020F0502020204030204" pitchFamily="34" charset="0"/>
              </a:rPr>
              <a:t>ίνωσης</a:t>
            </a:r>
            <a:r>
              <a:rPr lang="el-GR" altLang="el-GR" sz="1800" dirty="0">
                <a:latin typeface="Calibri" panose="020F0502020204030204" pitchFamily="34" charset="0"/>
              </a:rPr>
              <a:t> οι βλάβες μπορεί να είναι αντιστρεπτές, άρα καλύτερα να διαγιγνώσκεται στα πρώτα στάδια  </a:t>
            </a:r>
          </a:p>
        </p:txBody>
      </p:sp>
      <p:pic>
        <p:nvPicPr>
          <p:cNvPr id="22534" name="Picture 9">
            <a:extLst>
              <a:ext uri="{FF2B5EF4-FFF2-40B4-BE49-F238E27FC236}">
                <a16:creationId xmlns:a16="http://schemas.microsoft.com/office/drawing/2014/main" id="{95A11EA1-C022-678B-C6A6-A94C28847D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1493838"/>
            <a:ext cx="65801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 Ορθογώνιο">
            <a:extLst>
              <a:ext uri="{FF2B5EF4-FFF2-40B4-BE49-F238E27FC236}">
                <a16:creationId xmlns:a16="http://schemas.microsoft.com/office/drawing/2014/main" id="{B01D4871-EB5F-79D9-FAC6-4DB0059583DD}"/>
              </a:ext>
            </a:extLst>
          </p:cNvPr>
          <p:cNvSpPr/>
          <p:nvPr/>
        </p:nvSpPr>
        <p:spPr>
          <a:xfrm>
            <a:off x="392112" y="4389437"/>
            <a:ext cx="9448800" cy="294163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p>
            <a:pPr algn="ctr" hangingPunct="0">
              <a:lnSpc>
                <a:spcPct val="150000"/>
              </a:lnSpc>
              <a:buClr>
                <a:srgbClr val="000000"/>
              </a:buClr>
              <a:buSzPct val="45000"/>
              <a:buFont typeface="Wingdings" pitchFamily="-101" charset="2"/>
              <a:buNone/>
              <a:defRPr/>
            </a:pPr>
            <a:endParaRPr lang="el-GR" sz="2200" dirty="0">
              <a:latin typeface="Times New Roman" pitchFamily="-101" charset="0"/>
              <a:ea typeface="+mn-ea"/>
            </a:endParaRPr>
          </a:p>
        </p:txBody>
      </p:sp>
      <p:sp>
        <p:nvSpPr>
          <p:cNvPr id="8" name="Διαφορική Διάγνωση Υπασβεστιαιμίας">
            <a:extLst>
              <a:ext uri="{FF2B5EF4-FFF2-40B4-BE49-F238E27FC236}">
                <a16:creationId xmlns:a16="http://schemas.microsoft.com/office/drawing/2014/main" id="{F575114E-AC10-214E-7B40-C91D120CAC4E}"/>
              </a:ext>
            </a:extLst>
          </p:cNvPr>
          <p:cNvSpPr/>
          <p:nvPr/>
        </p:nvSpPr>
        <p:spPr>
          <a:xfrm>
            <a:off x="1611312" y="274637"/>
            <a:ext cx="7391261" cy="6556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endParaRPr sz="3200" dirty="0">
              <a:latin typeface="Calibri" panose="020F0502020204030204" pitchFamily="34" charset="0"/>
              <a:cs typeface="Calibri" panose="020F0502020204030204" pitchFamily="34" charset="0"/>
            </a:endParaRPr>
          </a:p>
        </p:txBody>
      </p:sp>
      <p:sp>
        <p:nvSpPr>
          <p:cNvPr id="24582" name="object 2">
            <a:extLst>
              <a:ext uri="{FF2B5EF4-FFF2-40B4-BE49-F238E27FC236}">
                <a16:creationId xmlns:a16="http://schemas.microsoft.com/office/drawing/2014/main" id="{EA53A002-513E-06FB-EFA8-2A65F9935CBE}"/>
              </a:ext>
            </a:extLst>
          </p:cNvPr>
          <p:cNvSpPr txBox="1">
            <a:spLocks noChangeArrowheads="1"/>
          </p:cNvSpPr>
          <p:nvPr/>
        </p:nvSpPr>
        <p:spPr bwMode="auto">
          <a:xfrm>
            <a:off x="468313" y="884238"/>
            <a:ext cx="10287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7640"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l-GR" altLang="el-GR" sz="2000" dirty="0">
                <a:latin typeface="Calibri" panose="020F0502020204030204" pitchFamily="34" charset="0"/>
              </a:rPr>
              <a:t>Η βιοψία ήπατος είναι ο καλύτερος διαθέσιμος τρόπος</a:t>
            </a:r>
            <a:r>
              <a:rPr lang="en-US" altLang="el-GR" sz="2000" dirty="0">
                <a:latin typeface="Calibri" panose="020F0502020204030204" pitchFamily="34" charset="0"/>
              </a:rPr>
              <a:t> </a:t>
            </a:r>
            <a:r>
              <a:rPr lang="el-GR" altLang="el-GR" sz="2000" dirty="0">
                <a:latin typeface="Calibri" panose="020F0502020204030204" pitchFamily="34" charset="0"/>
              </a:rPr>
              <a:t>για την εκτίμηση της ηπατικής</a:t>
            </a:r>
          </a:p>
          <a:p>
            <a:pPr eaLnBrk="1" hangingPunct="1">
              <a:spcBef>
                <a:spcPts val="1325"/>
              </a:spcBef>
            </a:pPr>
            <a:r>
              <a:rPr lang="el-GR" altLang="el-GR" sz="2000" dirty="0">
                <a:latin typeface="Calibri" panose="020F0502020204030204" pitchFamily="34" charset="0"/>
              </a:rPr>
              <a:t> </a:t>
            </a:r>
            <a:r>
              <a:rPr lang="el-GR" altLang="el-GR" sz="2000" dirty="0" err="1">
                <a:latin typeface="Calibri" panose="020F0502020204030204" pitchFamily="34" charset="0"/>
              </a:rPr>
              <a:t>ίνωσης</a:t>
            </a:r>
            <a:endParaRPr lang="el-GR" altLang="el-GR" sz="2000" dirty="0">
              <a:latin typeface="Calibri" panose="020F0502020204030204" pitchFamily="34"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r>
              <a:rPr lang="el-GR" altLang="el-GR" sz="2000" b="1" dirty="0">
                <a:latin typeface="Calibri" panose="020F0502020204030204" pitchFamily="34" charset="0"/>
                <a:cs typeface="Times New Roman" panose="02020603050405020304" pitchFamily="18" charset="0"/>
              </a:rPr>
              <a:t>Κατά </a:t>
            </a:r>
            <a:endParaRPr lang="en-US" altLang="el-GR" sz="2000" dirty="0">
              <a:latin typeface="Calibri" panose="020F0502020204030204" pitchFamily="34" charset="0"/>
              <a:cs typeface="Times New Roman" panose="02020603050405020304" pitchFamily="18" charset="0"/>
            </a:endParaRPr>
          </a:p>
          <a:p>
            <a:pPr eaLnBrk="1" hangingPunct="1">
              <a:lnSpc>
                <a:spcPct val="110000"/>
              </a:lnSpc>
              <a:buClr>
                <a:schemeClr val="tx1"/>
              </a:buClr>
              <a:buFont typeface="Arial" panose="020B0604020202020204" pitchFamily="34" charset="0"/>
              <a:buChar char="•"/>
            </a:pPr>
            <a:r>
              <a:rPr lang="el-GR" altLang="el-GR" sz="2000" dirty="0">
                <a:latin typeface="Calibri" panose="020F0502020204030204" pitchFamily="34" charset="0"/>
              </a:rPr>
              <a:t>     </a:t>
            </a:r>
            <a:r>
              <a:rPr lang="en-US" altLang="el-GR" sz="2000" dirty="0">
                <a:latin typeface="Calibri" panose="020F0502020204030204" pitchFamily="34" charset="0"/>
              </a:rPr>
              <a:t>E</a:t>
            </a:r>
            <a:r>
              <a:rPr lang="el-GR" altLang="el-GR" sz="2000" dirty="0" err="1">
                <a:latin typeface="Calibri" panose="020F0502020204030204" pitchFamily="34" charset="0"/>
              </a:rPr>
              <a:t>πεμβατική</a:t>
            </a:r>
            <a:r>
              <a:rPr lang="el-GR" altLang="el-GR" sz="2000" dirty="0">
                <a:latin typeface="Calibri" panose="020F0502020204030204" pitchFamily="34" charset="0"/>
              </a:rPr>
              <a:t> μέθοδος με σπάνιες αλλά σοβαρές επιπλοκές  (0.3%  αιμορραγία,  </a:t>
            </a:r>
          </a:p>
          <a:p>
            <a:pPr eaLnBrk="1" hangingPunct="1">
              <a:lnSpc>
                <a:spcPct val="110000"/>
              </a:lnSpc>
              <a:buClr>
                <a:schemeClr val="tx1"/>
              </a:buClr>
            </a:pPr>
            <a:r>
              <a:rPr lang="el-GR" altLang="el-GR" sz="2000" dirty="0">
                <a:latin typeface="Calibri" panose="020F0502020204030204" pitchFamily="34" charset="0"/>
              </a:rPr>
              <a:t>        πνευμοθώρακας, τρώση χοληδόχου κύστης)-  Θνητότητα ~ 0.01%</a:t>
            </a:r>
            <a:endParaRPr lang="en-US" altLang="el-GR" sz="2000" dirty="0">
              <a:latin typeface="Calibri" panose="020F0502020204030204" pitchFamily="34" charset="0"/>
            </a:endParaRPr>
          </a:p>
          <a:p>
            <a:pPr eaLnBrk="1" hangingPunct="1">
              <a:lnSpc>
                <a:spcPct val="110000"/>
              </a:lnSpc>
              <a:buClr>
                <a:schemeClr val="tx1"/>
              </a:buClr>
              <a:buFont typeface="Arial" panose="020B0604020202020204" pitchFamily="34" charset="0"/>
              <a:buChar char="•"/>
            </a:pPr>
            <a:r>
              <a:rPr lang="el-GR" altLang="el-GR" sz="2000" dirty="0">
                <a:latin typeface="Calibri" panose="020F0502020204030204" pitchFamily="34" charset="0"/>
              </a:rPr>
              <a:t>     Σφάλμα λόγω δειγματοληψίας (αντιπροσωπεύει μόνο το 1/50.000- 1/65.000 του </a:t>
            </a:r>
          </a:p>
          <a:p>
            <a:pPr eaLnBrk="1" hangingPunct="1">
              <a:lnSpc>
                <a:spcPct val="110000"/>
              </a:lnSpc>
              <a:buClr>
                <a:schemeClr val="tx1"/>
              </a:buClr>
            </a:pPr>
            <a:r>
              <a:rPr lang="el-GR" altLang="el-GR" sz="2000" dirty="0">
                <a:latin typeface="Calibri" panose="020F0502020204030204" pitchFamily="34" charset="0"/>
              </a:rPr>
              <a:t>      ηπατικού παρεγχύματος)</a:t>
            </a:r>
          </a:p>
          <a:p>
            <a:pPr eaLnBrk="1" hangingPunct="1">
              <a:lnSpc>
                <a:spcPct val="110000"/>
              </a:lnSpc>
              <a:buClr>
                <a:schemeClr val="tx1"/>
              </a:buClr>
              <a:buFont typeface="Arial" panose="020B0604020202020204" pitchFamily="34" charset="0"/>
              <a:buChar char="•"/>
            </a:pPr>
            <a:r>
              <a:rPr lang="el-GR" altLang="el-GR" sz="2000" dirty="0">
                <a:latin typeface="Calibri" panose="020F0502020204030204" pitchFamily="34" charset="0"/>
              </a:rPr>
              <a:t>     Διαφορές μεταξύ των παρατηρητών (Ι</a:t>
            </a:r>
            <a:r>
              <a:rPr lang="en-US" altLang="el-GR" sz="2000" dirty="0" err="1">
                <a:latin typeface="Calibri" panose="020F0502020204030204" pitchFamily="34" charset="0"/>
              </a:rPr>
              <a:t>ntra</a:t>
            </a:r>
            <a:r>
              <a:rPr lang="en-US" altLang="el-GR" sz="2000" dirty="0">
                <a:latin typeface="Calibri" panose="020F0502020204030204" pitchFamily="34" charset="0"/>
              </a:rPr>
              <a:t>-Inter</a:t>
            </a:r>
            <a:r>
              <a:rPr lang="el-GR" altLang="el-GR" sz="2000" dirty="0">
                <a:latin typeface="Calibri" panose="020F0502020204030204" pitchFamily="34" charset="0"/>
              </a:rPr>
              <a:t>-</a:t>
            </a:r>
            <a:r>
              <a:rPr lang="en-US" altLang="el-GR" sz="2000" dirty="0">
                <a:latin typeface="Calibri" panose="020F0502020204030204" pitchFamily="34" charset="0"/>
              </a:rPr>
              <a:t>observer variability</a:t>
            </a:r>
            <a:r>
              <a:rPr lang="el-GR" altLang="el-GR" sz="2000" dirty="0">
                <a:latin typeface="Calibri" panose="020F0502020204030204" pitchFamily="34" charset="0"/>
              </a:rPr>
              <a:t>)</a:t>
            </a:r>
            <a:r>
              <a:rPr lang="en-US" altLang="el-GR" sz="2000" dirty="0">
                <a:latin typeface="Calibri" panose="020F0502020204030204" pitchFamily="34" charset="0"/>
              </a:rPr>
              <a:t> </a:t>
            </a:r>
            <a:r>
              <a:rPr lang="el-GR" altLang="el-GR" sz="2000" dirty="0">
                <a:latin typeface="Calibri" panose="020F0502020204030204" pitchFamily="34" charset="0"/>
              </a:rPr>
              <a:t>ειδικά σε </a:t>
            </a:r>
            <a:r>
              <a:rPr lang="en-US" altLang="el-GR" sz="2000" dirty="0">
                <a:latin typeface="Calibri" panose="020F0502020204030204" pitchFamily="34" charset="0"/>
              </a:rPr>
              <a:t>NAFLD</a:t>
            </a:r>
            <a:endParaRPr lang="el-GR" altLang="el-GR" sz="2000" dirty="0">
              <a:latin typeface="Calibri" panose="020F0502020204030204" pitchFamily="34" charset="0"/>
            </a:endParaRPr>
          </a:p>
          <a:p>
            <a:pPr eaLnBrk="1" hangingPunct="1">
              <a:lnSpc>
                <a:spcPct val="110000"/>
              </a:lnSpc>
              <a:buClr>
                <a:schemeClr val="tx1"/>
              </a:buClr>
              <a:buFont typeface="Arial" panose="020B0604020202020204" pitchFamily="34" charset="0"/>
              <a:buChar char="•"/>
            </a:pPr>
            <a:r>
              <a:rPr lang="el-GR" altLang="el-GR" sz="2000" dirty="0">
                <a:latin typeface="Calibri" panose="020F0502020204030204" pitchFamily="34" charset="0"/>
              </a:rPr>
              <a:t>     Κόστος λόγω νοσηλείας μιας ημέρας</a:t>
            </a:r>
          </a:p>
          <a:p>
            <a:pPr eaLnBrk="1" hangingPunct="1">
              <a:buFont typeface="Arial" panose="020B0604020202020204" pitchFamily="34" charset="0"/>
              <a:buChar char="•"/>
            </a:pPr>
            <a:endParaRPr lang="en-US" altLang="el-GR" sz="2300" dirty="0">
              <a:latin typeface="Carlito" charset="0"/>
            </a:endParaRPr>
          </a:p>
        </p:txBody>
      </p:sp>
      <p:sp>
        <p:nvSpPr>
          <p:cNvPr id="14" name="12 - Ορθογώνιο">
            <a:extLst>
              <a:ext uri="{FF2B5EF4-FFF2-40B4-BE49-F238E27FC236}">
                <a16:creationId xmlns:a16="http://schemas.microsoft.com/office/drawing/2014/main" id="{27EDBBDD-6257-E8C0-6972-D44375E2C87B}"/>
              </a:ext>
            </a:extLst>
          </p:cNvPr>
          <p:cNvSpPr/>
          <p:nvPr/>
        </p:nvSpPr>
        <p:spPr>
          <a:xfrm>
            <a:off x="468312" y="2103437"/>
            <a:ext cx="9372600" cy="215362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n-US" altLang="el-GR" sz="2000" b="1">
                <a:latin typeface="Calibri" panose="020F0502020204030204" pitchFamily="34" charset="0"/>
              </a:rPr>
              <a:t>Υπέρ</a:t>
            </a:r>
            <a:endParaRPr lang="en-US" altLang="el-GR" sz="2000">
              <a:latin typeface="Calibri" panose="020F0502020204030204" pitchFamily="34" charset="0"/>
            </a:endParaRPr>
          </a:p>
          <a:p>
            <a:pPr eaLnBrk="1" hangingPunct="1">
              <a:spcBef>
                <a:spcPts val="1025"/>
              </a:spcBef>
              <a:buFont typeface="Arial" panose="020B0604020202020204" pitchFamily="34" charset="0"/>
              <a:buChar char="•"/>
            </a:pPr>
            <a:r>
              <a:rPr lang="en-US" altLang="el-GR" sz="2000">
                <a:latin typeface="Calibri" panose="020F0502020204030204" pitchFamily="34" charset="0"/>
              </a:rPr>
              <a:t>Διαγνωστικό εργαλείο στις ηπατικές νόσους</a:t>
            </a:r>
          </a:p>
          <a:p>
            <a:pPr eaLnBrk="1" hangingPunct="1">
              <a:spcBef>
                <a:spcPts val="963"/>
              </a:spcBef>
              <a:buFont typeface="Arial" panose="020B0604020202020204" pitchFamily="34" charset="0"/>
              <a:buChar char="•"/>
            </a:pPr>
            <a:r>
              <a:rPr lang="en-US" altLang="el-GR" sz="2000">
                <a:latin typeface="Calibri" panose="020F0502020204030204" pitchFamily="34" charset="0"/>
              </a:rPr>
              <a:t>Μέθοδος αναφοράς για διάγνωση, </a:t>
            </a:r>
            <a:r>
              <a:rPr lang="en-US" altLang="el-GR" sz="2000" b="1">
                <a:latin typeface="Calibri" panose="020F0502020204030204" pitchFamily="34" charset="0"/>
              </a:rPr>
              <a:t>Grading and Staging</a:t>
            </a:r>
            <a:endParaRPr lang="en-US" altLang="el-GR" sz="2000">
              <a:latin typeface="Calibri" panose="020F0502020204030204" pitchFamily="34" charset="0"/>
            </a:endParaRPr>
          </a:p>
          <a:p>
            <a:pPr eaLnBrk="1" hangingPunct="1">
              <a:spcBef>
                <a:spcPts val="963"/>
              </a:spcBef>
              <a:buFont typeface="Arial" panose="020B0604020202020204" pitchFamily="34" charset="0"/>
              <a:buChar char="•"/>
            </a:pPr>
            <a:r>
              <a:rPr lang="en-US" altLang="el-GR" sz="2000">
                <a:latin typeface="Calibri" panose="020F0502020204030204" pitchFamily="34" charset="0"/>
              </a:rPr>
              <a:t>Εκτίμηση της πορείας νόσου και της ανταπόκρισης στη θεραπεία</a:t>
            </a:r>
            <a:endParaRPr lang="el-GR" altLang="el-GR" sz="2000">
              <a:latin typeface="Calibri" panose="020F0502020204030204" pitchFamily="34" charset="0"/>
            </a:endParaRPr>
          </a:p>
          <a:p>
            <a:pPr eaLnBrk="1" hangingPunct="1">
              <a:spcBef>
                <a:spcPts val="963"/>
              </a:spcBef>
              <a:buFont typeface="Arial" panose="020B0604020202020204" pitchFamily="34" charset="0"/>
              <a:buChar char="•"/>
            </a:pPr>
            <a:endParaRPr lang="el-GR" altLang="el-GR" sz="2000">
              <a:latin typeface="Calibri" panose="020F0502020204030204" pitchFamily="34" charset="0"/>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162F-C16E-1983-1267-1D7BBCF01410}"/>
            </a:ext>
          </a:extLst>
        </p:cNvPr>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F1030B6D-95D7-4CEA-2EA3-E97955C77A99}"/>
              </a:ext>
            </a:extLst>
          </p:cNvPr>
          <p:cNvSpPr/>
          <p:nvPr/>
        </p:nvSpPr>
        <p:spPr>
          <a:xfrm>
            <a:off x="1611312" y="274637"/>
            <a:ext cx="7391261" cy="6556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endParaRPr sz="3200" dirty="0">
              <a:latin typeface="Calibri" panose="020F0502020204030204" pitchFamily="34" charset="0"/>
              <a:cs typeface="Calibri" panose="020F0502020204030204" pitchFamily="34" charset="0"/>
            </a:endParaRPr>
          </a:p>
        </p:txBody>
      </p:sp>
      <p:sp>
        <p:nvSpPr>
          <p:cNvPr id="14" name="12 - Ορθογώνιο">
            <a:extLst>
              <a:ext uri="{FF2B5EF4-FFF2-40B4-BE49-F238E27FC236}">
                <a16:creationId xmlns:a16="http://schemas.microsoft.com/office/drawing/2014/main" id="{CEE7FBF2-1CFB-FABC-F5F2-5C5C08AEB94A}"/>
              </a:ext>
            </a:extLst>
          </p:cNvPr>
          <p:cNvSpPr/>
          <p:nvPr/>
        </p:nvSpPr>
        <p:spPr>
          <a:xfrm>
            <a:off x="468312" y="2103437"/>
            <a:ext cx="9372600" cy="215362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n-US" altLang="el-GR" sz="2000" b="1">
                <a:latin typeface="Calibri" panose="020F0502020204030204" pitchFamily="34" charset="0"/>
              </a:rPr>
              <a:t>Υπέρ</a:t>
            </a:r>
            <a:endParaRPr lang="en-US" altLang="el-GR" sz="2000">
              <a:latin typeface="Calibri" panose="020F0502020204030204" pitchFamily="34" charset="0"/>
            </a:endParaRPr>
          </a:p>
          <a:p>
            <a:pPr eaLnBrk="1" hangingPunct="1">
              <a:spcBef>
                <a:spcPts val="1025"/>
              </a:spcBef>
              <a:buFont typeface="Arial" panose="020B0604020202020204" pitchFamily="34" charset="0"/>
              <a:buChar char="•"/>
            </a:pPr>
            <a:r>
              <a:rPr lang="en-US" altLang="el-GR" sz="2000">
                <a:latin typeface="Calibri" panose="020F0502020204030204" pitchFamily="34" charset="0"/>
              </a:rPr>
              <a:t>Διαγνωστικό εργαλείο στις ηπατικές νόσους</a:t>
            </a:r>
          </a:p>
          <a:p>
            <a:pPr eaLnBrk="1" hangingPunct="1">
              <a:spcBef>
                <a:spcPts val="963"/>
              </a:spcBef>
              <a:buFont typeface="Arial" panose="020B0604020202020204" pitchFamily="34" charset="0"/>
              <a:buChar char="•"/>
            </a:pPr>
            <a:r>
              <a:rPr lang="en-US" altLang="el-GR" sz="2000">
                <a:latin typeface="Calibri" panose="020F0502020204030204" pitchFamily="34" charset="0"/>
              </a:rPr>
              <a:t>Μέθοδος αναφοράς για διάγνωση, </a:t>
            </a:r>
            <a:r>
              <a:rPr lang="en-US" altLang="el-GR" sz="2000" b="1">
                <a:latin typeface="Calibri" panose="020F0502020204030204" pitchFamily="34" charset="0"/>
              </a:rPr>
              <a:t>Grading and Staging</a:t>
            </a:r>
            <a:endParaRPr lang="en-US" altLang="el-GR" sz="2000">
              <a:latin typeface="Calibri" panose="020F0502020204030204" pitchFamily="34" charset="0"/>
            </a:endParaRPr>
          </a:p>
          <a:p>
            <a:pPr eaLnBrk="1" hangingPunct="1">
              <a:spcBef>
                <a:spcPts val="963"/>
              </a:spcBef>
              <a:buFont typeface="Arial" panose="020B0604020202020204" pitchFamily="34" charset="0"/>
              <a:buChar char="•"/>
            </a:pPr>
            <a:r>
              <a:rPr lang="en-US" altLang="el-GR" sz="2000">
                <a:latin typeface="Calibri" panose="020F0502020204030204" pitchFamily="34" charset="0"/>
              </a:rPr>
              <a:t>Εκτίμηση της πορείας νόσου και της ανταπόκρισης στη θεραπεία</a:t>
            </a:r>
            <a:endParaRPr lang="el-GR" altLang="el-GR" sz="2000">
              <a:latin typeface="Calibri" panose="020F0502020204030204" pitchFamily="34" charset="0"/>
            </a:endParaRPr>
          </a:p>
          <a:p>
            <a:pPr eaLnBrk="1" hangingPunct="1">
              <a:spcBef>
                <a:spcPts val="963"/>
              </a:spcBef>
              <a:buFont typeface="Arial" panose="020B0604020202020204" pitchFamily="34" charset="0"/>
              <a:buChar char="•"/>
            </a:pPr>
            <a:endParaRPr lang="el-GR" altLang="el-GR" sz="2000">
              <a:latin typeface="Calibri" panose="020F0502020204030204" pitchFamily="34" charset="0"/>
            </a:endParaRPr>
          </a:p>
        </p:txBody>
      </p:sp>
      <p:sp>
        <p:nvSpPr>
          <p:cNvPr id="2" name="object 2">
            <a:extLst>
              <a:ext uri="{FF2B5EF4-FFF2-40B4-BE49-F238E27FC236}">
                <a16:creationId xmlns:a16="http://schemas.microsoft.com/office/drawing/2014/main" id="{5FA79A8C-C857-1B4C-2478-AD11E6B392FE}"/>
              </a:ext>
            </a:extLst>
          </p:cNvPr>
          <p:cNvSpPr txBox="1">
            <a:spLocks noChangeArrowheads="1"/>
          </p:cNvSpPr>
          <p:nvPr/>
        </p:nvSpPr>
        <p:spPr bwMode="auto">
          <a:xfrm>
            <a:off x="468313" y="884238"/>
            <a:ext cx="10287000" cy="402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7640"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l-GR" altLang="el-GR" sz="2000" dirty="0">
                <a:latin typeface="Calibri" panose="020F0502020204030204" pitchFamily="34" charset="0"/>
              </a:rPr>
              <a:t>Η βιοψία ήπατος είναι ο καλύτερος διαθέσιμος τρόπος</a:t>
            </a:r>
            <a:r>
              <a:rPr lang="en-US" altLang="el-GR" sz="2000" dirty="0">
                <a:latin typeface="Calibri" panose="020F0502020204030204" pitchFamily="34" charset="0"/>
              </a:rPr>
              <a:t> </a:t>
            </a:r>
            <a:r>
              <a:rPr lang="el-GR" altLang="el-GR" sz="2000" dirty="0">
                <a:latin typeface="Calibri" panose="020F0502020204030204" pitchFamily="34" charset="0"/>
              </a:rPr>
              <a:t>για την εκτίμηση της ηπατικής</a:t>
            </a:r>
          </a:p>
          <a:p>
            <a:pPr eaLnBrk="1" hangingPunct="1">
              <a:spcBef>
                <a:spcPts val="1325"/>
              </a:spcBef>
            </a:pPr>
            <a:r>
              <a:rPr lang="el-GR" altLang="el-GR" sz="2000" dirty="0">
                <a:latin typeface="Calibri" panose="020F0502020204030204" pitchFamily="34" charset="0"/>
              </a:rPr>
              <a:t> </a:t>
            </a:r>
            <a:r>
              <a:rPr lang="el-GR" altLang="el-GR" sz="2000" dirty="0" err="1">
                <a:latin typeface="Calibri" panose="020F0502020204030204" pitchFamily="34" charset="0"/>
              </a:rPr>
              <a:t>ίνωσης</a:t>
            </a:r>
            <a:endParaRPr lang="el-GR" altLang="el-GR" sz="2000" dirty="0">
              <a:latin typeface="Calibri" panose="020F0502020204030204" pitchFamily="34"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n-US" altLang="el-GR" sz="2300" dirty="0">
              <a:latin typeface="Carlito" charset="0"/>
            </a:endParaRPr>
          </a:p>
        </p:txBody>
      </p:sp>
    </p:spTree>
    <p:extLst>
      <p:ext uri="{BB962C8B-B14F-4D97-AF65-F5344CB8AC3E}">
        <p14:creationId xmlns:p14="http://schemas.microsoft.com/office/powerpoint/2010/main" val="303778650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86CA-F913-13F9-148C-6EBA6DBF054B}"/>
            </a:ext>
          </a:extLst>
        </p:cNvPr>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E03E5362-F295-5579-2F92-82BA643FEC74}"/>
              </a:ext>
            </a:extLst>
          </p:cNvPr>
          <p:cNvSpPr/>
          <p:nvPr/>
        </p:nvSpPr>
        <p:spPr>
          <a:xfrm>
            <a:off x="1611312" y="274637"/>
            <a:ext cx="7391261" cy="6556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endParaRPr sz="3200" dirty="0">
              <a:latin typeface="Calibri" panose="020F0502020204030204" pitchFamily="34" charset="0"/>
              <a:cs typeface="Calibri" panose="020F0502020204030204" pitchFamily="34" charset="0"/>
            </a:endParaRPr>
          </a:p>
        </p:txBody>
      </p:sp>
      <p:sp>
        <p:nvSpPr>
          <p:cNvPr id="14" name="12 - Ορθογώνιο">
            <a:extLst>
              <a:ext uri="{FF2B5EF4-FFF2-40B4-BE49-F238E27FC236}">
                <a16:creationId xmlns:a16="http://schemas.microsoft.com/office/drawing/2014/main" id="{5506C439-B4D9-76E2-F11B-3531F6FDF817}"/>
              </a:ext>
            </a:extLst>
          </p:cNvPr>
          <p:cNvSpPr/>
          <p:nvPr/>
        </p:nvSpPr>
        <p:spPr>
          <a:xfrm>
            <a:off x="468312" y="2103437"/>
            <a:ext cx="9372600" cy="215362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n-US" altLang="el-GR" sz="2000" b="1">
                <a:latin typeface="Calibri" panose="020F0502020204030204" pitchFamily="34" charset="0"/>
              </a:rPr>
              <a:t>Υπέρ</a:t>
            </a:r>
            <a:endParaRPr lang="en-US" altLang="el-GR" sz="2000">
              <a:latin typeface="Calibri" panose="020F0502020204030204" pitchFamily="34" charset="0"/>
            </a:endParaRPr>
          </a:p>
          <a:p>
            <a:pPr eaLnBrk="1" hangingPunct="1">
              <a:spcBef>
                <a:spcPts val="1025"/>
              </a:spcBef>
              <a:buFont typeface="Arial" panose="020B0604020202020204" pitchFamily="34" charset="0"/>
              <a:buChar char="•"/>
            </a:pPr>
            <a:r>
              <a:rPr lang="en-US" altLang="el-GR" sz="2000">
                <a:latin typeface="Calibri" panose="020F0502020204030204" pitchFamily="34" charset="0"/>
              </a:rPr>
              <a:t>Διαγνωστικό εργαλείο στις ηπατικές νόσους</a:t>
            </a:r>
          </a:p>
          <a:p>
            <a:pPr eaLnBrk="1" hangingPunct="1">
              <a:spcBef>
                <a:spcPts val="963"/>
              </a:spcBef>
              <a:buFont typeface="Arial" panose="020B0604020202020204" pitchFamily="34" charset="0"/>
              <a:buChar char="•"/>
            </a:pPr>
            <a:r>
              <a:rPr lang="en-US" altLang="el-GR" sz="2000">
                <a:latin typeface="Calibri" panose="020F0502020204030204" pitchFamily="34" charset="0"/>
              </a:rPr>
              <a:t>Μέθοδος αναφοράς για διάγνωση, </a:t>
            </a:r>
            <a:r>
              <a:rPr lang="en-US" altLang="el-GR" sz="2000" b="1">
                <a:latin typeface="Calibri" panose="020F0502020204030204" pitchFamily="34" charset="0"/>
              </a:rPr>
              <a:t>Grading and Staging</a:t>
            </a:r>
            <a:endParaRPr lang="en-US" altLang="el-GR" sz="2000">
              <a:latin typeface="Calibri" panose="020F0502020204030204" pitchFamily="34" charset="0"/>
            </a:endParaRPr>
          </a:p>
          <a:p>
            <a:pPr eaLnBrk="1" hangingPunct="1">
              <a:spcBef>
                <a:spcPts val="963"/>
              </a:spcBef>
              <a:buFont typeface="Arial" panose="020B0604020202020204" pitchFamily="34" charset="0"/>
              <a:buChar char="•"/>
            </a:pPr>
            <a:r>
              <a:rPr lang="en-US" altLang="el-GR" sz="2000">
                <a:latin typeface="Calibri" panose="020F0502020204030204" pitchFamily="34" charset="0"/>
              </a:rPr>
              <a:t>Εκτίμηση της πορείας νόσου και της ανταπόκρισης στη θεραπεία</a:t>
            </a:r>
            <a:endParaRPr lang="el-GR" altLang="el-GR" sz="2000">
              <a:latin typeface="Calibri" panose="020F0502020204030204" pitchFamily="34" charset="0"/>
            </a:endParaRPr>
          </a:p>
          <a:p>
            <a:pPr eaLnBrk="1" hangingPunct="1">
              <a:spcBef>
                <a:spcPts val="963"/>
              </a:spcBef>
              <a:buFont typeface="Arial" panose="020B0604020202020204" pitchFamily="34" charset="0"/>
              <a:buChar char="•"/>
            </a:pPr>
            <a:endParaRPr lang="el-GR" altLang="el-GR" sz="2000">
              <a:latin typeface="Calibri" panose="020F0502020204030204" pitchFamily="34" charset="0"/>
            </a:endParaRPr>
          </a:p>
        </p:txBody>
      </p:sp>
      <p:sp>
        <p:nvSpPr>
          <p:cNvPr id="2" name="object 2">
            <a:extLst>
              <a:ext uri="{FF2B5EF4-FFF2-40B4-BE49-F238E27FC236}">
                <a16:creationId xmlns:a16="http://schemas.microsoft.com/office/drawing/2014/main" id="{A82E2F6C-70D0-29EE-513E-8C2B67B46A5E}"/>
              </a:ext>
            </a:extLst>
          </p:cNvPr>
          <p:cNvSpPr txBox="1">
            <a:spLocks noChangeArrowheads="1"/>
          </p:cNvSpPr>
          <p:nvPr/>
        </p:nvSpPr>
        <p:spPr bwMode="auto">
          <a:xfrm>
            <a:off x="468313" y="884238"/>
            <a:ext cx="10287000" cy="402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7640"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l-GR" altLang="el-GR" sz="2000" dirty="0">
                <a:latin typeface="Calibri" panose="020F0502020204030204" pitchFamily="34" charset="0"/>
              </a:rPr>
              <a:t>Η βιοψία ήπατος είναι ο καλύτερος διαθέσιμος τρόπος</a:t>
            </a:r>
            <a:r>
              <a:rPr lang="en-US" altLang="el-GR" sz="2000" dirty="0">
                <a:latin typeface="Calibri" panose="020F0502020204030204" pitchFamily="34" charset="0"/>
              </a:rPr>
              <a:t> </a:t>
            </a:r>
            <a:r>
              <a:rPr lang="el-GR" altLang="el-GR" sz="2000" dirty="0">
                <a:latin typeface="Calibri" panose="020F0502020204030204" pitchFamily="34" charset="0"/>
              </a:rPr>
              <a:t>για την εκτίμηση της ηπατικής</a:t>
            </a:r>
          </a:p>
          <a:p>
            <a:pPr eaLnBrk="1" hangingPunct="1">
              <a:spcBef>
                <a:spcPts val="1325"/>
              </a:spcBef>
            </a:pPr>
            <a:r>
              <a:rPr lang="el-GR" altLang="el-GR" sz="2000" dirty="0">
                <a:latin typeface="Calibri" panose="020F0502020204030204" pitchFamily="34" charset="0"/>
              </a:rPr>
              <a:t> </a:t>
            </a:r>
            <a:r>
              <a:rPr lang="el-GR" altLang="el-GR" sz="2000" dirty="0" err="1">
                <a:latin typeface="Calibri" panose="020F0502020204030204" pitchFamily="34" charset="0"/>
              </a:rPr>
              <a:t>ίνωσης</a:t>
            </a:r>
            <a:endParaRPr lang="el-GR" altLang="el-GR" sz="2000" dirty="0">
              <a:latin typeface="Calibri" panose="020F0502020204030204" pitchFamily="34"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dirty="0">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n-US" altLang="el-GR" sz="2300" dirty="0">
              <a:latin typeface="Carlito" charset="0"/>
            </a:endParaRPr>
          </a:p>
        </p:txBody>
      </p:sp>
      <p:pic>
        <p:nvPicPr>
          <p:cNvPr id="3" name="Εικόνα 2">
            <a:extLst>
              <a:ext uri="{FF2B5EF4-FFF2-40B4-BE49-F238E27FC236}">
                <a16:creationId xmlns:a16="http://schemas.microsoft.com/office/drawing/2014/main" id="{384DA06A-6DAF-1BB6-B284-21EF74AE8374}"/>
              </a:ext>
            </a:extLst>
          </p:cNvPr>
          <p:cNvPicPr>
            <a:picLocks noChangeAspect="1"/>
          </p:cNvPicPr>
          <p:nvPr/>
        </p:nvPicPr>
        <p:blipFill>
          <a:blip r:embed="rId3"/>
          <a:stretch>
            <a:fillRect/>
          </a:stretch>
        </p:blipFill>
        <p:spPr>
          <a:xfrm>
            <a:off x="2448024" y="1037261"/>
            <a:ext cx="5822497" cy="6522414"/>
          </a:xfrm>
          <a:prstGeom prst="rect">
            <a:avLst/>
          </a:prstGeom>
        </p:spPr>
      </p:pic>
    </p:spTree>
    <p:extLst>
      <p:ext uri="{BB962C8B-B14F-4D97-AF65-F5344CB8AC3E}">
        <p14:creationId xmlns:p14="http://schemas.microsoft.com/office/powerpoint/2010/main" val="17250570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BA60E-223E-080A-FCD8-69B5297F1A78}"/>
            </a:ext>
          </a:extLst>
        </p:cNvPr>
        <p:cNvGrpSpPr/>
        <p:nvPr/>
      </p:nvGrpSpPr>
      <p:grpSpPr>
        <a:xfrm>
          <a:off x="0" y="0"/>
          <a:ext cx="0" cy="0"/>
          <a:chOff x="0" y="0"/>
          <a:chExt cx="0" cy="0"/>
        </a:xfrm>
      </p:grpSpPr>
      <p:sp>
        <p:nvSpPr>
          <p:cNvPr id="13" name="12 - Ορθογώνιο">
            <a:extLst>
              <a:ext uri="{FF2B5EF4-FFF2-40B4-BE49-F238E27FC236}">
                <a16:creationId xmlns:a16="http://schemas.microsoft.com/office/drawing/2014/main" id="{4AA8B610-67E5-DB61-E79D-B661B5301BA2}"/>
              </a:ext>
            </a:extLst>
          </p:cNvPr>
          <p:cNvSpPr/>
          <p:nvPr/>
        </p:nvSpPr>
        <p:spPr>
          <a:xfrm>
            <a:off x="392112" y="4389437"/>
            <a:ext cx="9448800" cy="294163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p>
            <a:pPr algn="ctr" hangingPunct="0">
              <a:lnSpc>
                <a:spcPct val="150000"/>
              </a:lnSpc>
              <a:buClr>
                <a:srgbClr val="000000"/>
              </a:buClr>
              <a:buSzPct val="45000"/>
              <a:buFont typeface="Wingdings" pitchFamily="-101" charset="2"/>
              <a:buNone/>
              <a:defRPr/>
            </a:pPr>
            <a:endParaRPr lang="el-GR" sz="2200" dirty="0">
              <a:latin typeface="Times New Roman" pitchFamily="-101" charset="0"/>
              <a:ea typeface="+mn-ea"/>
            </a:endParaRPr>
          </a:p>
        </p:txBody>
      </p:sp>
      <p:sp>
        <p:nvSpPr>
          <p:cNvPr id="8" name="Διαφορική Διάγνωση Υπασβεστιαιμίας">
            <a:extLst>
              <a:ext uri="{FF2B5EF4-FFF2-40B4-BE49-F238E27FC236}">
                <a16:creationId xmlns:a16="http://schemas.microsoft.com/office/drawing/2014/main" id="{6FEDF113-4B5D-580B-87BB-89D670A96338}"/>
              </a:ext>
            </a:extLst>
          </p:cNvPr>
          <p:cNvSpPr/>
          <p:nvPr/>
        </p:nvSpPr>
        <p:spPr>
          <a:xfrm>
            <a:off x="1611312" y="274637"/>
            <a:ext cx="7391261" cy="6556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endParaRPr sz="3200" dirty="0">
              <a:latin typeface="Calibri" panose="020F0502020204030204" pitchFamily="34" charset="0"/>
              <a:cs typeface="Calibri" panose="020F0502020204030204" pitchFamily="34" charset="0"/>
            </a:endParaRPr>
          </a:p>
        </p:txBody>
      </p:sp>
      <p:sp>
        <p:nvSpPr>
          <p:cNvPr id="24582" name="object 2">
            <a:extLst>
              <a:ext uri="{FF2B5EF4-FFF2-40B4-BE49-F238E27FC236}">
                <a16:creationId xmlns:a16="http://schemas.microsoft.com/office/drawing/2014/main" id="{EFBD6B17-A438-90D3-4B9A-418AB6CF4308}"/>
              </a:ext>
            </a:extLst>
          </p:cNvPr>
          <p:cNvSpPr txBox="1">
            <a:spLocks noChangeArrowheads="1"/>
          </p:cNvSpPr>
          <p:nvPr/>
        </p:nvSpPr>
        <p:spPr bwMode="auto">
          <a:xfrm>
            <a:off x="468313" y="884238"/>
            <a:ext cx="10287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7640"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l-GR" altLang="el-GR" sz="2000">
                <a:latin typeface="Calibri" panose="020F0502020204030204" pitchFamily="34" charset="0"/>
              </a:rPr>
              <a:t>Η βιοψία ήπατος είναι ο καλύτερος διαθέσιμος τρόπος</a:t>
            </a:r>
            <a:r>
              <a:rPr lang="en-US" altLang="el-GR" sz="2000">
                <a:latin typeface="Calibri" panose="020F0502020204030204" pitchFamily="34" charset="0"/>
              </a:rPr>
              <a:t> </a:t>
            </a:r>
            <a:r>
              <a:rPr lang="el-GR" altLang="el-GR" sz="2000">
                <a:latin typeface="Calibri" panose="020F0502020204030204" pitchFamily="34" charset="0"/>
              </a:rPr>
              <a:t>για την εκτίμηση της ηπατικής</a:t>
            </a:r>
          </a:p>
          <a:p>
            <a:pPr eaLnBrk="1" hangingPunct="1">
              <a:spcBef>
                <a:spcPts val="1325"/>
              </a:spcBef>
            </a:pPr>
            <a:r>
              <a:rPr lang="el-GR" altLang="el-GR" sz="2000">
                <a:latin typeface="Calibri" panose="020F0502020204030204" pitchFamily="34" charset="0"/>
              </a:rPr>
              <a:t> ίνωσης</a:t>
            </a: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endParaRPr lang="el-GR" altLang="el-GR" sz="2000" b="1">
              <a:latin typeface="Calibri" panose="020F0502020204030204" pitchFamily="34" charset="0"/>
              <a:cs typeface="Times New Roman" panose="02020603050405020304" pitchFamily="18" charset="0"/>
            </a:endParaRPr>
          </a:p>
          <a:p>
            <a:pPr eaLnBrk="1" hangingPunct="1">
              <a:lnSpc>
                <a:spcPct val="110000"/>
              </a:lnSpc>
              <a:buClr>
                <a:schemeClr val="tx1"/>
              </a:buClr>
            </a:pPr>
            <a:r>
              <a:rPr lang="el-GR" altLang="el-GR" sz="2000" b="1">
                <a:latin typeface="Calibri" panose="020F0502020204030204" pitchFamily="34" charset="0"/>
                <a:cs typeface="Times New Roman" panose="02020603050405020304" pitchFamily="18" charset="0"/>
              </a:rPr>
              <a:t>Κατά </a:t>
            </a:r>
            <a:endParaRPr lang="en-US" altLang="el-GR" sz="2000">
              <a:latin typeface="Calibri" panose="020F0502020204030204" pitchFamily="34" charset="0"/>
              <a:cs typeface="Times New Roman" panose="02020603050405020304" pitchFamily="18" charset="0"/>
            </a:endParaRPr>
          </a:p>
          <a:p>
            <a:pPr eaLnBrk="1" hangingPunct="1">
              <a:lnSpc>
                <a:spcPct val="110000"/>
              </a:lnSpc>
              <a:buClr>
                <a:schemeClr val="tx1"/>
              </a:buClr>
              <a:buFont typeface="Arial" panose="020B0604020202020204" pitchFamily="34" charset="0"/>
              <a:buChar char="•"/>
            </a:pPr>
            <a:r>
              <a:rPr lang="el-GR" altLang="el-GR" sz="2000">
                <a:latin typeface="Calibri" panose="020F0502020204030204" pitchFamily="34" charset="0"/>
              </a:rPr>
              <a:t>     </a:t>
            </a:r>
            <a:r>
              <a:rPr lang="en-US" altLang="el-GR" sz="2000">
                <a:latin typeface="Calibri" panose="020F0502020204030204" pitchFamily="34" charset="0"/>
              </a:rPr>
              <a:t>E</a:t>
            </a:r>
            <a:r>
              <a:rPr lang="el-GR" altLang="el-GR" sz="2000">
                <a:latin typeface="Calibri" panose="020F0502020204030204" pitchFamily="34" charset="0"/>
              </a:rPr>
              <a:t>πεμβατική μέθοδος με σπάνιες αλλά σοβαρές επιπλοκές  (0.3%  αιμορραγία,  </a:t>
            </a:r>
          </a:p>
          <a:p>
            <a:pPr eaLnBrk="1" hangingPunct="1">
              <a:lnSpc>
                <a:spcPct val="110000"/>
              </a:lnSpc>
              <a:buClr>
                <a:schemeClr val="tx1"/>
              </a:buClr>
            </a:pPr>
            <a:r>
              <a:rPr lang="el-GR" altLang="el-GR" sz="2000">
                <a:latin typeface="Calibri" panose="020F0502020204030204" pitchFamily="34" charset="0"/>
              </a:rPr>
              <a:t>        πνευμοθώρακας, τρώση χοληδόχου κύστης)-  Θνητότητα ~ 0.01%</a:t>
            </a:r>
            <a:endParaRPr lang="en-US" altLang="el-GR" sz="2000">
              <a:latin typeface="Calibri" panose="020F0502020204030204" pitchFamily="34" charset="0"/>
            </a:endParaRPr>
          </a:p>
          <a:p>
            <a:pPr eaLnBrk="1" hangingPunct="1">
              <a:lnSpc>
                <a:spcPct val="110000"/>
              </a:lnSpc>
              <a:buClr>
                <a:schemeClr val="tx1"/>
              </a:buClr>
              <a:buFont typeface="Arial" panose="020B0604020202020204" pitchFamily="34" charset="0"/>
              <a:buChar char="•"/>
            </a:pPr>
            <a:r>
              <a:rPr lang="el-GR" altLang="el-GR" sz="2000">
                <a:latin typeface="Calibri" panose="020F0502020204030204" pitchFamily="34" charset="0"/>
              </a:rPr>
              <a:t>     Σφάλμα λόγω δειγματοληψίας (αντιπροσωπεύει μόνο το 1/50.000- 1/65.000 του </a:t>
            </a:r>
          </a:p>
          <a:p>
            <a:pPr eaLnBrk="1" hangingPunct="1">
              <a:lnSpc>
                <a:spcPct val="110000"/>
              </a:lnSpc>
              <a:buClr>
                <a:schemeClr val="tx1"/>
              </a:buClr>
            </a:pPr>
            <a:r>
              <a:rPr lang="el-GR" altLang="el-GR" sz="2000">
                <a:latin typeface="Calibri" panose="020F0502020204030204" pitchFamily="34" charset="0"/>
              </a:rPr>
              <a:t>      ηπατικού παρεγχύματος)</a:t>
            </a:r>
          </a:p>
          <a:p>
            <a:pPr eaLnBrk="1" hangingPunct="1">
              <a:lnSpc>
                <a:spcPct val="110000"/>
              </a:lnSpc>
              <a:buClr>
                <a:schemeClr val="tx1"/>
              </a:buClr>
              <a:buFont typeface="Arial" panose="020B0604020202020204" pitchFamily="34" charset="0"/>
              <a:buChar char="•"/>
            </a:pPr>
            <a:r>
              <a:rPr lang="el-GR" altLang="el-GR" sz="2000">
                <a:latin typeface="Calibri" panose="020F0502020204030204" pitchFamily="34" charset="0"/>
              </a:rPr>
              <a:t>     Διαφορές μεταξύ των παρατηρητών (Ι</a:t>
            </a:r>
            <a:r>
              <a:rPr lang="en-US" altLang="el-GR" sz="2000">
                <a:latin typeface="Calibri" panose="020F0502020204030204" pitchFamily="34" charset="0"/>
              </a:rPr>
              <a:t>ntra-Inter</a:t>
            </a:r>
            <a:r>
              <a:rPr lang="el-GR" altLang="el-GR" sz="2000">
                <a:latin typeface="Calibri" panose="020F0502020204030204" pitchFamily="34" charset="0"/>
              </a:rPr>
              <a:t>-</a:t>
            </a:r>
            <a:r>
              <a:rPr lang="en-US" altLang="el-GR" sz="2000">
                <a:latin typeface="Calibri" panose="020F0502020204030204" pitchFamily="34" charset="0"/>
              </a:rPr>
              <a:t>observer variability</a:t>
            </a:r>
            <a:r>
              <a:rPr lang="el-GR" altLang="el-GR" sz="2000">
                <a:latin typeface="Calibri" panose="020F0502020204030204" pitchFamily="34" charset="0"/>
              </a:rPr>
              <a:t>)</a:t>
            </a:r>
            <a:r>
              <a:rPr lang="en-US" altLang="el-GR" sz="2000">
                <a:latin typeface="Calibri" panose="020F0502020204030204" pitchFamily="34" charset="0"/>
              </a:rPr>
              <a:t> </a:t>
            </a:r>
            <a:r>
              <a:rPr lang="el-GR" altLang="el-GR" sz="2000">
                <a:latin typeface="Calibri" panose="020F0502020204030204" pitchFamily="34" charset="0"/>
              </a:rPr>
              <a:t>ειδικά σε </a:t>
            </a:r>
            <a:r>
              <a:rPr lang="en-US" altLang="el-GR" sz="2000">
                <a:latin typeface="Calibri" panose="020F0502020204030204" pitchFamily="34" charset="0"/>
              </a:rPr>
              <a:t>NAFLD</a:t>
            </a:r>
            <a:endParaRPr lang="el-GR" altLang="el-GR" sz="2000">
              <a:latin typeface="Calibri" panose="020F0502020204030204" pitchFamily="34" charset="0"/>
            </a:endParaRPr>
          </a:p>
          <a:p>
            <a:pPr eaLnBrk="1" hangingPunct="1">
              <a:lnSpc>
                <a:spcPct val="110000"/>
              </a:lnSpc>
              <a:buClr>
                <a:schemeClr val="tx1"/>
              </a:buClr>
              <a:buFont typeface="Arial" panose="020B0604020202020204" pitchFamily="34" charset="0"/>
              <a:buChar char="•"/>
            </a:pPr>
            <a:r>
              <a:rPr lang="el-GR" altLang="el-GR" sz="2000">
                <a:latin typeface="Calibri" panose="020F0502020204030204" pitchFamily="34" charset="0"/>
              </a:rPr>
              <a:t>     Κόστος λόγω νοσηλείας μιας ημέρας</a:t>
            </a:r>
          </a:p>
          <a:p>
            <a:pPr eaLnBrk="1" hangingPunct="1">
              <a:buFont typeface="Arial" panose="020B0604020202020204" pitchFamily="34" charset="0"/>
              <a:buChar char="•"/>
            </a:pPr>
            <a:endParaRPr lang="en-US" altLang="el-GR" sz="2300">
              <a:latin typeface="Carlito" charset="0"/>
            </a:endParaRPr>
          </a:p>
        </p:txBody>
      </p:sp>
      <p:sp>
        <p:nvSpPr>
          <p:cNvPr id="14" name="12 - Ορθογώνιο">
            <a:extLst>
              <a:ext uri="{FF2B5EF4-FFF2-40B4-BE49-F238E27FC236}">
                <a16:creationId xmlns:a16="http://schemas.microsoft.com/office/drawing/2014/main" id="{B539AFBC-C70B-9730-7FF7-592BFE78C1E1}"/>
              </a:ext>
            </a:extLst>
          </p:cNvPr>
          <p:cNvSpPr/>
          <p:nvPr/>
        </p:nvSpPr>
        <p:spPr>
          <a:xfrm>
            <a:off x="468312" y="2103437"/>
            <a:ext cx="9372600" cy="215362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325"/>
              </a:spcBef>
            </a:pPr>
            <a:r>
              <a:rPr lang="en-US" altLang="el-GR" sz="2000" b="1" dirty="0" err="1">
                <a:latin typeface="Calibri" panose="020F0502020204030204" pitchFamily="34" charset="0"/>
              </a:rPr>
              <a:t>Υ</a:t>
            </a:r>
            <a:r>
              <a:rPr lang="en-US" altLang="el-GR" sz="2000" b="1" dirty="0">
                <a:latin typeface="Calibri" panose="020F0502020204030204" pitchFamily="34" charset="0"/>
              </a:rPr>
              <a:t>π</a:t>
            </a:r>
            <a:r>
              <a:rPr lang="en-US" altLang="el-GR" sz="2000" b="1" dirty="0" err="1">
                <a:latin typeface="Calibri" panose="020F0502020204030204" pitchFamily="34" charset="0"/>
              </a:rPr>
              <a:t>έρ</a:t>
            </a:r>
            <a:endParaRPr lang="en-US" altLang="el-GR" sz="2000" dirty="0">
              <a:latin typeface="Calibri" panose="020F0502020204030204" pitchFamily="34" charset="0"/>
            </a:endParaRPr>
          </a:p>
          <a:p>
            <a:pPr eaLnBrk="1" hangingPunct="1">
              <a:spcBef>
                <a:spcPts val="1025"/>
              </a:spcBef>
              <a:buFont typeface="Arial" panose="020B0604020202020204" pitchFamily="34" charset="0"/>
              <a:buChar char="•"/>
            </a:pPr>
            <a:r>
              <a:rPr lang="en-US" altLang="el-GR" sz="2000" dirty="0" err="1">
                <a:latin typeface="Calibri" panose="020F0502020204030204" pitchFamily="34" charset="0"/>
              </a:rPr>
              <a:t>Δι</a:t>
            </a:r>
            <a:r>
              <a:rPr lang="en-US" altLang="el-GR" sz="2000" dirty="0">
                <a:latin typeface="Calibri" panose="020F0502020204030204" pitchFamily="34" charset="0"/>
              </a:rPr>
              <a:t>α</a:t>
            </a:r>
            <a:r>
              <a:rPr lang="en-US" altLang="el-GR" sz="2000" dirty="0" err="1">
                <a:latin typeface="Calibri" panose="020F0502020204030204" pitchFamily="34" charset="0"/>
              </a:rPr>
              <a:t>γνωστικό</a:t>
            </a:r>
            <a:r>
              <a:rPr lang="en-US" altLang="el-GR" sz="2000" dirty="0">
                <a:latin typeface="Calibri" panose="020F0502020204030204" pitchFamily="34" charset="0"/>
              </a:rPr>
              <a:t> </a:t>
            </a:r>
            <a:r>
              <a:rPr lang="en-US" altLang="el-GR" sz="2000" dirty="0" err="1">
                <a:latin typeface="Calibri" panose="020F0502020204030204" pitchFamily="34" charset="0"/>
              </a:rPr>
              <a:t>εργ</a:t>
            </a:r>
            <a:r>
              <a:rPr lang="en-US" altLang="el-GR" sz="2000" dirty="0">
                <a:latin typeface="Calibri" panose="020F0502020204030204" pitchFamily="34" charset="0"/>
              </a:rPr>
              <a:t>α</a:t>
            </a:r>
            <a:r>
              <a:rPr lang="en-US" altLang="el-GR" sz="2000" dirty="0" err="1">
                <a:latin typeface="Calibri" panose="020F0502020204030204" pitchFamily="34" charset="0"/>
              </a:rPr>
              <a:t>λείο</a:t>
            </a:r>
            <a:r>
              <a:rPr lang="en-US" altLang="el-GR" sz="2000" dirty="0">
                <a:latin typeface="Calibri" panose="020F0502020204030204" pitchFamily="34" charset="0"/>
              </a:rPr>
              <a:t> </a:t>
            </a:r>
            <a:r>
              <a:rPr lang="en-US" altLang="el-GR" sz="2000" dirty="0" err="1">
                <a:latin typeface="Calibri" panose="020F0502020204030204" pitchFamily="34" charset="0"/>
              </a:rPr>
              <a:t>στις</a:t>
            </a:r>
            <a:r>
              <a:rPr lang="en-US" altLang="el-GR" sz="2000" dirty="0">
                <a:latin typeface="Calibri" panose="020F0502020204030204" pitchFamily="34" charset="0"/>
              </a:rPr>
              <a:t> </a:t>
            </a:r>
            <a:r>
              <a:rPr lang="en-US" altLang="el-GR" sz="2000" dirty="0" err="1">
                <a:latin typeface="Calibri" panose="020F0502020204030204" pitchFamily="34" charset="0"/>
              </a:rPr>
              <a:t>η</a:t>
            </a:r>
            <a:r>
              <a:rPr lang="en-US" altLang="el-GR" sz="2000" dirty="0">
                <a:latin typeface="Calibri" panose="020F0502020204030204" pitchFamily="34" charset="0"/>
              </a:rPr>
              <a:t>πα</a:t>
            </a:r>
            <a:r>
              <a:rPr lang="en-US" altLang="el-GR" sz="2000" dirty="0" err="1">
                <a:latin typeface="Calibri" panose="020F0502020204030204" pitchFamily="34" charset="0"/>
              </a:rPr>
              <a:t>τικές</a:t>
            </a:r>
            <a:r>
              <a:rPr lang="en-US" altLang="el-GR" sz="2000" dirty="0">
                <a:latin typeface="Calibri" panose="020F0502020204030204" pitchFamily="34" charset="0"/>
              </a:rPr>
              <a:t> </a:t>
            </a:r>
            <a:r>
              <a:rPr lang="en-US" altLang="el-GR" sz="2000" dirty="0" err="1">
                <a:latin typeface="Calibri" panose="020F0502020204030204" pitchFamily="34" charset="0"/>
              </a:rPr>
              <a:t>νόσους</a:t>
            </a:r>
            <a:endParaRPr lang="en-US" altLang="el-GR" sz="2000" dirty="0">
              <a:latin typeface="Calibri" panose="020F0502020204030204" pitchFamily="34" charset="0"/>
            </a:endParaRPr>
          </a:p>
          <a:p>
            <a:pPr eaLnBrk="1" hangingPunct="1">
              <a:spcBef>
                <a:spcPts val="963"/>
              </a:spcBef>
              <a:buFont typeface="Arial" panose="020B0604020202020204" pitchFamily="34" charset="0"/>
              <a:buChar char="•"/>
            </a:pPr>
            <a:r>
              <a:rPr lang="en-US" altLang="el-GR" sz="2000" dirty="0" err="1">
                <a:latin typeface="Calibri" panose="020F0502020204030204" pitchFamily="34" charset="0"/>
              </a:rPr>
              <a:t>Μέθοδος</a:t>
            </a:r>
            <a:r>
              <a:rPr lang="en-US" altLang="el-GR" sz="2000" dirty="0">
                <a:latin typeface="Calibri" panose="020F0502020204030204" pitchFamily="34" charset="0"/>
              </a:rPr>
              <a:t> α</a:t>
            </a:r>
            <a:r>
              <a:rPr lang="en-US" altLang="el-GR" sz="2000" dirty="0" err="1">
                <a:latin typeface="Calibri" panose="020F0502020204030204" pitchFamily="34" charset="0"/>
              </a:rPr>
              <a:t>ν</a:t>
            </a:r>
            <a:r>
              <a:rPr lang="en-US" altLang="el-GR" sz="2000" dirty="0">
                <a:latin typeface="Calibri" panose="020F0502020204030204" pitchFamily="34" charset="0"/>
              </a:rPr>
              <a:t>α</a:t>
            </a:r>
            <a:r>
              <a:rPr lang="en-US" altLang="el-GR" sz="2000" dirty="0" err="1">
                <a:latin typeface="Calibri" panose="020F0502020204030204" pitchFamily="34" charset="0"/>
              </a:rPr>
              <a:t>φοράς</a:t>
            </a:r>
            <a:r>
              <a:rPr lang="en-US" altLang="el-GR" sz="2000" dirty="0">
                <a:latin typeface="Calibri" panose="020F0502020204030204" pitchFamily="34" charset="0"/>
              </a:rPr>
              <a:t> </a:t>
            </a:r>
            <a:r>
              <a:rPr lang="en-US" altLang="el-GR" sz="2000" dirty="0" err="1">
                <a:latin typeface="Calibri" panose="020F0502020204030204" pitchFamily="34" charset="0"/>
              </a:rPr>
              <a:t>γι</a:t>
            </a:r>
            <a:r>
              <a:rPr lang="en-US" altLang="el-GR" sz="2000" dirty="0">
                <a:latin typeface="Calibri" panose="020F0502020204030204" pitchFamily="34" charset="0"/>
              </a:rPr>
              <a:t>α </a:t>
            </a:r>
            <a:r>
              <a:rPr lang="en-US" altLang="el-GR" sz="2000" dirty="0" err="1">
                <a:latin typeface="Calibri" panose="020F0502020204030204" pitchFamily="34" charset="0"/>
              </a:rPr>
              <a:t>διάγνωση</a:t>
            </a:r>
            <a:r>
              <a:rPr lang="en-US" altLang="el-GR" sz="2000" dirty="0">
                <a:latin typeface="Calibri" panose="020F0502020204030204" pitchFamily="34" charset="0"/>
              </a:rPr>
              <a:t>, </a:t>
            </a:r>
            <a:r>
              <a:rPr lang="en-US" altLang="el-GR" sz="2000" b="1" dirty="0">
                <a:latin typeface="Calibri" panose="020F0502020204030204" pitchFamily="34" charset="0"/>
              </a:rPr>
              <a:t>Grading and Staging</a:t>
            </a:r>
            <a:endParaRPr lang="en-US" altLang="el-GR" sz="2000" dirty="0">
              <a:latin typeface="Calibri" panose="020F0502020204030204" pitchFamily="34" charset="0"/>
            </a:endParaRPr>
          </a:p>
          <a:p>
            <a:pPr eaLnBrk="1" hangingPunct="1">
              <a:spcBef>
                <a:spcPts val="963"/>
              </a:spcBef>
              <a:buFont typeface="Arial" panose="020B0604020202020204" pitchFamily="34" charset="0"/>
              <a:buChar char="•"/>
            </a:pPr>
            <a:r>
              <a:rPr lang="en-US" altLang="el-GR" sz="2000" dirty="0" err="1">
                <a:latin typeface="Calibri" panose="020F0502020204030204" pitchFamily="34" charset="0"/>
              </a:rPr>
              <a:t>Εκτίμηση</a:t>
            </a:r>
            <a:r>
              <a:rPr lang="en-US" altLang="el-GR" sz="2000" dirty="0">
                <a:latin typeface="Calibri" panose="020F0502020204030204" pitchFamily="34" charset="0"/>
              </a:rPr>
              <a:t> </a:t>
            </a:r>
            <a:r>
              <a:rPr lang="en-US" altLang="el-GR" sz="2000" dirty="0" err="1">
                <a:latin typeface="Calibri" panose="020F0502020204030204" pitchFamily="34" charset="0"/>
              </a:rPr>
              <a:t>της</a:t>
            </a:r>
            <a:r>
              <a:rPr lang="en-US" altLang="el-GR" sz="2000" dirty="0">
                <a:latin typeface="Calibri" panose="020F0502020204030204" pitchFamily="34" charset="0"/>
              </a:rPr>
              <a:t> π</a:t>
            </a:r>
            <a:r>
              <a:rPr lang="en-US" altLang="el-GR" sz="2000" dirty="0" err="1">
                <a:latin typeface="Calibri" panose="020F0502020204030204" pitchFamily="34" charset="0"/>
              </a:rPr>
              <a:t>ορεί</a:t>
            </a:r>
            <a:r>
              <a:rPr lang="en-US" altLang="el-GR" sz="2000" dirty="0">
                <a:latin typeface="Calibri" panose="020F0502020204030204" pitchFamily="34" charset="0"/>
              </a:rPr>
              <a:t>α</a:t>
            </a:r>
            <a:r>
              <a:rPr lang="en-US" altLang="el-GR" sz="2000" dirty="0" err="1">
                <a:latin typeface="Calibri" panose="020F0502020204030204" pitchFamily="34" charset="0"/>
              </a:rPr>
              <a:t>ς</a:t>
            </a:r>
            <a:r>
              <a:rPr lang="en-US" altLang="el-GR" sz="2000" dirty="0">
                <a:latin typeface="Calibri" panose="020F0502020204030204" pitchFamily="34" charset="0"/>
              </a:rPr>
              <a:t> </a:t>
            </a:r>
            <a:r>
              <a:rPr lang="en-US" altLang="el-GR" sz="2000" dirty="0" err="1">
                <a:latin typeface="Calibri" panose="020F0502020204030204" pitchFamily="34" charset="0"/>
              </a:rPr>
              <a:t>νόσου</a:t>
            </a:r>
            <a:r>
              <a:rPr lang="en-US" altLang="el-GR" sz="2000" dirty="0">
                <a:latin typeface="Calibri" panose="020F0502020204030204" pitchFamily="34" charset="0"/>
              </a:rPr>
              <a:t> </a:t>
            </a:r>
            <a:r>
              <a:rPr lang="en-US" altLang="el-GR" sz="2000" dirty="0" err="1">
                <a:latin typeface="Calibri" panose="020F0502020204030204" pitchFamily="34" charset="0"/>
              </a:rPr>
              <a:t>κ</a:t>
            </a:r>
            <a:r>
              <a:rPr lang="en-US" altLang="el-GR" sz="2000" dirty="0">
                <a:latin typeface="Calibri" panose="020F0502020204030204" pitchFamily="34" charset="0"/>
              </a:rPr>
              <a:t>α</a:t>
            </a:r>
            <a:r>
              <a:rPr lang="en-US" altLang="el-GR" sz="2000" dirty="0" err="1">
                <a:latin typeface="Calibri" panose="020F0502020204030204" pitchFamily="34" charset="0"/>
              </a:rPr>
              <a:t>ι</a:t>
            </a:r>
            <a:r>
              <a:rPr lang="en-US" altLang="el-GR" sz="2000" dirty="0">
                <a:latin typeface="Calibri" panose="020F0502020204030204" pitchFamily="34" charset="0"/>
              </a:rPr>
              <a:t> </a:t>
            </a:r>
            <a:r>
              <a:rPr lang="en-US" altLang="el-GR" sz="2000" dirty="0" err="1">
                <a:latin typeface="Calibri" panose="020F0502020204030204" pitchFamily="34" charset="0"/>
              </a:rPr>
              <a:t>της</a:t>
            </a:r>
            <a:r>
              <a:rPr lang="en-US" altLang="el-GR" sz="2000" dirty="0">
                <a:latin typeface="Calibri" panose="020F0502020204030204" pitchFamily="34" charset="0"/>
              </a:rPr>
              <a:t> α</a:t>
            </a:r>
            <a:r>
              <a:rPr lang="en-US" altLang="el-GR" sz="2000" dirty="0" err="1">
                <a:latin typeface="Calibri" panose="020F0502020204030204" pitchFamily="34" charset="0"/>
              </a:rPr>
              <a:t>ντ</a:t>
            </a:r>
            <a:r>
              <a:rPr lang="en-US" altLang="el-GR" sz="2000" dirty="0">
                <a:latin typeface="Calibri" panose="020F0502020204030204" pitchFamily="34" charset="0"/>
              </a:rPr>
              <a:t>απ</a:t>
            </a:r>
            <a:r>
              <a:rPr lang="en-US" altLang="el-GR" sz="2000" dirty="0" err="1">
                <a:latin typeface="Calibri" panose="020F0502020204030204" pitchFamily="34" charset="0"/>
              </a:rPr>
              <a:t>όκρισης</a:t>
            </a:r>
            <a:r>
              <a:rPr lang="en-US" altLang="el-GR" sz="2000" dirty="0">
                <a:latin typeface="Calibri" panose="020F0502020204030204" pitchFamily="34" charset="0"/>
              </a:rPr>
              <a:t> </a:t>
            </a:r>
            <a:r>
              <a:rPr lang="en-US" altLang="el-GR" sz="2000" dirty="0" err="1">
                <a:latin typeface="Calibri" panose="020F0502020204030204" pitchFamily="34" charset="0"/>
              </a:rPr>
              <a:t>στη</a:t>
            </a:r>
            <a:r>
              <a:rPr lang="en-US" altLang="el-GR" sz="2000" dirty="0">
                <a:latin typeface="Calibri" panose="020F0502020204030204" pitchFamily="34" charset="0"/>
              </a:rPr>
              <a:t> </a:t>
            </a:r>
            <a:r>
              <a:rPr lang="en-US" altLang="el-GR" sz="2000" dirty="0" err="1">
                <a:latin typeface="Calibri" panose="020F0502020204030204" pitchFamily="34" charset="0"/>
              </a:rPr>
              <a:t>θερ</a:t>
            </a:r>
            <a:r>
              <a:rPr lang="en-US" altLang="el-GR" sz="2000" dirty="0">
                <a:latin typeface="Calibri" panose="020F0502020204030204" pitchFamily="34" charset="0"/>
              </a:rPr>
              <a:t>απ</a:t>
            </a:r>
            <a:r>
              <a:rPr lang="en-US" altLang="el-GR" sz="2000" dirty="0" err="1">
                <a:latin typeface="Calibri" panose="020F0502020204030204" pitchFamily="34" charset="0"/>
              </a:rPr>
              <a:t>εί</a:t>
            </a:r>
            <a:r>
              <a:rPr lang="en-US" altLang="el-GR" sz="2000" dirty="0">
                <a:latin typeface="Calibri" panose="020F0502020204030204" pitchFamily="34" charset="0"/>
              </a:rPr>
              <a:t>α</a:t>
            </a:r>
            <a:endParaRPr lang="el-GR" altLang="el-GR" sz="2000" dirty="0">
              <a:latin typeface="Calibri" panose="020F0502020204030204" pitchFamily="34" charset="0"/>
            </a:endParaRPr>
          </a:p>
          <a:p>
            <a:pPr eaLnBrk="1" hangingPunct="1">
              <a:spcBef>
                <a:spcPts val="963"/>
              </a:spcBef>
              <a:buFont typeface="Arial" panose="020B0604020202020204" pitchFamily="34" charset="0"/>
              <a:buChar char="•"/>
            </a:pPr>
            <a:endParaRPr lang="el-GR" altLang="el-GR" sz="2000" dirty="0">
              <a:latin typeface="Calibri" panose="020F0502020204030204" pitchFamily="34" charset="0"/>
            </a:endParaRPr>
          </a:p>
        </p:txBody>
      </p:sp>
    </p:spTree>
    <p:extLst>
      <p:ext uri="{BB962C8B-B14F-4D97-AF65-F5344CB8AC3E}">
        <p14:creationId xmlns:p14="http://schemas.microsoft.com/office/powerpoint/2010/main" val="56587335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BAFBA8FF-839F-9A2B-1C23-71FABCCE7FD1}"/>
              </a:ext>
            </a:extLst>
          </p:cNvPr>
          <p:cNvSpPr/>
          <p:nvPr/>
        </p:nvSpPr>
        <p:spPr>
          <a:xfrm>
            <a:off x="1687513" y="503237"/>
            <a:ext cx="7010400" cy="6096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Metavir</a:t>
            </a:r>
            <a:r>
              <a:rPr lang="en-US" sz="3200" dirty="0">
                <a:latin typeface="Calibri" panose="020F0502020204030204" pitchFamily="34" charset="0"/>
                <a:cs typeface="Calibri" panose="020F0502020204030204" pitchFamily="34" charset="0"/>
              </a:rPr>
              <a:t> score</a:t>
            </a:r>
            <a:endParaRPr sz="3200" dirty="0">
              <a:latin typeface="Calibri" panose="020F0502020204030204" pitchFamily="34" charset="0"/>
              <a:cs typeface="Calibri" panose="020F0502020204030204" pitchFamily="34" charset="0"/>
            </a:endParaRPr>
          </a:p>
        </p:txBody>
      </p:sp>
      <p:pic>
        <p:nvPicPr>
          <p:cNvPr id="26627" name="Picture 3">
            <a:extLst>
              <a:ext uri="{FF2B5EF4-FFF2-40B4-BE49-F238E27FC236}">
                <a16:creationId xmlns:a16="http://schemas.microsoft.com/office/drawing/2014/main" id="{028DD061-333E-209C-7AD2-B3B0C6741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722438"/>
            <a:ext cx="610235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2 - Ορθογώνιο">
            <a:extLst>
              <a:ext uri="{FF2B5EF4-FFF2-40B4-BE49-F238E27FC236}">
                <a16:creationId xmlns:a16="http://schemas.microsoft.com/office/drawing/2014/main" id="{7C73A2D8-F7FF-6151-E343-6D2B6148E337}"/>
              </a:ext>
            </a:extLst>
          </p:cNvPr>
          <p:cNvSpPr/>
          <p:nvPr/>
        </p:nvSpPr>
        <p:spPr>
          <a:xfrm>
            <a:off x="392111" y="5764225"/>
            <a:ext cx="9296401" cy="155345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150000"/>
              </a:lnSpc>
              <a:buClr>
                <a:srgbClr val="000000"/>
              </a:buClr>
              <a:buSzPct val="45000"/>
              <a:buFont typeface="Wingdings" pitchFamily="2" charset="2"/>
              <a:buNone/>
            </a:pPr>
            <a:r>
              <a:rPr lang="el-GR" altLang="el-GR" sz="2200">
                <a:latin typeface="Calibri" panose="020F0502020204030204" pitchFamily="34" charset="0"/>
              </a:rPr>
              <a:t>Το</a:t>
            </a:r>
            <a:r>
              <a:rPr lang="en-US" altLang="el-GR" sz="2200">
                <a:latin typeface="Calibri" panose="020F0502020204030204" pitchFamily="34" charset="0"/>
              </a:rPr>
              <a:t> Metavir score </a:t>
            </a:r>
            <a:r>
              <a:rPr lang="el-GR" altLang="el-GR" sz="2200">
                <a:latin typeface="Calibri" panose="020F0502020204030204" pitchFamily="34" charset="0"/>
              </a:rPr>
              <a:t>μετράει:</a:t>
            </a:r>
          </a:p>
          <a:p>
            <a:pPr eaLnBrk="1">
              <a:lnSpc>
                <a:spcPct val="150000"/>
              </a:lnSpc>
              <a:buClr>
                <a:srgbClr val="000000"/>
              </a:buClr>
              <a:buSzPct val="81000"/>
              <a:buFont typeface="Wingdings" pitchFamily="2" charset="2"/>
              <a:buChar char="²"/>
            </a:pPr>
            <a:r>
              <a:rPr lang="el-GR" altLang="el-GR" sz="2200">
                <a:latin typeface="Calibri" panose="020F0502020204030204" pitchFamily="34" charset="0"/>
              </a:rPr>
              <a:t> </a:t>
            </a:r>
            <a:r>
              <a:rPr lang="el-GR" altLang="el-GR" sz="2000">
                <a:latin typeface="Calibri" panose="020F0502020204030204" pitchFamily="34" charset="0"/>
              </a:rPr>
              <a:t>το βαθμό της ίνωσης και της φλεγμονής</a:t>
            </a:r>
          </a:p>
          <a:p>
            <a:pPr eaLnBrk="1">
              <a:lnSpc>
                <a:spcPct val="150000"/>
              </a:lnSpc>
              <a:buClr>
                <a:srgbClr val="000000"/>
              </a:buClr>
              <a:buSzPct val="81000"/>
              <a:buFont typeface="Wingdings" pitchFamily="2" charset="2"/>
              <a:buChar char="²"/>
            </a:pPr>
            <a:r>
              <a:rPr lang="el-GR" altLang="el-GR" sz="2000">
                <a:latin typeface="Calibri" panose="020F0502020204030204" pitchFamily="34" charset="0"/>
              </a:rPr>
              <a:t> την ενεργότητα της ινωτικής διαδικασίας </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28DEEE05-205F-7F15-C264-F57BBBA97DF4}"/>
              </a:ext>
            </a:extLst>
          </p:cNvPr>
          <p:cNvSpPr/>
          <p:nvPr/>
        </p:nvSpPr>
        <p:spPr>
          <a:xfrm>
            <a:off x="1687513" y="503237"/>
            <a:ext cx="7010400" cy="6096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Βιοψία ήπατος –</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Metavir</a:t>
            </a:r>
            <a:r>
              <a:rPr lang="en-US" sz="3200" dirty="0">
                <a:latin typeface="Calibri" panose="020F0502020204030204" pitchFamily="34" charset="0"/>
                <a:cs typeface="Calibri" panose="020F0502020204030204" pitchFamily="34" charset="0"/>
              </a:rPr>
              <a:t> score</a:t>
            </a:r>
            <a:endParaRPr sz="3200" dirty="0">
              <a:latin typeface="Calibri" panose="020F0502020204030204" pitchFamily="34" charset="0"/>
              <a:cs typeface="Calibri" panose="020F0502020204030204" pitchFamily="34" charset="0"/>
            </a:endParaRPr>
          </a:p>
        </p:txBody>
      </p:sp>
      <p:sp>
        <p:nvSpPr>
          <p:cNvPr id="5" name="12 - Ορθογώνιο">
            <a:extLst>
              <a:ext uri="{FF2B5EF4-FFF2-40B4-BE49-F238E27FC236}">
                <a16:creationId xmlns:a16="http://schemas.microsoft.com/office/drawing/2014/main" id="{5BA835C8-DFF7-8C0E-1EDB-ABB22B2522C2}"/>
              </a:ext>
            </a:extLst>
          </p:cNvPr>
          <p:cNvSpPr/>
          <p:nvPr/>
        </p:nvSpPr>
        <p:spPr>
          <a:xfrm>
            <a:off x="392111" y="5764225"/>
            <a:ext cx="9296401" cy="155345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150000"/>
              </a:lnSpc>
              <a:buClr>
                <a:srgbClr val="000000"/>
              </a:buClr>
              <a:buSzPct val="45000"/>
              <a:buFont typeface="Wingdings" pitchFamily="2" charset="2"/>
              <a:buNone/>
            </a:pPr>
            <a:r>
              <a:rPr lang="el-GR" altLang="el-GR" sz="2200">
                <a:latin typeface="Calibri" panose="020F0502020204030204" pitchFamily="34" charset="0"/>
              </a:rPr>
              <a:t>Το</a:t>
            </a:r>
            <a:r>
              <a:rPr lang="en-US" altLang="el-GR" sz="2200">
                <a:latin typeface="Calibri" panose="020F0502020204030204" pitchFamily="34" charset="0"/>
              </a:rPr>
              <a:t> Metavir score </a:t>
            </a:r>
            <a:r>
              <a:rPr lang="el-GR" altLang="el-GR" sz="2200">
                <a:latin typeface="Calibri" panose="020F0502020204030204" pitchFamily="34" charset="0"/>
              </a:rPr>
              <a:t>μετράει:</a:t>
            </a:r>
          </a:p>
          <a:p>
            <a:pPr eaLnBrk="1">
              <a:lnSpc>
                <a:spcPct val="150000"/>
              </a:lnSpc>
              <a:buClr>
                <a:srgbClr val="000000"/>
              </a:buClr>
              <a:buSzPct val="81000"/>
              <a:buFont typeface="Wingdings" pitchFamily="2" charset="2"/>
              <a:buChar char="²"/>
            </a:pPr>
            <a:r>
              <a:rPr lang="el-GR" altLang="el-GR" sz="2200">
                <a:latin typeface="Calibri" panose="020F0502020204030204" pitchFamily="34" charset="0"/>
              </a:rPr>
              <a:t> </a:t>
            </a:r>
            <a:r>
              <a:rPr lang="el-GR" altLang="el-GR" sz="2000">
                <a:latin typeface="Calibri" panose="020F0502020204030204" pitchFamily="34" charset="0"/>
              </a:rPr>
              <a:t>το βαθμό της ίνωσης και της φλεγμονής</a:t>
            </a:r>
          </a:p>
          <a:p>
            <a:pPr eaLnBrk="1">
              <a:lnSpc>
                <a:spcPct val="150000"/>
              </a:lnSpc>
              <a:buClr>
                <a:srgbClr val="000000"/>
              </a:buClr>
              <a:buSzPct val="81000"/>
              <a:buFont typeface="Wingdings" pitchFamily="2" charset="2"/>
              <a:buChar char="²"/>
            </a:pPr>
            <a:r>
              <a:rPr lang="el-GR" altLang="el-GR" sz="2000">
                <a:latin typeface="Calibri" panose="020F0502020204030204" pitchFamily="34" charset="0"/>
              </a:rPr>
              <a:t> την ενεργότητα</a:t>
            </a:r>
          </a:p>
        </p:txBody>
      </p:sp>
      <p:pic>
        <p:nvPicPr>
          <p:cNvPr id="28678" name="Picture 6">
            <a:extLst>
              <a:ext uri="{FF2B5EF4-FFF2-40B4-BE49-F238E27FC236}">
                <a16:creationId xmlns:a16="http://schemas.microsoft.com/office/drawing/2014/main" id="{FC5DA9CE-ECE6-FBFF-73F6-98F3F8AF90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417638"/>
            <a:ext cx="523557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A6559729-14A8-A7D9-543B-ED33B7DED163}"/>
              </a:ext>
            </a:extLst>
          </p:cNvPr>
          <p:cNvSpPr txBox="1">
            <a:spLocks/>
          </p:cNvSpPr>
          <p:nvPr/>
        </p:nvSpPr>
        <p:spPr bwMode="auto">
          <a:xfrm>
            <a:off x="5421313" y="1646238"/>
            <a:ext cx="8229600" cy="4525962"/>
          </a:xfrm>
          <a:prstGeom prst="rect">
            <a:avLst/>
          </a:prstGeom>
          <a:noFill/>
          <a:ln w="9525">
            <a:noFill/>
            <a:miter lim="800000"/>
            <a:headEnd/>
            <a:tailEnd/>
          </a:ln>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defTabSz="914400" eaLnBrk="1" hangingPunct="1">
              <a:spcBef>
                <a:spcPct val="20000"/>
              </a:spcBef>
              <a:buClr>
                <a:schemeClr val="tx1"/>
              </a:buClr>
              <a:buFont typeface="Wingdings" pitchFamily="2" charset="2"/>
              <a:buChar char="ü"/>
            </a:pPr>
            <a:r>
              <a:rPr lang="en-US" altLang="el-GR" sz="1800" i="1">
                <a:latin typeface="Calibri" panose="020F0502020204030204" pitchFamily="34" charset="0"/>
                <a:cs typeface="Times New Roman" panose="02020603050405020304" pitchFamily="18" charset="0"/>
              </a:rPr>
              <a:t>METAVIR SCORING SYSTEM</a:t>
            </a:r>
            <a:endParaRPr lang="el-GR" altLang="el-GR" sz="1800" i="1">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n-US" altLang="el-GR" sz="1800">
                <a:latin typeface="Calibri" panose="020F0502020204030204" pitchFamily="34" charset="0"/>
                <a:cs typeface="Times New Roman" panose="02020603050405020304" pitchFamily="18" charset="0"/>
              </a:rPr>
              <a:t>F0- </a:t>
            </a:r>
            <a:r>
              <a:rPr lang="el-GR" altLang="el-GR" sz="1800">
                <a:latin typeface="Calibri" panose="020F0502020204030204" pitchFamily="34" charset="0"/>
                <a:cs typeface="Times New Roman" panose="02020603050405020304" pitchFamily="18" charset="0"/>
              </a:rPr>
              <a:t>απουσία ίνωσης</a:t>
            </a: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n-US" altLang="el-GR" sz="1800">
                <a:latin typeface="Calibri" panose="020F0502020204030204" pitchFamily="34" charset="0"/>
                <a:cs typeface="Times New Roman" panose="02020603050405020304" pitchFamily="18" charset="0"/>
              </a:rPr>
              <a:t>F1</a:t>
            </a:r>
            <a:r>
              <a:rPr lang="el-GR" altLang="el-GR" sz="1800">
                <a:latin typeface="Calibri" panose="020F0502020204030204" pitchFamily="34" charset="0"/>
                <a:cs typeface="Times New Roman" panose="02020603050405020304" pitchFamily="18" charset="0"/>
              </a:rPr>
              <a:t>-  πυλαία ίνωση μόνο</a:t>
            </a: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n-US" altLang="el-GR" sz="1800">
                <a:latin typeface="Calibri" panose="020F0502020204030204" pitchFamily="34" charset="0"/>
                <a:cs typeface="Times New Roman" panose="02020603050405020304" pitchFamily="18" charset="0"/>
              </a:rPr>
              <a:t>F2</a:t>
            </a:r>
            <a:r>
              <a:rPr lang="el-GR" altLang="el-GR" sz="1800">
                <a:latin typeface="Calibri" panose="020F0502020204030204" pitchFamily="34" charset="0"/>
                <a:cs typeface="Times New Roman" panose="02020603050405020304" pitchFamily="18" charset="0"/>
              </a:rPr>
              <a:t>- πυλαία ίνωση και σπάνια διαφραγμάτια </a:t>
            </a: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n-US" altLang="el-GR" sz="1800">
                <a:latin typeface="Calibri" panose="020F0502020204030204" pitchFamily="34" charset="0"/>
                <a:cs typeface="Times New Roman" panose="02020603050405020304" pitchFamily="18" charset="0"/>
              </a:rPr>
              <a:t>F3</a:t>
            </a:r>
            <a:r>
              <a:rPr lang="el-GR" altLang="el-GR" sz="1800">
                <a:latin typeface="Calibri" panose="020F0502020204030204" pitchFamily="34" charset="0"/>
                <a:cs typeface="Times New Roman" panose="02020603050405020304" pitchFamily="18" charset="0"/>
              </a:rPr>
              <a:t>- πυλαία ίνωση με πολλά διαφραγμάτια</a:t>
            </a: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n-US" altLang="el-GR" sz="1800">
                <a:latin typeface="Calibri" panose="020F0502020204030204" pitchFamily="34" charset="0"/>
                <a:cs typeface="Times New Roman" panose="02020603050405020304" pitchFamily="18" charset="0"/>
              </a:rPr>
              <a:t>F4- </a:t>
            </a:r>
            <a:r>
              <a:rPr lang="el-GR" altLang="el-GR" sz="1800">
                <a:latin typeface="Calibri" panose="020F0502020204030204" pitchFamily="34" charset="0"/>
                <a:cs typeface="Times New Roman" panose="02020603050405020304" pitchFamily="18" charset="0"/>
              </a:rPr>
              <a:t>κίρρωση</a:t>
            </a:r>
            <a:endParaRPr lang="en-US"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endParaRPr lang="el-GR" altLang="el-GR" sz="1800">
              <a:latin typeface="Calibri" panose="020F0502020204030204" pitchFamily="34" charset="0"/>
              <a:cs typeface="Times New Roman" panose="02020603050405020304" pitchFamily="18" charset="0"/>
            </a:endParaRPr>
          </a:p>
          <a:p>
            <a:pPr defTabSz="914400" eaLnBrk="1" hangingPunct="1">
              <a:spcBef>
                <a:spcPct val="20000"/>
              </a:spcBef>
              <a:buClr>
                <a:schemeClr val="tx1"/>
              </a:buClr>
              <a:buFont typeface="Wingdings" pitchFamily="2" charset="2"/>
              <a:buChar char="ü"/>
            </a:pPr>
            <a:r>
              <a:rPr lang="el-GR" altLang="el-GR" sz="1800">
                <a:latin typeface="Calibri" panose="020F0502020204030204" pitchFamily="34" charset="0"/>
                <a:cs typeface="Times New Roman" panose="02020603050405020304" pitchFamily="18" charset="0"/>
              </a:rPr>
              <a:t>Σημαντική ίνωση  :         </a:t>
            </a:r>
            <a:r>
              <a:rPr lang="en-US" altLang="el-GR" sz="1800">
                <a:latin typeface="Calibri" panose="020F0502020204030204" pitchFamily="34" charset="0"/>
                <a:cs typeface="Times New Roman" panose="02020603050405020304" pitchFamily="18" charset="0"/>
              </a:rPr>
              <a:t>F2, F3, F4</a:t>
            </a:r>
          </a:p>
          <a:p>
            <a:pPr defTabSz="914400" eaLnBrk="1" hangingPunct="1">
              <a:spcBef>
                <a:spcPct val="20000"/>
              </a:spcBef>
              <a:buClr>
                <a:schemeClr val="tx1"/>
              </a:buClr>
              <a:buFont typeface="Wingdings" pitchFamily="2" charset="2"/>
              <a:buChar char="ü"/>
            </a:pPr>
            <a:r>
              <a:rPr lang="el-GR" altLang="el-GR" sz="1800" b="1">
                <a:latin typeface="Calibri" panose="020F0502020204030204" pitchFamily="34" charset="0"/>
                <a:cs typeface="Times New Roman" panose="02020603050405020304" pitchFamily="18" charset="0"/>
              </a:rPr>
              <a:t>Προχωρημένη ίνωση :   </a:t>
            </a:r>
            <a:r>
              <a:rPr lang="en-US" altLang="el-GR" sz="1800" b="1">
                <a:latin typeface="Calibri" panose="020F0502020204030204" pitchFamily="34" charset="0"/>
                <a:cs typeface="Times New Roman" panose="02020603050405020304" pitchFamily="18" charset="0"/>
              </a:rPr>
              <a:t>F3, F4</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F30EEEA2-04A8-24DA-5946-25003CC6F9C9}"/>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Μη επεμβατικές μέθοδοι αξιολόγησης της ηπατικής ίνωσης -  Αξιολόγηση</a:t>
            </a:r>
            <a:endParaRPr lang="en-US" sz="2400" dirty="0"/>
          </a:p>
        </p:txBody>
      </p:sp>
      <p:sp>
        <p:nvSpPr>
          <p:cNvPr id="30723" name="TextBox 8">
            <a:extLst>
              <a:ext uri="{FF2B5EF4-FFF2-40B4-BE49-F238E27FC236}">
                <a16:creationId xmlns:a16="http://schemas.microsoft.com/office/drawing/2014/main" id="{C45170CC-C720-A345-0A75-F4852B4B191C}"/>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 name="Rectangle 3">
            <a:extLst>
              <a:ext uri="{FF2B5EF4-FFF2-40B4-BE49-F238E27FC236}">
                <a16:creationId xmlns:a16="http://schemas.microsoft.com/office/drawing/2014/main" id="{CE05E56A-7DCF-6B45-4D2D-C1B88D9F7C75}"/>
              </a:ext>
            </a:extLst>
          </p:cNvPr>
          <p:cNvSpPr txBox="1">
            <a:spLocks noChangeArrowheads="1"/>
          </p:cNvSpPr>
          <p:nvPr/>
        </p:nvSpPr>
        <p:spPr bwMode="auto">
          <a:xfrm>
            <a:off x="620713" y="2103438"/>
            <a:ext cx="8229600" cy="4525962"/>
          </a:xfrm>
          <a:prstGeom prst="rect">
            <a:avLst/>
          </a:prstGeom>
          <a:noFill/>
          <a:ln w="9525">
            <a:noFill/>
            <a:miter lim="800000"/>
            <a:headEnd/>
            <a:tailEnd/>
          </a:ln>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defTabSz="914400" eaLnBrk="1" hangingPunct="1">
              <a:lnSpc>
                <a:spcPct val="120000"/>
              </a:lnSpc>
              <a:spcBef>
                <a:spcPct val="20000"/>
              </a:spcBef>
              <a:buFontTx/>
              <a:buChar char="•"/>
            </a:pPr>
            <a:r>
              <a:rPr lang="en-US" altLang="el-GR" sz="2000">
                <a:effectLst>
                  <a:outerShdw blurRad="38100" dist="38100" dir="2700000" algn="tl">
                    <a:srgbClr val="C0C0C0"/>
                  </a:outerShdw>
                </a:effectLst>
                <a:latin typeface="Calibri" panose="020F0502020204030204" pitchFamily="34" charset="0"/>
              </a:rPr>
              <a:t>H</a:t>
            </a:r>
            <a:r>
              <a:rPr lang="el-GR" altLang="el-GR" sz="2000">
                <a:effectLst>
                  <a:outerShdw blurRad="38100" dist="38100" dir="2700000" algn="tl">
                    <a:srgbClr val="C0C0C0"/>
                  </a:outerShdw>
                </a:effectLst>
                <a:latin typeface="Calibri" panose="020F0502020204030204" pitchFamily="34" charset="0"/>
              </a:rPr>
              <a:t> ευαισθησία, η ειδικότητα, η θετική και αρνητική προγνωστική αξία</a:t>
            </a:r>
          </a:p>
          <a:p>
            <a:pPr defTabSz="914400" eaLnBrk="1" hangingPunct="1">
              <a:lnSpc>
                <a:spcPct val="120000"/>
              </a:lnSpc>
              <a:spcBef>
                <a:spcPct val="20000"/>
              </a:spcBef>
              <a:buFontTx/>
              <a:buChar char="•"/>
            </a:pPr>
            <a:endParaRPr lang="el-GR" altLang="el-GR" sz="2000">
              <a:effectLst>
                <a:outerShdw blurRad="38100" dist="38100" dir="2700000" algn="tl">
                  <a:srgbClr val="C0C0C0"/>
                </a:outerShdw>
              </a:effectLst>
              <a:latin typeface="Calibri" panose="020F0502020204030204" pitchFamily="34" charset="0"/>
            </a:endParaRPr>
          </a:p>
          <a:p>
            <a:pPr defTabSz="914400" eaLnBrk="1" hangingPunct="1">
              <a:lnSpc>
                <a:spcPct val="120000"/>
              </a:lnSpc>
              <a:spcBef>
                <a:spcPct val="20000"/>
              </a:spcBef>
              <a:buFontTx/>
              <a:buChar char="•"/>
            </a:pPr>
            <a:r>
              <a:rPr lang="el-GR" altLang="el-GR" sz="2000">
                <a:solidFill>
                  <a:srgbClr val="FF0000"/>
                </a:solidFill>
                <a:effectLst>
                  <a:outerShdw blurRad="38100" dist="38100" dir="2700000" algn="tl">
                    <a:srgbClr val="C0C0C0"/>
                  </a:outerShdw>
                </a:effectLst>
                <a:latin typeface="Calibri" panose="020F0502020204030204" pitchFamily="34" charset="0"/>
              </a:rPr>
              <a:t>Η ακρίβεια μιας διαγνωστικής μεθόδου υπολογίζεται συγκρίνοντας την ευαισθησία, ειδικότητά της και την  περιοχή κάτω από την καμπύλη</a:t>
            </a:r>
            <a:r>
              <a:rPr lang="en-US" altLang="el-GR" sz="2000">
                <a:solidFill>
                  <a:srgbClr val="FF0000"/>
                </a:solidFill>
                <a:effectLst>
                  <a:outerShdw blurRad="38100" dist="38100" dir="2700000" algn="tl">
                    <a:srgbClr val="C0C0C0"/>
                  </a:outerShdw>
                </a:effectLst>
                <a:latin typeface="Calibri" panose="020F0502020204030204" pitchFamily="34" charset="0"/>
              </a:rPr>
              <a:t> ROC (AUROC)</a:t>
            </a:r>
            <a:r>
              <a:rPr lang="el-GR" altLang="el-GR" sz="2000">
                <a:effectLst>
                  <a:outerShdw blurRad="38100" dist="38100" dir="2700000" algn="tl">
                    <a:srgbClr val="C0C0C0"/>
                  </a:outerShdw>
                </a:effectLst>
                <a:latin typeface="Calibri" panose="020F0502020204030204" pitchFamily="34" charset="0"/>
              </a:rPr>
              <a:t> με την βιοψία που είναι το </a:t>
            </a:r>
            <a:r>
              <a:rPr lang="en-US" altLang="el-GR" sz="2000">
                <a:effectLst>
                  <a:outerShdw blurRad="38100" dist="38100" dir="2700000" algn="tl">
                    <a:srgbClr val="C0C0C0"/>
                  </a:outerShdw>
                </a:effectLst>
                <a:latin typeface="Calibri" panose="020F0502020204030204" pitchFamily="34" charset="0"/>
              </a:rPr>
              <a:t>gold standard.</a:t>
            </a:r>
            <a:endParaRPr lang="el-GR" altLang="el-GR" sz="2000">
              <a:effectLst>
                <a:outerShdw blurRad="38100" dist="38100" dir="2700000" algn="tl">
                  <a:srgbClr val="C0C0C0"/>
                </a:outerShdw>
              </a:effectLst>
              <a:latin typeface="Calibri" panose="020F0502020204030204" pitchFamily="34" charset="0"/>
            </a:endParaRPr>
          </a:p>
          <a:p>
            <a:pPr defTabSz="914400" eaLnBrk="1" hangingPunct="1">
              <a:lnSpc>
                <a:spcPct val="120000"/>
              </a:lnSpc>
              <a:spcBef>
                <a:spcPct val="20000"/>
              </a:spcBef>
              <a:buFontTx/>
              <a:buChar char="•"/>
            </a:pPr>
            <a:endParaRPr lang="el-GR" altLang="el-GR" sz="2000">
              <a:effectLst>
                <a:outerShdw blurRad="38100" dist="38100" dir="2700000" algn="tl">
                  <a:srgbClr val="C0C0C0"/>
                </a:outerShdw>
              </a:effectLst>
              <a:latin typeface="Calibri" panose="020F0502020204030204" pitchFamily="34" charset="0"/>
            </a:endParaRPr>
          </a:p>
          <a:p>
            <a:pPr defTabSz="914400" eaLnBrk="1" hangingPunct="1">
              <a:lnSpc>
                <a:spcPct val="120000"/>
              </a:lnSpc>
              <a:spcBef>
                <a:spcPct val="20000"/>
              </a:spcBef>
              <a:buFontTx/>
              <a:buChar char="•"/>
            </a:pPr>
            <a:r>
              <a:rPr lang="el-GR" altLang="el-GR" sz="2000">
                <a:effectLst>
                  <a:outerShdw blurRad="38100" dist="38100" dir="2700000" algn="tl">
                    <a:srgbClr val="C0C0C0"/>
                  </a:outerShdw>
                </a:effectLst>
                <a:latin typeface="Calibri" panose="020F0502020204030204" pitchFamily="34" charset="0"/>
              </a:rPr>
              <a:t>Η τέλεια διαγνωστική μέθοδος έχει τιμή 1</a:t>
            </a:r>
            <a:r>
              <a:rPr lang="en-US" altLang="el-GR" sz="2000">
                <a:effectLst>
                  <a:outerShdw blurRad="38100" dist="38100" dir="2700000" algn="tl">
                    <a:srgbClr val="C0C0C0"/>
                  </a:outerShdw>
                </a:effectLst>
                <a:latin typeface="Calibri" panose="020F0502020204030204" pitchFamily="34" charset="0"/>
              </a:rPr>
              <a:t>.</a:t>
            </a:r>
            <a:r>
              <a:rPr lang="el-GR" altLang="el-GR" sz="2000">
                <a:effectLst>
                  <a:outerShdw blurRad="38100" dist="38100" dir="2700000" algn="tl">
                    <a:srgbClr val="C0C0C0"/>
                  </a:outerShdw>
                </a:effectLst>
                <a:latin typeface="Calibri" panose="020F0502020204030204" pitchFamily="34" charset="0"/>
              </a:rPr>
              <a:t>0 (τιμές &gt;0.8 είναι αποδεκτές)</a:t>
            </a:r>
            <a:endParaRPr lang="en-US" altLang="el-GR" sz="2000">
              <a:effectLst>
                <a:outerShdw blurRad="38100" dist="38100" dir="2700000" algn="tl">
                  <a:srgbClr val="C0C0C0"/>
                </a:outerShdw>
              </a:effectLst>
              <a:latin typeface="Calibri" panose="020F0502020204030204" pitchFamily="34" charset="0"/>
            </a:endParaRPr>
          </a:p>
          <a:p>
            <a:pPr defTabSz="914400" eaLnBrk="1" hangingPunct="1">
              <a:lnSpc>
                <a:spcPct val="120000"/>
              </a:lnSpc>
              <a:spcBef>
                <a:spcPct val="20000"/>
              </a:spcBef>
              <a:buFontTx/>
              <a:buChar char="•"/>
            </a:pPr>
            <a:r>
              <a:rPr lang="el-GR" altLang="el-GR" sz="2000">
                <a:effectLst>
                  <a:outerShdw blurRad="38100" dist="38100" dir="2700000" algn="tl">
                    <a:srgbClr val="C0C0C0"/>
                  </a:outerShdw>
                </a:effectLst>
                <a:latin typeface="Calibri" panose="020F0502020204030204" pitchFamily="34" charset="0"/>
              </a:rPr>
              <a:t>Κόστος χαμηλό</a:t>
            </a:r>
          </a:p>
          <a:p>
            <a:pPr defTabSz="914400" eaLnBrk="1" hangingPunct="1">
              <a:lnSpc>
                <a:spcPct val="120000"/>
              </a:lnSpc>
              <a:spcBef>
                <a:spcPct val="20000"/>
              </a:spcBef>
              <a:buFontTx/>
              <a:buChar char="•"/>
            </a:pPr>
            <a:r>
              <a:rPr lang="el-GR" altLang="el-GR" sz="2000">
                <a:effectLst>
                  <a:outerShdw blurRad="38100" dist="38100" dir="2700000" algn="tl">
                    <a:srgbClr val="C0C0C0"/>
                  </a:outerShdw>
                </a:effectLst>
                <a:latin typeface="Calibri" panose="020F0502020204030204" pitchFamily="34" charset="0"/>
              </a:rPr>
              <a:t>Ευκολία στην εφαρμογή</a:t>
            </a:r>
          </a:p>
          <a:p>
            <a:pPr defTabSz="914400" eaLnBrk="1" hangingPunct="1">
              <a:lnSpc>
                <a:spcPct val="120000"/>
              </a:lnSpc>
              <a:spcBef>
                <a:spcPct val="20000"/>
              </a:spcBef>
              <a:buFontTx/>
              <a:buChar char="•"/>
            </a:pPr>
            <a:endParaRPr lang="el-GR" altLang="el-GR" sz="2000">
              <a:solidFill>
                <a:srgbClr val="FF6600"/>
              </a:solidFill>
              <a:effectLst>
                <a:outerShdw blurRad="38100" dist="38100" dir="2700000" algn="tl">
                  <a:srgbClr val="C0C0C0"/>
                </a:outerShdw>
              </a:effectLst>
              <a:latin typeface="Calibri" panose="020F050202020403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2">
            <a:extLst>
              <a:ext uri="{FF2B5EF4-FFF2-40B4-BE49-F238E27FC236}">
                <a16:creationId xmlns:a16="http://schemas.microsoft.com/office/drawing/2014/main" id="{D7F1C998-9E80-3D95-99BE-B3BF8CB37100}"/>
              </a:ext>
            </a:extLst>
          </p:cNvPr>
          <p:cNvSpPr txBox="1">
            <a:spLocks noChangeArrowheads="1"/>
          </p:cNvSpPr>
          <p:nvPr/>
        </p:nvSpPr>
        <p:spPr bwMode="auto">
          <a:xfrm>
            <a:off x="3175000" y="5075238"/>
            <a:ext cx="6905625" cy="2504621"/>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41998" rIns="0" bIns="0">
            <a:spAutoFit/>
          </a:bodyPr>
          <a:lstStyle>
            <a:lvl1pPr marL="10001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325"/>
              </a:spcBef>
            </a:pPr>
            <a:r>
              <a:rPr lang="en-US" altLang="el-GR" sz="1800" dirty="0" err="1">
                <a:latin typeface="Calibri" panose="020F0502020204030204" pitchFamily="34" charset="0"/>
                <a:cs typeface="Arial" panose="020B0604020202020204" pitchFamily="34" charset="0"/>
              </a:rPr>
              <a:t>Μέθοδοι</a:t>
            </a:r>
            <a:r>
              <a:rPr lang="en-US" altLang="el-GR" sz="1800" dirty="0">
                <a:latin typeface="Calibri" panose="020F0502020204030204" pitchFamily="34" charset="0"/>
                <a:cs typeface="Arial" panose="020B0604020202020204" pitchFamily="34" charset="0"/>
              </a:rPr>
              <a:t> π</a:t>
            </a:r>
            <a:r>
              <a:rPr lang="en-US" altLang="el-GR" sz="1800" dirty="0" err="1">
                <a:latin typeface="Calibri" panose="020F0502020204030204" pitchFamily="34" charset="0"/>
                <a:cs typeface="Arial" panose="020B0604020202020204" pitchFamily="34" charset="0"/>
              </a:rPr>
              <a:t>ου</a:t>
            </a:r>
            <a:r>
              <a:rPr lang="en-US" altLang="el-GR" sz="1800" dirty="0">
                <a:latin typeface="Calibri" panose="020F0502020204030204" pitchFamily="34" charset="0"/>
                <a:cs typeface="Arial" panose="020B0604020202020204" pitchFamily="34" charset="0"/>
              </a:rPr>
              <a:t> α</a:t>
            </a:r>
            <a:r>
              <a:rPr lang="en-US" altLang="el-GR" sz="1800" dirty="0" err="1">
                <a:latin typeface="Calibri" panose="020F0502020204030204" pitchFamily="34" charset="0"/>
                <a:cs typeface="Arial" panose="020B0604020202020204" pitchFamily="34" charset="0"/>
              </a:rPr>
              <a:t>ξιολογούν</a:t>
            </a:r>
            <a:r>
              <a:rPr lang="en-US" altLang="el-GR" sz="1800"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φυσικές</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ιδιότητες</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του</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ή</a:t>
            </a:r>
            <a:r>
              <a:rPr lang="en-US" altLang="el-GR" sz="1800" b="1" dirty="0">
                <a:latin typeface="Calibri" panose="020F0502020204030204" pitchFamily="34" charset="0"/>
                <a:cs typeface="Arial" panose="020B0604020202020204" pitchFamily="34" charset="0"/>
              </a:rPr>
              <a:t>πα</a:t>
            </a:r>
            <a:r>
              <a:rPr lang="en-US" altLang="el-GR" sz="1800" b="1" dirty="0" err="1">
                <a:latin typeface="Calibri" panose="020F0502020204030204" pitchFamily="34" charset="0"/>
                <a:cs typeface="Arial" panose="020B0604020202020204" pitchFamily="34" charset="0"/>
              </a:rPr>
              <a:t>τος</a:t>
            </a:r>
            <a:r>
              <a:rPr lang="en-US" altLang="el-GR" sz="1800" b="1" dirty="0">
                <a:latin typeface="Calibri" panose="020F0502020204030204" pitchFamily="34" charset="0"/>
                <a:cs typeface="Arial" panose="020B0604020202020204" pitchFamily="34" charset="0"/>
              </a:rPr>
              <a:t> </a:t>
            </a:r>
            <a:r>
              <a:rPr lang="en-US" altLang="el-GR" sz="1800" dirty="0">
                <a:latin typeface="Calibri" panose="020F0502020204030204" pitchFamily="34" charset="0"/>
                <a:cs typeface="Arial" panose="020B0604020202020204" pitchFamily="34" charset="0"/>
              </a:rPr>
              <a:t>(</a:t>
            </a:r>
            <a:r>
              <a:rPr lang="en-US" altLang="el-GR" sz="1800" dirty="0" err="1">
                <a:latin typeface="Calibri" panose="020F0502020204030204" pitchFamily="34" charset="0"/>
                <a:cs typeface="Arial" panose="020B0604020202020204" pitchFamily="34" charset="0"/>
              </a:rPr>
              <a:t>μέτρηση</a:t>
            </a:r>
            <a:r>
              <a:rPr lang="en-US" altLang="el-GR" sz="1800" dirty="0">
                <a:latin typeface="Calibri" panose="020F0502020204030204" pitchFamily="34" charset="0"/>
                <a:cs typeface="Arial" panose="020B0604020202020204" pitchFamily="34" charset="0"/>
              </a:rPr>
              <a:t> </a:t>
            </a:r>
            <a:r>
              <a:rPr lang="en-US" altLang="el-GR" sz="1800" dirty="0" err="1">
                <a:latin typeface="Calibri" panose="020F0502020204030204" pitchFamily="34" charset="0"/>
                <a:cs typeface="Arial" panose="020B0604020202020204" pitchFamily="34" charset="0"/>
              </a:rPr>
              <a:t>της</a:t>
            </a:r>
            <a:r>
              <a:rPr lang="en-US" altLang="el-GR" sz="1800" dirty="0">
                <a:latin typeface="Calibri" panose="020F0502020204030204" pitchFamily="34" charset="0"/>
                <a:cs typeface="Arial" panose="020B0604020202020204" pitchFamily="34" charset="0"/>
              </a:rPr>
              <a:t> </a:t>
            </a:r>
            <a:r>
              <a:rPr lang="en-US" altLang="el-GR" sz="1800" dirty="0" err="1">
                <a:latin typeface="Calibri" panose="020F0502020204030204" pitchFamily="34" charset="0"/>
                <a:cs typeface="Arial" panose="020B0604020202020204" pitchFamily="34" charset="0"/>
              </a:rPr>
              <a:t>η</a:t>
            </a:r>
            <a:r>
              <a:rPr lang="en-US" altLang="el-GR" sz="1800" dirty="0">
                <a:latin typeface="Calibri" panose="020F0502020204030204" pitchFamily="34" charset="0"/>
                <a:cs typeface="Arial" panose="020B0604020202020204" pitchFamily="34" charset="0"/>
              </a:rPr>
              <a:t>πα</a:t>
            </a:r>
            <a:r>
              <a:rPr lang="en-US" altLang="el-GR" sz="1800" dirty="0" err="1">
                <a:latin typeface="Calibri" panose="020F0502020204030204" pitchFamily="34" charset="0"/>
                <a:cs typeface="Arial" panose="020B0604020202020204" pitchFamily="34" charset="0"/>
              </a:rPr>
              <a:t>τικής</a:t>
            </a:r>
            <a:r>
              <a:rPr lang="en-US" altLang="el-GR" sz="1800" dirty="0">
                <a:latin typeface="Calibri" panose="020F0502020204030204" pitchFamily="34" charset="0"/>
                <a:cs typeface="Arial" panose="020B0604020202020204" pitchFamily="34" charset="0"/>
              </a:rPr>
              <a:t> α</a:t>
            </a:r>
            <a:r>
              <a:rPr lang="en-US" altLang="el-GR" sz="1800" dirty="0" err="1">
                <a:latin typeface="Calibri" panose="020F0502020204030204" pitchFamily="34" charset="0"/>
                <a:cs typeface="Arial" panose="020B0604020202020204" pitchFamily="34" charset="0"/>
              </a:rPr>
              <a:t>κ</a:t>
            </a:r>
            <a:r>
              <a:rPr lang="en-US" altLang="el-GR" sz="1800" dirty="0">
                <a:latin typeface="Calibri" panose="020F0502020204030204" pitchFamily="34" charset="0"/>
                <a:cs typeface="Arial" panose="020B0604020202020204" pitchFamily="34" charset="0"/>
              </a:rPr>
              <a:t>α</a:t>
            </a:r>
            <a:r>
              <a:rPr lang="en-US" altLang="el-GR" sz="1800" dirty="0" err="1">
                <a:latin typeface="Calibri" panose="020F0502020204030204" pitchFamily="34" charset="0"/>
                <a:cs typeface="Arial" panose="020B0604020202020204" pitchFamily="34" charset="0"/>
              </a:rPr>
              <a:t>μψί</a:t>
            </a:r>
            <a:r>
              <a:rPr lang="en-US" altLang="el-GR" sz="1800" dirty="0">
                <a:latin typeface="Calibri" panose="020F0502020204030204" pitchFamily="34" charset="0"/>
                <a:cs typeface="Arial" panose="020B0604020202020204" pitchFamily="34" charset="0"/>
              </a:rPr>
              <a:t>α</a:t>
            </a:r>
            <a:r>
              <a:rPr lang="en-US" altLang="el-GR" sz="1800" dirty="0" err="1">
                <a:latin typeface="Calibri" panose="020F0502020204030204" pitchFamily="34" charset="0"/>
                <a:cs typeface="Arial" panose="020B0604020202020204" pitchFamily="34" charset="0"/>
              </a:rPr>
              <a:t>ς</a:t>
            </a:r>
            <a:r>
              <a:rPr lang="en-US" altLang="el-GR" sz="1800" dirty="0">
                <a:latin typeface="Calibri" panose="020F0502020204030204" pitchFamily="34" charset="0"/>
                <a:cs typeface="Arial" panose="020B0604020202020204" pitchFamily="34" charset="0"/>
              </a:rPr>
              <a:t>, </a:t>
            </a:r>
            <a:r>
              <a:rPr lang="el-GR" altLang="el-GR" sz="1800" dirty="0">
                <a:latin typeface="Calibri" panose="020F0502020204030204" pitchFamily="34" charset="0"/>
                <a:cs typeface="Arial" panose="020B0604020202020204" pitchFamily="34" charset="0"/>
              </a:rPr>
              <a:t>παράμετρος ελεγχόμενης </a:t>
            </a:r>
            <a:r>
              <a:rPr lang="en-US" altLang="el-GR" sz="1800" dirty="0">
                <a:latin typeface="Calibri" panose="020F0502020204030204" pitchFamily="34" charset="0"/>
                <a:cs typeface="Arial" panose="020B0604020202020204" pitchFamily="34" charset="0"/>
              </a:rPr>
              <a:t>απ</a:t>
            </a:r>
            <a:r>
              <a:rPr lang="en-US" altLang="el-GR" sz="1800" dirty="0" err="1">
                <a:latin typeface="Calibri" panose="020F0502020204030204" pitchFamily="34" charset="0"/>
                <a:cs typeface="Arial" panose="020B0604020202020204" pitchFamily="34" charset="0"/>
              </a:rPr>
              <a:t>όσ</a:t>
            </a:r>
            <a:r>
              <a:rPr lang="en-US" altLang="el-GR" sz="1800" dirty="0">
                <a:latin typeface="Calibri" panose="020F0502020204030204" pitchFamily="34" charset="0"/>
                <a:cs typeface="Arial" panose="020B0604020202020204" pitchFamily="34" charset="0"/>
              </a:rPr>
              <a:t>β</a:t>
            </a:r>
            <a:r>
              <a:rPr lang="en-US" altLang="el-GR" sz="1800" dirty="0" err="1">
                <a:latin typeface="Calibri" panose="020F0502020204030204" pitchFamily="34" charset="0"/>
                <a:cs typeface="Arial" panose="020B0604020202020204" pitchFamily="34" charset="0"/>
              </a:rPr>
              <a:t>εση</a:t>
            </a:r>
            <a:r>
              <a:rPr lang="el-GR" altLang="el-GR" sz="1800" dirty="0">
                <a:latin typeface="Calibri" panose="020F0502020204030204" pitchFamily="34" charset="0"/>
                <a:cs typeface="Arial" panose="020B0604020202020204" pitchFamily="34" charset="0"/>
              </a:rPr>
              <a:t>ς –</a:t>
            </a:r>
            <a:r>
              <a:rPr lang="en-US" altLang="el-GR" sz="1800" dirty="0">
                <a:latin typeface="Calibri" panose="020F0502020204030204" pitchFamily="34" charset="0"/>
                <a:cs typeface="Arial" panose="020B0604020202020204" pitchFamily="34" charset="0"/>
              </a:rPr>
              <a:t>CAP: control attenuation parameter, 236)</a:t>
            </a:r>
            <a:endParaRPr lang="el-GR" altLang="el-GR" sz="1800" dirty="0">
              <a:latin typeface="Calibri" panose="020F0502020204030204" pitchFamily="34" charset="0"/>
              <a:cs typeface="Arial" panose="020B0604020202020204" pitchFamily="34" charset="0"/>
            </a:endParaRPr>
          </a:p>
          <a:p>
            <a:pPr eaLnBrk="1" hangingPunct="1">
              <a:spcBef>
                <a:spcPts val="325"/>
              </a:spcBef>
            </a:pPr>
            <a:endParaRPr lang="en-US" altLang="el-GR" sz="1800" dirty="0">
              <a:latin typeface="Calibri" panose="020F0502020204030204" pitchFamily="34" charset="0"/>
              <a:cs typeface="Arial" panose="020B0604020202020204" pitchFamily="34" charset="0"/>
            </a:endParaRPr>
          </a:p>
          <a:p>
            <a:pPr eaLnBrk="1" hangingPunct="1">
              <a:spcBef>
                <a:spcPts val="325"/>
              </a:spcBef>
            </a:pPr>
            <a:r>
              <a:rPr lang="el-GR" altLang="el-GR" sz="1800" b="1" dirty="0">
                <a:latin typeface="Calibri" panose="020F0502020204030204" pitchFamily="34" charset="0"/>
                <a:cs typeface="Arial" panose="020B0604020202020204" pitchFamily="34" charset="0"/>
              </a:rPr>
              <a:t>Απεικονιστικές μέθοδοι</a:t>
            </a:r>
            <a:r>
              <a:rPr lang="el-GR" altLang="el-GR" sz="1800" dirty="0">
                <a:latin typeface="Calibri" panose="020F0502020204030204" pitchFamily="34" charset="0"/>
                <a:cs typeface="Arial" panose="020B0604020202020204" pitchFamily="34" charset="0"/>
              </a:rPr>
              <a:t>- ανατομία ήπατος και άλλων </a:t>
            </a:r>
            <a:r>
              <a:rPr lang="el-GR" altLang="el-GR" sz="1800" dirty="0" err="1">
                <a:latin typeface="Calibri" panose="020F0502020204030204" pitchFamily="34" charset="0"/>
                <a:cs typeface="Arial" panose="020B0604020202020204" pitchFamily="34" charset="0"/>
              </a:rPr>
              <a:t>ενδοκοιλιακών</a:t>
            </a:r>
            <a:r>
              <a:rPr lang="el-GR" altLang="el-GR" sz="1800" dirty="0">
                <a:latin typeface="Calibri" panose="020F0502020204030204" pitchFamily="34" charset="0"/>
                <a:cs typeface="Arial" panose="020B0604020202020204" pitchFamily="34" charset="0"/>
              </a:rPr>
              <a:t> οργάνων </a:t>
            </a:r>
          </a:p>
          <a:p>
            <a:pPr eaLnBrk="1" hangingPunct="1">
              <a:spcBef>
                <a:spcPts val="325"/>
              </a:spcBef>
            </a:pPr>
            <a:r>
              <a:rPr lang="en-US" altLang="el-GR" sz="1800" dirty="0">
                <a:latin typeface="Calibri" panose="020F0502020204030204" pitchFamily="34" charset="0"/>
                <a:cs typeface="Arial" panose="020B0604020202020204" pitchFamily="34" charset="0"/>
              </a:rPr>
              <a:t>CT </a:t>
            </a:r>
            <a:r>
              <a:rPr lang="el-GR" altLang="el-GR" sz="1800" dirty="0">
                <a:latin typeface="Calibri" panose="020F0502020204030204" pitchFamily="34" charset="0"/>
                <a:cs typeface="Arial" panose="020B0604020202020204" pitchFamily="34" charset="0"/>
              </a:rPr>
              <a:t>ήπατος - Μαγνητική </a:t>
            </a:r>
            <a:r>
              <a:rPr lang="el-GR" altLang="el-GR" sz="1800" dirty="0" err="1">
                <a:latin typeface="Calibri" panose="020F0502020204030204" pitchFamily="34" charset="0"/>
                <a:cs typeface="Arial" panose="020B0604020202020204" pitchFamily="34" charset="0"/>
              </a:rPr>
              <a:t>ελαστογραφία</a:t>
            </a:r>
            <a:r>
              <a:rPr lang="el-GR" altLang="el-GR" sz="1800" dirty="0">
                <a:latin typeface="Calibri" panose="020F0502020204030204" pitchFamily="34" charset="0"/>
                <a:cs typeface="Arial" panose="020B0604020202020204" pitchFamily="34" charset="0"/>
              </a:rPr>
              <a:t>  </a:t>
            </a:r>
            <a:endParaRPr lang="en-US" altLang="el-GR" sz="1800" dirty="0">
              <a:latin typeface="Calibri" panose="020F0502020204030204" pitchFamily="34" charset="0"/>
              <a:cs typeface="Arial" panose="020B0604020202020204" pitchFamily="34" charset="0"/>
            </a:endParaRPr>
          </a:p>
          <a:p>
            <a:pPr eaLnBrk="1" hangingPunct="1">
              <a:spcBef>
                <a:spcPts val="325"/>
              </a:spcBef>
            </a:pPr>
            <a:endParaRPr lang="el-GR" altLang="el-GR" dirty="0">
              <a:latin typeface="Arial" panose="020B0604020202020204" pitchFamily="34" charset="0"/>
              <a:cs typeface="Arial" panose="020B0604020202020204" pitchFamily="34" charset="0"/>
            </a:endParaRPr>
          </a:p>
        </p:txBody>
      </p:sp>
      <p:sp>
        <p:nvSpPr>
          <p:cNvPr id="5" name="Διαφορική Διάγνωση Υπασβεστιαιμίας">
            <a:extLst>
              <a:ext uri="{FF2B5EF4-FFF2-40B4-BE49-F238E27FC236}">
                <a16:creationId xmlns:a16="http://schemas.microsoft.com/office/drawing/2014/main" id="{79031B68-1F39-228E-FC0B-C6377B0CBB0B}"/>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3200" dirty="0" err="1">
                <a:latin typeface="Calibri"/>
              </a:rPr>
              <a:t>Μη</a:t>
            </a:r>
            <a:r>
              <a:rPr lang="en-US" sz="3200" dirty="0">
                <a:latin typeface="Calibri"/>
              </a:rPr>
              <a:t> </a:t>
            </a:r>
            <a:r>
              <a:rPr lang="en-US" sz="3200" dirty="0" err="1">
                <a:latin typeface="Calibri"/>
              </a:rPr>
              <a:t>επεμβατική</a:t>
            </a:r>
            <a:r>
              <a:rPr lang="en-US" sz="3200" dirty="0">
                <a:latin typeface="Calibri"/>
              </a:rPr>
              <a:t> </a:t>
            </a:r>
            <a:r>
              <a:rPr lang="en-US" sz="3200" spc="-11" dirty="0" err="1">
                <a:latin typeface="Calibri"/>
              </a:rPr>
              <a:t>προσέγγιση</a:t>
            </a:r>
            <a:r>
              <a:rPr lang="en-US" sz="3200" spc="-11" dirty="0">
                <a:latin typeface="Calibri"/>
              </a:rPr>
              <a:t> </a:t>
            </a:r>
            <a:r>
              <a:rPr lang="en-US" sz="3200" spc="-6" dirty="0" err="1">
                <a:latin typeface="Calibri"/>
              </a:rPr>
              <a:t>στην</a:t>
            </a:r>
            <a:r>
              <a:rPr lang="en-US" sz="3200" spc="-6" dirty="0">
                <a:latin typeface="Calibri"/>
              </a:rPr>
              <a:t> </a:t>
            </a:r>
            <a:r>
              <a:rPr lang="el-GR" sz="3200" spc="-6" dirty="0">
                <a:latin typeface="Calibri"/>
              </a:rPr>
              <a:t>αξιολόγηση </a:t>
            </a:r>
            <a:r>
              <a:rPr lang="en-US" sz="3200" spc="-6" dirty="0" err="1">
                <a:latin typeface="Calibri"/>
              </a:rPr>
              <a:t>της</a:t>
            </a:r>
            <a:r>
              <a:rPr lang="en-US" sz="3200" spc="-6" dirty="0">
                <a:latin typeface="Calibri"/>
              </a:rPr>
              <a:t> </a:t>
            </a:r>
            <a:r>
              <a:rPr lang="en-US" sz="3200" spc="-11" dirty="0" err="1">
                <a:latin typeface="Calibri"/>
              </a:rPr>
              <a:t>ηπατικής</a:t>
            </a:r>
            <a:r>
              <a:rPr lang="en-US" sz="3200" spc="-77" dirty="0">
                <a:latin typeface="Calibri"/>
              </a:rPr>
              <a:t> </a:t>
            </a:r>
            <a:r>
              <a:rPr lang="en-US" sz="3200" dirty="0" err="1">
                <a:latin typeface="Calibri"/>
              </a:rPr>
              <a:t>ίνωσης</a:t>
            </a:r>
            <a:r>
              <a:rPr lang="en-US" sz="3200" dirty="0">
                <a:latin typeface="Calibri"/>
              </a:rPr>
              <a:t>:</a:t>
            </a:r>
          </a:p>
        </p:txBody>
      </p:sp>
      <p:pic>
        <p:nvPicPr>
          <p:cNvPr id="32772" name="Picture 6">
            <a:extLst>
              <a:ext uri="{FF2B5EF4-FFF2-40B4-BE49-F238E27FC236}">
                <a16:creationId xmlns:a16="http://schemas.microsoft.com/office/drawing/2014/main" id="{3460C3D1-9ED0-1D5C-0965-F97532E951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7238"/>
            <a:ext cx="86661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213CD49-2285-F608-CEE4-DFFB9323E2E9}"/>
              </a:ext>
            </a:extLst>
          </p:cNvPr>
          <p:cNvSpPr/>
          <p:nvPr/>
        </p:nvSpPr>
        <p:spPr bwMode="auto">
          <a:xfrm>
            <a:off x="315913" y="1951038"/>
            <a:ext cx="4876800" cy="2895600"/>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dirty="0">
              <a:latin typeface="Times New Roman" charset="0"/>
              <a:ea typeface="ＭＳ Ｐゴシック" pitchFamily="-101" charset="-128"/>
              <a:cs typeface="ＭＳ Ｐゴシック" pitchFamily="-101" charset="-128"/>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24113-6906-2AA5-F1A4-E76D8BCC7E94}"/>
            </a:ext>
          </a:extLst>
        </p:cNvPr>
        <p:cNvGrpSpPr/>
        <p:nvPr/>
      </p:nvGrpSpPr>
      <p:grpSpPr>
        <a:xfrm>
          <a:off x="0" y="0"/>
          <a:ext cx="0" cy="0"/>
          <a:chOff x="0" y="0"/>
          <a:chExt cx="0" cy="0"/>
        </a:xfrm>
      </p:grpSpPr>
      <p:sp>
        <p:nvSpPr>
          <p:cNvPr id="32770" name="object 2">
            <a:extLst>
              <a:ext uri="{FF2B5EF4-FFF2-40B4-BE49-F238E27FC236}">
                <a16:creationId xmlns:a16="http://schemas.microsoft.com/office/drawing/2014/main" id="{A3026E31-544D-8F7F-D29A-FA2CA7CD867F}"/>
              </a:ext>
            </a:extLst>
          </p:cNvPr>
          <p:cNvSpPr txBox="1">
            <a:spLocks noChangeArrowheads="1"/>
          </p:cNvSpPr>
          <p:nvPr/>
        </p:nvSpPr>
        <p:spPr bwMode="auto">
          <a:xfrm>
            <a:off x="3175000" y="5075238"/>
            <a:ext cx="6905625" cy="2504621"/>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41998" rIns="0" bIns="0">
            <a:spAutoFit/>
          </a:bodyPr>
          <a:lstStyle>
            <a:lvl1pPr marL="10001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325"/>
              </a:spcBef>
            </a:pPr>
            <a:r>
              <a:rPr lang="en-US" altLang="el-GR" sz="1800" dirty="0" err="1">
                <a:latin typeface="Calibri" panose="020F0502020204030204" pitchFamily="34" charset="0"/>
                <a:cs typeface="Arial" panose="020B0604020202020204" pitchFamily="34" charset="0"/>
              </a:rPr>
              <a:t>Μέθοδοι</a:t>
            </a:r>
            <a:r>
              <a:rPr lang="en-US" altLang="el-GR" sz="1800" dirty="0">
                <a:latin typeface="Calibri" panose="020F0502020204030204" pitchFamily="34" charset="0"/>
                <a:cs typeface="Arial" panose="020B0604020202020204" pitchFamily="34" charset="0"/>
              </a:rPr>
              <a:t> π</a:t>
            </a:r>
            <a:r>
              <a:rPr lang="en-US" altLang="el-GR" sz="1800" dirty="0" err="1">
                <a:latin typeface="Calibri" panose="020F0502020204030204" pitchFamily="34" charset="0"/>
                <a:cs typeface="Arial" panose="020B0604020202020204" pitchFamily="34" charset="0"/>
              </a:rPr>
              <a:t>ου</a:t>
            </a:r>
            <a:r>
              <a:rPr lang="en-US" altLang="el-GR" sz="1800" dirty="0">
                <a:latin typeface="Calibri" panose="020F0502020204030204" pitchFamily="34" charset="0"/>
                <a:cs typeface="Arial" panose="020B0604020202020204" pitchFamily="34" charset="0"/>
              </a:rPr>
              <a:t> α</a:t>
            </a:r>
            <a:r>
              <a:rPr lang="en-US" altLang="el-GR" sz="1800" dirty="0" err="1">
                <a:latin typeface="Calibri" panose="020F0502020204030204" pitchFamily="34" charset="0"/>
                <a:cs typeface="Arial" panose="020B0604020202020204" pitchFamily="34" charset="0"/>
              </a:rPr>
              <a:t>ξιολογούν</a:t>
            </a:r>
            <a:r>
              <a:rPr lang="en-US" altLang="el-GR" sz="1800"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φυσικές</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ιδιότητες</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του</a:t>
            </a:r>
            <a:r>
              <a:rPr lang="en-US" altLang="el-GR" sz="1800" b="1" dirty="0">
                <a:latin typeface="Calibri" panose="020F0502020204030204" pitchFamily="34" charset="0"/>
                <a:cs typeface="Arial" panose="020B0604020202020204" pitchFamily="34" charset="0"/>
              </a:rPr>
              <a:t> </a:t>
            </a:r>
            <a:r>
              <a:rPr lang="en-US" altLang="el-GR" sz="1800" b="1" dirty="0" err="1">
                <a:latin typeface="Calibri" panose="020F0502020204030204" pitchFamily="34" charset="0"/>
                <a:cs typeface="Arial" panose="020B0604020202020204" pitchFamily="34" charset="0"/>
              </a:rPr>
              <a:t>ή</a:t>
            </a:r>
            <a:r>
              <a:rPr lang="en-US" altLang="el-GR" sz="1800" b="1" dirty="0">
                <a:latin typeface="Calibri" panose="020F0502020204030204" pitchFamily="34" charset="0"/>
                <a:cs typeface="Arial" panose="020B0604020202020204" pitchFamily="34" charset="0"/>
              </a:rPr>
              <a:t>πα</a:t>
            </a:r>
            <a:r>
              <a:rPr lang="en-US" altLang="el-GR" sz="1800" b="1" dirty="0" err="1">
                <a:latin typeface="Calibri" panose="020F0502020204030204" pitchFamily="34" charset="0"/>
                <a:cs typeface="Arial" panose="020B0604020202020204" pitchFamily="34" charset="0"/>
              </a:rPr>
              <a:t>τος</a:t>
            </a:r>
            <a:r>
              <a:rPr lang="en-US" altLang="el-GR" sz="1800" b="1" dirty="0">
                <a:latin typeface="Calibri" panose="020F0502020204030204" pitchFamily="34" charset="0"/>
                <a:cs typeface="Arial" panose="020B0604020202020204" pitchFamily="34" charset="0"/>
              </a:rPr>
              <a:t> </a:t>
            </a:r>
            <a:r>
              <a:rPr lang="en-US" altLang="el-GR" sz="1800" dirty="0">
                <a:latin typeface="Calibri" panose="020F0502020204030204" pitchFamily="34" charset="0"/>
                <a:cs typeface="Arial" panose="020B0604020202020204" pitchFamily="34" charset="0"/>
              </a:rPr>
              <a:t>(</a:t>
            </a:r>
            <a:r>
              <a:rPr lang="en-US" altLang="el-GR" sz="1800" dirty="0" err="1">
                <a:latin typeface="Calibri" panose="020F0502020204030204" pitchFamily="34" charset="0"/>
                <a:cs typeface="Arial" panose="020B0604020202020204" pitchFamily="34" charset="0"/>
              </a:rPr>
              <a:t>μέτρηση</a:t>
            </a:r>
            <a:r>
              <a:rPr lang="en-US" altLang="el-GR" sz="1800" dirty="0">
                <a:latin typeface="Calibri" panose="020F0502020204030204" pitchFamily="34" charset="0"/>
                <a:cs typeface="Arial" panose="020B0604020202020204" pitchFamily="34" charset="0"/>
              </a:rPr>
              <a:t> </a:t>
            </a:r>
            <a:r>
              <a:rPr lang="en-US" altLang="el-GR" sz="1800" dirty="0" err="1">
                <a:latin typeface="Calibri" panose="020F0502020204030204" pitchFamily="34" charset="0"/>
                <a:cs typeface="Arial" panose="020B0604020202020204" pitchFamily="34" charset="0"/>
              </a:rPr>
              <a:t>της</a:t>
            </a:r>
            <a:r>
              <a:rPr lang="en-US" altLang="el-GR" sz="1800" dirty="0">
                <a:latin typeface="Calibri" panose="020F0502020204030204" pitchFamily="34" charset="0"/>
                <a:cs typeface="Arial" panose="020B0604020202020204" pitchFamily="34" charset="0"/>
              </a:rPr>
              <a:t> </a:t>
            </a:r>
            <a:r>
              <a:rPr lang="en-US" altLang="el-GR" sz="1800" dirty="0" err="1">
                <a:latin typeface="Calibri" panose="020F0502020204030204" pitchFamily="34" charset="0"/>
                <a:cs typeface="Arial" panose="020B0604020202020204" pitchFamily="34" charset="0"/>
              </a:rPr>
              <a:t>η</a:t>
            </a:r>
            <a:r>
              <a:rPr lang="en-US" altLang="el-GR" sz="1800" dirty="0">
                <a:latin typeface="Calibri" panose="020F0502020204030204" pitchFamily="34" charset="0"/>
                <a:cs typeface="Arial" panose="020B0604020202020204" pitchFamily="34" charset="0"/>
              </a:rPr>
              <a:t>πα</a:t>
            </a:r>
            <a:r>
              <a:rPr lang="en-US" altLang="el-GR" sz="1800" dirty="0" err="1">
                <a:latin typeface="Calibri" panose="020F0502020204030204" pitchFamily="34" charset="0"/>
                <a:cs typeface="Arial" panose="020B0604020202020204" pitchFamily="34" charset="0"/>
              </a:rPr>
              <a:t>τικής</a:t>
            </a:r>
            <a:r>
              <a:rPr lang="en-US" altLang="el-GR" sz="1800" dirty="0">
                <a:latin typeface="Calibri" panose="020F0502020204030204" pitchFamily="34" charset="0"/>
                <a:cs typeface="Arial" panose="020B0604020202020204" pitchFamily="34" charset="0"/>
              </a:rPr>
              <a:t> α</a:t>
            </a:r>
            <a:r>
              <a:rPr lang="en-US" altLang="el-GR" sz="1800" dirty="0" err="1">
                <a:latin typeface="Calibri" panose="020F0502020204030204" pitchFamily="34" charset="0"/>
                <a:cs typeface="Arial" panose="020B0604020202020204" pitchFamily="34" charset="0"/>
              </a:rPr>
              <a:t>κ</a:t>
            </a:r>
            <a:r>
              <a:rPr lang="en-US" altLang="el-GR" sz="1800" dirty="0">
                <a:latin typeface="Calibri" panose="020F0502020204030204" pitchFamily="34" charset="0"/>
                <a:cs typeface="Arial" panose="020B0604020202020204" pitchFamily="34" charset="0"/>
              </a:rPr>
              <a:t>α</a:t>
            </a:r>
            <a:r>
              <a:rPr lang="en-US" altLang="el-GR" sz="1800" dirty="0" err="1">
                <a:latin typeface="Calibri" panose="020F0502020204030204" pitchFamily="34" charset="0"/>
                <a:cs typeface="Arial" panose="020B0604020202020204" pitchFamily="34" charset="0"/>
              </a:rPr>
              <a:t>μψί</a:t>
            </a:r>
            <a:r>
              <a:rPr lang="en-US" altLang="el-GR" sz="1800" dirty="0">
                <a:latin typeface="Calibri" panose="020F0502020204030204" pitchFamily="34" charset="0"/>
                <a:cs typeface="Arial" panose="020B0604020202020204" pitchFamily="34" charset="0"/>
              </a:rPr>
              <a:t>α</a:t>
            </a:r>
            <a:r>
              <a:rPr lang="en-US" altLang="el-GR" sz="1800" dirty="0" err="1">
                <a:latin typeface="Calibri" panose="020F0502020204030204" pitchFamily="34" charset="0"/>
                <a:cs typeface="Arial" panose="020B0604020202020204" pitchFamily="34" charset="0"/>
              </a:rPr>
              <a:t>ς</a:t>
            </a:r>
            <a:r>
              <a:rPr lang="en-US" altLang="el-GR" sz="1800" dirty="0">
                <a:latin typeface="Calibri" panose="020F0502020204030204" pitchFamily="34" charset="0"/>
                <a:cs typeface="Arial" panose="020B0604020202020204" pitchFamily="34" charset="0"/>
              </a:rPr>
              <a:t>, </a:t>
            </a:r>
            <a:r>
              <a:rPr lang="el-GR" altLang="el-GR" sz="1800" dirty="0">
                <a:latin typeface="Calibri" panose="020F0502020204030204" pitchFamily="34" charset="0"/>
                <a:cs typeface="Arial" panose="020B0604020202020204" pitchFamily="34" charset="0"/>
              </a:rPr>
              <a:t>παράμετρος ελεγχόμενης </a:t>
            </a:r>
            <a:r>
              <a:rPr lang="en-US" altLang="el-GR" sz="1800" dirty="0">
                <a:latin typeface="Calibri" panose="020F0502020204030204" pitchFamily="34" charset="0"/>
                <a:cs typeface="Arial" panose="020B0604020202020204" pitchFamily="34" charset="0"/>
              </a:rPr>
              <a:t>απ</a:t>
            </a:r>
            <a:r>
              <a:rPr lang="en-US" altLang="el-GR" sz="1800" dirty="0" err="1">
                <a:latin typeface="Calibri" panose="020F0502020204030204" pitchFamily="34" charset="0"/>
                <a:cs typeface="Arial" panose="020B0604020202020204" pitchFamily="34" charset="0"/>
              </a:rPr>
              <a:t>όσ</a:t>
            </a:r>
            <a:r>
              <a:rPr lang="en-US" altLang="el-GR" sz="1800" dirty="0">
                <a:latin typeface="Calibri" panose="020F0502020204030204" pitchFamily="34" charset="0"/>
                <a:cs typeface="Arial" panose="020B0604020202020204" pitchFamily="34" charset="0"/>
              </a:rPr>
              <a:t>β</a:t>
            </a:r>
            <a:r>
              <a:rPr lang="en-US" altLang="el-GR" sz="1800" dirty="0" err="1">
                <a:latin typeface="Calibri" panose="020F0502020204030204" pitchFamily="34" charset="0"/>
                <a:cs typeface="Arial" panose="020B0604020202020204" pitchFamily="34" charset="0"/>
              </a:rPr>
              <a:t>εση</a:t>
            </a:r>
            <a:r>
              <a:rPr lang="el-GR" altLang="el-GR" sz="1800" dirty="0">
                <a:latin typeface="Calibri" panose="020F0502020204030204" pitchFamily="34" charset="0"/>
                <a:cs typeface="Arial" panose="020B0604020202020204" pitchFamily="34" charset="0"/>
              </a:rPr>
              <a:t>ς –</a:t>
            </a:r>
            <a:r>
              <a:rPr lang="en-US" altLang="el-GR" sz="1800" dirty="0">
                <a:latin typeface="Calibri" panose="020F0502020204030204" pitchFamily="34" charset="0"/>
                <a:cs typeface="Arial" panose="020B0604020202020204" pitchFamily="34" charset="0"/>
              </a:rPr>
              <a:t>CAP: control attenuation parameter, 236)</a:t>
            </a:r>
            <a:endParaRPr lang="el-GR" altLang="el-GR" sz="1800" dirty="0">
              <a:latin typeface="Calibri" panose="020F0502020204030204" pitchFamily="34" charset="0"/>
              <a:cs typeface="Arial" panose="020B0604020202020204" pitchFamily="34" charset="0"/>
            </a:endParaRPr>
          </a:p>
          <a:p>
            <a:pPr eaLnBrk="1" hangingPunct="1">
              <a:spcBef>
                <a:spcPts val="325"/>
              </a:spcBef>
            </a:pPr>
            <a:endParaRPr lang="en-US" altLang="el-GR" sz="1800" dirty="0">
              <a:latin typeface="Calibri" panose="020F0502020204030204" pitchFamily="34" charset="0"/>
              <a:cs typeface="Arial" panose="020B0604020202020204" pitchFamily="34" charset="0"/>
            </a:endParaRPr>
          </a:p>
          <a:p>
            <a:pPr eaLnBrk="1" hangingPunct="1">
              <a:spcBef>
                <a:spcPts val="325"/>
              </a:spcBef>
            </a:pPr>
            <a:r>
              <a:rPr lang="el-GR" altLang="el-GR" sz="1800" b="1" dirty="0">
                <a:latin typeface="Calibri" panose="020F0502020204030204" pitchFamily="34" charset="0"/>
                <a:cs typeface="Arial" panose="020B0604020202020204" pitchFamily="34" charset="0"/>
              </a:rPr>
              <a:t>Απεικονιστικές μέθοδοι</a:t>
            </a:r>
            <a:r>
              <a:rPr lang="el-GR" altLang="el-GR" sz="1800" dirty="0">
                <a:latin typeface="Calibri" panose="020F0502020204030204" pitchFamily="34" charset="0"/>
                <a:cs typeface="Arial" panose="020B0604020202020204" pitchFamily="34" charset="0"/>
              </a:rPr>
              <a:t>- ανατομία ήπατος και άλλων </a:t>
            </a:r>
            <a:r>
              <a:rPr lang="el-GR" altLang="el-GR" sz="1800" dirty="0" err="1">
                <a:latin typeface="Calibri" panose="020F0502020204030204" pitchFamily="34" charset="0"/>
                <a:cs typeface="Arial" panose="020B0604020202020204" pitchFamily="34" charset="0"/>
              </a:rPr>
              <a:t>ενδοκοιλιακών</a:t>
            </a:r>
            <a:r>
              <a:rPr lang="el-GR" altLang="el-GR" sz="1800" dirty="0">
                <a:latin typeface="Calibri" panose="020F0502020204030204" pitchFamily="34" charset="0"/>
                <a:cs typeface="Arial" panose="020B0604020202020204" pitchFamily="34" charset="0"/>
              </a:rPr>
              <a:t> οργάνων </a:t>
            </a:r>
          </a:p>
          <a:p>
            <a:pPr eaLnBrk="1" hangingPunct="1">
              <a:spcBef>
                <a:spcPts val="325"/>
              </a:spcBef>
            </a:pPr>
            <a:r>
              <a:rPr lang="en-US" altLang="el-GR" sz="1800" dirty="0">
                <a:latin typeface="Calibri" panose="020F0502020204030204" pitchFamily="34" charset="0"/>
                <a:cs typeface="Arial" panose="020B0604020202020204" pitchFamily="34" charset="0"/>
              </a:rPr>
              <a:t>CT </a:t>
            </a:r>
            <a:r>
              <a:rPr lang="el-GR" altLang="el-GR" sz="1800" dirty="0">
                <a:latin typeface="Calibri" panose="020F0502020204030204" pitchFamily="34" charset="0"/>
                <a:cs typeface="Arial" panose="020B0604020202020204" pitchFamily="34" charset="0"/>
              </a:rPr>
              <a:t>ήπατος - Μαγνητική </a:t>
            </a:r>
            <a:r>
              <a:rPr lang="el-GR" altLang="el-GR" sz="1800" dirty="0" err="1">
                <a:latin typeface="Calibri" panose="020F0502020204030204" pitchFamily="34" charset="0"/>
                <a:cs typeface="Arial" panose="020B0604020202020204" pitchFamily="34" charset="0"/>
              </a:rPr>
              <a:t>ελαστογραφία</a:t>
            </a:r>
            <a:r>
              <a:rPr lang="el-GR" altLang="el-GR" sz="1800" dirty="0">
                <a:latin typeface="Calibri" panose="020F0502020204030204" pitchFamily="34" charset="0"/>
                <a:cs typeface="Arial" panose="020B0604020202020204" pitchFamily="34" charset="0"/>
              </a:rPr>
              <a:t>  </a:t>
            </a:r>
            <a:endParaRPr lang="en-US" altLang="el-GR" sz="1800" dirty="0">
              <a:latin typeface="Calibri" panose="020F0502020204030204" pitchFamily="34" charset="0"/>
              <a:cs typeface="Arial" panose="020B0604020202020204" pitchFamily="34" charset="0"/>
            </a:endParaRPr>
          </a:p>
          <a:p>
            <a:pPr eaLnBrk="1" hangingPunct="1">
              <a:spcBef>
                <a:spcPts val="325"/>
              </a:spcBef>
            </a:pPr>
            <a:endParaRPr lang="el-GR" altLang="el-GR" dirty="0">
              <a:latin typeface="Arial" panose="020B0604020202020204" pitchFamily="34" charset="0"/>
              <a:cs typeface="Arial" panose="020B0604020202020204" pitchFamily="34" charset="0"/>
            </a:endParaRPr>
          </a:p>
        </p:txBody>
      </p:sp>
      <p:sp>
        <p:nvSpPr>
          <p:cNvPr id="5" name="Διαφορική Διάγνωση Υπασβεστιαιμίας">
            <a:extLst>
              <a:ext uri="{FF2B5EF4-FFF2-40B4-BE49-F238E27FC236}">
                <a16:creationId xmlns:a16="http://schemas.microsoft.com/office/drawing/2014/main" id="{ED9D1E8C-8FC9-7AFD-56E0-8D9DEFEEF5F0}"/>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3200" dirty="0" err="1">
                <a:latin typeface="Calibri"/>
              </a:rPr>
              <a:t>Μη</a:t>
            </a:r>
            <a:r>
              <a:rPr lang="en-US" sz="3200" dirty="0">
                <a:latin typeface="Calibri"/>
              </a:rPr>
              <a:t> </a:t>
            </a:r>
            <a:r>
              <a:rPr lang="en-US" sz="3200" dirty="0" err="1">
                <a:latin typeface="Calibri"/>
              </a:rPr>
              <a:t>επεμβατική</a:t>
            </a:r>
            <a:r>
              <a:rPr lang="en-US" sz="3200" dirty="0">
                <a:latin typeface="Calibri"/>
              </a:rPr>
              <a:t> </a:t>
            </a:r>
            <a:r>
              <a:rPr lang="en-US" sz="3200" spc="-11" dirty="0" err="1">
                <a:latin typeface="Calibri"/>
              </a:rPr>
              <a:t>προσέγγιση</a:t>
            </a:r>
            <a:r>
              <a:rPr lang="en-US" sz="3200" spc="-11" dirty="0">
                <a:latin typeface="Calibri"/>
              </a:rPr>
              <a:t> </a:t>
            </a:r>
            <a:r>
              <a:rPr lang="en-US" sz="3200" spc="-6" dirty="0" err="1">
                <a:latin typeface="Calibri"/>
              </a:rPr>
              <a:t>στην</a:t>
            </a:r>
            <a:r>
              <a:rPr lang="en-US" sz="3200" spc="-6" dirty="0">
                <a:latin typeface="Calibri"/>
              </a:rPr>
              <a:t> </a:t>
            </a:r>
            <a:r>
              <a:rPr lang="el-GR" sz="3200" spc="-6" dirty="0">
                <a:latin typeface="Calibri"/>
              </a:rPr>
              <a:t>αξιολόγηση </a:t>
            </a:r>
            <a:r>
              <a:rPr lang="en-US" sz="3200" spc="-6" dirty="0" err="1">
                <a:latin typeface="Calibri"/>
              </a:rPr>
              <a:t>της</a:t>
            </a:r>
            <a:r>
              <a:rPr lang="en-US" sz="3200" spc="-6" dirty="0">
                <a:latin typeface="Calibri"/>
              </a:rPr>
              <a:t> </a:t>
            </a:r>
            <a:r>
              <a:rPr lang="en-US" sz="3200" spc="-11" dirty="0" err="1">
                <a:latin typeface="Calibri"/>
              </a:rPr>
              <a:t>ηπατικής</a:t>
            </a:r>
            <a:r>
              <a:rPr lang="en-US" sz="3200" spc="-77" dirty="0">
                <a:latin typeface="Calibri"/>
              </a:rPr>
              <a:t> </a:t>
            </a:r>
            <a:r>
              <a:rPr lang="en-US" sz="3200" dirty="0" err="1">
                <a:latin typeface="Calibri"/>
              </a:rPr>
              <a:t>ίνωσης</a:t>
            </a:r>
            <a:r>
              <a:rPr lang="en-US" sz="3200" dirty="0">
                <a:latin typeface="Calibri"/>
              </a:rPr>
              <a:t>:</a:t>
            </a:r>
          </a:p>
        </p:txBody>
      </p:sp>
      <p:pic>
        <p:nvPicPr>
          <p:cNvPr id="32772" name="Picture 6">
            <a:extLst>
              <a:ext uri="{FF2B5EF4-FFF2-40B4-BE49-F238E27FC236}">
                <a16:creationId xmlns:a16="http://schemas.microsoft.com/office/drawing/2014/main" id="{2619D5E1-078F-BE70-A37E-01EF9477C4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7238"/>
            <a:ext cx="86661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C35C518-4161-AC34-B41D-70B81990C312}"/>
              </a:ext>
            </a:extLst>
          </p:cNvPr>
          <p:cNvSpPr/>
          <p:nvPr/>
        </p:nvSpPr>
        <p:spPr bwMode="auto">
          <a:xfrm>
            <a:off x="315913" y="1951038"/>
            <a:ext cx="4876800" cy="2895600"/>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dirty="0">
              <a:latin typeface="Times New Roman" charset="0"/>
              <a:ea typeface="ＭＳ Ｐゴシック" pitchFamily="-101" charset="-128"/>
              <a:cs typeface="ＭＳ Ｐゴシック" pitchFamily="-101" charset="-128"/>
            </a:endParaRPr>
          </a:p>
        </p:txBody>
      </p:sp>
      <p:pic>
        <p:nvPicPr>
          <p:cNvPr id="4" name="Εικόνα 3">
            <a:extLst>
              <a:ext uri="{FF2B5EF4-FFF2-40B4-BE49-F238E27FC236}">
                <a16:creationId xmlns:a16="http://schemas.microsoft.com/office/drawing/2014/main" id="{953D8235-3CA8-FF08-79EF-C4701650CA43}"/>
              </a:ext>
            </a:extLst>
          </p:cNvPr>
          <p:cNvPicPr>
            <a:picLocks noChangeAspect="1"/>
          </p:cNvPicPr>
          <p:nvPr/>
        </p:nvPicPr>
        <p:blipFill>
          <a:blip r:embed="rId4"/>
          <a:stretch>
            <a:fillRect/>
          </a:stretch>
        </p:blipFill>
        <p:spPr>
          <a:xfrm>
            <a:off x="1700162" y="2339677"/>
            <a:ext cx="6680299" cy="4104456"/>
          </a:xfrm>
          <a:prstGeom prst="rect">
            <a:avLst/>
          </a:prstGeom>
        </p:spPr>
      </p:pic>
    </p:spTree>
    <p:extLst>
      <p:ext uri="{BB962C8B-B14F-4D97-AF65-F5344CB8AC3E}">
        <p14:creationId xmlns:p14="http://schemas.microsoft.com/office/powerpoint/2010/main" val="30064472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97119B29-7720-7914-AAE6-6E2FA598D392}"/>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Ορισμός και </a:t>
            </a:r>
            <a:r>
              <a:rPr lang="en-US" sz="3200" dirty="0">
                <a:latin typeface="Calibri" panose="020F0502020204030204" pitchFamily="34" charset="0"/>
                <a:cs typeface="Calibri" panose="020F0502020204030204" pitchFamily="34" charset="0"/>
              </a:rPr>
              <a:t>A</a:t>
            </a:r>
            <a:r>
              <a:rPr lang="el-GR" sz="3200" dirty="0">
                <a:latin typeface="Calibri" panose="020F0502020204030204" pitchFamily="34" charset="0"/>
                <a:cs typeface="Calibri" panose="020F0502020204030204" pitchFamily="34" charset="0"/>
              </a:rPr>
              <a:t>ίτια </a:t>
            </a:r>
            <a:r>
              <a:rPr lang="en-US" sz="3200" dirty="0">
                <a:latin typeface="Calibri" panose="020F0502020204030204" pitchFamily="34" charset="0"/>
                <a:cs typeface="Calibri" panose="020F0502020204030204" pitchFamily="34" charset="0"/>
              </a:rPr>
              <a:t>H</a:t>
            </a:r>
            <a:r>
              <a:rPr lang="el-GR" sz="3200" dirty="0">
                <a:latin typeface="Calibri" panose="020F0502020204030204" pitchFamily="34" charset="0"/>
                <a:cs typeface="Calibri" panose="020F0502020204030204" pitchFamily="34" charset="0"/>
              </a:rPr>
              <a:t>πατικής Ίνωσης </a:t>
            </a:r>
            <a:endParaRPr sz="3200" dirty="0">
              <a:latin typeface="Calibri" panose="020F0502020204030204" pitchFamily="34" charset="0"/>
              <a:cs typeface="Calibri" panose="020F0502020204030204" pitchFamily="34" charset="0"/>
            </a:endParaRPr>
          </a:p>
        </p:txBody>
      </p:sp>
      <p:sp>
        <p:nvSpPr>
          <p:cNvPr id="5" name="12 - Ορθογώνιο">
            <a:extLst>
              <a:ext uri="{FF2B5EF4-FFF2-40B4-BE49-F238E27FC236}">
                <a16:creationId xmlns:a16="http://schemas.microsoft.com/office/drawing/2014/main" id="{66874D63-CDDE-F1F8-093B-36C871807F86}"/>
              </a:ext>
            </a:extLst>
          </p:cNvPr>
          <p:cNvSpPr/>
          <p:nvPr/>
        </p:nvSpPr>
        <p:spPr>
          <a:xfrm>
            <a:off x="163512" y="5456237"/>
            <a:ext cx="9448801" cy="1422140"/>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Η ανάπτυξη ινώδους ιστού  μαζί με φλεγμονή εντός του ηπατικού παρεγχύματος  </a:t>
            </a:r>
          </a:p>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Η σοβαρότερη μορφή ηπατικής </a:t>
            </a:r>
            <a:r>
              <a:rPr lang="el-GR" altLang="el-GR" sz="1800" dirty="0" err="1">
                <a:latin typeface="Calibri" panose="020F0502020204030204" pitchFamily="34" charset="0"/>
              </a:rPr>
              <a:t>ίνωσης</a:t>
            </a:r>
            <a:r>
              <a:rPr lang="el-GR" altLang="el-GR" sz="1800" dirty="0">
                <a:latin typeface="Calibri" panose="020F0502020204030204" pitchFamily="34" charset="0"/>
              </a:rPr>
              <a:t> είναι η κίρρωση του ήπατος</a:t>
            </a:r>
            <a:r>
              <a:rPr lang="en-US" altLang="el-GR" sz="1800" dirty="0">
                <a:latin typeface="Calibri" panose="020F0502020204030204" pitchFamily="34" charset="0"/>
              </a:rPr>
              <a:t> </a:t>
            </a:r>
            <a:r>
              <a:rPr lang="el-GR" altLang="el-GR" sz="1800" dirty="0">
                <a:latin typeface="Calibri" panose="020F0502020204030204" pitchFamily="34" charset="0"/>
              </a:rPr>
              <a:t>που σχετίζεται με αυξημένη νοσηρότητα και θνητότητα  (12</a:t>
            </a:r>
            <a:r>
              <a:rPr lang="el-GR" altLang="el-GR" sz="1800" baseline="30000" dirty="0">
                <a:latin typeface="Calibri" panose="020F0502020204030204" pitchFamily="34" charset="0"/>
              </a:rPr>
              <a:t>η</a:t>
            </a:r>
            <a:r>
              <a:rPr lang="el-GR" altLang="el-GR" sz="1800" dirty="0">
                <a:latin typeface="Calibri" panose="020F0502020204030204" pitchFamily="34" charset="0"/>
              </a:rPr>
              <a:t> πιο συχνή αιτία θανάτου)</a:t>
            </a:r>
          </a:p>
          <a:p>
            <a:pPr eaLnBrk="1" hangingPunct="1">
              <a:lnSpc>
                <a:spcPct val="120000"/>
              </a:lnSpc>
              <a:buClr>
                <a:srgbClr val="FF6600"/>
              </a:buClr>
            </a:pPr>
            <a:endParaRPr lang="el-GR" altLang="el-GR" sz="1800" dirty="0">
              <a:latin typeface="Calibri" panose="020F0502020204030204" pitchFamily="34" charset="0"/>
            </a:endParaRPr>
          </a:p>
        </p:txBody>
      </p:sp>
      <p:pic>
        <p:nvPicPr>
          <p:cNvPr id="7" name="Picture 6">
            <a:extLst>
              <a:ext uri="{FF2B5EF4-FFF2-40B4-BE49-F238E27FC236}">
                <a16:creationId xmlns:a16="http://schemas.microsoft.com/office/drawing/2014/main" id="{D488840D-FCD5-DE7F-9961-26C09F3EA8D0}"/>
              </a:ext>
            </a:extLst>
          </p:cNvPr>
          <p:cNvPicPr>
            <a:picLocks noChangeAspect="1"/>
          </p:cNvPicPr>
          <p:nvPr/>
        </p:nvPicPr>
        <p:blipFill>
          <a:blip r:embed="rId3"/>
          <a:stretch>
            <a:fillRect/>
          </a:stretch>
        </p:blipFill>
        <p:spPr>
          <a:xfrm>
            <a:off x="2297112" y="1493837"/>
            <a:ext cx="5108282" cy="3415087"/>
          </a:xfrm>
          <a:prstGeom prst="rect">
            <a:avLst/>
          </a:prstGeom>
          <a:effectLst>
            <a:glow rad="101600">
              <a:schemeClr val="accent3">
                <a:lumMod val="85000"/>
                <a:alpha val="66000"/>
              </a:schemeClr>
            </a:glow>
          </a:effectLst>
        </p:spPr>
      </p:pic>
      <p:sp>
        <p:nvSpPr>
          <p:cNvPr id="9" name="Rectangle 8">
            <a:extLst>
              <a:ext uri="{FF2B5EF4-FFF2-40B4-BE49-F238E27FC236}">
                <a16:creationId xmlns:a16="http://schemas.microsoft.com/office/drawing/2014/main" id="{BB759C2D-6CE9-46EF-7F64-2433B99D7A51}"/>
              </a:ext>
            </a:extLst>
          </p:cNvPr>
          <p:cNvSpPr/>
          <p:nvPr/>
        </p:nvSpPr>
        <p:spPr bwMode="auto">
          <a:xfrm>
            <a:off x="2373313" y="1493838"/>
            <a:ext cx="4953000" cy="3352800"/>
          </a:xfrm>
          <a:prstGeom prst="rect">
            <a:avLst/>
          </a:prstGeom>
          <a:solidFill>
            <a:schemeClr val="bg2">
              <a:lumMod val="20000"/>
              <a:lumOff val="80000"/>
              <a:alpha val="80000"/>
            </a:schemeClr>
          </a:solidFill>
          <a:ln w="9525" cap="flat" cmpd="sng" algn="ctr">
            <a:solidFill>
              <a:schemeClr val="tx1"/>
            </a:solid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dirty="0">
              <a:latin typeface="Times New Roman" charset="0"/>
              <a:ea typeface="ＭＳ Ｐゴシック" charset="-128"/>
              <a:cs typeface="ＭＳ Ｐゴシック" charset="-128"/>
            </a:endParaRPr>
          </a:p>
        </p:txBody>
      </p:sp>
      <p:sp>
        <p:nvSpPr>
          <p:cNvPr id="16392" name="Text Box 4">
            <a:extLst>
              <a:ext uri="{FF2B5EF4-FFF2-40B4-BE49-F238E27FC236}">
                <a16:creationId xmlns:a16="http://schemas.microsoft.com/office/drawing/2014/main" id="{0C64CFE0-3704-8EC1-5811-41A7F8BAC238}"/>
              </a:ext>
            </a:extLst>
          </p:cNvPr>
          <p:cNvSpPr txBox="1">
            <a:spLocks noChangeArrowheads="1"/>
          </p:cNvSpPr>
          <p:nvPr/>
        </p:nvSpPr>
        <p:spPr bwMode="auto">
          <a:xfrm>
            <a:off x="279400" y="7256463"/>
            <a:ext cx="821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pPr>
            <a:r>
              <a:rPr lang="en-US" altLang="el-GR" sz="1400"/>
              <a:t>Lancet 2015;385:117–71</a:t>
            </a:r>
            <a:endParaRPr lang="el-GR" altLang="el-GR" sz="140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2ECC37D-4525-58CF-3162-275E56FB624E}"/>
              </a:ext>
            </a:extLst>
          </p:cNvPr>
          <p:cNvSpPr txBox="1"/>
          <p:nvPr/>
        </p:nvSpPr>
        <p:spPr>
          <a:xfrm>
            <a:off x="1535113" y="2332038"/>
            <a:ext cx="6905625" cy="1150937"/>
          </a:xfrm>
          <a:prstGeom prst="rect">
            <a:avLst/>
          </a:prstGeom>
          <a:ln w="9144">
            <a:solidFill>
              <a:srgbClr val="C0504D"/>
            </a:solidFill>
          </a:ln>
        </p:spPr>
        <p:txBody>
          <a:bodyPr lIns="0" tIns="41998" rIns="0" bIns="0">
            <a:spAutoFit/>
          </a:bodyPr>
          <a:lstStyle>
            <a:lvl1pPr marL="10001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325"/>
              </a:spcBef>
            </a:pPr>
            <a:r>
              <a:rPr lang="en-US" altLang="el-GR" b="1">
                <a:latin typeface="Arial" panose="020B0604020202020204" pitchFamily="34" charset="0"/>
                <a:cs typeface="Arial" panose="020B0604020202020204" pitchFamily="34" charset="0"/>
              </a:rPr>
              <a:t>Μ</a:t>
            </a:r>
            <a:r>
              <a:rPr lang="el-GR" altLang="el-GR" b="1">
                <a:latin typeface="Arial" panose="020B0604020202020204" pitchFamily="34" charset="0"/>
                <a:cs typeface="Arial" panose="020B0604020202020204" pitchFamily="34" charset="0"/>
              </a:rPr>
              <a:t>έθοδοι που αξιολογούν φυσικές ιδιότητες του ήπατος (</a:t>
            </a:r>
            <a:r>
              <a:rPr lang="en-US" altLang="el-GR">
                <a:latin typeface="Arial" panose="020B0604020202020204" pitchFamily="34" charset="0"/>
                <a:cs typeface="Arial" panose="020B0604020202020204" pitchFamily="34" charset="0"/>
              </a:rPr>
              <a:t>μέτρηση της ηπατικής</a:t>
            </a:r>
            <a:r>
              <a:rPr lang="el-GR" altLang="el-GR">
                <a:latin typeface="Arial" panose="020B0604020202020204" pitchFamily="34" charset="0"/>
                <a:cs typeface="Arial" panose="020B0604020202020204" pitchFamily="34" charset="0"/>
              </a:rPr>
              <a:t> </a:t>
            </a:r>
            <a:r>
              <a:rPr lang="en-US" altLang="el-GR">
                <a:latin typeface="Arial" panose="020B0604020202020204" pitchFamily="34" charset="0"/>
                <a:cs typeface="Arial" panose="020B0604020202020204" pitchFamily="34" charset="0"/>
              </a:rPr>
              <a:t>ακαμψίας, </a:t>
            </a:r>
            <a:r>
              <a:rPr lang="el-GR" altLang="el-GR">
                <a:latin typeface="Arial" panose="020B0604020202020204" pitchFamily="34" charset="0"/>
                <a:cs typeface="Arial" panose="020B0604020202020204" pitchFamily="34" charset="0"/>
              </a:rPr>
              <a:t>απόσβεση)</a:t>
            </a:r>
            <a:endParaRPr lang="en-US" altLang="el-GR">
              <a:latin typeface="Arial" panose="020B0604020202020204" pitchFamily="34" charset="0"/>
              <a:cs typeface="Arial" panose="020B0604020202020204" pitchFamily="34" charset="0"/>
            </a:endParaRPr>
          </a:p>
        </p:txBody>
      </p:sp>
      <p:sp>
        <p:nvSpPr>
          <p:cNvPr id="34819" name="object 4">
            <a:extLst>
              <a:ext uri="{FF2B5EF4-FFF2-40B4-BE49-F238E27FC236}">
                <a16:creationId xmlns:a16="http://schemas.microsoft.com/office/drawing/2014/main" id="{51D5B75C-EC4D-3FFF-0E5C-EB424850B506}"/>
              </a:ext>
            </a:extLst>
          </p:cNvPr>
          <p:cNvSpPr txBox="1">
            <a:spLocks noChangeArrowheads="1"/>
          </p:cNvSpPr>
          <p:nvPr/>
        </p:nvSpPr>
        <p:spPr bwMode="auto">
          <a:xfrm>
            <a:off x="620713" y="5075238"/>
            <a:ext cx="6629400" cy="1268412"/>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32197" rIns="0" bIns="0">
            <a:spAutoFit/>
          </a:bodyPr>
          <a:lstStyle>
            <a:lvl1pPr marL="455613" indent="-3778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50"/>
              </a:spcBef>
            </a:pPr>
            <a:r>
              <a:rPr lang="en-US" altLang="el-GR" sz="1800" b="1">
                <a:latin typeface="Calibri" panose="020F0502020204030204" pitchFamily="34" charset="0"/>
                <a:cs typeface="Arial" panose="020B0604020202020204" pitchFamily="34" charset="0"/>
              </a:rPr>
              <a:t>Βιολογική προσέγγιση</a:t>
            </a:r>
            <a:r>
              <a:rPr lang="en-US" altLang="el-GR" sz="1800">
                <a:latin typeface="Calibri" panose="020F0502020204030204" pitchFamily="34" charset="0"/>
                <a:cs typeface="Arial" panose="020B0604020202020204" pitchFamily="34" charset="0"/>
              </a:rPr>
              <a:t>: μέτρηση</a:t>
            </a:r>
            <a:r>
              <a:rPr lang="el-GR" altLang="el-GR" sz="1800">
                <a:latin typeface="Calibri" panose="020F0502020204030204" pitchFamily="34" charset="0"/>
                <a:cs typeface="Arial" panose="020B0604020202020204" pitchFamily="34" charset="0"/>
              </a:rPr>
              <a:t> ορολογικών</a:t>
            </a:r>
            <a:r>
              <a:rPr lang="en-US" altLang="el-GR" sz="1800">
                <a:latin typeface="Calibri" panose="020F0502020204030204" pitchFamily="34" charset="0"/>
                <a:cs typeface="Arial" panose="020B0604020202020204" pitchFamily="34" charset="0"/>
              </a:rPr>
              <a:t>  βιοδεικτών της ίνωσης</a:t>
            </a:r>
          </a:p>
          <a:p>
            <a:pPr eaLnBrk="1" hangingPunct="1">
              <a:spcBef>
                <a:spcPts val="488"/>
              </a:spcBef>
              <a:buFontTx/>
              <a:buChar char="•"/>
            </a:pPr>
            <a:r>
              <a:rPr lang="el-GR" altLang="el-GR" sz="1800">
                <a:latin typeface="Calibri" panose="020F0502020204030204" pitchFamily="34" charset="0"/>
                <a:cs typeface="Arial" panose="020B0604020202020204" pitchFamily="34" charset="0"/>
              </a:rPr>
              <a:t>Ά</a:t>
            </a:r>
            <a:r>
              <a:rPr lang="en-US" altLang="el-GR" sz="1800">
                <a:latin typeface="Calibri" panose="020F0502020204030204" pitchFamily="34" charset="0"/>
                <a:cs typeface="Arial" panose="020B0604020202020204" pitchFamily="34" charset="0"/>
              </a:rPr>
              <a:t>μεσ</a:t>
            </a:r>
            <a:r>
              <a:rPr lang="el-GR" altLang="el-GR" sz="1800">
                <a:latin typeface="Calibri" panose="020F0502020204030204" pitchFamily="34" charset="0"/>
                <a:cs typeface="Arial" panose="020B0604020202020204" pitchFamily="34" charset="0"/>
              </a:rPr>
              <a:t>οι</a:t>
            </a:r>
            <a:r>
              <a:rPr lang="en-US" altLang="el-GR" sz="1800">
                <a:latin typeface="Calibri" panose="020F0502020204030204" pitchFamily="34" charset="0"/>
                <a:cs typeface="Arial" panose="020B0604020202020204" pitchFamily="34" charset="0"/>
              </a:rPr>
              <a:t>: εξωκυτάρια ηπατικά μόρια</a:t>
            </a:r>
          </a:p>
          <a:p>
            <a:pPr eaLnBrk="1" hangingPunct="1">
              <a:spcBef>
                <a:spcPts val="475"/>
              </a:spcBef>
              <a:buFontTx/>
              <a:buChar char="•"/>
            </a:pPr>
            <a:r>
              <a:rPr lang="en-US" altLang="el-GR" sz="1800">
                <a:latin typeface="Calibri" panose="020F0502020204030204" pitchFamily="34" charset="0"/>
                <a:cs typeface="Arial" panose="020B0604020202020204" pitchFamily="34" charset="0"/>
              </a:rPr>
              <a:t>Έμμεσ</a:t>
            </a:r>
            <a:r>
              <a:rPr lang="el-GR" altLang="el-GR" sz="1800">
                <a:latin typeface="Calibri" panose="020F0502020204030204" pitchFamily="34" charset="0"/>
                <a:cs typeface="Arial" panose="020B0604020202020204" pitchFamily="34" charset="0"/>
              </a:rPr>
              <a:t>οι</a:t>
            </a:r>
            <a:r>
              <a:rPr lang="en-US" altLang="el-GR" sz="1800">
                <a:latin typeface="Calibri" panose="020F0502020204030204" pitchFamily="34" charset="0"/>
                <a:cs typeface="Arial" panose="020B0604020202020204" pitchFamily="34" charset="0"/>
              </a:rPr>
              <a:t>: συνήθεις εξετάσεις αίματος που υποδηλώνουν  αλλαγές στην ηπατική λειτουργία</a:t>
            </a:r>
          </a:p>
        </p:txBody>
      </p:sp>
      <p:sp>
        <p:nvSpPr>
          <p:cNvPr id="5" name="Διαφορική Διάγνωση Υπασβεστιαιμίας">
            <a:extLst>
              <a:ext uri="{FF2B5EF4-FFF2-40B4-BE49-F238E27FC236}">
                <a16:creationId xmlns:a16="http://schemas.microsoft.com/office/drawing/2014/main" id="{B4E36FC9-7882-EB96-58BE-0100D0C37527}"/>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3200" dirty="0" err="1">
                <a:latin typeface="Calibri"/>
              </a:rPr>
              <a:t>Μη</a:t>
            </a:r>
            <a:r>
              <a:rPr lang="en-US" sz="3200" dirty="0">
                <a:latin typeface="Calibri"/>
              </a:rPr>
              <a:t> </a:t>
            </a:r>
            <a:r>
              <a:rPr lang="en-US" sz="3200" dirty="0" err="1">
                <a:latin typeface="Calibri"/>
              </a:rPr>
              <a:t>επεμβατική</a:t>
            </a:r>
            <a:r>
              <a:rPr lang="en-US" sz="3200" dirty="0">
                <a:latin typeface="Calibri"/>
              </a:rPr>
              <a:t> </a:t>
            </a:r>
            <a:r>
              <a:rPr lang="en-US" sz="3200" spc="-11" dirty="0" err="1">
                <a:latin typeface="Calibri"/>
              </a:rPr>
              <a:t>προσέγγιση</a:t>
            </a:r>
            <a:r>
              <a:rPr lang="en-US" sz="3200" spc="-11" dirty="0">
                <a:latin typeface="Calibri"/>
              </a:rPr>
              <a:t> </a:t>
            </a:r>
            <a:r>
              <a:rPr lang="en-US" sz="3200" spc="-6" dirty="0" err="1">
                <a:latin typeface="Calibri"/>
              </a:rPr>
              <a:t>στην</a:t>
            </a:r>
            <a:r>
              <a:rPr lang="el-GR" sz="3200" spc="-6" dirty="0">
                <a:latin typeface="Calibri"/>
              </a:rPr>
              <a:t> αξιολόγηση</a:t>
            </a:r>
            <a:r>
              <a:rPr lang="en-US" sz="3200" spc="-11" dirty="0">
                <a:latin typeface="Calibri"/>
              </a:rPr>
              <a:t> </a:t>
            </a:r>
            <a:r>
              <a:rPr lang="en-US" sz="3200" spc="-6" dirty="0" err="1">
                <a:latin typeface="Calibri"/>
              </a:rPr>
              <a:t>της</a:t>
            </a:r>
            <a:r>
              <a:rPr lang="en-US" sz="3200" spc="-6" dirty="0">
                <a:latin typeface="Calibri"/>
              </a:rPr>
              <a:t> </a:t>
            </a:r>
            <a:r>
              <a:rPr lang="en-US" sz="3200" spc="-11" dirty="0" err="1">
                <a:latin typeface="Calibri"/>
              </a:rPr>
              <a:t>ηπατικής</a:t>
            </a:r>
            <a:r>
              <a:rPr lang="en-US" sz="3200" spc="-77" dirty="0">
                <a:latin typeface="Calibri"/>
              </a:rPr>
              <a:t> </a:t>
            </a:r>
            <a:r>
              <a:rPr lang="en-US" sz="3200" dirty="0" err="1">
                <a:latin typeface="Calibri"/>
              </a:rPr>
              <a:t>ίνωσης</a:t>
            </a:r>
            <a:r>
              <a:rPr lang="en-US" sz="3200" dirty="0">
                <a:latin typeface="Calibri"/>
              </a:rPr>
              <a:t>:</a:t>
            </a:r>
          </a:p>
        </p:txBody>
      </p:sp>
      <p:sp>
        <p:nvSpPr>
          <p:cNvPr id="34821" name="object 4">
            <a:extLst>
              <a:ext uri="{FF2B5EF4-FFF2-40B4-BE49-F238E27FC236}">
                <a16:creationId xmlns:a16="http://schemas.microsoft.com/office/drawing/2014/main" id="{27CE7286-6815-F35B-2B8C-113D71CFD134}"/>
              </a:ext>
            </a:extLst>
          </p:cNvPr>
          <p:cNvSpPr txBox="1">
            <a:spLocks noChangeArrowheads="1"/>
          </p:cNvSpPr>
          <p:nvPr/>
        </p:nvSpPr>
        <p:spPr bwMode="auto">
          <a:xfrm>
            <a:off x="1535113" y="3475038"/>
            <a:ext cx="6905625" cy="771525"/>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32197" rIns="0" bIns="0">
            <a:spAutoFit/>
          </a:bodyPr>
          <a:lstStyle>
            <a:lvl1pPr marL="455613" indent="-3778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50"/>
              </a:spcBef>
            </a:pPr>
            <a:r>
              <a:rPr lang="el-GR" altLang="el-GR" b="1">
                <a:latin typeface="Arial" panose="020B0604020202020204" pitchFamily="34" charset="0"/>
                <a:cs typeface="Arial" panose="020B0604020202020204" pitchFamily="34" charset="0"/>
              </a:rPr>
              <a:t>Απεικονιστικές μεθόδους</a:t>
            </a:r>
            <a:r>
              <a:rPr lang="en-US" altLang="el-GR">
                <a:latin typeface="Arial" panose="020B0604020202020204" pitchFamily="34" charset="0"/>
                <a:cs typeface="Arial" panose="020B0604020202020204" pitchFamily="34" charset="0"/>
              </a:rPr>
              <a:t>: </a:t>
            </a:r>
            <a:r>
              <a:rPr lang="el-GR" altLang="el-GR">
                <a:latin typeface="Arial" panose="020B0604020202020204" pitchFamily="34" charset="0"/>
                <a:cs typeface="Arial" panose="020B0604020202020204" pitchFamily="34" charset="0"/>
              </a:rPr>
              <a:t>ανατομία ήπατος και άλλων ενδοκοιλιακών οργάνων</a:t>
            </a:r>
            <a:endParaRPr lang="en-US" altLang="el-GR" sz="2000">
              <a:latin typeface="Arial" panose="020B0604020202020204" pitchFamily="34" charset="0"/>
              <a:cs typeface="Arial" panose="020B0604020202020204" pitchFamily="34" charset="0"/>
            </a:endParaRPr>
          </a:p>
        </p:txBody>
      </p:sp>
      <p:pic>
        <p:nvPicPr>
          <p:cNvPr id="34822" name="Picture 6">
            <a:extLst>
              <a:ext uri="{FF2B5EF4-FFF2-40B4-BE49-F238E27FC236}">
                <a16:creationId xmlns:a16="http://schemas.microsoft.com/office/drawing/2014/main" id="{F3418AF4-B0C6-8061-4C57-127D69D12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7238"/>
            <a:ext cx="86661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6FC0608-2A34-946B-DAEE-C9F2E1A77042}"/>
              </a:ext>
            </a:extLst>
          </p:cNvPr>
          <p:cNvSpPr/>
          <p:nvPr/>
        </p:nvSpPr>
        <p:spPr bwMode="auto">
          <a:xfrm>
            <a:off x="7173913" y="1951038"/>
            <a:ext cx="2743200" cy="3048000"/>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a:latin typeface="Times New Roman" charset="0"/>
              <a:ea typeface="ＭＳ Ｐゴシック" pitchFamily="-101" charset="-128"/>
              <a:cs typeface="ＭＳ Ｐゴシック" pitchFamily="-101" charset="-128"/>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Διαφορική Διάγνωση Υπασβεστιαιμίας">
            <a:extLst>
              <a:ext uri="{FF2B5EF4-FFF2-40B4-BE49-F238E27FC236}">
                <a16:creationId xmlns:a16="http://schemas.microsoft.com/office/drawing/2014/main" id="{0F969283-1893-3994-C13E-F4401AC7ED47}"/>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22" dirty="0">
                <a:ea typeface="ＭＳ Ｐゴシック" charset="-128"/>
              </a:rPr>
              <a:t>Transient </a:t>
            </a:r>
            <a:r>
              <a:rPr lang="en-US" sz="2800" spc="-22" dirty="0" err="1">
                <a:ea typeface="ＭＳ Ｐゴシック" charset="-128"/>
              </a:rPr>
              <a:t>elastography</a:t>
            </a:r>
            <a:r>
              <a:rPr lang="en-US" sz="2800" spc="-22" dirty="0">
                <a:ea typeface="ＭＳ Ｐゴシック" charset="-128"/>
              </a:rPr>
              <a:t>  (TE)</a:t>
            </a:r>
            <a:endParaRPr lang="en-US" sz="2800" dirty="0">
              <a:latin typeface="Calibri"/>
            </a:endParaRPr>
          </a:p>
        </p:txBody>
      </p:sp>
      <p:sp>
        <p:nvSpPr>
          <p:cNvPr id="36867" name="object 2">
            <a:extLst>
              <a:ext uri="{FF2B5EF4-FFF2-40B4-BE49-F238E27FC236}">
                <a16:creationId xmlns:a16="http://schemas.microsoft.com/office/drawing/2014/main" id="{909155F7-12EE-B68B-8AED-4D9C83722532}"/>
              </a:ext>
            </a:extLst>
          </p:cNvPr>
          <p:cNvSpPr>
            <a:spLocks noChangeArrowheads="1"/>
          </p:cNvSpPr>
          <p:nvPr/>
        </p:nvSpPr>
        <p:spPr bwMode="auto">
          <a:xfrm>
            <a:off x="0" y="2484438"/>
            <a:ext cx="5105400" cy="4114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pic>
        <p:nvPicPr>
          <p:cNvPr id="36868" name="Picture 3">
            <a:extLst>
              <a:ext uri="{FF2B5EF4-FFF2-40B4-BE49-F238E27FC236}">
                <a16:creationId xmlns:a16="http://schemas.microsoft.com/office/drawing/2014/main" id="{80D68370-59BD-F1F6-9C99-56EE88147D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1313" y="2865438"/>
            <a:ext cx="414813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30960B7C-F0CE-7E19-46D5-E4580E680B7B}"/>
              </a:ext>
            </a:extLst>
          </p:cNvPr>
          <p:cNvSpPr>
            <a:spLocks noChangeArrowheads="1"/>
          </p:cNvSpPr>
          <p:nvPr/>
        </p:nvSpPr>
        <p:spPr bwMode="auto">
          <a:xfrm>
            <a:off x="5497513" y="6370638"/>
            <a:ext cx="4125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600">
                <a:latin typeface="Calibri" panose="020F0502020204030204" pitchFamily="34" charset="0"/>
              </a:rPr>
              <a:t>μηχανικά επαγόμενο παλμικό διατμητικό κύμα</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a:extLst>
              <a:ext uri="{FF2B5EF4-FFF2-40B4-BE49-F238E27FC236}">
                <a16:creationId xmlns:a16="http://schemas.microsoft.com/office/drawing/2014/main" id="{C61F21BE-D030-75EF-8E51-0C2FB6BD9DB0}"/>
              </a:ext>
            </a:extLst>
          </p:cNvPr>
          <p:cNvSpPr>
            <a:spLocks noChangeArrowheads="1"/>
          </p:cNvSpPr>
          <p:nvPr/>
        </p:nvSpPr>
        <p:spPr bwMode="auto">
          <a:xfrm>
            <a:off x="0" y="2339677"/>
            <a:ext cx="3889375" cy="2838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38915" name="object 3">
            <a:extLst>
              <a:ext uri="{FF2B5EF4-FFF2-40B4-BE49-F238E27FC236}">
                <a16:creationId xmlns:a16="http://schemas.microsoft.com/office/drawing/2014/main" id="{EE7257F2-94C7-1038-B8AE-066F53B2C722}"/>
              </a:ext>
            </a:extLst>
          </p:cNvPr>
          <p:cNvSpPr>
            <a:spLocks noChangeArrowheads="1"/>
          </p:cNvSpPr>
          <p:nvPr/>
        </p:nvSpPr>
        <p:spPr bwMode="auto">
          <a:xfrm>
            <a:off x="3973513" y="2024063"/>
            <a:ext cx="6045200" cy="24415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38916" name="object 4">
            <a:extLst>
              <a:ext uri="{FF2B5EF4-FFF2-40B4-BE49-F238E27FC236}">
                <a16:creationId xmlns:a16="http://schemas.microsoft.com/office/drawing/2014/main" id="{E7D3E6F5-79E0-9050-9AAA-914CA09F5F4F}"/>
              </a:ext>
            </a:extLst>
          </p:cNvPr>
          <p:cNvSpPr txBox="1">
            <a:spLocks noChangeArrowheads="1"/>
          </p:cNvSpPr>
          <p:nvPr/>
        </p:nvSpPr>
        <p:spPr bwMode="auto">
          <a:xfrm>
            <a:off x="6172200" y="7342188"/>
            <a:ext cx="39084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200" i="1">
                <a:latin typeface="Carlito" charset="0"/>
              </a:rPr>
              <a:t>J Foucher et al. Gut. 2006; 55(3): 403–408</a:t>
            </a:r>
            <a:r>
              <a:rPr lang="en-US" altLang="el-GR" sz="1300">
                <a:latin typeface="Carlito" charset="0"/>
              </a:rPr>
              <a:t>.</a:t>
            </a:r>
          </a:p>
        </p:txBody>
      </p:sp>
      <p:sp>
        <p:nvSpPr>
          <p:cNvPr id="38917" name="object 5">
            <a:extLst>
              <a:ext uri="{FF2B5EF4-FFF2-40B4-BE49-F238E27FC236}">
                <a16:creationId xmlns:a16="http://schemas.microsoft.com/office/drawing/2014/main" id="{0A2C6F81-D7E6-EF68-E6CF-CB6668859477}"/>
              </a:ext>
            </a:extLst>
          </p:cNvPr>
          <p:cNvSpPr>
            <a:spLocks noChangeArrowheads="1"/>
          </p:cNvSpPr>
          <p:nvPr/>
        </p:nvSpPr>
        <p:spPr bwMode="auto">
          <a:xfrm>
            <a:off x="3973513" y="4570413"/>
            <a:ext cx="6067425" cy="24860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7" name="object 7">
            <a:extLst>
              <a:ext uri="{FF2B5EF4-FFF2-40B4-BE49-F238E27FC236}">
                <a16:creationId xmlns:a16="http://schemas.microsoft.com/office/drawing/2014/main" id="{DF31EBDB-7C81-9EF0-513B-2AC97838EECF}"/>
              </a:ext>
            </a:extLst>
          </p:cNvPr>
          <p:cNvSpPr txBox="1"/>
          <p:nvPr/>
        </p:nvSpPr>
        <p:spPr>
          <a:xfrm>
            <a:off x="392113" y="5524500"/>
            <a:ext cx="3113087" cy="1789113"/>
          </a:xfrm>
          <a:prstGeom prst="rect">
            <a:avLst/>
          </a:prstGeom>
        </p:spPr>
        <p:txBody>
          <a:bodyPr lIns="0" tIns="13999" rIns="0" bIns="0">
            <a:spAutoFit/>
          </a:bodyPr>
          <a:lstStyle>
            <a:lvl1pPr marL="328613" indent="-315913" eaLnBrk="0" hangingPunct="0">
              <a:tabLst>
                <a:tab pos="33020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330200"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330200"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330200"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330200"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30200"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30200"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30200"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302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13"/>
              </a:spcBef>
              <a:buFont typeface="Wingdings" pitchFamily="2" charset="2"/>
              <a:buChar char=""/>
            </a:pPr>
            <a:r>
              <a:rPr lang="el-GR" altLang="el-GR" sz="1600" dirty="0">
                <a:effectLst>
                  <a:outerShdw blurRad="38100" dist="38100" dir="2700000" algn="tl">
                    <a:srgbClr val="C0C0C0"/>
                  </a:outerShdw>
                </a:effectLst>
                <a:latin typeface="Calibri" panose="020F0502020204030204" pitchFamily="34" charset="0"/>
              </a:rPr>
              <a:t>Τα αποτελέσματα εκφράζονται σε </a:t>
            </a:r>
            <a:r>
              <a:rPr lang="el-GR" altLang="el-GR" sz="1600" dirty="0" err="1">
                <a:solidFill>
                  <a:srgbClr val="FF0000"/>
                </a:solidFill>
                <a:effectLst>
                  <a:outerShdw blurRad="38100" dist="38100" dir="2700000" algn="tl">
                    <a:srgbClr val="C0C0C0"/>
                  </a:outerShdw>
                </a:effectLst>
                <a:latin typeface="Calibri" panose="020F0502020204030204" pitchFamily="34" charset="0"/>
              </a:rPr>
              <a:t>kilopascals</a:t>
            </a:r>
            <a:r>
              <a:rPr lang="el-GR" altLang="el-GR" sz="1600" dirty="0">
                <a:solidFill>
                  <a:srgbClr val="FF0000"/>
                </a:solidFill>
                <a:effectLst>
                  <a:outerShdw blurRad="38100" dist="38100" dir="2700000" algn="tl">
                    <a:srgbClr val="C0C0C0"/>
                  </a:outerShdw>
                </a:effectLst>
                <a:latin typeface="Calibri" panose="020F0502020204030204" pitchFamily="34" charset="0"/>
              </a:rPr>
              <a:t> (</a:t>
            </a:r>
            <a:r>
              <a:rPr lang="el-GR" altLang="el-GR" sz="1600" dirty="0" err="1">
                <a:solidFill>
                  <a:srgbClr val="FF0000"/>
                </a:solidFill>
                <a:effectLst>
                  <a:outerShdw blurRad="38100" dist="38100" dir="2700000" algn="tl">
                    <a:srgbClr val="C0C0C0"/>
                  </a:outerShdw>
                </a:effectLst>
                <a:latin typeface="Calibri" panose="020F0502020204030204" pitchFamily="34" charset="0"/>
              </a:rPr>
              <a:t>kPa</a:t>
            </a:r>
            <a:r>
              <a:rPr lang="el-GR" altLang="el-GR" sz="1600" dirty="0">
                <a:solidFill>
                  <a:srgbClr val="FF0000"/>
                </a:solidFill>
                <a:effectLst>
                  <a:outerShdw blurRad="38100" dist="38100" dir="2700000" algn="tl">
                    <a:srgbClr val="C0C0C0"/>
                  </a:outerShdw>
                </a:effectLst>
                <a:latin typeface="Calibri" panose="020F0502020204030204" pitchFamily="34" charset="0"/>
              </a:rPr>
              <a:t>)</a:t>
            </a:r>
          </a:p>
          <a:p>
            <a:pPr eaLnBrk="1" hangingPunct="1">
              <a:spcBef>
                <a:spcPts val="113"/>
              </a:spcBef>
              <a:buFont typeface="Wingdings" pitchFamily="2" charset="2"/>
              <a:buChar char=""/>
            </a:pPr>
            <a:r>
              <a:rPr lang="en-US" altLang="el-GR" sz="1600" dirty="0" err="1">
                <a:latin typeface="Calibri" panose="020F0502020204030204" pitchFamily="34" charset="0"/>
              </a:rPr>
              <a:t>Τιμές</a:t>
            </a:r>
            <a:r>
              <a:rPr lang="en-US" altLang="el-GR" sz="1600" dirty="0">
                <a:latin typeface="Calibri" panose="020F0502020204030204" pitchFamily="34" charset="0"/>
              </a:rPr>
              <a:t> 2.5–75 kPa</a:t>
            </a:r>
            <a:endParaRPr lang="el-GR" altLang="el-GR" sz="1600" dirty="0">
              <a:latin typeface="Calibri" panose="020F0502020204030204" pitchFamily="34" charset="0"/>
            </a:endParaRPr>
          </a:p>
          <a:p>
            <a:pPr eaLnBrk="1" hangingPunct="1">
              <a:spcBef>
                <a:spcPts val="113"/>
              </a:spcBef>
              <a:buFont typeface="Wingdings" pitchFamily="2" charset="2"/>
              <a:buChar char=""/>
            </a:pPr>
            <a:r>
              <a:rPr lang="el-GR" altLang="el-GR" sz="1600" dirty="0">
                <a:effectLst>
                  <a:outerShdw blurRad="38100" dist="38100" dir="2700000" algn="tl">
                    <a:srgbClr val="C0C0C0"/>
                  </a:outerShdw>
                </a:effectLst>
                <a:latin typeface="Calibri" panose="020F0502020204030204" pitchFamily="34" charset="0"/>
              </a:rPr>
              <a:t>Αποτελούν τη διάμεση τιμή 10 μετρήσεων</a:t>
            </a:r>
          </a:p>
          <a:p>
            <a:pPr eaLnBrk="1" hangingPunct="1">
              <a:spcBef>
                <a:spcPts val="113"/>
              </a:spcBef>
              <a:buFont typeface="Wingdings" pitchFamily="2" charset="2"/>
              <a:buChar char=""/>
            </a:pPr>
            <a:r>
              <a:rPr lang="el-GR" altLang="el-GR" sz="1600" dirty="0">
                <a:effectLst>
                  <a:outerShdw blurRad="38100" dist="38100" dir="2700000" algn="tl">
                    <a:srgbClr val="C0C0C0"/>
                  </a:outerShdw>
                </a:effectLst>
                <a:latin typeface="Calibri" panose="020F0502020204030204" pitchFamily="34" charset="0"/>
              </a:rPr>
              <a:t>Φυσιολογικές τιμές </a:t>
            </a:r>
            <a:r>
              <a:rPr lang="el-GR" altLang="el-GR" sz="1600" dirty="0">
                <a:solidFill>
                  <a:srgbClr val="FF0000"/>
                </a:solidFill>
                <a:effectLst>
                  <a:outerShdw blurRad="38100" dist="38100" dir="2700000" algn="tl">
                    <a:srgbClr val="C0C0C0"/>
                  </a:outerShdw>
                </a:effectLst>
                <a:latin typeface="Calibri" panose="020F0502020204030204" pitchFamily="34" charset="0"/>
              </a:rPr>
              <a:t>3</a:t>
            </a:r>
            <a:r>
              <a:rPr lang="en-US" altLang="el-GR" sz="1600" dirty="0">
                <a:solidFill>
                  <a:srgbClr val="FF0000"/>
                </a:solidFill>
                <a:effectLst>
                  <a:outerShdw blurRad="38100" dist="38100" dir="2700000" algn="tl">
                    <a:srgbClr val="C0C0C0"/>
                  </a:outerShdw>
                </a:effectLst>
                <a:latin typeface="Calibri" panose="020F0502020204030204" pitchFamily="34" charset="0"/>
              </a:rPr>
              <a:t>.0</a:t>
            </a:r>
            <a:r>
              <a:rPr lang="el-GR" altLang="el-GR" sz="1600" dirty="0">
                <a:solidFill>
                  <a:srgbClr val="FF0000"/>
                </a:solidFill>
                <a:effectLst>
                  <a:outerShdw blurRad="38100" dist="38100" dir="2700000" algn="tl">
                    <a:srgbClr val="C0C0C0"/>
                  </a:outerShdw>
                </a:effectLst>
                <a:latin typeface="Calibri" panose="020F0502020204030204" pitchFamily="34" charset="0"/>
              </a:rPr>
              <a:t>-6</a:t>
            </a:r>
            <a:r>
              <a:rPr lang="en-US" altLang="el-GR" sz="1600" dirty="0">
                <a:solidFill>
                  <a:srgbClr val="FF0000"/>
                </a:solidFill>
                <a:effectLst>
                  <a:outerShdw blurRad="38100" dist="38100" dir="2700000" algn="tl">
                    <a:srgbClr val="C0C0C0"/>
                  </a:outerShdw>
                </a:effectLst>
                <a:latin typeface="Calibri" panose="020F0502020204030204" pitchFamily="34" charset="0"/>
              </a:rPr>
              <a:t>.0</a:t>
            </a:r>
            <a:r>
              <a:rPr lang="el-GR" altLang="el-GR" sz="1600" dirty="0">
                <a:solidFill>
                  <a:srgbClr val="FF0000"/>
                </a:solidFill>
                <a:effectLst>
                  <a:outerShdw blurRad="38100" dist="38100" dir="2700000" algn="tl">
                    <a:srgbClr val="C0C0C0"/>
                  </a:outerShdw>
                </a:effectLst>
                <a:latin typeface="Calibri" panose="020F0502020204030204" pitchFamily="34" charset="0"/>
              </a:rPr>
              <a:t> </a:t>
            </a:r>
            <a:r>
              <a:rPr lang="en-US" altLang="el-GR" sz="1600" dirty="0">
                <a:solidFill>
                  <a:srgbClr val="FF0000"/>
                </a:solidFill>
                <a:effectLst>
                  <a:outerShdw blurRad="38100" dist="38100" dir="2700000" algn="tl">
                    <a:srgbClr val="C0C0C0"/>
                  </a:outerShdw>
                </a:effectLst>
                <a:latin typeface="Calibri" panose="020F0502020204030204" pitchFamily="34" charset="0"/>
              </a:rPr>
              <a:t>kPa</a:t>
            </a:r>
            <a:endParaRPr lang="el-GR" altLang="el-GR" sz="1600" dirty="0">
              <a:solidFill>
                <a:srgbClr val="FF0000"/>
              </a:solidFill>
              <a:latin typeface="Calibri" panose="020F0502020204030204" pitchFamily="34" charset="0"/>
            </a:endParaRPr>
          </a:p>
          <a:p>
            <a:pPr eaLnBrk="1" hangingPunct="1">
              <a:spcBef>
                <a:spcPts val="113"/>
              </a:spcBef>
              <a:buFont typeface="Wingdings" pitchFamily="2" charset="2"/>
              <a:buChar char=""/>
            </a:pPr>
            <a:endParaRPr lang="en-US" altLang="el-GR" sz="1600" dirty="0">
              <a:latin typeface="Carlito" charset="0"/>
            </a:endParaRPr>
          </a:p>
        </p:txBody>
      </p:sp>
      <p:sp>
        <p:nvSpPr>
          <p:cNvPr id="9" name="Διαφορική Διάγνωση Υπασβεστιαιμίας">
            <a:extLst>
              <a:ext uri="{FF2B5EF4-FFF2-40B4-BE49-F238E27FC236}">
                <a16:creationId xmlns:a16="http://schemas.microsoft.com/office/drawing/2014/main" id="{15ACAAAF-601D-9D22-FE3F-5812F49CF502}"/>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22" dirty="0">
                <a:ea typeface="ＭＳ Ｐゴシック" charset="-128"/>
              </a:rPr>
              <a:t>Transient </a:t>
            </a:r>
            <a:r>
              <a:rPr lang="en-US" sz="2800" spc="-22" dirty="0" err="1">
                <a:ea typeface="ＭＳ Ｐゴシック" charset="-128"/>
              </a:rPr>
              <a:t>elastography</a:t>
            </a:r>
            <a:r>
              <a:rPr lang="en-US" sz="2800" spc="-22" dirty="0">
                <a:ea typeface="ＭＳ Ｐゴシック" charset="-128"/>
              </a:rPr>
              <a:t>  (TE)</a:t>
            </a:r>
            <a:endParaRPr lang="en-US" sz="2800" dirty="0">
              <a:latin typeface="Calibri"/>
            </a:endParaRPr>
          </a:p>
        </p:txBody>
      </p:sp>
      <p:sp>
        <p:nvSpPr>
          <p:cNvPr id="38920" name="Rectangle 9">
            <a:extLst>
              <a:ext uri="{FF2B5EF4-FFF2-40B4-BE49-F238E27FC236}">
                <a16:creationId xmlns:a16="http://schemas.microsoft.com/office/drawing/2014/main" id="{91835A79-6E87-8F5B-9438-1B1DB99161A1}"/>
              </a:ext>
            </a:extLst>
          </p:cNvPr>
          <p:cNvSpPr>
            <a:spLocks noChangeArrowheads="1"/>
          </p:cNvSpPr>
          <p:nvPr/>
        </p:nvSpPr>
        <p:spPr bwMode="auto">
          <a:xfrm>
            <a:off x="3973513" y="2865438"/>
            <a:ext cx="2971800" cy="2286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cxnSp>
        <p:nvCxnSpPr>
          <p:cNvPr id="38921" name="Straight Connector 11">
            <a:extLst>
              <a:ext uri="{FF2B5EF4-FFF2-40B4-BE49-F238E27FC236}">
                <a16:creationId xmlns:a16="http://schemas.microsoft.com/office/drawing/2014/main" id="{F1CCA1AC-5DEF-9389-D9A4-F6D58F19C53A}"/>
              </a:ext>
            </a:extLst>
          </p:cNvPr>
          <p:cNvCxnSpPr>
            <a:cxnSpLocks noChangeShapeType="1"/>
          </p:cNvCxnSpPr>
          <p:nvPr/>
        </p:nvCxnSpPr>
        <p:spPr bwMode="auto">
          <a:xfrm rot="10800000" flipH="1" flipV="1">
            <a:off x="3973513" y="3322638"/>
            <a:ext cx="2438400" cy="1587"/>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Διαφορική Διάγνωση Υπασβεστιαιμίας">
            <a:extLst>
              <a:ext uri="{FF2B5EF4-FFF2-40B4-BE49-F238E27FC236}">
                <a16:creationId xmlns:a16="http://schemas.microsoft.com/office/drawing/2014/main" id="{C70F0BED-4E0E-6B23-4D0A-C2D756E33515}"/>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22" dirty="0">
                <a:ea typeface="ＭＳ Ｐゴシック" charset="-128"/>
              </a:rPr>
              <a:t>Transient </a:t>
            </a:r>
            <a:r>
              <a:rPr lang="en-US" sz="2800" spc="-22" dirty="0" err="1">
                <a:ea typeface="ＭＳ Ｐゴシック" charset="-128"/>
              </a:rPr>
              <a:t>elastography</a:t>
            </a:r>
            <a:r>
              <a:rPr lang="en-US" sz="2800" spc="-22" dirty="0">
                <a:ea typeface="ＭＳ Ｐゴシック" charset="-128"/>
              </a:rPr>
              <a:t>  (TE)</a:t>
            </a:r>
            <a:endParaRPr lang="en-US" sz="2800" dirty="0">
              <a:latin typeface="Calibri"/>
            </a:endParaRPr>
          </a:p>
        </p:txBody>
      </p:sp>
      <p:pic>
        <p:nvPicPr>
          <p:cNvPr id="40963" name="Picture 11">
            <a:extLst>
              <a:ext uri="{FF2B5EF4-FFF2-40B4-BE49-F238E27FC236}">
                <a16:creationId xmlns:a16="http://schemas.microsoft.com/office/drawing/2014/main" id="{10B3AA37-A587-316E-8FA2-BCCCBA439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754188"/>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a:extLst>
              <a:ext uri="{FF2B5EF4-FFF2-40B4-BE49-F238E27FC236}">
                <a16:creationId xmlns:a16="http://schemas.microsoft.com/office/drawing/2014/main" id="{FDFC36C6-4B7E-DD4D-E164-628E06DE1DD5}"/>
              </a:ext>
            </a:extLst>
          </p:cNvPr>
          <p:cNvSpPr>
            <a:spLocks noChangeArrowheads="1"/>
          </p:cNvSpPr>
          <p:nvPr/>
        </p:nvSpPr>
        <p:spPr bwMode="auto">
          <a:xfrm>
            <a:off x="315913" y="3409950"/>
            <a:ext cx="9144000" cy="215900"/>
          </a:xfrm>
          <a:prstGeom prst="rect">
            <a:avLst/>
          </a:prstGeom>
          <a:solidFill>
            <a:srgbClr val="00FFFF">
              <a:alpha val="20000"/>
            </a:srgb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latin typeface="Garamond" panose="02020404030301010803" pitchFamily="18" charset="0"/>
            </a:endParaRPr>
          </a:p>
        </p:txBody>
      </p:sp>
      <p:sp>
        <p:nvSpPr>
          <p:cNvPr id="12" name="Rectangle 13">
            <a:extLst>
              <a:ext uri="{FF2B5EF4-FFF2-40B4-BE49-F238E27FC236}">
                <a16:creationId xmlns:a16="http://schemas.microsoft.com/office/drawing/2014/main" id="{5274D482-585E-35F2-E0C9-D4D16F833B33}"/>
              </a:ext>
            </a:extLst>
          </p:cNvPr>
          <p:cNvSpPr>
            <a:spLocks noChangeArrowheads="1"/>
          </p:cNvSpPr>
          <p:nvPr/>
        </p:nvSpPr>
        <p:spPr bwMode="auto">
          <a:xfrm>
            <a:off x="315913" y="3625850"/>
            <a:ext cx="9144000" cy="215900"/>
          </a:xfrm>
          <a:prstGeom prst="rect">
            <a:avLst/>
          </a:prstGeom>
          <a:solidFill>
            <a:srgbClr val="FF00FF">
              <a:alpha val="14902"/>
            </a:srgb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latin typeface="Garamond" panose="02020404030301010803" pitchFamily="18" charset="0"/>
            </a:endParaRPr>
          </a:p>
        </p:txBody>
      </p:sp>
      <p:sp>
        <p:nvSpPr>
          <p:cNvPr id="13" name="Rectangle 14">
            <a:extLst>
              <a:ext uri="{FF2B5EF4-FFF2-40B4-BE49-F238E27FC236}">
                <a16:creationId xmlns:a16="http://schemas.microsoft.com/office/drawing/2014/main" id="{049EB33E-9225-729F-C3F2-A5BB16BB569F}"/>
              </a:ext>
            </a:extLst>
          </p:cNvPr>
          <p:cNvSpPr>
            <a:spLocks noChangeArrowheads="1"/>
          </p:cNvSpPr>
          <p:nvPr/>
        </p:nvSpPr>
        <p:spPr bwMode="auto">
          <a:xfrm>
            <a:off x="315913" y="4059238"/>
            <a:ext cx="9144000" cy="503237"/>
          </a:xfrm>
          <a:prstGeom prst="rect">
            <a:avLst/>
          </a:prstGeom>
          <a:solidFill>
            <a:srgbClr val="00FF00">
              <a:alpha val="30980"/>
            </a:srgb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latin typeface="Garamond" panose="02020404030301010803" pitchFamily="18" charset="0"/>
            </a:endParaRPr>
          </a:p>
        </p:txBody>
      </p:sp>
      <p:sp>
        <p:nvSpPr>
          <p:cNvPr id="14" name="Rectangle 15">
            <a:extLst>
              <a:ext uri="{FF2B5EF4-FFF2-40B4-BE49-F238E27FC236}">
                <a16:creationId xmlns:a16="http://schemas.microsoft.com/office/drawing/2014/main" id="{D35872E6-3AA6-DFC6-010A-A7E164024B87}"/>
              </a:ext>
            </a:extLst>
          </p:cNvPr>
          <p:cNvSpPr>
            <a:spLocks noChangeArrowheads="1"/>
          </p:cNvSpPr>
          <p:nvPr/>
        </p:nvSpPr>
        <p:spPr bwMode="auto">
          <a:xfrm>
            <a:off x="315913" y="6218238"/>
            <a:ext cx="9144000" cy="288925"/>
          </a:xfrm>
          <a:prstGeom prst="rect">
            <a:avLst/>
          </a:prstGeom>
          <a:solidFill>
            <a:srgbClr val="FF0000">
              <a:alpha val="16078"/>
            </a:srgb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latin typeface="Garamond" panose="02020404030301010803" pitchFamily="18" charset="0"/>
            </a:endParaRPr>
          </a:p>
        </p:txBody>
      </p:sp>
      <p:sp>
        <p:nvSpPr>
          <p:cNvPr id="40968" name="Text Box 16">
            <a:extLst>
              <a:ext uri="{FF2B5EF4-FFF2-40B4-BE49-F238E27FC236}">
                <a16:creationId xmlns:a16="http://schemas.microsoft.com/office/drawing/2014/main" id="{A2D7FA2E-745A-6F9E-EAD0-11B0CE1300E8}"/>
              </a:ext>
            </a:extLst>
          </p:cNvPr>
          <p:cNvSpPr txBox="1">
            <a:spLocks noChangeArrowheads="1"/>
          </p:cNvSpPr>
          <p:nvPr/>
        </p:nvSpPr>
        <p:spPr bwMode="auto">
          <a:xfrm>
            <a:off x="5032375" y="70104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l-GR" sz="1600" b="1">
                <a:solidFill>
                  <a:schemeClr val="bg1"/>
                </a:solidFill>
              </a:rPr>
              <a:t>Castera L, J Viral Hepatitis, 2009 </a:t>
            </a:r>
            <a:endParaRPr lang="el-GR" altLang="el-GR" sz="1600" b="1">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Διαφορική Διάγνωση Υπασβεστιαιμίας">
            <a:extLst>
              <a:ext uri="{FF2B5EF4-FFF2-40B4-BE49-F238E27FC236}">
                <a16:creationId xmlns:a16="http://schemas.microsoft.com/office/drawing/2014/main" id="{85FE09EB-8BD6-3BEA-AD1A-4030954DFEAC}"/>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22" dirty="0">
                <a:ea typeface="ＭＳ Ｐゴシック" charset="-128"/>
              </a:rPr>
              <a:t>Transient </a:t>
            </a:r>
            <a:r>
              <a:rPr lang="en-US" sz="2800" spc="-22" dirty="0" err="1">
                <a:ea typeface="ＭＳ Ｐゴシック" charset="-128"/>
              </a:rPr>
              <a:t>elastography</a:t>
            </a:r>
            <a:r>
              <a:rPr lang="en-US" sz="2800" spc="-22" dirty="0">
                <a:ea typeface="ＭＳ Ｐゴシック" charset="-128"/>
              </a:rPr>
              <a:t>  (TE)</a:t>
            </a:r>
            <a:endParaRPr lang="en-US" sz="2800" dirty="0">
              <a:latin typeface="Calibri"/>
            </a:endParaRPr>
          </a:p>
        </p:txBody>
      </p:sp>
      <p:sp>
        <p:nvSpPr>
          <p:cNvPr id="43011" name="Text Box 16">
            <a:extLst>
              <a:ext uri="{FF2B5EF4-FFF2-40B4-BE49-F238E27FC236}">
                <a16:creationId xmlns:a16="http://schemas.microsoft.com/office/drawing/2014/main" id="{75D53295-29B4-06CF-374C-E77AC69407FE}"/>
              </a:ext>
            </a:extLst>
          </p:cNvPr>
          <p:cNvSpPr txBox="1">
            <a:spLocks noChangeArrowheads="1"/>
          </p:cNvSpPr>
          <p:nvPr/>
        </p:nvSpPr>
        <p:spPr bwMode="auto">
          <a:xfrm>
            <a:off x="5032375" y="70104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l-GR" sz="1600" b="1">
                <a:solidFill>
                  <a:schemeClr val="bg1"/>
                </a:solidFill>
              </a:rPr>
              <a:t>Castera L, J Viral Hepatitis, 2009 </a:t>
            </a:r>
            <a:endParaRPr lang="el-GR" altLang="el-GR" sz="1600" b="1">
              <a:solidFill>
                <a:schemeClr val="bg1"/>
              </a:solidFill>
            </a:endParaRPr>
          </a:p>
        </p:txBody>
      </p:sp>
      <p:pic>
        <p:nvPicPr>
          <p:cNvPr id="43012" name="Picture 14">
            <a:extLst>
              <a:ext uri="{FF2B5EF4-FFF2-40B4-BE49-F238E27FC236}">
                <a16:creationId xmlns:a16="http://schemas.microsoft.com/office/drawing/2014/main" id="{FB5D3711-8836-C863-0148-B6F50451ED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2255838"/>
            <a:ext cx="68961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5">
            <a:extLst>
              <a:ext uri="{FF2B5EF4-FFF2-40B4-BE49-F238E27FC236}">
                <a16:creationId xmlns:a16="http://schemas.microsoft.com/office/drawing/2014/main" id="{8073723B-F3E2-79D5-E1B8-9270318B9051}"/>
              </a:ext>
            </a:extLst>
          </p:cNvPr>
          <p:cNvSpPr>
            <a:spLocks noChangeArrowheads="1"/>
          </p:cNvSpPr>
          <p:nvPr/>
        </p:nvSpPr>
        <p:spPr bwMode="auto">
          <a:xfrm>
            <a:off x="1001713" y="6751638"/>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baseline="30000"/>
              <a:t>Baveno VI consensus LSM ≥10 kPa</a:t>
            </a:r>
            <a:r>
              <a:rPr lang="el-GR" altLang="el-GR" baseline="30000"/>
              <a:t> είναι</a:t>
            </a:r>
            <a:r>
              <a:rPr lang="en-US" altLang="el-GR" baseline="30000"/>
              <a:t> suggestive</a:t>
            </a:r>
            <a:r>
              <a:rPr lang="el-GR" altLang="el-GR" baseline="30000"/>
              <a:t> ενδεικτική αντιρροπούμενης προχωρημένης ηπατικής νόσου</a:t>
            </a:r>
            <a:r>
              <a:rPr lang="en-US" altLang="el-GR" baseline="30000"/>
              <a:t> </a:t>
            </a:r>
            <a:r>
              <a:rPr lang="el-GR" altLang="el-GR" baseline="30000"/>
              <a:t>(</a:t>
            </a:r>
            <a:r>
              <a:rPr lang="en-US" altLang="el-GR" baseline="30000"/>
              <a:t>cACLD</a:t>
            </a:r>
            <a:r>
              <a:rPr lang="el-GR" altLang="el-GR" baseline="30000"/>
              <a:t>)</a:t>
            </a:r>
            <a:r>
              <a:rPr lang="en-US" altLang="el-GR" baseline="30000"/>
              <a:t> </a:t>
            </a:r>
            <a:r>
              <a:rPr lang="el-GR" altLang="el-GR" baseline="30000"/>
              <a:t>και</a:t>
            </a:r>
            <a:r>
              <a:rPr lang="el-GR" altLang="el-GR"/>
              <a:t> </a:t>
            </a:r>
            <a:r>
              <a:rPr lang="en-US" altLang="el-GR" baseline="30000"/>
              <a:t>≥15 kPa </a:t>
            </a:r>
            <a:r>
              <a:rPr lang="el-GR" altLang="el-GR" baseline="30000"/>
              <a:t> ισχυρά ενδεικτική.</a:t>
            </a:r>
            <a:endParaRPr lang="en-US" altLang="el-G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41B058BD-865F-B23A-A765-78BAC569F918}"/>
              </a:ext>
            </a:extLst>
          </p:cNvPr>
          <p:cNvSpPr/>
          <p:nvPr/>
        </p:nvSpPr>
        <p:spPr>
          <a:xfrm>
            <a:off x="239712" y="2255837"/>
            <a:ext cx="4572000" cy="421675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Πλεονεκτήματα</a:t>
            </a:r>
          </a:p>
          <a:p>
            <a:pPr eaLnBrk="1" hangingPunct="1">
              <a:spcBef>
                <a:spcPts val="1188"/>
              </a:spcBef>
            </a:pPr>
            <a:endParaRPr lang="en-US" altLang="el-GR" sz="180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H </a:t>
            </a:r>
            <a:r>
              <a:rPr lang="el-GR" altLang="el-GR" sz="1800">
                <a:latin typeface="Calibri" panose="020F0502020204030204" pitchFamily="34" charset="0"/>
              </a:rPr>
              <a:t>πιο ευρέως χρησιμοποιούμενη και επικυρωμένη τεχνική</a:t>
            </a: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Γίνεται στην κλίνη του ασθενούς (γρήγορη, εύκολη η εκπαίδευση)</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Καλή αναπαραγωγιμότητα</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Υψηλή απόδοση για την κίρρωση (</a:t>
            </a:r>
            <a:r>
              <a:rPr lang="en-US" altLang="el-GR" sz="1800">
                <a:latin typeface="Calibri" panose="020F0502020204030204" pitchFamily="34" charset="0"/>
                <a:cs typeface="Arial" panose="020B0604020202020204" pitchFamily="34" charset="0"/>
              </a:rPr>
              <a:t>AUROC&gt;0.9)</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Προγνωστική αξία στην αντιρροπούμενη κίρρωση </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p:txBody>
      </p:sp>
      <p:sp>
        <p:nvSpPr>
          <p:cNvPr id="11" name="12 - Ορθογώνιο">
            <a:extLst>
              <a:ext uri="{FF2B5EF4-FFF2-40B4-BE49-F238E27FC236}">
                <a16:creationId xmlns:a16="http://schemas.microsoft.com/office/drawing/2014/main" id="{3F7244A4-AC17-3378-81A3-7F2EEAAD11B9}"/>
              </a:ext>
            </a:extLst>
          </p:cNvPr>
          <p:cNvSpPr/>
          <p:nvPr/>
        </p:nvSpPr>
        <p:spPr>
          <a:xfrm>
            <a:off x="5040312" y="2255838"/>
            <a:ext cx="4572000" cy="382279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a:t>
            </a:r>
          </a:p>
          <a:p>
            <a:pPr eaLnBrk="1" hangingPunct="1">
              <a:lnSpc>
                <a:spcPct val="120000"/>
              </a:lnSpc>
              <a:buClr>
                <a:srgbClr val="FF6600"/>
              </a:buClr>
            </a:pPr>
            <a:r>
              <a:rPr lang="el-GR" altLang="el-GR" sz="2000" b="1">
                <a:latin typeface="Calibri" panose="020F0502020204030204" pitchFamily="34" charset="0"/>
              </a:rPr>
              <a:t>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Χρειάζεται ειδική συσκευή</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Περιοχή ενδιαφέροντος (</a:t>
            </a:r>
            <a:r>
              <a:rPr lang="en-US" altLang="el-GR" sz="1800">
                <a:latin typeface="Calibri" panose="020F0502020204030204" pitchFamily="34" charset="0"/>
                <a:cs typeface="Arial" panose="020B0604020202020204" pitchFamily="34" charset="0"/>
              </a:rPr>
              <a:t>ROI)?</a:t>
            </a:r>
            <a:endParaRPr lang="el-GR" altLang="el-GR" sz="1800">
              <a:latin typeface="Calibri" panose="020F050202020403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Η δυνατότητα εφαρμογής μικρότερη από αυτή των ορολογικών δεικτών (παχυσαρκία, ασκίτης, η εμπειρία του εκτελεστή)</a:t>
            </a: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Ψευδώς θετικά αποτελέσματα σε οξεία ηπατίτιδα, αποφρακτική χολόσταση, ηπατική</a:t>
            </a:r>
            <a:r>
              <a:rPr lang="en-US" altLang="el-GR" sz="1800">
                <a:latin typeface="Calibri" panose="020F0502020204030204" pitchFamily="34" charset="0"/>
              </a:rPr>
              <a:t> </a:t>
            </a:r>
            <a:r>
              <a:rPr lang="el-GR" altLang="el-GR" sz="1800">
                <a:latin typeface="Calibri" panose="020F0502020204030204" pitchFamily="34" charset="0"/>
              </a:rPr>
              <a:t>συμφόρηση, λήψη τροφής (να είναι νήστις 3 ώρες πριν), άσκηση, κατανάλωση αλκοόλ</a:t>
            </a:r>
            <a:endParaRPr lang="en-US"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02CC532D-C2FF-F4D0-0C72-E8854FB6FC27}"/>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:TE (Transient </a:t>
            </a:r>
            <a:r>
              <a:rPr lang="en-US" sz="2800" spc="-17" dirty="0" err="1"/>
              <a:t>elastography</a:t>
            </a:r>
            <a:r>
              <a:rPr lang="en-US" sz="2800" spc="-6" dirty="0"/>
              <a:t>)</a:t>
            </a:r>
            <a:endParaRPr lang="en-US" sz="2800" dirty="0">
              <a:latin typeface="Calibri"/>
            </a:endParaRPr>
          </a:p>
        </p:txBody>
      </p:sp>
      <p:sp>
        <p:nvSpPr>
          <p:cNvPr id="45065" name="TextBox 8">
            <a:extLst>
              <a:ext uri="{FF2B5EF4-FFF2-40B4-BE49-F238E27FC236}">
                <a16:creationId xmlns:a16="http://schemas.microsoft.com/office/drawing/2014/main" id="{058E28D1-F8D2-B18F-66C5-6E207656F247}"/>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45066" name="Rectangle 7">
            <a:extLst>
              <a:ext uri="{FF2B5EF4-FFF2-40B4-BE49-F238E27FC236}">
                <a16:creationId xmlns:a16="http://schemas.microsoft.com/office/drawing/2014/main" id="{1E9F4A9A-D866-0479-A91B-B1017DB18009}"/>
              </a:ext>
            </a:extLst>
          </p:cNvPr>
          <p:cNvSpPr>
            <a:spLocks noChangeArrowheads="1"/>
          </p:cNvSpPr>
          <p:nvPr/>
        </p:nvSpPr>
        <p:spPr bwMode="auto">
          <a:xfrm>
            <a:off x="5040313" y="4694238"/>
            <a:ext cx="4572000" cy="14478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EE7E2B9A-567A-88A7-93E7-0222F5A39716}"/>
              </a:ext>
            </a:extLst>
          </p:cNvPr>
          <p:cNvSpPr/>
          <p:nvPr/>
        </p:nvSpPr>
        <p:spPr>
          <a:xfrm>
            <a:off x="163512" y="1722437"/>
            <a:ext cx="4572000" cy="4881550"/>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Πλεονεκτήματα</a:t>
            </a:r>
          </a:p>
          <a:p>
            <a:pPr eaLnBrk="1" hangingPunct="1">
              <a:spcBef>
                <a:spcPts val="1188"/>
              </a:spcBef>
            </a:pPr>
            <a:endParaRPr lang="en-US" altLang="el-GR" sz="180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Εφαρμόζεται σε μηχάνημα υπερήχων (με το ανάλογο </a:t>
            </a:r>
            <a:r>
              <a:rPr lang="en-US" altLang="el-GR" sz="1800">
                <a:latin typeface="Calibri" panose="020F0502020204030204" pitchFamily="34" charset="0"/>
              </a:rPr>
              <a:t>software)</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Απόδοση ίδια με ΤΕ στην σοβαρή ίνωση και την κίρρωση</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Προγνωστική αξία για την κίρρωση</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Οπτική επιλογή του σημείου του ήπατος στο  οποίο εφαρμόζεται η ελαστογραφία</a:t>
            </a:r>
            <a:r>
              <a:rPr lang="el-GR" altLang="el-GR" sz="1800">
                <a:latin typeface="Calibri" panose="020F0502020204030204" pitchFamily="34" charset="0"/>
                <a:cs typeface="Arial" panose="020B0604020202020204" pitchFamily="34" charset="0"/>
              </a:rPr>
              <a:t> </a:t>
            </a:r>
            <a:r>
              <a:rPr lang="en-US" altLang="el-GR" sz="1800">
                <a:latin typeface="Calibri" panose="020F0502020204030204" pitchFamily="34" charset="0"/>
                <a:cs typeface="Arial" panose="020B0604020202020204" pitchFamily="34" charset="0"/>
              </a:rPr>
              <a:t>(ROI)</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καλύτερη εφαρμοσιμότητα από το </a:t>
            </a:r>
            <a:r>
              <a:rPr lang="en-US" altLang="el-GR" sz="1800">
                <a:latin typeface="Calibri" panose="020F0502020204030204" pitchFamily="34" charset="0"/>
                <a:cs typeface="Arial" panose="020B0604020202020204" pitchFamily="34" charset="0"/>
              </a:rPr>
              <a:t>TE (</a:t>
            </a:r>
            <a:r>
              <a:rPr lang="el-GR" altLang="el-GR" sz="1800">
                <a:latin typeface="Calibri" panose="020F0502020204030204" pitchFamily="34" charset="0"/>
                <a:cs typeface="Arial" panose="020B0604020202020204" pitchFamily="34" charset="0"/>
              </a:rPr>
              <a:t>ασκίτης και παχυσαρκία)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Καλή εφαρμογή και για την εκτίμηση της ακαμψίας του σπληνός</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p:txBody>
      </p:sp>
      <p:sp>
        <p:nvSpPr>
          <p:cNvPr id="11" name="12 - Ορθογώνιο">
            <a:extLst>
              <a:ext uri="{FF2B5EF4-FFF2-40B4-BE49-F238E27FC236}">
                <a16:creationId xmlns:a16="http://schemas.microsoft.com/office/drawing/2014/main" id="{71195582-2473-D331-95EC-F4BA031FA73B}"/>
              </a:ext>
            </a:extLst>
          </p:cNvPr>
          <p:cNvSpPr/>
          <p:nvPr/>
        </p:nvSpPr>
        <p:spPr>
          <a:xfrm>
            <a:off x="4887913" y="2027237"/>
            <a:ext cx="4952999" cy="3121067"/>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 </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Στενό εύρος κατανομής τιμών (0.5–4.4 m/sec),  περιορίζει τη επιλογή των τιμών cut-off</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Ψευδώς θετικά αποτελέσματα σε οξεία ηπατί-τιδα, αποφρακτική χολόσταση, ηπατική</a:t>
            </a:r>
            <a:r>
              <a:rPr lang="en-US" altLang="el-GR" sz="1800">
                <a:latin typeface="Calibri" panose="020F0502020204030204" pitchFamily="34" charset="0"/>
              </a:rPr>
              <a:t> </a:t>
            </a:r>
            <a:r>
              <a:rPr lang="el-GR" altLang="el-GR" sz="1800">
                <a:latin typeface="Calibri" panose="020F0502020204030204" pitchFamily="34" charset="0"/>
              </a:rPr>
              <a:t>συμφόρη-ση, θρόμβωση πυλαίας </a:t>
            </a:r>
            <a:r>
              <a:rPr lang="el-GR" altLang="el-GR" sz="1800" b="1">
                <a:latin typeface="Calibri" panose="020F0502020204030204" pitchFamily="34" charset="0"/>
              </a:rPr>
              <a:t>λήψη τροφής (να είναι νήστις 3 ώρες πριν)</a:t>
            </a:r>
            <a:r>
              <a:rPr lang="el-GR" altLang="el-GR" sz="1800">
                <a:latin typeface="Calibri" panose="020F0502020204030204" pitchFamily="34" charset="0"/>
              </a:rPr>
              <a:t>, άσκηση, κατανάλωση αλκοόλ</a:t>
            </a: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pP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DB48565C-09EE-AA0C-73B5-351AF8DF457F}"/>
              </a:ext>
            </a:extLst>
          </p:cNvPr>
          <p:cNvSpPr/>
          <p:nvPr/>
        </p:nvSpPr>
        <p:spPr>
          <a:xfrm>
            <a:off x="696912" y="198437"/>
            <a:ext cx="8991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6" dirty="0" err="1"/>
              <a:t>pSWE</a:t>
            </a:r>
            <a:r>
              <a:rPr lang="en-US" sz="2800" spc="-6" dirty="0"/>
              <a:t>/ARFI  </a:t>
            </a:r>
            <a:r>
              <a:rPr lang="en-US" sz="2800" dirty="0"/>
              <a:t>(</a:t>
            </a:r>
            <a:r>
              <a:rPr lang="en-US" sz="2800" dirty="0" err="1"/>
              <a:t>Accoustic</a:t>
            </a:r>
            <a:r>
              <a:rPr lang="en-US" sz="2800" dirty="0"/>
              <a:t> Radiation Force</a:t>
            </a:r>
            <a:r>
              <a:rPr lang="en-US" sz="2800" spc="-72" dirty="0"/>
              <a:t> </a:t>
            </a:r>
            <a:r>
              <a:rPr lang="en-US" sz="2800" spc="-6" dirty="0"/>
              <a:t>Imaging)</a:t>
            </a:r>
            <a:endParaRPr lang="en-US" sz="2800" dirty="0">
              <a:latin typeface="Calibri"/>
            </a:endParaRPr>
          </a:p>
        </p:txBody>
      </p:sp>
      <p:sp>
        <p:nvSpPr>
          <p:cNvPr id="47113" name="TextBox 8">
            <a:extLst>
              <a:ext uri="{FF2B5EF4-FFF2-40B4-BE49-F238E27FC236}">
                <a16:creationId xmlns:a16="http://schemas.microsoft.com/office/drawing/2014/main" id="{7530263A-7302-F098-7396-4B10D2A059C3}"/>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47114" name="object 4">
            <a:extLst>
              <a:ext uri="{FF2B5EF4-FFF2-40B4-BE49-F238E27FC236}">
                <a16:creationId xmlns:a16="http://schemas.microsoft.com/office/drawing/2014/main" id="{F68699B6-A010-6C29-DBE9-2A981498DC84}"/>
              </a:ext>
            </a:extLst>
          </p:cNvPr>
          <p:cNvSpPr txBox="1">
            <a:spLocks noChangeArrowheads="1"/>
          </p:cNvSpPr>
          <p:nvPr/>
        </p:nvSpPr>
        <p:spPr bwMode="auto">
          <a:xfrm>
            <a:off x="0" y="7056438"/>
            <a:ext cx="39084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13"/>
              </a:spcBef>
            </a:pPr>
            <a:endParaRPr lang="el-GR" altLang="el-GR" sz="1400"/>
          </a:p>
          <a:p>
            <a:pPr eaLnBrk="1" hangingPunct="1">
              <a:spcBef>
                <a:spcPts val="113"/>
              </a:spcBef>
            </a:pPr>
            <a:r>
              <a:rPr lang="en-US" altLang="el-GR" sz="1400"/>
              <a:t>J Hepatol 2019;70:5–7. </a:t>
            </a:r>
          </a:p>
          <a:p>
            <a:pPr eaLnBrk="1" hangingPunct="1">
              <a:spcBef>
                <a:spcPts val="113"/>
              </a:spcBef>
            </a:pPr>
            <a:r>
              <a:rPr lang="en-US" altLang="el-GR" sz="1300">
                <a:latin typeface="Carlito" charset="0"/>
              </a:rPr>
              <a:t>.</a:t>
            </a:r>
          </a:p>
        </p:txBody>
      </p:sp>
      <p:sp>
        <p:nvSpPr>
          <p:cNvPr id="47115" name="Rectangle 7">
            <a:extLst>
              <a:ext uri="{FF2B5EF4-FFF2-40B4-BE49-F238E27FC236}">
                <a16:creationId xmlns:a16="http://schemas.microsoft.com/office/drawing/2014/main" id="{0280C4DF-0BFF-280E-CE46-3E464AF064ED}"/>
              </a:ext>
            </a:extLst>
          </p:cNvPr>
          <p:cNvSpPr>
            <a:spLocks noChangeArrowheads="1"/>
          </p:cNvSpPr>
          <p:nvPr/>
        </p:nvSpPr>
        <p:spPr bwMode="auto">
          <a:xfrm>
            <a:off x="4811713" y="3170238"/>
            <a:ext cx="5029200" cy="12954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47116" name="Rectangle 12">
            <a:extLst>
              <a:ext uri="{FF2B5EF4-FFF2-40B4-BE49-F238E27FC236}">
                <a16:creationId xmlns:a16="http://schemas.microsoft.com/office/drawing/2014/main" id="{931F7F1A-FC3D-5C98-1621-EE520044972A}"/>
              </a:ext>
            </a:extLst>
          </p:cNvPr>
          <p:cNvSpPr>
            <a:spLocks noChangeArrowheads="1"/>
          </p:cNvSpPr>
          <p:nvPr/>
        </p:nvSpPr>
        <p:spPr bwMode="auto">
          <a:xfrm>
            <a:off x="239713" y="4237038"/>
            <a:ext cx="4495800" cy="22098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47117" name="object 2">
            <a:extLst>
              <a:ext uri="{FF2B5EF4-FFF2-40B4-BE49-F238E27FC236}">
                <a16:creationId xmlns:a16="http://schemas.microsoft.com/office/drawing/2014/main" id="{7E7681A6-E711-02C0-16BF-2B661A1C5A26}"/>
              </a:ext>
            </a:extLst>
          </p:cNvPr>
          <p:cNvSpPr>
            <a:spLocks noChangeArrowheads="1"/>
          </p:cNvSpPr>
          <p:nvPr/>
        </p:nvSpPr>
        <p:spPr bwMode="auto">
          <a:xfrm>
            <a:off x="5573713" y="4465638"/>
            <a:ext cx="3105150" cy="3094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0B827FDB-8870-AE93-3DB1-B8F7A0D52AE2}"/>
              </a:ext>
            </a:extLst>
          </p:cNvPr>
          <p:cNvSpPr/>
          <p:nvPr/>
        </p:nvSpPr>
        <p:spPr>
          <a:xfrm>
            <a:off x="163512" y="1722437"/>
            <a:ext cx="4572000" cy="4881550"/>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Πλεονεκτήματα</a:t>
            </a:r>
          </a:p>
          <a:p>
            <a:pPr eaLnBrk="1" hangingPunct="1">
              <a:spcBef>
                <a:spcPts val="1188"/>
              </a:spcBef>
            </a:pPr>
            <a:endParaRPr lang="en-US" altLang="el-GR" sz="180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Εφαρμόζεται σε μηχάνημα υπερήχων (με το ανάλογο </a:t>
            </a:r>
            <a:r>
              <a:rPr lang="en-US" altLang="el-GR" sz="1800">
                <a:latin typeface="Calibri" panose="020F0502020204030204" pitchFamily="34" charset="0"/>
              </a:rPr>
              <a:t>software)</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Απόδοση ίδια με ΤΕ στην σοβαρή ίνωση και την κίρρωση</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Προγνωστική αξία για την κίρρωση</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Οπτική επιλογή του σημείου του ήπατος στο  οποίο εφαρμόζεται η ελαστογραφία</a:t>
            </a:r>
            <a:r>
              <a:rPr lang="el-GR" altLang="el-GR" sz="1800">
                <a:latin typeface="Calibri" panose="020F0502020204030204" pitchFamily="34" charset="0"/>
                <a:cs typeface="Arial" panose="020B0604020202020204" pitchFamily="34" charset="0"/>
              </a:rPr>
              <a:t> </a:t>
            </a:r>
            <a:r>
              <a:rPr lang="en-US" altLang="el-GR" sz="1800">
                <a:latin typeface="Calibri" panose="020F0502020204030204" pitchFamily="34" charset="0"/>
                <a:cs typeface="Arial" panose="020B0604020202020204" pitchFamily="34" charset="0"/>
              </a:rPr>
              <a:t>(ROI)</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καλύτερη εφαρμοσιμότητα από το </a:t>
            </a:r>
            <a:r>
              <a:rPr lang="en-US" altLang="el-GR" sz="1800">
                <a:latin typeface="Calibri" panose="020F0502020204030204" pitchFamily="34" charset="0"/>
                <a:cs typeface="Arial" panose="020B0604020202020204" pitchFamily="34" charset="0"/>
              </a:rPr>
              <a:t>TE (</a:t>
            </a:r>
            <a:r>
              <a:rPr lang="el-GR" altLang="el-GR" sz="1800">
                <a:latin typeface="Calibri" panose="020F0502020204030204" pitchFamily="34" charset="0"/>
                <a:cs typeface="Arial" panose="020B0604020202020204" pitchFamily="34" charset="0"/>
              </a:rPr>
              <a:t>ασκίτης και παχυσαρκία)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Καλή εφαρμογή και για την εκτίμηση της ακαμψίας του σπληνός</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p:txBody>
      </p:sp>
      <p:sp>
        <p:nvSpPr>
          <p:cNvPr id="11" name="12 - Ορθογώνιο">
            <a:extLst>
              <a:ext uri="{FF2B5EF4-FFF2-40B4-BE49-F238E27FC236}">
                <a16:creationId xmlns:a16="http://schemas.microsoft.com/office/drawing/2014/main" id="{E2CA35AB-4626-6B4A-ADFC-C51517356D00}"/>
              </a:ext>
            </a:extLst>
          </p:cNvPr>
          <p:cNvSpPr/>
          <p:nvPr/>
        </p:nvSpPr>
        <p:spPr>
          <a:xfrm>
            <a:off x="4887913" y="2027237"/>
            <a:ext cx="4952999" cy="3121067"/>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 </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Στενό εύρος κατανομής τιμών (0.5–4.4 m/sec),  περιορίζει τη επιλογή των τιμών cut-off</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Ψευδώς θετικά αποτελέσματα σε οξεία ηπατί-τιδα, αποφρακτική χολόσταση, ηπατική</a:t>
            </a:r>
            <a:r>
              <a:rPr lang="en-US" altLang="el-GR" sz="1800">
                <a:latin typeface="Calibri" panose="020F0502020204030204" pitchFamily="34" charset="0"/>
              </a:rPr>
              <a:t> </a:t>
            </a:r>
            <a:r>
              <a:rPr lang="el-GR" altLang="el-GR" sz="1800">
                <a:latin typeface="Calibri" panose="020F0502020204030204" pitchFamily="34" charset="0"/>
              </a:rPr>
              <a:t>συμφόρη-ση, θρόμβωση πυλαίας </a:t>
            </a:r>
            <a:r>
              <a:rPr lang="el-GR" altLang="el-GR" sz="1800" b="1">
                <a:latin typeface="Calibri" panose="020F0502020204030204" pitchFamily="34" charset="0"/>
              </a:rPr>
              <a:t>λήψη τροφής (να είναι νήστις 3 ώρες πριν)</a:t>
            </a:r>
            <a:r>
              <a:rPr lang="el-GR" altLang="el-GR" sz="1800">
                <a:latin typeface="Calibri" panose="020F0502020204030204" pitchFamily="34" charset="0"/>
              </a:rPr>
              <a:t>, άσκηση, κατανάλωση αλκοόλ</a:t>
            </a: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pP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684954F9-34C4-0A25-0485-02181FEB466B}"/>
              </a:ext>
            </a:extLst>
          </p:cNvPr>
          <p:cNvSpPr/>
          <p:nvPr/>
        </p:nvSpPr>
        <p:spPr>
          <a:xfrm>
            <a:off x="696912" y="198437"/>
            <a:ext cx="8991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6" dirty="0" err="1"/>
              <a:t>pSWE</a:t>
            </a:r>
            <a:r>
              <a:rPr lang="en-US" sz="2800" spc="-6" dirty="0"/>
              <a:t>/ARFI  </a:t>
            </a:r>
            <a:r>
              <a:rPr lang="en-US" sz="2800" dirty="0"/>
              <a:t>(</a:t>
            </a:r>
            <a:r>
              <a:rPr lang="en-US" sz="2800" dirty="0" err="1"/>
              <a:t>Accoustic</a:t>
            </a:r>
            <a:r>
              <a:rPr lang="en-US" sz="2800" dirty="0"/>
              <a:t> Radiation Force</a:t>
            </a:r>
            <a:r>
              <a:rPr lang="en-US" sz="2800" spc="-72" dirty="0"/>
              <a:t> </a:t>
            </a:r>
            <a:r>
              <a:rPr lang="en-US" sz="2800" spc="-6" dirty="0"/>
              <a:t>Imaging)</a:t>
            </a:r>
            <a:endParaRPr lang="en-US" sz="2800" dirty="0">
              <a:latin typeface="Calibri"/>
            </a:endParaRPr>
          </a:p>
        </p:txBody>
      </p:sp>
      <p:sp>
        <p:nvSpPr>
          <p:cNvPr id="49161" name="TextBox 8">
            <a:extLst>
              <a:ext uri="{FF2B5EF4-FFF2-40B4-BE49-F238E27FC236}">
                <a16:creationId xmlns:a16="http://schemas.microsoft.com/office/drawing/2014/main" id="{31E1C05A-2626-7E07-ABCB-FCE85402FD97}"/>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49162" name="object 4">
            <a:extLst>
              <a:ext uri="{FF2B5EF4-FFF2-40B4-BE49-F238E27FC236}">
                <a16:creationId xmlns:a16="http://schemas.microsoft.com/office/drawing/2014/main" id="{CF789ED5-B478-2FDB-2F51-B6F62E036270}"/>
              </a:ext>
            </a:extLst>
          </p:cNvPr>
          <p:cNvSpPr txBox="1">
            <a:spLocks noChangeArrowheads="1"/>
          </p:cNvSpPr>
          <p:nvPr/>
        </p:nvSpPr>
        <p:spPr bwMode="auto">
          <a:xfrm>
            <a:off x="0" y="7056438"/>
            <a:ext cx="39084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13"/>
              </a:spcBef>
            </a:pPr>
            <a:endParaRPr lang="el-GR" altLang="el-GR" sz="1400"/>
          </a:p>
          <a:p>
            <a:pPr eaLnBrk="1" hangingPunct="1">
              <a:spcBef>
                <a:spcPts val="113"/>
              </a:spcBef>
            </a:pPr>
            <a:r>
              <a:rPr lang="en-US" altLang="el-GR" sz="1400"/>
              <a:t>J Hepatol 2019;70:5–7. </a:t>
            </a:r>
          </a:p>
          <a:p>
            <a:pPr eaLnBrk="1" hangingPunct="1">
              <a:spcBef>
                <a:spcPts val="113"/>
              </a:spcBef>
            </a:pPr>
            <a:r>
              <a:rPr lang="en-US" altLang="el-GR" sz="1300">
                <a:latin typeface="Carlito" charset="0"/>
              </a:rPr>
              <a:t>.</a:t>
            </a:r>
          </a:p>
        </p:txBody>
      </p:sp>
      <p:sp>
        <p:nvSpPr>
          <p:cNvPr id="49163" name="Rectangle 7">
            <a:extLst>
              <a:ext uri="{FF2B5EF4-FFF2-40B4-BE49-F238E27FC236}">
                <a16:creationId xmlns:a16="http://schemas.microsoft.com/office/drawing/2014/main" id="{E1489093-81C8-0804-2731-393A6642AD06}"/>
              </a:ext>
            </a:extLst>
          </p:cNvPr>
          <p:cNvSpPr>
            <a:spLocks noChangeArrowheads="1"/>
          </p:cNvSpPr>
          <p:nvPr/>
        </p:nvSpPr>
        <p:spPr bwMode="auto">
          <a:xfrm>
            <a:off x="4811713" y="3170238"/>
            <a:ext cx="5029200" cy="12954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49164" name="Rectangle 12">
            <a:extLst>
              <a:ext uri="{FF2B5EF4-FFF2-40B4-BE49-F238E27FC236}">
                <a16:creationId xmlns:a16="http://schemas.microsoft.com/office/drawing/2014/main" id="{BD0C99D6-41F2-4167-F85A-7FC3F929885B}"/>
              </a:ext>
            </a:extLst>
          </p:cNvPr>
          <p:cNvSpPr>
            <a:spLocks noChangeArrowheads="1"/>
          </p:cNvSpPr>
          <p:nvPr/>
        </p:nvSpPr>
        <p:spPr bwMode="auto">
          <a:xfrm>
            <a:off x="239713" y="4237038"/>
            <a:ext cx="4495800" cy="22098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49165" name="object 2">
            <a:extLst>
              <a:ext uri="{FF2B5EF4-FFF2-40B4-BE49-F238E27FC236}">
                <a16:creationId xmlns:a16="http://schemas.microsoft.com/office/drawing/2014/main" id="{9756A8E3-A6D7-7113-4520-B85853D3CDB0}"/>
              </a:ext>
            </a:extLst>
          </p:cNvPr>
          <p:cNvSpPr>
            <a:spLocks noChangeArrowheads="1"/>
          </p:cNvSpPr>
          <p:nvPr/>
        </p:nvSpPr>
        <p:spPr bwMode="auto">
          <a:xfrm>
            <a:off x="5573713" y="4465638"/>
            <a:ext cx="3105150" cy="3094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pic>
        <p:nvPicPr>
          <p:cNvPr id="49166" name="Picture 9">
            <a:extLst>
              <a:ext uri="{FF2B5EF4-FFF2-40B4-BE49-F238E27FC236}">
                <a16:creationId xmlns:a16="http://schemas.microsoft.com/office/drawing/2014/main" id="{D4C53436-ABF1-377B-CDD4-0BF35AC7A1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4465638"/>
            <a:ext cx="47244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6E23E622-C371-B326-417B-1D6D9A2FF83F}"/>
              </a:ext>
            </a:extLst>
          </p:cNvPr>
          <p:cNvSpPr/>
          <p:nvPr/>
        </p:nvSpPr>
        <p:spPr>
          <a:xfrm>
            <a:off x="239712" y="1722437"/>
            <a:ext cx="4572000" cy="5878746"/>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Πλεονεκτήματα</a:t>
            </a:r>
          </a:p>
          <a:p>
            <a:pPr eaLnBrk="1" hangingPunct="1">
              <a:spcBef>
                <a:spcPts val="1188"/>
              </a:spcBef>
            </a:pPr>
            <a:endParaRPr lang="en-US" altLang="el-GR" sz="180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Εφαρμόζεται σε μηχάνημα υπερήχων (με το ανάλογο </a:t>
            </a:r>
            <a:r>
              <a:rPr lang="en-US" altLang="el-GR" sz="1800">
                <a:latin typeface="Calibri" panose="020F0502020204030204" pitchFamily="34" charset="0"/>
              </a:rPr>
              <a:t>software)</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Προγνωστική αξία στην αντιρροπούμενη κίρρωση</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Υψηλή απόδοση στη σημαντική ίνωση και την κίρρωση</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Πολύ καλή εφαρμοσιμότητα</a:t>
            </a: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ασκίτης και παχυσαρκία) </a:t>
            </a: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cs typeface="Arial" panose="020B0604020202020204" pitchFamily="34" charset="0"/>
              </a:rPr>
              <a:t> </a:t>
            </a:r>
            <a:r>
              <a:rPr lang="el-GR" altLang="el-GR" sz="1800">
                <a:latin typeface="Calibri" panose="020F0502020204030204" pitchFamily="34" charset="0"/>
                <a:cs typeface="Arial" panose="020B0604020202020204" pitchFamily="34" charset="0"/>
              </a:rPr>
              <a:t>Η περιοχή ενδιαφέροντος </a:t>
            </a:r>
            <a:r>
              <a:rPr lang="en-US" altLang="el-GR" sz="1800">
                <a:latin typeface="Calibri" panose="020F0502020204030204" pitchFamily="34" charset="0"/>
                <a:cs typeface="Arial" panose="020B0604020202020204" pitchFamily="34" charset="0"/>
              </a:rPr>
              <a:t>(ROI)</a:t>
            </a:r>
            <a:r>
              <a:rPr lang="el-GR" altLang="el-GR" sz="1800">
                <a:latin typeface="Calibri" panose="020F0502020204030204" pitchFamily="34" charset="0"/>
                <a:cs typeface="Arial" panose="020B0604020202020204" pitchFamily="34" charset="0"/>
              </a:rPr>
              <a:t> μπορεί να είναι πολύ μεγαλύτερη (ο</a:t>
            </a:r>
            <a:r>
              <a:rPr lang="en-US" altLang="el-GR" sz="1800">
                <a:latin typeface="Calibri" panose="020F0502020204030204" pitchFamily="34" charset="0"/>
                <a:cs typeface="Arial" panose="020B0604020202020204" pitchFamily="34" charset="0"/>
              </a:rPr>
              <a:t>πτική επιλογή </a:t>
            </a:r>
            <a:r>
              <a:rPr lang="el-GR" altLang="el-GR" sz="1800">
                <a:latin typeface="Calibri" panose="020F0502020204030204" pitchFamily="34" charset="0"/>
                <a:cs typeface="Arial" panose="020B0604020202020204" pitchFamily="34" charset="0"/>
              </a:rPr>
              <a:t>του μεγέθους και </a:t>
            </a:r>
            <a:r>
              <a:rPr lang="en-US" altLang="el-GR" sz="1800">
                <a:latin typeface="Calibri" panose="020F0502020204030204" pitchFamily="34" charset="0"/>
                <a:cs typeface="Arial" panose="020B0604020202020204" pitchFamily="34" charset="0"/>
              </a:rPr>
              <a:t>του σημείου του ήπατος</a:t>
            </a:r>
            <a:r>
              <a:rPr lang="el-GR" altLang="el-GR" sz="1800">
                <a:latin typeface="Calibri" panose="020F0502020204030204" pitchFamily="34" charset="0"/>
                <a:cs typeface="Arial" panose="020B0604020202020204" pitchFamily="34" charset="0"/>
              </a:rPr>
              <a:t> από τον εκτελεστή της εξέτασης μέχρι</a:t>
            </a:r>
            <a:r>
              <a:rPr lang="en-US" altLang="el-GR" sz="1800">
                <a:latin typeface="Calibri" panose="020F0502020204030204" pitchFamily="34" charset="0"/>
                <a:cs typeface="Arial" panose="020B0604020202020204" pitchFamily="34" charset="0"/>
              </a:rPr>
              <a:t> 4 cm</a:t>
            </a:r>
            <a:r>
              <a:rPr lang="el-GR" altLang="el-GR" sz="1800">
                <a:latin typeface="Calibri" panose="020F0502020204030204" pitchFamily="34" charset="0"/>
                <a:cs typeface="Arial" panose="020B0604020202020204" pitchFamily="34" charset="0"/>
              </a:rPr>
              <a:t> μήκος</a:t>
            </a:r>
            <a:r>
              <a:rPr lang="en-US" altLang="el-GR" sz="1800">
                <a:latin typeface="Calibri" panose="020F0502020204030204" pitchFamily="34" charset="0"/>
                <a:cs typeface="Arial" panose="020B0604020202020204" pitchFamily="34" charset="0"/>
              </a:rPr>
              <a:t>, 4 cm </a:t>
            </a:r>
            <a:r>
              <a:rPr lang="el-GR" altLang="el-GR" sz="1800">
                <a:latin typeface="Calibri" panose="020F0502020204030204" pitchFamily="34" charset="0"/>
                <a:cs typeface="Arial" panose="020B0604020202020204" pitchFamily="34" charset="0"/>
              </a:rPr>
              <a:t>εύρος</a:t>
            </a:r>
            <a:r>
              <a:rPr lang="en-US" altLang="el-GR" sz="1800">
                <a:latin typeface="Calibri" panose="020F0502020204030204" pitchFamily="34" charset="0"/>
                <a:cs typeface="Arial" panose="020B0604020202020204" pitchFamily="34" charset="0"/>
              </a:rPr>
              <a:t>)</a:t>
            </a:r>
            <a:endParaRPr lang="el-GR" altLang="el-GR" sz="1800">
              <a:latin typeface="Calibri" panose="020F050202020403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cs typeface="Arial" panose="020B0604020202020204" pitchFamily="34" charset="0"/>
              </a:rPr>
              <a:t> Μετρήσεις σε </a:t>
            </a:r>
            <a:r>
              <a:rPr lang="en-US" altLang="el-GR" sz="1800">
                <a:latin typeface="Calibri" panose="020F0502020204030204" pitchFamily="34" charset="0"/>
                <a:cs typeface="Arial" panose="020B0604020202020204" pitchFamily="34" charset="0"/>
              </a:rPr>
              <a:t>m/sec </a:t>
            </a:r>
            <a:r>
              <a:rPr lang="el-GR" altLang="el-GR" sz="1800">
                <a:latin typeface="Calibri" panose="020F0502020204030204" pitchFamily="34" charset="0"/>
                <a:cs typeface="Arial" panose="020B0604020202020204" pitchFamily="34" charset="0"/>
              </a:rPr>
              <a:t>ή </a:t>
            </a:r>
            <a:r>
              <a:rPr lang="en-US" altLang="el-GR" sz="1800">
                <a:latin typeface="Calibri" panose="020F0502020204030204" pitchFamily="34" charset="0"/>
                <a:cs typeface="Arial" panose="020B0604020202020204" pitchFamily="34" charset="0"/>
              </a:rPr>
              <a:t>kPa </a:t>
            </a:r>
            <a:r>
              <a:rPr lang="el-GR" altLang="el-GR" sz="1800">
                <a:latin typeface="Calibri" panose="020F0502020204030204" pitchFamily="34" charset="0"/>
                <a:cs typeface="Arial" panose="020B0604020202020204" pitchFamily="34" charset="0"/>
              </a:rPr>
              <a:t>με ευρεία κατανομή τιμών (2-1</a:t>
            </a:r>
            <a:r>
              <a:rPr lang="en-US" altLang="el-GR" sz="1800">
                <a:latin typeface="Calibri" panose="020F0502020204030204" pitchFamily="34" charset="0"/>
                <a:cs typeface="Arial" panose="020B0604020202020204" pitchFamily="34" charset="0"/>
              </a:rPr>
              <a:t>50kPa)</a:t>
            </a:r>
            <a:endParaRPr lang="el-GR" altLang="el-GR" sz="1800">
              <a:latin typeface="Calibri" panose="020F0502020204030204" pitchFamily="34" charset="0"/>
              <a:cs typeface="Arial" panose="020B0604020202020204" pitchFamily="34" charset="0"/>
            </a:endParaRPr>
          </a:p>
        </p:txBody>
      </p:sp>
      <p:sp>
        <p:nvSpPr>
          <p:cNvPr id="11" name="12 - Ορθογώνιο">
            <a:extLst>
              <a:ext uri="{FF2B5EF4-FFF2-40B4-BE49-F238E27FC236}">
                <a16:creationId xmlns:a16="http://schemas.microsoft.com/office/drawing/2014/main" id="{FCB589CC-E0F4-1065-F950-320040184ED0}"/>
              </a:ext>
            </a:extLst>
          </p:cNvPr>
          <p:cNvSpPr/>
          <p:nvPr/>
        </p:nvSpPr>
        <p:spPr>
          <a:xfrm>
            <a:off x="5040312" y="1874837"/>
            <a:ext cx="4572000" cy="2456269"/>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Ψευδώς θετικά αποτελέσματα σε οξεία ηπατίτιδα, αποφρακτική χολόσταση, ηπατική</a:t>
            </a:r>
            <a:r>
              <a:rPr lang="en-US" altLang="el-GR" sz="1800">
                <a:latin typeface="Calibri" panose="020F0502020204030204" pitchFamily="34" charset="0"/>
              </a:rPr>
              <a:t> </a:t>
            </a:r>
            <a:r>
              <a:rPr lang="el-GR" altLang="el-GR" sz="1800">
                <a:latin typeface="Calibri" panose="020F0502020204030204" pitchFamily="34" charset="0"/>
              </a:rPr>
              <a:t>συμφόρηση, </a:t>
            </a:r>
            <a:r>
              <a:rPr lang="el-GR" altLang="el-GR" sz="1800" b="1">
                <a:latin typeface="Calibri" panose="020F0502020204030204" pitchFamily="34" charset="0"/>
              </a:rPr>
              <a:t>λήψη τροφής (να είναι νήστις 3 ώρες πριν)</a:t>
            </a:r>
            <a:r>
              <a:rPr lang="el-GR" altLang="el-GR" sz="1800">
                <a:latin typeface="Calibri" panose="020F0502020204030204" pitchFamily="34" charset="0"/>
              </a:rPr>
              <a:t>, άσκηση, κατανάλωση αλκοόλ</a:t>
            </a: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pP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187E0F3E-834B-1224-DF0F-D65C8FD6603A}"/>
              </a:ext>
            </a:extLst>
          </p:cNvPr>
          <p:cNvSpPr/>
          <p:nvPr/>
        </p:nvSpPr>
        <p:spPr>
          <a:xfrm>
            <a:off x="1077912" y="198437"/>
            <a:ext cx="8229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11" dirty="0"/>
              <a:t>2D-ShearWave™ </a:t>
            </a:r>
            <a:r>
              <a:rPr lang="en-US" sz="2800" spc="-17" dirty="0" err="1"/>
              <a:t>Elastography</a:t>
            </a:r>
            <a:r>
              <a:rPr lang="en-US" sz="2800" dirty="0"/>
              <a:t> </a:t>
            </a:r>
            <a:r>
              <a:rPr lang="en-US" sz="2800" spc="-6" dirty="0"/>
              <a:t>(SWE™)</a:t>
            </a:r>
          </a:p>
        </p:txBody>
      </p:sp>
      <p:sp>
        <p:nvSpPr>
          <p:cNvPr id="51209" name="TextBox 8">
            <a:extLst>
              <a:ext uri="{FF2B5EF4-FFF2-40B4-BE49-F238E27FC236}">
                <a16:creationId xmlns:a16="http://schemas.microsoft.com/office/drawing/2014/main" id="{AFEDAE92-DCA4-F16A-3935-E657DE274E08}"/>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51210" name="object 4">
            <a:extLst>
              <a:ext uri="{FF2B5EF4-FFF2-40B4-BE49-F238E27FC236}">
                <a16:creationId xmlns:a16="http://schemas.microsoft.com/office/drawing/2014/main" id="{4DC21559-606D-9C4D-DE4D-3BDA844EDEEA}"/>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sp>
        <p:nvSpPr>
          <p:cNvPr id="51211" name="Rectangle 7">
            <a:extLst>
              <a:ext uri="{FF2B5EF4-FFF2-40B4-BE49-F238E27FC236}">
                <a16:creationId xmlns:a16="http://schemas.microsoft.com/office/drawing/2014/main" id="{BB83C7E6-06AD-9EA1-BB13-11F336C8E2EF}"/>
              </a:ext>
            </a:extLst>
          </p:cNvPr>
          <p:cNvSpPr>
            <a:spLocks noChangeArrowheads="1"/>
          </p:cNvSpPr>
          <p:nvPr/>
        </p:nvSpPr>
        <p:spPr bwMode="auto">
          <a:xfrm>
            <a:off x="5116513" y="2332038"/>
            <a:ext cx="4495800" cy="19812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51212" name="object 3">
            <a:extLst>
              <a:ext uri="{FF2B5EF4-FFF2-40B4-BE49-F238E27FC236}">
                <a16:creationId xmlns:a16="http://schemas.microsoft.com/office/drawing/2014/main" id="{91E376BE-6191-08EB-64DC-A6CD5009CFC3}"/>
              </a:ext>
            </a:extLst>
          </p:cNvPr>
          <p:cNvSpPr>
            <a:spLocks noChangeArrowheads="1"/>
          </p:cNvSpPr>
          <p:nvPr/>
        </p:nvSpPr>
        <p:spPr bwMode="auto">
          <a:xfrm>
            <a:off x="6945313" y="4440238"/>
            <a:ext cx="1711325" cy="31194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51213" name="Rectangle 15">
            <a:extLst>
              <a:ext uri="{FF2B5EF4-FFF2-40B4-BE49-F238E27FC236}">
                <a16:creationId xmlns:a16="http://schemas.microsoft.com/office/drawing/2014/main" id="{AED0FCE3-82AD-A22D-0F29-B6BCF4A2FB8D}"/>
              </a:ext>
            </a:extLst>
          </p:cNvPr>
          <p:cNvSpPr>
            <a:spLocks noChangeArrowheads="1"/>
          </p:cNvSpPr>
          <p:nvPr/>
        </p:nvSpPr>
        <p:spPr bwMode="auto">
          <a:xfrm>
            <a:off x="239713" y="5273675"/>
            <a:ext cx="4495800" cy="2286000"/>
          </a:xfrm>
          <a:prstGeom prst="rect">
            <a:avLst/>
          </a:prstGeom>
          <a:solidFill>
            <a:srgbClr val="00B8FF">
              <a:alpha val="10980"/>
            </a:srgbClr>
          </a:solidFill>
          <a:ln w="9525">
            <a:solidFill>
              <a:srgbClr val="2ACDE9"/>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pic>
        <p:nvPicPr>
          <p:cNvPr id="51214" name="Picture 9">
            <a:extLst>
              <a:ext uri="{FF2B5EF4-FFF2-40B4-BE49-F238E27FC236}">
                <a16:creationId xmlns:a16="http://schemas.microsoft.com/office/drawing/2014/main" id="{AE9D4FF0-AB48-CBF6-C193-07887000B0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4389438"/>
            <a:ext cx="47752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65A7ED51-3738-F855-BEB5-E20D69836FBE}"/>
              </a:ext>
            </a:extLst>
          </p:cNvPr>
          <p:cNvSpPr/>
          <p:nvPr/>
        </p:nvSpPr>
        <p:spPr>
          <a:xfrm>
            <a:off x="239712" y="1874837"/>
            <a:ext cx="4572000" cy="3121067"/>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Πλεονεκτήματα</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Ευρεία εφαρμογή: δεν υπ</a:t>
            </a:r>
            <a:r>
              <a:rPr lang="el-GR" altLang="el-GR" sz="1800">
                <a:latin typeface="Calibri" panose="020F0502020204030204" pitchFamily="34" charset="0"/>
              </a:rPr>
              <a:t>άρχουν</a:t>
            </a:r>
            <a:r>
              <a:rPr lang="en-US" altLang="el-GR" sz="1800">
                <a:latin typeface="Calibri" panose="020F0502020204030204" pitchFamily="34" charset="0"/>
              </a:rPr>
              <a:t> οι  περιορισμοί της TE (ασκίτης</a:t>
            </a:r>
            <a:r>
              <a:rPr lang="el-GR" altLang="el-GR" sz="1800">
                <a:latin typeface="Calibri" panose="020F0502020204030204" pitchFamily="34" charset="0"/>
              </a:rPr>
              <a:t>, παχυσαρκία)</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Υψηλής απόδοσης αποτελέσματα στα πρώιμα στάδια ηπατικής ίνωσης και για τη διάγνωση της κίρρωσης</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Εξέταση ολόκληρου του ήπατος</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Μπορεί να εφαρμοστεί σε διαθέσιμο  μαγνητικό τομογράφ</a:t>
            </a:r>
            <a:r>
              <a:rPr lang="el-GR" altLang="el-GR" sz="1800">
                <a:latin typeface="Calibri" panose="020F0502020204030204" pitchFamily="34" charset="0"/>
              </a:rPr>
              <a:t>ο</a:t>
            </a:r>
            <a:endParaRPr lang="en-US" altLang="el-GR" sz="1800">
              <a:latin typeface="Calibri" panose="020F0502020204030204" pitchFamily="34" charset="0"/>
            </a:endParaRPr>
          </a:p>
        </p:txBody>
      </p:sp>
      <p:sp>
        <p:nvSpPr>
          <p:cNvPr id="11" name="12 - Ορθογώνιο">
            <a:extLst>
              <a:ext uri="{FF2B5EF4-FFF2-40B4-BE49-F238E27FC236}">
                <a16:creationId xmlns:a16="http://schemas.microsoft.com/office/drawing/2014/main" id="{C780D7BC-8E57-7334-B6A2-319DD0D6D94E}"/>
              </a:ext>
            </a:extLst>
          </p:cNvPr>
          <p:cNvSpPr/>
          <p:nvPr/>
        </p:nvSpPr>
        <p:spPr>
          <a:xfrm>
            <a:off x="5192712" y="1951037"/>
            <a:ext cx="4572000" cy="2456269"/>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rlito" charset="0"/>
              </a:rPr>
              <a:t> </a:t>
            </a:r>
            <a:r>
              <a:rPr lang="en-US" altLang="el-GR" sz="1800">
                <a:latin typeface="Calibri" panose="020F0502020204030204" pitchFamily="34" charset="0"/>
              </a:rPr>
              <a:t>Απαιτείται μαγνητικός τομογράφος</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Χρονοβόρα μέθοδος</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b="1">
                <a:latin typeface="Calibri" panose="020F0502020204030204" pitchFamily="34" charset="0"/>
              </a:rPr>
              <a:t> </a:t>
            </a:r>
            <a:r>
              <a:rPr lang="en-US" altLang="el-GR" sz="1800" b="1">
                <a:latin typeface="Calibri" panose="020F0502020204030204" pitchFamily="34" charset="0"/>
              </a:rPr>
              <a:t>Ακριβή!</a:t>
            </a: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Δεν υπάρχουν αρκετά δεδομένα για την προγνωστική της αξία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Μη εφικτή σε υπερφόρτωση σιδήρου</a:t>
            </a: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B395FA94-FCCF-7F64-5111-DC1A4222ACBB}"/>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800" spc="-22" dirty="0">
                <a:ea typeface="ＭＳ Ｐゴシック" charset="-128"/>
              </a:rPr>
              <a:t>Απεικονιστικές μέθοδοι</a:t>
            </a:r>
            <a:r>
              <a:rPr lang="en-US" sz="2800" spc="-17" dirty="0"/>
              <a:t>: </a:t>
            </a:r>
            <a:r>
              <a:rPr lang="en-US" sz="2800" spc="-6" dirty="0"/>
              <a:t>MRE  </a:t>
            </a:r>
            <a:r>
              <a:rPr lang="en-US" sz="2800" dirty="0"/>
              <a:t>(Magnetic resonance</a:t>
            </a:r>
            <a:r>
              <a:rPr lang="en-US" sz="2800" spc="-121" dirty="0"/>
              <a:t> </a:t>
            </a:r>
            <a:r>
              <a:rPr lang="en-US" sz="2800" dirty="0" err="1"/>
              <a:t>elastography</a:t>
            </a:r>
            <a:r>
              <a:rPr lang="en-US" sz="2800" dirty="0"/>
              <a:t>)</a:t>
            </a:r>
            <a:endParaRPr lang="en-US" sz="2800" dirty="0">
              <a:latin typeface="Calibri"/>
            </a:endParaRPr>
          </a:p>
        </p:txBody>
      </p:sp>
      <p:sp>
        <p:nvSpPr>
          <p:cNvPr id="53257" name="TextBox 8">
            <a:extLst>
              <a:ext uri="{FF2B5EF4-FFF2-40B4-BE49-F238E27FC236}">
                <a16:creationId xmlns:a16="http://schemas.microsoft.com/office/drawing/2014/main" id="{17B1F44C-ACA0-BF74-F13C-62313C93AA28}"/>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53258" name="object 4">
            <a:extLst>
              <a:ext uri="{FF2B5EF4-FFF2-40B4-BE49-F238E27FC236}">
                <a16:creationId xmlns:a16="http://schemas.microsoft.com/office/drawing/2014/main" id="{432601DD-944A-D41A-8989-3181E1A79F92}"/>
              </a:ext>
            </a:extLst>
          </p:cNvPr>
          <p:cNvSpPr>
            <a:spLocks noChangeArrowheads="1"/>
          </p:cNvSpPr>
          <p:nvPr/>
        </p:nvSpPr>
        <p:spPr bwMode="auto">
          <a:xfrm>
            <a:off x="696913" y="5151438"/>
            <a:ext cx="4025900" cy="24082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53259" name="object 5">
            <a:extLst>
              <a:ext uri="{FF2B5EF4-FFF2-40B4-BE49-F238E27FC236}">
                <a16:creationId xmlns:a16="http://schemas.microsoft.com/office/drawing/2014/main" id="{65324011-2155-EFB3-3E02-4FE77EF89E85}"/>
              </a:ext>
            </a:extLst>
          </p:cNvPr>
          <p:cNvSpPr>
            <a:spLocks noChangeArrowheads="1"/>
          </p:cNvSpPr>
          <p:nvPr/>
        </p:nvSpPr>
        <p:spPr bwMode="auto">
          <a:xfrm>
            <a:off x="5726113" y="4999038"/>
            <a:ext cx="4065587" cy="21796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4" name="object 6">
            <a:extLst>
              <a:ext uri="{FF2B5EF4-FFF2-40B4-BE49-F238E27FC236}">
                <a16:creationId xmlns:a16="http://schemas.microsoft.com/office/drawing/2014/main" id="{963E24C2-4E8C-1B9C-B000-BB1B502F2685}"/>
              </a:ext>
            </a:extLst>
          </p:cNvPr>
          <p:cNvSpPr txBox="1"/>
          <p:nvPr/>
        </p:nvSpPr>
        <p:spPr>
          <a:xfrm>
            <a:off x="5268913" y="7377113"/>
            <a:ext cx="4811712" cy="182562"/>
          </a:xfrm>
          <a:prstGeom prst="rect">
            <a:avLst/>
          </a:prstGeom>
        </p:spPr>
        <p:txBody>
          <a:bodyPr lIns="0" tIns="132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100"/>
              </a:spcBef>
            </a:pPr>
            <a:r>
              <a:rPr lang="en-US" altLang="el-GR" sz="1100">
                <a:latin typeface="Carlito" charset="0"/>
              </a:rPr>
              <a:t>Meng et al. Clin Gastroenterol Hepatol. 2007 October; 5(10): 1207-1213.e2.</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ED2968D6-F9DD-8C9B-448B-998256D66CEC}"/>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n-US" sz="3200" dirty="0">
                <a:latin typeface="Calibri" panose="020F0502020204030204" pitchFamily="34" charset="0"/>
                <a:cs typeface="Calibri" panose="020F0502020204030204" pitchFamily="34" charset="0"/>
              </a:rPr>
              <a:t>A</a:t>
            </a:r>
            <a:r>
              <a:rPr lang="el-GR" sz="3200" dirty="0">
                <a:latin typeface="Calibri" panose="020F0502020204030204" pitchFamily="34" charset="0"/>
                <a:cs typeface="Calibri" panose="020F0502020204030204" pitchFamily="34" charset="0"/>
              </a:rPr>
              <a:t>ίτια ηπατικής ίνωσης</a:t>
            </a:r>
            <a:r>
              <a:rPr lang="en-US" sz="3200" dirty="0">
                <a:latin typeface="Calibri" panose="020F0502020204030204" pitchFamily="34" charset="0"/>
                <a:cs typeface="Calibri" panose="020F0502020204030204" pitchFamily="34" charset="0"/>
              </a:rPr>
              <a:t> – </a:t>
            </a:r>
            <a:r>
              <a:rPr lang="el-GR" sz="3200" dirty="0">
                <a:latin typeface="Calibri" panose="020F0502020204030204" pitchFamily="34" charset="0"/>
                <a:cs typeface="Calibri" panose="020F0502020204030204" pitchFamily="34" charset="0"/>
              </a:rPr>
              <a:t>Επιδημιολογία </a:t>
            </a:r>
            <a:endParaRPr sz="3200" dirty="0">
              <a:latin typeface="Calibri" panose="020F0502020204030204" pitchFamily="34" charset="0"/>
              <a:cs typeface="Calibri" panose="020F0502020204030204" pitchFamily="34" charset="0"/>
            </a:endParaRPr>
          </a:p>
        </p:txBody>
      </p:sp>
      <p:sp>
        <p:nvSpPr>
          <p:cNvPr id="5" name="12 - Ορθογώνιο">
            <a:extLst>
              <a:ext uri="{FF2B5EF4-FFF2-40B4-BE49-F238E27FC236}">
                <a16:creationId xmlns:a16="http://schemas.microsoft.com/office/drawing/2014/main" id="{8F2085C5-2E60-A4FE-480B-0904FD144308}"/>
              </a:ext>
            </a:extLst>
          </p:cNvPr>
          <p:cNvSpPr/>
          <p:nvPr/>
        </p:nvSpPr>
        <p:spPr>
          <a:xfrm>
            <a:off x="239712" y="5456237"/>
            <a:ext cx="9448801" cy="175453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Αποτελεί κοινή εκδήλωση των χρόνιων ηπατικών νοσημάτων </a:t>
            </a: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Η </a:t>
            </a:r>
            <a:r>
              <a:rPr lang="en-US" altLang="el-GR" sz="1800">
                <a:latin typeface="Calibri" panose="020F0502020204030204" pitchFamily="34" charset="0"/>
              </a:rPr>
              <a:t>NAFLD  </a:t>
            </a:r>
            <a:r>
              <a:rPr lang="el-GR" altLang="el-GR" sz="1800">
                <a:latin typeface="Calibri" panose="020F0502020204030204" pitchFamily="34" charset="0"/>
              </a:rPr>
              <a:t>ήταν η πιο συχνή αιτία κίρρωσης στις ΗΠΑ, μεταξύ όλων των εθνοτήτων.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0.1% των Ευρωπαίων πολιτών αναπτύσσει κίρρωση – αντιστοιχεί σε 14-26 νέες περιπτώσεις ανά 100.000 πολίτες κάθε χρόνο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Σοβαρές επιπλοκές, ακριβές θραπείες, μεταμόσχευση ήπατος και 170.000 θάνατοι ανά έτος </a:t>
            </a:r>
            <a:r>
              <a:rPr lang="en-US" altLang="el-GR" sz="1800">
                <a:latin typeface="Calibri" panose="020F0502020204030204" pitchFamily="34" charset="0"/>
              </a:rPr>
              <a:t>-</a:t>
            </a:r>
            <a:r>
              <a:rPr lang="en-US" altLang="el-GR" sz="1800"/>
              <a:t>. </a:t>
            </a:r>
            <a:endParaRPr lang="en-US" altLang="el-GR" sz="1800">
              <a:latin typeface="Calibri" panose="020F0502020204030204" pitchFamily="34" charset="0"/>
            </a:endParaRPr>
          </a:p>
        </p:txBody>
      </p:sp>
      <p:pic>
        <p:nvPicPr>
          <p:cNvPr id="7" name="Picture 6">
            <a:extLst>
              <a:ext uri="{FF2B5EF4-FFF2-40B4-BE49-F238E27FC236}">
                <a16:creationId xmlns:a16="http://schemas.microsoft.com/office/drawing/2014/main" id="{B42B72D3-0CCE-0F3B-65D7-B70D07199A31}"/>
              </a:ext>
            </a:extLst>
          </p:cNvPr>
          <p:cNvPicPr>
            <a:picLocks noChangeAspect="1"/>
          </p:cNvPicPr>
          <p:nvPr/>
        </p:nvPicPr>
        <p:blipFill>
          <a:blip r:embed="rId3"/>
          <a:stretch>
            <a:fillRect/>
          </a:stretch>
        </p:blipFill>
        <p:spPr>
          <a:xfrm>
            <a:off x="2297112" y="1493837"/>
            <a:ext cx="5108282" cy="3415087"/>
          </a:xfrm>
          <a:prstGeom prst="rect">
            <a:avLst/>
          </a:prstGeom>
          <a:effectLst>
            <a:glow rad="101600">
              <a:schemeClr val="accent3">
                <a:lumMod val="85000"/>
                <a:alpha val="66000"/>
              </a:schemeClr>
            </a:glow>
          </a:effectLst>
        </p:spPr>
      </p:pic>
      <p:sp>
        <p:nvSpPr>
          <p:cNvPr id="18439" name="Text Box 4">
            <a:extLst>
              <a:ext uri="{FF2B5EF4-FFF2-40B4-BE49-F238E27FC236}">
                <a16:creationId xmlns:a16="http://schemas.microsoft.com/office/drawing/2014/main" id="{F0088CB3-9F00-F87F-4E3F-4C52CF445EB6}"/>
              </a:ext>
            </a:extLst>
          </p:cNvPr>
          <p:cNvSpPr txBox="1">
            <a:spLocks noChangeArrowheads="1"/>
          </p:cNvSpPr>
          <p:nvPr/>
        </p:nvSpPr>
        <p:spPr bwMode="auto">
          <a:xfrm>
            <a:off x="279400" y="7256463"/>
            <a:ext cx="821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pPr>
            <a:r>
              <a:rPr lang="en-US" altLang="el-GR" sz="1400" i="1">
                <a:solidFill>
                  <a:srgbClr val="000000"/>
                </a:solidFill>
              </a:rPr>
              <a:t>Hepatology </a:t>
            </a:r>
            <a:r>
              <a:rPr lang="en-US" altLang="el-GR" sz="1400">
                <a:solidFill>
                  <a:srgbClr val="000000"/>
                </a:solidFill>
              </a:rPr>
              <a:t>2016; 64: 1969-77. </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5B17AA-4A94-C5C5-82D5-66965BEE5C83}"/>
              </a:ext>
            </a:extLst>
          </p:cNvPr>
          <p:cNvSpPr txBox="1"/>
          <p:nvPr/>
        </p:nvSpPr>
        <p:spPr>
          <a:xfrm>
            <a:off x="1535113" y="2332038"/>
            <a:ext cx="6905625" cy="1150937"/>
          </a:xfrm>
          <a:prstGeom prst="rect">
            <a:avLst/>
          </a:prstGeom>
          <a:ln w="9144">
            <a:solidFill>
              <a:srgbClr val="C0504D"/>
            </a:solidFill>
          </a:ln>
        </p:spPr>
        <p:txBody>
          <a:bodyPr lIns="0" tIns="41998" rIns="0" bIns="0">
            <a:spAutoFit/>
          </a:bodyPr>
          <a:lstStyle>
            <a:lvl1pPr marL="100013"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325"/>
              </a:spcBef>
            </a:pPr>
            <a:r>
              <a:rPr lang="en-US" altLang="el-GR" b="1">
                <a:latin typeface="Arial" panose="020B0604020202020204" pitchFamily="34" charset="0"/>
                <a:cs typeface="Arial" panose="020B0604020202020204" pitchFamily="34" charset="0"/>
              </a:rPr>
              <a:t>Μ</a:t>
            </a:r>
            <a:r>
              <a:rPr lang="el-GR" altLang="el-GR" b="1">
                <a:latin typeface="Arial" panose="020B0604020202020204" pitchFamily="34" charset="0"/>
                <a:cs typeface="Arial" panose="020B0604020202020204" pitchFamily="34" charset="0"/>
              </a:rPr>
              <a:t>έθοδοι που αξιολογούν φυσικές ιδιότητες του ήπατος (</a:t>
            </a:r>
            <a:r>
              <a:rPr lang="en-US" altLang="el-GR">
                <a:latin typeface="Arial" panose="020B0604020202020204" pitchFamily="34" charset="0"/>
                <a:cs typeface="Arial" panose="020B0604020202020204" pitchFamily="34" charset="0"/>
              </a:rPr>
              <a:t>μέτρηση της ηπατικής</a:t>
            </a:r>
            <a:r>
              <a:rPr lang="el-GR" altLang="el-GR">
                <a:latin typeface="Arial" panose="020B0604020202020204" pitchFamily="34" charset="0"/>
                <a:cs typeface="Arial" panose="020B0604020202020204" pitchFamily="34" charset="0"/>
              </a:rPr>
              <a:t> </a:t>
            </a:r>
            <a:r>
              <a:rPr lang="en-US" altLang="el-GR">
                <a:latin typeface="Arial" panose="020B0604020202020204" pitchFamily="34" charset="0"/>
                <a:cs typeface="Arial" panose="020B0604020202020204" pitchFamily="34" charset="0"/>
              </a:rPr>
              <a:t>ακαμψίας, </a:t>
            </a:r>
            <a:r>
              <a:rPr lang="el-GR" altLang="el-GR">
                <a:latin typeface="Arial" panose="020B0604020202020204" pitchFamily="34" charset="0"/>
                <a:cs typeface="Arial" panose="020B0604020202020204" pitchFamily="34" charset="0"/>
              </a:rPr>
              <a:t>απόσβεση)</a:t>
            </a:r>
            <a:endParaRPr lang="en-US" altLang="el-GR">
              <a:latin typeface="Arial" panose="020B0604020202020204" pitchFamily="34" charset="0"/>
              <a:cs typeface="Arial" panose="020B0604020202020204" pitchFamily="34" charset="0"/>
            </a:endParaRPr>
          </a:p>
        </p:txBody>
      </p:sp>
      <p:sp>
        <p:nvSpPr>
          <p:cNvPr id="55299" name="object 4">
            <a:extLst>
              <a:ext uri="{FF2B5EF4-FFF2-40B4-BE49-F238E27FC236}">
                <a16:creationId xmlns:a16="http://schemas.microsoft.com/office/drawing/2014/main" id="{D1F8F8EF-7056-ECFA-6B24-9D75ABF25683}"/>
              </a:ext>
            </a:extLst>
          </p:cNvPr>
          <p:cNvSpPr txBox="1">
            <a:spLocks noChangeArrowheads="1"/>
          </p:cNvSpPr>
          <p:nvPr/>
        </p:nvSpPr>
        <p:spPr bwMode="auto">
          <a:xfrm>
            <a:off x="620713" y="5075238"/>
            <a:ext cx="6629400" cy="1268412"/>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32197" rIns="0" bIns="0">
            <a:spAutoFit/>
          </a:bodyPr>
          <a:lstStyle>
            <a:lvl1pPr marL="455613" indent="-3778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50"/>
              </a:spcBef>
            </a:pPr>
            <a:r>
              <a:rPr lang="en-US" altLang="el-GR" sz="1800" b="1">
                <a:latin typeface="Calibri" panose="020F0502020204030204" pitchFamily="34" charset="0"/>
                <a:cs typeface="Arial" panose="020B0604020202020204" pitchFamily="34" charset="0"/>
              </a:rPr>
              <a:t>Βιολογική προσέγγιση</a:t>
            </a:r>
            <a:r>
              <a:rPr lang="en-US" altLang="el-GR" sz="1800">
                <a:latin typeface="Calibri" panose="020F0502020204030204" pitchFamily="34" charset="0"/>
                <a:cs typeface="Arial" panose="020B0604020202020204" pitchFamily="34" charset="0"/>
              </a:rPr>
              <a:t>: μέτρηση</a:t>
            </a:r>
            <a:r>
              <a:rPr lang="el-GR" altLang="el-GR" sz="1800">
                <a:latin typeface="Calibri" panose="020F0502020204030204" pitchFamily="34" charset="0"/>
                <a:cs typeface="Arial" panose="020B0604020202020204" pitchFamily="34" charset="0"/>
              </a:rPr>
              <a:t> ορολογικών</a:t>
            </a:r>
            <a:r>
              <a:rPr lang="en-US" altLang="el-GR" sz="1800">
                <a:latin typeface="Calibri" panose="020F0502020204030204" pitchFamily="34" charset="0"/>
                <a:cs typeface="Arial" panose="020B0604020202020204" pitchFamily="34" charset="0"/>
              </a:rPr>
              <a:t>  βιοδεικτών της ίνωσης</a:t>
            </a:r>
          </a:p>
          <a:p>
            <a:pPr eaLnBrk="1" hangingPunct="1">
              <a:spcBef>
                <a:spcPts val="488"/>
              </a:spcBef>
              <a:buFontTx/>
              <a:buChar char="•"/>
            </a:pPr>
            <a:r>
              <a:rPr lang="el-GR" altLang="el-GR" sz="1800">
                <a:latin typeface="Calibri" panose="020F0502020204030204" pitchFamily="34" charset="0"/>
                <a:cs typeface="Arial" panose="020B0604020202020204" pitchFamily="34" charset="0"/>
              </a:rPr>
              <a:t>Ά</a:t>
            </a:r>
            <a:r>
              <a:rPr lang="en-US" altLang="el-GR" sz="1800">
                <a:latin typeface="Calibri" panose="020F0502020204030204" pitchFamily="34" charset="0"/>
                <a:cs typeface="Arial" panose="020B0604020202020204" pitchFamily="34" charset="0"/>
              </a:rPr>
              <a:t>μεσ</a:t>
            </a:r>
            <a:r>
              <a:rPr lang="el-GR" altLang="el-GR" sz="1800">
                <a:latin typeface="Calibri" panose="020F0502020204030204" pitchFamily="34" charset="0"/>
                <a:cs typeface="Arial" panose="020B0604020202020204" pitchFamily="34" charset="0"/>
              </a:rPr>
              <a:t>οι</a:t>
            </a:r>
            <a:r>
              <a:rPr lang="en-US" altLang="el-GR" sz="1800">
                <a:latin typeface="Calibri" panose="020F0502020204030204" pitchFamily="34" charset="0"/>
                <a:cs typeface="Arial" panose="020B0604020202020204" pitchFamily="34" charset="0"/>
              </a:rPr>
              <a:t>: εξωκυτάρια ηπατικά μόρια</a:t>
            </a:r>
          </a:p>
          <a:p>
            <a:pPr eaLnBrk="1" hangingPunct="1">
              <a:spcBef>
                <a:spcPts val="475"/>
              </a:spcBef>
              <a:buFontTx/>
              <a:buChar char="•"/>
            </a:pPr>
            <a:r>
              <a:rPr lang="en-US" altLang="el-GR" sz="1800">
                <a:latin typeface="Calibri" panose="020F0502020204030204" pitchFamily="34" charset="0"/>
                <a:cs typeface="Arial" panose="020B0604020202020204" pitchFamily="34" charset="0"/>
              </a:rPr>
              <a:t>Έμμεσ</a:t>
            </a:r>
            <a:r>
              <a:rPr lang="el-GR" altLang="el-GR" sz="1800">
                <a:latin typeface="Calibri" panose="020F0502020204030204" pitchFamily="34" charset="0"/>
                <a:cs typeface="Arial" panose="020B0604020202020204" pitchFamily="34" charset="0"/>
              </a:rPr>
              <a:t>οι</a:t>
            </a:r>
            <a:r>
              <a:rPr lang="en-US" altLang="el-GR" sz="1800">
                <a:latin typeface="Calibri" panose="020F0502020204030204" pitchFamily="34" charset="0"/>
                <a:cs typeface="Arial" panose="020B0604020202020204" pitchFamily="34" charset="0"/>
              </a:rPr>
              <a:t>: συνήθεις εξετάσεις αίματος που υποδηλώνουν  αλλαγές στην ηπατική λειτουργία</a:t>
            </a:r>
          </a:p>
        </p:txBody>
      </p:sp>
      <p:sp>
        <p:nvSpPr>
          <p:cNvPr id="5" name="Διαφορική Διάγνωση Υπασβεστιαιμίας">
            <a:extLst>
              <a:ext uri="{FF2B5EF4-FFF2-40B4-BE49-F238E27FC236}">
                <a16:creationId xmlns:a16="http://schemas.microsoft.com/office/drawing/2014/main" id="{ED75BA65-7DBA-9E0A-ED69-04FC6518EDDF}"/>
              </a:ext>
            </a:extLst>
          </p:cNvPr>
          <p:cNvSpPr/>
          <p:nvPr/>
        </p:nvSpPr>
        <p:spPr>
          <a:xfrm>
            <a:off x="1154112" y="2746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3200" dirty="0" err="1">
                <a:latin typeface="Calibri"/>
              </a:rPr>
              <a:t>Μη</a:t>
            </a:r>
            <a:r>
              <a:rPr lang="en-US" sz="3200" dirty="0">
                <a:latin typeface="Calibri"/>
              </a:rPr>
              <a:t> </a:t>
            </a:r>
            <a:r>
              <a:rPr lang="en-US" sz="3200" dirty="0" err="1">
                <a:latin typeface="Calibri"/>
              </a:rPr>
              <a:t>επεμβατική</a:t>
            </a:r>
            <a:r>
              <a:rPr lang="en-US" sz="3200" dirty="0">
                <a:latin typeface="Calibri"/>
              </a:rPr>
              <a:t> </a:t>
            </a:r>
            <a:r>
              <a:rPr lang="en-US" sz="3200" spc="-11" dirty="0" err="1">
                <a:latin typeface="Calibri"/>
              </a:rPr>
              <a:t>προσέγγιση</a:t>
            </a:r>
            <a:r>
              <a:rPr lang="en-US" sz="3200" spc="-11" dirty="0">
                <a:latin typeface="Calibri"/>
              </a:rPr>
              <a:t> </a:t>
            </a:r>
            <a:r>
              <a:rPr lang="en-US" sz="3200" spc="-6" dirty="0" err="1">
                <a:latin typeface="Calibri"/>
              </a:rPr>
              <a:t>στην</a:t>
            </a:r>
            <a:r>
              <a:rPr lang="el-GR" sz="3200" spc="-6" dirty="0">
                <a:latin typeface="Calibri"/>
              </a:rPr>
              <a:t> αξιολόγηση</a:t>
            </a:r>
            <a:r>
              <a:rPr lang="en-US" sz="3200" spc="-11" dirty="0">
                <a:latin typeface="Calibri"/>
              </a:rPr>
              <a:t> </a:t>
            </a:r>
            <a:r>
              <a:rPr lang="en-US" sz="3200" spc="-6" dirty="0" err="1">
                <a:latin typeface="Calibri"/>
              </a:rPr>
              <a:t>της</a:t>
            </a:r>
            <a:r>
              <a:rPr lang="en-US" sz="3200" spc="-6" dirty="0">
                <a:latin typeface="Calibri"/>
              </a:rPr>
              <a:t> </a:t>
            </a:r>
            <a:r>
              <a:rPr lang="en-US" sz="3200" spc="-11" dirty="0" err="1">
                <a:latin typeface="Calibri"/>
              </a:rPr>
              <a:t>ηπατικής</a:t>
            </a:r>
            <a:r>
              <a:rPr lang="en-US" sz="3200" spc="-77" dirty="0">
                <a:latin typeface="Calibri"/>
              </a:rPr>
              <a:t> </a:t>
            </a:r>
            <a:r>
              <a:rPr lang="en-US" sz="3200" dirty="0" err="1">
                <a:latin typeface="Calibri"/>
              </a:rPr>
              <a:t>ίνωσης</a:t>
            </a:r>
            <a:r>
              <a:rPr lang="en-US" sz="3200" dirty="0">
                <a:latin typeface="Calibri"/>
              </a:rPr>
              <a:t>:</a:t>
            </a:r>
          </a:p>
        </p:txBody>
      </p:sp>
      <p:sp>
        <p:nvSpPr>
          <p:cNvPr id="55301" name="object 4">
            <a:extLst>
              <a:ext uri="{FF2B5EF4-FFF2-40B4-BE49-F238E27FC236}">
                <a16:creationId xmlns:a16="http://schemas.microsoft.com/office/drawing/2014/main" id="{D4B7E484-EDEC-88BB-7AE5-55ABD232AF4D}"/>
              </a:ext>
            </a:extLst>
          </p:cNvPr>
          <p:cNvSpPr txBox="1">
            <a:spLocks noChangeArrowheads="1"/>
          </p:cNvSpPr>
          <p:nvPr/>
        </p:nvSpPr>
        <p:spPr bwMode="auto">
          <a:xfrm>
            <a:off x="1535113" y="3475038"/>
            <a:ext cx="6905625" cy="771525"/>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32197" rIns="0" bIns="0">
            <a:spAutoFit/>
          </a:bodyPr>
          <a:lstStyle>
            <a:lvl1pPr marL="455613" indent="-377825"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50"/>
              </a:spcBef>
            </a:pPr>
            <a:r>
              <a:rPr lang="el-GR" altLang="el-GR" b="1">
                <a:latin typeface="Arial" panose="020B0604020202020204" pitchFamily="34" charset="0"/>
                <a:cs typeface="Arial" panose="020B0604020202020204" pitchFamily="34" charset="0"/>
              </a:rPr>
              <a:t>Απεικονιστικές μεθόδους</a:t>
            </a:r>
            <a:r>
              <a:rPr lang="en-US" altLang="el-GR">
                <a:latin typeface="Arial" panose="020B0604020202020204" pitchFamily="34" charset="0"/>
                <a:cs typeface="Arial" panose="020B0604020202020204" pitchFamily="34" charset="0"/>
              </a:rPr>
              <a:t>: </a:t>
            </a:r>
            <a:r>
              <a:rPr lang="el-GR" altLang="el-GR">
                <a:latin typeface="Arial" panose="020B0604020202020204" pitchFamily="34" charset="0"/>
                <a:cs typeface="Arial" panose="020B0604020202020204" pitchFamily="34" charset="0"/>
              </a:rPr>
              <a:t>ανατομία ήπατος και άλλων ενδοκοιλιακών οργάνων</a:t>
            </a:r>
            <a:endParaRPr lang="en-US" altLang="el-GR" sz="2000">
              <a:latin typeface="Arial" panose="020B0604020202020204" pitchFamily="34" charset="0"/>
              <a:cs typeface="Arial" panose="020B0604020202020204" pitchFamily="34" charset="0"/>
            </a:endParaRPr>
          </a:p>
        </p:txBody>
      </p:sp>
      <p:pic>
        <p:nvPicPr>
          <p:cNvPr id="55302" name="Picture 6">
            <a:extLst>
              <a:ext uri="{FF2B5EF4-FFF2-40B4-BE49-F238E27FC236}">
                <a16:creationId xmlns:a16="http://schemas.microsoft.com/office/drawing/2014/main" id="{31FCE1F9-B548-F40D-60E9-308893E0EC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7238"/>
            <a:ext cx="86661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CAC56DD-483C-24E0-727A-E921574B05FC}"/>
              </a:ext>
            </a:extLst>
          </p:cNvPr>
          <p:cNvSpPr/>
          <p:nvPr/>
        </p:nvSpPr>
        <p:spPr bwMode="auto">
          <a:xfrm>
            <a:off x="7173913" y="1951038"/>
            <a:ext cx="2743200" cy="3048000"/>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a:latin typeface="Times New Roman" charset="0"/>
              <a:ea typeface="ＭＳ Ｐゴシック" pitchFamily="-101" charset="-128"/>
              <a:cs typeface="ＭＳ Ｐゴシック" pitchFamily="-101" charset="-128"/>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3">
            <a:extLst>
              <a:ext uri="{FF2B5EF4-FFF2-40B4-BE49-F238E27FC236}">
                <a16:creationId xmlns:a16="http://schemas.microsoft.com/office/drawing/2014/main" id="{A796D49A-3237-22A1-2863-C1FD74449A53}"/>
              </a:ext>
            </a:extLst>
          </p:cNvPr>
          <p:cNvSpPr txBox="1">
            <a:spLocks noChangeArrowheads="1"/>
          </p:cNvSpPr>
          <p:nvPr/>
        </p:nvSpPr>
        <p:spPr bwMode="auto">
          <a:xfrm>
            <a:off x="544513" y="1874838"/>
            <a:ext cx="8991600" cy="1422400"/>
          </a:xfrm>
          <a:prstGeom prst="rect">
            <a:avLst/>
          </a:prstGeom>
          <a:noFill/>
          <a:ln w="9144">
            <a:solidFill>
              <a:srgbClr val="C0504D"/>
            </a:solidFill>
            <a:miter lim="800000"/>
            <a:headEnd/>
            <a:tailEnd/>
          </a:ln>
          <a:extLst>
            <a:ext uri="{909E8E84-426E-40DD-AFC4-6F175D3DCCD1}">
              <a14:hiddenFill xmlns:a14="http://schemas.microsoft.com/office/drawing/2010/main">
                <a:solidFill>
                  <a:srgbClr val="FFFFFF"/>
                </a:solidFill>
              </a14:hiddenFill>
            </a:ext>
          </a:extLst>
        </p:spPr>
        <p:txBody>
          <a:bodyPr lIns="0" tIns="31498" rIns="0" bIns="0">
            <a:spAutoFit/>
          </a:bodyPr>
          <a:lstStyle>
            <a:lvl1pPr marL="77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250"/>
              </a:spcBef>
            </a:pPr>
            <a:r>
              <a:rPr lang="en-US" altLang="el-GR" sz="2200">
                <a:latin typeface="Calibri" panose="020F0502020204030204" pitchFamily="34" charset="0"/>
                <a:cs typeface="Arial" panose="020B0604020202020204" pitchFamily="34" charset="0"/>
              </a:rPr>
              <a:t> </a:t>
            </a:r>
            <a:r>
              <a:rPr lang="el-GR" altLang="el-GR" sz="2200">
                <a:latin typeface="Calibri" panose="020F0502020204030204" pitchFamily="34" charset="0"/>
                <a:cs typeface="Arial" panose="020B0604020202020204" pitchFamily="34" charset="0"/>
              </a:rPr>
              <a:t>          </a:t>
            </a:r>
            <a:r>
              <a:rPr lang="el-GR" altLang="el-GR" sz="2000">
                <a:latin typeface="Calibri" panose="020F0502020204030204" pitchFamily="34" charset="0"/>
                <a:cs typeface="Arial" panose="020B0604020202020204" pitchFamily="34" charset="0"/>
              </a:rPr>
              <a:t>Μ</a:t>
            </a:r>
            <a:r>
              <a:rPr lang="en-US" altLang="el-GR" sz="2000">
                <a:latin typeface="Calibri" panose="020F0502020204030204" pitchFamily="34" charset="0"/>
                <a:cs typeface="Arial" panose="020B0604020202020204" pitchFamily="34" charset="0"/>
              </a:rPr>
              <a:t>έτρηση </a:t>
            </a:r>
            <a:r>
              <a:rPr lang="en-US" altLang="el-GR" sz="2000" b="1">
                <a:latin typeface="Calibri" panose="020F0502020204030204" pitchFamily="34" charset="0"/>
                <a:cs typeface="Arial" panose="020B0604020202020204" pitchFamily="34" charset="0"/>
              </a:rPr>
              <a:t>ορολογι</a:t>
            </a:r>
            <a:r>
              <a:rPr lang="el-GR" altLang="el-GR" sz="2000" b="1">
                <a:latin typeface="Calibri" panose="020F0502020204030204" pitchFamily="34" charset="0"/>
                <a:cs typeface="Arial" panose="020B0604020202020204" pitchFamily="34" charset="0"/>
              </a:rPr>
              <a:t>κών</a:t>
            </a:r>
            <a:r>
              <a:rPr lang="el-GR" altLang="el-GR" sz="2000">
                <a:latin typeface="Calibri" panose="020F0502020204030204" pitchFamily="34" charset="0"/>
                <a:cs typeface="Arial" panose="020B0604020202020204" pitchFamily="34" charset="0"/>
              </a:rPr>
              <a:t> </a:t>
            </a:r>
            <a:r>
              <a:rPr lang="en-US" altLang="el-GR" sz="2000">
                <a:latin typeface="Calibri" panose="020F0502020204030204" pitchFamily="34" charset="0"/>
                <a:cs typeface="Arial" panose="020B0604020202020204" pitchFamily="34" charset="0"/>
              </a:rPr>
              <a:t>βιοδεικτών της ίνωσης</a:t>
            </a:r>
          </a:p>
          <a:p>
            <a:pPr eaLnBrk="1" hangingPunct="1">
              <a:spcBef>
                <a:spcPts val="488"/>
              </a:spcBef>
              <a:buFontTx/>
              <a:buChar char="•"/>
            </a:pPr>
            <a:r>
              <a:rPr lang="en-US" altLang="el-GR" sz="2000">
                <a:latin typeface="Calibri" panose="020F0502020204030204" pitchFamily="34" charset="0"/>
                <a:cs typeface="Arial" panose="020B0604020202020204" pitchFamily="34" charset="0"/>
              </a:rPr>
              <a:t>Άμεσ</a:t>
            </a:r>
            <a:r>
              <a:rPr lang="el-GR" altLang="el-GR" sz="2000">
                <a:latin typeface="Calibri" panose="020F0502020204030204" pitchFamily="34" charset="0"/>
                <a:cs typeface="Arial" panose="020B0604020202020204" pitchFamily="34" charset="0"/>
              </a:rPr>
              <a:t>οι</a:t>
            </a:r>
            <a:r>
              <a:rPr lang="en-US" altLang="el-GR" sz="2000">
                <a:latin typeface="Calibri" panose="020F0502020204030204" pitchFamily="34" charset="0"/>
                <a:cs typeface="Arial" panose="020B0604020202020204" pitchFamily="34" charset="0"/>
              </a:rPr>
              <a:t>: εξωκυτάρια ηπατικά μόρια</a:t>
            </a:r>
          </a:p>
          <a:p>
            <a:pPr eaLnBrk="1" hangingPunct="1">
              <a:spcBef>
                <a:spcPts val="475"/>
              </a:spcBef>
              <a:buFontTx/>
              <a:buChar char="•"/>
            </a:pPr>
            <a:r>
              <a:rPr lang="en-US" altLang="el-GR" sz="2000">
                <a:latin typeface="Calibri" panose="020F0502020204030204" pitchFamily="34" charset="0"/>
                <a:cs typeface="Arial" panose="020B0604020202020204" pitchFamily="34" charset="0"/>
              </a:rPr>
              <a:t>Έμμεσ</a:t>
            </a:r>
            <a:r>
              <a:rPr lang="el-GR" altLang="el-GR" sz="2000">
                <a:latin typeface="Calibri" panose="020F0502020204030204" pitchFamily="34" charset="0"/>
                <a:cs typeface="Arial" panose="020B0604020202020204" pitchFamily="34" charset="0"/>
              </a:rPr>
              <a:t>οι</a:t>
            </a:r>
            <a:r>
              <a:rPr lang="en-US" altLang="el-GR" sz="2000">
                <a:latin typeface="Calibri" panose="020F0502020204030204" pitchFamily="34" charset="0"/>
                <a:cs typeface="Arial" panose="020B0604020202020204" pitchFamily="34" charset="0"/>
              </a:rPr>
              <a:t>: συνήθεις εξετάσεις αίματος που υποδηλώνουν  αλλαγές στην ηπατική λειτουργία</a:t>
            </a:r>
          </a:p>
        </p:txBody>
      </p:sp>
      <p:sp>
        <p:nvSpPr>
          <p:cNvPr id="57347" name="object 4">
            <a:extLst>
              <a:ext uri="{FF2B5EF4-FFF2-40B4-BE49-F238E27FC236}">
                <a16:creationId xmlns:a16="http://schemas.microsoft.com/office/drawing/2014/main" id="{C2B79988-7E7B-CF27-201D-6824B3E11089}"/>
              </a:ext>
            </a:extLst>
          </p:cNvPr>
          <p:cNvSpPr>
            <a:spLocks noChangeArrowheads="1"/>
          </p:cNvSpPr>
          <p:nvPr/>
        </p:nvSpPr>
        <p:spPr bwMode="auto">
          <a:xfrm>
            <a:off x="163513" y="3475038"/>
            <a:ext cx="4876800" cy="3886200"/>
          </a:xfrm>
          <a:custGeom>
            <a:avLst/>
            <a:gdLst>
              <a:gd name="T0" fmla="*/ 0 w 4558665"/>
              <a:gd name="T1" fmla="*/ 0 h 2743200"/>
              <a:gd name="T2" fmla="*/ 4558665 w 4558665"/>
              <a:gd name="T3" fmla="*/ 2743200 h 2743200"/>
            </a:gdLst>
            <a:ahLst/>
            <a:cxnLst/>
            <a:rect l="T0" t="T1" r="T2" b="T3"/>
            <a:pathLst>
              <a:path w="4558665" h="2743200">
                <a:moveTo>
                  <a:pt x="0" y="2743200"/>
                </a:moveTo>
                <a:lnTo>
                  <a:pt x="4558284" y="2743200"/>
                </a:lnTo>
                <a:lnTo>
                  <a:pt x="4558284" y="0"/>
                </a:lnTo>
                <a:lnTo>
                  <a:pt x="0" y="0"/>
                </a:lnTo>
                <a:lnTo>
                  <a:pt x="0" y="2743200"/>
                </a:lnTo>
                <a:close/>
              </a:path>
            </a:pathLst>
          </a:custGeom>
          <a:noFill/>
          <a:ln w="9144">
            <a:solidFill>
              <a:srgbClr val="1F487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p>
        </p:txBody>
      </p:sp>
      <p:sp>
        <p:nvSpPr>
          <p:cNvPr id="5" name="object 5">
            <a:extLst>
              <a:ext uri="{FF2B5EF4-FFF2-40B4-BE49-F238E27FC236}">
                <a16:creationId xmlns:a16="http://schemas.microsoft.com/office/drawing/2014/main" id="{B4A2B245-1CFE-9DBD-85A4-5AB2566E25E1}"/>
              </a:ext>
            </a:extLst>
          </p:cNvPr>
          <p:cNvSpPr txBox="1"/>
          <p:nvPr/>
        </p:nvSpPr>
        <p:spPr>
          <a:xfrm>
            <a:off x="103188" y="3548063"/>
            <a:ext cx="4937125" cy="2971800"/>
          </a:xfrm>
          <a:prstGeom prst="rect">
            <a:avLst/>
          </a:prstGeom>
        </p:spPr>
        <p:txBody>
          <a:bodyPr lIns="0" tIns="67895" rIns="0" bIns="0">
            <a:spAutoFit/>
          </a:bodyPr>
          <a:lstStyle>
            <a:lvl1pPr marL="328613" indent="-315913" eaLnBrk="0" hangingPunct="0">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28613" algn="l"/>
                <a:tab pos="330200"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538"/>
              </a:spcBef>
              <a:buFont typeface="Arial" panose="020B0604020202020204" pitchFamily="34" charset="0"/>
              <a:buChar char="•"/>
            </a:pPr>
            <a:r>
              <a:rPr lang="en-US" altLang="el-GR" sz="1800">
                <a:latin typeface="Calibri" panose="020F0502020204030204" pitchFamily="34" charset="0"/>
              </a:rPr>
              <a:t>Metalloproteinases (MMPs)</a:t>
            </a:r>
          </a:p>
          <a:p>
            <a:pPr eaLnBrk="1" hangingPunct="1">
              <a:spcBef>
                <a:spcPts val="425"/>
              </a:spcBef>
              <a:buFont typeface="Arial" panose="020B0604020202020204" pitchFamily="34" charset="0"/>
              <a:buChar char="•"/>
            </a:pPr>
            <a:r>
              <a:rPr lang="en-US" altLang="el-GR" sz="1800">
                <a:latin typeface="Calibri" panose="020F0502020204030204" pitchFamily="34" charset="0"/>
              </a:rPr>
              <a:t>Transforming growth factor (TGF-β)</a:t>
            </a:r>
          </a:p>
          <a:p>
            <a:pPr eaLnBrk="1" hangingPunct="1">
              <a:spcBef>
                <a:spcPts val="425"/>
              </a:spcBef>
              <a:buFont typeface="Arial" panose="020B0604020202020204" pitchFamily="34" charset="0"/>
              <a:buChar char="•"/>
            </a:pPr>
            <a:r>
              <a:rPr lang="en-US" altLang="el-GR" sz="1800">
                <a:latin typeface="Calibri" panose="020F0502020204030204" pitchFamily="34" charset="0"/>
              </a:rPr>
              <a:t>Tissue inhibitors of metalloproteinases (TIMPs)</a:t>
            </a:r>
          </a:p>
          <a:p>
            <a:pPr eaLnBrk="1" hangingPunct="1">
              <a:spcBef>
                <a:spcPts val="425"/>
              </a:spcBef>
              <a:buFont typeface="Arial" panose="020B0604020202020204" pitchFamily="34" charset="0"/>
              <a:buChar char="•"/>
            </a:pPr>
            <a:r>
              <a:rPr lang="en-US" altLang="el-GR" sz="1800">
                <a:latin typeface="Calibri" panose="020F0502020204030204" pitchFamily="34" charset="0"/>
              </a:rPr>
              <a:t>Microfibril-associated protein 4 (MFAP4)</a:t>
            </a:r>
          </a:p>
          <a:p>
            <a:pPr eaLnBrk="1" hangingPunct="1">
              <a:spcBef>
                <a:spcPts val="425"/>
              </a:spcBef>
              <a:buFont typeface="Arial" panose="020B0604020202020204" pitchFamily="34" charset="0"/>
              <a:buChar char="•"/>
            </a:pPr>
            <a:r>
              <a:rPr lang="en-US" altLang="el-GR" sz="1800">
                <a:latin typeface="Calibri" panose="020F0502020204030204" pitchFamily="34" charset="0"/>
              </a:rPr>
              <a:t>Hyaluronic acid (HA)</a:t>
            </a:r>
          </a:p>
          <a:p>
            <a:pPr eaLnBrk="1" hangingPunct="1">
              <a:spcBef>
                <a:spcPts val="425"/>
              </a:spcBef>
              <a:buFont typeface="Arial" panose="020B0604020202020204" pitchFamily="34" charset="0"/>
              <a:buChar char="•"/>
            </a:pPr>
            <a:r>
              <a:rPr lang="en-US" altLang="el-GR" sz="1800">
                <a:latin typeface="Calibri" panose="020F0502020204030204" pitchFamily="34" charset="0"/>
              </a:rPr>
              <a:t>N Glycans- profiles</a:t>
            </a:r>
          </a:p>
          <a:p>
            <a:pPr eaLnBrk="1" hangingPunct="1">
              <a:spcBef>
                <a:spcPts val="425"/>
              </a:spcBef>
              <a:buFont typeface="Arial" panose="020B0604020202020204" pitchFamily="34" charset="0"/>
              <a:buChar char="•"/>
            </a:pPr>
            <a:r>
              <a:rPr lang="en-US" altLang="el-GR" sz="1800">
                <a:latin typeface="Calibri" panose="020F0502020204030204" pitchFamily="34" charset="0"/>
              </a:rPr>
              <a:t>Procollagen type III amino-terminal peptide</a:t>
            </a:r>
          </a:p>
          <a:p>
            <a:pPr eaLnBrk="1" hangingPunct="1">
              <a:spcBef>
                <a:spcPts val="425"/>
              </a:spcBef>
              <a:buFont typeface="Arial" panose="020B0604020202020204" pitchFamily="34" charset="0"/>
              <a:buChar char="•"/>
            </a:pPr>
            <a:r>
              <a:rPr lang="en-US" altLang="el-GR" sz="1800">
                <a:latin typeface="Calibri" panose="020F0502020204030204" pitchFamily="34" charset="0"/>
              </a:rPr>
              <a:t>Chitinase-3-like protein 1 (CHI3L1 or YKL-40)</a:t>
            </a:r>
          </a:p>
          <a:p>
            <a:pPr eaLnBrk="1" hangingPunct="1">
              <a:spcBef>
                <a:spcPts val="425"/>
              </a:spcBef>
              <a:buFont typeface="Arial" panose="020B0604020202020204" pitchFamily="34" charset="0"/>
              <a:buChar char="•"/>
            </a:pPr>
            <a:r>
              <a:rPr lang="en-US" altLang="el-GR" sz="1800">
                <a:latin typeface="Calibri" panose="020F0502020204030204" pitchFamily="34" charset="0"/>
              </a:rPr>
              <a:t>Collagen IV, VI</a:t>
            </a:r>
          </a:p>
        </p:txBody>
      </p:sp>
      <p:sp>
        <p:nvSpPr>
          <p:cNvPr id="57349" name="object 6">
            <a:extLst>
              <a:ext uri="{FF2B5EF4-FFF2-40B4-BE49-F238E27FC236}">
                <a16:creationId xmlns:a16="http://schemas.microsoft.com/office/drawing/2014/main" id="{4C75893D-30AF-BD45-1C20-162281C7D8AB}"/>
              </a:ext>
            </a:extLst>
          </p:cNvPr>
          <p:cNvSpPr>
            <a:spLocks noChangeArrowheads="1"/>
          </p:cNvSpPr>
          <p:nvPr/>
        </p:nvSpPr>
        <p:spPr bwMode="auto">
          <a:xfrm>
            <a:off x="5054600" y="3475038"/>
            <a:ext cx="4862513" cy="3886200"/>
          </a:xfrm>
          <a:custGeom>
            <a:avLst/>
            <a:gdLst>
              <a:gd name="T0" fmla="*/ 0 w 4558665"/>
              <a:gd name="T1" fmla="*/ 0 h 2743200"/>
              <a:gd name="T2" fmla="*/ 4558665 w 4558665"/>
              <a:gd name="T3" fmla="*/ 2743200 h 2743200"/>
            </a:gdLst>
            <a:ahLst/>
            <a:cxnLst/>
            <a:rect l="T0" t="T1" r="T2" b="T3"/>
            <a:pathLst>
              <a:path w="4558665" h="2743200">
                <a:moveTo>
                  <a:pt x="0" y="2743200"/>
                </a:moveTo>
                <a:lnTo>
                  <a:pt x="4558284" y="2743200"/>
                </a:lnTo>
                <a:lnTo>
                  <a:pt x="4558284" y="0"/>
                </a:lnTo>
                <a:lnTo>
                  <a:pt x="0" y="0"/>
                </a:lnTo>
                <a:lnTo>
                  <a:pt x="0" y="2743200"/>
                </a:lnTo>
                <a:close/>
              </a:path>
            </a:pathLst>
          </a:custGeom>
          <a:noFill/>
          <a:ln w="9144">
            <a:solidFill>
              <a:srgbClr val="1F487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sz="1800"/>
          </a:p>
        </p:txBody>
      </p:sp>
      <p:sp>
        <p:nvSpPr>
          <p:cNvPr id="57350" name="object 7">
            <a:extLst>
              <a:ext uri="{FF2B5EF4-FFF2-40B4-BE49-F238E27FC236}">
                <a16:creationId xmlns:a16="http://schemas.microsoft.com/office/drawing/2014/main" id="{5A5B8045-D5F0-121D-2CBD-6109D3B7D5A2}"/>
              </a:ext>
            </a:extLst>
          </p:cNvPr>
          <p:cNvSpPr txBox="1">
            <a:spLocks noChangeArrowheads="1"/>
          </p:cNvSpPr>
          <p:nvPr/>
        </p:nvSpPr>
        <p:spPr bwMode="auto">
          <a:xfrm>
            <a:off x="5143500" y="3548063"/>
            <a:ext cx="474662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7895" rIns="0" bIns="0">
            <a:spAutoFit/>
          </a:bodyPr>
          <a:lstStyle>
            <a:lvl1pPr marL="390525" indent="-377825" eaLnBrk="0" hangingPunct="0">
              <a:tabLst>
                <a:tab pos="390525" algn="l"/>
              </a:tabLst>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390525" algn="l"/>
              </a:tabLst>
              <a:defRPr sz="2400">
                <a:solidFill>
                  <a:schemeClr val="tx1"/>
                </a:solidFill>
                <a:latin typeface="Times New Roman" panose="02020603050405020304" pitchFamily="18" charset="0"/>
                <a:ea typeface="ＭＳ Ｐゴシック" panose="020B0600070205080204" pitchFamily="34" charset="-128"/>
              </a:defRPr>
            </a:lvl2pPr>
            <a:lvl3pPr eaLnBrk="0" hangingPunct="0">
              <a:tabLst>
                <a:tab pos="390525" algn="l"/>
              </a:tabLst>
              <a:defRPr sz="2400">
                <a:solidFill>
                  <a:schemeClr val="tx1"/>
                </a:solidFill>
                <a:latin typeface="Times New Roman" panose="02020603050405020304" pitchFamily="18" charset="0"/>
                <a:ea typeface="ＭＳ Ｐゴシック" panose="020B0600070205080204" pitchFamily="34" charset="-128"/>
              </a:defRPr>
            </a:lvl3pPr>
            <a:lvl4pPr eaLnBrk="0" hangingPunct="0">
              <a:tabLst>
                <a:tab pos="390525" algn="l"/>
              </a:tabLst>
              <a:defRPr sz="2400">
                <a:solidFill>
                  <a:schemeClr val="tx1"/>
                </a:solidFill>
                <a:latin typeface="Times New Roman" panose="02020603050405020304" pitchFamily="18" charset="0"/>
                <a:ea typeface="ＭＳ Ｐゴシック" panose="020B0600070205080204" pitchFamily="34" charset="-128"/>
              </a:defRPr>
            </a:lvl4pPr>
            <a:lvl5pPr eaLnBrk="0" hangingPunct="0">
              <a:tabLst>
                <a:tab pos="390525" algn="l"/>
              </a:tabLst>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390525" algn="l"/>
              </a:tabLs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390525" algn="l"/>
              </a:tabLs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390525" algn="l"/>
              </a:tabLs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390525" algn="l"/>
              </a:tabLs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538"/>
              </a:spcBef>
              <a:buFont typeface="Wingdings" pitchFamily="2" charset="2"/>
              <a:buChar char=""/>
            </a:pPr>
            <a:r>
              <a:rPr lang="en-US" altLang="el-GR" sz="1800" b="1">
                <a:latin typeface="Calibri" panose="020F0502020204030204" pitchFamily="34" charset="0"/>
              </a:rPr>
              <a:t>Ηπατικά ένζυμα: </a:t>
            </a:r>
            <a:r>
              <a:rPr lang="en-US" altLang="el-GR" sz="1800">
                <a:latin typeface="Calibri" panose="020F0502020204030204" pitchFamily="34" charset="0"/>
              </a:rPr>
              <a:t>SGOT, SGPT, ALP, </a:t>
            </a:r>
            <a:r>
              <a:rPr lang="el-GR" altLang="el-GR" sz="1800">
                <a:latin typeface="Calibri" panose="020F0502020204030204" pitchFamily="34" charset="0"/>
              </a:rPr>
              <a:t>γ</a:t>
            </a:r>
            <a:r>
              <a:rPr lang="en-US" altLang="el-GR" sz="1800">
                <a:latin typeface="Calibri" panose="020F0502020204030204" pitchFamily="34" charset="0"/>
              </a:rPr>
              <a:t>GT</a:t>
            </a:r>
          </a:p>
          <a:p>
            <a:pPr eaLnBrk="1" hangingPunct="1">
              <a:spcBef>
                <a:spcPts val="425"/>
              </a:spcBef>
              <a:buFont typeface="Wingdings" pitchFamily="2" charset="2"/>
              <a:buChar char=""/>
            </a:pPr>
            <a:r>
              <a:rPr lang="en-US" altLang="el-GR" sz="1800" b="1">
                <a:latin typeface="Calibri" panose="020F0502020204030204" pitchFamily="34" charset="0"/>
              </a:rPr>
              <a:t>Δείκτες συνθετικής ικανότητας:</a:t>
            </a:r>
            <a:endParaRPr lang="en-US" altLang="el-GR" sz="1800">
              <a:latin typeface="Calibri" panose="020F0502020204030204" pitchFamily="34" charset="0"/>
            </a:endParaRPr>
          </a:p>
          <a:p>
            <a:pPr eaLnBrk="1" hangingPunct="1">
              <a:lnSpc>
                <a:spcPct val="120000"/>
              </a:lnSpc>
            </a:pPr>
            <a:r>
              <a:rPr lang="en-US" altLang="el-GR" sz="1800">
                <a:latin typeface="Calibri" panose="020F0502020204030204" pitchFamily="34" charset="0"/>
              </a:rPr>
              <a:t>χρόνος προθρομβίνης (PT/INR), χολερυθρίνη,</a:t>
            </a:r>
            <a:r>
              <a:rPr lang="el-GR" altLang="el-GR" sz="1800">
                <a:latin typeface="Calibri" panose="020F0502020204030204" pitchFamily="34" charset="0"/>
              </a:rPr>
              <a:t> </a:t>
            </a:r>
            <a:r>
              <a:rPr lang="en-US" altLang="el-GR" sz="1800">
                <a:latin typeface="Calibri" panose="020F0502020204030204" pitchFamily="34" charset="0"/>
              </a:rPr>
              <a:t>απτοσφαιρίνες, αλβουμίνη, απολιποπρωτείνη  </a:t>
            </a:r>
            <a:r>
              <a:rPr lang="el-GR" altLang="el-GR" sz="1800">
                <a:latin typeface="Calibri" panose="020F0502020204030204" pitchFamily="34" charset="0"/>
              </a:rPr>
              <a:t>Α</a:t>
            </a:r>
            <a:r>
              <a:rPr lang="en-US" altLang="el-GR" sz="1800">
                <a:latin typeface="Calibri" panose="020F0502020204030204" pitchFamily="34" charset="0"/>
              </a:rPr>
              <a:t>1, α2-μακροσφαιρίνη, σερουλοπλασμίνη,</a:t>
            </a:r>
          </a:p>
          <a:p>
            <a:pPr eaLnBrk="1" hangingPunct="1">
              <a:spcBef>
                <a:spcPts val="425"/>
              </a:spcBef>
            </a:pPr>
            <a:r>
              <a:rPr lang="en-US" altLang="el-GR" sz="1800">
                <a:latin typeface="Calibri" panose="020F0502020204030204" pitchFamily="34" charset="0"/>
              </a:rPr>
              <a:t>τρανσφερρίνη, hepcidin</a:t>
            </a:r>
          </a:p>
          <a:p>
            <a:pPr eaLnBrk="1" hangingPunct="1">
              <a:spcBef>
                <a:spcPts val="425"/>
              </a:spcBef>
              <a:buFont typeface="Wingdings" pitchFamily="2" charset="2"/>
              <a:buChar char=""/>
            </a:pPr>
            <a:r>
              <a:rPr lang="en-US" altLang="el-GR" sz="1800" b="1">
                <a:latin typeface="Calibri" panose="020F0502020204030204" pitchFamily="34" charset="0"/>
              </a:rPr>
              <a:t>Άλλοι έμμεσοι δείκτες:</a:t>
            </a:r>
            <a:endParaRPr lang="en-US" altLang="el-GR" sz="1800">
              <a:latin typeface="Calibri" panose="020F0502020204030204" pitchFamily="34" charset="0"/>
            </a:endParaRPr>
          </a:p>
          <a:p>
            <a:pPr eaLnBrk="1" hangingPunct="1">
              <a:spcBef>
                <a:spcPts val="425"/>
              </a:spcBef>
            </a:pPr>
            <a:r>
              <a:rPr lang="en-US" altLang="el-GR" sz="1800">
                <a:latin typeface="Calibri" panose="020F0502020204030204" pitchFamily="34" charset="0"/>
              </a:rPr>
              <a:t>αιμοπετάλια, α1-αντιθρυψίνη, φερριτίνη,</a:t>
            </a:r>
          </a:p>
          <a:p>
            <a:pPr eaLnBrk="1" hangingPunct="1">
              <a:spcBef>
                <a:spcPts val="425"/>
              </a:spcBef>
            </a:pPr>
            <a:r>
              <a:rPr lang="en-US" altLang="el-GR" sz="1800">
                <a:latin typeface="Calibri" panose="020F0502020204030204" pitchFamily="34" charset="0"/>
              </a:rPr>
              <a:t>αντιποκίνες</a:t>
            </a:r>
          </a:p>
        </p:txBody>
      </p:sp>
      <p:sp>
        <p:nvSpPr>
          <p:cNvPr id="9" name="Διαφορική Διάγνωση Υπασβεστιαιμίας">
            <a:extLst>
              <a:ext uri="{FF2B5EF4-FFF2-40B4-BE49-F238E27FC236}">
                <a16:creationId xmlns:a16="http://schemas.microsoft.com/office/drawing/2014/main" id="{9576246B-4B8F-CE61-0536-77A7735D4FA6}"/>
              </a:ext>
            </a:extLst>
          </p:cNvPr>
          <p:cNvSpPr/>
          <p:nvPr/>
        </p:nvSpPr>
        <p:spPr>
          <a:xfrm>
            <a:off x="1154112" y="1222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3200" dirty="0" err="1">
                <a:latin typeface="Calibri"/>
              </a:rPr>
              <a:t>Μη</a:t>
            </a:r>
            <a:r>
              <a:rPr lang="en-US" sz="3200" dirty="0">
                <a:latin typeface="Calibri"/>
              </a:rPr>
              <a:t> </a:t>
            </a:r>
            <a:r>
              <a:rPr lang="en-US" sz="3200" dirty="0" err="1">
                <a:latin typeface="Calibri"/>
              </a:rPr>
              <a:t>επεμβατική</a:t>
            </a:r>
            <a:r>
              <a:rPr lang="en-US" sz="3200" dirty="0">
                <a:latin typeface="Calibri"/>
              </a:rPr>
              <a:t> </a:t>
            </a:r>
            <a:r>
              <a:rPr lang="en-US" sz="3200" spc="-11" dirty="0" err="1">
                <a:latin typeface="Calibri"/>
              </a:rPr>
              <a:t>προσέγγιση</a:t>
            </a:r>
            <a:r>
              <a:rPr lang="en-US" sz="3200" spc="-11" dirty="0">
                <a:latin typeface="Calibri"/>
              </a:rPr>
              <a:t> </a:t>
            </a:r>
            <a:r>
              <a:rPr lang="en-US" sz="3200" spc="-6" dirty="0" err="1">
                <a:latin typeface="Calibri"/>
              </a:rPr>
              <a:t>στην</a:t>
            </a:r>
            <a:r>
              <a:rPr lang="en-US" sz="3200" spc="-6" dirty="0">
                <a:latin typeface="Calibri"/>
              </a:rPr>
              <a:t> </a:t>
            </a:r>
            <a:r>
              <a:rPr lang="el-GR" sz="3200" spc="-11" dirty="0">
                <a:latin typeface="Calibri"/>
              </a:rPr>
              <a:t>αξιολόγηση</a:t>
            </a:r>
            <a:r>
              <a:rPr lang="en-US" sz="3200" spc="-11" dirty="0">
                <a:latin typeface="Calibri"/>
              </a:rPr>
              <a:t> </a:t>
            </a:r>
            <a:r>
              <a:rPr lang="en-US" sz="3200" spc="-6" dirty="0" err="1">
                <a:latin typeface="Calibri"/>
              </a:rPr>
              <a:t>της</a:t>
            </a:r>
            <a:r>
              <a:rPr lang="en-US" sz="3200" spc="-6" dirty="0">
                <a:latin typeface="Calibri"/>
              </a:rPr>
              <a:t> </a:t>
            </a:r>
            <a:r>
              <a:rPr lang="en-US" sz="3200" spc="-11" dirty="0" err="1">
                <a:latin typeface="Calibri"/>
              </a:rPr>
              <a:t>ηπατικής</a:t>
            </a:r>
            <a:r>
              <a:rPr lang="en-US" sz="3200" spc="-77" dirty="0">
                <a:latin typeface="Calibri"/>
              </a:rPr>
              <a:t> </a:t>
            </a:r>
            <a:r>
              <a:rPr lang="en-US" sz="3200" dirty="0" err="1">
                <a:latin typeface="Calibri"/>
              </a:rPr>
              <a:t>ίνωσης</a:t>
            </a:r>
            <a:r>
              <a:rPr lang="en-US" sz="3200" dirty="0">
                <a:latin typeface="Calibri"/>
              </a:rPr>
              <a:t>:</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ject 2">
            <a:extLst>
              <a:ext uri="{FF2B5EF4-FFF2-40B4-BE49-F238E27FC236}">
                <a16:creationId xmlns:a16="http://schemas.microsoft.com/office/drawing/2014/main" id="{2E22C902-081A-6B91-16CE-565857F3F43D}"/>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59395" name="Rectangle 7">
            <a:extLst>
              <a:ext uri="{FF2B5EF4-FFF2-40B4-BE49-F238E27FC236}">
                <a16:creationId xmlns:a16="http://schemas.microsoft.com/office/drawing/2014/main" id="{5A38FDB6-0CD4-50CA-944B-839206271D08}"/>
              </a:ext>
            </a:extLst>
          </p:cNvPr>
          <p:cNvSpPr>
            <a:spLocks noChangeArrowheads="1"/>
          </p:cNvSpPr>
          <p:nvPr/>
        </p:nvSpPr>
        <p:spPr bwMode="auto">
          <a:xfrm>
            <a:off x="696913" y="274638"/>
            <a:ext cx="8305800" cy="4572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bject 2">
            <a:extLst>
              <a:ext uri="{FF2B5EF4-FFF2-40B4-BE49-F238E27FC236}">
                <a16:creationId xmlns:a16="http://schemas.microsoft.com/office/drawing/2014/main" id="{5E03232D-CAF0-B165-6887-E573BC754A2E}"/>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61443" name="Rectangle 7">
            <a:extLst>
              <a:ext uri="{FF2B5EF4-FFF2-40B4-BE49-F238E27FC236}">
                <a16:creationId xmlns:a16="http://schemas.microsoft.com/office/drawing/2014/main" id="{DEE92ACB-1FF2-42D7-8F31-25ABD7A29652}"/>
              </a:ext>
            </a:extLst>
          </p:cNvPr>
          <p:cNvSpPr>
            <a:spLocks noChangeArrowheads="1"/>
          </p:cNvSpPr>
          <p:nvPr/>
        </p:nvSpPr>
        <p:spPr bwMode="auto">
          <a:xfrm>
            <a:off x="696913" y="1189038"/>
            <a:ext cx="8305800" cy="3810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bject 2">
            <a:extLst>
              <a:ext uri="{FF2B5EF4-FFF2-40B4-BE49-F238E27FC236}">
                <a16:creationId xmlns:a16="http://schemas.microsoft.com/office/drawing/2014/main" id="{02512ECE-C857-FA50-48D8-FB43647093F5}"/>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63491" name="Rectangle 7">
            <a:extLst>
              <a:ext uri="{FF2B5EF4-FFF2-40B4-BE49-F238E27FC236}">
                <a16:creationId xmlns:a16="http://schemas.microsoft.com/office/drawing/2014/main" id="{F13B5339-62BA-C50B-311B-11A8015C7D0E}"/>
              </a:ext>
            </a:extLst>
          </p:cNvPr>
          <p:cNvSpPr>
            <a:spLocks noChangeArrowheads="1"/>
          </p:cNvSpPr>
          <p:nvPr/>
        </p:nvSpPr>
        <p:spPr bwMode="auto">
          <a:xfrm>
            <a:off x="696913" y="1722438"/>
            <a:ext cx="8305800" cy="4572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2">
            <a:extLst>
              <a:ext uri="{FF2B5EF4-FFF2-40B4-BE49-F238E27FC236}">
                <a16:creationId xmlns:a16="http://schemas.microsoft.com/office/drawing/2014/main" id="{0A2140CC-AA14-E73E-5F29-2A835C1EF154}"/>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65539" name="Rectangle 7">
            <a:extLst>
              <a:ext uri="{FF2B5EF4-FFF2-40B4-BE49-F238E27FC236}">
                <a16:creationId xmlns:a16="http://schemas.microsoft.com/office/drawing/2014/main" id="{08E5C7B3-4CF6-65EA-E7AF-D499113BB557}"/>
              </a:ext>
            </a:extLst>
          </p:cNvPr>
          <p:cNvSpPr>
            <a:spLocks noChangeArrowheads="1"/>
          </p:cNvSpPr>
          <p:nvPr/>
        </p:nvSpPr>
        <p:spPr bwMode="auto">
          <a:xfrm>
            <a:off x="696913" y="2636838"/>
            <a:ext cx="8305800" cy="4572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bject 2">
            <a:extLst>
              <a:ext uri="{FF2B5EF4-FFF2-40B4-BE49-F238E27FC236}">
                <a16:creationId xmlns:a16="http://schemas.microsoft.com/office/drawing/2014/main" id="{BCAE58B1-A1FE-443D-4166-7924EBAF5A27}"/>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67587" name="Rectangle 7">
            <a:extLst>
              <a:ext uri="{FF2B5EF4-FFF2-40B4-BE49-F238E27FC236}">
                <a16:creationId xmlns:a16="http://schemas.microsoft.com/office/drawing/2014/main" id="{EC347072-B3BB-CD05-6305-FB91ABEA8767}"/>
              </a:ext>
            </a:extLst>
          </p:cNvPr>
          <p:cNvSpPr>
            <a:spLocks noChangeArrowheads="1"/>
          </p:cNvSpPr>
          <p:nvPr/>
        </p:nvSpPr>
        <p:spPr bwMode="auto">
          <a:xfrm>
            <a:off x="696913" y="3094038"/>
            <a:ext cx="8305800" cy="4572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bject 2">
            <a:extLst>
              <a:ext uri="{FF2B5EF4-FFF2-40B4-BE49-F238E27FC236}">
                <a16:creationId xmlns:a16="http://schemas.microsoft.com/office/drawing/2014/main" id="{E3DDA772-C3B6-21B5-2A1D-73BD87D96141}"/>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69635" name="Rectangle 3">
            <a:extLst>
              <a:ext uri="{FF2B5EF4-FFF2-40B4-BE49-F238E27FC236}">
                <a16:creationId xmlns:a16="http://schemas.microsoft.com/office/drawing/2014/main" id="{13DA0BBB-2D05-CC8D-5E54-951138BE67B5}"/>
              </a:ext>
            </a:extLst>
          </p:cNvPr>
          <p:cNvSpPr>
            <a:spLocks noChangeArrowheads="1"/>
          </p:cNvSpPr>
          <p:nvPr/>
        </p:nvSpPr>
        <p:spPr bwMode="auto">
          <a:xfrm>
            <a:off x="696913" y="655638"/>
            <a:ext cx="8305800" cy="3810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bject 2">
            <a:extLst>
              <a:ext uri="{FF2B5EF4-FFF2-40B4-BE49-F238E27FC236}">
                <a16:creationId xmlns:a16="http://schemas.microsoft.com/office/drawing/2014/main" id="{2032D1B0-0BE6-09C8-848F-7CFD7DCC06CA}"/>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71683" name="Rectangle 3">
            <a:extLst>
              <a:ext uri="{FF2B5EF4-FFF2-40B4-BE49-F238E27FC236}">
                <a16:creationId xmlns:a16="http://schemas.microsoft.com/office/drawing/2014/main" id="{59B4D560-AB43-90A2-5FF1-1AFC39A26D50}"/>
              </a:ext>
            </a:extLst>
          </p:cNvPr>
          <p:cNvSpPr>
            <a:spLocks noChangeArrowheads="1"/>
          </p:cNvSpPr>
          <p:nvPr/>
        </p:nvSpPr>
        <p:spPr bwMode="auto">
          <a:xfrm>
            <a:off x="696913" y="884238"/>
            <a:ext cx="8305800" cy="3810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bject 2">
            <a:extLst>
              <a:ext uri="{FF2B5EF4-FFF2-40B4-BE49-F238E27FC236}">
                <a16:creationId xmlns:a16="http://schemas.microsoft.com/office/drawing/2014/main" id="{761E63E2-5F3D-A1F3-914C-D2CBD32631A3}"/>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73731" name="Rectangle 3">
            <a:extLst>
              <a:ext uri="{FF2B5EF4-FFF2-40B4-BE49-F238E27FC236}">
                <a16:creationId xmlns:a16="http://schemas.microsoft.com/office/drawing/2014/main" id="{74ABAE1A-AEB9-7DA3-9803-B08E42A1909E}"/>
              </a:ext>
            </a:extLst>
          </p:cNvPr>
          <p:cNvSpPr>
            <a:spLocks noChangeArrowheads="1"/>
          </p:cNvSpPr>
          <p:nvPr/>
        </p:nvSpPr>
        <p:spPr bwMode="auto">
          <a:xfrm>
            <a:off x="620713" y="5913438"/>
            <a:ext cx="8305800" cy="3048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8734" y="4751904"/>
            <a:ext cx="4745011" cy="1445735"/>
          </a:xfrm>
        </p:spPr>
      </p:pic>
      <p:sp>
        <p:nvSpPr>
          <p:cNvPr id="7" name="TextBox 6"/>
          <p:cNvSpPr txBox="1"/>
          <p:nvPr/>
        </p:nvSpPr>
        <p:spPr>
          <a:xfrm>
            <a:off x="442090" y="2720907"/>
            <a:ext cx="9062498" cy="1911998"/>
          </a:xfrm>
          <a:prstGeom prst="rect">
            <a:avLst/>
          </a:prstGeom>
          <a:noFill/>
        </p:spPr>
        <p:txBody>
          <a:bodyPr wrap="square" rtlCol="0">
            <a:spAutoFit/>
          </a:bodyPr>
          <a:lstStyle/>
          <a:p>
            <a:pPr marL="283510" indent="-283510">
              <a:lnSpc>
                <a:spcPct val="150000"/>
              </a:lnSpc>
              <a:buFont typeface="Arial" panose="020B0604020202020204" pitchFamily="34" charset="0"/>
              <a:buChar char="•"/>
            </a:pPr>
            <a:r>
              <a:rPr lang="el-GR" sz="1819" dirty="0">
                <a:latin typeface="Calibri" panose="020F0502020204030204" pitchFamily="34" charset="0"/>
                <a:cs typeface="Calibri" panose="020F0502020204030204" pitchFamily="34" charset="0"/>
              </a:rPr>
              <a:t>Φάσμα καταστροφής του ήπατος στην </a:t>
            </a:r>
            <a:r>
              <a:rPr lang="en-US" sz="1819" dirty="0">
                <a:latin typeface="Calibri" panose="020F0502020204030204" pitchFamily="34" charset="0"/>
                <a:cs typeface="Calibri" panose="020F0502020204030204" pitchFamily="34" charset="0"/>
              </a:rPr>
              <a:t>NAFLD</a:t>
            </a:r>
            <a:r>
              <a:rPr lang="el-GR" sz="1819" dirty="0">
                <a:latin typeface="Calibri" panose="020F0502020204030204" pitchFamily="34" charset="0"/>
                <a:cs typeface="Calibri" panose="020F0502020204030204" pitchFamily="34" charset="0"/>
              </a:rPr>
              <a:t>:</a:t>
            </a:r>
          </a:p>
          <a:p>
            <a:pPr marL="378013" indent="-378013">
              <a:buFont typeface="+mj-lt"/>
              <a:buAutoNum type="arabicPeriod"/>
            </a:pPr>
            <a:r>
              <a:rPr lang="el-GR" sz="1819" dirty="0">
                <a:latin typeface="Calibri" panose="020F0502020204030204" pitchFamily="34" charset="0"/>
                <a:cs typeface="Calibri" panose="020F0502020204030204" pitchFamily="34" charset="0"/>
              </a:rPr>
              <a:t>Συσσώρευση τριγλυκεριδίων στα ηπατοκύτταρα</a:t>
            </a:r>
            <a:endParaRPr lang="en-US" sz="1819" dirty="0">
              <a:latin typeface="Calibri" panose="020F0502020204030204" pitchFamily="34" charset="0"/>
              <a:cs typeface="Calibri" panose="020F0502020204030204" pitchFamily="34" charset="0"/>
            </a:endParaRPr>
          </a:p>
          <a:p>
            <a:pPr marL="378013" indent="-378013">
              <a:buFont typeface="+mj-lt"/>
              <a:buAutoNum type="arabicPeriod"/>
            </a:pPr>
            <a:r>
              <a:rPr lang="el-GR" sz="1819" dirty="0">
                <a:latin typeface="Calibri" panose="020F0502020204030204" pitchFamily="34" charset="0"/>
                <a:cs typeface="Calibri" panose="020F0502020204030204" pitchFamily="34" charset="0"/>
              </a:rPr>
              <a:t>Σχηματισμός ενδοκυτταρικών λιποσταγονιδίων </a:t>
            </a:r>
          </a:p>
          <a:p>
            <a:pPr marL="378013" indent="-378013">
              <a:buFont typeface="+mj-lt"/>
              <a:buAutoNum type="arabicPeriod"/>
            </a:pPr>
            <a:r>
              <a:rPr lang="el-GR" sz="1819" dirty="0">
                <a:latin typeface="Calibri" panose="020F0502020204030204" pitchFamily="34" charset="0"/>
                <a:cs typeface="Calibri" panose="020F0502020204030204" pitchFamily="34" charset="0"/>
              </a:rPr>
              <a:t>Ηπατομεγαλία</a:t>
            </a:r>
          </a:p>
          <a:p>
            <a:pPr marL="378013" indent="-378013">
              <a:buFont typeface="+mj-lt"/>
              <a:buAutoNum type="arabicPeriod"/>
            </a:pPr>
            <a:r>
              <a:rPr lang="el-GR" sz="1819" dirty="0">
                <a:latin typeface="Calibri" panose="020F0502020204030204" pitchFamily="34" charset="0"/>
                <a:cs typeface="Calibri" panose="020F0502020204030204" pitchFamily="34" charset="0"/>
              </a:rPr>
              <a:t>Φλεγμονή &amp; καταστροφή ηπατοκυττάρων: μη αλκοολική στεατοηπατίτιδα (</a:t>
            </a:r>
            <a:r>
              <a:rPr lang="en-US" sz="1819" dirty="0">
                <a:latin typeface="Calibri" panose="020F0502020204030204" pitchFamily="34" charset="0"/>
                <a:cs typeface="Calibri" panose="020F0502020204030204" pitchFamily="34" charset="0"/>
              </a:rPr>
              <a:t>NASH</a:t>
            </a:r>
            <a:r>
              <a:rPr lang="el-GR" sz="1819" dirty="0">
                <a:latin typeface="Calibri" panose="020F0502020204030204" pitchFamily="34" charset="0"/>
                <a:cs typeface="Calibri" panose="020F0502020204030204" pitchFamily="34" charset="0"/>
              </a:rPr>
              <a:t>)</a:t>
            </a:r>
          </a:p>
          <a:p>
            <a:pPr marL="378013" indent="-378013">
              <a:buFont typeface="+mj-lt"/>
              <a:buAutoNum type="arabicPeriod"/>
            </a:pPr>
            <a:r>
              <a:rPr lang="el-GR" sz="1819" dirty="0">
                <a:latin typeface="Calibri" panose="020F0502020204030204" pitchFamily="34" charset="0"/>
                <a:cs typeface="Calibri" panose="020F0502020204030204" pitchFamily="34" charset="0"/>
              </a:rPr>
              <a:t>Ίνωση, κίρρωση ή/και ηπατοκυτταρικό καρκίνωμα </a:t>
            </a:r>
            <a:endParaRPr lang="en-US" sz="1819" dirty="0">
              <a:latin typeface="Calibri" panose="020F0502020204030204" pitchFamily="34" charset="0"/>
              <a:cs typeface="Calibri" panose="020F0502020204030204" pitchFamily="34" charset="0"/>
            </a:endParaRPr>
          </a:p>
        </p:txBody>
      </p:sp>
      <p:sp>
        <p:nvSpPr>
          <p:cNvPr id="3" name="Right Brace 2"/>
          <p:cNvSpPr/>
          <p:nvPr/>
        </p:nvSpPr>
        <p:spPr>
          <a:xfrm>
            <a:off x="5486295" y="3335259"/>
            <a:ext cx="402550" cy="2832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84"/>
          </a:p>
        </p:txBody>
      </p:sp>
      <p:sp>
        <p:nvSpPr>
          <p:cNvPr id="4" name="TextBox 3"/>
          <p:cNvSpPr txBox="1"/>
          <p:nvPr/>
        </p:nvSpPr>
        <p:spPr>
          <a:xfrm>
            <a:off x="5888845" y="3298731"/>
            <a:ext cx="1598499" cy="372281"/>
          </a:xfrm>
          <a:prstGeom prst="rect">
            <a:avLst/>
          </a:prstGeom>
          <a:noFill/>
        </p:spPr>
        <p:txBody>
          <a:bodyPr wrap="square" rtlCol="0">
            <a:spAutoFit/>
          </a:bodyPr>
          <a:lstStyle/>
          <a:p>
            <a:r>
              <a:rPr lang="el-GR" sz="1819" dirty="0">
                <a:cs typeface="Arial" panose="020B0604020202020204" pitchFamily="34" charset="0"/>
              </a:rPr>
              <a:t>στεάτωση</a:t>
            </a:r>
            <a:endParaRPr lang="en-US" sz="1819" dirty="0">
              <a:cs typeface="Arial" panose="020B0604020202020204" pitchFamily="34" charset="0"/>
            </a:endParaRPr>
          </a:p>
        </p:txBody>
      </p:sp>
      <p:sp>
        <p:nvSpPr>
          <p:cNvPr id="5" name="TextBox 4"/>
          <p:cNvSpPr txBox="1"/>
          <p:nvPr/>
        </p:nvSpPr>
        <p:spPr>
          <a:xfrm>
            <a:off x="47826" y="6332787"/>
            <a:ext cx="9983420" cy="270523"/>
          </a:xfrm>
          <a:prstGeom prst="rect">
            <a:avLst/>
          </a:prstGeom>
          <a:noFill/>
        </p:spPr>
        <p:txBody>
          <a:bodyPr wrap="square" rtlCol="0">
            <a:spAutoFit/>
          </a:bodyPr>
          <a:lstStyle/>
          <a:p>
            <a:r>
              <a:rPr lang="el-GR" sz="1158" i="1" dirty="0">
                <a:solidFill>
                  <a:srgbClr val="002060"/>
                </a:solidFill>
                <a:cs typeface="Arial" panose="020B0604020202020204" pitchFamily="34" charset="0"/>
              </a:rPr>
              <a:t>(Benedict M, Zhang X., World J Hepatol. 2017;9(16):715-732</a:t>
            </a:r>
            <a:r>
              <a:rPr lang="en-US" sz="1158" i="1" dirty="0">
                <a:solidFill>
                  <a:srgbClr val="002060"/>
                </a:solidFill>
                <a:cs typeface="Arial" panose="020B0604020202020204" pitchFamily="34" charset="0"/>
              </a:rPr>
              <a:t>)</a:t>
            </a:r>
          </a:p>
        </p:txBody>
      </p:sp>
      <p:sp>
        <p:nvSpPr>
          <p:cNvPr id="8" name="TextBox 7"/>
          <p:cNvSpPr txBox="1"/>
          <p:nvPr/>
        </p:nvSpPr>
        <p:spPr>
          <a:xfrm>
            <a:off x="442091" y="2274240"/>
            <a:ext cx="9194887" cy="372281"/>
          </a:xfrm>
          <a:prstGeom prst="rect">
            <a:avLst/>
          </a:prstGeom>
          <a:noFill/>
        </p:spPr>
        <p:txBody>
          <a:bodyPr wrap="square" rtlCol="0">
            <a:spAutoFit/>
          </a:bodyPr>
          <a:lstStyle/>
          <a:p>
            <a:pPr marL="236258" indent="-236258">
              <a:buFont typeface="Arial" panose="020B0604020202020204" pitchFamily="34" charset="0"/>
              <a:buChar char="•"/>
            </a:pPr>
            <a:r>
              <a:rPr lang="el-GR" sz="1819" dirty="0">
                <a:latin typeface="Calibri" panose="020F0502020204030204" pitchFamily="34" charset="0"/>
                <a:cs typeface="Calibri" panose="020F0502020204030204" pitchFamily="34" charset="0"/>
              </a:rPr>
              <a:t>Μεταβολικές διαταραχές, όπως το μεταβολικό σύνδρομο &amp; ο ΣΔΤ2 σχετίζονται με την </a:t>
            </a:r>
            <a:r>
              <a:rPr lang="en-US" sz="1819" dirty="0">
                <a:latin typeface="Calibri" panose="020F0502020204030204" pitchFamily="34" charset="0"/>
                <a:cs typeface="Calibri" panose="020F0502020204030204" pitchFamily="34" charset="0"/>
              </a:rPr>
              <a:t>NAFLD</a:t>
            </a:r>
          </a:p>
        </p:txBody>
      </p:sp>
      <p:sp>
        <p:nvSpPr>
          <p:cNvPr id="9" name="Διαφορική Διάγνωση Υπασβεστιαιμίας">
            <a:extLst>
              <a:ext uri="{FF2B5EF4-FFF2-40B4-BE49-F238E27FC236}">
                <a16:creationId xmlns:a16="http://schemas.microsoft.com/office/drawing/2014/main" id="{A7369769-B4B7-4CDC-0BFD-5E3F231ABE8D}"/>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n-US" sz="3200" dirty="0">
                <a:latin typeface="Calibri" panose="020F0502020204030204" pitchFamily="34" charset="0"/>
                <a:cs typeface="Calibri" panose="020F0502020204030204" pitchFamily="34" charset="0"/>
              </a:rPr>
              <a:t>A</a:t>
            </a:r>
            <a:r>
              <a:rPr lang="el-GR" sz="3200" dirty="0" err="1">
                <a:latin typeface="Calibri" panose="020F0502020204030204" pitchFamily="34" charset="0"/>
                <a:cs typeface="Calibri" panose="020F0502020204030204" pitchFamily="34" charset="0"/>
              </a:rPr>
              <a:t>ίτια</a:t>
            </a:r>
            <a:r>
              <a:rPr lang="el-GR"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NAFLD </a:t>
            </a:r>
            <a:r>
              <a:rPr lang="el-GR" sz="3200" dirty="0">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52971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bject 2">
            <a:extLst>
              <a:ext uri="{FF2B5EF4-FFF2-40B4-BE49-F238E27FC236}">
                <a16:creationId xmlns:a16="http://schemas.microsoft.com/office/drawing/2014/main" id="{D6E65957-1FF6-491D-DBB3-AA19BE19E566}"/>
              </a:ext>
            </a:extLst>
          </p:cNvPr>
          <p:cNvSpPr>
            <a:spLocks noChangeArrowheads="1"/>
          </p:cNvSpPr>
          <p:nvPr/>
        </p:nvSpPr>
        <p:spPr bwMode="auto">
          <a:xfrm>
            <a:off x="620713" y="0"/>
            <a:ext cx="8437562" cy="7559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75779" name="Rectangle 3">
            <a:extLst>
              <a:ext uri="{FF2B5EF4-FFF2-40B4-BE49-F238E27FC236}">
                <a16:creationId xmlns:a16="http://schemas.microsoft.com/office/drawing/2014/main" id="{E70A316B-D04B-672C-366C-BA8620434DEB}"/>
              </a:ext>
            </a:extLst>
          </p:cNvPr>
          <p:cNvSpPr>
            <a:spLocks noChangeArrowheads="1"/>
          </p:cNvSpPr>
          <p:nvPr/>
        </p:nvSpPr>
        <p:spPr bwMode="auto">
          <a:xfrm>
            <a:off x="696913" y="6904038"/>
            <a:ext cx="8305800" cy="457200"/>
          </a:xfrm>
          <a:prstGeom prst="rect">
            <a:avLst/>
          </a:prstGeom>
          <a:solidFill>
            <a:srgbClr val="00B8FF">
              <a:alpha val="23921"/>
            </a:srgbClr>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9B095D34-0736-43CF-8C24-8271542447E0}"/>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Μεταβλητές που χρησιμοποιούν οι ορολογικοί δείκτες</a:t>
            </a:r>
            <a:endParaRPr sz="320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573F8311-1859-AA0F-5906-8EF51BB95759}"/>
              </a:ext>
            </a:extLst>
          </p:cNvPr>
          <p:cNvPicPr>
            <a:picLocks noChangeAspect="1"/>
          </p:cNvPicPr>
          <p:nvPr/>
        </p:nvPicPr>
        <p:blipFill>
          <a:blip r:embed="rId3"/>
          <a:stretch>
            <a:fillRect/>
          </a:stretch>
        </p:blipFill>
        <p:spPr>
          <a:xfrm>
            <a:off x="1869423" y="1112837"/>
            <a:ext cx="6341777" cy="6446837"/>
          </a:xfrm>
          <a:prstGeom prst="rect">
            <a:avLst/>
          </a:prstGeom>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17FE-B969-3C68-08DF-8A1C7B11F0A2}"/>
            </a:ext>
          </a:extLst>
        </p:cNvPr>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47616B52-EFAC-8471-8C04-E43F68D73005}"/>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Μεταβλητές που χρησιμοποιούν οι ορολογικοί δείκτες</a:t>
            </a:r>
            <a:endParaRPr sz="3200" dirty="0">
              <a:latin typeface="Calibri" panose="020F0502020204030204" pitchFamily="34" charset="0"/>
              <a:cs typeface="Calibri" panose="020F0502020204030204" pitchFamily="34" charset="0"/>
            </a:endParaRPr>
          </a:p>
        </p:txBody>
      </p:sp>
      <p:pic>
        <p:nvPicPr>
          <p:cNvPr id="77827" name="Picture 6">
            <a:extLst>
              <a:ext uri="{FF2B5EF4-FFF2-40B4-BE49-F238E27FC236}">
                <a16:creationId xmlns:a16="http://schemas.microsoft.com/office/drawing/2014/main" id="{49D0C96B-CE36-E0A5-A5B3-F07CB6E71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858963"/>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30358454-08DB-8956-329C-8D670027F696}"/>
              </a:ext>
            </a:extLst>
          </p:cNvPr>
          <p:cNvSpPr/>
          <p:nvPr/>
        </p:nvSpPr>
        <p:spPr bwMode="auto">
          <a:xfrm>
            <a:off x="5057939" y="2123653"/>
            <a:ext cx="504056" cy="3024336"/>
          </a:xfrm>
          <a:prstGeom prst="rect">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l-GR" sz="2400" b="0" i="0" u="none" strike="noStrike" cap="none" normalizeH="0" baseline="0">
              <a:ln>
                <a:noFill/>
              </a:ln>
              <a:effectLst/>
              <a:latin typeface="Times New Roman" charset="0"/>
            </a:endParaRPr>
          </a:p>
        </p:txBody>
      </p:sp>
      <p:sp>
        <p:nvSpPr>
          <p:cNvPr id="3" name="Ορθογώνιο 2">
            <a:extLst>
              <a:ext uri="{FF2B5EF4-FFF2-40B4-BE49-F238E27FC236}">
                <a16:creationId xmlns:a16="http://schemas.microsoft.com/office/drawing/2014/main" id="{AF22435A-C0B1-1342-C923-AF67B6FF5AC7}"/>
              </a:ext>
            </a:extLst>
          </p:cNvPr>
          <p:cNvSpPr/>
          <p:nvPr/>
        </p:nvSpPr>
        <p:spPr bwMode="auto">
          <a:xfrm>
            <a:off x="5830204" y="2098970"/>
            <a:ext cx="504056" cy="3024336"/>
          </a:xfrm>
          <a:prstGeom prst="rect">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l-GR" sz="2400" b="0" i="0" u="none" strike="noStrike" cap="none" normalizeH="0" baseline="0">
              <a:ln>
                <a:noFill/>
              </a:ln>
              <a:effectLst/>
              <a:latin typeface="Times New Roman" charset="0"/>
            </a:endParaRPr>
          </a:p>
        </p:txBody>
      </p:sp>
      <p:sp>
        <p:nvSpPr>
          <p:cNvPr id="4" name="Ορθογώνιο 3">
            <a:extLst>
              <a:ext uri="{FF2B5EF4-FFF2-40B4-BE49-F238E27FC236}">
                <a16:creationId xmlns:a16="http://schemas.microsoft.com/office/drawing/2014/main" id="{6D010643-C2EE-27D4-C31D-37C978A24F16}"/>
              </a:ext>
            </a:extLst>
          </p:cNvPr>
          <p:cNvSpPr/>
          <p:nvPr/>
        </p:nvSpPr>
        <p:spPr bwMode="auto">
          <a:xfrm>
            <a:off x="7106526" y="2123653"/>
            <a:ext cx="504056" cy="3024336"/>
          </a:xfrm>
          <a:prstGeom prst="rect">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l-GR" sz="2400" b="0" i="0" u="none" strike="noStrike" cap="none" normalizeH="0" baseline="0">
              <a:ln>
                <a:noFill/>
              </a:ln>
              <a:effectLst/>
              <a:latin typeface="Times New Roman" charset="0"/>
            </a:endParaRPr>
          </a:p>
        </p:txBody>
      </p:sp>
      <p:sp>
        <p:nvSpPr>
          <p:cNvPr id="5" name="Ορθογώνιο 4">
            <a:extLst>
              <a:ext uri="{FF2B5EF4-FFF2-40B4-BE49-F238E27FC236}">
                <a16:creationId xmlns:a16="http://schemas.microsoft.com/office/drawing/2014/main" id="{D7751626-DA22-21FF-F2B3-EABDFE3A2577}"/>
              </a:ext>
            </a:extLst>
          </p:cNvPr>
          <p:cNvSpPr/>
          <p:nvPr/>
        </p:nvSpPr>
        <p:spPr bwMode="auto">
          <a:xfrm>
            <a:off x="2335270" y="2123653"/>
            <a:ext cx="504056" cy="3024336"/>
          </a:xfrm>
          <a:prstGeom prst="rect">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l-GR" sz="2400" b="0" i="0" u="none" strike="noStrike" cap="none" normalizeH="0" baseline="0">
              <a:ln>
                <a:noFill/>
              </a:ln>
              <a:effectLst/>
              <a:latin typeface="Times New Roman" charset="0"/>
            </a:endParaRPr>
          </a:p>
        </p:txBody>
      </p:sp>
    </p:spTree>
    <p:extLst>
      <p:ext uri="{BB962C8B-B14F-4D97-AF65-F5344CB8AC3E}">
        <p14:creationId xmlns:p14="http://schemas.microsoft.com/office/powerpoint/2010/main" val="330972009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71FB834C-F492-53A9-C362-3427E3753698}"/>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Ορολογικοί βιοδείκτες (</a:t>
            </a:r>
            <a:r>
              <a:rPr lang="en-US" sz="3200" dirty="0">
                <a:latin typeface="Calibri" panose="020F0502020204030204" pitchFamily="34" charset="0"/>
                <a:cs typeface="Calibri" panose="020F0502020204030204" pitchFamily="34" charset="0"/>
              </a:rPr>
              <a:t>non-patented)</a:t>
            </a:r>
            <a:r>
              <a:rPr lang="el-GR" sz="3200" dirty="0">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p:txBody>
      </p:sp>
      <p:sp>
        <p:nvSpPr>
          <p:cNvPr id="5" name="12 - Ορθογώνιο">
            <a:extLst>
              <a:ext uri="{FF2B5EF4-FFF2-40B4-BE49-F238E27FC236}">
                <a16:creationId xmlns:a16="http://schemas.microsoft.com/office/drawing/2014/main" id="{F205B8C8-6174-414B-C805-E7D27640AD10}"/>
              </a:ext>
            </a:extLst>
          </p:cNvPr>
          <p:cNvSpPr/>
          <p:nvPr/>
        </p:nvSpPr>
        <p:spPr>
          <a:xfrm>
            <a:off x="239712" y="2255837"/>
            <a:ext cx="4572000" cy="3084134"/>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l-GR" altLang="el-GR" sz="1800" b="1">
                <a:latin typeface="Calibri" panose="020F0502020204030204" pitchFamily="34" charset="0"/>
              </a:rPr>
              <a:t>Πλεονεκτήματα</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Καλή επαναληψιμότητα</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Υψηλή εφαρμοσιμότητα (95%)</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Καλά επικυρωμένες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Μπορούν να εφαρμοστούν σε επίπεδο εξωτερικό ιατρείου</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Χαμηλό κόστος και ευρέως διαθέσιμοι </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p:txBody>
      </p:sp>
      <p:sp>
        <p:nvSpPr>
          <p:cNvPr id="79878" name="Text Box 4">
            <a:extLst>
              <a:ext uri="{FF2B5EF4-FFF2-40B4-BE49-F238E27FC236}">
                <a16:creationId xmlns:a16="http://schemas.microsoft.com/office/drawing/2014/main" id="{CD65C02F-9DAA-B9B4-DB72-8A5CBDDC14B5}"/>
              </a:ext>
            </a:extLst>
          </p:cNvPr>
          <p:cNvSpPr txBox="1">
            <a:spLocks noChangeArrowheads="1"/>
          </p:cNvSpPr>
          <p:nvPr/>
        </p:nvSpPr>
        <p:spPr bwMode="auto">
          <a:xfrm>
            <a:off x="279400" y="7256463"/>
            <a:ext cx="8213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pPr>
            <a:r>
              <a:rPr lang="en-US" altLang="el-GR" sz="1400"/>
              <a:t>JHEP Reports 2020 vol. 2 j 100067 </a:t>
            </a:r>
          </a:p>
          <a:p>
            <a:pPr eaLnBrk="1">
              <a:lnSpc>
                <a:spcPct val="93000"/>
              </a:lnSpc>
              <a:buClr>
                <a:srgbClr val="000000"/>
              </a:buClr>
              <a:buSzPct val="45000"/>
            </a:pPr>
            <a:endParaRPr lang="el-GR" altLang="el-GR" sz="1400"/>
          </a:p>
        </p:txBody>
      </p:sp>
      <p:sp>
        <p:nvSpPr>
          <p:cNvPr id="11" name="12 - Ορθογώνιο">
            <a:extLst>
              <a:ext uri="{FF2B5EF4-FFF2-40B4-BE49-F238E27FC236}">
                <a16:creationId xmlns:a16="http://schemas.microsoft.com/office/drawing/2014/main" id="{7D650BA0-F887-BA19-3F2C-9E9722C10026}"/>
              </a:ext>
            </a:extLst>
          </p:cNvPr>
          <p:cNvSpPr/>
          <p:nvPr/>
        </p:nvSpPr>
        <p:spPr>
          <a:xfrm>
            <a:off x="5192712" y="2255837"/>
            <a:ext cx="4572000" cy="2751735"/>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buFont typeface="Wingdings" pitchFamily="2" charset="2"/>
              <a:buChar char="Ø"/>
            </a:pPr>
            <a:r>
              <a:rPr lang="el-GR" altLang="el-GR" sz="1800" b="1">
                <a:latin typeface="Calibri" panose="020F0502020204030204" pitchFamily="34" charset="0"/>
              </a:rPr>
              <a:t>   Μειονεκτήματα </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Δεν είναι ηπατο-ειδικοί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Η απόδοση δεν είναι τόσο καλή όσο στην ελαστογραφία (ΤΕ) και στους </a:t>
            </a:r>
            <a:r>
              <a:rPr lang="en-US" altLang="el-GR" sz="1800">
                <a:latin typeface="Calibri" panose="020F0502020204030204" pitchFamily="34" charset="0"/>
              </a:rPr>
              <a:t>patented </a:t>
            </a:r>
            <a:r>
              <a:rPr lang="el-GR" altLang="el-GR" sz="1800">
                <a:latin typeface="Calibri" panose="020F0502020204030204" pitchFamily="34" charset="0"/>
              </a:rPr>
              <a:t>δείκτες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Ψευδώς θετικά αποτελέσματα για το </a:t>
            </a:r>
            <a:r>
              <a:rPr lang="en-US" altLang="el-GR" sz="1800">
                <a:latin typeface="Calibri" panose="020F0502020204030204" pitchFamily="34" charset="0"/>
              </a:rPr>
              <a:t>FIB-4</a:t>
            </a:r>
            <a:r>
              <a:rPr lang="el-GR" altLang="el-GR" sz="1800">
                <a:latin typeface="Calibri" panose="020F0502020204030204" pitchFamily="34" charset="0"/>
              </a:rPr>
              <a:t> και το </a:t>
            </a:r>
            <a:r>
              <a:rPr lang="en-US" altLang="el-GR" sz="1800">
                <a:latin typeface="Calibri" panose="020F0502020204030204" pitchFamily="34" charset="0"/>
              </a:rPr>
              <a:t>NFS </a:t>
            </a:r>
            <a:r>
              <a:rPr lang="el-GR" altLang="el-GR" sz="1800">
                <a:latin typeface="Calibri" panose="020F0502020204030204" pitchFamily="34" charset="0"/>
              </a:rPr>
              <a:t>σε ηλικίες &gt;65 ετών </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p:txBody>
      </p:sp>
      <p:sp>
        <p:nvSpPr>
          <p:cNvPr id="79882" name="Rectangle 11">
            <a:extLst>
              <a:ext uri="{FF2B5EF4-FFF2-40B4-BE49-F238E27FC236}">
                <a16:creationId xmlns:a16="http://schemas.microsoft.com/office/drawing/2014/main" id="{BC184BBF-9E07-F43A-B002-2715EB81667F}"/>
              </a:ext>
            </a:extLst>
          </p:cNvPr>
          <p:cNvSpPr>
            <a:spLocks noChangeArrowheads="1"/>
          </p:cNvSpPr>
          <p:nvPr/>
        </p:nvSpPr>
        <p:spPr bwMode="auto">
          <a:xfrm>
            <a:off x="2601913" y="5684838"/>
            <a:ext cx="503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l-GR" sz="1800">
                <a:latin typeface="Calibri" panose="020F0502020204030204" pitchFamily="34" charset="0"/>
              </a:rPr>
              <a:t>Indeterminate “grey zone” scores in 30-50%</a:t>
            </a:r>
            <a:r>
              <a:rPr lang="el-GR" altLang="el-GR" sz="1800">
                <a:latin typeface="Calibri" panose="020F0502020204030204" pitchFamily="34" charset="0"/>
              </a:rPr>
              <a:t> </a:t>
            </a:r>
            <a:r>
              <a:rPr lang="en-US" altLang="el-GR" sz="1800">
                <a:latin typeface="Calibri" panose="020F0502020204030204" pitchFamily="34" charset="0"/>
              </a:rPr>
              <a:t>of scores for simple</a:t>
            </a:r>
            <a:r>
              <a:rPr lang="el-GR" altLang="el-GR" sz="1800">
                <a:latin typeface="Calibri" panose="020F0502020204030204" pitchFamily="34" charset="0"/>
              </a:rPr>
              <a:t> </a:t>
            </a:r>
            <a:r>
              <a:rPr lang="en-US" altLang="el-GR" sz="1800">
                <a:latin typeface="Calibri" panose="020F0502020204030204" pitchFamily="34" charset="0"/>
              </a:rPr>
              <a:t>markers (FIB-4</a:t>
            </a:r>
            <a:r>
              <a:rPr lang="el-GR" altLang="el-GR" sz="1800">
                <a:latin typeface="Calibri" panose="020F0502020204030204" pitchFamily="34" charset="0"/>
              </a:rPr>
              <a:t>,</a:t>
            </a:r>
            <a:r>
              <a:rPr lang="en-US" altLang="el-GR" sz="1800">
                <a:latin typeface="Calibri" panose="020F0502020204030204" pitchFamily="34" charset="0"/>
              </a:rPr>
              <a:t>NFS, APRI)</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A7D359B6-7BF2-181D-E484-ABB15D16AEC1}"/>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Ορολογικοί βιοδείκτες </a:t>
            </a:r>
            <a:r>
              <a:rPr lang="en-US" sz="3200" dirty="0">
                <a:latin typeface="Calibri" panose="020F0502020204030204" pitchFamily="34" charset="0"/>
                <a:cs typeface="Calibri" panose="020F0502020204030204" pitchFamily="34" charset="0"/>
              </a:rPr>
              <a:t>(patented)</a:t>
            </a:r>
            <a:r>
              <a:rPr lang="el-GR" sz="3200" dirty="0">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p:txBody>
      </p:sp>
      <p:sp>
        <p:nvSpPr>
          <p:cNvPr id="5" name="12 - Ορθογώνιο">
            <a:extLst>
              <a:ext uri="{FF2B5EF4-FFF2-40B4-BE49-F238E27FC236}">
                <a16:creationId xmlns:a16="http://schemas.microsoft.com/office/drawing/2014/main" id="{641D5625-DB0A-DF78-2DCA-BE03D6AB0913}"/>
              </a:ext>
            </a:extLst>
          </p:cNvPr>
          <p:cNvSpPr/>
          <p:nvPr/>
        </p:nvSpPr>
        <p:spPr>
          <a:xfrm>
            <a:off x="239712" y="2255837"/>
            <a:ext cx="4572000" cy="3084134"/>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1800" b="1">
                <a:latin typeface="Calibri" panose="020F0502020204030204" pitchFamily="34" charset="0"/>
              </a:rPr>
              <a:t>  Πλεονεκτήματα</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Καλή επαναληψιμότητα</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Δυνατότητα εφαρμογής (95%)</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Καλά επικυρωμένες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Μπορούν να εφαρμοστούν σε επίπεδο εξωτερικό ιατρείου</a:t>
            </a:r>
          </a:p>
          <a:p>
            <a:pPr eaLnBrk="1" hangingPunct="1">
              <a:lnSpc>
                <a:spcPct val="120000"/>
              </a:lnSpc>
              <a:buClr>
                <a:srgbClr val="FF6600"/>
              </a:buClr>
            </a:pPr>
            <a:r>
              <a:rPr lang="el-GR" altLang="el-GR" sz="1800">
                <a:latin typeface="Calibri" panose="020F0502020204030204" pitchFamily="34" charset="0"/>
              </a:rPr>
              <a:t> </a:t>
            </a:r>
          </a:p>
          <a:p>
            <a:pPr eaLnBrk="1" hangingPunct="1">
              <a:lnSpc>
                <a:spcPct val="120000"/>
              </a:lnSpc>
              <a:buClr>
                <a:srgbClr val="FF6600"/>
              </a:buClr>
            </a:pPr>
            <a:endParaRPr lang="el-GR" altLang="el-GR" sz="1800">
              <a:latin typeface="Calibri" panose="020F0502020204030204" pitchFamily="34" charset="0"/>
            </a:endParaRPr>
          </a:p>
        </p:txBody>
      </p:sp>
      <p:sp>
        <p:nvSpPr>
          <p:cNvPr id="11" name="12 - Ορθογώνιο">
            <a:extLst>
              <a:ext uri="{FF2B5EF4-FFF2-40B4-BE49-F238E27FC236}">
                <a16:creationId xmlns:a16="http://schemas.microsoft.com/office/drawing/2014/main" id="{9857D5B8-9904-781A-EF6E-38347F356808}"/>
              </a:ext>
            </a:extLst>
          </p:cNvPr>
          <p:cNvSpPr/>
          <p:nvPr/>
        </p:nvSpPr>
        <p:spPr>
          <a:xfrm>
            <a:off x="5192712" y="2255837"/>
            <a:ext cx="4572000" cy="3416533"/>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1800" b="1">
                <a:latin typeface="Calibri" panose="020F0502020204030204" pitchFamily="34" charset="0"/>
              </a:rPr>
              <a:t> Μειονεκτήματα </a:t>
            </a:r>
          </a:p>
          <a:p>
            <a:pPr eaLnBrk="1" hangingPunct="1">
              <a:lnSpc>
                <a:spcPct val="120000"/>
              </a:lnSpc>
              <a:buClr>
                <a:srgbClr val="FF6600"/>
              </a:buClr>
              <a:buFont typeface="Wingdings" pitchFamily="2" charset="2"/>
              <a:buChar char="Ø"/>
            </a:pPr>
            <a:endParaRPr lang="el-GR"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Κόστος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Δεν είναι ηπατο-ειδικοί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Η απόδοση δεν είναι τόσο καλή όσο η ΤΕ ειδικά για την κίρρωση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Ψευδώς θετικά αποτελέσματα σε περιπτώσεις εξωηπατικών φλεγμονωδών νοσημάτων, θρομοβοκυττοπενία, και άλλων ( π.χ. αιμόλυση, σύνδρομο </a:t>
            </a:r>
            <a:r>
              <a:rPr lang="en-US" altLang="el-GR" sz="1800">
                <a:latin typeface="Calibri" panose="020F0502020204030204" pitchFamily="34" charset="0"/>
              </a:rPr>
              <a:t>Gilbert)</a:t>
            </a:r>
            <a:endParaRPr lang="el-GR" altLang="el-GR" sz="1800">
              <a:latin typeface="Calibri" panose="020F0502020204030204" pitchFamily="34" charset="0"/>
            </a:endParaRPr>
          </a:p>
        </p:txBody>
      </p:sp>
      <p:sp>
        <p:nvSpPr>
          <p:cNvPr id="81929" name="Text Box 4">
            <a:extLst>
              <a:ext uri="{FF2B5EF4-FFF2-40B4-BE49-F238E27FC236}">
                <a16:creationId xmlns:a16="http://schemas.microsoft.com/office/drawing/2014/main" id="{FC56B799-4DA2-6571-B154-5DC5BD62BAA1}"/>
              </a:ext>
            </a:extLst>
          </p:cNvPr>
          <p:cNvSpPr txBox="1">
            <a:spLocks noChangeArrowheads="1"/>
          </p:cNvSpPr>
          <p:nvPr/>
        </p:nvSpPr>
        <p:spPr bwMode="auto">
          <a:xfrm>
            <a:off x="0" y="7307263"/>
            <a:ext cx="82137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pPr>
            <a:r>
              <a:rPr lang="en-US" altLang="el-GR" sz="1400"/>
              <a:t>JHEP Reports 2020 vol. 2 j 100067 </a:t>
            </a:r>
          </a:p>
          <a:p>
            <a:pPr eaLnBrk="1">
              <a:lnSpc>
                <a:spcPct val="93000"/>
              </a:lnSpc>
              <a:buClr>
                <a:srgbClr val="000000"/>
              </a:buClr>
              <a:buSzPct val="45000"/>
            </a:pPr>
            <a:endParaRPr lang="el-GR" altLang="el-GR" sz="1400"/>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03BA97FE-E892-5E16-AAA7-87A764B9B7DC}"/>
              </a:ext>
            </a:extLst>
          </p:cNvPr>
          <p:cNvSpPr/>
          <p:nvPr/>
        </p:nvSpPr>
        <p:spPr>
          <a:xfrm>
            <a:off x="1230312" y="2746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p>
          <a:p>
            <a:pPr hangingPunct="0">
              <a:lnSpc>
                <a:spcPct val="93000"/>
              </a:lnSpc>
              <a:buClr>
                <a:srgbClr val="000000"/>
              </a:buClr>
              <a:buSzPct val="45000"/>
              <a:defRPr/>
            </a:pPr>
            <a:endParaRPr lang="en-US" sz="2800" spc="-6" dirty="0"/>
          </a:p>
        </p:txBody>
      </p:sp>
      <p:sp>
        <p:nvSpPr>
          <p:cNvPr id="83971" name="TextBox 8">
            <a:extLst>
              <a:ext uri="{FF2B5EF4-FFF2-40B4-BE49-F238E27FC236}">
                <a16:creationId xmlns:a16="http://schemas.microsoft.com/office/drawing/2014/main" id="{13D6CFFE-FBEE-3E43-65BB-C7814FD89222}"/>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83972" name="object 4">
            <a:extLst>
              <a:ext uri="{FF2B5EF4-FFF2-40B4-BE49-F238E27FC236}">
                <a16:creationId xmlns:a16="http://schemas.microsoft.com/office/drawing/2014/main" id="{0989D595-D4CA-13F5-E53B-3BE0779FE1FA}"/>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83973" name="Picture 9">
            <a:extLst>
              <a:ext uri="{FF2B5EF4-FFF2-40B4-BE49-F238E27FC236}">
                <a16:creationId xmlns:a16="http://schemas.microsoft.com/office/drawing/2014/main" id="{4FD22538-04B4-0DEF-7BE7-3B9B4F3B8C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4313" y="7223125"/>
            <a:ext cx="3516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7FAAD49-9E4B-1F39-0403-026C913193D4}"/>
              </a:ext>
            </a:extLst>
          </p:cNvPr>
          <p:cNvSpPr txBox="1">
            <a:spLocks noChangeArrowheads="1"/>
          </p:cNvSpPr>
          <p:nvPr/>
        </p:nvSpPr>
        <p:spPr bwMode="auto">
          <a:xfrm>
            <a:off x="849313" y="1493838"/>
            <a:ext cx="6303962" cy="1009650"/>
          </a:xfrm>
          <a:prstGeom prst="rect">
            <a:avLst/>
          </a:prstGeom>
          <a:noFill/>
          <a:ln w="9525">
            <a:noFill/>
            <a:miter lim="800000"/>
            <a:headEnd/>
            <a:tailEnd/>
          </a:ln>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defTabSz="914400" eaLnBrk="1" hangingPunct="1"/>
            <a:r>
              <a:rPr lang="en-GB" altLang="el-GR">
                <a:solidFill>
                  <a:schemeClr val="tx2"/>
                </a:solidFill>
                <a:effectLst>
                  <a:outerShdw blurRad="38100" dist="38100" dir="2700000" algn="tl">
                    <a:srgbClr val="C0C0C0"/>
                  </a:outerShdw>
                </a:effectLst>
              </a:rPr>
              <a:t>ELF</a:t>
            </a:r>
            <a:r>
              <a:rPr lang="en-GB" altLang="el-GR" baseline="30000">
                <a:solidFill>
                  <a:schemeClr val="tx2"/>
                </a:solidFill>
                <a:effectLst>
                  <a:outerShdw blurRad="38100" dist="38100" dir="2700000" algn="tl">
                    <a:srgbClr val="C0C0C0"/>
                  </a:outerShdw>
                </a:effectLst>
              </a:rPr>
              <a:t>™ </a:t>
            </a:r>
            <a:r>
              <a:rPr lang="en-GB" altLang="el-GR">
                <a:solidFill>
                  <a:schemeClr val="tx2"/>
                </a:solidFill>
                <a:effectLst>
                  <a:outerShdw blurRad="38100" dist="38100" dir="2700000" algn="tl">
                    <a:srgbClr val="C0C0C0"/>
                  </a:outerShdw>
                </a:effectLst>
              </a:rPr>
              <a:t>Component Assays </a:t>
            </a:r>
            <a:endParaRPr lang="en-US" altLang="el-GR">
              <a:solidFill>
                <a:schemeClr val="tx2"/>
              </a:solidFill>
              <a:effectLst>
                <a:outerShdw blurRad="38100" dist="38100" dir="2700000" algn="tl">
                  <a:srgbClr val="C0C0C0"/>
                </a:outerShdw>
              </a:effectLst>
            </a:endParaRPr>
          </a:p>
        </p:txBody>
      </p:sp>
      <p:grpSp>
        <p:nvGrpSpPr>
          <p:cNvPr id="83975" name="Group 12">
            <a:extLst>
              <a:ext uri="{FF2B5EF4-FFF2-40B4-BE49-F238E27FC236}">
                <a16:creationId xmlns:a16="http://schemas.microsoft.com/office/drawing/2014/main" id="{46DF39D9-8C3E-5FE8-8EB7-B4ADC275F1A5}"/>
              </a:ext>
            </a:extLst>
          </p:cNvPr>
          <p:cNvGrpSpPr>
            <a:grpSpLocks/>
          </p:cNvGrpSpPr>
          <p:nvPr/>
        </p:nvGrpSpPr>
        <p:grpSpPr bwMode="auto">
          <a:xfrm>
            <a:off x="495300" y="2447925"/>
            <a:ext cx="2935288" cy="2046288"/>
            <a:chOff x="181" y="1004"/>
            <a:chExt cx="1849" cy="1289"/>
          </a:xfrm>
        </p:grpSpPr>
        <p:sp>
          <p:nvSpPr>
            <p:cNvPr id="83997" name="Rectangle 13">
              <a:extLst>
                <a:ext uri="{FF2B5EF4-FFF2-40B4-BE49-F238E27FC236}">
                  <a16:creationId xmlns:a16="http://schemas.microsoft.com/office/drawing/2014/main" id="{D57F265B-49F0-89AC-127D-D5DADC69BAAC}"/>
                </a:ext>
              </a:extLst>
            </p:cNvPr>
            <p:cNvSpPr>
              <a:spLocks noChangeArrowheads="1"/>
            </p:cNvSpPr>
            <p:nvPr/>
          </p:nvSpPr>
          <p:spPr bwMode="auto">
            <a:xfrm>
              <a:off x="181" y="1004"/>
              <a:ext cx="1849" cy="12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l-GR" sz="1800">
                  <a:solidFill>
                    <a:schemeClr val="bg1"/>
                  </a:solidFill>
                  <a:latin typeface="Garamond" panose="02020404030301010803" pitchFamily="18" charset="0"/>
                  <a:cs typeface="Times New Roman" panose="02020603050405020304" pitchFamily="18" charset="0"/>
                </a:rPr>
                <a:t>Pic of</a:t>
              </a:r>
              <a:br>
                <a:rPr lang="en-GB" altLang="el-GR" sz="1800">
                  <a:solidFill>
                    <a:schemeClr val="bg1"/>
                  </a:solidFill>
                  <a:latin typeface="Garamond" panose="02020404030301010803" pitchFamily="18" charset="0"/>
                  <a:cs typeface="Times New Roman" panose="02020603050405020304" pitchFamily="18" charset="0"/>
                </a:rPr>
              </a:br>
              <a:r>
                <a:rPr lang="en-GB" altLang="el-GR" sz="1800">
                  <a:solidFill>
                    <a:schemeClr val="bg1"/>
                  </a:solidFill>
                  <a:latin typeface="Garamond" panose="02020404030301010803" pitchFamily="18" charset="0"/>
                  <a:cs typeface="Times New Roman" panose="02020603050405020304" pitchFamily="18" charset="0"/>
                </a:rPr>
                <a:t>HA</a:t>
              </a:r>
            </a:p>
          </p:txBody>
        </p:sp>
        <p:pic>
          <p:nvPicPr>
            <p:cNvPr id="83998" name="Picture 14" descr="HA">
              <a:extLst>
                <a:ext uri="{FF2B5EF4-FFF2-40B4-BE49-F238E27FC236}">
                  <a16:creationId xmlns:a16="http://schemas.microsoft.com/office/drawing/2014/main" id="{175F4D49-CC26-99E7-BBA9-D85148940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6" t="1144" r="1120" b="1718"/>
            <a:stretch>
              <a:fillRect/>
            </a:stretch>
          </p:blipFill>
          <p:spPr bwMode="auto">
            <a:xfrm>
              <a:off x="216" y="1074"/>
              <a:ext cx="1780"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6" name="Group 15">
            <a:extLst>
              <a:ext uri="{FF2B5EF4-FFF2-40B4-BE49-F238E27FC236}">
                <a16:creationId xmlns:a16="http://schemas.microsoft.com/office/drawing/2014/main" id="{3006AB94-82ED-B0E6-1B70-76988172BB64}"/>
              </a:ext>
            </a:extLst>
          </p:cNvPr>
          <p:cNvGrpSpPr>
            <a:grpSpLocks/>
          </p:cNvGrpSpPr>
          <p:nvPr/>
        </p:nvGrpSpPr>
        <p:grpSpPr bwMode="auto">
          <a:xfrm>
            <a:off x="3463925" y="2447925"/>
            <a:ext cx="2930525" cy="2046288"/>
            <a:chOff x="2051" y="1004"/>
            <a:chExt cx="1846" cy="1289"/>
          </a:xfrm>
        </p:grpSpPr>
        <p:sp>
          <p:nvSpPr>
            <p:cNvPr id="83995" name="Rectangle 16">
              <a:extLst>
                <a:ext uri="{FF2B5EF4-FFF2-40B4-BE49-F238E27FC236}">
                  <a16:creationId xmlns:a16="http://schemas.microsoft.com/office/drawing/2014/main" id="{A21A03A3-B0A1-825A-43D5-713602EE990D}"/>
                </a:ext>
              </a:extLst>
            </p:cNvPr>
            <p:cNvSpPr>
              <a:spLocks noChangeArrowheads="1"/>
            </p:cNvSpPr>
            <p:nvPr/>
          </p:nvSpPr>
          <p:spPr bwMode="auto">
            <a:xfrm>
              <a:off x="2051" y="1004"/>
              <a:ext cx="1846" cy="12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l-GR" sz="1800">
                  <a:solidFill>
                    <a:schemeClr val="bg1"/>
                  </a:solidFill>
                  <a:latin typeface="Garamond" panose="02020404030301010803" pitchFamily="18" charset="0"/>
                  <a:cs typeface="Times New Roman" panose="02020603050405020304" pitchFamily="18" charset="0"/>
                </a:rPr>
                <a:t>Pic of</a:t>
              </a:r>
              <a:br>
                <a:rPr lang="en-GB" altLang="el-GR" sz="1800">
                  <a:solidFill>
                    <a:schemeClr val="bg1"/>
                  </a:solidFill>
                  <a:latin typeface="Garamond" panose="02020404030301010803" pitchFamily="18" charset="0"/>
                  <a:cs typeface="Times New Roman" panose="02020603050405020304" pitchFamily="18" charset="0"/>
                </a:rPr>
              </a:br>
              <a:r>
                <a:rPr lang="en-GB" altLang="el-GR" sz="1800">
                  <a:solidFill>
                    <a:schemeClr val="bg1"/>
                  </a:solidFill>
                  <a:latin typeface="Garamond" panose="02020404030301010803" pitchFamily="18" charset="0"/>
                  <a:cs typeface="Times New Roman" panose="02020603050405020304" pitchFamily="18" charset="0"/>
                </a:rPr>
                <a:t>PIIINP</a:t>
              </a:r>
            </a:p>
          </p:txBody>
        </p:sp>
        <p:pic>
          <p:nvPicPr>
            <p:cNvPr id="83996" name="Picture 17" descr="PIINP">
              <a:extLst>
                <a:ext uri="{FF2B5EF4-FFF2-40B4-BE49-F238E27FC236}">
                  <a16:creationId xmlns:a16="http://schemas.microsoft.com/office/drawing/2014/main" id="{EA626338-C461-D804-F28F-BD22C5D4C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1"/>
            <a:stretch>
              <a:fillRect/>
            </a:stretch>
          </p:blipFill>
          <p:spPr bwMode="auto">
            <a:xfrm>
              <a:off x="2087" y="1109"/>
              <a:ext cx="1775"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7" name="Group 18">
            <a:extLst>
              <a:ext uri="{FF2B5EF4-FFF2-40B4-BE49-F238E27FC236}">
                <a16:creationId xmlns:a16="http://schemas.microsoft.com/office/drawing/2014/main" id="{4753F11C-B2E6-8140-DBCE-B699A5FADF65}"/>
              </a:ext>
            </a:extLst>
          </p:cNvPr>
          <p:cNvGrpSpPr>
            <a:grpSpLocks/>
          </p:cNvGrpSpPr>
          <p:nvPr/>
        </p:nvGrpSpPr>
        <p:grpSpPr bwMode="auto">
          <a:xfrm>
            <a:off x="6427788" y="2446338"/>
            <a:ext cx="2924175" cy="2046287"/>
            <a:chOff x="3918" y="1003"/>
            <a:chExt cx="1842" cy="1289"/>
          </a:xfrm>
        </p:grpSpPr>
        <p:sp>
          <p:nvSpPr>
            <p:cNvPr id="83993" name="Rectangle 19">
              <a:extLst>
                <a:ext uri="{FF2B5EF4-FFF2-40B4-BE49-F238E27FC236}">
                  <a16:creationId xmlns:a16="http://schemas.microsoft.com/office/drawing/2014/main" id="{02C3E789-F9E3-9774-0139-6EE147F7B2D9}"/>
                </a:ext>
              </a:extLst>
            </p:cNvPr>
            <p:cNvSpPr>
              <a:spLocks noChangeArrowheads="1"/>
            </p:cNvSpPr>
            <p:nvPr/>
          </p:nvSpPr>
          <p:spPr bwMode="auto">
            <a:xfrm>
              <a:off x="3918" y="1003"/>
              <a:ext cx="1842" cy="12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GB" altLang="el-GR" sz="1800">
                  <a:solidFill>
                    <a:schemeClr val="bg1"/>
                  </a:solidFill>
                  <a:latin typeface="Garamond" panose="02020404030301010803" pitchFamily="18" charset="0"/>
                  <a:cs typeface="Times New Roman" panose="02020603050405020304" pitchFamily="18" charset="0"/>
                </a:rPr>
                <a:t>Pic of</a:t>
              </a:r>
              <a:br>
                <a:rPr lang="en-GB" altLang="el-GR" sz="1800">
                  <a:solidFill>
                    <a:schemeClr val="bg1"/>
                  </a:solidFill>
                  <a:latin typeface="Garamond" panose="02020404030301010803" pitchFamily="18" charset="0"/>
                  <a:cs typeface="Times New Roman" panose="02020603050405020304" pitchFamily="18" charset="0"/>
                </a:rPr>
              </a:br>
              <a:r>
                <a:rPr lang="en-GB" altLang="el-GR" sz="1800">
                  <a:solidFill>
                    <a:schemeClr val="bg1"/>
                  </a:solidFill>
                  <a:latin typeface="Garamond" panose="02020404030301010803" pitchFamily="18" charset="0"/>
                  <a:cs typeface="Times New Roman" panose="02020603050405020304" pitchFamily="18" charset="0"/>
                </a:rPr>
                <a:t>TIMP-1</a:t>
              </a:r>
              <a:endParaRPr lang="en-GB" altLang="el-GR" sz="1800">
                <a:latin typeface="Garamond" panose="02020404030301010803" pitchFamily="18" charset="0"/>
                <a:cs typeface="Times New Roman" panose="02020603050405020304" pitchFamily="18" charset="0"/>
              </a:endParaRPr>
            </a:p>
          </p:txBody>
        </p:sp>
        <p:pic>
          <p:nvPicPr>
            <p:cNvPr id="83994" name="Picture 20" descr="TIMP-1">
              <a:extLst>
                <a:ext uri="{FF2B5EF4-FFF2-40B4-BE49-F238E27FC236}">
                  <a16:creationId xmlns:a16="http://schemas.microsoft.com/office/drawing/2014/main" id="{A9E33A23-5CBE-D4BE-D9AC-70AE169487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3" y="1033"/>
              <a:ext cx="973"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21">
            <a:extLst>
              <a:ext uri="{FF2B5EF4-FFF2-40B4-BE49-F238E27FC236}">
                <a16:creationId xmlns:a16="http://schemas.microsoft.com/office/drawing/2014/main" id="{6F2D2E9A-00D3-3E80-25D5-2FE08BF0B59C}"/>
              </a:ext>
            </a:extLst>
          </p:cNvPr>
          <p:cNvSpPr>
            <a:spLocks noChangeArrowheads="1"/>
          </p:cNvSpPr>
          <p:nvPr/>
        </p:nvSpPr>
        <p:spPr bwMode="auto">
          <a:xfrm>
            <a:off x="495300" y="6324600"/>
            <a:ext cx="8856663" cy="812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GB" altLang="el-GR" sz="2000">
                <a:solidFill>
                  <a:srgbClr val="FFFFFF"/>
                </a:solidFill>
                <a:latin typeface="Garamond" panose="02020404030301010803" pitchFamily="18" charset="0"/>
                <a:cs typeface="Times New Roman" panose="02020603050405020304" pitchFamily="18" charset="0"/>
              </a:rPr>
              <a:t>ELF score = Constant + a ln (C</a:t>
            </a:r>
            <a:r>
              <a:rPr lang="en-GB" altLang="el-GR" sz="2000" baseline="-25000">
                <a:solidFill>
                  <a:srgbClr val="FFFFFF"/>
                </a:solidFill>
                <a:latin typeface="Garamond" panose="02020404030301010803" pitchFamily="18" charset="0"/>
                <a:cs typeface="Times New Roman" panose="02020603050405020304" pitchFamily="18" charset="0"/>
              </a:rPr>
              <a:t>HA</a:t>
            </a:r>
            <a:r>
              <a:rPr lang="en-GB" altLang="el-GR" sz="2000">
                <a:solidFill>
                  <a:srgbClr val="FFFFFF"/>
                </a:solidFill>
                <a:latin typeface="Garamond" panose="02020404030301010803" pitchFamily="18" charset="0"/>
                <a:cs typeface="Times New Roman" panose="02020603050405020304" pitchFamily="18" charset="0"/>
              </a:rPr>
              <a:t>) + b ln(C</a:t>
            </a:r>
            <a:r>
              <a:rPr lang="en-GB" altLang="el-GR" sz="2000" baseline="-25000">
                <a:solidFill>
                  <a:srgbClr val="FFFFFF"/>
                </a:solidFill>
                <a:latin typeface="Garamond" panose="02020404030301010803" pitchFamily="18" charset="0"/>
                <a:cs typeface="Times New Roman" panose="02020603050405020304" pitchFamily="18" charset="0"/>
              </a:rPr>
              <a:t>P3NP</a:t>
            </a:r>
            <a:r>
              <a:rPr lang="en-GB" altLang="el-GR" sz="2000">
                <a:solidFill>
                  <a:srgbClr val="FFFFFF"/>
                </a:solidFill>
                <a:latin typeface="Garamond" panose="02020404030301010803" pitchFamily="18" charset="0"/>
                <a:cs typeface="Times New Roman" panose="02020603050405020304" pitchFamily="18" charset="0"/>
              </a:rPr>
              <a:t>) + c ln(C </a:t>
            </a:r>
            <a:r>
              <a:rPr lang="en-GB" altLang="el-GR" sz="2000" baseline="-25000">
                <a:solidFill>
                  <a:srgbClr val="FFFFFF"/>
                </a:solidFill>
                <a:latin typeface="Garamond" panose="02020404030301010803" pitchFamily="18" charset="0"/>
                <a:cs typeface="Times New Roman" panose="02020603050405020304" pitchFamily="18" charset="0"/>
              </a:rPr>
              <a:t>TIMP1</a:t>
            </a:r>
            <a:r>
              <a:rPr lang="en-GB" altLang="el-GR" sz="2000">
                <a:solidFill>
                  <a:srgbClr val="FFFFFF"/>
                </a:solidFill>
                <a:latin typeface="Garamond" panose="02020404030301010803" pitchFamily="18" charset="0"/>
                <a:cs typeface="Times New Roman" panose="02020603050405020304" pitchFamily="18" charset="0"/>
              </a:rPr>
              <a:t>) </a:t>
            </a:r>
          </a:p>
        </p:txBody>
      </p:sp>
      <p:grpSp>
        <p:nvGrpSpPr>
          <p:cNvPr id="83979" name="Group 22">
            <a:extLst>
              <a:ext uri="{FF2B5EF4-FFF2-40B4-BE49-F238E27FC236}">
                <a16:creationId xmlns:a16="http://schemas.microsoft.com/office/drawing/2014/main" id="{F7273ADD-232C-B977-6738-A19E973860E4}"/>
              </a:ext>
            </a:extLst>
          </p:cNvPr>
          <p:cNvGrpSpPr>
            <a:grpSpLocks/>
          </p:cNvGrpSpPr>
          <p:nvPr/>
        </p:nvGrpSpPr>
        <p:grpSpPr bwMode="auto">
          <a:xfrm>
            <a:off x="2347913" y="5502275"/>
            <a:ext cx="5153025" cy="682625"/>
            <a:chOff x="1481" y="2944"/>
            <a:chExt cx="3246" cy="430"/>
          </a:xfrm>
        </p:grpSpPr>
        <p:sp>
          <p:nvSpPr>
            <p:cNvPr id="83990" name="Line 23">
              <a:extLst>
                <a:ext uri="{FF2B5EF4-FFF2-40B4-BE49-F238E27FC236}">
                  <a16:creationId xmlns:a16="http://schemas.microsoft.com/office/drawing/2014/main" id="{95AC324E-196A-71B0-D44E-C2F9DC4F4B76}"/>
                </a:ext>
              </a:extLst>
            </p:cNvPr>
            <p:cNvSpPr>
              <a:spLocks noChangeShapeType="1"/>
            </p:cNvSpPr>
            <p:nvPr/>
          </p:nvSpPr>
          <p:spPr bwMode="auto">
            <a:xfrm>
              <a:off x="1481" y="2981"/>
              <a:ext cx="466" cy="3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l-GR"/>
            </a:p>
          </p:txBody>
        </p:sp>
        <p:sp>
          <p:nvSpPr>
            <p:cNvPr id="83991" name="Line 24">
              <a:extLst>
                <a:ext uri="{FF2B5EF4-FFF2-40B4-BE49-F238E27FC236}">
                  <a16:creationId xmlns:a16="http://schemas.microsoft.com/office/drawing/2014/main" id="{BD7BB03B-ED6F-B9EF-A7C4-055A6ACA4B9B}"/>
                </a:ext>
              </a:extLst>
            </p:cNvPr>
            <p:cNvSpPr>
              <a:spLocks noChangeShapeType="1"/>
            </p:cNvSpPr>
            <p:nvPr/>
          </p:nvSpPr>
          <p:spPr bwMode="auto">
            <a:xfrm>
              <a:off x="3090" y="2953"/>
              <a:ext cx="0" cy="3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l-GR"/>
            </a:p>
          </p:txBody>
        </p:sp>
        <p:sp>
          <p:nvSpPr>
            <p:cNvPr id="83992" name="Line 25">
              <a:extLst>
                <a:ext uri="{FF2B5EF4-FFF2-40B4-BE49-F238E27FC236}">
                  <a16:creationId xmlns:a16="http://schemas.microsoft.com/office/drawing/2014/main" id="{7C66B06A-A5AA-16C7-9460-DA254FD2B413}"/>
                </a:ext>
              </a:extLst>
            </p:cNvPr>
            <p:cNvSpPr>
              <a:spLocks noChangeShapeType="1"/>
            </p:cNvSpPr>
            <p:nvPr/>
          </p:nvSpPr>
          <p:spPr bwMode="auto">
            <a:xfrm flipH="1">
              <a:off x="4233" y="2944"/>
              <a:ext cx="494" cy="43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l-GR"/>
            </a:p>
          </p:txBody>
        </p:sp>
      </p:grpSp>
      <p:sp>
        <p:nvSpPr>
          <p:cNvPr id="23" name="Rectangle 26">
            <a:extLst>
              <a:ext uri="{FF2B5EF4-FFF2-40B4-BE49-F238E27FC236}">
                <a16:creationId xmlns:a16="http://schemas.microsoft.com/office/drawing/2014/main" id="{3ECBF2FC-B06B-FCEE-3E36-9876835BB61E}"/>
              </a:ext>
            </a:extLst>
          </p:cNvPr>
          <p:cNvSpPr>
            <a:spLocks noChangeArrowheads="1"/>
          </p:cNvSpPr>
          <p:nvPr/>
        </p:nvSpPr>
        <p:spPr bwMode="auto">
          <a:xfrm>
            <a:off x="495300" y="6315075"/>
            <a:ext cx="8856663" cy="812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l-GR" sz="2000">
                <a:latin typeface="Garamond" panose="02020404030301010803" pitchFamily="18" charset="0"/>
              </a:rPr>
              <a:t>Assay run using single blood sample as an automated IA</a:t>
            </a:r>
          </a:p>
        </p:txBody>
      </p:sp>
      <p:grpSp>
        <p:nvGrpSpPr>
          <p:cNvPr id="83981" name="Group 3">
            <a:extLst>
              <a:ext uri="{FF2B5EF4-FFF2-40B4-BE49-F238E27FC236}">
                <a16:creationId xmlns:a16="http://schemas.microsoft.com/office/drawing/2014/main" id="{FE1C06BD-8663-AC96-8B99-4ECE7C24ED4E}"/>
              </a:ext>
            </a:extLst>
          </p:cNvPr>
          <p:cNvGrpSpPr>
            <a:grpSpLocks/>
          </p:cNvGrpSpPr>
          <p:nvPr/>
        </p:nvGrpSpPr>
        <p:grpSpPr bwMode="auto">
          <a:xfrm>
            <a:off x="495300" y="4537075"/>
            <a:ext cx="2935288" cy="1036638"/>
            <a:chOff x="185" y="2981"/>
            <a:chExt cx="1845" cy="319"/>
          </a:xfrm>
        </p:grpSpPr>
        <p:sp>
          <p:nvSpPr>
            <p:cNvPr id="83988" name="Rectangle 4">
              <a:extLst>
                <a:ext uri="{FF2B5EF4-FFF2-40B4-BE49-F238E27FC236}">
                  <a16:creationId xmlns:a16="http://schemas.microsoft.com/office/drawing/2014/main" id="{A2E92AE5-7219-861D-C1A8-BA82A46CCA4D}"/>
                </a:ext>
              </a:extLst>
            </p:cNvPr>
            <p:cNvSpPr>
              <a:spLocks noChangeArrowheads="1"/>
            </p:cNvSpPr>
            <p:nvPr/>
          </p:nvSpPr>
          <p:spPr bwMode="auto">
            <a:xfrm>
              <a:off x="185" y="2981"/>
              <a:ext cx="1845" cy="3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l-GR" sz="1800">
                  <a:latin typeface="Garamond" panose="02020404030301010803" pitchFamily="18" charset="0"/>
                  <a:cs typeface="Times New Roman" panose="02020603050405020304" pitchFamily="18" charset="0"/>
                </a:rPr>
                <a:t> </a:t>
              </a:r>
              <a:endParaRPr lang="en-GB" altLang="el-GR" sz="1800">
                <a:latin typeface="Garamond" panose="02020404030301010803" pitchFamily="18" charset="0"/>
                <a:cs typeface="Times New Roman" panose="02020603050405020304" pitchFamily="18" charset="0"/>
              </a:endParaRPr>
            </a:p>
          </p:txBody>
        </p:sp>
        <p:sp>
          <p:nvSpPr>
            <p:cNvPr id="83989" name="Text Box 5">
              <a:extLst>
                <a:ext uri="{FF2B5EF4-FFF2-40B4-BE49-F238E27FC236}">
                  <a16:creationId xmlns:a16="http://schemas.microsoft.com/office/drawing/2014/main" id="{61F25172-1E0B-A280-D3EB-52FEA4356AC1}"/>
                </a:ext>
              </a:extLst>
            </p:cNvPr>
            <p:cNvSpPr txBox="1">
              <a:spLocks noChangeArrowheads="1"/>
            </p:cNvSpPr>
            <p:nvPr/>
          </p:nvSpPr>
          <p:spPr bwMode="auto">
            <a:xfrm>
              <a:off x="185" y="2982"/>
              <a:ext cx="184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en-US" altLang="el-GR" sz="2000">
                  <a:latin typeface="Garamond" panose="02020404030301010803" pitchFamily="18" charset="0"/>
                  <a:cs typeface="Times New Roman" panose="02020603050405020304" pitchFamily="18" charset="0"/>
                </a:rPr>
                <a:t>Hyaluronic acid (HA)</a:t>
              </a:r>
            </a:p>
          </p:txBody>
        </p:sp>
      </p:grpSp>
      <p:grpSp>
        <p:nvGrpSpPr>
          <p:cNvPr id="83982" name="Group 6">
            <a:extLst>
              <a:ext uri="{FF2B5EF4-FFF2-40B4-BE49-F238E27FC236}">
                <a16:creationId xmlns:a16="http://schemas.microsoft.com/office/drawing/2014/main" id="{302310DC-DDFA-8BD9-B4E6-ABDD5BA4D2EB}"/>
              </a:ext>
            </a:extLst>
          </p:cNvPr>
          <p:cNvGrpSpPr>
            <a:grpSpLocks/>
          </p:cNvGrpSpPr>
          <p:nvPr/>
        </p:nvGrpSpPr>
        <p:grpSpPr bwMode="auto">
          <a:xfrm>
            <a:off x="3463925" y="4535488"/>
            <a:ext cx="2930525" cy="1049337"/>
            <a:chOff x="2051" y="2976"/>
            <a:chExt cx="1846" cy="319"/>
          </a:xfrm>
        </p:grpSpPr>
        <p:sp>
          <p:nvSpPr>
            <p:cNvPr id="83986" name="Rectangle 7">
              <a:extLst>
                <a:ext uri="{FF2B5EF4-FFF2-40B4-BE49-F238E27FC236}">
                  <a16:creationId xmlns:a16="http://schemas.microsoft.com/office/drawing/2014/main" id="{EE30BA3D-4105-0853-F8D8-3DDEC4D1D143}"/>
                </a:ext>
              </a:extLst>
            </p:cNvPr>
            <p:cNvSpPr>
              <a:spLocks noChangeArrowheads="1"/>
            </p:cNvSpPr>
            <p:nvPr/>
          </p:nvSpPr>
          <p:spPr bwMode="auto">
            <a:xfrm>
              <a:off x="2051" y="2976"/>
              <a:ext cx="1846" cy="3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l-GR" sz="1800">
                  <a:latin typeface="Garamond" panose="02020404030301010803" pitchFamily="18" charset="0"/>
                  <a:cs typeface="Times New Roman" panose="02020603050405020304" pitchFamily="18" charset="0"/>
                </a:rPr>
                <a:t> </a:t>
              </a:r>
              <a:endParaRPr lang="en-GB" altLang="el-GR" sz="1800">
                <a:latin typeface="Garamond" panose="02020404030301010803" pitchFamily="18" charset="0"/>
                <a:cs typeface="Times New Roman" panose="02020603050405020304" pitchFamily="18" charset="0"/>
              </a:endParaRPr>
            </a:p>
          </p:txBody>
        </p:sp>
        <p:sp>
          <p:nvSpPr>
            <p:cNvPr id="83987" name="Text Box 8">
              <a:extLst>
                <a:ext uri="{FF2B5EF4-FFF2-40B4-BE49-F238E27FC236}">
                  <a16:creationId xmlns:a16="http://schemas.microsoft.com/office/drawing/2014/main" id="{6310CD0D-C82F-D9C5-6FA9-866D3C5E6880}"/>
                </a:ext>
              </a:extLst>
            </p:cNvPr>
            <p:cNvSpPr txBox="1">
              <a:spLocks noChangeArrowheads="1"/>
            </p:cNvSpPr>
            <p:nvPr/>
          </p:nvSpPr>
          <p:spPr bwMode="auto">
            <a:xfrm>
              <a:off x="2051" y="2976"/>
              <a:ext cx="184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en-US" altLang="el-GR" sz="2000">
                  <a:latin typeface="Garamond" panose="02020404030301010803" pitchFamily="18" charset="0"/>
                  <a:cs typeface="Times New Roman" panose="02020603050405020304" pitchFamily="18" charset="0"/>
                </a:rPr>
                <a:t>Procollagen III amino</a:t>
              </a:r>
              <a:br>
                <a:rPr lang="en-US" altLang="el-GR" sz="2000">
                  <a:latin typeface="Garamond" panose="02020404030301010803" pitchFamily="18" charset="0"/>
                  <a:cs typeface="Times New Roman" panose="02020603050405020304" pitchFamily="18" charset="0"/>
                </a:rPr>
              </a:br>
              <a:r>
                <a:rPr lang="en-US" altLang="el-GR" sz="2000">
                  <a:latin typeface="Garamond" panose="02020404030301010803" pitchFamily="18" charset="0"/>
                  <a:cs typeface="Times New Roman" panose="02020603050405020304" pitchFamily="18" charset="0"/>
                </a:rPr>
                <a:t>terminal peptide </a:t>
              </a:r>
            </a:p>
            <a:p>
              <a:pPr algn="ctr" eaLnBrk="1" hangingPunct="1">
                <a:spcBef>
                  <a:spcPct val="20000"/>
                </a:spcBef>
              </a:pPr>
              <a:r>
                <a:rPr lang="en-US" altLang="el-GR" sz="2000">
                  <a:latin typeface="Garamond" panose="02020404030301010803" pitchFamily="18" charset="0"/>
                  <a:cs typeface="Times New Roman" panose="02020603050405020304" pitchFamily="18" charset="0"/>
                </a:rPr>
                <a:t>(PIIINP)</a:t>
              </a:r>
            </a:p>
          </p:txBody>
        </p:sp>
      </p:grpSp>
      <p:grpSp>
        <p:nvGrpSpPr>
          <p:cNvPr id="83983" name="Group 9">
            <a:extLst>
              <a:ext uri="{FF2B5EF4-FFF2-40B4-BE49-F238E27FC236}">
                <a16:creationId xmlns:a16="http://schemas.microsoft.com/office/drawing/2014/main" id="{D63FCD5B-20B5-E547-AA5C-CACE75C15810}"/>
              </a:ext>
            </a:extLst>
          </p:cNvPr>
          <p:cNvGrpSpPr>
            <a:grpSpLocks/>
          </p:cNvGrpSpPr>
          <p:nvPr/>
        </p:nvGrpSpPr>
        <p:grpSpPr bwMode="auto">
          <a:xfrm>
            <a:off x="6427788" y="4535488"/>
            <a:ext cx="2924175" cy="1038225"/>
            <a:chOff x="3918" y="2976"/>
            <a:chExt cx="1842" cy="319"/>
          </a:xfrm>
        </p:grpSpPr>
        <p:sp>
          <p:nvSpPr>
            <p:cNvPr id="83984" name="Rectangle 10">
              <a:extLst>
                <a:ext uri="{FF2B5EF4-FFF2-40B4-BE49-F238E27FC236}">
                  <a16:creationId xmlns:a16="http://schemas.microsoft.com/office/drawing/2014/main" id="{CFED75D1-5A7F-8DFC-5269-C7E5EB4A3F34}"/>
                </a:ext>
              </a:extLst>
            </p:cNvPr>
            <p:cNvSpPr>
              <a:spLocks noChangeArrowheads="1"/>
            </p:cNvSpPr>
            <p:nvPr/>
          </p:nvSpPr>
          <p:spPr bwMode="auto">
            <a:xfrm>
              <a:off x="3918" y="2976"/>
              <a:ext cx="1842" cy="3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l-GR" sz="1800">
                  <a:latin typeface="Garamond" panose="02020404030301010803" pitchFamily="18" charset="0"/>
                  <a:cs typeface="Times New Roman" panose="02020603050405020304" pitchFamily="18" charset="0"/>
                </a:rPr>
                <a:t> </a:t>
              </a:r>
              <a:endParaRPr lang="en-GB" altLang="el-GR" sz="1800">
                <a:latin typeface="Garamond" panose="02020404030301010803" pitchFamily="18" charset="0"/>
                <a:cs typeface="Times New Roman" panose="02020603050405020304" pitchFamily="18" charset="0"/>
              </a:endParaRPr>
            </a:p>
          </p:txBody>
        </p:sp>
        <p:sp>
          <p:nvSpPr>
            <p:cNvPr id="83985" name="Text Box 11">
              <a:extLst>
                <a:ext uri="{FF2B5EF4-FFF2-40B4-BE49-F238E27FC236}">
                  <a16:creationId xmlns:a16="http://schemas.microsoft.com/office/drawing/2014/main" id="{9F5D2AEB-7112-571B-3D1B-E4A5CA1B0308}"/>
                </a:ext>
              </a:extLst>
            </p:cNvPr>
            <p:cNvSpPr txBox="1">
              <a:spLocks noChangeArrowheads="1"/>
            </p:cNvSpPr>
            <p:nvPr/>
          </p:nvSpPr>
          <p:spPr bwMode="auto">
            <a:xfrm>
              <a:off x="3918" y="2976"/>
              <a:ext cx="184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20000"/>
                </a:spcBef>
              </a:pPr>
              <a:r>
                <a:rPr lang="en-US" altLang="el-GR" sz="2000">
                  <a:latin typeface="Garamond" panose="02020404030301010803" pitchFamily="18" charset="0"/>
                  <a:cs typeface="Times New Roman" panose="02020603050405020304" pitchFamily="18" charset="0"/>
                </a:rPr>
                <a:t>Tissue inhibitor of</a:t>
              </a:r>
              <a:br>
                <a:rPr lang="en-US" altLang="el-GR" sz="2000">
                  <a:latin typeface="Garamond" panose="02020404030301010803" pitchFamily="18" charset="0"/>
                  <a:cs typeface="Times New Roman" panose="02020603050405020304" pitchFamily="18" charset="0"/>
                </a:rPr>
              </a:br>
              <a:r>
                <a:rPr lang="en-US" altLang="el-GR" sz="2000">
                  <a:latin typeface="Garamond" panose="02020404030301010803" pitchFamily="18" charset="0"/>
                  <a:cs typeface="Times New Roman" panose="02020603050405020304" pitchFamily="18" charset="0"/>
                </a:rPr>
                <a:t>metalloproteinase 1 (TIMP-1)</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8CB684CA-DE59-C310-B0F2-4C45B9FF3E80}"/>
              </a:ext>
            </a:extLst>
          </p:cNvPr>
          <p:cNvSpPr/>
          <p:nvPr/>
        </p:nvSpPr>
        <p:spPr>
          <a:xfrm>
            <a:off x="1230312" y="2746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p>
          <a:p>
            <a:pPr hangingPunct="0">
              <a:lnSpc>
                <a:spcPct val="93000"/>
              </a:lnSpc>
              <a:buClr>
                <a:srgbClr val="000000"/>
              </a:buClr>
              <a:buSzPct val="45000"/>
              <a:defRPr/>
            </a:pPr>
            <a:endParaRPr lang="en-US" sz="2800" spc="-6" dirty="0"/>
          </a:p>
        </p:txBody>
      </p:sp>
      <p:sp>
        <p:nvSpPr>
          <p:cNvPr id="86019" name="TextBox 8">
            <a:extLst>
              <a:ext uri="{FF2B5EF4-FFF2-40B4-BE49-F238E27FC236}">
                <a16:creationId xmlns:a16="http://schemas.microsoft.com/office/drawing/2014/main" id="{2D2893E4-A501-5701-28B7-13925C9AEA21}"/>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86020" name="object 4">
            <a:extLst>
              <a:ext uri="{FF2B5EF4-FFF2-40B4-BE49-F238E27FC236}">
                <a16:creationId xmlns:a16="http://schemas.microsoft.com/office/drawing/2014/main" id="{2D39244A-6724-73A3-37D7-971960384FDD}"/>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86021" name="Picture 8">
            <a:extLst>
              <a:ext uri="{FF2B5EF4-FFF2-40B4-BE49-F238E27FC236}">
                <a16:creationId xmlns:a16="http://schemas.microsoft.com/office/drawing/2014/main" id="{ECCB816E-DAAC-024F-34F8-033153BBA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3" y="2103438"/>
            <a:ext cx="90106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9">
            <a:extLst>
              <a:ext uri="{FF2B5EF4-FFF2-40B4-BE49-F238E27FC236}">
                <a16:creationId xmlns:a16="http://schemas.microsoft.com/office/drawing/2014/main" id="{D77CC45E-CDE0-01EF-F4CB-32A1A0103B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4313" y="7223125"/>
            <a:ext cx="3516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60DC1F45-F74E-506F-962A-EFCA362BB3BA}"/>
              </a:ext>
            </a:extLst>
          </p:cNvPr>
          <p:cNvSpPr/>
          <p:nvPr/>
        </p:nvSpPr>
        <p:spPr>
          <a:xfrm>
            <a:off x="1230312" y="2746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p>
          <a:p>
            <a:pPr hangingPunct="0">
              <a:lnSpc>
                <a:spcPct val="93000"/>
              </a:lnSpc>
              <a:buClr>
                <a:srgbClr val="000000"/>
              </a:buClr>
              <a:buSzPct val="45000"/>
              <a:defRPr/>
            </a:pPr>
            <a:endParaRPr lang="en-US" sz="2800" spc="-6" dirty="0"/>
          </a:p>
        </p:txBody>
      </p:sp>
      <p:sp>
        <p:nvSpPr>
          <p:cNvPr id="88067" name="TextBox 8">
            <a:extLst>
              <a:ext uri="{FF2B5EF4-FFF2-40B4-BE49-F238E27FC236}">
                <a16:creationId xmlns:a16="http://schemas.microsoft.com/office/drawing/2014/main" id="{74E160CE-4E84-042F-C6D9-A2C7BCC80BF3}"/>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88068" name="object 4">
            <a:extLst>
              <a:ext uri="{FF2B5EF4-FFF2-40B4-BE49-F238E27FC236}">
                <a16:creationId xmlns:a16="http://schemas.microsoft.com/office/drawing/2014/main" id="{D06049B7-7110-F0C0-6BC2-1C3D763C52E7}"/>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88069" name="Picture 8">
            <a:extLst>
              <a:ext uri="{FF2B5EF4-FFF2-40B4-BE49-F238E27FC236}">
                <a16:creationId xmlns:a16="http://schemas.microsoft.com/office/drawing/2014/main" id="{6756CF0D-F966-257A-4465-95CA6CE8DD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0"/>
            <a:ext cx="90106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9">
            <a:extLst>
              <a:ext uri="{FF2B5EF4-FFF2-40B4-BE49-F238E27FC236}">
                <a16:creationId xmlns:a16="http://schemas.microsoft.com/office/drawing/2014/main" id="{8658C569-00CC-DA24-D015-01210C7B407E}"/>
              </a:ext>
            </a:extLst>
          </p:cNvPr>
          <p:cNvSpPr>
            <a:spLocks noChangeArrowheads="1"/>
          </p:cNvSpPr>
          <p:nvPr/>
        </p:nvSpPr>
        <p:spPr bwMode="auto">
          <a:xfrm>
            <a:off x="0" y="3627438"/>
            <a:ext cx="48006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 typeface="Wingdings" pitchFamily="2" charset="2"/>
              <a:buChar char="Ø"/>
            </a:pPr>
            <a:r>
              <a:rPr lang="el-GR" altLang="el-GR" sz="1800"/>
              <a:t>  </a:t>
            </a:r>
            <a:r>
              <a:rPr lang="en-US" altLang="el-GR" sz="1800"/>
              <a:t>ELF score </a:t>
            </a:r>
            <a:r>
              <a:rPr lang="el-GR" altLang="el-GR" sz="1800"/>
              <a:t> είναι υψηλότερο στους άντρες από τις γυναίκες </a:t>
            </a:r>
          </a:p>
          <a:p>
            <a:pPr eaLnBrk="1" hangingPunct="1">
              <a:buFont typeface="Wingdings" pitchFamily="2" charset="2"/>
              <a:buChar char="Ø"/>
            </a:pPr>
            <a:r>
              <a:rPr lang="el-GR" altLang="el-GR" sz="1800"/>
              <a:t>  Οι τιμές το απόγευμα είναι ελαφρώς υψηλότερες από τις πρωινές </a:t>
            </a:r>
          </a:p>
          <a:p>
            <a:pPr eaLnBrk="1" hangingPunct="1">
              <a:buFont typeface="Wingdings" pitchFamily="2" charset="2"/>
              <a:buChar char="Ø"/>
            </a:pPr>
            <a:r>
              <a:rPr lang="el-GR" altLang="el-GR" sz="1800"/>
              <a:t>  Η ηλικία είναι σημαντικός παράγοντας επίδρασης</a:t>
            </a:r>
            <a:endParaRPr lang="en-US" altLang="el-GR" sz="1800"/>
          </a:p>
          <a:p>
            <a:pPr eaLnBrk="1" hangingPunct="1">
              <a:buFont typeface="Wingdings" pitchFamily="2" charset="2"/>
              <a:buChar char="Ø"/>
            </a:pPr>
            <a:endParaRPr lang="el-GR" altLang="el-GR" sz="1800"/>
          </a:p>
          <a:p>
            <a:pPr eaLnBrk="1" hangingPunct="1">
              <a:buFont typeface="Wingdings" pitchFamily="2" charset="2"/>
              <a:buChar char="Ø"/>
            </a:pPr>
            <a:r>
              <a:rPr lang="el-GR" altLang="el-GR" sz="1800"/>
              <a:t>  </a:t>
            </a:r>
            <a:r>
              <a:rPr lang="en-US" altLang="el-GR" sz="1800"/>
              <a:t>3 cut-off </a:t>
            </a:r>
            <a:r>
              <a:rPr lang="el-GR" altLang="el-GR" sz="1800"/>
              <a:t>τιμές </a:t>
            </a:r>
            <a:r>
              <a:rPr lang="en-US" altLang="el-GR" sz="1800"/>
              <a:t>: </a:t>
            </a:r>
            <a:r>
              <a:rPr lang="en-US" altLang="el-GR" sz="1800" b="1"/>
              <a:t>7.7 </a:t>
            </a:r>
            <a:r>
              <a:rPr lang="el-GR" altLang="el-GR" sz="1800"/>
              <a:t> υψηλή ευαισθησία για τον αποκλεισμό ίνωσης </a:t>
            </a:r>
          </a:p>
          <a:p>
            <a:pPr eaLnBrk="1" hangingPunct="1">
              <a:buFont typeface="Wingdings" pitchFamily="2" charset="2"/>
              <a:buChar char="Ø"/>
            </a:pPr>
            <a:r>
              <a:rPr lang="el-GR" altLang="el-GR" sz="1800" b="1"/>
              <a:t>  </a:t>
            </a:r>
            <a:r>
              <a:rPr lang="en-US" altLang="el-GR" sz="1800" b="1"/>
              <a:t>9.8</a:t>
            </a:r>
            <a:r>
              <a:rPr lang="el-GR" altLang="el-GR" sz="1800"/>
              <a:t>  υψηλή ειδικότητα για τον εντοπισμό της ίνωσης </a:t>
            </a:r>
            <a:r>
              <a:rPr lang="en-US" altLang="el-GR" sz="1800"/>
              <a:t>(sensitivity 69%, specificity 98%)</a:t>
            </a:r>
            <a:endParaRPr lang="el-GR" altLang="el-GR" sz="1800"/>
          </a:p>
          <a:p>
            <a:pPr eaLnBrk="1" hangingPunct="1">
              <a:buFont typeface="Wingdings" pitchFamily="2" charset="2"/>
              <a:buChar char="Ø"/>
            </a:pPr>
            <a:r>
              <a:rPr lang="el-GR" altLang="el-GR" sz="1800"/>
              <a:t>   </a:t>
            </a:r>
            <a:r>
              <a:rPr lang="en-US" altLang="el-GR" sz="1800" b="1"/>
              <a:t>11.3</a:t>
            </a:r>
            <a:r>
              <a:rPr lang="en-US" altLang="el-GR" sz="1800"/>
              <a:t> </a:t>
            </a:r>
            <a:r>
              <a:rPr lang="el-GR" altLang="el-GR" sz="1800"/>
              <a:t>τη διάκριση της κίρρωσης </a:t>
            </a:r>
            <a:r>
              <a:rPr lang="en-US" altLang="el-GR" sz="1800"/>
              <a:t>(sensitivity 83%, specificity 97%)</a:t>
            </a:r>
          </a:p>
        </p:txBody>
      </p:sp>
      <p:pic>
        <p:nvPicPr>
          <p:cNvPr id="88071" name="Picture 10">
            <a:extLst>
              <a:ext uri="{FF2B5EF4-FFF2-40B4-BE49-F238E27FC236}">
                <a16:creationId xmlns:a16="http://schemas.microsoft.com/office/drawing/2014/main" id="{7F5BC8DA-5ADA-C5AB-F11C-A8826A26C3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4313" y="7223125"/>
            <a:ext cx="3516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11">
            <a:extLst>
              <a:ext uri="{FF2B5EF4-FFF2-40B4-BE49-F238E27FC236}">
                <a16:creationId xmlns:a16="http://schemas.microsoft.com/office/drawing/2014/main" id="{80DE8BD9-F37C-F4A9-4BE5-2D54B749C5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9313" y="3627438"/>
            <a:ext cx="5421312"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2 - Ορθογώνιο">
            <a:extLst>
              <a:ext uri="{FF2B5EF4-FFF2-40B4-BE49-F238E27FC236}">
                <a16:creationId xmlns:a16="http://schemas.microsoft.com/office/drawing/2014/main" id="{74360012-DE02-9ED2-3208-A4BAFE191853}"/>
              </a:ext>
            </a:extLst>
          </p:cNvPr>
          <p:cNvSpPr/>
          <p:nvPr/>
        </p:nvSpPr>
        <p:spPr>
          <a:xfrm>
            <a:off x="544512" y="4770437"/>
            <a:ext cx="8763000" cy="830183"/>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n-US" altLang="el-GR" sz="2000">
                <a:latin typeface="Calibri" panose="020F0502020204030204" pitchFamily="34" charset="0"/>
              </a:rPr>
              <a:t>The meta-analysis of 11 studies reporting advanced fibrosis and 5 studies reporting significant fibrosis showed that the ELF test had…….</a:t>
            </a: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081BA3D3-327C-A841-31CE-93B0FD78AAF3}"/>
              </a:ext>
            </a:extLst>
          </p:cNvPr>
          <p:cNvSpPr/>
          <p:nvPr/>
        </p:nvSpPr>
        <p:spPr>
          <a:xfrm>
            <a:off x="1230312" y="2746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p>
          <a:p>
            <a:pPr hangingPunct="0">
              <a:lnSpc>
                <a:spcPct val="93000"/>
              </a:lnSpc>
              <a:buClr>
                <a:srgbClr val="000000"/>
              </a:buClr>
              <a:buSzPct val="45000"/>
              <a:defRPr/>
            </a:pPr>
            <a:endParaRPr lang="en-US" sz="2800" spc="-6" dirty="0"/>
          </a:p>
        </p:txBody>
      </p:sp>
      <p:sp>
        <p:nvSpPr>
          <p:cNvPr id="90118" name="TextBox 8">
            <a:extLst>
              <a:ext uri="{FF2B5EF4-FFF2-40B4-BE49-F238E27FC236}">
                <a16:creationId xmlns:a16="http://schemas.microsoft.com/office/drawing/2014/main" id="{135F548B-D4F0-7537-5E53-7F0D2B791C1B}"/>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90119" name="object 4">
            <a:extLst>
              <a:ext uri="{FF2B5EF4-FFF2-40B4-BE49-F238E27FC236}">
                <a16:creationId xmlns:a16="http://schemas.microsoft.com/office/drawing/2014/main" id="{A1439B1A-23B0-142E-8269-C83F7D2C4AEE}"/>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90120" name="Picture 12">
            <a:extLst>
              <a:ext uri="{FF2B5EF4-FFF2-40B4-BE49-F238E27FC236}">
                <a16:creationId xmlns:a16="http://schemas.microsoft.com/office/drawing/2014/main" id="{1C99F63A-420B-034D-630E-33F0EF3A9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570038"/>
            <a:ext cx="93710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13">
            <a:extLst>
              <a:ext uri="{FF2B5EF4-FFF2-40B4-BE49-F238E27FC236}">
                <a16:creationId xmlns:a16="http://schemas.microsoft.com/office/drawing/2014/main" id="{DDB63936-0EF6-E9C3-F966-20E3E2C725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7229475"/>
            <a:ext cx="391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2 - Ορθογώνιο">
            <a:extLst>
              <a:ext uri="{FF2B5EF4-FFF2-40B4-BE49-F238E27FC236}">
                <a16:creationId xmlns:a16="http://schemas.microsoft.com/office/drawing/2014/main" id="{5CB7B1F4-32E4-B398-EC5D-9F55E3A76554}"/>
              </a:ext>
            </a:extLst>
          </p:cNvPr>
          <p:cNvSpPr/>
          <p:nvPr/>
        </p:nvSpPr>
        <p:spPr>
          <a:xfrm>
            <a:off x="620712" y="3779837"/>
            <a:ext cx="8458200" cy="3379599"/>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 </a:t>
            </a:r>
            <a:endParaRPr lang="en-US" altLang="el-GR" sz="2000" b="1">
              <a:latin typeface="Calibri" panose="020F0502020204030204" pitchFamily="34" charset="0"/>
            </a:endParaRPr>
          </a:p>
          <a:p>
            <a:pPr eaLnBrk="1" hangingPunct="1">
              <a:lnSpc>
                <a:spcPct val="120000"/>
              </a:lnSpc>
              <a:buClr>
                <a:srgbClr val="FF6600"/>
              </a:buClr>
            </a:pPr>
            <a:r>
              <a:rPr lang="en-US" altLang="el-GR" sz="2000"/>
              <a:t>The meta-analysis of 11 studies reporting advanced fibrosis and 5 studies reporting significant fibrosis showed that the ELF test had a sensitivity of &gt;0.90 for excluding fibrosis at a threshold of 7.7. However, as a diagnostic test at high thresholds, the test only achieved specificity and positive predictive value &gt;0.80 in very high prevalence settings (&gt;50%). To achieve a specificity of 0.90 for advanced and significant fibrosis, thresholds of 10.18 (sensitivity: 0.57) and 9.86 (sensitivity: 0.55) were required, respectively.</a:t>
            </a: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pP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D4B67928-3167-1F0B-5016-AFA48CD9FFD4}"/>
              </a:ext>
            </a:extLst>
          </p:cNvPr>
          <p:cNvSpPr/>
          <p:nvPr/>
        </p:nvSpPr>
        <p:spPr>
          <a:xfrm>
            <a:off x="1077912" y="198437"/>
            <a:ext cx="8229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11" dirty="0"/>
              <a:t>2D-ShearWave™ </a:t>
            </a:r>
            <a:r>
              <a:rPr lang="en-US" sz="2800" spc="-17" dirty="0" err="1"/>
              <a:t>Elastography</a:t>
            </a:r>
            <a:r>
              <a:rPr lang="en-US" sz="2800" dirty="0"/>
              <a:t> </a:t>
            </a:r>
            <a:r>
              <a:rPr lang="en-US" sz="2800" spc="-6" dirty="0"/>
              <a:t>(SWE™)</a:t>
            </a:r>
          </a:p>
        </p:txBody>
      </p:sp>
      <p:sp>
        <p:nvSpPr>
          <p:cNvPr id="92166" name="TextBox 8">
            <a:extLst>
              <a:ext uri="{FF2B5EF4-FFF2-40B4-BE49-F238E27FC236}">
                <a16:creationId xmlns:a16="http://schemas.microsoft.com/office/drawing/2014/main" id="{65207A5D-8A22-288A-DECB-6ED28E16B90D}"/>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92167" name="object 4">
            <a:extLst>
              <a:ext uri="{FF2B5EF4-FFF2-40B4-BE49-F238E27FC236}">
                <a16:creationId xmlns:a16="http://schemas.microsoft.com/office/drawing/2014/main" id="{076E7451-DF64-C6C4-8E2D-E72525FBCAE6}"/>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92168" name="Picture 12">
            <a:extLst>
              <a:ext uri="{FF2B5EF4-FFF2-40B4-BE49-F238E27FC236}">
                <a16:creationId xmlns:a16="http://schemas.microsoft.com/office/drawing/2014/main" id="{74A09062-6390-72E6-D5DF-AC1AAEC15F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98438"/>
            <a:ext cx="93710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13">
            <a:extLst>
              <a:ext uri="{FF2B5EF4-FFF2-40B4-BE49-F238E27FC236}">
                <a16:creationId xmlns:a16="http://schemas.microsoft.com/office/drawing/2014/main" id="{40759DF3-D76F-C84C-C436-E6787E2C5D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7229475"/>
            <a:ext cx="391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Picture 15">
            <a:extLst>
              <a:ext uri="{FF2B5EF4-FFF2-40B4-BE49-F238E27FC236}">
                <a16:creationId xmlns:a16="http://schemas.microsoft.com/office/drawing/2014/main" id="{88DAA9FC-6630-AD9A-02C9-17F5B24C74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094038"/>
            <a:ext cx="9221788"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1" name="Rectangle 16">
            <a:extLst>
              <a:ext uri="{FF2B5EF4-FFF2-40B4-BE49-F238E27FC236}">
                <a16:creationId xmlns:a16="http://schemas.microsoft.com/office/drawing/2014/main" id="{0CC6B381-6547-1D7E-7947-36FD9EC30306}"/>
              </a:ext>
            </a:extLst>
          </p:cNvPr>
          <p:cNvSpPr>
            <a:spLocks noChangeArrowheads="1"/>
          </p:cNvSpPr>
          <p:nvPr/>
        </p:nvSpPr>
        <p:spPr bwMode="auto">
          <a:xfrm>
            <a:off x="315913" y="3475038"/>
            <a:ext cx="685800" cy="5334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92172" name="Rectangle 17">
            <a:extLst>
              <a:ext uri="{FF2B5EF4-FFF2-40B4-BE49-F238E27FC236}">
                <a16:creationId xmlns:a16="http://schemas.microsoft.com/office/drawing/2014/main" id="{B2DD63FA-3939-402A-B65C-47F0DCE24911}"/>
              </a:ext>
            </a:extLst>
          </p:cNvPr>
          <p:cNvSpPr>
            <a:spLocks noChangeArrowheads="1"/>
          </p:cNvSpPr>
          <p:nvPr/>
        </p:nvSpPr>
        <p:spPr bwMode="auto">
          <a:xfrm>
            <a:off x="1382713" y="3475038"/>
            <a:ext cx="762000" cy="5334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9" name="Rectangle 18">
            <a:extLst>
              <a:ext uri="{FF2B5EF4-FFF2-40B4-BE49-F238E27FC236}">
                <a16:creationId xmlns:a16="http://schemas.microsoft.com/office/drawing/2014/main" id="{2F8F186D-E7CC-1DFB-6A51-2F0218D4F15E}"/>
              </a:ext>
            </a:extLst>
          </p:cNvPr>
          <p:cNvSpPr/>
          <p:nvPr/>
        </p:nvSpPr>
        <p:spPr>
          <a:xfrm>
            <a:off x="468313" y="6294438"/>
            <a:ext cx="9372600" cy="584200"/>
          </a:xfrm>
          <a:prstGeom prst="rect">
            <a:avLst/>
          </a:prstGeom>
          <a:solidFill>
            <a:schemeClr val="accent3"/>
          </a:solidFill>
        </p:spPr>
        <p:txBody>
          <a:bodyPr>
            <a:spAutoFit/>
          </a:bodyPr>
          <a:lstStyle/>
          <a:p>
            <a:pPr>
              <a:defRPr/>
            </a:pPr>
            <a:r>
              <a:rPr lang="en-US" sz="1600" dirty="0">
                <a:latin typeface="Calibri"/>
                <a:ea typeface="ＭＳ Ｐゴシック" pitchFamily="-101" charset="-128"/>
                <a:cs typeface="ＭＳ Ｐゴシック" pitchFamily="-101" charset="-128"/>
              </a:rPr>
              <a:t>The meta-analysis of 11 studies reporting advanced fibrosis and 5 studies reporting significant fibrosis showed that the ELF test had a sensitivity of &gt;0.90 for excluding fibrosis at a threshold of 7.7.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791151" y="2831344"/>
            <a:ext cx="3964743" cy="2728978"/>
          </a:xfrm>
          <a:prstGeom prst="rect">
            <a:avLst/>
          </a:prstGeom>
        </p:spPr>
      </p:pic>
      <p:sp>
        <p:nvSpPr>
          <p:cNvPr id="4" name="Content Placeholder 3"/>
          <p:cNvSpPr>
            <a:spLocks noGrp="1"/>
          </p:cNvSpPr>
          <p:nvPr>
            <p:ph sz="half" idx="2"/>
          </p:nvPr>
        </p:nvSpPr>
        <p:spPr>
          <a:xfrm>
            <a:off x="5103316" y="2605339"/>
            <a:ext cx="4284266" cy="3597786"/>
          </a:xfrm>
        </p:spPr>
        <p:txBody>
          <a:bodyPr>
            <a:normAutofit/>
          </a:bodyPr>
          <a:lstStyle/>
          <a:p>
            <a:r>
              <a:rPr lang="el-GR" sz="1819" dirty="0">
                <a:latin typeface="Calibri" panose="020F0502020204030204" pitchFamily="34" charset="0"/>
                <a:cs typeface="Calibri" panose="020F0502020204030204" pitchFamily="34" charset="0"/>
              </a:rPr>
              <a:t>Διατροφικές συνήθειες, γενετικοί &amp; περιβαλλοντικοί παράγοντες οδηγούν στην ανάπτυξη </a:t>
            </a:r>
            <a:r>
              <a:rPr lang="el-GR" sz="1819" u="sng" dirty="0" err="1">
                <a:latin typeface="Calibri" panose="020F0502020204030204" pitchFamily="34" charset="0"/>
                <a:cs typeface="Calibri" panose="020F0502020204030204" pitchFamily="34" charset="0"/>
              </a:rPr>
              <a:t>ινσουλινοαντοχής</a:t>
            </a:r>
            <a:r>
              <a:rPr lang="el-GR" sz="1819" dirty="0">
                <a:latin typeface="Calibri" panose="020F0502020204030204" pitchFamily="34" charset="0"/>
                <a:cs typeface="Calibri" panose="020F0502020204030204" pitchFamily="34" charset="0"/>
              </a:rPr>
              <a:t> </a:t>
            </a:r>
          </a:p>
          <a:p>
            <a:pPr marL="107950" indent="0">
              <a:buNone/>
            </a:pPr>
            <a:endParaRPr lang="el-GR" sz="1819" dirty="0">
              <a:latin typeface="Calibri" panose="020F0502020204030204" pitchFamily="34" charset="0"/>
              <a:cs typeface="Calibri" panose="020F0502020204030204" pitchFamily="34" charset="0"/>
            </a:endParaRPr>
          </a:p>
          <a:p>
            <a:r>
              <a:rPr lang="el-GR" sz="1819" dirty="0">
                <a:latin typeface="Calibri" panose="020F0502020204030204" pitchFamily="34" charset="0"/>
                <a:cs typeface="Calibri" panose="020F0502020204030204" pitchFamily="34" charset="0"/>
              </a:rPr>
              <a:t>Αυξημένη εισροή ελεύθερων λιπαρών οξέων (</a:t>
            </a:r>
            <a:r>
              <a:rPr lang="en-US" sz="1819" dirty="0">
                <a:latin typeface="Calibri" panose="020F0502020204030204" pitchFamily="34" charset="0"/>
                <a:cs typeface="Calibri" panose="020F0502020204030204" pitchFamily="34" charset="0"/>
              </a:rPr>
              <a:t>FFAs) </a:t>
            </a:r>
            <a:r>
              <a:rPr lang="el-GR" sz="1819" dirty="0">
                <a:latin typeface="Calibri" panose="020F0502020204030204" pitchFamily="34" charset="0"/>
                <a:cs typeface="Calibri" panose="020F0502020204030204" pitchFamily="34" charset="0"/>
              </a:rPr>
              <a:t>στο ήπαρ </a:t>
            </a:r>
            <a:endParaRPr lang="en-US" sz="1819" dirty="0">
              <a:latin typeface="Calibri" panose="020F0502020204030204" pitchFamily="34" charset="0"/>
              <a:cs typeface="Calibri" panose="020F0502020204030204" pitchFamily="34" charset="0"/>
            </a:endParaRPr>
          </a:p>
        </p:txBody>
      </p:sp>
      <p:sp>
        <p:nvSpPr>
          <p:cNvPr id="7" name="Down Arrow 6"/>
          <p:cNvSpPr/>
          <p:nvPr/>
        </p:nvSpPr>
        <p:spPr>
          <a:xfrm>
            <a:off x="6912429" y="4702438"/>
            <a:ext cx="129608" cy="291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8" name="TextBox 7"/>
          <p:cNvSpPr txBox="1"/>
          <p:nvPr/>
        </p:nvSpPr>
        <p:spPr>
          <a:xfrm>
            <a:off x="5832360" y="4995206"/>
            <a:ext cx="3261802" cy="652230"/>
          </a:xfrm>
          <a:prstGeom prst="rect">
            <a:avLst/>
          </a:prstGeom>
          <a:noFill/>
        </p:spPr>
        <p:txBody>
          <a:bodyPr wrap="square" rtlCol="0">
            <a:spAutoFit/>
          </a:bodyPr>
          <a:lstStyle/>
          <a:p>
            <a:pPr marL="330761" indent="-330761">
              <a:buFont typeface="+mj-lt"/>
              <a:buAutoNum type="romanUcPeriod"/>
            </a:pPr>
            <a:r>
              <a:rPr lang="el-GR" sz="1819" dirty="0">
                <a:latin typeface="Calibri" panose="020F0502020204030204" pitchFamily="34" charset="0"/>
                <a:cs typeface="Calibri" panose="020F0502020204030204" pitchFamily="34" charset="0"/>
              </a:rPr>
              <a:t>Απλή στεάτωση </a:t>
            </a:r>
          </a:p>
          <a:p>
            <a:pPr marL="330761" indent="-330761">
              <a:buFont typeface="+mj-lt"/>
              <a:buAutoNum type="romanUcPeriod"/>
            </a:pPr>
            <a:r>
              <a:rPr lang="el-GR" sz="1819" dirty="0">
                <a:latin typeface="Calibri" panose="020F0502020204030204" pitchFamily="34" charset="0"/>
                <a:cs typeface="Calibri" panose="020F0502020204030204" pitchFamily="34" charset="0"/>
              </a:rPr>
              <a:t>Λιποτοξικότητα &amp; </a:t>
            </a:r>
            <a:r>
              <a:rPr lang="en-US" sz="1819" dirty="0">
                <a:latin typeface="Calibri" panose="020F0502020204030204" pitchFamily="34" charset="0"/>
                <a:cs typeface="Calibri" panose="020F0502020204030204" pitchFamily="34" charset="0"/>
              </a:rPr>
              <a:t>NASH </a:t>
            </a:r>
          </a:p>
        </p:txBody>
      </p:sp>
      <p:sp>
        <p:nvSpPr>
          <p:cNvPr id="9" name="TextBox 8"/>
          <p:cNvSpPr txBox="1"/>
          <p:nvPr/>
        </p:nvSpPr>
        <p:spPr>
          <a:xfrm>
            <a:off x="135008" y="6338665"/>
            <a:ext cx="9810609" cy="270523"/>
          </a:xfrm>
          <a:prstGeom prst="rect">
            <a:avLst/>
          </a:prstGeom>
          <a:noFill/>
        </p:spPr>
        <p:txBody>
          <a:bodyPr wrap="square" rtlCol="0">
            <a:spAutoFit/>
          </a:bodyPr>
          <a:lstStyle/>
          <a:p>
            <a:r>
              <a:rPr lang="en-US" sz="1158" i="1" dirty="0">
                <a:solidFill>
                  <a:srgbClr val="002060"/>
                </a:solidFill>
                <a:cs typeface="Arial" panose="020B0604020202020204" pitchFamily="34" charset="0"/>
              </a:rPr>
              <a:t>(Buzzetti E, </a:t>
            </a:r>
            <a:r>
              <a:rPr lang="en-US" sz="1158" i="1" dirty="0" err="1">
                <a:solidFill>
                  <a:srgbClr val="002060"/>
                </a:solidFill>
                <a:cs typeface="Arial" panose="020B0604020202020204" pitchFamily="34" charset="0"/>
              </a:rPr>
              <a:t>Pinzani</a:t>
            </a:r>
            <a:r>
              <a:rPr lang="en-US" sz="1158" i="1" dirty="0">
                <a:solidFill>
                  <a:srgbClr val="002060"/>
                </a:solidFill>
                <a:cs typeface="Arial" panose="020B0604020202020204" pitchFamily="34" charset="0"/>
              </a:rPr>
              <a:t> M, </a:t>
            </a:r>
            <a:r>
              <a:rPr lang="en-US" sz="1158" i="1" dirty="0" err="1">
                <a:solidFill>
                  <a:srgbClr val="002060"/>
                </a:solidFill>
                <a:cs typeface="Arial" panose="020B0604020202020204" pitchFamily="34" charset="0"/>
              </a:rPr>
              <a:t>Tsochatzis</a:t>
            </a:r>
            <a:r>
              <a:rPr lang="en-US" sz="1158" i="1" dirty="0">
                <a:solidFill>
                  <a:srgbClr val="002060"/>
                </a:solidFill>
                <a:cs typeface="Arial" panose="020B0604020202020204" pitchFamily="34" charset="0"/>
              </a:rPr>
              <a:t> EA</a:t>
            </a:r>
            <a:r>
              <a:rPr lang="el-GR" sz="1158" i="1" dirty="0">
                <a:solidFill>
                  <a:srgbClr val="002060"/>
                </a:solidFill>
                <a:cs typeface="Arial" panose="020B0604020202020204" pitchFamily="34" charset="0"/>
              </a:rPr>
              <a:t>, </a:t>
            </a:r>
            <a:r>
              <a:rPr lang="en-US" sz="1158" i="1" dirty="0">
                <a:solidFill>
                  <a:srgbClr val="002060"/>
                </a:solidFill>
                <a:cs typeface="Arial" panose="020B0604020202020204" pitchFamily="34" charset="0"/>
              </a:rPr>
              <a:t>Metabolism. 2016;65(8):1038-1048)</a:t>
            </a:r>
          </a:p>
        </p:txBody>
      </p:sp>
      <p:sp>
        <p:nvSpPr>
          <p:cNvPr id="3" name="Διαφορική Διάγνωση Υπασβεστιαιμίας">
            <a:extLst>
              <a:ext uri="{FF2B5EF4-FFF2-40B4-BE49-F238E27FC236}">
                <a16:creationId xmlns:a16="http://schemas.microsoft.com/office/drawing/2014/main" id="{762532E2-08E7-4566-ECEB-FF895FB280B4}"/>
              </a:ext>
            </a:extLst>
          </p:cNvPr>
          <p:cNvSpPr/>
          <p:nvPr/>
        </p:nvSpPr>
        <p:spPr>
          <a:xfrm>
            <a:off x="894060" y="325457"/>
            <a:ext cx="8418512" cy="1260474"/>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2800" dirty="0">
                <a:latin typeface="Calibri" panose="020F0502020204030204" pitchFamily="34" charset="0"/>
                <a:cs typeface="Calibri" panose="020F0502020204030204" pitchFamily="34" charset="0"/>
              </a:rPr>
              <a:t>Η υπόθεση «πολλαπλών χτυπημάτων» για την ανάπτυξη της </a:t>
            </a:r>
            <a:r>
              <a:rPr lang="en-US" sz="2800" dirty="0">
                <a:latin typeface="Calibri" panose="020F0502020204030204" pitchFamily="34" charset="0"/>
                <a:cs typeface="Calibri" panose="020F0502020204030204" pitchFamily="34" charset="0"/>
              </a:rPr>
              <a:t>NAFLD</a:t>
            </a:r>
            <a:endParaRP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6204304"/>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2 - Ορθογώνιο">
            <a:extLst>
              <a:ext uri="{FF2B5EF4-FFF2-40B4-BE49-F238E27FC236}">
                <a16:creationId xmlns:a16="http://schemas.microsoft.com/office/drawing/2014/main" id="{6D15C59A-C986-DD1E-70D8-654B28245CC9}"/>
              </a:ext>
            </a:extLst>
          </p:cNvPr>
          <p:cNvSpPr/>
          <p:nvPr/>
        </p:nvSpPr>
        <p:spPr>
          <a:xfrm>
            <a:off x="620712" y="3779837"/>
            <a:ext cx="8458200" cy="3379599"/>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r>
              <a:rPr lang="el-GR" altLang="el-GR" sz="2000" b="1">
                <a:latin typeface="Calibri" panose="020F0502020204030204" pitchFamily="34" charset="0"/>
              </a:rPr>
              <a:t> Μειονεκτήματα </a:t>
            </a:r>
            <a:endParaRPr lang="en-US" altLang="el-GR" sz="2000" b="1">
              <a:latin typeface="Calibri" panose="020F0502020204030204" pitchFamily="34" charset="0"/>
            </a:endParaRPr>
          </a:p>
          <a:p>
            <a:pPr eaLnBrk="1" hangingPunct="1">
              <a:lnSpc>
                <a:spcPct val="120000"/>
              </a:lnSpc>
              <a:buClr>
                <a:srgbClr val="FF6600"/>
              </a:buClr>
            </a:pPr>
            <a:r>
              <a:rPr lang="en-US" altLang="el-GR" sz="2000"/>
              <a:t>The meta-analysis of 11 studies reporting advanced fibrosis and 5 studies reporting significant fibrosis showed that the ELF test had a sensitivity of &gt;0.90 for excluding fibrosis at a threshold of 7.7. However, as a diagnostic test at high thresholds, the test only achieved specificity and positive predictive value &gt;0.80 in very high prevalence settings (&gt;50%). To achieve a specificity of 0.90 for advanced and significant fibrosis, thresholds of 10.18 (sensitivity: 0.57) and 9.86 (sensitivity: 0.55) were required, respectively.</a:t>
            </a:r>
            <a:endParaRPr lang="en-US" altLang="el-GR" sz="1800">
              <a:latin typeface="Calibri" panose="020F0502020204030204" pitchFamily="34" charset="0"/>
              <a:cs typeface="Arial" panose="020B0604020202020204" pitchFamily="34" charset="0"/>
            </a:endParaRPr>
          </a:p>
          <a:p>
            <a:pPr eaLnBrk="1" hangingPunct="1">
              <a:lnSpc>
                <a:spcPct val="120000"/>
              </a:lnSpc>
              <a:buClr>
                <a:srgbClr val="FF6600"/>
              </a:buClr>
            </a:pPr>
            <a:endParaRPr lang="el-GR"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9779BD14-72DD-A701-A82B-D8870684E3DF}"/>
              </a:ext>
            </a:extLst>
          </p:cNvPr>
          <p:cNvSpPr/>
          <p:nvPr/>
        </p:nvSpPr>
        <p:spPr>
          <a:xfrm>
            <a:off x="1077912" y="198437"/>
            <a:ext cx="8229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11" dirty="0"/>
              <a:t>2D-ShearWave™ </a:t>
            </a:r>
            <a:r>
              <a:rPr lang="en-US" sz="2800" spc="-17" dirty="0" err="1"/>
              <a:t>Elastography</a:t>
            </a:r>
            <a:r>
              <a:rPr lang="en-US" sz="2800" dirty="0"/>
              <a:t> </a:t>
            </a:r>
            <a:r>
              <a:rPr lang="en-US" sz="2800" spc="-6" dirty="0"/>
              <a:t>(SWE™)</a:t>
            </a:r>
          </a:p>
        </p:txBody>
      </p:sp>
      <p:sp>
        <p:nvSpPr>
          <p:cNvPr id="94214" name="TextBox 8">
            <a:extLst>
              <a:ext uri="{FF2B5EF4-FFF2-40B4-BE49-F238E27FC236}">
                <a16:creationId xmlns:a16="http://schemas.microsoft.com/office/drawing/2014/main" id="{363F84A3-C200-4ADC-B11A-2E9ED0BC2D41}"/>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94215" name="object 4">
            <a:extLst>
              <a:ext uri="{FF2B5EF4-FFF2-40B4-BE49-F238E27FC236}">
                <a16:creationId xmlns:a16="http://schemas.microsoft.com/office/drawing/2014/main" id="{3F129EA8-F463-44C9-6116-4ED0D4592222}"/>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94216" name="Picture 12">
            <a:extLst>
              <a:ext uri="{FF2B5EF4-FFF2-40B4-BE49-F238E27FC236}">
                <a16:creationId xmlns:a16="http://schemas.microsoft.com/office/drawing/2014/main" id="{41179A13-EAC6-6167-3EEA-64F39E042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98438"/>
            <a:ext cx="93710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13">
            <a:extLst>
              <a:ext uri="{FF2B5EF4-FFF2-40B4-BE49-F238E27FC236}">
                <a16:creationId xmlns:a16="http://schemas.microsoft.com/office/drawing/2014/main" id="{82922631-FF15-A833-2D05-33EFD0E1D9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7229475"/>
            <a:ext cx="391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15">
            <a:extLst>
              <a:ext uri="{FF2B5EF4-FFF2-40B4-BE49-F238E27FC236}">
                <a16:creationId xmlns:a16="http://schemas.microsoft.com/office/drawing/2014/main" id="{8D6DF767-913F-C042-68A3-E33F4E870E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094038"/>
            <a:ext cx="9221788"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9" name="Rectangle 16">
            <a:extLst>
              <a:ext uri="{FF2B5EF4-FFF2-40B4-BE49-F238E27FC236}">
                <a16:creationId xmlns:a16="http://schemas.microsoft.com/office/drawing/2014/main" id="{B2FCD16B-3F7C-7472-8938-68E4A76E9F3E}"/>
              </a:ext>
            </a:extLst>
          </p:cNvPr>
          <p:cNvSpPr>
            <a:spLocks noChangeArrowheads="1"/>
          </p:cNvSpPr>
          <p:nvPr/>
        </p:nvSpPr>
        <p:spPr bwMode="auto">
          <a:xfrm>
            <a:off x="3440113" y="4846638"/>
            <a:ext cx="685800" cy="3048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94220" name="Rectangle 17">
            <a:extLst>
              <a:ext uri="{FF2B5EF4-FFF2-40B4-BE49-F238E27FC236}">
                <a16:creationId xmlns:a16="http://schemas.microsoft.com/office/drawing/2014/main" id="{53BF3FC9-9E57-CDB2-A404-8138A4C3B37A}"/>
              </a:ext>
            </a:extLst>
          </p:cNvPr>
          <p:cNvSpPr>
            <a:spLocks noChangeArrowheads="1"/>
          </p:cNvSpPr>
          <p:nvPr/>
        </p:nvSpPr>
        <p:spPr bwMode="auto">
          <a:xfrm>
            <a:off x="6792913" y="5684838"/>
            <a:ext cx="762000" cy="2286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94221" name="Oval 11">
            <a:extLst>
              <a:ext uri="{FF2B5EF4-FFF2-40B4-BE49-F238E27FC236}">
                <a16:creationId xmlns:a16="http://schemas.microsoft.com/office/drawing/2014/main" id="{A3728E97-2C1A-A1F5-6D26-1391A7D9D3F5}"/>
              </a:ext>
            </a:extLst>
          </p:cNvPr>
          <p:cNvSpPr>
            <a:spLocks noChangeArrowheads="1"/>
          </p:cNvSpPr>
          <p:nvPr/>
        </p:nvSpPr>
        <p:spPr bwMode="auto">
          <a:xfrm>
            <a:off x="5573713" y="5684838"/>
            <a:ext cx="838200" cy="228600"/>
          </a:xfrm>
          <a:prstGeom prst="ellipse">
            <a:avLst/>
          </a:prstGeom>
          <a:noFill/>
          <a:ln w="349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5" name="Rectangle 14">
            <a:extLst>
              <a:ext uri="{FF2B5EF4-FFF2-40B4-BE49-F238E27FC236}">
                <a16:creationId xmlns:a16="http://schemas.microsoft.com/office/drawing/2014/main" id="{15784E9D-3A74-6309-B795-5A6FB2C9A05F}"/>
              </a:ext>
            </a:extLst>
          </p:cNvPr>
          <p:cNvSpPr/>
          <p:nvPr/>
        </p:nvSpPr>
        <p:spPr>
          <a:xfrm>
            <a:off x="468313" y="6294438"/>
            <a:ext cx="9372600" cy="584200"/>
          </a:xfrm>
          <a:prstGeom prst="rect">
            <a:avLst/>
          </a:prstGeom>
          <a:solidFill>
            <a:schemeClr val="accent3"/>
          </a:solidFill>
        </p:spPr>
        <p:txBody>
          <a:bodyPr>
            <a:spAutoFit/>
          </a:bodyPr>
          <a:lstStyle/>
          <a:p>
            <a:pPr>
              <a:defRPr/>
            </a:pPr>
            <a:r>
              <a:rPr lang="en-US" sz="1600" dirty="0">
                <a:latin typeface="Calibri"/>
                <a:ea typeface="ＭＳ Ｐゴシック" pitchFamily="-101" charset="-128"/>
                <a:cs typeface="ＭＳ Ｐゴシック" pitchFamily="-101" charset="-128"/>
              </a:rPr>
              <a:t>However, as a diagnostic test at high thresholds, the test only achieved specificity and positive predictive value &gt;0.80 in very high prevalence settings (&gt;50%). </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2 - Ορθογώνιο">
            <a:extLst>
              <a:ext uri="{FF2B5EF4-FFF2-40B4-BE49-F238E27FC236}">
                <a16:creationId xmlns:a16="http://schemas.microsoft.com/office/drawing/2014/main" id="{A134FF1B-00C8-185E-34FF-08606AE0B11D}"/>
              </a:ext>
            </a:extLst>
          </p:cNvPr>
          <p:cNvSpPr/>
          <p:nvPr/>
        </p:nvSpPr>
        <p:spPr>
          <a:xfrm>
            <a:off x="773112" y="6142037"/>
            <a:ext cx="8458200" cy="757342"/>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p>
            <a:pPr>
              <a:lnSpc>
                <a:spcPct val="120000"/>
              </a:lnSpc>
              <a:buClr>
                <a:srgbClr val="FF6600"/>
              </a:buClr>
              <a:defRPr/>
            </a:pPr>
            <a:r>
              <a:rPr lang="en-US" sz="1800">
                <a:latin typeface="Calibri" charset="0"/>
                <a:ea typeface="ＭＳ Ｐゴシック" charset="-128"/>
                <a:cs typeface="ＭＳ Ｐゴシック" charset="-128"/>
              </a:rPr>
              <a:t>To achieve a specificity of 0.90 for advanced fibrosis, thresholds of 10.18 (sensitivity: 0.57) was required.</a:t>
            </a:r>
          </a:p>
        </p:txBody>
      </p:sp>
      <p:sp>
        <p:nvSpPr>
          <p:cNvPr id="7" name="Διαφορική Διάγνωση Υπασβεστιαιμίας">
            <a:extLst>
              <a:ext uri="{FF2B5EF4-FFF2-40B4-BE49-F238E27FC236}">
                <a16:creationId xmlns:a16="http://schemas.microsoft.com/office/drawing/2014/main" id="{EC322677-1DB9-564C-A041-94E9CE6F9AEC}"/>
              </a:ext>
            </a:extLst>
          </p:cNvPr>
          <p:cNvSpPr/>
          <p:nvPr/>
        </p:nvSpPr>
        <p:spPr>
          <a:xfrm>
            <a:off x="1077912" y="198437"/>
            <a:ext cx="82296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22" dirty="0" err="1">
                <a:ea typeface="ＭＳ Ｐゴシック" charset="-128"/>
              </a:rPr>
              <a:t>Μέθοδοι</a:t>
            </a:r>
            <a:r>
              <a:rPr lang="en-US" sz="2800" spc="-22" dirty="0">
                <a:ea typeface="ＭＳ Ｐゴシック" charset="-128"/>
              </a:rPr>
              <a:t> </a:t>
            </a:r>
            <a:r>
              <a:rPr lang="en-US" sz="2800" spc="-22" dirty="0" err="1">
                <a:ea typeface="ＭＳ Ｐゴシック" charset="-128"/>
              </a:rPr>
              <a:t>που</a:t>
            </a:r>
            <a:r>
              <a:rPr lang="en-US" sz="2800" spc="-22" dirty="0">
                <a:ea typeface="ＭＳ Ｐゴシック" charset="-128"/>
              </a:rPr>
              <a:t> </a:t>
            </a:r>
            <a:r>
              <a:rPr lang="en-US" sz="2800" spc="-22" dirty="0" err="1">
                <a:ea typeface="ＭＳ Ｐゴシック" charset="-128"/>
              </a:rPr>
              <a:t>αξιολογούν</a:t>
            </a:r>
            <a:r>
              <a:rPr lang="en-US" sz="2800" spc="-22" dirty="0">
                <a:ea typeface="ＭＳ Ｐゴシック" charset="-128"/>
              </a:rPr>
              <a:t> </a:t>
            </a:r>
            <a:r>
              <a:rPr lang="en-US" sz="2800" spc="-22" dirty="0" err="1">
                <a:ea typeface="ＭＳ Ｐゴシック" charset="-128"/>
              </a:rPr>
              <a:t>φυσικές</a:t>
            </a:r>
            <a:r>
              <a:rPr lang="en-US" sz="2800" spc="-22" dirty="0">
                <a:ea typeface="ＭＳ Ｐゴシック" charset="-128"/>
              </a:rPr>
              <a:t> </a:t>
            </a:r>
            <a:r>
              <a:rPr lang="en-US" sz="2800" spc="-22" dirty="0" err="1">
                <a:ea typeface="ＭＳ Ｐゴシック" charset="-128"/>
              </a:rPr>
              <a:t>ιδιότητες</a:t>
            </a:r>
            <a:r>
              <a:rPr lang="en-US" sz="2800" spc="-22" dirty="0">
                <a:ea typeface="ＭＳ Ｐゴシック" charset="-128"/>
              </a:rPr>
              <a:t> </a:t>
            </a:r>
            <a:r>
              <a:rPr lang="en-US" sz="2800" spc="-22" dirty="0" err="1">
                <a:ea typeface="ＭＳ Ｐゴシック" charset="-128"/>
              </a:rPr>
              <a:t>του</a:t>
            </a:r>
            <a:r>
              <a:rPr lang="en-US" sz="2800" spc="-22" dirty="0">
                <a:ea typeface="ＭＳ Ｐゴシック" charset="-128"/>
              </a:rPr>
              <a:t> </a:t>
            </a:r>
            <a:r>
              <a:rPr lang="en-US" sz="2800" spc="-22" dirty="0" err="1">
                <a:ea typeface="ＭＳ Ｐゴシック" charset="-128"/>
              </a:rPr>
              <a:t>ήπατος</a:t>
            </a:r>
            <a:r>
              <a:rPr lang="el-GR" sz="2800" spc="-22" dirty="0">
                <a:ea typeface="ＭＳ Ｐゴシック" charset="-128"/>
              </a:rPr>
              <a:t> </a:t>
            </a:r>
            <a:r>
              <a:rPr lang="en-US" sz="2800" spc="-17" dirty="0"/>
              <a:t>: </a:t>
            </a:r>
            <a:r>
              <a:rPr lang="en-US" sz="2800" spc="-11" dirty="0"/>
              <a:t>2D-ShearWave™ </a:t>
            </a:r>
            <a:r>
              <a:rPr lang="en-US" sz="2800" spc="-17" dirty="0" err="1"/>
              <a:t>Elastography</a:t>
            </a:r>
            <a:r>
              <a:rPr lang="en-US" sz="2800" dirty="0"/>
              <a:t> </a:t>
            </a:r>
            <a:r>
              <a:rPr lang="en-US" sz="2800" spc="-6" dirty="0"/>
              <a:t>(SWE™)</a:t>
            </a:r>
          </a:p>
        </p:txBody>
      </p:sp>
      <p:sp>
        <p:nvSpPr>
          <p:cNvPr id="96262" name="TextBox 8">
            <a:extLst>
              <a:ext uri="{FF2B5EF4-FFF2-40B4-BE49-F238E27FC236}">
                <a16:creationId xmlns:a16="http://schemas.microsoft.com/office/drawing/2014/main" id="{224A76F7-3982-14CB-103D-B5E388946D49}"/>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96263" name="object 4">
            <a:extLst>
              <a:ext uri="{FF2B5EF4-FFF2-40B4-BE49-F238E27FC236}">
                <a16:creationId xmlns:a16="http://schemas.microsoft.com/office/drawing/2014/main" id="{7A8253DF-6FC6-1E54-75B4-0C867EABDB55}"/>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96264" name="Picture 12">
            <a:extLst>
              <a:ext uri="{FF2B5EF4-FFF2-40B4-BE49-F238E27FC236}">
                <a16:creationId xmlns:a16="http://schemas.microsoft.com/office/drawing/2014/main" id="{758F64F3-A5A8-FFDD-EA97-CC9D75A16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50838"/>
            <a:ext cx="93710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3">
            <a:extLst>
              <a:ext uri="{FF2B5EF4-FFF2-40B4-BE49-F238E27FC236}">
                <a16:creationId xmlns:a16="http://schemas.microsoft.com/office/drawing/2014/main" id="{DBCA16EB-10E4-AA16-5F39-AC7AEC0CD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7229475"/>
            <a:ext cx="391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14">
            <a:extLst>
              <a:ext uri="{FF2B5EF4-FFF2-40B4-BE49-F238E27FC236}">
                <a16:creationId xmlns:a16="http://schemas.microsoft.com/office/drawing/2014/main" id="{3F7B4AC6-22AD-977C-DC89-F783B3D72D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170238"/>
            <a:ext cx="56134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Rectangle 16">
            <a:extLst>
              <a:ext uri="{FF2B5EF4-FFF2-40B4-BE49-F238E27FC236}">
                <a16:creationId xmlns:a16="http://schemas.microsoft.com/office/drawing/2014/main" id="{72428BAF-0F70-742A-4F71-8E5BA3E7C468}"/>
              </a:ext>
            </a:extLst>
          </p:cNvPr>
          <p:cNvSpPr>
            <a:spLocks noChangeArrowheads="1"/>
          </p:cNvSpPr>
          <p:nvPr/>
        </p:nvSpPr>
        <p:spPr bwMode="auto">
          <a:xfrm>
            <a:off x="4506913" y="3170238"/>
            <a:ext cx="2057400" cy="3048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96268" name="Oval 17">
            <a:extLst>
              <a:ext uri="{FF2B5EF4-FFF2-40B4-BE49-F238E27FC236}">
                <a16:creationId xmlns:a16="http://schemas.microsoft.com/office/drawing/2014/main" id="{5A3DCA2D-6A6F-461F-3CF1-6F96E768FE55}"/>
              </a:ext>
            </a:extLst>
          </p:cNvPr>
          <p:cNvSpPr>
            <a:spLocks noChangeArrowheads="1"/>
          </p:cNvSpPr>
          <p:nvPr/>
        </p:nvSpPr>
        <p:spPr bwMode="auto">
          <a:xfrm>
            <a:off x="3363913" y="3856038"/>
            <a:ext cx="1981200" cy="304800"/>
          </a:xfrm>
          <a:prstGeom prst="ellipse">
            <a:avLst/>
          </a:prstGeom>
          <a:noFill/>
          <a:ln w="349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189671C2-2113-E9EC-89EE-9436931146FD}"/>
              </a:ext>
            </a:extLst>
          </p:cNvPr>
          <p:cNvSpPr/>
          <p:nvPr/>
        </p:nvSpPr>
        <p:spPr>
          <a:xfrm>
            <a:off x="1154112" y="5032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Fibroscan</a:t>
            </a:r>
            <a:r>
              <a:rPr lang="en-US" sz="2800" b="1" dirty="0">
                <a:latin typeface="Garamond" pitchFamily="-101" charset="0"/>
              </a:rPr>
              <a: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Elastography</a:t>
            </a:r>
            <a:endParaRPr lang="en-US" sz="2800" b="1" dirty="0">
              <a:latin typeface="Garamond" pitchFamily="-101" charset="0"/>
            </a:endParaRPr>
          </a:p>
          <a:p>
            <a:pPr hangingPunct="0">
              <a:lnSpc>
                <a:spcPct val="93000"/>
              </a:lnSpc>
              <a:buClr>
                <a:srgbClr val="000000"/>
              </a:buClr>
              <a:buSzPct val="45000"/>
              <a:defRPr/>
            </a:pPr>
            <a:endParaRPr lang="en-US" sz="2800" spc="-6" dirty="0"/>
          </a:p>
        </p:txBody>
      </p:sp>
      <p:sp>
        <p:nvSpPr>
          <p:cNvPr id="98307" name="TextBox 8">
            <a:extLst>
              <a:ext uri="{FF2B5EF4-FFF2-40B4-BE49-F238E27FC236}">
                <a16:creationId xmlns:a16="http://schemas.microsoft.com/office/drawing/2014/main" id="{93DCF95F-7BD0-1C05-654E-FF9C9C002A80}"/>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98308" name="object 4">
            <a:extLst>
              <a:ext uri="{FF2B5EF4-FFF2-40B4-BE49-F238E27FC236}">
                <a16:creationId xmlns:a16="http://schemas.microsoft.com/office/drawing/2014/main" id="{87BF3122-17B9-83BA-7B8D-9A5F9158C2AE}"/>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98309" name="Picture 8">
            <a:extLst>
              <a:ext uri="{FF2B5EF4-FFF2-40B4-BE49-F238E27FC236}">
                <a16:creationId xmlns:a16="http://schemas.microsoft.com/office/drawing/2014/main" id="{8E945E5C-7913-0502-A333-4B2CE35E6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3" y="2636838"/>
            <a:ext cx="899795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599D010F-1E68-9914-62B4-ADD5E6A99662}"/>
              </a:ext>
            </a:extLst>
          </p:cNvPr>
          <p:cNvSpPr/>
          <p:nvPr/>
        </p:nvSpPr>
        <p:spPr>
          <a:xfrm>
            <a:off x="1154112" y="5032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Fibroscan</a:t>
            </a:r>
            <a:r>
              <a:rPr lang="en-US" sz="2800" b="1" dirty="0">
                <a:latin typeface="Garamond" pitchFamily="-101" charset="0"/>
              </a:rPr>
              <a: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Elastography</a:t>
            </a:r>
            <a:endParaRPr lang="en-US" sz="2800" b="1" dirty="0">
              <a:latin typeface="Garamond" pitchFamily="-101" charset="0"/>
            </a:endParaRPr>
          </a:p>
          <a:p>
            <a:pPr hangingPunct="0">
              <a:lnSpc>
                <a:spcPct val="93000"/>
              </a:lnSpc>
              <a:buClr>
                <a:srgbClr val="000000"/>
              </a:buClr>
              <a:buSzPct val="45000"/>
              <a:defRPr/>
            </a:pPr>
            <a:endParaRPr lang="en-US" sz="2800" spc="-6" dirty="0"/>
          </a:p>
        </p:txBody>
      </p:sp>
      <p:sp>
        <p:nvSpPr>
          <p:cNvPr id="100355" name="TextBox 8">
            <a:extLst>
              <a:ext uri="{FF2B5EF4-FFF2-40B4-BE49-F238E27FC236}">
                <a16:creationId xmlns:a16="http://schemas.microsoft.com/office/drawing/2014/main" id="{D76842BA-5517-DE70-8D98-BFB93090967E}"/>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00356" name="object 4">
            <a:extLst>
              <a:ext uri="{FF2B5EF4-FFF2-40B4-BE49-F238E27FC236}">
                <a16:creationId xmlns:a16="http://schemas.microsoft.com/office/drawing/2014/main" id="{D2F30701-50D2-15F2-BDC3-324E233D400B}"/>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100357" name="Picture 5">
            <a:extLst>
              <a:ext uri="{FF2B5EF4-FFF2-40B4-BE49-F238E27FC236}">
                <a16:creationId xmlns:a16="http://schemas.microsoft.com/office/drawing/2014/main" id="{38414A62-1BD3-09C1-3ED6-C9A6B3396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08238"/>
            <a:ext cx="4684713"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9">
            <a:extLst>
              <a:ext uri="{FF2B5EF4-FFF2-40B4-BE49-F238E27FC236}">
                <a16:creationId xmlns:a16="http://schemas.microsoft.com/office/drawing/2014/main" id="{D62DD085-587F-2353-E22D-9620474F55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2484438"/>
            <a:ext cx="52149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Rectangle 16">
            <a:extLst>
              <a:ext uri="{FF2B5EF4-FFF2-40B4-BE49-F238E27FC236}">
                <a16:creationId xmlns:a16="http://schemas.microsoft.com/office/drawing/2014/main" id="{58FA0C61-87F8-F06D-18A3-B8AE585074A6}"/>
              </a:ext>
            </a:extLst>
          </p:cNvPr>
          <p:cNvSpPr>
            <a:spLocks noChangeArrowheads="1"/>
          </p:cNvSpPr>
          <p:nvPr/>
        </p:nvSpPr>
        <p:spPr bwMode="auto">
          <a:xfrm>
            <a:off x="2754313" y="1951038"/>
            <a:ext cx="685800" cy="3810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00360" name="TextBox 11">
            <a:extLst>
              <a:ext uri="{FF2B5EF4-FFF2-40B4-BE49-F238E27FC236}">
                <a16:creationId xmlns:a16="http://schemas.microsoft.com/office/drawing/2014/main" id="{23B443C2-062E-D135-42E3-B2BCA13DDE8A}"/>
              </a:ext>
            </a:extLst>
          </p:cNvPr>
          <p:cNvSpPr txBox="1">
            <a:spLocks noChangeArrowheads="1"/>
          </p:cNvSpPr>
          <p:nvPr/>
        </p:nvSpPr>
        <p:spPr bwMode="auto">
          <a:xfrm>
            <a:off x="2830513" y="1951038"/>
            <a:ext cx="522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800">
                <a:latin typeface="Calibri" panose="020F0502020204030204" pitchFamily="34" charset="0"/>
              </a:rPr>
              <a:t>F≥2</a:t>
            </a:r>
          </a:p>
        </p:txBody>
      </p:sp>
      <p:sp>
        <p:nvSpPr>
          <p:cNvPr id="100361" name="TextBox 13">
            <a:extLst>
              <a:ext uri="{FF2B5EF4-FFF2-40B4-BE49-F238E27FC236}">
                <a16:creationId xmlns:a16="http://schemas.microsoft.com/office/drawing/2014/main" id="{5FF885D6-85DB-FA42-BF2C-831AE9550C48}"/>
              </a:ext>
            </a:extLst>
          </p:cNvPr>
          <p:cNvSpPr txBox="1">
            <a:spLocks noChangeArrowheads="1"/>
          </p:cNvSpPr>
          <p:nvPr/>
        </p:nvSpPr>
        <p:spPr bwMode="auto">
          <a:xfrm>
            <a:off x="6945313" y="1951038"/>
            <a:ext cx="522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800">
                <a:latin typeface="Calibri" panose="020F0502020204030204" pitchFamily="34" charset="0"/>
              </a:rPr>
              <a:t>F=4</a:t>
            </a:r>
          </a:p>
        </p:txBody>
      </p:sp>
      <p:sp>
        <p:nvSpPr>
          <p:cNvPr id="100362" name="Rectangle 16">
            <a:extLst>
              <a:ext uri="{FF2B5EF4-FFF2-40B4-BE49-F238E27FC236}">
                <a16:creationId xmlns:a16="http://schemas.microsoft.com/office/drawing/2014/main" id="{CFDEE2F2-A89D-B0DD-2E54-AF9A28C6502B}"/>
              </a:ext>
            </a:extLst>
          </p:cNvPr>
          <p:cNvSpPr>
            <a:spLocks noChangeArrowheads="1"/>
          </p:cNvSpPr>
          <p:nvPr/>
        </p:nvSpPr>
        <p:spPr bwMode="auto">
          <a:xfrm>
            <a:off x="6869113" y="1951038"/>
            <a:ext cx="685800" cy="38100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483AF19D-371B-5471-881C-1CF01FA7AA36}"/>
              </a:ext>
            </a:extLst>
          </p:cNvPr>
          <p:cNvSpPr/>
          <p:nvPr/>
        </p:nvSpPr>
        <p:spPr>
          <a:xfrm>
            <a:off x="1154112" y="5032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Fibroscan</a:t>
            </a:r>
            <a:r>
              <a:rPr lang="en-US" sz="2800" b="1" dirty="0">
                <a:latin typeface="Garamond" pitchFamily="-101" charset="0"/>
              </a:rPr>
              <a: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Elastography</a:t>
            </a:r>
            <a:endParaRPr lang="en-US" sz="2800" b="1" dirty="0">
              <a:latin typeface="Garamond" pitchFamily="-101" charset="0"/>
            </a:endParaRPr>
          </a:p>
          <a:p>
            <a:pPr hangingPunct="0">
              <a:lnSpc>
                <a:spcPct val="93000"/>
              </a:lnSpc>
              <a:buClr>
                <a:srgbClr val="000000"/>
              </a:buClr>
              <a:buSzPct val="45000"/>
              <a:defRPr/>
            </a:pPr>
            <a:endParaRPr lang="en-US" sz="2800" spc="-6" dirty="0"/>
          </a:p>
        </p:txBody>
      </p:sp>
      <p:sp>
        <p:nvSpPr>
          <p:cNvPr id="102403" name="TextBox 8">
            <a:extLst>
              <a:ext uri="{FF2B5EF4-FFF2-40B4-BE49-F238E27FC236}">
                <a16:creationId xmlns:a16="http://schemas.microsoft.com/office/drawing/2014/main" id="{0DEA6C04-15FE-DC33-3EE8-E5CF8AE361D9}"/>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02404" name="object 4">
            <a:extLst>
              <a:ext uri="{FF2B5EF4-FFF2-40B4-BE49-F238E27FC236}">
                <a16:creationId xmlns:a16="http://schemas.microsoft.com/office/drawing/2014/main" id="{15E5B349-AEC5-89F0-E000-04E62052CDF6}"/>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102405" name="Picture 7">
            <a:extLst>
              <a:ext uri="{FF2B5EF4-FFF2-40B4-BE49-F238E27FC236}">
                <a16:creationId xmlns:a16="http://schemas.microsoft.com/office/drawing/2014/main" id="{C85EE26C-B957-EF41-2F7A-BA67843CCC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2713038"/>
            <a:ext cx="87264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9D9ECC0C-64BC-1A1A-573E-AF595CF9DFBE}"/>
              </a:ext>
            </a:extLst>
          </p:cNvPr>
          <p:cNvSpPr/>
          <p:nvPr/>
        </p:nvSpPr>
        <p:spPr>
          <a:xfrm>
            <a:off x="1230312" y="274637"/>
            <a:ext cx="8077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800" spc="-6" dirty="0"/>
              <a:t>  </a:t>
            </a:r>
            <a:r>
              <a:rPr lang="en-US" sz="2800" b="1" dirty="0">
                <a:latin typeface="Garamond" pitchFamily="-101" charset="0"/>
              </a:rPr>
              <a:t>ADVIA Centaur</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Enhanced Liver Fibrosis (ELF</a:t>
            </a:r>
            <a:r>
              <a:rPr lang="en-US" sz="2800" b="1" dirty="0">
                <a:latin typeface="Garamond" pitchFamily="-101" charset="0"/>
                <a:ea typeface="Times New Roman" pitchFamily="-101" charset="0"/>
                <a:cs typeface="Times New Roman" pitchFamily="-101" charset="0"/>
              </a:rPr>
              <a:t>™</a:t>
            </a:r>
            <a:r>
              <a:rPr lang="en-US" sz="2800" b="1" dirty="0">
                <a:latin typeface="Garamond" pitchFamily="-101" charset="0"/>
              </a:rPr>
              <a:t>) Test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Fibroscan</a:t>
            </a:r>
            <a:r>
              <a:rPr lang="en-US" sz="2800" b="1" dirty="0">
                <a:latin typeface="Garamond" pitchFamily="-101" charset="0"/>
              </a:rPr>
              <a:t> </a:t>
            </a:r>
            <a:r>
              <a:rPr lang="en-US" sz="2800" b="1" dirty="0" err="1">
                <a:latin typeface="Garamond" pitchFamily="-101" charset="0"/>
              </a:rPr>
              <a:t>vs</a:t>
            </a:r>
            <a:r>
              <a:rPr lang="en-US" sz="2800" b="1" dirty="0">
                <a:latin typeface="Garamond" pitchFamily="-101" charset="0"/>
              </a:rPr>
              <a:t> </a:t>
            </a:r>
            <a:r>
              <a:rPr lang="en-US" sz="2800" b="1" dirty="0" err="1">
                <a:latin typeface="Garamond" pitchFamily="-101" charset="0"/>
              </a:rPr>
              <a:t>Elastography</a:t>
            </a:r>
            <a:endParaRPr lang="en-US" sz="2800" b="1" dirty="0">
              <a:latin typeface="Garamond" pitchFamily="-101" charset="0"/>
            </a:endParaRPr>
          </a:p>
          <a:p>
            <a:pPr hangingPunct="0">
              <a:lnSpc>
                <a:spcPct val="93000"/>
              </a:lnSpc>
              <a:buClr>
                <a:srgbClr val="000000"/>
              </a:buClr>
              <a:buSzPct val="45000"/>
              <a:defRPr/>
            </a:pPr>
            <a:endParaRPr lang="en-US" sz="2800" spc="-6" dirty="0"/>
          </a:p>
        </p:txBody>
      </p:sp>
      <p:sp>
        <p:nvSpPr>
          <p:cNvPr id="104451" name="TextBox 8">
            <a:extLst>
              <a:ext uri="{FF2B5EF4-FFF2-40B4-BE49-F238E27FC236}">
                <a16:creationId xmlns:a16="http://schemas.microsoft.com/office/drawing/2014/main" id="{4553D59E-3926-F2FF-4D15-20347D0D6FD0}"/>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04452" name="object 4">
            <a:extLst>
              <a:ext uri="{FF2B5EF4-FFF2-40B4-BE49-F238E27FC236}">
                <a16:creationId xmlns:a16="http://schemas.microsoft.com/office/drawing/2014/main" id="{A4B62EE8-21D7-27FE-8D7D-328DF2505276}"/>
              </a:ext>
            </a:extLst>
          </p:cNvPr>
          <p:cNvSpPr txBox="1">
            <a:spLocks noChangeArrowheads="1"/>
          </p:cNvSpPr>
          <p:nvPr/>
        </p:nvSpPr>
        <p:spPr bwMode="auto">
          <a:xfrm>
            <a:off x="0" y="7116763"/>
            <a:ext cx="39084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marL="127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ts val="113"/>
              </a:spcBef>
            </a:pPr>
            <a:r>
              <a:rPr lang="en-US" altLang="el-GR" sz="1400"/>
              <a:t>. </a:t>
            </a:r>
          </a:p>
          <a:p>
            <a:pPr algn="r" eaLnBrk="1" hangingPunct="1">
              <a:spcBef>
                <a:spcPts val="113"/>
              </a:spcBef>
            </a:pPr>
            <a:r>
              <a:rPr lang="en-US" altLang="el-GR" sz="1300">
                <a:latin typeface="Carlito" charset="0"/>
              </a:rPr>
              <a:t>.</a:t>
            </a:r>
          </a:p>
        </p:txBody>
      </p:sp>
      <p:pic>
        <p:nvPicPr>
          <p:cNvPr id="104453" name="Picture 7">
            <a:extLst>
              <a:ext uri="{FF2B5EF4-FFF2-40B4-BE49-F238E27FC236}">
                <a16:creationId xmlns:a16="http://schemas.microsoft.com/office/drawing/2014/main" id="{24C5026D-A5AA-4D13-0DA1-22D19D2351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82763"/>
            <a:ext cx="925671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E04DE9DC-AE30-5573-416B-B6EB50982E55}"/>
              </a:ext>
            </a:extLst>
          </p:cNvPr>
          <p:cNvSpPr/>
          <p:nvPr/>
        </p:nvSpPr>
        <p:spPr>
          <a:xfrm>
            <a:off x="696912" y="198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400" dirty="0"/>
              <a:t>HEPASCORE </a:t>
            </a:r>
          </a:p>
          <a:p>
            <a:pPr hangingPunct="0">
              <a:lnSpc>
                <a:spcPct val="93000"/>
              </a:lnSpc>
              <a:buClr>
                <a:srgbClr val="000000"/>
              </a:buClr>
              <a:buSzPct val="45000"/>
              <a:defRPr/>
            </a:pPr>
            <a:endParaRPr lang="en-US" sz="2400" dirty="0"/>
          </a:p>
        </p:txBody>
      </p:sp>
      <p:pic>
        <p:nvPicPr>
          <p:cNvPr id="106499" name="Picture 4">
            <a:extLst>
              <a:ext uri="{FF2B5EF4-FFF2-40B4-BE49-F238E27FC236}">
                <a16:creationId xmlns:a16="http://schemas.microsoft.com/office/drawing/2014/main" id="{CCF5BFAA-B97F-920B-4D6A-7F92D3902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51038"/>
            <a:ext cx="92217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1EC6A842-4037-F39F-E5BB-BD3E580228BA}"/>
              </a:ext>
            </a:extLst>
          </p:cNvPr>
          <p:cNvSpPr/>
          <p:nvPr/>
        </p:nvSpPr>
        <p:spPr>
          <a:xfrm>
            <a:off x="696912" y="198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Αξιολογηση του </a:t>
            </a:r>
            <a:r>
              <a:rPr lang="en-US" sz="2400" dirty="0"/>
              <a:t>HEPASCORE  performance </a:t>
            </a:r>
          </a:p>
        </p:txBody>
      </p:sp>
      <p:pic>
        <p:nvPicPr>
          <p:cNvPr id="108547" name="Picture 4">
            <a:extLst>
              <a:ext uri="{FF2B5EF4-FFF2-40B4-BE49-F238E27FC236}">
                <a16:creationId xmlns:a16="http://schemas.microsoft.com/office/drawing/2014/main" id="{50FEBAB2-279A-7A6E-78A2-599F045DD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2332038"/>
            <a:ext cx="8231187"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Line 5">
            <a:extLst>
              <a:ext uri="{FF2B5EF4-FFF2-40B4-BE49-F238E27FC236}">
                <a16:creationId xmlns:a16="http://schemas.microsoft.com/office/drawing/2014/main" id="{A96CCF35-A682-D771-02A6-CCE63F390834}"/>
              </a:ext>
            </a:extLst>
          </p:cNvPr>
          <p:cNvSpPr>
            <a:spLocks noChangeShapeType="1"/>
          </p:cNvSpPr>
          <p:nvPr/>
        </p:nvSpPr>
        <p:spPr bwMode="auto">
          <a:xfrm>
            <a:off x="565150" y="3627438"/>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8549" name="Line 6">
            <a:extLst>
              <a:ext uri="{FF2B5EF4-FFF2-40B4-BE49-F238E27FC236}">
                <a16:creationId xmlns:a16="http://schemas.microsoft.com/office/drawing/2014/main" id="{A45CC9DA-A5F8-B5FA-1507-C1EFBAE2F9D3}"/>
              </a:ext>
            </a:extLst>
          </p:cNvPr>
          <p:cNvSpPr>
            <a:spLocks noChangeShapeType="1"/>
          </p:cNvSpPr>
          <p:nvPr/>
        </p:nvSpPr>
        <p:spPr bwMode="auto">
          <a:xfrm>
            <a:off x="565150" y="39878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8550" name="Line 7">
            <a:extLst>
              <a:ext uri="{FF2B5EF4-FFF2-40B4-BE49-F238E27FC236}">
                <a16:creationId xmlns:a16="http://schemas.microsoft.com/office/drawing/2014/main" id="{C93A55EA-8AD9-75D9-88D0-6BA994B4CEFE}"/>
              </a:ext>
            </a:extLst>
          </p:cNvPr>
          <p:cNvSpPr>
            <a:spLocks noChangeShapeType="1"/>
          </p:cNvSpPr>
          <p:nvPr/>
        </p:nvSpPr>
        <p:spPr bwMode="auto">
          <a:xfrm>
            <a:off x="565150" y="4779963"/>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8551" name="Line 8">
            <a:extLst>
              <a:ext uri="{FF2B5EF4-FFF2-40B4-BE49-F238E27FC236}">
                <a16:creationId xmlns:a16="http://schemas.microsoft.com/office/drawing/2014/main" id="{CEE41009-C1D4-C5C6-FE0A-10854CB70784}"/>
              </a:ext>
            </a:extLst>
          </p:cNvPr>
          <p:cNvSpPr>
            <a:spLocks noChangeShapeType="1"/>
          </p:cNvSpPr>
          <p:nvPr/>
        </p:nvSpPr>
        <p:spPr bwMode="auto">
          <a:xfrm>
            <a:off x="565150" y="5211763"/>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8552" name="Line 9">
            <a:extLst>
              <a:ext uri="{FF2B5EF4-FFF2-40B4-BE49-F238E27FC236}">
                <a16:creationId xmlns:a16="http://schemas.microsoft.com/office/drawing/2014/main" id="{DD11795F-1D0F-CB65-5218-CCCCB35690F6}"/>
              </a:ext>
            </a:extLst>
          </p:cNvPr>
          <p:cNvSpPr>
            <a:spLocks noChangeShapeType="1"/>
          </p:cNvSpPr>
          <p:nvPr/>
        </p:nvSpPr>
        <p:spPr bwMode="auto">
          <a:xfrm>
            <a:off x="565150" y="60039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8553" name="Line 10">
            <a:extLst>
              <a:ext uri="{FF2B5EF4-FFF2-40B4-BE49-F238E27FC236}">
                <a16:creationId xmlns:a16="http://schemas.microsoft.com/office/drawing/2014/main" id="{330A523F-74DD-1E43-BA02-BEA68379EBB3}"/>
              </a:ext>
            </a:extLst>
          </p:cNvPr>
          <p:cNvSpPr>
            <a:spLocks noChangeShapeType="1"/>
          </p:cNvSpPr>
          <p:nvPr/>
        </p:nvSpPr>
        <p:spPr bwMode="auto">
          <a:xfrm>
            <a:off x="565150" y="6364288"/>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ABC13E5B-9B54-E5D1-E2C3-938DBF4B0B72}"/>
              </a:ext>
            </a:extLst>
          </p:cNvPr>
          <p:cNvSpPr/>
          <p:nvPr/>
        </p:nvSpPr>
        <p:spPr>
          <a:xfrm>
            <a:off x="239712" y="2255837"/>
            <a:ext cx="9840913" cy="474612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Οι μη-επεμβατικές μέθοδοι ανίχνευσης της ηπατικής ίνωσης  έχουν χαμηλότερη ευαισθησία και υψηλότερη ειδικότητα όταν εφαρμόζονται σε πληθυσμούς με χαμηλό επιπολασμό (</a:t>
            </a:r>
            <a:r>
              <a:rPr lang="en-US" altLang="el-GR" sz="1800">
                <a:latin typeface="Calibri" panose="020F0502020204030204" pitchFamily="34" charset="0"/>
              </a:rPr>
              <a:t>spectrum effect).</a:t>
            </a:r>
            <a:endParaRPr lang="en-US" altLang="el-GR" sz="1800"/>
          </a:p>
          <a:p>
            <a:pPr eaLnBrk="1" hangingPunct="1">
              <a:lnSpc>
                <a:spcPct val="120000"/>
              </a:lnSpc>
              <a:buClr>
                <a:srgbClr val="FF6600"/>
              </a:buClr>
            </a:pPr>
            <a:endParaRPr lang="en-US" altLang="el-GR" sz="1800">
              <a:latin typeface="Calibri" panose="020F0502020204030204" pitchFamily="34" charset="0"/>
            </a:endParaRPr>
          </a:p>
          <a:p>
            <a:pPr eaLnBrk="1" hangingPunct="1">
              <a:lnSpc>
                <a:spcPct val="120000"/>
              </a:lnSpc>
              <a:buClr>
                <a:srgbClr val="FF6600"/>
              </a:buClr>
            </a:pPr>
            <a:endParaRPr lang="en-US" altLang="el-GR" sz="180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Σε μια μετα</a:t>
            </a:r>
            <a:r>
              <a:rPr lang="en-US" altLang="el-GR" sz="1800">
                <a:latin typeface="Calibri" panose="020F0502020204030204" pitchFamily="34" charset="0"/>
              </a:rPr>
              <a:t>-</a:t>
            </a:r>
            <a:r>
              <a:rPr lang="el-GR" altLang="el-GR" sz="1800">
                <a:latin typeface="Calibri" panose="020F0502020204030204" pitchFamily="34" charset="0"/>
              </a:rPr>
              <a:t>ανάλυση της διαγνωστικής ακρίβειας των μη επεμβατικών μεθόδων που συμπεριέλαβε μελέτες που έλαβαν χώρα σε </a:t>
            </a:r>
            <a:r>
              <a:rPr lang="el-GR" altLang="el-GR" sz="1800" b="1">
                <a:latin typeface="Calibri" panose="020F0502020204030204" pitchFamily="34" charset="0"/>
              </a:rPr>
              <a:t>δευτεροβάθμια περίθαλψη </a:t>
            </a:r>
            <a:r>
              <a:rPr lang="el-GR" altLang="el-GR" sz="1800">
                <a:latin typeface="Calibri" panose="020F0502020204030204" pitchFamily="34" charset="0"/>
              </a:rPr>
              <a:t>ο επιπολασμός της προχωρημένης ίνωσης (</a:t>
            </a:r>
            <a:r>
              <a:rPr lang="en-US" altLang="el-GR" sz="1800">
                <a:latin typeface="Calibri" panose="020F0502020204030204" pitchFamily="34" charset="0"/>
              </a:rPr>
              <a:t>AF) </a:t>
            </a:r>
            <a:r>
              <a:rPr lang="el-GR" altLang="el-GR" sz="1800">
                <a:latin typeface="Calibri" panose="020F0502020204030204" pitchFamily="34" charset="0"/>
              </a:rPr>
              <a:t>ήταν :</a:t>
            </a:r>
          </a:p>
          <a:p>
            <a:pPr eaLnBrk="1" hangingPunct="1">
              <a:lnSpc>
                <a:spcPct val="120000"/>
              </a:lnSpc>
              <a:buClr>
                <a:srgbClr val="FF6600"/>
              </a:buClr>
              <a:buFont typeface="Wingdings" pitchFamily="2" charset="2"/>
              <a:buChar char="Ø"/>
            </a:pPr>
            <a:r>
              <a:rPr lang="el-GR" altLang="el-GR" sz="1800">
                <a:latin typeface="Calibri" panose="020F0502020204030204" pitchFamily="34" charset="0"/>
              </a:rPr>
              <a:t> </a:t>
            </a:r>
            <a:r>
              <a:rPr lang="en-US" altLang="el-GR" sz="1800">
                <a:latin typeface="Calibri" panose="020F0502020204030204" pitchFamily="34" charset="0"/>
              </a:rPr>
              <a:t>  CHB			37%</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CHC			29%</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NAFLD 		19%</a:t>
            </a:r>
          </a:p>
          <a:p>
            <a:pPr eaLnBrk="1" hangingPunct="1">
              <a:lnSpc>
                <a:spcPct val="120000"/>
              </a:lnSpc>
              <a:buClr>
                <a:srgbClr val="FF6600"/>
              </a:buClr>
              <a:buFont typeface="Wingdings" pitchFamily="2" charset="2"/>
              <a:buChar char="Ø"/>
            </a:pPr>
            <a:r>
              <a:rPr lang="en-US" altLang="el-GR" sz="1800">
                <a:latin typeface="Calibri" panose="020F0502020204030204" pitchFamily="34" charset="0"/>
              </a:rPr>
              <a:t>   ALD 			51%</a:t>
            </a:r>
            <a:endParaRPr lang="el-GR" altLang="el-GR" sz="1800">
              <a:latin typeface="Calibri" panose="020F0502020204030204" pitchFamily="34" charset="0"/>
            </a:endParaRPr>
          </a:p>
          <a:p>
            <a:pPr eaLnBrk="1" hangingPunct="1">
              <a:lnSpc>
                <a:spcPct val="120000"/>
              </a:lnSpc>
              <a:buClr>
                <a:srgbClr val="FF6600"/>
              </a:buClr>
            </a:pPr>
            <a:r>
              <a:rPr lang="el-GR" altLang="el-GR" sz="1800">
                <a:latin typeface="Calibri" panose="020F0502020204030204" pitchFamily="34" charset="0"/>
              </a:rPr>
              <a:t>Ειδικά για την </a:t>
            </a:r>
            <a:r>
              <a:rPr lang="en-US" altLang="el-GR" sz="1800">
                <a:latin typeface="Calibri" panose="020F0502020204030204" pitchFamily="34" charset="0"/>
              </a:rPr>
              <a:t>NAFLD </a:t>
            </a:r>
            <a:r>
              <a:rPr lang="el-GR" altLang="el-GR" sz="1800">
                <a:latin typeface="Calibri" panose="020F0502020204030204" pitchFamily="34" charset="0"/>
              </a:rPr>
              <a:t>και την </a:t>
            </a:r>
            <a:r>
              <a:rPr lang="en-US" altLang="el-GR" sz="1800">
                <a:latin typeface="Calibri" panose="020F0502020204030204" pitchFamily="34" charset="0"/>
              </a:rPr>
              <a:t>ALD</a:t>
            </a:r>
            <a:r>
              <a:rPr lang="el-GR" altLang="el-GR" sz="1800">
                <a:latin typeface="Calibri" panose="020F0502020204030204" pitchFamily="34" charset="0"/>
              </a:rPr>
              <a:t> ο επιπολασμός της </a:t>
            </a:r>
            <a:r>
              <a:rPr lang="en-US" altLang="el-GR" sz="1800">
                <a:latin typeface="Calibri" panose="020F0502020204030204" pitchFamily="34" charset="0"/>
              </a:rPr>
              <a:t>AF </a:t>
            </a:r>
            <a:r>
              <a:rPr lang="el-GR" altLang="el-GR" sz="1800" b="1">
                <a:latin typeface="Calibri" panose="020F0502020204030204" pitchFamily="34" charset="0"/>
              </a:rPr>
              <a:t>σε μη επιλεγμένο πληθυσμό </a:t>
            </a:r>
            <a:r>
              <a:rPr lang="el-GR" altLang="el-GR" sz="1800">
                <a:latin typeface="Calibri" panose="020F0502020204030204" pitchFamily="34" charset="0"/>
              </a:rPr>
              <a:t>ήταν &lt;5% και &lt;10%, αντίστοιχα </a:t>
            </a:r>
            <a:endParaRPr lang="en-US"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65E9A6A4-B163-F41F-75D0-240119C5F822}"/>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Πόσο ακριβείς είναι οι βιοδείκτες σε σχέση με την βιοψία ήπατος σε ασθενείς </a:t>
            </a:r>
            <a:r>
              <a:rPr lang="en-US" sz="2400" dirty="0" err="1"/>
              <a:t>με</a:t>
            </a:r>
            <a:r>
              <a:rPr lang="en-US" sz="2400" dirty="0"/>
              <a:t> </a:t>
            </a:r>
            <a:r>
              <a:rPr lang="en-US" sz="2400" dirty="0" err="1"/>
              <a:t>κίνδυνο</a:t>
            </a:r>
            <a:r>
              <a:rPr lang="en-US" sz="2400" dirty="0"/>
              <a:t> </a:t>
            </a:r>
            <a:r>
              <a:rPr lang="en-US" sz="2400" dirty="0" err="1"/>
              <a:t>ηπατικής</a:t>
            </a:r>
            <a:r>
              <a:rPr lang="en-US" sz="2400" dirty="0"/>
              <a:t> </a:t>
            </a:r>
            <a:r>
              <a:rPr lang="en-US" sz="2400" dirty="0" err="1"/>
              <a:t>νόσου</a:t>
            </a:r>
            <a:r>
              <a:rPr lang="en-US" sz="2400" dirty="0"/>
              <a:t> </a:t>
            </a:r>
            <a:r>
              <a:rPr lang="en-US" sz="2400" dirty="0" err="1"/>
              <a:t>από</a:t>
            </a:r>
            <a:r>
              <a:rPr lang="en-US" sz="2400" dirty="0"/>
              <a:t> </a:t>
            </a:r>
            <a:r>
              <a:rPr lang="en-US" sz="2400" dirty="0" err="1"/>
              <a:t>πληθυσμούς</a:t>
            </a:r>
            <a:r>
              <a:rPr lang="en-US" sz="2400" dirty="0"/>
              <a:t> </a:t>
            </a:r>
            <a:r>
              <a:rPr lang="en-US" sz="2400" dirty="0" err="1"/>
              <a:t>χαμηλού</a:t>
            </a:r>
            <a:r>
              <a:rPr lang="en-US" sz="2400" dirty="0"/>
              <a:t> </a:t>
            </a:r>
            <a:r>
              <a:rPr lang="en-US" sz="2400" dirty="0" err="1"/>
              <a:t>επιπολασμού</a:t>
            </a:r>
            <a:r>
              <a:rPr lang="el-GR" sz="2400" dirty="0"/>
              <a:t>?</a:t>
            </a:r>
            <a:endParaRPr lang="en-US" sz="2400" dirty="0"/>
          </a:p>
        </p:txBody>
      </p:sp>
      <p:sp>
        <p:nvSpPr>
          <p:cNvPr id="110598" name="TextBox 8">
            <a:extLst>
              <a:ext uri="{FF2B5EF4-FFF2-40B4-BE49-F238E27FC236}">
                <a16:creationId xmlns:a16="http://schemas.microsoft.com/office/drawing/2014/main" id="{135BA06C-85DF-64E9-EFB7-77A0F59F7E25}"/>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10599" name="Right Arrow 9">
            <a:extLst>
              <a:ext uri="{FF2B5EF4-FFF2-40B4-BE49-F238E27FC236}">
                <a16:creationId xmlns:a16="http://schemas.microsoft.com/office/drawing/2014/main" id="{86A98D68-CD5C-F954-45B7-5814EB193234}"/>
              </a:ext>
            </a:extLst>
          </p:cNvPr>
          <p:cNvSpPr>
            <a:spLocks noChangeArrowheads="1"/>
          </p:cNvSpPr>
          <p:nvPr/>
        </p:nvSpPr>
        <p:spPr bwMode="auto">
          <a:xfrm flipV="1">
            <a:off x="1458913" y="50752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0600" name="Right Arrow 11">
            <a:extLst>
              <a:ext uri="{FF2B5EF4-FFF2-40B4-BE49-F238E27FC236}">
                <a16:creationId xmlns:a16="http://schemas.microsoft.com/office/drawing/2014/main" id="{FEF2C1B5-939A-728D-1A51-D4BDB9723E8E}"/>
              </a:ext>
            </a:extLst>
          </p:cNvPr>
          <p:cNvSpPr>
            <a:spLocks noChangeArrowheads="1"/>
          </p:cNvSpPr>
          <p:nvPr/>
        </p:nvSpPr>
        <p:spPr bwMode="auto">
          <a:xfrm flipV="1">
            <a:off x="1458913" y="53800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0601" name="Right Arrow 12">
            <a:extLst>
              <a:ext uri="{FF2B5EF4-FFF2-40B4-BE49-F238E27FC236}">
                <a16:creationId xmlns:a16="http://schemas.microsoft.com/office/drawing/2014/main" id="{5D480945-5380-8396-1B22-900FD919880C}"/>
              </a:ext>
            </a:extLst>
          </p:cNvPr>
          <p:cNvSpPr>
            <a:spLocks noChangeArrowheads="1"/>
          </p:cNvSpPr>
          <p:nvPr/>
        </p:nvSpPr>
        <p:spPr bwMode="auto">
          <a:xfrm flipV="1">
            <a:off x="1458913" y="56848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0602" name="Right Arrow 13">
            <a:extLst>
              <a:ext uri="{FF2B5EF4-FFF2-40B4-BE49-F238E27FC236}">
                <a16:creationId xmlns:a16="http://schemas.microsoft.com/office/drawing/2014/main" id="{0E96C705-62E7-9516-D053-C4777504162E}"/>
              </a:ext>
            </a:extLst>
          </p:cNvPr>
          <p:cNvSpPr>
            <a:spLocks noChangeArrowheads="1"/>
          </p:cNvSpPr>
          <p:nvPr/>
        </p:nvSpPr>
        <p:spPr bwMode="auto">
          <a:xfrm flipV="1">
            <a:off x="1458913" y="60658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0603" name="object 4">
            <a:extLst>
              <a:ext uri="{FF2B5EF4-FFF2-40B4-BE49-F238E27FC236}">
                <a16:creationId xmlns:a16="http://schemas.microsoft.com/office/drawing/2014/main" id="{F7EC6D84-549D-0467-D8CA-A90C7CBBCEC4}"/>
              </a:ext>
            </a:extLst>
          </p:cNvPr>
          <p:cNvSpPr txBox="1">
            <a:spLocks noChangeArrowheads="1"/>
          </p:cNvSpPr>
          <p:nvPr/>
        </p:nvSpPr>
        <p:spPr bwMode="auto">
          <a:xfrm>
            <a:off x="4354513" y="6827838"/>
            <a:ext cx="57261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lnSpc>
                <a:spcPct val="120000"/>
              </a:lnSpc>
              <a:buClr>
                <a:srgbClr val="FF6600"/>
              </a:buClr>
            </a:pPr>
            <a:r>
              <a:rPr lang="en-US" altLang="el-GR" sz="1200"/>
              <a:t>Crossan C et al. Health Technol Assess (Winchester, England) 2015;19:1–409.</a:t>
            </a:r>
            <a:endParaRPr lang="el-GR" altLang="el-GR" sz="1200"/>
          </a:p>
          <a:p>
            <a:pPr algn="r" eaLnBrk="1" hangingPunct="1">
              <a:lnSpc>
                <a:spcPct val="120000"/>
              </a:lnSpc>
              <a:buClr>
                <a:srgbClr val="FF6600"/>
              </a:buClr>
              <a:buFont typeface="Wingdings" pitchFamily="2" charset="2"/>
              <a:buNone/>
            </a:pPr>
            <a:r>
              <a:rPr lang="en-US" altLang="el-GR" sz="1200"/>
              <a:t>Armstrong MJ,, et al. </a:t>
            </a:r>
            <a:r>
              <a:rPr lang="en-US" altLang="el-GR" sz="1200" i="1"/>
              <a:t>J Hepatol</a:t>
            </a:r>
            <a:r>
              <a:rPr lang="en-US" altLang="el-GR" sz="1200"/>
              <a:t>. 2012;56:234‐240 </a:t>
            </a:r>
            <a:endParaRPr lang="el-GR" altLang="el-GR" sz="1200"/>
          </a:p>
          <a:p>
            <a:pPr algn="r" eaLnBrk="1" hangingPunct="1">
              <a:lnSpc>
                <a:spcPct val="120000"/>
              </a:lnSpc>
              <a:buClr>
                <a:srgbClr val="FF6600"/>
              </a:buClr>
              <a:buFont typeface="Wingdings" pitchFamily="2" charset="2"/>
              <a:buNone/>
            </a:pPr>
            <a:r>
              <a:rPr lang="en-US" altLang="el-GR" sz="1200"/>
              <a:t>Thiele M</a:t>
            </a:r>
            <a:r>
              <a:rPr lang="el-GR" altLang="el-GR" sz="1200"/>
              <a:t>, </a:t>
            </a:r>
            <a:r>
              <a:rPr lang="en-US" altLang="el-GR" sz="1200"/>
              <a:t>et al. Gastroenterology 2018;154:1369–1379. </a:t>
            </a:r>
          </a:p>
          <a:p>
            <a:pPr algn="r" eaLnBrk="1" hangingPunct="1">
              <a:spcBef>
                <a:spcPts val="113"/>
              </a:spcBef>
            </a:pPr>
            <a:r>
              <a:rPr lang="en-US" altLang="el-GR" sz="1200" i="1">
                <a:latin typeface="Carlito" charset="0"/>
              </a:rPr>
              <a:t> </a:t>
            </a:r>
            <a:endParaRPr lang="en-US" altLang="el-GR" sz="1300">
              <a:latin typeface="Carlito" charset="0"/>
            </a:endParaRPr>
          </a:p>
        </p:txBody>
      </p:sp>
      <p:sp>
        <p:nvSpPr>
          <p:cNvPr id="11" name="Rectangle 10">
            <a:extLst>
              <a:ext uri="{FF2B5EF4-FFF2-40B4-BE49-F238E27FC236}">
                <a16:creationId xmlns:a16="http://schemas.microsoft.com/office/drawing/2014/main" id="{38C5C69B-586C-3F6E-CA72-EB88B9F71832}"/>
              </a:ext>
            </a:extLst>
          </p:cNvPr>
          <p:cNvSpPr/>
          <p:nvPr/>
        </p:nvSpPr>
        <p:spPr bwMode="auto">
          <a:xfrm>
            <a:off x="239713" y="3779838"/>
            <a:ext cx="9840912" cy="3124200"/>
          </a:xfrm>
          <a:prstGeom prst="rect">
            <a:avLst/>
          </a:prstGeom>
          <a:solidFill>
            <a:schemeClr val="accent5">
              <a:lumMod val="20000"/>
              <a:lumOff val="80000"/>
              <a:alpha val="91000"/>
            </a:schemeClr>
          </a:solidFill>
          <a:ln w="9525" cap="flat" cmpd="sng" algn="ctr">
            <a:solidFill>
              <a:schemeClr val="tx1"/>
            </a:solidFill>
            <a:prstDash val="solid"/>
            <a:round/>
            <a:headEnd type="none" w="med" len="med"/>
            <a:tailEnd type="none" w="med" len="med"/>
          </a:ln>
          <a:effectLst/>
        </p:spPr>
        <p:txBody>
          <a:bodyPr/>
          <a:lstStyle/>
          <a:p>
            <a:pPr hangingPunct="0">
              <a:lnSpc>
                <a:spcPct val="93000"/>
              </a:lnSpc>
              <a:buClr>
                <a:srgbClr val="000000"/>
              </a:buClr>
              <a:buSzPct val="45000"/>
              <a:buFont typeface="Wingdings" charset="2"/>
              <a:buNone/>
              <a:defRPr/>
            </a:pPr>
            <a:endParaRPr lang="en-US" dirty="0">
              <a:latin typeface="Times New Roman" charset="0"/>
              <a:ea typeface="ＭＳ Ｐゴシック" pitchFamily="-101" charset="-128"/>
              <a:cs typeface="ＭＳ Ｐゴシック" pitchFamily="-101" charset="-128"/>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6A31BA51-9D88-F845-0126-2C38FFD3D03A}"/>
              </a:ext>
            </a:extLst>
          </p:cNvPr>
          <p:cNvSpPr/>
          <p:nvPr/>
        </p:nvSpPr>
        <p:spPr>
          <a:xfrm>
            <a:off x="239712" y="2255837"/>
            <a:ext cx="9840913" cy="4400776"/>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dirty="0">
              <a:latin typeface="Arial" panose="020B0604020202020204" pitchFamily="34" charset="0"/>
              <a:cs typeface="Arial" panose="020B0604020202020204" pitchFamily="34" charset="0"/>
            </a:endParaRPr>
          </a:p>
          <a:p>
            <a:pPr eaLnBrk="1" hangingPunct="1">
              <a:lnSpc>
                <a:spcPct val="120000"/>
              </a:lnSpc>
              <a:buClr>
                <a:srgbClr val="FF6600"/>
              </a:buClr>
              <a:buFont typeface="Wingdings" pitchFamily="2" charset="2"/>
              <a:buChar char="Ø"/>
            </a:pPr>
            <a:r>
              <a:rPr lang="en-US" altLang="el-GR" sz="1800" dirty="0">
                <a:latin typeface="Calibri" panose="020F0502020204030204" pitchFamily="34" charset="0"/>
              </a:rPr>
              <a:t> </a:t>
            </a:r>
            <a:r>
              <a:rPr lang="el-GR" altLang="el-GR" sz="1800" dirty="0">
                <a:latin typeface="Calibri" panose="020F0502020204030204" pitchFamily="34" charset="0"/>
              </a:rPr>
              <a:t>Οι μη-επεμβατικές μέθοδοι ανίχνευσης της ηπατικής </a:t>
            </a:r>
            <a:r>
              <a:rPr lang="el-GR" altLang="el-GR" sz="1800" dirty="0" err="1">
                <a:latin typeface="Calibri" panose="020F0502020204030204" pitchFamily="34" charset="0"/>
              </a:rPr>
              <a:t>ίνωσης</a:t>
            </a:r>
            <a:r>
              <a:rPr lang="el-GR" altLang="el-GR" sz="1800" dirty="0">
                <a:latin typeface="Calibri" panose="020F0502020204030204" pitchFamily="34" charset="0"/>
              </a:rPr>
              <a:t>  έχουν χαμηλότερη ευαισθησία και υψηλότερη ειδικότητα όταν εφαρμόζονται σε πληθυσμούς με χαμηλό </a:t>
            </a:r>
            <a:r>
              <a:rPr lang="el-GR" altLang="el-GR" sz="1800" dirty="0" err="1">
                <a:latin typeface="Calibri" panose="020F0502020204030204" pitchFamily="34" charset="0"/>
              </a:rPr>
              <a:t>επιπολασμό</a:t>
            </a:r>
            <a:r>
              <a:rPr lang="el-GR" altLang="el-GR" sz="1800" dirty="0">
                <a:latin typeface="Calibri" panose="020F0502020204030204" pitchFamily="34" charset="0"/>
              </a:rPr>
              <a:t> (</a:t>
            </a:r>
            <a:r>
              <a:rPr lang="en-US" altLang="el-GR" sz="1800" dirty="0">
                <a:latin typeface="Calibri" panose="020F0502020204030204" pitchFamily="34" charset="0"/>
              </a:rPr>
              <a:t>spectrum effect).</a:t>
            </a:r>
            <a:endParaRPr lang="en-US" altLang="el-GR" sz="1800" dirty="0"/>
          </a:p>
          <a:p>
            <a:pPr eaLnBrk="1" hangingPunct="1">
              <a:lnSpc>
                <a:spcPct val="120000"/>
              </a:lnSpc>
              <a:buClr>
                <a:srgbClr val="FF6600"/>
              </a:buClr>
            </a:pPr>
            <a:endParaRPr lang="en-US" altLang="el-GR" sz="1800" dirty="0">
              <a:latin typeface="Calibri" panose="020F0502020204030204" pitchFamily="34" charset="0"/>
            </a:endParaRPr>
          </a:p>
          <a:p>
            <a:pPr eaLnBrk="1" hangingPunct="1">
              <a:lnSpc>
                <a:spcPct val="120000"/>
              </a:lnSpc>
              <a:buClr>
                <a:srgbClr val="FF6600"/>
              </a:buClr>
            </a:pPr>
            <a:endParaRPr lang="en-US" altLang="el-GR" sz="1800" dirty="0">
              <a:latin typeface="Calibri" panose="020F0502020204030204" pitchFamily="34" charset="0"/>
            </a:endParaRPr>
          </a:p>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Σε μια </a:t>
            </a:r>
            <a:r>
              <a:rPr lang="el-GR" altLang="el-GR" sz="1800" dirty="0" err="1">
                <a:latin typeface="Calibri" panose="020F0502020204030204" pitchFamily="34" charset="0"/>
              </a:rPr>
              <a:t>μετα</a:t>
            </a:r>
            <a:r>
              <a:rPr lang="en-US" altLang="el-GR" sz="1800" dirty="0">
                <a:latin typeface="Calibri" panose="020F0502020204030204" pitchFamily="34" charset="0"/>
              </a:rPr>
              <a:t>-</a:t>
            </a:r>
            <a:r>
              <a:rPr lang="el-GR" altLang="el-GR" sz="1800" dirty="0">
                <a:latin typeface="Calibri" panose="020F0502020204030204" pitchFamily="34" charset="0"/>
              </a:rPr>
              <a:t>ανάλυση της διαγνωστικής ακρίβειας των μη επεμβατικών μεθόδων που συμπεριέλαβε μελέτες που έλαβαν χώρα σε </a:t>
            </a:r>
            <a:r>
              <a:rPr lang="el-GR" altLang="el-GR" sz="1800" b="1" dirty="0">
                <a:latin typeface="Calibri" panose="020F0502020204030204" pitchFamily="34" charset="0"/>
              </a:rPr>
              <a:t>δευτεροβάθμια περίθαλψη </a:t>
            </a:r>
            <a:r>
              <a:rPr lang="el-GR" altLang="el-GR" sz="1800" dirty="0">
                <a:latin typeface="Calibri" panose="020F0502020204030204" pitchFamily="34" charset="0"/>
              </a:rPr>
              <a:t>ο </a:t>
            </a:r>
            <a:r>
              <a:rPr lang="el-GR" altLang="el-GR" sz="1800" dirty="0" err="1">
                <a:latin typeface="Calibri" panose="020F0502020204030204" pitchFamily="34" charset="0"/>
              </a:rPr>
              <a:t>επιπολασμός</a:t>
            </a:r>
            <a:r>
              <a:rPr lang="el-GR" altLang="el-GR" sz="1800" dirty="0">
                <a:latin typeface="Calibri" panose="020F0502020204030204" pitchFamily="34" charset="0"/>
              </a:rPr>
              <a:t> της προχωρημένης </a:t>
            </a:r>
            <a:r>
              <a:rPr lang="el-GR" altLang="el-GR" sz="1800" dirty="0" err="1">
                <a:latin typeface="Calibri" panose="020F0502020204030204" pitchFamily="34" charset="0"/>
              </a:rPr>
              <a:t>ίνωσης</a:t>
            </a:r>
            <a:r>
              <a:rPr lang="el-GR" altLang="el-GR" sz="1800" dirty="0">
                <a:latin typeface="Calibri" panose="020F0502020204030204" pitchFamily="34" charset="0"/>
              </a:rPr>
              <a:t> (</a:t>
            </a:r>
            <a:r>
              <a:rPr lang="en-US" altLang="el-GR" sz="1800" dirty="0">
                <a:latin typeface="Calibri" panose="020F0502020204030204" pitchFamily="34" charset="0"/>
              </a:rPr>
              <a:t>AF) </a:t>
            </a:r>
            <a:r>
              <a:rPr lang="el-GR" altLang="el-GR" sz="1800" dirty="0">
                <a:latin typeface="Calibri" panose="020F0502020204030204" pitchFamily="34" charset="0"/>
              </a:rPr>
              <a:t>ήταν :</a:t>
            </a:r>
          </a:p>
          <a:p>
            <a:pPr eaLnBrk="1" hangingPunct="1">
              <a:lnSpc>
                <a:spcPct val="120000"/>
              </a:lnSpc>
              <a:buClr>
                <a:srgbClr val="FF6600"/>
              </a:buClr>
              <a:buFont typeface="Wingdings" pitchFamily="2" charset="2"/>
              <a:buChar char="Ø"/>
            </a:pPr>
            <a:r>
              <a:rPr lang="el-GR" altLang="el-GR" sz="1800" dirty="0">
                <a:latin typeface="Calibri" panose="020F0502020204030204" pitchFamily="34" charset="0"/>
              </a:rPr>
              <a:t> </a:t>
            </a:r>
            <a:r>
              <a:rPr lang="en-US" altLang="el-GR" sz="1800" dirty="0">
                <a:latin typeface="Calibri" panose="020F0502020204030204" pitchFamily="34" charset="0"/>
              </a:rPr>
              <a:t>  CHB			37%</a:t>
            </a:r>
          </a:p>
          <a:p>
            <a:pPr eaLnBrk="1" hangingPunct="1">
              <a:lnSpc>
                <a:spcPct val="120000"/>
              </a:lnSpc>
              <a:buClr>
                <a:srgbClr val="FF6600"/>
              </a:buClr>
              <a:buFont typeface="Wingdings" pitchFamily="2" charset="2"/>
              <a:buChar char="Ø"/>
            </a:pPr>
            <a:r>
              <a:rPr lang="en-US" altLang="el-GR" sz="1800" dirty="0">
                <a:latin typeface="Calibri" panose="020F0502020204030204" pitchFamily="34" charset="0"/>
              </a:rPr>
              <a:t>   CHC			29%</a:t>
            </a:r>
          </a:p>
          <a:p>
            <a:pPr eaLnBrk="1" hangingPunct="1">
              <a:lnSpc>
                <a:spcPct val="120000"/>
              </a:lnSpc>
              <a:buClr>
                <a:srgbClr val="FF6600"/>
              </a:buClr>
              <a:buFont typeface="Wingdings" pitchFamily="2" charset="2"/>
              <a:buChar char="Ø"/>
            </a:pPr>
            <a:r>
              <a:rPr lang="en-US" altLang="el-GR" sz="1800" dirty="0">
                <a:latin typeface="Calibri" panose="020F0502020204030204" pitchFamily="34" charset="0"/>
              </a:rPr>
              <a:t>   NAFLD 		19%</a:t>
            </a:r>
          </a:p>
          <a:p>
            <a:pPr eaLnBrk="1" hangingPunct="1">
              <a:lnSpc>
                <a:spcPct val="120000"/>
              </a:lnSpc>
              <a:buClr>
                <a:srgbClr val="FF6600"/>
              </a:buClr>
              <a:buFont typeface="Wingdings" pitchFamily="2" charset="2"/>
              <a:buChar char="Ø"/>
            </a:pPr>
            <a:r>
              <a:rPr lang="en-US" altLang="el-GR" sz="1800" dirty="0">
                <a:latin typeface="Calibri" panose="020F0502020204030204" pitchFamily="34" charset="0"/>
              </a:rPr>
              <a:t>   ALD 			51%</a:t>
            </a:r>
            <a:endParaRPr lang="el-GR" altLang="el-GR" sz="1800" dirty="0">
              <a:latin typeface="Calibri" panose="020F0502020204030204" pitchFamily="34" charset="0"/>
            </a:endParaRPr>
          </a:p>
          <a:p>
            <a:pPr eaLnBrk="1" hangingPunct="1">
              <a:lnSpc>
                <a:spcPct val="120000"/>
              </a:lnSpc>
              <a:buClr>
                <a:srgbClr val="FF6600"/>
              </a:buClr>
            </a:pPr>
            <a:r>
              <a:rPr lang="el-GR" altLang="el-GR" sz="1800" dirty="0">
                <a:latin typeface="Calibri" panose="020F0502020204030204" pitchFamily="34" charset="0"/>
              </a:rPr>
              <a:t>Ειδικά για την </a:t>
            </a:r>
            <a:r>
              <a:rPr lang="en-US" altLang="el-GR" sz="1800" dirty="0">
                <a:latin typeface="Calibri" panose="020F0502020204030204" pitchFamily="34" charset="0"/>
              </a:rPr>
              <a:t>NAFLD </a:t>
            </a:r>
            <a:r>
              <a:rPr lang="el-GR" altLang="el-GR" sz="1800" dirty="0">
                <a:latin typeface="Calibri" panose="020F0502020204030204" pitchFamily="34" charset="0"/>
              </a:rPr>
              <a:t>ο </a:t>
            </a:r>
            <a:r>
              <a:rPr lang="el-GR" altLang="el-GR" sz="1800" dirty="0" err="1">
                <a:latin typeface="Calibri" panose="020F0502020204030204" pitchFamily="34" charset="0"/>
              </a:rPr>
              <a:t>επιπολασμός</a:t>
            </a:r>
            <a:r>
              <a:rPr lang="el-GR" altLang="el-GR" sz="1800" dirty="0">
                <a:latin typeface="Calibri" panose="020F0502020204030204" pitchFamily="34" charset="0"/>
              </a:rPr>
              <a:t> της </a:t>
            </a:r>
            <a:r>
              <a:rPr lang="en-US" altLang="el-GR" sz="1800" dirty="0">
                <a:latin typeface="Calibri" panose="020F0502020204030204" pitchFamily="34" charset="0"/>
              </a:rPr>
              <a:t>AF </a:t>
            </a:r>
            <a:r>
              <a:rPr lang="el-GR" altLang="el-GR" sz="1800" b="1" dirty="0">
                <a:latin typeface="Calibri" panose="020F0502020204030204" pitchFamily="34" charset="0"/>
              </a:rPr>
              <a:t>σε μη επιλεγμένο πληθυσμό </a:t>
            </a:r>
            <a:r>
              <a:rPr lang="el-GR" altLang="el-GR" sz="1800" dirty="0">
                <a:latin typeface="Calibri" panose="020F0502020204030204" pitchFamily="34" charset="0"/>
              </a:rPr>
              <a:t>ήταν &lt;5% </a:t>
            </a:r>
            <a:endParaRPr lang="en-US" altLang="el-GR" sz="1800" dirty="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B764901F-DE4B-5172-6E52-FB26CCCFC0CB}"/>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Πόσο ακριβείς είναι οι βιοδείκτες σε σχέση με την βιοψία ήπατος σε ασθενείς </a:t>
            </a:r>
            <a:r>
              <a:rPr lang="en-US" sz="2400" dirty="0" err="1"/>
              <a:t>με</a:t>
            </a:r>
            <a:r>
              <a:rPr lang="en-US" sz="2400" dirty="0"/>
              <a:t> </a:t>
            </a:r>
            <a:r>
              <a:rPr lang="en-US" sz="2400" dirty="0" err="1"/>
              <a:t>κίνδυνο</a:t>
            </a:r>
            <a:r>
              <a:rPr lang="en-US" sz="2400" dirty="0"/>
              <a:t> </a:t>
            </a:r>
            <a:r>
              <a:rPr lang="en-US" sz="2400" dirty="0" err="1"/>
              <a:t>ηπατικής</a:t>
            </a:r>
            <a:r>
              <a:rPr lang="en-US" sz="2400" dirty="0"/>
              <a:t> </a:t>
            </a:r>
            <a:r>
              <a:rPr lang="en-US" sz="2400" dirty="0" err="1"/>
              <a:t>νόσου</a:t>
            </a:r>
            <a:r>
              <a:rPr lang="en-US" sz="2400" dirty="0"/>
              <a:t> </a:t>
            </a:r>
            <a:r>
              <a:rPr lang="en-US" sz="2400" dirty="0" err="1"/>
              <a:t>από</a:t>
            </a:r>
            <a:r>
              <a:rPr lang="en-US" sz="2400" dirty="0"/>
              <a:t> </a:t>
            </a:r>
            <a:r>
              <a:rPr lang="en-US" sz="2400" dirty="0" err="1"/>
              <a:t>πληθυσμούς</a:t>
            </a:r>
            <a:r>
              <a:rPr lang="en-US" sz="2400" dirty="0"/>
              <a:t> </a:t>
            </a:r>
            <a:r>
              <a:rPr lang="en-US" sz="2400" dirty="0" err="1"/>
              <a:t>χαμηλού</a:t>
            </a:r>
            <a:r>
              <a:rPr lang="en-US" sz="2400" dirty="0"/>
              <a:t> </a:t>
            </a:r>
            <a:r>
              <a:rPr lang="en-US" sz="2400" dirty="0" err="1"/>
              <a:t>επιπολασμού</a:t>
            </a:r>
            <a:r>
              <a:rPr lang="el-GR" sz="2400" dirty="0"/>
              <a:t>?</a:t>
            </a:r>
            <a:endParaRPr lang="en-US" sz="2400" dirty="0"/>
          </a:p>
        </p:txBody>
      </p:sp>
      <p:sp>
        <p:nvSpPr>
          <p:cNvPr id="112646" name="TextBox 8">
            <a:extLst>
              <a:ext uri="{FF2B5EF4-FFF2-40B4-BE49-F238E27FC236}">
                <a16:creationId xmlns:a16="http://schemas.microsoft.com/office/drawing/2014/main" id="{ABE49EC1-1137-9FD2-B815-7DE8AE87CE54}"/>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12647" name="Right Arrow 9">
            <a:extLst>
              <a:ext uri="{FF2B5EF4-FFF2-40B4-BE49-F238E27FC236}">
                <a16:creationId xmlns:a16="http://schemas.microsoft.com/office/drawing/2014/main" id="{C5EF642D-6008-38D5-6DAB-D1294F6F7F62}"/>
              </a:ext>
            </a:extLst>
          </p:cNvPr>
          <p:cNvSpPr>
            <a:spLocks noChangeArrowheads="1"/>
          </p:cNvSpPr>
          <p:nvPr/>
        </p:nvSpPr>
        <p:spPr bwMode="auto">
          <a:xfrm flipV="1">
            <a:off x="1458913" y="50752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2648" name="Right Arrow 11">
            <a:extLst>
              <a:ext uri="{FF2B5EF4-FFF2-40B4-BE49-F238E27FC236}">
                <a16:creationId xmlns:a16="http://schemas.microsoft.com/office/drawing/2014/main" id="{E3805DDA-8F60-095F-09BA-82DFC737B735}"/>
              </a:ext>
            </a:extLst>
          </p:cNvPr>
          <p:cNvSpPr>
            <a:spLocks noChangeArrowheads="1"/>
          </p:cNvSpPr>
          <p:nvPr/>
        </p:nvSpPr>
        <p:spPr bwMode="auto">
          <a:xfrm flipV="1">
            <a:off x="1458913" y="53800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2649" name="Right Arrow 12">
            <a:extLst>
              <a:ext uri="{FF2B5EF4-FFF2-40B4-BE49-F238E27FC236}">
                <a16:creationId xmlns:a16="http://schemas.microsoft.com/office/drawing/2014/main" id="{343756A8-60DB-43DF-A28D-77AA50B86B21}"/>
              </a:ext>
            </a:extLst>
          </p:cNvPr>
          <p:cNvSpPr>
            <a:spLocks noChangeArrowheads="1"/>
          </p:cNvSpPr>
          <p:nvPr/>
        </p:nvSpPr>
        <p:spPr bwMode="auto">
          <a:xfrm flipV="1">
            <a:off x="1458913" y="56848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2650" name="Right Arrow 13">
            <a:extLst>
              <a:ext uri="{FF2B5EF4-FFF2-40B4-BE49-F238E27FC236}">
                <a16:creationId xmlns:a16="http://schemas.microsoft.com/office/drawing/2014/main" id="{EBD5B176-BA59-0DCD-3097-AE694194C37D}"/>
              </a:ext>
            </a:extLst>
          </p:cNvPr>
          <p:cNvSpPr>
            <a:spLocks noChangeArrowheads="1"/>
          </p:cNvSpPr>
          <p:nvPr/>
        </p:nvSpPr>
        <p:spPr bwMode="auto">
          <a:xfrm flipV="1">
            <a:off x="1458913" y="6065838"/>
            <a:ext cx="304800" cy="152400"/>
          </a:xfrm>
          <a:prstGeom prst="rightArrow">
            <a:avLst>
              <a:gd name="adj1" fmla="val 50000"/>
              <a:gd name="adj2" fmla="val 50000"/>
            </a:avLst>
          </a:prstGeom>
          <a:solidFill>
            <a:srgbClr val="00B8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a:lnSpc>
                <a:spcPct val="93000"/>
              </a:lnSpc>
              <a:buClr>
                <a:srgbClr val="000000"/>
              </a:buClr>
              <a:buSzPct val="45000"/>
              <a:buFont typeface="Wingdings" pitchFamily="2" charset="2"/>
              <a:buNone/>
            </a:pPr>
            <a:endParaRPr lang="en-US" altLang="el-GR"/>
          </a:p>
        </p:txBody>
      </p:sp>
      <p:sp>
        <p:nvSpPr>
          <p:cNvPr id="112651" name="object 4">
            <a:extLst>
              <a:ext uri="{FF2B5EF4-FFF2-40B4-BE49-F238E27FC236}">
                <a16:creationId xmlns:a16="http://schemas.microsoft.com/office/drawing/2014/main" id="{6ADC6094-84CC-DF0F-EF75-CEBECDDE40F5}"/>
              </a:ext>
            </a:extLst>
          </p:cNvPr>
          <p:cNvSpPr txBox="1">
            <a:spLocks noChangeArrowheads="1"/>
          </p:cNvSpPr>
          <p:nvPr/>
        </p:nvSpPr>
        <p:spPr bwMode="auto">
          <a:xfrm>
            <a:off x="4354513" y="6827838"/>
            <a:ext cx="57261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999"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lnSpc>
                <a:spcPct val="120000"/>
              </a:lnSpc>
              <a:buClr>
                <a:srgbClr val="FF6600"/>
              </a:buClr>
            </a:pPr>
            <a:r>
              <a:rPr lang="en-US" altLang="el-GR" sz="1200"/>
              <a:t>Crossan C et al. Health Technol Assess (Winchester, England) 2015;19:1–409.</a:t>
            </a:r>
            <a:endParaRPr lang="el-GR" altLang="el-GR" sz="1200"/>
          </a:p>
          <a:p>
            <a:pPr algn="r" eaLnBrk="1" hangingPunct="1">
              <a:lnSpc>
                <a:spcPct val="120000"/>
              </a:lnSpc>
              <a:buClr>
                <a:srgbClr val="FF6600"/>
              </a:buClr>
              <a:buFont typeface="Wingdings" pitchFamily="2" charset="2"/>
              <a:buNone/>
            </a:pPr>
            <a:r>
              <a:rPr lang="en-US" altLang="el-GR" sz="1200"/>
              <a:t>Armstrong MJ,, et al. </a:t>
            </a:r>
            <a:r>
              <a:rPr lang="en-US" altLang="el-GR" sz="1200" i="1"/>
              <a:t>J Hepatol</a:t>
            </a:r>
            <a:r>
              <a:rPr lang="en-US" altLang="el-GR" sz="1200"/>
              <a:t>. 2012;56:234‐240 </a:t>
            </a:r>
            <a:endParaRPr lang="el-GR" altLang="el-GR" sz="1200"/>
          </a:p>
          <a:p>
            <a:pPr algn="r" eaLnBrk="1" hangingPunct="1">
              <a:lnSpc>
                <a:spcPct val="120000"/>
              </a:lnSpc>
              <a:buClr>
                <a:srgbClr val="FF6600"/>
              </a:buClr>
              <a:buFont typeface="Wingdings" pitchFamily="2" charset="2"/>
              <a:buNone/>
            </a:pPr>
            <a:r>
              <a:rPr lang="en-US" altLang="el-GR" sz="1200"/>
              <a:t>Thiele M</a:t>
            </a:r>
            <a:r>
              <a:rPr lang="el-GR" altLang="el-GR" sz="1200"/>
              <a:t>, </a:t>
            </a:r>
            <a:r>
              <a:rPr lang="en-US" altLang="el-GR" sz="1200"/>
              <a:t>et al. Gastroenterology 2018;154:1369–1379. </a:t>
            </a:r>
          </a:p>
          <a:p>
            <a:pPr algn="r" eaLnBrk="1" hangingPunct="1">
              <a:spcBef>
                <a:spcPts val="113"/>
              </a:spcBef>
            </a:pPr>
            <a:r>
              <a:rPr lang="en-US" altLang="el-GR" sz="1200" i="1">
                <a:latin typeface="Carlito" charset="0"/>
              </a:rPr>
              <a:t> </a:t>
            </a:r>
            <a:endParaRPr lang="en-US" altLang="el-GR" sz="1300">
              <a:latin typeface="Carlito" charset="0"/>
            </a:endParaRPr>
          </a:p>
        </p:txBody>
      </p:sp>
      <p:pic>
        <p:nvPicPr>
          <p:cNvPr id="112652" name="Picture 17">
            <a:extLst>
              <a:ext uri="{FF2B5EF4-FFF2-40B4-BE49-F238E27FC236}">
                <a16:creationId xmlns:a16="http://schemas.microsoft.com/office/drawing/2014/main" id="{0E6285E9-C05B-2709-E632-DA178B0C93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332038"/>
            <a:ext cx="9759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532E-5ED7-6D3E-98FB-B20DE2F053F8}"/>
            </a:ext>
          </a:extLst>
        </p:cNvPr>
        <p:cNvGrpSpPr/>
        <p:nvPr/>
      </p:nvGrpSpPr>
      <p:grpSpPr>
        <a:xfrm>
          <a:off x="0" y="0"/>
          <a:ext cx="0" cy="0"/>
          <a:chOff x="0" y="0"/>
          <a:chExt cx="0" cy="0"/>
        </a:xfrm>
      </p:grpSpPr>
      <p:sp>
        <p:nvSpPr>
          <p:cNvPr id="3" name="Διαφορική Διάγνωση Υπασβεστιαιμίας">
            <a:extLst>
              <a:ext uri="{FF2B5EF4-FFF2-40B4-BE49-F238E27FC236}">
                <a16:creationId xmlns:a16="http://schemas.microsoft.com/office/drawing/2014/main" id="{B0809ABC-1237-D1E3-BD94-7A6A4DCEEAA2}"/>
              </a:ext>
            </a:extLst>
          </p:cNvPr>
          <p:cNvSpPr/>
          <p:nvPr/>
        </p:nvSpPr>
        <p:spPr>
          <a:xfrm>
            <a:off x="894060" y="325457"/>
            <a:ext cx="8418512" cy="1260474"/>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2800" dirty="0">
                <a:latin typeface="Calibri" panose="020F0502020204030204" pitchFamily="34" charset="0"/>
                <a:cs typeface="Calibri" panose="020F0502020204030204" pitchFamily="34" charset="0"/>
              </a:rPr>
              <a:t>Παράγοντες κινδύνου </a:t>
            </a:r>
            <a:endParaRPr sz="2800"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89EA7168-3024-3DDD-3402-E138E230D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32" y="1763613"/>
            <a:ext cx="5621139" cy="564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694810"/>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4B3B3FCC-2A28-1FB2-3AB0-EEAC09F09304}"/>
              </a:ext>
            </a:extLst>
          </p:cNvPr>
          <p:cNvSpPr/>
          <p:nvPr/>
        </p:nvSpPr>
        <p:spPr>
          <a:xfrm>
            <a:off x="392113" y="2789237"/>
            <a:ext cx="9448800" cy="3758164"/>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r>
              <a:rPr lang="en-US" altLang="el-GR" sz="1800">
                <a:latin typeface="Calibri" panose="020F0502020204030204" pitchFamily="34" charset="0"/>
              </a:rPr>
              <a:t> </a:t>
            </a:r>
            <a:endParaRPr lang="en-US" altLang="el-GR" sz="1800"/>
          </a:p>
          <a:p>
            <a:pPr eaLnBrk="1" hangingPunct="1">
              <a:buClr>
                <a:srgbClr val="FF00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Οι βιοδείκτες ηπατικής ίνωσης </a:t>
            </a:r>
            <a:r>
              <a:rPr lang="en-US" altLang="el-GR" sz="1800">
                <a:latin typeface="Calibri" panose="020F0502020204030204" pitchFamily="34" charset="0"/>
              </a:rPr>
              <a:t>θα πρέπει να χρησιμοποιούνται για τον αποκλεισμό </a:t>
            </a:r>
            <a:r>
              <a:rPr lang="el-GR" altLang="el-GR" sz="1800">
                <a:latin typeface="Calibri" panose="020F0502020204030204" pitchFamily="34" charset="0"/>
              </a:rPr>
              <a:t>παρά</a:t>
            </a:r>
            <a:r>
              <a:rPr lang="en-US" altLang="el-GR" sz="1800">
                <a:latin typeface="Calibri" panose="020F0502020204030204" pitchFamily="34" charset="0"/>
              </a:rPr>
              <a:t> για τη διάγνωση προχωρημένης ίνωσης σε πληθυσμούς χαμηλού επιπολασμού (LoE 1, Ισχυρή σύσταση</a:t>
            </a:r>
            <a:r>
              <a:rPr lang="el-GR" altLang="el-GR" sz="1800">
                <a:latin typeface="Calibri" panose="020F0502020204030204" pitchFamily="34" charset="0"/>
              </a:rPr>
              <a:t>)</a:t>
            </a:r>
            <a:endParaRPr lang="en-US" altLang="el-GR" sz="1800">
              <a:latin typeface="Calibri" panose="020F0502020204030204" pitchFamily="34" charset="0"/>
            </a:endParaRPr>
          </a:p>
          <a:p>
            <a:pPr eaLnBrk="1" hangingPunct="1">
              <a:buClr>
                <a:srgbClr val="FF0000"/>
              </a:buClr>
              <a:buFont typeface="Wingdings" pitchFamily="2" charset="2"/>
              <a:buChar char="Ø"/>
            </a:pPr>
            <a:endParaRPr lang="el-GR" altLang="el-GR" sz="1800">
              <a:latin typeface="Calibri" panose="020F0502020204030204" pitchFamily="34" charset="0"/>
            </a:endParaRPr>
          </a:p>
          <a:p>
            <a:pPr eaLnBrk="1" hangingPunct="1">
              <a:buClr>
                <a:srgbClr val="FF0000"/>
              </a:buClr>
              <a:buFont typeface="Wingdings" pitchFamily="2" charset="2"/>
              <a:buChar char="Ø"/>
            </a:pPr>
            <a:endParaRPr lang="el-GR" altLang="el-GR" sz="1800">
              <a:latin typeface="Calibri" panose="020F0502020204030204" pitchFamily="34" charset="0"/>
            </a:endParaRPr>
          </a:p>
          <a:p>
            <a:pPr eaLnBrk="1" hangingPunct="1">
              <a:buClr>
                <a:srgbClr val="FF00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Θ</a:t>
            </a:r>
            <a:r>
              <a:rPr lang="en-US" altLang="el-GR" sz="1800">
                <a:latin typeface="Calibri" panose="020F0502020204030204" pitchFamily="34" charset="0"/>
              </a:rPr>
              <a:t>α πρέπει να χρησιμοποιούνται κατά προτίμηση σε ασθενείς που διατρέχουν κίνδυνο προχωρημένης ηπατικής ίνωσης (όπως ασθενείς με μεταβολικούς παράγοντες κινδύνου ή/και επιβλαβή χρήση αλκοόλ) και όχι σε μη επιλεγμένους γενικούς πληθυσμούς (LoE 2, Ισχυρή σύσταση).</a:t>
            </a:r>
            <a:endParaRPr lang="el-GR" altLang="el-GR" sz="1800">
              <a:latin typeface="Calibri" panose="020F0502020204030204" pitchFamily="34" charset="0"/>
            </a:endParaRPr>
          </a:p>
          <a:p>
            <a:pPr eaLnBrk="1" hangingPunct="1">
              <a:buClr>
                <a:srgbClr val="FF0000"/>
              </a:buClr>
              <a:buFont typeface="Wingdings" pitchFamily="2" charset="2"/>
              <a:buChar char="Ø"/>
            </a:pPr>
            <a:endParaRPr lang="en-US" altLang="el-GR" sz="1800">
              <a:latin typeface="Calibri" panose="020F0502020204030204" pitchFamily="34" charset="0"/>
            </a:endParaRPr>
          </a:p>
          <a:p>
            <a:pPr eaLnBrk="1" hangingPunct="1">
              <a:buClr>
                <a:srgbClr val="FF0000"/>
              </a:buClr>
            </a:pPr>
            <a:endParaRPr lang="en-US" altLang="el-GR" sz="1800"/>
          </a:p>
        </p:txBody>
      </p:sp>
      <p:sp>
        <p:nvSpPr>
          <p:cNvPr id="7" name="Διαφορική Διάγνωση Υπασβεστιαιμίας">
            <a:extLst>
              <a:ext uri="{FF2B5EF4-FFF2-40B4-BE49-F238E27FC236}">
                <a16:creationId xmlns:a16="http://schemas.microsoft.com/office/drawing/2014/main" id="{13DD9ACC-4CE8-F1E5-2E06-4D8380893B58}"/>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Πόσο ακριβείς είναι οι βιοδείκτες σε σχέση με την βιοψία ήπατος σε ασθενείς</a:t>
            </a:r>
            <a:r>
              <a:rPr lang="en-US" sz="2400" dirty="0"/>
              <a:t> </a:t>
            </a:r>
            <a:r>
              <a:rPr lang="en-US" sz="2400" dirty="0" err="1"/>
              <a:t>με</a:t>
            </a:r>
            <a:r>
              <a:rPr lang="en-US" sz="2400" dirty="0"/>
              <a:t> </a:t>
            </a:r>
            <a:r>
              <a:rPr lang="en-US" sz="2400" dirty="0" err="1"/>
              <a:t>κίνδυνο</a:t>
            </a:r>
            <a:r>
              <a:rPr lang="en-US" sz="2400" dirty="0"/>
              <a:t> </a:t>
            </a:r>
            <a:r>
              <a:rPr lang="en-US" sz="2400" dirty="0" err="1"/>
              <a:t>ηπατικής</a:t>
            </a:r>
            <a:r>
              <a:rPr lang="en-US" sz="2400" dirty="0"/>
              <a:t> </a:t>
            </a:r>
            <a:r>
              <a:rPr lang="en-US" sz="2400" dirty="0" err="1"/>
              <a:t>νόσου</a:t>
            </a:r>
            <a:r>
              <a:rPr lang="en-US" sz="2400" dirty="0"/>
              <a:t> </a:t>
            </a:r>
            <a:r>
              <a:rPr lang="en-US" sz="2400" dirty="0" err="1"/>
              <a:t>από</a:t>
            </a:r>
            <a:r>
              <a:rPr lang="en-US" sz="2400" dirty="0"/>
              <a:t> </a:t>
            </a:r>
            <a:r>
              <a:rPr lang="en-US" sz="2400" dirty="0" err="1"/>
              <a:t>πληθυσμούς</a:t>
            </a:r>
            <a:r>
              <a:rPr lang="en-US" sz="2400" dirty="0"/>
              <a:t> </a:t>
            </a:r>
            <a:r>
              <a:rPr lang="en-US" sz="2400" dirty="0" err="1"/>
              <a:t>χαμηλού</a:t>
            </a:r>
            <a:r>
              <a:rPr lang="en-US" sz="2400" dirty="0"/>
              <a:t> </a:t>
            </a:r>
            <a:r>
              <a:rPr lang="en-US" sz="2400" dirty="0" err="1"/>
              <a:t>επιπολασμού</a:t>
            </a:r>
            <a:r>
              <a:rPr lang="el-GR" sz="2400" dirty="0"/>
              <a:t>?</a:t>
            </a:r>
            <a:endParaRPr lang="en-US" sz="2400" dirty="0"/>
          </a:p>
        </p:txBody>
      </p:sp>
      <p:sp>
        <p:nvSpPr>
          <p:cNvPr id="114694" name="TextBox 8">
            <a:extLst>
              <a:ext uri="{FF2B5EF4-FFF2-40B4-BE49-F238E27FC236}">
                <a16:creationId xmlns:a16="http://schemas.microsoft.com/office/drawing/2014/main" id="{7D5C2A21-81DA-64FA-5AB1-5E0A77378F3F}"/>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14695" name="Rectangle 5">
            <a:extLst>
              <a:ext uri="{FF2B5EF4-FFF2-40B4-BE49-F238E27FC236}">
                <a16:creationId xmlns:a16="http://schemas.microsoft.com/office/drawing/2014/main" id="{2A78DCA7-64EF-5599-1EF6-495A9D8BB94C}"/>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7456BB9A-A68C-68D2-D326-CCA7B8E5FF34}"/>
              </a:ext>
            </a:extLst>
          </p:cNvPr>
          <p:cNvSpPr/>
          <p:nvPr/>
        </p:nvSpPr>
        <p:spPr>
          <a:xfrm>
            <a:off x="620712" y="2560637"/>
            <a:ext cx="9067800" cy="3758164"/>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endParaRPr lang="en-US" altLang="el-GR" sz="1800">
              <a:latin typeface="Calibri" panose="020F0502020204030204" pitchFamily="34" charset="0"/>
            </a:endParaRPr>
          </a:p>
          <a:p>
            <a:pPr eaLnBrk="1" hangingPunct="1">
              <a:buClr>
                <a:srgbClr val="FF6600"/>
              </a:buClr>
              <a:buFont typeface="Wingdings" pitchFamily="2" charset="2"/>
              <a:buChar char="Ø"/>
            </a:pPr>
            <a:r>
              <a:rPr lang="en-US" altLang="el-GR" sz="1800">
                <a:latin typeface="Calibri" panose="020F0502020204030204" pitchFamily="34" charset="0"/>
              </a:rPr>
              <a:t> </a:t>
            </a:r>
            <a:r>
              <a:rPr lang="el-GR" altLang="el-GR" sz="1800">
                <a:latin typeface="Calibri" panose="020F0502020204030204" pitchFamily="34" charset="0"/>
              </a:rPr>
              <a:t>Οι</a:t>
            </a:r>
            <a:r>
              <a:rPr lang="en-US" altLang="el-GR" sz="1800">
                <a:latin typeface="Calibri" panose="020F0502020204030204" pitchFamily="34" charset="0"/>
              </a:rPr>
              <a:t> ALT, AST και </a:t>
            </a:r>
            <a:r>
              <a:rPr lang="el-GR" altLang="el-GR" sz="1800">
                <a:latin typeface="Calibri" panose="020F0502020204030204" pitchFamily="34" charset="0"/>
              </a:rPr>
              <a:t>αριθμός </a:t>
            </a:r>
            <a:r>
              <a:rPr lang="en-US" altLang="el-GR" sz="1800">
                <a:latin typeface="Calibri" panose="020F0502020204030204" pitchFamily="34" charset="0"/>
              </a:rPr>
              <a:t>αιμοπεταλίων θα πρέπει να αποτελεί μέρος</a:t>
            </a:r>
            <a:r>
              <a:rPr lang="el-GR" altLang="el-GR" sz="1800">
                <a:latin typeface="Calibri" panose="020F0502020204030204" pitchFamily="34" charset="0"/>
              </a:rPr>
              <a:t> του ελέγχου </a:t>
            </a:r>
            <a:r>
              <a:rPr lang="en-US" altLang="el-GR" sz="1800">
                <a:latin typeface="Calibri" panose="020F0502020204030204" pitchFamily="34" charset="0"/>
              </a:rPr>
              <a:t> ρουτίνας στην πρωτοβάθμια περίθαλψη σε ασθενείς με υποψία ηπατικής νόσου, έτσι ώστε να μπορούν να υπολογιστούν εύκολα </a:t>
            </a:r>
            <a:r>
              <a:rPr lang="el-GR" altLang="el-GR" sz="1800">
                <a:latin typeface="Calibri" panose="020F0502020204030204" pitchFamily="34" charset="0"/>
              </a:rPr>
              <a:t>τα</a:t>
            </a:r>
            <a:r>
              <a:rPr lang="en-US" altLang="el-GR" sz="1800">
                <a:latin typeface="Calibri" panose="020F0502020204030204" pitchFamily="34" charset="0"/>
              </a:rPr>
              <a:t> απλ</a:t>
            </a:r>
            <a:r>
              <a:rPr lang="el-GR" altLang="el-GR" sz="1800">
                <a:latin typeface="Calibri" panose="020F0502020204030204" pitchFamily="34" charset="0"/>
              </a:rPr>
              <a:t>ά</a:t>
            </a:r>
            <a:r>
              <a:rPr lang="en-US" altLang="el-GR" sz="1800">
                <a:latin typeface="Calibri" panose="020F0502020204030204" pitchFamily="34" charset="0"/>
              </a:rPr>
              <a:t> μη επεμβατικ</a:t>
            </a:r>
            <a:r>
              <a:rPr lang="el-GR" altLang="el-GR" sz="1800">
                <a:latin typeface="Calibri" panose="020F0502020204030204" pitchFamily="34" charset="0"/>
              </a:rPr>
              <a:t>ά</a:t>
            </a:r>
            <a:r>
              <a:rPr lang="en-US" altLang="el-GR" sz="1800">
                <a:latin typeface="Calibri" panose="020F0502020204030204" pitchFamily="34" charset="0"/>
              </a:rPr>
              <a:t> score (LoE 2, Ισχυρή σύσταση).</a:t>
            </a:r>
          </a:p>
          <a:p>
            <a:pPr eaLnBrk="1" hangingPunct="1">
              <a:buClr>
                <a:srgbClr val="FF6600"/>
              </a:buClr>
              <a:buFont typeface="Wingdings" pitchFamily="2" charset="2"/>
              <a:buChar char="Ø"/>
            </a:pPr>
            <a:endParaRPr lang="el-GR" altLang="el-GR" sz="1800">
              <a:latin typeface="Calibri" panose="020F0502020204030204" pitchFamily="34" charset="0"/>
            </a:endParaRPr>
          </a:p>
          <a:p>
            <a:pPr eaLnBrk="1" hangingPunct="1">
              <a:buClr>
                <a:srgbClr val="FF6600"/>
              </a:buClr>
              <a:buFont typeface="Wingdings" pitchFamily="2" charset="2"/>
              <a:buChar char="Ø"/>
            </a:pPr>
            <a:endParaRPr lang="en-US" altLang="el-GR" sz="1800">
              <a:latin typeface="Calibri" panose="020F0502020204030204" pitchFamily="34" charset="0"/>
            </a:endParaRPr>
          </a:p>
          <a:p>
            <a:pPr eaLnBrk="1" hangingPunct="1">
              <a:buClr>
                <a:srgbClr val="FF6600"/>
              </a:buClr>
              <a:buFont typeface="Wingdings" pitchFamily="2" charset="2"/>
              <a:buChar char="Ø"/>
            </a:pPr>
            <a:r>
              <a:rPr lang="en-US" altLang="el-GR" sz="1800">
                <a:latin typeface="Calibri" panose="020F0502020204030204" pitchFamily="34" charset="0"/>
              </a:rPr>
              <a:t> Ο αυτόματος υπολογισμός και η συστηματική αναφορά απλών μη επεμβατικών τεστ ίνωσης, όπως το FIB-4, σε πληθυσμούς που διατρέχουν κίνδυνο ηπατικής ίνωσης (άτομα με μεταβολικούς παράγοντες κινδύνου ή/και επιβλαβή χρήση αλκοόλ) στην πρωτοβάθμια περίθαλψη, συνιστάται  προκειμένου να βελτιωθεί η διαστρωμάτωση κινδύνου και η σύνδεση με τη </a:t>
            </a:r>
            <a:r>
              <a:rPr lang="el-GR" altLang="el-GR" sz="1800">
                <a:latin typeface="Calibri" panose="020F0502020204030204" pitchFamily="34" charset="0"/>
              </a:rPr>
              <a:t>δευτεροβάθια </a:t>
            </a:r>
            <a:r>
              <a:rPr lang="en-US" altLang="el-GR" sz="1800">
                <a:latin typeface="Calibri" panose="020F0502020204030204" pitchFamily="34" charset="0"/>
              </a:rPr>
              <a:t>φροντίδα (LoE 2, Ισχυρή σύσταση).</a:t>
            </a:r>
          </a:p>
          <a:p>
            <a:pPr eaLnBrk="1" hangingPunct="1">
              <a:buClr>
                <a:srgbClr val="FF6600"/>
              </a:buClr>
            </a:pPr>
            <a:endParaRPr lang="en-US" altLang="el-GR" sz="1800"/>
          </a:p>
        </p:txBody>
      </p:sp>
      <p:sp>
        <p:nvSpPr>
          <p:cNvPr id="7" name="Διαφορική Διάγνωση Υπασβεστιαιμίας">
            <a:extLst>
              <a:ext uri="{FF2B5EF4-FFF2-40B4-BE49-F238E27FC236}">
                <a16:creationId xmlns:a16="http://schemas.microsoft.com/office/drawing/2014/main" id="{F3A8B7DD-B439-F147-B57D-46872D2F3950}"/>
              </a:ext>
            </a:extLst>
          </p:cNvPr>
          <p:cNvSpPr/>
          <p:nvPr/>
        </p:nvSpPr>
        <p:spPr>
          <a:xfrm>
            <a:off x="1154112" y="198437"/>
            <a:ext cx="76962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l-GR" sz="2400" dirty="0"/>
              <a:t>Πόσο ακριβείς είναι οι βιοδείκτες σε σχέση με την βιοψία ήπατος σε ασθενείς</a:t>
            </a:r>
            <a:r>
              <a:rPr lang="en-US" sz="2400" dirty="0"/>
              <a:t> </a:t>
            </a:r>
            <a:r>
              <a:rPr lang="en-US" sz="2400" dirty="0" err="1"/>
              <a:t>με</a:t>
            </a:r>
            <a:r>
              <a:rPr lang="en-US" sz="2400" dirty="0"/>
              <a:t> </a:t>
            </a:r>
            <a:r>
              <a:rPr lang="en-US" sz="2400" dirty="0" err="1"/>
              <a:t>κίνδυνο</a:t>
            </a:r>
            <a:r>
              <a:rPr lang="en-US" sz="2400" dirty="0"/>
              <a:t> </a:t>
            </a:r>
            <a:r>
              <a:rPr lang="en-US" sz="2400" dirty="0" err="1"/>
              <a:t>ηπατικής</a:t>
            </a:r>
            <a:r>
              <a:rPr lang="en-US" sz="2400" dirty="0"/>
              <a:t> </a:t>
            </a:r>
            <a:r>
              <a:rPr lang="en-US" sz="2400" dirty="0" err="1"/>
              <a:t>νόσου</a:t>
            </a:r>
            <a:r>
              <a:rPr lang="en-US" sz="2400" dirty="0"/>
              <a:t> </a:t>
            </a:r>
            <a:r>
              <a:rPr lang="en-US" sz="2400" dirty="0" err="1"/>
              <a:t>από</a:t>
            </a:r>
            <a:r>
              <a:rPr lang="en-US" sz="2400" dirty="0"/>
              <a:t> </a:t>
            </a:r>
            <a:r>
              <a:rPr lang="en-US" sz="2400" dirty="0" err="1"/>
              <a:t>πληθυσμούς</a:t>
            </a:r>
            <a:r>
              <a:rPr lang="en-US" sz="2400" dirty="0"/>
              <a:t> </a:t>
            </a:r>
            <a:r>
              <a:rPr lang="en-US" sz="2400" dirty="0" err="1"/>
              <a:t>χαμηλού</a:t>
            </a:r>
            <a:r>
              <a:rPr lang="en-US" sz="2400" dirty="0"/>
              <a:t> </a:t>
            </a:r>
            <a:r>
              <a:rPr lang="en-US" sz="2400" dirty="0" err="1"/>
              <a:t>επιπολασμού</a:t>
            </a:r>
            <a:r>
              <a:rPr lang="el-GR" sz="2400" dirty="0"/>
              <a:t>?</a:t>
            </a:r>
            <a:endParaRPr lang="en-US" sz="2400" dirty="0"/>
          </a:p>
        </p:txBody>
      </p:sp>
      <p:sp>
        <p:nvSpPr>
          <p:cNvPr id="116742" name="TextBox 8">
            <a:extLst>
              <a:ext uri="{FF2B5EF4-FFF2-40B4-BE49-F238E27FC236}">
                <a16:creationId xmlns:a16="http://schemas.microsoft.com/office/drawing/2014/main" id="{FCABA057-62C4-4F98-053B-B9BB4F6789EC}"/>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16743" name="Rectangle 5">
            <a:extLst>
              <a:ext uri="{FF2B5EF4-FFF2-40B4-BE49-F238E27FC236}">
                <a16:creationId xmlns:a16="http://schemas.microsoft.com/office/drawing/2014/main" id="{E906DA9E-6DE8-0BCA-B945-B328B7C08F61}"/>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08532F21-85F0-2234-4D6C-CB5C827FDC69}"/>
              </a:ext>
            </a:extLst>
          </p:cNvPr>
          <p:cNvSpPr/>
          <p:nvPr/>
        </p:nvSpPr>
        <p:spPr>
          <a:xfrm>
            <a:off x="1154112" y="0"/>
            <a:ext cx="7696200" cy="8842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400" dirty="0"/>
              <a:t>EASL : </a:t>
            </a:r>
            <a:r>
              <a:rPr lang="el-GR" sz="2400" dirty="0"/>
              <a:t>Προτεινόμενος αλγόριθμος διαχείρησης ασθενούς στην πρωτοβάθμια περίθαλψη </a:t>
            </a:r>
            <a:endParaRPr lang="en-US" sz="2400" dirty="0"/>
          </a:p>
        </p:txBody>
      </p:sp>
      <p:sp>
        <p:nvSpPr>
          <p:cNvPr id="118787" name="TextBox 8">
            <a:extLst>
              <a:ext uri="{FF2B5EF4-FFF2-40B4-BE49-F238E27FC236}">
                <a16:creationId xmlns:a16="http://schemas.microsoft.com/office/drawing/2014/main" id="{5088E04C-1B55-D01B-7560-1C1B84982B4D}"/>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pic>
        <p:nvPicPr>
          <p:cNvPr id="118788" name="Picture 5">
            <a:extLst>
              <a:ext uri="{FF2B5EF4-FFF2-40B4-BE49-F238E27FC236}">
                <a16:creationId xmlns:a16="http://schemas.microsoft.com/office/drawing/2014/main" id="{82B9DBB9-987D-138C-59E7-11CE3D258E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960438"/>
            <a:ext cx="8991600" cy="62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7">
            <a:extLst>
              <a:ext uri="{FF2B5EF4-FFF2-40B4-BE49-F238E27FC236}">
                <a16:creationId xmlns:a16="http://schemas.microsoft.com/office/drawing/2014/main" id="{07C1CCFD-BE44-95C4-CD3C-27190C9349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5313" y="7307263"/>
            <a:ext cx="64643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Rectangle 8">
            <a:extLst>
              <a:ext uri="{FF2B5EF4-FFF2-40B4-BE49-F238E27FC236}">
                <a16:creationId xmlns:a16="http://schemas.microsoft.com/office/drawing/2014/main" id="{1BD03012-BD3E-C0FF-F0D7-8B8A98773D87}"/>
              </a:ext>
            </a:extLst>
          </p:cNvPr>
          <p:cNvSpPr>
            <a:spLocks noChangeArrowheads="1"/>
          </p:cNvSpPr>
          <p:nvPr/>
        </p:nvSpPr>
        <p:spPr bwMode="auto">
          <a:xfrm>
            <a:off x="6934200" y="884238"/>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Διαφορική Διάγνωση Υπασβεστιαιμίας">
            <a:extLst>
              <a:ext uri="{FF2B5EF4-FFF2-40B4-BE49-F238E27FC236}">
                <a16:creationId xmlns:a16="http://schemas.microsoft.com/office/drawing/2014/main" id="{E3ED5877-56C3-277C-F404-FA00C596B3FE}"/>
              </a:ext>
            </a:extLst>
          </p:cNvPr>
          <p:cNvSpPr/>
          <p:nvPr/>
        </p:nvSpPr>
        <p:spPr>
          <a:xfrm>
            <a:off x="1154112" y="0"/>
            <a:ext cx="7696200" cy="8842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400" dirty="0"/>
              <a:t>EASL :</a:t>
            </a:r>
            <a:r>
              <a:rPr lang="el-GR" sz="2400" dirty="0"/>
              <a:t>Διαχείριση ασθενών με αντιρροπούμενη σοβαρή ηπατική νόσο</a:t>
            </a:r>
            <a:endParaRPr lang="en-US" sz="2400" dirty="0"/>
          </a:p>
        </p:txBody>
      </p:sp>
      <p:sp>
        <p:nvSpPr>
          <p:cNvPr id="120835" name="TextBox 8">
            <a:extLst>
              <a:ext uri="{FF2B5EF4-FFF2-40B4-BE49-F238E27FC236}">
                <a16:creationId xmlns:a16="http://schemas.microsoft.com/office/drawing/2014/main" id="{7DC8E76C-4E86-BA3F-3032-7A2952D6A83C}"/>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0836" name="Rectangle 8">
            <a:extLst>
              <a:ext uri="{FF2B5EF4-FFF2-40B4-BE49-F238E27FC236}">
                <a16:creationId xmlns:a16="http://schemas.microsoft.com/office/drawing/2014/main" id="{600BC8DE-E2BF-2406-AAA8-86A46E00DF04}"/>
              </a:ext>
            </a:extLst>
          </p:cNvPr>
          <p:cNvSpPr>
            <a:spLocks noChangeArrowheads="1"/>
          </p:cNvSpPr>
          <p:nvPr/>
        </p:nvSpPr>
        <p:spPr bwMode="auto">
          <a:xfrm>
            <a:off x="6934200" y="884238"/>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pic>
        <p:nvPicPr>
          <p:cNvPr id="120837" name="Picture 7">
            <a:extLst>
              <a:ext uri="{FF2B5EF4-FFF2-40B4-BE49-F238E27FC236}">
                <a16:creationId xmlns:a16="http://schemas.microsoft.com/office/drawing/2014/main" id="{D4CFFE27-92EA-D2A5-07B9-DF2792F15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1417638"/>
            <a:ext cx="97155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7A8457F7-39B7-3C69-8CEC-275D40B76188}"/>
              </a:ext>
            </a:extLst>
          </p:cNvPr>
          <p:cNvSpPr/>
          <p:nvPr/>
        </p:nvSpPr>
        <p:spPr>
          <a:xfrm>
            <a:off x="239713" y="1951037"/>
            <a:ext cx="9524999" cy="5420158"/>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r>
              <a:rPr lang="en-US" altLang="el-GR" sz="1800" b="1">
                <a:latin typeface="冬青黑体简体中文 W3" panose="020B0300000000000000" pitchFamily="34" charset="-128"/>
              </a:rPr>
              <a:t> </a:t>
            </a:r>
            <a:r>
              <a:rPr lang="en-US" altLang="el-GR" sz="1800" b="1">
                <a:latin typeface="Calibri" panose="020F0502020204030204" pitchFamily="34" charset="0"/>
              </a:rPr>
              <a:t>Statement </a:t>
            </a:r>
          </a:p>
          <a:p>
            <a:pPr eaLnBrk="1" hangingPunct="1"/>
            <a:r>
              <a:rPr lang="en-US" altLang="el-GR" sz="1800">
                <a:latin typeface="Calibri" panose="020F0502020204030204" pitchFamily="34" charset="0"/>
              </a:rPr>
              <a:t>In patients with NAFLD: </a:t>
            </a:r>
          </a:p>
          <a:p>
            <a:pPr eaLnBrk="1" hangingPunct="1"/>
            <a:r>
              <a:rPr lang="en-US" altLang="el-GR" sz="1800" u="sng">
                <a:latin typeface="Calibri" panose="020F0502020204030204" pitchFamily="34" charset="0"/>
              </a:rPr>
              <a:t>Liver biopsy remains the reference standard for the diagnosis of NASH</a:t>
            </a:r>
            <a:r>
              <a:rPr lang="en-US" altLang="el-GR" sz="1800">
                <a:latin typeface="Calibri" panose="020F0502020204030204" pitchFamily="34" charset="0"/>
              </a:rPr>
              <a:t>, because none of the available NITs has acceptable accuracy (LoE 2). </a:t>
            </a:r>
          </a:p>
          <a:p>
            <a:pPr eaLnBrk="1" hangingPunct="1"/>
            <a:endParaRPr lang="en-US" altLang="el-GR" sz="1800">
              <a:latin typeface="Calibri" panose="020F0502020204030204" pitchFamily="34" charset="0"/>
            </a:endParaRPr>
          </a:p>
          <a:p>
            <a:pPr eaLnBrk="1" hangingPunct="1"/>
            <a:r>
              <a:rPr lang="en-US" altLang="el-GR" sz="1800" b="1">
                <a:latin typeface="Calibri" panose="020F0502020204030204" pitchFamily="34" charset="0"/>
              </a:rPr>
              <a:t>Recommendations</a:t>
            </a:r>
          </a:p>
          <a:p>
            <a:pPr eaLnBrk="1" hangingPunct="1"/>
            <a:r>
              <a:rPr lang="en-US" altLang="el-GR" sz="1800" b="1">
                <a:latin typeface="Calibri" panose="020F0502020204030204" pitchFamily="34" charset="0"/>
              </a:rPr>
              <a:t> </a:t>
            </a:r>
          </a:p>
          <a:p>
            <a:pPr eaLnBrk="1" hangingPunct="1"/>
            <a:r>
              <a:rPr lang="en-US" altLang="el-GR" sz="1800">
                <a:latin typeface="Calibri" panose="020F0502020204030204" pitchFamily="34" charset="0"/>
              </a:rPr>
              <a:t>In patients with NAFLD: </a:t>
            </a:r>
          </a:p>
          <a:p>
            <a:pPr eaLnBrk="1" hangingPunct="1"/>
            <a:r>
              <a:rPr lang="en-US" altLang="el-GR" sz="1800">
                <a:latin typeface="Calibri" panose="020F0502020204030204" pitchFamily="34" charset="0"/>
              </a:rPr>
              <a:t> The following NITs are recommended to rule-out advanced fibrosis in clinical practice </a:t>
            </a:r>
            <a:r>
              <a:rPr lang="en-US" altLang="el-GR" sz="1800" i="1">
                <a:latin typeface="Calibri" panose="020F0502020204030204" pitchFamily="34" charset="0"/>
              </a:rPr>
              <a:t>(LoE 1, strong recommendation)</a:t>
            </a:r>
            <a:r>
              <a:rPr lang="en-US" altLang="el-GR" sz="1800">
                <a:latin typeface="Calibri" panose="020F0502020204030204" pitchFamily="34" charset="0"/>
              </a:rPr>
              <a:t>:</a:t>
            </a:r>
            <a:br>
              <a:rPr lang="en-US" altLang="el-GR" sz="1800">
                <a:latin typeface="Calibri" panose="020F0502020204030204" pitchFamily="34" charset="0"/>
              </a:rPr>
            </a:br>
            <a:r>
              <a:rPr lang="en-US" altLang="el-GR" sz="1800">
                <a:latin typeface="Calibri" panose="020F0502020204030204" pitchFamily="34" charset="0"/>
              </a:rPr>
              <a:t>-LSM by </a:t>
            </a:r>
            <a:r>
              <a:rPr lang="en-US" altLang="el-GR" sz="1800" b="1">
                <a:latin typeface="Calibri" panose="020F0502020204030204" pitchFamily="34" charset="0"/>
              </a:rPr>
              <a:t>TE &lt;8 kPa</a:t>
            </a:r>
          </a:p>
          <a:p>
            <a:pPr eaLnBrk="1" hangingPunct="1"/>
            <a:r>
              <a:rPr lang="en-US" altLang="el-GR" sz="1800">
                <a:latin typeface="Calibri" panose="020F0502020204030204" pitchFamily="34" charset="0"/>
              </a:rPr>
              <a:t>Patented tests: </a:t>
            </a:r>
            <a:r>
              <a:rPr lang="en-US" altLang="el-GR" sz="1800" b="1">
                <a:latin typeface="Calibri" panose="020F0502020204030204" pitchFamily="34" charset="0"/>
              </a:rPr>
              <a:t>ELF</a:t>
            </a:r>
            <a:r>
              <a:rPr lang="en-US" altLang="el-GR" sz="1800" b="1" baseline="30000">
                <a:latin typeface="Calibri" panose="020F0502020204030204" pitchFamily="34" charset="0"/>
              </a:rPr>
              <a:t>TM</a:t>
            </a:r>
            <a:r>
              <a:rPr lang="en-US" altLang="el-GR" sz="1800" b="1">
                <a:latin typeface="Calibri" panose="020F0502020204030204" pitchFamily="34" charset="0"/>
              </a:rPr>
              <a:t> &lt;9.8</a:t>
            </a:r>
            <a:r>
              <a:rPr lang="en-US" altLang="el-GR" sz="1800">
                <a:latin typeface="Calibri" panose="020F0502020204030204" pitchFamily="34" charset="0"/>
              </a:rPr>
              <a:t> or </a:t>
            </a:r>
            <a:r>
              <a:rPr lang="en-US" altLang="el-GR" sz="1800" b="1">
                <a:latin typeface="Calibri" panose="020F0502020204030204" pitchFamily="34" charset="0"/>
              </a:rPr>
              <a:t>FibroMeter</a:t>
            </a:r>
            <a:r>
              <a:rPr lang="en-US" altLang="el-GR" sz="1800" b="1" baseline="30000">
                <a:latin typeface="Calibri" panose="020F0502020204030204" pitchFamily="34" charset="0"/>
              </a:rPr>
              <a:t>TM</a:t>
            </a:r>
            <a:r>
              <a:rPr lang="en-US" altLang="el-GR" sz="1800" b="1">
                <a:latin typeface="Calibri" panose="020F0502020204030204" pitchFamily="34" charset="0"/>
              </a:rPr>
              <a:t> &lt;0.45 </a:t>
            </a:r>
            <a:r>
              <a:rPr lang="en-US" altLang="el-GR" sz="1800">
                <a:latin typeface="Calibri" panose="020F0502020204030204" pitchFamily="34" charset="0"/>
              </a:rPr>
              <a:t>or </a:t>
            </a:r>
            <a:r>
              <a:rPr lang="en-US" altLang="el-GR" sz="1800" b="1">
                <a:latin typeface="Calibri" panose="020F0502020204030204" pitchFamily="34" charset="0"/>
              </a:rPr>
              <a:t>FibroTest® &lt;0.48 </a:t>
            </a:r>
          </a:p>
          <a:p>
            <a:pPr eaLnBrk="1" hangingPunct="1">
              <a:buFontTx/>
              <a:buChar char="-"/>
            </a:pPr>
            <a:r>
              <a:rPr lang="en-US" altLang="el-GR" sz="1800">
                <a:latin typeface="Calibri" panose="020F0502020204030204" pitchFamily="34" charset="0"/>
              </a:rPr>
              <a:t>Non-patented tests: </a:t>
            </a:r>
            <a:r>
              <a:rPr lang="en-US" altLang="el-GR" sz="1800" b="1">
                <a:latin typeface="Calibri" panose="020F0502020204030204" pitchFamily="34" charset="0"/>
              </a:rPr>
              <a:t>FIB-4 &lt;1.3 </a:t>
            </a:r>
            <a:r>
              <a:rPr lang="en-US" altLang="el-GR" sz="1800">
                <a:latin typeface="Calibri" panose="020F0502020204030204" pitchFamily="34" charset="0"/>
              </a:rPr>
              <a:t>or </a:t>
            </a:r>
            <a:r>
              <a:rPr lang="en-US" altLang="el-GR" sz="1800" b="1">
                <a:latin typeface="Calibri" panose="020F0502020204030204" pitchFamily="34" charset="0"/>
              </a:rPr>
              <a:t>NFS &lt;-1.455 </a:t>
            </a:r>
          </a:p>
          <a:p>
            <a:pPr eaLnBrk="1" hangingPunct="1"/>
            <a:endParaRPr lang="en-US" altLang="el-GR" sz="1800">
              <a:latin typeface="Calibri" panose="020F0502020204030204" pitchFamily="34" charset="0"/>
            </a:endParaRPr>
          </a:p>
          <a:p>
            <a:pPr eaLnBrk="1" hangingPunct="1"/>
            <a:r>
              <a:rPr lang="en-US" altLang="el-GR" sz="1800">
                <a:latin typeface="Calibri" panose="020F0502020204030204" pitchFamily="34" charset="0"/>
              </a:rPr>
              <a:t>  </a:t>
            </a:r>
            <a:r>
              <a:rPr lang="en-US" altLang="el-GR" sz="1800" b="1">
                <a:latin typeface="Calibri" panose="020F0502020204030204" pitchFamily="34" charset="0"/>
              </a:rPr>
              <a:t>MRE</a:t>
            </a:r>
            <a:r>
              <a:rPr lang="en-US" altLang="el-GR" sz="1800">
                <a:latin typeface="Calibri" panose="020F0502020204030204" pitchFamily="34" charset="0"/>
              </a:rPr>
              <a:t> is the most accurate non-invasive method for staging liver fibrosis. However, it is only marginally better than other NITs for F3–F4 fibrosis and it is not recommended as a first-line NIT given its cost and limited availability </a:t>
            </a:r>
            <a:r>
              <a:rPr lang="en-US" altLang="el-GR" sz="1800" i="1">
                <a:latin typeface="Calibri" panose="020F0502020204030204" pitchFamily="34" charset="0"/>
              </a:rPr>
              <a:t>(LoE 2; strong recommendation). </a:t>
            </a:r>
            <a:endParaRPr lang="el-GR" altLang="el-GR" sz="1800" i="1">
              <a:latin typeface="Calibri" panose="020F0502020204030204" pitchFamily="34" charset="0"/>
            </a:endParaRPr>
          </a:p>
          <a:p>
            <a:pPr eaLnBrk="1" hangingPunct="1"/>
            <a:r>
              <a:rPr lang="en-US" altLang="el-GR" sz="1800">
                <a:latin typeface="Calibri" panose="020F0502020204030204" pitchFamily="34" charset="0"/>
              </a:rPr>
              <a:t>Therefore, it is more suited to clinical trials. </a:t>
            </a:r>
          </a:p>
        </p:txBody>
      </p:sp>
      <p:sp>
        <p:nvSpPr>
          <p:cNvPr id="7" name="Διαφορική Διάγνωση Υπασβεστιαιμίας">
            <a:extLst>
              <a:ext uri="{FF2B5EF4-FFF2-40B4-BE49-F238E27FC236}">
                <a16:creationId xmlns:a16="http://schemas.microsoft.com/office/drawing/2014/main" id="{3930F9A7-4A8D-ECE5-A240-C847CD513283}"/>
              </a:ext>
            </a:extLst>
          </p:cNvPr>
          <p:cNvSpPr/>
          <p:nvPr/>
        </p:nvSpPr>
        <p:spPr>
          <a:xfrm>
            <a:off x="696912" y="198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endParaRPr lang="en-US" sz="2400" dirty="0"/>
          </a:p>
          <a:p>
            <a:pPr hangingPunct="0">
              <a:lnSpc>
                <a:spcPct val="93000"/>
              </a:lnSpc>
              <a:buClr>
                <a:srgbClr val="000000"/>
              </a:buClr>
              <a:buSzPct val="45000"/>
              <a:defRPr/>
            </a:pPr>
            <a:r>
              <a:rPr lang="el-GR" sz="2400" dirty="0"/>
              <a:t>Πόσο ακριβείς είναι οι μη επεμβατικές μέθοδοι</a:t>
            </a:r>
            <a:r>
              <a:rPr lang="en-US" sz="2400" dirty="0"/>
              <a:t> </a:t>
            </a:r>
            <a:r>
              <a:rPr lang="el-GR" sz="2400" dirty="0"/>
              <a:t>στην αξιολόγηση της σοβαρότητας της </a:t>
            </a:r>
            <a:r>
              <a:rPr lang="en-US" sz="2400" dirty="0"/>
              <a:t>NAFLD </a:t>
            </a:r>
            <a:r>
              <a:rPr lang="el-GR" sz="2400" dirty="0"/>
              <a:t>(</a:t>
            </a:r>
            <a:r>
              <a:rPr lang="en-US" sz="2400" dirty="0"/>
              <a:t>NASH</a:t>
            </a:r>
            <a:r>
              <a:rPr lang="el-GR" sz="2400" dirty="0"/>
              <a:t> και σταδιοποίηση της ηπατικής ίνωσης)?</a:t>
            </a:r>
            <a:endParaRPr lang="en-US" sz="2400" dirty="0"/>
          </a:p>
          <a:p>
            <a:pPr hangingPunct="0">
              <a:lnSpc>
                <a:spcPct val="93000"/>
              </a:lnSpc>
              <a:buClr>
                <a:srgbClr val="000000"/>
              </a:buClr>
              <a:buSzPct val="45000"/>
              <a:defRPr/>
            </a:pPr>
            <a:endParaRPr lang="en-US" sz="2400" dirty="0"/>
          </a:p>
        </p:txBody>
      </p:sp>
      <p:sp>
        <p:nvSpPr>
          <p:cNvPr id="122886" name="TextBox 8">
            <a:extLst>
              <a:ext uri="{FF2B5EF4-FFF2-40B4-BE49-F238E27FC236}">
                <a16:creationId xmlns:a16="http://schemas.microsoft.com/office/drawing/2014/main" id="{B488EAC5-937F-0FB4-CF0A-181A7A7D05C0}"/>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2887" name="Rectangle 5">
            <a:extLst>
              <a:ext uri="{FF2B5EF4-FFF2-40B4-BE49-F238E27FC236}">
                <a16:creationId xmlns:a16="http://schemas.microsoft.com/office/drawing/2014/main" id="{5CBE8C51-3818-F294-7856-C2718E4EC339}"/>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41A71C25-D721-6F35-9B75-62C539D3A03A}"/>
              </a:ext>
            </a:extLst>
          </p:cNvPr>
          <p:cNvSpPr/>
          <p:nvPr/>
        </p:nvSpPr>
        <p:spPr>
          <a:xfrm>
            <a:off x="239713" y="1951037"/>
            <a:ext cx="9448799" cy="4035163"/>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r>
              <a:rPr lang="en-US" altLang="el-GR" sz="1800" b="1">
                <a:latin typeface="冬青黑体简体中文 W3" panose="020B0300000000000000" pitchFamily="34" charset="-128"/>
              </a:rPr>
              <a:t> </a:t>
            </a:r>
            <a:endParaRPr lang="en-US" altLang="el-GR" sz="1800">
              <a:latin typeface="Calibri" panose="020F0502020204030204" pitchFamily="34" charset="0"/>
            </a:endParaRPr>
          </a:p>
          <a:p>
            <a:pPr eaLnBrk="1" hangingPunct="1"/>
            <a:r>
              <a:rPr lang="en-US" altLang="el-GR" sz="1800" b="1">
                <a:latin typeface="Calibri" panose="020F0502020204030204" pitchFamily="34" charset="0"/>
              </a:rPr>
              <a:t>Recommendations</a:t>
            </a:r>
            <a:endParaRPr lang="el-GR" altLang="el-GR" sz="1800" b="1">
              <a:latin typeface="Calibri" panose="020F0502020204030204" pitchFamily="34" charset="0"/>
            </a:endParaRPr>
          </a:p>
          <a:p>
            <a:pPr eaLnBrk="1" hangingPunct="1"/>
            <a:endParaRPr lang="el-GR" altLang="el-GR" sz="1800"/>
          </a:p>
          <a:p>
            <a:pPr eaLnBrk="1" hangingPunct="1"/>
            <a:r>
              <a:rPr lang="el-GR" altLang="el-GR" sz="1800">
                <a:latin typeface="Calibri" panose="020F0502020204030204" pitchFamily="34" charset="0"/>
              </a:rPr>
              <a:t>   </a:t>
            </a:r>
            <a:r>
              <a:rPr lang="en-US" altLang="el-GR" sz="1800">
                <a:latin typeface="Calibri" panose="020F0502020204030204" pitchFamily="34" charset="0"/>
              </a:rPr>
              <a:t>Serum scores (</a:t>
            </a:r>
            <a:r>
              <a:rPr lang="en-US" altLang="el-GR" sz="1800" b="1">
                <a:latin typeface="Calibri" panose="020F0502020204030204" pitchFamily="34" charset="0"/>
              </a:rPr>
              <a:t>APRI, FIB-4, NFS, ELF</a:t>
            </a:r>
            <a:r>
              <a:rPr lang="en-US" altLang="el-GR" sz="1800" b="1" baseline="30000">
                <a:latin typeface="Calibri" panose="020F0502020204030204" pitchFamily="34" charset="0"/>
              </a:rPr>
              <a:t>TM</a:t>
            </a:r>
            <a:r>
              <a:rPr lang="en-US" altLang="el-GR" sz="1800">
                <a:latin typeface="Calibri" panose="020F0502020204030204" pitchFamily="34" charset="0"/>
              </a:rPr>
              <a:t>) and LSM by</a:t>
            </a:r>
            <a:r>
              <a:rPr lang="en-US" altLang="el-GR" sz="1800" b="1">
                <a:latin typeface="Calibri" panose="020F0502020204030204" pitchFamily="34" charset="0"/>
              </a:rPr>
              <a:t> TE</a:t>
            </a:r>
            <a:r>
              <a:rPr lang="en-US" altLang="el-GR" sz="1800">
                <a:latin typeface="Calibri" panose="020F0502020204030204" pitchFamily="34" charset="0"/>
              </a:rPr>
              <a:t> </a:t>
            </a:r>
            <a:r>
              <a:rPr lang="en-US" altLang="el-GR" sz="1800" b="1">
                <a:latin typeface="Calibri" panose="020F0502020204030204" pitchFamily="34" charset="0"/>
              </a:rPr>
              <a:t>should be used to stratify the risk of liver-related outcomes </a:t>
            </a:r>
            <a:r>
              <a:rPr lang="en-US" altLang="el-GR" sz="1800">
                <a:latin typeface="Calibri" panose="020F0502020204030204" pitchFamily="34" charset="0"/>
              </a:rPr>
              <a:t>in NAFLD </a:t>
            </a:r>
            <a:r>
              <a:rPr lang="en-US" altLang="el-GR" sz="1800" i="1">
                <a:latin typeface="Calibri" panose="020F0502020204030204" pitchFamily="34" charset="0"/>
              </a:rPr>
              <a:t>(LoE 3; strong recommendation)</a:t>
            </a:r>
            <a:r>
              <a:rPr lang="en-US" altLang="el-GR" sz="1800">
                <a:latin typeface="Calibri" panose="020F0502020204030204" pitchFamily="34" charset="0"/>
              </a:rPr>
              <a:t>. </a:t>
            </a:r>
            <a:endParaRPr lang="el-GR" altLang="el-GR" sz="1800">
              <a:latin typeface="Calibri" panose="020F0502020204030204" pitchFamily="34" charset="0"/>
            </a:endParaRPr>
          </a:p>
          <a:p>
            <a:pPr eaLnBrk="1" hangingPunct="1"/>
            <a:endParaRPr lang="en-US" altLang="el-GR" sz="1800">
              <a:latin typeface="Calibri" panose="020F0502020204030204" pitchFamily="34" charset="0"/>
            </a:endParaRPr>
          </a:p>
          <a:p>
            <a:pPr eaLnBrk="1" hangingPunct="1"/>
            <a:r>
              <a:rPr lang="en-US" altLang="el-GR" sz="1800">
                <a:latin typeface="Calibri" panose="020F0502020204030204" pitchFamily="34" charset="0"/>
              </a:rPr>
              <a:t>  Repeated measurements of NITs can be used to refine stratification of risk of liver-related events in patients with NAFLD/NASH. Despite the lack of evidence regarding the optimal timeframe between subsequent LSM assessment, it seems reasonable to repeat NITs every 3 years in patients with early stage and every year in patients with advanced stage NAFLD</a:t>
            </a:r>
            <a:r>
              <a:rPr lang="en-US" altLang="el-GR" sz="1800" i="1">
                <a:latin typeface="Calibri" panose="020F0502020204030204" pitchFamily="34" charset="0"/>
              </a:rPr>
              <a:t> (LoE 3; weak recommendation)</a:t>
            </a:r>
            <a:r>
              <a:rPr lang="en-US" altLang="el-GR" sz="1800">
                <a:latin typeface="Calibri" panose="020F0502020204030204" pitchFamily="34" charset="0"/>
              </a:rPr>
              <a:t>. </a:t>
            </a:r>
          </a:p>
          <a:p>
            <a:pPr eaLnBrk="1" hangingPunct="1"/>
            <a:endParaRPr lang="en-US" altLang="el-GR" sz="1800" b="1">
              <a:latin typeface="Calibri" panose="020F0502020204030204" pitchFamily="34" charset="0"/>
            </a:endParaRPr>
          </a:p>
          <a:p>
            <a:pPr eaLnBrk="1" hangingPunct="1"/>
            <a:r>
              <a:rPr lang="en-US" altLang="el-GR" sz="1800" b="1">
                <a:latin typeface="Calibri" panose="020F0502020204030204" pitchFamily="34" charset="0"/>
              </a:rPr>
              <a:t> </a:t>
            </a:r>
          </a:p>
        </p:txBody>
      </p:sp>
      <p:sp>
        <p:nvSpPr>
          <p:cNvPr id="7" name="Διαφορική Διάγνωση Υπασβεστιαιμίας">
            <a:extLst>
              <a:ext uri="{FF2B5EF4-FFF2-40B4-BE49-F238E27FC236}">
                <a16:creationId xmlns:a16="http://schemas.microsoft.com/office/drawing/2014/main" id="{43AC3298-39BE-5363-0621-A6CAFE3FCC3E}"/>
              </a:ext>
            </a:extLst>
          </p:cNvPr>
          <p:cNvSpPr/>
          <p:nvPr/>
        </p:nvSpPr>
        <p:spPr>
          <a:xfrm>
            <a:off x="696912" y="198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endParaRPr lang="en-US" sz="2400" dirty="0"/>
          </a:p>
          <a:p>
            <a:pPr hangingPunct="0">
              <a:lnSpc>
                <a:spcPct val="93000"/>
              </a:lnSpc>
              <a:buClr>
                <a:srgbClr val="000000"/>
              </a:buClr>
              <a:buSzPct val="45000"/>
              <a:defRPr/>
            </a:pPr>
            <a:endParaRPr lang="el-GR" sz="2400" dirty="0"/>
          </a:p>
          <a:p>
            <a:pPr hangingPunct="0">
              <a:lnSpc>
                <a:spcPct val="93000"/>
              </a:lnSpc>
              <a:buClr>
                <a:srgbClr val="000000"/>
              </a:buClr>
              <a:buSzPct val="45000"/>
              <a:defRPr/>
            </a:pPr>
            <a:r>
              <a:rPr lang="el-GR" sz="2400" dirty="0"/>
              <a:t>Πόσο ακριβείς είναι οι μη επεμβατικές μέθοδοι</a:t>
            </a:r>
            <a:r>
              <a:rPr lang="en-US" sz="2400" dirty="0"/>
              <a:t> </a:t>
            </a:r>
            <a:r>
              <a:rPr lang="el-GR" sz="2400" dirty="0"/>
              <a:t>στην πρόβλεψη της εξέλιξης της ηπατικής νόσου σε ασθενείς με </a:t>
            </a:r>
            <a:r>
              <a:rPr lang="en-US" sz="2400" dirty="0"/>
              <a:t>NAFLD</a:t>
            </a:r>
            <a:r>
              <a:rPr lang="el-GR" sz="2400" dirty="0"/>
              <a:t>?</a:t>
            </a:r>
            <a:endParaRPr lang="en-US" sz="2400" dirty="0"/>
          </a:p>
          <a:p>
            <a:pPr hangingPunct="0">
              <a:lnSpc>
                <a:spcPct val="93000"/>
              </a:lnSpc>
              <a:buClr>
                <a:srgbClr val="000000"/>
              </a:buClr>
              <a:buSzPct val="45000"/>
              <a:defRPr/>
            </a:pPr>
            <a:endParaRPr lang="en-US" sz="2400" dirty="0"/>
          </a:p>
          <a:p>
            <a:pPr hangingPunct="0">
              <a:lnSpc>
                <a:spcPct val="93000"/>
              </a:lnSpc>
              <a:buClr>
                <a:srgbClr val="000000"/>
              </a:buClr>
              <a:buSzPct val="45000"/>
              <a:defRPr/>
            </a:pPr>
            <a:endParaRPr lang="en-US" sz="2400" dirty="0"/>
          </a:p>
        </p:txBody>
      </p:sp>
      <p:sp>
        <p:nvSpPr>
          <p:cNvPr id="124934" name="TextBox 8">
            <a:extLst>
              <a:ext uri="{FF2B5EF4-FFF2-40B4-BE49-F238E27FC236}">
                <a16:creationId xmlns:a16="http://schemas.microsoft.com/office/drawing/2014/main" id="{96E6B591-1044-DF88-7F69-D2AF7F4D8ED5}"/>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4935" name="Rectangle 5">
            <a:extLst>
              <a:ext uri="{FF2B5EF4-FFF2-40B4-BE49-F238E27FC236}">
                <a16:creationId xmlns:a16="http://schemas.microsoft.com/office/drawing/2014/main" id="{07A2C171-1318-6BCB-D60E-415375866063}"/>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7A64C-A39F-A0E9-DE01-F88D2375BCB3}"/>
            </a:ext>
          </a:extLst>
        </p:cNvPr>
        <p:cNvGrpSpPr/>
        <p:nvPr/>
      </p:nvGrpSpPr>
      <p:grpSpPr>
        <a:xfrm>
          <a:off x="0" y="0"/>
          <a:ext cx="0" cy="0"/>
          <a:chOff x="0" y="0"/>
          <a:chExt cx="0" cy="0"/>
        </a:xfrm>
      </p:grpSpPr>
      <p:sp>
        <p:nvSpPr>
          <p:cNvPr id="124934" name="TextBox 8">
            <a:extLst>
              <a:ext uri="{FF2B5EF4-FFF2-40B4-BE49-F238E27FC236}">
                <a16:creationId xmlns:a16="http://schemas.microsoft.com/office/drawing/2014/main" id="{7F923FA7-8F3F-6BB6-A202-9ECDAF2B8E85}"/>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3" name="Διαφορική Διάγνωση Υπασβεστιαιμίας">
            <a:extLst>
              <a:ext uri="{FF2B5EF4-FFF2-40B4-BE49-F238E27FC236}">
                <a16:creationId xmlns:a16="http://schemas.microsoft.com/office/drawing/2014/main" id="{E4959769-25CA-0775-0331-12D3C63F307F}"/>
              </a:ext>
            </a:extLst>
          </p:cNvPr>
          <p:cNvSpPr/>
          <p:nvPr/>
        </p:nvSpPr>
        <p:spPr>
          <a:xfrm>
            <a:off x="1192212" y="325168"/>
            <a:ext cx="7696200" cy="884237"/>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r>
              <a:rPr lang="en-US" sz="2400" dirty="0"/>
              <a:t>EASL : </a:t>
            </a:r>
            <a:r>
              <a:rPr lang="el-GR" sz="2400" dirty="0"/>
              <a:t>Προτεινόμενος αλγόριθμος διαχείρησης ασθενούς στην πρωτοβάθμια περίθαλψη </a:t>
            </a:r>
            <a:endParaRPr lang="en-US" sz="2400" dirty="0"/>
          </a:p>
        </p:txBody>
      </p:sp>
      <p:sp>
        <p:nvSpPr>
          <p:cNvPr id="6" name="TextBox 5">
            <a:extLst>
              <a:ext uri="{FF2B5EF4-FFF2-40B4-BE49-F238E27FC236}">
                <a16:creationId xmlns:a16="http://schemas.microsoft.com/office/drawing/2014/main" id="{AEC707DE-3C62-52DB-9ACB-2F123F1FE883}"/>
              </a:ext>
            </a:extLst>
          </p:cNvPr>
          <p:cNvSpPr txBox="1">
            <a:spLocks noChangeArrowheads="1"/>
          </p:cNvSpPr>
          <p:nvPr/>
        </p:nvSpPr>
        <p:spPr bwMode="auto">
          <a:xfrm>
            <a:off x="6763619" y="7313454"/>
            <a:ext cx="3849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000" dirty="0">
                <a:solidFill>
                  <a:prstClr val="black"/>
                </a:solidFill>
                <a:cs typeface="Arial" panose="020B0604020202020204" pitchFamily="34" charset="0"/>
              </a:rPr>
              <a:t>EASL-EASD-EASO Guidelines, </a:t>
            </a:r>
            <a:r>
              <a:rPr lang="en-US" altLang="en-US" sz="1000" dirty="0" err="1">
                <a:solidFill>
                  <a:prstClr val="black"/>
                </a:solidFill>
                <a:cs typeface="Arial" panose="020B0604020202020204" pitchFamily="34" charset="0"/>
              </a:rPr>
              <a:t>Diabetologia</a:t>
            </a:r>
            <a:r>
              <a:rPr lang="en-US" altLang="en-US" sz="1000" dirty="0">
                <a:solidFill>
                  <a:prstClr val="black"/>
                </a:solidFill>
                <a:cs typeface="Arial" panose="020B0604020202020204" pitchFamily="34" charset="0"/>
              </a:rPr>
              <a:t> 2024</a:t>
            </a:r>
          </a:p>
        </p:txBody>
      </p:sp>
      <p:pic>
        <p:nvPicPr>
          <p:cNvPr id="8" name="Εικόνα 7">
            <a:extLst>
              <a:ext uri="{FF2B5EF4-FFF2-40B4-BE49-F238E27FC236}">
                <a16:creationId xmlns:a16="http://schemas.microsoft.com/office/drawing/2014/main" id="{EAD72B50-ED95-DD39-01DC-B6200C19F838}"/>
              </a:ext>
            </a:extLst>
          </p:cNvPr>
          <p:cNvPicPr>
            <a:picLocks noChangeAspect="1"/>
          </p:cNvPicPr>
          <p:nvPr/>
        </p:nvPicPr>
        <p:blipFill>
          <a:blip r:embed="rId3"/>
          <a:stretch>
            <a:fillRect/>
          </a:stretch>
        </p:blipFill>
        <p:spPr>
          <a:xfrm>
            <a:off x="0" y="1605047"/>
            <a:ext cx="10272972" cy="5758926"/>
          </a:xfrm>
          <a:prstGeom prst="rect">
            <a:avLst/>
          </a:prstGeom>
        </p:spPr>
      </p:pic>
      <p:sp>
        <p:nvSpPr>
          <p:cNvPr id="4" name="TextBox 3">
            <a:extLst>
              <a:ext uri="{FF2B5EF4-FFF2-40B4-BE49-F238E27FC236}">
                <a16:creationId xmlns:a16="http://schemas.microsoft.com/office/drawing/2014/main" id="{2FCBBE84-3363-7746-0FC3-0C6D736EF81E}"/>
              </a:ext>
            </a:extLst>
          </p:cNvPr>
          <p:cNvSpPr txBox="1"/>
          <p:nvPr/>
        </p:nvSpPr>
        <p:spPr>
          <a:xfrm>
            <a:off x="6763619" y="2043668"/>
            <a:ext cx="4275365" cy="369332"/>
          </a:xfrm>
          <a:prstGeom prst="rect">
            <a:avLst/>
          </a:prstGeom>
          <a:noFill/>
        </p:spPr>
        <p:txBody>
          <a:bodyPr wrap="square">
            <a:spAutoFit/>
          </a:bodyPr>
          <a:lstStyle/>
          <a:p>
            <a:r>
              <a:rPr lang="en-US" sz="1800" dirty="0"/>
              <a:t>FIB-4 Score = (Age*AST) / (Platelets*√(ALT)) </a:t>
            </a:r>
          </a:p>
        </p:txBody>
      </p:sp>
    </p:spTree>
    <p:extLst>
      <p:ext uri="{BB962C8B-B14F-4D97-AF65-F5344CB8AC3E}">
        <p14:creationId xmlns:p14="http://schemas.microsoft.com/office/powerpoint/2010/main" val="2898097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CF48EA2-85D2-8232-5AA6-FFBF03A973D7}"/>
              </a:ext>
            </a:extLst>
          </p:cNvPr>
          <p:cNvPicPr>
            <a:picLocks noChangeAspect="1"/>
          </p:cNvPicPr>
          <p:nvPr/>
        </p:nvPicPr>
        <p:blipFill>
          <a:blip r:embed="rId2"/>
          <a:stretch>
            <a:fillRect/>
          </a:stretch>
        </p:blipFill>
        <p:spPr>
          <a:xfrm>
            <a:off x="3236607" y="107429"/>
            <a:ext cx="3660174" cy="7452245"/>
          </a:xfrm>
          <a:prstGeom prst="rect">
            <a:avLst/>
          </a:prstGeom>
        </p:spPr>
      </p:pic>
    </p:spTree>
    <p:extLst>
      <p:ext uri="{BB962C8B-B14F-4D97-AF65-F5344CB8AC3E}">
        <p14:creationId xmlns:p14="http://schemas.microsoft.com/office/powerpoint/2010/main" val="692166559"/>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6D2F23B9-1EB1-950A-D205-1C40143C4DE4}"/>
              </a:ext>
            </a:extLst>
          </p:cNvPr>
          <p:cNvSpPr/>
          <p:nvPr/>
        </p:nvSpPr>
        <p:spPr>
          <a:xfrm>
            <a:off x="163512" y="2560637"/>
            <a:ext cx="9688513" cy="4256763"/>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800" b="1">
                <a:latin typeface="Calibri" panose="020F0502020204030204" pitchFamily="34" charset="0"/>
              </a:rPr>
              <a:t>Statement </a:t>
            </a:r>
          </a:p>
          <a:p>
            <a:pPr eaLnBrk="1" hangingPunct="1"/>
            <a:r>
              <a:rPr lang="en-US" altLang="el-GR" sz="1800">
                <a:latin typeface="Calibri" panose="020F0502020204030204" pitchFamily="34" charset="0"/>
              </a:rPr>
              <a:t>Non-invasive scores and LSM by TE and other elastography methods are not accurate in detecting fibrosis regression after SVR in HCV patients diagnosed with cACLD prior to antiviral therapy (LoE 3). </a:t>
            </a:r>
          </a:p>
          <a:p>
            <a:pPr eaLnBrk="1" hangingPunct="1"/>
            <a:endParaRPr lang="el-GR" altLang="el-GR" sz="1800">
              <a:latin typeface="Calibri" panose="020F0502020204030204" pitchFamily="34" charset="0"/>
            </a:endParaRPr>
          </a:p>
          <a:p>
            <a:pPr eaLnBrk="1" hangingPunct="1"/>
            <a:endParaRPr lang="en-US" altLang="el-GR" sz="1800">
              <a:latin typeface="Calibri" panose="020F0502020204030204" pitchFamily="34" charset="0"/>
            </a:endParaRPr>
          </a:p>
          <a:p>
            <a:pPr eaLnBrk="1" hangingPunct="1"/>
            <a:r>
              <a:rPr lang="en-US" altLang="el-GR" sz="1800" b="1">
                <a:latin typeface="Calibri" panose="020F0502020204030204" pitchFamily="34" charset="0"/>
              </a:rPr>
              <a:t>Recommendations</a:t>
            </a:r>
            <a:endParaRPr lang="el-GR" altLang="el-GR" sz="1800" b="1">
              <a:latin typeface="Calibri" panose="020F0502020204030204" pitchFamily="34" charset="0"/>
            </a:endParaRPr>
          </a:p>
          <a:p>
            <a:pPr eaLnBrk="1" hangingPunct="1"/>
            <a:r>
              <a:rPr lang="en-US" altLang="el-GR" sz="1800">
                <a:latin typeface="Calibri" panose="020F0502020204030204" pitchFamily="34" charset="0"/>
              </a:rPr>
              <a:t> The</a:t>
            </a:r>
            <a:r>
              <a:rPr lang="el-GR" altLang="el-GR" sz="1800">
                <a:latin typeface="Calibri" panose="020F0502020204030204" pitchFamily="34" charset="0"/>
              </a:rPr>
              <a:t> </a:t>
            </a:r>
            <a:r>
              <a:rPr lang="en-US" altLang="el-GR" sz="1800">
                <a:latin typeface="Calibri" panose="020F0502020204030204" pitchFamily="34" charset="0"/>
              </a:rPr>
              <a:t>routine</a:t>
            </a:r>
            <a:r>
              <a:rPr lang="el-GR" altLang="el-GR" sz="1800">
                <a:latin typeface="Calibri" panose="020F0502020204030204" pitchFamily="34" charset="0"/>
              </a:rPr>
              <a:t> </a:t>
            </a:r>
            <a:r>
              <a:rPr lang="en-US" altLang="el-GR" sz="1800">
                <a:latin typeface="Calibri" panose="020F0502020204030204" pitchFamily="34" charset="0"/>
              </a:rPr>
              <a:t>use</a:t>
            </a:r>
            <a:r>
              <a:rPr lang="el-GR" altLang="el-GR" sz="1800">
                <a:latin typeface="Calibri" panose="020F0502020204030204" pitchFamily="34" charset="0"/>
              </a:rPr>
              <a:t> </a:t>
            </a:r>
            <a:r>
              <a:rPr lang="en-US" altLang="el-GR" sz="1800" b="1">
                <a:latin typeface="Calibri" panose="020F0502020204030204" pitchFamily="34" charset="0"/>
              </a:rPr>
              <a:t>of</a:t>
            </a:r>
            <a:r>
              <a:rPr lang="el-GR" altLang="el-GR" sz="1800" b="1">
                <a:latin typeface="Calibri" panose="020F0502020204030204" pitchFamily="34" charset="0"/>
              </a:rPr>
              <a:t> </a:t>
            </a:r>
            <a:r>
              <a:rPr lang="en-US" altLang="el-GR" sz="1800" b="1">
                <a:latin typeface="Calibri" panose="020F0502020204030204" pitchFamily="34" charset="0"/>
              </a:rPr>
              <a:t>non-invasive</a:t>
            </a:r>
            <a:r>
              <a:rPr lang="el-GR" altLang="el-GR" sz="1800" b="1">
                <a:latin typeface="Calibri" panose="020F0502020204030204" pitchFamily="34" charset="0"/>
              </a:rPr>
              <a:t> </a:t>
            </a:r>
            <a:r>
              <a:rPr lang="en-US" altLang="el-GR" sz="1800" b="1">
                <a:latin typeface="Calibri" panose="020F0502020204030204" pitchFamily="34" charset="0"/>
              </a:rPr>
              <a:t>scores</a:t>
            </a:r>
            <a:r>
              <a:rPr lang="el-GR" altLang="el-GR" sz="1800" b="1">
                <a:latin typeface="Calibri" panose="020F0502020204030204" pitchFamily="34" charset="0"/>
              </a:rPr>
              <a:t> </a:t>
            </a:r>
            <a:r>
              <a:rPr lang="en-US" altLang="el-GR" sz="1800">
                <a:latin typeface="Calibri" panose="020F0502020204030204" pitchFamily="34" charset="0"/>
              </a:rPr>
              <a:t>and</a:t>
            </a:r>
            <a:r>
              <a:rPr lang="el-GR" altLang="el-GR" sz="1800">
                <a:latin typeface="Calibri" panose="020F0502020204030204" pitchFamily="34" charset="0"/>
              </a:rPr>
              <a:t> </a:t>
            </a:r>
            <a:r>
              <a:rPr lang="en-US" altLang="el-GR" sz="1800">
                <a:latin typeface="Calibri" panose="020F0502020204030204" pitchFamily="34" charset="0"/>
              </a:rPr>
              <a:t>LSM</a:t>
            </a:r>
            <a:r>
              <a:rPr lang="el-GR" altLang="el-GR" sz="1800">
                <a:latin typeface="Calibri" panose="020F0502020204030204" pitchFamily="34" charset="0"/>
              </a:rPr>
              <a:t> </a:t>
            </a:r>
            <a:r>
              <a:rPr lang="en-US" altLang="el-GR" sz="1800">
                <a:latin typeface="Calibri" panose="020F0502020204030204" pitchFamily="34" charset="0"/>
              </a:rPr>
              <a:t>by</a:t>
            </a:r>
            <a:r>
              <a:rPr lang="el-GR" altLang="el-GR" sz="1800">
                <a:latin typeface="Calibri" panose="020F0502020204030204" pitchFamily="34" charset="0"/>
              </a:rPr>
              <a:t> </a:t>
            </a:r>
            <a:r>
              <a:rPr lang="en-US" altLang="el-GR" sz="1800" b="1">
                <a:latin typeface="Calibri" panose="020F0502020204030204" pitchFamily="34" charset="0"/>
              </a:rPr>
              <a:t>TE</a:t>
            </a:r>
            <a:r>
              <a:rPr lang="el-GR" altLang="el-GR" sz="1800" b="1">
                <a:latin typeface="Calibri" panose="020F0502020204030204" pitchFamily="34" charset="0"/>
              </a:rPr>
              <a:t> </a:t>
            </a:r>
            <a:r>
              <a:rPr lang="en-US" altLang="el-GR" sz="1800" b="1">
                <a:latin typeface="Calibri" panose="020F0502020204030204" pitchFamily="34" charset="0"/>
              </a:rPr>
              <a:t>and other elastography methods is currently not recommended to detect fibrosis regression after SVR </a:t>
            </a:r>
            <a:r>
              <a:rPr lang="en-US" altLang="el-GR" sz="1800">
                <a:latin typeface="Calibri" panose="020F0502020204030204" pitchFamily="34" charset="0"/>
              </a:rPr>
              <a:t>in HCV patients (LoE 3; strong recommendation). </a:t>
            </a:r>
          </a:p>
          <a:p>
            <a:pPr eaLnBrk="1" hangingPunct="1"/>
            <a:r>
              <a:rPr lang="en-US" altLang="el-GR" sz="1800">
                <a:latin typeface="Calibri" panose="020F0502020204030204" pitchFamily="34" charset="0"/>
              </a:rPr>
              <a:t>  Cut-offs of LSM by TE used in patients with untreated HCV should not be used to stage liver fibrosis after SVR </a:t>
            </a:r>
            <a:r>
              <a:rPr lang="en-US" altLang="el-GR" sz="1800" i="1">
                <a:latin typeface="Calibri" panose="020F0502020204030204" pitchFamily="34" charset="0"/>
              </a:rPr>
              <a:t>(LoE 4; strong recommendation). </a:t>
            </a:r>
          </a:p>
          <a:p>
            <a:pPr eaLnBrk="1" hangingPunct="1"/>
            <a:r>
              <a:rPr lang="en-US" altLang="el-GR" sz="1800">
                <a:latin typeface="Calibri" panose="020F0502020204030204" pitchFamily="34" charset="0"/>
              </a:rPr>
              <a:t> </a:t>
            </a:r>
          </a:p>
          <a:p>
            <a:pPr eaLnBrk="1" hangingPunct="1"/>
            <a:r>
              <a:rPr lang="en-US" altLang="el-GR" sz="1800">
                <a:latin typeface="Calibri" panose="020F0502020204030204" pitchFamily="34" charset="0"/>
              </a:rPr>
              <a:t>. </a:t>
            </a:r>
          </a:p>
          <a:p>
            <a:pPr eaLnBrk="1" hangingPunct="1">
              <a:buClr>
                <a:srgbClr val="FF6600"/>
              </a:buClr>
              <a:buFont typeface="Wingdings" pitchFamily="2" charset="2"/>
              <a:buChar char="Ø"/>
            </a:pPr>
            <a:endParaRPr lang="el-GR" altLang="el-GR" sz="1800">
              <a:latin typeface="Calibri" panose="020F0502020204030204" pitchFamily="34" charset="0"/>
            </a:endParaRPr>
          </a:p>
          <a:p>
            <a:pPr eaLnBrk="1" hangingPunct="1">
              <a:buClr>
                <a:srgbClr val="FF6600"/>
              </a:buClr>
              <a:buFont typeface="Wingdings" pitchFamily="2" charset="2"/>
              <a:buChar char="Ø"/>
            </a:pPr>
            <a:endParaRPr lang="en-US"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475793AC-E132-8FF1-CBA4-033DAF125D78}"/>
              </a:ext>
            </a:extLst>
          </p:cNvPr>
          <p:cNvSpPr/>
          <p:nvPr/>
        </p:nvSpPr>
        <p:spPr>
          <a:xfrm>
            <a:off x="849312" y="198437"/>
            <a:ext cx="8153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a:defRPr/>
            </a:pPr>
            <a:r>
              <a:rPr lang="en-US" sz="2400" dirty="0"/>
              <a:t> </a:t>
            </a:r>
            <a:r>
              <a:rPr lang="el-GR" sz="2400" dirty="0"/>
              <a:t>Πόσο ακριβείς είναι οι βιοδείκτες σε ασθενείς με </a:t>
            </a:r>
            <a:r>
              <a:rPr lang="en-US" sz="2400" dirty="0"/>
              <a:t>HCV</a:t>
            </a:r>
            <a:r>
              <a:rPr lang="el-GR" sz="2400" dirty="0"/>
              <a:t>-σχετιζόμενη </a:t>
            </a:r>
            <a:r>
              <a:rPr lang="en-US" sz="2400" dirty="0" err="1"/>
              <a:t>με</a:t>
            </a:r>
            <a:r>
              <a:rPr lang="en-US" sz="2400" dirty="0"/>
              <a:t> </a:t>
            </a:r>
            <a:r>
              <a:rPr lang="en-US" sz="2400" dirty="0" err="1"/>
              <a:t>cACLD</a:t>
            </a:r>
            <a:r>
              <a:rPr lang="en-US" sz="2400" dirty="0"/>
              <a:t> </a:t>
            </a:r>
            <a:r>
              <a:rPr lang="el-GR" sz="2400" dirty="0"/>
              <a:t>που πέτυχαν εμμένουσα απάντηση στη θεραπεία?</a:t>
            </a:r>
            <a:endParaRPr lang="en-US" sz="2400" dirty="0"/>
          </a:p>
        </p:txBody>
      </p:sp>
      <p:sp>
        <p:nvSpPr>
          <p:cNvPr id="126982" name="TextBox 8">
            <a:extLst>
              <a:ext uri="{FF2B5EF4-FFF2-40B4-BE49-F238E27FC236}">
                <a16:creationId xmlns:a16="http://schemas.microsoft.com/office/drawing/2014/main" id="{93A3B2E5-21F0-ED39-D15A-9401ACD33055}"/>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6983" name="Rectangle 5">
            <a:extLst>
              <a:ext uri="{FF2B5EF4-FFF2-40B4-BE49-F238E27FC236}">
                <a16:creationId xmlns:a16="http://schemas.microsoft.com/office/drawing/2014/main" id="{9E0ED862-F617-8F94-EBFF-0F56A45D51F3}"/>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38682A0D-188B-6FEB-BD4F-64D03D92ADE1}"/>
              </a:ext>
            </a:extLst>
          </p:cNvPr>
          <p:cNvSpPr/>
          <p:nvPr/>
        </p:nvSpPr>
        <p:spPr>
          <a:xfrm>
            <a:off x="239713" y="1951037"/>
            <a:ext cx="9524999" cy="4866160"/>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r>
              <a:rPr lang="en-US" altLang="el-GR" sz="1800" b="1">
                <a:latin typeface="冬青黑体简体中文 W3" panose="020B0300000000000000" pitchFamily="34" charset="-128"/>
              </a:rPr>
              <a:t> </a:t>
            </a:r>
            <a:r>
              <a:rPr lang="en-US" altLang="el-GR" sz="1800" b="1">
                <a:latin typeface="Calibri" panose="020F0502020204030204" pitchFamily="34" charset="0"/>
              </a:rPr>
              <a:t>Recommendations</a:t>
            </a:r>
          </a:p>
          <a:p>
            <a:pPr eaLnBrk="1" hangingPunct="1"/>
            <a:r>
              <a:rPr lang="en-US" altLang="el-GR" sz="1800" b="1">
                <a:latin typeface="Calibri" panose="020F0502020204030204" pitchFamily="34" charset="0"/>
              </a:rPr>
              <a:t> </a:t>
            </a:r>
            <a:endParaRPr lang="el-GR" altLang="el-GR" sz="1800" b="1">
              <a:latin typeface="Calibri" panose="020F0502020204030204" pitchFamily="34" charset="0"/>
            </a:endParaRPr>
          </a:p>
          <a:p>
            <a:pPr eaLnBrk="1" hangingPunct="1"/>
            <a:endParaRPr lang="el-GR" altLang="el-GR" sz="1800">
              <a:latin typeface="Calibri" panose="020F0502020204030204" pitchFamily="34" charset="0"/>
            </a:endParaRPr>
          </a:p>
          <a:p>
            <a:pPr eaLnBrk="1" hangingPunct="1"/>
            <a:r>
              <a:rPr lang="en-US" altLang="el-GR" sz="1800">
                <a:latin typeface="Calibri" panose="020F0502020204030204" pitchFamily="34" charset="0"/>
              </a:rPr>
              <a:t>    In patients with </a:t>
            </a:r>
            <a:r>
              <a:rPr lang="en-US" altLang="el-GR" sz="1800" b="1">
                <a:latin typeface="Calibri" panose="020F0502020204030204" pitchFamily="34" charset="0"/>
              </a:rPr>
              <a:t>PBC</a:t>
            </a:r>
            <a:r>
              <a:rPr lang="en-US" altLang="el-GR" sz="1800">
                <a:latin typeface="Calibri" panose="020F0502020204030204" pitchFamily="34" charset="0"/>
              </a:rPr>
              <a:t>, </a:t>
            </a:r>
            <a:r>
              <a:rPr lang="en-US" altLang="el-GR" sz="1800" b="1">
                <a:latin typeface="Calibri" panose="020F0502020204030204" pitchFamily="34" charset="0"/>
              </a:rPr>
              <a:t>serum markers of fibrosis and non- invasive scores </a:t>
            </a:r>
            <a:r>
              <a:rPr lang="en-US" altLang="el-GR" sz="1800">
                <a:latin typeface="Calibri" panose="020F0502020204030204" pitchFamily="34" charset="0"/>
              </a:rPr>
              <a:t>(combination of clinical and laboratory variables) </a:t>
            </a:r>
            <a:r>
              <a:rPr lang="en-US" altLang="el-GR" sz="1800" b="1">
                <a:latin typeface="Calibri" panose="020F0502020204030204" pitchFamily="34" charset="0"/>
              </a:rPr>
              <a:t>are not recommended for fibrosis staging in clinical practice </a:t>
            </a:r>
            <a:r>
              <a:rPr lang="en-US" altLang="el-GR" sz="1800" i="1">
                <a:latin typeface="Calibri" panose="020F0502020204030204" pitchFamily="34" charset="0"/>
              </a:rPr>
              <a:t>(LoE 3; strong recommendation)</a:t>
            </a:r>
            <a:r>
              <a:rPr lang="en-US" altLang="el-GR" sz="1800">
                <a:latin typeface="Calibri" panose="020F0502020204030204" pitchFamily="34" charset="0"/>
              </a:rPr>
              <a:t>. </a:t>
            </a:r>
            <a:endParaRPr lang="el-GR" altLang="el-GR" sz="1800">
              <a:latin typeface="Calibri" panose="020F0502020204030204" pitchFamily="34" charset="0"/>
            </a:endParaRPr>
          </a:p>
          <a:p>
            <a:pPr eaLnBrk="1" hangingPunct="1"/>
            <a:endParaRPr lang="en-US" altLang="el-GR" sz="1800">
              <a:latin typeface="Calibri" panose="020F0502020204030204" pitchFamily="34" charset="0"/>
            </a:endParaRPr>
          </a:p>
          <a:p>
            <a:pPr eaLnBrk="1" hangingPunct="1"/>
            <a:r>
              <a:rPr lang="en-US" altLang="el-GR" sz="1800">
                <a:latin typeface="Calibri" panose="020F0502020204030204" pitchFamily="34" charset="0"/>
              </a:rPr>
              <a:t>  In patients with </a:t>
            </a:r>
            <a:r>
              <a:rPr lang="en-US" altLang="el-GR" sz="1800" b="1">
                <a:latin typeface="Calibri" panose="020F0502020204030204" pitchFamily="34" charset="0"/>
              </a:rPr>
              <a:t>PBC</a:t>
            </a:r>
            <a:r>
              <a:rPr lang="en-US" altLang="el-GR" sz="1800">
                <a:latin typeface="Calibri" panose="020F0502020204030204" pitchFamily="34" charset="0"/>
              </a:rPr>
              <a:t>, LSM by TE is the best surrogate marker for ruling in severe fibrosis/cACLD and should be used for this purpose using </a:t>
            </a:r>
            <a:r>
              <a:rPr lang="en-US" altLang="el-GR" sz="1800" b="1">
                <a:latin typeface="Calibri" panose="020F0502020204030204" pitchFamily="34" charset="0"/>
              </a:rPr>
              <a:t>a cut-off of 10 kPa </a:t>
            </a:r>
            <a:r>
              <a:rPr lang="en-US" altLang="el-GR" sz="1800" i="1">
                <a:latin typeface="Calibri" panose="020F0502020204030204" pitchFamily="34" charset="0"/>
              </a:rPr>
              <a:t>(LoE 3; strong recommendation).</a:t>
            </a:r>
          </a:p>
          <a:p>
            <a:pPr eaLnBrk="1" hangingPunct="1"/>
            <a:endParaRPr lang="en-US" altLang="el-GR" sz="1800">
              <a:latin typeface="Calibri" panose="020F0502020204030204" pitchFamily="34" charset="0"/>
            </a:endParaRPr>
          </a:p>
          <a:p>
            <a:pPr eaLnBrk="1" hangingPunct="1"/>
            <a:r>
              <a:rPr lang="en-US" altLang="el-GR" sz="1800">
                <a:latin typeface="Calibri" panose="020F0502020204030204" pitchFamily="34" charset="0"/>
              </a:rPr>
              <a:t>  In</a:t>
            </a:r>
            <a:r>
              <a:rPr lang="el-GR" altLang="el-GR" sz="1800">
                <a:latin typeface="Calibri" panose="020F0502020204030204" pitchFamily="34" charset="0"/>
              </a:rPr>
              <a:t> </a:t>
            </a:r>
            <a:r>
              <a:rPr lang="en-US" altLang="el-GR" sz="1800">
                <a:latin typeface="Calibri" panose="020F0502020204030204" pitchFamily="34" charset="0"/>
              </a:rPr>
              <a:t>patients</a:t>
            </a:r>
            <a:r>
              <a:rPr lang="el-GR" altLang="el-GR" sz="1800">
                <a:latin typeface="Calibri" panose="020F0502020204030204" pitchFamily="34" charset="0"/>
              </a:rPr>
              <a:t> </a:t>
            </a:r>
            <a:r>
              <a:rPr lang="en-US" altLang="el-GR" sz="1800">
                <a:latin typeface="Calibri" panose="020F0502020204030204" pitchFamily="34" charset="0"/>
              </a:rPr>
              <a:t>with</a:t>
            </a:r>
            <a:r>
              <a:rPr lang="el-GR" altLang="el-GR" sz="1800">
                <a:latin typeface="Calibri" panose="020F0502020204030204" pitchFamily="34" charset="0"/>
              </a:rPr>
              <a:t> </a:t>
            </a:r>
            <a:r>
              <a:rPr lang="en-US" altLang="el-GR" sz="1800" b="1">
                <a:latin typeface="Calibri" panose="020F0502020204030204" pitchFamily="34" charset="0"/>
              </a:rPr>
              <a:t>PSC</a:t>
            </a:r>
            <a:r>
              <a:rPr lang="el-GR" altLang="el-GR" sz="1800" b="1">
                <a:latin typeface="Calibri" panose="020F0502020204030204" pitchFamily="34" charset="0"/>
              </a:rPr>
              <a:t> </a:t>
            </a:r>
            <a:r>
              <a:rPr lang="el-GR" altLang="el-GR" sz="1800">
                <a:latin typeface="Calibri" panose="020F0502020204030204" pitchFamily="34" charset="0"/>
              </a:rPr>
              <a:t> </a:t>
            </a:r>
            <a:r>
              <a:rPr lang="en-US" altLang="el-GR" sz="1800">
                <a:latin typeface="Calibri" panose="020F0502020204030204" pitchFamily="34" charset="0"/>
              </a:rPr>
              <a:t>LSM</a:t>
            </a:r>
            <a:r>
              <a:rPr lang="el-GR" altLang="el-GR" sz="1800">
                <a:latin typeface="Calibri" panose="020F0502020204030204" pitchFamily="34" charset="0"/>
              </a:rPr>
              <a:t> </a:t>
            </a:r>
            <a:r>
              <a:rPr lang="en-US" altLang="el-GR" sz="1800">
                <a:latin typeface="Calibri" panose="020F0502020204030204" pitchFamily="34" charset="0"/>
              </a:rPr>
              <a:t>by</a:t>
            </a:r>
            <a:r>
              <a:rPr lang="el-GR" altLang="el-GR" sz="1800">
                <a:latin typeface="Calibri" panose="020F0502020204030204" pitchFamily="34" charset="0"/>
              </a:rPr>
              <a:t> </a:t>
            </a:r>
            <a:r>
              <a:rPr lang="en-US" altLang="el-GR" sz="1800">
                <a:latin typeface="Calibri" panose="020F0502020204030204" pitchFamily="34" charset="0"/>
              </a:rPr>
              <a:t>TE</a:t>
            </a:r>
            <a:r>
              <a:rPr lang="el-GR" altLang="el-GR" sz="1800">
                <a:latin typeface="Calibri" panose="020F0502020204030204" pitchFamily="34" charset="0"/>
              </a:rPr>
              <a:t> </a:t>
            </a:r>
            <a:r>
              <a:rPr lang="en-US" altLang="el-GR" sz="1800">
                <a:latin typeface="Calibri" panose="020F0502020204030204" pitchFamily="34" charset="0"/>
              </a:rPr>
              <a:t>above</a:t>
            </a:r>
            <a:r>
              <a:rPr lang="el-GR" altLang="el-GR" sz="1800">
                <a:latin typeface="Calibri" panose="020F0502020204030204" pitchFamily="34" charset="0"/>
              </a:rPr>
              <a:t> </a:t>
            </a:r>
            <a:r>
              <a:rPr lang="en-US" altLang="el-GR" sz="1800" b="1">
                <a:latin typeface="Calibri" panose="020F0502020204030204" pitchFamily="34" charset="0"/>
              </a:rPr>
              <a:t>TE</a:t>
            </a:r>
            <a:r>
              <a:rPr lang="el-GR" altLang="el-GR" sz="1800" b="1">
                <a:latin typeface="Calibri" panose="020F0502020204030204" pitchFamily="34" charset="0"/>
              </a:rPr>
              <a:t>&gt;9.5 </a:t>
            </a:r>
            <a:r>
              <a:rPr lang="en-US" altLang="el-GR" sz="1800" b="1">
                <a:latin typeface="Calibri" panose="020F0502020204030204" pitchFamily="34" charset="0"/>
              </a:rPr>
              <a:t>kPa</a:t>
            </a:r>
            <a:r>
              <a:rPr lang="el-GR" altLang="el-GR" sz="1800">
                <a:latin typeface="Calibri" panose="020F0502020204030204" pitchFamily="34" charset="0"/>
              </a:rPr>
              <a:t> </a:t>
            </a:r>
            <a:r>
              <a:rPr lang="en-US" altLang="el-GR" sz="1800">
                <a:latin typeface="Calibri" panose="020F0502020204030204" pitchFamily="34" charset="0"/>
              </a:rPr>
              <a:t>can</a:t>
            </a:r>
            <a:r>
              <a:rPr lang="el-GR" altLang="el-GR" sz="1800">
                <a:latin typeface="Calibri" panose="020F0502020204030204" pitchFamily="34" charset="0"/>
              </a:rPr>
              <a:t> </a:t>
            </a:r>
            <a:r>
              <a:rPr lang="en-US" altLang="el-GR" sz="1800">
                <a:latin typeface="Calibri" panose="020F0502020204030204" pitchFamily="34" charset="0"/>
              </a:rPr>
              <a:t>be</a:t>
            </a:r>
            <a:r>
              <a:rPr lang="el-GR" altLang="el-GR" sz="1800">
                <a:latin typeface="Calibri" panose="020F0502020204030204" pitchFamily="34" charset="0"/>
              </a:rPr>
              <a:t> </a:t>
            </a:r>
            <a:r>
              <a:rPr lang="en-US" altLang="el-GR" sz="1800">
                <a:latin typeface="Calibri" panose="020F0502020204030204" pitchFamily="34" charset="0"/>
              </a:rPr>
              <a:t>used to support the diagnosis of advanced fibrosis in compensated patients with normal bilirubin and without high-grade stenosis</a:t>
            </a:r>
            <a:r>
              <a:rPr lang="en-US" altLang="el-GR" sz="1800" i="1">
                <a:latin typeface="Calibri" panose="020F0502020204030204" pitchFamily="34" charset="0"/>
              </a:rPr>
              <a:t>(LoE 3; strong recommendation).</a:t>
            </a:r>
            <a:endParaRPr lang="en-US" altLang="el-GR" sz="1800">
              <a:latin typeface="Calibri" panose="020F0502020204030204" pitchFamily="34" charset="0"/>
            </a:endParaRPr>
          </a:p>
          <a:p>
            <a:pPr eaLnBrk="1" hangingPunct="1"/>
            <a:r>
              <a:rPr lang="en-US" altLang="el-GR" sz="1800">
                <a:latin typeface="Calibri" panose="020F0502020204030204" pitchFamily="34" charset="0"/>
              </a:rPr>
              <a:t> </a:t>
            </a:r>
          </a:p>
          <a:p>
            <a:pPr eaLnBrk="1" hangingPunct="1"/>
            <a:endParaRPr lang="en-US" altLang="el-GR" sz="1800">
              <a:latin typeface="Calibri" panose="020F0502020204030204" pitchFamily="34" charset="0"/>
            </a:endParaRPr>
          </a:p>
          <a:p>
            <a:pPr eaLnBrk="1" hangingPunct="1"/>
            <a:endParaRPr lang="en-US" altLang="el-GR" sz="1800" b="1">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4BB29FD5-BA08-1C22-5539-8C0B2814216B}"/>
              </a:ext>
            </a:extLst>
          </p:cNvPr>
          <p:cNvSpPr/>
          <p:nvPr/>
        </p:nvSpPr>
        <p:spPr>
          <a:xfrm>
            <a:off x="696912" y="198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endParaRPr lang="en-US" sz="2400" dirty="0"/>
          </a:p>
          <a:p>
            <a:pPr hangingPunct="0">
              <a:lnSpc>
                <a:spcPct val="93000"/>
              </a:lnSpc>
              <a:buClr>
                <a:srgbClr val="000000"/>
              </a:buClr>
              <a:buSzPct val="45000"/>
              <a:defRPr/>
            </a:pPr>
            <a:r>
              <a:rPr lang="el-GR" sz="2400" dirty="0"/>
              <a:t>Πόσο ακριβείς είναι οι μη επεμβατικές μέθοδοι</a:t>
            </a:r>
            <a:r>
              <a:rPr lang="en-US" sz="2400" dirty="0"/>
              <a:t> </a:t>
            </a:r>
            <a:r>
              <a:rPr lang="el-GR" sz="2400" dirty="0"/>
              <a:t>στην αξιολόγηση της σοβαρότητας της νόσου για ασθενείς με πρωτοπαθή χολική κίρρωση και πρωτοπαθή σκληρυντική χολαγειίτιδα?</a:t>
            </a:r>
            <a:endParaRPr lang="en-US" sz="2400" dirty="0"/>
          </a:p>
          <a:p>
            <a:pPr hangingPunct="0">
              <a:lnSpc>
                <a:spcPct val="93000"/>
              </a:lnSpc>
              <a:buClr>
                <a:srgbClr val="000000"/>
              </a:buClr>
              <a:buSzPct val="45000"/>
              <a:defRPr/>
            </a:pPr>
            <a:endParaRPr lang="en-US" sz="2400" dirty="0"/>
          </a:p>
        </p:txBody>
      </p:sp>
      <p:sp>
        <p:nvSpPr>
          <p:cNvPr id="129030" name="TextBox 8">
            <a:extLst>
              <a:ext uri="{FF2B5EF4-FFF2-40B4-BE49-F238E27FC236}">
                <a16:creationId xmlns:a16="http://schemas.microsoft.com/office/drawing/2014/main" id="{6BEDDC21-FDDF-C845-A507-23C138CACCB5}"/>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29031" name="Rectangle 5">
            <a:extLst>
              <a:ext uri="{FF2B5EF4-FFF2-40B4-BE49-F238E27FC236}">
                <a16:creationId xmlns:a16="http://schemas.microsoft.com/office/drawing/2014/main" id="{0E887B07-9413-69D8-F16A-FF67645CFD82}"/>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6DA8958B-D83A-48FC-5C64-485AF8ABC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40" y="1641215"/>
            <a:ext cx="5966995" cy="567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a:extLst>
              <a:ext uri="{FF2B5EF4-FFF2-40B4-BE49-F238E27FC236}">
                <a16:creationId xmlns:a16="http://schemas.microsoft.com/office/drawing/2014/main" id="{8F3A2ADF-93B6-DA68-A9FD-C002C129A10E}"/>
              </a:ext>
            </a:extLst>
          </p:cNvPr>
          <p:cNvSpPr txBox="1">
            <a:spLocks noChangeArrowheads="1"/>
          </p:cNvSpPr>
          <p:nvPr/>
        </p:nvSpPr>
        <p:spPr bwMode="auto">
          <a:xfrm>
            <a:off x="8820547" y="6411563"/>
            <a:ext cx="1134070" cy="2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827" dirty="0">
                <a:solidFill>
                  <a:prstClr val="black"/>
                </a:solidFill>
                <a:cs typeface="Arial" panose="020B0604020202020204" pitchFamily="34" charset="0"/>
              </a:rPr>
              <a:t>Eslam M, J Hep 2020</a:t>
            </a:r>
          </a:p>
        </p:txBody>
      </p:sp>
      <p:sp>
        <p:nvSpPr>
          <p:cNvPr id="2" name="Ορθογώνιο 1">
            <a:extLst>
              <a:ext uri="{FF2B5EF4-FFF2-40B4-BE49-F238E27FC236}">
                <a16:creationId xmlns:a16="http://schemas.microsoft.com/office/drawing/2014/main" id="{79972554-5704-390F-6192-2AABCF477641}"/>
              </a:ext>
            </a:extLst>
          </p:cNvPr>
          <p:cNvSpPr/>
          <p:nvPr/>
        </p:nvSpPr>
        <p:spPr>
          <a:xfrm>
            <a:off x="6075376" y="2231741"/>
            <a:ext cx="1746109" cy="72004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5" name="Διαφορική Διάγνωση Υπασβεστιαιμίας">
            <a:extLst>
              <a:ext uri="{FF2B5EF4-FFF2-40B4-BE49-F238E27FC236}">
                <a16:creationId xmlns:a16="http://schemas.microsoft.com/office/drawing/2014/main" id="{7928BF6C-908F-D140-79F9-008722C0D7F2}"/>
              </a:ext>
            </a:extLst>
          </p:cNvPr>
          <p:cNvSpPr/>
          <p:nvPr/>
        </p:nvSpPr>
        <p:spPr>
          <a:xfrm>
            <a:off x="1230252" y="248108"/>
            <a:ext cx="7620119" cy="973894"/>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n-US" sz="2800" dirty="0" err="1">
                <a:latin typeface="Calibri" panose="020F0502020204030204" pitchFamily="34" charset="0"/>
                <a:cs typeface="Calibri" panose="020F0502020204030204" pitchFamily="34" charset="0"/>
              </a:rPr>
              <a:t>Α</a:t>
            </a:r>
            <a:r>
              <a:rPr lang="el-GR" sz="2800" dirty="0" err="1">
                <a:latin typeface="Calibri" panose="020F0502020204030204" pitchFamily="34" charset="0"/>
                <a:cs typeface="Calibri" panose="020F0502020204030204" pitchFamily="34" charset="0"/>
              </a:rPr>
              <a:t>πό</a:t>
            </a:r>
            <a:r>
              <a:rPr lang="el-GR" sz="2800" dirty="0">
                <a:latin typeface="Calibri" panose="020F0502020204030204" pitchFamily="34" charset="0"/>
                <a:cs typeface="Calibri" panose="020F0502020204030204" pitchFamily="34" charset="0"/>
              </a:rPr>
              <a:t> τη </a:t>
            </a:r>
            <a:r>
              <a:rPr lang="en-US" sz="2800" dirty="0">
                <a:latin typeface="Calibri" panose="020F0502020204030204" pitchFamily="34" charset="0"/>
                <a:cs typeface="Calibri" panose="020F0502020204030204" pitchFamily="34" charset="0"/>
              </a:rPr>
              <a:t>NAFLD</a:t>
            </a:r>
            <a:r>
              <a:rPr lang="el-GR" sz="2800" dirty="0">
                <a:latin typeface="Calibri" panose="020F0502020204030204" pitchFamily="34" charset="0"/>
                <a:cs typeface="Calibri" panose="020F0502020204030204" pitchFamily="34" charset="0"/>
              </a:rPr>
              <a:t> στη M</a:t>
            </a:r>
            <a:r>
              <a:rPr lang="en-US" sz="2800" dirty="0">
                <a:latin typeface="Calibri" panose="020F0502020204030204" pitchFamily="34" charset="0"/>
                <a:cs typeface="Calibri" panose="020F0502020204030204" pitchFamily="34" charset="0"/>
              </a:rPr>
              <a:t>AFLD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50E48B95-76FC-4322-592A-A1ED8E8D95F5}"/>
              </a:ext>
            </a:extLst>
          </p:cNvPr>
          <p:cNvSpPr/>
          <p:nvPr/>
        </p:nvSpPr>
        <p:spPr>
          <a:xfrm>
            <a:off x="239712" y="2027237"/>
            <a:ext cx="9524999" cy="5143159"/>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endParaRPr lang="en-US" altLang="el-GR" sz="1800">
              <a:latin typeface="Calibri" panose="020F0502020204030204" pitchFamily="34" charset="0"/>
            </a:endParaRPr>
          </a:p>
          <a:p>
            <a:pPr eaLnBrk="1" hangingPunct="1"/>
            <a:r>
              <a:rPr lang="en-US" altLang="el-GR" sz="1800" b="1">
                <a:latin typeface="Calibri" panose="020F0502020204030204" pitchFamily="34" charset="0"/>
              </a:rPr>
              <a:t>Recommendations</a:t>
            </a:r>
            <a:endParaRPr lang="el-GR" altLang="el-GR" sz="1800" b="1">
              <a:latin typeface="Calibri" panose="020F0502020204030204" pitchFamily="34" charset="0"/>
            </a:endParaRPr>
          </a:p>
          <a:p>
            <a:pPr eaLnBrk="1" hangingPunct="1"/>
            <a:endParaRPr lang="el-GR" altLang="el-GR" sz="1800" b="1">
              <a:latin typeface="Calibri" panose="020F0502020204030204" pitchFamily="34" charset="0"/>
            </a:endParaRPr>
          </a:p>
          <a:p>
            <a:pPr eaLnBrk="1" hangingPunct="1"/>
            <a:r>
              <a:rPr lang="en-US" altLang="el-GR" sz="1800">
                <a:solidFill>
                  <a:srgbClr val="000000"/>
                </a:solidFill>
              </a:rPr>
              <a:t> </a:t>
            </a:r>
            <a:r>
              <a:rPr lang="en-US" altLang="el-GR" sz="1800">
                <a:solidFill>
                  <a:srgbClr val="000000"/>
                </a:solidFill>
                <a:latin typeface="Calibri" panose="020F0502020204030204" pitchFamily="34" charset="0"/>
              </a:rPr>
              <a:t>In patients with ALD, LSM by </a:t>
            </a:r>
            <a:r>
              <a:rPr lang="en-US" altLang="el-GR" sz="1800" b="1">
                <a:solidFill>
                  <a:srgbClr val="000000"/>
                </a:solidFill>
                <a:latin typeface="Calibri" panose="020F0502020204030204" pitchFamily="34" charset="0"/>
              </a:rPr>
              <a:t>TE &lt;8 kPa is recommended to rule-out advanced fibrosis </a:t>
            </a:r>
            <a:r>
              <a:rPr lang="en-US" altLang="el-GR" sz="1800">
                <a:solidFill>
                  <a:srgbClr val="000000"/>
                </a:solidFill>
                <a:latin typeface="Calibri" panose="020F0502020204030204" pitchFamily="34" charset="0"/>
              </a:rPr>
              <a:t>in clinical practice, with the following NITs as alternatives, if TE is not available (</a:t>
            </a:r>
            <a:r>
              <a:rPr lang="en-US" altLang="el-GR" sz="1800" i="1">
                <a:solidFill>
                  <a:srgbClr val="000000"/>
                </a:solidFill>
                <a:latin typeface="Calibri" panose="020F0502020204030204" pitchFamily="34" charset="0"/>
              </a:rPr>
              <a:t>LoE 3; strong recommendation</a:t>
            </a:r>
            <a:r>
              <a:rPr lang="en-US" altLang="el-GR" sz="1800">
                <a:solidFill>
                  <a:srgbClr val="000000"/>
                </a:solidFill>
                <a:latin typeface="Calibri" panose="020F0502020204030204" pitchFamily="34" charset="0"/>
              </a:rPr>
              <a:t>). </a:t>
            </a:r>
            <a:endParaRPr lang="el-GR" altLang="el-GR" sz="1800">
              <a:solidFill>
                <a:srgbClr val="000000"/>
              </a:solidFill>
              <a:latin typeface="Calibri" panose="020F0502020204030204" pitchFamily="34" charset="0"/>
            </a:endParaRPr>
          </a:p>
          <a:p>
            <a:pPr eaLnBrk="1" hangingPunct="1"/>
            <a:endParaRPr lang="en-US" altLang="el-GR" sz="1800">
              <a:latin typeface="Calibri" panose="020F0502020204030204" pitchFamily="34" charset="0"/>
            </a:endParaRPr>
          </a:p>
          <a:p>
            <a:pPr eaLnBrk="1" hangingPunct="1">
              <a:buFontTx/>
              <a:buChar char="-"/>
            </a:pPr>
            <a:r>
              <a:rPr lang="en-US" altLang="el-GR" sz="1800">
                <a:latin typeface="Calibri" panose="020F0502020204030204" pitchFamily="34" charset="0"/>
              </a:rPr>
              <a:t>Patented tests: </a:t>
            </a:r>
            <a:r>
              <a:rPr lang="en-US" altLang="el-GR" sz="1800" b="1">
                <a:latin typeface="Calibri" panose="020F0502020204030204" pitchFamily="34" charset="0"/>
              </a:rPr>
              <a:t>ELFTM &lt;9.8</a:t>
            </a:r>
            <a:r>
              <a:rPr lang="en-US" altLang="el-GR" sz="1800">
                <a:latin typeface="Calibri" panose="020F0502020204030204" pitchFamily="34" charset="0"/>
              </a:rPr>
              <a:t> or </a:t>
            </a:r>
            <a:r>
              <a:rPr lang="en-US" altLang="el-GR" sz="1800" b="1">
                <a:latin typeface="Calibri" panose="020F0502020204030204" pitchFamily="34" charset="0"/>
              </a:rPr>
              <a:t>FibroMeterTM &lt;0.45 </a:t>
            </a:r>
            <a:r>
              <a:rPr lang="en-US" altLang="el-GR" sz="1800">
                <a:latin typeface="Calibri" panose="020F0502020204030204" pitchFamily="34" charset="0"/>
              </a:rPr>
              <a:t>or </a:t>
            </a:r>
            <a:r>
              <a:rPr lang="en-US" altLang="el-GR" sz="1800" b="1">
                <a:latin typeface="Calibri" panose="020F0502020204030204" pitchFamily="34" charset="0"/>
              </a:rPr>
              <a:t>FibroTest® &lt;0.48 </a:t>
            </a:r>
          </a:p>
          <a:p>
            <a:pPr eaLnBrk="1" hangingPunct="1">
              <a:buFontTx/>
              <a:buChar char="-"/>
            </a:pPr>
            <a:r>
              <a:rPr lang="en-US" altLang="el-GR" sz="1800">
                <a:latin typeface="Calibri" panose="020F0502020204030204" pitchFamily="34" charset="0"/>
              </a:rPr>
              <a:t>Non-patented tests: </a:t>
            </a:r>
            <a:r>
              <a:rPr lang="en-US" altLang="el-GR" sz="1800" b="1">
                <a:latin typeface="Calibri" panose="020F0502020204030204" pitchFamily="34" charset="0"/>
              </a:rPr>
              <a:t>FIB-4 &lt;1.3</a:t>
            </a:r>
            <a:endParaRPr lang="el-GR" altLang="el-GR" sz="1800" b="1">
              <a:latin typeface="Calibri" panose="020F0502020204030204" pitchFamily="34" charset="0"/>
            </a:endParaRPr>
          </a:p>
          <a:p>
            <a:pPr eaLnBrk="1" hangingPunct="1">
              <a:buFontTx/>
              <a:buChar char="-"/>
            </a:pPr>
            <a:endParaRPr lang="en-US" altLang="el-GR" sz="1800">
              <a:latin typeface="Calibri" panose="020F0502020204030204" pitchFamily="34" charset="0"/>
            </a:endParaRPr>
          </a:p>
          <a:p>
            <a:pPr eaLnBrk="1" hangingPunct="1"/>
            <a:r>
              <a:rPr lang="en-US" altLang="el-GR" sz="1800">
                <a:solidFill>
                  <a:srgbClr val="000000"/>
                </a:solidFill>
                <a:latin typeface="Calibri" panose="020F0502020204030204" pitchFamily="34" charset="0"/>
              </a:rPr>
              <a:t>  Upon referral of patients at risk of ALD, LSM by </a:t>
            </a:r>
            <a:r>
              <a:rPr lang="en-US" altLang="el-GR" sz="1800" b="1">
                <a:solidFill>
                  <a:srgbClr val="000000"/>
                </a:solidFill>
                <a:latin typeface="Calibri" panose="020F0502020204030204" pitchFamily="34" charset="0"/>
              </a:rPr>
              <a:t>TE </a:t>
            </a:r>
            <a:r>
              <a:rPr lang="el-GR" altLang="el-GR" sz="1800" b="1">
                <a:solidFill>
                  <a:srgbClr val="000000"/>
                </a:solidFill>
                <a:latin typeface="Calibri" panose="020F0502020204030204" pitchFamily="34" charset="0"/>
              </a:rPr>
              <a:t>&gt;</a:t>
            </a:r>
            <a:r>
              <a:rPr lang="en-US" altLang="el-GR" sz="1800" b="1">
                <a:solidFill>
                  <a:srgbClr val="000000"/>
                </a:solidFill>
                <a:latin typeface="Calibri" panose="020F0502020204030204" pitchFamily="34" charset="0"/>
              </a:rPr>
              <a:t>12- 15 kPa </a:t>
            </a:r>
            <a:r>
              <a:rPr lang="en-US" altLang="el-GR" sz="1800">
                <a:solidFill>
                  <a:srgbClr val="000000"/>
                </a:solidFill>
                <a:latin typeface="Calibri" panose="020F0502020204030204" pitchFamily="34" charset="0"/>
              </a:rPr>
              <a:t>is recommended to rule-in advanced fibrosis, after considering causes of false positives </a:t>
            </a:r>
            <a:r>
              <a:rPr lang="en-US" altLang="el-GR" sz="1800" i="1">
                <a:solidFill>
                  <a:srgbClr val="000000"/>
                </a:solidFill>
                <a:latin typeface="Calibri" panose="020F0502020204030204" pitchFamily="34" charset="0"/>
              </a:rPr>
              <a:t>(LoE 2; strong recommendation)</a:t>
            </a:r>
            <a:r>
              <a:rPr lang="en-US" altLang="el-GR" sz="1800">
                <a:solidFill>
                  <a:srgbClr val="000000"/>
                </a:solidFill>
                <a:latin typeface="Calibri" panose="020F0502020204030204" pitchFamily="34" charset="0"/>
              </a:rPr>
              <a:t>. </a:t>
            </a:r>
            <a:endParaRPr lang="el-GR" altLang="el-GR" sz="1800">
              <a:solidFill>
                <a:srgbClr val="000000"/>
              </a:solidFill>
              <a:latin typeface="Calibri" panose="020F0502020204030204" pitchFamily="34" charset="0"/>
            </a:endParaRPr>
          </a:p>
          <a:p>
            <a:pPr eaLnBrk="1" hangingPunct="1"/>
            <a:endParaRPr lang="en-US" altLang="el-GR" sz="1800">
              <a:latin typeface="Calibri" panose="020F0502020204030204" pitchFamily="34" charset="0"/>
            </a:endParaRPr>
          </a:p>
          <a:p>
            <a:pPr eaLnBrk="1" hangingPunct="1"/>
            <a:r>
              <a:rPr lang="en-US" altLang="el-GR" sz="1800">
                <a:solidFill>
                  <a:srgbClr val="000000"/>
                </a:solidFill>
                <a:latin typeface="Calibri" panose="020F0502020204030204" pitchFamily="34" charset="0"/>
              </a:rPr>
              <a:t>  In patients with elevated liver stiffness and biochemical evidence of hepatic inflammation (AST or GGT &gt;2xULN), LSM by TE should be repeated after at least 1 week of alcohol abstinence or reduced drinking </a:t>
            </a:r>
            <a:r>
              <a:rPr lang="en-US" altLang="el-GR" sz="1800" i="1">
                <a:solidFill>
                  <a:srgbClr val="000000"/>
                </a:solidFill>
                <a:latin typeface="Calibri" panose="020F0502020204030204" pitchFamily="34" charset="0"/>
              </a:rPr>
              <a:t>(LoE 3; strong recommendation)</a:t>
            </a:r>
            <a:r>
              <a:rPr lang="en-US" altLang="el-GR" sz="1800">
                <a:solidFill>
                  <a:srgbClr val="000000"/>
                </a:solidFill>
                <a:latin typeface="Calibri" panose="020F0502020204030204" pitchFamily="34" charset="0"/>
              </a:rPr>
              <a:t>. </a:t>
            </a:r>
            <a:endParaRPr lang="en-US" altLang="el-GR" sz="1800">
              <a:latin typeface="Calibri" panose="020F0502020204030204" pitchFamily="34" charset="0"/>
            </a:endParaRPr>
          </a:p>
          <a:p>
            <a:pPr eaLnBrk="1" hangingPunct="1"/>
            <a:endParaRPr lang="en-US" altLang="el-GR" sz="1800">
              <a:latin typeface="Calibri" panose="020F0502020204030204" pitchFamily="34" charset="0"/>
            </a:endParaRPr>
          </a:p>
        </p:txBody>
      </p:sp>
      <p:sp>
        <p:nvSpPr>
          <p:cNvPr id="7" name="Διαφορική Διάγνωση Υπασβεστιαιμίας">
            <a:extLst>
              <a:ext uri="{FF2B5EF4-FFF2-40B4-BE49-F238E27FC236}">
                <a16:creationId xmlns:a16="http://schemas.microsoft.com/office/drawing/2014/main" id="{CC0CE69B-1A2C-E636-F0FC-6137D67BE179}"/>
              </a:ext>
            </a:extLst>
          </p:cNvPr>
          <p:cNvSpPr/>
          <p:nvPr/>
        </p:nvSpPr>
        <p:spPr>
          <a:xfrm>
            <a:off x="544512" y="5794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endParaRPr lang="el-GR" sz="2400" dirty="0"/>
          </a:p>
          <a:p>
            <a:pPr hangingPunct="0">
              <a:lnSpc>
                <a:spcPct val="93000"/>
              </a:lnSpc>
              <a:buClr>
                <a:srgbClr val="000000"/>
              </a:buClr>
              <a:buSzPct val="45000"/>
              <a:defRPr/>
            </a:pPr>
            <a:r>
              <a:rPr lang="el-GR" sz="2400" dirty="0"/>
              <a:t>Πόσο ακριβείς είναι οι μη επεμβατικές μέθοδοι στην διάγνωση της αλκοολικής ηπατικής νόσου (ίνωση, φλεγμονή και στεάτωση) σε ασθενείς που κάνουν χρόνια κατάχρηση αλκοόλ</a:t>
            </a:r>
            <a:r>
              <a:rPr lang="en-US" sz="2400" dirty="0"/>
              <a:t>?</a:t>
            </a:r>
          </a:p>
          <a:p>
            <a:pPr hangingPunct="0">
              <a:lnSpc>
                <a:spcPct val="93000"/>
              </a:lnSpc>
              <a:buClr>
                <a:srgbClr val="000000"/>
              </a:buClr>
              <a:buSzPct val="45000"/>
              <a:defRPr/>
            </a:pPr>
            <a:endParaRPr lang="en-US" sz="2400" dirty="0"/>
          </a:p>
        </p:txBody>
      </p:sp>
      <p:sp>
        <p:nvSpPr>
          <p:cNvPr id="131078" name="TextBox 8">
            <a:extLst>
              <a:ext uri="{FF2B5EF4-FFF2-40B4-BE49-F238E27FC236}">
                <a16:creationId xmlns:a16="http://schemas.microsoft.com/office/drawing/2014/main" id="{44E6AD98-E26D-8CD8-FDEA-3173498DC1F6}"/>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
        <p:nvSpPr>
          <p:cNvPr id="131079" name="Rectangle 5">
            <a:extLst>
              <a:ext uri="{FF2B5EF4-FFF2-40B4-BE49-F238E27FC236}">
                <a16:creationId xmlns:a16="http://schemas.microsoft.com/office/drawing/2014/main" id="{C0A418CF-DE8E-7EDB-76B5-A64A5BE5ECC9}"/>
              </a:ext>
            </a:extLst>
          </p:cNvPr>
          <p:cNvSpPr>
            <a:spLocks noChangeArrowheads="1"/>
          </p:cNvSpPr>
          <p:nvPr/>
        </p:nvSpPr>
        <p:spPr bwMode="auto">
          <a:xfrm>
            <a:off x="6934200" y="7251700"/>
            <a:ext cx="314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l-GR" sz="1400"/>
              <a:t>Journal of Hepatology 2021;75: 659–689</a:t>
            </a:r>
          </a:p>
        </p:txBody>
      </p:sp>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 Ορθογώνιο">
            <a:extLst>
              <a:ext uri="{FF2B5EF4-FFF2-40B4-BE49-F238E27FC236}">
                <a16:creationId xmlns:a16="http://schemas.microsoft.com/office/drawing/2014/main" id="{2D238B8B-FD37-0010-9F21-7889547208CC}"/>
              </a:ext>
            </a:extLst>
          </p:cNvPr>
          <p:cNvSpPr/>
          <p:nvPr/>
        </p:nvSpPr>
        <p:spPr>
          <a:xfrm>
            <a:off x="773112" y="2179637"/>
            <a:ext cx="8763000" cy="4589161"/>
          </a:xfrm>
          <a:prstGeom prst="rect">
            <a:avLst/>
          </a:prstGeom>
          <a:solidFill>
            <a:schemeClr val="accent5">
              <a:lumMod val="20000"/>
              <a:lumOff val="80000"/>
            </a:schemeClr>
          </a:solidFill>
          <a:ln w="38100">
            <a:noFill/>
            <a:prstDash val="sysDot"/>
          </a:ln>
          <a:effectLst>
            <a:glow rad="228600">
              <a:schemeClr val="accent5">
                <a:satMod val="175000"/>
                <a:alpha val="40000"/>
              </a:schemeClr>
            </a:glow>
          </a:effectLst>
        </p:spPr>
        <p:txBody>
          <a:bodyPr lIns="100794" tIns="50397" rIns="100794" bIns="50397">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buClr>
                <a:srgbClr val="FF6600"/>
              </a:buClr>
            </a:pPr>
            <a:endParaRPr lang="en-US" altLang="el-GR" sz="1800">
              <a:latin typeface="Arial" panose="020B0604020202020204" pitchFamily="34" charset="0"/>
              <a:cs typeface="Arial" panose="020B0604020202020204" pitchFamily="34" charset="0"/>
            </a:endParaRPr>
          </a:p>
          <a:p>
            <a:pPr eaLnBrk="1" hangingPunct="1">
              <a:buClr>
                <a:srgbClr val="0000FF"/>
              </a:buClr>
              <a:buSzPct val="79000"/>
              <a:buFont typeface="Wingdings" pitchFamily="2" charset="2"/>
              <a:buChar char="u"/>
            </a:pPr>
            <a:endParaRPr lang="el-GR" altLang="el-GR" sz="1800" b="1">
              <a:latin typeface="Calibri" panose="020F0502020204030204" pitchFamily="34" charset="0"/>
            </a:endParaRPr>
          </a:p>
          <a:p>
            <a:pPr eaLnBrk="1" hangingPunct="1">
              <a:buClr>
                <a:srgbClr val="0000FF"/>
              </a:buClr>
              <a:buSzPct val="79000"/>
              <a:buFont typeface="Wingdings" pitchFamily="2" charset="2"/>
              <a:buChar char="u"/>
            </a:pPr>
            <a:r>
              <a:rPr lang="el-GR" altLang="el-GR" sz="1800">
                <a:latin typeface="Calibri" panose="020F0502020204030204" pitchFamily="34" charset="0"/>
              </a:rPr>
              <a:t>    </a:t>
            </a:r>
            <a:r>
              <a:rPr lang="en-US" altLang="el-GR" sz="1800">
                <a:latin typeface="Calibri" panose="020F0502020204030204" pitchFamily="34" charset="0"/>
              </a:rPr>
              <a:t>H</a:t>
            </a:r>
            <a:r>
              <a:rPr lang="el-GR" altLang="el-GR" sz="1800">
                <a:latin typeface="Calibri" panose="020F0502020204030204" pitchFamily="34" charset="0"/>
              </a:rPr>
              <a:t> σταδιοποίηση της ηπατικής ίνωσης είναι εξαιρετικά σημαντική για την κλινική διαχείρηση της Χρόνιας Ηπατικής Νόσου κάθε αιτιολογίας </a:t>
            </a:r>
          </a:p>
          <a:p>
            <a:pPr eaLnBrk="1" hangingPunct="1">
              <a:buClr>
                <a:srgbClr val="0000FF"/>
              </a:buClr>
              <a:buSzPct val="79000"/>
              <a:buFont typeface="Wingdings" pitchFamily="2" charset="2"/>
              <a:buChar char="u"/>
            </a:pPr>
            <a:endParaRPr lang="el-GR" altLang="el-GR" sz="1800">
              <a:latin typeface="Calibri" panose="020F0502020204030204" pitchFamily="34" charset="0"/>
            </a:endParaRPr>
          </a:p>
          <a:p>
            <a:pPr eaLnBrk="1" hangingPunct="1">
              <a:buClr>
                <a:srgbClr val="0000FF"/>
              </a:buClr>
              <a:buSzPct val="79000"/>
              <a:buFont typeface="Wingdings" pitchFamily="2" charset="2"/>
              <a:buChar char="u"/>
            </a:pPr>
            <a:r>
              <a:rPr lang="el-GR" altLang="el-GR" sz="1800">
                <a:latin typeface="Calibri" panose="020F0502020204030204" pitchFamily="34" charset="0"/>
              </a:rPr>
              <a:t>   Διάφορες μη επεμβατικές μέθοδοι (ΜΕΜ) χρησιμοποιούνται πλέον σε συνδυασμό για να κατευθύνουν την κλινική απόφαση προκειμένου να μειωθεί ο αριθμός των ασθενών που παραπέμπονται από την πρωτοβάθμια περίθαλψη στους ειδικούς και να μειωθεί ο αριθμός των βιοψιών.</a:t>
            </a:r>
          </a:p>
          <a:p>
            <a:pPr eaLnBrk="1" hangingPunct="1">
              <a:buClr>
                <a:srgbClr val="0000FF"/>
              </a:buClr>
              <a:buSzPct val="79000"/>
              <a:buFont typeface="Wingdings" pitchFamily="2" charset="2"/>
              <a:buChar char="u"/>
            </a:pPr>
            <a:endParaRPr lang="el-GR" altLang="el-GR" sz="1800">
              <a:latin typeface="Calibri" panose="020F0502020204030204" pitchFamily="34" charset="0"/>
            </a:endParaRPr>
          </a:p>
          <a:p>
            <a:pPr eaLnBrk="1" hangingPunct="1">
              <a:buClr>
                <a:srgbClr val="0000FF"/>
              </a:buClr>
              <a:buSzPct val="79000"/>
              <a:buFont typeface="Wingdings" pitchFamily="2" charset="2"/>
              <a:buChar char="u"/>
            </a:pPr>
            <a:r>
              <a:rPr lang="el-GR" altLang="el-GR" sz="1800">
                <a:latin typeface="Calibri" panose="020F0502020204030204" pitchFamily="34" charset="0"/>
              </a:rPr>
              <a:t>   Υπάρχουν ακόμη περιορισμοί των ΜΕΜ, όπως η αδυναμία διάκρισης της </a:t>
            </a:r>
            <a:r>
              <a:rPr lang="en-US" altLang="el-GR" sz="1800">
                <a:latin typeface="Calibri" panose="020F0502020204030204" pitchFamily="34" charset="0"/>
              </a:rPr>
              <a:t>NASH </a:t>
            </a:r>
            <a:r>
              <a:rPr lang="el-GR" altLang="el-GR" sz="1800">
                <a:latin typeface="Calibri" panose="020F0502020204030204" pitchFamily="34" charset="0"/>
              </a:rPr>
              <a:t>από την απλή στεάτωση, και η αξιολόγηση της υποστροφής της ίνωσης μετά από επιτυχή θεραπευτική παρέμβαση στις ηπατίτιδες.</a:t>
            </a:r>
          </a:p>
          <a:p>
            <a:pPr eaLnBrk="1" hangingPunct="1">
              <a:buClr>
                <a:srgbClr val="0000FF"/>
              </a:buClr>
              <a:buSzPct val="79000"/>
              <a:buFont typeface="Wingdings" pitchFamily="2" charset="2"/>
              <a:buChar char="u"/>
            </a:pPr>
            <a:endParaRPr lang="el-GR" altLang="el-GR" sz="1800">
              <a:latin typeface="Calibri" panose="020F0502020204030204" pitchFamily="34" charset="0"/>
            </a:endParaRPr>
          </a:p>
          <a:p>
            <a:pPr eaLnBrk="1" hangingPunct="1">
              <a:buClr>
                <a:srgbClr val="0000FF"/>
              </a:buClr>
              <a:buSzPct val="79000"/>
              <a:buFont typeface="Wingdings" pitchFamily="2" charset="2"/>
              <a:buChar char="u"/>
            </a:pPr>
            <a:r>
              <a:rPr lang="el-GR" altLang="el-GR" sz="1800">
                <a:latin typeface="Calibri" panose="020F0502020204030204" pitchFamily="34" charset="0"/>
              </a:rPr>
              <a:t>   </a:t>
            </a:r>
            <a:r>
              <a:rPr lang="en-US" altLang="el-GR" sz="1800">
                <a:latin typeface="Calibri" panose="020F0502020204030204" pitchFamily="34" charset="0"/>
              </a:rPr>
              <a:t>Η γνώση των </a:t>
            </a:r>
            <a:r>
              <a:rPr lang="el-GR" altLang="el-GR" sz="1800">
                <a:latin typeface="Calibri" panose="020F0502020204030204" pitchFamily="34" charset="0"/>
              </a:rPr>
              <a:t>«αδυναμιών»</a:t>
            </a:r>
            <a:r>
              <a:rPr lang="en-US" altLang="el-GR" sz="1800">
                <a:latin typeface="Calibri" panose="020F0502020204030204" pitchFamily="34" charset="0"/>
              </a:rPr>
              <a:t> των </a:t>
            </a:r>
            <a:r>
              <a:rPr lang="el-GR" altLang="el-GR" sz="1800">
                <a:latin typeface="Calibri" panose="020F0502020204030204" pitchFamily="34" charset="0"/>
              </a:rPr>
              <a:t>ΜΕΜ</a:t>
            </a:r>
            <a:r>
              <a:rPr lang="en-US" altLang="el-GR" sz="1800">
                <a:latin typeface="Calibri" panose="020F0502020204030204" pitchFamily="34" charset="0"/>
              </a:rPr>
              <a:t>s, ιδιαίτερα των παραγόντων κινδύνου για ψευδή αποτελέσματα, είναι υψίστης σημασίας για την κατάλληλη ερμηνεία στην κλινική πράξη.</a:t>
            </a:r>
          </a:p>
        </p:txBody>
      </p:sp>
      <p:sp>
        <p:nvSpPr>
          <p:cNvPr id="7" name="Διαφορική Διάγνωση Υπασβεστιαιμίας">
            <a:extLst>
              <a:ext uri="{FF2B5EF4-FFF2-40B4-BE49-F238E27FC236}">
                <a16:creationId xmlns:a16="http://schemas.microsoft.com/office/drawing/2014/main" id="{2ACA7FF4-7915-4587-847E-F6B39F2AC5DC}"/>
              </a:ext>
            </a:extLst>
          </p:cNvPr>
          <p:cNvSpPr/>
          <p:nvPr/>
        </p:nvSpPr>
        <p:spPr>
          <a:xfrm>
            <a:off x="315912" y="274637"/>
            <a:ext cx="8915400" cy="12954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defRPr/>
            </a:pPr>
            <a:endParaRPr lang="el-GR" sz="2400" dirty="0"/>
          </a:p>
          <a:p>
            <a:pPr hangingPunct="0">
              <a:lnSpc>
                <a:spcPct val="93000"/>
              </a:lnSpc>
              <a:buClr>
                <a:srgbClr val="000000"/>
              </a:buClr>
              <a:buSzPct val="45000"/>
              <a:defRPr/>
            </a:pPr>
            <a:r>
              <a:rPr lang="el-GR" sz="2400" dirty="0"/>
              <a:t>ΣΥΜΠΕΡΑΣΜΑΤΑ </a:t>
            </a:r>
            <a:endParaRPr lang="en-US" sz="2400" dirty="0"/>
          </a:p>
        </p:txBody>
      </p:sp>
      <p:sp>
        <p:nvSpPr>
          <p:cNvPr id="133126" name="TextBox 8">
            <a:extLst>
              <a:ext uri="{FF2B5EF4-FFF2-40B4-BE49-F238E27FC236}">
                <a16:creationId xmlns:a16="http://schemas.microsoft.com/office/drawing/2014/main" id="{E93A8ACD-14FF-3209-C1F4-BC7FBD44A070}"/>
              </a:ext>
            </a:extLst>
          </p:cNvPr>
          <p:cNvSpPr txBox="1">
            <a:spLocks noChangeArrowheads="1"/>
          </p:cNvSpPr>
          <p:nvPr/>
        </p:nvSpPr>
        <p:spPr bwMode="auto">
          <a:xfrm>
            <a:off x="696913" y="1951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l-G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DF3A0342-60C7-9513-821D-CB2EF9DFF0BB}"/>
              </a:ext>
            </a:extLst>
          </p:cNvPr>
          <p:cNvSpPr/>
          <p:nvPr/>
        </p:nvSpPr>
        <p:spPr>
          <a:xfrm>
            <a:off x="1763712" y="2636837"/>
            <a:ext cx="7086600" cy="6858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Ευχαριστώ πολύ για την προσοχή σας </a:t>
            </a:r>
            <a:r>
              <a:rPr lang="en-US" sz="3200" dirty="0">
                <a:latin typeface="Calibri" panose="020F0502020204030204" pitchFamily="34" charset="0"/>
                <a:cs typeface="Calibri" panose="020F0502020204030204" pitchFamily="34" charset="0"/>
              </a:rPr>
              <a:t> </a:t>
            </a:r>
            <a:r>
              <a:rPr lang="el-GR" sz="3200" dirty="0">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2112E93A-A4CE-355C-3A7A-D8D1358FF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705" y="1511697"/>
            <a:ext cx="7536842" cy="510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a:extLst>
              <a:ext uri="{FF2B5EF4-FFF2-40B4-BE49-F238E27FC236}">
                <a16:creationId xmlns:a16="http://schemas.microsoft.com/office/drawing/2014/main" id="{6E0A475B-CE9E-7B97-308A-E9568E4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961" y="1519572"/>
            <a:ext cx="7292702" cy="45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Διαφορική Διάγνωση Υπασβεστιαιμίας">
            <a:extLst>
              <a:ext uri="{FF2B5EF4-FFF2-40B4-BE49-F238E27FC236}">
                <a16:creationId xmlns:a16="http://schemas.microsoft.com/office/drawing/2014/main" id="{0DBBB5B7-39DD-8545-5574-99283652E1B9}"/>
              </a:ext>
            </a:extLst>
          </p:cNvPr>
          <p:cNvSpPr/>
          <p:nvPr/>
        </p:nvSpPr>
        <p:spPr>
          <a:xfrm>
            <a:off x="1281860" y="251445"/>
            <a:ext cx="7620119" cy="973894"/>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n-US" sz="2800" dirty="0" err="1">
                <a:latin typeface="Calibri" panose="020F0502020204030204" pitchFamily="34" charset="0"/>
                <a:cs typeface="Calibri" panose="020F0502020204030204" pitchFamily="34" charset="0"/>
              </a:rPr>
              <a:t>Α</a:t>
            </a:r>
            <a:r>
              <a:rPr lang="el-GR" sz="2800" dirty="0" err="1">
                <a:latin typeface="Calibri" panose="020F0502020204030204" pitchFamily="34" charset="0"/>
                <a:cs typeface="Calibri" panose="020F0502020204030204" pitchFamily="34" charset="0"/>
              </a:rPr>
              <a:t>πό</a:t>
            </a:r>
            <a:r>
              <a:rPr lang="el-GR" sz="2800" dirty="0">
                <a:latin typeface="Calibri" panose="020F0502020204030204" pitchFamily="34" charset="0"/>
                <a:cs typeface="Calibri" panose="020F0502020204030204" pitchFamily="34" charset="0"/>
              </a:rPr>
              <a:t> τη </a:t>
            </a:r>
            <a:r>
              <a:rPr lang="en-US" sz="2800" dirty="0">
                <a:latin typeface="Calibri" panose="020F0502020204030204" pitchFamily="34" charset="0"/>
                <a:cs typeface="Calibri" panose="020F0502020204030204" pitchFamily="34" charset="0"/>
              </a:rPr>
              <a:t>MAFLD</a:t>
            </a:r>
            <a:r>
              <a:rPr lang="el-GR" sz="2800" dirty="0">
                <a:latin typeface="Calibri" panose="020F0502020204030204" pitchFamily="34" charset="0"/>
                <a:cs typeface="Calibri" panose="020F0502020204030204" pitchFamily="34" charset="0"/>
              </a:rPr>
              <a:t> στη M</a:t>
            </a:r>
            <a:r>
              <a:rPr lang="en-US" sz="2800" dirty="0">
                <a:latin typeface="Calibri" panose="020F0502020204030204" pitchFamily="34" charset="0"/>
                <a:cs typeface="Calibri" panose="020F0502020204030204" pitchFamily="34" charset="0"/>
              </a:rPr>
              <a:t>ASLD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ox(in)">
                                      <p:cBhvr>
                                        <p:cTn id="7" dur="1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Διαφορική Διάγνωση Υπασβεστιαιμίας">
            <a:extLst>
              <a:ext uri="{FF2B5EF4-FFF2-40B4-BE49-F238E27FC236}">
                <a16:creationId xmlns:a16="http://schemas.microsoft.com/office/drawing/2014/main" id="{7789AF1E-F72D-4F05-D8E3-64C0CB9F98B5}"/>
              </a:ext>
            </a:extLst>
          </p:cNvPr>
          <p:cNvSpPr/>
          <p:nvPr/>
        </p:nvSpPr>
        <p:spPr>
          <a:xfrm>
            <a:off x="1230312" y="274637"/>
            <a:ext cx="7467601" cy="838200"/>
          </a:xfrm>
          <a:prstGeom prst="roundRect">
            <a:avLst>
              <a:gd name="adj" fmla="val 18105"/>
            </a:avLst>
          </a:prstGeom>
          <a:solidFill>
            <a:schemeClr val="accent2">
              <a:lumMod val="75000"/>
            </a:schemeClr>
          </a:solidFill>
          <a:ln w="12700">
            <a:solidFill>
              <a:srgbClr val="FFFFFF"/>
            </a:solidFill>
            <a:miter lim="400000"/>
          </a:ln>
          <a:effectLst>
            <a:outerShdw blurRad="50800" dist="38100" dir="2700000" algn="tl" rotWithShape="0">
              <a:schemeClr val="accent6">
                <a:lumMod val="40000"/>
                <a:lumOff val="60000"/>
                <a:alpha val="43000"/>
              </a:schemeClr>
            </a:outerShdw>
            <a:reflection stA="50000" endPos="40000" dir="5400000" sy="-100000" algn="bl" rotWithShape="0"/>
          </a:effectLst>
          <a:extLst>
            <a:ext uri="{C572A759-6A51-4108-AA02-DFA0A04FC94B}"/>
          </a:extLst>
        </p:spPr>
        <p:txBody>
          <a:bodyPr lIns="53578" tIns="53578" rIns="53578" bIns="53578" anchor="ctr"/>
          <a:lstStyle>
            <a:lvl1pPr algn="ctr" defTabSz="821531">
              <a:spcBef>
                <a:spcPts val="0"/>
              </a:spcBef>
              <a:defRPr sz="4300" u="none">
                <a:solidFill>
                  <a:srgbClr val="FFFFFF"/>
                </a:solidFill>
                <a:effectLst>
                  <a:outerShdw blurRad="12700" dist="63500" dir="18900000" rotWithShape="0">
                    <a:srgbClr val="000000"/>
                  </a:outerShdw>
                </a:effectLst>
                <a:latin typeface="Arial"/>
                <a:ea typeface="Arial"/>
                <a:cs typeface="Arial"/>
                <a:sym typeface="Arial"/>
              </a:defRPr>
            </a:lvl1pPr>
          </a:lstStyle>
          <a:p>
            <a:pPr hangingPunct="0">
              <a:lnSpc>
                <a:spcPct val="93000"/>
              </a:lnSpc>
              <a:buClr>
                <a:srgbClr val="000000"/>
              </a:buClr>
              <a:buSzPct val="45000"/>
              <a:buFont typeface="Wingdings" pitchFamily="-101" charset="2"/>
              <a:buNone/>
              <a:defRPr/>
            </a:pPr>
            <a:r>
              <a:rPr lang="el-GR" sz="3200" dirty="0">
                <a:latin typeface="Calibri" panose="020F0502020204030204" pitchFamily="34" charset="0"/>
                <a:cs typeface="Calibri" panose="020F0502020204030204" pitchFamily="34" charset="0"/>
              </a:rPr>
              <a:t>Παθογενετικοί μηχανισμοί ηπατικής ίνωσης </a:t>
            </a:r>
            <a:endParaRPr sz="3200" dirty="0">
              <a:latin typeface="Calibri" panose="020F0502020204030204" pitchFamily="34" charset="0"/>
              <a:cs typeface="Calibri" panose="020F0502020204030204" pitchFamily="34" charset="0"/>
            </a:endParaRPr>
          </a:p>
        </p:txBody>
      </p:sp>
      <p:pic>
        <p:nvPicPr>
          <p:cNvPr id="20483" name="Picture 5">
            <a:extLst>
              <a:ext uri="{FF2B5EF4-FFF2-40B4-BE49-F238E27FC236}">
                <a16:creationId xmlns:a16="http://schemas.microsoft.com/office/drawing/2014/main" id="{A35E987E-654F-07B5-B9DA-8CAD5C2206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951038"/>
            <a:ext cx="657066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74F39E0-5611-3414-849B-1850766938B7}"/>
              </a:ext>
            </a:extLst>
          </p:cNvPr>
          <p:cNvSpPr txBox="1"/>
          <p:nvPr/>
        </p:nvSpPr>
        <p:spPr>
          <a:xfrm>
            <a:off x="1146559" y="6516141"/>
            <a:ext cx="7635106" cy="923330"/>
          </a:xfrm>
          <a:prstGeom prst="rect">
            <a:avLst/>
          </a:prstGeom>
          <a:noFill/>
        </p:spPr>
        <p:txBody>
          <a:bodyPr wrap="square">
            <a:spAutoFit/>
          </a:bodyPr>
          <a:lstStyle/>
          <a:p>
            <a:r>
              <a:rPr lang="el-GR" sz="1800" dirty="0">
                <a:latin typeface="Calibri" panose="020F0502020204030204" pitchFamily="34" charset="0"/>
                <a:cs typeface="Calibri" panose="020F0502020204030204" pitchFamily="34" charset="0"/>
              </a:rPr>
              <a:t>Τ</a:t>
            </a:r>
            <a:r>
              <a:rPr lang="en" sz="1800" dirty="0">
                <a:effectLst/>
                <a:latin typeface="Calibri" panose="020F0502020204030204" pitchFamily="34" charset="0"/>
                <a:cs typeface="Calibri" panose="020F0502020204030204" pitchFamily="34" charset="0"/>
              </a:rPr>
              <a:t>he conventional belief that only steatohepatitis carries the risk of fibrosis progression is challenged by evidence demonstrating that both simple steatosis and NASH/MASH can evolve into hepatic fibrosis </a:t>
            </a:r>
            <a:endParaRPr lang="en" sz="1800" dirty="0">
              <a:latin typeface="Calibri" panose="020F0502020204030204" pitchFamily="34" charset="0"/>
              <a:cs typeface="Calibri" panose="020F0502020204030204" pitchFamily="34" charset="0"/>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a:ln>
              <a:noFill/>
            </a:ln>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a:ln>
              <a:noFill/>
            </a:ln>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41718</TotalTime>
  <Words>7236</Words>
  <Application>Microsoft Macintosh PowerPoint</Application>
  <PresentationFormat>Προσαρμογή</PresentationFormat>
  <Paragraphs>713</Paragraphs>
  <Slides>72</Slides>
  <Notes>66</Notes>
  <HiddenSlides>5</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72</vt:i4>
      </vt:variant>
    </vt:vector>
  </HeadingPairs>
  <TitlesOfParts>
    <vt:vector size="83" baseType="lpstr">
      <vt:lpstr>ＭＳ Ｐゴシック</vt:lpstr>
      <vt:lpstr>冬青黑体简体中文 W3</vt:lpstr>
      <vt:lpstr>Arial</vt:lpstr>
      <vt:lpstr>Calibri</vt:lpstr>
      <vt:lpstr>Carlito</vt:lpstr>
      <vt:lpstr>Garamond</vt:lpstr>
      <vt:lpstr>STIX</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Eva Kassi</cp:lastModifiedBy>
  <cp:revision>143</cp:revision>
  <dcterms:created xsi:type="dcterms:W3CDTF">2022-03-13T07:48:15Z</dcterms:created>
  <dcterms:modified xsi:type="dcterms:W3CDTF">2025-04-01T13:49:47Z</dcterms:modified>
</cp:coreProperties>
</file>