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8"/>
  </p:notesMasterIdLst>
  <p:handoutMasterIdLst>
    <p:handoutMasterId r:id="rId109"/>
  </p:handoutMasterIdLst>
  <p:sldIdLst>
    <p:sldId id="296" r:id="rId3"/>
    <p:sldId id="379" r:id="rId4"/>
    <p:sldId id="391" r:id="rId5"/>
    <p:sldId id="319" r:id="rId6"/>
    <p:sldId id="414" r:id="rId7"/>
    <p:sldId id="490" r:id="rId8"/>
    <p:sldId id="413" r:id="rId9"/>
    <p:sldId id="491" r:id="rId10"/>
    <p:sldId id="492" r:id="rId11"/>
    <p:sldId id="430" r:id="rId12"/>
    <p:sldId id="493" r:id="rId13"/>
    <p:sldId id="494" r:id="rId14"/>
    <p:sldId id="495" r:id="rId15"/>
    <p:sldId id="415" r:id="rId16"/>
    <p:sldId id="432" r:id="rId17"/>
    <p:sldId id="504" r:id="rId18"/>
    <p:sldId id="496" r:id="rId19"/>
    <p:sldId id="408" r:id="rId20"/>
    <p:sldId id="433" r:id="rId21"/>
    <p:sldId id="470" r:id="rId22"/>
    <p:sldId id="497" r:id="rId23"/>
    <p:sldId id="499" r:id="rId24"/>
    <p:sldId id="501" r:id="rId25"/>
    <p:sldId id="502" r:id="rId26"/>
    <p:sldId id="500" r:id="rId27"/>
    <p:sldId id="471" r:id="rId28"/>
    <p:sldId id="469" r:id="rId29"/>
    <p:sldId id="407" r:id="rId30"/>
    <p:sldId id="406" r:id="rId31"/>
    <p:sldId id="416" r:id="rId32"/>
    <p:sldId id="434" r:id="rId33"/>
    <p:sldId id="479" r:id="rId34"/>
    <p:sldId id="435" r:id="rId35"/>
    <p:sldId id="478" r:id="rId36"/>
    <p:sldId id="480" r:id="rId37"/>
    <p:sldId id="463" r:id="rId38"/>
    <p:sldId id="481" r:id="rId39"/>
    <p:sldId id="505" r:id="rId40"/>
    <p:sldId id="426" r:id="rId41"/>
    <p:sldId id="482" r:id="rId42"/>
    <p:sldId id="484" r:id="rId43"/>
    <p:sldId id="486" r:id="rId44"/>
    <p:sldId id="487" r:id="rId45"/>
    <p:sldId id="485" r:id="rId46"/>
    <p:sldId id="483" r:id="rId47"/>
    <p:sldId id="476" r:id="rId48"/>
    <p:sldId id="437" r:id="rId49"/>
    <p:sldId id="477" r:id="rId50"/>
    <p:sldId id="438" r:id="rId51"/>
    <p:sldId id="473" r:id="rId52"/>
    <p:sldId id="461" r:id="rId53"/>
    <p:sldId id="474" r:id="rId54"/>
    <p:sldId id="462" r:id="rId55"/>
    <p:sldId id="506" r:id="rId56"/>
    <p:sldId id="488" r:id="rId57"/>
    <p:sldId id="489" r:id="rId58"/>
    <p:sldId id="475" r:id="rId59"/>
    <p:sldId id="448" r:id="rId60"/>
    <p:sldId id="449" r:id="rId61"/>
    <p:sldId id="450" r:id="rId62"/>
    <p:sldId id="428" r:id="rId63"/>
    <p:sldId id="429" r:id="rId64"/>
    <p:sldId id="451" r:id="rId65"/>
    <p:sldId id="452" r:id="rId66"/>
    <p:sldId id="453" r:id="rId67"/>
    <p:sldId id="456" r:id="rId68"/>
    <p:sldId id="455" r:id="rId69"/>
    <p:sldId id="417" r:id="rId70"/>
    <p:sldId id="259" r:id="rId71"/>
    <p:sldId id="260" r:id="rId72"/>
    <p:sldId id="410" r:id="rId73"/>
    <p:sldId id="421" r:id="rId74"/>
    <p:sldId id="261" r:id="rId75"/>
    <p:sldId id="411" r:id="rId76"/>
    <p:sldId id="418" r:id="rId77"/>
    <p:sldId id="465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419" r:id="rId87"/>
    <p:sldId id="423" r:id="rId88"/>
    <p:sldId id="412" r:id="rId89"/>
    <p:sldId id="424" r:id="rId90"/>
    <p:sldId id="425" r:id="rId91"/>
    <p:sldId id="447" r:id="rId92"/>
    <p:sldId id="444" r:id="rId93"/>
    <p:sldId id="459" r:id="rId94"/>
    <p:sldId id="460" r:id="rId95"/>
    <p:sldId id="445" r:id="rId96"/>
    <p:sldId id="507" r:id="rId97"/>
    <p:sldId id="440" r:id="rId98"/>
    <p:sldId id="270" r:id="rId99"/>
    <p:sldId id="271" r:id="rId100"/>
    <p:sldId id="508" r:id="rId101"/>
    <p:sldId id="441" r:id="rId102"/>
    <p:sldId id="446" r:id="rId103"/>
    <p:sldId id="443" r:id="rId104"/>
    <p:sldId id="466" r:id="rId105"/>
    <p:sldId id="467" r:id="rId106"/>
    <p:sldId id="468" r:id="rId107"/>
  </p:sldIdLst>
  <p:sldSz cx="12192000" cy="6858000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001" initials="U0" lastIdx="1" clrIdx="0">
    <p:extLst>
      <p:ext uri="{19B8F6BF-5375-455C-9EA6-DF929625EA0E}">
        <p15:presenceInfo xmlns:p15="http://schemas.microsoft.com/office/powerpoint/2012/main" userId="User 001" providerId="None"/>
      </p:ext>
    </p:extLst>
  </p:cmAuthor>
  <p:cmAuthor id="2" name="Acer" initials="A" lastIdx="2" clrIdx="1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A125-8F09-4BE5-947F-AEB3F4DB235A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126-FA6A-4A11-B2BD-32463596AD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79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127A-F668-4903-8970-1BDB7D684A88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492C-2FC8-41C9-AAFB-7C05098C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1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1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17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77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77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32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93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45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63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5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57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93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519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70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8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7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83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5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9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6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70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AC0A-3B87-4EF6-9B9E-0314F5EEEA7D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3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CE19-446B-4800-B171-6485A0A22494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875" y="2352582"/>
            <a:ext cx="9384900" cy="120032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l-G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Δευτεροπαθής Υπέρταση</a:t>
            </a:r>
            <a:b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Διάγνωση και Θεραπεία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34" y="4838699"/>
            <a:ext cx="9789104" cy="16404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Γεώργιος Ι. Παυλίδης</a:t>
            </a:r>
          </a:p>
          <a:p>
            <a:pPr>
              <a:lnSpc>
                <a:spcPct val="120000"/>
              </a:lnSpc>
            </a:pPr>
            <a:r>
              <a:rPr lang="el-GR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Παθολογίας</a:t>
            </a:r>
            <a:endParaRPr lang="en-US" sz="19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Δ’ Παθολογική Κλινική, Π.Γ.Ν. «Αττικόν»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312B0-189A-492C-94FD-DFD53342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378823"/>
            <a:ext cx="1074366" cy="124097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38F606-CB7F-4C4A-AB14-6110E24B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76" y="378823"/>
            <a:ext cx="104911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377" y="378823"/>
            <a:ext cx="69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Ιατρική Σχολή ΕΚΠΑ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Μεταπτυχιακών Σπουδών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«Καρδιομεταβολική Ιατρική»</a:t>
            </a:r>
          </a:p>
        </p:txBody>
      </p:sp>
    </p:spTree>
    <p:extLst>
      <p:ext uri="{BB962C8B-B14F-4D97-AF65-F5344CB8AC3E}">
        <p14:creationId xmlns:p14="http://schemas.microsoft.com/office/powerpoint/2010/main" val="190712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χρόνια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περίπου των ασθενών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νόσο τελικού σταδίου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διαπιστώνεται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περισσότερες περιπτώσεις, η υπέρταση αυτή είναι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ογκοεξαρτώμενη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δηλαδή ελέγχεται αποτελεσματικά με την απομάκρυνση νατρίου και ύδατος που μπορεί να επιτευχθεί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εξωνεφρική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κάθαρση.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σε μικρό ποσοστό (περίπου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η υπέρταση 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ανεξάρτητη από τον όγκο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ανθεκτική στην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εξωνεφρική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κάθαρση.</a:t>
            </a:r>
          </a:p>
        </p:txBody>
      </p:sp>
    </p:spTree>
    <p:extLst>
      <p:ext uri="{BB962C8B-B14F-4D97-AF65-F5344CB8AC3E}">
        <p14:creationId xmlns:p14="http://schemas.microsoft.com/office/powerpoint/2010/main" val="11975940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8A90AC-5721-6B2B-0D67-84EBDB40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of selected forms of secondary hypertension according to age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1" descr="FIGURE 7">
            <a:extLst>
              <a:ext uri="{FF2B5EF4-FFF2-40B4-BE49-F238E27FC236}">
                <a16:creationId xmlns:a16="http://schemas.microsoft.com/office/drawing/2014/main" id="{616D14EF-068F-D6D3-96E5-CD45CB2F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9922"/>
            <a:ext cx="10515600" cy="4474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23369-7BE2-0DC6-E9E3-2FFB7831923A}"/>
              </a:ext>
            </a:extLst>
          </p:cNvPr>
          <p:cNvSpPr txBox="1"/>
          <p:nvPr/>
        </p:nvSpPr>
        <p:spPr>
          <a:xfrm flipH="1">
            <a:off x="9871968" y="6391922"/>
            <a:ext cx="148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878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485600-832E-7D46-AA59-40A0C01AEA00}"/>
              </a:ext>
            </a:extLst>
          </p:cNvPr>
          <p:cNvSpPr txBox="1"/>
          <p:nvPr/>
        </p:nvSpPr>
        <p:spPr>
          <a:xfrm>
            <a:off x="1685925" y="211015"/>
            <a:ext cx="8562975" cy="5908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of secondary hypertension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154097"/>
            <a:ext cx="8562975" cy="46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0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485600-832E-7D46-AA59-40A0C01AEA00}"/>
              </a:ext>
            </a:extLst>
          </p:cNvPr>
          <p:cNvSpPr txBox="1"/>
          <p:nvPr/>
        </p:nvSpPr>
        <p:spPr>
          <a:xfrm>
            <a:off x="1685925" y="211015"/>
            <a:ext cx="8562975" cy="5908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of secondary hypertension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970671"/>
            <a:ext cx="8562975" cy="92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899138"/>
            <a:ext cx="8562975" cy="48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77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200" y="1178048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οποιουδήποτε βαθμού ΑΥ στην παιδική ηλικία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1A68C-2962-F16F-C26D-984A24684A76}"/>
              </a:ext>
            </a:extLst>
          </p:cNvPr>
          <p:cNvSpPr txBox="1"/>
          <p:nvPr/>
        </p:nvSpPr>
        <p:spPr>
          <a:xfrm flipH="1">
            <a:off x="838190" y="1690195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νεφρικής νόσου, στένωσης ισθμού αορτής ή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μονογονιδιακών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διαταραχών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AB4DE-7BBF-E99B-9FE5-73B4A11EB5CD}"/>
              </a:ext>
            </a:extLst>
          </p:cNvPr>
          <p:cNvSpPr txBox="1"/>
          <p:nvPr/>
        </p:nvSpPr>
        <p:spPr>
          <a:xfrm flipH="1">
            <a:off x="838184" y="2540896"/>
            <a:ext cx="10515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αιματουρίας,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πρωτεϊνουρίας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νυκτουρίας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αναιμίας ή ψηλαφητή μάζα στην περιοχή του νεφρού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877B6-C1BD-003C-4A2F-21A1EFCB0288}"/>
              </a:ext>
            </a:extLst>
          </p:cNvPr>
          <p:cNvSpPr txBox="1"/>
          <p:nvPr/>
        </p:nvSpPr>
        <p:spPr>
          <a:xfrm>
            <a:off x="838184" y="3341113"/>
            <a:ext cx="10515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νεφρικής νόσου ή συνδρόμου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πολυκυστικών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7B197-F999-D7F3-47CB-5D402FF98F31}"/>
              </a:ext>
            </a:extLst>
          </p:cNvPr>
          <p:cNvSpPr txBox="1"/>
          <p:nvPr/>
        </p:nvSpPr>
        <p:spPr>
          <a:xfrm>
            <a:off x="838183" y="3853260"/>
            <a:ext cx="10515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άτομα μεγαλύτερης ηλικίας, εκτεταμένη αθηροσκλήρωση (ιδιαίτερα περιφερική αρτηριακή νόσος), διαβήτης, κάπνισμα, υποτροπή οξέος πνευμονικού οιδήματος, κοιλιακό φύσημα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EE745-F4F8-9CA4-6F41-98B3BBA011C4}"/>
              </a:ext>
            </a:extLst>
          </p:cNvPr>
          <p:cNvSpPr txBox="1"/>
          <p:nvPr/>
        </p:nvSpPr>
        <p:spPr>
          <a:xfrm>
            <a:off x="838187" y="5042516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–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αιτιολογίας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4235B-3C06-9A27-5826-EF3B80F8BFD2}"/>
              </a:ext>
            </a:extLst>
          </p:cNvPr>
          <p:cNvSpPr txBox="1"/>
          <p:nvPr/>
        </p:nvSpPr>
        <p:spPr>
          <a:xfrm>
            <a:off x="838187" y="5554663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γυναίκες νεαρής ηλικίας, νεοεμφανιζόμενη υπέρταση με κοιλιακό φύσημα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E7636-B08E-4441-AB74-0175BEF6B5A5}"/>
              </a:ext>
            </a:extLst>
          </p:cNvPr>
          <p:cNvSpPr txBox="1"/>
          <p:nvPr/>
        </p:nvSpPr>
        <p:spPr>
          <a:xfrm>
            <a:off x="838187" y="6066810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–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ινομυώδους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δυσπλασίας</a:t>
            </a:r>
          </a:p>
        </p:txBody>
      </p:sp>
    </p:spTree>
    <p:extLst>
      <p:ext uri="{BB962C8B-B14F-4D97-AF65-F5344CB8AC3E}">
        <p14:creationId xmlns:p14="http://schemas.microsoft.com/office/powerpoint/2010/main" val="276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200" y="117804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τυχαίας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επαγώμενης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διουρητικά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επεισόδια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αδυναμίας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τετανίας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1A68C-2962-F16F-C26D-984A24684A76}"/>
              </a:ext>
            </a:extLst>
          </p:cNvPr>
          <p:cNvSpPr txBox="1"/>
          <p:nvPr/>
        </p:nvSpPr>
        <p:spPr>
          <a:xfrm flipH="1">
            <a:off x="838153" y="2059527"/>
            <a:ext cx="10515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πρωτοπαθούς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099CC-3EAF-EF46-CEB5-F7422C3E969B}"/>
              </a:ext>
            </a:extLst>
          </p:cNvPr>
          <p:cNvSpPr txBox="1"/>
          <p:nvPr/>
        </p:nvSpPr>
        <p:spPr>
          <a:xfrm>
            <a:off x="838153" y="2602452"/>
            <a:ext cx="10515632" cy="178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Επαναλαμβανόμενα επεισόδια εφίδρωσης, κεφαλαλγίας, ανησυχίας ή αισθήματος παλμών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υπέρταση, απότομες αυξήσεις της ΑΠ που επιταχύνονται από λήψη φαρμάκων (π.χ. 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μετοκλοπραμίδη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συμπαθομιμητικά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οπιοειδή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αντικαταθλιπτικά) ή ανεύρεση στιγμάτων χρώματος καφέ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νευροϊνωμάτωσης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932CF-80DC-FD81-A8E0-6E29AE3C5DFA}"/>
              </a:ext>
            </a:extLst>
          </p:cNvPr>
          <p:cNvSpPr txBox="1"/>
          <p:nvPr/>
        </p:nvSpPr>
        <p:spPr>
          <a:xfrm flipH="1">
            <a:off x="838152" y="4499330"/>
            <a:ext cx="10515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4FCC2-88CB-8847-D9A8-413F8E268C53}"/>
              </a:ext>
            </a:extLst>
          </p:cNvPr>
          <p:cNvSpPr txBox="1"/>
          <p:nvPr/>
        </p:nvSpPr>
        <p:spPr>
          <a:xfrm>
            <a:off x="838147" y="5040362"/>
            <a:ext cx="1051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Σεληνοειδές προσωπείο, κεντρική παχυσαρκία, ατροφία του δέρματος, ραβδώσεις και μώλωπες, διαβήτης, χρόνια χρήση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A5363-9E4D-62C7-141C-5BACE482B94E}"/>
              </a:ext>
            </a:extLst>
          </p:cNvPr>
          <p:cNvSpPr txBox="1"/>
          <p:nvPr/>
        </p:nvSpPr>
        <p:spPr>
          <a:xfrm flipH="1">
            <a:off x="838147" y="5853285"/>
            <a:ext cx="10515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συνδρόμου </a:t>
            </a:r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163" y="1178048"/>
            <a:ext cx="10515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νεαρά παιδιά, διαφορά ΑΠ (≥20/10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άνω και κάτω άκρων και/ή μεταξύ δεξιού-αριστερού βραχίονα και καθυστερημένη ώση παλμού σε μηριαία αρτηρία σε σχέση με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κερκιδική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μεσοσυστολικό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φύσημα αριστερά παρασπονδυλικά ή συνεχές φύσημα, «διάβρωση» κάτω χείλους των πλευρών στην ακτινογραφία θώρακος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099CC-3EAF-EF46-CEB5-F7422C3E969B}"/>
              </a:ext>
            </a:extLst>
          </p:cNvPr>
          <p:cNvSpPr txBox="1"/>
          <p:nvPr/>
        </p:nvSpPr>
        <p:spPr>
          <a:xfrm>
            <a:off x="838122" y="3075190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στένωσης ισθμού αορτής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4FCC2-88CB-8847-D9A8-413F8E268C53}"/>
              </a:ext>
            </a:extLst>
          </p:cNvPr>
          <p:cNvSpPr txBox="1"/>
          <p:nvPr/>
        </p:nvSpPr>
        <p:spPr>
          <a:xfrm>
            <a:off x="838120" y="3618115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που υποδηλώνουν νόσο του θυρεοειδούς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υπερπαραθυρεοειδισμό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A5363-9E4D-62C7-141C-5BACE482B94E}"/>
              </a:ext>
            </a:extLst>
          </p:cNvPr>
          <p:cNvSpPr txBox="1"/>
          <p:nvPr/>
        </p:nvSpPr>
        <p:spPr>
          <a:xfrm flipH="1">
            <a:off x="838095" y="4161040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φαρμάκων/ουσιών που να αυξάνουν την ΑΠ</a:t>
            </a:r>
          </a:p>
        </p:txBody>
      </p:sp>
    </p:spTree>
    <p:extLst>
      <p:ext uri="{BB962C8B-B14F-4D97-AF65-F5344CB8AC3E}">
        <p14:creationId xmlns:p14="http://schemas.microsoft.com/office/powerpoint/2010/main" val="9714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χρόνια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Παρόλο που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μεταμόσχευση νεφρού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θεραπεύσει την ΑΥ αρχικά, περίπου 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μεταμοσχευμένων ασθενών εμφανίζει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ΑΠ μέσα στο πρώτο έτος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αιτίες είναι: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η στένωση της νεφρικής αρτηρίας στην αναστόμωση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αντιδράσεις απόρριψης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υψηλές δόσεις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κορτικοστεροειδών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υπολειπόμενη υψηλή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νοσούντα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νεφρό</a:t>
            </a:r>
          </a:p>
        </p:txBody>
      </p:sp>
    </p:spTree>
    <p:extLst>
      <p:ext uri="{BB962C8B-B14F-4D97-AF65-F5344CB8AC3E}">
        <p14:creationId xmlns:p14="http://schemas.microsoft.com/office/powerpoint/2010/main" val="428098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704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0" y="1209676"/>
            <a:ext cx="6553200" cy="547521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u="sng" dirty="0">
                <a:latin typeface="Arial" panose="020B0604020202020204" pitchFamily="34" charset="0"/>
                <a:cs typeface="Arial" panose="020B0604020202020204" pitchFamily="34" charset="0"/>
              </a:rPr>
              <a:t>Λήψη ιστορικού και κλινική εξέταση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u="sng" dirty="0">
                <a:latin typeface="Arial" panose="020B0604020202020204" pitchFamily="34" charset="0"/>
                <a:cs typeface="Arial" panose="020B0604020202020204" pitchFamily="34" charset="0"/>
              </a:rPr>
              <a:t>Γενική αίματος – βιοχημικός έλεγχος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(ουρία,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200" u="sng" dirty="0">
                <a:latin typeface="Arial" panose="020B0604020202020204" pitchFamily="34" charset="0"/>
                <a:cs typeface="Arial" panose="020B0604020202020204" pitchFamily="34" charset="0"/>
              </a:rPr>
              <a:t>Γενική ούρων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λεύκωμα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ερυθρά/λευκά αιμοσφαίρια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κύλινδροι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u="sng" dirty="0">
                <a:latin typeface="Arial" panose="020B0604020202020204" pitchFamily="34" charset="0"/>
                <a:cs typeface="Arial" panose="020B0604020202020204" pitchFamily="34" charset="0"/>
              </a:rPr>
              <a:t>Υπερηχογράφημα νεφρών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μέγεθος και μορφή νεφρών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πάχος φλοιού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παρουσία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κύστεων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μαζών, λίθων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αποφρακτικές βλάβες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4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ΑΥ στη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3571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όγκου υγρών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πρόσληψης νατρίου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φαρμακευτικής αγωγής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μετατρεπτικού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ενζύμου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/ανταγωνιστές υποδοχέων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ανταγωνιστές διαύλων ασβεστίου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διουρητικά της αγκύλης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E91FC-26CD-9310-897F-5B1A6A3BBC36}"/>
              </a:ext>
            </a:extLst>
          </p:cNvPr>
          <p:cNvSpPr txBox="1"/>
          <p:nvPr/>
        </p:nvSpPr>
        <p:spPr>
          <a:xfrm flipH="1">
            <a:off x="838198" y="5305425"/>
            <a:ext cx="10515598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επαρκής ρύθμιση της ΑΥ μπορεί να επιβραδύνει ή ακόμη και να αναστείλει μερικώς την πρόοδο της νεφρικής ανεπάρκειας</a:t>
            </a:r>
          </a:p>
        </p:txBody>
      </p:sp>
    </p:spTree>
    <p:extLst>
      <p:ext uri="{BB962C8B-B14F-4D97-AF65-F5344CB8AC3E}">
        <p14:creationId xmlns:p14="http://schemas.microsoft.com/office/powerpoint/2010/main" val="28484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40394B-35BE-CAF5-4BDD-39E0B939C7FA}"/>
              </a:ext>
            </a:extLst>
          </p:cNvPr>
          <p:cNvSpPr/>
          <p:nvPr/>
        </p:nvSpPr>
        <p:spPr>
          <a:xfrm>
            <a:off x="838200" y="2324100"/>
            <a:ext cx="10429875" cy="5524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0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515600" cy="4438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της ΑΠ λόγω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αιμοδυναμικά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σημαντικής στένωσης των νεφρικών αρτηριών (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&gt;75% του αγγειακού αυλού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&gt;50%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μεταστενωτική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διάταση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η στένωση αφορά και τις 2 νεφρικές αρτηρίες ή τον μοναδικό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λειτουργούντα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νεφρό και συνοδεύεται από νεφρική ανεπάρκεια, τότε καλείται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ισχαιμική νεφροπάθεια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ισχαιμική νεφρική νόσος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δεύτερη πιο συχνή αιτία δευτεροπαθούς 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επηρεάζοντας 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ασθενών με ήπια – μέτρια ΑΥ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καθώς αυξάνεται η ηλικία και η σοβαρότητα της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την πιο συχνή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δυνητικώς αναστρέψιμη μορφή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09744-B217-760F-B9C9-9FCA1FA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257175"/>
            <a:ext cx="11849098" cy="8763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Interrelation among Renal-Artery Stenosis, Hypertension, and Chronic Renal Failure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D003C-AA00-4263-09F4-91C44A751259}"/>
              </a:ext>
            </a:extLst>
          </p:cNvPr>
          <p:cNvSpPr txBox="1"/>
          <p:nvPr/>
        </p:nvSpPr>
        <p:spPr>
          <a:xfrm flipH="1">
            <a:off x="4229100" y="6105525"/>
            <a:ext cx="552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83BD9FE-8F3A-BBE9-C689-463323C2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429305"/>
            <a:ext cx="7239000" cy="45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515600" cy="4438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κύριες μορφές στένωσης της νεφρικής αρτηρίας είναι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ευθύνεται για την πλειονότητα των περιπτώσεων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(60-80%)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συνήθως προκαλεί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εντοπισμένη στένωση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αρχικό τμήμα (εγγύτερο προς την αορτή τριτημόριο) της κύριας νεφρικής αρτηρίας.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άτομα μεγάλης ηλικίας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(συνήθως ♂) που συχνά παρουσιάζουν αθηρωμάτωση και άλλων αρτηριών.</a:t>
            </a:r>
          </a:p>
        </p:txBody>
      </p:sp>
    </p:spTree>
    <p:extLst>
      <p:ext uri="{BB962C8B-B14F-4D97-AF65-F5344CB8AC3E}">
        <p14:creationId xmlns:p14="http://schemas.microsoft.com/office/powerpoint/2010/main" val="413254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09744-B217-760F-B9C9-9FCA1FA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365125"/>
            <a:ext cx="11849098" cy="94932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atherosclerosis, renal-artery stenosis, and ischemic nephropathy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3B9A486-D139-BA11-B4D1-A645E9C7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2124075"/>
            <a:ext cx="3514724" cy="32575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7934CFD-8A89-341C-4876-98746351E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1451" y="2124074"/>
            <a:ext cx="3514724" cy="325754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0B4E293-8487-98C4-C054-C41C9856C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3"/>
          <a:stretch/>
        </p:blipFill>
        <p:spPr>
          <a:xfrm>
            <a:off x="8343899" y="2124075"/>
            <a:ext cx="3676650" cy="3257548"/>
          </a:xfrm>
          <a:prstGeom prst="rect">
            <a:avLst/>
          </a:prstGeom>
        </p:spPr>
      </p:pic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2EBE1DC0-F52E-FB0B-4E65-CE54289CE939}"/>
              </a:ext>
            </a:extLst>
          </p:cNvPr>
          <p:cNvSpPr/>
          <p:nvPr/>
        </p:nvSpPr>
        <p:spPr>
          <a:xfrm>
            <a:off x="3686176" y="3543301"/>
            <a:ext cx="571499" cy="5048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EF7D0F12-10A7-2C05-2472-CEC6EE90A9A2}"/>
              </a:ext>
            </a:extLst>
          </p:cNvPr>
          <p:cNvSpPr/>
          <p:nvPr/>
        </p:nvSpPr>
        <p:spPr>
          <a:xfrm flipV="1">
            <a:off x="7772399" y="3543301"/>
            <a:ext cx="571499" cy="5048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53143-FBFA-7851-BB72-3F58BD96EB0D}"/>
              </a:ext>
            </a:extLst>
          </p:cNvPr>
          <p:cNvSpPr txBox="1"/>
          <p:nvPr/>
        </p:nvSpPr>
        <p:spPr>
          <a:xfrm flipH="1">
            <a:off x="6429375" y="6276976"/>
            <a:ext cx="5495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9F8333-FD4D-F323-9353-9050B3073A52}"/>
              </a:ext>
            </a:extLst>
          </p:cNvPr>
          <p:cNvSpPr/>
          <p:nvPr/>
        </p:nvSpPr>
        <p:spPr>
          <a:xfrm>
            <a:off x="1381125" y="2124074"/>
            <a:ext cx="1038225" cy="247651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443AE0-56B4-3352-460B-C3B8943E92BE}"/>
              </a:ext>
            </a:extLst>
          </p:cNvPr>
          <p:cNvSpPr/>
          <p:nvPr/>
        </p:nvSpPr>
        <p:spPr>
          <a:xfrm>
            <a:off x="5314950" y="2124076"/>
            <a:ext cx="1371600" cy="24764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178F57F-5746-846B-1C8C-975778D46BCF}"/>
              </a:ext>
            </a:extLst>
          </p:cNvPr>
          <p:cNvSpPr/>
          <p:nvPr/>
        </p:nvSpPr>
        <p:spPr>
          <a:xfrm>
            <a:off x="9525000" y="2124076"/>
            <a:ext cx="1285875" cy="247649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67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496550" cy="7048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6"/>
            <a:ext cx="10515600" cy="55435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Σπανιότερη αιτία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(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20-40%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περιπτώσεων).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Πρόκειται για νόσο που μεταβιβάζεται γενετικά ως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αυτοσωματική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επικρατούσα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άτομα ηλικίας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14-50 ετών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αλλά έχουν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περιγραφεί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περιπτώσεις και σε άτομα μικρότερης ηλικίας.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συνηθέστερη μορφή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(&gt;95%)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 του μέσου χιτώνα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fibromuscular dysplasia)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εμφανίζεται συνηθέστερα σε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νεαρές γυναίκες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στενωτικές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βλάβες μπορεί να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εστιακές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πολυεστιακές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σωληνοειδείς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να προσβάλλουν τα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μέσα και άπω τμήματα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μίας ή και των δύο νεφρικών αρτηριών.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Λιγότερο συχνές μορφές είναι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έσω χιτώνα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γύρω από το μέσο χιτώνα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periadventitial)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περιαρτηριακή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μορφές αυτές που συνεπάγονται πιο εντοπισμένες στενώσεις της νεφρικής αρτηρίας, εξελίσσονται ταχέως και προκαλούν σοβαρότερης μορφής υπέρταση.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2805A-41CE-4562-992D-A66CEDD7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791"/>
            <a:ext cx="10515600" cy="6880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Δευτεροπαθής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1C4F75-589B-4309-A7E5-06D2E1E0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01588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δευτεροπαθής υπέρταση χαρακτηρίζεται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διακριτό μηχανισμό παθογένειας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μπορεί να αντιμετωπιστεί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αιτιολογική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στοχευμένη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παρέμβαση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δευτεροπαθoύς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κυμαίνεται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έως 15%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υπερτασικών ασθενών.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έλεγχος όλων των υπερτασικών ασθενών για δευτεροπαθή υπέρταση δεν είναι εφικτός και οικονομικά αποδοτικός.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υπάρχουν μερικά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γενικά χαρακτηριστικά ασθενών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υποδεικνύουν τα άτομα με αυξημένη πιθανότητα δευτεροπαθούς υπέρτασης και στα οποία μπορεί να συσταθεί έλεγχος μετά από επιβεβαίωση ότι η ΑΠ είναι αυξημένη και στην περιπατητική καταγραφή.</a:t>
            </a:r>
          </a:p>
        </p:txBody>
      </p:sp>
    </p:spTree>
    <p:extLst>
      <p:ext uri="{BB962C8B-B14F-4D97-AF65-F5344CB8AC3E}">
        <p14:creationId xmlns:p14="http://schemas.microsoft.com/office/powerpoint/2010/main" val="116747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9535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Καταστάσεις που θα εγείρουν την υποψία για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4"/>
            <a:ext cx="10515600" cy="4867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ΑΥ πριν τα 30 έτη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σοβαρής υπέρτασης μετά τα 55 έτη που σχετίζεται με επιδείνωση της νεφρικής λειτουργίας ή με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πρωτοδιάγνωση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καρδιακής ανεπάρκειας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με συνοδό φύσημα στην κοιλιακή χώρα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Oξεία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επιδείνωση μιας χρόνιας καλά ρυθμισμένης ΑΥ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υπέρταση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Υπερτασική κρίση (οξεία νεφρική ανεπάρκεια, οξεία καρδιακή ανεπάρκεια, υπερτασική εγκεφαλοπάθεια,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αμφιβληστροειδοπάθεια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σταδίου 3-4)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Επιδείνωση της νεφρικής λειτουργίας μετά από έναρξη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αγωγής με αναστολείς του συστήματος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Oξύ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πνευμονικό οίδημα χωρίς ιστορικό καρδιακής ανεπάρκειας</a:t>
            </a:r>
          </a:p>
        </p:txBody>
      </p:sp>
    </p:spTree>
    <p:extLst>
      <p:ext uri="{BB962C8B-B14F-4D97-AF65-F5344CB8AC3E}">
        <p14:creationId xmlns:p14="http://schemas.microsoft.com/office/powerpoint/2010/main" val="1317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Καθορισμός επιμήκους διαμέτρου των νεφρών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διαφορά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&gt;1,5 εκ.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θεωρείται διαγνωστική, αλλά ανευρίσκεται μόνο στο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περιπτώσεων.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υπερηχογράφημα νεφρών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ευαισθησία και ειδικότητα κοντά στο 95%.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δείκτη νεφρικής αντίστασης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φ.τ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0,6 ± 0,1): τιμές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&gt;0,80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υποδεικνύουν σοβαρή παρεγχυματική νόσο και αποτελούν κακό προγνωστικό δείκτη αποκατάστασης της νεφρικής βλάβης και διόρθωσης της ΑΥ μετά την επέμβαση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επαναγγείωσης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Αξονική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αγγειογραφία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εναλλακτικά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μαγνητική αγγειογραφία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νεφρικών αρτηριών με γαδολίνιο.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αρτηριογραφία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την εξέταση αναφοράς και μπορεί να συνδυαστεί με αγγειοπλαστική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stent.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νεφρικής εφεδρείας ροής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τη χορήγηση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παπαβερίνης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ντοπαμίνης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αναγνώριση των περιστατικών εκείνων στα οποία η αγγειοπλαστική μπορεί να είναι περισσότερο αποτελεσματική.    </a:t>
            </a:r>
          </a:p>
        </p:txBody>
      </p:sp>
    </p:spTree>
    <p:extLst>
      <p:ext uri="{BB962C8B-B14F-4D97-AF65-F5344CB8AC3E}">
        <p14:creationId xmlns:p14="http://schemas.microsoft.com/office/powerpoint/2010/main" val="55065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περίπτωση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ινομυώδους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ΑΥ μπορεί να ελεγχθεί με χορήγηση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μπορεί να προστεθεί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ανταγωνιστής ασβεστίου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αγγειοπλαστική με μπαλόνι ενδείκνυται σε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και ανθεκτική υπέρταση σε νεαρούς ασθενείς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εξελίσσονται οι βλάβες με απώλεια της νεφρικής λειτουργίας και μάζας.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την αγγειοπλαστική επιτυγχάνεται έλεγχος της ΑΠ σε ποσοστό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22-60%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βελτίωση της ΑΠ σε ποσοστό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22-70%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επαναστένωση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παρατηρείται στο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περίπτωση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αιτιολογίας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ενδείξεις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επαναγγείωσης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καθορίζονται από τη συνεκτίμηση 3 παραγόντων: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 νεφρική λειτουργία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απώλεια νεφρικής μάζας,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αζωθαιμία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μετά από χρήση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/ΑΥΑ, εξέλιξη στένωσης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ΑΥ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ανθεκτική στη θεραπεία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καρδιακά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συμβάματα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συμφορητική καρδιακή ανεπάρκεια, κεραυνοβόλο πνευμονικό οίδημα  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2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40" y="365126"/>
            <a:ext cx="11920120" cy="8445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Astral Trial: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versus Medical Therapy for Renal-Artery Stenosis 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(n=806, 5-year follow-up)</a:t>
            </a:r>
            <a:endParaRPr lang="el-GR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448318" y="6391921"/>
            <a:ext cx="58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Wheatley K, et al.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2009;361:1953-62.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B61E1E-D3B8-BEEE-753D-931A844F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0" y="1748901"/>
            <a:ext cx="6362700" cy="39384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D3C810B-63FC-0BEE-3EAA-7FDED60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08" y="1314495"/>
            <a:ext cx="5380052" cy="52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365126"/>
            <a:ext cx="11250965" cy="8445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Trial: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Stenting and Medical Therapy for Atherosclerotic Renal-Artery Stenosis 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(n=947)</a:t>
            </a:r>
            <a:endParaRPr lang="el-GR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6915149" y="6353175"/>
            <a:ext cx="480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 CJ, et al.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2014;370:13-22.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E5A45A8-FEA1-D82F-4BAE-32AB16D3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660124"/>
            <a:ext cx="4949207" cy="35865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F8631F-3A00-5C52-F2D8-E5667C34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1660124"/>
            <a:ext cx="6098959" cy="3586579"/>
          </a:xfrm>
          <a:prstGeom prst="rect">
            <a:avLst/>
          </a:prstGeom>
        </p:spPr>
      </p:pic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927647B-230E-30F6-EDE3-9B7159C7D411}"/>
              </a:ext>
            </a:extLst>
          </p:cNvPr>
          <p:cNvCxnSpPr/>
          <p:nvPr/>
        </p:nvCxnSpPr>
        <p:spPr>
          <a:xfrm>
            <a:off x="2183907" y="2086252"/>
            <a:ext cx="43056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AAAAFF0-2981-24E2-CCB6-B11AA26169E4}"/>
              </a:ext>
            </a:extLst>
          </p:cNvPr>
          <p:cNvCxnSpPr>
            <a:cxnSpLocks/>
          </p:cNvCxnSpPr>
          <p:nvPr/>
        </p:nvCxnSpPr>
        <p:spPr>
          <a:xfrm>
            <a:off x="603681" y="2276475"/>
            <a:ext cx="21966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59B7C50B-2DCC-A1B5-2260-8EF0BD93E202}"/>
              </a:ext>
            </a:extLst>
          </p:cNvPr>
          <p:cNvCxnSpPr/>
          <p:nvPr/>
        </p:nvCxnSpPr>
        <p:spPr>
          <a:xfrm>
            <a:off x="6334125" y="2276475"/>
            <a:ext cx="1554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1C44D1AA-2685-8AEC-2C54-99A7CEB3B792}"/>
              </a:ext>
            </a:extLst>
          </p:cNvPr>
          <p:cNvCxnSpPr>
            <a:cxnSpLocks/>
          </p:cNvCxnSpPr>
          <p:nvPr/>
        </p:nvCxnSpPr>
        <p:spPr>
          <a:xfrm>
            <a:off x="603681" y="2476500"/>
            <a:ext cx="1501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E7C9A55-EFA4-4A57-38BB-EFA609C98B11}"/>
              </a:ext>
            </a:extLst>
          </p:cNvPr>
          <p:cNvCxnSpPr/>
          <p:nvPr/>
        </p:nvCxnSpPr>
        <p:spPr>
          <a:xfrm>
            <a:off x="914400" y="3810000"/>
            <a:ext cx="26055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D6986F46-459C-20BF-E1DD-DEA06E3791B9}"/>
              </a:ext>
            </a:extLst>
          </p:cNvPr>
          <p:cNvCxnSpPr>
            <a:cxnSpLocks/>
          </p:cNvCxnSpPr>
          <p:nvPr/>
        </p:nvCxnSpPr>
        <p:spPr>
          <a:xfrm>
            <a:off x="603681" y="4000500"/>
            <a:ext cx="36635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27AD13DA-8CAB-E159-4370-22EC2E497C8B}"/>
              </a:ext>
            </a:extLst>
          </p:cNvPr>
          <p:cNvCxnSpPr>
            <a:cxnSpLocks/>
          </p:cNvCxnSpPr>
          <p:nvPr/>
        </p:nvCxnSpPr>
        <p:spPr>
          <a:xfrm flipV="1">
            <a:off x="3286125" y="4980373"/>
            <a:ext cx="3203452" cy="10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758C69B1-8E7C-ED2C-7E6A-378ECA7D6D84}"/>
              </a:ext>
            </a:extLst>
          </p:cNvPr>
          <p:cNvCxnSpPr>
            <a:cxnSpLocks/>
          </p:cNvCxnSpPr>
          <p:nvPr/>
        </p:nvCxnSpPr>
        <p:spPr>
          <a:xfrm>
            <a:off x="603681" y="5170596"/>
            <a:ext cx="28497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1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επεμβατική αντιμετώπιση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στένωσης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νεφρικών αρτηριών δεν πρέπει να γίνεται εάν 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λειτουργία είναι σταθερή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διάρκεια 6-12 μηνών παρακολούθησης και εάν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 ελέγχεται φαρμακευτικά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αγωγή μπορεί να περιλαμβάνει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οποίοι αντενδείκνυνται σε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στένωση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μονήρη νεφρό.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Απαιτείται προσοχή με τη χρήση όλων των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αντιυπερτασικών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φαρμάκων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ιδίως επί μεγάλου βαθμού στενώσεων, για να μην επηρεασθεί σημαντικά η πίεση διήθησης και κατά συνέπεια η νεφρική λειτουργία.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αντιμετώπιση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συνιστάται σε: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συνυπάρχουσα νόσο στις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αορτολαγόνιες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αρτηρίες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πολύ σοβαρές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στομιακές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στενώσεις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πλήρη απόφραξη της νεφρικής αρτηρίας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αποτυχία αγγειοπλαστικής  </a:t>
            </a:r>
          </a:p>
        </p:txBody>
      </p:sp>
    </p:spTree>
    <p:extLst>
      <p:ext uri="{BB962C8B-B14F-4D97-AF65-F5344CB8AC3E}">
        <p14:creationId xmlns:p14="http://schemas.microsoft.com/office/powerpoint/2010/main" val="368915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25CCF949-1AF3-4814-A73F-9C95F2376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814843"/>
              </p:ext>
            </p:extLst>
          </p:nvPr>
        </p:nvGraphicFramePr>
        <p:xfrm>
          <a:off x="1104899" y="692458"/>
          <a:ext cx="4505322" cy="386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322">
                  <a:extLst>
                    <a:ext uri="{9D8B030D-6E8A-4147-A177-3AD203B41FA5}">
                      <a16:colId xmlns:a16="http://schemas.microsoft.com/office/drawing/2014/main" val="1471425620"/>
                    </a:ext>
                  </a:extLst>
                </a:gridCol>
              </a:tblGrid>
              <a:tr h="896645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Ενδείξεις επεμβατικής αντιμετώπισης της στένωσης της νεφρικής αρτηρίας σύμφωνα με τις ευρωπαϊκές κατευθυντήριες οδηγίες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90046"/>
                  </a:ext>
                </a:extLst>
              </a:tr>
              <a:tr h="1338708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υπέρτασης με ή χωρίς επιδείνωση νεφρικής λειτουργίας που σχετίζεται με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ινομυώδη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δυσπλασία, έχουν ένδειξη για αγγειοπλαστική με μπαλόνι και χρήση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bailout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καταστάσεις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ΙΙa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97138"/>
                  </a:ext>
                </a:extLst>
              </a:tr>
              <a:tr h="1631628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ανεξήγητα επαναλαμβανόμενα επεισόδια οξέος πνευμονικού οιδήματος ή συμφορητικής καρδιακής ανεπάρκειας έχουν ένδειξη για αγγειοπλαστική με μπαλόνι με ή χωρίς τοποθέτηση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IIb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03324"/>
                  </a:ext>
                </a:extLst>
              </a:tr>
            </a:tbl>
          </a:graphicData>
        </a:graphic>
      </p:graphicFrame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D4B187E8-C370-0941-A20E-7D7BA9DD7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0210"/>
              </p:ext>
            </p:extLst>
          </p:nvPr>
        </p:nvGraphicFramePr>
        <p:xfrm>
          <a:off x="6581780" y="692457"/>
          <a:ext cx="4505321" cy="5264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321">
                  <a:extLst>
                    <a:ext uri="{9D8B030D-6E8A-4147-A177-3AD203B41FA5}">
                      <a16:colId xmlns:a16="http://schemas.microsoft.com/office/drawing/2014/main" val="4041926314"/>
                    </a:ext>
                  </a:extLst>
                </a:gridCol>
              </a:tblGrid>
              <a:tr h="905524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Ενδείξεις επεμβατικής αντιμετώπισης της στένωσης της νεφρικής αρτηρίας σύμφωνα με τις αμερικανικές κατευθυντήριες οδηγίες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70181"/>
                  </a:ext>
                </a:extLst>
              </a:tr>
              <a:tr h="797047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Αμφοτερόπλευρη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στένωση νεφρικών αρτηριών ή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αιμοδυναμικά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σημαντική στένωση στον μοναδικό βιώσιμο νεφρό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IIb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56012"/>
                  </a:ext>
                </a:extLst>
              </a:tr>
              <a:tr h="1033209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Ανθεκτική υπέρταση, κακοήθης υπέρταση, υπέρταση με συνοδό ρικνό νεφρό  ανεξήγητης αιτιολογίας, υπέρταση που δεν ανταποκρίνεται στη φαρμακευτική αγωγή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67151"/>
                  </a:ext>
                </a:extLst>
              </a:tr>
              <a:tr h="797047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Εξελισσόμενη χρόνια νεφρική νόσος με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ετερόπλευρη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νεφρική στένωση ή νεφρική στένωση σε έναν λειτουργικό νεφρό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80925"/>
                  </a:ext>
                </a:extLst>
              </a:tr>
              <a:tr h="1033209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ανεξήγητα επαναλαμβανόμενα επεισόδια οξέος πνευμονικού οιδήματος ή συμφορητικής καρδιακής ανεπάρκειας (I,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477"/>
                  </a:ext>
                </a:extLst>
              </a:tr>
              <a:tr h="560885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ασταθή στηθάγχη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97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9CBA46-FAD3-0950-DE16-8C3A66305B2E}"/>
              </a:ext>
            </a:extLst>
          </p:cNvPr>
          <p:cNvSpPr txBox="1"/>
          <p:nvPr/>
        </p:nvSpPr>
        <p:spPr>
          <a:xfrm flipH="1">
            <a:off x="981075" y="4791075"/>
            <a:ext cx="462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Aboyans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J 2018;39:763-816.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05B8D-832B-4D55-EDC2-C8CF32597DB8}"/>
              </a:ext>
            </a:extLst>
          </p:cNvPr>
          <p:cNvSpPr txBox="1"/>
          <p:nvPr/>
        </p:nvSpPr>
        <p:spPr>
          <a:xfrm>
            <a:off x="6505575" y="6165543"/>
            <a:ext cx="465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Anderson JL, et al. Circulation 2013;127:1425-43.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9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E6D49-EA7E-A152-5DEE-F844E4BB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νεφρικής αρτηρίας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E1918B-7D56-CFBE-9A80-083CDA98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19225"/>
            <a:ext cx="7848600" cy="401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53791-E7CF-9FF9-763F-A968CA6DD028}"/>
              </a:ext>
            </a:extLst>
          </p:cNvPr>
          <p:cNvSpPr txBox="1"/>
          <p:nvPr/>
        </p:nvSpPr>
        <p:spPr>
          <a:xfrm>
            <a:off x="1171575" y="5610225"/>
            <a:ext cx="9820275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Απεικόνιση δεξιάς νεφρικής αρτηρίας πριν και μετά τη διενέργεια αγγειοπλαστικής και τοποθέτησης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E00F5-C70B-2B56-12C0-D0FDB2ECB7D4}"/>
              </a:ext>
            </a:extLst>
          </p:cNvPr>
          <p:cNvSpPr txBox="1"/>
          <p:nvPr/>
        </p:nvSpPr>
        <p:spPr>
          <a:xfrm>
            <a:off x="5762625" y="6286500"/>
            <a:ext cx="549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Σιάφη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Ε. και συν. Αρτηριακή Υπέρταση 2023;32:78-83</a:t>
            </a:r>
          </a:p>
        </p:txBody>
      </p:sp>
    </p:spTree>
    <p:extLst>
      <p:ext uri="{BB962C8B-B14F-4D97-AF65-F5344CB8AC3E}">
        <p14:creationId xmlns:p14="http://schemas.microsoft.com/office/powerpoint/2010/main" val="152529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9D9C66-A64B-7AAC-23C9-93A5CC4D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49" y="1438275"/>
            <a:ext cx="3295650" cy="40052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3DDEA6-CBBD-2870-E64E-61A9F04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3" y="390524"/>
            <a:ext cx="3295651" cy="6248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5ECDC-3D80-1D08-DF73-C7A3E7315EC2}"/>
              </a:ext>
            </a:extLst>
          </p:cNvPr>
          <p:cNvSpPr txBox="1"/>
          <p:nvPr/>
        </p:nvSpPr>
        <p:spPr>
          <a:xfrm flipH="1">
            <a:off x="9115422" y="6134101"/>
            <a:ext cx="30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E4ED812-3B8A-B883-A418-D2CEF64AE31D}"/>
              </a:ext>
            </a:extLst>
          </p:cNvPr>
          <p:cNvSpPr/>
          <p:nvPr/>
        </p:nvSpPr>
        <p:spPr>
          <a:xfrm>
            <a:off x="257176" y="1895475"/>
            <a:ext cx="1733550" cy="100965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Fibromuscular dysplasia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9D9AE8E-75D9-2FB9-6611-D726E364F135}"/>
              </a:ext>
            </a:extLst>
          </p:cNvPr>
          <p:cNvSpPr/>
          <p:nvPr/>
        </p:nvSpPr>
        <p:spPr>
          <a:xfrm>
            <a:off x="9553576" y="723900"/>
            <a:ext cx="1981200" cy="117157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Atherosclerotic renal-artery stenosis</a:t>
            </a:r>
          </a:p>
        </p:txBody>
      </p:sp>
    </p:spTree>
    <p:extLst>
      <p:ext uri="{BB962C8B-B14F-4D97-AF65-F5344CB8AC3E}">
        <p14:creationId xmlns:p14="http://schemas.microsoft.com/office/powerpoint/2010/main" val="3654782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256DE67E-42B5-42C2-9CED-0705823F67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90974" y="1495426"/>
            <a:ext cx="4257676" cy="455295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4133849" y="6334125"/>
            <a:ext cx="425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Savard S, et al.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2012;126:3062-9.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D0F47-1843-4F3D-8211-ABBE2E77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9363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Πότε υποπτευόμαστε την ύπαρξη δευτεροπαθούς υπέρτασης;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E79485-0F7B-49F8-979B-50F6075C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5388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Νέοι ασθενείς (&lt;40 ετών) με ΑΥ σταδίου 2 ή εμφάνιση ΑΥ οποιουδήποτε σταδίου στην παιδική ηλικία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Ξαφνική επιδείνωση της προηγούμενα ρυθμισμένης ΑΥ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υπέρταση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ΑΥ (στάδιο 3)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υπερεπείγον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οξύ υπερτασικό επεισόδιο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emergency)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εκτεταμένων βλαβών οργάνων στόχων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Κλινικά ή βιοχημικά ευρήματα που υποδηλώνουν νεφρική ή ενδοκρινική πάθηση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Κλινικά ευρήματα αποφρακτικής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που υποδηλώνουν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οικογενειακό ιστορικό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88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6C8AB9A-B524-E9D4-9B72-0DCB74666DF5}"/>
              </a:ext>
            </a:extLst>
          </p:cNvPr>
          <p:cNvSpPr/>
          <p:nvPr/>
        </p:nvSpPr>
        <p:spPr>
          <a:xfrm>
            <a:off x="838200" y="3114675"/>
            <a:ext cx="10515600" cy="5715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574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1"/>
            <a:ext cx="10515600" cy="4856454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αίτια αυτά περιλαμβάνουν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περίσσεια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διάγνωσή τους κατευθύνεται από τη συνοδό ανεύρεση αδενώματος ή υπερπλασίας των επινεφριδίων.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Αρκετά συχνά προκύπτει θέμα ασφαλούς αποκλεισμού αυτών των παθήσεων μετά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τυχαία ανεύρεση μη λειτουργικών αδενωμάτων των επινεφριδίων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(1-2% του γενικού πληθυσμού) σε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κοιλίας που πραγματοποιούνται για διάφορους λόγους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incidentalomas)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Διάκριση αυτών των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τυχαιωμάτων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τα λειτουργικά αδενώματα μπορεί να επιτευχθεί μέσω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(απουσία λίπους στα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ενώ η πρόσληψη του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ραδιοϊσοτόπου χοληστερόλης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NP-59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απομακρύνει από την περίπτωση κακοήθειας. </a:t>
            </a:r>
          </a:p>
        </p:txBody>
      </p:sp>
    </p:spTree>
    <p:extLst>
      <p:ext uri="{BB962C8B-B14F-4D97-AF65-F5344CB8AC3E}">
        <p14:creationId xmlns:p14="http://schemas.microsoft.com/office/powerpoint/2010/main" val="3256218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1"/>
            <a:ext cx="10515600" cy="3505200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 διαταραχών στις οποίες η παραγωγή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απρόσφορα αυξημένη, σχετικά αυτόνομη και μη επιδεκτική καταστολής.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υπερτασικών ασθενών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έως το 20%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ασθενείς με ανθεκτική υπέρταση.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Ενδεχομένως 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να φτάνει μέχρι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15-20% σε ειδικές κατηγορίες ασθενών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οι πάσχοντες από σακχαρώδη διαβήτη τύπου 2, τα άτομα με ανθεκτική υπέρταση και τα άτομα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άπνοια.</a:t>
            </a:r>
          </a:p>
        </p:txBody>
      </p:sp>
    </p:spTree>
    <p:extLst>
      <p:ext uri="{BB962C8B-B14F-4D97-AF65-F5344CB8AC3E}">
        <p14:creationId xmlns:p14="http://schemas.microsoft.com/office/powerpoint/2010/main" val="1129209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599"/>
            <a:ext cx="10515600" cy="335280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υπερπλασία επινεφριδίων             60%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Αλδοστερονοπαράγωγο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αδένωμα              35%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υπερπλασία επινεφριδίων             2%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Νεοπλάσματα του φλοιού των επινεφριδίων             &lt;1%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ECD13B6-666F-60A5-F19A-BEA8D7504F6A}"/>
              </a:ext>
            </a:extLst>
          </p:cNvPr>
          <p:cNvSpPr/>
          <p:nvPr/>
        </p:nvSpPr>
        <p:spPr>
          <a:xfrm flipV="1">
            <a:off x="7277100" y="1914524"/>
            <a:ext cx="762000" cy="219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4F0AB6F4-B9E6-C8A9-9447-77BD8128DF53}"/>
              </a:ext>
            </a:extLst>
          </p:cNvPr>
          <p:cNvSpPr/>
          <p:nvPr/>
        </p:nvSpPr>
        <p:spPr>
          <a:xfrm>
            <a:off x="5934075" y="2560315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3E2D896-78DD-7165-9E5B-4331126F7993}"/>
              </a:ext>
            </a:extLst>
          </p:cNvPr>
          <p:cNvSpPr/>
          <p:nvPr/>
        </p:nvSpPr>
        <p:spPr>
          <a:xfrm flipV="1">
            <a:off x="6696075" y="3255640"/>
            <a:ext cx="762000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C0D779A-810A-887E-CC3A-32292B22D34C}"/>
              </a:ext>
            </a:extLst>
          </p:cNvPr>
          <p:cNvSpPr/>
          <p:nvPr/>
        </p:nvSpPr>
        <p:spPr>
          <a:xfrm flipV="1">
            <a:off x="7200900" y="3941437"/>
            <a:ext cx="762001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08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97"/>
            <a:ext cx="10515600" cy="68358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614201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υπερέκκριση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φλοιό των επινεφριδίων οδηγεί σε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επαναρρόφηση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νατρίου από τον άπω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νεφρώνα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αποτέλεσμα να προκαλεί ΑΥ μέσω της καταστολής του ΣΡΑΑ.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απώλεια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 ούρα σε ανταλλαγή με το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οδηγεί σε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μεταβολική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αλκάλωση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παρουσιάζει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στους 5 ασθενείς με πρωτοπαθή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λιγότεροι από τους μισούς ασθενείς με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αλδοστερόνωμα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(αδένωμα που παράγει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περίσσεια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ασκεί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άμεση βλαπτική δράση στο μυοκάρδιο, στα αγγεία και στους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νεφρούς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οδηγώντας σε φλεγμονή και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έχει και δυσμενείς μεταβολικές επιπτώσεις με μηχανισμούς ανεξάρτητους από την ΑΠ.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συνέπεια,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επίπτωση καρδιαγγειακών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επιπλοκών είναι υψηλότερη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ασθενείς με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συγκριτικά με τους ασθενείς με ιδιοπαθή ΑΥ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ανεξαρτήτως τιμών ΑΠ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πρωτοπαθή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έχουν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επίπτωση αποφρακτικής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βελτιώνεται με την θεραπεία του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92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2E2606-3FA4-A785-E329-06B45E74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71450"/>
            <a:ext cx="8039100" cy="625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B16FA-FFC4-19E3-015B-9B358661C894}"/>
              </a:ext>
            </a:extLst>
          </p:cNvPr>
          <p:cNvSpPr txBox="1"/>
          <p:nvPr/>
        </p:nvSpPr>
        <p:spPr>
          <a:xfrm>
            <a:off x="5105400" y="6429375"/>
            <a:ext cx="501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 GP. J Am Coll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2019;74:2799-2811.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13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 ασθενών στις οποίες συνιστάται έλεγχος για πρωτοπαθή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599"/>
            <a:ext cx="10515600" cy="4391026"/>
          </a:xfr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εμμένουσα υψηλή ΑΠ (≥150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ή/και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mmHg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ΑΥ που δεν ρυθμίζεται παρά τη λήψη 3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φαρμάκων, συμπεριλαμβανομένου διουρητικού (ΑΠ &gt;140/90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ρυθμιζόμενη με τουλάχιστον 4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φάρμακα (ΑΠ &lt;140/90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Συνδυασμός ΑΥ με αυτόματη ή προκαλούμενη από διουρητικά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και παρουσία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επινεφριδίων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Συνδυασμός ΑΥ και αποφρακτικής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και οικογενειακό ιστορικό ΑΥ πρώιμης έναρξης ή ΑΕΕ σε ηλικία &lt;40 ετών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Πρώτου βαθμού συγγενείς ασθενών με πρωτοπαθή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2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8D7720-238F-D46D-AF79-8CE0E484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5724"/>
            <a:ext cx="7239000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3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3"/>
            <a:ext cx="10515600" cy="93215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Δοκιμασίες επιβεβαίωσης πρωτοπαθούς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3442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φόρτισης με φυσιολογικό ορό: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NaCl 0.9%: 500 mL/1h 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 &gt;5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4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καταστολής με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φθοριοκορτιζόνη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 x 4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4 ημέρες 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 &gt;5 ng/dL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4 ημέρες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καταστολής με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καπτοπρίλη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25-50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εφόσον βρίσκεται καθιστός για 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&gt;30 ng/dL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φόρτισης με από του στόματος νάτριο: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 NaCl/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3 ημέρες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[Na]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ούρων 24ώρου &gt;200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mEq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[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ALD]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ούρων 24ώρου &gt;12 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3</a:t>
            </a:r>
            <a:r>
              <a:rPr lang="el-GR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ημέρα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08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749C366-2CF5-D06B-07D2-D2983AEC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890712"/>
            <a:ext cx="3581398" cy="30765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1AF7C1-7929-37BF-4C36-999065B1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670" y="1890712"/>
            <a:ext cx="3581027" cy="307657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12FE5BF-FD6E-0791-983D-2D3F3AEF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9" y="1890712"/>
            <a:ext cx="3581385" cy="3076575"/>
          </a:xfrm>
          <a:prstGeom prst="rect">
            <a:avLst/>
          </a:prstGeom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99CE4583-31C3-F797-47EC-68FB6365F6CE}"/>
              </a:ext>
            </a:extLst>
          </p:cNvPr>
          <p:cNvCxnSpPr>
            <a:cxnSpLocks/>
          </p:cNvCxnSpPr>
          <p:nvPr/>
        </p:nvCxnSpPr>
        <p:spPr>
          <a:xfrm flipV="1">
            <a:off x="2438400" y="3619500"/>
            <a:ext cx="228600" cy="390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45C5949-BA63-788A-D0DB-2A0107CB5DFA}"/>
              </a:ext>
            </a:extLst>
          </p:cNvPr>
          <p:cNvCxnSpPr>
            <a:cxnSpLocks/>
          </p:cNvCxnSpPr>
          <p:nvPr/>
        </p:nvCxnSpPr>
        <p:spPr>
          <a:xfrm flipV="1">
            <a:off x="6305550" y="3619500"/>
            <a:ext cx="247650" cy="390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1B680491-D20C-EE63-4EA6-DD90E8153019}"/>
              </a:ext>
            </a:extLst>
          </p:cNvPr>
          <p:cNvCxnSpPr>
            <a:cxnSpLocks/>
          </p:cNvCxnSpPr>
          <p:nvPr/>
        </p:nvCxnSpPr>
        <p:spPr>
          <a:xfrm flipV="1">
            <a:off x="10333608" y="3941685"/>
            <a:ext cx="292963" cy="3906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99C436-323B-BB8B-CDDE-7160C23CE23C}"/>
              </a:ext>
            </a:extLst>
          </p:cNvPr>
          <p:cNvSpPr txBox="1"/>
          <p:nvPr/>
        </p:nvSpPr>
        <p:spPr>
          <a:xfrm flipH="1">
            <a:off x="276224" y="516374"/>
            <a:ext cx="1163954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Αδένωμα επινεφριδίων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BBB08-D132-38B5-539D-E43DCA86B056}"/>
              </a:ext>
            </a:extLst>
          </p:cNvPr>
          <p:cNvSpPr txBox="1"/>
          <p:nvPr/>
        </p:nvSpPr>
        <p:spPr>
          <a:xfrm flipH="1">
            <a:off x="276224" y="5048965"/>
            <a:ext cx="353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Λήψη χωρίς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σκιαγραφικού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4F6B9D-C400-3630-A377-AB65E9245079}"/>
              </a:ext>
            </a:extLst>
          </p:cNvPr>
          <p:cNvSpPr txBox="1"/>
          <p:nvPr/>
        </p:nvSpPr>
        <p:spPr>
          <a:xfrm flipH="1">
            <a:off x="4352922" y="5048965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μετά από την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του σκιαγραφικού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AA7890-4505-7BFE-E1D1-9F2216CF6B30}"/>
              </a:ext>
            </a:extLst>
          </p:cNvPr>
          <p:cNvSpPr txBox="1"/>
          <p:nvPr/>
        </p:nvSpPr>
        <p:spPr>
          <a:xfrm>
            <a:off x="8381996" y="5048965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την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του σκιαγραφικού (φάση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washout)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89975F-0449-5472-4397-62964C4A24EC}"/>
              </a:ext>
            </a:extLst>
          </p:cNvPr>
          <p:cNvSpPr txBox="1"/>
          <p:nvPr/>
        </p:nvSpPr>
        <p:spPr>
          <a:xfrm>
            <a:off x="7182035" y="6241002"/>
            <a:ext cx="473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2007;14:587-99.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06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D25651-9A3F-7FB6-3029-63E6BE85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495300"/>
            <a:ext cx="4133850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D534-9E1D-BE7F-9DF1-C1580A9FE8AC}"/>
              </a:ext>
            </a:extLst>
          </p:cNvPr>
          <p:cNvSpPr txBox="1"/>
          <p:nvPr/>
        </p:nvSpPr>
        <p:spPr>
          <a:xfrm flipH="1">
            <a:off x="3019424" y="6429374"/>
            <a:ext cx="656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TA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Reincke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Endocrinol 2018;179:R19-R29.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0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προσδιορισμός του λόγου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πρέπει να γίνεται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φυσιολογικά επίπεδα καλίου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διότι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καταστέλλει την έκκριση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Ψευδώς θετικά αποτελέσματα μπορεί να παρατηρηθούν κατά την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ωχρινική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φάση του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εμμηνορρυσιακού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κύκλου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γυναίκες υπό αντισυλληπτικά δισκία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στις περιπτώσεις που για την μέτρηση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χρησιμοποιείται η συγκέντρωση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όχι η δραστικότητα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χρόνια νεφρική νόσος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προχωρημένη ηλικία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σχετίζονται με ψευδώς θετικά αποτελέσματα λόγω ελαττωμένης παραγωγής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58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προκαλούν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ελάττωση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Διουρητικά (συμπεριλαμβανομένης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σπειρονολακτόνης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Διυδροπυριδίνες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μετατρεπτικού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ενζύμου/ανταγωνιστές υποδοχέα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προκαλούν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αδρενεργικοί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μεθυλντόπα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Κλονιδίνη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ΜΣΑΦ</a:t>
            </a:r>
          </a:p>
        </p:txBody>
      </p:sp>
    </p:spTree>
    <p:extLst>
      <p:ext uri="{BB962C8B-B14F-4D97-AF65-F5344CB8AC3E}">
        <p14:creationId xmlns:p14="http://schemas.microsoft.com/office/powerpoint/2010/main" val="3813341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αξιόπιστο προσδιορισμό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συνιστάται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διακοπή επί 4 εβδομάδες των διουρητικών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τουλάχιστον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εβδομάδων των υπολοίπων φαρμάκων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 διακοπή συνιστάται αντικατάσταση με φάρμακα που δεν επιδρούν στις μετρήσεις, όπως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βεραπαμίλη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βραδείας αποδέσμευσης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οι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αναστολείς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(π.χ.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δοξαζοσίνη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όπου η διακοπή των παρεμβαλλόμενων φαρμάκων δεν είναι εφικτή,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κλινικός ιατρός πρέπει να λαμβάνει υπόψιν του τις επιδράσεις τους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την ερμηνεία των αποτελεσμάτων.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457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6A9717-E0FE-384A-D1E4-F44429E3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790575"/>
            <a:ext cx="8439150" cy="5276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A0E21-E147-A69F-DDE3-A53BF1DEA3BA}"/>
              </a:ext>
            </a:extLst>
          </p:cNvPr>
          <p:cNvSpPr txBox="1"/>
          <p:nvPr/>
        </p:nvSpPr>
        <p:spPr>
          <a:xfrm flipH="1">
            <a:off x="5629274" y="6248400"/>
            <a:ext cx="468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 GP. J Am Coll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2019;74:2799-2811.</a:t>
            </a:r>
          </a:p>
        </p:txBody>
      </p:sp>
    </p:spTree>
    <p:extLst>
      <p:ext uri="{BB962C8B-B14F-4D97-AF65-F5344CB8AC3E}">
        <p14:creationId xmlns:p14="http://schemas.microsoft.com/office/powerpoint/2010/main" val="321586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καρδιαγγειακή νοσηρότητα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βελτιώνεται σημαντικά μετά τη θεραπεία του πρωτοπαθούς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γεγονός που καταδεικνύει τη σημασία της πρώιμης διάγνωσης και αντιμετώπισης.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λαπαροσκοπική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επινεφριδεκτομή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ασθενείς με αδένωμα ή υπερπλασία του ενός επινεφριδίου οδηγεί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ίαση της ΑΥ σε ποσοστό 50-60%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σε σημαντική βελτίωσή της στους υπόλοιπους ασθενείς.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που δεν είναι δυνατή ή επιθυμητή η χειρουργική θεραπεία συνιστάται φαρμακευτική αγωγή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ανταγωνιστές των υποδοχέων των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σπειρονολακτόνη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επλερενόνη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905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9" y="208625"/>
            <a:ext cx="11724442" cy="9153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79" y="1400174"/>
            <a:ext cx="5794159" cy="52492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Σπάνιοι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νευροενδοκρινικοί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όγκοι από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χρωμαφινικά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κύτταρα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αναπτύσσονται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μυελό των επινεφριδίων (80-85%)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(15-20%)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συχνά εκκρίνουν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κατεχολαμίνες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προέρχονται από το μυελό των επινεφριδίων ονομάζονται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όταν αναπτύσσονται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(παρασπονδυλικά γάγγλια της συμπαθητικής αλύσου, θώρακα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γαστρεντερικό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τοίχωμα ουροδόχου κύστης), ονομάζονται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επίπτωσή τους στο γενικό πληθυσμό είναι πολύ χαμηλή (1,5-1,6/1000 άτομα), ενώ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υπερτασικούς ασθενείς είναι 20 φορές υψηλότερη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(20-60/10.000 ασθενείς).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5805B4-C2B7-DA98-8955-0663C6AF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0326"/>
            <a:ext cx="5862221" cy="432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B828C-CC01-994E-1BBD-DF8CD2809F88}"/>
              </a:ext>
            </a:extLst>
          </p:cNvPr>
          <p:cNvSpPr txBox="1"/>
          <p:nvPr/>
        </p:nvSpPr>
        <p:spPr>
          <a:xfrm>
            <a:off x="7102136" y="5939160"/>
            <a:ext cx="4856084" cy="34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Calissendorff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et al. Cancers (Basel) 2022;14:917.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2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89664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εντοπίζεται στο ένα (και συχνότερα στο δεξιό) επινεφρίδιο και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5-25%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στα δύο επινεφρίδια.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σπάνιες περιπτώσεις, 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πολλαπλά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πιθανότητα κακοήθους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ανέρχεται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συνόλου των περιπτώσεων και είναι μεγαλύτερη (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περίπου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όταν η εντόπιση του νεοπλάσματος είναι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μπορεί να εμφανίζονται ως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μέρος ορισμένων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συνδρόμων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τα ΜΕΝ 2Α και 2Β, η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Hippel-Lindau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νευροϊνωμάτωση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Recklinghausen.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46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87889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διακρίνονται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βιοχημικούς φαινοτύπους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τον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αφορά όγκους που βρίσκονται στο μυελό των επινεφριδίων και συνήθως εκκρίνουν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ποικίλα ποσά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νορεπινεφρίνης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τον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νοραδρενεργικό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αφορά όγκους που εντοπίζονται είτε στο μυελό των επινεφριδίων είτε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εκκρίνουν κυρίως ή αποκλειστικά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μεταβολίτη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νορμετανεφρίνη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08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55340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τυπική κλινική εικόνα του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χαρακτηρίζεται από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 (35%)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μπορεί να συνοδεύεται από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κεφαλαλγία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εφίδρωση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αίσθημα παλμών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αιφνίδια υπεραιμία προσώπου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flushing)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είναι τόσο συχνή, όσο γενικά πιστεύεται. Αντιθέτως, αρκετά συχνή (περίπου 40%) κατά την κρίση του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ωχρότητα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 ίσου συχνά συμπτώματα είναι το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άγχος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νευρικότητα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(35-40%), καθώς και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ναυτία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έμετος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(10-50%).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συχνότητα των κρίσεων κυμαίνεται από πολλές κρίσεις την ίδια μέρα μέχρι μια κρίση κάθε λίγους μήνες, αλλά οι περισσότεροι ασθενείς παρουσιάζουν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τουλάχιστον μία κρίση την εβδομάδα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παροξυσμοί συνήθως διαρκούν λίγα λεπτά με πλήρη υποχώρησή τους στα μεσοδιαστήματα και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εκλύονται είτε αυτόματα είτε μετά από ερεθίσματα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όπως ούρηση, γενική αναισθησία ή λήψη φαρμάκων.</a:t>
            </a:r>
          </a:p>
        </p:txBody>
      </p:sp>
    </p:spTree>
    <p:extLst>
      <p:ext uri="{BB962C8B-B14F-4D97-AF65-F5344CB8AC3E}">
        <p14:creationId xmlns:p14="http://schemas.microsoft.com/office/powerpoint/2010/main" val="25512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A500AEB-DD92-0135-E2C1-8BDE67C6E442}"/>
              </a:ext>
            </a:extLst>
          </p:cNvPr>
          <p:cNvSpPr/>
          <p:nvPr/>
        </p:nvSpPr>
        <p:spPr>
          <a:xfrm>
            <a:off x="838200" y="1504950"/>
            <a:ext cx="10515600" cy="56197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52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54151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δρουν ως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εκλυτικοί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παράγοντες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κατεχολαμινεργικής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κρίσης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οι β-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 και τα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γλυκοκορτικοειδή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υπερτασικές αιχμές και η υποκείμενη υπερέκκριση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ενέχονται στην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επίπτωση οξέων καρδιαγγειακών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ΟΕΜ και ΑΕΕ.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10πλάσια επίπτωση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καρδιαγγειακών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πριν τη διάγνωση.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θνητότητα οφείλεται στη μεταστατική νόσο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5ετή επιβίωση 40-95%.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περισσότερες από τις μισές περιπτώσεις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υπέρταση που προκαλεί το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σταθερή και όχι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50-70%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μπορεί να εκδηλώνεται με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ορθοστατική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υπόταση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είναι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νορμοτασικοί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23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A6F69-BE1D-21B4-6B8E-DF367B3A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Ενδείξεις ελέγχου </a:t>
            </a: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φαιοπαραγαγγλιώματος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4B815A-9B0C-764F-D448-A061337C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46"/>
            <a:ext cx="10515600" cy="44458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που εγείρουν υπόνοια δευτεροπαθούς υπέρτασης ή/και παροξυντικά σημεία ή συμπτώματα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Παράδοξες μεταβολές της ΑΠ ως απάντηση σε φάρμακα, χειρουργική επέμβαση ή αναισθησία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επινεφριδίων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Συγγενείς ασθενών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μεταλλάξεων που έχουν γνωστή συσχέτιση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1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D16109-5079-2FEB-DC58-C9E0643E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47700"/>
            <a:ext cx="7629525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1D9AC-DF8F-4624-1B0B-DD8CE2342842}"/>
              </a:ext>
            </a:extLst>
          </p:cNvPr>
          <p:cNvSpPr txBox="1"/>
          <p:nvPr/>
        </p:nvSpPr>
        <p:spPr>
          <a:xfrm>
            <a:off x="4486275" y="6353175"/>
            <a:ext cx="542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Pappachan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JM,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 2018;20:3.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06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A6F69-BE1D-21B4-6B8E-DF367B3A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3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Επιλογή σπινθηρογραφήματος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τη μετάλλαξη ή την εντόπιση του όγκου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337DFE6-908E-170F-FE63-3DF57BBDB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6352"/>
              </p:ext>
            </p:extLst>
          </p:nvPr>
        </p:nvGraphicFramePr>
        <p:xfrm>
          <a:off x="838201" y="2247898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379">
                  <a:extLst>
                    <a:ext uri="{9D8B030D-6E8A-4147-A177-3AD203B41FA5}">
                      <a16:colId xmlns:a16="http://schemas.microsoft.com/office/drawing/2014/main" val="903330983"/>
                    </a:ext>
                  </a:extLst>
                </a:gridCol>
                <a:gridCol w="5330221">
                  <a:extLst>
                    <a:ext uri="{9D8B030D-6E8A-4147-A177-3AD203B41FA5}">
                      <a16:colId xmlns:a16="http://schemas.microsoft.com/office/drawing/2014/main" val="138957393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Λειτουργική απεικόνιση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Μεταλλάξεις – εντόπιση όγκου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77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Gallium-DOTATATE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SDH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όγκοι κεφαλής/τραχήλου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0289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F-FDOPA 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VHL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οδοί σηματοδότησης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κινασών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(RET, MEN2, NF1)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33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FDG 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Μεταστατικά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φαιοπαραγαγγλιώματα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16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D9AC-DF8F-4624-1B0B-DD8CE2342842}"/>
              </a:ext>
            </a:extLst>
          </p:cNvPr>
          <p:cNvSpPr txBox="1"/>
          <p:nvPr/>
        </p:nvSpPr>
        <p:spPr>
          <a:xfrm>
            <a:off x="3981449" y="5848350"/>
            <a:ext cx="535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Calissendorff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et al. Cancers (Basel) 2022;14(4):917.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970859-4AB0-68B3-FAC8-B05DFA1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271726"/>
            <a:ext cx="6486525" cy="4490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6B48F-EA8E-D08B-0964-E1A796A4351E}"/>
              </a:ext>
            </a:extLst>
          </p:cNvPr>
          <p:cNvSpPr txBox="1"/>
          <p:nvPr/>
        </p:nvSpPr>
        <p:spPr>
          <a:xfrm>
            <a:off x="1600199" y="417250"/>
            <a:ext cx="89630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Pheochromocytoma originating from the left adrenal gland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0455B85-17FD-0800-2806-8FA6C7B879B4}"/>
              </a:ext>
            </a:extLst>
          </p:cNvPr>
          <p:cNvSpPr/>
          <p:nvPr/>
        </p:nvSpPr>
        <p:spPr>
          <a:xfrm rot="8648920" flipH="1" flipV="1">
            <a:off x="6140348" y="3868225"/>
            <a:ext cx="525955" cy="321578"/>
          </a:xfrm>
          <a:prstGeom prst="rightArrow">
            <a:avLst>
              <a:gd name="adj1" fmla="val 3584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818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541510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 ή ούρων έχει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υψηλή ευαισθησία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(φυσιολογικά επίπεδα σε συμπτωματικό ασθενή αποκλείουν τη διάγνωση) αλλά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χαμηλή ειδικότητα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(επίπεδα &lt;2πλάσιο ΑΦΤ δεν αρκούν για τη διάγνωση).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έχουν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ηπίως αυξημένα επίπεδα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Πιθανά αίτια διέγερσης του συμπαθητικού: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ασθενείς σε ΜΕΘ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καρδιακή ανεπάρκεια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νεφρική ανεπάρκεια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υπογλυκαιμικά επεισόδια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ακατάλληλες συνθήκες αιμοληψίας</a:t>
            </a:r>
          </a:p>
        </p:txBody>
      </p:sp>
    </p:spTree>
    <p:extLst>
      <p:ext uri="{BB962C8B-B14F-4D97-AF65-F5344CB8AC3E}">
        <p14:creationId xmlns:p14="http://schemas.microsoft.com/office/powerpoint/2010/main" val="728937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625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κατανάλωση τροφών πλούσιων σε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βιογενείς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αμίνες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λήψη ορισμένων φαρμάκων, όπως τα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μπορούν να οδηγήσουν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ψευδώς αυξημένα επίπεδα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ούρων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Αντίθετα,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ελεύθερων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 δεν απαιτεί διατροφικούς περιορισμούς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εξαίρεση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3-μεθοξυτυραμίνη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επηρεάζεται από τη λήψη γεύματος.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της 3-μεθοξυτυραμίνης, που αποτελεί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μεταβολίτη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ντοπαμίνης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βρίσκεται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σε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εξωεπινεφριδιακούς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όγκους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μεταστατικά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7831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35388-F748-7752-114B-41CC0C41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φαιοπαραγαγγλιωμάτων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0A88D-1F8F-D38C-82BB-A52905E4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εξαίρεση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προεγχειρητική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προετοιμασία αρχικά με α-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δοξαζοσίνη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μέγιστη επιτρεπτή δόση τα 30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επί παρουσίας ταχυκαρδίας χορήγηση 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Συστηματική θεραπεία με ραδιενεργό ιώδιο-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MIBG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επιλεγεί ως θεραπεία πρώτης γραμμής σε ασθενείς με βραδέως εξελισσόμενες μεταστατικές εστίες που προσλαμβάνουν στο σπινθηρογράφημα με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I-MIBG.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Χημειοθεραπεία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συνδυασμό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κυκλοφωσφαμίδης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βινκριστίνης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δακαρβαζίνη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χορηγείται σε μεταστατικά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θεραπείες που έχουν μελετηθεί σε μικρές σειρές ασθενών είναι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μονοθεραπεία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τεμοζολομίδη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θεραπεία με 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τυροσινικής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κινάσης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σουνιτινίμπη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παζοπανίμπη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551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Σπάνια νόσος (ετήσια επίπτωση &lt;1/1.000.000 άτομα) που οφείλεται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αυτόνομη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αυτόνομη 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υποφυσιακό όγκο (νόσος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Cushing).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έκτοπη 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κάποιο νεόπλασμα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μικροκυτταρικό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καρκίνωμα ή καρκινοειδή νεοπλάσματα) 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αυτόνομη έκκριση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όγκο (αδένωμα ή καρκίνωμα φλοιού επινεφριδίων)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φορές συχνότερη στις γυναίκες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συγκριτικά με τους άνδρες και διαγιγνώσκεται συνήθως μεταξύ 2</a:t>
            </a:r>
            <a:r>
              <a:rPr lang="el-G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5</a:t>
            </a:r>
            <a:r>
              <a:rPr lang="el-G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δεκαετίας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3141441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Αρτηριακή υπέρταση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παρατηρείται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75-80%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Παθοφυσιολογικοί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μηχανισμοί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αυξημένη ευαισθησία των αγγείων στις ενδογενείς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αγγειοσυσπαστικές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ουσίες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ΙΙ)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αυξημένη καρδιακή παροχή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ενεργοποίηση του συστήματος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αυξημένης ηπατικής παραγωγής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αγγειοτασινογόνου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της διέγερσης του υποδοχέα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εξαιτίας του κορεσμού του ενζύμου που αδρανοποιεί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κορτιζόνη. </a:t>
            </a:r>
          </a:p>
        </p:txBody>
      </p:sp>
    </p:spTree>
    <p:extLst>
      <p:ext uri="{BB962C8B-B14F-4D97-AF65-F5344CB8AC3E}">
        <p14:creationId xmlns:p14="http://schemas.microsoft.com/office/powerpoint/2010/main" val="37552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 οριζόμενη ως μείωση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&lt;60 mL/min/1.73 m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επίμονη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πρωτεϊνουρία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&gt;300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mg/24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ωρο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αποτελεί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πιο συνήθη αιτία δευτεροπαθούς 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υπεύθυνη για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περιπτώσεων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προκαλεί νεφρική βλάβη, η οποία με τη σειρά της επιδεινώνει την υπέρταση δημιουργώντας έναν φαύλο κύκλο.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Υπάρχει ένα ευρύ φάσμα νεφρικών παθήσεων που σχετίζεται με αυξημένη ΑΠ, από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 χωρίς νεφρική ανεπάρκεια και τις οξείες αναστρέψιμες βλάβες μέχρι την πλήρη έλλειψη νεφρικού ιστού.   </a:t>
            </a:r>
          </a:p>
        </p:txBody>
      </p:sp>
    </p:spTree>
    <p:extLst>
      <p:ext uri="{BB962C8B-B14F-4D97-AF65-F5344CB8AC3E}">
        <p14:creationId xmlns:p14="http://schemas.microsoft.com/office/powerpoint/2010/main" val="1479491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Κλινική εικόνα: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Πληθωρικό προσωπείο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Βουβάλειος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ύβος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Παχυσαρκία με κεντρική κατανομή λίπους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Κεντρομελική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αδυναμία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Ερυθροϊώδεις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ραβδώσεις πλάτους τουλάχιστον 1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Εύκολος μωλωπισμός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Λέπτυνση δέρματος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Πτωχή επούλωση πληγών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5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2742B-50D3-C56F-769D-5A5CE95E25DF}"/>
              </a:ext>
            </a:extLst>
          </p:cNvPr>
          <p:cNvSpPr txBox="1"/>
          <p:nvPr/>
        </p:nvSpPr>
        <p:spPr>
          <a:xfrm>
            <a:off x="9620250" y="6315075"/>
            <a:ext cx="160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UpToDate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7C95F-EBD9-AEFC-F509-632C5FECB1FF}"/>
              </a:ext>
            </a:extLst>
          </p:cNvPr>
          <p:cNvSpPr txBox="1"/>
          <p:nvPr/>
        </p:nvSpPr>
        <p:spPr>
          <a:xfrm flipH="1">
            <a:off x="852256" y="204371"/>
            <a:ext cx="1046677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of Cushing's syndrome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99D513F-F71A-7CBF-7684-80DAE7E9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923924"/>
            <a:ext cx="5553076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8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2742B-50D3-C56F-769D-5A5CE95E25DF}"/>
              </a:ext>
            </a:extLst>
          </p:cNvPr>
          <p:cNvSpPr txBox="1"/>
          <p:nvPr/>
        </p:nvSpPr>
        <p:spPr>
          <a:xfrm>
            <a:off x="9620250" y="6315075"/>
            <a:ext cx="160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UpToDate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7C95F-EBD9-AEFC-F509-632C5FECB1FF}"/>
              </a:ext>
            </a:extLst>
          </p:cNvPr>
          <p:cNvSpPr txBox="1"/>
          <p:nvPr/>
        </p:nvSpPr>
        <p:spPr>
          <a:xfrm flipH="1">
            <a:off x="852256" y="204371"/>
            <a:ext cx="1046677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marks caused by Cushing's syndrome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2865A7-58FC-2A57-9849-F68EA663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49"/>
            <a:ext cx="44481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6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2100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φυσική πορεία του συνδρόμου παρατηρούνται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κλινικές εκδηλώσεις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όπως: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Κλινικός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υπερανδρογονισμός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(π.χ. ακμή, υπερτρίχωση)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Οστεοπενία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οστεοπόρωση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Διαταραχή ανοχής γλυκόζης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Ευκαιριακές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μυκητιασικές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λοιμώξεις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Διαταραχές εμμήνου ρύσεως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Νεφρολιθίαση</a:t>
            </a:r>
          </a:p>
        </p:txBody>
      </p:sp>
    </p:spTree>
    <p:extLst>
      <p:ext uri="{BB962C8B-B14F-4D97-AF65-F5344CB8AC3E}">
        <p14:creationId xmlns:p14="http://schemas.microsoft.com/office/powerpoint/2010/main" val="3287349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Διερεύνηση για σύνδρομο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πρέπει να γίνεται σε όλους τους ασθενείς με ΑΥ και σημεία ή συμπτώματα του συνδρόμου.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γενικό εργαστηριακό έλεγχο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διαπιστωθεί: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λεμφοπενία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υπερλιπιδαιμία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υπεργλυκαιμία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συνήθως εντός φυσιολογικών ορίων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ενδογενές σύνδρομο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ενώ 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δεοξυκορτικοστερόνης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φύλου μπορεί να είναι αυξημένα στα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φλοιοεπινεφριδιακά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καρκινώματα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20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διαγνωστικός έλεγχος αρχίζει με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τεκμηρίωση της αυτόνομης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γίνεται με 3 τρόπους: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α)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ολονύκτια δοκιμασία καταστολής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δεξαμεθαζονη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δεξαμεθαζόνης στις 11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μέτρηση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στις 8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πμ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επόμενο πρωί)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β)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μεσονύκτιας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σιέλου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γ)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24ωρη συλλογή ούρων για μέτρηση ελεύθερης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endParaRPr lang="el-GR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ή σιέλου ή ούρων 24ώρου σε τουλάχιστον 2 από τις παραπάνω δοκιμασίες είναι παθολογικά, συνιστάται περαιτέρω εξειδικευμένος έλεγχος.</a:t>
            </a:r>
          </a:p>
        </p:txBody>
      </p:sp>
    </p:spTree>
    <p:extLst>
      <p:ext uri="{BB962C8B-B14F-4D97-AF65-F5344CB8AC3E}">
        <p14:creationId xmlns:p14="http://schemas.microsoft.com/office/powerpoint/2010/main" val="1164015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72B0E0-4819-84B6-66A6-47B0CFCC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39" y="1276351"/>
            <a:ext cx="2662561" cy="2319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5B6EA-67EE-A905-B13B-43B4E37E5277}"/>
              </a:ext>
            </a:extLst>
          </p:cNvPr>
          <p:cNvSpPr txBox="1"/>
          <p:nvPr/>
        </p:nvSpPr>
        <p:spPr>
          <a:xfrm flipH="1">
            <a:off x="838193" y="4030462"/>
            <a:ext cx="10515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απεικονιστικός έλεγχος με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θώρακος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κοιλίας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αναδεικνύει την εστία υπερπαραγωγής στις περιπτώσεις που η υπερέκκριση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προέρχεται από έκτοπη εστία.  </a:t>
            </a:r>
          </a:p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C8BD7-F19E-5A15-E84B-8D687DB969FF}"/>
              </a:ext>
            </a:extLst>
          </p:cNvPr>
          <p:cNvSpPr txBox="1"/>
          <p:nvPr/>
        </p:nvSpPr>
        <p:spPr>
          <a:xfrm>
            <a:off x="838193" y="1276351"/>
            <a:ext cx="7647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υποφύσεως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αναδεικνύει την παρουσία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μικροαδενωμάτων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με αδένωμα υποφύσεως, ενώ 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καθετηριασμός των λιθοειδών κόλπων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υποφύσεως αποσκοπεί στην τεκμηρίωση της υποφυσιακής προέλευσης της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στην εντόπιση του ημιμορίου της υπόφυσης όπου βρίσκεται το αδένωμα.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3599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θεραπεία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είτε πρόκειται για υποφυσιακή νόσο είτε για έκτοπο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σύνδρομο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Cushing.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όπου η χειρουργική θεραπεία είναι ανέφικτη ή αναποτελεσματική συνιστάται φαρμακευτική αντιμετώπιση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κυριότεροι φαρμακευτικοί παράγοντες είναι: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αναστολείς της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επινεφριδικής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στεροειδογένεσης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κετοκοναζόλη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μετοπιρόνη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μιτοτάνη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και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τα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ανάλογα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σωματοστατίνης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οκτρεοτίδη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πασιρεοτίδη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που στοχεύουν στην υπερπαραγωγή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υπόφυση ή τον όγκο.</a:t>
            </a:r>
          </a:p>
        </p:txBody>
      </p:sp>
    </p:spTree>
    <p:extLst>
      <p:ext uri="{BB962C8B-B14F-4D97-AF65-F5344CB8AC3E}">
        <p14:creationId xmlns:p14="http://schemas.microsoft.com/office/powerpoint/2010/main" val="2938251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0C40847-24F7-862F-AA1F-88686C65F35F}"/>
              </a:ext>
            </a:extLst>
          </p:cNvPr>
          <p:cNvSpPr/>
          <p:nvPr/>
        </p:nvSpPr>
        <p:spPr>
          <a:xfrm>
            <a:off x="838200" y="3914775"/>
            <a:ext cx="10515600" cy="58102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358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238236"/>
            <a:ext cx="10972800" cy="52387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Σπάνια αιτία ΑΥ σε παιδιά και νεαρούς ενήλικες.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Αποτελεί περίπου 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6% των συγγενών καρδιοπαθειών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είναι συχνότερη στα αγόρια (2:1 με τα κορίτσια) και παρουσιάζει επίπτωση περίπου 1 στις 2500 γεννήσεις.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Θεωρίες γύρω από την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παθογένεση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της νόσου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α)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Μηχανική θεωρία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ΑΥ στα εγγύτερα τμήματα της στενώσεως οφείλεται στην αυξημένη αντίσταση στην κοιλιακή εξώθηση. Αδυναμία της θεωρίας αυτής είναι η παρουσία ΑΥ και σε τμήματα πέραν του κωλύματος ή όταν υπάρχουν ευρέα παράπλευρα δίκτυα.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β) Η ΑΥ οφείλεται σε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επαναρρύθμιση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των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τασεοϋποδοχέων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αορτικού τόξου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ώστε να εξασφαλιστεί επαρκής ΑΠ περιφερικά του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στενωμένου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τμήματος για την άρδευση των τελικών οργάνων.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γ) Η σχετικά ελαττωμένη ροή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περιφερικότερα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της στένωσης μπορεί να οδηγήσει σε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υποάρδευση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νεφρών και σε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διέγερση του συστήματος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ρενίνης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αγγειοτασίνης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αλδοστερόνης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992458-8B73-B45C-711B-97EEDEC3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"/>
            <a:ext cx="4524375" cy="58864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0148F-0F4B-8828-128B-2A9C08523EB2}"/>
              </a:ext>
            </a:extLst>
          </p:cNvPr>
          <p:cNvSpPr txBox="1"/>
          <p:nvPr/>
        </p:nvSpPr>
        <p:spPr>
          <a:xfrm>
            <a:off x="3248026" y="6324600"/>
            <a:ext cx="546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Almeida MQ,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 2020;22:101.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AC58BE6-4DE4-5CA8-CE45-3D2CF5E93BC7}"/>
              </a:ext>
            </a:extLst>
          </p:cNvPr>
          <p:cNvSpPr/>
          <p:nvPr/>
        </p:nvSpPr>
        <p:spPr>
          <a:xfrm>
            <a:off x="3888419" y="807868"/>
            <a:ext cx="1473694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81C47F1-F215-AAAD-39E5-6E8EF7308D4C}"/>
              </a:ext>
            </a:extLst>
          </p:cNvPr>
          <p:cNvSpPr/>
          <p:nvPr/>
        </p:nvSpPr>
        <p:spPr>
          <a:xfrm>
            <a:off x="3888419" y="2171700"/>
            <a:ext cx="2207581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1500401-9C2F-AF77-796F-EA250BDC4BA3}"/>
              </a:ext>
            </a:extLst>
          </p:cNvPr>
          <p:cNvSpPr/>
          <p:nvPr/>
        </p:nvSpPr>
        <p:spPr>
          <a:xfrm>
            <a:off x="3888419" y="3057525"/>
            <a:ext cx="2645731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61FD45F-3281-922F-F70A-26F85E471F5A}"/>
              </a:ext>
            </a:extLst>
          </p:cNvPr>
          <p:cNvSpPr/>
          <p:nvPr/>
        </p:nvSpPr>
        <p:spPr>
          <a:xfrm>
            <a:off x="3888419" y="5076825"/>
            <a:ext cx="1340806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935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14353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Κατά τη φυσική εξέταση διαπιστώνεται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μεσοσυστολικό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φύσημα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το οποίο γίνεται συνεχές με την πάροδο του χρόνου, είναι ακουστό πάνω από την πρόσθια πλευρά του θώρακα, καθώς επίσης και στη ράχη.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Παρατηρείται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διαφορά ΑΠ (≥20/10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άνω και κάτω άκρων και/ή μεταξύ δεξιού-αριστερού βραχίονα και ο σφυγμός των μηριαίων αρτηριών απουσιάζει ή καθυστερεί σημαντικά του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κερκιδικού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σφυγμού.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ακτινογραφία θώρακος εμφανίζεται χαρακτηριστική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«διάβρωση» του κάτω χείλους των πλευρών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διάγνωση τίθεται με τη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διενέργεια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υπερηχοκαρδιογραφήματος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επιβεβαιώνεται με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αγγειογραφία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1C1FD2BC-C7EB-5E73-C9F9-B49CF5749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"/>
          <a:stretch/>
        </p:blipFill>
        <p:spPr>
          <a:xfrm>
            <a:off x="476251" y="2071687"/>
            <a:ext cx="5410200" cy="27146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C3AF2E7-D6B9-271F-411D-D80DA69D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" t="697"/>
          <a:stretch/>
        </p:blipFill>
        <p:spPr>
          <a:xfrm>
            <a:off x="6248400" y="2081212"/>
            <a:ext cx="5467348" cy="271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38951-43A4-3AF0-AD58-805F9E67FABF}"/>
              </a:ext>
            </a:extLst>
          </p:cNvPr>
          <p:cNvSpPr txBox="1"/>
          <p:nvPr/>
        </p:nvSpPr>
        <p:spPr>
          <a:xfrm flipH="1">
            <a:off x="476250" y="590550"/>
            <a:ext cx="112394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</a:p>
        </p:txBody>
      </p:sp>
    </p:spTree>
    <p:extLst>
      <p:ext uri="{BB962C8B-B14F-4D97-AF65-F5344CB8AC3E}">
        <p14:creationId xmlns:p14="http://schemas.microsoft.com/office/powerpoint/2010/main" val="32285401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538951-43A4-3AF0-AD58-805F9E67FABF}"/>
              </a:ext>
            </a:extLst>
          </p:cNvPr>
          <p:cNvSpPr txBox="1"/>
          <p:nvPr/>
        </p:nvSpPr>
        <p:spPr>
          <a:xfrm flipH="1">
            <a:off x="476250" y="590550"/>
            <a:ext cx="112394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8E4C0F22-ACB9-4A87-22C3-AF3E866B73F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6251" y="1704973"/>
            <a:ext cx="3776153" cy="4419601"/>
          </a:xfrm>
          <a:prstGeom prst="rect">
            <a:avLst/>
          </a:prstGeom>
          <a:ln>
            <a:noFill/>
          </a:ln>
        </p:spPr>
      </p:pic>
      <p:pic>
        <p:nvPicPr>
          <p:cNvPr id="3" name="Main graphic">
            <a:extLst>
              <a:ext uri="{FF2B5EF4-FFF2-40B4-BE49-F238E27FC236}">
                <a16:creationId xmlns:a16="http://schemas.microsoft.com/office/drawing/2014/main" id="{965FBCFC-C70C-6C07-DC4F-5111B00036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39594" y="1704972"/>
            <a:ext cx="3776153" cy="441960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187AA-1936-BDE4-5AC3-426AA04B3DEE}"/>
              </a:ext>
            </a:extLst>
          </p:cNvPr>
          <p:cNvSpPr txBox="1"/>
          <p:nvPr/>
        </p:nvSpPr>
        <p:spPr>
          <a:xfrm>
            <a:off x="6600825" y="6353173"/>
            <a:ext cx="5114922" cy="34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Ijland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RB. Circulation 2009;120:1294-5.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72A1A1A-3C65-9CC8-6BFF-351C2F514C30}"/>
              </a:ext>
            </a:extLst>
          </p:cNvPr>
          <p:cNvSpPr/>
          <p:nvPr/>
        </p:nvSpPr>
        <p:spPr>
          <a:xfrm>
            <a:off x="4545368" y="2601157"/>
            <a:ext cx="3071674" cy="2512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Χαρακτηριστική οδοντωτή απεικόνιση του κάτω χείλους των πλευρών, αποτέλεσμα ανάπτυξης παράπλευρης κυκλοφορίας, σε </a:t>
            </a:r>
            <a:r>
              <a:rPr lang="el-G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υπερβαλβιδική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αορτική στένωση</a:t>
            </a:r>
          </a:p>
        </p:txBody>
      </p:sp>
    </p:spTree>
    <p:extLst>
      <p:ext uri="{BB962C8B-B14F-4D97-AF65-F5344CB8AC3E}">
        <p14:creationId xmlns:p14="http://schemas.microsoft.com/office/powerpoint/2010/main" val="3615655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14353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θεραπεία της νόσου περιλαμβάνει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αγγειοπλαστική ή χειρουργική επέμβαση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εκτομή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με πλάγια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τελικο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-τελική αναστόμωση, τοποθέτηση συνθετικού σωληνωτού μοσχεύματος).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Μερικοί ασθενείς αναπτύσσουν επίμονη ΑΥ, η οποία δεν διορθώνεται πλήρως παρά την επαρκή διόρθωση της στένωσης.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Αυτοί οι ασθενείς παρουσιάζουν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ενδείξεις παθολογικής δραστηριότητας των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τασεοϋποδοχέων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αυξημένης αντιδραστικότητας των αγγείων των άνω άκρων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απαντούν καλά στα συμβατικά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φάρμακα.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32D6A3-B790-6AF2-500C-103FCA1D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"/>
          <a:stretch/>
        </p:blipFill>
        <p:spPr>
          <a:xfrm>
            <a:off x="2466975" y="133350"/>
            <a:ext cx="7284773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4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332F62-5955-AA86-3EFE-36C0FE5CEB4A}"/>
              </a:ext>
            </a:extLst>
          </p:cNvPr>
          <p:cNvSpPr/>
          <p:nvPr/>
        </p:nvSpPr>
        <p:spPr>
          <a:xfrm>
            <a:off x="838200" y="4743450"/>
            <a:ext cx="10515600" cy="5524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0590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584E2-A31C-CDB6-A73D-B81A482D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190500"/>
            <a:ext cx="11061576" cy="63817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και άλλες ουσίες που ενδέχεται να αυξάνουν την ΑΠ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AE8A667-9BDE-F8B7-8DE1-50392705A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390439"/>
              </p:ext>
            </p:extLst>
          </p:nvPr>
        </p:nvGraphicFramePr>
        <p:xfrm>
          <a:off x="577049" y="1056443"/>
          <a:ext cx="11061576" cy="563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62">
                  <a:extLst>
                    <a:ext uri="{9D8B030D-6E8A-4147-A177-3AD203B41FA5}">
                      <a16:colId xmlns:a16="http://schemas.microsoft.com/office/drawing/2014/main" val="567718313"/>
                    </a:ext>
                  </a:extLst>
                </a:gridCol>
                <a:gridCol w="7435714">
                  <a:extLst>
                    <a:ext uri="{9D8B030D-6E8A-4147-A177-3AD203B41FA5}">
                      <a16:colId xmlns:a16="http://schemas.microsoft.com/office/drawing/2014/main" val="647764497"/>
                    </a:ext>
                  </a:extLst>
                </a:gridCol>
              </a:tblGrid>
              <a:tr h="470369">
                <a:tc>
                  <a:txBody>
                    <a:bodyPr/>
                    <a:lstStyle/>
                    <a:p>
                      <a:r>
                        <a:rPr lang="el-GR" sz="1500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Φάρμακο/ουσία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36987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αντιφλεγμονώδη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ινδομεθακίνη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ναπροξένη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έχουν ενοχοποιηθεί για μεγαλύτερες αυξήσεις της ΑΠ.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61052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Αντισυλληπτικά χάπια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Ιδιαίτερα όσα περιέχουν οιστρογόνα προκαλούν ΑΥ περίπου στο 5% των γυναικών, συνήθως ήπια, αλλά μπορεί να είναι σοβαρή.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4379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Χάπια αδυνατίσματος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Φαινυλοπροπανολαμίνη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σιμπουτραμίνη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70029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Ρινικά αποσυμφορητικά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Υδροχλωρική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φαινυλεφρίνη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υδροχλωρική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ναφαζολίνη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29363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Διεγερτικά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Αμφεταμίνη, κοκαΐνη και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ecstasis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ουσίες αυτές προκαλούν συνήθως οξεία υπερτασική απάντηση.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98891"/>
                  </a:ext>
                </a:extLst>
              </a:tr>
              <a:tr h="741286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Γλυκόριζα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χρόνια υπερβολική χρήση γλυκόριζας μιμείται τον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υπεραλδοστερονισμό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 τη διέγερση του υποδοχέα των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αλατοκορτικοειδών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την αναστολή του μεταβολισμού της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κορτιζόλης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51699"/>
                  </a:ext>
                </a:extLst>
              </a:tr>
              <a:tr h="709257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Ανοσοκατασταλτικά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κορτικοστεροειδή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υδροκορτιζόνη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κυκλοσπορίνη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 (η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τακρόλιμους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έχει μικρότερη επίδραση στην ΑΠ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ραπαμυκίνη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δεν έχει σχεδόν καμία επίδραση στην ΑΠ).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53514"/>
                  </a:ext>
                </a:extLst>
              </a:tr>
              <a:tr h="709257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Αντιαγγειογενετικές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θεραπείες καρκίνου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Αντιαγγειογενετικά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φάρμακα, όπως οι αναστολείς υποδοχέων αγγειακού ενδοθηλιακού αυξητικού παράγοντα (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VEGF,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μπεβασιζουμάμπη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αναστολείς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τυροσινικής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κινάσης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σουνιτινίμπη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σοραφενίμπη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46038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Άλλα φάρμακα και ουσίες που ενδέχεται να προκαλέσουν αύξηση της ΑΠ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Αναβολικά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ερυθροποιητίνη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φυτικά σκευάσματα (π.χ.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Ephedra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sinica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Ma Huang).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0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Κορτικοστεροειδή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Τόσο τα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γλυκοκορτικοειδή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όσο και τα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αλατοκορτικοειδή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δυνατόν να προκαλέσουν ΑΥ ή να αυξήσουν την ΑΠ σε υπερτασικούς ασθενείς.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από του στόματος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κορτιζόλη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αυξάνει την ΑΠ τάχιστα 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κατά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δοσοεξαρτώμενο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τρόπο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ενώ τα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γλυκοκορτικοειδή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έχουν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υπερτασιογόνες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δράσεις συχνότερα στους υπερήλικες και σε άτομα με θετικό κληρονομικό ιστορικό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αντιμετώπιση στοχεύει στην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ελαχιστοποίηση των δόσεων των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κορτικοστεροειδών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ή σε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εναλλακτική θεραπεία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όπου αυτό είναι δυνατόν.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Καμία ομάδα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δεν υπερέχει των άλλων, αν και 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χρήση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διουρητικών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πολλές φορές αποτελεσματική.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Σε αυτές τις περιπτώσεις θα πρέπει να ελέγχονται στενά τα επίπεδα καλίου του αίματος λόγω της τάσης των διουρητικών να ενισχύουν την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υποκαλιαιμία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σε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στεροειδοεξαρτώμενη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στεροειδή αντιφλεγμονώδη φάρμακα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ΜΣΑΦ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αυξάνουν την ΑΠ κατά 4-5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κυρίως μέσω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προσαγωγού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αρτηριολίου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του νεφρικού σπειράματος και μέσω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κατακράτησης νατρίου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ηλικιωμένοι ασθενείς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ήδη γνωστοί υπερτασικοί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κυρίως αυτοί που λαμβάνουν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φάρμακα του άξονα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ρενίνης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αγγειοτασίνης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(λόγω της αγγειοδιαστολής στο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απαγωγό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αρτηριόλιο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και αυτοί με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νεφραγγειακή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παρουσιάζουν μεγαλύτερο κίνδυνο ανάπτυξης σοβαρού βαθμού ΑΥ μετά τη χρήση ΜΣΑΦ.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Πάντα πρέπει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να συνυπολογίζεται το όφελος και το κόστος από τη χρήση τους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να συστήνεται η όσο το δυνατόν αραιότερη χρήση στις πιο ευαίσθητες ομάδες ασθενών.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Όταν είναι αναπόφευκτη η χρήση τους, 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ανταγωνιστές ασβεστίου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(κυρίως οι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διυδροπυριδίνες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θεωρούνται φάρμακα εκλογής λόγω της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αγγειοδιασταλτικής δράσης τους στο προσαγωγό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αρτηριόλιο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Προκαλεί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μέσω διεγέρσεως του συμπαθητικού νευρικού συστήματος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με αναστολή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καλσινευρίνης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ανατροπή της ισορροπίας παραγωγής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εικοσανοειδών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προστακυκλίνης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θρομβοξάνης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Στους νεφρούς, 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προσαγωγού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αρτηριολίου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προκαλεί μείωση της νεφρικής αιμάτωσης και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σπειραματικής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διήθησης, με αποτέλεσμα την αύξηση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επαναπρόσληψης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νατρίου και ύδατος.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κυκλοσπορίνη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έχει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άμεση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νεφροτοξικότητα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που εκδηλώνεται με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διάμεση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ίνωση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νεφροσκλήρυνση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οποία συνήθως αναστρέφεται άμεσα με την ενδοφλέβια χορήγηση υγρών και τη μείωση ή διακοπή του φαρμάκου.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κατακράτηση και η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οδηγούν σε ΑΥ στο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50-70%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μεταμοσχευμένων ασθενών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στο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ασθενών που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λαμβάνουν το φάρμακο για άλλο λόγο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9"/>
            <a:ext cx="10496550" cy="93215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 χωρίς νεφρική ανεπάρκεια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1534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αφαίρεση ενός ολόκληρου νεφρού (δότες νεφρού ή λόγω τραυματισμού) δεν συνεπάγεται νεφρική ανεπάρκεια (ΝΑ) και η επακόλουθη εμφάνιση ΑΥ οφείλεται στην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ενεργοποίηση του συστήματος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(ΣΡΑΑ).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ρικνός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νεφρός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(συχνά λόγω αποφρακτικής αγγειακής νόσου) συνοδεύεται από ανάπτυξη ΑΥ.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ενεργοποίηση του ΣΡΑΑ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απευθείας έκκριση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οφείλεται και η υψηλή ΑΠ που συνοδεύει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όγκους των νεφρών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υπερνέφρωμα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νεφροβλάστωμα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και η πλειοψηφία των ενηλίκων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πολυκυστική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νεφρική νόσο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προοδευτικά εξελίσσεται σε ΝΑ, μερικοί ασθενείς διατηρούν την φυσιολογική νεφρική λειτουργία και από αυτούς οι μισοί εμφανίζουν ΑΥ.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περιπτώσεις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χρόνιας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πυελονεφρίτιδας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συνδυάζεται με σχετικά φυσιολογική νεφρική λειτουργία και υψηλά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απόφραξης των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ενδονεφρικών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αγγείων στο πλαίσιο διάμεσης βλάβης. </a:t>
            </a:r>
          </a:p>
        </p:txBody>
      </p:sp>
    </p:spTree>
    <p:extLst>
      <p:ext uri="{BB962C8B-B14F-4D97-AF65-F5344CB8AC3E}">
        <p14:creationId xmlns:p14="http://schemas.microsoft.com/office/powerpoint/2010/main" val="29008524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Αποτελεσματικά φάρμακα για την αντιμετώπιση της ΑΥ που προκαλεί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κυκλοσπορίνη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οι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διυδροπυριδινικοί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ανταγωνιστές ασβεστίου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λαβεταλόλη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και 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κεντρικοί α-αγωνιστές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κλονιδίνη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διλτιαζέμη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νικαρδιπίνη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αποτελεσματικά, αλλά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αυξάνουν τα επίπεδα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κυκλοσπορίνης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θα πρέπει να αποφεύγονται.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διουρητικά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είναι αποτελεσματικά, αλλά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επιβαρύνουν την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προνεφρική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αζωθαιμία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μπορεί να προκαλέσουν κρίσεις ουρικής αρθρίτιδας.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Κοκα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ΐ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και οι αμφεταμίνες, αυξάνουν 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απελευθέρωση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νορεπινεφρίνης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αναστέλλουν τη νευρωνική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επαναπρόσληψή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της, προκαλώντας α-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αδρενεργική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υπερδραστηριότητα οδηγώντας σε οξεία αύξηση της ΑΠ, ταχυκαρδία, τρόμο και επιληπτικές κρίσεις, ενώ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ευοδώνουν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έκλυση σπασμού των στεφανιαίων αγγείων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χρόνια χρήση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συσχετίζεται με την εμφάνιση ΑΥ ή επιδείνωση προϋπάρχουσας υπερτασικής νόσου.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έναρξη των συμπτωμάτων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εκδηλώνεται με συνοδό ισχυρή κεφαλαλγία, συνήθως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ώρα από τη χρήση της ουσίας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Κοκα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ΐ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Για τη χρόνια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αγωγή, όπου απαιτείται, τα φάρμακα εκλογής είναι 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α- και β-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αδρενεργικοί αποκλειστές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(π.χ.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φαιντολαμίνη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λαβεταλόλη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β-αναστολείς χρησιμοποιούνται για την αντιμετώπιση της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παροξυσμικής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ταχυκαρδίας και των καρδιακών αρρυθμιών από την περίσσεια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νιτρογλυκερίνη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αντιστρέφουν τόσο την οξεία υπέρταση όσο και τον σπασμό των στεφανιαίων από την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είναι από τα φάρμακα εκλογής στους χρήστες που προσέρχονται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προκάρδιο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άλγος.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Ερυθροποιητίνη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ανθρώπινη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ανασυνδυασμένη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ερυθροποιητίνη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rHuEPO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αυξάνει την ΑΠ έως και στο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1/3 των ασθενών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σε τελικά στάδια νεφρικής ανεπάρκειας από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εβδομάδες έως 4 μήνες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μετά την έναρξη της αγωγής.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υπερτασική δράση της σχετίζεται με τη δόση της, τον βαθμό και τον ρυθμό αύξησης του αιματοκρίτη.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Συνδυάζεται με αύξηση των αγγειακών αντιστάσεων μέσω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αύξησης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γλοιότητας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του αίματος 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αναστολής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υποξαιμικής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αγγειοδιαστολής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οξεία αύξηση της ΑΠ μπορεί να οδηγήσει σε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υπερτασική εγκεφαλοπάθεια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δε αντιμετώπιση περιλαμβάνει εκτός από τα φάρμακα, τη μείωση του όγκου των υγρών στο τεχνητό νεφρό ή και αφαίμαξη αίματος.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Μακροπρόθεσμα, εάν η συμβατική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αγωγή δεν ομαλοποιήσει την ΑΥ, η θεραπεία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ερυθροποιητίνη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θα πρέπει να μειωθεί ή να διακοπεί.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Λοιπές φαρμακευτικές ουσίες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φαινυλεφρίνη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συμπαθομιμητική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ουσία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αγγειοσυσπαστική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δράση, κατά την οφθαλμική χρήση της μπορεί να προκαλέσει αύξηση της ΑΠ που μπορεί να αντιμετωπισθεί με χρήση α-αναστολέων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ή β-αναστολέων με δράση στους α και β υποδοχείς.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αναστολείς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μονοαμινοξειδάσης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μπορούν να προκαλέσουν υπέρταση σε σύγχρονη κατανάλωση τροφών που περιέχουν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τυραμίνη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(κόκκινο κρασί,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λουκάνικα, ψάρια και ώριμα φρούτα).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δισουλφιράμη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που χορηγείται στη θεραπεία του χρόνιου αλκοολισμού, έχει συνδεθεί με αύξηση της ΑΠ.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CBB526C-1F86-A5B7-FA57-B248EB579B9B}"/>
              </a:ext>
            </a:extLst>
          </p:cNvPr>
          <p:cNvSpPr/>
          <p:nvPr/>
        </p:nvSpPr>
        <p:spPr>
          <a:xfrm>
            <a:off x="838200" y="5534024"/>
            <a:ext cx="10515600" cy="58102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9858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577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αποφρακτική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 αποτελεί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παράγοντα κινδύνου για καρδιαγγειακά νοσήματα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κυρίως για ΑΕΕ και σε μικρότερο βαθμό για στεφανιαία νόσο και κολπική μαρμαρυγή.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μέχρι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ασθενείς με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 παρουσιάζουν ΑΥ, που συχνά είναι ανθεκτική στη θεραπεία.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σχέση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 και ΑΥ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ανεξάρτητη από άλλους παράγοντες κινδύνου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εμφάνιση υπέρτασης, συμπεριλαμβανομένης και της παχυσαρκίας.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 της αιτιολογικής σχέσης των δυο παθολογικών καταστάσεων συνηγορεί και η ελάττωση της ΑΠ τόσο κατά τη διάρκεια της ημέρας, όσο και κατά τη διάρκεια της νύκτας, μετά τη διόρθωση της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 με την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εφαρμογή θετικής πίεσης στους αεραγωγούς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BiPAP)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χειρουργικής επέμβασης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6937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D287AB-0BDA-EB9F-7213-C4BE184F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Δευτεροπαθείς μορφές υπέρτασης συνδεόμενες με ανθεκτική υπέρταση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775807D-D982-A7B9-55FA-A23437D596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22359" y="1800225"/>
            <a:ext cx="9121815" cy="421957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2B526-A235-0058-FCE4-8A38EF75D9DB}"/>
              </a:ext>
            </a:extLst>
          </p:cNvPr>
          <p:cNvSpPr txBox="1"/>
          <p:nvPr/>
        </p:nvSpPr>
        <p:spPr>
          <a:xfrm>
            <a:off x="6000750" y="6105525"/>
            <a:ext cx="454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Pedrosa RP, et al. Hypertension 2011;58:811-7.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447FBCFF-2429-5D50-2953-3E69959D1A5E}"/>
              </a:ext>
            </a:extLst>
          </p:cNvPr>
          <p:cNvSpPr/>
          <p:nvPr/>
        </p:nvSpPr>
        <p:spPr>
          <a:xfrm>
            <a:off x="3586579" y="1849607"/>
            <a:ext cx="550415" cy="3887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7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Κλινικές ενδείξεις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παρουσία του συνδρόμου: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Αυξημένο σωματικό βάρος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Κοντός και παχύς λαιμός, μικρό πηγούνι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Έντονο ροχαλητό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Μαρτυρία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απνοϊκών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επεισοδίων κατά τη διάρκεια του ύπνου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Αϋπνία, ανήσυχος ύπνος ή αίσθημα ανεπαρκούς ύπνου κατά την αφύπνιση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Πρωινή κεφαλαλγία, ξηροστομία και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φαρυγγαλγία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Πρωινή σύγχυση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Διαταραχές μνήμης και γνωσιακά ελλείμματα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Διαταραχές συμπεριφοράς και συναισθήματος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4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19075"/>
            <a:ext cx="11068050" cy="7524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00150"/>
            <a:ext cx="6038849" cy="52006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διάγνωση τεκμηριώνεται με: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Tx/>
              <a:buChar char="-"/>
            </a:pPr>
            <a:r>
              <a:rPr lang="el-GR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Μελέτη ύπνου</a:t>
            </a:r>
            <a:endParaRPr lang="el-GR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Tx/>
              <a:buChar char="-"/>
            </a:pPr>
            <a:r>
              <a:rPr lang="el-GR" sz="29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Πολυυπνογράφημα</a:t>
            </a:r>
            <a:r>
              <a:rPr lang="el-GR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polysomnogram)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το οποίο καταγράφονται κατά τη διάρκεια του ύπνου: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α) η εγκεφαλική λειτουργία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β) οι κινήσεις των οφθαλμών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γ) η </a:t>
            </a:r>
            <a:r>
              <a:rPr lang="el-GR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δραστηριότητα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δ) η αναπνευστική λειτουργία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ε) ο σφυγμός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η αρτηριακή πίεση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ζ) ο κορεσμός του αρτηριακού αίματος σε οξυγόνο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3DE9C1-347F-7713-3275-C75A9D65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47750"/>
            <a:ext cx="5029200" cy="56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9"/>
            <a:ext cx="10496550" cy="9321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οξεία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153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που συνοδεύει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σπειραματονεφρίτιδα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(κυρίως τη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μεταστρεπτοκοκκική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οφείλεται στην κατακράτηση ύδατος και νατρίου και σπάνια απαιτεί τη χρήση αιμοκάθαρσης ή χρονίζει λόγω εγκατάστασης χρόνιας νεφρικής βλάβης.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ΑΥ συνοδεύει τις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αγγειίτιδες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επιπλέκονται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ταχεία νεφρική επιδείνωση, όπως στο σκληρόδερμα.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μπορεί να εμφανισθεί μετά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απόφραξη του ουροποιητικού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η χρόνια κατακράτηση ούρων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υδρονέφρωση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(αποφρακτική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ουροπάθεια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σχετίζεται με σοβαρού βαθμού ΑΥ και βαριά ΝΑ.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εξωσωματική λιθοτριψία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αντιμετώπιση νεφρολιθίασης μπορεί να συνοδεύεται από αύξηση της ΑΠ για τουλάχιστον 6 μήνες στο 1/3 των ασθενών. </a:t>
            </a:r>
          </a:p>
        </p:txBody>
      </p:sp>
    </p:spTree>
    <p:extLst>
      <p:ext uri="{BB962C8B-B14F-4D97-AF65-F5344CB8AC3E}">
        <p14:creationId xmlns:p14="http://schemas.microsoft.com/office/powerpoint/2010/main" val="6895970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D59F58-EABF-4FE6-0ECD-55EEA9FB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clinical and pathophysiological traits in treatment selection for obstructive sleep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538B76-0C27-D8F9-0779-31974F98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4974"/>
            <a:ext cx="10515599" cy="422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2B001-9EE4-B239-D454-6145F0526D37}"/>
              </a:ext>
            </a:extLst>
          </p:cNvPr>
          <p:cNvSpPr txBox="1"/>
          <p:nvPr/>
        </p:nvSpPr>
        <p:spPr>
          <a:xfrm>
            <a:off x="6486525" y="6172199"/>
            <a:ext cx="486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Randerath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Respir J 2018;52:1702616.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8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κατά την κύηση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61956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(χρόνια ΑΥ κύησης)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αυξημένη ΑΠ (≥140/90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επιπλέκει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1-5% των κυήσεων και είτε προηγείται της εγκυμοσύνης, είτε αναπτύσσεται τις πρώτες 20 εβδομάδες της κύησης. Μπορεί να συνοδεύεται από λευκωματουρία.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κύησης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hypertension)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ΣΑΠ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ή/και ΔΑΠ &gt;90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χωρίς λευκωματουρία, που εμφανίζεται μετά την 20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της κύησης. Συνήθως υποχωρεί πριν την 6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μετά τον τοκετό.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με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επικαθήμενη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της κύησης και λευκωματουρία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Προεκλαμψία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ΑΠ &gt;140/90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λευκωματουρία (&gt;0,3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g/24h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24ωρη συλλογή ή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 ≥300 mg/g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πρωινό δείγμα ούρων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οργανική δυσλειτουργία με αιμοπετάλια &lt;100.00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&gt;1,1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mg/dL,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αυξημένες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τρανσαμινάσες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ορού, συμφορητική καρδιακή ανεπάρκεια ή νευρολογικά συμπτώματα (κεφαλαλγία, διαταραχές όρασης, σπασμοί)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(εκλαμψία)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Εμφανίζεται σε ποσοστό 5% του συνόλου των κυήσεων, είναι συχνότερη (περίπου 10%) στις πρώτες κυήσεις και πολύ πιο συχνή (20-25%) σε γυναίκες με ιστορικό χρόνιας υπέρτασης. Σχετίζεται συχνά με καθυστερημένη ανάπτυξη του κυήματος και αποτελεί το πιο συχνό αίτιο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προωρότητας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Η αιτιολογική θεραπεία είναι ο τοκετός.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Αταξινόμητη ΑΥ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η μέτρηση της ΑΠ γίνεται για πρώτη φορά μετά την 20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της κύησης και διαγιγνώσκεται υπέρταση. Απαιτείται επαναξιολόγηση 6 εβδομάδες μετά τον τοκετό και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επαναταξινομείται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είτε σε ΑΥ της κύησης είτε σε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ΑΥ. </a:t>
            </a:r>
          </a:p>
        </p:txBody>
      </p:sp>
    </p:spTree>
    <p:extLst>
      <p:ext uri="{BB962C8B-B14F-4D97-AF65-F5344CB8AC3E}">
        <p14:creationId xmlns:p14="http://schemas.microsoft.com/office/powerpoint/2010/main" val="42924422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F0984-1D67-23EE-C6D6-1A02975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Κυήσεις υψηλού ή ενδιάμεσου κινδύνου για εκδήλωση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προεκλαμψίας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9C4B09B-EBD6-DE33-1F6A-CC6F705B9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05890"/>
              </p:ext>
            </p:extLst>
          </p:nvPr>
        </p:nvGraphicFramePr>
        <p:xfrm>
          <a:off x="838200" y="1905000"/>
          <a:ext cx="10515600" cy="3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211937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48678229"/>
                    </a:ext>
                  </a:extLst>
                </a:gridCol>
              </a:tblGrid>
              <a:tr h="566134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Υψηλός κίνδυνος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Μέτριος κίνδυνος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14818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Υπερτασική νόσος σε προηγούμενη κύηση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Πρώτη κύηση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03181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νεφρική νόσος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Ηλικία ≥40 έτη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71134"/>
                  </a:ext>
                </a:extLst>
              </a:tr>
              <a:tr h="731682">
                <a:tc>
                  <a:txBody>
                    <a:bodyPr/>
                    <a:lstStyle/>
                    <a:p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Αυτοάνοσα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νοσήματα (συστηματικός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ερυθηματώδης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λύκος,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αντιφωσφολιπιδικό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σύνδρομο)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Προηγούμενη κύηση &gt;10 έτη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4087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Σακχαρώδης διαβήτης τύπου 1 ή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ΒΜΙ ≥35 </a:t>
                      </a: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στην πρώτη επίσκεψη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120817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υπέρταση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Οικογενειακό ιστορικό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προεκλαμψίας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3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225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F0984-1D67-23EE-C6D6-1A02975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υπέρτασης κύησης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36107BE4-2CCD-D435-3BF2-08542ED0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38165"/>
              </p:ext>
            </p:extLst>
          </p:nvPr>
        </p:nvGraphicFramePr>
        <p:xfrm>
          <a:off x="838200" y="1861183"/>
          <a:ext cx="10515597" cy="3101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45220698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487947375"/>
                    </a:ext>
                  </a:extLst>
                </a:gridCol>
                <a:gridCol w="4181472">
                  <a:extLst>
                    <a:ext uri="{9D8B030D-6E8A-4147-A177-3AD203B41FA5}">
                      <a16:colId xmlns:a16="http://schemas.microsoft.com/office/drawing/2014/main" val="4130979771"/>
                    </a:ext>
                  </a:extLst>
                </a:gridCol>
              </a:tblGrid>
              <a:tr h="387969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Περίοδος κύησης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Διαγνωστική προσπέλαση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Θεραπευτικές αποφάσεις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30445"/>
                  </a:ext>
                </a:extLst>
              </a:tr>
              <a:tr h="904457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τρίμηνο κύησης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Επίπεδα λόγου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αλβουμίνης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κρεατινίνη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Φάρμακα προ κύησης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Διακοπή ή αναπροσαρμογή αγωγής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κινδύνου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προεκλαμψίας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08087"/>
                  </a:ext>
                </a:extLst>
              </a:tr>
              <a:tr h="636470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εβδομάδα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πτώσης ΑΠ 2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τριμήνου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Έναρξη ή όχι ασπιρίνης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23840"/>
                  </a:ext>
                </a:extLst>
              </a:tr>
              <a:tr h="1172445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εβδομάδα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Φαινότυπος ΑΠ κύησης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Έλεγχος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αλβουμινουρίας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Κλινική εικόνα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συνέχισης ή έναρξης αγωγής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5356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E3163263-CC15-DE48-6EAD-825E3741B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2"/>
          <a:stretch/>
        </p:blipFill>
        <p:spPr>
          <a:xfrm>
            <a:off x="2885243" y="119849"/>
            <a:ext cx="6391922" cy="661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FE398-ED6F-31BB-6BBE-4DA1603967F5}"/>
              </a:ext>
            </a:extLst>
          </p:cNvPr>
          <p:cNvSpPr txBox="1"/>
          <p:nvPr/>
        </p:nvSpPr>
        <p:spPr>
          <a:xfrm flipH="1">
            <a:off x="9809825" y="6320901"/>
            <a:ext cx="134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67F2228-D98B-B167-A0B7-D551D3D07946}"/>
              </a:ext>
            </a:extLst>
          </p:cNvPr>
          <p:cNvSpPr/>
          <p:nvPr/>
        </p:nvSpPr>
        <p:spPr>
          <a:xfrm>
            <a:off x="2914835" y="119849"/>
            <a:ext cx="2154314" cy="15535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C71728C-2171-97C0-C26C-6CBF646E7F7A}"/>
              </a:ext>
            </a:extLst>
          </p:cNvPr>
          <p:cNvSpPr/>
          <p:nvPr/>
        </p:nvSpPr>
        <p:spPr>
          <a:xfrm>
            <a:off x="3391270" y="2396971"/>
            <a:ext cx="5885895" cy="49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1A1611B-49FA-B1EA-C139-F8CE683F456F}"/>
              </a:ext>
            </a:extLst>
          </p:cNvPr>
          <p:cNvSpPr/>
          <p:nvPr/>
        </p:nvSpPr>
        <p:spPr>
          <a:xfrm>
            <a:off x="3391270" y="2894120"/>
            <a:ext cx="5885895" cy="3298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A52C483-8B60-7A73-FFB5-CE2C01541FAE}"/>
              </a:ext>
            </a:extLst>
          </p:cNvPr>
          <p:cNvSpPr/>
          <p:nvPr/>
        </p:nvSpPr>
        <p:spPr>
          <a:xfrm>
            <a:off x="3391270" y="4194928"/>
            <a:ext cx="5885895" cy="3298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6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Ορμονικές διαταραχές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υπερθυρεοειδισμό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ελάττωση των συστηματικών αγγειακών αντιστάσεων σε απάντηση των αυξημένων μεταβολικών αναγκών σε συνδυασμό με την αύξηση του όγκου παλμού οδηγεί σε μεμονωμένη αύξηση της συστολικής πίεσης.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και δεν υπάρχουν ακριβή δεδομένα για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θυρεοτοξίκωση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εκτιμάται γενικά ότι κυμαίνεται μεταξύ 20-30%.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Διαστολική υπέρταση λόγω περιφερικής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αγγειοσύσπασης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βρεθεί σε ποσοστό περίπου 30% των ασθενών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υποθυρεοειδισμό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γενικά, όμως, η σχέση υποθυρεοειδισμού και υπέρτασης παραμένει αμφιλεγόμενη. 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το 1/3 των ασθενών με υποθυρεοειδισμό ομαλοποιεί την ΑΠ μετά από θεραπεία υποκατάστασης με θυροξίνη. </a:t>
            </a:r>
          </a:p>
        </p:txBody>
      </p:sp>
    </p:spTree>
    <p:extLst>
      <p:ext uri="{BB962C8B-B14F-4D97-AF65-F5344CB8AC3E}">
        <p14:creationId xmlns:p14="http://schemas.microsoft.com/office/powerpoint/2010/main" val="29715199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Ορμονικές διαταραχές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4"/>
            <a:ext cx="10515600" cy="51193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υπερπαραθυρεοειδισμός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σχετίζεται με διπλάσια συχνότητα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υπερτροφίας της αριστερής κοιλίας, ενώ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υπερασβεστιαιμία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οποιασδήποτε αιτιολογίας μπορεί να αυξήσει άμεσα τις περιφερικές αντιστάσεις, λόγω αυξημένης απάντησης των αγγείων στις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κατεχολαμίνες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διάφορες σειρές, 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ΑΠ σε ασθενείς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μεγαλακρία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αναφέρεται από 18% μέχρι 60%, ενώ η υπέρταση συνήθως υποχωρεί μετά τη θεραπεία της νόσου.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ΑΠ αυξάνεται λόγω της κατακράτησης νατρίου που προκαλεί η αυξητική ορμόνη.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υπερτροφία και η συστολική δυσλειτουργία της αριστερής κοιλίας είναι συνήθη ευρήματα, απότοκα ενός ειδικού τύπου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ορμονοεξαρτώμενης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μυοκαρδιοπάθειας που επιδεινώνεται με την ανάπτυξη υπέρτασης.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225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Περιεγχειρητικά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ΑΠ μπορεί να αυξηθεί είτε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διεγχειρητικά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είτε μετεγχειρητικά σε απάντηση διαφόρων παραγόντων, όπως πόνος,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υποξία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υπερκαπνία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ή χορήγηση περίσσειας υγρών. Υψηλή συχνότητα ΑΥ παρατηρείται μετά από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αορτοστεφανιαία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παράκαμψη ή επέμβαση καρωτίδων, ως αποτέλεσμα της διέγερσης του συμπαθητικού συστήματος.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Εγκαύματα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Υψηλό ποσοστό ασθενών με εγκαύματα 3</a:t>
            </a:r>
            <a:r>
              <a:rPr lang="el-GR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βαθμού σε έκταση &gt;20% της επιφάνειας σώματος αναπτύσσουν ΑΥ που απαιτεί αγωγή. Η ΑΠ αυξάνεται συνήθως εντός 3-5 ημερών και μπορεί να διατηρηθεί αυξημένη έως και 2 εβδομάδες, ενώ σπανίως μπορεί να προκαλέσει εγκεφαλοπάθεια.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Κρίσεις πανικού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Σε φάσεις ψυχογενούς υπεραερισμού ή σε κρίσεις άγχους και πανικού μπορεί η ΑΠ να αυξηθεί απότομα και σημαντικά. Τα υποτροπιάζοντα  επεισόδια συχνά συνοδεύονται από τρόμο, ταχυκαρδία, και κεφαλαλγία, ενώ θυμίζουν κρίση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φαιοχρωμοκυτώματος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Αυξημένη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πίεση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Σημαντική υπέρταση μπορεί να προκληθεί από εγκεφαλικούς όγκους, ιδίως στον οπίσθιο βόθρο, οξέα ισχαιμικά ΑΕΕ και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κρανιοεγκεφαλικές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κακώσεις.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Υπογλυκαιμία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έκκριση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ως απάντηση στην υπογλυκαιμία που προκαλείται από την ινσουλίνη μπορεί να προκαλέσει σοβαρού βαθμού αύξηση της ΑΠ, ιδίως σε ασθενείς που λαμβάνουν μη εκλεκτικούς β-αναστολείς.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D6B436-134B-5862-8FCA-FC13A7D3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28"/>
            <a:ext cx="10515600" cy="51490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Σπάνια γενετικά αίτια δευτεροπαθούς υπέρτασης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E0DC18B-84C0-69F2-C59E-32919CF9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7363"/>
            <a:ext cx="10515600" cy="5051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76554-EA76-3D17-FC04-D00652E9A79E}"/>
              </a:ext>
            </a:extLst>
          </p:cNvPr>
          <p:cNvSpPr txBox="1"/>
          <p:nvPr/>
        </p:nvSpPr>
        <p:spPr>
          <a:xfrm flipH="1">
            <a:off x="9907480" y="6329779"/>
            <a:ext cx="144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5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10710</TotalTime>
  <Words>7241</Words>
  <Application>Microsoft Office PowerPoint</Application>
  <PresentationFormat>Ευρεία οθόνη</PresentationFormat>
  <Paragraphs>733</Paragraphs>
  <Slides>105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105</vt:i4>
      </vt:variant>
    </vt:vector>
  </HeadingPairs>
  <TitlesOfParts>
    <vt:vector size="111" baseType="lpstr">
      <vt:lpstr>Arial</vt:lpstr>
      <vt:lpstr>Calibri</vt:lpstr>
      <vt:lpstr>Calibri Light</vt:lpstr>
      <vt:lpstr>Wingdings</vt:lpstr>
      <vt:lpstr>Office Theme</vt:lpstr>
      <vt:lpstr>Θέμα του Office</vt:lpstr>
      <vt:lpstr> Δευτεροπαθής Υπέρταση Διάγνωση και Θεραπεία</vt:lpstr>
      <vt:lpstr>Δευτεροπαθής υπέρταση</vt:lpstr>
      <vt:lpstr>Πότε υποπτευόμαστε την ύπαρξη δευτεροπαθούς υπέρτασης;</vt:lpstr>
      <vt:lpstr>Αίτια δευτεροπαθούς υπέρτασης</vt:lpstr>
      <vt:lpstr>Αίτια δευτεροπαθούς υπέρτασης</vt:lpstr>
      <vt:lpstr>Νεφροπαρεγχυματική νόσος</vt:lpstr>
      <vt:lpstr>Παρουσίαση του PowerPoint</vt:lpstr>
      <vt:lpstr>Υπέρταση σε νεφροπαρεγχυματική νόσο χωρίς νεφρική ανεπάρκεια</vt:lpstr>
      <vt:lpstr>Υπέρταση σε οξεία νεφρική νόσο</vt:lpstr>
      <vt:lpstr>Υπέρταση σε χρόνια νεφρική νόσο</vt:lpstr>
      <vt:lpstr>Υπέρταση σε χρόνια νεφρική νόσο</vt:lpstr>
      <vt:lpstr>Διάγνωση νεφροπαρεγχυματικής νόσου</vt:lpstr>
      <vt:lpstr>Αντιμετώπιση ΑΥ στη νεφροπαρεγχυματική νόσο</vt:lpstr>
      <vt:lpstr>Αίτια δευτεροπαθούς υπέρτασης</vt:lpstr>
      <vt:lpstr>Νεφραγγειακή υπέρταση</vt:lpstr>
      <vt:lpstr>Interrelation among Renal-Artery Stenosis, Hypertension, and Chronic Renal Failure</vt:lpstr>
      <vt:lpstr>Νεφραγγειακή υπέρταση</vt:lpstr>
      <vt:lpstr>Progressive atherosclerosis, renal-artery stenosis, and ischemic nephropathy</vt:lpstr>
      <vt:lpstr>Ινομυώδης δυσπλασία</vt:lpstr>
      <vt:lpstr>Καταστάσεις που θα εγείρουν την υποψία για νεφραγγειακή υπέρταση</vt:lpstr>
      <vt:lpstr>Διάγνωση νεφραγγειακής υπέρτασης</vt:lpstr>
      <vt:lpstr>Θεραπεία νεφραγγειακής υπέρτασης</vt:lpstr>
      <vt:lpstr>Astral Trial: Revascularization versus Medical Therapy for Renal-Artery Stenosis (n=806, 5-year follow-up)</vt:lpstr>
      <vt:lpstr>Coral Trial: Stenting and Medical Therapy for Atherosclerotic Renal-Artery Stenosis (n=947)</vt:lpstr>
      <vt:lpstr>Θεραπεία νεφραγγειακής υπέρτασης</vt:lpstr>
      <vt:lpstr>Παρουσίαση του PowerPoint</vt:lpstr>
      <vt:lpstr>Στένωση νεφρικής αρτηρίας</vt:lpstr>
      <vt:lpstr>Παρουσίαση του PowerPoint</vt:lpstr>
      <vt:lpstr>Ινομυώδης δυσπλασία</vt:lpstr>
      <vt:lpstr>Αίτια δευτεροπαθούς υπέρτασης</vt:lpstr>
      <vt:lpstr>Επινεφριδιακά αίτια υπέρτασης</vt:lpstr>
      <vt:lpstr>Πρωτοπαθής υπεραλδοστερονισμός</vt:lpstr>
      <vt:lpstr>Πρωτοπαθής υπεραλδοστερονισμός</vt:lpstr>
      <vt:lpstr>Πρωτοπαθής υπεραλδοστερονισμός</vt:lpstr>
      <vt:lpstr>Παρουσίαση του PowerPoint</vt:lpstr>
      <vt:lpstr>Κατηγορίες ασθενών στις οποίες συνιστάται έλεγχος για πρωτοπαθή υπεραλδοστερονισμό</vt:lpstr>
      <vt:lpstr>Παρουσίαση του PowerPoint</vt:lpstr>
      <vt:lpstr>Δοκιμασίες επιβεβαίωσης πρωτοπαθούς υπεραλδοστερονισμού</vt:lpstr>
      <vt:lpstr>Παρουσίαση του PowerPoint</vt:lpstr>
      <vt:lpstr>Παρουσίαση του PowerPoint</vt:lpstr>
      <vt:lpstr>Πρωτοπαθής υπεραλδοστερονισμός</vt:lpstr>
      <vt:lpstr>Πρωτοπαθής υπεραλδοστερονισμός</vt:lpstr>
      <vt:lpstr>Πρωτοπαθής υπεραλδοστερονισμός</vt:lpstr>
      <vt:lpstr>Παρουσίαση του PowerPoint</vt:lpstr>
      <vt:lpstr>Πρωτοπαθής υπεραλδοστερονισμός</vt:lpstr>
      <vt:lpstr>Φαιοχρωμοκύτωμα και παραγαγγλίωμα (φαιοπαραγαγγλιώματα)</vt:lpstr>
      <vt:lpstr>Φαιοχρωμοκύτωμα και παραγαγγλίωμα (φαιοπαραγαγγλιώματα)</vt:lpstr>
      <vt:lpstr>Φαιοχρωμοκύτωμα και παραγαγγλίωμα (φαιοπαραγαγγλιώματα)</vt:lpstr>
      <vt:lpstr>Φαιοχρωμοκύτωμα και παραγαγγλίωμα  (φαιοπαραγαγγλιώματα)</vt:lpstr>
      <vt:lpstr>Φαιοχρωμοκύτωμα και παραγαγγλίωμα  (φαιοπαραγαγγλιώματα)</vt:lpstr>
      <vt:lpstr>Ενδείξεις ελέγχου φαιοπαραγαγγλιώματος</vt:lpstr>
      <vt:lpstr>Παρουσίαση του PowerPoint</vt:lpstr>
      <vt:lpstr>Επιλογή σπινθηρογραφήματος PET με βάση τη μετάλλαξη ή την εντόπιση του όγκου</vt:lpstr>
      <vt:lpstr>Παρουσίαση του PowerPoint</vt:lpstr>
      <vt:lpstr>Φαιοχρωμοκύτωμα και παραγαγγλίωμα  (φαιοπαραγαγγλιώματα)</vt:lpstr>
      <vt:lpstr>Φαιοχρωμοκύτωμα και παραγαγγλίωμα  (φαιοπαραγαγγλιώματα)</vt:lpstr>
      <vt:lpstr>Θεραπεία φαιοπαραγαγγλιωμάτων</vt:lpstr>
      <vt:lpstr>Σύνδρομο Cushing</vt:lpstr>
      <vt:lpstr>Σύνδρομο Cushing</vt:lpstr>
      <vt:lpstr>Σύνδρομο Cushing </vt:lpstr>
      <vt:lpstr>Παρουσίαση του PowerPoint</vt:lpstr>
      <vt:lpstr>Παρουσίαση του PowerPoint</vt:lpstr>
      <vt:lpstr>Σύνδρομο Cushing </vt:lpstr>
      <vt:lpstr>Σύνδρομο Cushing </vt:lpstr>
      <vt:lpstr>Σύνδρομο Cushing </vt:lpstr>
      <vt:lpstr>Σύνδρομο Cushing </vt:lpstr>
      <vt:lpstr>Σύνδρομο Cushing </vt:lpstr>
      <vt:lpstr>Αίτια δευτεροπαθούς υπέρτασης</vt:lpstr>
      <vt:lpstr>Στένωση ισθμού αορτής </vt:lpstr>
      <vt:lpstr>Στένωση ισθμού αορτής </vt:lpstr>
      <vt:lpstr>Παρουσίαση του PowerPoint</vt:lpstr>
      <vt:lpstr>Παρουσίαση του PowerPoint</vt:lpstr>
      <vt:lpstr>Στένωση ισθμού αορτής </vt:lpstr>
      <vt:lpstr>Παρουσίαση του PowerPoint</vt:lpstr>
      <vt:lpstr>Αίτια δευτεροπαθούς υπέρτασης</vt:lpstr>
      <vt:lpstr>Φάρμακα και άλλες ουσίες που ενδέχεται να αυξάνουν την ΑΠ</vt:lpstr>
      <vt:lpstr>Κορτικοστεροειδή </vt:lpstr>
      <vt:lpstr>Μη στεροειδή αντιφλεγμονώδη φάρμακα </vt:lpstr>
      <vt:lpstr>Κυκλοσπορίνη </vt:lpstr>
      <vt:lpstr>Κυκλοσπορίνη </vt:lpstr>
      <vt:lpstr>Κοκαΐνη </vt:lpstr>
      <vt:lpstr>Κοκαΐνη </vt:lpstr>
      <vt:lpstr>Ερυθροποιητίνη </vt:lpstr>
      <vt:lpstr>Λοιπές φαρμακευτικές ουσίες </vt:lpstr>
      <vt:lpstr>Αίτια δευτεροπαθούς υπέρτασης</vt:lpstr>
      <vt:lpstr>Αποφρακτική υπνική άπνοια</vt:lpstr>
      <vt:lpstr>Δευτεροπαθείς μορφές υπέρτασης συνδεόμενες με ανθεκτική υπέρταση</vt:lpstr>
      <vt:lpstr>Αποφρακτική υπνική άπνοια</vt:lpstr>
      <vt:lpstr>Αποφρακτική υπνική άπνοια</vt:lpstr>
      <vt:lpstr>Role of clinical and pathophysiological traits in treatment selection for obstructive sleep apnoea</vt:lpstr>
      <vt:lpstr>Υπέρταση κατά την κύηση</vt:lpstr>
      <vt:lpstr>Κυήσεις υψηλού ή ενδιάμεσου κινδύνου για εκδήλωση προεκλαμψίας</vt:lpstr>
      <vt:lpstr>Αντιμετώπιση υπέρτασης κύησης</vt:lpstr>
      <vt:lpstr>Παρουσίαση του PowerPoint</vt:lpstr>
      <vt:lpstr>Ορμονικές διαταραχές</vt:lpstr>
      <vt:lpstr>Ορμονικές διαταραχές</vt:lpstr>
      <vt:lpstr>Άλλες αιτίες δευτεροπαθούς υπέρτασης </vt:lpstr>
      <vt:lpstr>Άλλες αιτίες δευτεροπαθούς υπέρτασης </vt:lpstr>
      <vt:lpstr>Σπάνια γενετικά αίτια δευτεροπαθούς υπέρτασης</vt:lpstr>
      <vt:lpstr>Incidence of selected forms of secondary hypertension according to age</vt:lpstr>
      <vt:lpstr>Παρουσίαση του PowerPoint</vt:lpstr>
      <vt:lpstr>Παρουσίαση του PowerPoint</vt:lpstr>
      <vt:lpstr>Συμπτώματα και σημεία δευτεροπαθούς υπέρτασης</vt:lpstr>
      <vt:lpstr>Συμπτώματα και σημεία δευτεροπαθούς υπέρτασης</vt:lpstr>
      <vt:lpstr>Συμπτώματα και σημεία δευτεροπαθούς υπέρτασης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of Preventive Cardiology and Echocardiography Department</dc:title>
  <dc:creator>User 001</dc:creator>
  <cp:lastModifiedBy>George Pavlidis</cp:lastModifiedBy>
  <cp:revision>1113</cp:revision>
  <cp:lastPrinted>2022-05-17T09:02:30Z</cp:lastPrinted>
  <dcterms:created xsi:type="dcterms:W3CDTF">2021-07-06T15:45:05Z</dcterms:created>
  <dcterms:modified xsi:type="dcterms:W3CDTF">2025-04-01T17:18:43Z</dcterms:modified>
</cp:coreProperties>
</file>