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72"/>
  </p:notesMasterIdLst>
  <p:sldIdLst>
    <p:sldId id="256" r:id="rId2"/>
    <p:sldId id="10982" r:id="rId3"/>
    <p:sldId id="11093" r:id="rId4"/>
    <p:sldId id="11059" r:id="rId5"/>
    <p:sldId id="312" r:id="rId6"/>
    <p:sldId id="10923" r:id="rId7"/>
    <p:sldId id="10910" r:id="rId8"/>
    <p:sldId id="10918" r:id="rId9"/>
    <p:sldId id="10983" r:id="rId10"/>
    <p:sldId id="11138" r:id="rId11"/>
    <p:sldId id="316" r:id="rId12"/>
    <p:sldId id="10978" r:id="rId13"/>
    <p:sldId id="300" r:id="rId14"/>
    <p:sldId id="10938" r:id="rId15"/>
    <p:sldId id="10927" r:id="rId16"/>
    <p:sldId id="11142" r:id="rId17"/>
    <p:sldId id="10953" r:id="rId18"/>
    <p:sldId id="10980" r:id="rId19"/>
    <p:sldId id="288" r:id="rId20"/>
    <p:sldId id="11141" r:id="rId21"/>
    <p:sldId id="10933" r:id="rId22"/>
    <p:sldId id="11139" r:id="rId23"/>
    <p:sldId id="11140" r:id="rId24"/>
    <p:sldId id="10926" r:id="rId25"/>
    <p:sldId id="11143" r:id="rId26"/>
    <p:sldId id="11144" r:id="rId27"/>
    <p:sldId id="11148" r:id="rId28"/>
    <p:sldId id="11149" r:id="rId29"/>
    <p:sldId id="11146" r:id="rId30"/>
    <p:sldId id="11147" r:id="rId31"/>
    <p:sldId id="314" r:id="rId32"/>
    <p:sldId id="10942" r:id="rId33"/>
    <p:sldId id="10937" r:id="rId34"/>
    <p:sldId id="320" r:id="rId35"/>
    <p:sldId id="11152" r:id="rId36"/>
    <p:sldId id="11150" r:id="rId37"/>
    <p:sldId id="11151" r:id="rId38"/>
    <p:sldId id="10913" r:id="rId39"/>
    <p:sldId id="10920" r:id="rId40"/>
    <p:sldId id="10915" r:id="rId41"/>
    <p:sldId id="11145" r:id="rId42"/>
    <p:sldId id="10944" r:id="rId43"/>
    <p:sldId id="10945" r:id="rId44"/>
    <p:sldId id="10952" r:id="rId45"/>
    <p:sldId id="10954" r:id="rId46"/>
    <p:sldId id="10955" r:id="rId47"/>
    <p:sldId id="10946" r:id="rId48"/>
    <p:sldId id="3530" r:id="rId49"/>
    <p:sldId id="10957" r:id="rId50"/>
    <p:sldId id="10950" r:id="rId51"/>
    <p:sldId id="10958" r:id="rId52"/>
    <p:sldId id="10947" r:id="rId53"/>
    <p:sldId id="10959" r:id="rId54"/>
    <p:sldId id="10948" r:id="rId55"/>
    <p:sldId id="10981" r:id="rId56"/>
    <p:sldId id="10960" r:id="rId57"/>
    <p:sldId id="10949" r:id="rId58"/>
    <p:sldId id="10961" r:id="rId59"/>
    <p:sldId id="10962" r:id="rId60"/>
    <p:sldId id="10963" r:id="rId61"/>
    <p:sldId id="10967" r:id="rId62"/>
    <p:sldId id="10969" r:id="rId63"/>
    <p:sldId id="10970" r:id="rId64"/>
    <p:sldId id="10971" r:id="rId65"/>
    <p:sldId id="265" r:id="rId66"/>
    <p:sldId id="10972" r:id="rId67"/>
    <p:sldId id="10939" r:id="rId68"/>
    <p:sldId id="10914" r:id="rId69"/>
    <p:sldId id="297" r:id="rId70"/>
    <p:sldId id="10951"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mitrios Konstantinidis" initials="DK" lastIdx="1" clrIdx="0">
    <p:extLst>
      <p:ext uri="{19B8F6BF-5375-455C-9EA6-DF929625EA0E}">
        <p15:presenceInfo xmlns:p15="http://schemas.microsoft.com/office/powerpoint/2012/main" userId="60ca5d9d2d7ec4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D11EFF-D309-4897-A30E-58F72B5034D6}" v="78" dt="2021-05-08T08:31:16.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456" autoAdjust="0"/>
  </p:normalViewPr>
  <p:slideViewPr>
    <p:cSldViewPr snapToGrid="0">
      <p:cViewPr varScale="1">
        <p:scale>
          <a:sx n="54" d="100"/>
          <a:sy n="54" d="100"/>
        </p:scale>
        <p:origin x="1080" y="44"/>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816272965879E-3"/>
          <c:y val="3.1410447027165798E-2"/>
          <c:w val="0.71828710994459"/>
          <c:h val="0.937179105945668"/>
        </c:manualLayout>
      </c:layout>
      <c:pieChart>
        <c:varyColors val="1"/>
        <c:ser>
          <c:idx val="0"/>
          <c:order val="0"/>
          <c:tx>
            <c:strRef>
              <c:f>Sheet1!$B$1</c:f>
              <c:strCache>
                <c:ptCount val="1"/>
                <c:pt idx="0">
                  <c:v>Column1</c:v>
                </c:pt>
              </c:strCache>
            </c:strRef>
          </c:tx>
          <c:explosion val="7"/>
          <c:dPt>
            <c:idx val="0"/>
            <c:bubble3D val="0"/>
            <c:explosion val="0"/>
            <c:spPr>
              <a:solidFill>
                <a:srgbClr val="FFC000"/>
              </a:solidFill>
            </c:spPr>
            <c:extLst>
              <c:ext xmlns:c16="http://schemas.microsoft.com/office/drawing/2014/chart" uri="{C3380CC4-5D6E-409C-BE32-E72D297353CC}">
                <c16:uniqueId val="{00000001-2CE4-49CD-A16E-4E80BCE29A08}"/>
              </c:ext>
            </c:extLst>
          </c:dPt>
          <c:dPt>
            <c:idx val="1"/>
            <c:bubble3D val="0"/>
            <c:explosion val="0"/>
            <c:spPr>
              <a:solidFill>
                <a:srgbClr val="00B050"/>
              </a:solidFill>
            </c:spPr>
            <c:extLst>
              <c:ext xmlns:c16="http://schemas.microsoft.com/office/drawing/2014/chart" uri="{C3380CC4-5D6E-409C-BE32-E72D297353CC}">
                <c16:uniqueId val="{00000003-2CE4-49CD-A16E-4E80BCE29A08}"/>
              </c:ext>
            </c:extLst>
          </c:dPt>
          <c:dPt>
            <c:idx val="2"/>
            <c:bubble3D val="0"/>
            <c:explosion val="0"/>
            <c:spPr>
              <a:solidFill>
                <a:srgbClr val="C00000"/>
              </a:solidFill>
            </c:spPr>
            <c:extLst>
              <c:ext xmlns:c16="http://schemas.microsoft.com/office/drawing/2014/chart" uri="{C3380CC4-5D6E-409C-BE32-E72D297353CC}">
                <c16:uniqueId val="{00000005-2CE4-49CD-A16E-4E80BCE29A08}"/>
              </c:ext>
            </c:extLst>
          </c:dPt>
          <c:dLbls>
            <c:dLbl>
              <c:idx val="0"/>
              <c:layout>
                <c:manualLayout>
                  <c:x val="-7.2124696054063797E-2"/>
                  <c:y val="-0.27590425463610602"/>
                </c:manualLayout>
              </c:layout>
              <c:spPr>
                <a:noFill/>
                <a:ln>
                  <a:noFill/>
                </a:ln>
                <a:effectLst/>
              </c:spPr>
              <c:txPr>
                <a:bodyPr wrap="square" lIns="38100" tIns="19050" rIns="38100" bIns="19050" anchor="ctr">
                  <a:noAutofit/>
                </a:bodyPr>
                <a:lstStyle/>
                <a:p>
                  <a:pPr>
                    <a:defRPr sz="2800" b="1">
                      <a:solidFill>
                        <a:schemeClr val="bg1"/>
                      </a:solidFill>
                    </a:defRPr>
                  </a:pPr>
                  <a:endParaRPr lang="el-GR"/>
                </a:p>
              </c:txPr>
              <c:dLblPos val="bestFit"/>
              <c:showLegendKey val="0"/>
              <c:showVal val="1"/>
              <c:showCatName val="0"/>
              <c:showSerName val="0"/>
              <c:showPercent val="0"/>
              <c:showBubbleSize val="0"/>
              <c:extLst>
                <c:ext xmlns:c15="http://schemas.microsoft.com/office/drawing/2012/chart" uri="{CE6537A1-D6FC-4f65-9D91-7224C49458BB}">
                  <c15:layout>
                    <c:manualLayout>
                      <c:w val="0.22404020282893899"/>
                      <c:h val="0.13906358510295999"/>
                    </c:manualLayout>
                  </c15:layout>
                </c:ext>
                <c:ext xmlns:c16="http://schemas.microsoft.com/office/drawing/2014/chart" uri="{C3380CC4-5D6E-409C-BE32-E72D297353CC}">
                  <c16:uniqueId val="{00000001-2CE4-49CD-A16E-4E80BCE29A08}"/>
                </c:ext>
              </c:extLst>
            </c:dLbl>
            <c:dLbl>
              <c:idx val="1"/>
              <c:layout>
                <c:manualLayout>
                  <c:x val="8.4235130564602204E-2"/>
                  <c:y val="6.2625432569372405E-2"/>
                </c:manualLayout>
              </c:layout>
              <c:spPr>
                <a:noFill/>
                <a:ln>
                  <a:noFill/>
                </a:ln>
                <a:effectLst/>
              </c:spPr>
              <c:txPr>
                <a:bodyPr wrap="square" lIns="38100" tIns="19050" rIns="38100" bIns="19050" anchor="ctr">
                  <a:spAutoFit/>
                </a:bodyPr>
                <a:lstStyle/>
                <a:p>
                  <a:pPr>
                    <a:defRPr sz="2800" b="1">
                      <a:solidFill>
                        <a:schemeClr val="bg1"/>
                      </a:solidFill>
                    </a:defRPr>
                  </a:pPr>
                  <a:endParaRPr lang="el-GR"/>
                </a:p>
              </c:txPr>
              <c:dLblPos val="bestFit"/>
              <c:showLegendKey val="0"/>
              <c:showVal val="1"/>
              <c:showCatName val="0"/>
              <c:showSerName val="0"/>
              <c:showPercent val="0"/>
              <c:showBubbleSize val="0"/>
              <c:extLst>
                <c:ext xmlns:c15="http://schemas.microsoft.com/office/drawing/2012/chart" uri="{CE6537A1-D6FC-4f65-9D91-7224C49458BB}">
                  <c15:layout>
                    <c:manualLayout>
                      <c:w val="0.30172967652077598"/>
                      <c:h val="0.15311795901431399"/>
                    </c:manualLayout>
                  </c15:layout>
                </c:ext>
                <c:ext xmlns:c16="http://schemas.microsoft.com/office/drawing/2014/chart" uri="{C3380CC4-5D6E-409C-BE32-E72D297353CC}">
                  <c16:uniqueId val="{00000003-2CE4-49CD-A16E-4E80BCE29A08}"/>
                </c:ext>
              </c:extLst>
            </c:dLbl>
            <c:dLbl>
              <c:idx val="2"/>
              <c:layout>
                <c:manualLayout>
                  <c:x val="-0.246970278035896"/>
                  <c:y val="0.136519813101562"/>
                </c:manualLayout>
              </c:layout>
              <c:spPr>
                <a:noFill/>
                <a:ln>
                  <a:noFill/>
                </a:ln>
                <a:effectLst/>
              </c:spPr>
              <c:txPr>
                <a:bodyPr wrap="square" lIns="38100" tIns="19050" rIns="38100" bIns="19050" anchor="ctr">
                  <a:spAutoFit/>
                </a:bodyPr>
                <a:lstStyle/>
                <a:p>
                  <a:pPr>
                    <a:defRPr sz="2800" b="1">
                      <a:solidFill>
                        <a:schemeClr val="bg1"/>
                      </a:solidFill>
                    </a:defRPr>
                  </a:pPr>
                  <a:endParaRPr lang="el-GR"/>
                </a:p>
              </c:txPr>
              <c:dLblPos val="bestFit"/>
              <c:showLegendKey val="0"/>
              <c:showVal val="1"/>
              <c:showCatName val="0"/>
              <c:showSerName val="0"/>
              <c:showPercent val="0"/>
              <c:showBubbleSize val="0"/>
              <c:extLst>
                <c:ext xmlns:c15="http://schemas.microsoft.com/office/drawing/2012/chart" uri="{CE6537A1-D6FC-4f65-9D91-7224C49458BB}">
                  <c15:layout>
                    <c:manualLayout>
                      <c:w val="0.24830470361568899"/>
                      <c:h val="0.15089885815903401"/>
                    </c:manualLayout>
                  </c15:layout>
                </c:ext>
                <c:ext xmlns:c16="http://schemas.microsoft.com/office/drawing/2014/chart" uri="{C3380CC4-5D6E-409C-BE32-E72D297353CC}">
                  <c16:uniqueId val="{00000005-2CE4-49CD-A16E-4E80BCE29A08}"/>
                </c:ext>
              </c:extLst>
            </c:dLbl>
            <c:spPr>
              <a:noFill/>
              <a:ln>
                <a:noFill/>
              </a:ln>
              <a:effectLst/>
            </c:spPr>
            <c:txPr>
              <a:bodyPr wrap="square" lIns="38100" tIns="19050" rIns="38100" bIns="19050" anchor="ctr">
                <a:spAutoFit/>
              </a:bodyPr>
              <a:lstStyle/>
              <a:p>
                <a:pPr>
                  <a:defRPr sz="2800" b="1"/>
                </a:pPr>
                <a:endParaRPr lang="el-GR"/>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Treated and Controlled1</c:v>
                </c:pt>
                <c:pt idx="1">
                  <c:v>Treated but Controled</c:v>
                </c:pt>
                <c:pt idx="2">
                  <c:v>Untreated</c:v>
                </c:pt>
              </c:strCache>
            </c:strRef>
          </c:cat>
          <c:val>
            <c:numRef>
              <c:f>Sheet1!$B$2:$B$4</c:f>
              <c:numCache>
                <c:formatCode>0%</c:formatCode>
                <c:ptCount val="3"/>
                <c:pt idx="0">
                  <c:v>0.35</c:v>
                </c:pt>
                <c:pt idx="1">
                  <c:v>0.35</c:v>
                </c:pt>
                <c:pt idx="2">
                  <c:v>0.3</c:v>
                </c:pt>
              </c:numCache>
            </c:numRef>
          </c:val>
          <c:extLst>
            <c:ext xmlns:c16="http://schemas.microsoft.com/office/drawing/2014/chart" uri="{C3380CC4-5D6E-409C-BE32-E72D297353CC}">
              <c16:uniqueId val="{0000000C-2CE4-49CD-A16E-4E80BCE29A08}"/>
            </c:ext>
          </c:extLst>
        </c:ser>
        <c:dLbls>
          <c:dLblPos val="bestFit"/>
          <c:showLegendKey val="0"/>
          <c:showVal val="1"/>
          <c:showCatName val="0"/>
          <c:showSerName val="0"/>
          <c:showPercent val="0"/>
          <c:showBubbleSize val="0"/>
          <c:showLeaderLines val="1"/>
        </c:dLbls>
        <c:firstSliceAng val="108"/>
      </c:pieChart>
    </c:plotArea>
    <c:plotVisOnly val="1"/>
    <c:dispBlanksAs val="zero"/>
    <c:showDLblsOverMax val="0"/>
  </c:chart>
  <c:spPr>
    <a:noFill/>
  </c:spPr>
  <c:txPr>
    <a:bodyPr/>
    <a:lstStyle/>
    <a:p>
      <a:pPr>
        <a:defRPr sz="1800">
          <a:latin typeface="Effra"/>
        </a:defRPr>
      </a:pPr>
      <a:endParaRPr lang="el-G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73953-0866-416F-AB78-3D8E3592C7B7}" type="doc">
      <dgm:prSet loTypeId="urn:microsoft.com/office/officeart/2005/8/layout/venn1" loCatId="relationship" qsTypeId="urn:microsoft.com/office/officeart/2005/8/quickstyle/simple1" qsCatId="simple" csTypeId="urn:microsoft.com/office/officeart/2005/8/colors/accent1_2" csCatId="accent1" phldr="1"/>
      <dgm:spPr/>
    </dgm:pt>
    <dgm:pt modelId="{F67359CA-8698-4ED1-9622-72450ECCB78F}">
      <dgm:prSet phldrT="[Text]" custT="1"/>
      <dgm:spPr>
        <a:solidFill>
          <a:srgbClr val="FFC000">
            <a:alpha val="50000"/>
          </a:srgbClr>
        </a:solidFill>
      </dgm:spPr>
      <dgm:t>
        <a:bodyPr/>
        <a:lstStyle/>
        <a:p>
          <a:r>
            <a:rPr lang="en-US" sz="2000" b="1" dirty="0"/>
            <a:t>E-health</a:t>
          </a:r>
        </a:p>
      </dgm:t>
    </dgm:pt>
    <dgm:pt modelId="{FB65E334-0506-45BD-8DAA-2F3EF19A5258}" type="parTrans" cxnId="{0CC30618-57FF-4994-BAD9-E110B34220D5}">
      <dgm:prSet/>
      <dgm:spPr/>
      <dgm:t>
        <a:bodyPr/>
        <a:lstStyle/>
        <a:p>
          <a:endParaRPr lang="en-US"/>
        </a:p>
      </dgm:t>
    </dgm:pt>
    <dgm:pt modelId="{9A9A0F2E-5F86-4ABF-8A82-9B91623B95BA}" type="sibTrans" cxnId="{0CC30618-57FF-4994-BAD9-E110B34220D5}">
      <dgm:prSet/>
      <dgm:spPr/>
      <dgm:t>
        <a:bodyPr/>
        <a:lstStyle/>
        <a:p>
          <a:endParaRPr lang="en-US"/>
        </a:p>
      </dgm:t>
    </dgm:pt>
    <dgm:pt modelId="{9611D35D-C276-433C-9E2A-D2B58A6FA075}">
      <dgm:prSet phldrT="[Text]" custT="1"/>
      <dgm:spPr>
        <a:solidFill>
          <a:srgbClr val="00B0F0"/>
        </a:solidFill>
      </dgm:spPr>
      <dgm:t>
        <a:bodyPr/>
        <a:lstStyle/>
        <a:p>
          <a:pPr algn="ctr"/>
          <a:r>
            <a:rPr lang="en-US" sz="1200" b="1" dirty="0"/>
            <a:t>Telemedicine</a:t>
          </a:r>
        </a:p>
      </dgm:t>
    </dgm:pt>
    <dgm:pt modelId="{D8C6F38A-2B8C-4392-A677-AB04862BAB1D}" type="parTrans" cxnId="{0D5F19FE-3A47-4E1A-A3DE-1170667115C0}">
      <dgm:prSet/>
      <dgm:spPr/>
      <dgm:t>
        <a:bodyPr/>
        <a:lstStyle/>
        <a:p>
          <a:endParaRPr lang="en-US"/>
        </a:p>
      </dgm:t>
    </dgm:pt>
    <dgm:pt modelId="{247696AA-55EF-4BB9-9EF5-9472195663CE}" type="sibTrans" cxnId="{0D5F19FE-3A47-4E1A-A3DE-1170667115C0}">
      <dgm:prSet/>
      <dgm:spPr/>
      <dgm:t>
        <a:bodyPr/>
        <a:lstStyle/>
        <a:p>
          <a:endParaRPr lang="en-US"/>
        </a:p>
      </dgm:t>
    </dgm:pt>
    <dgm:pt modelId="{3C83F32B-E975-4AA5-AFDB-A32BC80A30E4}">
      <dgm:prSet phldrT="[Text]" custT="1"/>
      <dgm:spPr>
        <a:solidFill>
          <a:srgbClr val="C00000">
            <a:alpha val="50000"/>
          </a:srgbClr>
        </a:solidFill>
      </dgm:spPr>
      <dgm:t>
        <a:bodyPr/>
        <a:lstStyle/>
        <a:p>
          <a:r>
            <a:rPr lang="en-US" sz="1200" b="1" dirty="0"/>
            <a:t>M-health</a:t>
          </a:r>
        </a:p>
      </dgm:t>
    </dgm:pt>
    <dgm:pt modelId="{B458D650-FDC6-4B04-9EE0-6FDB33F01A27}" type="parTrans" cxnId="{D1834CE6-B543-468C-9554-36583378BCE6}">
      <dgm:prSet/>
      <dgm:spPr/>
      <dgm:t>
        <a:bodyPr/>
        <a:lstStyle/>
        <a:p>
          <a:endParaRPr lang="en-US"/>
        </a:p>
      </dgm:t>
    </dgm:pt>
    <dgm:pt modelId="{9CF99501-BA54-4B4D-9076-C3058DC6294E}" type="sibTrans" cxnId="{D1834CE6-B543-468C-9554-36583378BCE6}">
      <dgm:prSet/>
      <dgm:spPr/>
      <dgm:t>
        <a:bodyPr/>
        <a:lstStyle/>
        <a:p>
          <a:endParaRPr lang="en-US"/>
        </a:p>
      </dgm:t>
    </dgm:pt>
    <dgm:pt modelId="{80E4D44A-35B4-4874-9090-1D9002E3124A}" type="pres">
      <dgm:prSet presAssocID="{B6673953-0866-416F-AB78-3D8E3592C7B7}" presName="compositeShape" presStyleCnt="0">
        <dgm:presLayoutVars>
          <dgm:chMax val="7"/>
          <dgm:dir/>
          <dgm:resizeHandles val="exact"/>
        </dgm:presLayoutVars>
      </dgm:prSet>
      <dgm:spPr/>
    </dgm:pt>
    <dgm:pt modelId="{1B25E776-301E-4707-A900-A98EDC344BCA}" type="pres">
      <dgm:prSet presAssocID="{F67359CA-8698-4ED1-9622-72450ECCB78F}" presName="circ1" presStyleLbl="vennNode1" presStyleIdx="0" presStyleCnt="3" custScaleX="72654" custScaleY="71962" custLinFactNeighborX="31477" custLinFactNeighborY="12098"/>
      <dgm:spPr/>
    </dgm:pt>
    <dgm:pt modelId="{4C4AFE45-94AA-4182-A6A3-90B75E10F726}" type="pres">
      <dgm:prSet presAssocID="{F67359CA-8698-4ED1-9622-72450ECCB78F}" presName="circ1Tx" presStyleLbl="revTx" presStyleIdx="0" presStyleCnt="0">
        <dgm:presLayoutVars>
          <dgm:chMax val="0"/>
          <dgm:chPref val="0"/>
          <dgm:bulletEnabled val="1"/>
        </dgm:presLayoutVars>
      </dgm:prSet>
      <dgm:spPr/>
    </dgm:pt>
    <dgm:pt modelId="{49C46CBD-1C9D-42CC-8128-4E1044F4D5D3}" type="pres">
      <dgm:prSet presAssocID="{9611D35D-C276-433C-9E2A-D2B58A6FA075}" presName="circ2" presStyleLbl="vennNode1" presStyleIdx="1" presStyleCnt="3" custScaleX="33000" custScaleY="32148" custLinFactNeighborX="7370" custLinFactNeighborY="-32008"/>
      <dgm:spPr/>
    </dgm:pt>
    <dgm:pt modelId="{99738A7F-CAF8-4FDF-899C-3B4B903A217B}" type="pres">
      <dgm:prSet presAssocID="{9611D35D-C276-433C-9E2A-D2B58A6FA075}" presName="circ2Tx" presStyleLbl="revTx" presStyleIdx="0" presStyleCnt="0">
        <dgm:presLayoutVars>
          <dgm:chMax val="0"/>
          <dgm:chPref val="0"/>
          <dgm:bulletEnabled val="1"/>
        </dgm:presLayoutVars>
      </dgm:prSet>
      <dgm:spPr/>
    </dgm:pt>
    <dgm:pt modelId="{965D12AF-0EC0-4ECA-8A5D-B0DB737F22B3}" type="pres">
      <dgm:prSet presAssocID="{3C83F32B-E975-4AA5-AFDB-A32BC80A30E4}" presName="circ3" presStyleLbl="vennNode1" presStyleIdx="2" presStyleCnt="3" custScaleX="33551" custScaleY="33749" custLinFactNeighborX="54852" custLinFactNeighborY="-34451"/>
      <dgm:spPr/>
    </dgm:pt>
    <dgm:pt modelId="{E72537F7-4201-47DC-B1B1-C531CE208B96}" type="pres">
      <dgm:prSet presAssocID="{3C83F32B-E975-4AA5-AFDB-A32BC80A30E4}" presName="circ3Tx" presStyleLbl="revTx" presStyleIdx="0" presStyleCnt="0">
        <dgm:presLayoutVars>
          <dgm:chMax val="0"/>
          <dgm:chPref val="0"/>
          <dgm:bulletEnabled val="1"/>
        </dgm:presLayoutVars>
      </dgm:prSet>
      <dgm:spPr/>
    </dgm:pt>
  </dgm:ptLst>
  <dgm:cxnLst>
    <dgm:cxn modelId="{0CC30618-57FF-4994-BAD9-E110B34220D5}" srcId="{B6673953-0866-416F-AB78-3D8E3592C7B7}" destId="{F67359CA-8698-4ED1-9622-72450ECCB78F}" srcOrd="0" destOrd="0" parTransId="{FB65E334-0506-45BD-8DAA-2F3EF19A5258}" sibTransId="{9A9A0F2E-5F86-4ABF-8A82-9B91623B95BA}"/>
    <dgm:cxn modelId="{62E81E59-15C2-445B-B598-C78E767ACEF3}" type="presOf" srcId="{9611D35D-C276-433C-9E2A-D2B58A6FA075}" destId="{99738A7F-CAF8-4FDF-899C-3B4B903A217B}" srcOrd="1" destOrd="0" presId="urn:microsoft.com/office/officeart/2005/8/layout/venn1"/>
    <dgm:cxn modelId="{F074249C-D88A-47CB-B2A8-4F6937AA33B1}" type="presOf" srcId="{F67359CA-8698-4ED1-9622-72450ECCB78F}" destId="{1B25E776-301E-4707-A900-A98EDC344BCA}" srcOrd="0" destOrd="0" presId="urn:microsoft.com/office/officeart/2005/8/layout/venn1"/>
    <dgm:cxn modelId="{73631DA9-5080-45A6-93C1-99917CF75297}" type="presOf" srcId="{B6673953-0866-416F-AB78-3D8E3592C7B7}" destId="{80E4D44A-35B4-4874-9090-1D9002E3124A}" srcOrd="0" destOrd="0" presId="urn:microsoft.com/office/officeart/2005/8/layout/venn1"/>
    <dgm:cxn modelId="{EBAE7BAC-D259-4869-8B85-25CBF3D1DCC1}" type="presOf" srcId="{3C83F32B-E975-4AA5-AFDB-A32BC80A30E4}" destId="{965D12AF-0EC0-4ECA-8A5D-B0DB737F22B3}" srcOrd="0" destOrd="0" presId="urn:microsoft.com/office/officeart/2005/8/layout/venn1"/>
    <dgm:cxn modelId="{C18BEFB0-847A-4329-9050-7C4C1031ECC5}" type="presOf" srcId="{9611D35D-C276-433C-9E2A-D2B58A6FA075}" destId="{49C46CBD-1C9D-42CC-8128-4E1044F4D5D3}" srcOrd="0" destOrd="0" presId="urn:microsoft.com/office/officeart/2005/8/layout/venn1"/>
    <dgm:cxn modelId="{962118E5-EA7F-43FA-ADCC-C05F8CD099F6}" type="presOf" srcId="{F67359CA-8698-4ED1-9622-72450ECCB78F}" destId="{4C4AFE45-94AA-4182-A6A3-90B75E10F726}" srcOrd="1" destOrd="0" presId="urn:microsoft.com/office/officeart/2005/8/layout/venn1"/>
    <dgm:cxn modelId="{D1834CE6-B543-468C-9554-36583378BCE6}" srcId="{B6673953-0866-416F-AB78-3D8E3592C7B7}" destId="{3C83F32B-E975-4AA5-AFDB-A32BC80A30E4}" srcOrd="2" destOrd="0" parTransId="{B458D650-FDC6-4B04-9EE0-6FDB33F01A27}" sibTransId="{9CF99501-BA54-4B4D-9076-C3058DC6294E}"/>
    <dgm:cxn modelId="{3F6B2EF0-333F-4194-B83E-6D891FD7EBF7}" type="presOf" srcId="{3C83F32B-E975-4AA5-AFDB-A32BC80A30E4}" destId="{E72537F7-4201-47DC-B1B1-C531CE208B96}" srcOrd="1" destOrd="0" presId="urn:microsoft.com/office/officeart/2005/8/layout/venn1"/>
    <dgm:cxn modelId="{0D5F19FE-3A47-4E1A-A3DE-1170667115C0}" srcId="{B6673953-0866-416F-AB78-3D8E3592C7B7}" destId="{9611D35D-C276-433C-9E2A-D2B58A6FA075}" srcOrd="1" destOrd="0" parTransId="{D8C6F38A-2B8C-4392-A677-AB04862BAB1D}" sibTransId="{247696AA-55EF-4BB9-9EF5-9472195663CE}"/>
    <dgm:cxn modelId="{CF54382F-4AD2-4C80-AB3F-E842B99E45A1}" type="presParOf" srcId="{80E4D44A-35B4-4874-9090-1D9002E3124A}" destId="{1B25E776-301E-4707-A900-A98EDC344BCA}" srcOrd="0" destOrd="0" presId="urn:microsoft.com/office/officeart/2005/8/layout/venn1"/>
    <dgm:cxn modelId="{0320564B-A27A-4C9D-B2AC-51CCF276E16B}" type="presParOf" srcId="{80E4D44A-35B4-4874-9090-1D9002E3124A}" destId="{4C4AFE45-94AA-4182-A6A3-90B75E10F726}" srcOrd="1" destOrd="0" presId="urn:microsoft.com/office/officeart/2005/8/layout/venn1"/>
    <dgm:cxn modelId="{8A5FB637-51CD-4F0D-BC98-C326967109A2}" type="presParOf" srcId="{80E4D44A-35B4-4874-9090-1D9002E3124A}" destId="{49C46CBD-1C9D-42CC-8128-4E1044F4D5D3}" srcOrd="2" destOrd="0" presId="urn:microsoft.com/office/officeart/2005/8/layout/venn1"/>
    <dgm:cxn modelId="{95E0E01A-56B7-4CD3-A121-642536B87751}" type="presParOf" srcId="{80E4D44A-35B4-4874-9090-1D9002E3124A}" destId="{99738A7F-CAF8-4FDF-899C-3B4B903A217B}" srcOrd="3" destOrd="0" presId="urn:microsoft.com/office/officeart/2005/8/layout/venn1"/>
    <dgm:cxn modelId="{A564B090-E117-4DC9-904D-005BDFDC2F80}" type="presParOf" srcId="{80E4D44A-35B4-4874-9090-1D9002E3124A}" destId="{965D12AF-0EC0-4ECA-8A5D-B0DB737F22B3}" srcOrd="4" destOrd="0" presId="urn:microsoft.com/office/officeart/2005/8/layout/venn1"/>
    <dgm:cxn modelId="{932B5406-1BAC-4C75-98F9-4DF7032BEDA4}" type="presParOf" srcId="{80E4D44A-35B4-4874-9090-1D9002E3124A}" destId="{E72537F7-4201-47DC-B1B1-C531CE208B9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5E776-301E-4707-A900-A98EDC344BCA}">
      <dsp:nvSpPr>
        <dsp:cNvPr id="0" name=""/>
        <dsp:cNvSpPr/>
      </dsp:nvSpPr>
      <dsp:spPr>
        <a:xfrm>
          <a:off x="3920128" y="1368220"/>
          <a:ext cx="2454269" cy="2430893"/>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E-health</a:t>
          </a:r>
        </a:p>
      </dsp:txBody>
      <dsp:txXfrm>
        <a:off x="4247364" y="1793627"/>
        <a:ext cx="1799797" cy="1093902"/>
      </dsp:txXfrm>
    </dsp:sp>
    <dsp:sp modelId="{49C46CBD-1C9D-42CC-8128-4E1044F4D5D3}">
      <dsp:nvSpPr>
        <dsp:cNvPr id="0" name=""/>
        <dsp:cNvSpPr/>
      </dsp:nvSpPr>
      <dsp:spPr>
        <a:xfrm>
          <a:off x="4994452" y="2662037"/>
          <a:ext cx="1114747" cy="108596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Telemedicine</a:t>
          </a:r>
        </a:p>
      </dsp:txBody>
      <dsp:txXfrm>
        <a:off x="5335379" y="2942579"/>
        <a:ext cx="668848" cy="597281"/>
      </dsp:txXfrm>
    </dsp:sp>
    <dsp:sp modelId="{965D12AF-0EC0-4ECA-8A5D-B0DB737F22B3}">
      <dsp:nvSpPr>
        <dsp:cNvPr id="0" name=""/>
        <dsp:cNvSpPr/>
      </dsp:nvSpPr>
      <dsp:spPr>
        <a:xfrm>
          <a:off x="4151292" y="2552471"/>
          <a:ext cx="1133360" cy="1140049"/>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M-health</a:t>
          </a:r>
        </a:p>
      </dsp:txBody>
      <dsp:txXfrm>
        <a:off x="4258017" y="2846984"/>
        <a:ext cx="680016" cy="6270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5B9E-D16E-4EF2-A220-3A05A36389A5}" type="datetimeFigureOut">
              <a:rPr lang="el-GR" smtClean="0"/>
              <a:t>5/3/2025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6FE8A-4D24-4527-AF68-FBE920385DEE}" type="slidenum">
              <a:rPr lang="el-GR" smtClean="0"/>
              <a:t>‹#›</a:t>
            </a:fld>
            <a:endParaRPr lang="el-GR"/>
          </a:p>
        </p:txBody>
      </p:sp>
    </p:spTree>
    <p:extLst>
      <p:ext uri="{BB962C8B-B14F-4D97-AF65-F5344CB8AC3E}">
        <p14:creationId xmlns:p14="http://schemas.microsoft.com/office/powerpoint/2010/main" val="22152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a:t>
            </a:r>
            <a:r>
              <a:rPr lang="el-GR" dirty="0"/>
              <a:t>των θανάτων παγκοσμίως οφείλονται στην ΑΥ</a:t>
            </a:r>
            <a:endParaRPr lang="en-GB" dirty="0"/>
          </a:p>
        </p:txBody>
      </p:sp>
      <p:sp>
        <p:nvSpPr>
          <p:cNvPr id="4" name="Slide Number Placeholder 3"/>
          <p:cNvSpPr>
            <a:spLocks noGrp="1"/>
          </p:cNvSpPr>
          <p:nvPr>
            <p:ph type="sldNum" sz="quarter" idx="10"/>
          </p:nvPr>
        </p:nvSpPr>
        <p:spPr/>
        <p:txBody>
          <a:bodyPr/>
          <a:lstStyle/>
          <a:p>
            <a:fld id="{214494E9-C2D9-4975-98E6-A6BFEF498C05}" type="slidenum">
              <a:rPr lang="en-US" smtClean="0"/>
              <a:t>5</a:t>
            </a:fld>
            <a:endParaRPr lang="en-US"/>
          </a:p>
        </p:txBody>
      </p:sp>
    </p:spTree>
    <p:extLst>
      <p:ext uri="{BB962C8B-B14F-4D97-AF65-F5344CB8AC3E}">
        <p14:creationId xmlns:p14="http://schemas.microsoft.com/office/powerpoint/2010/main" val="305487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Japan, telemedicine without face-to-face communication has been permitted since early 2015. We developed an integrated web-based telemedicine platform to manage appointments, medical care, and payment without patients visiting a clinic.</a:t>
            </a:r>
          </a:p>
          <a:p>
            <a:r>
              <a:rPr lang="en-US" dirty="0"/>
              <a:t>The standard visit-to-visit interval was set at 6 weeks for the telemedicine group and was unspecified for the UC group, leaving it to the physician’s discretion.</a:t>
            </a:r>
          </a:p>
          <a:p>
            <a:r>
              <a:rPr lang="en-US" dirty="0"/>
              <a:t>However, the study was prematurely terminated at the end of March 2018 because the health insurance policy in Japan changed, requiring a face-to-face visit at least every 3 months</a:t>
            </a:r>
          </a:p>
        </p:txBody>
      </p:sp>
      <p:sp>
        <p:nvSpPr>
          <p:cNvPr id="4" name="Slide Number Placeholder 3"/>
          <p:cNvSpPr>
            <a:spLocks noGrp="1"/>
          </p:cNvSpPr>
          <p:nvPr>
            <p:ph type="sldNum" sz="quarter" idx="5"/>
          </p:nvPr>
        </p:nvSpPr>
        <p:spPr/>
        <p:txBody>
          <a:bodyPr/>
          <a:lstStyle/>
          <a:p>
            <a:fld id="{9DE6FE8A-4D24-4527-AF68-FBE920385DEE}" type="slidenum">
              <a:rPr lang="el-GR" smtClean="0"/>
              <a:t>27</a:t>
            </a:fld>
            <a:endParaRPr lang="el-GR"/>
          </a:p>
        </p:txBody>
      </p:sp>
    </p:spTree>
    <p:extLst>
      <p:ext uri="{BB962C8B-B14F-4D97-AF65-F5344CB8AC3E}">
        <p14:creationId xmlns:p14="http://schemas.microsoft.com/office/powerpoint/2010/main" val="317352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28</a:t>
            </a:fld>
            <a:endParaRPr lang="el-GR"/>
          </a:p>
        </p:txBody>
      </p:sp>
    </p:spTree>
    <p:extLst>
      <p:ext uri="{BB962C8B-B14F-4D97-AF65-F5344CB8AC3E}">
        <p14:creationId xmlns:p14="http://schemas.microsoft.com/office/powerpoint/2010/main" val="400085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30</a:t>
            </a:fld>
            <a:endParaRPr lang="el-GR"/>
          </a:p>
        </p:txBody>
      </p:sp>
    </p:spTree>
    <p:extLst>
      <p:ext uri="{BB962C8B-B14F-4D97-AF65-F5344CB8AC3E}">
        <p14:creationId xmlns:p14="http://schemas.microsoft.com/office/powerpoint/2010/main" val="169571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13055-2DE2-492A-A839-2BF575871CAE}" type="slidenum">
              <a:rPr lang="el-GR" smtClean="0"/>
              <a:pPr/>
              <a:t>31</a:t>
            </a:fld>
            <a:endParaRPr lang="el-GR"/>
          </a:p>
        </p:txBody>
      </p:sp>
    </p:spTree>
    <p:extLst>
      <p:ext uri="{BB962C8B-B14F-4D97-AF65-F5344CB8AC3E}">
        <p14:creationId xmlns:p14="http://schemas.microsoft.com/office/powerpoint/2010/main" val="200545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eCRF </a:t>
            </a:r>
          </a:p>
          <a:p>
            <a:r>
              <a:rPr lang="en-US" dirty="0"/>
              <a:t>Simplifies the patients’ management </a:t>
            </a:r>
          </a:p>
          <a:p>
            <a:r>
              <a:rPr lang="en-US" dirty="0"/>
              <a:t>Email Notifications</a:t>
            </a:r>
          </a:p>
          <a:p>
            <a:r>
              <a:rPr lang="en-US" dirty="0"/>
              <a:t>To Patients</a:t>
            </a:r>
          </a:p>
          <a:p>
            <a:r>
              <a:rPr lang="en-US" dirty="0"/>
              <a:t>To Doctors</a:t>
            </a:r>
          </a:p>
          <a:p>
            <a:endParaRPr lang="en-US" dirty="0"/>
          </a:p>
        </p:txBody>
      </p:sp>
      <p:sp>
        <p:nvSpPr>
          <p:cNvPr id="4" name="Slide Number Placeholder 3"/>
          <p:cNvSpPr>
            <a:spLocks noGrp="1"/>
          </p:cNvSpPr>
          <p:nvPr>
            <p:ph type="sldNum" sz="quarter" idx="5"/>
          </p:nvPr>
        </p:nvSpPr>
        <p:spPr/>
        <p:txBody>
          <a:bodyPr/>
          <a:lstStyle/>
          <a:p>
            <a:fld id="{83113055-2DE2-492A-A839-2BF575871CAE}" type="slidenum">
              <a:rPr lang="el-GR" smtClean="0"/>
              <a:pPr/>
              <a:t>34</a:t>
            </a:fld>
            <a:endParaRPr lang="el-GR"/>
          </a:p>
        </p:txBody>
      </p:sp>
    </p:spTree>
    <p:extLst>
      <p:ext uri="{BB962C8B-B14F-4D97-AF65-F5344CB8AC3E}">
        <p14:creationId xmlns:p14="http://schemas.microsoft.com/office/powerpoint/2010/main" val="189471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component (PCS) and</a:t>
            </a:r>
          </a:p>
          <a:p>
            <a:r>
              <a:rPr lang="en-US" dirty="0"/>
              <a:t>mental component (MCS)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36</a:t>
            </a:fld>
            <a:endParaRPr lang="el-GR"/>
          </a:p>
        </p:txBody>
      </p:sp>
    </p:spTree>
    <p:extLst>
      <p:ext uri="{BB962C8B-B14F-4D97-AF65-F5344CB8AC3E}">
        <p14:creationId xmlns:p14="http://schemas.microsoft.com/office/powerpoint/2010/main" val="70919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Germany, Sweden, and the United Kingdom are relatively mature markets where governments are promoting the digitization of care and have standardized reimbursement pathways.</a:t>
            </a:r>
          </a:p>
          <a:p>
            <a:r>
              <a:rPr lang="en-US" dirty="0"/>
              <a:t>Spain</a:t>
            </a:r>
            <a:r>
              <a:rPr lang="en-US"/>
              <a:t>, Italy for </a:t>
            </a:r>
            <a:r>
              <a:rPr lang="en-US" dirty="0"/>
              <a:t>example, has many highly autonomous regional payers, so the pathways and evidence requirements vary.</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37</a:t>
            </a:fld>
            <a:endParaRPr lang="el-GR"/>
          </a:p>
        </p:txBody>
      </p:sp>
    </p:spTree>
    <p:extLst>
      <p:ext uri="{BB962C8B-B14F-4D97-AF65-F5344CB8AC3E}">
        <p14:creationId xmlns:p14="http://schemas.microsoft.com/office/powerpoint/2010/main" val="332573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Temple University in Philadelphia was recently awarded $748,000 to build a ML system to “analyze electronic health data, identifying patients who are likely to have persistently uncontrolled blood pressure (BP) so doctors can be more proactive with their interventions”.</a:t>
            </a:r>
          </a:p>
          <a:p>
            <a:r>
              <a:rPr lang="en-US" dirty="0"/>
              <a:t>In the midst of a technological and information era, medical records are usually digitalized, and various sensors have been invented for the collection of vital signals. Therefore, artificial intelligence (AI) has been increasingly recognized as a data-derived computational approach in data analytics for clinical decision making</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38</a:t>
            </a:fld>
            <a:endParaRPr lang="el-GR"/>
          </a:p>
        </p:txBody>
      </p:sp>
    </p:spTree>
    <p:extLst>
      <p:ext uri="{BB962C8B-B14F-4D97-AF65-F5344CB8AC3E}">
        <p14:creationId xmlns:p14="http://schemas.microsoft.com/office/powerpoint/2010/main" val="1225609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l-GR" dirty="0"/>
              <a:t> </a:t>
            </a:r>
            <a:r>
              <a:rPr lang="en-US" dirty="0"/>
              <a:t>cuff-based approach has not changed much since </a:t>
            </a:r>
            <a:r>
              <a:rPr lang="en-US" dirty="0" err="1"/>
              <a:t>Scipione</a:t>
            </a:r>
            <a:r>
              <a:rPr lang="el-GR" dirty="0"/>
              <a:t> </a:t>
            </a:r>
            <a:r>
              <a:rPr lang="en-US" dirty="0"/>
              <a:t>Riva-</a:t>
            </a:r>
            <a:r>
              <a:rPr lang="en-US" dirty="0" err="1"/>
              <a:t>Rocci</a:t>
            </a:r>
            <a:r>
              <a:rPr lang="en-US" dirty="0"/>
              <a:t> introduced it almost 125 years ago</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42</a:t>
            </a:fld>
            <a:endParaRPr lang="el-GR"/>
          </a:p>
        </p:txBody>
      </p:sp>
    </p:spTree>
    <p:extLst>
      <p:ext uri="{BB962C8B-B14F-4D97-AF65-F5344CB8AC3E}">
        <p14:creationId xmlns:p14="http://schemas.microsoft.com/office/powerpoint/2010/main" val="2753529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fact that: a) aortic BP is more relevant than brachial pressure in respect to cardiac function and b) BP values as a function of</a:t>
            </a:r>
            <a:r>
              <a:rPr lang="el-GR" dirty="0"/>
              <a:t> </a:t>
            </a:r>
            <a:r>
              <a:rPr lang="en-US" dirty="0"/>
              <a:t>time are more relevant than a single measurement of BP under specific conditions, it is expected that pharmaceutical interventions, management</a:t>
            </a:r>
            <a:r>
              <a:rPr lang="el-GR" dirty="0"/>
              <a:t> </a:t>
            </a:r>
            <a:r>
              <a:rPr lang="en-US" dirty="0"/>
              <a:t>of hypertension and prediction of BP-related risk could be further optimized. This might be achieved if therapeutic and diagnostic (</a:t>
            </a:r>
            <a:r>
              <a:rPr lang="en-US" dirty="0" err="1"/>
              <a:t>theranostic</a:t>
            </a:r>
            <a:r>
              <a:rPr lang="en-US" dirty="0"/>
              <a:t>)</a:t>
            </a:r>
            <a:r>
              <a:rPr lang="el-GR" dirty="0"/>
              <a:t> </a:t>
            </a:r>
            <a:r>
              <a:rPr lang="en-US" dirty="0"/>
              <a:t>strategies would take into account the above spatiotemporal BP dynamics.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43</a:t>
            </a:fld>
            <a:endParaRPr lang="el-GR"/>
          </a:p>
        </p:txBody>
      </p:sp>
    </p:spTree>
    <p:extLst>
      <p:ext uri="{BB962C8B-B14F-4D97-AF65-F5344CB8AC3E}">
        <p14:creationId xmlns:p14="http://schemas.microsoft.com/office/powerpoint/2010/main" val="411676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83113055-2DE2-492A-A839-2BF575871CAE}" type="slidenum">
              <a:rPr lang="el-GR" smtClean="0"/>
              <a:pPr/>
              <a:t>7</a:t>
            </a:fld>
            <a:endParaRPr lang="el-GR"/>
          </a:p>
        </p:txBody>
      </p:sp>
    </p:spTree>
    <p:extLst>
      <p:ext uri="{BB962C8B-B14F-4D97-AF65-F5344CB8AC3E}">
        <p14:creationId xmlns:p14="http://schemas.microsoft.com/office/powerpoint/2010/main" val="47046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conducting continuous measurements both in office and out-of-office setting in 50 patients, there were comparable results between the two arms. The Heart Guide device showed only minor deviations in out-of-office measurements of 3.2 ± 17.0mm Hg (p &lt; 0.001) in systolic BP (SBP) and −3.2 ± 11.3mm Hg in diastolic BP (DBP) (p &lt; 0.001), attributed mainly to the lower position of the wrist. The percentage of differences that were within the ± 10mm Hg range was 58.7% in</a:t>
            </a:r>
          </a:p>
          <a:p>
            <a:r>
              <a:rPr lang="en-US" dirty="0"/>
              <a:t>the office and 47.2% in the out-of-office measurements.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49</a:t>
            </a:fld>
            <a:endParaRPr lang="el-GR"/>
          </a:p>
        </p:txBody>
      </p:sp>
    </p:spTree>
    <p:extLst>
      <p:ext uri="{BB962C8B-B14F-4D97-AF65-F5344CB8AC3E}">
        <p14:creationId xmlns:p14="http://schemas.microsoft.com/office/powerpoint/2010/main" val="2744874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Από το 2005</a:t>
            </a:r>
          </a:p>
        </p:txBody>
      </p:sp>
      <p:sp>
        <p:nvSpPr>
          <p:cNvPr id="4" name="Slide Number Placeholder 3"/>
          <p:cNvSpPr>
            <a:spLocks noGrp="1"/>
          </p:cNvSpPr>
          <p:nvPr>
            <p:ph type="sldNum" sz="quarter" idx="5"/>
          </p:nvPr>
        </p:nvSpPr>
        <p:spPr/>
        <p:txBody>
          <a:bodyPr/>
          <a:lstStyle/>
          <a:p>
            <a:fld id="{9DE6FE8A-4D24-4527-AF68-FBE920385DEE}" type="slidenum">
              <a:rPr lang="el-GR" smtClean="0"/>
              <a:t>54</a:t>
            </a:fld>
            <a:endParaRPr lang="el-GR"/>
          </a:p>
        </p:txBody>
      </p:sp>
    </p:spTree>
    <p:extLst>
      <p:ext uri="{BB962C8B-B14F-4D97-AF65-F5344CB8AC3E}">
        <p14:creationId xmlns:p14="http://schemas.microsoft.com/office/powerpoint/2010/main" val="1643894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essentially BP ‘tracking’</a:t>
            </a:r>
            <a:r>
              <a:rPr lang="el-GR" dirty="0"/>
              <a:t> </a:t>
            </a:r>
            <a:r>
              <a:rPr lang="en-US" dirty="0"/>
              <a:t>rather than ‘measuring’ devices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57</a:t>
            </a:fld>
            <a:endParaRPr lang="el-GR"/>
          </a:p>
        </p:txBody>
      </p:sp>
    </p:spTree>
    <p:extLst>
      <p:ext uri="{BB962C8B-B14F-4D97-AF65-F5344CB8AC3E}">
        <p14:creationId xmlns:p14="http://schemas.microsoft.com/office/powerpoint/2010/main" val="219166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advice of physicians, there is no display face so users aren't constantly checking and fretting about their blood pressure; you have to open an app on your smartphone to check your numbers.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58</a:t>
            </a:fld>
            <a:endParaRPr lang="el-GR"/>
          </a:p>
        </p:txBody>
      </p:sp>
    </p:spTree>
    <p:extLst>
      <p:ext uri="{BB962C8B-B14F-4D97-AF65-F5344CB8AC3E}">
        <p14:creationId xmlns:p14="http://schemas.microsoft.com/office/powerpoint/2010/main" val="2811881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cuffless devices close to being approved, but none are recommended by the medical community for use in patients for clinical decision-making. </a:t>
            </a:r>
          </a:p>
          <a:p>
            <a:r>
              <a:rPr lang="en-US" dirty="0"/>
              <a:t>Approval is a validation that focuses on safety and less so on accuracy. So a cuffless device may be approved, but the other question is whether it is recommended.</a:t>
            </a:r>
          </a:p>
          <a:p>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60</a:t>
            </a:fld>
            <a:endParaRPr lang="el-GR"/>
          </a:p>
        </p:txBody>
      </p:sp>
    </p:spTree>
    <p:extLst>
      <p:ext uri="{BB962C8B-B14F-4D97-AF65-F5344CB8AC3E}">
        <p14:creationId xmlns:p14="http://schemas.microsoft.com/office/powerpoint/2010/main" val="1549904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Institute of Electrical and Electronics Engineers</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63</a:t>
            </a:fld>
            <a:endParaRPr lang="el-GR"/>
          </a:p>
        </p:txBody>
      </p:sp>
    </p:spTree>
    <p:extLst>
      <p:ext uri="{BB962C8B-B14F-4D97-AF65-F5344CB8AC3E}">
        <p14:creationId xmlns:p14="http://schemas.microsoft.com/office/powerpoint/2010/main" val="347868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European Society of Hypertension (ESH) Working Group on Blood Pressure Monitoring. I'm 100% sure it's the strongest blood pressure monitoring group in the world — we involved people from Australia, Japan, Germany, the UK, and the United States. We're working on a statement about cuffless blood pressure monitoring that will probably be published in the summer.</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65</a:t>
            </a:fld>
            <a:endParaRPr lang="el-GR"/>
          </a:p>
        </p:txBody>
      </p:sp>
    </p:spTree>
    <p:extLst>
      <p:ext uri="{BB962C8B-B14F-4D97-AF65-F5344CB8AC3E}">
        <p14:creationId xmlns:p14="http://schemas.microsoft.com/office/powerpoint/2010/main" val="311042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13055-2DE2-492A-A839-2BF575871CAE}" type="slidenum">
              <a:rPr lang="el-GR" smtClean="0"/>
              <a:pPr/>
              <a:t>69</a:t>
            </a:fld>
            <a:endParaRPr lang="el-GR"/>
          </a:p>
        </p:txBody>
      </p:sp>
    </p:spTree>
    <p:extLst>
      <p:ext uri="{BB962C8B-B14F-4D97-AF65-F5344CB8AC3E}">
        <p14:creationId xmlns:p14="http://schemas.microsoft.com/office/powerpoint/2010/main" val="100678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best 60% of treated hypertensive patients reaching recommended therapeutic goals.</a:t>
            </a:r>
          </a:p>
          <a:p>
            <a:r>
              <a:rPr lang="en-US" dirty="0"/>
              <a:t>In the absence of new drugs to control blood pressure, drug adherence has become a major issue in the management of hypertensive patients.</a:t>
            </a:r>
          </a:p>
          <a:p>
            <a:r>
              <a:rPr lang="en-US" dirty="0"/>
              <a:t>Numerous studies have demonstrated that the major problem is the lack of persistence followed by a poor day to day execution of the prescribed regimens.</a:t>
            </a:r>
          </a:p>
          <a:p>
            <a:r>
              <a:rPr lang="en-US" dirty="0"/>
              <a:t>the true incidence of poor adherence in resistant hypertension remains largely unknown with published figures ranging between 10 and</a:t>
            </a:r>
          </a:p>
          <a:p>
            <a:r>
              <a:rPr lang="en-US" dirty="0"/>
              <a:t>80%. </a:t>
            </a:r>
          </a:p>
          <a:p>
            <a:r>
              <a:rPr lang="en-US" dirty="0"/>
              <a:t>In clinical trials however, the rate of BP control that is achieved is often much higher reaching percentages of 80% or more. In these studies, the treatment protocol is rigorous, clinical visits are regular and frequent and both physicians and patients are motivated to reach the protocol's objectives.</a:t>
            </a:r>
          </a:p>
          <a:p>
            <a:r>
              <a:rPr lang="en-US" dirty="0"/>
              <a:t>According to the World Health Organization, adherence is "the extent to which a person’s behavior – taking medication, following a diet, and/or executing lifestyle changes – corresponds with agreed recommendations from a health care provider"</a:t>
            </a:r>
          </a:p>
          <a:p>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8</a:t>
            </a:fld>
            <a:endParaRPr lang="el-GR"/>
          </a:p>
        </p:txBody>
      </p:sp>
    </p:spTree>
    <p:extLst>
      <p:ext uri="{BB962C8B-B14F-4D97-AF65-F5344CB8AC3E}">
        <p14:creationId xmlns:p14="http://schemas.microsoft.com/office/powerpoint/2010/main" val="3926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a:t>Εξηγούμε τι έχει, </a:t>
            </a:r>
          </a:p>
          <a:p>
            <a:pPr marL="228600" indent="-228600">
              <a:buAutoNum type="arabicPeriod"/>
            </a:pPr>
            <a:r>
              <a:rPr lang="el-GR" dirty="0"/>
              <a:t>Εξασφαλίζουμε τη εφαρμογή της αγωγής, </a:t>
            </a:r>
          </a:p>
          <a:p>
            <a:pPr marL="228600" indent="-228600">
              <a:buAutoNum type="arabicPeriod"/>
            </a:pPr>
            <a:r>
              <a:rPr lang="el-GR" dirty="0"/>
              <a:t>Παρακολουθούμε</a:t>
            </a:r>
          </a:p>
        </p:txBody>
      </p:sp>
      <p:sp>
        <p:nvSpPr>
          <p:cNvPr id="4" name="Slide Number Placeholder 3"/>
          <p:cNvSpPr>
            <a:spLocks noGrp="1"/>
          </p:cNvSpPr>
          <p:nvPr>
            <p:ph type="sldNum" sz="quarter" idx="5"/>
          </p:nvPr>
        </p:nvSpPr>
        <p:spPr/>
        <p:txBody>
          <a:bodyPr/>
          <a:lstStyle/>
          <a:p>
            <a:fld id="{9DE6FE8A-4D24-4527-AF68-FBE920385DEE}" type="slidenum">
              <a:rPr lang="el-GR" smtClean="0"/>
              <a:t>10</a:t>
            </a:fld>
            <a:endParaRPr lang="el-GR"/>
          </a:p>
        </p:txBody>
      </p:sp>
    </p:spTree>
    <p:extLst>
      <p:ext uri="{BB962C8B-B14F-4D97-AF65-F5344CB8AC3E}">
        <p14:creationId xmlns:p14="http://schemas.microsoft.com/office/powerpoint/2010/main" val="144306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enrolled a cohort of 319 black male patrons with systolic blood pressure of 140 mm Hg or more from 52 black-owned barbershops (nontraditional health care setting) in a cluster-randomized trial in which barbershops were assigned to a pharmacist-led intervention (in which barbers encouraged meetings in barbershops with specialty-trained pharmacists who prescribed drug therapy under a collaborative practice agreement with the participants’ doctors) or to an active control approach (in which barbers encouraged lifestyle modification and doctor appointments).</a:t>
            </a:r>
          </a:p>
          <a:p>
            <a:r>
              <a:rPr lang="en-US" dirty="0"/>
              <a:t>Pharmacists made drug therapy convenient by bringing it to the barbershop</a:t>
            </a:r>
          </a:p>
          <a:p>
            <a:r>
              <a:rPr lang="en-US" dirty="0"/>
              <a:t>A blood-pressure level of less than 130/80 mm Hg was achieved among 63.6% of the participants in the intervention group versus 11.7% of the participants in the control group (P&lt;0.001)</a:t>
            </a:r>
          </a:p>
        </p:txBody>
      </p:sp>
      <p:sp>
        <p:nvSpPr>
          <p:cNvPr id="4" name="Slide Number Placeholder 3"/>
          <p:cNvSpPr>
            <a:spLocks noGrp="1"/>
          </p:cNvSpPr>
          <p:nvPr>
            <p:ph type="sldNum" sz="quarter" idx="5"/>
          </p:nvPr>
        </p:nvSpPr>
        <p:spPr/>
        <p:txBody>
          <a:bodyPr/>
          <a:lstStyle/>
          <a:p>
            <a:fld id="{83113055-2DE2-492A-A839-2BF575871CAE}" type="slidenum">
              <a:rPr lang="el-GR" smtClean="0"/>
              <a:pPr/>
              <a:t>11</a:t>
            </a:fld>
            <a:endParaRPr lang="el-GR"/>
          </a:p>
        </p:txBody>
      </p:sp>
    </p:spTree>
    <p:extLst>
      <p:ext uri="{BB962C8B-B14F-4D97-AF65-F5344CB8AC3E}">
        <p14:creationId xmlns:p14="http://schemas.microsoft.com/office/powerpoint/2010/main" val="40824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(audio-video conferencing through the internet, web-based exchange through mobile apps, electronic medical records (EMRs) portals or web platforms, text or electronic mail exchange or telephone consultations)</a:t>
            </a:r>
          </a:p>
          <a:p>
            <a:r>
              <a:rPr lang="en-US" dirty="0"/>
              <a:t>The benefits of self-monitoring appear to be driven by optimized prescription of antihypertensive medications to people with truly elevated BP, and improved medication adherence</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18</a:t>
            </a:fld>
            <a:endParaRPr lang="el-GR"/>
          </a:p>
        </p:txBody>
      </p:sp>
    </p:spTree>
    <p:extLst>
      <p:ext uri="{BB962C8B-B14F-4D97-AF65-F5344CB8AC3E}">
        <p14:creationId xmlns:p14="http://schemas.microsoft.com/office/powerpoint/2010/main" val="354961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Από Βοστώνη</a:t>
            </a:r>
          </a:p>
        </p:txBody>
      </p:sp>
      <p:sp>
        <p:nvSpPr>
          <p:cNvPr id="4" name="Slide Number Placeholder 3"/>
          <p:cNvSpPr>
            <a:spLocks noGrp="1"/>
          </p:cNvSpPr>
          <p:nvPr>
            <p:ph type="sldNum" sz="quarter" idx="5"/>
          </p:nvPr>
        </p:nvSpPr>
        <p:spPr/>
        <p:txBody>
          <a:bodyPr/>
          <a:lstStyle/>
          <a:p>
            <a:fld id="{9DE6FE8A-4D24-4527-AF68-FBE920385DEE}" type="slidenum">
              <a:rPr lang="el-GR" smtClean="0"/>
              <a:t>20</a:t>
            </a:fld>
            <a:endParaRPr lang="el-GR"/>
          </a:p>
        </p:txBody>
      </p:sp>
    </p:spTree>
    <p:extLst>
      <p:ext uri="{BB962C8B-B14F-4D97-AF65-F5344CB8AC3E}">
        <p14:creationId xmlns:p14="http://schemas.microsoft.com/office/powerpoint/2010/main" val="25231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assigned to clinic measurements were asked to return to the clinic for at least one additional BP check, as is routine in diagnosing hypertension in clinical practice.</a:t>
            </a:r>
          </a:p>
          <a:p>
            <a:endParaRPr lang="en-US" dirty="0"/>
          </a:p>
          <a:p>
            <a:r>
              <a:rPr lang="en-US" dirty="0"/>
              <a:t>Those in the home group were given and trained to use a </a:t>
            </a:r>
            <a:r>
              <a:rPr lang="en-US" dirty="0" err="1"/>
              <a:t>bluetooth</a:t>
            </a:r>
            <a:r>
              <a:rPr lang="en-US" dirty="0"/>
              <a:t>/web-enabled home BP monitor and were asked to take their BP twice a day (morning and evening, with two measurements each time) for 5 days.</a:t>
            </a:r>
          </a:p>
          <a:p>
            <a:endParaRPr lang="en-US" dirty="0"/>
          </a:p>
          <a:p>
            <a:r>
              <a:rPr lang="en-US" dirty="0"/>
              <a:t>Those in the kiosk group were trained to use a BP kiosk with a smart card and were asked to return to the kiosk (or a nearby pharmacy with the same kiosk) on three separate days and measure their BP three times at each visit.</a:t>
            </a:r>
          </a:p>
          <a:p>
            <a:endParaRPr lang="en-US" dirty="0"/>
          </a:p>
          <a:p>
            <a:r>
              <a:rPr lang="en-US" dirty="0"/>
              <a:t>All participants were asked to complete their group-assigned diagnostic regimens in 3 weeks and then to complete 24-hour ABPM.</a:t>
            </a:r>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22</a:t>
            </a:fld>
            <a:endParaRPr lang="el-GR"/>
          </a:p>
        </p:txBody>
      </p:sp>
    </p:spTree>
    <p:extLst>
      <p:ext uri="{BB962C8B-B14F-4D97-AF65-F5344CB8AC3E}">
        <p14:creationId xmlns:p14="http://schemas.microsoft.com/office/powerpoint/2010/main" val="277195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intervention was until 12months</a:t>
            </a:r>
          </a:p>
          <a:p>
            <a:r>
              <a:rPr lang="en-US" dirty="0"/>
              <a:t>The extended follow-up of this trial testing the effects of home BP telemonitoring with pharmacist management shows no significant difference in SBP or DBP at 54 months, primarily related to an increase in BP in the TI group.</a:t>
            </a:r>
          </a:p>
          <a:p>
            <a:endParaRPr lang="el-GR" dirty="0"/>
          </a:p>
        </p:txBody>
      </p:sp>
      <p:sp>
        <p:nvSpPr>
          <p:cNvPr id="4" name="Slide Number Placeholder 3"/>
          <p:cNvSpPr>
            <a:spLocks noGrp="1"/>
          </p:cNvSpPr>
          <p:nvPr>
            <p:ph type="sldNum" sz="quarter" idx="5"/>
          </p:nvPr>
        </p:nvSpPr>
        <p:spPr/>
        <p:txBody>
          <a:bodyPr/>
          <a:lstStyle/>
          <a:p>
            <a:fld id="{9DE6FE8A-4D24-4527-AF68-FBE920385DEE}" type="slidenum">
              <a:rPr lang="el-GR" smtClean="0"/>
              <a:t>25</a:t>
            </a:fld>
            <a:endParaRPr lang="el-GR"/>
          </a:p>
        </p:txBody>
      </p:sp>
    </p:spTree>
    <p:extLst>
      <p:ext uri="{BB962C8B-B14F-4D97-AF65-F5344CB8AC3E}">
        <p14:creationId xmlns:p14="http://schemas.microsoft.com/office/powerpoint/2010/main" val="163637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66CB7D-FD98-46A6-804B-ACC78BA3B2D3}" type="datetimeFigureOut">
              <a:rPr lang="el-GR" smtClean="0"/>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92300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66CB7D-FD98-46A6-804B-ACC78BA3B2D3}" type="datetimeFigureOut">
              <a:rPr lang="el-GR" smtClean="0"/>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355131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66CB7D-FD98-46A6-804B-ACC78BA3B2D3}" type="datetimeFigureOut">
              <a:rPr lang="el-GR" smtClean="0"/>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16577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8D418AE-AA5D-407B-8997-613EA7EBC84C}" type="slidenum">
              <a:rPr lang="en-US" smtClean="0"/>
              <a:t>‹#›</a:t>
            </a:fld>
            <a:endParaRPr lang="en-US"/>
          </a:p>
        </p:txBody>
      </p:sp>
      <p:sp>
        <p:nvSpPr>
          <p:cNvPr id="10" name="Footer Placeholder 9"/>
          <p:cNvSpPr>
            <a:spLocks noGrp="1"/>
          </p:cNvSpPr>
          <p:nvPr>
            <p:ph type="ftr" sz="quarter" idx="10"/>
          </p:nvPr>
        </p:nvSpPr>
        <p:spPr/>
        <p:txBody>
          <a:bodyPr/>
          <a:lstStyle/>
          <a:p>
            <a:r>
              <a:rPr lang="en-US"/>
              <a:t>© 2017 Medtronic. All rights reserved. Medtronic, Medtronic logo and Further, Together are trademarks of Medtronic.   v. 3.0 28 Aug 2017</a:t>
            </a:r>
          </a:p>
        </p:txBody>
      </p:sp>
      <p:sp>
        <p:nvSpPr>
          <p:cNvPr id="6" name="Title 5"/>
          <p:cNvSpPr>
            <a:spLocks noGrp="1"/>
          </p:cNvSpPr>
          <p:nvPr>
            <p:ph type="title"/>
          </p:nvPr>
        </p:nvSpPr>
        <p:spPr>
          <a:xfrm>
            <a:off x="381000" y="350788"/>
            <a:ext cx="11430000" cy="304800"/>
          </a:xfrm>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2"/>
          </p:nvPr>
        </p:nvSpPr>
        <p:spPr>
          <a:xfrm>
            <a:off x="381000" y="652525"/>
            <a:ext cx="11430000" cy="304800"/>
          </a:xfrm>
        </p:spPr>
        <p:txBody>
          <a:bodyPr>
            <a:noAutofit/>
          </a:bodyPr>
          <a:lstStyle>
            <a:lvl1pPr marL="0">
              <a:lnSpc>
                <a:spcPct val="85000"/>
              </a:lnSpc>
              <a:spcAft>
                <a:spcPts val="0"/>
              </a:spcAft>
              <a:buFontTx/>
              <a:buNone/>
              <a:defRPr sz="1750" cap="all">
                <a:solidFill>
                  <a:schemeClr val="tx2"/>
                </a:solidFill>
                <a:latin typeface="Effra Light"/>
              </a:defRPr>
            </a:lvl1pPr>
            <a:lvl2pPr marL="0" indent="0">
              <a:lnSpc>
                <a:spcPct val="85000"/>
              </a:lnSpc>
              <a:spcAft>
                <a:spcPts val="0"/>
              </a:spcAft>
              <a:buFontTx/>
              <a:buNone/>
              <a:defRPr sz="1750" b="0" i="0" cap="all">
                <a:solidFill>
                  <a:schemeClr val="tx2"/>
                </a:solidFill>
                <a:latin typeface="Effra Light"/>
              </a:defRPr>
            </a:lvl2pPr>
            <a:lvl3pPr marL="0" indent="0">
              <a:lnSpc>
                <a:spcPct val="85000"/>
              </a:lnSpc>
              <a:spcAft>
                <a:spcPts val="0"/>
              </a:spcAft>
              <a:buFontTx/>
              <a:buNone/>
              <a:defRPr sz="1750" b="0" i="0" cap="all">
                <a:solidFill>
                  <a:schemeClr val="tx2"/>
                </a:solidFill>
                <a:latin typeface="Effra Light"/>
              </a:defRPr>
            </a:lvl3pPr>
            <a:lvl4pPr marL="0" indent="0">
              <a:lnSpc>
                <a:spcPct val="85000"/>
              </a:lnSpc>
              <a:spcAft>
                <a:spcPts val="0"/>
              </a:spcAft>
              <a:buFontTx/>
              <a:buNone/>
              <a:defRPr sz="1750" b="0" i="0" cap="all">
                <a:solidFill>
                  <a:schemeClr val="tx2"/>
                </a:solidFill>
                <a:latin typeface="Effra Light"/>
              </a:defRPr>
            </a:lvl4pPr>
            <a:lvl5pPr marL="0" indent="0">
              <a:lnSpc>
                <a:spcPct val="85000"/>
              </a:lnSpc>
              <a:spcAft>
                <a:spcPts val="0"/>
              </a:spcAft>
              <a:buFontTx/>
              <a:buNone/>
              <a:defRPr sz="1750" b="0" i="0" cap="all">
                <a:solidFill>
                  <a:schemeClr val="tx2"/>
                </a:solidFill>
                <a:latin typeface="Effra Light"/>
              </a:defRPr>
            </a:lvl5pPr>
            <a:lvl6pPr marL="0" indent="0">
              <a:lnSpc>
                <a:spcPts val="1750"/>
              </a:lnSpc>
              <a:spcAft>
                <a:spcPts val="250"/>
              </a:spcAft>
              <a:buFontTx/>
              <a:buNone/>
              <a:defRPr sz="1750" b="0" i="0" cap="all">
                <a:latin typeface="Effra Light"/>
                <a:cs typeface="Effra Light"/>
              </a:defRPr>
            </a:lvl6pPr>
            <a:lvl7pPr marL="0" indent="0">
              <a:lnSpc>
                <a:spcPts val="1750"/>
              </a:lnSpc>
              <a:spcAft>
                <a:spcPts val="250"/>
              </a:spcAft>
              <a:buFontTx/>
              <a:buNone/>
              <a:defRPr sz="1750" b="0" i="0" cap="all">
                <a:latin typeface="Effra Light"/>
                <a:cs typeface="Effra Light"/>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381000" y="1330503"/>
            <a:ext cx="11430000" cy="4686300"/>
          </a:xfrm>
        </p:spPr>
        <p:txBody>
          <a:bodyPr/>
          <a:lstStyle>
            <a:lvl1pPr>
              <a:spcAft>
                <a:spcPts val="625"/>
              </a:spcAft>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966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32907B5-97D2-4ED9-8145-03E0670E838B}" type="datetimeFigureOut">
              <a:rPr lang="el-GR" smtClean="0"/>
              <a:pPr/>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E706701-9533-4762-A21E-35163BA8BC43}" type="slidenum">
              <a:rPr lang="el-GR" smtClean="0"/>
              <a:pPr/>
              <a:t>‹#›</a:t>
            </a:fld>
            <a:endParaRPr lang="el-GR"/>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373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66CB7D-FD98-46A6-804B-ACC78BA3B2D3}" type="datetimeFigureOut">
              <a:rPr lang="el-GR" smtClean="0"/>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345430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66CB7D-FD98-46A6-804B-ACC78BA3B2D3}" type="datetimeFigureOut">
              <a:rPr lang="el-GR" smtClean="0"/>
              <a:t>5/3/2025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174952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66CB7D-FD98-46A6-804B-ACC78BA3B2D3}" type="datetimeFigureOut">
              <a:rPr lang="el-GR" smtClean="0"/>
              <a:t>5/3/2025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42939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66CB7D-FD98-46A6-804B-ACC78BA3B2D3}" type="datetimeFigureOut">
              <a:rPr lang="el-GR" smtClean="0"/>
              <a:t>5/3/2025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272129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66CB7D-FD98-46A6-804B-ACC78BA3B2D3}" type="datetimeFigureOut">
              <a:rPr lang="el-GR" smtClean="0"/>
              <a:t>5/3/2025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84988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6CB7D-FD98-46A6-804B-ACC78BA3B2D3}" type="datetimeFigureOut">
              <a:rPr lang="el-GR" smtClean="0"/>
              <a:t>5/3/2025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422631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66CB7D-FD98-46A6-804B-ACC78BA3B2D3}" type="datetimeFigureOut">
              <a:rPr lang="el-GR" smtClean="0"/>
              <a:t>5/3/2025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352837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66CB7D-FD98-46A6-804B-ACC78BA3B2D3}" type="datetimeFigureOut">
              <a:rPr lang="el-GR" smtClean="0"/>
              <a:t>5/3/2025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72E34-738C-4FA7-9B71-7F79DCF4A307}" type="slidenum">
              <a:rPr lang="el-GR" smtClean="0"/>
              <a:t>‹#›</a:t>
            </a:fld>
            <a:endParaRPr lang="el-GR"/>
          </a:p>
        </p:txBody>
      </p:sp>
    </p:spTree>
    <p:extLst>
      <p:ext uri="{BB962C8B-B14F-4D97-AF65-F5344CB8AC3E}">
        <p14:creationId xmlns:p14="http://schemas.microsoft.com/office/powerpoint/2010/main" val="249357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CB7D-FD98-46A6-804B-ACC78BA3B2D3}" type="datetimeFigureOut">
              <a:rPr lang="el-GR" smtClean="0"/>
              <a:t>5/3/2025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72E34-738C-4FA7-9B71-7F79DCF4A307}" type="slidenum">
              <a:rPr lang="el-GR" smtClean="0"/>
              <a:t>‹#›</a:t>
            </a:fld>
            <a:endParaRPr lang="el-GR"/>
          </a:p>
        </p:txBody>
      </p:sp>
    </p:spTree>
    <p:extLst>
      <p:ext uri="{BB962C8B-B14F-4D97-AF65-F5344CB8AC3E}">
        <p14:creationId xmlns:p14="http://schemas.microsoft.com/office/powerpoint/2010/main" val="1435174516"/>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emf"/><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38.jpg"/><Relationship Id="rId7"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140.jpg"/><Relationship Id="rId4" Type="http://schemas.openxmlformats.org/officeDocument/2006/relationships/image" Target="../media/image139.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11A2-00D5-4912-B7D8-A61DF6ECE836}"/>
              </a:ext>
            </a:extLst>
          </p:cNvPr>
          <p:cNvSpPr>
            <a:spLocks noGrp="1"/>
          </p:cNvSpPr>
          <p:nvPr>
            <p:ph type="ctrTitle"/>
          </p:nvPr>
        </p:nvSpPr>
        <p:spPr>
          <a:xfrm>
            <a:off x="846455" y="1686296"/>
            <a:ext cx="10499090" cy="1940734"/>
          </a:xfrm>
          <a:solidFill>
            <a:schemeClr val="accent6">
              <a:lumMod val="75000"/>
            </a:schemeClr>
          </a:solidFill>
        </p:spPr>
        <p:txBody>
          <a:bodyPr>
            <a:noAutofit/>
          </a:bodyPr>
          <a:lstStyle/>
          <a:p>
            <a:r>
              <a:rPr lang="el-GR" sz="4400" b="1" dirty="0"/>
              <a:t>Η χρήση των φορητών συσκευών και εφαρμογών για την εκτίμηση</a:t>
            </a:r>
            <a:br>
              <a:rPr lang="el-GR" sz="4400" b="1" dirty="0"/>
            </a:br>
            <a:r>
              <a:rPr lang="el-GR" sz="4400" b="1" dirty="0" err="1"/>
              <a:t>καρδιομεταβολικής</a:t>
            </a:r>
            <a:r>
              <a:rPr lang="el-GR" sz="4400" b="1" dirty="0"/>
              <a:t> υπέρτασης ασθενών</a:t>
            </a:r>
          </a:p>
        </p:txBody>
      </p:sp>
      <p:sp>
        <p:nvSpPr>
          <p:cNvPr id="3" name="Subtitle 2">
            <a:extLst>
              <a:ext uri="{FF2B5EF4-FFF2-40B4-BE49-F238E27FC236}">
                <a16:creationId xmlns:a16="http://schemas.microsoft.com/office/drawing/2014/main" id="{F4A74158-DE2B-40B4-A77B-CCEBB6FBCCDD}"/>
              </a:ext>
            </a:extLst>
          </p:cNvPr>
          <p:cNvSpPr>
            <a:spLocks noGrp="1"/>
          </p:cNvSpPr>
          <p:nvPr>
            <p:ph type="subTitle" idx="1"/>
          </p:nvPr>
        </p:nvSpPr>
        <p:spPr>
          <a:xfrm>
            <a:off x="1524000" y="4257040"/>
            <a:ext cx="9144000" cy="2387600"/>
          </a:xfrm>
        </p:spPr>
        <p:txBody>
          <a:bodyPr>
            <a:normAutofit/>
          </a:bodyPr>
          <a:lstStyle/>
          <a:p>
            <a:r>
              <a:rPr lang="el-GR" sz="3100" b="1" dirty="0"/>
              <a:t>Κωνσταντινίδης Δημήτρης</a:t>
            </a:r>
          </a:p>
          <a:p>
            <a:r>
              <a:rPr lang="el-GR" dirty="0"/>
              <a:t>Καρδιολόγος</a:t>
            </a:r>
          </a:p>
          <a:p>
            <a:r>
              <a:rPr lang="el-GR"/>
              <a:t>Υπεύθυνος Μονάδας </a:t>
            </a:r>
            <a:r>
              <a:rPr lang="el-GR" dirty="0"/>
              <a:t>Υπέρτασης</a:t>
            </a:r>
          </a:p>
          <a:p>
            <a:r>
              <a:rPr lang="el-GR" dirty="0"/>
              <a:t>Ά Πανεπιστημιακή Καρδιολογική Κλινική</a:t>
            </a:r>
          </a:p>
          <a:p>
            <a:r>
              <a:rPr lang="el-GR" dirty="0"/>
              <a:t>ΓΝΑ Ιπποκράτειο</a:t>
            </a:r>
          </a:p>
          <a:p>
            <a:endParaRPr lang="el-GR" dirty="0"/>
          </a:p>
        </p:txBody>
      </p:sp>
      <p:pic>
        <p:nvPicPr>
          <p:cNvPr id="4" name="Picture 4" descr="athina2">
            <a:extLst>
              <a:ext uri="{FF2B5EF4-FFF2-40B4-BE49-F238E27FC236}">
                <a16:creationId xmlns:a16="http://schemas.microsoft.com/office/drawing/2014/main" id="{C5D49E7E-E152-41E4-A1D9-57F7008A6002}"/>
              </a:ext>
            </a:extLst>
          </p:cNvPr>
          <p:cNvPicPr>
            <a:picLocks noChangeAspect="1" noChangeArrowheads="1"/>
          </p:cNvPicPr>
          <p:nvPr/>
        </p:nvPicPr>
        <p:blipFill>
          <a:blip r:embed="rId2" cstate="print"/>
          <a:srcRect/>
          <a:stretch>
            <a:fillRect/>
          </a:stretch>
        </p:blipFill>
        <p:spPr bwMode="auto">
          <a:xfrm>
            <a:off x="0" y="0"/>
            <a:ext cx="656510" cy="1122363"/>
          </a:xfrm>
          <a:prstGeom prst="rect">
            <a:avLst/>
          </a:prstGeom>
          <a:noFill/>
          <a:ln w="9525">
            <a:noFill/>
            <a:miter lim="800000"/>
            <a:headEnd/>
            <a:tailEnd/>
          </a:ln>
        </p:spPr>
      </p:pic>
      <p:pic>
        <p:nvPicPr>
          <p:cNvPr id="5" name="Picture 5">
            <a:extLst>
              <a:ext uri="{FF2B5EF4-FFF2-40B4-BE49-F238E27FC236}">
                <a16:creationId xmlns:a16="http://schemas.microsoft.com/office/drawing/2014/main" id="{1F033375-A820-40B3-B3E5-F6076BA89BD9}"/>
              </a:ext>
            </a:extLst>
          </p:cNvPr>
          <p:cNvPicPr>
            <a:picLocks noChangeAspect="1" noChangeArrowheads="1"/>
          </p:cNvPicPr>
          <p:nvPr/>
        </p:nvPicPr>
        <p:blipFill>
          <a:blip r:embed="rId3" cstate="print"/>
          <a:srcRect/>
          <a:stretch>
            <a:fillRect/>
          </a:stretch>
        </p:blipFill>
        <p:spPr bwMode="auto">
          <a:xfrm>
            <a:off x="11301133" y="-2381"/>
            <a:ext cx="890867" cy="967581"/>
          </a:xfrm>
          <a:prstGeom prst="rect">
            <a:avLst/>
          </a:prstGeom>
          <a:noFill/>
          <a:ln w="9525">
            <a:noFill/>
            <a:miter lim="800000"/>
            <a:headEnd/>
            <a:tailEnd/>
          </a:ln>
        </p:spPr>
      </p:pic>
    </p:spTree>
    <p:extLst>
      <p:ext uri="{BB962C8B-B14F-4D97-AF65-F5344CB8AC3E}">
        <p14:creationId xmlns:p14="http://schemas.microsoft.com/office/powerpoint/2010/main" val="340201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BC46-20C8-2531-3C20-087208BECF89}"/>
              </a:ext>
            </a:extLst>
          </p:cNvPr>
          <p:cNvSpPr>
            <a:spLocks noGrp="1"/>
          </p:cNvSpPr>
          <p:nvPr>
            <p:ph type="title"/>
          </p:nvPr>
        </p:nvSpPr>
        <p:spPr/>
        <p:txBody>
          <a:bodyPr/>
          <a:lstStyle/>
          <a:p>
            <a:r>
              <a:rPr lang="en-US" b="1" dirty="0"/>
              <a:t>“The Good Doctor”</a:t>
            </a:r>
            <a:endParaRPr lang="el-GR" b="1" dirty="0"/>
          </a:p>
        </p:txBody>
      </p:sp>
      <p:sp>
        <p:nvSpPr>
          <p:cNvPr id="3" name="Content Placeholder 2">
            <a:extLst>
              <a:ext uri="{FF2B5EF4-FFF2-40B4-BE49-F238E27FC236}">
                <a16:creationId xmlns:a16="http://schemas.microsoft.com/office/drawing/2014/main" id="{C7B5A182-2160-DC1E-2544-D677153A7E0B}"/>
              </a:ext>
            </a:extLst>
          </p:cNvPr>
          <p:cNvSpPr>
            <a:spLocks noGrp="1"/>
          </p:cNvSpPr>
          <p:nvPr>
            <p:ph idx="1"/>
          </p:nvPr>
        </p:nvSpPr>
        <p:spPr/>
        <p:txBody>
          <a:bodyPr/>
          <a:lstStyle/>
          <a:p>
            <a:pPr marL="514350" indent="-514350">
              <a:buFont typeface="+mj-lt"/>
              <a:buAutoNum type="arabicPeriod"/>
            </a:pPr>
            <a:r>
              <a:rPr lang="en-US" sz="3200" b="1" dirty="0"/>
              <a:t>Diagnosis</a:t>
            </a:r>
          </a:p>
          <a:p>
            <a:pPr marL="514350" indent="-514350">
              <a:buFont typeface="+mj-lt"/>
              <a:buAutoNum type="arabicPeriod"/>
            </a:pPr>
            <a:endParaRPr lang="en-US" sz="3200" b="1" dirty="0"/>
          </a:p>
          <a:p>
            <a:pPr marL="514350" indent="-514350">
              <a:buFont typeface="+mj-lt"/>
              <a:buAutoNum type="arabicPeriod"/>
            </a:pPr>
            <a:r>
              <a:rPr lang="en-US" sz="3200" b="1" dirty="0"/>
              <a:t>Treatment</a:t>
            </a:r>
          </a:p>
          <a:p>
            <a:pPr marL="514350" indent="-514350">
              <a:buFont typeface="+mj-lt"/>
              <a:buAutoNum type="arabicPeriod"/>
            </a:pPr>
            <a:endParaRPr lang="en-US" sz="3200" b="1" dirty="0"/>
          </a:p>
          <a:p>
            <a:pPr marL="514350" indent="-514350">
              <a:buFont typeface="+mj-lt"/>
              <a:buAutoNum type="arabicPeriod"/>
            </a:pPr>
            <a:r>
              <a:rPr lang="en-US" sz="3200" b="1" dirty="0">
                <a:solidFill>
                  <a:srgbClr val="FF0000"/>
                </a:solidFill>
              </a:rPr>
              <a:t>Implementation </a:t>
            </a:r>
          </a:p>
          <a:p>
            <a:endParaRPr lang="el-GR" dirty="0"/>
          </a:p>
        </p:txBody>
      </p:sp>
      <p:pic>
        <p:nvPicPr>
          <p:cNvPr id="4" name="Picture 3" descr="homer">
            <a:extLst>
              <a:ext uri="{FF2B5EF4-FFF2-40B4-BE49-F238E27FC236}">
                <a16:creationId xmlns:a16="http://schemas.microsoft.com/office/drawing/2014/main" id="{09D029EB-EE9A-C005-5B22-F359B1C7525B}"/>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462" y="1182983"/>
            <a:ext cx="4625563" cy="551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284C11B-7FDE-DA34-42B2-E5AB0E40A528}"/>
              </a:ext>
            </a:extLst>
          </p:cNvPr>
          <p:cNvSpPr/>
          <p:nvPr/>
        </p:nvSpPr>
        <p:spPr>
          <a:xfrm>
            <a:off x="6653462" y="365125"/>
            <a:ext cx="4625563" cy="1200329"/>
          </a:xfrm>
          <a:prstGeom prst="rect">
            <a:avLst/>
          </a:prstGeom>
          <a:solidFill>
            <a:srgbClr val="C00000"/>
          </a:solidFill>
        </p:spPr>
        <p:txBody>
          <a:bodyPr wrap="square">
            <a:spAutoFit/>
          </a:bodyPr>
          <a:lstStyle/>
          <a:p>
            <a:pPr lvl="0" algn="ctr" fontAlgn="base">
              <a:spcBef>
                <a:spcPct val="0"/>
              </a:spcBef>
              <a:spcAft>
                <a:spcPct val="0"/>
              </a:spcAft>
              <a:defRPr/>
            </a:pPr>
            <a:r>
              <a:rPr lang="sv-SE" sz="3600" b="1" dirty="0">
                <a:solidFill>
                  <a:srgbClr val="FFC000"/>
                </a:solidFill>
                <a:latin typeface="Arial" pitchFamily="34" charset="0"/>
              </a:rPr>
              <a:t>“Medicine is an art based on science”</a:t>
            </a:r>
            <a:endParaRPr lang="en-GB" sz="3600" b="1" dirty="0">
              <a:solidFill>
                <a:srgbClr val="FFC000"/>
              </a:solidFill>
              <a:latin typeface="Arial" pitchFamily="34" charset="0"/>
            </a:endParaRPr>
          </a:p>
        </p:txBody>
      </p:sp>
    </p:spTree>
    <p:extLst>
      <p:ext uri="{BB962C8B-B14F-4D97-AF65-F5344CB8AC3E}">
        <p14:creationId xmlns:p14="http://schemas.microsoft.com/office/powerpoint/2010/main" val="10555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1156-8A67-4E37-BFA5-330623EBE3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38C3A1-365F-4811-9553-72DD2AF3CC58}"/>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D43AD96B-238C-4DE1-AB25-72527CC947B5}"/>
              </a:ext>
            </a:extLst>
          </p:cNvPr>
          <p:cNvPicPr>
            <a:picLocks noChangeAspect="1"/>
          </p:cNvPicPr>
          <p:nvPr/>
        </p:nvPicPr>
        <p:blipFill rotWithShape="1">
          <a:blip r:embed="rId3"/>
          <a:srcRect l="3537" t="20000" r="36614" b="8001"/>
          <a:stretch/>
        </p:blipFill>
        <p:spPr>
          <a:xfrm>
            <a:off x="1547436" y="0"/>
            <a:ext cx="9120564" cy="6171846"/>
          </a:xfrm>
          <a:prstGeom prst="rect">
            <a:avLst/>
          </a:prstGeom>
        </p:spPr>
      </p:pic>
      <p:sp>
        <p:nvSpPr>
          <p:cNvPr id="5" name="Rectangle 4">
            <a:extLst>
              <a:ext uri="{FF2B5EF4-FFF2-40B4-BE49-F238E27FC236}">
                <a16:creationId xmlns:a16="http://schemas.microsoft.com/office/drawing/2014/main" id="{C89BDB65-1D00-49C5-9A6E-CFD4864C32AF}"/>
              </a:ext>
            </a:extLst>
          </p:cNvPr>
          <p:cNvSpPr/>
          <p:nvPr/>
        </p:nvSpPr>
        <p:spPr>
          <a:xfrm>
            <a:off x="7541384" y="6517380"/>
            <a:ext cx="4728602" cy="307777"/>
          </a:xfrm>
          <a:prstGeom prst="rect">
            <a:avLst/>
          </a:prstGeom>
        </p:spPr>
        <p:txBody>
          <a:bodyPr wrap="none">
            <a:spAutoFit/>
          </a:bodyPr>
          <a:lstStyle/>
          <a:p>
            <a:r>
              <a:rPr lang="en-US" sz="1400" b="1" i="1" dirty="0"/>
              <a:t>Victor RG, et al. N </a:t>
            </a:r>
            <a:r>
              <a:rPr lang="en-US" sz="1400" b="1" i="1" dirty="0" err="1"/>
              <a:t>Engl</a:t>
            </a:r>
            <a:r>
              <a:rPr lang="en-US" sz="1400" b="1" i="1" dirty="0"/>
              <a:t> J Med. 2018 Apr 5;378(14):1291-1301 </a:t>
            </a:r>
          </a:p>
        </p:txBody>
      </p:sp>
      <p:grpSp>
        <p:nvGrpSpPr>
          <p:cNvPr id="8" name="Group 7">
            <a:extLst>
              <a:ext uri="{FF2B5EF4-FFF2-40B4-BE49-F238E27FC236}">
                <a16:creationId xmlns:a16="http://schemas.microsoft.com/office/drawing/2014/main" id="{67D6FA45-AF86-4CA0-939B-226AEB6DFB57}"/>
              </a:ext>
            </a:extLst>
          </p:cNvPr>
          <p:cNvGrpSpPr/>
          <p:nvPr/>
        </p:nvGrpSpPr>
        <p:grpSpPr>
          <a:xfrm>
            <a:off x="1515347" y="1"/>
            <a:ext cx="7447320" cy="6093377"/>
            <a:chOff x="-8653" y="0"/>
            <a:chExt cx="7447320" cy="6093377"/>
          </a:xfrm>
        </p:grpSpPr>
        <p:pic>
          <p:nvPicPr>
            <p:cNvPr id="6" name="Picture 5">
              <a:extLst>
                <a:ext uri="{FF2B5EF4-FFF2-40B4-BE49-F238E27FC236}">
                  <a16:creationId xmlns:a16="http://schemas.microsoft.com/office/drawing/2014/main" id="{5B4633BA-DF90-4D60-B243-AF5F3DD16EDE}"/>
                </a:ext>
              </a:extLst>
            </p:cNvPr>
            <p:cNvPicPr>
              <a:picLocks noChangeAspect="1"/>
            </p:cNvPicPr>
            <p:nvPr/>
          </p:nvPicPr>
          <p:blipFill rotWithShape="1">
            <a:blip r:embed="rId4"/>
            <a:srcRect l="9050" t="22001" r="41338" b="47794"/>
            <a:stretch/>
          </p:blipFill>
          <p:spPr>
            <a:xfrm>
              <a:off x="-8653" y="0"/>
              <a:ext cx="5304306" cy="1816528"/>
            </a:xfrm>
            <a:prstGeom prst="rect">
              <a:avLst/>
            </a:prstGeom>
          </p:spPr>
        </p:pic>
        <p:pic>
          <p:nvPicPr>
            <p:cNvPr id="7" name="Picture 6">
              <a:extLst>
                <a:ext uri="{FF2B5EF4-FFF2-40B4-BE49-F238E27FC236}">
                  <a16:creationId xmlns:a16="http://schemas.microsoft.com/office/drawing/2014/main" id="{D306E092-ABCC-4FE9-A853-2BCA73483B89}"/>
                </a:ext>
              </a:extLst>
            </p:cNvPr>
            <p:cNvPicPr>
              <a:picLocks noChangeAspect="1"/>
            </p:cNvPicPr>
            <p:nvPr/>
          </p:nvPicPr>
          <p:blipFill rotWithShape="1">
            <a:blip r:embed="rId5"/>
            <a:srcRect l="10626" t="22001" r="35038" b="23401"/>
            <a:stretch/>
          </p:blipFill>
          <p:spPr>
            <a:xfrm>
              <a:off x="1728768" y="2866043"/>
              <a:ext cx="5709899" cy="3227334"/>
            </a:xfrm>
            <a:prstGeom prst="rect">
              <a:avLst/>
            </a:prstGeom>
          </p:spPr>
        </p:pic>
      </p:grpSp>
    </p:spTree>
    <p:extLst>
      <p:ext uri="{BB962C8B-B14F-4D97-AF65-F5344CB8AC3E}">
        <p14:creationId xmlns:p14="http://schemas.microsoft.com/office/powerpoint/2010/main" val="5998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88D0-3D63-4281-B65A-1846FB3C5F87}"/>
              </a:ext>
            </a:extLst>
          </p:cNvPr>
          <p:cNvSpPr>
            <a:spLocks noGrp="1"/>
          </p:cNvSpPr>
          <p:nvPr>
            <p:ph type="title"/>
          </p:nvPr>
        </p:nvSpPr>
        <p:spPr/>
        <p:txBody>
          <a:bodyPr>
            <a:normAutofit fontScale="90000"/>
          </a:bodyPr>
          <a:lstStyle/>
          <a:p>
            <a:r>
              <a:rPr lang="en-US" b="1" dirty="0"/>
              <a:t>The Modern Model of chronic disease management</a:t>
            </a:r>
            <a:endParaRPr lang="el-GR" b="1" dirty="0"/>
          </a:p>
        </p:txBody>
      </p:sp>
      <p:pic>
        <p:nvPicPr>
          <p:cNvPr id="5" name="Content Placeholder 4" descr="Diagram&#10;&#10;Description automatically generated">
            <a:extLst>
              <a:ext uri="{FF2B5EF4-FFF2-40B4-BE49-F238E27FC236}">
                <a16:creationId xmlns:a16="http://schemas.microsoft.com/office/drawing/2014/main" id="{19A804BB-011E-4F58-807E-DD9C76492ED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5011" y="1692121"/>
            <a:ext cx="5843337" cy="4703886"/>
          </a:xfrm>
        </p:spPr>
      </p:pic>
      <p:sp>
        <p:nvSpPr>
          <p:cNvPr id="7" name="TextBox 6">
            <a:extLst>
              <a:ext uri="{FF2B5EF4-FFF2-40B4-BE49-F238E27FC236}">
                <a16:creationId xmlns:a16="http://schemas.microsoft.com/office/drawing/2014/main" id="{63AF6679-B5EA-4F47-BBF2-8E3152705A0F}"/>
              </a:ext>
            </a:extLst>
          </p:cNvPr>
          <p:cNvSpPr txBox="1"/>
          <p:nvPr/>
        </p:nvSpPr>
        <p:spPr>
          <a:xfrm>
            <a:off x="6100513" y="6334780"/>
            <a:ext cx="6093994" cy="523220"/>
          </a:xfrm>
          <a:prstGeom prst="rect">
            <a:avLst/>
          </a:prstGeom>
          <a:noFill/>
        </p:spPr>
        <p:txBody>
          <a:bodyPr wrap="square">
            <a:spAutoFit/>
          </a:bodyPr>
          <a:lstStyle/>
          <a:p>
            <a:pPr algn="r"/>
            <a:r>
              <a:rPr lang="en-US" sz="1400" b="1" i="1" dirty="0"/>
              <a:t>Carter BL, et al. J Clin </a:t>
            </a:r>
            <a:r>
              <a:rPr lang="en-US" sz="1400" b="1" i="1" dirty="0" err="1"/>
              <a:t>Hypertens</a:t>
            </a:r>
            <a:r>
              <a:rPr lang="en-US" sz="1400" b="1" i="1" dirty="0"/>
              <a:t> 2012 14:51–65</a:t>
            </a:r>
            <a:endParaRPr lang="el-GR" sz="1400" b="1" i="1" dirty="0"/>
          </a:p>
          <a:p>
            <a:pPr algn="r"/>
            <a:r>
              <a:rPr lang="en-US" sz="1400" b="1" i="1" dirty="0"/>
              <a:t>Melville S, Byrd JB.</a:t>
            </a:r>
            <a:r>
              <a:rPr lang="el-GR" sz="1400" b="1" i="1" dirty="0"/>
              <a:t> </a:t>
            </a:r>
            <a:r>
              <a:rPr lang="en-US" sz="1400" b="1" i="1" dirty="0" err="1"/>
              <a:t>Curr</a:t>
            </a:r>
            <a:r>
              <a:rPr lang="en-US" sz="1400" b="1" i="1" dirty="0"/>
              <a:t> </a:t>
            </a:r>
            <a:r>
              <a:rPr lang="en-US" sz="1400" b="1" i="1" dirty="0" err="1"/>
              <a:t>Hypertens</a:t>
            </a:r>
            <a:r>
              <a:rPr lang="en-US" sz="1400" b="1" i="1" dirty="0"/>
              <a:t> Rep</a:t>
            </a:r>
            <a:r>
              <a:rPr lang="el-GR" sz="1400" b="1" i="1" dirty="0"/>
              <a:t> </a:t>
            </a:r>
            <a:r>
              <a:rPr lang="en-US" sz="1400" b="1" i="1" dirty="0"/>
              <a:t>2019 21:13</a:t>
            </a:r>
            <a:endParaRPr lang="el-GR" sz="1400" b="1" i="1" dirty="0"/>
          </a:p>
        </p:txBody>
      </p:sp>
      <p:sp>
        <p:nvSpPr>
          <p:cNvPr id="9" name="TextBox 8">
            <a:extLst>
              <a:ext uri="{FF2B5EF4-FFF2-40B4-BE49-F238E27FC236}">
                <a16:creationId xmlns:a16="http://schemas.microsoft.com/office/drawing/2014/main" id="{C4B10DC0-DFFD-4130-9453-80EBA3863474}"/>
              </a:ext>
            </a:extLst>
          </p:cNvPr>
          <p:cNvSpPr txBox="1"/>
          <p:nvPr/>
        </p:nvSpPr>
        <p:spPr>
          <a:xfrm>
            <a:off x="6488030" y="1587460"/>
            <a:ext cx="5318960" cy="4893647"/>
          </a:xfrm>
          <a:prstGeom prst="rect">
            <a:avLst/>
          </a:prstGeom>
          <a:noFill/>
        </p:spPr>
        <p:txBody>
          <a:bodyPr wrap="square">
            <a:spAutoFit/>
          </a:bodyPr>
          <a:lstStyle/>
          <a:p>
            <a:r>
              <a:rPr lang="en-US" sz="2400" dirty="0"/>
              <a:t>According to a modern model of HTN management, </a:t>
            </a:r>
            <a:r>
              <a:rPr lang="en-US" sz="2400" b="1" u="sng" dirty="0">
                <a:solidFill>
                  <a:srgbClr val="FF0000"/>
                </a:solidFill>
              </a:rPr>
              <a:t>the patient and not his/her disease has a central role</a:t>
            </a:r>
            <a:r>
              <a:rPr lang="en-US" sz="2400" dirty="0">
                <a:solidFill>
                  <a:srgbClr val="FF0000"/>
                </a:solidFill>
              </a:rPr>
              <a:t> and is </a:t>
            </a:r>
            <a:r>
              <a:rPr lang="en-US" sz="2400" b="1" u="sng" dirty="0">
                <a:solidFill>
                  <a:srgbClr val="FF0000"/>
                </a:solidFill>
              </a:rPr>
              <a:t>directly involved in his/her health care management</a:t>
            </a:r>
            <a:r>
              <a:rPr lang="en-US" sz="2400" dirty="0"/>
              <a:t> in collaboration with the physician, family, and community, each other interacting in different ways to influence and support health decision</a:t>
            </a:r>
            <a:r>
              <a:rPr lang="el-GR" sz="2400" dirty="0"/>
              <a:t>.</a:t>
            </a:r>
          </a:p>
          <a:p>
            <a:endParaRPr lang="el-GR" sz="2400" dirty="0"/>
          </a:p>
          <a:p>
            <a:r>
              <a:rPr lang="el-GR" sz="2400" dirty="0"/>
              <a:t>Α</a:t>
            </a:r>
            <a:r>
              <a:rPr lang="en-US" sz="2400" dirty="0"/>
              <a:t>n individualized</a:t>
            </a:r>
            <a:r>
              <a:rPr lang="el-GR" sz="2400" dirty="0"/>
              <a:t> </a:t>
            </a:r>
            <a:r>
              <a:rPr lang="en-US" sz="2400" dirty="0"/>
              <a:t>or personalized approach is required, according to a modern</a:t>
            </a:r>
            <a:r>
              <a:rPr lang="el-GR" sz="2400" dirty="0"/>
              <a:t> </a:t>
            </a:r>
            <a:r>
              <a:rPr lang="en-US" sz="2400" dirty="0"/>
              <a:t>medical model often referred to as “</a:t>
            </a:r>
            <a:r>
              <a:rPr lang="en-US" sz="2400" dirty="0">
                <a:solidFill>
                  <a:srgbClr val="FF0000"/>
                </a:solidFill>
              </a:rPr>
              <a:t>precision medicine</a:t>
            </a:r>
            <a:r>
              <a:rPr lang="en-US" sz="2400" dirty="0"/>
              <a:t>”</a:t>
            </a:r>
            <a:r>
              <a:rPr lang="el-GR" sz="2400" dirty="0"/>
              <a:t>.</a:t>
            </a:r>
          </a:p>
        </p:txBody>
      </p:sp>
    </p:spTree>
    <p:extLst>
      <p:ext uri="{BB962C8B-B14F-4D97-AF65-F5344CB8AC3E}">
        <p14:creationId xmlns:p14="http://schemas.microsoft.com/office/powerpoint/2010/main" val="408585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7661-2BC1-4F85-82E9-BB1A08793552}"/>
              </a:ext>
            </a:extLst>
          </p:cNvPr>
          <p:cNvSpPr>
            <a:spLocks noGrp="1"/>
          </p:cNvSpPr>
          <p:nvPr>
            <p:ph type="title"/>
          </p:nvPr>
        </p:nvSpPr>
        <p:spPr/>
        <p:txBody>
          <a:bodyPr/>
          <a:lstStyle/>
          <a:p>
            <a:r>
              <a:rPr lang="en-US" b="1" dirty="0"/>
              <a:t>The revolution</a:t>
            </a:r>
          </a:p>
        </p:txBody>
      </p:sp>
      <p:sp>
        <p:nvSpPr>
          <p:cNvPr id="3" name="Content Placeholder 2">
            <a:extLst>
              <a:ext uri="{FF2B5EF4-FFF2-40B4-BE49-F238E27FC236}">
                <a16:creationId xmlns:a16="http://schemas.microsoft.com/office/drawing/2014/main" id="{44420C53-C9FC-4005-A6CD-19B3EF871E4E}"/>
              </a:ext>
            </a:extLst>
          </p:cNvPr>
          <p:cNvSpPr>
            <a:spLocks noGrp="1"/>
          </p:cNvSpPr>
          <p:nvPr>
            <p:ph sz="quarter" idx="13"/>
          </p:nvPr>
        </p:nvSpPr>
        <p:spPr>
          <a:xfrm>
            <a:off x="405009" y="1518067"/>
            <a:ext cx="5258544" cy="4114800"/>
          </a:xfrm>
        </p:spPr>
        <p:txBody>
          <a:bodyPr>
            <a:normAutofit/>
          </a:bodyPr>
          <a:lstStyle/>
          <a:p>
            <a:r>
              <a:rPr lang="en-US" sz="2000" dirty="0"/>
              <a:t>The explosive growth of the Internet economy and the</a:t>
            </a:r>
            <a:r>
              <a:rPr lang="el-GR" sz="2000" dirty="0"/>
              <a:t> </a:t>
            </a:r>
            <a:r>
              <a:rPr lang="en-US" sz="2000" dirty="0"/>
              <a:t>reform of medical treatment systems have accelerated the</a:t>
            </a:r>
            <a:r>
              <a:rPr lang="el-GR" sz="2000" dirty="0"/>
              <a:t> </a:t>
            </a:r>
            <a:r>
              <a:rPr lang="en-US" sz="2000" dirty="0"/>
              <a:t>growing mHealth market</a:t>
            </a:r>
            <a:r>
              <a:rPr lang="el-GR" sz="2000" dirty="0"/>
              <a:t>.</a:t>
            </a:r>
          </a:p>
          <a:p>
            <a:r>
              <a:rPr lang="en-US" sz="2000" dirty="0"/>
              <a:t>At present, the mHealth APP market is explosively</a:t>
            </a:r>
            <a:r>
              <a:rPr lang="el-GR" sz="2000" dirty="0"/>
              <a:t> </a:t>
            </a:r>
            <a:r>
              <a:rPr lang="en-US" sz="2000" dirty="0"/>
              <a:t>growing due to the popularization of smartphones</a:t>
            </a:r>
          </a:p>
        </p:txBody>
      </p:sp>
      <p:pic>
        <p:nvPicPr>
          <p:cNvPr id="4" name="Picture 3">
            <a:extLst>
              <a:ext uri="{FF2B5EF4-FFF2-40B4-BE49-F238E27FC236}">
                <a16:creationId xmlns:a16="http://schemas.microsoft.com/office/drawing/2014/main" id="{685D6579-EBA9-4534-B8CF-3CF1B6FC19F0}"/>
              </a:ext>
            </a:extLst>
          </p:cNvPr>
          <p:cNvPicPr>
            <a:picLocks noChangeAspect="1"/>
          </p:cNvPicPr>
          <p:nvPr/>
        </p:nvPicPr>
        <p:blipFill rotWithShape="1">
          <a:blip r:embed="rId2"/>
          <a:srcRect l="23728" t="30400" r="25586" b="40200"/>
          <a:stretch/>
        </p:blipFill>
        <p:spPr>
          <a:xfrm>
            <a:off x="1703512" y="4149080"/>
            <a:ext cx="8607294" cy="2808312"/>
          </a:xfrm>
          <a:prstGeom prst="rect">
            <a:avLst/>
          </a:prstGeom>
        </p:spPr>
      </p:pic>
      <p:pic>
        <p:nvPicPr>
          <p:cNvPr id="5" name="Content Placeholder 9">
            <a:extLst>
              <a:ext uri="{FF2B5EF4-FFF2-40B4-BE49-F238E27FC236}">
                <a16:creationId xmlns:a16="http://schemas.microsoft.com/office/drawing/2014/main" id="{3A5F100E-95F7-4724-AC7F-B7DF4D78A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80788"/>
            <a:ext cx="2708493" cy="2405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Diagram 5">
            <a:extLst>
              <a:ext uri="{FF2B5EF4-FFF2-40B4-BE49-F238E27FC236}">
                <a16:creationId xmlns:a16="http://schemas.microsoft.com/office/drawing/2014/main" id="{0A299B78-9F66-4D38-AD3F-E8D893FAC794}"/>
              </a:ext>
            </a:extLst>
          </p:cNvPr>
          <p:cNvGraphicFramePr/>
          <p:nvPr>
            <p:extLst>
              <p:ext uri="{D42A27DB-BD31-4B8C-83A1-F6EECF244321}">
                <p14:modId xmlns:p14="http://schemas.microsoft.com/office/powerpoint/2010/main" val="55684470"/>
              </p:ext>
            </p:extLst>
          </p:nvPr>
        </p:nvGraphicFramePr>
        <p:xfrm>
          <a:off x="5382016" y="-1177447"/>
          <a:ext cx="8158619" cy="5815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83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2628-853D-4D82-8A70-347AB07FEB64}"/>
              </a:ext>
            </a:extLst>
          </p:cNvPr>
          <p:cNvSpPr>
            <a:spLocks noGrp="1"/>
          </p:cNvSpPr>
          <p:nvPr>
            <p:ph type="title"/>
          </p:nvPr>
        </p:nvSpPr>
        <p:spPr/>
        <p:txBody>
          <a:bodyPr>
            <a:normAutofit fontScale="90000"/>
          </a:bodyPr>
          <a:lstStyle/>
          <a:p>
            <a:r>
              <a:rPr lang="en-US" b="1" dirty="0"/>
              <a:t>Transition from “all medicalized devices” to medical sensors adapted to usual used app and systems</a:t>
            </a:r>
            <a:endParaRPr lang="el-GR" b="1" dirty="0"/>
          </a:p>
        </p:txBody>
      </p:sp>
      <p:pic>
        <p:nvPicPr>
          <p:cNvPr id="4" name="Picture 3">
            <a:extLst>
              <a:ext uri="{FF2B5EF4-FFF2-40B4-BE49-F238E27FC236}">
                <a16:creationId xmlns:a16="http://schemas.microsoft.com/office/drawing/2014/main" id="{03CD5E69-5B55-415D-8303-33B1C2E2A89C}"/>
              </a:ext>
            </a:extLst>
          </p:cNvPr>
          <p:cNvPicPr>
            <a:picLocks noChangeAspect="1"/>
          </p:cNvPicPr>
          <p:nvPr/>
        </p:nvPicPr>
        <p:blipFill rotWithShape="1">
          <a:blip r:embed="rId2"/>
          <a:srcRect l="17541" t="29806" r="31576" b="22824"/>
          <a:stretch/>
        </p:blipFill>
        <p:spPr>
          <a:xfrm>
            <a:off x="1941279" y="1960563"/>
            <a:ext cx="8309442" cy="4351337"/>
          </a:xfrm>
          <a:prstGeom prst="rect">
            <a:avLst/>
          </a:prstGeom>
        </p:spPr>
      </p:pic>
      <p:pic>
        <p:nvPicPr>
          <p:cNvPr id="6" name="Content Placeholder 5" descr="A picture containing text, electronics&#10;&#10;Description automatically generated">
            <a:extLst>
              <a:ext uri="{FF2B5EF4-FFF2-40B4-BE49-F238E27FC236}">
                <a16:creationId xmlns:a16="http://schemas.microsoft.com/office/drawing/2014/main" id="{BDD3E899-2C16-418B-8C35-0244C5215B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1893" y="3993129"/>
            <a:ext cx="2228850" cy="2228850"/>
          </a:xfrm>
        </p:spPr>
      </p:pic>
    </p:spTree>
    <p:extLst>
      <p:ext uri="{BB962C8B-B14F-4D97-AF65-F5344CB8AC3E}">
        <p14:creationId xmlns:p14="http://schemas.microsoft.com/office/powerpoint/2010/main" val="2277581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AC43-0F84-43D1-92C2-B02BE7DB0430}"/>
              </a:ext>
            </a:extLst>
          </p:cNvPr>
          <p:cNvSpPr>
            <a:spLocks noGrp="1"/>
          </p:cNvSpPr>
          <p:nvPr>
            <p:ph type="title"/>
          </p:nvPr>
        </p:nvSpPr>
        <p:spPr/>
        <p:txBody>
          <a:bodyPr>
            <a:normAutofit fontScale="90000"/>
          </a:bodyPr>
          <a:lstStyle/>
          <a:p>
            <a:r>
              <a:rPr lang="en-US" b="1" dirty="0"/>
              <a:t>How digital technology may fit into future models of care</a:t>
            </a:r>
            <a:endParaRPr lang="el-GR" b="1" dirty="0"/>
          </a:p>
        </p:txBody>
      </p:sp>
      <p:sp>
        <p:nvSpPr>
          <p:cNvPr id="3" name="Content Placeholder 2">
            <a:extLst>
              <a:ext uri="{FF2B5EF4-FFF2-40B4-BE49-F238E27FC236}">
                <a16:creationId xmlns:a16="http://schemas.microsoft.com/office/drawing/2014/main" id="{FBB79744-5D0B-4C6C-8D74-EA7FC05D3872}"/>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5A915962-E800-4402-9CC1-4CDDF267C227}"/>
              </a:ext>
            </a:extLst>
          </p:cNvPr>
          <p:cNvPicPr>
            <a:picLocks noChangeAspect="1"/>
          </p:cNvPicPr>
          <p:nvPr/>
        </p:nvPicPr>
        <p:blipFill>
          <a:blip r:embed="rId2"/>
          <a:stretch>
            <a:fillRect/>
          </a:stretch>
        </p:blipFill>
        <p:spPr>
          <a:xfrm>
            <a:off x="3061713" y="1150149"/>
            <a:ext cx="6068573" cy="5433213"/>
          </a:xfrm>
          <a:prstGeom prst="rect">
            <a:avLst/>
          </a:prstGeom>
        </p:spPr>
      </p:pic>
      <p:sp>
        <p:nvSpPr>
          <p:cNvPr id="9" name="TextBox 8">
            <a:extLst>
              <a:ext uri="{FF2B5EF4-FFF2-40B4-BE49-F238E27FC236}">
                <a16:creationId xmlns:a16="http://schemas.microsoft.com/office/drawing/2014/main" id="{5187E392-7A8F-42E8-8321-B0A97C7F4001}"/>
              </a:ext>
            </a:extLst>
          </p:cNvPr>
          <p:cNvSpPr txBox="1"/>
          <p:nvPr/>
        </p:nvSpPr>
        <p:spPr>
          <a:xfrm>
            <a:off x="7393677" y="6550223"/>
            <a:ext cx="4798323" cy="307777"/>
          </a:xfrm>
          <a:prstGeom prst="rect">
            <a:avLst/>
          </a:prstGeom>
          <a:noFill/>
        </p:spPr>
        <p:txBody>
          <a:bodyPr wrap="square">
            <a:spAutoFit/>
          </a:bodyPr>
          <a:lstStyle/>
          <a:p>
            <a:r>
              <a:rPr lang="en-US" sz="1400" b="1" i="1" dirty="0"/>
              <a:t>Kitt J, et al. J </a:t>
            </a:r>
            <a:r>
              <a:rPr lang="en-US" sz="1400" b="1" i="1" dirty="0" err="1"/>
              <a:t>Cardiol</a:t>
            </a:r>
            <a:r>
              <a:rPr lang="en-US" sz="1400" b="1" i="1" dirty="0"/>
              <a:t> and Cardiovasc Sciences. 2020;4(1):18-23</a:t>
            </a:r>
            <a:endParaRPr lang="el-GR" sz="1400" b="1" i="1" dirty="0"/>
          </a:p>
        </p:txBody>
      </p:sp>
      <p:sp>
        <p:nvSpPr>
          <p:cNvPr id="6" name="Rectangle: Rounded Corners 5">
            <a:extLst>
              <a:ext uri="{FF2B5EF4-FFF2-40B4-BE49-F238E27FC236}">
                <a16:creationId xmlns:a16="http://schemas.microsoft.com/office/drawing/2014/main" id="{7EF21679-8A2F-42FF-8CB1-EB07DD6651AA}"/>
              </a:ext>
            </a:extLst>
          </p:cNvPr>
          <p:cNvSpPr/>
          <p:nvPr/>
        </p:nvSpPr>
        <p:spPr>
          <a:xfrm>
            <a:off x="3148314" y="1560350"/>
            <a:ext cx="2801073" cy="2748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Rectangle: Rounded Corners 7">
            <a:extLst>
              <a:ext uri="{FF2B5EF4-FFF2-40B4-BE49-F238E27FC236}">
                <a16:creationId xmlns:a16="http://schemas.microsoft.com/office/drawing/2014/main" id="{61AA6FE8-DA1E-4CDE-9F91-FCE3E089C59A}"/>
              </a:ext>
            </a:extLst>
          </p:cNvPr>
          <p:cNvSpPr/>
          <p:nvPr/>
        </p:nvSpPr>
        <p:spPr>
          <a:xfrm>
            <a:off x="3148313" y="2812345"/>
            <a:ext cx="2801073" cy="2748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Rectangle: Rounded Corners 9">
            <a:extLst>
              <a:ext uri="{FF2B5EF4-FFF2-40B4-BE49-F238E27FC236}">
                <a16:creationId xmlns:a16="http://schemas.microsoft.com/office/drawing/2014/main" id="{C270B733-0814-4C31-817D-2D04988ECABC}"/>
              </a:ext>
            </a:extLst>
          </p:cNvPr>
          <p:cNvSpPr/>
          <p:nvPr/>
        </p:nvSpPr>
        <p:spPr>
          <a:xfrm>
            <a:off x="3148313" y="4467525"/>
            <a:ext cx="2801073" cy="2748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04372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F3A46-88F6-484E-AA5D-D451B85AE445}"/>
              </a:ext>
            </a:extLst>
          </p:cNvPr>
          <p:cNvPicPr>
            <a:picLocks noChangeAspect="1"/>
          </p:cNvPicPr>
          <p:nvPr/>
        </p:nvPicPr>
        <p:blipFill rotWithShape="1">
          <a:blip r:embed="rId2"/>
          <a:srcRect l="18501" t="29000" r="53150" b="29000"/>
          <a:stretch/>
        </p:blipFill>
        <p:spPr>
          <a:xfrm>
            <a:off x="8217150" y="1991490"/>
            <a:ext cx="3974850" cy="3312375"/>
          </a:xfrm>
          <a:prstGeom prst="rect">
            <a:avLst/>
          </a:prstGeom>
        </p:spPr>
      </p:pic>
      <p:sp>
        <p:nvSpPr>
          <p:cNvPr id="5" name="Rectangle 4">
            <a:extLst>
              <a:ext uri="{FF2B5EF4-FFF2-40B4-BE49-F238E27FC236}">
                <a16:creationId xmlns:a16="http://schemas.microsoft.com/office/drawing/2014/main" id="{2AE3A6A4-D3A7-475C-B7B9-30FCCC292626}"/>
              </a:ext>
            </a:extLst>
          </p:cNvPr>
          <p:cNvSpPr/>
          <p:nvPr/>
        </p:nvSpPr>
        <p:spPr>
          <a:xfrm>
            <a:off x="6604894" y="6550223"/>
            <a:ext cx="6984776" cy="307777"/>
          </a:xfrm>
          <a:prstGeom prst="rect">
            <a:avLst/>
          </a:prstGeom>
        </p:spPr>
        <p:txBody>
          <a:bodyPr wrap="square">
            <a:spAutoFit/>
          </a:bodyPr>
          <a:lstStyle/>
          <a:p>
            <a:r>
              <a:rPr lang="en-US" sz="1400" b="1" i="1" dirty="0"/>
              <a:t>Omboni S, et al. High Blood Press Cardiovasc Prev. 2016 Sep;23(3):187-96</a:t>
            </a:r>
          </a:p>
        </p:txBody>
      </p:sp>
      <p:sp>
        <p:nvSpPr>
          <p:cNvPr id="6" name="Title 1">
            <a:extLst>
              <a:ext uri="{FF2B5EF4-FFF2-40B4-BE49-F238E27FC236}">
                <a16:creationId xmlns:a16="http://schemas.microsoft.com/office/drawing/2014/main" id="{9F8744A7-009D-4E3A-8695-B9D808B75A1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Telemedicine</a:t>
            </a:r>
            <a:endParaRPr lang="el-GR" b="1" dirty="0"/>
          </a:p>
        </p:txBody>
      </p:sp>
      <p:sp>
        <p:nvSpPr>
          <p:cNvPr id="9" name="Content Placeholder 2">
            <a:extLst>
              <a:ext uri="{FF2B5EF4-FFF2-40B4-BE49-F238E27FC236}">
                <a16:creationId xmlns:a16="http://schemas.microsoft.com/office/drawing/2014/main" id="{65172E58-7599-47E5-84F5-66BE6EFA7232}"/>
              </a:ext>
            </a:extLst>
          </p:cNvPr>
          <p:cNvSpPr txBox="1">
            <a:spLocks/>
          </p:cNvSpPr>
          <p:nvPr/>
        </p:nvSpPr>
        <p:spPr>
          <a:xfrm>
            <a:off x="838200" y="1690687"/>
            <a:ext cx="7271657" cy="44270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Can </a:t>
            </a:r>
            <a:r>
              <a:rPr lang="en-US" sz="2400" u="sng" dirty="0"/>
              <a:t>reinforce and empower the physician-patient relationship</a:t>
            </a:r>
            <a:r>
              <a:rPr lang="en-US" sz="2400" dirty="0"/>
              <a:t>, may even try to individualize it</a:t>
            </a:r>
          </a:p>
          <a:p>
            <a:r>
              <a:rPr lang="en-US" sz="2400" dirty="0"/>
              <a:t>Patients to </a:t>
            </a:r>
            <a:r>
              <a:rPr lang="en-US" sz="2400" u="sng" dirty="0"/>
              <a:t>easily and rapidly communicate to their doctors</a:t>
            </a:r>
            <a:r>
              <a:rPr lang="en-US" sz="2400" dirty="0"/>
              <a:t> the occurrence of acute symptoms or sudden BP raises</a:t>
            </a:r>
          </a:p>
          <a:p>
            <a:r>
              <a:rPr lang="en-US" sz="2400" dirty="0"/>
              <a:t>Can </a:t>
            </a:r>
            <a:r>
              <a:rPr lang="en-US" sz="2400" u="sng" dirty="0"/>
              <a:t>reduce patients’ stress</a:t>
            </a:r>
          </a:p>
          <a:p>
            <a:r>
              <a:rPr lang="en-US" sz="2400" dirty="0"/>
              <a:t>May </a:t>
            </a:r>
            <a:r>
              <a:rPr lang="en-US" sz="2400" u="sng" dirty="0"/>
              <a:t>help empowering hypertensive patients</a:t>
            </a:r>
            <a:r>
              <a:rPr lang="en-US" sz="2400" dirty="0"/>
              <a:t>, influencing their attitudes and behaviors, and improving their medical condition</a:t>
            </a:r>
          </a:p>
          <a:p>
            <a:r>
              <a:rPr lang="en-US" sz="2400" dirty="0"/>
              <a:t>Physicians can provide </a:t>
            </a:r>
            <a:r>
              <a:rPr lang="en-US" sz="2400" u="sng" dirty="0"/>
              <a:t>services to an increased number of patients</a:t>
            </a:r>
          </a:p>
        </p:txBody>
      </p:sp>
      <p:pic>
        <p:nvPicPr>
          <p:cNvPr id="3" name="Picture 2">
            <a:extLst>
              <a:ext uri="{FF2B5EF4-FFF2-40B4-BE49-F238E27FC236}">
                <a16:creationId xmlns:a16="http://schemas.microsoft.com/office/drawing/2014/main" id="{08D1C96F-2FD7-B815-8359-50B99E5D0A9C}"/>
              </a:ext>
            </a:extLst>
          </p:cNvPr>
          <p:cNvPicPr>
            <a:picLocks noChangeAspect="1"/>
          </p:cNvPicPr>
          <p:nvPr/>
        </p:nvPicPr>
        <p:blipFill>
          <a:blip r:embed="rId3"/>
          <a:stretch>
            <a:fillRect/>
          </a:stretch>
        </p:blipFill>
        <p:spPr>
          <a:xfrm>
            <a:off x="7006442" y="0"/>
            <a:ext cx="5211273" cy="1546083"/>
          </a:xfrm>
          <a:prstGeom prst="rect">
            <a:avLst/>
          </a:prstGeom>
        </p:spPr>
      </p:pic>
    </p:spTree>
    <p:extLst>
      <p:ext uri="{BB962C8B-B14F-4D97-AF65-F5344CB8AC3E}">
        <p14:creationId xmlns:p14="http://schemas.microsoft.com/office/powerpoint/2010/main" val="4126501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0206-5B1A-4CF7-9102-75AE0331ADE1}"/>
              </a:ext>
            </a:extLst>
          </p:cNvPr>
          <p:cNvSpPr>
            <a:spLocks noGrp="1"/>
          </p:cNvSpPr>
          <p:nvPr>
            <p:ph type="title"/>
          </p:nvPr>
        </p:nvSpPr>
        <p:spPr/>
        <p:txBody>
          <a:bodyPr/>
          <a:lstStyle/>
          <a:p>
            <a:r>
              <a:rPr lang="en-US" b="1" dirty="0"/>
              <a:t>Telehealth Services</a:t>
            </a:r>
            <a:endParaRPr lang="el-GR" b="1" dirty="0"/>
          </a:p>
        </p:txBody>
      </p:sp>
      <p:sp>
        <p:nvSpPr>
          <p:cNvPr id="3" name="Content Placeholder 2">
            <a:extLst>
              <a:ext uri="{FF2B5EF4-FFF2-40B4-BE49-F238E27FC236}">
                <a16:creationId xmlns:a16="http://schemas.microsoft.com/office/drawing/2014/main" id="{9D66FAA0-9AA1-4D21-A297-3B40C763B0CF}"/>
              </a:ext>
            </a:extLst>
          </p:cNvPr>
          <p:cNvSpPr>
            <a:spLocks noGrp="1"/>
          </p:cNvSpPr>
          <p:nvPr>
            <p:ph sz="quarter" idx="13"/>
          </p:nvPr>
        </p:nvSpPr>
        <p:spPr>
          <a:xfrm>
            <a:off x="84221" y="1600199"/>
            <a:ext cx="4836695" cy="4572001"/>
          </a:xfrm>
        </p:spPr>
        <p:txBody>
          <a:bodyPr>
            <a:normAutofit fontScale="77500" lnSpcReduction="20000"/>
          </a:bodyPr>
          <a:lstStyle/>
          <a:p>
            <a:r>
              <a:rPr lang="en-US" b="1" dirty="0"/>
              <a:t>7 million patients</a:t>
            </a:r>
            <a:r>
              <a:rPr lang="en-US" dirty="0"/>
              <a:t> are managed by telehealth solutions around the world</a:t>
            </a:r>
          </a:p>
          <a:p>
            <a:r>
              <a:rPr lang="en-US" dirty="0"/>
              <a:t>In </a:t>
            </a:r>
            <a:r>
              <a:rPr lang="en-US" b="1" dirty="0"/>
              <a:t>US</a:t>
            </a:r>
            <a:r>
              <a:rPr lang="en-US" dirty="0"/>
              <a:t> there are </a:t>
            </a:r>
            <a:r>
              <a:rPr lang="en-US" b="1" dirty="0"/>
              <a:t>200 telemedicine networks</a:t>
            </a:r>
            <a:r>
              <a:rPr lang="en-US" dirty="0"/>
              <a:t> with 3,500 service sites and over half of all US hospitals have adopted some form of e- health</a:t>
            </a:r>
          </a:p>
          <a:p>
            <a:r>
              <a:rPr lang="en-US" dirty="0"/>
              <a:t>In </a:t>
            </a:r>
            <a:r>
              <a:rPr lang="en-US" b="1" dirty="0"/>
              <a:t>Europe</a:t>
            </a:r>
            <a:r>
              <a:rPr lang="en-US" dirty="0"/>
              <a:t>, </a:t>
            </a:r>
            <a:r>
              <a:rPr lang="en-US" b="1" dirty="0"/>
              <a:t>83% of countries have telemedicine services</a:t>
            </a:r>
            <a:r>
              <a:rPr lang="en-US" dirty="0"/>
              <a:t> implemented, the main being teleconsultation (73%), followed by telediagnosis and telemonitoring (67%)</a:t>
            </a:r>
          </a:p>
          <a:p>
            <a:r>
              <a:rPr lang="en-US" dirty="0"/>
              <a:t>m-health apps can provide automatic patient-directed feedbacks or overcoming of preset thresholds and have the function of positive reinforcement of doctor’s prescription and recommendation</a:t>
            </a:r>
            <a:endParaRPr lang="el-GR" dirty="0"/>
          </a:p>
        </p:txBody>
      </p:sp>
      <p:pic>
        <p:nvPicPr>
          <p:cNvPr id="5" name="Picture 4">
            <a:extLst>
              <a:ext uri="{FF2B5EF4-FFF2-40B4-BE49-F238E27FC236}">
                <a16:creationId xmlns:a16="http://schemas.microsoft.com/office/drawing/2014/main" id="{BD37AE51-8C27-49F7-817F-453646ED02A1}"/>
              </a:ext>
            </a:extLst>
          </p:cNvPr>
          <p:cNvPicPr>
            <a:picLocks noChangeAspect="1"/>
          </p:cNvPicPr>
          <p:nvPr/>
        </p:nvPicPr>
        <p:blipFill>
          <a:blip r:embed="rId2"/>
          <a:stretch>
            <a:fillRect/>
          </a:stretch>
        </p:blipFill>
        <p:spPr>
          <a:xfrm>
            <a:off x="4991245" y="1417638"/>
            <a:ext cx="7200755" cy="4983162"/>
          </a:xfrm>
          <a:prstGeom prst="rect">
            <a:avLst/>
          </a:prstGeom>
        </p:spPr>
      </p:pic>
      <p:sp>
        <p:nvSpPr>
          <p:cNvPr id="7" name="TextBox 6">
            <a:extLst>
              <a:ext uri="{FF2B5EF4-FFF2-40B4-BE49-F238E27FC236}">
                <a16:creationId xmlns:a16="http://schemas.microsoft.com/office/drawing/2014/main" id="{CDC81372-7C8B-4849-A015-10637CCD6544}"/>
              </a:ext>
            </a:extLst>
          </p:cNvPr>
          <p:cNvSpPr txBox="1"/>
          <p:nvPr/>
        </p:nvSpPr>
        <p:spPr>
          <a:xfrm>
            <a:off x="8332203" y="6560502"/>
            <a:ext cx="6093994" cy="307777"/>
          </a:xfrm>
          <a:prstGeom prst="rect">
            <a:avLst/>
          </a:prstGeom>
          <a:noFill/>
        </p:spPr>
        <p:txBody>
          <a:bodyPr wrap="square">
            <a:spAutoFit/>
          </a:bodyPr>
          <a:lstStyle/>
          <a:p>
            <a:r>
              <a:rPr lang="en-US" sz="1400" b="1" i="1" dirty="0"/>
              <a:t>Omboni S. Front Cardiovasc Med. 2019 Jun 13;6:76</a:t>
            </a:r>
            <a:endParaRPr lang="el-GR" sz="1400" b="1" i="1" dirty="0"/>
          </a:p>
        </p:txBody>
      </p:sp>
    </p:spTree>
    <p:extLst>
      <p:ext uri="{BB962C8B-B14F-4D97-AF65-F5344CB8AC3E}">
        <p14:creationId xmlns:p14="http://schemas.microsoft.com/office/powerpoint/2010/main" val="2918416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596E-2757-EF4A-E6CA-597CBE1C7C51}"/>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7EF02D92-21B0-AD80-31F1-BAAC8E40A7E6}"/>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00F4466D-8EAF-AC9A-D768-C8364406A51C}"/>
              </a:ext>
            </a:extLst>
          </p:cNvPr>
          <p:cNvPicPr>
            <a:picLocks noChangeAspect="1"/>
          </p:cNvPicPr>
          <p:nvPr/>
        </p:nvPicPr>
        <p:blipFill>
          <a:blip r:embed="rId3"/>
          <a:stretch>
            <a:fillRect/>
          </a:stretch>
        </p:blipFill>
        <p:spPr>
          <a:xfrm>
            <a:off x="7325915" y="155564"/>
            <a:ext cx="4818824" cy="6405509"/>
          </a:xfrm>
          <a:prstGeom prst="rect">
            <a:avLst/>
          </a:prstGeom>
        </p:spPr>
      </p:pic>
      <p:pic>
        <p:nvPicPr>
          <p:cNvPr id="7" name="Picture 6">
            <a:extLst>
              <a:ext uri="{FF2B5EF4-FFF2-40B4-BE49-F238E27FC236}">
                <a16:creationId xmlns:a16="http://schemas.microsoft.com/office/drawing/2014/main" id="{31E73FC3-F523-EAE3-3D90-1BEB158F821D}"/>
              </a:ext>
            </a:extLst>
          </p:cNvPr>
          <p:cNvPicPr>
            <a:picLocks noChangeAspect="1"/>
          </p:cNvPicPr>
          <p:nvPr/>
        </p:nvPicPr>
        <p:blipFill>
          <a:blip r:embed="rId4"/>
          <a:stretch>
            <a:fillRect/>
          </a:stretch>
        </p:blipFill>
        <p:spPr>
          <a:xfrm>
            <a:off x="0" y="-1"/>
            <a:ext cx="6706374" cy="3068877"/>
          </a:xfrm>
          <a:prstGeom prst="rect">
            <a:avLst/>
          </a:prstGeom>
        </p:spPr>
      </p:pic>
      <p:pic>
        <p:nvPicPr>
          <p:cNvPr id="9" name="Picture 8">
            <a:extLst>
              <a:ext uri="{FF2B5EF4-FFF2-40B4-BE49-F238E27FC236}">
                <a16:creationId xmlns:a16="http://schemas.microsoft.com/office/drawing/2014/main" id="{81055A4F-6971-2C21-724C-F9D5CCC8C1BF}"/>
              </a:ext>
            </a:extLst>
          </p:cNvPr>
          <p:cNvPicPr>
            <a:picLocks noChangeAspect="1"/>
          </p:cNvPicPr>
          <p:nvPr/>
        </p:nvPicPr>
        <p:blipFill>
          <a:blip r:embed="rId5"/>
          <a:stretch>
            <a:fillRect/>
          </a:stretch>
        </p:blipFill>
        <p:spPr>
          <a:xfrm>
            <a:off x="186907" y="4440614"/>
            <a:ext cx="6944790" cy="1456948"/>
          </a:xfrm>
          <a:prstGeom prst="rect">
            <a:avLst/>
          </a:prstGeom>
        </p:spPr>
      </p:pic>
      <p:sp>
        <p:nvSpPr>
          <p:cNvPr id="11" name="TextBox 10">
            <a:extLst>
              <a:ext uri="{FF2B5EF4-FFF2-40B4-BE49-F238E27FC236}">
                <a16:creationId xmlns:a16="http://schemas.microsoft.com/office/drawing/2014/main" id="{BFF834AF-10CA-0DDD-1C30-5825FD3C6587}"/>
              </a:ext>
            </a:extLst>
          </p:cNvPr>
          <p:cNvSpPr txBox="1"/>
          <p:nvPr/>
        </p:nvSpPr>
        <p:spPr>
          <a:xfrm>
            <a:off x="8946428" y="6561073"/>
            <a:ext cx="3654756" cy="307777"/>
          </a:xfrm>
          <a:prstGeom prst="rect">
            <a:avLst/>
          </a:prstGeom>
          <a:noFill/>
        </p:spPr>
        <p:txBody>
          <a:bodyPr wrap="square">
            <a:spAutoFit/>
          </a:bodyPr>
          <a:lstStyle/>
          <a:p>
            <a:r>
              <a:rPr lang="en-US" sz="1400" b="1" i="1" dirty="0"/>
              <a:t>J </a:t>
            </a:r>
            <a:r>
              <a:rPr lang="en-US" sz="1400" b="1" i="1" dirty="0" err="1"/>
              <a:t>Hypertens</a:t>
            </a:r>
            <a:r>
              <a:rPr lang="en-US" sz="1400" b="1" i="1" dirty="0"/>
              <a:t>. 2022 Aug 1;40(8):1435-1448</a:t>
            </a:r>
            <a:endParaRPr lang="el-GR" sz="1400" b="1" i="1" dirty="0"/>
          </a:p>
        </p:txBody>
      </p:sp>
      <p:cxnSp>
        <p:nvCxnSpPr>
          <p:cNvPr id="6" name="Straight Connector 5">
            <a:extLst>
              <a:ext uri="{FF2B5EF4-FFF2-40B4-BE49-F238E27FC236}">
                <a16:creationId xmlns:a16="http://schemas.microsoft.com/office/drawing/2014/main" id="{FA8B4A7B-F6A0-CD13-5ADE-7389DB02DD8B}"/>
              </a:ext>
            </a:extLst>
          </p:cNvPr>
          <p:cNvCxnSpPr/>
          <p:nvPr/>
        </p:nvCxnSpPr>
        <p:spPr>
          <a:xfrm>
            <a:off x="626301" y="5085567"/>
            <a:ext cx="44467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3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Diagnosis and management of HTN</a:t>
            </a:r>
            <a:endParaRPr lang="el-GR" b="1" dirty="0"/>
          </a:p>
        </p:txBody>
      </p:sp>
      <p:sp>
        <p:nvSpPr>
          <p:cNvPr id="3" name="Content Placeholder 2"/>
          <p:cNvSpPr>
            <a:spLocks noGrp="1"/>
          </p:cNvSpPr>
          <p:nvPr>
            <p:ph sz="quarter" idx="13"/>
          </p:nvPr>
        </p:nvSpPr>
        <p:spPr>
          <a:xfrm>
            <a:off x="812800" y="3787158"/>
            <a:ext cx="10566400" cy="3112398"/>
          </a:xfrm>
        </p:spPr>
        <p:txBody>
          <a:bodyPr>
            <a:normAutofit/>
          </a:bodyPr>
          <a:lstStyle/>
          <a:p>
            <a:pPr>
              <a:buFont typeface="Wingdings" panose="05000000000000000000" pitchFamily="2" charset="2"/>
              <a:buChar char="ü"/>
            </a:pPr>
            <a:r>
              <a:rPr lang="en-US" dirty="0"/>
              <a:t>Appropriate follow-up and monitoring enable assessment of: </a:t>
            </a:r>
          </a:p>
          <a:p>
            <a:pPr marL="971550" lvl="1" indent="-514350">
              <a:buFont typeface="+mj-lt"/>
              <a:buAutoNum type="arabicPeriod"/>
            </a:pPr>
            <a:r>
              <a:rPr lang="en-US" sz="2800" u="sng" dirty="0">
                <a:solidFill>
                  <a:schemeClr val="accent6">
                    <a:lumMod val="60000"/>
                    <a:lumOff val="40000"/>
                  </a:schemeClr>
                </a:solidFill>
              </a:rPr>
              <a:t>adverse responses</a:t>
            </a:r>
          </a:p>
          <a:p>
            <a:pPr marL="971550" lvl="1" indent="-514350">
              <a:buFont typeface="+mj-lt"/>
              <a:buAutoNum type="arabicPeriod"/>
            </a:pPr>
            <a:r>
              <a:rPr lang="en-US" sz="2800" u="sng" dirty="0">
                <a:solidFill>
                  <a:schemeClr val="accent6">
                    <a:lumMod val="60000"/>
                    <a:lumOff val="40000"/>
                  </a:schemeClr>
                </a:solidFill>
              </a:rPr>
              <a:t>response to therapy</a:t>
            </a:r>
          </a:p>
          <a:p>
            <a:pPr marL="971550" lvl="1" indent="-514350">
              <a:buFont typeface="+mj-lt"/>
              <a:buAutoNum type="arabicPeriod"/>
            </a:pPr>
            <a:r>
              <a:rPr lang="en-US" sz="2800" u="sng" dirty="0">
                <a:solidFill>
                  <a:schemeClr val="accent6">
                    <a:lumMod val="60000"/>
                    <a:lumOff val="40000"/>
                  </a:schemeClr>
                </a:solidFill>
              </a:rPr>
              <a:t>adherence</a:t>
            </a:r>
            <a:endParaRPr lang="en-US" sz="2800" dirty="0">
              <a:solidFill>
                <a:schemeClr val="accent6">
                  <a:lumMod val="60000"/>
                  <a:lumOff val="40000"/>
                </a:schemeClr>
              </a:solidFill>
            </a:endParaRPr>
          </a:p>
          <a:p>
            <a:pPr marL="971550" lvl="1" indent="-514350">
              <a:buFont typeface="+mj-lt"/>
              <a:buAutoNum type="arabicPeriod"/>
            </a:pPr>
            <a:r>
              <a:rPr lang="en-US" sz="2800" u="sng" dirty="0">
                <a:solidFill>
                  <a:srgbClr val="FF0000"/>
                </a:solidFill>
              </a:rPr>
              <a:t>target organ damage</a:t>
            </a:r>
            <a:endParaRPr lang="en-US" sz="2800" dirty="0">
              <a:solidFill>
                <a:srgbClr val="FF0000"/>
              </a:solidFill>
            </a:endParaRPr>
          </a:p>
          <a:p>
            <a:pPr marL="971550" lvl="1" indent="-514350">
              <a:buFont typeface="+mj-lt"/>
              <a:buAutoNum type="arabicPeriod"/>
            </a:pPr>
            <a:r>
              <a:rPr lang="en-US" sz="2800" u="sng" dirty="0">
                <a:solidFill>
                  <a:schemeClr val="accent4">
                    <a:lumMod val="60000"/>
                    <a:lumOff val="40000"/>
                  </a:schemeClr>
                </a:solidFill>
              </a:rPr>
              <a:t>progress toward treatment goals</a:t>
            </a:r>
            <a:endParaRPr lang="el-GR" sz="2800" dirty="0">
              <a:solidFill>
                <a:schemeClr val="accent4">
                  <a:lumMod val="60000"/>
                  <a:lumOff val="40000"/>
                </a:schemeClr>
              </a:solidFill>
            </a:endParaRPr>
          </a:p>
        </p:txBody>
      </p:sp>
      <p:sp>
        <p:nvSpPr>
          <p:cNvPr id="4" name="TextBox 3"/>
          <p:cNvSpPr txBox="1"/>
          <p:nvPr/>
        </p:nvSpPr>
        <p:spPr>
          <a:xfrm>
            <a:off x="8714603" y="6519446"/>
            <a:ext cx="3630930" cy="338554"/>
          </a:xfrm>
          <a:prstGeom prst="rect">
            <a:avLst/>
          </a:prstGeom>
          <a:noFill/>
        </p:spPr>
        <p:txBody>
          <a:bodyPr wrap="square" rtlCol="0">
            <a:spAutoFit/>
          </a:bodyPr>
          <a:lstStyle/>
          <a:p>
            <a:r>
              <a:rPr lang="en-US" sz="1600" b="1" i="1" dirty="0"/>
              <a:t>ACC/AHA Hypertension Guidelines2017</a:t>
            </a:r>
            <a:endParaRPr lang="el-GR" sz="1600" b="1"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8490" y="0"/>
            <a:ext cx="1413510" cy="143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A987AB6-5EAB-42CE-8F52-5F610D7F6528}"/>
              </a:ext>
            </a:extLst>
          </p:cNvPr>
          <p:cNvPicPr>
            <a:picLocks noChangeAspect="1"/>
          </p:cNvPicPr>
          <p:nvPr/>
        </p:nvPicPr>
        <p:blipFill>
          <a:blip r:embed="rId3"/>
          <a:stretch>
            <a:fillRect/>
          </a:stretch>
        </p:blipFill>
        <p:spPr>
          <a:xfrm>
            <a:off x="2656479" y="1173936"/>
            <a:ext cx="6879041" cy="2441773"/>
          </a:xfrm>
          <a:prstGeom prst="rect">
            <a:avLst/>
          </a:prstGeom>
        </p:spPr>
      </p:pic>
      <p:sp>
        <p:nvSpPr>
          <p:cNvPr id="7" name="Rectangle 6">
            <a:extLst>
              <a:ext uri="{FF2B5EF4-FFF2-40B4-BE49-F238E27FC236}">
                <a16:creationId xmlns:a16="http://schemas.microsoft.com/office/drawing/2014/main" id="{A58DFAC6-16F9-402A-B517-397844F9212E}"/>
              </a:ext>
            </a:extLst>
          </p:cNvPr>
          <p:cNvSpPr/>
          <p:nvPr/>
        </p:nvSpPr>
        <p:spPr>
          <a:xfrm>
            <a:off x="6820441" y="3157674"/>
            <a:ext cx="1925552" cy="577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rPr>
              <a:t>D. Konstantinidis</a:t>
            </a:r>
            <a:endParaRPr lang="el-GR" sz="1400" b="1" i="1" dirty="0">
              <a:solidFill>
                <a:schemeClr val="bg1"/>
              </a:solidFill>
            </a:endParaRPr>
          </a:p>
        </p:txBody>
      </p:sp>
      <p:pic>
        <p:nvPicPr>
          <p:cNvPr id="1026" name="Picture 2" descr="Doctor Visit in Clinic Icon Stock Vector - Illustration of examining,  monitoring: 112015230">
            <a:extLst>
              <a:ext uri="{FF2B5EF4-FFF2-40B4-BE49-F238E27FC236}">
                <a16:creationId xmlns:a16="http://schemas.microsoft.com/office/drawing/2014/main" id="{579F91B4-6E1E-4BFB-AB41-8090E4B24A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42" t="7810" r="10046" b="15432"/>
          <a:stretch/>
        </p:blipFill>
        <p:spPr bwMode="auto">
          <a:xfrm>
            <a:off x="2930762" y="2625785"/>
            <a:ext cx="965715" cy="96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3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E764-807F-4FBD-89F5-9B29AEE9F16C}"/>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14B4706A-28E2-4CE6-82E7-0435FF5F2219}"/>
              </a:ext>
            </a:extLst>
          </p:cNvPr>
          <p:cNvSpPr>
            <a:spLocks noGrp="1"/>
          </p:cNvSpPr>
          <p:nvPr>
            <p:ph idx="1"/>
          </p:nvPr>
        </p:nvSpPr>
        <p:spPr/>
        <p:txBody>
          <a:bodyPr/>
          <a:lstStyle/>
          <a:p>
            <a:r>
              <a:rPr lang="en-US" dirty="0"/>
              <a:t>Conflict of interest: MEDTRONIC, SERVIER, WINMEDICA, ASTRA ZENECA, ELPEN, SANOFI, MENARINI, IASPIS, UNI-PHARMA, NOVO NORDISK, VIANEX, KRKA, IASIS PHARMA</a:t>
            </a:r>
            <a:r>
              <a:rPr lang="el-GR" dirty="0"/>
              <a:t>, </a:t>
            </a:r>
            <a:r>
              <a:rPr lang="en-US" dirty="0"/>
              <a:t>MERCK</a:t>
            </a:r>
          </a:p>
          <a:p>
            <a:endParaRPr lang="en-US" dirty="0"/>
          </a:p>
          <a:p>
            <a:endParaRPr lang="el-GR" dirty="0"/>
          </a:p>
        </p:txBody>
      </p:sp>
    </p:spTree>
    <p:extLst>
      <p:ext uri="{BB962C8B-B14F-4D97-AF65-F5344CB8AC3E}">
        <p14:creationId xmlns:p14="http://schemas.microsoft.com/office/powerpoint/2010/main" val="203251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ACB9-D27C-445D-AFFB-A0364C34D412}"/>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8C573D41-DE43-47DD-9F6C-4E131B7B3615}"/>
              </a:ext>
            </a:extLst>
          </p:cNvPr>
          <p:cNvSpPr>
            <a:spLocks noGrp="1"/>
          </p:cNvSpPr>
          <p:nvPr>
            <p:ph sz="quarter" idx="13"/>
          </p:nvPr>
        </p:nvSpPr>
        <p:spPr>
          <a:xfrm>
            <a:off x="163286" y="2604180"/>
            <a:ext cx="4637314" cy="3979181"/>
          </a:xfrm>
        </p:spPr>
        <p:txBody>
          <a:bodyPr>
            <a:normAutofit lnSpcReduction="10000"/>
          </a:bodyPr>
          <a:lstStyle/>
          <a:p>
            <a:r>
              <a:rPr lang="el-GR" dirty="0"/>
              <a:t>267 </a:t>
            </a:r>
            <a:r>
              <a:rPr lang="en-US" dirty="0"/>
              <a:t>patients</a:t>
            </a:r>
            <a:endParaRPr lang="el-GR" dirty="0"/>
          </a:p>
          <a:p>
            <a:r>
              <a:rPr lang="en-US" dirty="0"/>
              <a:t>≥</a:t>
            </a:r>
            <a:r>
              <a:rPr lang="el-GR" dirty="0"/>
              <a:t> </a:t>
            </a:r>
            <a:r>
              <a:rPr lang="en-US" dirty="0"/>
              <a:t>60 </a:t>
            </a:r>
            <a:r>
              <a:rPr lang="en-US" dirty="0" err="1"/>
              <a:t>yrs</a:t>
            </a:r>
            <a:endParaRPr lang="el-GR" dirty="0"/>
          </a:p>
          <a:p>
            <a:r>
              <a:rPr lang="en-US" dirty="0"/>
              <a:t>Weekly, subjects in the</a:t>
            </a:r>
            <a:r>
              <a:rPr lang="el-GR" dirty="0"/>
              <a:t> </a:t>
            </a:r>
            <a:r>
              <a:rPr lang="en-US" dirty="0"/>
              <a:t>telephone group reported self-measured BP, knowledge and adherence to</a:t>
            </a:r>
            <a:r>
              <a:rPr lang="el-GR" dirty="0"/>
              <a:t> </a:t>
            </a:r>
            <a:r>
              <a:rPr lang="en-US" dirty="0"/>
              <a:t>antihypertensive medication regimens, and</a:t>
            </a:r>
            <a:r>
              <a:rPr lang="el-GR" dirty="0"/>
              <a:t> </a:t>
            </a:r>
            <a:r>
              <a:rPr lang="en-US" dirty="0"/>
              <a:t>medication side-effects</a:t>
            </a:r>
            <a:r>
              <a:rPr lang="el-GR" dirty="0"/>
              <a:t> </a:t>
            </a:r>
            <a:r>
              <a:rPr lang="en-US" dirty="0"/>
              <a:t>to</a:t>
            </a:r>
            <a:r>
              <a:rPr lang="el-GR" dirty="0"/>
              <a:t> </a:t>
            </a:r>
            <a:r>
              <a:rPr lang="en-US" dirty="0"/>
              <a:t>a computer-controlled telephone system</a:t>
            </a:r>
            <a:endParaRPr lang="el-GR" dirty="0"/>
          </a:p>
        </p:txBody>
      </p:sp>
      <p:pic>
        <p:nvPicPr>
          <p:cNvPr id="5" name="Picture 4">
            <a:extLst>
              <a:ext uri="{FF2B5EF4-FFF2-40B4-BE49-F238E27FC236}">
                <a16:creationId xmlns:a16="http://schemas.microsoft.com/office/drawing/2014/main" id="{2C3704DE-ADC2-4022-981D-EF1BE6CD07DB}"/>
              </a:ext>
            </a:extLst>
          </p:cNvPr>
          <p:cNvPicPr>
            <a:picLocks noChangeAspect="1"/>
          </p:cNvPicPr>
          <p:nvPr/>
        </p:nvPicPr>
        <p:blipFill>
          <a:blip r:embed="rId3"/>
          <a:stretch>
            <a:fillRect/>
          </a:stretch>
        </p:blipFill>
        <p:spPr>
          <a:xfrm>
            <a:off x="0" y="0"/>
            <a:ext cx="12192000" cy="2329543"/>
          </a:xfrm>
          <a:prstGeom prst="rect">
            <a:avLst/>
          </a:prstGeom>
        </p:spPr>
      </p:pic>
      <p:pic>
        <p:nvPicPr>
          <p:cNvPr id="7" name="Picture 6">
            <a:extLst>
              <a:ext uri="{FF2B5EF4-FFF2-40B4-BE49-F238E27FC236}">
                <a16:creationId xmlns:a16="http://schemas.microsoft.com/office/drawing/2014/main" id="{C8F50579-D3FD-4B4A-9294-11A65DEAADFD}"/>
              </a:ext>
            </a:extLst>
          </p:cNvPr>
          <p:cNvPicPr>
            <a:picLocks noChangeAspect="1"/>
          </p:cNvPicPr>
          <p:nvPr/>
        </p:nvPicPr>
        <p:blipFill>
          <a:blip r:embed="rId4"/>
          <a:stretch>
            <a:fillRect/>
          </a:stretch>
        </p:blipFill>
        <p:spPr>
          <a:xfrm>
            <a:off x="5602967" y="2574470"/>
            <a:ext cx="6124575" cy="4038600"/>
          </a:xfrm>
          <a:prstGeom prst="rect">
            <a:avLst/>
          </a:prstGeom>
        </p:spPr>
      </p:pic>
      <p:sp>
        <p:nvSpPr>
          <p:cNvPr id="9" name="TextBox 8">
            <a:extLst>
              <a:ext uri="{FF2B5EF4-FFF2-40B4-BE49-F238E27FC236}">
                <a16:creationId xmlns:a16="http://schemas.microsoft.com/office/drawing/2014/main" id="{003C76E9-C5BF-4411-BF53-45A3D8E6FBFB}"/>
              </a:ext>
            </a:extLst>
          </p:cNvPr>
          <p:cNvSpPr txBox="1"/>
          <p:nvPr/>
        </p:nvSpPr>
        <p:spPr>
          <a:xfrm>
            <a:off x="7903031" y="1992869"/>
            <a:ext cx="6096000" cy="369332"/>
          </a:xfrm>
          <a:prstGeom prst="rect">
            <a:avLst/>
          </a:prstGeom>
          <a:noFill/>
        </p:spPr>
        <p:txBody>
          <a:bodyPr wrap="square">
            <a:spAutoFit/>
          </a:bodyPr>
          <a:lstStyle/>
          <a:p>
            <a:r>
              <a:rPr lang="de-DE" b="1" i="1" dirty="0">
                <a:solidFill>
                  <a:schemeClr val="bg1"/>
                </a:solidFill>
              </a:rPr>
              <a:t>Am J </a:t>
            </a:r>
            <a:r>
              <a:rPr lang="de-DE" b="1" i="1" dirty="0" err="1">
                <a:solidFill>
                  <a:schemeClr val="bg1"/>
                </a:solidFill>
              </a:rPr>
              <a:t>Hypertens</a:t>
            </a:r>
            <a:r>
              <a:rPr lang="de-DE" b="1" i="1" dirty="0">
                <a:solidFill>
                  <a:schemeClr val="bg1"/>
                </a:solidFill>
              </a:rPr>
              <a:t>. 1996 Apr;9(4 Pt 1):285-92</a:t>
            </a:r>
            <a:r>
              <a:rPr lang="de-DE" dirty="0"/>
              <a:t>.</a:t>
            </a:r>
            <a:endParaRPr lang="el-GR" dirty="0"/>
          </a:p>
        </p:txBody>
      </p:sp>
    </p:spTree>
    <p:extLst>
      <p:ext uri="{BB962C8B-B14F-4D97-AF65-F5344CB8AC3E}">
        <p14:creationId xmlns:p14="http://schemas.microsoft.com/office/powerpoint/2010/main" val="3220743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111E-3F7E-4C0B-A88B-D29D0D847FF7}"/>
              </a:ext>
            </a:extLst>
          </p:cNvPr>
          <p:cNvSpPr>
            <a:spLocks noGrp="1"/>
          </p:cNvSpPr>
          <p:nvPr>
            <p:ph type="title"/>
          </p:nvPr>
        </p:nvSpPr>
        <p:spPr/>
        <p:txBody>
          <a:bodyPr>
            <a:normAutofit fontScale="90000"/>
          </a:bodyPr>
          <a:lstStyle/>
          <a:p>
            <a:r>
              <a:rPr lang="en-US" b="1" dirty="0"/>
              <a:t>Systems for adherence </a:t>
            </a:r>
            <a:br>
              <a:rPr lang="en-US" b="1" dirty="0"/>
            </a:br>
            <a:r>
              <a:rPr lang="en-US" b="1" dirty="0"/>
              <a:t>(Mobile Telephone Text Messaging)</a:t>
            </a:r>
            <a:endParaRPr lang="el-GR" b="1" dirty="0"/>
          </a:p>
        </p:txBody>
      </p:sp>
      <p:sp>
        <p:nvSpPr>
          <p:cNvPr id="3" name="Content Placeholder 2">
            <a:extLst>
              <a:ext uri="{FF2B5EF4-FFF2-40B4-BE49-F238E27FC236}">
                <a16:creationId xmlns:a16="http://schemas.microsoft.com/office/drawing/2014/main" id="{A26B6865-4ED1-43CA-AF11-F3B052F9F16B}"/>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5AB01999-958B-49BB-B492-8F8A6C837FF7}"/>
              </a:ext>
            </a:extLst>
          </p:cNvPr>
          <p:cNvPicPr>
            <a:picLocks noChangeAspect="1"/>
          </p:cNvPicPr>
          <p:nvPr/>
        </p:nvPicPr>
        <p:blipFill>
          <a:blip r:embed="rId2"/>
          <a:stretch>
            <a:fillRect/>
          </a:stretch>
        </p:blipFill>
        <p:spPr>
          <a:xfrm>
            <a:off x="933349" y="1638086"/>
            <a:ext cx="10325301" cy="4945276"/>
          </a:xfrm>
          <a:prstGeom prst="rect">
            <a:avLst/>
          </a:prstGeom>
        </p:spPr>
      </p:pic>
      <p:sp>
        <p:nvSpPr>
          <p:cNvPr id="7" name="TextBox 6">
            <a:extLst>
              <a:ext uri="{FF2B5EF4-FFF2-40B4-BE49-F238E27FC236}">
                <a16:creationId xmlns:a16="http://schemas.microsoft.com/office/drawing/2014/main" id="{D3634EA2-DF40-4784-A60C-049BDD0D253E}"/>
              </a:ext>
            </a:extLst>
          </p:cNvPr>
          <p:cNvSpPr txBox="1"/>
          <p:nvPr/>
        </p:nvSpPr>
        <p:spPr>
          <a:xfrm>
            <a:off x="7707391" y="6550223"/>
            <a:ext cx="4718289" cy="307777"/>
          </a:xfrm>
          <a:prstGeom prst="rect">
            <a:avLst/>
          </a:prstGeom>
          <a:noFill/>
        </p:spPr>
        <p:txBody>
          <a:bodyPr wrap="square">
            <a:spAutoFit/>
          </a:bodyPr>
          <a:lstStyle/>
          <a:p>
            <a:r>
              <a:rPr lang="en-US" sz="1400" b="1" i="1" dirty="0"/>
              <a:t>Thakkar J, et al. JAMA Intern Med. 2016 Mar;176(3):340-9</a:t>
            </a:r>
            <a:endParaRPr lang="el-GR" sz="1400" b="1" i="1" dirty="0"/>
          </a:p>
        </p:txBody>
      </p:sp>
    </p:spTree>
    <p:extLst>
      <p:ext uri="{BB962C8B-B14F-4D97-AF65-F5344CB8AC3E}">
        <p14:creationId xmlns:p14="http://schemas.microsoft.com/office/powerpoint/2010/main" val="363975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54C9-BD55-49A1-BDC0-E4EF83C6C8BA}"/>
              </a:ext>
            </a:extLst>
          </p:cNvPr>
          <p:cNvSpPr>
            <a:spLocks noGrp="1"/>
          </p:cNvSpPr>
          <p:nvPr>
            <p:ph type="title"/>
          </p:nvPr>
        </p:nvSpPr>
        <p:spPr/>
        <p:txBody>
          <a:bodyPr/>
          <a:lstStyle/>
          <a:p>
            <a:r>
              <a:rPr lang="en-US" b="1" dirty="0"/>
              <a:t>There's No Place Like Home to Diagnose Hypertension</a:t>
            </a:r>
            <a:endParaRPr lang="el-GR" b="1" dirty="0"/>
          </a:p>
        </p:txBody>
      </p:sp>
      <p:sp>
        <p:nvSpPr>
          <p:cNvPr id="3" name="Content Placeholder 2">
            <a:extLst>
              <a:ext uri="{FF2B5EF4-FFF2-40B4-BE49-F238E27FC236}">
                <a16:creationId xmlns:a16="http://schemas.microsoft.com/office/drawing/2014/main" id="{BF12F679-7236-4F43-B7BF-A5400E2B8BD8}"/>
              </a:ext>
            </a:extLst>
          </p:cNvPr>
          <p:cNvSpPr>
            <a:spLocks noGrp="1"/>
          </p:cNvSpPr>
          <p:nvPr>
            <p:ph idx="1"/>
          </p:nvPr>
        </p:nvSpPr>
        <p:spPr/>
        <p:txBody>
          <a:bodyPr>
            <a:normAutofit/>
          </a:bodyPr>
          <a:lstStyle/>
          <a:p>
            <a:r>
              <a:rPr lang="en-US" dirty="0"/>
              <a:t>The </a:t>
            </a:r>
            <a:r>
              <a:rPr lang="en-US" b="1" dirty="0"/>
              <a:t>BP-CHECK study</a:t>
            </a:r>
            <a:r>
              <a:rPr lang="en-US" dirty="0"/>
              <a:t> was a 3-group, office, home, and kiosk BP monitoring for diagnosing hypertension.</a:t>
            </a:r>
            <a:endParaRPr lang="el-GR" dirty="0"/>
          </a:p>
          <a:p>
            <a:r>
              <a:rPr lang="en-US" dirty="0"/>
              <a:t>510 adults with elevated BP</a:t>
            </a:r>
            <a:r>
              <a:rPr lang="el-GR" dirty="0"/>
              <a:t> </a:t>
            </a:r>
            <a:r>
              <a:rPr lang="en-US" dirty="0"/>
              <a:t>without diagnosed hypertension</a:t>
            </a:r>
            <a:endParaRPr lang="el-GR" dirty="0"/>
          </a:p>
          <a:p>
            <a:r>
              <a:rPr lang="en-US" dirty="0"/>
              <a:t>Adherence to the </a:t>
            </a:r>
            <a:r>
              <a:rPr lang="en-US" b="1" dirty="0"/>
              <a:t>monitoring</a:t>
            </a:r>
            <a:r>
              <a:rPr lang="en-US" dirty="0"/>
              <a:t> regimen was: </a:t>
            </a:r>
          </a:p>
          <a:p>
            <a:pPr marL="971550" lvl="1" indent="-514350">
              <a:buFont typeface="+mj-lt"/>
              <a:buAutoNum type="arabicPeriod"/>
            </a:pPr>
            <a:r>
              <a:rPr lang="en-US" b="1" dirty="0">
                <a:solidFill>
                  <a:srgbClr val="FF0000"/>
                </a:solidFill>
              </a:rPr>
              <a:t>home BP group (90.6%)</a:t>
            </a:r>
            <a:r>
              <a:rPr lang="en-US" dirty="0">
                <a:solidFill>
                  <a:srgbClr val="FF0000"/>
                </a:solidFill>
              </a:rPr>
              <a:t>, </a:t>
            </a:r>
          </a:p>
          <a:p>
            <a:pPr marL="971550" lvl="1" indent="-514350">
              <a:buFont typeface="+mj-lt"/>
              <a:buAutoNum type="arabicPeriod"/>
            </a:pPr>
            <a:r>
              <a:rPr lang="en-US" dirty="0"/>
              <a:t>clinic group (87.2%), </a:t>
            </a:r>
          </a:p>
          <a:p>
            <a:pPr marL="971550" lvl="1" indent="-514350">
              <a:buFont typeface="+mj-lt"/>
              <a:buAutoNum type="arabicPeriod"/>
            </a:pPr>
            <a:r>
              <a:rPr lang="en-US" dirty="0"/>
              <a:t>kiosk group (67.9%)</a:t>
            </a:r>
          </a:p>
          <a:p>
            <a:r>
              <a:rPr lang="en-US" dirty="0"/>
              <a:t>From a patient-centered perspective, </a:t>
            </a:r>
            <a:r>
              <a:rPr lang="en-US" b="1" u="sng" dirty="0"/>
              <a:t>home BP monitoring is the most acceptable method for diagnosing hypertension</a:t>
            </a:r>
            <a:endParaRPr lang="el-GR" b="1" u="sng" dirty="0"/>
          </a:p>
        </p:txBody>
      </p:sp>
      <p:sp>
        <p:nvSpPr>
          <p:cNvPr id="5" name="TextBox 4">
            <a:extLst>
              <a:ext uri="{FF2B5EF4-FFF2-40B4-BE49-F238E27FC236}">
                <a16:creationId xmlns:a16="http://schemas.microsoft.com/office/drawing/2014/main" id="{650FF474-BD33-47C0-A9AB-033E6CD6A888}"/>
              </a:ext>
            </a:extLst>
          </p:cNvPr>
          <p:cNvSpPr txBox="1"/>
          <p:nvPr/>
        </p:nvSpPr>
        <p:spPr>
          <a:xfrm>
            <a:off x="5225143" y="6492875"/>
            <a:ext cx="7206341" cy="307777"/>
          </a:xfrm>
          <a:prstGeom prst="rect">
            <a:avLst/>
          </a:prstGeom>
          <a:noFill/>
        </p:spPr>
        <p:txBody>
          <a:bodyPr wrap="square">
            <a:spAutoFit/>
          </a:bodyPr>
          <a:lstStyle/>
          <a:p>
            <a:r>
              <a:rPr lang="el-GR" sz="1400" b="1" i="1" dirty="0"/>
              <a:t>ΑΗΑ. </a:t>
            </a:r>
            <a:r>
              <a:rPr lang="en-US" sz="1400" b="1" i="1" dirty="0"/>
              <a:t>Hypertension Scientific Sessions 2021: Presentation 50. Presented September 29, 2021</a:t>
            </a:r>
            <a:endParaRPr lang="el-GR" sz="1400" b="1" i="1" dirty="0"/>
          </a:p>
        </p:txBody>
      </p:sp>
      <p:pic>
        <p:nvPicPr>
          <p:cNvPr id="7" name="Picture 6" descr="Text, whiteboard&#10;&#10;Description automatically generated">
            <a:extLst>
              <a:ext uri="{FF2B5EF4-FFF2-40B4-BE49-F238E27FC236}">
                <a16:creationId xmlns:a16="http://schemas.microsoft.com/office/drawing/2014/main" id="{AFABFD79-A45F-4279-B9EA-F3C8848932AA}"/>
              </a:ext>
            </a:extLst>
          </p:cNvPr>
          <p:cNvPicPr>
            <a:picLocks noChangeAspect="1"/>
          </p:cNvPicPr>
          <p:nvPr/>
        </p:nvPicPr>
        <p:blipFill rotWithShape="1">
          <a:blip r:embed="rId3">
            <a:extLst>
              <a:ext uri="{28A0092B-C50C-407E-A947-70E740481C1C}">
                <a14:useLocalDpi xmlns:a14="http://schemas.microsoft.com/office/drawing/2010/main" val="0"/>
              </a:ext>
            </a:extLst>
          </a:blip>
          <a:srcRect l="15080" t="3267" r="14244" b="3499"/>
          <a:stretch/>
        </p:blipFill>
        <p:spPr>
          <a:xfrm>
            <a:off x="10741807" y="0"/>
            <a:ext cx="1450193" cy="1913021"/>
          </a:xfrm>
          <a:prstGeom prst="rect">
            <a:avLst/>
          </a:prstGeom>
        </p:spPr>
      </p:pic>
    </p:spTree>
    <p:extLst>
      <p:ext uri="{BB962C8B-B14F-4D97-AF65-F5344CB8AC3E}">
        <p14:creationId xmlns:p14="http://schemas.microsoft.com/office/powerpoint/2010/main" val="314568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5507-3ABE-4EF2-A599-46275B3EC0AA}"/>
              </a:ext>
            </a:extLst>
          </p:cNvPr>
          <p:cNvSpPr>
            <a:spLocks noGrp="1"/>
          </p:cNvSpPr>
          <p:nvPr>
            <p:ph type="title"/>
          </p:nvPr>
        </p:nvSpPr>
        <p:spPr/>
        <p:txBody>
          <a:bodyPr/>
          <a:lstStyle/>
          <a:p>
            <a:r>
              <a:rPr lang="en-US" b="1" dirty="0"/>
              <a:t>HBP vs OBP for BP control</a:t>
            </a:r>
            <a:endParaRPr lang="el-GR" b="1" dirty="0"/>
          </a:p>
        </p:txBody>
      </p:sp>
      <p:sp>
        <p:nvSpPr>
          <p:cNvPr id="3" name="Content Placeholder 2">
            <a:extLst>
              <a:ext uri="{FF2B5EF4-FFF2-40B4-BE49-F238E27FC236}">
                <a16:creationId xmlns:a16="http://schemas.microsoft.com/office/drawing/2014/main" id="{3D883481-D7F9-4D0A-BC90-89FD08B81E52}"/>
              </a:ext>
            </a:extLst>
          </p:cNvPr>
          <p:cNvSpPr>
            <a:spLocks noGrp="1"/>
          </p:cNvSpPr>
          <p:nvPr>
            <p:ph sz="quarter" idx="13"/>
          </p:nvPr>
        </p:nvSpPr>
        <p:spPr>
          <a:xfrm>
            <a:off x="7315200" y="1600200"/>
            <a:ext cx="4876800" cy="4114800"/>
          </a:xfrm>
        </p:spPr>
        <p:txBody>
          <a:bodyPr>
            <a:normAutofit/>
          </a:bodyPr>
          <a:lstStyle/>
          <a:p>
            <a:pPr marL="0" indent="0">
              <a:buNone/>
            </a:pPr>
            <a:r>
              <a:rPr lang="en-US" dirty="0"/>
              <a:t>HBPM:</a:t>
            </a:r>
          </a:p>
          <a:p>
            <a:r>
              <a:rPr lang="en-US" dirty="0"/>
              <a:t>evaluate the patients’ BP, </a:t>
            </a:r>
          </a:p>
          <a:p>
            <a:r>
              <a:rPr lang="en-US" dirty="0"/>
              <a:t>the antihypertensive effects,</a:t>
            </a:r>
          </a:p>
          <a:p>
            <a:r>
              <a:rPr lang="en-US" dirty="0"/>
              <a:t>the seasonable and day-to-day BP variation during treatment in the long term,</a:t>
            </a:r>
          </a:p>
          <a:p>
            <a:r>
              <a:rPr lang="en-US" dirty="0"/>
              <a:t>considered useful for improving patients’ adherence</a:t>
            </a:r>
            <a:endParaRPr lang="el-GR" dirty="0"/>
          </a:p>
        </p:txBody>
      </p:sp>
      <p:pic>
        <p:nvPicPr>
          <p:cNvPr id="5" name="Picture 4">
            <a:extLst>
              <a:ext uri="{FF2B5EF4-FFF2-40B4-BE49-F238E27FC236}">
                <a16:creationId xmlns:a16="http://schemas.microsoft.com/office/drawing/2014/main" id="{EFD53AEA-B792-4097-ABE3-56CF6146B6E4}"/>
              </a:ext>
            </a:extLst>
          </p:cNvPr>
          <p:cNvPicPr>
            <a:picLocks noChangeAspect="1"/>
          </p:cNvPicPr>
          <p:nvPr/>
        </p:nvPicPr>
        <p:blipFill>
          <a:blip r:embed="rId2"/>
          <a:stretch>
            <a:fillRect/>
          </a:stretch>
        </p:blipFill>
        <p:spPr>
          <a:xfrm>
            <a:off x="159243" y="1508919"/>
            <a:ext cx="7052864" cy="4297362"/>
          </a:xfrm>
          <a:prstGeom prst="rect">
            <a:avLst/>
          </a:prstGeom>
        </p:spPr>
      </p:pic>
      <p:sp>
        <p:nvSpPr>
          <p:cNvPr id="7" name="TextBox 6">
            <a:extLst>
              <a:ext uri="{FF2B5EF4-FFF2-40B4-BE49-F238E27FC236}">
                <a16:creationId xmlns:a16="http://schemas.microsoft.com/office/drawing/2014/main" id="{14A83777-F058-4579-8798-873CE510F0A5}"/>
              </a:ext>
            </a:extLst>
          </p:cNvPr>
          <p:cNvSpPr txBox="1"/>
          <p:nvPr/>
        </p:nvSpPr>
        <p:spPr>
          <a:xfrm>
            <a:off x="7942846" y="6497221"/>
            <a:ext cx="4296277" cy="307777"/>
          </a:xfrm>
          <a:prstGeom prst="rect">
            <a:avLst/>
          </a:prstGeom>
          <a:noFill/>
        </p:spPr>
        <p:txBody>
          <a:bodyPr wrap="square">
            <a:spAutoFit/>
          </a:bodyPr>
          <a:lstStyle/>
          <a:p>
            <a:r>
              <a:rPr lang="en-US" sz="1400" b="1" i="1" dirty="0"/>
              <a:t>Satoh M, et al. </a:t>
            </a:r>
            <a:r>
              <a:rPr lang="en-US" sz="1400" b="1" i="1" dirty="0" err="1"/>
              <a:t>Hypertens</a:t>
            </a:r>
            <a:r>
              <a:rPr lang="en-US" sz="1400" b="1" i="1" dirty="0"/>
              <a:t> Res. 2019 Jun;42(6):807-816</a:t>
            </a:r>
            <a:endParaRPr lang="el-GR" dirty="0"/>
          </a:p>
        </p:txBody>
      </p:sp>
      <p:sp>
        <p:nvSpPr>
          <p:cNvPr id="8" name="TextBox 7">
            <a:extLst>
              <a:ext uri="{FF2B5EF4-FFF2-40B4-BE49-F238E27FC236}">
                <a16:creationId xmlns:a16="http://schemas.microsoft.com/office/drawing/2014/main" id="{95B1D9F6-B06A-4E49-BF10-5931176F0E89}"/>
              </a:ext>
            </a:extLst>
          </p:cNvPr>
          <p:cNvSpPr txBox="1"/>
          <p:nvPr/>
        </p:nvSpPr>
        <p:spPr>
          <a:xfrm>
            <a:off x="159242" y="5850890"/>
            <a:ext cx="7052863" cy="707886"/>
          </a:xfrm>
          <a:prstGeom prst="rect">
            <a:avLst/>
          </a:prstGeom>
          <a:solidFill>
            <a:schemeClr val="accent4">
              <a:lumMod val="75000"/>
            </a:schemeClr>
          </a:solidFill>
        </p:spPr>
        <p:txBody>
          <a:bodyPr wrap="square">
            <a:spAutoFit/>
          </a:bodyPr>
          <a:lstStyle/>
          <a:p>
            <a:r>
              <a:rPr lang="en-US" sz="2000" dirty="0"/>
              <a:t>For outcomes of cardiovascular events and related deaths, there are no appropriate studies</a:t>
            </a:r>
            <a:endParaRPr lang="el-GR" sz="2000" dirty="0"/>
          </a:p>
        </p:txBody>
      </p:sp>
    </p:spTree>
    <p:extLst>
      <p:ext uri="{BB962C8B-B14F-4D97-AF65-F5344CB8AC3E}">
        <p14:creationId xmlns:p14="http://schemas.microsoft.com/office/powerpoint/2010/main" val="4094350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8222-D98D-4F44-BD09-FE379DC1FF6D}"/>
              </a:ext>
            </a:extLst>
          </p:cNvPr>
          <p:cNvSpPr>
            <a:spLocks noGrp="1"/>
          </p:cNvSpPr>
          <p:nvPr>
            <p:ph type="title"/>
          </p:nvPr>
        </p:nvSpPr>
        <p:spPr/>
        <p:txBody>
          <a:bodyPr/>
          <a:lstStyle/>
          <a:p>
            <a:r>
              <a:rPr lang="en-US" b="1" dirty="0"/>
              <a:t>It’s a matter of intervention</a:t>
            </a:r>
            <a:endParaRPr lang="el-GR" b="1" dirty="0"/>
          </a:p>
        </p:txBody>
      </p:sp>
      <p:sp>
        <p:nvSpPr>
          <p:cNvPr id="3" name="Content Placeholder 2">
            <a:extLst>
              <a:ext uri="{FF2B5EF4-FFF2-40B4-BE49-F238E27FC236}">
                <a16:creationId xmlns:a16="http://schemas.microsoft.com/office/drawing/2014/main" id="{2B665175-CBBE-471D-ACBB-920CE320D568}"/>
              </a:ext>
            </a:extLst>
          </p:cNvPr>
          <p:cNvSpPr>
            <a:spLocks noGrp="1"/>
          </p:cNvSpPr>
          <p:nvPr>
            <p:ph sz="quarter" idx="13"/>
          </p:nvPr>
        </p:nvSpPr>
        <p:spPr/>
        <p:txBody>
          <a:bodyPr/>
          <a:lstStyle/>
          <a:p>
            <a:endParaRPr lang="el-GR" dirty="0"/>
          </a:p>
        </p:txBody>
      </p:sp>
      <p:pic>
        <p:nvPicPr>
          <p:cNvPr id="5" name="Picture 4">
            <a:extLst>
              <a:ext uri="{FF2B5EF4-FFF2-40B4-BE49-F238E27FC236}">
                <a16:creationId xmlns:a16="http://schemas.microsoft.com/office/drawing/2014/main" id="{123DE582-44B8-4232-9935-0B7346A46356}"/>
              </a:ext>
            </a:extLst>
          </p:cNvPr>
          <p:cNvPicPr>
            <a:picLocks noChangeAspect="1"/>
          </p:cNvPicPr>
          <p:nvPr/>
        </p:nvPicPr>
        <p:blipFill>
          <a:blip r:embed="rId2"/>
          <a:stretch>
            <a:fillRect/>
          </a:stretch>
        </p:blipFill>
        <p:spPr>
          <a:xfrm>
            <a:off x="7097907" y="411480"/>
            <a:ext cx="5094093" cy="6035040"/>
          </a:xfrm>
          <a:prstGeom prst="rect">
            <a:avLst/>
          </a:prstGeom>
        </p:spPr>
      </p:pic>
      <p:sp>
        <p:nvSpPr>
          <p:cNvPr id="7" name="TextBox 6">
            <a:extLst>
              <a:ext uri="{FF2B5EF4-FFF2-40B4-BE49-F238E27FC236}">
                <a16:creationId xmlns:a16="http://schemas.microsoft.com/office/drawing/2014/main" id="{FD85C02D-89D3-4A7C-BF2B-A83B97D49A86}"/>
              </a:ext>
            </a:extLst>
          </p:cNvPr>
          <p:cNvSpPr txBox="1"/>
          <p:nvPr/>
        </p:nvSpPr>
        <p:spPr>
          <a:xfrm>
            <a:off x="7852824" y="6538464"/>
            <a:ext cx="4623656" cy="319536"/>
          </a:xfrm>
          <a:prstGeom prst="rect">
            <a:avLst/>
          </a:prstGeom>
          <a:noFill/>
        </p:spPr>
        <p:txBody>
          <a:bodyPr wrap="square">
            <a:spAutoFit/>
          </a:bodyPr>
          <a:lstStyle/>
          <a:p>
            <a:r>
              <a:rPr lang="en-US" sz="1400" b="1" i="1" dirty="0"/>
              <a:t>Pellegrini D, et al. </a:t>
            </a:r>
            <a:r>
              <a:rPr lang="en-US" sz="1400" b="1" i="1" dirty="0" err="1"/>
              <a:t>Hypertens</a:t>
            </a:r>
            <a:r>
              <a:rPr lang="en-US" sz="1400" b="1" i="1" dirty="0"/>
              <a:t> Res. 2020 Jul;43(7):621-628</a:t>
            </a:r>
            <a:endParaRPr lang="el-GR" sz="1400" b="1" i="1" dirty="0"/>
          </a:p>
        </p:txBody>
      </p:sp>
      <p:pic>
        <p:nvPicPr>
          <p:cNvPr id="9" name="Picture 8">
            <a:extLst>
              <a:ext uri="{FF2B5EF4-FFF2-40B4-BE49-F238E27FC236}">
                <a16:creationId xmlns:a16="http://schemas.microsoft.com/office/drawing/2014/main" id="{23D0E7EB-0ED8-4619-B1AC-A8ECB14F6A9C}"/>
              </a:ext>
            </a:extLst>
          </p:cNvPr>
          <p:cNvPicPr>
            <a:picLocks noChangeAspect="1"/>
          </p:cNvPicPr>
          <p:nvPr/>
        </p:nvPicPr>
        <p:blipFill rotWithShape="1">
          <a:blip r:embed="rId3"/>
          <a:srcRect l="37399" t="17801" r="31888" b="8001"/>
          <a:stretch/>
        </p:blipFill>
        <p:spPr>
          <a:xfrm>
            <a:off x="428747" y="1514136"/>
            <a:ext cx="3697148" cy="5024328"/>
          </a:xfrm>
          <a:prstGeom prst="rect">
            <a:avLst/>
          </a:prstGeom>
        </p:spPr>
      </p:pic>
      <p:cxnSp>
        <p:nvCxnSpPr>
          <p:cNvPr id="6" name="Straight Arrow Connector 5">
            <a:extLst>
              <a:ext uri="{FF2B5EF4-FFF2-40B4-BE49-F238E27FC236}">
                <a16:creationId xmlns:a16="http://schemas.microsoft.com/office/drawing/2014/main" id="{9E9004F8-B856-4114-9344-9F3A6A0EAD3E}"/>
              </a:ext>
            </a:extLst>
          </p:cNvPr>
          <p:cNvCxnSpPr>
            <a:cxnSpLocks/>
          </p:cNvCxnSpPr>
          <p:nvPr/>
        </p:nvCxnSpPr>
        <p:spPr>
          <a:xfrm flipH="1">
            <a:off x="9873205" y="983848"/>
            <a:ext cx="682906" cy="4872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98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ABA3-0B25-4415-9D41-BB88BB5E487C}"/>
              </a:ext>
            </a:extLst>
          </p:cNvPr>
          <p:cNvSpPr>
            <a:spLocks noGrp="1"/>
          </p:cNvSpPr>
          <p:nvPr>
            <p:ph type="title"/>
          </p:nvPr>
        </p:nvSpPr>
        <p:spPr/>
        <p:txBody>
          <a:bodyPr/>
          <a:lstStyle/>
          <a:p>
            <a:r>
              <a:rPr lang="en-US" b="1" dirty="0"/>
              <a:t>The long term effect</a:t>
            </a:r>
            <a:endParaRPr lang="el-GR" b="1" dirty="0"/>
          </a:p>
        </p:txBody>
      </p:sp>
      <p:sp>
        <p:nvSpPr>
          <p:cNvPr id="3" name="Content Placeholder 2">
            <a:extLst>
              <a:ext uri="{FF2B5EF4-FFF2-40B4-BE49-F238E27FC236}">
                <a16:creationId xmlns:a16="http://schemas.microsoft.com/office/drawing/2014/main" id="{8033A872-9E2E-4200-A594-34322884851F}"/>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6E7D56B7-A0AE-4DA8-999F-4898DB6C4D4A}"/>
              </a:ext>
            </a:extLst>
          </p:cNvPr>
          <p:cNvPicPr>
            <a:picLocks noChangeAspect="1"/>
          </p:cNvPicPr>
          <p:nvPr/>
        </p:nvPicPr>
        <p:blipFill>
          <a:blip r:embed="rId3"/>
          <a:stretch>
            <a:fillRect/>
          </a:stretch>
        </p:blipFill>
        <p:spPr>
          <a:xfrm>
            <a:off x="540478" y="1738312"/>
            <a:ext cx="11111044" cy="3976688"/>
          </a:xfrm>
          <a:prstGeom prst="rect">
            <a:avLst/>
          </a:prstGeom>
        </p:spPr>
      </p:pic>
      <p:sp>
        <p:nvSpPr>
          <p:cNvPr id="7" name="TextBox 6">
            <a:extLst>
              <a:ext uri="{FF2B5EF4-FFF2-40B4-BE49-F238E27FC236}">
                <a16:creationId xmlns:a16="http://schemas.microsoft.com/office/drawing/2014/main" id="{7EF49690-B7DA-4E28-A9FD-A0FD5A8F776D}"/>
              </a:ext>
            </a:extLst>
          </p:cNvPr>
          <p:cNvSpPr txBox="1"/>
          <p:nvPr/>
        </p:nvSpPr>
        <p:spPr>
          <a:xfrm>
            <a:off x="7432794" y="6546821"/>
            <a:ext cx="4900720" cy="307777"/>
          </a:xfrm>
          <a:prstGeom prst="rect">
            <a:avLst/>
          </a:prstGeom>
          <a:noFill/>
        </p:spPr>
        <p:txBody>
          <a:bodyPr wrap="square">
            <a:spAutoFit/>
          </a:bodyPr>
          <a:lstStyle/>
          <a:p>
            <a:r>
              <a:rPr lang="en-US" sz="1400" b="1" i="1" dirty="0"/>
              <a:t>Margolis KL, et al. JAMA </a:t>
            </a:r>
            <a:r>
              <a:rPr lang="en-US" sz="1400" b="1" i="1" dirty="0" err="1"/>
              <a:t>Netw</a:t>
            </a:r>
            <a:r>
              <a:rPr lang="en-US" sz="1400" b="1" i="1" dirty="0"/>
              <a:t> Open. 2018 Sep 7;1(5):e181617</a:t>
            </a:r>
            <a:endParaRPr lang="el-GR" sz="1400" b="1" i="1" dirty="0"/>
          </a:p>
        </p:txBody>
      </p:sp>
      <p:sp>
        <p:nvSpPr>
          <p:cNvPr id="8" name="Rectangle 7">
            <a:extLst>
              <a:ext uri="{FF2B5EF4-FFF2-40B4-BE49-F238E27FC236}">
                <a16:creationId xmlns:a16="http://schemas.microsoft.com/office/drawing/2014/main" id="{FDB988F9-06F1-4E3D-9CD8-F787A4079508}"/>
              </a:ext>
            </a:extLst>
          </p:cNvPr>
          <p:cNvSpPr/>
          <p:nvPr/>
        </p:nvSpPr>
        <p:spPr>
          <a:xfrm>
            <a:off x="1064712" y="2217107"/>
            <a:ext cx="1164921" cy="2943616"/>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Rectangle 8">
            <a:extLst>
              <a:ext uri="{FF2B5EF4-FFF2-40B4-BE49-F238E27FC236}">
                <a16:creationId xmlns:a16="http://schemas.microsoft.com/office/drawing/2014/main" id="{C196A023-4D5C-4ED5-B59C-A7DC3CFF179C}"/>
              </a:ext>
            </a:extLst>
          </p:cNvPr>
          <p:cNvSpPr/>
          <p:nvPr/>
        </p:nvSpPr>
        <p:spPr>
          <a:xfrm>
            <a:off x="6850333" y="2210844"/>
            <a:ext cx="1164922" cy="2943616"/>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Rectangle 9">
            <a:extLst>
              <a:ext uri="{FF2B5EF4-FFF2-40B4-BE49-F238E27FC236}">
                <a16:creationId xmlns:a16="http://schemas.microsoft.com/office/drawing/2014/main" id="{CC75EAA7-6232-4BED-B824-D66BCB03846D}"/>
              </a:ext>
            </a:extLst>
          </p:cNvPr>
          <p:cNvSpPr/>
          <p:nvPr/>
        </p:nvSpPr>
        <p:spPr>
          <a:xfrm>
            <a:off x="1328229" y="4634630"/>
            <a:ext cx="691710" cy="20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-10.7</a:t>
            </a:r>
            <a:endParaRPr lang="el-GR" sz="1200" b="1" dirty="0">
              <a:solidFill>
                <a:srgbClr val="FF0000"/>
              </a:solidFill>
            </a:endParaRPr>
          </a:p>
        </p:txBody>
      </p:sp>
      <p:sp>
        <p:nvSpPr>
          <p:cNvPr id="11" name="Rectangle 10">
            <a:extLst>
              <a:ext uri="{FF2B5EF4-FFF2-40B4-BE49-F238E27FC236}">
                <a16:creationId xmlns:a16="http://schemas.microsoft.com/office/drawing/2014/main" id="{65C809C5-F796-412E-967C-A82855DEE93B}"/>
              </a:ext>
            </a:extLst>
          </p:cNvPr>
          <p:cNvSpPr/>
          <p:nvPr/>
        </p:nvSpPr>
        <p:spPr>
          <a:xfrm>
            <a:off x="1883778" y="4772742"/>
            <a:ext cx="691710" cy="20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-9.7</a:t>
            </a:r>
            <a:endParaRPr lang="el-GR" sz="1200" b="1" dirty="0">
              <a:solidFill>
                <a:srgbClr val="FF0000"/>
              </a:solidFill>
            </a:endParaRPr>
          </a:p>
        </p:txBody>
      </p:sp>
      <p:sp>
        <p:nvSpPr>
          <p:cNvPr id="12" name="Rectangle 11">
            <a:extLst>
              <a:ext uri="{FF2B5EF4-FFF2-40B4-BE49-F238E27FC236}">
                <a16:creationId xmlns:a16="http://schemas.microsoft.com/office/drawing/2014/main" id="{715C2810-7C34-4147-9A77-58A38DBF1B3D}"/>
              </a:ext>
            </a:extLst>
          </p:cNvPr>
          <p:cNvSpPr/>
          <p:nvPr/>
        </p:nvSpPr>
        <p:spPr>
          <a:xfrm>
            <a:off x="2356989" y="4616330"/>
            <a:ext cx="691710" cy="20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-6.6</a:t>
            </a:r>
            <a:endParaRPr lang="el-GR" sz="1200" b="1" dirty="0">
              <a:solidFill>
                <a:srgbClr val="FF0000"/>
              </a:solidFill>
            </a:endParaRPr>
          </a:p>
        </p:txBody>
      </p:sp>
      <p:sp>
        <p:nvSpPr>
          <p:cNvPr id="13" name="Rectangle 12">
            <a:extLst>
              <a:ext uri="{FF2B5EF4-FFF2-40B4-BE49-F238E27FC236}">
                <a16:creationId xmlns:a16="http://schemas.microsoft.com/office/drawing/2014/main" id="{673B7337-481A-48C7-8366-2084FE73B453}"/>
              </a:ext>
            </a:extLst>
          </p:cNvPr>
          <p:cNvSpPr/>
          <p:nvPr/>
        </p:nvSpPr>
        <p:spPr>
          <a:xfrm>
            <a:off x="5324018" y="4223359"/>
            <a:ext cx="691710" cy="20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-2.5</a:t>
            </a:r>
            <a:endParaRPr lang="el-GR" sz="1200" b="1" dirty="0">
              <a:solidFill>
                <a:srgbClr val="FF0000"/>
              </a:solidFill>
            </a:endParaRPr>
          </a:p>
        </p:txBody>
      </p:sp>
    </p:spTree>
    <p:extLst>
      <p:ext uri="{BB962C8B-B14F-4D97-AF65-F5344CB8AC3E}">
        <p14:creationId xmlns:p14="http://schemas.microsoft.com/office/powerpoint/2010/main" val="3538790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3E2E-8F29-A7CF-E8E3-E975513E3F82}"/>
              </a:ext>
            </a:extLst>
          </p:cNvPr>
          <p:cNvSpPr>
            <a:spLocks noGrp="1"/>
          </p:cNvSpPr>
          <p:nvPr>
            <p:ph type="title"/>
          </p:nvPr>
        </p:nvSpPr>
        <p:spPr/>
        <p:txBody>
          <a:bodyPr/>
          <a:lstStyle/>
          <a:p>
            <a:r>
              <a:rPr lang="en-US" b="1" dirty="0"/>
              <a:t>Telemedicine Improves BP Variability</a:t>
            </a:r>
            <a:endParaRPr lang="el-GR" b="1" dirty="0"/>
          </a:p>
        </p:txBody>
      </p:sp>
      <p:sp>
        <p:nvSpPr>
          <p:cNvPr id="3" name="Content Placeholder 2">
            <a:extLst>
              <a:ext uri="{FF2B5EF4-FFF2-40B4-BE49-F238E27FC236}">
                <a16:creationId xmlns:a16="http://schemas.microsoft.com/office/drawing/2014/main" id="{F04F0F26-A6EE-09E0-70C4-4F6D153D80C9}"/>
              </a:ext>
            </a:extLst>
          </p:cNvPr>
          <p:cNvSpPr>
            <a:spLocks noGrp="1"/>
          </p:cNvSpPr>
          <p:nvPr>
            <p:ph sz="quarter" idx="13"/>
          </p:nvPr>
        </p:nvSpPr>
        <p:spPr>
          <a:xfrm>
            <a:off x="812800" y="1600200"/>
            <a:ext cx="10566400" cy="1185709"/>
          </a:xfrm>
        </p:spPr>
        <p:txBody>
          <a:bodyPr>
            <a:normAutofit fontScale="85000" lnSpcReduction="20000"/>
          </a:bodyPr>
          <a:lstStyle/>
          <a:p>
            <a:r>
              <a:rPr lang="en-US" dirty="0"/>
              <a:t>803 hypertensive patients</a:t>
            </a:r>
          </a:p>
          <a:p>
            <a:r>
              <a:rPr lang="en-US" dirty="0"/>
              <a:t>Mean age 67 ± 12 </a:t>
            </a:r>
            <a:r>
              <a:rPr lang="en-US" dirty="0" err="1"/>
              <a:t>yrs</a:t>
            </a:r>
            <a:endParaRPr lang="en-US" dirty="0"/>
          </a:p>
          <a:p>
            <a:r>
              <a:rPr lang="en-US" dirty="0"/>
              <a:t>Reduction of 8 mmHg for the SBP and 5 mmHg for the DBP </a:t>
            </a:r>
          </a:p>
          <a:p>
            <a:endParaRPr lang="el-GR" dirty="0"/>
          </a:p>
        </p:txBody>
      </p:sp>
      <p:pic>
        <p:nvPicPr>
          <p:cNvPr id="4" name="Picture 3">
            <a:extLst>
              <a:ext uri="{FF2B5EF4-FFF2-40B4-BE49-F238E27FC236}">
                <a16:creationId xmlns:a16="http://schemas.microsoft.com/office/drawing/2014/main" id="{D29EB005-4F82-0892-88FC-3D28D173C2E4}"/>
              </a:ext>
            </a:extLst>
          </p:cNvPr>
          <p:cNvPicPr>
            <a:picLocks noChangeAspect="1"/>
          </p:cNvPicPr>
          <p:nvPr/>
        </p:nvPicPr>
        <p:blipFill rotWithShape="1">
          <a:blip r:embed="rId2"/>
          <a:srcRect t="1977"/>
          <a:stretch/>
        </p:blipFill>
        <p:spPr>
          <a:xfrm>
            <a:off x="2536827" y="2775560"/>
            <a:ext cx="7118345" cy="3773530"/>
          </a:xfrm>
          <a:prstGeom prst="rect">
            <a:avLst/>
          </a:prstGeom>
        </p:spPr>
      </p:pic>
      <p:sp>
        <p:nvSpPr>
          <p:cNvPr id="5" name="TextBox 4">
            <a:extLst>
              <a:ext uri="{FF2B5EF4-FFF2-40B4-BE49-F238E27FC236}">
                <a16:creationId xmlns:a16="http://schemas.microsoft.com/office/drawing/2014/main" id="{CC9A0F68-EA3A-BA58-BF00-05D0102A3076}"/>
              </a:ext>
            </a:extLst>
          </p:cNvPr>
          <p:cNvSpPr txBox="1"/>
          <p:nvPr/>
        </p:nvSpPr>
        <p:spPr>
          <a:xfrm>
            <a:off x="8106621" y="6538741"/>
            <a:ext cx="4184616" cy="307777"/>
          </a:xfrm>
          <a:prstGeom prst="rect">
            <a:avLst/>
          </a:prstGeom>
          <a:noFill/>
        </p:spPr>
        <p:txBody>
          <a:bodyPr wrap="square">
            <a:spAutoFit/>
          </a:bodyPr>
          <a:lstStyle/>
          <a:p>
            <a:r>
              <a:rPr lang="en-US" sz="1400" b="1" i="1" dirty="0"/>
              <a:t>Milani RV, et al. Am J Med. 2020 Jul;133(7):e355-e359</a:t>
            </a:r>
            <a:endParaRPr lang="el-GR" sz="1400" b="1" i="1" dirty="0"/>
          </a:p>
        </p:txBody>
      </p:sp>
    </p:spTree>
    <p:extLst>
      <p:ext uri="{BB962C8B-B14F-4D97-AF65-F5344CB8AC3E}">
        <p14:creationId xmlns:p14="http://schemas.microsoft.com/office/powerpoint/2010/main" val="157094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18A6-A583-42EF-815E-A1398EA2140E}"/>
              </a:ext>
            </a:extLst>
          </p:cNvPr>
          <p:cNvSpPr>
            <a:spLocks noGrp="1"/>
          </p:cNvSpPr>
          <p:nvPr>
            <p:ph type="title"/>
          </p:nvPr>
        </p:nvSpPr>
        <p:spPr/>
        <p:txBody>
          <a:bodyPr/>
          <a:lstStyle/>
          <a:p>
            <a:r>
              <a:rPr lang="en-US" b="1" dirty="0"/>
              <a:t>Is it safe?</a:t>
            </a:r>
            <a:endParaRPr lang="el-GR" b="1" dirty="0"/>
          </a:p>
        </p:txBody>
      </p:sp>
      <p:sp>
        <p:nvSpPr>
          <p:cNvPr id="3" name="Content Placeholder 2">
            <a:extLst>
              <a:ext uri="{FF2B5EF4-FFF2-40B4-BE49-F238E27FC236}">
                <a16:creationId xmlns:a16="http://schemas.microsoft.com/office/drawing/2014/main" id="{5AB337DA-E9C8-456F-ABEF-991F483A491B}"/>
              </a:ext>
            </a:extLst>
          </p:cNvPr>
          <p:cNvSpPr>
            <a:spLocks noGrp="1"/>
          </p:cNvSpPr>
          <p:nvPr>
            <p:ph idx="1"/>
          </p:nvPr>
        </p:nvSpPr>
        <p:spPr>
          <a:xfrm>
            <a:off x="838200" y="1690688"/>
            <a:ext cx="10515600" cy="4686049"/>
          </a:xfrm>
        </p:spPr>
        <p:txBody>
          <a:bodyPr>
            <a:normAutofit fontScale="85000" lnSpcReduction="20000"/>
          </a:bodyPr>
          <a:lstStyle/>
          <a:p>
            <a:r>
              <a:rPr lang="en-US" dirty="0"/>
              <a:t>Telemedicine group used a 3G network–attached HBP monitoring device, consulted hypertension specialists from an academic hospital through web-based video visits</a:t>
            </a:r>
          </a:p>
          <a:p>
            <a:endParaRPr lang="en-US" dirty="0"/>
          </a:p>
          <a:p>
            <a:endParaRPr lang="en-US" dirty="0"/>
          </a:p>
          <a:p>
            <a:endParaRPr lang="en-US" dirty="0"/>
          </a:p>
          <a:p>
            <a:endParaRPr lang="en-US" dirty="0"/>
          </a:p>
          <a:p>
            <a:endParaRPr lang="en-US" dirty="0"/>
          </a:p>
          <a:p>
            <a:r>
              <a:rPr lang="en-US" dirty="0"/>
              <a:t>Rate of SBP control (135 mmHg) was better in the telemedicine group (85.3% vs 70.0%; P=.01)</a:t>
            </a:r>
          </a:p>
          <a:p>
            <a:r>
              <a:rPr lang="en-US" dirty="0"/>
              <a:t>Significant adverse events were not observed</a:t>
            </a:r>
          </a:p>
          <a:p>
            <a:r>
              <a:rPr lang="en-US" dirty="0">
                <a:solidFill>
                  <a:srgbClr val="FF0000"/>
                </a:solidFill>
              </a:rPr>
              <a:t>Telemedicine without actual office visits was determined to be relatively safe in managing hypertension for 1 year</a:t>
            </a:r>
            <a:endParaRPr lang="el-GR" dirty="0">
              <a:solidFill>
                <a:srgbClr val="FF0000"/>
              </a:solidFill>
            </a:endParaRPr>
          </a:p>
        </p:txBody>
      </p:sp>
      <p:pic>
        <p:nvPicPr>
          <p:cNvPr id="5" name="Picture 4">
            <a:extLst>
              <a:ext uri="{FF2B5EF4-FFF2-40B4-BE49-F238E27FC236}">
                <a16:creationId xmlns:a16="http://schemas.microsoft.com/office/drawing/2014/main" id="{EA67C477-C5B7-4B7F-9899-2814DEFEA471}"/>
              </a:ext>
            </a:extLst>
          </p:cNvPr>
          <p:cNvPicPr>
            <a:picLocks noChangeAspect="1"/>
          </p:cNvPicPr>
          <p:nvPr/>
        </p:nvPicPr>
        <p:blipFill>
          <a:blip r:embed="rId3"/>
          <a:stretch>
            <a:fillRect/>
          </a:stretch>
        </p:blipFill>
        <p:spPr>
          <a:xfrm>
            <a:off x="129841" y="2781384"/>
            <a:ext cx="11715750" cy="1524000"/>
          </a:xfrm>
          <a:prstGeom prst="rect">
            <a:avLst/>
          </a:prstGeom>
        </p:spPr>
      </p:pic>
      <p:sp>
        <p:nvSpPr>
          <p:cNvPr id="7" name="TextBox 6">
            <a:extLst>
              <a:ext uri="{FF2B5EF4-FFF2-40B4-BE49-F238E27FC236}">
                <a16:creationId xmlns:a16="http://schemas.microsoft.com/office/drawing/2014/main" id="{4987138E-F266-4EC7-9D4F-1E30C4B3C652}"/>
              </a:ext>
            </a:extLst>
          </p:cNvPr>
          <p:cNvSpPr txBox="1"/>
          <p:nvPr/>
        </p:nvSpPr>
        <p:spPr>
          <a:xfrm>
            <a:off x="8040101" y="6478202"/>
            <a:ext cx="6093994" cy="307777"/>
          </a:xfrm>
          <a:prstGeom prst="rect">
            <a:avLst/>
          </a:prstGeom>
          <a:noFill/>
        </p:spPr>
        <p:txBody>
          <a:bodyPr wrap="square">
            <a:spAutoFit/>
          </a:bodyPr>
          <a:lstStyle/>
          <a:p>
            <a:r>
              <a:rPr lang="en-US" sz="1400" b="1" i="1" dirty="0"/>
              <a:t>Yatabe J, et al. JMIR Cardio. 2021 Aug 31;5(2):e27347</a:t>
            </a:r>
            <a:endParaRPr lang="el-GR" sz="1400" b="1" i="1" dirty="0"/>
          </a:p>
        </p:txBody>
      </p:sp>
      <p:pic>
        <p:nvPicPr>
          <p:cNvPr id="2050" name="Picture 2" descr="Visit Japan International - Home | Facebook">
            <a:extLst>
              <a:ext uri="{FF2B5EF4-FFF2-40B4-BE49-F238E27FC236}">
                <a16:creationId xmlns:a16="http://schemas.microsoft.com/office/drawing/2014/main" id="{0D1AEF44-ED24-462D-BA63-AAC35902C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5897" y="2263140"/>
            <a:ext cx="1349694" cy="90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7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EDDB-B971-4D21-86B2-9DDB5E5F1EB7}"/>
              </a:ext>
            </a:extLst>
          </p:cNvPr>
          <p:cNvSpPr>
            <a:spLocks noGrp="1"/>
          </p:cNvSpPr>
          <p:nvPr>
            <p:ph type="title"/>
          </p:nvPr>
        </p:nvSpPr>
        <p:spPr/>
        <p:txBody>
          <a:bodyPr/>
          <a:lstStyle/>
          <a:p>
            <a:r>
              <a:rPr lang="en-US" b="1" dirty="0"/>
              <a:t>What about CV events?</a:t>
            </a:r>
            <a:endParaRPr lang="el-GR" b="1" dirty="0"/>
          </a:p>
        </p:txBody>
      </p:sp>
      <p:sp>
        <p:nvSpPr>
          <p:cNvPr id="3" name="Content Placeholder 2">
            <a:extLst>
              <a:ext uri="{FF2B5EF4-FFF2-40B4-BE49-F238E27FC236}">
                <a16:creationId xmlns:a16="http://schemas.microsoft.com/office/drawing/2014/main" id="{3CB3B1F1-0809-460C-9CFF-162AA0EBFC7E}"/>
              </a:ext>
            </a:extLst>
          </p:cNvPr>
          <p:cNvSpPr>
            <a:spLocks noGrp="1"/>
          </p:cNvSpPr>
          <p:nvPr>
            <p:ph sz="quarter" idx="13"/>
          </p:nvPr>
        </p:nvSpPr>
        <p:spPr/>
        <p:txBody>
          <a:bodyPr/>
          <a:lstStyle/>
          <a:p>
            <a:endParaRPr lang="el-GR" dirty="0"/>
          </a:p>
        </p:txBody>
      </p:sp>
      <p:pic>
        <p:nvPicPr>
          <p:cNvPr id="7" name="Picture 6">
            <a:extLst>
              <a:ext uri="{FF2B5EF4-FFF2-40B4-BE49-F238E27FC236}">
                <a16:creationId xmlns:a16="http://schemas.microsoft.com/office/drawing/2014/main" id="{9CDAD1B7-C186-4119-8997-A7613D214FE9}"/>
              </a:ext>
            </a:extLst>
          </p:cNvPr>
          <p:cNvPicPr>
            <a:picLocks noChangeAspect="1"/>
          </p:cNvPicPr>
          <p:nvPr/>
        </p:nvPicPr>
        <p:blipFill>
          <a:blip r:embed="rId3"/>
          <a:stretch>
            <a:fillRect/>
          </a:stretch>
        </p:blipFill>
        <p:spPr>
          <a:xfrm>
            <a:off x="6919338" y="889349"/>
            <a:ext cx="4845592" cy="2430050"/>
          </a:xfrm>
          <a:prstGeom prst="rect">
            <a:avLst/>
          </a:prstGeom>
        </p:spPr>
      </p:pic>
      <p:sp>
        <p:nvSpPr>
          <p:cNvPr id="9" name="TextBox 8">
            <a:extLst>
              <a:ext uri="{FF2B5EF4-FFF2-40B4-BE49-F238E27FC236}">
                <a16:creationId xmlns:a16="http://schemas.microsoft.com/office/drawing/2014/main" id="{7DBE79D9-4AFD-4460-BDB1-01299F35BAF1}"/>
              </a:ext>
            </a:extLst>
          </p:cNvPr>
          <p:cNvSpPr txBox="1"/>
          <p:nvPr/>
        </p:nvSpPr>
        <p:spPr>
          <a:xfrm>
            <a:off x="7606430" y="6550223"/>
            <a:ext cx="4585570" cy="307777"/>
          </a:xfrm>
          <a:prstGeom prst="rect">
            <a:avLst/>
          </a:prstGeom>
          <a:noFill/>
        </p:spPr>
        <p:txBody>
          <a:bodyPr wrap="square">
            <a:spAutoFit/>
          </a:bodyPr>
          <a:lstStyle/>
          <a:p>
            <a:r>
              <a:rPr lang="en-US" sz="1400" b="1" i="1" dirty="0"/>
              <a:t>Margolis KL, et al. Hypertension. 2020 Oct;76(4):1097-1103</a:t>
            </a:r>
            <a:endParaRPr lang="el-GR" sz="1400" b="1" i="1" dirty="0"/>
          </a:p>
        </p:txBody>
      </p:sp>
      <p:sp>
        <p:nvSpPr>
          <p:cNvPr id="11" name="TextBox 10">
            <a:extLst>
              <a:ext uri="{FF2B5EF4-FFF2-40B4-BE49-F238E27FC236}">
                <a16:creationId xmlns:a16="http://schemas.microsoft.com/office/drawing/2014/main" id="{BA5721A5-C3FA-4CAE-9773-90E33B805245}"/>
              </a:ext>
            </a:extLst>
          </p:cNvPr>
          <p:cNvSpPr txBox="1"/>
          <p:nvPr/>
        </p:nvSpPr>
        <p:spPr>
          <a:xfrm>
            <a:off x="6801633" y="3538602"/>
            <a:ext cx="5235879" cy="2677656"/>
          </a:xfrm>
          <a:prstGeom prst="rect">
            <a:avLst/>
          </a:prstGeom>
          <a:noFill/>
        </p:spPr>
        <p:txBody>
          <a:bodyPr wrap="square">
            <a:spAutoFit/>
          </a:bodyPr>
          <a:lstStyle/>
          <a:p>
            <a:r>
              <a:rPr lang="en-US" sz="2400" b="0" i="0" u="none" strike="noStrike" baseline="0" dirty="0"/>
              <a:t>Intervention costs were $1,511 per patient. </a:t>
            </a:r>
          </a:p>
          <a:p>
            <a:r>
              <a:rPr lang="en-US" sz="2400" b="0" i="0" u="none" strike="noStrike" baseline="0" dirty="0"/>
              <a:t>Over 5 years, estimated event costs were $758,000 in the TI group and $1,538,000 in the UC group for a return on investment of 126% and a net cost savings of about $1,900 per patient.</a:t>
            </a:r>
            <a:endParaRPr lang="el-GR" sz="2400" dirty="0"/>
          </a:p>
        </p:txBody>
      </p:sp>
      <p:pic>
        <p:nvPicPr>
          <p:cNvPr id="4" name="Main graphic">
            <a:extLst>
              <a:ext uri="{FF2B5EF4-FFF2-40B4-BE49-F238E27FC236}">
                <a16:creationId xmlns:a16="http://schemas.microsoft.com/office/drawing/2014/main" id="{0D502CA2-0404-7DD3-297B-FD18B61918EA}"/>
              </a:ext>
            </a:extLst>
          </p:cNvPr>
          <p:cNvPicPr/>
          <p:nvPr/>
        </p:nvPicPr>
        <p:blipFill>
          <a:blip r:embed="rId4"/>
          <a:stretch/>
        </p:blipFill>
        <p:spPr>
          <a:xfrm>
            <a:off x="154487" y="1524060"/>
            <a:ext cx="6261415" cy="4313214"/>
          </a:xfrm>
          <a:prstGeom prst="rect">
            <a:avLst/>
          </a:prstGeom>
          <a:ln>
            <a:noFill/>
          </a:ln>
        </p:spPr>
      </p:pic>
    </p:spTree>
    <p:extLst>
      <p:ext uri="{BB962C8B-B14F-4D97-AF65-F5344CB8AC3E}">
        <p14:creationId xmlns:p14="http://schemas.microsoft.com/office/powerpoint/2010/main" val="63947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DB55-1AB3-4187-AB22-62689B45F6D7}"/>
              </a:ext>
            </a:extLst>
          </p:cNvPr>
          <p:cNvSpPr>
            <a:spLocks noGrp="1"/>
          </p:cNvSpPr>
          <p:nvPr>
            <p:ph type="title"/>
          </p:nvPr>
        </p:nvSpPr>
        <p:spPr/>
        <p:txBody>
          <a:bodyPr/>
          <a:lstStyle/>
          <a:p>
            <a:r>
              <a:rPr lang="en-US" b="1" dirty="0"/>
              <a:t>The Apps m-health in HTN</a:t>
            </a:r>
            <a:endParaRPr lang="el-GR" b="1" dirty="0"/>
          </a:p>
        </p:txBody>
      </p:sp>
      <p:pic>
        <p:nvPicPr>
          <p:cNvPr id="9" name="Content Placeholder 8" descr="A smartphone with icons flying out of it&#10;&#10;Description automatically generated">
            <a:extLst>
              <a:ext uri="{FF2B5EF4-FFF2-40B4-BE49-F238E27FC236}">
                <a16:creationId xmlns:a16="http://schemas.microsoft.com/office/drawing/2014/main" id="{BA273BC2-B4E4-07D0-DBD4-D28AEF4B064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782175" y="0"/>
            <a:ext cx="2409825" cy="1895475"/>
          </a:xfrm>
        </p:spPr>
      </p:pic>
      <p:pic>
        <p:nvPicPr>
          <p:cNvPr id="5" name="Picture 4">
            <a:extLst>
              <a:ext uri="{FF2B5EF4-FFF2-40B4-BE49-F238E27FC236}">
                <a16:creationId xmlns:a16="http://schemas.microsoft.com/office/drawing/2014/main" id="{8B508C02-2D5F-4BF6-B496-8F54B15051A8}"/>
              </a:ext>
            </a:extLst>
          </p:cNvPr>
          <p:cNvPicPr>
            <a:picLocks noChangeAspect="1"/>
          </p:cNvPicPr>
          <p:nvPr/>
        </p:nvPicPr>
        <p:blipFill>
          <a:blip r:embed="rId3"/>
          <a:stretch>
            <a:fillRect/>
          </a:stretch>
        </p:blipFill>
        <p:spPr>
          <a:xfrm>
            <a:off x="6188598" y="1703070"/>
            <a:ext cx="6003404" cy="4594860"/>
          </a:xfrm>
          <a:prstGeom prst="rect">
            <a:avLst/>
          </a:prstGeom>
        </p:spPr>
      </p:pic>
      <p:sp>
        <p:nvSpPr>
          <p:cNvPr id="7" name="TextBox 6">
            <a:extLst>
              <a:ext uri="{FF2B5EF4-FFF2-40B4-BE49-F238E27FC236}">
                <a16:creationId xmlns:a16="http://schemas.microsoft.com/office/drawing/2014/main" id="{B55721AF-DB5C-4EA3-8789-CB88C14D3AC0}"/>
              </a:ext>
            </a:extLst>
          </p:cNvPr>
          <p:cNvSpPr txBox="1"/>
          <p:nvPr/>
        </p:nvSpPr>
        <p:spPr>
          <a:xfrm>
            <a:off x="7406013" y="6331902"/>
            <a:ext cx="6093912" cy="307777"/>
          </a:xfrm>
          <a:prstGeom prst="rect">
            <a:avLst/>
          </a:prstGeom>
          <a:noFill/>
        </p:spPr>
        <p:txBody>
          <a:bodyPr wrap="square">
            <a:spAutoFit/>
          </a:bodyPr>
          <a:lstStyle/>
          <a:p>
            <a:r>
              <a:rPr lang="en-US" sz="1400" b="1" i="1" dirty="0"/>
              <a:t>Alessa T, et al. JMIR </a:t>
            </a:r>
            <a:r>
              <a:rPr lang="en-US" sz="1400" b="1" i="1" dirty="0" err="1"/>
              <a:t>Mhealth</a:t>
            </a:r>
            <a:r>
              <a:rPr lang="en-US" sz="1400" b="1" i="1" dirty="0"/>
              <a:t> </a:t>
            </a:r>
            <a:r>
              <a:rPr lang="en-US" sz="1400" b="1" i="1" dirty="0" err="1"/>
              <a:t>Uhealth</a:t>
            </a:r>
            <a:r>
              <a:rPr lang="en-US" sz="1400" b="1" i="1" dirty="0"/>
              <a:t>. 2018 Jul 23;6(7):e10723</a:t>
            </a:r>
            <a:endParaRPr lang="el-GR" sz="1400" b="1" i="1" dirty="0"/>
          </a:p>
        </p:txBody>
      </p:sp>
      <p:pic>
        <p:nvPicPr>
          <p:cNvPr id="6" name="Picture 5">
            <a:extLst>
              <a:ext uri="{FF2B5EF4-FFF2-40B4-BE49-F238E27FC236}">
                <a16:creationId xmlns:a16="http://schemas.microsoft.com/office/drawing/2014/main" id="{394A6B38-C1E4-4E20-8B43-7E8209351C32}"/>
              </a:ext>
            </a:extLst>
          </p:cNvPr>
          <p:cNvPicPr>
            <a:picLocks noChangeAspect="1"/>
          </p:cNvPicPr>
          <p:nvPr/>
        </p:nvPicPr>
        <p:blipFill>
          <a:blip r:embed="rId4"/>
          <a:stretch>
            <a:fillRect/>
          </a:stretch>
        </p:blipFill>
        <p:spPr>
          <a:xfrm>
            <a:off x="0" y="2028475"/>
            <a:ext cx="6003404" cy="3686525"/>
          </a:xfrm>
          <a:prstGeom prst="rect">
            <a:avLst/>
          </a:prstGeom>
        </p:spPr>
      </p:pic>
      <p:sp>
        <p:nvSpPr>
          <p:cNvPr id="8" name="TextBox 7">
            <a:extLst>
              <a:ext uri="{FF2B5EF4-FFF2-40B4-BE49-F238E27FC236}">
                <a16:creationId xmlns:a16="http://schemas.microsoft.com/office/drawing/2014/main" id="{89474190-AC21-4B34-A096-D38C776A29AC}"/>
              </a:ext>
            </a:extLst>
          </p:cNvPr>
          <p:cNvSpPr txBox="1"/>
          <p:nvPr/>
        </p:nvSpPr>
        <p:spPr>
          <a:xfrm>
            <a:off x="-2" y="5698687"/>
            <a:ext cx="6093994" cy="307777"/>
          </a:xfrm>
          <a:prstGeom prst="rect">
            <a:avLst/>
          </a:prstGeom>
          <a:noFill/>
        </p:spPr>
        <p:txBody>
          <a:bodyPr wrap="square">
            <a:spAutoFit/>
          </a:bodyPr>
          <a:lstStyle/>
          <a:p>
            <a:r>
              <a:rPr lang="en-US" sz="1400" b="1" i="1" dirty="0"/>
              <a:t>Omboni S. Front Cardiovasc Med. 2019 Jun 13;6:76</a:t>
            </a:r>
            <a:endParaRPr lang="el-GR" sz="1400" b="1" i="1" dirty="0"/>
          </a:p>
        </p:txBody>
      </p:sp>
    </p:spTree>
    <p:extLst>
      <p:ext uri="{BB962C8B-B14F-4D97-AF65-F5344CB8AC3E}">
        <p14:creationId xmlns:p14="http://schemas.microsoft.com/office/powerpoint/2010/main" val="757340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AFE0-0E01-BF17-EF43-433D70E7DB10}"/>
              </a:ext>
            </a:extLst>
          </p:cNvPr>
          <p:cNvSpPr>
            <a:spLocks noGrp="1"/>
          </p:cNvSpPr>
          <p:nvPr>
            <p:ph type="title"/>
          </p:nvPr>
        </p:nvSpPr>
        <p:spPr/>
        <p:txBody>
          <a:bodyPr/>
          <a:lstStyle/>
          <a:p>
            <a:r>
              <a:rPr lang="en-US" b="1" dirty="0"/>
              <a:t>Risks leading to death</a:t>
            </a:r>
            <a:endParaRPr lang="el-GR" b="1" dirty="0"/>
          </a:p>
        </p:txBody>
      </p:sp>
      <p:sp>
        <p:nvSpPr>
          <p:cNvPr id="3" name="Content Placeholder 2">
            <a:extLst>
              <a:ext uri="{FF2B5EF4-FFF2-40B4-BE49-F238E27FC236}">
                <a16:creationId xmlns:a16="http://schemas.microsoft.com/office/drawing/2014/main" id="{CB03A4C0-D529-D061-D7FE-D687F846E67C}"/>
              </a:ext>
            </a:extLst>
          </p:cNvPr>
          <p:cNvSpPr>
            <a:spLocks noGrp="1"/>
          </p:cNvSpPr>
          <p:nvPr>
            <p:ph idx="1"/>
          </p:nvPr>
        </p:nvSpPr>
        <p:spPr/>
        <p:txBody>
          <a:bodyPr/>
          <a:lstStyle/>
          <a:p>
            <a:endParaRPr lang="el-GR"/>
          </a:p>
        </p:txBody>
      </p:sp>
      <p:pic>
        <p:nvPicPr>
          <p:cNvPr id="4" name="Picture 2" descr="C:\Users\Haris\Desktop\BP.png">
            <a:extLst>
              <a:ext uri="{FF2B5EF4-FFF2-40B4-BE49-F238E27FC236}">
                <a16:creationId xmlns:a16="http://schemas.microsoft.com/office/drawing/2014/main" id="{04E65903-30D8-2C7C-6806-08270B3DC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65"/>
          <a:stretch/>
        </p:blipFill>
        <p:spPr bwMode="auto">
          <a:xfrm>
            <a:off x="1913021" y="1382652"/>
            <a:ext cx="8365958" cy="5349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49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A89-10D4-42C4-89CC-9660FB6655E3}"/>
              </a:ext>
            </a:extLst>
          </p:cNvPr>
          <p:cNvSpPr>
            <a:spLocks noGrp="1"/>
          </p:cNvSpPr>
          <p:nvPr>
            <p:ph type="title"/>
          </p:nvPr>
        </p:nvSpPr>
        <p:spPr/>
        <p:txBody>
          <a:bodyPr/>
          <a:lstStyle/>
          <a:p>
            <a:r>
              <a:rPr lang="en-US" b="1" dirty="0"/>
              <a:t>The mHealth intervention on BP</a:t>
            </a:r>
            <a:endParaRPr lang="el-GR" b="1" dirty="0"/>
          </a:p>
        </p:txBody>
      </p:sp>
      <p:sp>
        <p:nvSpPr>
          <p:cNvPr id="3" name="Content Placeholder 2">
            <a:extLst>
              <a:ext uri="{FF2B5EF4-FFF2-40B4-BE49-F238E27FC236}">
                <a16:creationId xmlns:a16="http://schemas.microsoft.com/office/drawing/2014/main" id="{A3558682-23E2-45F2-BEC4-6A412ABA5B9E}"/>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DD610A5B-14DE-4A9E-A1E9-73FBE8462785}"/>
              </a:ext>
            </a:extLst>
          </p:cNvPr>
          <p:cNvPicPr>
            <a:picLocks noChangeAspect="1"/>
          </p:cNvPicPr>
          <p:nvPr/>
        </p:nvPicPr>
        <p:blipFill rotWithShape="1">
          <a:blip r:embed="rId3"/>
          <a:srcRect t="50000" r="2905"/>
          <a:stretch/>
        </p:blipFill>
        <p:spPr>
          <a:xfrm>
            <a:off x="6229016" y="2216147"/>
            <a:ext cx="5702283" cy="3681412"/>
          </a:xfrm>
          <a:prstGeom prst="rect">
            <a:avLst/>
          </a:prstGeom>
        </p:spPr>
      </p:pic>
      <p:pic>
        <p:nvPicPr>
          <p:cNvPr id="7" name="Picture 6">
            <a:extLst>
              <a:ext uri="{FF2B5EF4-FFF2-40B4-BE49-F238E27FC236}">
                <a16:creationId xmlns:a16="http://schemas.microsoft.com/office/drawing/2014/main" id="{31513D7C-9733-4282-B6DF-2FE539873544}"/>
              </a:ext>
            </a:extLst>
          </p:cNvPr>
          <p:cNvPicPr>
            <a:picLocks noChangeAspect="1"/>
          </p:cNvPicPr>
          <p:nvPr/>
        </p:nvPicPr>
        <p:blipFill rotWithShape="1">
          <a:blip r:embed="rId3"/>
          <a:srcRect b="48694"/>
          <a:stretch/>
        </p:blipFill>
        <p:spPr>
          <a:xfrm>
            <a:off x="239629" y="2216148"/>
            <a:ext cx="5723357" cy="3681413"/>
          </a:xfrm>
          <a:prstGeom prst="rect">
            <a:avLst/>
          </a:prstGeom>
        </p:spPr>
      </p:pic>
      <p:sp>
        <p:nvSpPr>
          <p:cNvPr id="9" name="TextBox 8">
            <a:extLst>
              <a:ext uri="{FF2B5EF4-FFF2-40B4-BE49-F238E27FC236}">
                <a16:creationId xmlns:a16="http://schemas.microsoft.com/office/drawing/2014/main" id="{30AA3CCE-0996-4BC5-9CD9-D826FE3885EC}"/>
              </a:ext>
            </a:extLst>
          </p:cNvPr>
          <p:cNvSpPr txBox="1"/>
          <p:nvPr/>
        </p:nvSpPr>
        <p:spPr>
          <a:xfrm>
            <a:off x="8689807" y="6513506"/>
            <a:ext cx="6093994" cy="307777"/>
          </a:xfrm>
          <a:prstGeom prst="rect">
            <a:avLst/>
          </a:prstGeom>
          <a:noFill/>
        </p:spPr>
        <p:txBody>
          <a:bodyPr wrap="square">
            <a:spAutoFit/>
          </a:bodyPr>
          <a:lstStyle/>
          <a:p>
            <a:r>
              <a:rPr lang="en-US" sz="1400" b="1" i="1" dirty="0"/>
              <a:t>Lu X, Hypertension. 2019 Sep;74(3):697-704</a:t>
            </a:r>
            <a:endParaRPr lang="el-GR" sz="1400" b="1" i="1" dirty="0"/>
          </a:p>
        </p:txBody>
      </p:sp>
      <p:sp>
        <p:nvSpPr>
          <p:cNvPr id="10" name="Rectangle 9">
            <a:extLst>
              <a:ext uri="{FF2B5EF4-FFF2-40B4-BE49-F238E27FC236}">
                <a16:creationId xmlns:a16="http://schemas.microsoft.com/office/drawing/2014/main" id="{8C565AB7-734C-41CF-93EC-53F5AC9D383C}"/>
              </a:ext>
            </a:extLst>
          </p:cNvPr>
          <p:cNvSpPr/>
          <p:nvPr/>
        </p:nvSpPr>
        <p:spPr>
          <a:xfrm>
            <a:off x="1961146" y="5414211"/>
            <a:ext cx="1335505" cy="33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rPr>
              <a:t>-3.85</a:t>
            </a:r>
            <a:endParaRPr lang="el-GR" sz="1400" b="1" dirty="0">
              <a:solidFill>
                <a:srgbClr val="FF0000"/>
              </a:solidFill>
            </a:endParaRPr>
          </a:p>
        </p:txBody>
      </p:sp>
      <p:sp>
        <p:nvSpPr>
          <p:cNvPr id="11" name="Rectangle 10">
            <a:extLst>
              <a:ext uri="{FF2B5EF4-FFF2-40B4-BE49-F238E27FC236}">
                <a16:creationId xmlns:a16="http://schemas.microsoft.com/office/drawing/2014/main" id="{98DA63ED-51B4-465F-99AD-0B47FEB8D4A0}"/>
              </a:ext>
            </a:extLst>
          </p:cNvPr>
          <p:cNvSpPr/>
          <p:nvPr/>
        </p:nvSpPr>
        <p:spPr>
          <a:xfrm>
            <a:off x="8082214" y="5390147"/>
            <a:ext cx="1335505" cy="33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rPr>
              <a:t>-2.19</a:t>
            </a:r>
            <a:endParaRPr lang="el-GR" sz="1400" b="1" dirty="0">
              <a:solidFill>
                <a:srgbClr val="FF0000"/>
              </a:solidFill>
            </a:endParaRPr>
          </a:p>
        </p:txBody>
      </p:sp>
    </p:spTree>
    <p:extLst>
      <p:ext uri="{BB962C8B-B14F-4D97-AF65-F5344CB8AC3E}">
        <p14:creationId xmlns:p14="http://schemas.microsoft.com/office/powerpoint/2010/main" val="2026219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4A1C-E855-4282-9804-99E1855B5710}"/>
              </a:ext>
            </a:extLst>
          </p:cNvPr>
          <p:cNvSpPr>
            <a:spLocks noGrp="1"/>
          </p:cNvSpPr>
          <p:nvPr>
            <p:ph type="title"/>
          </p:nvPr>
        </p:nvSpPr>
        <p:spPr>
          <a:xfrm>
            <a:off x="729675" y="274638"/>
            <a:ext cx="10566400" cy="1143000"/>
          </a:xfrm>
        </p:spPr>
        <p:txBody>
          <a:bodyPr/>
          <a:lstStyle/>
          <a:p>
            <a:endParaRPr lang="en-US"/>
          </a:p>
        </p:txBody>
      </p:sp>
      <p:pic>
        <p:nvPicPr>
          <p:cNvPr id="10" name="Picture 9">
            <a:extLst>
              <a:ext uri="{FF2B5EF4-FFF2-40B4-BE49-F238E27FC236}">
                <a16:creationId xmlns:a16="http://schemas.microsoft.com/office/drawing/2014/main" id="{00865B0E-77EA-4542-8FBA-5FA68E9F3DA0}"/>
              </a:ext>
            </a:extLst>
          </p:cNvPr>
          <p:cNvPicPr>
            <a:picLocks noChangeAspect="1"/>
          </p:cNvPicPr>
          <p:nvPr/>
        </p:nvPicPr>
        <p:blipFill rotWithShape="1">
          <a:blip r:embed="rId3"/>
          <a:srcRect l="10243" t="44786" r="48010" b="36000"/>
          <a:stretch/>
        </p:blipFill>
        <p:spPr>
          <a:xfrm>
            <a:off x="1936305" y="4634477"/>
            <a:ext cx="8319391" cy="2153908"/>
          </a:xfrm>
          <a:prstGeom prst="rect">
            <a:avLst/>
          </a:prstGeom>
        </p:spPr>
      </p:pic>
      <p:pic>
        <p:nvPicPr>
          <p:cNvPr id="12" name="Content Placeholder 11">
            <a:extLst>
              <a:ext uri="{FF2B5EF4-FFF2-40B4-BE49-F238E27FC236}">
                <a16:creationId xmlns:a16="http://schemas.microsoft.com/office/drawing/2014/main" id="{DECF43F7-D62A-4C5F-BF59-F1222BDEBA38}"/>
              </a:ext>
            </a:extLst>
          </p:cNvPr>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17830" b="14416"/>
          <a:stretch/>
        </p:blipFill>
        <p:spPr>
          <a:xfrm>
            <a:off x="9264352" y="4664242"/>
            <a:ext cx="936104" cy="564958"/>
          </a:xfrm>
        </p:spPr>
      </p:pic>
      <p:pic>
        <p:nvPicPr>
          <p:cNvPr id="11" name="Picture 10">
            <a:extLst>
              <a:ext uri="{FF2B5EF4-FFF2-40B4-BE49-F238E27FC236}">
                <a16:creationId xmlns:a16="http://schemas.microsoft.com/office/drawing/2014/main" id="{D9F1D692-3A0C-A9F0-0E01-C5CA957F3D0E}"/>
              </a:ext>
            </a:extLst>
          </p:cNvPr>
          <p:cNvPicPr>
            <a:picLocks noChangeAspect="1"/>
          </p:cNvPicPr>
          <p:nvPr/>
        </p:nvPicPr>
        <p:blipFill>
          <a:blip r:embed="rId5"/>
          <a:stretch>
            <a:fillRect/>
          </a:stretch>
        </p:blipFill>
        <p:spPr>
          <a:xfrm>
            <a:off x="79171" y="502847"/>
            <a:ext cx="12029704" cy="3926639"/>
          </a:xfrm>
          <a:prstGeom prst="rect">
            <a:avLst/>
          </a:prstGeom>
        </p:spPr>
      </p:pic>
      <p:pic>
        <p:nvPicPr>
          <p:cNvPr id="1026" name="Picture 2" descr="Αποτέλεσμα εικόνας για esh">
            <a:extLst>
              <a:ext uri="{FF2B5EF4-FFF2-40B4-BE49-F238E27FC236}">
                <a16:creationId xmlns:a16="http://schemas.microsoft.com/office/drawing/2014/main" id="{A38DCE0C-264E-4C8B-9BE8-5182E5849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4527" y="118654"/>
            <a:ext cx="934345" cy="62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45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90EF-071B-431F-9723-59C0400DCCBC}"/>
              </a:ext>
            </a:extLst>
          </p:cNvPr>
          <p:cNvSpPr>
            <a:spLocks noGrp="1"/>
          </p:cNvSpPr>
          <p:nvPr>
            <p:ph type="title"/>
          </p:nvPr>
        </p:nvSpPr>
        <p:spPr/>
        <p:txBody>
          <a:bodyPr/>
          <a:lstStyle/>
          <a:p>
            <a:r>
              <a:rPr lang="en-US" b="1" dirty="0"/>
              <a:t>Hypertension management in the COVID era</a:t>
            </a:r>
            <a:endParaRPr lang="el-GR" b="1" dirty="0"/>
          </a:p>
        </p:txBody>
      </p:sp>
      <p:sp>
        <p:nvSpPr>
          <p:cNvPr id="3" name="Content Placeholder 2">
            <a:extLst>
              <a:ext uri="{FF2B5EF4-FFF2-40B4-BE49-F238E27FC236}">
                <a16:creationId xmlns:a16="http://schemas.microsoft.com/office/drawing/2014/main" id="{1F78F3B2-5EC5-495D-8961-79824583BD6F}"/>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E8673EA3-9142-4D4C-9605-7695139A9EB7}"/>
              </a:ext>
            </a:extLst>
          </p:cNvPr>
          <p:cNvPicPr>
            <a:picLocks noChangeAspect="1"/>
          </p:cNvPicPr>
          <p:nvPr/>
        </p:nvPicPr>
        <p:blipFill>
          <a:blip r:embed="rId2"/>
          <a:stretch>
            <a:fillRect/>
          </a:stretch>
        </p:blipFill>
        <p:spPr>
          <a:xfrm>
            <a:off x="1581714" y="1825625"/>
            <a:ext cx="8802577" cy="4351337"/>
          </a:xfrm>
          <a:prstGeom prst="rect">
            <a:avLst/>
          </a:prstGeom>
        </p:spPr>
      </p:pic>
      <p:sp>
        <p:nvSpPr>
          <p:cNvPr id="7" name="TextBox 6">
            <a:extLst>
              <a:ext uri="{FF2B5EF4-FFF2-40B4-BE49-F238E27FC236}">
                <a16:creationId xmlns:a16="http://schemas.microsoft.com/office/drawing/2014/main" id="{8DE4FE48-F979-402E-A0EA-C3CF63B18362}"/>
              </a:ext>
            </a:extLst>
          </p:cNvPr>
          <p:cNvSpPr txBox="1"/>
          <p:nvPr/>
        </p:nvSpPr>
        <p:spPr>
          <a:xfrm>
            <a:off x="7256631" y="6492875"/>
            <a:ext cx="4935369" cy="307777"/>
          </a:xfrm>
          <a:prstGeom prst="rect">
            <a:avLst/>
          </a:prstGeom>
          <a:noFill/>
        </p:spPr>
        <p:txBody>
          <a:bodyPr wrap="square">
            <a:spAutoFit/>
          </a:bodyPr>
          <a:lstStyle/>
          <a:p>
            <a:r>
              <a:rPr lang="en-US" sz="1400" b="1" i="1" dirty="0"/>
              <a:t>Murphy M, et al. Br J Gen </a:t>
            </a:r>
            <a:r>
              <a:rPr lang="en-US" sz="1400" b="1" i="1" dirty="0" err="1"/>
              <a:t>Pract</a:t>
            </a:r>
            <a:r>
              <a:rPr lang="en-US" sz="1400" b="1" i="1" dirty="0"/>
              <a:t>. 2021 Feb 25;71(704):e166-e177</a:t>
            </a:r>
          </a:p>
        </p:txBody>
      </p:sp>
      <p:pic>
        <p:nvPicPr>
          <p:cNvPr id="1026" name="Picture 2" descr="Regional Teleconference on COVID-19">
            <a:extLst>
              <a:ext uri="{FF2B5EF4-FFF2-40B4-BE49-F238E27FC236}">
                <a16:creationId xmlns:a16="http://schemas.microsoft.com/office/drawing/2014/main" id="{17330FD5-A1EC-4542-A4A4-6CE2AF0BB3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t="3824" r="4401" b="6710"/>
          <a:stretch/>
        </p:blipFill>
        <p:spPr bwMode="auto">
          <a:xfrm>
            <a:off x="7881256" y="2601685"/>
            <a:ext cx="657357" cy="65314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9116C4E-9B2A-4C2A-AEA7-4BF864DBA49D}"/>
              </a:ext>
            </a:extLst>
          </p:cNvPr>
          <p:cNvCxnSpPr/>
          <p:nvPr/>
        </p:nvCxnSpPr>
        <p:spPr>
          <a:xfrm flipH="1">
            <a:off x="7805057" y="3287486"/>
            <a:ext cx="283029" cy="620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949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2571-F042-4DEF-BAF1-B5DD0F67553B}"/>
              </a:ext>
            </a:extLst>
          </p:cNvPr>
          <p:cNvSpPr>
            <a:spLocks noGrp="1"/>
          </p:cNvSpPr>
          <p:nvPr>
            <p:ph type="title"/>
          </p:nvPr>
        </p:nvSpPr>
        <p:spPr/>
        <p:txBody>
          <a:bodyPr>
            <a:normAutofit fontScale="90000"/>
          </a:bodyPr>
          <a:lstStyle/>
          <a:p>
            <a:r>
              <a:rPr lang="en-US" b="1" dirty="0"/>
              <a:t>Not any war plan resist to enemy plans (Napoleon): COVID has changed our </a:t>
            </a:r>
            <a:r>
              <a:rPr lang="en-US" b="1" dirty="0" err="1"/>
              <a:t>prespectives</a:t>
            </a:r>
            <a:endParaRPr lang="el-GR" b="1" dirty="0"/>
          </a:p>
        </p:txBody>
      </p:sp>
      <p:sp>
        <p:nvSpPr>
          <p:cNvPr id="3" name="Content Placeholder 2">
            <a:extLst>
              <a:ext uri="{FF2B5EF4-FFF2-40B4-BE49-F238E27FC236}">
                <a16:creationId xmlns:a16="http://schemas.microsoft.com/office/drawing/2014/main" id="{70F98932-BDEF-46A0-9C75-D759CCCE005C}"/>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E768B177-88A2-482B-A0BA-741A1C739F21}"/>
              </a:ext>
            </a:extLst>
          </p:cNvPr>
          <p:cNvPicPr>
            <a:picLocks noChangeAspect="1"/>
          </p:cNvPicPr>
          <p:nvPr/>
        </p:nvPicPr>
        <p:blipFill>
          <a:blip r:embed="rId2"/>
          <a:stretch>
            <a:fillRect/>
          </a:stretch>
        </p:blipFill>
        <p:spPr>
          <a:xfrm>
            <a:off x="533400" y="1600200"/>
            <a:ext cx="11125200" cy="4838700"/>
          </a:xfrm>
          <a:prstGeom prst="rect">
            <a:avLst/>
          </a:prstGeom>
        </p:spPr>
      </p:pic>
    </p:spTree>
    <p:extLst>
      <p:ext uri="{BB962C8B-B14F-4D97-AF65-F5344CB8AC3E}">
        <p14:creationId xmlns:p14="http://schemas.microsoft.com/office/powerpoint/2010/main" val="3019687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E1D00D-05DE-4C77-AC5E-58ED228028F1}"/>
              </a:ext>
            </a:extLst>
          </p:cNvPr>
          <p:cNvGrpSpPr/>
          <p:nvPr/>
        </p:nvGrpSpPr>
        <p:grpSpPr>
          <a:xfrm>
            <a:off x="2499863" y="1673514"/>
            <a:ext cx="9145015" cy="4778223"/>
            <a:chOff x="2499863" y="1673514"/>
            <a:chExt cx="9145015" cy="4778223"/>
          </a:xfrm>
        </p:grpSpPr>
        <p:pic>
          <p:nvPicPr>
            <p:cNvPr id="6" name="Picture 5">
              <a:extLst>
                <a:ext uri="{FF2B5EF4-FFF2-40B4-BE49-F238E27FC236}">
                  <a16:creationId xmlns:a16="http://schemas.microsoft.com/office/drawing/2014/main" id="{8879903E-F0D7-4C3D-A1E9-164EEB71F5DB}"/>
                </a:ext>
              </a:extLst>
            </p:cNvPr>
            <p:cNvPicPr>
              <a:picLocks noChangeAspect="1"/>
            </p:cNvPicPr>
            <p:nvPr/>
          </p:nvPicPr>
          <p:blipFill>
            <a:blip r:embed="rId3"/>
            <a:stretch>
              <a:fillRect/>
            </a:stretch>
          </p:blipFill>
          <p:spPr>
            <a:xfrm>
              <a:off x="2534107" y="2001729"/>
              <a:ext cx="1390022" cy="1143000"/>
            </a:xfrm>
            <a:prstGeom prst="rect">
              <a:avLst/>
            </a:prstGeom>
          </p:spPr>
        </p:pic>
        <p:pic>
          <p:nvPicPr>
            <p:cNvPr id="7" name="Picture 6">
              <a:extLst>
                <a:ext uri="{FF2B5EF4-FFF2-40B4-BE49-F238E27FC236}">
                  <a16:creationId xmlns:a16="http://schemas.microsoft.com/office/drawing/2014/main" id="{8FD313E2-937A-4AC4-B2A3-4174033B0E3B}"/>
                </a:ext>
              </a:extLst>
            </p:cNvPr>
            <p:cNvPicPr>
              <a:picLocks noChangeAspect="1"/>
            </p:cNvPicPr>
            <p:nvPr/>
          </p:nvPicPr>
          <p:blipFill>
            <a:blip r:embed="rId4"/>
            <a:stretch>
              <a:fillRect/>
            </a:stretch>
          </p:blipFill>
          <p:spPr>
            <a:xfrm>
              <a:off x="2499863" y="3504746"/>
              <a:ext cx="1457411" cy="1004374"/>
            </a:xfrm>
            <a:prstGeom prst="rect">
              <a:avLst/>
            </a:prstGeom>
          </p:spPr>
        </p:pic>
        <p:pic>
          <p:nvPicPr>
            <p:cNvPr id="8" name="Picture 7">
              <a:extLst>
                <a:ext uri="{FF2B5EF4-FFF2-40B4-BE49-F238E27FC236}">
                  <a16:creationId xmlns:a16="http://schemas.microsoft.com/office/drawing/2014/main" id="{22CB52DB-12F3-45A6-9CAE-5DDE4D3FCA7F}"/>
                </a:ext>
              </a:extLst>
            </p:cNvPr>
            <p:cNvPicPr>
              <a:picLocks noChangeAspect="1"/>
            </p:cNvPicPr>
            <p:nvPr/>
          </p:nvPicPr>
          <p:blipFill>
            <a:blip r:embed="rId5"/>
            <a:stretch>
              <a:fillRect/>
            </a:stretch>
          </p:blipFill>
          <p:spPr>
            <a:xfrm>
              <a:off x="2608734" y="4871992"/>
              <a:ext cx="1381363" cy="1476629"/>
            </a:xfrm>
            <a:prstGeom prst="rect">
              <a:avLst/>
            </a:prstGeom>
          </p:spPr>
        </p:pic>
        <p:cxnSp>
          <p:nvCxnSpPr>
            <p:cNvPr id="11" name="Straight Arrow Connector 10">
              <a:extLst>
                <a:ext uri="{FF2B5EF4-FFF2-40B4-BE49-F238E27FC236}">
                  <a16:creationId xmlns:a16="http://schemas.microsoft.com/office/drawing/2014/main" id="{95F9FB6C-3374-46C0-A7C4-EF53158E9583}"/>
                </a:ext>
              </a:extLst>
            </p:cNvPr>
            <p:cNvCxnSpPr>
              <a:cxnSpLocks/>
            </p:cNvCxnSpPr>
            <p:nvPr/>
          </p:nvCxnSpPr>
          <p:spPr>
            <a:xfrm>
              <a:off x="4165482" y="2544020"/>
              <a:ext cx="1286708" cy="960726"/>
            </a:xfrm>
            <a:prstGeom prst="straightConnector1">
              <a:avLst/>
            </a:prstGeom>
            <a:noFill/>
            <a:ln w="95250" cap="flat" cmpd="sng" algn="ctr">
              <a:gradFill flip="none" rotWithShape="1">
                <a:gsLst>
                  <a:gs pos="0">
                    <a:srgbClr val="F6E89E">
                      <a:lumMod val="60000"/>
                    </a:srgbClr>
                  </a:gs>
                  <a:gs pos="80000">
                    <a:srgbClr val="F6E89E">
                      <a:lumMod val="97000"/>
                      <a:lumOff val="3000"/>
                    </a:srgbClr>
                  </a:gs>
                  <a:gs pos="100000">
                    <a:srgbClr val="F6E89E">
                      <a:lumMod val="0"/>
                      <a:lumOff val="100000"/>
                    </a:srgbClr>
                  </a:gs>
                </a:gsLst>
                <a:lin ang="16200000" scaled="1"/>
                <a:tileRect/>
              </a:gradFill>
              <a:prstDash val="solid"/>
              <a:tailEnd type="triangle"/>
            </a:ln>
            <a:effectLst>
              <a:outerShdw blurRad="57150" dist="38100" dir="5400000" algn="ctr" rotWithShape="0">
                <a:srgbClr val="FDFAE9">
                  <a:shade val="9000"/>
                  <a:satMod val="105000"/>
                  <a:alpha val="48000"/>
                </a:srgbClr>
              </a:outerShdw>
            </a:effectLst>
          </p:spPr>
        </p:cxnSp>
        <p:cxnSp>
          <p:nvCxnSpPr>
            <p:cNvPr id="13" name="Straight Arrow Connector 12">
              <a:extLst>
                <a:ext uri="{FF2B5EF4-FFF2-40B4-BE49-F238E27FC236}">
                  <a16:creationId xmlns:a16="http://schemas.microsoft.com/office/drawing/2014/main" id="{29523D9E-A2C9-4ED1-BE91-309554168DCD}"/>
                </a:ext>
              </a:extLst>
            </p:cNvPr>
            <p:cNvCxnSpPr>
              <a:cxnSpLocks/>
            </p:cNvCxnSpPr>
            <p:nvPr/>
          </p:nvCxnSpPr>
          <p:spPr>
            <a:xfrm>
              <a:off x="4152408" y="4005064"/>
              <a:ext cx="1299782" cy="0"/>
            </a:xfrm>
            <a:prstGeom prst="straightConnector1">
              <a:avLst/>
            </a:prstGeom>
            <a:noFill/>
            <a:ln w="95250" cap="flat" cmpd="sng" algn="ctr">
              <a:gradFill flip="none" rotWithShape="1">
                <a:gsLst>
                  <a:gs pos="0">
                    <a:srgbClr val="F6E89E">
                      <a:lumMod val="60000"/>
                    </a:srgbClr>
                  </a:gs>
                  <a:gs pos="80000">
                    <a:srgbClr val="F6E89E">
                      <a:lumMod val="97000"/>
                      <a:lumOff val="3000"/>
                    </a:srgbClr>
                  </a:gs>
                  <a:gs pos="100000">
                    <a:srgbClr val="F6E89E">
                      <a:lumMod val="0"/>
                      <a:lumOff val="100000"/>
                    </a:srgbClr>
                  </a:gs>
                </a:gsLst>
                <a:lin ang="16200000" scaled="1"/>
                <a:tileRect/>
              </a:gradFill>
              <a:prstDash val="solid"/>
              <a:tailEnd type="triangle"/>
            </a:ln>
            <a:effectLst>
              <a:outerShdw blurRad="57150" dist="38100" dir="5400000" algn="ctr" rotWithShape="0">
                <a:srgbClr val="FDFAE9">
                  <a:shade val="9000"/>
                  <a:satMod val="105000"/>
                  <a:alpha val="48000"/>
                </a:srgbClr>
              </a:outerShdw>
            </a:effectLst>
          </p:spPr>
        </p:cxnSp>
        <p:cxnSp>
          <p:nvCxnSpPr>
            <p:cNvPr id="15" name="Straight Arrow Connector 14">
              <a:extLst>
                <a:ext uri="{FF2B5EF4-FFF2-40B4-BE49-F238E27FC236}">
                  <a16:creationId xmlns:a16="http://schemas.microsoft.com/office/drawing/2014/main" id="{7AEF20F2-ABDC-497F-B993-A5C4699ACFF3}"/>
                </a:ext>
              </a:extLst>
            </p:cNvPr>
            <p:cNvCxnSpPr>
              <a:cxnSpLocks/>
            </p:cNvCxnSpPr>
            <p:nvPr/>
          </p:nvCxnSpPr>
          <p:spPr>
            <a:xfrm flipV="1">
              <a:off x="4131681" y="4505384"/>
              <a:ext cx="1192368" cy="1255007"/>
            </a:xfrm>
            <a:prstGeom prst="straightConnector1">
              <a:avLst/>
            </a:prstGeom>
            <a:noFill/>
            <a:ln w="95250" cap="flat" cmpd="sng" algn="ctr">
              <a:gradFill flip="none" rotWithShape="1">
                <a:gsLst>
                  <a:gs pos="0">
                    <a:srgbClr val="F6E89E">
                      <a:lumMod val="60000"/>
                    </a:srgbClr>
                  </a:gs>
                  <a:gs pos="80000">
                    <a:srgbClr val="F6E89E">
                      <a:lumMod val="97000"/>
                      <a:lumOff val="3000"/>
                    </a:srgbClr>
                  </a:gs>
                  <a:gs pos="100000">
                    <a:srgbClr val="F6E89E">
                      <a:lumMod val="0"/>
                      <a:lumOff val="100000"/>
                    </a:srgbClr>
                  </a:gs>
                </a:gsLst>
                <a:lin ang="16200000" scaled="1"/>
                <a:tileRect/>
              </a:gradFill>
              <a:prstDash val="solid"/>
              <a:tailEnd type="triangle"/>
            </a:ln>
            <a:effectLst>
              <a:outerShdw blurRad="57150" dist="38100" dir="5400000" algn="ctr" rotWithShape="0">
                <a:srgbClr val="FDFAE9">
                  <a:shade val="9000"/>
                  <a:satMod val="105000"/>
                  <a:alpha val="48000"/>
                </a:srgbClr>
              </a:outerShdw>
            </a:effectLst>
          </p:spPr>
        </p:cxnSp>
        <p:pic>
          <p:nvPicPr>
            <p:cNvPr id="19" name="Picture 18">
              <a:extLst>
                <a:ext uri="{FF2B5EF4-FFF2-40B4-BE49-F238E27FC236}">
                  <a16:creationId xmlns:a16="http://schemas.microsoft.com/office/drawing/2014/main" id="{FFE819F7-57A3-4AB2-9160-E1176BC71924}"/>
                </a:ext>
              </a:extLst>
            </p:cNvPr>
            <p:cNvPicPr>
              <a:picLocks noChangeAspect="1"/>
            </p:cNvPicPr>
            <p:nvPr/>
          </p:nvPicPr>
          <p:blipFill>
            <a:blip r:embed="rId6"/>
            <a:stretch>
              <a:fillRect/>
            </a:stretch>
          </p:blipFill>
          <p:spPr>
            <a:xfrm>
              <a:off x="5452191" y="3372540"/>
              <a:ext cx="1415521" cy="1136580"/>
            </a:xfrm>
            <a:prstGeom prst="rect">
              <a:avLst/>
            </a:prstGeom>
          </p:spPr>
        </p:pic>
        <p:sp>
          <p:nvSpPr>
            <p:cNvPr id="20" name="Striped Right Arrow 9">
              <a:extLst>
                <a:ext uri="{FF2B5EF4-FFF2-40B4-BE49-F238E27FC236}">
                  <a16:creationId xmlns:a16="http://schemas.microsoft.com/office/drawing/2014/main" id="{5905E797-6FE3-49EF-9224-48410336D5C1}"/>
                </a:ext>
              </a:extLst>
            </p:cNvPr>
            <p:cNvSpPr/>
            <p:nvPr/>
          </p:nvSpPr>
          <p:spPr>
            <a:xfrm>
              <a:off x="6820343" y="3717333"/>
              <a:ext cx="921181" cy="573862"/>
            </a:xfrm>
            <a:prstGeom prst="stripedRightArrow">
              <a:avLst/>
            </a:prstGeom>
            <a:solidFill>
              <a:srgbClr val="F82868"/>
            </a:solidFill>
            <a:ln w="25400" cap="flat" cmpd="sng" algn="ctr">
              <a:solidFill>
                <a:srgbClr val="FDFAE9">
                  <a:shade val="50000"/>
                </a:srgbClr>
              </a:solidFill>
              <a:prstDash val="solid"/>
            </a:ln>
            <a:effectLst/>
          </p:spPr>
          <p:txBody>
            <a:bodyPr rtlCol="0" anchor="ctr"/>
            <a:lstStyle/>
            <a:p>
              <a:pPr algn="ctr" defTabSz="914400">
                <a:defRPr/>
              </a:pPr>
              <a:endParaRPr lang="el-GR" kern="0">
                <a:solidFill>
                  <a:srgbClr val="F8EFBC"/>
                </a:solidFill>
                <a:latin typeface="Calibri" panose="020F0502020204030204" pitchFamily="34" charset="0"/>
              </a:endParaRPr>
            </a:p>
          </p:txBody>
        </p:sp>
        <p:pic>
          <p:nvPicPr>
            <p:cNvPr id="21" name="Picture 20">
              <a:extLst>
                <a:ext uri="{FF2B5EF4-FFF2-40B4-BE49-F238E27FC236}">
                  <a16:creationId xmlns:a16="http://schemas.microsoft.com/office/drawing/2014/main" id="{8F2FC4E9-E9E2-43EC-952C-806D8370C52F}"/>
                </a:ext>
              </a:extLst>
            </p:cNvPr>
            <p:cNvPicPr>
              <a:picLocks noChangeAspect="1"/>
            </p:cNvPicPr>
            <p:nvPr/>
          </p:nvPicPr>
          <p:blipFill rotWithShape="1">
            <a:blip r:embed="rId7"/>
            <a:srcRect b="49960"/>
            <a:stretch/>
          </p:blipFill>
          <p:spPr>
            <a:xfrm>
              <a:off x="7811978" y="3429001"/>
              <a:ext cx="1168604" cy="1136581"/>
            </a:xfrm>
            <a:prstGeom prst="rect">
              <a:avLst/>
            </a:prstGeom>
            <a:solidFill>
              <a:srgbClr val="C00000"/>
            </a:solidFill>
          </p:spPr>
        </p:pic>
        <p:pic>
          <p:nvPicPr>
            <p:cNvPr id="22" name="Picture 21">
              <a:extLst>
                <a:ext uri="{FF2B5EF4-FFF2-40B4-BE49-F238E27FC236}">
                  <a16:creationId xmlns:a16="http://schemas.microsoft.com/office/drawing/2014/main" id="{4BD07374-F6ED-422C-A6D4-4EB477715D95}"/>
                </a:ext>
              </a:extLst>
            </p:cNvPr>
            <p:cNvPicPr>
              <a:picLocks noChangeAspect="1"/>
            </p:cNvPicPr>
            <p:nvPr/>
          </p:nvPicPr>
          <p:blipFill rotWithShape="1">
            <a:blip r:embed="rId8"/>
            <a:srcRect l="60629"/>
            <a:stretch/>
          </p:blipFill>
          <p:spPr>
            <a:xfrm>
              <a:off x="9916686" y="2708920"/>
              <a:ext cx="1728192" cy="2542252"/>
            </a:xfrm>
            <a:prstGeom prst="rect">
              <a:avLst/>
            </a:prstGeom>
          </p:spPr>
        </p:pic>
        <p:sp>
          <p:nvSpPr>
            <p:cNvPr id="23" name="Rectangle 22">
              <a:extLst>
                <a:ext uri="{FF2B5EF4-FFF2-40B4-BE49-F238E27FC236}">
                  <a16:creationId xmlns:a16="http://schemas.microsoft.com/office/drawing/2014/main" id="{1D2AAD13-D04A-41FF-B7D0-C605342CD833}"/>
                </a:ext>
              </a:extLst>
            </p:cNvPr>
            <p:cNvSpPr/>
            <p:nvPr/>
          </p:nvSpPr>
          <p:spPr>
            <a:xfrm>
              <a:off x="6748334" y="1673514"/>
              <a:ext cx="3168352" cy="1323439"/>
            </a:xfrm>
            <a:prstGeom prst="rect">
              <a:avLst/>
            </a:prstGeom>
            <a:solidFill>
              <a:schemeClr val="accent1">
                <a:lumMod val="60000"/>
                <a:lumOff val="40000"/>
              </a:schemeClr>
            </a:solidFill>
          </p:spPr>
          <p:txBody>
            <a:bodyPr wrap="square">
              <a:spAutoFit/>
            </a:bodyPr>
            <a:lstStyle/>
            <a:p>
              <a:pPr marL="285750" indent="-285750">
                <a:buFont typeface="Wingdings" panose="05000000000000000000" pitchFamily="2" charset="2"/>
                <a:buChar char="Ø"/>
              </a:pPr>
              <a:r>
                <a:rPr lang="en-US" sz="1600" dirty="0"/>
                <a:t>Overview of each doctor’s patients recent BP data</a:t>
              </a:r>
            </a:p>
            <a:p>
              <a:pPr marL="285750" indent="-285750">
                <a:buFont typeface="Wingdings" panose="05000000000000000000" pitchFamily="2" charset="2"/>
                <a:buChar char="Ø"/>
              </a:pPr>
              <a:r>
                <a:rPr lang="en-US" sz="1600" dirty="0"/>
                <a:t>Statistics for each patient BP data (average BP, percentage above normal values, etc.)</a:t>
              </a:r>
              <a:endParaRPr lang="el-GR" sz="1600" dirty="0"/>
            </a:p>
          </p:txBody>
        </p:sp>
        <p:sp>
          <p:nvSpPr>
            <p:cNvPr id="24" name="Rectangle 23">
              <a:extLst>
                <a:ext uri="{FF2B5EF4-FFF2-40B4-BE49-F238E27FC236}">
                  <a16:creationId xmlns:a16="http://schemas.microsoft.com/office/drawing/2014/main" id="{FBB3EFB5-63A5-4E5A-BCA4-5B0163DD3AAD}"/>
                </a:ext>
              </a:extLst>
            </p:cNvPr>
            <p:cNvSpPr/>
            <p:nvPr/>
          </p:nvSpPr>
          <p:spPr>
            <a:xfrm>
              <a:off x="6748334" y="5805406"/>
              <a:ext cx="3163462" cy="646331"/>
            </a:xfrm>
            <a:prstGeom prst="rect">
              <a:avLst/>
            </a:prstGeom>
            <a:solidFill>
              <a:schemeClr val="accent2">
                <a:lumMod val="75000"/>
              </a:schemeClr>
            </a:solidFill>
          </p:spPr>
          <p:txBody>
            <a:bodyPr wrap="square">
              <a:spAutoFit/>
            </a:bodyPr>
            <a:lstStyle/>
            <a:p>
              <a:pPr marL="285750" indent="-285750">
                <a:buFont typeface="Wingdings" panose="05000000000000000000" pitchFamily="2" charset="2"/>
                <a:buChar char="Ø"/>
              </a:pPr>
              <a:r>
                <a:rPr lang="en-US" dirty="0"/>
                <a:t>Notifications/alerts for each doctor for extreme BP values</a:t>
              </a:r>
            </a:p>
          </p:txBody>
        </p:sp>
        <p:cxnSp>
          <p:nvCxnSpPr>
            <p:cNvPr id="25" name="Straight Arrow Connector 24">
              <a:extLst>
                <a:ext uri="{FF2B5EF4-FFF2-40B4-BE49-F238E27FC236}">
                  <a16:creationId xmlns:a16="http://schemas.microsoft.com/office/drawing/2014/main" id="{7EFA60C2-CC15-4394-896C-1255CB570EEF}"/>
                </a:ext>
              </a:extLst>
            </p:cNvPr>
            <p:cNvCxnSpPr>
              <a:cxnSpLocks/>
              <a:endCxn id="22" idx="1"/>
            </p:cNvCxnSpPr>
            <p:nvPr/>
          </p:nvCxnSpPr>
          <p:spPr>
            <a:xfrm>
              <a:off x="9124598" y="3974640"/>
              <a:ext cx="792088" cy="5406"/>
            </a:xfrm>
            <a:prstGeom prst="straightConnector1">
              <a:avLst/>
            </a:prstGeom>
            <a:noFill/>
            <a:ln w="95250" cap="flat" cmpd="sng" algn="ctr">
              <a:solidFill>
                <a:srgbClr val="92D050"/>
              </a:solidFill>
              <a:prstDash val="solid"/>
              <a:tailEnd type="triangle"/>
            </a:ln>
            <a:effectLst>
              <a:outerShdw blurRad="57150" dist="38100" dir="5400000" algn="ctr" rotWithShape="0">
                <a:srgbClr val="FDFAE9">
                  <a:shade val="9000"/>
                  <a:satMod val="105000"/>
                  <a:alpha val="48000"/>
                </a:srgbClr>
              </a:outerShdw>
            </a:effectLst>
          </p:spPr>
        </p:cxnSp>
        <p:cxnSp>
          <p:nvCxnSpPr>
            <p:cNvPr id="27" name="Straight Arrow Connector 26">
              <a:extLst>
                <a:ext uri="{FF2B5EF4-FFF2-40B4-BE49-F238E27FC236}">
                  <a16:creationId xmlns:a16="http://schemas.microsoft.com/office/drawing/2014/main" id="{18B36761-522C-4156-8E0D-F1D9B3754E30}"/>
                </a:ext>
              </a:extLst>
            </p:cNvPr>
            <p:cNvCxnSpPr>
              <a:cxnSpLocks/>
            </p:cNvCxnSpPr>
            <p:nvPr/>
          </p:nvCxnSpPr>
          <p:spPr>
            <a:xfrm flipV="1">
              <a:off x="8458710" y="4630376"/>
              <a:ext cx="1453087" cy="1089940"/>
            </a:xfrm>
            <a:prstGeom prst="straightConnector1">
              <a:avLst/>
            </a:prstGeom>
            <a:noFill/>
            <a:ln w="95250" cap="flat" cmpd="sng" algn="ctr">
              <a:solidFill>
                <a:srgbClr val="00B0F0"/>
              </a:solidFill>
              <a:prstDash val="solid"/>
              <a:tailEnd type="triangle"/>
            </a:ln>
            <a:effectLst>
              <a:outerShdw blurRad="57150" dist="38100" dir="5400000" algn="ctr" rotWithShape="0">
                <a:srgbClr val="FDFAE9">
                  <a:shade val="9000"/>
                  <a:satMod val="105000"/>
                  <a:alpha val="48000"/>
                </a:srgbClr>
              </a:outerShdw>
            </a:effectLst>
          </p:spPr>
        </p:cxnSp>
        <p:cxnSp>
          <p:nvCxnSpPr>
            <p:cNvPr id="29" name="Straight Arrow Connector 28">
              <a:extLst>
                <a:ext uri="{FF2B5EF4-FFF2-40B4-BE49-F238E27FC236}">
                  <a16:creationId xmlns:a16="http://schemas.microsoft.com/office/drawing/2014/main" id="{619F0837-D365-465B-864C-52F028F518D6}"/>
                </a:ext>
              </a:extLst>
            </p:cNvPr>
            <p:cNvCxnSpPr>
              <a:cxnSpLocks/>
            </p:cNvCxnSpPr>
            <p:nvPr/>
          </p:nvCxnSpPr>
          <p:spPr>
            <a:xfrm flipH="1" flipV="1">
              <a:off x="4165482" y="4149081"/>
              <a:ext cx="4027246" cy="1535075"/>
            </a:xfrm>
            <a:prstGeom prst="straightConnector1">
              <a:avLst/>
            </a:prstGeom>
            <a:noFill/>
            <a:ln w="95250" cap="flat" cmpd="sng" algn="ctr">
              <a:solidFill>
                <a:srgbClr val="FF0000"/>
              </a:solidFill>
              <a:prstDash val="solid"/>
              <a:tailEnd type="triangle"/>
            </a:ln>
            <a:effectLst>
              <a:outerShdw blurRad="57150" dist="38100" dir="5400000" algn="ctr" rotWithShape="0">
                <a:srgbClr val="FDFAE9">
                  <a:shade val="9000"/>
                  <a:satMod val="105000"/>
                  <a:alpha val="48000"/>
                </a:srgbClr>
              </a:outerShdw>
            </a:effectLst>
          </p:spPr>
        </p:cxnSp>
        <p:cxnSp>
          <p:nvCxnSpPr>
            <p:cNvPr id="33" name="Straight Arrow Connector 32">
              <a:extLst>
                <a:ext uri="{FF2B5EF4-FFF2-40B4-BE49-F238E27FC236}">
                  <a16:creationId xmlns:a16="http://schemas.microsoft.com/office/drawing/2014/main" id="{C22ACAF4-DA9E-44EB-BCC2-E1AFEF350E51}"/>
                </a:ext>
              </a:extLst>
            </p:cNvPr>
            <p:cNvCxnSpPr>
              <a:cxnSpLocks/>
            </p:cNvCxnSpPr>
            <p:nvPr/>
          </p:nvCxnSpPr>
          <p:spPr>
            <a:xfrm>
              <a:off x="10026134" y="1931302"/>
              <a:ext cx="446603" cy="777618"/>
            </a:xfrm>
            <a:prstGeom prst="straightConnector1">
              <a:avLst/>
            </a:prstGeom>
            <a:noFill/>
            <a:ln w="95250" cap="flat" cmpd="sng" algn="ctr">
              <a:solidFill>
                <a:srgbClr val="00B0F0"/>
              </a:solidFill>
              <a:prstDash val="solid"/>
              <a:tailEnd type="triangle"/>
            </a:ln>
            <a:effectLst>
              <a:outerShdw blurRad="57150" dist="38100" dir="5400000" algn="ctr" rotWithShape="0">
                <a:srgbClr val="FDFAE9">
                  <a:shade val="9000"/>
                  <a:satMod val="105000"/>
                  <a:alpha val="48000"/>
                </a:srgbClr>
              </a:outerShdw>
            </a:effectLst>
          </p:spPr>
        </p:cxnSp>
        <p:pic>
          <p:nvPicPr>
            <p:cNvPr id="40" name="Picture 39">
              <a:extLst>
                <a:ext uri="{FF2B5EF4-FFF2-40B4-BE49-F238E27FC236}">
                  <a16:creationId xmlns:a16="http://schemas.microsoft.com/office/drawing/2014/main" id="{D7735FBA-D3BC-4575-BF41-6EE7FB7A2F41}"/>
                </a:ext>
              </a:extLst>
            </p:cNvPr>
            <p:cNvPicPr>
              <a:picLocks noChangeAspect="1"/>
            </p:cNvPicPr>
            <p:nvPr/>
          </p:nvPicPr>
          <p:blipFill>
            <a:blip r:embed="rId9"/>
            <a:stretch>
              <a:fillRect/>
            </a:stretch>
          </p:blipFill>
          <p:spPr>
            <a:xfrm>
              <a:off x="7868309" y="5041209"/>
              <a:ext cx="852390" cy="745841"/>
            </a:xfrm>
            <a:prstGeom prst="rect">
              <a:avLst/>
            </a:prstGeom>
          </p:spPr>
        </p:pic>
      </p:grpSp>
      <p:pic>
        <p:nvPicPr>
          <p:cNvPr id="28" name="Picture 27">
            <a:extLst>
              <a:ext uri="{FF2B5EF4-FFF2-40B4-BE49-F238E27FC236}">
                <a16:creationId xmlns:a16="http://schemas.microsoft.com/office/drawing/2014/main" id="{F4CBB7A6-3285-4BF5-9EDA-87FA49DCED21}"/>
              </a:ext>
            </a:extLst>
          </p:cNvPr>
          <p:cNvPicPr/>
          <p:nvPr/>
        </p:nvPicPr>
        <p:blipFill rotWithShape="1">
          <a:blip r:embed="rId10">
            <a:extLst>
              <a:ext uri="{28A0092B-C50C-407E-A947-70E740481C1C}">
                <a14:useLocalDpi xmlns:a14="http://schemas.microsoft.com/office/drawing/2010/main" val="0"/>
              </a:ext>
            </a:extLst>
          </a:blip>
          <a:srcRect l="16614" t="10916" r="26078" b="76455"/>
          <a:stretch/>
        </p:blipFill>
        <p:spPr bwMode="auto">
          <a:xfrm>
            <a:off x="0" y="0"/>
            <a:ext cx="5429885" cy="673100"/>
          </a:xfrm>
          <a:prstGeom prst="rect">
            <a:avLst/>
          </a:prstGeom>
          <a:ln>
            <a:noFill/>
          </a:ln>
          <a:extLst>
            <a:ext uri="{53640926-AAD7-44D8-BBD7-CCE9431645EC}">
              <a14:shadowObscured xmlns:a14="http://schemas.microsoft.com/office/drawing/2010/main"/>
            </a:ext>
          </a:extLst>
        </p:spPr>
      </p:pic>
      <p:sp>
        <p:nvSpPr>
          <p:cNvPr id="30" name="Title 1">
            <a:extLst>
              <a:ext uri="{FF2B5EF4-FFF2-40B4-BE49-F238E27FC236}">
                <a16:creationId xmlns:a16="http://schemas.microsoft.com/office/drawing/2014/main" id="{1BDE0555-1AB9-4913-B437-7A59B02B090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ESH CARE App and its extension platform</a:t>
            </a:r>
            <a:endParaRPr lang="el-GR" b="1" dirty="0"/>
          </a:p>
        </p:txBody>
      </p:sp>
      <p:pic>
        <p:nvPicPr>
          <p:cNvPr id="31" name="Picture 6">
            <a:extLst>
              <a:ext uri="{FF2B5EF4-FFF2-40B4-BE49-F238E27FC236}">
                <a16:creationId xmlns:a16="http://schemas.microsoft.com/office/drawing/2014/main" id="{5386C98C-55AD-48DB-A994-0535425026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641" t="30174" r="37980" b="8146"/>
          <a:stretch/>
        </p:blipFill>
        <p:spPr bwMode="auto">
          <a:xfrm>
            <a:off x="-51518" y="3024383"/>
            <a:ext cx="2730664" cy="177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7DAA-06EA-AA52-E6CF-84535F7291DE}"/>
              </a:ext>
            </a:extLst>
          </p:cNvPr>
          <p:cNvSpPr>
            <a:spLocks noGrp="1"/>
          </p:cNvSpPr>
          <p:nvPr>
            <p:ph type="title"/>
          </p:nvPr>
        </p:nvSpPr>
        <p:spPr/>
        <p:txBody>
          <a:bodyPr/>
          <a:lstStyle/>
          <a:p>
            <a:r>
              <a:rPr lang="en-US" b="1" dirty="0"/>
              <a:t>BP control with the ESH CARE App</a:t>
            </a:r>
            <a:endParaRPr lang="el-GR" b="1" dirty="0"/>
          </a:p>
        </p:txBody>
      </p:sp>
      <p:sp>
        <p:nvSpPr>
          <p:cNvPr id="3" name="Content Placeholder 2">
            <a:extLst>
              <a:ext uri="{FF2B5EF4-FFF2-40B4-BE49-F238E27FC236}">
                <a16:creationId xmlns:a16="http://schemas.microsoft.com/office/drawing/2014/main" id="{2DF017BA-EE57-37AF-4175-0FC34F4C2993}"/>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18AB7DFC-2FDE-DDB9-50DD-C533357BBCB3}"/>
              </a:ext>
            </a:extLst>
          </p:cNvPr>
          <p:cNvPicPr>
            <a:picLocks noChangeAspect="1"/>
          </p:cNvPicPr>
          <p:nvPr/>
        </p:nvPicPr>
        <p:blipFill>
          <a:blip r:embed="rId2"/>
          <a:stretch>
            <a:fillRect/>
          </a:stretch>
        </p:blipFill>
        <p:spPr>
          <a:xfrm>
            <a:off x="6495803" y="1600200"/>
            <a:ext cx="5553694" cy="4532438"/>
          </a:xfrm>
          <a:prstGeom prst="rect">
            <a:avLst/>
          </a:prstGeom>
        </p:spPr>
      </p:pic>
      <p:pic>
        <p:nvPicPr>
          <p:cNvPr id="7" name="Picture 6">
            <a:extLst>
              <a:ext uri="{FF2B5EF4-FFF2-40B4-BE49-F238E27FC236}">
                <a16:creationId xmlns:a16="http://schemas.microsoft.com/office/drawing/2014/main" id="{B7E014E0-AB64-50EC-8BCF-030F07117416}"/>
              </a:ext>
            </a:extLst>
          </p:cNvPr>
          <p:cNvPicPr>
            <a:picLocks noChangeAspect="1"/>
          </p:cNvPicPr>
          <p:nvPr/>
        </p:nvPicPr>
        <p:blipFill>
          <a:blip r:embed="rId3"/>
          <a:stretch>
            <a:fillRect/>
          </a:stretch>
        </p:blipFill>
        <p:spPr>
          <a:xfrm>
            <a:off x="48492" y="1995411"/>
            <a:ext cx="6141837" cy="3719589"/>
          </a:xfrm>
          <a:prstGeom prst="rect">
            <a:avLst/>
          </a:prstGeom>
        </p:spPr>
      </p:pic>
      <p:sp>
        <p:nvSpPr>
          <p:cNvPr id="8" name="TextBox 7">
            <a:extLst>
              <a:ext uri="{FF2B5EF4-FFF2-40B4-BE49-F238E27FC236}">
                <a16:creationId xmlns:a16="http://schemas.microsoft.com/office/drawing/2014/main" id="{B368307D-DC0E-B4FB-2146-E0FE7254630E}"/>
              </a:ext>
            </a:extLst>
          </p:cNvPr>
          <p:cNvSpPr txBox="1"/>
          <p:nvPr/>
        </p:nvSpPr>
        <p:spPr>
          <a:xfrm>
            <a:off x="9025247" y="6550223"/>
            <a:ext cx="3313216" cy="307777"/>
          </a:xfrm>
          <a:prstGeom prst="rect">
            <a:avLst/>
          </a:prstGeom>
          <a:noFill/>
        </p:spPr>
        <p:txBody>
          <a:bodyPr wrap="square" rtlCol="0">
            <a:spAutoFit/>
          </a:bodyPr>
          <a:lstStyle/>
          <a:p>
            <a:r>
              <a:rPr lang="en-US" sz="1400" b="1" i="1" dirty="0"/>
              <a:t>Konstantinidis D, et al. Under publication</a:t>
            </a:r>
            <a:endParaRPr lang="el-GR" sz="1400" b="1" i="1" dirty="0"/>
          </a:p>
        </p:txBody>
      </p:sp>
    </p:spTree>
    <p:extLst>
      <p:ext uri="{BB962C8B-B14F-4D97-AF65-F5344CB8AC3E}">
        <p14:creationId xmlns:p14="http://schemas.microsoft.com/office/powerpoint/2010/main" val="4281060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351B-5BD4-42AA-83BD-D13BCC108181}"/>
              </a:ext>
            </a:extLst>
          </p:cNvPr>
          <p:cNvSpPr>
            <a:spLocks noGrp="1"/>
          </p:cNvSpPr>
          <p:nvPr>
            <p:ph type="title"/>
          </p:nvPr>
        </p:nvSpPr>
        <p:spPr/>
        <p:txBody>
          <a:bodyPr/>
          <a:lstStyle/>
          <a:p>
            <a:r>
              <a:rPr lang="en-US" b="1" dirty="0"/>
              <a:t>The patients’ perception </a:t>
            </a:r>
            <a:endParaRPr lang="el-GR" b="1" dirty="0"/>
          </a:p>
        </p:txBody>
      </p:sp>
      <p:sp>
        <p:nvSpPr>
          <p:cNvPr id="3" name="Content Placeholder 2">
            <a:extLst>
              <a:ext uri="{FF2B5EF4-FFF2-40B4-BE49-F238E27FC236}">
                <a16:creationId xmlns:a16="http://schemas.microsoft.com/office/drawing/2014/main" id="{5DACE15B-E82B-4405-B918-129D550EE328}"/>
              </a:ext>
            </a:extLst>
          </p:cNvPr>
          <p:cNvSpPr>
            <a:spLocks noGrp="1"/>
          </p:cNvSpPr>
          <p:nvPr>
            <p:ph idx="1"/>
          </p:nvPr>
        </p:nvSpPr>
        <p:spPr>
          <a:xfrm>
            <a:off x="137160" y="1970087"/>
            <a:ext cx="3076274" cy="4351338"/>
          </a:xfrm>
        </p:spPr>
        <p:txBody>
          <a:bodyPr>
            <a:normAutofit/>
          </a:bodyPr>
          <a:lstStyle/>
          <a:p>
            <a:r>
              <a:rPr lang="en-US" dirty="0"/>
              <a:t>In 10 studies, including 1,120 patients, 87.1% of the participants regarded the BPT technique as useful to manage their condition.</a:t>
            </a:r>
            <a:endParaRPr lang="el-GR" dirty="0"/>
          </a:p>
        </p:txBody>
      </p:sp>
      <p:pic>
        <p:nvPicPr>
          <p:cNvPr id="5" name="Picture 4">
            <a:extLst>
              <a:ext uri="{FF2B5EF4-FFF2-40B4-BE49-F238E27FC236}">
                <a16:creationId xmlns:a16="http://schemas.microsoft.com/office/drawing/2014/main" id="{9F32DBBC-C276-44FA-B6FF-FB58AD90DC62}"/>
              </a:ext>
            </a:extLst>
          </p:cNvPr>
          <p:cNvPicPr>
            <a:picLocks noChangeAspect="1"/>
          </p:cNvPicPr>
          <p:nvPr/>
        </p:nvPicPr>
        <p:blipFill>
          <a:blip r:embed="rId3"/>
          <a:stretch>
            <a:fillRect/>
          </a:stretch>
        </p:blipFill>
        <p:spPr>
          <a:xfrm>
            <a:off x="3333750" y="1825625"/>
            <a:ext cx="8858250" cy="4495800"/>
          </a:xfrm>
          <a:prstGeom prst="rect">
            <a:avLst/>
          </a:prstGeom>
        </p:spPr>
      </p:pic>
      <p:sp>
        <p:nvSpPr>
          <p:cNvPr id="7" name="TextBox 6">
            <a:extLst>
              <a:ext uri="{FF2B5EF4-FFF2-40B4-BE49-F238E27FC236}">
                <a16:creationId xmlns:a16="http://schemas.microsoft.com/office/drawing/2014/main" id="{B68AA110-C92E-491B-A0A4-9434E82472C6}"/>
              </a:ext>
            </a:extLst>
          </p:cNvPr>
          <p:cNvSpPr txBox="1"/>
          <p:nvPr/>
        </p:nvSpPr>
        <p:spPr>
          <a:xfrm>
            <a:off x="7878679" y="6550223"/>
            <a:ext cx="6093994" cy="307777"/>
          </a:xfrm>
          <a:prstGeom prst="rect">
            <a:avLst/>
          </a:prstGeom>
          <a:noFill/>
        </p:spPr>
        <p:txBody>
          <a:bodyPr wrap="square">
            <a:spAutoFit/>
          </a:bodyPr>
          <a:lstStyle/>
          <a:p>
            <a:r>
              <a:rPr lang="en-US" sz="1400" b="1" i="1" dirty="0"/>
              <a:t>Omboni S, et al. </a:t>
            </a:r>
            <a:r>
              <a:rPr lang="en-US" sz="1400" b="1" i="1" dirty="0" err="1"/>
              <a:t>Curr</a:t>
            </a:r>
            <a:r>
              <a:rPr lang="en-US" sz="1400" b="1" i="1" dirty="0"/>
              <a:t> </a:t>
            </a:r>
            <a:r>
              <a:rPr lang="en-US" sz="1400" b="1" i="1" dirty="0" err="1"/>
              <a:t>Hypertens</a:t>
            </a:r>
            <a:r>
              <a:rPr lang="en-US" sz="1400" b="1" i="1" dirty="0"/>
              <a:t> Rep. 2015 Apr;17(4):535</a:t>
            </a:r>
            <a:endParaRPr lang="el-GR" sz="1400" b="1" i="1" dirty="0"/>
          </a:p>
        </p:txBody>
      </p:sp>
      <p:pic>
        <p:nvPicPr>
          <p:cNvPr id="6" name="Picture 5" descr="A doctor talking to a patient&#10;&#10;Description automatically generated with medium confidence">
            <a:extLst>
              <a:ext uri="{FF2B5EF4-FFF2-40B4-BE49-F238E27FC236}">
                <a16:creationId xmlns:a16="http://schemas.microsoft.com/office/drawing/2014/main" id="{ACEF7983-44BA-4A6A-800E-0B1726849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8460" y="15082"/>
            <a:ext cx="1653540" cy="1100356"/>
          </a:xfrm>
          <a:prstGeom prst="rect">
            <a:avLst/>
          </a:prstGeom>
        </p:spPr>
      </p:pic>
    </p:spTree>
    <p:extLst>
      <p:ext uri="{BB962C8B-B14F-4D97-AF65-F5344CB8AC3E}">
        <p14:creationId xmlns:p14="http://schemas.microsoft.com/office/powerpoint/2010/main" val="3713381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C67A-6D7B-4E45-8FA1-23E78543A278}"/>
              </a:ext>
            </a:extLst>
          </p:cNvPr>
          <p:cNvSpPr>
            <a:spLocks noGrp="1"/>
          </p:cNvSpPr>
          <p:nvPr>
            <p:ph type="title"/>
          </p:nvPr>
        </p:nvSpPr>
        <p:spPr/>
        <p:txBody>
          <a:bodyPr/>
          <a:lstStyle/>
          <a:p>
            <a:r>
              <a:rPr lang="en-US" b="1" dirty="0"/>
              <a:t>The physicians’ perception </a:t>
            </a:r>
            <a:endParaRPr lang="el-GR" b="1" dirty="0"/>
          </a:p>
        </p:txBody>
      </p:sp>
      <p:sp>
        <p:nvSpPr>
          <p:cNvPr id="3" name="Content Placeholder 2">
            <a:extLst>
              <a:ext uri="{FF2B5EF4-FFF2-40B4-BE49-F238E27FC236}">
                <a16:creationId xmlns:a16="http://schemas.microsoft.com/office/drawing/2014/main" id="{E41E9F21-86CB-4A61-8E6D-DC164DF27439}"/>
              </a:ext>
            </a:extLst>
          </p:cNvPr>
          <p:cNvSpPr>
            <a:spLocks noGrp="1"/>
          </p:cNvSpPr>
          <p:nvPr>
            <p:ph idx="1"/>
          </p:nvPr>
        </p:nvSpPr>
        <p:spPr/>
        <p:txBody>
          <a:bodyPr>
            <a:normAutofit lnSpcReduction="10000"/>
          </a:bodyPr>
          <a:lstStyle/>
          <a:p>
            <a:r>
              <a:rPr lang="en-US" dirty="0"/>
              <a:t>Only </a:t>
            </a:r>
            <a:r>
              <a:rPr lang="en-US" b="1" dirty="0"/>
              <a:t>25%</a:t>
            </a:r>
            <a:r>
              <a:rPr lang="en-US" dirty="0"/>
              <a:t> of doctors recommend the use of m-health </a:t>
            </a:r>
          </a:p>
          <a:p>
            <a:r>
              <a:rPr lang="en-US" b="1" dirty="0"/>
              <a:t>42%</a:t>
            </a:r>
            <a:r>
              <a:rPr lang="en-US" dirty="0"/>
              <a:t> of doctors worry that m-health apps </a:t>
            </a:r>
            <a:r>
              <a:rPr lang="en-US" b="1" dirty="0"/>
              <a:t>will make patients too independent</a:t>
            </a:r>
          </a:p>
          <a:p>
            <a:r>
              <a:rPr lang="en-US" b="1" dirty="0"/>
              <a:t>58%</a:t>
            </a:r>
            <a:r>
              <a:rPr lang="en-US" dirty="0"/>
              <a:t> believe that telemedicine </a:t>
            </a:r>
            <a:r>
              <a:rPr lang="en-US" b="1" dirty="0"/>
              <a:t>will play a significantly greater role in the future</a:t>
            </a:r>
          </a:p>
          <a:p>
            <a:r>
              <a:rPr lang="en-US" dirty="0"/>
              <a:t>Allows to reach distant patients and </a:t>
            </a:r>
            <a:r>
              <a:rPr lang="en-US" u="sng" dirty="0"/>
              <a:t>increase the number of served patients</a:t>
            </a:r>
          </a:p>
          <a:p>
            <a:r>
              <a:rPr lang="en-US" dirty="0"/>
              <a:t>There are </a:t>
            </a:r>
            <a:r>
              <a:rPr lang="en-US" u="sng" dirty="0"/>
              <a:t>no standardized methods for the quality evaluation</a:t>
            </a:r>
            <a:r>
              <a:rPr lang="en-US" dirty="0"/>
              <a:t> of m-health apps</a:t>
            </a:r>
            <a:endParaRPr lang="el-GR" dirty="0"/>
          </a:p>
          <a:p>
            <a:r>
              <a:rPr lang="en-US" dirty="0"/>
              <a:t>The lack of adequate infrastructures, </a:t>
            </a:r>
            <a:r>
              <a:rPr lang="en-US" u="sng" dirty="0"/>
              <a:t>lack of reimbursement</a:t>
            </a:r>
            <a:endParaRPr lang="el-GR" u="sng" dirty="0"/>
          </a:p>
        </p:txBody>
      </p:sp>
      <p:sp>
        <p:nvSpPr>
          <p:cNvPr id="4" name="TextBox 3">
            <a:extLst>
              <a:ext uri="{FF2B5EF4-FFF2-40B4-BE49-F238E27FC236}">
                <a16:creationId xmlns:a16="http://schemas.microsoft.com/office/drawing/2014/main" id="{F14E1B36-C3B5-49C1-A8F0-A56CC5B364F9}"/>
              </a:ext>
            </a:extLst>
          </p:cNvPr>
          <p:cNvSpPr txBox="1"/>
          <p:nvPr/>
        </p:nvSpPr>
        <p:spPr>
          <a:xfrm>
            <a:off x="8284075" y="6526160"/>
            <a:ext cx="6093994" cy="307777"/>
          </a:xfrm>
          <a:prstGeom prst="rect">
            <a:avLst/>
          </a:prstGeom>
          <a:noFill/>
        </p:spPr>
        <p:txBody>
          <a:bodyPr wrap="square">
            <a:spAutoFit/>
          </a:bodyPr>
          <a:lstStyle/>
          <a:p>
            <a:r>
              <a:rPr lang="en-US" sz="1400" b="1" i="1" dirty="0"/>
              <a:t>Omboni S. Front Cardiovasc Med. 2019 Jun 13;6:76</a:t>
            </a:r>
            <a:endParaRPr lang="el-GR" sz="1400" b="1" i="1" dirty="0"/>
          </a:p>
        </p:txBody>
      </p:sp>
      <p:pic>
        <p:nvPicPr>
          <p:cNvPr id="6" name="Picture 5" descr="A doctor smiling for the camera&#10;&#10;Description automatically generated with low confidence">
            <a:extLst>
              <a:ext uri="{FF2B5EF4-FFF2-40B4-BE49-F238E27FC236}">
                <a16:creationId xmlns:a16="http://schemas.microsoft.com/office/drawing/2014/main" id="{83558619-4823-41FF-B24F-D0215FDBF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7596" y="1"/>
            <a:ext cx="1808213" cy="1177290"/>
          </a:xfrm>
          <a:prstGeom prst="rect">
            <a:avLst/>
          </a:prstGeom>
        </p:spPr>
      </p:pic>
    </p:spTree>
    <p:extLst>
      <p:ext uri="{BB962C8B-B14F-4D97-AF65-F5344CB8AC3E}">
        <p14:creationId xmlns:p14="http://schemas.microsoft.com/office/powerpoint/2010/main" val="1577883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53BF-008E-4707-942C-C98E71F0FE6C}"/>
              </a:ext>
            </a:extLst>
          </p:cNvPr>
          <p:cNvSpPr>
            <a:spLocks noGrp="1"/>
          </p:cNvSpPr>
          <p:nvPr>
            <p:ph type="title"/>
          </p:nvPr>
        </p:nvSpPr>
        <p:spPr/>
        <p:txBody>
          <a:bodyPr/>
          <a:lstStyle/>
          <a:p>
            <a:r>
              <a:rPr lang="en-US" b="1" dirty="0"/>
              <a:t>AI applications and new technology </a:t>
            </a:r>
            <a:br>
              <a:rPr lang="en-US" b="1" dirty="0"/>
            </a:br>
            <a:r>
              <a:rPr lang="en-US" b="1" dirty="0"/>
              <a:t>for HTN management</a:t>
            </a:r>
            <a:endParaRPr lang="el-GR" b="1" dirty="0"/>
          </a:p>
        </p:txBody>
      </p:sp>
      <p:sp>
        <p:nvSpPr>
          <p:cNvPr id="3" name="Content Placeholder 2">
            <a:extLst>
              <a:ext uri="{FF2B5EF4-FFF2-40B4-BE49-F238E27FC236}">
                <a16:creationId xmlns:a16="http://schemas.microsoft.com/office/drawing/2014/main" id="{057F701D-1DF0-4473-B767-FD01B0A3BA29}"/>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379D5061-5039-4289-9DFD-56D4A1638401}"/>
              </a:ext>
            </a:extLst>
          </p:cNvPr>
          <p:cNvPicPr>
            <a:picLocks noChangeAspect="1"/>
          </p:cNvPicPr>
          <p:nvPr/>
        </p:nvPicPr>
        <p:blipFill>
          <a:blip r:embed="rId3"/>
          <a:stretch>
            <a:fillRect/>
          </a:stretch>
        </p:blipFill>
        <p:spPr>
          <a:xfrm>
            <a:off x="958196" y="1825625"/>
            <a:ext cx="10275607" cy="4441766"/>
          </a:xfrm>
          <a:prstGeom prst="rect">
            <a:avLst/>
          </a:prstGeom>
        </p:spPr>
      </p:pic>
      <p:sp>
        <p:nvSpPr>
          <p:cNvPr id="7" name="TextBox 6">
            <a:extLst>
              <a:ext uri="{FF2B5EF4-FFF2-40B4-BE49-F238E27FC236}">
                <a16:creationId xmlns:a16="http://schemas.microsoft.com/office/drawing/2014/main" id="{517E85BE-D96C-4A53-811B-3785AE4A343C}"/>
              </a:ext>
            </a:extLst>
          </p:cNvPr>
          <p:cNvSpPr txBox="1"/>
          <p:nvPr/>
        </p:nvSpPr>
        <p:spPr>
          <a:xfrm>
            <a:off x="7075026" y="6492875"/>
            <a:ext cx="5541379" cy="307777"/>
          </a:xfrm>
          <a:prstGeom prst="rect">
            <a:avLst/>
          </a:prstGeom>
          <a:noFill/>
        </p:spPr>
        <p:txBody>
          <a:bodyPr wrap="square">
            <a:spAutoFit/>
          </a:bodyPr>
          <a:lstStyle/>
          <a:p>
            <a:r>
              <a:rPr lang="en-US" sz="1400" b="1" i="1" dirty="0"/>
              <a:t>Tsoi K, et al. J Clin </a:t>
            </a:r>
            <a:r>
              <a:rPr lang="en-US" sz="1400" b="1" i="1" dirty="0" err="1"/>
              <a:t>Hypertens</a:t>
            </a:r>
            <a:r>
              <a:rPr lang="en-US" sz="1400" b="1" i="1" dirty="0"/>
              <a:t> (Greenwich). 2021 Mar;23(3):568-574</a:t>
            </a:r>
          </a:p>
        </p:txBody>
      </p:sp>
      <p:sp>
        <p:nvSpPr>
          <p:cNvPr id="4" name="Rectangle: Rounded Corners 3">
            <a:extLst>
              <a:ext uri="{FF2B5EF4-FFF2-40B4-BE49-F238E27FC236}">
                <a16:creationId xmlns:a16="http://schemas.microsoft.com/office/drawing/2014/main" id="{ADCF5898-ED73-4A75-886B-98DF0F4E28E6}"/>
              </a:ext>
            </a:extLst>
          </p:cNvPr>
          <p:cNvSpPr/>
          <p:nvPr/>
        </p:nvSpPr>
        <p:spPr>
          <a:xfrm>
            <a:off x="1064870" y="2210765"/>
            <a:ext cx="2592729" cy="312516"/>
          </a:xfrm>
          <a:prstGeom prst="roundRect">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Rectangle: Rounded Corners 7">
            <a:extLst>
              <a:ext uri="{FF2B5EF4-FFF2-40B4-BE49-F238E27FC236}">
                <a16:creationId xmlns:a16="http://schemas.microsoft.com/office/drawing/2014/main" id="{38AAFCFE-7E78-4EFD-A90B-286D2FB3BE52}"/>
              </a:ext>
            </a:extLst>
          </p:cNvPr>
          <p:cNvSpPr/>
          <p:nvPr/>
        </p:nvSpPr>
        <p:spPr>
          <a:xfrm>
            <a:off x="1064870" y="3810311"/>
            <a:ext cx="2592729" cy="312516"/>
          </a:xfrm>
          <a:prstGeom prst="roundRect">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Rectangle: Rounded Corners 8">
            <a:extLst>
              <a:ext uri="{FF2B5EF4-FFF2-40B4-BE49-F238E27FC236}">
                <a16:creationId xmlns:a16="http://schemas.microsoft.com/office/drawing/2014/main" id="{5DB9FAE2-9246-405C-8456-3FFF674EA6AD}"/>
              </a:ext>
            </a:extLst>
          </p:cNvPr>
          <p:cNvSpPr/>
          <p:nvPr/>
        </p:nvSpPr>
        <p:spPr>
          <a:xfrm>
            <a:off x="1064869" y="5359597"/>
            <a:ext cx="2592729" cy="474043"/>
          </a:xfrm>
          <a:prstGeom prst="roundRect">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0" name="Picture 9">
            <a:extLst>
              <a:ext uri="{FF2B5EF4-FFF2-40B4-BE49-F238E27FC236}">
                <a16:creationId xmlns:a16="http://schemas.microsoft.com/office/drawing/2014/main" id="{E4F50DC9-9F6C-40A9-91D7-C4EFD4FD4E19}"/>
              </a:ext>
            </a:extLst>
          </p:cNvPr>
          <p:cNvPicPr>
            <a:picLocks noChangeAspect="1"/>
          </p:cNvPicPr>
          <p:nvPr/>
        </p:nvPicPr>
        <p:blipFill>
          <a:blip r:embed="rId4"/>
          <a:stretch>
            <a:fillRect/>
          </a:stretch>
        </p:blipFill>
        <p:spPr>
          <a:xfrm>
            <a:off x="9268306" y="-60183"/>
            <a:ext cx="2923694" cy="2270948"/>
          </a:xfrm>
          <a:prstGeom prst="rect">
            <a:avLst/>
          </a:prstGeom>
        </p:spPr>
      </p:pic>
    </p:spTree>
    <p:extLst>
      <p:ext uri="{BB962C8B-B14F-4D97-AF65-F5344CB8AC3E}">
        <p14:creationId xmlns:p14="http://schemas.microsoft.com/office/powerpoint/2010/main" val="293375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7419-BBB1-467D-9EA3-C8C28684D388}"/>
              </a:ext>
            </a:extLst>
          </p:cNvPr>
          <p:cNvSpPr>
            <a:spLocks noGrp="1"/>
          </p:cNvSpPr>
          <p:nvPr>
            <p:ph type="title"/>
          </p:nvPr>
        </p:nvSpPr>
        <p:spPr/>
        <p:txBody>
          <a:bodyPr/>
          <a:lstStyle/>
          <a:p>
            <a:r>
              <a:rPr lang="en-US" b="1" dirty="0"/>
              <a:t>Prediction of BP Variability using Artificial Intelligence (AI)</a:t>
            </a:r>
            <a:endParaRPr lang="el-GR" b="1" dirty="0"/>
          </a:p>
        </p:txBody>
      </p:sp>
      <p:sp>
        <p:nvSpPr>
          <p:cNvPr id="3" name="Content Placeholder 2">
            <a:extLst>
              <a:ext uri="{FF2B5EF4-FFF2-40B4-BE49-F238E27FC236}">
                <a16:creationId xmlns:a16="http://schemas.microsoft.com/office/drawing/2014/main" id="{6F60DA5B-4907-4E73-BC61-D5C5148BC902}"/>
              </a:ext>
            </a:extLst>
          </p:cNvPr>
          <p:cNvSpPr>
            <a:spLocks noGrp="1"/>
          </p:cNvSpPr>
          <p:nvPr>
            <p:ph idx="1"/>
          </p:nvPr>
        </p:nvSpPr>
        <p:spPr/>
        <p:txBody>
          <a:bodyPr/>
          <a:lstStyle/>
          <a:p>
            <a:endParaRPr lang="el-GR"/>
          </a:p>
        </p:txBody>
      </p:sp>
      <p:pic>
        <p:nvPicPr>
          <p:cNvPr id="4" name="Picture 3">
            <a:extLst>
              <a:ext uri="{FF2B5EF4-FFF2-40B4-BE49-F238E27FC236}">
                <a16:creationId xmlns:a16="http://schemas.microsoft.com/office/drawing/2014/main" id="{D9ABCBD8-56F3-44BB-B2F1-65573CC150A9}"/>
              </a:ext>
            </a:extLst>
          </p:cNvPr>
          <p:cNvPicPr>
            <a:picLocks noChangeAspect="1"/>
          </p:cNvPicPr>
          <p:nvPr/>
        </p:nvPicPr>
        <p:blipFill rotWithShape="1">
          <a:blip r:embed="rId2"/>
          <a:srcRect l="28861" t="22544" r="6013" b="18992"/>
          <a:stretch/>
        </p:blipFill>
        <p:spPr>
          <a:xfrm>
            <a:off x="1335774" y="1808018"/>
            <a:ext cx="9277798" cy="4684857"/>
          </a:xfrm>
          <a:prstGeom prst="rect">
            <a:avLst/>
          </a:prstGeom>
        </p:spPr>
      </p:pic>
      <p:sp>
        <p:nvSpPr>
          <p:cNvPr id="6" name="TextBox 5">
            <a:extLst>
              <a:ext uri="{FF2B5EF4-FFF2-40B4-BE49-F238E27FC236}">
                <a16:creationId xmlns:a16="http://schemas.microsoft.com/office/drawing/2014/main" id="{729D1E69-4AEB-4DEF-845B-82024B1A3B9C}"/>
              </a:ext>
            </a:extLst>
          </p:cNvPr>
          <p:cNvSpPr txBox="1"/>
          <p:nvPr/>
        </p:nvSpPr>
        <p:spPr>
          <a:xfrm>
            <a:off x="7652657" y="6541914"/>
            <a:ext cx="4539343" cy="307777"/>
          </a:xfrm>
          <a:prstGeom prst="rect">
            <a:avLst/>
          </a:prstGeom>
          <a:noFill/>
        </p:spPr>
        <p:txBody>
          <a:bodyPr wrap="square" rtlCol="0">
            <a:spAutoFit/>
          </a:bodyPr>
          <a:lstStyle/>
          <a:p>
            <a:r>
              <a:rPr lang="en-US" sz="1400" b="1" i="1" dirty="0" err="1"/>
              <a:t>Koshimizu</a:t>
            </a:r>
            <a:r>
              <a:rPr lang="en-US" sz="1400" b="1" i="1" dirty="0"/>
              <a:t>, et al. Intern J Medical Inform 2020; 126: 104067</a:t>
            </a:r>
            <a:endParaRPr lang="el-GR" sz="1400" b="1" i="1" dirty="0"/>
          </a:p>
        </p:txBody>
      </p:sp>
    </p:spTree>
    <p:extLst>
      <p:ext uri="{BB962C8B-B14F-4D97-AF65-F5344CB8AC3E}">
        <p14:creationId xmlns:p14="http://schemas.microsoft.com/office/powerpoint/2010/main" val="60521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D9DD-0BE3-D585-5C66-5678A3BE86FC}"/>
              </a:ext>
            </a:extLst>
          </p:cNvPr>
          <p:cNvSpPr>
            <a:spLocks noGrp="1"/>
          </p:cNvSpPr>
          <p:nvPr>
            <p:ph type="title"/>
          </p:nvPr>
        </p:nvSpPr>
        <p:spPr/>
        <p:txBody>
          <a:bodyPr>
            <a:normAutofit fontScale="90000"/>
          </a:bodyPr>
          <a:lstStyle/>
          <a:p>
            <a:r>
              <a:rPr lang="en-US" b="1" dirty="0"/>
              <a:t>Leading 20 risk factors contributing to the global risk-attributable YLLs in 2040</a:t>
            </a:r>
            <a:endParaRPr lang="el-GR" b="1" dirty="0"/>
          </a:p>
        </p:txBody>
      </p:sp>
      <p:sp>
        <p:nvSpPr>
          <p:cNvPr id="3" name="Content Placeholder 2">
            <a:extLst>
              <a:ext uri="{FF2B5EF4-FFF2-40B4-BE49-F238E27FC236}">
                <a16:creationId xmlns:a16="http://schemas.microsoft.com/office/drawing/2014/main" id="{C869A700-820A-6CD0-2BAA-F9A19F8F680F}"/>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C99F435D-F9FC-2A92-379C-C73715C7F6A2}"/>
              </a:ext>
            </a:extLst>
          </p:cNvPr>
          <p:cNvPicPr>
            <a:picLocks noChangeAspect="1"/>
          </p:cNvPicPr>
          <p:nvPr/>
        </p:nvPicPr>
        <p:blipFill>
          <a:blip r:embed="rId2"/>
          <a:stretch>
            <a:fillRect/>
          </a:stretch>
        </p:blipFill>
        <p:spPr>
          <a:xfrm>
            <a:off x="2513939" y="1541264"/>
            <a:ext cx="7164122" cy="4983162"/>
          </a:xfrm>
          <a:prstGeom prst="rect">
            <a:avLst/>
          </a:prstGeom>
        </p:spPr>
      </p:pic>
      <p:sp>
        <p:nvSpPr>
          <p:cNvPr id="7" name="TextBox 6">
            <a:extLst>
              <a:ext uri="{FF2B5EF4-FFF2-40B4-BE49-F238E27FC236}">
                <a16:creationId xmlns:a16="http://schemas.microsoft.com/office/drawing/2014/main" id="{68E4E5B8-56F6-5678-C245-376B1D87B63C}"/>
              </a:ext>
            </a:extLst>
          </p:cNvPr>
          <p:cNvSpPr txBox="1"/>
          <p:nvPr/>
        </p:nvSpPr>
        <p:spPr>
          <a:xfrm>
            <a:off x="7460933" y="6478706"/>
            <a:ext cx="4849177" cy="369332"/>
          </a:xfrm>
          <a:prstGeom prst="rect">
            <a:avLst/>
          </a:prstGeom>
          <a:noFill/>
        </p:spPr>
        <p:txBody>
          <a:bodyPr wrap="square">
            <a:spAutoFit/>
          </a:bodyPr>
          <a:lstStyle/>
          <a:p>
            <a:r>
              <a:rPr lang="en-US" sz="1400" b="1" i="1" dirty="0"/>
              <a:t>Foreman KJ, et al. Lancet. 2018 Nov 10;392(10159):2052-2090</a:t>
            </a:r>
            <a:r>
              <a:rPr lang="en-US" dirty="0"/>
              <a:t> </a:t>
            </a:r>
            <a:endParaRPr lang="el-GR" dirty="0"/>
          </a:p>
        </p:txBody>
      </p:sp>
    </p:spTree>
    <p:extLst>
      <p:ext uri="{BB962C8B-B14F-4D97-AF65-F5344CB8AC3E}">
        <p14:creationId xmlns:p14="http://schemas.microsoft.com/office/powerpoint/2010/main" val="2703366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B150-E108-43BC-899C-3FF49BBD9295}"/>
              </a:ext>
            </a:extLst>
          </p:cNvPr>
          <p:cNvSpPr>
            <a:spLocks noGrp="1"/>
          </p:cNvSpPr>
          <p:nvPr>
            <p:ph type="title"/>
          </p:nvPr>
        </p:nvSpPr>
        <p:spPr/>
        <p:txBody>
          <a:bodyPr/>
          <a:lstStyle/>
          <a:p>
            <a:r>
              <a:rPr lang="en-US" b="1" dirty="0"/>
              <a:t>Anticipation medicine of CV disease</a:t>
            </a:r>
            <a:endParaRPr lang="el-GR" b="1" dirty="0"/>
          </a:p>
        </p:txBody>
      </p:sp>
      <p:sp>
        <p:nvSpPr>
          <p:cNvPr id="3" name="Content Placeholder 2">
            <a:extLst>
              <a:ext uri="{FF2B5EF4-FFF2-40B4-BE49-F238E27FC236}">
                <a16:creationId xmlns:a16="http://schemas.microsoft.com/office/drawing/2014/main" id="{C6DB570D-D578-435C-B426-D443C8424F60}"/>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2B83F105-0C1B-49C3-8023-16D786381597}"/>
              </a:ext>
            </a:extLst>
          </p:cNvPr>
          <p:cNvPicPr>
            <a:picLocks noChangeAspect="1"/>
          </p:cNvPicPr>
          <p:nvPr/>
        </p:nvPicPr>
        <p:blipFill>
          <a:blip r:embed="rId2"/>
          <a:stretch>
            <a:fillRect/>
          </a:stretch>
        </p:blipFill>
        <p:spPr>
          <a:xfrm>
            <a:off x="2550529" y="1741214"/>
            <a:ext cx="7090941" cy="4751661"/>
          </a:xfrm>
          <a:prstGeom prst="rect">
            <a:avLst/>
          </a:prstGeom>
        </p:spPr>
      </p:pic>
      <p:sp>
        <p:nvSpPr>
          <p:cNvPr id="7" name="TextBox 6">
            <a:extLst>
              <a:ext uri="{FF2B5EF4-FFF2-40B4-BE49-F238E27FC236}">
                <a16:creationId xmlns:a16="http://schemas.microsoft.com/office/drawing/2014/main" id="{40A84461-66F0-4E2D-A160-A0058AEBD2A4}"/>
              </a:ext>
            </a:extLst>
          </p:cNvPr>
          <p:cNvSpPr txBox="1"/>
          <p:nvPr/>
        </p:nvSpPr>
        <p:spPr>
          <a:xfrm>
            <a:off x="7284093" y="6543401"/>
            <a:ext cx="4907907" cy="307777"/>
          </a:xfrm>
          <a:prstGeom prst="rect">
            <a:avLst/>
          </a:prstGeom>
          <a:noFill/>
        </p:spPr>
        <p:txBody>
          <a:bodyPr wrap="square">
            <a:spAutoFit/>
          </a:bodyPr>
          <a:lstStyle/>
          <a:p>
            <a:r>
              <a:rPr lang="en-US" sz="1400" b="1" i="1" dirty="0" err="1"/>
              <a:t>Kario</a:t>
            </a:r>
            <a:r>
              <a:rPr lang="en-US" sz="1400" b="1" i="1" dirty="0"/>
              <a:t> K, et al. Prog Cardiovasc Dis. 2017 Nov-Dec;60(3):435-449</a:t>
            </a:r>
          </a:p>
        </p:txBody>
      </p:sp>
    </p:spTree>
    <p:extLst>
      <p:ext uri="{BB962C8B-B14F-4D97-AF65-F5344CB8AC3E}">
        <p14:creationId xmlns:p14="http://schemas.microsoft.com/office/powerpoint/2010/main" val="1292917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F85F-3422-64BD-4D7B-9C3A9DF63604}"/>
              </a:ext>
            </a:extLst>
          </p:cNvPr>
          <p:cNvSpPr>
            <a:spLocks noGrp="1"/>
          </p:cNvSpPr>
          <p:nvPr>
            <p:ph type="title"/>
          </p:nvPr>
        </p:nvSpPr>
        <p:spPr/>
        <p:txBody>
          <a:bodyPr/>
          <a:lstStyle/>
          <a:p>
            <a:r>
              <a:rPr lang="en-US" b="1" dirty="0"/>
              <a:t>Support to GP and patients…</a:t>
            </a:r>
            <a:endParaRPr lang="el-GR" b="1" dirty="0"/>
          </a:p>
        </p:txBody>
      </p:sp>
      <p:sp>
        <p:nvSpPr>
          <p:cNvPr id="3" name="Content Placeholder 2">
            <a:extLst>
              <a:ext uri="{FF2B5EF4-FFF2-40B4-BE49-F238E27FC236}">
                <a16:creationId xmlns:a16="http://schemas.microsoft.com/office/drawing/2014/main" id="{11BD2E03-979E-7015-D1A3-EAEF6C74D54D}"/>
              </a:ext>
            </a:extLst>
          </p:cNvPr>
          <p:cNvSpPr>
            <a:spLocks noGrp="1"/>
          </p:cNvSpPr>
          <p:nvPr>
            <p:ph sz="quarter" idx="13"/>
          </p:nvPr>
        </p:nvSpPr>
        <p:spPr/>
        <p:txBody>
          <a:bodyPr>
            <a:normAutofit/>
          </a:bodyPr>
          <a:lstStyle/>
          <a:p>
            <a:r>
              <a:rPr lang="en-US" sz="2000" dirty="0"/>
              <a:t>This study evaluates the effectiveness of the newly developed PIA (Pc supported case management of hypertensive patients to implement guideline-based hypertension therapy using a physician-defined and -supervised, patient-specific therapeutic algorithm) intervention with PIA-ICT and eLearning for general practices.</a:t>
            </a:r>
            <a:endParaRPr lang="el-GR" sz="2000" dirty="0"/>
          </a:p>
        </p:txBody>
      </p:sp>
      <p:pic>
        <p:nvPicPr>
          <p:cNvPr id="5" name="Picture 4">
            <a:extLst>
              <a:ext uri="{FF2B5EF4-FFF2-40B4-BE49-F238E27FC236}">
                <a16:creationId xmlns:a16="http://schemas.microsoft.com/office/drawing/2014/main" id="{6120D6B1-1F20-4F28-EC4A-6FB1F703E210}"/>
              </a:ext>
            </a:extLst>
          </p:cNvPr>
          <p:cNvPicPr>
            <a:picLocks noChangeAspect="1"/>
          </p:cNvPicPr>
          <p:nvPr/>
        </p:nvPicPr>
        <p:blipFill>
          <a:blip r:embed="rId2"/>
          <a:stretch>
            <a:fillRect/>
          </a:stretch>
        </p:blipFill>
        <p:spPr>
          <a:xfrm>
            <a:off x="1139567" y="3078767"/>
            <a:ext cx="9912866" cy="3329157"/>
          </a:xfrm>
          <a:prstGeom prst="rect">
            <a:avLst/>
          </a:prstGeom>
        </p:spPr>
      </p:pic>
      <p:sp>
        <p:nvSpPr>
          <p:cNvPr id="7" name="TextBox 6">
            <a:extLst>
              <a:ext uri="{FF2B5EF4-FFF2-40B4-BE49-F238E27FC236}">
                <a16:creationId xmlns:a16="http://schemas.microsoft.com/office/drawing/2014/main" id="{A70E3FBF-6D43-5748-F7F4-ECE2814D1495}"/>
              </a:ext>
            </a:extLst>
          </p:cNvPr>
          <p:cNvSpPr txBox="1"/>
          <p:nvPr/>
        </p:nvSpPr>
        <p:spPr>
          <a:xfrm>
            <a:off x="7791007" y="6535406"/>
            <a:ext cx="4516068" cy="310153"/>
          </a:xfrm>
          <a:prstGeom prst="rect">
            <a:avLst/>
          </a:prstGeom>
          <a:noFill/>
        </p:spPr>
        <p:txBody>
          <a:bodyPr wrap="square">
            <a:spAutoFit/>
          </a:bodyPr>
          <a:lstStyle/>
          <a:p>
            <a:r>
              <a:rPr lang="en-US" sz="1400" b="1" i="1" dirty="0"/>
              <a:t>Leupold F, et al. </a:t>
            </a:r>
            <a:r>
              <a:rPr lang="en-US" sz="1400" b="1" i="1" dirty="0" err="1"/>
              <a:t>EClinicalMedicine</a:t>
            </a:r>
            <a:r>
              <a:rPr lang="en-US" sz="1400" b="1" i="1" dirty="0"/>
              <a:t>. 2022 Nov 3;55:101712</a:t>
            </a:r>
            <a:endParaRPr lang="el-GR" sz="1400" b="1" i="1" dirty="0"/>
          </a:p>
        </p:txBody>
      </p:sp>
    </p:spTree>
    <p:extLst>
      <p:ext uri="{BB962C8B-B14F-4D97-AF65-F5344CB8AC3E}">
        <p14:creationId xmlns:p14="http://schemas.microsoft.com/office/powerpoint/2010/main" val="855290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37A0-14B7-4AF8-B0F2-6A8A00D96D7E}"/>
              </a:ext>
            </a:extLst>
          </p:cNvPr>
          <p:cNvSpPr>
            <a:spLocks noGrp="1"/>
          </p:cNvSpPr>
          <p:nvPr>
            <p:ph type="title"/>
          </p:nvPr>
        </p:nvSpPr>
        <p:spPr/>
        <p:txBody>
          <a:bodyPr/>
          <a:lstStyle/>
          <a:p>
            <a:r>
              <a:rPr lang="en-US" b="1" dirty="0"/>
              <a:t>Blood pressure measurement</a:t>
            </a:r>
            <a:endParaRPr lang="el-GR" b="1" dirty="0"/>
          </a:p>
        </p:txBody>
      </p:sp>
      <p:sp>
        <p:nvSpPr>
          <p:cNvPr id="3" name="Content Placeholder 2">
            <a:extLst>
              <a:ext uri="{FF2B5EF4-FFF2-40B4-BE49-F238E27FC236}">
                <a16:creationId xmlns:a16="http://schemas.microsoft.com/office/drawing/2014/main" id="{80C22A17-EFD1-4A70-A79A-E2AC5CC60171}"/>
              </a:ext>
            </a:extLst>
          </p:cNvPr>
          <p:cNvSpPr>
            <a:spLocks noGrp="1"/>
          </p:cNvSpPr>
          <p:nvPr>
            <p:ph idx="1"/>
          </p:nvPr>
        </p:nvSpPr>
        <p:spPr>
          <a:xfrm>
            <a:off x="-428296" y="1742733"/>
            <a:ext cx="10515600" cy="4351338"/>
          </a:xfrm>
        </p:spPr>
        <p:txBody>
          <a:bodyPr/>
          <a:lstStyle/>
          <a:p>
            <a:endParaRPr lang="el-GR"/>
          </a:p>
        </p:txBody>
      </p:sp>
      <p:pic>
        <p:nvPicPr>
          <p:cNvPr id="5" name="Picture 4">
            <a:extLst>
              <a:ext uri="{FF2B5EF4-FFF2-40B4-BE49-F238E27FC236}">
                <a16:creationId xmlns:a16="http://schemas.microsoft.com/office/drawing/2014/main" id="{71BAED4C-1E88-4E9B-8FFA-82FEEC65FD03}"/>
              </a:ext>
            </a:extLst>
          </p:cNvPr>
          <p:cNvPicPr>
            <a:picLocks noChangeAspect="1"/>
          </p:cNvPicPr>
          <p:nvPr/>
        </p:nvPicPr>
        <p:blipFill rotWithShape="1">
          <a:blip r:embed="rId3"/>
          <a:srcRect l="19052" t="9931" r="1724" b="9931"/>
          <a:stretch/>
        </p:blipFill>
        <p:spPr>
          <a:xfrm>
            <a:off x="0" y="1362074"/>
            <a:ext cx="9659007" cy="5495926"/>
          </a:xfrm>
          <a:prstGeom prst="rect">
            <a:avLst/>
          </a:prstGeom>
        </p:spPr>
      </p:pic>
      <p:pic>
        <p:nvPicPr>
          <p:cNvPr id="6" name="Picture 5">
            <a:extLst>
              <a:ext uri="{FF2B5EF4-FFF2-40B4-BE49-F238E27FC236}">
                <a16:creationId xmlns:a16="http://schemas.microsoft.com/office/drawing/2014/main" id="{5498B774-64F1-43E9-AD74-1EC19CEEF586}"/>
              </a:ext>
            </a:extLst>
          </p:cNvPr>
          <p:cNvPicPr>
            <a:picLocks noChangeAspect="1"/>
          </p:cNvPicPr>
          <p:nvPr/>
        </p:nvPicPr>
        <p:blipFill>
          <a:blip r:embed="rId4"/>
          <a:stretch>
            <a:fillRect/>
          </a:stretch>
        </p:blipFill>
        <p:spPr>
          <a:xfrm>
            <a:off x="7944408" y="6069464"/>
            <a:ext cx="1144635" cy="681037"/>
          </a:xfrm>
          <a:prstGeom prst="rect">
            <a:avLst/>
          </a:prstGeom>
        </p:spPr>
      </p:pic>
      <p:sp>
        <p:nvSpPr>
          <p:cNvPr id="7" name="TextBox 6">
            <a:extLst>
              <a:ext uri="{FF2B5EF4-FFF2-40B4-BE49-F238E27FC236}">
                <a16:creationId xmlns:a16="http://schemas.microsoft.com/office/drawing/2014/main" id="{C076E53A-B82D-43A8-91BE-36DA88AA3AFA}"/>
              </a:ext>
            </a:extLst>
          </p:cNvPr>
          <p:cNvSpPr txBox="1"/>
          <p:nvPr/>
        </p:nvSpPr>
        <p:spPr>
          <a:xfrm>
            <a:off x="8712343" y="1593676"/>
            <a:ext cx="3479657" cy="1754326"/>
          </a:xfrm>
          <a:prstGeom prst="rect">
            <a:avLst/>
          </a:prstGeom>
          <a:solidFill>
            <a:schemeClr val="accent2">
              <a:lumMod val="75000"/>
            </a:schemeClr>
          </a:solidFill>
        </p:spPr>
        <p:txBody>
          <a:bodyPr wrap="square">
            <a:spAutoFit/>
          </a:bodyPr>
          <a:lstStyle/>
          <a:p>
            <a:r>
              <a:rPr lang="en-US" dirty="0"/>
              <a:t>“The measurement of BP is likely the clinical procedure of greatest importance that is performed in the sloppiest manner” </a:t>
            </a:r>
          </a:p>
          <a:p>
            <a:endParaRPr lang="en-US" dirty="0"/>
          </a:p>
          <a:p>
            <a:r>
              <a:rPr lang="en-US" dirty="0"/>
              <a:t>Norman Kaplan 1998 </a:t>
            </a:r>
            <a:endParaRPr lang="el-GR" dirty="0"/>
          </a:p>
        </p:txBody>
      </p:sp>
    </p:spTree>
    <p:extLst>
      <p:ext uri="{BB962C8B-B14F-4D97-AF65-F5344CB8AC3E}">
        <p14:creationId xmlns:p14="http://schemas.microsoft.com/office/powerpoint/2010/main" val="6252491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football player running on a field&#10;&#10;Description automatically generated with low confidence">
            <a:extLst>
              <a:ext uri="{FF2B5EF4-FFF2-40B4-BE49-F238E27FC236}">
                <a16:creationId xmlns:a16="http://schemas.microsoft.com/office/drawing/2014/main" id="{D5890BD3-C6A6-453E-8478-B1E226D4DD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2682" y="1468786"/>
            <a:ext cx="2345226" cy="1325563"/>
          </a:xfrm>
        </p:spPr>
      </p:pic>
      <p:sp>
        <p:nvSpPr>
          <p:cNvPr id="2" name="Title 1">
            <a:extLst>
              <a:ext uri="{FF2B5EF4-FFF2-40B4-BE49-F238E27FC236}">
                <a16:creationId xmlns:a16="http://schemas.microsoft.com/office/drawing/2014/main" id="{6B61069F-DD31-462B-A746-4E40DE3CBDA6}"/>
              </a:ext>
            </a:extLst>
          </p:cNvPr>
          <p:cNvSpPr>
            <a:spLocks noGrp="1"/>
          </p:cNvSpPr>
          <p:nvPr>
            <p:ph type="title"/>
          </p:nvPr>
        </p:nvSpPr>
        <p:spPr/>
        <p:txBody>
          <a:bodyPr/>
          <a:lstStyle/>
          <a:p>
            <a:r>
              <a:rPr lang="en-US" b="1" dirty="0"/>
              <a:t>When, Where, How?</a:t>
            </a:r>
            <a:endParaRPr lang="el-GR" b="1" dirty="0"/>
          </a:p>
        </p:txBody>
      </p:sp>
      <p:grpSp>
        <p:nvGrpSpPr>
          <p:cNvPr id="4" name="Group 3">
            <a:extLst>
              <a:ext uri="{FF2B5EF4-FFF2-40B4-BE49-F238E27FC236}">
                <a16:creationId xmlns:a16="http://schemas.microsoft.com/office/drawing/2014/main" id="{33735A6F-C275-42E8-ACDA-929F971965B0}"/>
              </a:ext>
            </a:extLst>
          </p:cNvPr>
          <p:cNvGrpSpPr/>
          <p:nvPr/>
        </p:nvGrpSpPr>
        <p:grpSpPr>
          <a:xfrm>
            <a:off x="5725846" y="801830"/>
            <a:ext cx="6618554" cy="6056170"/>
            <a:chOff x="5725846" y="801830"/>
            <a:chExt cx="6618554" cy="6056170"/>
          </a:xfrm>
        </p:grpSpPr>
        <p:pic>
          <p:nvPicPr>
            <p:cNvPr id="5" name="Picture 4">
              <a:extLst>
                <a:ext uri="{FF2B5EF4-FFF2-40B4-BE49-F238E27FC236}">
                  <a16:creationId xmlns:a16="http://schemas.microsoft.com/office/drawing/2014/main" id="{18E6E3DD-E822-402F-965A-D3B1D3107F54}"/>
                </a:ext>
              </a:extLst>
            </p:cNvPr>
            <p:cNvPicPr>
              <a:picLocks noChangeAspect="1"/>
            </p:cNvPicPr>
            <p:nvPr/>
          </p:nvPicPr>
          <p:blipFill>
            <a:blip r:embed="rId4"/>
            <a:stretch>
              <a:fillRect/>
            </a:stretch>
          </p:blipFill>
          <p:spPr>
            <a:xfrm>
              <a:off x="5725846" y="801830"/>
              <a:ext cx="6466154" cy="5691045"/>
            </a:xfrm>
            <a:prstGeom prst="rect">
              <a:avLst/>
            </a:prstGeom>
          </p:spPr>
        </p:pic>
        <p:sp>
          <p:nvSpPr>
            <p:cNvPr id="7" name="TextBox 6">
              <a:extLst>
                <a:ext uri="{FF2B5EF4-FFF2-40B4-BE49-F238E27FC236}">
                  <a16:creationId xmlns:a16="http://schemas.microsoft.com/office/drawing/2014/main" id="{4570DE47-F876-4B44-82DA-067ABDFEFAE7}"/>
                </a:ext>
              </a:extLst>
            </p:cNvPr>
            <p:cNvSpPr txBox="1"/>
            <p:nvPr/>
          </p:nvSpPr>
          <p:spPr>
            <a:xfrm>
              <a:off x="7762240" y="6541293"/>
              <a:ext cx="4582160" cy="316707"/>
            </a:xfrm>
            <a:prstGeom prst="rect">
              <a:avLst/>
            </a:prstGeom>
            <a:noFill/>
          </p:spPr>
          <p:txBody>
            <a:bodyPr wrap="square">
              <a:spAutoFit/>
            </a:bodyPr>
            <a:lstStyle/>
            <a:p>
              <a:r>
                <a:rPr lang="en-US" sz="1400" b="1" i="1" dirty="0" err="1"/>
                <a:t>Papaioannou</a:t>
              </a:r>
              <a:r>
                <a:rPr lang="en-US" sz="1400" b="1" i="1" dirty="0"/>
                <a:t> TG, et al. </a:t>
              </a:r>
              <a:r>
                <a:rPr lang="en-US" sz="1400" b="1" i="1" dirty="0" err="1"/>
                <a:t>Curr</a:t>
              </a:r>
              <a:r>
                <a:rPr lang="en-US" sz="1400" b="1" i="1" dirty="0"/>
                <a:t> Pharm Des. 2015;21(6):697-9</a:t>
              </a:r>
              <a:endParaRPr lang="el-GR" sz="1400" b="1" i="1" dirty="0"/>
            </a:p>
          </p:txBody>
        </p:sp>
      </p:grpSp>
      <p:pic>
        <p:nvPicPr>
          <p:cNvPr id="9" name="Picture 8">
            <a:extLst>
              <a:ext uri="{FF2B5EF4-FFF2-40B4-BE49-F238E27FC236}">
                <a16:creationId xmlns:a16="http://schemas.microsoft.com/office/drawing/2014/main" id="{A9674E9E-4661-4444-9B3A-1E9771FF5E9F}"/>
              </a:ext>
            </a:extLst>
          </p:cNvPr>
          <p:cNvPicPr>
            <a:picLocks noChangeAspect="1"/>
          </p:cNvPicPr>
          <p:nvPr/>
        </p:nvPicPr>
        <p:blipFill>
          <a:blip r:embed="rId5"/>
          <a:stretch>
            <a:fillRect/>
          </a:stretch>
        </p:blipFill>
        <p:spPr>
          <a:xfrm>
            <a:off x="0" y="2439543"/>
            <a:ext cx="3457903" cy="4101750"/>
          </a:xfrm>
          <a:prstGeom prst="rect">
            <a:avLst/>
          </a:prstGeom>
        </p:spPr>
      </p:pic>
      <p:sp>
        <p:nvSpPr>
          <p:cNvPr id="12" name="TextBox 11">
            <a:extLst>
              <a:ext uri="{FF2B5EF4-FFF2-40B4-BE49-F238E27FC236}">
                <a16:creationId xmlns:a16="http://schemas.microsoft.com/office/drawing/2014/main" id="{51577277-36AD-4B1B-930B-AB97030AFAB3}"/>
              </a:ext>
            </a:extLst>
          </p:cNvPr>
          <p:cNvSpPr txBox="1"/>
          <p:nvPr/>
        </p:nvSpPr>
        <p:spPr>
          <a:xfrm>
            <a:off x="0" y="6541293"/>
            <a:ext cx="6185338" cy="307777"/>
          </a:xfrm>
          <a:prstGeom prst="rect">
            <a:avLst/>
          </a:prstGeom>
          <a:noFill/>
        </p:spPr>
        <p:txBody>
          <a:bodyPr wrap="square">
            <a:spAutoFit/>
          </a:bodyPr>
          <a:lstStyle/>
          <a:p>
            <a:r>
              <a:rPr lang="en-US" sz="1400" b="1" i="1" dirty="0"/>
              <a:t>Stergiou GS, et al. J </a:t>
            </a:r>
            <a:r>
              <a:rPr lang="en-US" sz="1400" b="1" i="1" dirty="0" err="1"/>
              <a:t>Hypertens</a:t>
            </a:r>
            <a:r>
              <a:rPr lang="en-US" sz="1400" b="1" i="1" dirty="0"/>
              <a:t>. 2021 Mar 11</a:t>
            </a:r>
            <a:endParaRPr lang="el-GR" sz="1400" b="1" i="1" dirty="0"/>
          </a:p>
        </p:txBody>
      </p:sp>
      <p:pic>
        <p:nvPicPr>
          <p:cNvPr id="1026" name="Picture 2" descr="Snapshot Images, Stock Photos &amp; Vectors | Shutterstock">
            <a:extLst>
              <a:ext uri="{FF2B5EF4-FFF2-40B4-BE49-F238E27FC236}">
                <a16:creationId xmlns:a16="http://schemas.microsoft.com/office/drawing/2014/main" id="{7861F11E-9756-4420-BD73-E65D68926A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221"/>
          <a:stretch/>
        </p:blipFill>
        <p:spPr bwMode="auto">
          <a:xfrm>
            <a:off x="9801225" y="0"/>
            <a:ext cx="2390775" cy="1547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239FE3-6F82-2DAE-E09E-FB65C0C6D144}"/>
              </a:ext>
            </a:extLst>
          </p:cNvPr>
          <p:cNvSpPr txBox="1"/>
          <p:nvPr/>
        </p:nvSpPr>
        <p:spPr>
          <a:xfrm>
            <a:off x="3660033" y="3238827"/>
            <a:ext cx="1950038" cy="1754326"/>
          </a:xfrm>
          <a:prstGeom prst="rect">
            <a:avLst/>
          </a:prstGeom>
          <a:solidFill>
            <a:schemeClr val="accent4">
              <a:lumMod val="75000"/>
            </a:schemeClr>
          </a:solidFill>
        </p:spPr>
        <p:txBody>
          <a:bodyPr wrap="square">
            <a:spAutoFit/>
          </a:bodyPr>
          <a:lstStyle/>
          <a:p>
            <a:r>
              <a:rPr lang="en-US" dirty="0"/>
              <a:t>“</a:t>
            </a:r>
            <a:r>
              <a:rPr lang="el-GR" dirty="0"/>
              <a:t>Τ</a:t>
            </a:r>
            <a:r>
              <a:rPr lang="en-US" dirty="0"/>
              <a:t>he dynamic behavior of BP has been largely ignored, and focus put on snapshot</a:t>
            </a:r>
          </a:p>
          <a:p>
            <a:r>
              <a:rPr lang="en-US" dirty="0"/>
              <a:t>BP measurement”</a:t>
            </a:r>
            <a:endParaRPr lang="el-GR" dirty="0"/>
          </a:p>
        </p:txBody>
      </p:sp>
    </p:spTree>
    <p:extLst>
      <p:ext uri="{BB962C8B-B14F-4D97-AF65-F5344CB8AC3E}">
        <p14:creationId xmlns:p14="http://schemas.microsoft.com/office/powerpoint/2010/main" val="25124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A1C3-15F8-4640-A7E5-CAEF3E20E156}"/>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AA057E1D-EA34-46E3-9A08-5717417AE845}"/>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DA4F6CE6-A54E-4244-80E0-6A28378DB0DB}"/>
              </a:ext>
            </a:extLst>
          </p:cNvPr>
          <p:cNvPicPr>
            <a:picLocks noChangeAspect="1"/>
          </p:cNvPicPr>
          <p:nvPr/>
        </p:nvPicPr>
        <p:blipFill>
          <a:blip r:embed="rId2"/>
          <a:stretch>
            <a:fillRect/>
          </a:stretch>
        </p:blipFill>
        <p:spPr>
          <a:xfrm>
            <a:off x="0" y="0"/>
            <a:ext cx="9927355" cy="1825624"/>
          </a:xfrm>
          <a:prstGeom prst="rect">
            <a:avLst/>
          </a:prstGeom>
        </p:spPr>
      </p:pic>
      <p:pic>
        <p:nvPicPr>
          <p:cNvPr id="7" name="Picture 6">
            <a:extLst>
              <a:ext uri="{FF2B5EF4-FFF2-40B4-BE49-F238E27FC236}">
                <a16:creationId xmlns:a16="http://schemas.microsoft.com/office/drawing/2014/main" id="{94C01B72-89E1-4E5B-83CA-F7ACD76CA437}"/>
              </a:ext>
            </a:extLst>
          </p:cNvPr>
          <p:cNvPicPr>
            <a:picLocks noChangeAspect="1"/>
          </p:cNvPicPr>
          <p:nvPr/>
        </p:nvPicPr>
        <p:blipFill>
          <a:blip r:embed="rId3"/>
          <a:stretch>
            <a:fillRect/>
          </a:stretch>
        </p:blipFill>
        <p:spPr>
          <a:xfrm>
            <a:off x="2619196" y="2190749"/>
            <a:ext cx="6953607" cy="3791145"/>
          </a:xfrm>
          <a:prstGeom prst="rect">
            <a:avLst/>
          </a:prstGeom>
        </p:spPr>
      </p:pic>
      <p:sp>
        <p:nvSpPr>
          <p:cNvPr id="8" name="TextBox 7">
            <a:extLst>
              <a:ext uri="{FF2B5EF4-FFF2-40B4-BE49-F238E27FC236}">
                <a16:creationId xmlns:a16="http://schemas.microsoft.com/office/drawing/2014/main" id="{05ECD328-DBD8-4C6A-AB29-A4AA0F374D95}"/>
              </a:ext>
            </a:extLst>
          </p:cNvPr>
          <p:cNvSpPr txBox="1"/>
          <p:nvPr/>
        </p:nvSpPr>
        <p:spPr>
          <a:xfrm>
            <a:off x="9348537" y="6537909"/>
            <a:ext cx="2843464" cy="307777"/>
          </a:xfrm>
          <a:prstGeom prst="rect">
            <a:avLst/>
          </a:prstGeom>
          <a:noFill/>
        </p:spPr>
        <p:txBody>
          <a:bodyPr wrap="square">
            <a:spAutoFit/>
          </a:bodyPr>
          <a:lstStyle/>
          <a:p>
            <a:r>
              <a:rPr lang="pt-BR" sz="1400" b="1" i="1" dirty="0"/>
              <a:t>J Hum Hypertens. 2022 Mar 23:1–7</a:t>
            </a:r>
            <a:endParaRPr lang="el-GR" sz="1400" b="1" i="1" dirty="0"/>
          </a:p>
        </p:txBody>
      </p:sp>
    </p:spTree>
    <p:extLst>
      <p:ext uri="{BB962C8B-B14F-4D97-AF65-F5344CB8AC3E}">
        <p14:creationId xmlns:p14="http://schemas.microsoft.com/office/powerpoint/2010/main" val="3197813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617F-FCBE-43AE-B408-DCE338E5E050}"/>
              </a:ext>
            </a:extLst>
          </p:cNvPr>
          <p:cNvSpPr>
            <a:spLocks noGrp="1"/>
          </p:cNvSpPr>
          <p:nvPr>
            <p:ph type="title"/>
          </p:nvPr>
        </p:nvSpPr>
        <p:spPr/>
        <p:txBody>
          <a:bodyPr>
            <a:normAutofit fontScale="90000"/>
          </a:bodyPr>
          <a:lstStyle/>
          <a:p>
            <a:r>
              <a:rPr lang="en-US" b="1" dirty="0"/>
              <a:t>Uses and utilities that wearable BP monitors have</a:t>
            </a:r>
            <a:br>
              <a:rPr lang="en-US" b="1" dirty="0"/>
            </a:br>
            <a:r>
              <a:rPr lang="en-US" b="1" dirty="0"/>
              <a:t>the potential to support</a:t>
            </a:r>
            <a:endParaRPr lang="el-GR" b="1" dirty="0"/>
          </a:p>
        </p:txBody>
      </p:sp>
      <p:sp>
        <p:nvSpPr>
          <p:cNvPr id="3" name="Content Placeholder 2">
            <a:extLst>
              <a:ext uri="{FF2B5EF4-FFF2-40B4-BE49-F238E27FC236}">
                <a16:creationId xmlns:a16="http://schemas.microsoft.com/office/drawing/2014/main" id="{86B64F11-45EA-426E-A6F5-5B6C984C071E}"/>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713702FB-F5FC-4DDC-8380-6E34975AE09B}"/>
              </a:ext>
            </a:extLst>
          </p:cNvPr>
          <p:cNvPicPr>
            <a:picLocks noChangeAspect="1"/>
          </p:cNvPicPr>
          <p:nvPr/>
        </p:nvPicPr>
        <p:blipFill>
          <a:blip r:embed="rId2"/>
          <a:stretch>
            <a:fillRect/>
          </a:stretch>
        </p:blipFill>
        <p:spPr>
          <a:xfrm>
            <a:off x="922856" y="1800153"/>
            <a:ext cx="10346288" cy="4402281"/>
          </a:xfrm>
          <a:prstGeom prst="rect">
            <a:avLst/>
          </a:prstGeom>
        </p:spPr>
      </p:pic>
      <p:sp>
        <p:nvSpPr>
          <p:cNvPr id="7" name="TextBox 6">
            <a:extLst>
              <a:ext uri="{FF2B5EF4-FFF2-40B4-BE49-F238E27FC236}">
                <a16:creationId xmlns:a16="http://schemas.microsoft.com/office/drawing/2014/main" id="{D6BC4852-EECD-45FA-B47C-FB924E90DB2E}"/>
              </a:ext>
            </a:extLst>
          </p:cNvPr>
          <p:cNvSpPr txBox="1"/>
          <p:nvPr/>
        </p:nvSpPr>
        <p:spPr>
          <a:xfrm>
            <a:off x="8633670" y="6537697"/>
            <a:ext cx="3583382" cy="307777"/>
          </a:xfrm>
          <a:prstGeom prst="rect">
            <a:avLst/>
          </a:prstGeom>
          <a:noFill/>
        </p:spPr>
        <p:txBody>
          <a:bodyPr wrap="square">
            <a:spAutoFit/>
          </a:bodyPr>
          <a:lstStyle/>
          <a:p>
            <a:r>
              <a:rPr lang="en-US" sz="1400" b="1" i="1" dirty="0"/>
              <a:t>Sola J, et al. Sci Rep. 2021 Oct 19;11(1):20644</a:t>
            </a:r>
          </a:p>
        </p:txBody>
      </p:sp>
    </p:spTree>
    <p:extLst>
      <p:ext uri="{BB962C8B-B14F-4D97-AF65-F5344CB8AC3E}">
        <p14:creationId xmlns:p14="http://schemas.microsoft.com/office/powerpoint/2010/main" val="3005473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8DA-072A-4051-9CFE-861A4C27BAAE}"/>
              </a:ext>
            </a:extLst>
          </p:cNvPr>
          <p:cNvSpPr>
            <a:spLocks noGrp="1"/>
          </p:cNvSpPr>
          <p:nvPr>
            <p:ph type="title"/>
          </p:nvPr>
        </p:nvSpPr>
        <p:spPr/>
        <p:txBody>
          <a:bodyPr/>
          <a:lstStyle/>
          <a:p>
            <a:r>
              <a:rPr lang="en-US" b="1" dirty="0"/>
              <a:t>Wearable devices for HTN management</a:t>
            </a:r>
            <a:endParaRPr lang="el-GR" b="1" dirty="0"/>
          </a:p>
        </p:txBody>
      </p:sp>
      <p:sp>
        <p:nvSpPr>
          <p:cNvPr id="3" name="Content Placeholder 2">
            <a:extLst>
              <a:ext uri="{FF2B5EF4-FFF2-40B4-BE49-F238E27FC236}">
                <a16:creationId xmlns:a16="http://schemas.microsoft.com/office/drawing/2014/main" id="{384805A3-F482-4E9B-93D4-99B5511BE24F}"/>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80945AE4-050E-421D-B0BE-361694181F53}"/>
              </a:ext>
            </a:extLst>
          </p:cNvPr>
          <p:cNvPicPr>
            <a:picLocks noChangeAspect="1"/>
          </p:cNvPicPr>
          <p:nvPr/>
        </p:nvPicPr>
        <p:blipFill>
          <a:blip r:embed="rId2"/>
          <a:stretch>
            <a:fillRect/>
          </a:stretch>
        </p:blipFill>
        <p:spPr>
          <a:xfrm>
            <a:off x="1331708" y="1567015"/>
            <a:ext cx="9528584" cy="4925860"/>
          </a:xfrm>
          <a:prstGeom prst="rect">
            <a:avLst/>
          </a:prstGeom>
        </p:spPr>
      </p:pic>
      <p:sp>
        <p:nvSpPr>
          <p:cNvPr id="6" name="TextBox 5">
            <a:extLst>
              <a:ext uri="{FF2B5EF4-FFF2-40B4-BE49-F238E27FC236}">
                <a16:creationId xmlns:a16="http://schemas.microsoft.com/office/drawing/2014/main" id="{BA715F5A-089C-4D4F-9CB4-F3E057369DB2}"/>
              </a:ext>
            </a:extLst>
          </p:cNvPr>
          <p:cNvSpPr txBox="1"/>
          <p:nvPr/>
        </p:nvSpPr>
        <p:spPr>
          <a:xfrm>
            <a:off x="8491537" y="6544909"/>
            <a:ext cx="3700463" cy="307777"/>
          </a:xfrm>
          <a:prstGeom prst="rect">
            <a:avLst/>
          </a:prstGeom>
          <a:noFill/>
        </p:spPr>
        <p:txBody>
          <a:bodyPr wrap="square">
            <a:spAutoFit/>
          </a:bodyPr>
          <a:lstStyle/>
          <a:p>
            <a:r>
              <a:rPr lang="en-US" sz="1400" b="1" i="1" dirty="0" err="1"/>
              <a:t>Kario</a:t>
            </a:r>
            <a:r>
              <a:rPr lang="en-US" sz="1400" b="1" i="1" dirty="0"/>
              <a:t> K. Hypertension. 2020 Sep;76(3):640-650</a:t>
            </a:r>
          </a:p>
        </p:txBody>
      </p:sp>
      <p:sp>
        <p:nvSpPr>
          <p:cNvPr id="4" name="Rectangle 3">
            <a:extLst>
              <a:ext uri="{FF2B5EF4-FFF2-40B4-BE49-F238E27FC236}">
                <a16:creationId xmlns:a16="http://schemas.microsoft.com/office/drawing/2014/main" id="{8B44CCE6-ED9C-458A-ABF7-1AEAB7C4D43A}"/>
              </a:ext>
            </a:extLst>
          </p:cNvPr>
          <p:cNvSpPr/>
          <p:nvPr/>
        </p:nvSpPr>
        <p:spPr>
          <a:xfrm>
            <a:off x="4640239" y="6176963"/>
            <a:ext cx="2634018" cy="3159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2300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BD08-0F87-4F74-A6B4-654E0FAEFEFC}"/>
              </a:ext>
            </a:extLst>
          </p:cNvPr>
          <p:cNvSpPr>
            <a:spLocks noGrp="1"/>
          </p:cNvSpPr>
          <p:nvPr>
            <p:ph type="title"/>
          </p:nvPr>
        </p:nvSpPr>
        <p:spPr/>
        <p:txBody>
          <a:bodyPr/>
          <a:lstStyle/>
          <a:p>
            <a:r>
              <a:rPr lang="en-US" b="1" dirty="0"/>
              <a:t>Wearable devices</a:t>
            </a:r>
            <a:endParaRPr lang="el-GR" b="1" dirty="0"/>
          </a:p>
        </p:txBody>
      </p:sp>
      <p:sp>
        <p:nvSpPr>
          <p:cNvPr id="3" name="Content Placeholder 2">
            <a:extLst>
              <a:ext uri="{FF2B5EF4-FFF2-40B4-BE49-F238E27FC236}">
                <a16:creationId xmlns:a16="http://schemas.microsoft.com/office/drawing/2014/main" id="{E6B2098C-73D2-4BC7-A7D7-0054470E9E2A}"/>
              </a:ext>
            </a:extLst>
          </p:cNvPr>
          <p:cNvSpPr>
            <a:spLocks noGrp="1"/>
          </p:cNvSpPr>
          <p:nvPr>
            <p:ph idx="1"/>
          </p:nvPr>
        </p:nvSpPr>
        <p:spPr>
          <a:xfrm>
            <a:off x="838200" y="2410691"/>
            <a:ext cx="10515600" cy="3766272"/>
          </a:xfrm>
        </p:spPr>
        <p:txBody>
          <a:bodyPr>
            <a:normAutofit/>
          </a:bodyPr>
          <a:lstStyle/>
          <a:p>
            <a:r>
              <a:rPr lang="en-US" dirty="0"/>
              <a:t>Wrist-cuff devices</a:t>
            </a:r>
          </a:p>
          <a:p>
            <a:r>
              <a:rPr lang="en-US" dirty="0"/>
              <a:t>Cuffless (wrist band)</a:t>
            </a:r>
          </a:p>
          <a:p>
            <a:endParaRPr lang="en-US" dirty="0"/>
          </a:p>
          <a:p>
            <a:pPr marL="0" indent="0">
              <a:buNone/>
            </a:pPr>
            <a:endParaRPr lang="en-US" dirty="0"/>
          </a:p>
          <a:p>
            <a:r>
              <a:rPr lang="en-US" dirty="0"/>
              <a:t>Oscillometry (wrist cuff)</a:t>
            </a:r>
          </a:p>
          <a:p>
            <a:r>
              <a:rPr lang="en-US" dirty="0"/>
              <a:t>Applanation tonometry, photoplethysmography, pulse transit time, other</a:t>
            </a:r>
          </a:p>
          <a:p>
            <a:endParaRPr lang="el-GR" dirty="0"/>
          </a:p>
        </p:txBody>
      </p:sp>
      <p:sp>
        <p:nvSpPr>
          <p:cNvPr id="4" name="Rectangle: Rounded Corners 3">
            <a:extLst>
              <a:ext uri="{FF2B5EF4-FFF2-40B4-BE49-F238E27FC236}">
                <a16:creationId xmlns:a16="http://schemas.microsoft.com/office/drawing/2014/main" id="{6CFD432C-0D76-45E1-A6C0-217C337FCA54}"/>
              </a:ext>
            </a:extLst>
          </p:cNvPr>
          <p:cNvSpPr/>
          <p:nvPr/>
        </p:nvSpPr>
        <p:spPr>
          <a:xfrm>
            <a:off x="838200" y="1844603"/>
            <a:ext cx="3240360" cy="504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Types</a:t>
            </a:r>
            <a:endParaRPr lang="el-GR" sz="2800" dirty="0">
              <a:latin typeface="Comic Sans MS" panose="030F0702030302020204" pitchFamily="66" charset="0"/>
            </a:endParaRPr>
          </a:p>
        </p:txBody>
      </p:sp>
      <p:sp>
        <p:nvSpPr>
          <p:cNvPr id="5" name="Rectangle: Rounded Corners 4">
            <a:extLst>
              <a:ext uri="{FF2B5EF4-FFF2-40B4-BE49-F238E27FC236}">
                <a16:creationId xmlns:a16="http://schemas.microsoft.com/office/drawing/2014/main" id="{F4545067-2BC1-413C-8ABE-BEBA56D1B151}"/>
              </a:ext>
            </a:extLst>
          </p:cNvPr>
          <p:cNvSpPr/>
          <p:nvPr/>
        </p:nvSpPr>
        <p:spPr>
          <a:xfrm>
            <a:off x="838200" y="3863670"/>
            <a:ext cx="3240360" cy="504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Methodology</a:t>
            </a:r>
            <a:endParaRPr lang="el-GR" sz="2800" dirty="0">
              <a:latin typeface="Comic Sans MS" panose="030F0702030302020204" pitchFamily="66" charset="0"/>
            </a:endParaRPr>
          </a:p>
        </p:txBody>
      </p:sp>
      <p:pic>
        <p:nvPicPr>
          <p:cNvPr id="6" name="Picture 2" descr="image">
            <a:extLst>
              <a:ext uri="{FF2B5EF4-FFF2-40B4-BE49-F238E27FC236}">
                <a16:creationId xmlns:a16="http://schemas.microsoft.com/office/drawing/2014/main" id="{4DED7188-C728-42D1-B2B2-B1CE0D661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716" y="1752720"/>
            <a:ext cx="768987" cy="1047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ktiia&amp;#39;s wrist-mounted blood pressure monitor gains CE mark | Cardiac  Rhythm News">
            <a:extLst>
              <a:ext uri="{FF2B5EF4-FFF2-40B4-BE49-F238E27FC236}">
                <a16:creationId xmlns:a16="http://schemas.microsoft.com/office/drawing/2014/main" id="{67DAC572-5F8A-4580-B811-6F04CA4E3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862418"/>
            <a:ext cx="1533393" cy="1226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ew M6 Smart Watch Bracelet Fitness Band Wristband Blood Pressure Heart  Rate Calories Monitoring Sports Smartwatch For Xiaomi|Smart Wristbands| -  AliExpress">
            <a:extLst>
              <a:ext uri="{FF2B5EF4-FFF2-40B4-BE49-F238E27FC236}">
                <a16:creationId xmlns:a16="http://schemas.microsoft.com/office/drawing/2014/main" id="{EE9C4194-4776-42D0-AE97-808A9E5FA6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801" b="25850"/>
          <a:stretch/>
        </p:blipFill>
        <p:spPr bwMode="auto">
          <a:xfrm>
            <a:off x="7835412" y="3046354"/>
            <a:ext cx="1656184" cy="8173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66E831-59D2-48D8-B10F-AFBA3CE931CF}"/>
              </a:ext>
            </a:extLst>
          </p:cNvPr>
          <p:cNvPicPr>
            <a:picLocks noChangeAspect="1"/>
          </p:cNvPicPr>
          <p:nvPr/>
        </p:nvPicPr>
        <p:blipFill rotWithShape="1">
          <a:blip r:embed="rId5"/>
          <a:srcRect l="27036" r="34016"/>
          <a:stretch/>
        </p:blipFill>
        <p:spPr>
          <a:xfrm>
            <a:off x="6666560" y="1752720"/>
            <a:ext cx="899956" cy="1047666"/>
          </a:xfrm>
          <a:prstGeom prst="rect">
            <a:avLst/>
          </a:prstGeom>
        </p:spPr>
      </p:pic>
    </p:spTree>
    <p:extLst>
      <p:ext uri="{BB962C8B-B14F-4D97-AF65-F5344CB8AC3E}">
        <p14:creationId xmlns:p14="http://schemas.microsoft.com/office/powerpoint/2010/main" val="286514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E527A-1C58-436E-8CE0-223F515BD1B8}"/>
              </a:ext>
            </a:extLst>
          </p:cNvPr>
          <p:cNvPicPr>
            <a:picLocks noChangeAspect="1"/>
          </p:cNvPicPr>
          <p:nvPr/>
        </p:nvPicPr>
        <p:blipFill>
          <a:blip r:embed="rId2"/>
          <a:stretch>
            <a:fillRect/>
          </a:stretch>
        </p:blipFill>
        <p:spPr>
          <a:xfrm>
            <a:off x="-1" y="0"/>
            <a:ext cx="6660573" cy="2065966"/>
          </a:xfrm>
          <a:prstGeom prst="rect">
            <a:avLst/>
          </a:prstGeom>
        </p:spPr>
      </p:pic>
      <p:pic>
        <p:nvPicPr>
          <p:cNvPr id="2050" name="Picture 2" descr="image">
            <a:extLst>
              <a:ext uri="{FF2B5EF4-FFF2-40B4-BE49-F238E27FC236}">
                <a16:creationId xmlns:a16="http://schemas.microsoft.com/office/drawing/2014/main" id="{A8A60C16-C46F-4A92-B235-B35FE51DB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1757" y="2635016"/>
            <a:ext cx="2073742" cy="28252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2DD8729-4298-417D-A748-026D4EFDDE4C}"/>
              </a:ext>
            </a:extLst>
          </p:cNvPr>
          <p:cNvPicPr>
            <a:picLocks noChangeAspect="1"/>
          </p:cNvPicPr>
          <p:nvPr/>
        </p:nvPicPr>
        <p:blipFill>
          <a:blip r:embed="rId4"/>
          <a:stretch>
            <a:fillRect/>
          </a:stretch>
        </p:blipFill>
        <p:spPr>
          <a:xfrm>
            <a:off x="5995926" y="1287394"/>
            <a:ext cx="5287617" cy="1347622"/>
          </a:xfrm>
          <a:prstGeom prst="rect">
            <a:avLst/>
          </a:prstGeom>
        </p:spPr>
      </p:pic>
      <p:sp>
        <p:nvSpPr>
          <p:cNvPr id="9" name="Rectangle: Rounded Corners 8">
            <a:extLst>
              <a:ext uri="{FF2B5EF4-FFF2-40B4-BE49-F238E27FC236}">
                <a16:creationId xmlns:a16="http://schemas.microsoft.com/office/drawing/2014/main" id="{3450D9E0-004D-4D03-9CF5-F6EB035B015E}"/>
              </a:ext>
            </a:extLst>
          </p:cNvPr>
          <p:cNvSpPr/>
          <p:nvPr/>
        </p:nvSpPr>
        <p:spPr bwMode="auto">
          <a:xfrm>
            <a:off x="6788014" y="1432939"/>
            <a:ext cx="3240360" cy="288032"/>
          </a:xfrm>
          <a:prstGeom prst="roundRect">
            <a:avLst>
              <a:gd name="adj" fmla="val 37631"/>
            </a:avLst>
          </a:prstGeom>
          <a:solidFill>
            <a:srgbClr val="FF0000">
              <a:alpha val="21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2800">
              <a:solidFill>
                <a:srgbClr val="000000"/>
              </a:solidFill>
              <a:latin typeface="Comic Sans MS" panose="030F0702030302020204" pitchFamily="66" charset="0"/>
            </a:endParaRPr>
          </a:p>
        </p:txBody>
      </p:sp>
      <p:sp>
        <p:nvSpPr>
          <p:cNvPr id="10" name="Rectangle: Rounded Corners 9">
            <a:extLst>
              <a:ext uri="{FF2B5EF4-FFF2-40B4-BE49-F238E27FC236}">
                <a16:creationId xmlns:a16="http://schemas.microsoft.com/office/drawing/2014/main" id="{631C6EA1-A826-4710-978F-76655AF202CD}"/>
              </a:ext>
            </a:extLst>
          </p:cNvPr>
          <p:cNvSpPr/>
          <p:nvPr/>
        </p:nvSpPr>
        <p:spPr bwMode="auto">
          <a:xfrm>
            <a:off x="6234945" y="1891186"/>
            <a:ext cx="4194080" cy="288032"/>
          </a:xfrm>
          <a:prstGeom prst="roundRect">
            <a:avLst>
              <a:gd name="adj" fmla="val 37631"/>
            </a:avLst>
          </a:prstGeom>
          <a:solidFill>
            <a:srgbClr val="FF0000">
              <a:alpha val="21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2800">
              <a:solidFill>
                <a:srgbClr val="000000"/>
              </a:solidFill>
              <a:latin typeface="Comic Sans MS" panose="030F0702030302020204" pitchFamily="66" charset="0"/>
            </a:endParaRPr>
          </a:p>
        </p:txBody>
      </p:sp>
      <p:pic>
        <p:nvPicPr>
          <p:cNvPr id="13" name="Picture 12">
            <a:extLst>
              <a:ext uri="{FF2B5EF4-FFF2-40B4-BE49-F238E27FC236}">
                <a16:creationId xmlns:a16="http://schemas.microsoft.com/office/drawing/2014/main" id="{7B24D662-A25D-47D7-962A-A32BAAE8162C}"/>
              </a:ext>
            </a:extLst>
          </p:cNvPr>
          <p:cNvPicPr>
            <a:picLocks noChangeAspect="1"/>
          </p:cNvPicPr>
          <p:nvPr/>
        </p:nvPicPr>
        <p:blipFill>
          <a:blip r:embed="rId5"/>
          <a:stretch>
            <a:fillRect/>
          </a:stretch>
        </p:blipFill>
        <p:spPr>
          <a:xfrm>
            <a:off x="3938825" y="5852089"/>
            <a:ext cx="7429500" cy="714375"/>
          </a:xfrm>
          <a:prstGeom prst="rect">
            <a:avLst/>
          </a:prstGeom>
        </p:spPr>
      </p:pic>
      <p:sp>
        <p:nvSpPr>
          <p:cNvPr id="12" name="TextBox 11">
            <a:extLst>
              <a:ext uri="{FF2B5EF4-FFF2-40B4-BE49-F238E27FC236}">
                <a16:creationId xmlns:a16="http://schemas.microsoft.com/office/drawing/2014/main" id="{0F2DD503-CD9B-4731-A045-73BC91D9DC07}"/>
              </a:ext>
            </a:extLst>
          </p:cNvPr>
          <p:cNvSpPr txBox="1"/>
          <p:nvPr/>
        </p:nvSpPr>
        <p:spPr>
          <a:xfrm>
            <a:off x="1857975" y="2075589"/>
            <a:ext cx="4161701" cy="307777"/>
          </a:xfrm>
          <a:prstGeom prst="rect">
            <a:avLst/>
          </a:prstGeom>
          <a:noFill/>
        </p:spPr>
        <p:txBody>
          <a:bodyPr wrap="square">
            <a:spAutoFit/>
          </a:bodyPr>
          <a:lstStyle/>
          <a:p>
            <a:r>
              <a:rPr lang="en-US" sz="1400" b="1" i="1" dirty="0">
                <a:latin typeface="Calibri" panose="020F0502020204030204" pitchFamily="34" charset="0"/>
                <a:cs typeface="Calibri" panose="020F0502020204030204" pitchFamily="34" charset="0"/>
              </a:rPr>
              <a:t>J Clin </a:t>
            </a:r>
            <a:r>
              <a:rPr lang="en-US" sz="1400" b="1" i="1" dirty="0" err="1">
                <a:latin typeface="Calibri" panose="020F0502020204030204" pitchFamily="34" charset="0"/>
                <a:cs typeface="Calibri" panose="020F0502020204030204" pitchFamily="34" charset="0"/>
              </a:rPr>
              <a:t>Hypertens</a:t>
            </a:r>
            <a:r>
              <a:rPr lang="en-US" sz="1400" b="1" i="1" dirty="0">
                <a:latin typeface="Calibri" panose="020F0502020204030204" pitchFamily="34" charset="0"/>
                <a:cs typeface="Calibri" panose="020F0502020204030204" pitchFamily="34" charset="0"/>
              </a:rPr>
              <a:t> (Greenwich). 2019 Apr;21(4):463-469</a:t>
            </a:r>
          </a:p>
        </p:txBody>
      </p:sp>
      <p:sp>
        <p:nvSpPr>
          <p:cNvPr id="14" name="TextBox 13">
            <a:extLst>
              <a:ext uri="{FF2B5EF4-FFF2-40B4-BE49-F238E27FC236}">
                <a16:creationId xmlns:a16="http://schemas.microsoft.com/office/drawing/2014/main" id="{2079242F-5C0D-4F84-AC39-DB9C9B38C63B}"/>
              </a:ext>
            </a:extLst>
          </p:cNvPr>
          <p:cNvSpPr txBox="1"/>
          <p:nvPr/>
        </p:nvSpPr>
        <p:spPr>
          <a:xfrm>
            <a:off x="5254088" y="4460987"/>
            <a:ext cx="4161701" cy="307777"/>
          </a:xfrm>
          <a:prstGeom prst="rect">
            <a:avLst/>
          </a:prstGeom>
          <a:noFill/>
        </p:spPr>
        <p:txBody>
          <a:bodyPr wrap="square">
            <a:spAutoFit/>
          </a:bodyPr>
          <a:lstStyle/>
          <a:p>
            <a:r>
              <a:rPr lang="en-US" sz="1400" b="1" i="1" dirty="0"/>
              <a:t>J Clin </a:t>
            </a:r>
            <a:r>
              <a:rPr lang="en-US" sz="1400" b="1" i="1" dirty="0" err="1"/>
              <a:t>Hypertens</a:t>
            </a:r>
            <a:r>
              <a:rPr lang="en-US" sz="1400" b="1" i="1" dirty="0"/>
              <a:t> (Greenwich). 2019 Jun;21(6):853-858</a:t>
            </a:r>
            <a:endParaRPr lang="el-GR" sz="1400" b="1" i="1" dirty="0"/>
          </a:p>
        </p:txBody>
      </p:sp>
      <p:pic>
        <p:nvPicPr>
          <p:cNvPr id="15" name="Picture 14">
            <a:extLst>
              <a:ext uri="{FF2B5EF4-FFF2-40B4-BE49-F238E27FC236}">
                <a16:creationId xmlns:a16="http://schemas.microsoft.com/office/drawing/2014/main" id="{23F9761E-A8CF-4761-A6F7-AC97585723BF}"/>
              </a:ext>
            </a:extLst>
          </p:cNvPr>
          <p:cNvPicPr>
            <a:picLocks noChangeAspect="1"/>
          </p:cNvPicPr>
          <p:nvPr/>
        </p:nvPicPr>
        <p:blipFill>
          <a:blip r:embed="rId6"/>
          <a:stretch>
            <a:fillRect/>
          </a:stretch>
        </p:blipFill>
        <p:spPr>
          <a:xfrm>
            <a:off x="0" y="4556094"/>
            <a:ext cx="3762800" cy="2301905"/>
          </a:xfrm>
          <a:prstGeom prst="rect">
            <a:avLst/>
          </a:prstGeom>
        </p:spPr>
      </p:pic>
      <p:pic>
        <p:nvPicPr>
          <p:cNvPr id="16" name="Picture 15">
            <a:extLst>
              <a:ext uri="{FF2B5EF4-FFF2-40B4-BE49-F238E27FC236}">
                <a16:creationId xmlns:a16="http://schemas.microsoft.com/office/drawing/2014/main" id="{F6ACF181-AACB-4953-865F-F2BBA638B4BE}"/>
              </a:ext>
            </a:extLst>
          </p:cNvPr>
          <p:cNvPicPr>
            <a:picLocks noChangeAspect="1"/>
          </p:cNvPicPr>
          <p:nvPr/>
        </p:nvPicPr>
        <p:blipFill>
          <a:blip r:embed="rId7"/>
          <a:stretch>
            <a:fillRect/>
          </a:stretch>
        </p:blipFill>
        <p:spPr>
          <a:xfrm>
            <a:off x="2080304" y="3105034"/>
            <a:ext cx="7181016" cy="1355953"/>
          </a:xfrm>
          <a:prstGeom prst="rect">
            <a:avLst/>
          </a:prstGeom>
        </p:spPr>
      </p:pic>
      <p:pic>
        <p:nvPicPr>
          <p:cNvPr id="4" name="Picture 3">
            <a:extLst>
              <a:ext uri="{FF2B5EF4-FFF2-40B4-BE49-F238E27FC236}">
                <a16:creationId xmlns:a16="http://schemas.microsoft.com/office/drawing/2014/main" id="{9DE034B3-9FE2-4EF9-854F-147D21372C4F}"/>
              </a:ext>
            </a:extLst>
          </p:cNvPr>
          <p:cNvPicPr>
            <a:picLocks noChangeAspect="1"/>
          </p:cNvPicPr>
          <p:nvPr/>
        </p:nvPicPr>
        <p:blipFill>
          <a:blip r:embed="rId8"/>
          <a:stretch>
            <a:fillRect/>
          </a:stretch>
        </p:blipFill>
        <p:spPr>
          <a:xfrm>
            <a:off x="3938825" y="5077491"/>
            <a:ext cx="1584789" cy="824457"/>
          </a:xfrm>
          <a:prstGeom prst="rect">
            <a:avLst/>
          </a:prstGeom>
        </p:spPr>
      </p:pic>
    </p:spTree>
    <p:extLst>
      <p:ext uri="{BB962C8B-B14F-4D97-AF65-F5344CB8AC3E}">
        <p14:creationId xmlns:p14="http://schemas.microsoft.com/office/powerpoint/2010/main" val="203040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760C-8F13-40D8-AEDE-EDD154C86E0E}"/>
              </a:ext>
            </a:extLst>
          </p:cNvPr>
          <p:cNvSpPr>
            <a:spLocks noGrp="1"/>
          </p:cNvSpPr>
          <p:nvPr>
            <p:ph type="title"/>
          </p:nvPr>
        </p:nvSpPr>
        <p:spPr/>
        <p:txBody>
          <a:bodyPr>
            <a:normAutofit/>
          </a:bodyPr>
          <a:lstStyle/>
          <a:p>
            <a:r>
              <a:rPr lang="en-US" b="1" dirty="0"/>
              <a:t>Comparison of simultaneous monitoring with a wearable device and ABPM</a:t>
            </a:r>
            <a:endParaRPr lang="el-GR" b="1" dirty="0"/>
          </a:p>
        </p:txBody>
      </p:sp>
      <p:sp>
        <p:nvSpPr>
          <p:cNvPr id="3" name="Content Placeholder 2">
            <a:extLst>
              <a:ext uri="{FF2B5EF4-FFF2-40B4-BE49-F238E27FC236}">
                <a16:creationId xmlns:a16="http://schemas.microsoft.com/office/drawing/2014/main" id="{1F33E824-B102-4AE5-BB3E-3459657D0264}"/>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E40940A7-D918-4CBA-8D5A-F3ABAF4E100A}"/>
              </a:ext>
            </a:extLst>
          </p:cNvPr>
          <p:cNvPicPr>
            <a:picLocks noChangeAspect="1"/>
          </p:cNvPicPr>
          <p:nvPr/>
        </p:nvPicPr>
        <p:blipFill>
          <a:blip r:embed="rId3"/>
          <a:stretch>
            <a:fillRect/>
          </a:stretch>
        </p:blipFill>
        <p:spPr>
          <a:xfrm>
            <a:off x="1936977" y="1782082"/>
            <a:ext cx="8318046" cy="4627890"/>
          </a:xfrm>
          <a:prstGeom prst="rect">
            <a:avLst/>
          </a:prstGeom>
        </p:spPr>
      </p:pic>
      <p:sp>
        <p:nvSpPr>
          <p:cNvPr id="7" name="TextBox 6">
            <a:extLst>
              <a:ext uri="{FF2B5EF4-FFF2-40B4-BE49-F238E27FC236}">
                <a16:creationId xmlns:a16="http://schemas.microsoft.com/office/drawing/2014/main" id="{9CF07A56-EC75-4DB6-BA86-1733B7A0E642}"/>
              </a:ext>
            </a:extLst>
          </p:cNvPr>
          <p:cNvSpPr txBox="1"/>
          <p:nvPr/>
        </p:nvSpPr>
        <p:spPr>
          <a:xfrm>
            <a:off x="8491537" y="6544909"/>
            <a:ext cx="3700463" cy="307777"/>
          </a:xfrm>
          <a:prstGeom prst="rect">
            <a:avLst/>
          </a:prstGeom>
          <a:noFill/>
        </p:spPr>
        <p:txBody>
          <a:bodyPr wrap="square">
            <a:spAutoFit/>
          </a:bodyPr>
          <a:lstStyle/>
          <a:p>
            <a:r>
              <a:rPr lang="en-US" sz="1400" b="1" i="1" dirty="0" err="1"/>
              <a:t>Kario</a:t>
            </a:r>
            <a:r>
              <a:rPr lang="en-US" sz="1400" b="1" i="1" dirty="0"/>
              <a:t> K. Hypertension. 2020 Sep;76(3):640-650</a:t>
            </a:r>
          </a:p>
        </p:txBody>
      </p:sp>
    </p:spTree>
    <p:extLst>
      <p:ext uri="{BB962C8B-B14F-4D97-AF65-F5344CB8AC3E}">
        <p14:creationId xmlns:p14="http://schemas.microsoft.com/office/powerpoint/2010/main" val="122844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1976" y="1680211"/>
            <a:ext cx="5582040" cy="2823302"/>
          </a:xfrm>
          <a:prstGeom prst="rect">
            <a:avLst/>
          </a:prstGeom>
          <a:solidFill>
            <a:srgbClr val="3188CF"/>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sz="1200" dirty="0" err="1"/>
          </a:p>
        </p:txBody>
      </p:sp>
      <p:grpSp>
        <p:nvGrpSpPr>
          <p:cNvPr id="8" name="Group 7">
            <a:extLst>
              <a:ext uri="{FF2B5EF4-FFF2-40B4-BE49-F238E27FC236}">
                <a16:creationId xmlns:a16="http://schemas.microsoft.com/office/drawing/2014/main" id="{9D8BEBF8-0959-4F8F-997A-675D9C0A721D}"/>
              </a:ext>
            </a:extLst>
          </p:cNvPr>
          <p:cNvGrpSpPr/>
          <p:nvPr/>
        </p:nvGrpSpPr>
        <p:grpSpPr>
          <a:xfrm>
            <a:off x="4210050" y="1783720"/>
            <a:ext cx="3504530" cy="2614826"/>
            <a:chOff x="3962400" y="2514600"/>
            <a:chExt cx="4672706" cy="2881351"/>
          </a:xfrm>
        </p:grpSpPr>
        <p:graphicFrame>
          <p:nvGraphicFramePr>
            <p:cNvPr id="9" name="Content Placeholder 6">
              <a:extLst>
                <a:ext uri="{FF2B5EF4-FFF2-40B4-BE49-F238E27FC236}">
                  <a16:creationId xmlns:a16="http://schemas.microsoft.com/office/drawing/2014/main" id="{CEA36AA6-1497-4CA5-8C31-61861B91D46D}"/>
                </a:ext>
              </a:extLst>
            </p:cNvPr>
            <p:cNvGraphicFramePr>
              <a:graphicFrameLocks/>
            </p:cNvGraphicFramePr>
            <p:nvPr/>
          </p:nvGraphicFramePr>
          <p:xfrm>
            <a:off x="3962400" y="2514600"/>
            <a:ext cx="4672706" cy="288135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D6545916-C399-45BC-84C9-A9EABE5190C4}"/>
                </a:ext>
              </a:extLst>
            </p:cNvPr>
            <p:cNvSpPr/>
            <p:nvPr/>
          </p:nvSpPr>
          <p:spPr>
            <a:xfrm>
              <a:off x="5226865" y="4571999"/>
              <a:ext cx="1120393" cy="406977"/>
            </a:xfrm>
            <a:prstGeom prst="rect">
              <a:avLst/>
            </a:prstGeom>
          </p:spPr>
          <p:txBody>
            <a:bodyPr wrap="none">
              <a:spAutoFit/>
            </a:bodyPr>
            <a:lstStyle/>
            <a:p>
              <a:pPr algn="ctr" defTabSz="683473">
                <a:defRPr/>
              </a:pPr>
              <a:r>
                <a:rPr lang="en-US" sz="900" dirty="0">
                  <a:solidFill>
                    <a:schemeClr val="bg1"/>
                  </a:solidFill>
                  <a:latin typeface="Effra"/>
                  <a:sym typeface="Monotype Sorts"/>
                </a:rPr>
                <a:t>Treated but </a:t>
              </a:r>
              <a:br>
                <a:rPr lang="en-US" sz="900" dirty="0">
                  <a:solidFill>
                    <a:schemeClr val="bg1"/>
                  </a:solidFill>
                  <a:latin typeface="Effra"/>
                  <a:sym typeface="Monotype Sorts"/>
                </a:rPr>
              </a:br>
              <a:r>
                <a:rPr lang="en-US" sz="900" dirty="0">
                  <a:solidFill>
                    <a:schemeClr val="bg1"/>
                  </a:solidFill>
                  <a:latin typeface="Effra"/>
                  <a:sym typeface="Monotype Sorts"/>
                </a:rPr>
                <a:t>Uncontrolled</a:t>
              </a:r>
              <a:r>
                <a:rPr lang="en-US" sz="900" baseline="30000" dirty="0">
                  <a:solidFill>
                    <a:schemeClr val="bg1"/>
                  </a:solidFill>
                  <a:latin typeface="Effra"/>
                  <a:sym typeface="Monotype Sorts"/>
                </a:rPr>
                <a:t>1</a:t>
              </a:r>
              <a:endParaRPr lang="en-US" sz="1200" baseline="30000" dirty="0">
                <a:solidFill>
                  <a:schemeClr val="bg1"/>
                </a:solidFill>
                <a:latin typeface="Effra"/>
              </a:endParaRPr>
            </a:p>
          </p:txBody>
        </p:sp>
        <p:sp>
          <p:nvSpPr>
            <p:cNvPr id="11" name="Rectangle 10">
              <a:extLst>
                <a:ext uri="{FF2B5EF4-FFF2-40B4-BE49-F238E27FC236}">
                  <a16:creationId xmlns:a16="http://schemas.microsoft.com/office/drawing/2014/main" id="{E1212575-CC3F-4F5B-8B02-3D4D31583068}"/>
                </a:ext>
              </a:extLst>
            </p:cNvPr>
            <p:cNvSpPr/>
            <p:nvPr/>
          </p:nvSpPr>
          <p:spPr>
            <a:xfrm>
              <a:off x="4489041" y="3581400"/>
              <a:ext cx="1037037" cy="406977"/>
            </a:xfrm>
            <a:prstGeom prst="rect">
              <a:avLst/>
            </a:prstGeom>
          </p:spPr>
          <p:txBody>
            <a:bodyPr wrap="none">
              <a:spAutoFit/>
            </a:bodyPr>
            <a:lstStyle/>
            <a:p>
              <a:pPr algn="ctr" defTabSz="683473">
                <a:defRPr/>
              </a:pPr>
              <a:r>
                <a:rPr lang="en-US" sz="900" dirty="0">
                  <a:solidFill>
                    <a:schemeClr val="bg1"/>
                  </a:solidFill>
                  <a:latin typeface="Effra"/>
                  <a:sym typeface="Monotype Sorts"/>
                </a:rPr>
                <a:t>Treated and </a:t>
              </a:r>
              <a:br>
                <a:rPr lang="en-US" sz="900" dirty="0">
                  <a:solidFill>
                    <a:schemeClr val="bg1"/>
                  </a:solidFill>
                  <a:latin typeface="Effra"/>
                  <a:sym typeface="Monotype Sorts"/>
                </a:rPr>
              </a:br>
              <a:r>
                <a:rPr lang="en-US" sz="900" dirty="0">
                  <a:solidFill>
                    <a:schemeClr val="bg1"/>
                  </a:solidFill>
                  <a:latin typeface="Effra"/>
                  <a:sym typeface="Monotype Sorts"/>
                </a:rPr>
                <a:t>Controlled</a:t>
              </a:r>
              <a:endParaRPr lang="en-US" sz="1200" baseline="30000" dirty="0">
                <a:solidFill>
                  <a:schemeClr val="bg1"/>
                </a:solidFill>
                <a:latin typeface="Effra"/>
              </a:endParaRPr>
            </a:p>
          </p:txBody>
        </p:sp>
        <p:sp>
          <p:nvSpPr>
            <p:cNvPr id="12" name="Rectangle 11">
              <a:extLst>
                <a:ext uri="{FF2B5EF4-FFF2-40B4-BE49-F238E27FC236}">
                  <a16:creationId xmlns:a16="http://schemas.microsoft.com/office/drawing/2014/main" id="{ADAEC038-7BB7-402E-9191-8F448D170D6C}"/>
                </a:ext>
              </a:extLst>
            </p:cNvPr>
            <p:cNvSpPr/>
            <p:nvPr/>
          </p:nvSpPr>
          <p:spPr>
            <a:xfrm>
              <a:off x="5934997" y="3581400"/>
              <a:ext cx="889560" cy="254360"/>
            </a:xfrm>
            <a:prstGeom prst="rect">
              <a:avLst/>
            </a:prstGeom>
          </p:spPr>
          <p:txBody>
            <a:bodyPr wrap="none">
              <a:spAutoFit/>
            </a:bodyPr>
            <a:lstStyle/>
            <a:p>
              <a:pPr algn="ctr" defTabSz="683473">
                <a:defRPr/>
              </a:pPr>
              <a:r>
                <a:rPr lang="en-US" sz="900" dirty="0">
                  <a:solidFill>
                    <a:schemeClr val="bg1"/>
                  </a:solidFill>
                  <a:latin typeface="Effra"/>
                  <a:sym typeface="Monotype Sorts"/>
                </a:rPr>
                <a:t>Untreated</a:t>
              </a:r>
              <a:endParaRPr lang="en-US" sz="1200" baseline="30000" dirty="0">
                <a:solidFill>
                  <a:schemeClr val="bg1"/>
                </a:solidFill>
                <a:latin typeface="Effra"/>
              </a:endParaRPr>
            </a:p>
          </p:txBody>
        </p:sp>
      </p:grpSp>
      <p:sp>
        <p:nvSpPr>
          <p:cNvPr id="13" name="Rectangle 12">
            <a:extLst>
              <a:ext uri="{FF2B5EF4-FFF2-40B4-BE49-F238E27FC236}">
                <a16:creationId xmlns:a16="http://schemas.microsoft.com/office/drawing/2014/main" id="{7C0EB202-CD9A-40A3-A5BC-C10896D7858A}"/>
              </a:ext>
            </a:extLst>
          </p:cNvPr>
          <p:cNvSpPr/>
          <p:nvPr/>
        </p:nvSpPr>
        <p:spPr>
          <a:xfrm>
            <a:off x="1848503" y="2264432"/>
            <a:ext cx="2199180" cy="1938992"/>
          </a:xfrm>
          <a:prstGeom prst="rect">
            <a:avLst/>
          </a:prstGeom>
        </p:spPr>
        <p:txBody>
          <a:bodyPr wrap="square">
            <a:spAutoFit/>
          </a:bodyPr>
          <a:lstStyle/>
          <a:p>
            <a:r>
              <a:rPr lang="en-US" sz="2000" dirty="0"/>
              <a:t>HTN is estimated to have </a:t>
            </a:r>
            <a:r>
              <a:rPr lang="en-US" sz="2000" b="1" dirty="0">
                <a:solidFill>
                  <a:schemeClr val="accent2"/>
                </a:solidFill>
              </a:rPr>
              <a:t>added $18.6B in avoidable costs*</a:t>
            </a:r>
            <a:r>
              <a:rPr lang="en-US" sz="2000" dirty="0">
                <a:solidFill>
                  <a:schemeClr val="accent2"/>
                </a:solidFill>
              </a:rPr>
              <a:t> </a:t>
            </a:r>
            <a:r>
              <a:rPr lang="en-US" sz="2000" dirty="0"/>
              <a:t>to the US health care system alone</a:t>
            </a:r>
            <a:endParaRPr lang="en-US" sz="2000" baseline="30000" dirty="0"/>
          </a:p>
        </p:txBody>
      </p:sp>
      <p:sp>
        <p:nvSpPr>
          <p:cNvPr id="14" name="Rectangle 13">
            <a:extLst>
              <a:ext uri="{FF2B5EF4-FFF2-40B4-BE49-F238E27FC236}">
                <a16:creationId xmlns:a16="http://schemas.microsoft.com/office/drawing/2014/main" id="{1184EEE2-40BF-4395-AA78-FF1C13074CD8}"/>
              </a:ext>
            </a:extLst>
          </p:cNvPr>
          <p:cNvSpPr/>
          <p:nvPr/>
        </p:nvSpPr>
        <p:spPr>
          <a:xfrm>
            <a:off x="8668220" y="2590588"/>
            <a:ext cx="1998215" cy="311624"/>
          </a:xfrm>
          <a:prstGeom prst="rect">
            <a:avLst/>
          </a:prstGeom>
        </p:spPr>
        <p:txBody>
          <a:bodyPr wrap="square">
            <a:spAutoFit/>
          </a:bodyPr>
          <a:lstStyle/>
          <a:p>
            <a:pPr defTabSz="685800">
              <a:lnSpc>
                <a:spcPct val="95000"/>
              </a:lnSpc>
              <a:defRPr/>
            </a:pPr>
            <a:r>
              <a:rPr lang="en-US" sz="1500" cap="all" dirty="0">
                <a:latin typeface="Effra"/>
              </a:rPr>
              <a:t>ADULTS HAVE HTN</a:t>
            </a:r>
            <a:endParaRPr lang="en-US" sz="1500" cap="all" baseline="30000" dirty="0">
              <a:latin typeface="Effra"/>
            </a:endParaRPr>
          </a:p>
        </p:txBody>
      </p:sp>
      <p:sp>
        <p:nvSpPr>
          <p:cNvPr id="15" name="Rectangle 14">
            <a:extLst>
              <a:ext uri="{FF2B5EF4-FFF2-40B4-BE49-F238E27FC236}">
                <a16:creationId xmlns:a16="http://schemas.microsoft.com/office/drawing/2014/main" id="{B01D644B-852F-474B-9F1E-56155A9AE7B9}"/>
              </a:ext>
            </a:extLst>
          </p:cNvPr>
          <p:cNvSpPr/>
          <p:nvPr/>
        </p:nvSpPr>
        <p:spPr>
          <a:xfrm>
            <a:off x="7524751" y="1977520"/>
            <a:ext cx="593647" cy="1107996"/>
          </a:xfrm>
          <a:prstGeom prst="rect">
            <a:avLst/>
          </a:prstGeom>
        </p:spPr>
        <p:txBody>
          <a:bodyPr wrap="square">
            <a:spAutoFit/>
          </a:bodyPr>
          <a:lstStyle/>
          <a:p>
            <a:pPr defTabSz="685800">
              <a:defRPr/>
            </a:pPr>
            <a:r>
              <a:rPr lang="en-US" sz="6600" b="1" cap="all" spc="-150" dirty="0">
                <a:solidFill>
                  <a:srgbClr val="FFC000"/>
                </a:solidFill>
                <a:latin typeface="Effra"/>
              </a:rPr>
              <a:t>1</a:t>
            </a:r>
            <a:endParaRPr lang="en-US" sz="6600" spc="-150" dirty="0">
              <a:solidFill>
                <a:srgbClr val="FFC000"/>
              </a:solidFill>
              <a:latin typeface="Effra"/>
            </a:endParaRPr>
          </a:p>
        </p:txBody>
      </p:sp>
      <p:sp>
        <p:nvSpPr>
          <p:cNvPr id="16" name="Rectangle 15">
            <a:extLst>
              <a:ext uri="{FF2B5EF4-FFF2-40B4-BE49-F238E27FC236}">
                <a16:creationId xmlns:a16="http://schemas.microsoft.com/office/drawing/2014/main" id="{3732A441-707C-4850-AF19-D2C80D26F74A}"/>
              </a:ext>
            </a:extLst>
          </p:cNvPr>
          <p:cNvSpPr/>
          <p:nvPr/>
        </p:nvSpPr>
        <p:spPr>
          <a:xfrm>
            <a:off x="7963290" y="2561284"/>
            <a:ext cx="340158" cy="300082"/>
          </a:xfrm>
          <a:prstGeom prst="rect">
            <a:avLst/>
          </a:prstGeom>
        </p:spPr>
        <p:txBody>
          <a:bodyPr wrap="none">
            <a:spAutoFit/>
          </a:bodyPr>
          <a:lstStyle/>
          <a:p>
            <a:r>
              <a:rPr lang="en-US" sz="1350" cap="all" dirty="0"/>
              <a:t>in</a:t>
            </a:r>
            <a:endParaRPr lang="en-US" sz="1350" dirty="0"/>
          </a:p>
        </p:txBody>
      </p:sp>
      <p:sp>
        <p:nvSpPr>
          <p:cNvPr id="17" name="Rectangle 16">
            <a:extLst>
              <a:ext uri="{FF2B5EF4-FFF2-40B4-BE49-F238E27FC236}">
                <a16:creationId xmlns:a16="http://schemas.microsoft.com/office/drawing/2014/main" id="{31C0ECBD-D6EA-48DF-8745-A5473C7E4C03}"/>
              </a:ext>
            </a:extLst>
          </p:cNvPr>
          <p:cNvSpPr/>
          <p:nvPr/>
        </p:nvSpPr>
        <p:spPr>
          <a:xfrm>
            <a:off x="8177050" y="1977520"/>
            <a:ext cx="593647" cy="1107996"/>
          </a:xfrm>
          <a:prstGeom prst="rect">
            <a:avLst/>
          </a:prstGeom>
        </p:spPr>
        <p:txBody>
          <a:bodyPr wrap="square">
            <a:spAutoFit/>
          </a:bodyPr>
          <a:lstStyle/>
          <a:p>
            <a:pPr defTabSz="685800">
              <a:defRPr/>
            </a:pPr>
            <a:r>
              <a:rPr lang="en-US" sz="6600" b="1" cap="all" spc="-150" dirty="0">
                <a:solidFill>
                  <a:srgbClr val="FFC000"/>
                </a:solidFill>
                <a:latin typeface="Effra"/>
              </a:rPr>
              <a:t>3</a:t>
            </a:r>
            <a:endParaRPr lang="en-US" sz="6600" spc="-150" dirty="0">
              <a:solidFill>
                <a:srgbClr val="FFC000"/>
              </a:solidFill>
              <a:latin typeface="Effra"/>
            </a:endParaRPr>
          </a:p>
        </p:txBody>
      </p:sp>
      <p:sp>
        <p:nvSpPr>
          <p:cNvPr id="18" name="Rectangle 17">
            <a:extLst>
              <a:ext uri="{FF2B5EF4-FFF2-40B4-BE49-F238E27FC236}">
                <a16:creationId xmlns:a16="http://schemas.microsoft.com/office/drawing/2014/main" id="{3173F22C-1BB7-43DA-917C-F31D7EBD73E4}"/>
              </a:ext>
            </a:extLst>
          </p:cNvPr>
          <p:cNvSpPr/>
          <p:nvPr/>
        </p:nvSpPr>
        <p:spPr>
          <a:xfrm>
            <a:off x="7524750" y="2787652"/>
            <a:ext cx="1143000" cy="1107996"/>
          </a:xfrm>
          <a:prstGeom prst="rect">
            <a:avLst/>
          </a:prstGeom>
        </p:spPr>
        <p:txBody>
          <a:bodyPr wrap="square">
            <a:spAutoFit/>
          </a:bodyPr>
          <a:lstStyle/>
          <a:p>
            <a:pPr defTabSz="685800">
              <a:defRPr/>
            </a:pPr>
            <a:r>
              <a:rPr lang="en-US" sz="6600" b="1" cap="all" spc="-450" dirty="0">
                <a:solidFill>
                  <a:srgbClr val="FFC000"/>
                </a:solidFill>
                <a:latin typeface="Effra"/>
              </a:rPr>
              <a:t>1B</a:t>
            </a:r>
            <a:endParaRPr lang="en-US" sz="6600" spc="-450" dirty="0">
              <a:solidFill>
                <a:srgbClr val="FFC000"/>
              </a:solidFill>
              <a:latin typeface="Effra"/>
            </a:endParaRPr>
          </a:p>
        </p:txBody>
      </p:sp>
      <p:sp>
        <p:nvSpPr>
          <p:cNvPr id="19" name="Rectangle 18">
            <a:extLst>
              <a:ext uri="{FF2B5EF4-FFF2-40B4-BE49-F238E27FC236}">
                <a16:creationId xmlns:a16="http://schemas.microsoft.com/office/drawing/2014/main" id="{98A1F22E-222B-464F-9D07-F948940E249A}"/>
              </a:ext>
            </a:extLst>
          </p:cNvPr>
          <p:cNvSpPr/>
          <p:nvPr/>
        </p:nvSpPr>
        <p:spPr>
          <a:xfrm>
            <a:off x="8632748" y="3194222"/>
            <a:ext cx="1459033" cy="530915"/>
          </a:xfrm>
          <a:prstGeom prst="rect">
            <a:avLst/>
          </a:prstGeom>
        </p:spPr>
        <p:txBody>
          <a:bodyPr wrap="square">
            <a:spAutoFit/>
          </a:bodyPr>
          <a:lstStyle/>
          <a:p>
            <a:pPr>
              <a:lnSpc>
                <a:spcPct val="95000"/>
              </a:lnSpc>
              <a:defRPr/>
            </a:pPr>
            <a:r>
              <a:rPr lang="en-US" sz="1500" cap="all" dirty="0">
                <a:latin typeface="Effra"/>
              </a:rPr>
              <a:t>people </a:t>
            </a:r>
            <a:br>
              <a:rPr lang="en-US" sz="1500" cap="all" dirty="0">
                <a:latin typeface="Effra"/>
              </a:rPr>
            </a:br>
            <a:r>
              <a:rPr lang="en-US" sz="1500" cap="all" dirty="0">
                <a:latin typeface="Effra"/>
              </a:rPr>
              <a:t>worldwide</a:t>
            </a:r>
            <a:endParaRPr lang="en-US" sz="1500" cap="all" baseline="30000" dirty="0">
              <a:latin typeface="Effra"/>
            </a:endParaRPr>
          </a:p>
        </p:txBody>
      </p:sp>
      <p:sp>
        <p:nvSpPr>
          <p:cNvPr id="20" name="Rectangle 19">
            <a:extLst>
              <a:ext uri="{FF2B5EF4-FFF2-40B4-BE49-F238E27FC236}">
                <a16:creationId xmlns:a16="http://schemas.microsoft.com/office/drawing/2014/main" id="{C3BD6971-CF88-49DB-BED0-B28692C15217}"/>
              </a:ext>
            </a:extLst>
          </p:cNvPr>
          <p:cNvSpPr/>
          <p:nvPr/>
        </p:nvSpPr>
        <p:spPr>
          <a:xfrm>
            <a:off x="7524750" y="3644902"/>
            <a:ext cx="2000250" cy="1107996"/>
          </a:xfrm>
          <a:prstGeom prst="rect">
            <a:avLst/>
          </a:prstGeom>
        </p:spPr>
        <p:txBody>
          <a:bodyPr wrap="square">
            <a:spAutoFit/>
          </a:bodyPr>
          <a:lstStyle/>
          <a:p>
            <a:pPr defTabSz="685800">
              <a:defRPr/>
            </a:pPr>
            <a:r>
              <a:rPr lang="en-US" sz="6600" b="1" cap="all" spc="-300" dirty="0">
                <a:solidFill>
                  <a:srgbClr val="FFC000"/>
                </a:solidFill>
                <a:latin typeface="Effra"/>
              </a:rPr>
              <a:t>1.6B</a:t>
            </a:r>
            <a:endParaRPr lang="en-US" sz="6600" spc="-300" dirty="0">
              <a:solidFill>
                <a:srgbClr val="FFC000"/>
              </a:solidFill>
              <a:latin typeface="Effra"/>
            </a:endParaRPr>
          </a:p>
        </p:txBody>
      </p:sp>
      <p:sp>
        <p:nvSpPr>
          <p:cNvPr id="21" name="Rectangle 20">
            <a:extLst>
              <a:ext uri="{FF2B5EF4-FFF2-40B4-BE49-F238E27FC236}">
                <a16:creationId xmlns:a16="http://schemas.microsoft.com/office/drawing/2014/main" id="{E69165B8-F83D-43CA-A8DF-88AEBFAD5CA2}"/>
              </a:ext>
            </a:extLst>
          </p:cNvPr>
          <p:cNvSpPr/>
          <p:nvPr/>
        </p:nvSpPr>
        <p:spPr>
          <a:xfrm>
            <a:off x="9182102" y="4273552"/>
            <a:ext cx="1292303" cy="311624"/>
          </a:xfrm>
          <a:prstGeom prst="rect">
            <a:avLst/>
          </a:prstGeom>
        </p:spPr>
        <p:txBody>
          <a:bodyPr wrap="square">
            <a:spAutoFit/>
          </a:bodyPr>
          <a:lstStyle/>
          <a:p>
            <a:pPr>
              <a:lnSpc>
                <a:spcPct val="95000"/>
              </a:lnSpc>
              <a:defRPr/>
            </a:pPr>
            <a:r>
              <a:rPr lang="en-US" sz="1500" cap="all" dirty="0">
                <a:latin typeface="Effra"/>
              </a:rPr>
              <a:t>By 2025</a:t>
            </a:r>
            <a:endParaRPr lang="en-US" sz="1500" cap="all" baseline="30000" dirty="0">
              <a:latin typeface="Effra"/>
            </a:endParaRPr>
          </a:p>
        </p:txBody>
      </p:sp>
      <p:sp>
        <p:nvSpPr>
          <p:cNvPr id="24" name="TextBox 23">
            <a:extLst>
              <a:ext uri="{FF2B5EF4-FFF2-40B4-BE49-F238E27FC236}">
                <a16:creationId xmlns:a16="http://schemas.microsoft.com/office/drawing/2014/main" id="{B4F938F1-E300-48F2-BD90-D3F973C1FC71}"/>
              </a:ext>
            </a:extLst>
          </p:cNvPr>
          <p:cNvSpPr txBox="1"/>
          <p:nvPr/>
        </p:nvSpPr>
        <p:spPr>
          <a:xfrm>
            <a:off x="6665886" y="6124238"/>
            <a:ext cx="5392756" cy="1292662"/>
          </a:xfrm>
          <a:prstGeom prst="rect">
            <a:avLst/>
          </a:prstGeom>
          <a:noFill/>
        </p:spPr>
        <p:txBody>
          <a:bodyPr wrap="square">
            <a:spAutoFit/>
          </a:bodyPr>
          <a:lstStyle/>
          <a:p>
            <a:pPr algn="r"/>
            <a:r>
              <a:rPr lang="en-US" sz="1400" b="1" i="1" dirty="0"/>
              <a:t>Kearney PM, et al. Lancet. 2005 Jan 15-21;365(9455):217-23</a:t>
            </a:r>
          </a:p>
          <a:p>
            <a:pPr algn="r"/>
            <a:r>
              <a:rPr lang="en-US" sz="1400" b="1" i="1" dirty="0"/>
              <a:t>Messerli FH et al. The Lancet. 2007;370:591–603</a:t>
            </a:r>
          </a:p>
          <a:p>
            <a:pPr algn="r"/>
            <a:r>
              <a:rPr lang="en-US" sz="1400" b="1" i="1" dirty="0"/>
              <a:t>WHO Report 2002: Reducing risks, promoting healthy life</a:t>
            </a:r>
          </a:p>
          <a:p>
            <a:endParaRPr lang="en-US" dirty="0"/>
          </a:p>
          <a:p>
            <a:endParaRPr lang="el-GR" dirty="0"/>
          </a:p>
        </p:txBody>
      </p:sp>
      <p:sp>
        <p:nvSpPr>
          <p:cNvPr id="22" name="Title 1">
            <a:extLst>
              <a:ext uri="{FF2B5EF4-FFF2-40B4-BE49-F238E27FC236}">
                <a16:creationId xmlns:a16="http://schemas.microsoft.com/office/drawing/2014/main" id="{67166B55-B54C-4C4E-8DA5-E637B4EB41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unmet need in managing hypertension</a:t>
            </a:r>
            <a:endParaRPr lang="el-GR" b="1" dirty="0"/>
          </a:p>
        </p:txBody>
      </p:sp>
    </p:spTree>
    <p:extLst>
      <p:ext uri="{BB962C8B-B14F-4D97-AF65-F5344CB8AC3E}">
        <p14:creationId xmlns:p14="http://schemas.microsoft.com/office/powerpoint/2010/main" val="7518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6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8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6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9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82E4-F861-4D9D-A6C5-0E3955F23535}"/>
              </a:ext>
            </a:extLst>
          </p:cNvPr>
          <p:cNvSpPr>
            <a:spLocks noGrp="1"/>
          </p:cNvSpPr>
          <p:nvPr>
            <p:ph type="title"/>
          </p:nvPr>
        </p:nvSpPr>
        <p:spPr/>
        <p:txBody>
          <a:bodyPr/>
          <a:lstStyle/>
          <a:p>
            <a:r>
              <a:rPr lang="en-US" b="1" dirty="0"/>
              <a:t>Problems of the cuff-based BP measurement</a:t>
            </a:r>
            <a:endParaRPr lang="el-GR" b="1" dirty="0"/>
          </a:p>
        </p:txBody>
      </p:sp>
      <p:sp>
        <p:nvSpPr>
          <p:cNvPr id="4" name="Rectangle 1">
            <a:extLst>
              <a:ext uri="{FF2B5EF4-FFF2-40B4-BE49-F238E27FC236}">
                <a16:creationId xmlns:a16="http://schemas.microsoft.com/office/drawing/2014/main" id="{976C531F-ECBC-4062-AF71-92A5705236C5}"/>
              </a:ext>
            </a:extLst>
          </p:cNvPr>
          <p:cNvSpPr>
            <a:spLocks noChangeArrowheads="1"/>
          </p:cNvSpPr>
          <p:nvPr/>
        </p:nvSpPr>
        <p:spPr bwMode="auto">
          <a:xfrm>
            <a:off x="838199" y="2248390"/>
            <a:ext cx="10324605" cy="32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nchor="ctr">
            <a:spAutoFit/>
          </a:bodyPr>
          <a:lstStyle/>
          <a:p>
            <a:pPr marL="631729" marR="0" lvl="0" indent="-631729" algn="l" defTabSz="914262" rtl="0" eaLnBrk="1" fontAlgn="base" latinLnBrk="0" hangingPunct="1">
              <a:lnSpc>
                <a:spcPct val="100000"/>
              </a:lnSpc>
              <a:spcBef>
                <a:spcPct val="0"/>
              </a:spcBef>
              <a:spcAft>
                <a:spcPts val="3000"/>
              </a:spcAft>
              <a:buClr>
                <a:srgbClr val="3333FF"/>
              </a:buClr>
              <a:buSzPct val="130000"/>
              <a:buBlip>
                <a:blip r:embed="rId2"/>
              </a:buBlip>
              <a:tabLst/>
              <a:defRPr/>
            </a:pPr>
            <a:r>
              <a:rPr kumimoji="0" lang="en-US" sz="3200" i="0" u="none" strike="noStrike" kern="1200" cap="none" spc="0" normalizeH="0" baseline="0" noProof="0" dirty="0">
                <a:ln>
                  <a:noFill/>
                </a:ln>
                <a:effectLst/>
                <a:uLnTx/>
                <a:uFillTx/>
                <a:ea typeface="SimSun-ExtB" panose="02010609060101010101" pitchFamily="49" charset="-122"/>
                <a:cs typeface="Verdana" pitchFamily="34" charset="0"/>
              </a:rPr>
              <a:t>   Intermittent</a:t>
            </a:r>
            <a:r>
              <a:rPr kumimoji="0" lang="en-US" sz="3200" i="0" u="none" strike="noStrike" kern="1200" cap="none" spc="0" normalizeH="0" noProof="0" dirty="0">
                <a:ln>
                  <a:noFill/>
                </a:ln>
                <a:effectLst/>
                <a:uLnTx/>
                <a:uFillTx/>
                <a:ea typeface="SimSun-ExtB" panose="02010609060101010101" pitchFamily="49" charset="-122"/>
                <a:cs typeface="Verdana" pitchFamily="34" charset="0"/>
              </a:rPr>
              <a:t> rather than continuous measurements</a:t>
            </a:r>
          </a:p>
          <a:p>
            <a:pPr marL="631729" marR="0" lvl="0" indent="-631729" algn="l" defTabSz="914262" rtl="0" eaLnBrk="1" fontAlgn="base" latinLnBrk="0" hangingPunct="1">
              <a:lnSpc>
                <a:spcPct val="100000"/>
              </a:lnSpc>
              <a:spcBef>
                <a:spcPct val="0"/>
              </a:spcBef>
              <a:spcAft>
                <a:spcPts val="3000"/>
              </a:spcAft>
              <a:buClr>
                <a:srgbClr val="3333FF"/>
              </a:buClr>
              <a:buSzPct val="130000"/>
              <a:buBlip>
                <a:blip r:embed="rId2"/>
              </a:buBlip>
              <a:tabLst/>
              <a:defRPr/>
            </a:pPr>
            <a:r>
              <a:rPr lang="en-US" sz="3200" baseline="0" dirty="0">
                <a:ea typeface="SimSun-ExtB" panose="02010609060101010101" pitchFamily="49" charset="-122"/>
                <a:cs typeface="Verdana" pitchFamily="34" charset="0"/>
              </a:rPr>
              <a:t>   Unable</a:t>
            </a:r>
            <a:r>
              <a:rPr lang="en-US" sz="3200" dirty="0">
                <a:ea typeface="SimSun-ExtB" panose="02010609060101010101" pitchFamily="49" charset="-122"/>
                <a:cs typeface="Verdana" pitchFamily="34" charset="0"/>
              </a:rPr>
              <a:t> to evaluate very-short-term BP variability</a:t>
            </a:r>
          </a:p>
          <a:p>
            <a:pPr marL="631729" marR="0" lvl="0" indent="-631729" algn="l" defTabSz="914262" rtl="0" eaLnBrk="1" fontAlgn="base" latinLnBrk="0" hangingPunct="1">
              <a:lnSpc>
                <a:spcPct val="100000"/>
              </a:lnSpc>
              <a:spcBef>
                <a:spcPct val="0"/>
              </a:spcBef>
              <a:spcAft>
                <a:spcPts val="3000"/>
              </a:spcAft>
              <a:buClr>
                <a:srgbClr val="3333FF"/>
              </a:buClr>
              <a:buSzPct val="130000"/>
              <a:buBlip>
                <a:blip r:embed="rId2"/>
              </a:buBlip>
              <a:tabLst/>
              <a:defRPr/>
            </a:pPr>
            <a:r>
              <a:rPr kumimoji="0" lang="en-US" sz="3200" i="0" u="none" strike="noStrike" kern="1200" cap="none" spc="0" normalizeH="0" baseline="0" noProof="0" dirty="0">
                <a:ln>
                  <a:noFill/>
                </a:ln>
                <a:effectLst/>
                <a:uLnTx/>
                <a:uFillTx/>
                <a:ea typeface="SimSun-ExtB" panose="02010609060101010101" pitchFamily="49" charset="-122"/>
                <a:cs typeface="Verdana" pitchFamily="34" charset="0"/>
              </a:rPr>
              <a:t>   Only</a:t>
            </a:r>
            <a:r>
              <a:rPr kumimoji="0" lang="en-US" sz="3200" i="0" u="none" strike="noStrike" kern="1200" cap="none" spc="0" normalizeH="0" noProof="0" dirty="0">
                <a:ln>
                  <a:noFill/>
                </a:ln>
                <a:effectLst/>
                <a:uLnTx/>
                <a:uFillTx/>
                <a:ea typeface="SimSun-ExtB" panose="02010609060101010101" pitchFamily="49" charset="-122"/>
                <a:cs typeface="Verdana" pitchFamily="34" charset="0"/>
              </a:rPr>
              <a:t> in static conditions</a:t>
            </a:r>
          </a:p>
          <a:p>
            <a:pPr marL="631729" marR="0" lvl="0" indent="-631729" algn="l" defTabSz="914262" rtl="0" eaLnBrk="1" fontAlgn="base" latinLnBrk="0" hangingPunct="1">
              <a:lnSpc>
                <a:spcPct val="100000"/>
              </a:lnSpc>
              <a:spcBef>
                <a:spcPct val="0"/>
              </a:spcBef>
              <a:spcAft>
                <a:spcPts val="3000"/>
              </a:spcAft>
              <a:buClr>
                <a:srgbClr val="3333FF"/>
              </a:buClr>
              <a:buSzPct val="130000"/>
              <a:buBlip>
                <a:blip r:embed="rId2"/>
              </a:buBlip>
              <a:tabLst/>
              <a:defRPr/>
            </a:pPr>
            <a:r>
              <a:rPr lang="en-US" sz="3200" baseline="0" dirty="0">
                <a:ea typeface="SimSun-ExtB" panose="02010609060101010101" pitchFamily="49" charset="-122"/>
                <a:cs typeface="Verdana" pitchFamily="34" charset="0"/>
              </a:rPr>
              <a:t>   Effect</a:t>
            </a:r>
            <a:r>
              <a:rPr lang="en-US" sz="3200" dirty="0">
                <a:ea typeface="SimSun-ExtB" panose="02010609060101010101" pitchFamily="49" charset="-122"/>
                <a:cs typeface="Verdana" pitchFamily="34" charset="0"/>
              </a:rPr>
              <a:t> of cuff inflation and vascular occlusion</a:t>
            </a:r>
            <a:endParaRPr kumimoji="0" lang="en-US" sz="3200" i="0" u="none" strike="noStrike" kern="1200" cap="none" spc="0" normalizeH="0" baseline="0" noProof="0" dirty="0">
              <a:ln>
                <a:noFill/>
              </a:ln>
              <a:effectLst/>
              <a:uLnTx/>
              <a:uFillTx/>
              <a:ea typeface="SimSun-ExtB" panose="02010609060101010101" pitchFamily="49" charset="-122"/>
              <a:cs typeface="Verdana" pitchFamily="34" charset="0"/>
            </a:endParaRPr>
          </a:p>
        </p:txBody>
      </p:sp>
    </p:spTree>
    <p:extLst>
      <p:ext uri="{BB962C8B-B14F-4D97-AF65-F5344CB8AC3E}">
        <p14:creationId xmlns:p14="http://schemas.microsoft.com/office/powerpoint/2010/main" val="12174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2DD3-C8F4-4E29-A27B-1A7F9A59F895}"/>
              </a:ext>
            </a:extLst>
          </p:cNvPr>
          <p:cNvSpPr>
            <a:spLocks noGrp="1"/>
          </p:cNvSpPr>
          <p:nvPr>
            <p:ph type="title"/>
          </p:nvPr>
        </p:nvSpPr>
        <p:spPr/>
        <p:txBody>
          <a:bodyPr/>
          <a:lstStyle/>
          <a:p>
            <a:r>
              <a:rPr lang="en-US" b="1"/>
              <a:t>Wearable BP devices</a:t>
            </a:r>
            <a:endParaRPr lang="el-GR" dirty="0"/>
          </a:p>
        </p:txBody>
      </p:sp>
      <p:sp>
        <p:nvSpPr>
          <p:cNvPr id="3" name="Content Placeholder 2">
            <a:extLst>
              <a:ext uri="{FF2B5EF4-FFF2-40B4-BE49-F238E27FC236}">
                <a16:creationId xmlns:a16="http://schemas.microsoft.com/office/drawing/2014/main" id="{6DF1C386-8324-4B1A-AB0B-1EC2C6AC58FB}"/>
              </a:ext>
            </a:extLst>
          </p:cNvPr>
          <p:cNvSpPr>
            <a:spLocks noGrp="1"/>
          </p:cNvSpPr>
          <p:nvPr>
            <p:ph idx="1"/>
          </p:nvPr>
        </p:nvSpPr>
        <p:spPr/>
        <p:txBody>
          <a:bodyPr>
            <a:normAutofit fontScale="92500" lnSpcReduction="20000"/>
          </a:bodyPr>
          <a:lstStyle/>
          <a:p>
            <a:pPr marL="631729" indent="-631729" fontAlgn="base">
              <a:spcBef>
                <a:spcPct val="0"/>
              </a:spcBef>
              <a:spcAft>
                <a:spcPts val="3000"/>
              </a:spcAft>
              <a:buClr>
                <a:srgbClr val="3333FF"/>
              </a:buClr>
              <a:buSzPct val="130000"/>
              <a:buFont typeface="Arial" charset="0"/>
              <a:buChar char="◙"/>
            </a:pPr>
            <a:r>
              <a:rPr lang="en-US" sz="2800" b="1" dirty="0">
                <a:latin typeface="+mj-lt"/>
                <a:ea typeface="SimSun-ExtB" panose="02010609060101010101" pitchFamily="49" charset="-122"/>
                <a:cs typeface="Verdana" pitchFamily="34" charset="0"/>
              </a:rPr>
              <a:t>Non-invasive and cuffless measurements</a:t>
            </a:r>
          </a:p>
          <a:p>
            <a:pPr marL="631729" indent="-631729" fontAlgn="base">
              <a:spcBef>
                <a:spcPct val="0"/>
              </a:spcBef>
              <a:spcAft>
                <a:spcPts val="3000"/>
              </a:spcAft>
              <a:buClr>
                <a:srgbClr val="3333FF"/>
              </a:buClr>
              <a:buSzPct val="130000"/>
              <a:buFont typeface="Arial" charset="0"/>
              <a:buChar char="◙"/>
            </a:pPr>
            <a:r>
              <a:rPr lang="en-US" b="1" dirty="0">
                <a:latin typeface="+mj-lt"/>
                <a:ea typeface="SimSun-ExtB" panose="02010609060101010101" pitchFamily="49" charset="-122"/>
                <a:cs typeface="Verdana" pitchFamily="34" charset="0"/>
              </a:rPr>
              <a:t>BP record </a:t>
            </a:r>
            <a:r>
              <a:rPr lang="en-US" sz="2800" b="1" dirty="0">
                <a:latin typeface="+mj-lt"/>
                <a:ea typeface="SimSun-ExtB" panose="02010609060101010101" pitchFamily="49" charset="-122"/>
                <a:cs typeface="Verdana" pitchFamily="34" charset="0"/>
              </a:rPr>
              <a:t>comfortably </a:t>
            </a:r>
          </a:p>
          <a:p>
            <a:pPr marL="631729" indent="-631729" fontAlgn="base">
              <a:spcBef>
                <a:spcPct val="0"/>
              </a:spcBef>
              <a:spcAft>
                <a:spcPts val="3000"/>
              </a:spcAft>
              <a:buClr>
                <a:srgbClr val="3333FF"/>
              </a:buClr>
              <a:buSzPct val="130000"/>
              <a:buFont typeface="Arial" charset="0"/>
              <a:buChar char="◙"/>
            </a:pPr>
            <a:r>
              <a:rPr lang="en-US" sz="2800" b="1" dirty="0">
                <a:latin typeface="+mj-lt"/>
                <a:ea typeface="SimSun-ExtB" panose="02010609060101010101" pitchFamily="49" charset="-122"/>
                <a:cs typeface="Verdana" pitchFamily="34" charset="0"/>
              </a:rPr>
              <a:t>Multiple or even continuous, rather than a small sample of measurements</a:t>
            </a:r>
          </a:p>
          <a:p>
            <a:pPr marL="631729" indent="-631729" fontAlgn="base">
              <a:spcBef>
                <a:spcPct val="0"/>
              </a:spcBef>
              <a:spcAft>
                <a:spcPts val="3000"/>
              </a:spcAft>
              <a:buClr>
                <a:srgbClr val="3333FF"/>
              </a:buClr>
              <a:buSzPct val="130000"/>
              <a:buFont typeface="Arial" charset="0"/>
              <a:buChar char="◙"/>
            </a:pPr>
            <a:r>
              <a:rPr lang="en-US" sz="2800" b="1" dirty="0">
                <a:latin typeface="+mj-lt"/>
                <a:ea typeface="SimSun-ExtB" panose="02010609060101010101" pitchFamily="49" charset="-122"/>
                <a:cs typeface="Verdana" pitchFamily="34" charset="0"/>
              </a:rPr>
              <a:t>Unaffected by body position and movements</a:t>
            </a:r>
            <a:r>
              <a:rPr lang="el-GR" sz="2800" b="1" dirty="0">
                <a:latin typeface="+mj-lt"/>
                <a:ea typeface="SimSun-ExtB" panose="02010609060101010101" pitchFamily="49" charset="-122"/>
                <a:cs typeface="Verdana" pitchFamily="34" charset="0"/>
              </a:rPr>
              <a:t>?</a:t>
            </a:r>
            <a:endParaRPr lang="en-US" sz="2800" b="1" dirty="0">
              <a:latin typeface="+mj-lt"/>
              <a:ea typeface="SimSun-ExtB" panose="02010609060101010101" pitchFamily="49" charset="-122"/>
              <a:cs typeface="Verdana" pitchFamily="34" charset="0"/>
            </a:endParaRPr>
          </a:p>
          <a:p>
            <a:pPr marL="631729" indent="-631729" fontAlgn="base">
              <a:spcBef>
                <a:spcPct val="0"/>
              </a:spcBef>
              <a:spcAft>
                <a:spcPts val="3000"/>
              </a:spcAft>
              <a:buClr>
                <a:srgbClr val="3333FF"/>
              </a:buClr>
              <a:buSzPct val="130000"/>
              <a:buFont typeface="Arial" charset="0"/>
              <a:buChar char="◙"/>
            </a:pPr>
            <a:r>
              <a:rPr lang="en-US" sz="2800" b="1" dirty="0">
                <a:latin typeface="+mj-lt"/>
                <a:ea typeface="SimSun-ExtB" panose="02010609060101010101" pitchFamily="49" charset="-122"/>
                <a:cs typeface="Verdana" pitchFamily="34" charset="0"/>
              </a:rPr>
              <a:t>Detailed and unbiased information regarding circadian BP patterns and variability?</a:t>
            </a:r>
          </a:p>
          <a:p>
            <a:pPr marL="631729" indent="-631729" fontAlgn="base">
              <a:spcBef>
                <a:spcPct val="0"/>
              </a:spcBef>
              <a:spcAft>
                <a:spcPts val="3000"/>
              </a:spcAft>
              <a:buClr>
                <a:srgbClr val="3333FF"/>
              </a:buClr>
              <a:buSzPct val="130000"/>
              <a:buFont typeface="Arial" charset="0"/>
              <a:buChar char="◙"/>
            </a:pPr>
            <a:r>
              <a:rPr lang="en-US" sz="2800" b="1" dirty="0">
                <a:latin typeface="+mj-lt"/>
                <a:ea typeface="SimSun-ExtB" panose="02010609060101010101" pitchFamily="49" charset="-122"/>
                <a:cs typeface="Verdana" pitchFamily="34" charset="0"/>
              </a:rPr>
              <a:t>Complete picture of BP profile?</a:t>
            </a:r>
            <a:r>
              <a:rPr lang="en-US" sz="2800" b="1" dirty="0">
                <a:solidFill>
                  <a:prstClr val="black"/>
                </a:solidFill>
                <a:latin typeface="+mj-lt"/>
                <a:ea typeface="SimSun-ExtB" panose="02010609060101010101" pitchFamily="49" charset="-122"/>
                <a:cs typeface="Verdana" pitchFamily="34" charset="0"/>
              </a:rPr>
              <a:t> BP </a:t>
            </a:r>
            <a:r>
              <a:rPr lang="en-US" sz="2800" b="1" dirty="0">
                <a:solidFill>
                  <a:prstClr val="black"/>
                </a:solidFill>
                <a:latin typeface="Comic Sans MS" panose="030F0702030302020204" pitchFamily="66" charset="0"/>
                <a:ea typeface="SimSun-ExtB" panose="02010609060101010101" pitchFamily="49" charset="-122"/>
                <a:cs typeface="Verdana" pitchFamily="34" charset="0"/>
              </a:rPr>
              <a:t>profile?</a:t>
            </a:r>
            <a:endParaRPr lang="el-GR" sz="2800" b="1" dirty="0">
              <a:solidFill>
                <a:prstClr val="black"/>
              </a:solidFill>
              <a:latin typeface="Comic Sans MS" panose="030F0702030302020204" pitchFamily="66" charset="0"/>
              <a:ea typeface="SimSun-ExtB" panose="02010609060101010101" pitchFamily="49" charset="-122"/>
              <a:cs typeface="Verdana" pitchFamily="34" charset="0"/>
            </a:endParaRPr>
          </a:p>
          <a:p>
            <a:endParaRPr lang="el-GR" dirty="0"/>
          </a:p>
        </p:txBody>
      </p:sp>
      <p:pic>
        <p:nvPicPr>
          <p:cNvPr id="5" name="Picture 4">
            <a:extLst>
              <a:ext uri="{FF2B5EF4-FFF2-40B4-BE49-F238E27FC236}">
                <a16:creationId xmlns:a16="http://schemas.microsoft.com/office/drawing/2014/main" id="{B91A6342-0BC3-43F4-A51E-1017CAB00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025" y="0"/>
            <a:ext cx="2847975" cy="1609725"/>
          </a:xfrm>
          <a:prstGeom prst="rect">
            <a:avLst/>
          </a:prstGeom>
        </p:spPr>
      </p:pic>
    </p:spTree>
    <p:extLst>
      <p:ext uri="{BB962C8B-B14F-4D97-AF65-F5344CB8AC3E}">
        <p14:creationId xmlns:p14="http://schemas.microsoft.com/office/powerpoint/2010/main" val="38453271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3A9E-8E83-40FC-A7A2-885559D2CE40}"/>
              </a:ext>
            </a:extLst>
          </p:cNvPr>
          <p:cNvSpPr>
            <a:spLocks noGrp="1"/>
          </p:cNvSpPr>
          <p:nvPr>
            <p:ph type="title"/>
          </p:nvPr>
        </p:nvSpPr>
        <p:spPr/>
        <p:txBody>
          <a:bodyPr>
            <a:normAutofit fontScale="90000"/>
          </a:bodyPr>
          <a:lstStyle/>
          <a:p>
            <a:r>
              <a:rPr lang="en-US" b="1" dirty="0"/>
              <a:t>Wearable cuffless BP devices: Can they improve </a:t>
            </a:r>
            <a:br>
              <a:rPr lang="en-US" b="1" dirty="0"/>
            </a:br>
            <a:r>
              <a:rPr lang="en-US" b="1" dirty="0"/>
              <a:t>HTN awareness and management?</a:t>
            </a:r>
            <a:endParaRPr lang="el-GR" b="1" dirty="0"/>
          </a:p>
        </p:txBody>
      </p:sp>
      <p:sp>
        <p:nvSpPr>
          <p:cNvPr id="3" name="Content Placeholder 2">
            <a:extLst>
              <a:ext uri="{FF2B5EF4-FFF2-40B4-BE49-F238E27FC236}">
                <a16:creationId xmlns:a16="http://schemas.microsoft.com/office/drawing/2014/main" id="{A39E5251-6945-406B-BE0A-1E9A4B3EC384}"/>
              </a:ext>
            </a:extLst>
          </p:cNvPr>
          <p:cNvSpPr>
            <a:spLocks noGrp="1"/>
          </p:cNvSpPr>
          <p:nvPr>
            <p:ph idx="1"/>
          </p:nvPr>
        </p:nvSpPr>
        <p:spPr>
          <a:xfrm>
            <a:off x="5061098" y="2571420"/>
            <a:ext cx="4751642" cy="3754397"/>
          </a:xfrm>
        </p:spPr>
        <p:txBody>
          <a:bodyPr/>
          <a:lstStyle/>
          <a:p>
            <a:r>
              <a:rPr lang="en-US" sz="3200" dirty="0"/>
              <a:t>Reliable measurements?</a:t>
            </a:r>
          </a:p>
          <a:p>
            <a:endParaRPr lang="en-US" sz="3200" dirty="0"/>
          </a:p>
          <a:p>
            <a:r>
              <a:rPr lang="en-US" sz="3200" dirty="0"/>
              <a:t>Schedule? Thresholds?</a:t>
            </a:r>
          </a:p>
          <a:p>
            <a:endParaRPr lang="en-US" sz="3200" dirty="0"/>
          </a:p>
          <a:p>
            <a:r>
              <a:rPr lang="en-US" sz="3200" dirty="0"/>
              <a:t>Type of intervention?</a:t>
            </a:r>
          </a:p>
          <a:p>
            <a:endParaRPr lang="el-GR" dirty="0"/>
          </a:p>
        </p:txBody>
      </p:sp>
      <p:pic>
        <p:nvPicPr>
          <p:cNvPr id="4" name="Picture 2" descr="❓ Black Question Mark Ornament Emoji">
            <a:extLst>
              <a:ext uri="{FF2B5EF4-FFF2-40B4-BE49-F238E27FC236}">
                <a16:creationId xmlns:a16="http://schemas.microsoft.com/office/drawing/2014/main" id="{799A6620-2E0F-46CF-9010-BD20E76A4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56" y="1837033"/>
            <a:ext cx="4655842" cy="465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50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E765C-63FC-4EF9-B95B-6BE7791B4898}"/>
              </a:ext>
            </a:extLst>
          </p:cNvPr>
          <p:cNvSpPr>
            <a:spLocks noGrp="1"/>
          </p:cNvSpPr>
          <p:nvPr>
            <p:ph type="title"/>
          </p:nvPr>
        </p:nvSpPr>
        <p:spPr/>
        <p:txBody>
          <a:bodyPr/>
          <a:lstStyle/>
          <a:p>
            <a:r>
              <a:rPr lang="en-US" b="1" dirty="0"/>
              <a:t>Wearable in clinical practice…</a:t>
            </a:r>
            <a:endParaRPr lang="el-GR" b="1" dirty="0"/>
          </a:p>
        </p:txBody>
      </p:sp>
      <p:sp>
        <p:nvSpPr>
          <p:cNvPr id="3" name="Content Placeholder 2">
            <a:extLst>
              <a:ext uri="{FF2B5EF4-FFF2-40B4-BE49-F238E27FC236}">
                <a16:creationId xmlns:a16="http://schemas.microsoft.com/office/drawing/2014/main" id="{F5869D10-7F04-4908-9F59-45475B97F69A}"/>
              </a:ext>
            </a:extLst>
          </p:cNvPr>
          <p:cNvSpPr>
            <a:spLocks noGrp="1"/>
          </p:cNvSpPr>
          <p:nvPr>
            <p:ph idx="1"/>
          </p:nvPr>
        </p:nvSpPr>
        <p:spPr/>
        <p:txBody>
          <a:bodyPr/>
          <a:lstStyle/>
          <a:p>
            <a:r>
              <a:rPr lang="en-US" dirty="0"/>
              <a:t>In order to recommend something for clinical use, it has to be able to provide </a:t>
            </a:r>
            <a:r>
              <a:rPr lang="en-US" u="sng" dirty="0"/>
              <a:t>reliable information on which to base patient decisions</a:t>
            </a:r>
            <a:r>
              <a:rPr lang="en-US" dirty="0"/>
              <a:t>. </a:t>
            </a:r>
            <a:endParaRPr lang="el-GR" dirty="0"/>
          </a:p>
          <a:p>
            <a:r>
              <a:rPr lang="en-US" dirty="0"/>
              <a:t>For something new to be useful in medicine, it need only do something </a:t>
            </a:r>
            <a:r>
              <a:rPr lang="en-US" u="sng" dirty="0"/>
              <a:t>a little bit better by certain criteria</a:t>
            </a:r>
            <a:r>
              <a:rPr lang="en-US" dirty="0"/>
              <a:t> — maybe patients prefer it, maybe it improves outcome — but we need it to show some benefit on top of what we have.</a:t>
            </a:r>
          </a:p>
          <a:p>
            <a:r>
              <a:rPr lang="en-US" dirty="0"/>
              <a:t>We don't just add new things because they provide information. We have to prove that the information is reliable and </a:t>
            </a:r>
            <a:r>
              <a:rPr lang="en-US" u="sng" dirty="0"/>
              <a:t>can improve how we provide care</a:t>
            </a:r>
            <a:r>
              <a:rPr lang="en-US" dirty="0"/>
              <a:t>.</a:t>
            </a:r>
            <a:endParaRPr lang="el-GR" dirty="0"/>
          </a:p>
        </p:txBody>
      </p:sp>
    </p:spTree>
    <p:extLst>
      <p:ext uri="{BB962C8B-B14F-4D97-AF65-F5344CB8AC3E}">
        <p14:creationId xmlns:p14="http://schemas.microsoft.com/office/powerpoint/2010/main" val="2250328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A064-B379-4602-98A8-6B8E86909805}"/>
              </a:ext>
            </a:extLst>
          </p:cNvPr>
          <p:cNvSpPr>
            <a:spLocks noGrp="1"/>
          </p:cNvSpPr>
          <p:nvPr>
            <p:ph type="title"/>
          </p:nvPr>
        </p:nvSpPr>
        <p:spPr>
          <a:xfrm>
            <a:off x="838200" y="365125"/>
            <a:ext cx="5374710" cy="1325563"/>
          </a:xfrm>
        </p:spPr>
        <p:txBody>
          <a:bodyPr/>
          <a:lstStyle/>
          <a:p>
            <a:r>
              <a:rPr lang="en-US" b="1" dirty="0"/>
              <a:t>The economic and scientific burden </a:t>
            </a:r>
            <a:endParaRPr lang="el-GR" b="1" dirty="0"/>
          </a:p>
        </p:txBody>
      </p:sp>
      <p:sp>
        <p:nvSpPr>
          <p:cNvPr id="3" name="Content Placeholder 2">
            <a:extLst>
              <a:ext uri="{FF2B5EF4-FFF2-40B4-BE49-F238E27FC236}">
                <a16:creationId xmlns:a16="http://schemas.microsoft.com/office/drawing/2014/main" id="{3A83F967-8499-4543-BF89-F6EFCC132B1C}"/>
              </a:ext>
            </a:extLst>
          </p:cNvPr>
          <p:cNvSpPr>
            <a:spLocks noGrp="1"/>
          </p:cNvSpPr>
          <p:nvPr>
            <p:ph idx="1"/>
          </p:nvPr>
        </p:nvSpPr>
        <p:spPr/>
        <p:txBody>
          <a:bodyPr/>
          <a:lstStyle/>
          <a:p>
            <a:endParaRPr lang="el-GR" dirty="0"/>
          </a:p>
        </p:txBody>
      </p:sp>
      <p:pic>
        <p:nvPicPr>
          <p:cNvPr id="4" name="Picture 2">
            <a:extLst>
              <a:ext uri="{FF2B5EF4-FFF2-40B4-BE49-F238E27FC236}">
                <a16:creationId xmlns:a16="http://schemas.microsoft.com/office/drawing/2014/main" id="{EF6663EE-0D97-460D-B06C-25D9BDC2E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93" y="1880452"/>
            <a:ext cx="4961673" cy="27780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0EB3E3-6023-042C-DC07-C9974652D74F}"/>
              </a:ext>
            </a:extLst>
          </p:cNvPr>
          <p:cNvSpPr txBox="1"/>
          <p:nvPr/>
        </p:nvSpPr>
        <p:spPr>
          <a:xfrm>
            <a:off x="5196228" y="2299972"/>
            <a:ext cx="2802698" cy="1938992"/>
          </a:xfrm>
          <a:prstGeom prst="rect">
            <a:avLst/>
          </a:prstGeom>
          <a:solidFill>
            <a:schemeClr val="accent4">
              <a:lumMod val="75000"/>
            </a:schemeClr>
          </a:solidFill>
        </p:spPr>
        <p:txBody>
          <a:bodyPr wrap="square">
            <a:spAutoFit/>
          </a:bodyPr>
          <a:lstStyle/>
          <a:p>
            <a:r>
              <a:rPr lang="en-US" sz="2000" dirty="0"/>
              <a:t>Many cuffless devices are already available but this is being </a:t>
            </a:r>
            <a:r>
              <a:rPr lang="en-US" sz="2000" u="sng" dirty="0"/>
              <a:t>driven primarily by financial rather than scientific interest</a:t>
            </a:r>
            <a:endParaRPr lang="el-GR" sz="2000" u="sng" dirty="0"/>
          </a:p>
        </p:txBody>
      </p:sp>
      <p:sp>
        <p:nvSpPr>
          <p:cNvPr id="10" name="TextBox 9">
            <a:extLst>
              <a:ext uri="{FF2B5EF4-FFF2-40B4-BE49-F238E27FC236}">
                <a16:creationId xmlns:a16="http://schemas.microsoft.com/office/drawing/2014/main" id="{BF41ACEF-C130-92BB-B743-F9B2B129D2A5}"/>
              </a:ext>
            </a:extLst>
          </p:cNvPr>
          <p:cNvSpPr txBox="1"/>
          <p:nvPr/>
        </p:nvSpPr>
        <p:spPr>
          <a:xfrm>
            <a:off x="7507266" y="6492875"/>
            <a:ext cx="4684734" cy="307777"/>
          </a:xfrm>
          <a:prstGeom prst="rect">
            <a:avLst/>
          </a:prstGeom>
          <a:noFill/>
        </p:spPr>
        <p:txBody>
          <a:bodyPr wrap="square">
            <a:spAutoFit/>
          </a:bodyPr>
          <a:lstStyle/>
          <a:p>
            <a:r>
              <a:rPr lang="en-US" sz="1400" b="1" i="1" dirty="0"/>
              <a:t>Stergiou GS, et al. J </a:t>
            </a:r>
            <a:r>
              <a:rPr lang="en-US" sz="1400" b="1" i="1" dirty="0" err="1"/>
              <a:t>Hypertens</a:t>
            </a:r>
            <a:r>
              <a:rPr lang="en-US" sz="1400" b="1" i="1" dirty="0"/>
              <a:t>. 2022 Aug 1;40(8):1449-1460</a:t>
            </a:r>
            <a:endParaRPr lang="el-GR" sz="1400" b="1" i="1" dirty="0"/>
          </a:p>
        </p:txBody>
      </p:sp>
      <p:sp>
        <p:nvSpPr>
          <p:cNvPr id="12" name="TextBox 11">
            <a:extLst>
              <a:ext uri="{FF2B5EF4-FFF2-40B4-BE49-F238E27FC236}">
                <a16:creationId xmlns:a16="http://schemas.microsoft.com/office/drawing/2014/main" id="{F46A2B76-96C5-A58C-FF86-03B523C316A6}"/>
              </a:ext>
            </a:extLst>
          </p:cNvPr>
          <p:cNvSpPr txBox="1"/>
          <p:nvPr/>
        </p:nvSpPr>
        <p:spPr>
          <a:xfrm>
            <a:off x="448715" y="4848249"/>
            <a:ext cx="4372627" cy="1631216"/>
          </a:xfrm>
          <a:prstGeom prst="rect">
            <a:avLst/>
          </a:prstGeom>
          <a:solidFill>
            <a:schemeClr val="accent4">
              <a:lumMod val="75000"/>
            </a:schemeClr>
          </a:solidFill>
        </p:spPr>
        <p:txBody>
          <a:bodyPr wrap="square">
            <a:spAutoFit/>
          </a:bodyPr>
          <a:lstStyle/>
          <a:p>
            <a:r>
              <a:rPr lang="en-US" sz="2000" dirty="0"/>
              <a:t>Several factors influence the </a:t>
            </a:r>
            <a:r>
              <a:rPr lang="en-US" sz="2000" u="sng" dirty="0"/>
              <a:t>rising popularity</a:t>
            </a:r>
            <a:r>
              <a:rPr lang="en-US" sz="2000" dirty="0"/>
              <a:t> of wearable devices, including </a:t>
            </a:r>
            <a:r>
              <a:rPr lang="en-US" sz="2000" u="sng" dirty="0"/>
              <a:t>comfort</a:t>
            </a:r>
            <a:r>
              <a:rPr lang="en-US" sz="2000" dirty="0"/>
              <a:t>, the </a:t>
            </a:r>
            <a:r>
              <a:rPr lang="en-US" sz="2000" u="sng" dirty="0"/>
              <a:t>growing adoption of mobile platforms</a:t>
            </a:r>
            <a:r>
              <a:rPr lang="en-US" sz="2000" dirty="0"/>
              <a:t> and </a:t>
            </a:r>
            <a:r>
              <a:rPr lang="en-US" sz="2000" u="sng" dirty="0"/>
              <a:t>preference towards home-based healthcare</a:t>
            </a:r>
            <a:endParaRPr lang="el-GR" sz="2000" u="sng" dirty="0"/>
          </a:p>
        </p:txBody>
      </p:sp>
      <p:pic>
        <p:nvPicPr>
          <p:cNvPr id="14" name="Picture 13">
            <a:extLst>
              <a:ext uri="{FF2B5EF4-FFF2-40B4-BE49-F238E27FC236}">
                <a16:creationId xmlns:a16="http://schemas.microsoft.com/office/drawing/2014/main" id="{4C0CB6BC-0792-F857-B962-06BA1811F0AA}"/>
              </a:ext>
            </a:extLst>
          </p:cNvPr>
          <p:cNvPicPr>
            <a:picLocks noChangeAspect="1"/>
          </p:cNvPicPr>
          <p:nvPr/>
        </p:nvPicPr>
        <p:blipFill>
          <a:blip r:embed="rId4"/>
          <a:stretch>
            <a:fillRect/>
          </a:stretch>
        </p:blipFill>
        <p:spPr>
          <a:xfrm>
            <a:off x="8079289" y="620696"/>
            <a:ext cx="3870542" cy="5714223"/>
          </a:xfrm>
          <a:prstGeom prst="rect">
            <a:avLst/>
          </a:prstGeom>
        </p:spPr>
      </p:pic>
    </p:spTree>
    <p:extLst>
      <p:ext uri="{BB962C8B-B14F-4D97-AF65-F5344CB8AC3E}">
        <p14:creationId xmlns:p14="http://schemas.microsoft.com/office/powerpoint/2010/main" val="828227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0B3E-9240-7213-D73B-986E768EB470}"/>
              </a:ext>
            </a:extLst>
          </p:cNvPr>
          <p:cNvSpPr>
            <a:spLocks noGrp="1"/>
          </p:cNvSpPr>
          <p:nvPr>
            <p:ph type="title"/>
          </p:nvPr>
        </p:nvSpPr>
        <p:spPr/>
        <p:txBody>
          <a:bodyPr/>
          <a:lstStyle/>
          <a:p>
            <a:r>
              <a:rPr lang="en-US" b="1" dirty="0"/>
              <a:t>Cuffless BP technologies</a:t>
            </a:r>
            <a:endParaRPr lang="el-GR" b="1" dirty="0"/>
          </a:p>
        </p:txBody>
      </p:sp>
      <p:sp>
        <p:nvSpPr>
          <p:cNvPr id="3" name="Content Placeholder 2">
            <a:extLst>
              <a:ext uri="{FF2B5EF4-FFF2-40B4-BE49-F238E27FC236}">
                <a16:creationId xmlns:a16="http://schemas.microsoft.com/office/drawing/2014/main" id="{D32D296A-05DD-8D72-A146-A865466F855E}"/>
              </a:ext>
            </a:extLst>
          </p:cNvPr>
          <p:cNvSpPr>
            <a:spLocks noGrp="1"/>
          </p:cNvSpPr>
          <p:nvPr>
            <p:ph idx="1"/>
          </p:nvPr>
        </p:nvSpPr>
        <p:spPr/>
        <p:txBody>
          <a:bodyPr/>
          <a:lstStyle/>
          <a:p>
            <a:endParaRPr lang="el-GR" dirty="0"/>
          </a:p>
        </p:txBody>
      </p:sp>
      <p:pic>
        <p:nvPicPr>
          <p:cNvPr id="7" name="Picture 6">
            <a:extLst>
              <a:ext uri="{FF2B5EF4-FFF2-40B4-BE49-F238E27FC236}">
                <a16:creationId xmlns:a16="http://schemas.microsoft.com/office/drawing/2014/main" id="{04327F99-EBA1-1DF0-D394-0FEAF247403F}"/>
              </a:ext>
            </a:extLst>
          </p:cNvPr>
          <p:cNvPicPr>
            <a:picLocks noChangeAspect="1"/>
          </p:cNvPicPr>
          <p:nvPr/>
        </p:nvPicPr>
        <p:blipFill>
          <a:blip r:embed="rId2"/>
          <a:stretch>
            <a:fillRect/>
          </a:stretch>
        </p:blipFill>
        <p:spPr>
          <a:xfrm>
            <a:off x="6758639" y="225061"/>
            <a:ext cx="5372376" cy="3568883"/>
          </a:xfrm>
          <a:prstGeom prst="rect">
            <a:avLst/>
          </a:prstGeom>
        </p:spPr>
      </p:pic>
      <p:pic>
        <p:nvPicPr>
          <p:cNvPr id="5" name="Picture 4">
            <a:extLst>
              <a:ext uri="{FF2B5EF4-FFF2-40B4-BE49-F238E27FC236}">
                <a16:creationId xmlns:a16="http://schemas.microsoft.com/office/drawing/2014/main" id="{F0D61841-6E98-2C3B-904C-9BE42361313F}"/>
              </a:ext>
            </a:extLst>
          </p:cNvPr>
          <p:cNvPicPr>
            <a:picLocks noChangeAspect="1"/>
          </p:cNvPicPr>
          <p:nvPr/>
        </p:nvPicPr>
        <p:blipFill>
          <a:blip r:embed="rId3"/>
          <a:stretch>
            <a:fillRect/>
          </a:stretch>
        </p:blipFill>
        <p:spPr>
          <a:xfrm>
            <a:off x="211296" y="3536376"/>
            <a:ext cx="7003695" cy="3181967"/>
          </a:xfrm>
          <a:prstGeom prst="rect">
            <a:avLst/>
          </a:prstGeom>
        </p:spPr>
      </p:pic>
      <p:sp>
        <p:nvSpPr>
          <p:cNvPr id="8" name="TextBox 7">
            <a:extLst>
              <a:ext uri="{FF2B5EF4-FFF2-40B4-BE49-F238E27FC236}">
                <a16:creationId xmlns:a16="http://schemas.microsoft.com/office/drawing/2014/main" id="{28BDF238-6CC4-927C-9A58-35E604E83AFF}"/>
              </a:ext>
            </a:extLst>
          </p:cNvPr>
          <p:cNvSpPr txBox="1"/>
          <p:nvPr/>
        </p:nvSpPr>
        <p:spPr>
          <a:xfrm>
            <a:off x="7507266" y="6492875"/>
            <a:ext cx="4684734" cy="307777"/>
          </a:xfrm>
          <a:prstGeom prst="rect">
            <a:avLst/>
          </a:prstGeom>
          <a:noFill/>
        </p:spPr>
        <p:txBody>
          <a:bodyPr wrap="square">
            <a:spAutoFit/>
          </a:bodyPr>
          <a:lstStyle/>
          <a:p>
            <a:r>
              <a:rPr lang="en-US" sz="1400" b="1" i="1" dirty="0"/>
              <a:t>Stergiou GS, et al. J </a:t>
            </a:r>
            <a:r>
              <a:rPr lang="en-US" sz="1400" b="1" i="1" dirty="0" err="1"/>
              <a:t>Hypertens</a:t>
            </a:r>
            <a:r>
              <a:rPr lang="en-US" sz="1400" b="1" i="1" dirty="0"/>
              <a:t>. 2022 Aug 1;40(8):1449-1460</a:t>
            </a:r>
            <a:endParaRPr lang="el-GR" sz="1400" b="1" i="1" dirty="0"/>
          </a:p>
        </p:txBody>
      </p:sp>
      <p:pic>
        <p:nvPicPr>
          <p:cNvPr id="6" name="Picture 5">
            <a:extLst>
              <a:ext uri="{FF2B5EF4-FFF2-40B4-BE49-F238E27FC236}">
                <a16:creationId xmlns:a16="http://schemas.microsoft.com/office/drawing/2014/main" id="{5B471A7E-C4B6-FF6D-F585-387B85B300EE}"/>
              </a:ext>
            </a:extLst>
          </p:cNvPr>
          <p:cNvPicPr>
            <a:picLocks noChangeAspect="1"/>
          </p:cNvPicPr>
          <p:nvPr/>
        </p:nvPicPr>
        <p:blipFill rotWithShape="1">
          <a:blip r:embed="rId4"/>
          <a:srcRect b="36738"/>
          <a:stretch/>
        </p:blipFill>
        <p:spPr>
          <a:xfrm>
            <a:off x="211296" y="1479021"/>
            <a:ext cx="6296794" cy="1922418"/>
          </a:xfrm>
          <a:prstGeom prst="rect">
            <a:avLst/>
          </a:prstGeom>
        </p:spPr>
      </p:pic>
    </p:spTree>
    <p:extLst>
      <p:ext uri="{BB962C8B-B14F-4D97-AF65-F5344CB8AC3E}">
        <p14:creationId xmlns:p14="http://schemas.microsoft.com/office/powerpoint/2010/main" val="606973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45B1-FD0B-461A-8DC4-76D858596E3C}"/>
              </a:ext>
            </a:extLst>
          </p:cNvPr>
          <p:cNvSpPr>
            <a:spLocks noGrp="1"/>
          </p:cNvSpPr>
          <p:nvPr>
            <p:ph type="title"/>
          </p:nvPr>
        </p:nvSpPr>
        <p:spPr/>
        <p:txBody>
          <a:bodyPr/>
          <a:lstStyle/>
          <a:p>
            <a:r>
              <a:rPr lang="en-US" b="1" dirty="0"/>
              <a:t>Photoplethysmography</a:t>
            </a:r>
            <a:endParaRPr lang="el-GR" b="1" dirty="0"/>
          </a:p>
        </p:txBody>
      </p:sp>
      <p:sp>
        <p:nvSpPr>
          <p:cNvPr id="3" name="Content Placeholder 2">
            <a:extLst>
              <a:ext uri="{FF2B5EF4-FFF2-40B4-BE49-F238E27FC236}">
                <a16:creationId xmlns:a16="http://schemas.microsoft.com/office/drawing/2014/main" id="{6533A129-A209-417E-AEF5-1BE3FD8D89BF}"/>
              </a:ext>
            </a:extLst>
          </p:cNvPr>
          <p:cNvSpPr>
            <a:spLocks noGrp="1"/>
          </p:cNvSpPr>
          <p:nvPr>
            <p:ph idx="1"/>
          </p:nvPr>
        </p:nvSpPr>
        <p:spPr/>
        <p:txBody>
          <a:bodyPr/>
          <a:lstStyle/>
          <a:p>
            <a:endParaRPr lang="el-GR"/>
          </a:p>
        </p:txBody>
      </p:sp>
      <p:pic>
        <p:nvPicPr>
          <p:cNvPr id="7" name="Picture 6">
            <a:extLst>
              <a:ext uri="{FF2B5EF4-FFF2-40B4-BE49-F238E27FC236}">
                <a16:creationId xmlns:a16="http://schemas.microsoft.com/office/drawing/2014/main" id="{D81CD78E-777D-49E6-B114-DC20C536DB82}"/>
              </a:ext>
            </a:extLst>
          </p:cNvPr>
          <p:cNvPicPr>
            <a:picLocks noChangeAspect="1"/>
          </p:cNvPicPr>
          <p:nvPr/>
        </p:nvPicPr>
        <p:blipFill>
          <a:blip r:embed="rId2"/>
          <a:stretch>
            <a:fillRect/>
          </a:stretch>
        </p:blipFill>
        <p:spPr>
          <a:xfrm>
            <a:off x="106998" y="1449156"/>
            <a:ext cx="2534602" cy="2320092"/>
          </a:xfrm>
          <a:prstGeom prst="rect">
            <a:avLst/>
          </a:prstGeom>
        </p:spPr>
      </p:pic>
      <p:pic>
        <p:nvPicPr>
          <p:cNvPr id="11" name="Picture 10">
            <a:extLst>
              <a:ext uri="{FF2B5EF4-FFF2-40B4-BE49-F238E27FC236}">
                <a16:creationId xmlns:a16="http://schemas.microsoft.com/office/drawing/2014/main" id="{594F55F0-8CC8-4FF8-B40D-A868A417EFE8}"/>
              </a:ext>
            </a:extLst>
          </p:cNvPr>
          <p:cNvPicPr>
            <a:picLocks noChangeAspect="1"/>
          </p:cNvPicPr>
          <p:nvPr/>
        </p:nvPicPr>
        <p:blipFill>
          <a:blip r:embed="rId3"/>
          <a:stretch>
            <a:fillRect/>
          </a:stretch>
        </p:blipFill>
        <p:spPr>
          <a:xfrm>
            <a:off x="4752550" y="1388707"/>
            <a:ext cx="7243102" cy="2574048"/>
          </a:xfrm>
          <a:prstGeom prst="rect">
            <a:avLst/>
          </a:prstGeom>
        </p:spPr>
      </p:pic>
      <p:pic>
        <p:nvPicPr>
          <p:cNvPr id="13" name="Picture 12">
            <a:extLst>
              <a:ext uri="{FF2B5EF4-FFF2-40B4-BE49-F238E27FC236}">
                <a16:creationId xmlns:a16="http://schemas.microsoft.com/office/drawing/2014/main" id="{19AEBD33-5236-44BA-83E0-0E4CA67B0B66}"/>
              </a:ext>
            </a:extLst>
          </p:cNvPr>
          <p:cNvPicPr>
            <a:picLocks noChangeAspect="1"/>
          </p:cNvPicPr>
          <p:nvPr/>
        </p:nvPicPr>
        <p:blipFill>
          <a:blip r:embed="rId4"/>
          <a:stretch>
            <a:fillRect/>
          </a:stretch>
        </p:blipFill>
        <p:spPr>
          <a:xfrm>
            <a:off x="1580762" y="4134839"/>
            <a:ext cx="5317877" cy="2548010"/>
          </a:xfrm>
          <a:prstGeom prst="rect">
            <a:avLst/>
          </a:prstGeom>
        </p:spPr>
      </p:pic>
      <p:sp>
        <p:nvSpPr>
          <p:cNvPr id="15" name="TextBox 14">
            <a:extLst>
              <a:ext uri="{FF2B5EF4-FFF2-40B4-BE49-F238E27FC236}">
                <a16:creationId xmlns:a16="http://schemas.microsoft.com/office/drawing/2014/main" id="{9BA267F7-26A2-4A0A-AC8F-002A1612EC50}"/>
              </a:ext>
            </a:extLst>
          </p:cNvPr>
          <p:cNvSpPr txBox="1"/>
          <p:nvPr/>
        </p:nvSpPr>
        <p:spPr>
          <a:xfrm>
            <a:off x="8048981" y="6553432"/>
            <a:ext cx="4360850" cy="307777"/>
          </a:xfrm>
          <a:prstGeom prst="rect">
            <a:avLst/>
          </a:prstGeom>
          <a:noFill/>
        </p:spPr>
        <p:txBody>
          <a:bodyPr wrap="square">
            <a:spAutoFit/>
          </a:bodyPr>
          <a:lstStyle/>
          <a:p>
            <a:r>
              <a:rPr lang="en-US" sz="1400" b="1" i="1" dirty="0" err="1"/>
              <a:t>Athaya</a:t>
            </a:r>
            <a:r>
              <a:rPr lang="en-US" sz="1400" b="1" i="1" dirty="0"/>
              <a:t> T, et al. Sensors (Basel). 2021 Mar 7;21(5):1867</a:t>
            </a:r>
            <a:endParaRPr lang="el-GR" sz="1400" b="1" i="1" dirty="0"/>
          </a:p>
        </p:txBody>
      </p:sp>
    </p:spTree>
    <p:extLst>
      <p:ext uri="{BB962C8B-B14F-4D97-AF65-F5344CB8AC3E}">
        <p14:creationId xmlns:p14="http://schemas.microsoft.com/office/powerpoint/2010/main" val="3534774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02F7-ACBB-4F61-BBF1-C40967B3E2AF}"/>
              </a:ext>
            </a:extLst>
          </p:cNvPr>
          <p:cNvSpPr>
            <a:spLocks noGrp="1"/>
          </p:cNvSpPr>
          <p:nvPr>
            <p:ph type="title"/>
          </p:nvPr>
        </p:nvSpPr>
        <p:spPr/>
        <p:txBody>
          <a:bodyPr/>
          <a:lstStyle/>
          <a:p>
            <a:r>
              <a:rPr lang="en-US" b="1" dirty="0"/>
              <a:t>They predict changes of BP</a:t>
            </a:r>
            <a:endParaRPr lang="el-GR" b="1" dirty="0"/>
          </a:p>
        </p:txBody>
      </p:sp>
      <p:sp>
        <p:nvSpPr>
          <p:cNvPr id="3" name="Content Placeholder 2">
            <a:extLst>
              <a:ext uri="{FF2B5EF4-FFF2-40B4-BE49-F238E27FC236}">
                <a16:creationId xmlns:a16="http://schemas.microsoft.com/office/drawing/2014/main" id="{78D035D8-9D01-4AE8-8117-044CB8E7855D}"/>
              </a:ext>
            </a:extLst>
          </p:cNvPr>
          <p:cNvSpPr>
            <a:spLocks noGrp="1"/>
          </p:cNvSpPr>
          <p:nvPr>
            <p:ph idx="1"/>
          </p:nvPr>
        </p:nvSpPr>
        <p:spPr>
          <a:xfrm>
            <a:off x="95532" y="1825625"/>
            <a:ext cx="5863988" cy="4351338"/>
          </a:xfrm>
        </p:spPr>
        <p:txBody>
          <a:bodyPr>
            <a:normAutofit fontScale="92500" lnSpcReduction="20000"/>
          </a:bodyPr>
          <a:lstStyle/>
          <a:p>
            <a:r>
              <a:rPr lang="en-US" sz="3600" dirty="0"/>
              <a:t>Need to be calibrated</a:t>
            </a:r>
          </a:p>
          <a:p>
            <a:r>
              <a:rPr lang="en-US" sz="3600" dirty="0"/>
              <a:t>Calibration usually performed using a validated automated </a:t>
            </a:r>
            <a:r>
              <a:rPr lang="en-US" sz="3600" dirty="0" err="1"/>
              <a:t>oscillometric</a:t>
            </a:r>
            <a:r>
              <a:rPr lang="en-US" sz="3600" dirty="0"/>
              <a:t> upper arm cuff device</a:t>
            </a:r>
          </a:p>
          <a:p>
            <a:r>
              <a:rPr lang="en-US" sz="3600" dirty="0"/>
              <a:t>Often employ a mathematical model that combines demographics with a cuffless measurement from the individual as inputs to ‘predict’ BP</a:t>
            </a:r>
          </a:p>
          <a:p>
            <a:pPr marL="0" indent="0">
              <a:buNone/>
            </a:pPr>
            <a:endParaRPr lang="el-GR" dirty="0"/>
          </a:p>
        </p:txBody>
      </p:sp>
      <p:pic>
        <p:nvPicPr>
          <p:cNvPr id="4" name="Picture 3">
            <a:extLst>
              <a:ext uri="{FF2B5EF4-FFF2-40B4-BE49-F238E27FC236}">
                <a16:creationId xmlns:a16="http://schemas.microsoft.com/office/drawing/2014/main" id="{2037B0A4-A437-402B-B5E3-FE052527D574}"/>
              </a:ext>
            </a:extLst>
          </p:cNvPr>
          <p:cNvPicPr>
            <a:picLocks noChangeAspect="1"/>
          </p:cNvPicPr>
          <p:nvPr/>
        </p:nvPicPr>
        <p:blipFill>
          <a:blip r:embed="rId3"/>
          <a:stretch>
            <a:fillRect/>
          </a:stretch>
        </p:blipFill>
        <p:spPr>
          <a:xfrm>
            <a:off x="5927678" y="1911936"/>
            <a:ext cx="6264322" cy="4178715"/>
          </a:xfrm>
          <a:prstGeom prst="rect">
            <a:avLst/>
          </a:prstGeom>
        </p:spPr>
      </p:pic>
      <p:sp>
        <p:nvSpPr>
          <p:cNvPr id="5" name="TextBox 4">
            <a:extLst>
              <a:ext uri="{FF2B5EF4-FFF2-40B4-BE49-F238E27FC236}">
                <a16:creationId xmlns:a16="http://schemas.microsoft.com/office/drawing/2014/main" id="{6A043295-2695-49A6-A858-D62BCD5E8B0E}"/>
              </a:ext>
            </a:extLst>
          </p:cNvPr>
          <p:cNvSpPr txBox="1"/>
          <p:nvPr/>
        </p:nvSpPr>
        <p:spPr>
          <a:xfrm>
            <a:off x="8269796" y="6126647"/>
            <a:ext cx="3922204" cy="315912"/>
          </a:xfrm>
          <a:prstGeom prst="rect">
            <a:avLst/>
          </a:prstGeom>
          <a:noFill/>
        </p:spPr>
        <p:txBody>
          <a:bodyPr wrap="square">
            <a:spAutoFit/>
          </a:bodyPr>
          <a:lstStyle/>
          <a:p>
            <a:r>
              <a:rPr lang="en-US" sz="1400" b="1" i="1" dirty="0" err="1"/>
              <a:t>Vybornova</a:t>
            </a:r>
            <a:r>
              <a:rPr lang="en-US" sz="1400" b="1" i="1" dirty="0"/>
              <a:t> A, et al. Blood Press </a:t>
            </a:r>
            <a:r>
              <a:rPr lang="en-US" sz="1400" b="1" i="1" dirty="0" err="1"/>
              <a:t>Monit</a:t>
            </a:r>
            <a:r>
              <a:rPr lang="en-US" sz="1400" b="1" i="1" dirty="0"/>
              <a:t>. 2021 Mar 4</a:t>
            </a:r>
            <a:endParaRPr lang="el-GR" sz="1400" b="1" i="1" dirty="0"/>
          </a:p>
        </p:txBody>
      </p:sp>
    </p:spTree>
    <p:extLst>
      <p:ext uri="{BB962C8B-B14F-4D97-AF65-F5344CB8AC3E}">
        <p14:creationId xmlns:p14="http://schemas.microsoft.com/office/powerpoint/2010/main" val="855971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F06D-4331-4FB5-8B27-039A584CE8F3}"/>
              </a:ext>
            </a:extLst>
          </p:cNvPr>
          <p:cNvSpPr>
            <a:spLocks noGrp="1"/>
          </p:cNvSpPr>
          <p:nvPr>
            <p:ph type="title"/>
          </p:nvPr>
        </p:nvSpPr>
        <p:spPr/>
        <p:txBody>
          <a:bodyPr/>
          <a:lstStyle/>
          <a:p>
            <a:r>
              <a:rPr lang="en-US" b="1" dirty="0" err="1"/>
              <a:t>Aktiia</a:t>
            </a:r>
            <a:r>
              <a:rPr lang="en-US" b="1" dirty="0"/>
              <a:t> 24/7</a:t>
            </a:r>
            <a:endParaRPr lang="el-GR" b="1" dirty="0"/>
          </a:p>
        </p:txBody>
      </p:sp>
      <p:sp>
        <p:nvSpPr>
          <p:cNvPr id="3" name="Content Placeholder 2">
            <a:extLst>
              <a:ext uri="{FF2B5EF4-FFF2-40B4-BE49-F238E27FC236}">
                <a16:creationId xmlns:a16="http://schemas.microsoft.com/office/drawing/2014/main" id="{D57C08BB-11F0-4BC9-A0E4-6E8063B627B1}"/>
              </a:ext>
            </a:extLst>
          </p:cNvPr>
          <p:cNvSpPr>
            <a:spLocks noGrp="1"/>
          </p:cNvSpPr>
          <p:nvPr>
            <p:ph idx="1"/>
          </p:nvPr>
        </p:nvSpPr>
        <p:spPr/>
        <p:txBody>
          <a:bodyPr/>
          <a:lstStyle/>
          <a:p>
            <a:endParaRPr lang="el-GR" dirty="0"/>
          </a:p>
        </p:txBody>
      </p:sp>
      <p:pic>
        <p:nvPicPr>
          <p:cNvPr id="5" name="Picture 4">
            <a:extLst>
              <a:ext uri="{FF2B5EF4-FFF2-40B4-BE49-F238E27FC236}">
                <a16:creationId xmlns:a16="http://schemas.microsoft.com/office/drawing/2014/main" id="{00951A38-A8DA-4404-A2D4-C2DCD6445ED1}"/>
              </a:ext>
            </a:extLst>
          </p:cNvPr>
          <p:cNvPicPr>
            <a:picLocks noChangeAspect="1"/>
          </p:cNvPicPr>
          <p:nvPr/>
        </p:nvPicPr>
        <p:blipFill>
          <a:blip r:embed="rId3"/>
          <a:stretch>
            <a:fillRect/>
          </a:stretch>
        </p:blipFill>
        <p:spPr>
          <a:xfrm>
            <a:off x="4328834" y="126915"/>
            <a:ext cx="5515751" cy="2164275"/>
          </a:xfrm>
          <a:prstGeom prst="rect">
            <a:avLst/>
          </a:prstGeom>
        </p:spPr>
      </p:pic>
      <p:pic>
        <p:nvPicPr>
          <p:cNvPr id="7" name="Picture 6">
            <a:extLst>
              <a:ext uri="{FF2B5EF4-FFF2-40B4-BE49-F238E27FC236}">
                <a16:creationId xmlns:a16="http://schemas.microsoft.com/office/drawing/2014/main" id="{4A8998D4-1BDF-4D47-A445-0E12D01E6C99}"/>
              </a:ext>
            </a:extLst>
          </p:cNvPr>
          <p:cNvPicPr>
            <a:picLocks noChangeAspect="1"/>
          </p:cNvPicPr>
          <p:nvPr/>
        </p:nvPicPr>
        <p:blipFill>
          <a:blip r:embed="rId4"/>
          <a:stretch>
            <a:fillRect/>
          </a:stretch>
        </p:blipFill>
        <p:spPr>
          <a:xfrm>
            <a:off x="168771" y="2382723"/>
            <a:ext cx="2831385" cy="4205743"/>
          </a:xfrm>
          <a:prstGeom prst="rect">
            <a:avLst/>
          </a:prstGeom>
        </p:spPr>
      </p:pic>
      <p:pic>
        <p:nvPicPr>
          <p:cNvPr id="9" name="Picture 8">
            <a:extLst>
              <a:ext uri="{FF2B5EF4-FFF2-40B4-BE49-F238E27FC236}">
                <a16:creationId xmlns:a16="http://schemas.microsoft.com/office/drawing/2014/main" id="{3BC8E9DB-7C0C-49B0-98D2-13A1F7166C9A}"/>
              </a:ext>
            </a:extLst>
          </p:cNvPr>
          <p:cNvPicPr>
            <a:picLocks noChangeAspect="1"/>
          </p:cNvPicPr>
          <p:nvPr/>
        </p:nvPicPr>
        <p:blipFill>
          <a:blip r:embed="rId5"/>
          <a:stretch>
            <a:fillRect/>
          </a:stretch>
        </p:blipFill>
        <p:spPr>
          <a:xfrm>
            <a:off x="3120746" y="3169035"/>
            <a:ext cx="1894813" cy="2416205"/>
          </a:xfrm>
          <a:prstGeom prst="rect">
            <a:avLst/>
          </a:prstGeom>
        </p:spPr>
      </p:pic>
      <p:pic>
        <p:nvPicPr>
          <p:cNvPr id="11" name="Picture 10">
            <a:extLst>
              <a:ext uri="{FF2B5EF4-FFF2-40B4-BE49-F238E27FC236}">
                <a16:creationId xmlns:a16="http://schemas.microsoft.com/office/drawing/2014/main" id="{EA6368A2-617A-4984-88ED-3E30ABB86A5D}"/>
              </a:ext>
            </a:extLst>
          </p:cNvPr>
          <p:cNvPicPr>
            <a:picLocks noChangeAspect="1"/>
          </p:cNvPicPr>
          <p:nvPr/>
        </p:nvPicPr>
        <p:blipFill>
          <a:blip r:embed="rId6"/>
          <a:stretch>
            <a:fillRect/>
          </a:stretch>
        </p:blipFill>
        <p:spPr>
          <a:xfrm>
            <a:off x="5015559" y="3169036"/>
            <a:ext cx="1669008" cy="2416204"/>
          </a:xfrm>
          <a:prstGeom prst="rect">
            <a:avLst/>
          </a:prstGeom>
        </p:spPr>
      </p:pic>
      <p:pic>
        <p:nvPicPr>
          <p:cNvPr id="15" name="Picture 14">
            <a:extLst>
              <a:ext uri="{FF2B5EF4-FFF2-40B4-BE49-F238E27FC236}">
                <a16:creationId xmlns:a16="http://schemas.microsoft.com/office/drawing/2014/main" id="{78924E3B-0802-4688-95D1-B0D0986A87EC}"/>
              </a:ext>
            </a:extLst>
          </p:cNvPr>
          <p:cNvPicPr>
            <a:picLocks noChangeAspect="1"/>
          </p:cNvPicPr>
          <p:nvPr/>
        </p:nvPicPr>
        <p:blipFill>
          <a:blip r:embed="rId7"/>
          <a:stretch>
            <a:fillRect/>
          </a:stretch>
        </p:blipFill>
        <p:spPr>
          <a:xfrm>
            <a:off x="6793752" y="2588546"/>
            <a:ext cx="5380016" cy="2065057"/>
          </a:xfrm>
          <a:prstGeom prst="rect">
            <a:avLst/>
          </a:prstGeom>
        </p:spPr>
      </p:pic>
      <p:pic>
        <p:nvPicPr>
          <p:cNvPr id="17" name="Picture 16">
            <a:extLst>
              <a:ext uri="{FF2B5EF4-FFF2-40B4-BE49-F238E27FC236}">
                <a16:creationId xmlns:a16="http://schemas.microsoft.com/office/drawing/2014/main" id="{2A74C8E4-C885-4C60-9448-BA648344A460}"/>
              </a:ext>
            </a:extLst>
          </p:cNvPr>
          <p:cNvPicPr>
            <a:picLocks noChangeAspect="1"/>
          </p:cNvPicPr>
          <p:nvPr/>
        </p:nvPicPr>
        <p:blipFill>
          <a:blip r:embed="rId8"/>
          <a:stretch>
            <a:fillRect/>
          </a:stretch>
        </p:blipFill>
        <p:spPr>
          <a:xfrm>
            <a:off x="6793752" y="4651642"/>
            <a:ext cx="5380016" cy="1896235"/>
          </a:xfrm>
          <a:prstGeom prst="rect">
            <a:avLst/>
          </a:prstGeom>
        </p:spPr>
      </p:pic>
      <p:sp>
        <p:nvSpPr>
          <p:cNvPr id="21" name="TextBox 20">
            <a:extLst>
              <a:ext uri="{FF2B5EF4-FFF2-40B4-BE49-F238E27FC236}">
                <a16:creationId xmlns:a16="http://schemas.microsoft.com/office/drawing/2014/main" id="{0FB82088-5747-4353-BA37-CC3A5C951583}"/>
              </a:ext>
            </a:extLst>
          </p:cNvPr>
          <p:cNvSpPr txBox="1"/>
          <p:nvPr/>
        </p:nvSpPr>
        <p:spPr>
          <a:xfrm>
            <a:off x="8224267" y="6529321"/>
            <a:ext cx="3922204" cy="315912"/>
          </a:xfrm>
          <a:prstGeom prst="rect">
            <a:avLst/>
          </a:prstGeom>
          <a:noFill/>
        </p:spPr>
        <p:txBody>
          <a:bodyPr wrap="square">
            <a:spAutoFit/>
          </a:bodyPr>
          <a:lstStyle/>
          <a:p>
            <a:r>
              <a:rPr lang="en-US" sz="1400" b="1" i="1" dirty="0" err="1"/>
              <a:t>Vybornova</a:t>
            </a:r>
            <a:r>
              <a:rPr lang="en-US" sz="1400" b="1" i="1" dirty="0"/>
              <a:t> A, et al. Blood Press </a:t>
            </a:r>
            <a:r>
              <a:rPr lang="en-US" sz="1400" b="1" i="1" dirty="0" err="1"/>
              <a:t>Monit</a:t>
            </a:r>
            <a:r>
              <a:rPr lang="en-US" sz="1400" b="1" i="1" dirty="0"/>
              <a:t>. 2021 Mar 4</a:t>
            </a:r>
            <a:endParaRPr lang="el-GR" sz="1400" b="1" i="1" dirty="0"/>
          </a:p>
        </p:txBody>
      </p:sp>
      <p:pic>
        <p:nvPicPr>
          <p:cNvPr id="1026" name="Picture 2" descr="ANSI/AAMI/ISO 81060-2:2013 - Non-invasive sphygmomanometers - Part 2:  Clinical investigation of automated measurement type">
            <a:extLst>
              <a:ext uri="{FF2B5EF4-FFF2-40B4-BE49-F238E27FC236}">
                <a16:creationId xmlns:a16="http://schemas.microsoft.com/office/drawing/2014/main" id="{4F9487BB-692F-47A3-918C-618E749A5F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8376" y="5555172"/>
            <a:ext cx="765376" cy="99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965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0685-628B-4BDF-80CC-A8CA829A5950}"/>
              </a:ext>
            </a:extLst>
          </p:cNvPr>
          <p:cNvSpPr>
            <a:spLocks noGrp="1"/>
          </p:cNvSpPr>
          <p:nvPr>
            <p:ph type="title"/>
          </p:nvPr>
        </p:nvSpPr>
        <p:spPr/>
        <p:txBody>
          <a:bodyPr/>
          <a:lstStyle/>
          <a:p>
            <a:r>
              <a:rPr lang="en-US" b="1" dirty="0" err="1"/>
              <a:t>Aktiia</a:t>
            </a:r>
            <a:r>
              <a:rPr lang="en-US" b="1" dirty="0"/>
              <a:t> in different </a:t>
            </a:r>
            <a:br>
              <a:rPr lang="en-US" b="1" dirty="0"/>
            </a:br>
            <a:r>
              <a:rPr lang="en-US" b="1" dirty="0"/>
              <a:t>body positions</a:t>
            </a:r>
            <a:endParaRPr lang="el-GR" b="1" dirty="0"/>
          </a:p>
        </p:txBody>
      </p:sp>
      <p:sp>
        <p:nvSpPr>
          <p:cNvPr id="3" name="Content Placeholder 2">
            <a:extLst>
              <a:ext uri="{FF2B5EF4-FFF2-40B4-BE49-F238E27FC236}">
                <a16:creationId xmlns:a16="http://schemas.microsoft.com/office/drawing/2014/main" id="{D7297012-3D05-46DD-A144-7E9DB6F9D5BB}"/>
              </a:ext>
            </a:extLst>
          </p:cNvPr>
          <p:cNvSpPr>
            <a:spLocks noGrp="1"/>
          </p:cNvSpPr>
          <p:nvPr>
            <p:ph idx="1"/>
          </p:nvPr>
        </p:nvSpPr>
        <p:spPr/>
        <p:txBody>
          <a:bodyPr/>
          <a:lstStyle/>
          <a:p>
            <a:endParaRPr lang="el-GR" dirty="0"/>
          </a:p>
        </p:txBody>
      </p:sp>
      <p:sp>
        <p:nvSpPr>
          <p:cNvPr id="4" name="TextBox 3">
            <a:extLst>
              <a:ext uri="{FF2B5EF4-FFF2-40B4-BE49-F238E27FC236}">
                <a16:creationId xmlns:a16="http://schemas.microsoft.com/office/drawing/2014/main" id="{B73FD10B-94DE-42B2-A1AD-D55A3A44AEDF}"/>
              </a:ext>
            </a:extLst>
          </p:cNvPr>
          <p:cNvSpPr txBox="1"/>
          <p:nvPr/>
        </p:nvSpPr>
        <p:spPr>
          <a:xfrm>
            <a:off x="8633670" y="6537697"/>
            <a:ext cx="3583382" cy="307777"/>
          </a:xfrm>
          <a:prstGeom prst="rect">
            <a:avLst/>
          </a:prstGeom>
          <a:noFill/>
        </p:spPr>
        <p:txBody>
          <a:bodyPr wrap="square">
            <a:spAutoFit/>
          </a:bodyPr>
          <a:lstStyle/>
          <a:p>
            <a:r>
              <a:rPr lang="en-US" sz="1400" b="1" i="1" dirty="0"/>
              <a:t>Sola J, et al. Sci Rep. 2021 Oct 19;11(1):20644</a:t>
            </a:r>
          </a:p>
        </p:txBody>
      </p:sp>
      <p:pic>
        <p:nvPicPr>
          <p:cNvPr id="6" name="Picture 5">
            <a:extLst>
              <a:ext uri="{FF2B5EF4-FFF2-40B4-BE49-F238E27FC236}">
                <a16:creationId xmlns:a16="http://schemas.microsoft.com/office/drawing/2014/main" id="{C7B58EEE-D454-4B07-A633-96987772E99F}"/>
              </a:ext>
            </a:extLst>
          </p:cNvPr>
          <p:cNvPicPr>
            <a:picLocks noChangeAspect="1"/>
          </p:cNvPicPr>
          <p:nvPr/>
        </p:nvPicPr>
        <p:blipFill>
          <a:blip r:embed="rId2"/>
          <a:stretch>
            <a:fillRect/>
          </a:stretch>
        </p:blipFill>
        <p:spPr>
          <a:xfrm>
            <a:off x="6962258" y="104924"/>
            <a:ext cx="5114795" cy="3576281"/>
          </a:xfrm>
          <a:prstGeom prst="rect">
            <a:avLst/>
          </a:prstGeom>
        </p:spPr>
      </p:pic>
      <p:pic>
        <p:nvPicPr>
          <p:cNvPr id="8" name="Picture 7">
            <a:extLst>
              <a:ext uri="{FF2B5EF4-FFF2-40B4-BE49-F238E27FC236}">
                <a16:creationId xmlns:a16="http://schemas.microsoft.com/office/drawing/2014/main" id="{542D005D-7989-4525-8890-4D463E541EDD}"/>
              </a:ext>
            </a:extLst>
          </p:cNvPr>
          <p:cNvPicPr>
            <a:picLocks noChangeAspect="1"/>
          </p:cNvPicPr>
          <p:nvPr/>
        </p:nvPicPr>
        <p:blipFill rotWithShape="1">
          <a:blip r:embed="rId3"/>
          <a:srcRect r="10631"/>
          <a:stretch/>
        </p:blipFill>
        <p:spPr>
          <a:xfrm>
            <a:off x="118872" y="2941242"/>
            <a:ext cx="5229742" cy="3551633"/>
          </a:xfrm>
          <a:prstGeom prst="rect">
            <a:avLst/>
          </a:prstGeom>
        </p:spPr>
      </p:pic>
      <p:pic>
        <p:nvPicPr>
          <p:cNvPr id="10" name="Picture 9">
            <a:extLst>
              <a:ext uri="{FF2B5EF4-FFF2-40B4-BE49-F238E27FC236}">
                <a16:creationId xmlns:a16="http://schemas.microsoft.com/office/drawing/2014/main" id="{2B27FB75-642E-4E3F-8198-3FFDF4F5BCD2}"/>
              </a:ext>
            </a:extLst>
          </p:cNvPr>
          <p:cNvPicPr>
            <a:picLocks noChangeAspect="1"/>
          </p:cNvPicPr>
          <p:nvPr/>
        </p:nvPicPr>
        <p:blipFill>
          <a:blip r:embed="rId4"/>
          <a:stretch>
            <a:fillRect/>
          </a:stretch>
        </p:blipFill>
        <p:spPr>
          <a:xfrm>
            <a:off x="5448822" y="3910614"/>
            <a:ext cx="6705600" cy="2035629"/>
          </a:xfrm>
          <a:prstGeom prst="rect">
            <a:avLst/>
          </a:prstGeom>
        </p:spPr>
      </p:pic>
      <p:sp>
        <p:nvSpPr>
          <p:cNvPr id="12" name="TextBox 11">
            <a:extLst>
              <a:ext uri="{FF2B5EF4-FFF2-40B4-BE49-F238E27FC236}">
                <a16:creationId xmlns:a16="http://schemas.microsoft.com/office/drawing/2014/main" id="{2617F7BB-35B8-4174-B32E-1A8836750659}"/>
              </a:ext>
            </a:extLst>
          </p:cNvPr>
          <p:cNvSpPr txBox="1"/>
          <p:nvPr/>
        </p:nvSpPr>
        <p:spPr>
          <a:xfrm rot="18421092">
            <a:off x="2625738" y="4813947"/>
            <a:ext cx="2293176" cy="307777"/>
          </a:xfrm>
          <a:prstGeom prst="rect">
            <a:avLst/>
          </a:prstGeom>
          <a:noFill/>
        </p:spPr>
        <p:txBody>
          <a:bodyPr wrap="square">
            <a:spAutoFit/>
          </a:bodyPr>
          <a:lstStyle/>
          <a:p>
            <a:r>
              <a:rPr lang="en-US" sz="1400" dirty="0">
                <a:solidFill>
                  <a:srgbClr val="FF0000"/>
                </a:solidFill>
              </a:rPr>
              <a:t>Increased venous congestion</a:t>
            </a:r>
            <a:endParaRPr lang="el-GR" sz="1400" dirty="0">
              <a:solidFill>
                <a:srgbClr val="FF0000"/>
              </a:solidFill>
            </a:endParaRPr>
          </a:p>
        </p:txBody>
      </p:sp>
      <p:sp>
        <p:nvSpPr>
          <p:cNvPr id="14" name="TextBox 13">
            <a:extLst>
              <a:ext uri="{FF2B5EF4-FFF2-40B4-BE49-F238E27FC236}">
                <a16:creationId xmlns:a16="http://schemas.microsoft.com/office/drawing/2014/main" id="{F3F91C3B-E18C-4485-A7EE-983DE05562AD}"/>
              </a:ext>
            </a:extLst>
          </p:cNvPr>
          <p:cNvSpPr txBox="1"/>
          <p:nvPr/>
        </p:nvSpPr>
        <p:spPr>
          <a:xfrm rot="18325633">
            <a:off x="3914624" y="4966207"/>
            <a:ext cx="1736636" cy="307777"/>
          </a:xfrm>
          <a:prstGeom prst="rect">
            <a:avLst/>
          </a:prstGeom>
          <a:noFill/>
        </p:spPr>
        <p:txBody>
          <a:bodyPr wrap="square">
            <a:spAutoFit/>
          </a:bodyPr>
          <a:lstStyle/>
          <a:p>
            <a:r>
              <a:rPr lang="en-US" sz="1400" dirty="0">
                <a:solidFill>
                  <a:srgbClr val="FF0000"/>
                </a:solidFill>
              </a:rPr>
              <a:t>Movement artefacts</a:t>
            </a:r>
            <a:endParaRPr lang="el-GR" sz="1400" dirty="0">
              <a:solidFill>
                <a:srgbClr val="FF0000"/>
              </a:solidFill>
            </a:endParaRPr>
          </a:p>
        </p:txBody>
      </p:sp>
      <p:sp>
        <p:nvSpPr>
          <p:cNvPr id="15" name="Rectangle 14">
            <a:extLst>
              <a:ext uri="{FF2B5EF4-FFF2-40B4-BE49-F238E27FC236}">
                <a16:creationId xmlns:a16="http://schemas.microsoft.com/office/drawing/2014/main" id="{25EF170A-6460-4412-9E61-5B7A9C9CB099}"/>
              </a:ext>
            </a:extLst>
          </p:cNvPr>
          <p:cNvSpPr/>
          <p:nvPr/>
        </p:nvSpPr>
        <p:spPr>
          <a:xfrm>
            <a:off x="7666074" y="5337544"/>
            <a:ext cx="308345" cy="3189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15">
            <a:extLst>
              <a:ext uri="{FF2B5EF4-FFF2-40B4-BE49-F238E27FC236}">
                <a16:creationId xmlns:a16="http://schemas.microsoft.com/office/drawing/2014/main" id="{DCB138E9-EAF2-46F2-BFB1-ED075617B856}"/>
              </a:ext>
            </a:extLst>
          </p:cNvPr>
          <p:cNvSpPr/>
          <p:nvPr/>
        </p:nvSpPr>
        <p:spPr>
          <a:xfrm>
            <a:off x="10085117" y="5341088"/>
            <a:ext cx="308345" cy="3189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9677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84B7-D4F2-4417-9C24-BB8AB8BAC3D4}"/>
              </a:ext>
            </a:extLst>
          </p:cNvPr>
          <p:cNvSpPr>
            <a:spLocks noGrp="1"/>
          </p:cNvSpPr>
          <p:nvPr>
            <p:ph type="title"/>
          </p:nvPr>
        </p:nvSpPr>
        <p:spPr>
          <a:xfrm>
            <a:off x="838200" y="365125"/>
            <a:ext cx="10515600" cy="1325563"/>
          </a:xfrm>
        </p:spPr>
        <p:txBody>
          <a:bodyPr/>
          <a:lstStyle/>
          <a:p>
            <a:r>
              <a:rPr lang="en-US" b="1" dirty="0"/>
              <a:t>Awareness, treatment and control of hypertension in EMENO and MMM studies</a:t>
            </a:r>
            <a:endParaRPr lang="el-GR" b="1" dirty="0"/>
          </a:p>
        </p:txBody>
      </p:sp>
      <p:sp>
        <p:nvSpPr>
          <p:cNvPr id="3" name="Content Placeholder 2">
            <a:extLst>
              <a:ext uri="{FF2B5EF4-FFF2-40B4-BE49-F238E27FC236}">
                <a16:creationId xmlns:a16="http://schemas.microsoft.com/office/drawing/2014/main" id="{84985120-1493-45E6-B20B-803ABA181A20}"/>
              </a:ext>
            </a:extLst>
          </p:cNvPr>
          <p:cNvSpPr>
            <a:spLocks noGrp="1"/>
          </p:cNvSpPr>
          <p:nvPr>
            <p:ph idx="1"/>
          </p:nvPr>
        </p:nvSpPr>
        <p:spPr/>
        <p:txBody>
          <a:bodyPr/>
          <a:lstStyle/>
          <a:p>
            <a:endParaRPr lang="el-GR"/>
          </a:p>
        </p:txBody>
      </p:sp>
      <p:pic>
        <p:nvPicPr>
          <p:cNvPr id="4" name="Picture 2">
            <a:extLst>
              <a:ext uri="{FF2B5EF4-FFF2-40B4-BE49-F238E27FC236}">
                <a16:creationId xmlns:a16="http://schemas.microsoft.com/office/drawing/2014/main" id="{B38C8CE9-A78F-477B-AE38-09A2F8514BAD}"/>
              </a:ext>
            </a:extLst>
          </p:cNvPr>
          <p:cNvPicPr>
            <a:picLocks noChangeAspect="1" noChangeArrowheads="1"/>
          </p:cNvPicPr>
          <p:nvPr/>
        </p:nvPicPr>
        <p:blipFill>
          <a:blip r:embed="rId2"/>
          <a:srcRect/>
          <a:stretch>
            <a:fillRect/>
          </a:stretch>
        </p:blipFill>
        <p:spPr bwMode="auto">
          <a:xfrm>
            <a:off x="3013531" y="1825625"/>
            <a:ext cx="6164937" cy="4351337"/>
          </a:xfrm>
          <a:prstGeom prst="rect">
            <a:avLst/>
          </a:prstGeom>
          <a:ln>
            <a:no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AC4AE6D3-7511-4468-A3DA-8DDAA2E78BC1}"/>
              </a:ext>
            </a:extLst>
          </p:cNvPr>
          <p:cNvSpPr>
            <a:spLocks noChangeArrowheads="1"/>
          </p:cNvSpPr>
          <p:nvPr/>
        </p:nvSpPr>
        <p:spPr bwMode="auto">
          <a:xfrm>
            <a:off x="4500954" y="6334780"/>
            <a:ext cx="7721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l-GR" sz="1400" b="1" i="1" dirty="0" err="1"/>
              <a:t>Menti</a:t>
            </a:r>
            <a:r>
              <a:rPr lang="en-US" altLang="el-GR" sz="1400" b="1" i="1" dirty="0"/>
              <a:t> A, et al; </a:t>
            </a:r>
            <a:r>
              <a:rPr lang="pt-BR" altLang="el-GR" sz="1400" b="1" i="1" dirty="0"/>
              <a:t>J Hum Hypertens. 2021 Apr 9. Epub ahead of print</a:t>
            </a:r>
          </a:p>
          <a:p>
            <a:pPr algn="r" eaLnBrk="1" hangingPunct="1">
              <a:spcBef>
                <a:spcPct val="0"/>
              </a:spcBef>
              <a:buFontTx/>
              <a:buNone/>
            </a:pPr>
            <a:r>
              <a:rPr lang="en-US" altLang="el-GR" sz="1400" b="1" i="1" dirty="0"/>
              <a:t>Stergiou GS, et al; Eur Heart J Suppl. 2021 May 20;23</a:t>
            </a:r>
          </a:p>
        </p:txBody>
      </p:sp>
      <p:pic>
        <p:nvPicPr>
          <p:cNvPr id="1028" name="Picture 4" descr="flag of Greece | Britannica">
            <a:extLst>
              <a:ext uri="{FF2B5EF4-FFF2-40B4-BE49-F238E27FC236}">
                <a16:creationId xmlns:a16="http://schemas.microsoft.com/office/drawing/2014/main" id="{21D02F2B-9C85-4C97-9A78-B959E0ABE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758" y="31131"/>
            <a:ext cx="1720241" cy="11468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4DE3F70-2480-8740-17EB-E50078FC4DB3}"/>
              </a:ext>
            </a:extLst>
          </p:cNvPr>
          <p:cNvSpPr/>
          <p:nvPr/>
        </p:nvSpPr>
        <p:spPr>
          <a:xfrm>
            <a:off x="3933173" y="5899759"/>
            <a:ext cx="2304789" cy="3022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50913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A1C0-D2DD-48F3-8D7E-4F067F993D61}"/>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2AF9726A-D9A3-46BD-9881-2C2C6917D780}"/>
              </a:ext>
            </a:extLst>
          </p:cNvPr>
          <p:cNvSpPr>
            <a:spLocks noGrp="1"/>
          </p:cNvSpPr>
          <p:nvPr>
            <p:ph idx="1"/>
          </p:nvPr>
        </p:nvSpPr>
        <p:spPr/>
        <p:txBody>
          <a:bodyPr/>
          <a:lstStyle/>
          <a:p>
            <a:endParaRPr lang="el-GR"/>
          </a:p>
        </p:txBody>
      </p:sp>
      <p:pic>
        <p:nvPicPr>
          <p:cNvPr id="7" name="Picture 6">
            <a:extLst>
              <a:ext uri="{FF2B5EF4-FFF2-40B4-BE49-F238E27FC236}">
                <a16:creationId xmlns:a16="http://schemas.microsoft.com/office/drawing/2014/main" id="{DCAA0DDC-BC36-4B87-9E44-1A41EE9C9B11}"/>
              </a:ext>
            </a:extLst>
          </p:cNvPr>
          <p:cNvPicPr>
            <a:picLocks noChangeAspect="1"/>
          </p:cNvPicPr>
          <p:nvPr/>
        </p:nvPicPr>
        <p:blipFill>
          <a:blip r:embed="rId3"/>
          <a:stretch>
            <a:fillRect/>
          </a:stretch>
        </p:blipFill>
        <p:spPr>
          <a:xfrm>
            <a:off x="6219825" y="0"/>
            <a:ext cx="5972175" cy="1600200"/>
          </a:xfrm>
          <a:prstGeom prst="rect">
            <a:avLst/>
          </a:prstGeom>
        </p:spPr>
      </p:pic>
      <p:pic>
        <p:nvPicPr>
          <p:cNvPr id="9" name="Picture 8">
            <a:extLst>
              <a:ext uri="{FF2B5EF4-FFF2-40B4-BE49-F238E27FC236}">
                <a16:creationId xmlns:a16="http://schemas.microsoft.com/office/drawing/2014/main" id="{22935B15-4162-4DCF-B1A5-C3D20912133A}"/>
              </a:ext>
            </a:extLst>
          </p:cNvPr>
          <p:cNvPicPr>
            <a:picLocks noChangeAspect="1"/>
          </p:cNvPicPr>
          <p:nvPr/>
        </p:nvPicPr>
        <p:blipFill>
          <a:blip r:embed="rId4"/>
          <a:stretch>
            <a:fillRect/>
          </a:stretch>
        </p:blipFill>
        <p:spPr>
          <a:xfrm>
            <a:off x="4702034" y="1670352"/>
            <a:ext cx="7489966" cy="1886188"/>
          </a:xfrm>
          <a:prstGeom prst="rect">
            <a:avLst/>
          </a:prstGeom>
        </p:spPr>
      </p:pic>
      <p:pic>
        <p:nvPicPr>
          <p:cNvPr id="8" name="Picture 7">
            <a:extLst>
              <a:ext uri="{FF2B5EF4-FFF2-40B4-BE49-F238E27FC236}">
                <a16:creationId xmlns:a16="http://schemas.microsoft.com/office/drawing/2014/main" id="{8C100B28-6120-4515-92A3-9AA6EEB55409}"/>
              </a:ext>
            </a:extLst>
          </p:cNvPr>
          <p:cNvPicPr>
            <a:picLocks noChangeAspect="1"/>
          </p:cNvPicPr>
          <p:nvPr/>
        </p:nvPicPr>
        <p:blipFill>
          <a:blip r:embed="rId5"/>
          <a:stretch>
            <a:fillRect/>
          </a:stretch>
        </p:blipFill>
        <p:spPr>
          <a:xfrm>
            <a:off x="315100" y="457015"/>
            <a:ext cx="4189218" cy="2286369"/>
          </a:xfrm>
          <a:prstGeom prst="rect">
            <a:avLst/>
          </a:prstGeom>
        </p:spPr>
      </p:pic>
      <p:pic>
        <p:nvPicPr>
          <p:cNvPr id="10" name="Picture 9">
            <a:extLst>
              <a:ext uri="{FF2B5EF4-FFF2-40B4-BE49-F238E27FC236}">
                <a16:creationId xmlns:a16="http://schemas.microsoft.com/office/drawing/2014/main" id="{4FB679F8-1BF5-4CC4-A2F5-A4BF37C5AF65}"/>
              </a:ext>
            </a:extLst>
          </p:cNvPr>
          <p:cNvPicPr>
            <a:picLocks noChangeAspect="1"/>
          </p:cNvPicPr>
          <p:nvPr/>
        </p:nvPicPr>
        <p:blipFill>
          <a:blip r:embed="rId6"/>
          <a:stretch>
            <a:fillRect/>
          </a:stretch>
        </p:blipFill>
        <p:spPr>
          <a:xfrm>
            <a:off x="315100" y="3165926"/>
            <a:ext cx="4258432" cy="1886188"/>
          </a:xfrm>
          <a:prstGeom prst="rect">
            <a:avLst/>
          </a:prstGeom>
        </p:spPr>
      </p:pic>
      <p:pic>
        <p:nvPicPr>
          <p:cNvPr id="11" name="Picture 10">
            <a:extLst>
              <a:ext uri="{FF2B5EF4-FFF2-40B4-BE49-F238E27FC236}">
                <a16:creationId xmlns:a16="http://schemas.microsoft.com/office/drawing/2014/main" id="{13950DF4-EA0C-4404-A6C3-A7CA315F27F1}"/>
              </a:ext>
            </a:extLst>
          </p:cNvPr>
          <p:cNvPicPr>
            <a:picLocks noChangeAspect="1"/>
          </p:cNvPicPr>
          <p:nvPr/>
        </p:nvPicPr>
        <p:blipFill>
          <a:blip r:embed="rId7"/>
          <a:stretch>
            <a:fillRect/>
          </a:stretch>
        </p:blipFill>
        <p:spPr>
          <a:xfrm>
            <a:off x="5921590" y="3738759"/>
            <a:ext cx="5050854" cy="2897778"/>
          </a:xfrm>
          <a:prstGeom prst="rect">
            <a:avLst/>
          </a:prstGeom>
        </p:spPr>
      </p:pic>
      <p:pic>
        <p:nvPicPr>
          <p:cNvPr id="12" name="Content Placeholder 12" descr="A picture containing arrow&#10;&#10;Description automatically generated">
            <a:extLst>
              <a:ext uri="{FF2B5EF4-FFF2-40B4-BE49-F238E27FC236}">
                <a16:creationId xmlns:a16="http://schemas.microsoft.com/office/drawing/2014/main" id="{22B9E73E-AA67-43A7-A732-4B17A8E85F60}"/>
              </a:ext>
            </a:extLst>
          </p:cNvPr>
          <p:cNvPicPr>
            <a:picLocks noChangeAspect="1"/>
          </p:cNvPicPr>
          <p:nvPr/>
        </p:nvPicPr>
        <p:blipFill rotWithShape="1">
          <a:blip r:embed="rId8">
            <a:extLst>
              <a:ext uri="{28A0092B-C50C-407E-A947-70E740481C1C}">
                <a14:useLocalDpi xmlns:a14="http://schemas.microsoft.com/office/drawing/2010/main" val="0"/>
              </a:ext>
            </a:extLst>
          </a:blip>
          <a:srcRect l="9686" t="12043" r="9482" b="24406"/>
          <a:stretch/>
        </p:blipFill>
        <p:spPr>
          <a:xfrm>
            <a:off x="11353800" y="0"/>
            <a:ext cx="838200" cy="695655"/>
          </a:xfrm>
          <a:prstGeom prst="rect">
            <a:avLst/>
          </a:prstGeom>
        </p:spPr>
      </p:pic>
    </p:spTree>
    <p:extLst>
      <p:ext uri="{BB962C8B-B14F-4D97-AF65-F5344CB8AC3E}">
        <p14:creationId xmlns:p14="http://schemas.microsoft.com/office/powerpoint/2010/main" val="3559455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646DC6-D832-442E-BDAF-28FD5D324D03}"/>
              </a:ext>
            </a:extLst>
          </p:cNvPr>
          <p:cNvPicPr>
            <a:picLocks noChangeAspect="1"/>
          </p:cNvPicPr>
          <p:nvPr/>
        </p:nvPicPr>
        <p:blipFill rotWithShape="1">
          <a:blip r:embed="rId2"/>
          <a:srcRect l="3538" t="12201" r="28684" b="45800"/>
          <a:stretch/>
        </p:blipFill>
        <p:spPr>
          <a:xfrm>
            <a:off x="0" y="0"/>
            <a:ext cx="6197588" cy="2160240"/>
          </a:xfrm>
          <a:prstGeom prst="rect">
            <a:avLst/>
          </a:prstGeom>
        </p:spPr>
      </p:pic>
      <p:sp>
        <p:nvSpPr>
          <p:cNvPr id="2" name="Title 1">
            <a:extLst>
              <a:ext uri="{FF2B5EF4-FFF2-40B4-BE49-F238E27FC236}">
                <a16:creationId xmlns:a16="http://schemas.microsoft.com/office/drawing/2014/main" id="{A025019B-ADF0-48A1-9D15-CF69AB516CCA}"/>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2BAD888F-F4CD-4D5E-8AD4-7D8D5485FA37}"/>
              </a:ext>
            </a:extLst>
          </p:cNvPr>
          <p:cNvSpPr>
            <a:spLocks noGrp="1"/>
          </p:cNvSpPr>
          <p:nvPr>
            <p:ph idx="1"/>
          </p:nvPr>
        </p:nvSpPr>
        <p:spPr/>
        <p:txBody>
          <a:bodyPr/>
          <a:lstStyle/>
          <a:p>
            <a:endParaRPr lang="el-GR"/>
          </a:p>
        </p:txBody>
      </p:sp>
      <p:pic>
        <p:nvPicPr>
          <p:cNvPr id="4" name="Main graphic">
            <a:extLst>
              <a:ext uri="{FF2B5EF4-FFF2-40B4-BE49-F238E27FC236}">
                <a16:creationId xmlns:a16="http://schemas.microsoft.com/office/drawing/2014/main" id="{B37F1922-39ED-4788-ADA7-A5472C58237C}"/>
              </a:ext>
            </a:extLst>
          </p:cNvPr>
          <p:cNvPicPr/>
          <p:nvPr/>
        </p:nvPicPr>
        <p:blipFill>
          <a:blip r:embed="rId3"/>
          <a:stretch/>
        </p:blipFill>
        <p:spPr>
          <a:xfrm>
            <a:off x="5522494" y="1712391"/>
            <a:ext cx="6521116" cy="4758782"/>
          </a:xfrm>
          <a:prstGeom prst="rect">
            <a:avLst/>
          </a:prstGeom>
          <a:ln>
            <a:noFill/>
          </a:ln>
        </p:spPr>
      </p:pic>
      <p:sp>
        <p:nvSpPr>
          <p:cNvPr id="6" name="TextBox 5">
            <a:extLst>
              <a:ext uri="{FF2B5EF4-FFF2-40B4-BE49-F238E27FC236}">
                <a16:creationId xmlns:a16="http://schemas.microsoft.com/office/drawing/2014/main" id="{D2EF997E-0308-4C44-82F4-4058BA3C4EF5}"/>
              </a:ext>
            </a:extLst>
          </p:cNvPr>
          <p:cNvSpPr txBox="1"/>
          <p:nvPr/>
        </p:nvSpPr>
        <p:spPr>
          <a:xfrm>
            <a:off x="7769507" y="6492875"/>
            <a:ext cx="6094070" cy="307777"/>
          </a:xfrm>
          <a:prstGeom prst="rect">
            <a:avLst/>
          </a:prstGeom>
          <a:noFill/>
        </p:spPr>
        <p:txBody>
          <a:bodyPr wrap="square">
            <a:spAutoFit/>
          </a:bodyPr>
          <a:lstStyle/>
          <a:p>
            <a:r>
              <a:rPr lang="en-US" sz="1400" b="1" i="1" dirty="0" err="1"/>
              <a:t>Picone</a:t>
            </a:r>
            <a:r>
              <a:rPr lang="en-US" sz="1400" b="1" i="1" dirty="0"/>
              <a:t> DS, et al. Hypertension. 2020 Jun;75(6):1593-1599</a:t>
            </a:r>
          </a:p>
        </p:txBody>
      </p:sp>
      <p:sp>
        <p:nvSpPr>
          <p:cNvPr id="5" name="Oval 4">
            <a:extLst>
              <a:ext uri="{FF2B5EF4-FFF2-40B4-BE49-F238E27FC236}">
                <a16:creationId xmlns:a16="http://schemas.microsoft.com/office/drawing/2014/main" id="{19A68FC3-19CD-4D0E-98FE-7CB77526E51C}"/>
              </a:ext>
            </a:extLst>
          </p:cNvPr>
          <p:cNvSpPr/>
          <p:nvPr/>
        </p:nvSpPr>
        <p:spPr>
          <a:xfrm>
            <a:off x="10171382" y="4942365"/>
            <a:ext cx="1290320" cy="9753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026" name="Picture 2" descr="REAL LIFE Red Stamp Text On White Stock Photo, Picture And Royalty Free  Image. Image 45889569.">
            <a:extLst>
              <a:ext uri="{FF2B5EF4-FFF2-40B4-BE49-F238E27FC236}">
                <a16:creationId xmlns:a16="http://schemas.microsoft.com/office/drawing/2014/main" id="{428973C1-5823-4EBA-804A-0EAF55AF2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8438" y="0"/>
            <a:ext cx="1833562" cy="112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72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7752-14C6-4761-9B99-B0B69B62F98A}"/>
              </a:ext>
            </a:extLst>
          </p:cNvPr>
          <p:cNvSpPr>
            <a:spLocks noGrp="1"/>
          </p:cNvSpPr>
          <p:nvPr>
            <p:ph type="title"/>
          </p:nvPr>
        </p:nvSpPr>
        <p:spPr/>
        <p:txBody>
          <a:bodyPr/>
          <a:lstStyle/>
          <a:p>
            <a:r>
              <a:rPr lang="en-US" b="1" dirty="0"/>
              <a:t>Validation</a:t>
            </a:r>
            <a:endParaRPr lang="el-GR" b="1" dirty="0"/>
          </a:p>
        </p:txBody>
      </p:sp>
      <p:sp>
        <p:nvSpPr>
          <p:cNvPr id="3" name="Content Placeholder 2">
            <a:extLst>
              <a:ext uri="{FF2B5EF4-FFF2-40B4-BE49-F238E27FC236}">
                <a16:creationId xmlns:a16="http://schemas.microsoft.com/office/drawing/2014/main" id="{FCABCC77-7ECA-4162-8A1B-F7AAE11E4E82}"/>
              </a:ext>
            </a:extLst>
          </p:cNvPr>
          <p:cNvSpPr>
            <a:spLocks noGrp="1"/>
          </p:cNvSpPr>
          <p:nvPr>
            <p:ph idx="1"/>
          </p:nvPr>
        </p:nvSpPr>
        <p:spPr/>
        <p:txBody>
          <a:bodyPr>
            <a:normAutofit lnSpcReduction="10000"/>
          </a:bodyPr>
          <a:lstStyle/>
          <a:p>
            <a:r>
              <a:rPr lang="en-US" dirty="0"/>
              <a:t>When you calibrate a cuffless device, you essentially tell the device your BP measurement, and it uses this as a reference. The cuffless device will pass the universal validation protocol because it repeatedly shows the calibrated BP…</a:t>
            </a:r>
          </a:p>
          <a:p>
            <a:r>
              <a:rPr lang="en-US" dirty="0"/>
              <a:t>A cuffless device must </a:t>
            </a:r>
            <a:r>
              <a:rPr lang="en-US" u="sng" dirty="0"/>
              <a:t>prove that it can track BP changes</a:t>
            </a:r>
            <a:r>
              <a:rPr lang="en-US" dirty="0"/>
              <a:t> using an established protocol — this is the most important as well as the trickiest part of evaluating cuffless BP devices.</a:t>
            </a:r>
          </a:p>
          <a:p>
            <a:r>
              <a:rPr lang="en-US" dirty="0"/>
              <a:t>There are two types of tests we need to assess any kind of technology: </a:t>
            </a:r>
            <a:r>
              <a:rPr lang="en-US" u="sng" dirty="0"/>
              <a:t>lab tests</a:t>
            </a:r>
            <a:r>
              <a:rPr lang="en-US" dirty="0"/>
              <a:t> and </a:t>
            </a:r>
            <a:r>
              <a:rPr lang="en-US" u="sng" dirty="0"/>
              <a:t>clinical field tests</a:t>
            </a:r>
            <a:r>
              <a:rPr lang="en-US" dirty="0"/>
              <a:t>. You may have a device that is accurate under sterilized research conditions, but I also need a clinical field test to see whether it works for my needs.</a:t>
            </a:r>
            <a:endParaRPr lang="el-GR" dirty="0"/>
          </a:p>
        </p:txBody>
      </p:sp>
      <p:pic>
        <p:nvPicPr>
          <p:cNvPr id="7" name="Picture 6">
            <a:extLst>
              <a:ext uri="{FF2B5EF4-FFF2-40B4-BE49-F238E27FC236}">
                <a16:creationId xmlns:a16="http://schemas.microsoft.com/office/drawing/2014/main" id="{7935CACF-42CF-033C-DD54-A7FDE7064782}"/>
              </a:ext>
            </a:extLst>
          </p:cNvPr>
          <p:cNvPicPr>
            <a:picLocks noChangeAspect="1"/>
          </p:cNvPicPr>
          <p:nvPr/>
        </p:nvPicPr>
        <p:blipFill rotWithShape="1">
          <a:blip r:embed="rId2"/>
          <a:srcRect l="11013" r="36587" b="15825"/>
          <a:stretch/>
        </p:blipFill>
        <p:spPr>
          <a:xfrm>
            <a:off x="10477977" y="-1"/>
            <a:ext cx="1714023" cy="1825625"/>
          </a:xfrm>
          <a:prstGeom prst="rect">
            <a:avLst/>
          </a:prstGeom>
        </p:spPr>
      </p:pic>
    </p:spTree>
    <p:extLst>
      <p:ext uri="{BB962C8B-B14F-4D97-AF65-F5344CB8AC3E}">
        <p14:creationId xmlns:p14="http://schemas.microsoft.com/office/powerpoint/2010/main" val="4043006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569C-9757-4190-BC25-5B7C232AECAF}"/>
              </a:ext>
            </a:extLst>
          </p:cNvPr>
          <p:cNvSpPr>
            <a:spLocks noGrp="1"/>
          </p:cNvSpPr>
          <p:nvPr>
            <p:ph type="title"/>
          </p:nvPr>
        </p:nvSpPr>
        <p:spPr/>
        <p:txBody>
          <a:bodyPr>
            <a:normAutofit fontScale="90000"/>
          </a:bodyPr>
          <a:lstStyle/>
          <a:p>
            <a:r>
              <a:rPr lang="en-US" b="1" dirty="0"/>
              <a:t>Validation</a:t>
            </a:r>
            <a:br>
              <a:rPr lang="en-US" b="1" dirty="0"/>
            </a:br>
            <a:r>
              <a:rPr lang="en-US" sz="3600" b="1" dirty="0"/>
              <a:t>IEEE Standard for Wearable, Cuffless BP Measuring Devices</a:t>
            </a:r>
            <a:endParaRPr lang="el-GR" b="1" dirty="0"/>
          </a:p>
        </p:txBody>
      </p:sp>
      <p:sp>
        <p:nvSpPr>
          <p:cNvPr id="3" name="Content Placeholder 2">
            <a:extLst>
              <a:ext uri="{FF2B5EF4-FFF2-40B4-BE49-F238E27FC236}">
                <a16:creationId xmlns:a16="http://schemas.microsoft.com/office/drawing/2014/main" id="{0F5B3568-5428-42DC-92EA-989D4915AA56}"/>
              </a:ext>
            </a:extLst>
          </p:cNvPr>
          <p:cNvSpPr>
            <a:spLocks noGrp="1"/>
          </p:cNvSpPr>
          <p:nvPr>
            <p:ph idx="1"/>
          </p:nvPr>
        </p:nvSpPr>
        <p:spPr/>
        <p:txBody>
          <a:bodyPr/>
          <a:lstStyle/>
          <a:p>
            <a:endParaRPr lang="el-GR"/>
          </a:p>
        </p:txBody>
      </p:sp>
      <p:pic>
        <p:nvPicPr>
          <p:cNvPr id="7" name="Picture 6">
            <a:extLst>
              <a:ext uri="{FF2B5EF4-FFF2-40B4-BE49-F238E27FC236}">
                <a16:creationId xmlns:a16="http://schemas.microsoft.com/office/drawing/2014/main" id="{F50F747C-D3B8-41C3-8F10-1B27AA9CB122}"/>
              </a:ext>
            </a:extLst>
          </p:cNvPr>
          <p:cNvPicPr>
            <a:picLocks noChangeAspect="1"/>
          </p:cNvPicPr>
          <p:nvPr/>
        </p:nvPicPr>
        <p:blipFill>
          <a:blip r:embed="rId3"/>
          <a:stretch>
            <a:fillRect/>
          </a:stretch>
        </p:blipFill>
        <p:spPr>
          <a:xfrm>
            <a:off x="1111023" y="3038929"/>
            <a:ext cx="10172700" cy="3609975"/>
          </a:xfrm>
          <a:prstGeom prst="rect">
            <a:avLst/>
          </a:prstGeom>
        </p:spPr>
      </p:pic>
      <p:pic>
        <p:nvPicPr>
          <p:cNvPr id="5" name="Picture 4">
            <a:extLst>
              <a:ext uri="{FF2B5EF4-FFF2-40B4-BE49-F238E27FC236}">
                <a16:creationId xmlns:a16="http://schemas.microsoft.com/office/drawing/2014/main" id="{58CEF4E1-9AD6-4B5E-BCF2-080431A5775A}"/>
              </a:ext>
            </a:extLst>
          </p:cNvPr>
          <p:cNvPicPr>
            <a:picLocks noChangeAspect="1"/>
          </p:cNvPicPr>
          <p:nvPr/>
        </p:nvPicPr>
        <p:blipFill rotWithShape="1">
          <a:blip r:embed="rId4"/>
          <a:srcRect l="7208"/>
          <a:stretch/>
        </p:blipFill>
        <p:spPr>
          <a:xfrm>
            <a:off x="10437542" y="0"/>
            <a:ext cx="1754458" cy="2397013"/>
          </a:xfrm>
          <a:prstGeom prst="rect">
            <a:avLst/>
          </a:prstGeom>
        </p:spPr>
      </p:pic>
      <p:pic>
        <p:nvPicPr>
          <p:cNvPr id="9" name="Picture 8">
            <a:extLst>
              <a:ext uri="{FF2B5EF4-FFF2-40B4-BE49-F238E27FC236}">
                <a16:creationId xmlns:a16="http://schemas.microsoft.com/office/drawing/2014/main" id="{EC10A20F-F8C9-4744-9880-5A3CE54041BD}"/>
              </a:ext>
            </a:extLst>
          </p:cNvPr>
          <p:cNvPicPr>
            <a:picLocks noChangeAspect="1"/>
          </p:cNvPicPr>
          <p:nvPr/>
        </p:nvPicPr>
        <p:blipFill>
          <a:blip r:embed="rId5"/>
          <a:stretch>
            <a:fillRect/>
          </a:stretch>
        </p:blipFill>
        <p:spPr>
          <a:xfrm>
            <a:off x="1111023" y="1583985"/>
            <a:ext cx="10172700" cy="1438275"/>
          </a:xfrm>
          <a:prstGeom prst="rect">
            <a:avLst/>
          </a:prstGeom>
        </p:spPr>
      </p:pic>
      <p:sp>
        <p:nvSpPr>
          <p:cNvPr id="11" name="TextBox 10">
            <a:extLst>
              <a:ext uri="{FF2B5EF4-FFF2-40B4-BE49-F238E27FC236}">
                <a16:creationId xmlns:a16="http://schemas.microsoft.com/office/drawing/2014/main" id="{2FB74DDB-2FC5-403B-9687-4F3984026A0F}"/>
              </a:ext>
            </a:extLst>
          </p:cNvPr>
          <p:cNvSpPr txBox="1"/>
          <p:nvPr/>
        </p:nvSpPr>
        <p:spPr>
          <a:xfrm>
            <a:off x="113880" y="6613284"/>
            <a:ext cx="14189823" cy="307777"/>
          </a:xfrm>
          <a:prstGeom prst="rect">
            <a:avLst/>
          </a:prstGeom>
          <a:noFill/>
        </p:spPr>
        <p:txBody>
          <a:bodyPr wrap="square">
            <a:spAutoFit/>
          </a:bodyPr>
          <a:lstStyle/>
          <a:p>
            <a:pPr algn="l"/>
            <a:r>
              <a:rPr lang="en-US" sz="1400" b="1" i="1" u="none" strike="noStrike" baseline="0" dirty="0"/>
              <a:t>Wearable Cuffless BP Monitors Working Group: IEEE Standard for Wearable, Cuffless Blood Pressure Measuring Devices—Amendment 1, New York, IEEE, 2019</a:t>
            </a:r>
            <a:endParaRPr lang="el-GR" sz="1400" b="1" i="1" dirty="0"/>
          </a:p>
        </p:txBody>
      </p:sp>
      <p:sp>
        <p:nvSpPr>
          <p:cNvPr id="6" name="TextBox 5">
            <a:extLst>
              <a:ext uri="{FF2B5EF4-FFF2-40B4-BE49-F238E27FC236}">
                <a16:creationId xmlns:a16="http://schemas.microsoft.com/office/drawing/2014/main" id="{220867A1-3964-4139-9F65-B46F96193234}"/>
              </a:ext>
            </a:extLst>
          </p:cNvPr>
          <p:cNvSpPr txBox="1"/>
          <p:nvPr/>
        </p:nvSpPr>
        <p:spPr>
          <a:xfrm>
            <a:off x="9106299" y="2005227"/>
            <a:ext cx="255416" cy="369332"/>
          </a:xfrm>
          <a:prstGeom prst="rect">
            <a:avLst/>
          </a:prstGeom>
          <a:noFill/>
        </p:spPr>
        <p:txBody>
          <a:bodyPr wrap="square" rtlCol="0">
            <a:spAutoFit/>
          </a:bodyPr>
          <a:lstStyle/>
          <a:p>
            <a:r>
              <a:rPr lang="en-US" b="1" dirty="0">
                <a:solidFill>
                  <a:srgbClr val="FF0000"/>
                </a:solidFill>
              </a:rPr>
              <a:t>1</a:t>
            </a:r>
            <a:endParaRPr lang="el-GR" b="1" dirty="0">
              <a:solidFill>
                <a:srgbClr val="FF0000"/>
              </a:solidFill>
            </a:endParaRPr>
          </a:p>
        </p:txBody>
      </p:sp>
      <p:sp>
        <p:nvSpPr>
          <p:cNvPr id="10" name="TextBox 9">
            <a:extLst>
              <a:ext uri="{FF2B5EF4-FFF2-40B4-BE49-F238E27FC236}">
                <a16:creationId xmlns:a16="http://schemas.microsoft.com/office/drawing/2014/main" id="{28FC6645-D9C0-4269-B114-74FA32921CB9}"/>
              </a:ext>
            </a:extLst>
          </p:cNvPr>
          <p:cNvSpPr txBox="1"/>
          <p:nvPr/>
        </p:nvSpPr>
        <p:spPr>
          <a:xfrm>
            <a:off x="10138584" y="2005227"/>
            <a:ext cx="255416" cy="369332"/>
          </a:xfrm>
          <a:prstGeom prst="rect">
            <a:avLst/>
          </a:prstGeom>
          <a:noFill/>
        </p:spPr>
        <p:txBody>
          <a:bodyPr wrap="square" rtlCol="0">
            <a:spAutoFit/>
          </a:bodyPr>
          <a:lstStyle/>
          <a:p>
            <a:r>
              <a:rPr lang="en-US" b="1" dirty="0">
                <a:solidFill>
                  <a:srgbClr val="FF0000"/>
                </a:solidFill>
              </a:rPr>
              <a:t>2</a:t>
            </a:r>
            <a:endParaRPr lang="el-GR" b="1" dirty="0">
              <a:solidFill>
                <a:srgbClr val="FF0000"/>
              </a:solidFill>
            </a:endParaRPr>
          </a:p>
        </p:txBody>
      </p:sp>
      <p:sp>
        <p:nvSpPr>
          <p:cNvPr id="12" name="TextBox 11">
            <a:extLst>
              <a:ext uri="{FF2B5EF4-FFF2-40B4-BE49-F238E27FC236}">
                <a16:creationId xmlns:a16="http://schemas.microsoft.com/office/drawing/2014/main" id="{ADAA924D-C4BF-431C-B699-3B5E3432A30F}"/>
              </a:ext>
            </a:extLst>
          </p:cNvPr>
          <p:cNvSpPr txBox="1"/>
          <p:nvPr/>
        </p:nvSpPr>
        <p:spPr>
          <a:xfrm>
            <a:off x="5026885" y="2277657"/>
            <a:ext cx="255416" cy="369332"/>
          </a:xfrm>
          <a:prstGeom prst="rect">
            <a:avLst/>
          </a:prstGeom>
          <a:noFill/>
        </p:spPr>
        <p:txBody>
          <a:bodyPr wrap="square" rtlCol="0">
            <a:spAutoFit/>
          </a:bodyPr>
          <a:lstStyle/>
          <a:p>
            <a:r>
              <a:rPr lang="en-US" b="1" dirty="0">
                <a:solidFill>
                  <a:srgbClr val="FF0000"/>
                </a:solidFill>
              </a:rPr>
              <a:t>3</a:t>
            </a:r>
            <a:endParaRPr lang="el-GR" b="1" dirty="0">
              <a:solidFill>
                <a:srgbClr val="FF0000"/>
              </a:solidFill>
            </a:endParaRPr>
          </a:p>
        </p:txBody>
      </p:sp>
      <p:pic>
        <p:nvPicPr>
          <p:cNvPr id="8" name="Picture 7">
            <a:extLst>
              <a:ext uri="{FF2B5EF4-FFF2-40B4-BE49-F238E27FC236}">
                <a16:creationId xmlns:a16="http://schemas.microsoft.com/office/drawing/2014/main" id="{DF371EC2-902A-8C82-974C-B8B1979CD7DB}"/>
              </a:ext>
            </a:extLst>
          </p:cNvPr>
          <p:cNvPicPr>
            <a:picLocks noChangeAspect="1"/>
          </p:cNvPicPr>
          <p:nvPr/>
        </p:nvPicPr>
        <p:blipFill>
          <a:blip r:embed="rId6"/>
          <a:stretch>
            <a:fillRect/>
          </a:stretch>
        </p:blipFill>
        <p:spPr>
          <a:xfrm>
            <a:off x="12192000" y="2809460"/>
            <a:ext cx="7683895" cy="1949550"/>
          </a:xfrm>
          <a:prstGeom prst="rect">
            <a:avLst/>
          </a:prstGeom>
        </p:spPr>
      </p:pic>
    </p:spTree>
    <p:extLst>
      <p:ext uri="{BB962C8B-B14F-4D97-AF65-F5344CB8AC3E}">
        <p14:creationId xmlns:p14="http://schemas.microsoft.com/office/powerpoint/2010/main" val="1841192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F0C-0E00-43DF-8ED6-CFDEEC57F05D}"/>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B47E85C9-C3B3-452C-819F-5FE61BB76E3F}"/>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A83AAC75-D41F-45C3-9ABE-8DF4962A68EF}"/>
              </a:ext>
            </a:extLst>
          </p:cNvPr>
          <p:cNvPicPr>
            <a:picLocks noChangeAspect="1"/>
          </p:cNvPicPr>
          <p:nvPr/>
        </p:nvPicPr>
        <p:blipFill>
          <a:blip r:embed="rId2"/>
          <a:stretch>
            <a:fillRect/>
          </a:stretch>
        </p:blipFill>
        <p:spPr>
          <a:xfrm>
            <a:off x="2665730" y="2160686"/>
            <a:ext cx="6153150" cy="4543425"/>
          </a:xfrm>
          <a:prstGeom prst="rect">
            <a:avLst/>
          </a:prstGeom>
        </p:spPr>
      </p:pic>
      <p:sp>
        <p:nvSpPr>
          <p:cNvPr id="6" name="TextBox 5">
            <a:extLst>
              <a:ext uri="{FF2B5EF4-FFF2-40B4-BE49-F238E27FC236}">
                <a16:creationId xmlns:a16="http://schemas.microsoft.com/office/drawing/2014/main" id="{EC479F56-21E8-4A84-9C7F-13E7B309B420}"/>
              </a:ext>
            </a:extLst>
          </p:cNvPr>
          <p:cNvSpPr txBox="1"/>
          <p:nvPr/>
        </p:nvSpPr>
        <p:spPr>
          <a:xfrm>
            <a:off x="8818880" y="6550223"/>
            <a:ext cx="6185338" cy="307777"/>
          </a:xfrm>
          <a:prstGeom prst="rect">
            <a:avLst/>
          </a:prstGeom>
          <a:noFill/>
        </p:spPr>
        <p:txBody>
          <a:bodyPr wrap="square">
            <a:spAutoFit/>
          </a:bodyPr>
          <a:lstStyle/>
          <a:p>
            <a:r>
              <a:rPr lang="en-US" sz="1400" b="1" i="1" dirty="0"/>
              <a:t>Stergiou GS, et al. J </a:t>
            </a:r>
            <a:r>
              <a:rPr lang="en-US" sz="1400" b="1" i="1" dirty="0" err="1"/>
              <a:t>Hypertens</a:t>
            </a:r>
            <a:r>
              <a:rPr lang="en-US" sz="1400" b="1" i="1" dirty="0"/>
              <a:t>. 2021 Mar 11</a:t>
            </a:r>
            <a:endParaRPr lang="el-GR" sz="1400" b="1" i="1" dirty="0"/>
          </a:p>
        </p:txBody>
      </p:sp>
      <p:pic>
        <p:nvPicPr>
          <p:cNvPr id="8" name="Picture 7">
            <a:extLst>
              <a:ext uri="{FF2B5EF4-FFF2-40B4-BE49-F238E27FC236}">
                <a16:creationId xmlns:a16="http://schemas.microsoft.com/office/drawing/2014/main" id="{920592DA-9EEE-4D0B-8B63-4AC100209DEE}"/>
              </a:ext>
            </a:extLst>
          </p:cNvPr>
          <p:cNvPicPr>
            <a:picLocks noChangeAspect="1"/>
          </p:cNvPicPr>
          <p:nvPr/>
        </p:nvPicPr>
        <p:blipFill>
          <a:blip r:embed="rId3"/>
          <a:stretch>
            <a:fillRect/>
          </a:stretch>
        </p:blipFill>
        <p:spPr>
          <a:xfrm>
            <a:off x="146367" y="0"/>
            <a:ext cx="7652309" cy="2119683"/>
          </a:xfrm>
          <a:prstGeom prst="rect">
            <a:avLst/>
          </a:prstGeom>
        </p:spPr>
      </p:pic>
      <p:pic>
        <p:nvPicPr>
          <p:cNvPr id="7" name="Picture 6">
            <a:extLst>
              <a:ext uri="{FF2B5EF4-FFF2-40B4-BE49-F238E27FC236}">
                <a16:creationId xmlns:a16="http://schemas.microsoft.com/office/drawing/2014/main" id="{72C7DA57-661A-4ACA-8BB9-8B9C94D8EE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0" t="14403" r="83779" b="68242"/>
          <a:stretch/>
        </p:blipFill>
        <p:spPr bwMode="auto">
          <a:xfrm>
            <a:off x="7100253" y="10046"/>
            <a:ext cx="688736" cy="829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061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FC9E-EA9C-482E-B7DA-9D1D035A5B1A}"/>
              </a:ext>
            </a:extLst>
          </p:cNvPr>
          <p:cNvSpPr>
            <a:spLocks noGrp="1"/>
          </p:cNvSpPr>
          <p:nvPr>
            <p:ph type="title"/>
          </p:nvPr>
        </p:nvSpPr>
        <p:spPr/>
        <p:txBody>
          <a:bodyPr/>
          <a:lstStyle/>
          <a:p>
            <a:r>
              <a:rPr lang="en-US" b="1" dirty="0"/>
              <a:t>Prognostic value?</a:t>
            </a:r>
            <a:endParaRPr lang="el-GR" b="1" dirty="0"/>
          </a:p>
        </p:txBody>
      </p:sp>
      <p:sp>
        <p:nvSpPr>
          <p:cNvPr id="3" name="Content Placeholder 2">
            <a:extLst>
              <a:ext uri="{FF2B5EF4-FFF2-40B4-BE49-F238E27FC236}">
                <a16:creationId xmlns:a16="http://schemas.microsoft.com/office/drawing/2014/main" id="{241840E4-9560-458E-AAC2-6B3A9B4A0625}"/>
              </a:ext>
            </a:extLst>
          </p:cNvPr>
          <p:cNvSpPr>
            <a:spLocks noGrp="1"/>
          </p:cNvSpPr>
          <p:nvPr>
            <p:ph idx="1"/>
          </p:nvPr>
        </p:nvSpPr>
        <p:spPr/>
        <p:txBody>
          <a:bodyPr>
            <a:normAutofit/>
          </a:bodyPr>
          <a:lstStyle/>
          <a:p>
            <a:r>
              <a:rPr lang="en-US" sz="3200" dirty="0"/>
              <a:t>It might take 20 years of research to know what a new measurement meant in terms of clinical outcomes</a:t>
            </a:r>
          </a:p>
          <a:p>
            <a:endParaRPr lang="en-US" sz="3200" dirty="0"/>
          </a:p>
          <a:p>
            <a:r>
              <a:rPr lang="en-US" sz="3200" dirty="0"/>
              <a:t>We had been working with the auscultatory method for many years, when </a:t>
            </a:r>
            <a:r>
              <a:rPr lang="en-US" sz="3200" dirty="0" err="1"/>
              <a:t>oscillometry</a:t>
            </a:r>
            <a:r>
              <a:rPr lang="en-US" sz="3200" dirty="0"/>
              <a:t> appeared. The developers realized that in order to be successful, they had to replicate the numbers that auscultation gives</a:t>
            </a:r>
            <a:endParaRPr lang="el-GR" sz="3200" dirty="0"/>
          </a:p>
        </p:txBody>
      </p:sp>
    </p:spTree>
    <p:extLst>
      <p:ext uri="{BB962C8B-B14F-4D97-AF65-F5344CB8AC3E}">
        <p14:creationId xmlns:p14="http://schemas.microsoft.com/office/powerpoint/2010/main" val="405237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EBBF-3098-4BBF-9CAE-EF6E4F046594}"/>
              </a:ext>
            </a:extLst>
          </p:cNvPr>
          <p:cNvSpPr>
            <a:spLocks noGrp="1"/>
          </p:cNvSpPr>
          <p:nvPr>
            <p:ph type="title"/>
          </p:nvPr>
        </p:nvSpPr>
        <p:spPr/>
        <p:txBody>
          <a:bodyPr/>
          <a:lstStyle/>
          <a:p>
            <a:r>
              <a:rPr lang="en-US" b="1" dirty="0"/>
              <a:t>Perspectives</a:t>
            </a:r>
            <a:endParaRPr lang="el-GR" b="1" dirty="0"/>
          </a:p>
        </p:txBody>
      </p:sp>
      <p:sp>
        <p:nvSpPr>
          <p:cNvPr id="3" name="Content Placeholder 2">
            <a:extLst>
              <a:ext uri="{FF2B5EF4-FFF2-40B4-BE49-F238E27FC236}">
                <a16:creationId xmlns:a16="http://schemas.microsoft.com/office/drawing/2014/main" id="{C426A327-75DB-4745-A56A-CE0144AAD48E}"/>
              </a:ext>
            </a:extLst>
          </p:cNvPr>
          <p:cNvSpPr>
            <a:spLocks noGrp="1"/>
          </p:cNvSpPr>
          <p:nvPr>
            <p:ph idx="1"/>
          </p:nvPr>
        </p:nvSpPr>
        <p:spPr/>
        <p:txBody>
          <a:bodyPr>
            <a:normAutofit/>
          </a:bodyPr>
          <a:lstStyle/>
          <a:p>
            <a:r>
              <a:rPr lang="en-US" sz="3200" dirty="0"/>
              <a:t>A 24/7 BP device would be an excellent candidate to not only provide an alternative to HBPM/ABPM in terms of </a:t>
            </a:r>
            <a:r>
              <a:rPr lang="en-US" sz="3200" u="sng" dirty="0"/>
              <a:t>cost-efficiency</a:t>
            </a:r>
            <a:r>
              <a:rPr lang="en-US" sz="3200" dirty="0"/>
              <a:t> and </a:t>
            </a:r>
            <a:r>
              <a:rPr lang="en-US" sz="3200" u="sng" dirty="0"/>
              <a:t>patient adherence</a:t>
            </a:r>
            <a:r>
              <a:rPr lang="en-US" sz="3200" dirty="0"/>
              <a:t> but also to extend existing use-cases by providing insights into individual daily, monthly and yearly </a:t>
            </a:r>
            <a:r>
              <a:rPr lang="en-US" sz="3200" u="sng" dirty="0"/>
              <a:t>BP rhythms</a:t>
            </a:r>
            <a:r>
              <a:rPr lang="en-US" sz="3200" dirty="0"/>
              <a:t>.</a:t>
            </a:r>
          </a:p>
          <a:p>
            <a:endParaRPr lang="en-US" sz="3200" dirty="0"/>
          </a:p>
          <a:p>
            <a:r>
              <a:rPr lang="en-US" sz="3200" dirty="0"/>
              <a:t>This would enable the first-ever large-scale </a:t>
            </a:r>
            <a:r>
              <a:rPr lang="en-US" sz="3200" u="sng" dirty="0"/>
              <a:t>phenotyping of populations</a:t>
            </a:r>
            <a:r>
              <a:rPr lang="en-US" sz="3200" dirty="0"/>
              <a:t> in addition to </a:t>
            </a:r>
            <a:r>
              <a:rPr lang="en-US" sz="3200" u="sng" dirty="0"/>
              <a:t>driving personalized approaches</a:t>
            </a:r>
            <a:r>
              <a:rPr lang="en-US" sz="3200" dirty="0"/>
              <a:t> for the diagnosis and the management of HTN.</a:t>
            </a:r>
            <a:endParaRPr lang="el-GR" sz="3200" dirty="0"/>
          </a:p>
        </p:txBody>
      </p:sp>
    </p:spTree>
    <p:extLst>
      <p:ext uri="{BB962C8B-B14F-4D97-AF65-F5344CB8AC3E}">
        <p14:creationId xmlns:p14="http://schemas.microsoft.com/office/powerpoint/2010/main" val="3313934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0B44-FBAA-4A9F-A6BC-3EB597C645E2}"/>
              </a:ext>
            </a:extLst>
          </p:cNvPr>
          <p:cNvSpPr>
            <a:spLocks noGrp="1"/>
          </p:cNvSpPr>
          <p:nvPr>
            <p:ph type="title"/>
          </p:nvPr>
        </p:nvSpPr>
        <p:spPr/>
        <p:txBody>
          <a:bodyPr/>
          <a:lstStyle/>
          <a:p>
            <a:r>
              <a:rPr lang="en-US" b="1" dirty="0"/>
              <a:t>Conclusion</a:t>
            </a:r>
            <a:endParaRPr lang="el-GR" b="1" dirty="0"/>
          </a:p>
        </p:txBody>
      </p:sp>
      <p:sp>
        <p:nvSpPr>
          <p:cNvPr id="3" name="Content Placeholder 2">
            <a:extLst>
              <a:ext uri="{FF2B5EF4-FFF2-40B4-BE49-F238E27FC236}">
                <a16:creationId xmlns:a16="http://schemas.microsoft.com/office/drawing/2014/main" id="{37A42E8B-6618-40FE-B4AE-1592484A8201}"/>
              </a:ext>
            </a:extLst>
          </p:cNvPr>
          <p:cNvSpPr>
            <a:spLocks noGrp="1"/>
          </p:cNvSpPr>
          <p:nvPr>
            <p:ph idx="1"/>
          </p:nvPr>
        </p:nvSpPr>
        <p:spPr/>
        <p:txBody>
          <a:bodyPr>
            <a:normAutofit fontScale="92500" lnSpcReduction="10000"/>
          </a:bodyPr>
          <a:lstStyle/>
          <a:p>
            <a:r>
              <a:rPr lang="en-US" dirty="0"/>
              <a:t>We are at a momentum of change in healthcare due to</a:t>
            </a:r>
          </a:p>
          <a:p>
            <a:pPr lvl="1"/>
            <a:r>
              <a:rPr lang="en-US" dirty="0"/>
              <a:t>Improvement of informatics performance and algorithm effectiveness</a:t>
            </a:r>
          </a:p>
          <a:p>
            <a:pPr lvl="1"/>
            <a:r>
              <a:rPr lang="en-US" dirty="0"/>
              <a:t>Better acceptation from patients and professionals</a:t>
            </a:r>
          </a:p>
          <a:p>
            <a:pPr lvl="1"/>
            <a:r>
              <a:rPr lang="en-US" dirty="0"/>
              <a:t>Interest of regulatory authorities</a:t>
            </a:r>
          </a:p>
          <a:p>
            <a:pPr lvl="1"/>
            <a:r>
              <a:rPr lang="en-US" dirty="0"/>
              <a:t>Change from randomized to real life studies</a:t>
            </a:r>
          </a:p>
          <a:p>
            <a:pPr lvl="1"/>
            <a:r>
              <a:rPr lang="en-US" dirty="0"/>
              <a:t>Change of payment modalities (from pay for therapy / pay for effective service)</a:t>
            </a:r>
          </a:p>
          <a:p>
            <a:pPr lvl="1"/>
            <a:r>
              <a:rPr lang="en-US" dirty="0"/>
              <a:t>Need of distancing due to COVID</a:t>
            </a:r>
          </a:p>
          <a:p>
            <a:r>
              <a:rPr lang="en-US" dirty="0"/>
              <a:t>The question of reorganization of healthcare is crucial.</a:t>
            </a:r>
          </a:p>
          <a:p>
            <a:r>
              <a:rPr lang="en-US" dirty="0"/>
              <a:t>Digitalization should not be defined only by it’s medical dimension but with a 360</a:t>
            </a:r>
            <a:r>
              <a:rPr lang="en-US" baseline="30000" dirty="0"/>
              <a:t>o</a:t>
            </a:r>
            <a:r>
              <a:rPr lang="en-US" dirty="0"/>
              <a:t> approach (patient/pathways/costs/</a:t>
            </a:r>
            <a:r>
              <a:rPr lang="en-US" dirty="0" err="1"/>
              <a:t>datascience</a:t>
            </a:r>
            <a:r>
              <a:rPr lang="en-US" dirty="0"/>
              <a:t>/effectiveness).</a:t>
            </a:r>
          </a:p>
          <a:p>
            <a:r>
              <a:rPr lang="en-US" dirty="0"/>
              <a:t>Digitalization is mandatory but has to be support by national authorities.</a:t>
            </a:r>
            <a:endParaRPr lang="el-GR" dirty="0"/>
          </a:p>
        </p:txBody>
      </p:sp>
    </p:spTree>
    <p:extLst>
      <p:ext uri="{BB962C8B-B14F-4D97-AF65-F5344CB8AC3E}">
        <p14:creationId xmlns:p14="http://schemas.microsoft.com/office/powerpoint/2010/main" val="1786602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A435-81DE-4082-B28D-35453C754A6F}"/>
              </a:ext>
            </a:extLst>
          </p:cNvPr>
          <p:cNvSpPr>
            <a:spLocks noGrp="1"/>
          </p:cNvSpPr>
          <p:nvPr>
            <p:ph type="title"/>
          </p:nvPr>
        </p:nvSpPr>
        <p:spPr/>
        <p:txBody>
          <a:bodyPr/>
          <a:lstStyle/>
          <a:p>
            <a:r>
              <a:rPr lang="en-US" b="1" dirty="0"/>
              <a:t>There is no limit…</a:t>
            </a:r>
            <a:endParaRPr lang="el-GR" b="1" dirty="0"/>
          </a:p>
        </p:txBody>
      </p:sp>
      <p:pic>
        <p:nvPicPr>
          <p:cNvPr id="2050" name="Picture 2" descr="The Accutension Stetho, an automated auscultatory device to validate  automated sphygmomanometer readings in individual patients. - Abstract -  Europe PMC">
            <a:extLst>
              <a:ext uri="{FF2B5EF4-FFF2-40B4-BE49-F238E27FC236}">
                <a16:creationId xmlns:a16="http://schemas.microsoft.com/office/drawing/2014/main" id="{D9A86C62-1CAD-4B80-9D35-51D080E64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8" y="2559844"/>
            <a:ext cx="3830284" cy="26769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017E06-DD4B-41C3-ADDA-0291A8FA032B}"/>
              </a:ext>
            </a:extLst>
          </p:cNvPr>
          <p:cNvSpPr txBox="1"/>
          <p:nvPr/>
        </p:nvSpPr>
        <p:spPr>
          <a:xfrm>
            <a:off x="0" y="6478290"/>
            <a:ext cx="4291313" cy="307777"/>
          </a:xfrm>
          <a:prstGeom prst="rect">
            <a:avLst/>
          </a:prstGeom>
          <a:noFill/>
        </p:spPr>
        <p:txBody>
          <a:bodyPr wrap="square">
            <a:spAutoFit/>
          </a:bodyPr>
          <a:lstStyle/>
          <a:p>
            <a:r>
              <a:rPr lang="en-US" sz="1400" b="1" i="1" dirty="0"/>
              <a:t>Chu G, et al. Blood Press </a:t>
            </a:r>
            <a:r>
              <a:rPr lang="en-US" sz="1400" b="1" i="1" dirty="0" err="1"/>
              <a:t>Monit</a:t>
            </a:r>
            <a:r>
              <a:rPr lang="en-US" sz="1400" b="1" i="1" dirty="0"/>
              <a:t>. 2017 Oct;22(5):290-294</a:t>
            </a:r>
          </a:p>
        </p:txBody>
      </p:sp>
      <p:pic>
        <p:nvPicPr>
          <p:cNvPr id="9" name="Picture 8">
            <a:extLst>
              <a:ext uri="{FF2B5EF4-FFF2-40B4-BE49-F238E27FC236}">
                <a16:creationId xmlns:a16="http://schemas.microsoft.com/office/drawing/2014/main" id="{926338F0-CB0B-401F-8032-B620F70AEA0D}"/>
              </a:ext>
            </a:extLst>
          </p:cNvPr>
          <p:cNvPicPr>
            <a:picLocks noChangeAspect="1"/>
          </p:cNvPicPr>
          <p:nvPr/>
        </p:nvPicPr>
        <p:blipFill>
          <a:blip r:embed="rId3"/>
          <a:stretch>
            <a:fillRect/>
          </a:stretch>
        </p:blipFill>
        <p:spPr>
          <a:xfrm>
            <a:off x="3905071" y="1785615"/>
            <a:ext cx="2638301" cy="4644798"/>
          </a:xfrm>
          <a:prstGeom prst="rect">
            <a:avLst/>
          </a:prstGeom>
        </p:spPr>
      </p:pic>
      <p:sp>
        <p:nvSpPr>
          <p:cNvPr id="3" name="Content Placeholder 2">
            <a:extLst>
              <a:ext uri="{FF2B5EF4-FFF2-40B4-BE49-F238E27FC236}">
                <a16:creationId xmlns:a16="http://schemas.microsoft.com/office/drawing/2014/main" id="{72FDE071-CBDB-41E3-B387-964D2FB98846}"/>
              </a:ext>
            </a:extLst>
          </p:cNvPr>
          <p:cNvSpPr>
            <a:spLocks noGrp="1"/>
          </p:cNvSpPr>
          <p:nvPr>
            <p:ph idx="1"/>
          </p:nvPr>
        </p:nvSpPr>
        <p:spPr>
          <a:xfrm>
            <a:off x="37169" y="4979907"/>
            <a:ext cx="3111765" cy="307777"/>
          </a:xfrm>
        </p:spPr>
        <p:txBody>
          <a:bodyPr>
            <a:normAutofit/>
          </a:bodyPr>
          <a:lstStyle/>
          <a:p>
            <a:pPr marL="0" indent="0">
              <a:buNone/>
            </a:pPr>
            <a:r>
              <a:rPr lang="en-US" sz="1200" b="1" dirty="0">
                <a:solidFill>
                  <a:schemeClr val="bg1"/>
                </a:solidFill>
              </a:rPr>
              <a:t>ANSI/AAMI/ISO 81060-2:2013 validated</a:t>
            </a:r>
            <a:endParaRPr lang="el-GR" sz="1200" b="1" dirty="0">
              <a:solidFill>
                <a:schemeClr val="bg1"/>
              </a:solidFill>
            </a:endParaRPr>
          </a:p>
        </p:txBody>
      </p:sp>
      <p:pic>
        <p:nvPicPr>
          <p:cNvPr id="12" name="Picture 11">
            <a:extLst>
              <a:ext uri="{FF2B5EF4-FFF2-40B4-BE49-F238E27FC236}">
                <a16:creationId xmlns:a16="http://schemas.microsoft.com/office/drawing/2014/main" id="{8C11DBA1-DEFE-4FAD-ACEE-99B20EE44254}"/>
              </a:ext>
            </a:extLst>
          </p:cNvPr>
          <p:cNvPicPr>
            <a:picLocks noChangeAspect="1"/>
          </p:cNvPicPr>
          <p:nvPr/>
        </p:nvPicPr>
        <p:blipFill>
          <a:blip r:embed="rId4"/>
          <a:stretch>
            <a:fillRect/>
          </a:stretch>
        </p:blipFill>
        <p:spPr>
          <a:xfrm>
            <a:off x="7554527" y="2185999"/>
            <a:ext cx="4448664" cy="3689136"/>
          </a:xfrm>
          <a:prstGeom prst="rect">
            <a:avLst/>
          </a:prstGeom>
        </p:spPr>
      </p:pic>
      <p:sp>
        <p:nvSpPr>
          <p:cNvPr id="13" name="TextBox 12">
            <a:extLst>
              <a:ext uri="{FF2B5EF4-FFF2-40B4-BE49-F238E27FC236}">
                <a16:creationId xmlns:a16="http://schemas.microsoft.com/office/drawing/2014/main" id="{F829F193-067F-44A7-AA79-91EDB0404B3B}"/>
              </a:ext>
            </a:extLst>
          </p:cNvPr>
          <p:cNvSpPr txBox="1"/>
          <p:nvPr/>
        </p:nvSpPr>
        <p:spPr>
          <a:xfrm>
            <a:off x="7516909" y="5528834"/>
            <a:ext cx="4675091" cy="369332"/>
          </a:xfrm>
          <a:prstGeom prst="rect">
            <a:avLst/>
          </a:prstGeom>
          <a:noFill/>
        </p:spPr>
        <p:txBody>
          <a:bodyPr wrap="square">
            <a:spAutoFit/>
          </a:bodyPr>
          <a:lstStyle/>
          <a:p>
            <a:r>
              <a:rPr lang="en-US" b="1" dirty="0"/>
              <a:t>Flexible, Wearable Oral Sodium Sensor</a:t>
            </a:r>
          </a:p>
        </p:txBody>
      </p:sp>
      <p:sp>
        <p:nvSpPr>
          <p:cNvPr id="14" name="TextBox 13">
            <a:extLst>
              <a:ext uri="{FF2B5EF4-FFF2-40B4-BE49-F238E27FC236}">
                <a16:creationId xmlns:a16="http://schemas.microsoft.com/office/drawing/2014/main" id="{B8B1E312-7171-430F-9997-C6EE66762BD0}"/>
              </a:ext>
            </a:extLst>
          </p:cNvPr>
          <p:cNvSpPr txBox="1"/>
          <p:nvPr/>
        </p:nvSpPr>
        <p:spPr>
          <a:xfrm>
            <a:off x="111212" y="2108821"/>
            <a:ext cx="6106884" cy="400110"/>
          </a:xfrm>
          <a:prstGeom prst="rect">
            <a:avLst/>
          </a:prstGeom>
          <a:noFill/>
        </p:spPr>
        <p:txBody>
          <a:bodyPr wrap="square">
            <a:spAutoFit/>
          </a:bodyPr>
          <a:lstStyle/>
          <a:p>
            <a:r>
              <a:rPr lang="en-US" sz="2000" b="1" dirty="0">
                <a:solidFill>
                  <a:srgbClr val="FF0000"/>
                </a:solidFill>
              </a:rPr>
              <a:t>A smartphone auscultatory BP kit</a:t>
            </a:r>
            <a:endParaRPr lang="el-GR" sz="2000" dirty="0">
              <a:solidFill>
                <a:srgbClr val="FF0000"/>
              </a:solidFill>
            </a:endParaRPr>
          </a:p>
        </p:txBody>
      </p:sp>
    </p:spTree>
    <p:extLst>
      <p:ext uri="{BB962C8B-B14F-4D97-AF65-F5344CB8AC3E}">
        <p14:creationId xmlns:p14="http://schemas.microsoft.com/office/powerpoint/2010/main" val="889709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F1D19-3C88-460D-AD1D-6B6E42240367}"/>
              </a:ext>
            </a:extLst>
          </p:cNvPr>
          <p:cNvSpPr>
            <a:spLocks noGrp="1"/>
          </p:cNvSpPr>
          <p:nvPr>
            <p:ph sz="quarter" idx="13"/>
          </p:nvPr>
        </p:nvSpPr>
        <p:spPr>
          <a:xfrm>
            <a:off x="2133600" y="1352204"/>
            <a:ext cx="7924800" cy="4362797"/>
          </a:xfrm>
        </p:spPr>
        <p:txBody>
          <a:bodyPr>
            <a:normAutofit/>
          </a:bodyPr>
          <a:lstStyle/>
          <a:p>
            <a:r>
              <a:rPr lang="en-US" sz="1800" dirty="0"/>
              <a:t>OBP</a:t>
            </a:r>
          </a:p>
          <a:p>
            <a:r>
              <a:rPr lang="en-US" sz="1800" dirty="0"/>
              <a:t>ABPM</a:t>
            </a:r>
          </a:p>
          <a:p>
            <a:r>
              <a:rPr lang="en-US" sz="1800" dirty="0"/>
              <a:t>Attended</a:t>
            </a:r>
          </a:p>
          <a:p>
            <a:r>
              <a:rPr lang="en-US" sz="1800" dirty="0"/>
              <a:t>Unattended</a:t>
            </a:r>
          </a:p>
          <a:p>
            <a:r>
              <a:rPr lang="en-US" sz="1800" b="1" i="1" dirty="0">
                <a:solidFill>
                  <a:srgbClr val="FFC000"/>
                </a:solidFill>
                <a:effectLst>
                  <a:outerShdw blurRad="38100" dist="38100" dir="2700000" algn="tl">
                    <a:srgbClr val="000000">
                      <a:alpha val="43137"/>
                    </a:srgbClr>
                  </a:outerShdw>
                </a:effectLst>
              </a:rPr>
              <a:t>TBP</a:t>
            </a:r>
          </a:p>
          <a:p>
            <a:r>
              <a:rPr lang="en-US" sz="1800" b="1" i="1" dirty="0">
                <a:solidFill>
                  <a:srgbClr val="FF0000"/>
                </a:solidFill>
                <a:effectLst>
                  <a:outerShdw blurRad="38100" dist="38100" dir="2700000" algn="tl">
                    <a:srgbClr val="000000">
                      <a:alpha val="43137"/>
                    </a:srgbClr>
                  </a:outerShdw>
                </a:effectLst>
              </a:rPr>
              <a:t>WBP</a:t>
            </a:r>
          </a:p>
        </p:txBody>
      </p:sp>
      <p:pic>
        <p:nvPicPr>
          <p:cNvPr id="5" name="Picture 4">
            <a:extLst>
              <a:ext uri="{FF2B5EF4-FFF2-40B4-BE49-F238E27FC236}">
                <a16:creationId xmlns:a16="http://schemas.microsoft.com/office/drawing/2014/main" id="{7FF7105C-14B7-435E-AC8F-015C41BDDF6A}"/>
              </a:ext>
            </a:extLst>
          </p:cNvPr>
          <p:cNvPicPr>
            <a:picLocks noChangeAspect="1"/>
          </p:cNvPicPr>
          <p:nvPr/>
        </p:nvPicPr>
        <p:blipFill rotWithShape="1">
          <a:blip r:embed="rId3">
            <a:extLst>
              <a:ext uri="{28A0092B-C50C-407E-A947-70E740481C1C}">
                <a14:useLocalDpi xmlns:a14="http://schemas.microsoft.com/office/drawing/2010/main" val="0"/>
              </a:ext>
            </a:extLst>
          </a:blip>
          <a:srcRect l="10863" t="15847" r="10285" b="1871"/>
          <a:stretch/>
        </p:blipFill>
        <p:spPr>
          <a:xfrm>
            <a:off x="6960096" y="1417760"/>
            <a:ext cx="2304426" cy="1600200"/>
          </a:xfrm>
          <a:prstGeom prst="rect">
            <a:avLst/>
          </a:prstGeom>
        </p:spPr>
      </p:pic>
      <p:pic>
        <p:nvPicPr>
          <p:cNvPr id="7" name="Picture 6">
            <a:extLst>
              <a:ext uri="{FF2B5EF4-FFF2-40B4-BE49-F238E27FC236}">
                <a16:creationId xmlns:a16="http://schemas.microsoft.com/office/drawing/2014/main" id="{123A9195-384A-4A0D-9322-4ED2BA6E9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6725" y="1417760"/>
            <a:ext cx="2857500" cy="1600200"/>
          </a:xfrm>
          <a:prstGeom prst="rect">
            <a:avLst/>
          </a:prstGeom>
        </p:spPr>
      </p:pic>
      <p:pic>
        <p:nvPicPr>
          <p:cNvPr id="12" name="Picture 11">
            <a:extLst>
              <a:ext uri="{FF2B5EF4-FFF2-40B4-BE49-F238E27FC236}">
                <a16:creationId xmlns:a16="http://schemas.microsoft.com/office/drawing/2014/main" id="{4AC51BEA-B777-4A19-8A4F-41D541D6C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376" y="1403979"/>
            <a:ext cx="1097508" cy="1613982"/>
          </a:xfrm>
          <a:prstGeom prst="rect">
            <a:avLst/>
          </a:prstGeom>
        </p:spPr>
      </p:pic>
      <p:sp>
        <p:nvSpPr>
          <p:cNvPr id="10" name="Title 1">
            <a:extLst>
              <a:ext uri="{FF2B5EF4-FFF2-40B4-BE49-F238E27FC236}">
                <a16:creationId xmlns:a16="http://schemas.microsoft.com/office/drawing/2014/main" id="{D7B97274-AAD9-4E57-B459-0B359C8E8A1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Future</a:t>
            </a:r>
            <a:endParaRPr lang="el-GR" b="1" dirty="0"/>
          </a:p>
        </p:txBody>
      </p:sp>
      <p:grpSp>
        <p:nvGrpSpPr>
          <p:cNvPr id="2" name="Group 1">
            <a:extLst>
              <a:ext uri="{FF2B5EF4-FFF2-40B4-BE49-F238E27FC236}">
                <a16:creationId xmlns:a16="http://schemas.microsoft.com/office/drawing/2014/main" id="{5D0E97C8-F5B1-490C-9A1F-86371FAF88C9}"/>
              </a:ext>
            </a:extLst>
          </p:cNvPr>
          <p:cNvGrpSpPr/>
          <p:nvPr/>
        </p:nvGrpSpPr>
        <p:grpSpPr>
          <a:xfrm>
            <a:off x="1559496" y="3773940"/>
            <a:ext cx="9289032" cy="3039437"/>
            <a:chOff x="1559496" y="3773940"/>
            <a:chExt cx="9289032" cy="3039437"/>
          </a:xfrm>
        </p:grpSpPr>
        <p:grpSp>
          <p:nvGrpSpPr>
            <p:cNvPr id="4" name="Group 3">
              <a:extLst>
                <a:ext uri="{FF2B5EF4-FFF2-40B4-BE49-F238E27FC236}">
                  <a16:creationId xmlns:a16="http://schemas.microsoft.com/office/drawing/2014/main" id="{7E7DE6FB-EF68-454F-AE2E-67D45EBD5C00}"/>
                </a:ext>
              </a:extLst>
            </p:cNvPr>
            <p:cNvGrpSpPr/>
            <p:nvPr/>
          </p:nvGrpSpPr>
          <p:grpSpPr>
            <a:xfrm>
              <a:off x="1559496" y="3773940"/>
              <a:ext cx="9289032" cy="3039437"/>
              <a:chOff x="35496" y="3773939"/>
              <a:chExt cx="9289032" cy="3039437"/>
            </a:xfrm>
          </p:grpSpPr>
          <p:pic>
            <p:nvPicPr>
              <p:cNvPr id="6" name="Picture 5">
                <a:extLst>
                  <a:ext uri="{FF2B5EF4-FFF2-40B4-BE49-F238E27FC236}">
                    <a16:creationId xmlns:a16="http://schemas.microsoft.com/office/drawing/2014/main" id="{801CA6EF-58A6-4E60-8C36-CC2F2BF36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3804470"/>
                <a:ext cx="6480720" cy="3008906"/>
              </a:xfrm>
              <a:prstGeom prst="rect">
                <a:avLst/>
              </a:prstGeom>
            </p:spPr>
          </p:pic>
          <p:sp>
            <p:nvSpPr>
              <p:cNvPr id="8" name="Rectangle 7">
                <a:extLst>
                  <a:ext uri="{FF2B5EF4-FFF2-40B4-BE49-F238E27FC236}">
                    <a16:creationId xmlns:a16="http://schemas.microsoft.com/office/drawing/2014/main" id="{9D1B0ABC-7AD4-4EDB-BAC6-37C5BDB6EA88}"/>
                  </a:ext>
                </a:extLst>
              </p:cNvPr>
              <p:cNvSpPr/>
              <p:nvPr/>
            </p:nvSpPr>
            <p:spPr>
              <a:xfrm>
                <a:off x="6696744" y="3773939"/>
                <a:ext cx="2627784" cy="2031325"/>
              </a:xfrm>
              <a:prstGeom prst="rect">
                <a:avLst/>
              </a:prstGeom>
            </p:spPr>
            <p:txBody>
              <a:bodyPr wrap="square">
                <a:spAutoFit/>
              </a:bodyPr>
              <a:lstStyle/>
              <a:p>
                <a:r>
                  <a:rPr lang="en-US" dirty="0"/>
                  <a:t>Big data refers to the enormous amount of structured as well as unstructured data, which helps organizations to improve their decision making processes.</a:t>
                </a:r>
              </a:p>
            </p:txBody>
          </p:sp>
        </p:grpSp>
        <p:pic>
          <p:nvPicPr>
            <p:cNvPr id="1026" name="Picture 2" descr="What Artificial Intelligence(AI) will look like in 100 years from now? | by  Esha Kothari | Medium">
              <a:extLst>
                <a:ext uri="{FF2B5EF4-FFF2-40B4-BE49-F238E27FC236}">
                  <a16:creationId xmlns:a16="http://schemas.microsoft.com/office/drawing/2014/main" id="{2C078629-5552-48CD-B679-23B938767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773940"/>
              <a:ext cx="1487016" cy="8299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96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77AB2-BCFE-4EA5-BA9A-AFAB5249DBFD}"/>
              </a:ext>
            </a:extLst>
          </p:cNvPr>
          <p:cNvSpPr>
            <a:spLocks noGrp="1"/>
          </p:cNvSpPr>
          <p:nvPr>
            <p:ph sz="quarter" idx="13"/>
          </p:nvPr>
        </p:nvSpPr>
        <p:spPr/>
        <p:txBody>
          <a:bodyPr/>
          <a:lstStyle/>
          <a:p>
            <a:endParaRPr lang="el-GR"/>
          </a:p>
        </p:txBody>
      </p:sp>
      <p:pic>
        <p:nvPicPr>
          <p:cNvPr id="5" name="Picture 4">
            <a:extLst>
              <a:ext uri="{FF2B5EF4-FFF2-40B4-BE49-F238E27FC236}">
                <a16:creationId xmlns:a16="http://schemas.microsoft.com/office/drawing/2014/main" id="{31E863A4-DB56-4DCF-8164-3E2B8FC1D61A}"/>
              </a:ext>
            </a:extLst>
          </p:cNvPr>
          <p:cNvPicPr>
            <a:picLocks noChangeAspect="1"/>
          </p:cNvPicPr>
          <p:nvPr/>
        </p:nvPicPr>
        <p:blipFill rotWithShape="1">
          <a:blip r:embed="rId3"/>
          <a:srcRect l="36613" t="27045" r="9838" b="22482"/>
          <a:stretch/>
        </p:blipFill>
        <p:spPr>
          <a:xfrm>
            <a:off x="2215619" y="1834480"/>
            <a:ext cx="7760763" cy="4114800"/>
          </a:xfrm>
          <a:prstGeom prst="rect">
            <a:avLst/>
          </a:prstGeom>
        </p:spPr>
      </p:pic>
      <p:sp>
        <p:nvSpPr>
          <p:cNvPr id="6" name="TextBox 5">
            <a:extLst>
              <a:ext uri="{FF2B5EF4-FFF2-40B4-BE49-F238E27FC236}">
                <a16:creationId xmlns:a16="http://schemas.microsoft.com/office/drawing/2014/main" id="{43EB1550-DA91-4BEB-950D-D77370A19822}"/>
              </a:ext>
            </a:extLst>
          </p:cNvPr>
          <p:cNvSpPr txBox="1"/>
          <p:nvPr/>
        </p:nvSpPr>
        <p:spPr>
          <a:xfrm>
            <a:off x="8764632" y="6500058"/>
            <a:ext cx="3498488" cy="307777"/>
          </a:xfrm>
          <a:prstGeom prst="rect">
            <a:avLst/>
          </a:prstGeom>
          <a:noFill/>
        </p:spPr>
        <p:txBody>
          <a:bodyPr wrap="square">
            <a:spAutoFit/>
          </a:bodyPr>
          <a:lstStyle/>
          <a:p>
            <a:r>
              <a:rPr lang="en-US" sz="1400" b="1" i="1" dirty="0" err="1"/>
              <a:t>Fraya</a:t>
            </a:r>
            <a:r>
              <a:rPr lang="en-US" sz="1400" b="1" i="1" dirty="0"/>
              <a:t> et al. NCHS Data Brief. 2017; 289: 1-8</a:t>
            </a:r>
          </a:p>
        </p:txBody>
      </p:sp>
      <p:sp>
        <p:nvSpPr>
          <p:cNvPr id="9" name="Title 1">
            <a:extLst>
              <a:ext uri="{FF2B5EF4-FFF2-40B4-BE49-F238E27FC236}">
                <a16:creationId xmlns:a16="http://schemas.microsoft.com/office/drawing/2014/main" id="{2FA9E8EE-5DF7-46B0-B81C-1B576973011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Current strategy is failing to improve HTN control</a:t>
            </a:r>
            <a:endParaRPr lang="el-GR" b="1" dirty="0"/>
          </a:p>
        </p:txBody>
      </p:sp>
    </p:spTree>
    <p:extLst>
      <p:ext uri="{BB962C8B-B14F-4D97-AF65-F5344CB8AC3E}">
        <p14:creationId xmlns:p14="http://schemas.microsoft.com/office/powerpoint/2010/main" val="3517379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02A5A-C27A-4C82-BAA0-4612DFF73AB1}"/>
              </a:ext>
            </a:extLst>
          </p:cNvPr>
          <p:cNvPicPr>
            <a:picLocks noChangeAspect="1"/>
          </p:cNvPicPr>
          <p:nvPr/>
        </p:nvPicPr>
        <p:blipFill rotWithShape="1">
          <a:blip r:embed="rId2">
            <a:extLst>
              <a:ext uri="{28A0092B-C50C-407E-A947-70E740481C1C}">
                <a14:useLocalDpi xmlns:a14="http://schemas.microsoft.com/office/drawing/2010/main" val="0"/>
              </a:ext>
            </a:extLst>
          </a:blip>
          <a:srcRect l="24363"/>
          <a:stretch/>
        </p:blipFill>
        <p:spPr>
          <a:xfrm>
            <a:off x="8823748" y="4118844"/>
            <a:ext cx="3225421" cy="2398691"/>
          </a:xfrm>
          <a:prstGeom prst="rect">
            <a:avLst/>
          </a:prstGeom>
        </p:spPr>
      </p:pic>
      <p:sp>
        <p:nvSpPr>
          <p:cNvPr id="8" name="Content Placeholder 2">
            <a:extLst>
              <a:ext uri="{FF2B5EF4-FFF2-40B4-BE49-F238E27FC236}">
                <a16:creationId xmlns:a16="http://schemas.microsoft.com/office/drawing/2014/main" id="{82BF1BE6-A041-417B-8DD2-D8EA9C3357FA}"/>
              </a:ext>
            </a:extLst>
          </p:cNvPr>
          <p:cNvSpPr txBox="1">
            <a:spLocks/>
          </p:cNvSpPr>
          <p:nvPr/>
        </p:nvSpPr>
        <p:spPr>
          <a:xfrm>
            <a:off x="347547" y="340465"/>
            <a:ext cx="11496906" cy="1471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solidFill>
                  <a:srgbClr val="92D050"/>
                </a:solidFill>
              </a:rPr>
              <a:t>Technology is not the panacea for the healthcare industry... but it is part of the solution! </a:t>
            </a:r>
          </a:p>
        </p:txBody>
      </p:sp>
      <p:pic>
        <p:nvPicPr>
          <p:cNvPr id="10" name="Picture 9">
            <a:extLst>
              <a:ext uri="{FF2B5EF4-FFF2-40B4-BE49-F238E27FC236}">
                <a16:creationId xmlns:a16="http://schemas.microsoft.com/office/drawing/2014/main" id="{7789D82E-C705-4890-9B5B-D15813AC1512}"/>
              </a:ext>
            </a:extLst>
          </p:cNvPr>
          <p:cNvPicPr>
            <a:picLocks noChangeAspect="1"/>
          </p:cNvPicPr>
          <p:nvPr/>
        </p:nvPicPr>
        <p:blipFill>
          <a:blip r:embed="rId3"/>
          <a:stretch>
            <a:fillRect/>
          </a:stretch>
        </p:blipFill>
        <p:spPr>
          <a:xfrm>
            <a:off x="875324" y="2630851"/>
            <a:ext cx="7426380" cy="3409002"/>
          </a:xfrm>
          <a:prstGeom prst="rect">
            <a:avLst/>
          </a:prstGeom>
        </p:spPr>
      </p:pic>
    </p:spTree>
    <p:extLst>
      <p:ext uri="{BB962C8B-B14F-4D97-AF65-F5344CB8AC3E}">
        <p14:creationId xmlns:p14="http://schemas.microsoft.com/office/powerpoint/2010/main" val="42124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8B74-4EAD-423F-9760-BFB205643762}"/>
              </a:ext>
            </a:extLst>
          </p:cNvPr>
          <p:cNvSpPr>
            <a:spLocks noGrp="1"/>
          </p:cNvSpPr>
          <p:nvPr>
            <p:ph type="title"/>
          </p:nvPr>
        </p:nvSpPr>
        <p:spPr/>
        <p:txBody>
          <a:bodyPr/>
          <a:lstStyle/>
          <a:p>
            <a:r>
              <a:rPr lang="en-US" b="1" dirty="0"/>
              <a:t>Adherence</a:t>
            </a:r>
            <a:endParaRPr lang="el-GR" b="1" dirty="0"/>
          </a:p>
        </p:txBody>
      </p:sp>
      <p:sp>
        <p:nvSpPr>
          <p:cNvPr id="3" name="Content Placeholder 2">
            <a:extLst>
              <a:ext uri="{FF2B5EF4-FFF2-40B4-BE49-F238E27FC236}">
                <a16:creationId xmlns:a16="http://schemas.microsoft.com/office/drawing/2014/main" id="{4D41E56C-0BF3-4EBB-AAC9-19DBF40A3829}"/>
              </a:ext>
            </a:extLst>
          </p:cNvPr>
          <p:cNvSpPr>
            <a:spLocks noGrp="1"/>
          </p:cNvSpPr>
          <p:nvPr>
            <p:ph sz="quarter" idx="13"/>
          </p:nvPr>
        </p:nvSpPr>
        <p:spPr/>
        <p:txBody>
          <a:bodyPr/>
          <a:lstStyle/>
          <a:p>
            <a:endParaRPr lang="el-GR"/>
          </a:p>
        </p:txBody>
      </p:sp>
      <p:grpSp>
        <p:nvGrpSpPr>
          <p:cNvPr id="4" name="Group 3">
            <a:extLst>
              <a:ext uri="{FF2B5EF4-FFF2-40B4-BE49-F238E27FC236}">
                <a16:creationId xmlns:a16="http://schemas.microsoft.com/office/drawing/2014/main" id="{A3BE9164-13A5-4B1D-8A13-31B41B47F494}"/>
              </a:ext>
            </a:extLst>
          </p:cNvPr>
          <p:cNvGrpSpPr/>
          <p:nvPr/>
        </p:nvGrpSpPr>
        <p:grpSpPr>
          <a:xfrm>
            <a:off x="513410" y="2017541"/>
            <a:ext cx="3570910" cy="4114800"/>
            <a:chOff x="2478482" y="443905"/>
            <a:chExt cx="7583636" cy="6644667"/>
          </a:xfrm>
        </p:grpSpPr>
        <p:pic>
          <p:nvPicPr>
            <p:cNvPr id="5" name="Picture 67" descr="3D-Funnel_base">
              <a:extLst>
                <a:ext uri="{FF2B5EF4-FFF2-40B4-BE49-F238E27FC236}">
                  <a16:creationId xmlns:a16="http://schemas.microsoft.com/office/drawing/2014/main" id="{A3C0F65E-AF89-46D0-82B7-A767E940A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482" y="443905"/>
              <a:ext cx="7583636" cy="641409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8">
              <a:extLst>
                <a:ext uri="{FF2B5EF4-FFF2-40B4-BE49-F238E27FC236}">
                  <a16:creationId xmlns:a16="http://schemas.microsoft.com/office/drawing/2014/main" id="{289B81BE-1A2A-4BF2-9D7F-E222924B21A1}"/>
                </a:ext>
              </a:extLst>
            </p:cNvPr>
            <p:cNvSpPr txBox="1">
              <a:spLocks noChangeArrowheads="1"/>
            </p:cNvSpPr>
            <p:nvPr/>
          </p:nvSpPr>
          <p:spPr bwMode="gray">
            <a:xfrm>
              <a:off x="4907374" y="714356"/>
              <a:ext cx="2954336" cy="609187"/>
            </a:xfrm>
            <a:prstGeom prst="rect">
              <a:avLst/>
            </a:prstGeom>
            <a:solidFill>
              <a:schemeClr val="bg1"/>
            </a:solidFill>
            <a:ln>
              <a:noFill/>
            </a:ln>
          </p:spPr>
          <p:txBody>
            <a:bodyPr lIns="0" tIns="0" rIns="0" bIns="0">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Calibri" panose="020F050202020403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Calibri" panose="020F050202020403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9pPr>
            </a:lstStyle>
            <a:p>
              <a:pPr algn="ctr">
                <a:lnSpc>
                  <a:spcPct val="110000"/>
                </a:lnSpc>
                <a:spcBef>
                  <a:spcPct val="0"/>
                </a:spcBef>
                <a:buClr>
                  <a:srgbClr val="0093CF"/>
                </a:buClr>
                <a:buSzPct val="110000"/>
                <a:buFontTx/>
                <a:buNone/>
              </a:pPr>
              <a:r>
                <a:rPr lang="en-US" altLang="en-US" sz="900" dirty="0">
                  <a:ea typeface="MS PGothic" panose="020B0600070205080204" pitchFamily="34" charset="-128"/>
                </a:rPr>
                <a:t>For every 100 </a:t>
              </a:r>
              <a:br>
                <a:rPr lang="en-US" altLang="en-US" sz="900" dirty="0">
                  <a:ea typeface="MS PGothic" panose="020B0600070205080204" pitchFamily="34" charset="-128"/>
                </a:rPr>
              </a:br>
              <a:r>
                <a:rPr lang="en-US" altLang="en-US" sz="900" dirty="0">
                  <a:ea typeface="MS PGothic" panose="020B0600070205080204" pitchFamily="34" charset="-128"/>
                </a:rPr>
                <a:t>prescriptions written:</a:t>
              </a:r>
            </a:p>
          </p:txBody>
        </p:sp>
        <p:sp>
          <p:nvSpPr>
            <p:cNvPr id="7" name="TextBox 9">
              <a:extLst>
                <a:ext uri="{FF2B5EF4-FFF2-40B4-BE49-F238E27FC236}">
                  <a16:creationId xmlns:a16="http://schemas.microsoft.com/office/drawing/2014/main" id="{AE7A80E0-96E8-4931-ACCE-C58CAF11292A}"/>
                </a:ext>
              </a:extLst>
            </p:cNvPr>
            <p:cNvSpPr txBox="1">
              <a:spLocks noChangeArrowheads="1"/>
            </p:cNvSpPr>
            <p:nvPr/>
          </p:nvSpPr>
          <p:spPr bwMode="gray">
            <a:xfrm>
              <a:off x="4907374" y="1920544"/>
              <a:ext cx="2573415" cy="852045"/>
            </a:xfrm>
            <a:prstGeom prst="rect">
              <a:avLst/>
            </a:prstGeom>
            <a:solidFill>
              <a:schemeClr val="bg1"/>
            </a:solidFill>
            <a:ln>
              <a:noFill/>
            </a:ln>
          </p:spPr>
          <p:txBody>
            <a:bodyPr wrap="square" lIns="0" tIns="0" rIns="0" bIns="0">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Calibri" panose="020F050202020403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Calibri" panose="020F050202020403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900" dirty="0">
                  <a:ea typeface="MS PGothic" panose="020B0600070205080204" pitchFamily="34" charset="-128"/>
                </a:rPr>
                <a:t>30%–50% never make it to the pharmacy</a:t>
              </a:r>
              <a:endParaRPr lang="en-US" altLang="en-US" sz="900" baseline="30000" dirty="0">
                <a:ea typeface="MS PGothic" panose="020B0600070205080204" pitchFamily="34" charset="-128"/>
              </a:endParaRPr>
            </a:p>
          </p:txBody>
        </p:sp>
        <p:sp>
          <p:nvSpPr>
            <p:cNvPr id="8" name="TextBox 10">
              <a:extLst>
                <a:ext uri="{FF2B5EF4-FFF2-40B4-BE49-F238E27FC236}">
                  <a16:creationId xmlns:a16="http://schemas.microsoft.com/office/drawing/2014/main" id="{2F712472-E2C8-4C17-9718-B52F8CAD47B5}"/>
                </a:ext>
              </a:extLst>
            </p:cNvPr>
            <p:cNvSpPr txBox="1">
              <a:spLocks noChangeArrowheads="1"/>
            </p:cNvSpPr>
            <p:nvPr/>
          </p:nvSpPr>
          <p:spPr bwMode="gray">
            <a:xfrm>
              <a:off x="5091754" y="3862799"/>
              <a:ext cx="2389034" cy="568031"/>
            </a:xfrm>
            <a:prstGeom prst="rect">
              <a:avLst/>
            </a:prstGeom>
            <a:solidFill>
              <a:schemeClr val="bg1"/>
            </a:solidFill>
            <a:ln>
              <a:noFill/>
            </a:ln>
          </p:spPr>
          <p:txBody>
            <a:bodyPr wrap="square" lIns="0" tIns="0" rIns="0" bIns="0">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Calibri" panose="020F050202020403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Calibri" panose="020F050202020403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 typeface="Wingdings" panose="05000000000000000000" pitchFamily="2" charset="2"/>
                <a:buNone/>
              </a:pPr>
              <a:r>
                <a:rPr lang="en-US" altLang="en-US" sz="900" dirty="0">
                  <a:ea typeface="MS PGothic" panose="020B0600070205080204" pitchFamily="34" charset="-128"/>
                </a:rPr>
                <a:t>34%–52% are filled but never picked up</a:t>
              </a:r>
            </a:p>
          </p:txBody>
        </p:sp>
        <p:sp>
          <p:nvSpPr>
            <p:cNvPr id="9" name="TextBox 11">
              <a:extLst>
                <a:ext uri="{FF2B5EF4-FFF2-40B4-BE49-F238E27FC236}">
                  <a16:creationId xmlns:a16="http://schemas.microsoft.com/office/drawing/2014/main" id="{1F02287D-71CF-4051-879B-42DFF7A6AEFA}"/>
                </a:ext>
              </a:extLst>
            </p:cNvPr>
            <p:cNvSpPr txBox="1">
              <a:spLocks noChangeArrowheads="1"/>
            </p:cNvSpPr>
            <p:nvPr/>
          </p:nvSpPr>
          <p:spPr bwMode="gray">
            <a:xfrm>
              <a:off x="5091754" y="5021485"/>
              <a:ext cx="2389034" cy="568031"/>
            </a:xfrm>
            <a:prstGeom prst="rect">
              <a:avLst/>
            </a:prstGeom>
            <a:solidFill>
              <a:schemeClr val="bg1"/>
            </a:solidFill>
            <a:ln>
              <a:noFill/>
            </a:ln>
          </p:spPr>
          <p:txBody>
            <a:bodyPr wrap="square" lIns="0" tIns="0" rIns="0" bIns="0">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Calibri" panose="020F050202020403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Calibri" panose="020F050202020403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 typeface="Wingdings" panose="05000000000000000000" pitchFamily="2" charset="2"/>
                <a:buNone/>
              </a:pPr>
              <a:r>
                <a:rPr lang="en-US" altLang="en-US" sz="900" dirty="0">
                  <a:ea typeface="MS PGothic" panose="020B0600070205080204" pitchFamily="34" charset="-128"/>
                </a:rPr>
                <a:t>70%–75% are not</a:t>
              </a:r>
              <a:br>
                <a:rPr lang="en-US" altLang="en-US" sz="900" dirty="0">
                  <a:ea typeface="MS PGothic" panose="020B0600070205080204" pitchFamily="34" charset="-128"/>
                </a:rPr>
              </a:br>
              <a:r>
                <a:rPr lang="en-US" altLang="en-US" sz="900" dirty="0">
                  <a:ea typeface="MS PGothic" panose="020B0600070205080204" pitchFamily="34" charset="-128"/>
                </a:rPr>
                <a:t>taken as prescribed</a:t>
              </a:r>
            </a:p>
          </p:txBody>
        </p:sp>
        <p:sp>
          <p:nvSpPr>
            <p:cNvPr id="10" name="Oval 9">
              <a:extLst>
                <a:ext uri="{FF2B5EF4-FFF2-40B4-BE49-F238E27FC236}">
                  <a16:creationId xmlns:a16="http://schemas.microsoft.com/office/drawing/2014/main" id="{AC7B2B0F-B5E4-444E-A1D9-C766B774DE9F}"/>
                </a:ext>
              </a:extLst>
            </p:cNvPr>
            <p:cNvSpPr/>
            <p:nvPr/>
          </p:nvSpPr>
          <p:spPr bwMode="auto">
            <a:xfrm>
              <a:off x="4722993" y="6350460"/>
              <a:ext cx="3310937" cy="738112"/>
            </a:xfrm>
            <a:prstGeom prst="ellipse">
              <a:avLst/>
            </a:prstGeom>
            <a:solidFill>
              <a:schemeClr val="bg1"/>
            </a:solidFill>
            <a:ln>
              <a:solidFill>
                <a:srgbClr val="C00000"/>
              </a:solidFill>
            </a:ln>
            <a:effectLst/>
          </p:spPr>
          <p:style>
            <a:lnRef idx="0">
              <a:schemeClr val="accent1"/>
            </a:lnRef>
            <a:fillRef idx="3">
              <a:schemeClr val="accent1"/>
            </a:fillRef>
            <a:effectRef idx="3">
              <a:schemeClr val="accent1"/>
            </a:effectRef>
            <a:fontRef idx="minor">
              <a:schemeClr val="lt1"/>
            </a:fontRef>
          </p:style>
          <p:txBody>
            <a:bodyPr wrap="none" bIns="91440" anchor="ctr"/>
            <a:lstStyle>
              <a:lvl1pPr>
                <a:defRPr sz="1300" b="1" i="1">
                  <a:solidFill>
                    <a:schemeClr val="tx1"/>
                  </a:solidFill>
                  <a:latin typeface="Arial" panose="020B0604020202020204" pitchFamily="34" charset="0"/>
                </a:defRPr>
              </a:lvl1pPr>
              <a:lvl2pPr marL="742950" indent="-285750">
                <a:defRPr sz="1300" b="1" i="1">
                  <a:solidFill>
                    <a:schemeClr val="tx1"/>
                  </a:solidFill>
                  <a:latin typeface="Arial" panose="020B0604020202020204" pitchFamily="34" charset="0"/>
                </a:defRPr>
              </a:lvl2pPr>
              <a:lvl3pPr marL="1143000" indent="-228600">
                <a:defRPr sz="1300" b="1" i="1">
                  <a:solidFill>
                    <a:schemeClr val="tx1"/>
                  </a:solidFill>
                  <a:latin typeface="Arial" panose="020B0604020202020204" pitchFamily="34" charset="0"/>
                </a:defRPr>
              </a:lvl3pPr>
              <a:lvl4pPr marL="1600200" indent="-228600">
                <a:defRPr sz="1300" b="1" i="1">
                  <a:solidFill>
                    <a:schemeClr val="tx1"/>
                  </a:solidFill>
                  <a:latin typeface="Arial" panose="020B0604020202020204" pitchFamily="34" charset="0"/>
                </a:defRPr>
              </a:lvl4pPr>
              <a:lvl5pPr marL="2057400" indent="-228600">
                <a:defRPr sz="1300" b="1" i="1">
                  <a:solidFill>
                    <a:schemeClr val="tx1"/>
                  </a:solidFill>
                  <a:latin typeface="Arial" panose="020B0604020202020204" pitchFamily="34" charset="0"/>
                </a:defRPr>
              </a:lvl5pPr>
              <a:lvl6pPr marL="2514600" indent="-228600" eaLnBrk="0" fontAlgn="base" hangingPunct="0">
                <a:spcBef>
                  <a:spcPct val="0"/>
                </a:spcBef>
                <a:spcAft>
                  <a:spcPct val="0"/>
                </a:spcAft>
                <a:defRPr sz="1300" b="1" i="1">
                  <a:solidFill>
                    <a:schemeClr val="tx1"/>
                  </a:solidFill>
                  <a:latin typeface="Arial" panose="020B0604020202020204" pitchFamily="34" charset="0"/>
                </a:defRPr>
              </a:lvl6pPr>
              <a:lvl7pPr marL="2971800" indent="-228600" eaLnBrk="0" fontAlgn="base" hangingPunct="0">
                <a:spcBef>
                  <a:spcPct val="0"/>
                </a:spcBef>
                <a:spcAft>
                  <a:spcPct val="0"/>
                </a:spcAft>
                <a:defRPr sz="1300" b="1" i="1">
                  <a:solidFill>
                    <a:schemeClr val="tx1"/>
                  </a:solidFill>
                  <a:latin typeface="Arial" panose="020B0604020202020204" pitchFamily="34" charset="0"/>
                </a:defRPr>
              </a:lvl7pPr>
              <a:lvl8pPr marL="3429000" indent="-228600" eaLnBrk="0" fontAlgn="base" hangingPunct="0">
                <a:spcBef>
                  <a:spcPct val="0"/>
                </a:spcBef>
                <a:spcAft>
                  <a:spcPct val="0"/>
                </a:spcAft>
                <a:defRPr sz="1300" b="1" i="1">
                  <a:solidFill>
                    <a:schemeClr val="tx1"/>
                  </a:solidFill>
                  <a:latin typeface="Arial" panose="020B0604020202020204" pitchFamily="34" charset="0"/>
                </a:defRPr>
              </a:lvl8pPr>
              <a:lvl9pPr marL="3886200" indent="-228600" eaLnBrk="0" fontAlgn="base" hangingPunct="0">
                <a:spcBef>
                  <a:spcPct val="0"/>
                </a:spcBef>
                <a:spcAft>
                  <a:spcPct val="0"/>
                </a:spcAft>
                <a:defRPr sz="1300" b="1" i="1">
                  <a:solidFill>
                    <a:schemeClr val="tx1"/>
                  </a:solidFill>
                  <a:latin typeface="Arial" panose="020B0604020202020204" pitchFamily="34" charset="0"/>
                </a:defRPr>
              </a:lvl9pPr>
            </a:lstStyle>
            <a:p>
              <a:pPr algn="ctr" eaLnBrk="1" hangingPunct="1">
                <a:defRPr/>
              </a:pPr>
              <a:r>
                <a:rPr lang="en-US" altLang="en-US" sz="1000" i="0" dirty="0">
                  <a:latin typeface="Calibri" panose="020F0502020204030204" pitchFamily="34" charset="0"/>
                  <a:cs typeface="Calibri" panose="020F0502020204030204" pitchFamily="34" charset="0"/>
                </a:rPr>
                <a:t>15-20% are refiled </a:t>
              </a:r>
            </a:p>
            <a:p>
              <a:pPr algn="ctr" eaLnBrk="1" hangingPunct="1">
                <a:defRPr/>
              </a:pPr>
              <a:r>
                <a:rPr lang="en-US" altLang="en-US" sz="1000" i="0" dirty="0">
                  <a:latin typeface="Calibri" panose="020F0502020204030204" pitchFamily="34" charset="0"/>
                  <a:cs typeface="Calibri" panose="020F0502020204030204" pitchFamily="34" charset="0"/>
                </a:rPr>
                <a:t>as prescribed</a:t>
              </a:r>
            </a:p>
          </p:txBody>
        </p:sp>
      </p:grpSp>
      <p:pic>
        <p:nvPicPr>
          <p:cNvPr id="11" name="Picture 2">
            <a:extLst>
              <a:ext uri="{FF2B5EF4-FFF2-40B4-BE49-F238E27FC236}">
                <a16:creationId xmlns:a16="http://schemas.microsoft.com/office/drawing/2014/main" id="{78E4BAA6-1611-412F-8E35-EAD63E44BC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623" y="1499456"/>
            <a:ext cx="6741860" cy="463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6B86E106-BC2C-48A8-9ABA-ED72FC068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8321" y="0"/>
            <a:ext cx="1753679"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52A9A947-61FD-4821-83D2-754CEDC9604B}"/>
              </a:ext>
            </a:extLst>
          </p:cNvPr>
          <p:cNvSpPr/>
          <p:nvPr/>
        </p:nvSpPr>
        <p:spPr>
          <a:xfrm>
            <a:off x="8094019" y="6550223"/>
            <a:ext cx="4097981" cy="307777"/>
          </a:xfrm>
          <a:prstGeom prst="rect">
            <a:avLst/>
          </a:prstGeom>
        </p:spPr>
        <p:txBody>
          <a:bodyPr wrap="none">
            <a:spAutoFit/>
          </a:bodyPr>
          <a:lstStyle/>
          <a:p>
            <a:r>
              <a:rPr lang="en-US" sz="1400" b="1" i="1" dirty="0"/>
              <a:t>Berra E, et al. Hypertension. 2016 Aug;68(2):297-306</a:t>
            </a:r>
            <a:endParaRPr lang="el-GR" sz="1400" b="1" i="1" dirty="0"/>
          </a:p>
        </p:txBody>
      </p:sp>
    </p:spTree>
    <p:extLst>
      <p:ext uri="{BB962C8B-B14F-4D97-AF65-F5344CB8AC3E}">
        <p14:creationId xmlns:p14="http://schemas.microsoft.com/office/powerpoint/2010/main" val="2389161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F238-9FF3-78E6-0DE5-D89F31125CAB}"/>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E00D6EE6-26D1-10A2-4C4D-57507259B553}"/>
              </a:ext>
            </a:extLst>
          </p:cNvPr>
          <p:cNvSpPr>
            <a:spLocks noGrp="1"/>
          </p:cNvSpPr>
          <p:nvPr>
            <p:ph sz="quarter" idx="13"/>
          </p:nvPr>
        </p:nvSpPr>
        <p:spPr/>
        <p:txBody>
          <a:bodyPr/>
          <a:lstStyle/>
          <a:p>
            <a:endParaRPr lang="el-GR"/>
          </a:p>
        </p:txBody>
      </p:sp>
      <p:pic>
        <p:nvPicPr>
          <p:cNvPr id="4" name="Picture 3">
            <a:extLst>
              <a:ext uri="{FF2B5EF4-FFF2-40B4-BE49-F238E27FC236}">
                <a16:creationId xmlns:a16="http://schemas.microsoft.com/office/drawing/2014/main" id="{13B3F765-96D9-9F0B-8BC0-7A48872F7162}"/>
              </a:ext>
            </a:extLst>
          </p:cNvPr>
          <p:cNvPicPr>
            <a:picLocks noChangeAspect="1"/>
          </p:cNvPicPr>
          <p:nvPr/>
        </p:nvPicPr>
        <p:blipFill>
          <a:blip r:embed="rId2"/>
          <a:stretch>
            <a:fillRect/>
          </a:stretch>
        </p:blipFill>
        <p:spPr>
          <a:xfrm>
            <a:off x="1131531" y="353188"/>
            <a:ext cx="9928937" cy="6151623"/>
          </a:xfrm>
          <a:prstGeom prst="rect">
            <a:avLst/>
          </a:prstGeom>
        </p:spPr>
      </p:pic>
      <p:sp>
        <p:nvSpPr>
          <p:cNvPr id="5" name="Oval 4">
            <a:extLst>
              <a:ext uri="{FF2B5EF4-FFF2-40B4-BE49-F238E27FC236}">
                <a16:creationId xmlns:a16="http://schemas.microsoft.com/office/drawing/2014/main" id="{10E1477A-DE9F-8258-5463-383C747A84CE}"/>
              </a:ext>
            </a:extLst>
          </p:cNvPr>
          <p:cNvSpPr/>
          <p:nvPr/>
        </p:nvSpPr>
        <p:spPr>
          <a:xfrm>
            <a:off x="1320063" y="431233"/>
            <a:ext cx="2030680" cy="10776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8CEC4CB0-88DB-DE18-C479-4698BEE66341}"/>
              </a:ext>
            </a:extLst>
          </p:cNvPr>
          <p:cNvSpPr txBox="1"/>
          <p:nvPr/>
        </p:nvSpPr>
        <p:spPr>
          <a:xfrm>
            <a:off x="11236036" y="6558106"/>
            <a:ext cx="1246909" cy="307777"/>
          </a:xfrm>
          <a:prstGeom prst="rect">
            <a:avLst/>
          </a:prstGeom>
          <a:noFill/>
        </p:spPr>
        <p:txBody>
          <a:bodyPr wrap="square" rtlCol="0">
            <a:spAutoFit/>
          </a:bodyPr>
          <a:lstStyle/>
          <a:p>
            <a:r>
              <a:rPr lang="en-US" sz="1400" b="1" i="1" dirty="0"/>
              <a:t>ESH 2023</a:t>
            </a:r>
            <a:endParaRPr lang="el-GR" sz="1400" b="1" i="1" dirty="0"/>
          </a:p>
        </p:txBody>
      </p:sp>
    </p:spTree>
    <p:extLst>
      <p:ext uri="{BB962C8B-B14F-4D97-AF65-F5344CB8AC3E}">
        <p14:creationId xmlns:p14="http://schemas.microsoft.com/office/powerpoint/2010/main" val="33957100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24285</TotalTime>
  <Words>3994</Words>
  <Application>Microsoft Office PowerPoint</Application>
  <PresentationFormat>Ευρεία οθόνη</PresentationFormat>
  <Paragraphs>366</Paragraphs>
  <Slides>70</Slides>
  <Notes>27</Notes>
  <HiddenSlides>0</HiddenSlides>
  <MMClips>0</MMClips>
  <ScaleCrop>false</ScaleCrop>
  <HeadingPairs>
    <vt:vector size="4" baseType="variant">
      <vt:variant>
        <vt:lpstr>Θέμα</vt:lpstr>
      </vt:variant>
      <vt:variant>
        <vt:i4>1</vt:i4>
      </vt:variant>
      <vt:variant>
        <vt:lpstr>Τίτλοι διαφανειών</vt:lpstr>
      </vt:variant>
      <vt:variant>
        <vt:i4>70</vt:i4>
      </vt:variant>
    </vt:vector>
  </HeadingPairs>
  <TitlesOfParts>
    <vt:vector size="71" baseType="lpstr">
      <vt:lpstr>Office Theme</vt:lpstr>
      <vt:lpstr>Η χρήση των φορητών συσκευών και εφαρμογών για την εκτίμηση καρδιομεταβολικής υπέρτασης ασθενών</vt:lpstr>
      <vt:lpstr>Παρουσίαση του PowerPoint</vt:lpstr>
      <vt:lpstr>Risks leading to death</vt:lpstr>
      <vt:lpstr>Leading 20 risk factors contributing to the global risk-attributable YLLs in 2040</vt:lpstr>
      <vt:lpstr>Παρουσίαση του PowerPoint</vt:lpstr>
      <vt:lpstr>Awareness, treatment and control of hypertension in EMENO and MMM studies</vt:lpstr>
      <vt:lpstr>Παρουσίαση του PowerPoint</vt:lpstr>
      <vt:lpstr>Adherence</vt:lpstr>
      <vt:lpstr>Παρουσίαση του PowerPoint</vt:lpstr>
      <vt:lpstr>“The Good Doctor”</vt:lpstr>
      <vt:lpstr>Παρουσίαση του PowerPoint</vt:lpstr>
      <vt:lpstr>The Modern Model of chronic disease management</vt:lpstr>
      <vt:lpstr>The revolution</vt:lpstr>
      <vt:lpstr>Transition from “all medicalized devices” to medical sensors adapted to usual used app and systems</vt:lpstr>
      <vt:lpstr>How digital technology may fit into future models of care</vt:lpstr>
      <vt:lpstr>Παρουσίαση του PowerPoint</vt:lpstr>
      <vt:lpstr>Telehealth Services</vt:lpstr>
      <vt:lpstr>Παρουσίαση του PowerPoint</vt:lpstr>
      <vt:lpstr>Diagnosis and management of HTN</vt:lpstr>
      <vt:lpstr>Παρουσίαση του PowerPoint</vt:lpstr>
      <vt:lpstr>Systems for adherence  (Mobile Telephone Text Messaging)</vt:lpstr>
      <vt:lpstr>There's No Place Like Home to Diagnose Hypertension</vt:lpstr>
      <vt:lpstr>HBP vs OBP for BP control</vt:lpstr>
      <vt:lpstr>It’s a matter of intervention</vt:lpstr>
      <vt:lpstr>The long term effect</vt:lpstr>
      <vt:lpstr>Telemedicine Improves BP Variability</vt:lpstr>
      <vt:lpstr>Is it safe?</vt:lpstr>
      <vt:lpstr>What about CV events?</vt:lpstr>
      <vt:lpstr>The Apps m-health in HTN</vt:lpstr>
      <vt:lpstr>The mHealth intervention on BP</vt:lpstr>
      <vt:lpstr>Παρουσίαση του PowerPoint</vt:lpstr>
      <vt:lpstr>Hypertension management in the COVID era</vt:lpstr>
      <vt:lpstr>Not any war plan resist to enemy plans (Napoleon): COVID has changed our prespectives</vt:lpstr>
      <vt:lpstr>Παρουσίαση του PowerPoint</vt:lpstr>
      <vt:lpstr>BP control with the ESH CARE App</vt:lpstr>
      <vt:lpstr>The patients’ perception </vt:lpstr>
      <vt:lpstr>The physicians’ perception </vt:lpstr>
      <vt:lpstr>AI applications and new technology  for HTN management</vt:lpstr>
      <vt:lpstr>Prediction of BP Variability using Artificial Intelligence (AI)</vt:lpstr>
      <vt:lpstr>Anticipation medicine of CV disease</vt:lpstr>
      <vt:lpstr>Support to GP and patients…</vt:lpstr>
      <vt:lpstr>Blood pressure measurement</vt:lpstr>
      <vt:lpstr>When, Where, How?</vt:lpstr>
      <vt:lpstr>Παρουσίαση του PowerPoint</vt:lpstr>
      <vt:lpstr>Uses and utilities that wearable BP monitors have the potential to support</vt:lpstr>
      <vt:lpstr>Wearable devices for HTN management</vt:lpstr>
      <vt:lpstr>Wearable devices</vt:lpstr>
      <vt:lpstr>Παρουσίαση του PowerPoint</vt:lpstr>
      <vt:lpstr>Comparison of simultaneous monitoring with a wearable device and ABPM</vt:lpstr>
      <vt:lpstr>Problems of the cuff-based BP measurement</vt:lpstr>
      <vt:lpstr>Wearable BP devices</vt:lpstr>
      <vt:lpstr>Wearable cuffless BP devices: Can they improve  HTN awareness and management?</vt:lpstr>
      <vt:lpstr>Wearable in clinical practice…</vt:lpstr>
      <vt:lpstr>The economic and scientific burden </vt:lpstr>
      <vt:lpstr>Cuffless BP technologies</vt:lpstr>
      <vt:lpstr>Photoplethysmography</vt:lpstr>
      <vt:lpstr>They predict changes of BP</vt:lpstr>
      <vt:lpstr>Aktiia 24/7</vt:lpstr>
      <vt:lpstr>Aktiia in different  body positions</vt:lpstr>
      <vt:lpstr>Παρουσίαση του PowerPoint</vt:lpstr>
      <vt:lpstr>Παρουσίαση του PowerPoint</vt:lpstr>
      <vt:lpstr>Validation</vt:lpstr>
      <vt:lpstr>Validation IEEE Standard for Wearable, Cuffless BP Measuring Devices</vt:lpstr>
      <vt:lpstr>Παρουσίαση του PowerPoint</vt:lpstr>
      <vt:lpstr>Prognostic value?</vt:lpstr>
      <vt:lpstr>Perspectives</vt:lpstr>
      <vt:lpstr>Conclusion</vt:lpstr>
      <vt:lpstr>There is no limit…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Dimitrios Konstantinidis</dc:creator>
  <cp:lastModifiedBy>Dimitrios Konstantinidis</cp:lastModifiedBy>
  <cp:revision>63</cp:revision>
  <dcterms:created xsi:type="dcterms:W3CDTF">2021-04-06T18:39:54Z</dcterms:created>
  <dcterms:modified xsi:type="dcterms:W3CDTF">2025-03-06T06:07:23Z</dcterms:modified>
</cp:coreProperties>
</file>