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5"/>
  </p:notesMasterIdLst>
  <p:sldIdLst>
    <p:sldId id="259" r:id="rId2"/>
    <p:sldId id="329" r:id="rId3"/>
    <p:sldId id="336" r:id="rId4"/>
    <p:sldId id="277" r:id="rId5"/>
    <p:sldId id="334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256" r:id="rId18"/>
    <p:sldId id="348" r:id="rId19"/>
    <p:sldId id="275" r:id="rId20"/>
    <p:sldId id="257" r:id="rId21"/>
    <p:sldId id="349" r:id="rId22"/>
    <p:sldId id="276" r:id="rId23"/>
    <p:sldId id="258" r:id="rId24"/>
    <p:sldId id="350" r:id="rId25"/>
    <p:sldId id="351" r:id="rId26"/>
    <p:sldId id="278" r:id="rId27"/>
    <p:sldId id="279" r:id="rId28"/>
    <p:sldId id="352" r:id="rId29"/>
    <p:sldId id="283" r:id="rId30"/>
    <p:sldId id="328" r:id="rId31"/>
    <p:sldId id="288" r:id="rId32"/>
    <p:sldId id="281" r:id="rId33"/>
    <p:sldId id="285" r:id="rId34"/>
    <p:sldId id="284" r:id="rId35"/>
    <p:sldId id="291" r:id="rId36"/>
    <p:sldId id="293" r:id="rId37"/>
    <p:sldId id="294" r:id="rId38"/>
    <p:sldId id="295" r:id="rId39"/>
    <p:sldId id="296" r:id="rId40"/>
    <p:sldId id="292" r:id="rId41"/>
    <p:sldId id="297" r:id="rId42"/>
    <p:sldId id="299" r:id="rId43"/>
    <p:sldId id="298" r:id="rId44"/>
    <p:sldId id="305" r:id="rId45"/>
    <p:sldId id="306" r:id="rId46"/>
    <p:sldId id="309" r:id="rId47"/>
    <p:sldId id="312" r:id="rId48"/>
    <p:sldId id="313" r:id="rId49"/>
    <p:sldId id="353" r:id="rId50"/>
    <p:sldId id="286" r:id="rId51"/>
    <p:sldId id="303" r:id="rId52"/>
    <p:sldId id="304" r:id="rId53"/>
    <p:sldId id="354" r:id="rId54"/>
    <p:sldId id="302" r:id="rId55"/>
    <p:sldId id="301" r:id="rId56"/>
    <p:sldId id="307" r:id="rId57"/>
    <p:sldId id="325" r:id="rId58"/>
    <p:sldId id="263" r:id="rId59"/>
    <p:sldId id="317" r:id="rId60"/>
    <p:sldId id="260" r:id="rId61"/>
    <p:sldId id="262" r:id="rId62"/>
    <p:sldId id="264" r:id="rId63"/>
    <p:sldId id="319" r:id="rId64"/>
    <p:sldId id="266" r:id="rId65"/>
    <p:sldId id="267" r:id="rId66"/>
    <p:sldId id="268" r:id="rId67"/>
    <p:sldId id="269" r:id="rId68"/>
    <p:sldId id="355" r:id="rId69"/>
    <p:sldId id="282" r:id="rId70"/>
    <p:sldId id="326" r:id="rId71"/>
    <p:sldId id="272" r:id="rId72"/>
    <p:sldId id="273" r:id="rId73"/>
    <p:sldId id="280" r:id="rId74"/>
  </p:sldIdLst>
  <p:sldSz cx="12192000" cy="6858000"/>
  <p:notesSz cx="6858000" cy="9144000"/>
  <p:defaultTextStyle>
    <a:defPPr>
      <a:defRPr lang="en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DB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>
      <p:cViewPr varScale="1">
        <p:scale>
          <a:sx n="119" d="100"/>
          <a:sy n="119" d="100"/>
        </p:scale>
        <p:origin x="31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CAE6F-DE5F-D948-B916-67BAB83D46F3}" type="doc">
      <dgm:prSet loTypeId="urn:microsoft.com/office/officeart/2005/8/layout/vList2" loCatId="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08CC768-A7F2-BD42-8160-741A82A9EA8B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/>
            <a:t>Subcostal 4 Chamber view (S4CH)</a:t>
          </a:r>
        </a:p>
      </dgm:t>
    </dgm:pt>
    <dgm:pt modelId="{72FF3B11-CB09-254A-A641-133BC3351E98}" type="parTrans" cxnId="{29AB4111-05C4-1C4B-988B-2BD771CC873B}">
      <dgm:prSet/>
      <dgm:spPr/>
      <dgm:t>
        <a:bodyPr/>
        <a:lstStyle/>
        <a:p>
          <a:endParaRPr lang="en-US"/>
        </a:p>
      </dgm:t>
    </dgm:pt>
    <dgm:pt modelId="{4C453D66-6A06-F048-BAEC-8D106EAFAD5B}" type="sibTrans" cxnId="{29AB4111-05C4-1C4B-988B-2BD771CC873B}">
      <dgm:prSet/>
      <dgm:spPr/>
      <dgm:t>
        <a:bodyPr/>
        <a:lstStyle/>
        <a:p>
          <a:endParaRPr lang="en-US"/>
        </a:p>
      </dgm:t>
    </dgm:pt>
    <dgm:pt modelId="{26893608-869F-D14D-B6BA-21D8DC180FA4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/>
            <a:t>Subcostal Inferior Vena Cava (IVC) view (SIVC)</a:t>
          </a:r>
        </a:p>
      </dgm:t>
    </dgm:pt>
    <dgm:pt modelId="{C29845D1-0C73-9E49-B73F-6D122FFD7D76}" type="parTrans" cxnId="{3E06867B-28EE-394B-ABB8-ADB0072B707F}">
      <dgm:prSet/>
      <dgm:spPr/>
      <dgm:t>
        <a:bodyPr/>
        <a:lstStyle/>
        <a:p>
          <a:endParaRPr lang="en-US"/>
        </a:p>
      </dgm:t>
    </dgm:pt>
    <dgm:pt modelId="{3CD2781C-A698-0841-A0CF-55ECD2A71E5D}" type="sibTrans" cxnId="{3E06867B-28EE-394B-ABB8-ADB0072B707F}">
      <dgm:prSet/>
      <dgm:spPr/>
      <dgm:t>
        <a:bodyPr/>
        <a:lstStyle/>
        <a:p>
          <a:endParaRPr lang="en-US"/>
        </a:p>
      </dgm:t>
    </dgm:pt>
    <dgm:pt modelId="{7C414E77-629F-5743-AB21-F0ABD731800F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/>
            <a:t>Parasternal Long Axis view (PLAX)</a:t>
          </a:r>
        </a:p>
      </dgm:t>
    </dgm:pt>
    <dgm:pt modelId="{F2C815C3-4085-E04A-B049-7DF06EDD898C}" type="parTrans" cxnId="{C7699F55-72BD-A446-8148-EDB5B869A89D}">
      <dgm:prSet/>
      <dgm:spPr/>
      <dgm:t>
        <a:bodyPr/>
        <a:lstStyle/>
        <a:p>
          <a:endParaRPr lang="en-US"/>
        </a:p>
      </dgm:t>
    </dgm:pt>
    <dgm:pt modelId="{53BE46D7-20E3-9543-A32A-7015FF6EEF4D}" type="sibTrans" cxnId="{C7699F55-72BD-A446-8148-EDB5B869A89D}">
      <dgm:prSet/>
      <dgm:spPr/>
      <dgm:t>
        <a:bodyPr/>
        <a:lstStyle/>
        <a:p>
          <a:endParaRPr lang="en-US"/>
        </a:p>
      </dgm:t>
    </dgm:pt>
    <dgm:pt modelId="{6B0A0CB9-467B-4F47-96F5-8379488E540E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/>
            <a:t>Apical 4 Chamber view (A4CH)</a:t>
          </a:r>
        </a:p>
      </dgm:t>
    </dgm:pt>
    <dgm:pt modelId="{FFE27300-E220-0A45-8AF9-E86EFE9E3622}" type="parTrans" cxnId="{3C26691E-4937-FF40-B3E3-D1E3036AC92E}">
      <dgm:prSet/>
      <dgm:spPr/>
      <dgm:t>
        <a:bodyPr/>
        <a:lstStyle/>
        <a:p>
          <a:endParaRPr lang="en-US"/>
        </a:p>
      </dgm:t>
    </dgm:pt>
    <dgm:pt modelId="{20E73E2E-95A9-3346-BB36-D4C98D0DE097}" type="sibTrans" cxnId="{3C26691E-4937-FF40-B3E3-D1E3036AC92E}">
      <dgm:prSet/>
      <dgm:spPr/>
      <dgm:t>
        <a:bodyPr/>
        <a:lstStyle/>
        <a:p>
          <a:endParaRPr lang="en-US"/>
        </a:p>
      </dgm:t>
    </dgm:pt>
    <dgm:pt modelId="{EBE3D616-E0B4-374F-84F1-F172053B4DD9}">
      <dgm:prSet phldrT="[Text]"/>
      <dgm:spPr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</dgm:spPr>
      <dgm:t>
        <a:bodyPr/>
        <a:lstStyle/>
        <a:p>
          <a:r>
            <a:rPr lang="en-US" dirty="0"/>
            <a:t>Parasternal Short Axis view (PSAX)</a:t>
          </a:r>
        </a:p>
      </dgm:t>
    </dgm:pt>
    <dgm:pt modelId="{B89E009D-2D1F-B84D-ABA7-9F107AD47CC7}" type="parTrans" cxnId="{9F56AA6E-F488-034F-9BFF-E1A50BC8FB12}">
      <dgm:prSet/>
      <dgm:spPr/>
      <dgm:t>
        <a:bodyPr/>
        <a:lstStyle/>
        <a:p>
          <a:endParaRPr lang="en-US"/>
        </a:p>
      </dgm:t>
    </dgm:pt>
    <dgm:pt modelId="{534DEBEE-9D3F-0A4A-B774-669C5AC9551C}" type="sibTrans" cxnId="{9F56AA6E-F488-034F-9BFF-E1A50BC8FB12}">
      <dgm:prSet/>
      <dgm:spPr/>
      <dgm:t>
        <a:bodyPr/>
        <a:lstStyle/>
        <a:p>
          <a:endParaRPr lang="en-US"/>
        </a:p>
      </dgm:t>
    </dgm:pt>
    <dgm:pt modelId="{7B9E5926-50BB-9244-A7F0-E0C73014BDB3}" type="pres">
      <dgm:prSet presAssocID="{CE9CAE6F-DE5F-D948-B916-67BAB83D46F3}" presName="linear" presStyleCnt="0">
        <dgm:presLayoutVars>
          <dgm:animLvl val="lvl"/>
          <dgm:resizeHandles val="exact"/>
        </dgm:presLayoutVars>
      </dgm:prSet>
      <dgm:spPr/>
    </dgm:pt>
    <dgm:pt modelId="{930EB2D7-AE40-8A42-BD56-47398E86BF8B}" type="pres">
      <dgm:prSet presAssocID="{26893608-869F-D14D-B6BA-21D8DC180FA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851575B-E098-5344-A122-BC468A559127}" type="pres">
      <dgm:prSet presAssocID="{3CD2781C-A698-0841-A0CF-55ECD2A71E5D}" presName="spacer" presStyleCnt="0"/>
      <dgm:spPr/>
    </dgm:pt>
    <dgm:pt modelId="{DF8526A2-31A6-6940-9A51-4467B09E7442}" type="pres">
      <dgm:prSet presAssocID="{E08CC768-A7F2-BD42-8160-741A82A9EA8B}" presName="parentText" presStyleLbl="node1" presStyleIdx="1" presStyleCnt="5" custLinFactNeighborY="13863">
        <dgm:presLayoutVars>
          <dgm:chMax val="0"/>
          <dgm:bulletEnabled val="1"/>
        </dgm:presLayoutVars>
      </dgm:prSet>
      <dgm:spPr/>
    </dgm:pt>
    <dgm:pt modelId="{88930EC6-72D8-534C-AE3F-0C064910A7B5}" type="pres">
      <dgm:prSet presAssocID="{4C453D66-6A06-F048-BAEC-8D106EAFAD5B}" presName="spacer" presStyleCnt="0"/>
      <dgm:spPr/>
    </dgm:pt>
    <dgm:pt modelId="{AD17B7FF-D2B5-B947-AF2C-C193892A01C6}" type="pres">
      <dgm:prSet presAssocID="{6B0A0CB9-467B-4F47-96F5-8379488E540E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5EE6B17F-0A12-5749-BF8B-CF789FF32CE8}" type="pres">
      <dgm:prSet presAssocID="{20E73E2E-95A9-3346-BB36-D4C98D0DE097}" presName="spacer" presStyleCnt="0"/>
      <dgm:spPr/>
    </dgm:pt>
    <dgm:pt modelId="{E77042DD-60C4-CA41-A4A9-E0A25551792D}" type="pres">
      <dgm:prSet presAssocID="{EBE3D616-E0B4-374F-84F1-F172053B4DD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E84025C3-3821-C740-A4D1-1E47D311CD1F}" type="pres">
      <dgm:prSet presAssocID="{534DEBEE-9D3F-0A4A-B774-669C5AC9551C}" presName="spacer" presStyleCnt="0"/>
      <dgm:spPr/>
    </dgm:pt>
    <dgm:pt modelId="{BC562085-EB1E-A645-87C0-D0D374ECB338}" type="pres">
      <dgm:prSet presAssocID="{7C414E77-629F-5743-AB21-F0ABD731800F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C4F0402-A2F9-4648-BC4D-30A0B9BBF8BC}" type="presOf" srcId="{6B0A0CB9-467B-4F47-96F5-8379488E540E}" destId="{AD17B7FF-D2B5-B947-AF2C-C193892A01C6}" srcOrd="0" destOrd="0" presId="urn:microsoft.com/office/officeart/2005/8/layout/vList2"/>
    <dgm:cxn modelId="{29AB4111-05C4-1C4B-988B-2BD771CC873B}" srcId="{CE9CAE6F-DE5F-D948-B916-67BAB83D46F3}" destId="{E08CC768-A7F2-BD42-8160-741A82A9EA8B}" srcOrd="1" destOrd="0" parTransId="{72FF3B11-CB09-254A-A641-133BC3351E98}" sibTransId="{4C453D66-6A06-F048-BAEC-8D106EAFAD5B}"/>
    <dgm:cxn modelId="{3C26691E-4937-FF40-B3E3-D1E3036AC92E}" srcId="{CE9CAE6F-DE5F-D948-B916-67BAB83D46F3}" destId="{6B0A0CB9-467B-4F47-96F5-8379488E540E}" srcOrd="2" destOrd="0" parTransId="{FFE27300-E220-0A45-8AF9-E86EFE9E3622}" sibTransId="{20E73E2E-95A9-3346-BB36-D4C98D0DE097}"/>
    <dgm:cxn modelId="{9EB5074D-5FB3-EC42-97FA-304FC2AA88AD}" type="presOf" srcId="{26893608-869F-D14D-B6BA-21D8DC180FA4}" destId="{930EB2D7-AE40-8A42-BD56-47398E86BF8B}" srcOrd="0" destOrd="0" presId="urn:microsoft.com/office/officeart/2005/8/layout/vList2"/>
    <dgm:cxn modelId="{9F56AA6E-F488-034F-9BFF-E1A50BC8FB12}" srcId="{CE9CAE6F-DE5F-D948-B916-67BAB83D46F3}" destId="{EBE3D616-E0B4-374F-84F1-F172053B4DD9}" srcOrd="3" destOrd="0" parTransId="{B89E009D-2D1F-B84D-ABA7-9F107AD47CC7}" sibTransId="{534DEBEE-9D3F-0A4A-B774-669C5AC9551C}"/>
    <dgm:cxn modelId="{C7699F55-72BD-A446-8148-EDB5B869A89D}" srcId="{CE9CAE6F-DE5F-D948-B916-67BAB83D46F3}" destId="{7C414E77-629F-5743-AB21-F0ABD731800F}" srcOrd="4" destOrd="0" parTransId="{F2C815C3-4085-E04A-B049-7DF06EDD898C}" sibTransId="{53BE46D7-20E3-9543-A32A-7015FF6EEF4D}"/>
    <dgm:cxn modelId="{3E06867B-28EE-394B-ABB8-ADB0072B707F}" srcId="{CE9CAE6F-DE5F-D948-B916-67BAB83D46F3}" destId="{26893608-869F-D14D-B6BA-21D8DC180FA4}" srcOrd="0" destOrd="0" parTransId="{C29845D1-0C73-9E49-B73F-6D122FFD7D76}" sibTransId="{3CD2781C-A698-0841-A0CF-55ECD2A71E5D}"/>
    <dgm:cxn modelId="{46DEEA94-C990-D348-BA5A-19B102D541C5}" type="presOf" srcId="{E08CC768-A7F2-BD42-8160-741A82A9EA8B}" destId="{DF8526A2-31A6-6940-9A51-4467B09E7442}" srcOrd="0" destOrd="0" presId="urn:microsoft.com/office/officeart/2005/8/layout/vList2"/>
    <dgm:cxn modelId="{6ED51AC8-AD7D-6142-920B-249446C0A39D}" type="presOf" srcId="{7C414E77-629F-5743-AB21-F0ABD731800F}" destId="{BC562085-EB1E-A645-87C0-D0D374ECB338}" srcOrd="0" destOrd="0" presId="urn:microsoft.com/office/officeart/2005/8/layout/vList2"/>
    <dgm:cxn modelId="{625A73CA-8545-4E43-A2DF-A898872AA1B2}" type="presOf" srcId="{CE9CAE6F-DE5F-D948-B916-67BAB83D46F3}" destId="{7B9E5926-50BB-9244-A7F0-E0C73014BDB3}" srcOrd="0" destOrd="0" presId="urn:microsoft.com/office/officeart/2005/8/layout/vList2"/>
    <dgm:cxn modelId="{D66775E6-139A-9443-94C6-9E931B561A7C}" type="presOf" srcId="{EBE3D616-E0B4-374F-84F1-F172053B4DD9}" destId="{E77042DD-60C4-CA41-A4A9-E0A25551792D}" srcOrd="0" destOrd="0" presId="urn:microsoft.com/office/officeart/2005/8/layout/vList2"/>
    <dgm:cxn modelId="{2AA9A4FB-785C-0945-AC58-3A00D9115B08}" type="presParOf" srcId="{7B9E5926-50BB-9244-A7F0-E0C73014BDB3}" destId="{930EB2D7-AE40-8A42-BD56-47398E86BF8B}" srcOrd="0" destOrd="0" presId="urn:microsoft.com/office/officeart/2005/8/layout/vList2"/>
    <dgm:cxn modelId="{021ABB73-99E9-AF41-924B-EFD6DAE0617A}" type="presParOf" srcId="{7B9E5926-50BB-9244-A7F0-E0C73014BDB3}" destId="{9851575B-E098-5344-A122-BC468A559127}" srcOrd="1" destOrd="0" presId="urn:microsoft.com/office/officeart/2005/8/layout/vList2"/>
    <dgm:cxn modelId="{A8CBEED4-C3F1-5F4F-8C5E-799D148FE743}" type="presParOf" srcId="{7B9E5926-50BB-9244-A7F0-E0C73014BDB3}" destId="{DF8526A2-31A6-6940-9A51-4467B09E7442}" srcOrd="2" destOrd="0" presId="urn:microsoft.com/office/officeart/2005/8/layout/vList2"/>
    <dgm:cxn modelId="{CF0A2BE2-CC73-F945-8267-03A54D698348}" type="presParOf" srcId="{7B9E5926-50BB-9244-A7F0-E0C73014BDB3}" destId="{88930EC6-72D8-534C-AE3F-0C064910A7B5}" srcOrd="3" destOrd="0" presId="urn:microsoft.com/office/officeart/2005/8/layout/vList2"/>
    <dgm:cxn modelId="{51E3CDDA-B7E7-EA45-BD5E-166FD78F9FF2}" type="presParOf" srcId="{7B9E5926-50BB-9244-A7F0-E0C73014BDB3}" destId="{AD17B7FF-D2B5-B947-AF2C-C193892A01C6}" srcOrd="4" destOrd="0" presId="urn:microsoft.com/office/officeart/2005/8/layout/vList2"/>
    <dgm:cxn modelId="{75BD3215-3EBE-A148-8E35-39B41464AA85}" type="presParOf" srcId="{7B9E5926-50BB-9244-A7F0-E0C73014BDB3}" destId="{5EE6B17F-0A12-5749-BF8B-CF789FF32CE8}" srcOrd="5" destOrd="0" presId="urn:microsoft.com/office/officeart/2005/8/layout/vList2"/>
    <dgm:cxn modelId="{35EBE674-675E-014B-811E-DE6DDFB78BDD}" type="presParOf" srcId="{7B9E5926-50BB-9244-A7F0-E0C73014BDB3}" destId="{E77042DD-60C4-CA41-A4A9-E0A25551792D}" srcOrd="6" destOrd="0" presId="urn:microsoft.com/office/officeart/2005/8/layout/vList2"/>
    <dgm:cxn modelId="{4B4B27CC-FCEB-8A4A-A5F0-5EE096A91D6B}" type="presParOf" srcId="{7B9E5926-50BB-9244-A7F0-E0C73014BDB3}" destId="{E84025C3-3821-C740-A4D1-1E47D311CD1F}" srcOrd="7" destOrd="0" presId="urn:microsoft.com/office/officeart/2005/8/layout/vList2"/>
    <dgm:cxn modelId="{87C63168-0CA8-C544-BB81-E8165E7F77CA}" type="presParOf" srcId="{7B9E5926-50BB-9244-A7F0-E0C73014BDB3}" destId="{BC562085-EB1E-A645-87C0-D0D374ECB33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3F179D9-6FD3-1749-AB0F-E5F216953BD6}" type="doc">
      <dgm:prSet loTypeId="urn:microsoft.com/office/officeart/2005/8/layout/vList2" loCatId="" qsTypeId="urn:microsoft.com/office/officeart/2005/8/quickstyle/simple3" qsCatId="simple" csTypeId="urn:microsoft.com/office/officeart/2005/8/colors/accent6_5" csCatId="accent6" phldr="1"/>
      <dgm:spPr/>
      <dgm:t>
        <a:bodyPr/>
        <a:lstStyle/>
        <a:p>
          <a:endParaRPr lang="en-US"/>
        </a:p>
      </dgm:t>
    </dgm:pt>
    <dgm:pt modelId="{CABD3BAD-279F-D745-A85F-8B9B47F97F66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Chambers: anechoic spaces</a:t>
          </a:r>
        </a:p>
      </dgm:t>
    </dgm:pt>
    <dgm:pt modelId="{1B0DB4E3-F06A-4B42-926D-8CBE05D3D6F8}" type="parTrans" cxnId="{FACE59F4-3CCF-5D4C-B5D4-FF29305BAE9B}">
      <dgm:prSet/>
      <dgm:spPr/>
      <dgm:t>
        <a:bodyPr/>
        <a:lstStyle/>
        <a:p>
          <a:endParaRPr lang="en-US"/>
        </a:p>
      </dgm:t>
    </dgm:pt>
    <dgm:pt modelId="{F2ECD5A7-BE3E-F444-BA24-EB0A1754580F}" type="sibTrans" cxnId="{FACE59F4-3CCF-5D4C-B5D4-FF29305BAE9B}">
      <dgm:prSet/>
      <dgm:spPr/>
      <dgm:t>
        <a:bodyPr/>
        <a:lstStyle/>
        <a:p>
          <a:endParaRPr lang="en-US"/>
        </a:p>
      </dgm:t>
    </dgm:pt>
    <dgm:pt modelId="{CFE44F95-9DAC-4C46-B288-D145F1277CFC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Pericardium: uniform, bright, echogenic line</a:t>
          </a:r>
        </a:p>
      </dgm:t>
    </dgm:pt>
    <dgm:pt modelId="{E3811DC1-259F-984F-A3D7-DDDAC1A58EA0}" type="parTrans" cxnId="{E04044D5-83FF-FA40-8280-283CBA21BD58}">
      <dgm:prSet/>
      <dgm:spPr/>
      <dgm:t>
        <a:bodyPr/>
        <a:lstStyle/>
        <a:p>
          <a:endParaRPr lang="en-US"/>
        </a:p>
      </dgm:t>
    </dgm:pt>
    <dgm:pt modelId="{80567665-EA25-8B41-B65F-1A56DE68D171}" type="sibTrans" cxnId="{E04044D5-83FF-FA40-8280-283CBA21BD58}">
      <dgm:prSet/>
      <dgm:spPr/>
      <dgm:t>
        <a:bodyPr/>
        <a:lstStyle/>
        <a:p>
          <a:endParaRPr lang="en-US"/>
        </a:p>
      </dgm:t>
    </dgm:pt>
    <dgm:pt modelId="{B5AA0B9D-5069-5340-82FD-44C683EA8648}">
      <dgm:prSet phldrT="[Text]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US" dirty="0"/>
            <a:t>Myocardium: bulky, heterogenous, hyperechoic structure</a:t>
          </a:r>
        </a:p>
      </dgm:t>
    </dgm:pt>
    <dgm:pt modelId="{DA62B868-9D5D-8E41-984D-9126EA0ADABA}" type="parTrans" cxnId="{B50667A6-E3AF-5348-872F-D9D0B508E3B9}">
      <dgm:prSet/>
      <dgm:spPr/>
      <dgm:t>
        <a:bodyPr/>
        <a:lstStyle/>
        <a:p>
          <a:endParaRPr lang="en-US"/>
        </a:p>
      </dgm:t>
    </dgm:pt>
    <dgm:pt modelId="{1E181B7C-1A48-2044-9052-F417A6E442E5}" type="sibTrans" cxnId="{B50667A6-E3AF-5348-872F-D9D0B508E3B9}">
      <dgm:prSet/>
      <dgm:spPr/>
      <dgm:t>
        <a:bodyPr/>
        <a:lstStyle/>
        <a:p>
          <a:endParaRPr lang="en-US"/>
        </a:p>
      </dgm:t>
    </dgm:pt>
    <dgm:pt modelId="{DBEC2D0E-5815-9D43-BDC9-6A93489DE0AD}" type="pres">
      <dgm:prSet presAssocID="{33F179D9-6FD3-1749-AB0F-E5F216953BD6}" presName="linear" presStyleCnt="0">
        <dgm:presLayoutVars>
          <dgm:animLvl val="lvl"/>
          <dgm:resizeHandles val="exact"/>
        </dgm:presLayoutVars>
      </dgm:prSet>
      <dgm:spPr/>
    </dgm:pt>
    <dgm:pt modelId="{23DDCD36-54C1-8B43-ACDD-A44210FE0682}" type="pres">
      <dgm:prSet presAssocID="{B5AA0B9D-5069-5340-82FD-44C683EA864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653E6B05-7533-FC4C-89B9-9B3117E777E5}" type="pres">
      <dgm:prSet presAssocID="{1E181B7C-1A48-2044-9052-F417A6E442E5}" presName="spacer" presStyleCnt="0"/>
      <dgm:spPr/>
    </dgm:pt>
    <dgm:pt modelId="{6A121E38-A69E-6442-BCBB-288ACB35BEE4}" type="pres">
      <dgm:prSet presAssocID="{CABD3BAD-279F-D745-A85F-8B9B47F97F66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2037FC1-F381-6742-A8A1-D4FF25C32FF2}" type="pres">
      <dgm:prSet presAssocID="{F2ECD5A7-BE3E-F444-BA24-EB0A1754580F}" presName="spacer" presStyleCnt="0"/>
      <dgm:spPr/>
    </dgm:pt>
    <dgm:pt modelId="{80108FAD-363A-7F45-982A-33F547C76034}" type="pres">
      <dgm:prSet presAssocID="{CFE44F95-9DAC-4C46-B288-D145F1277CF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F064730-0547-5748-8CCE-97BB7D805566}" type="presOf" srcId="{B5AA0B9D-5069-5340-82FD-44C683EA8648}" destId="{23DDCD36-54C1-8B43-ACDD-A44210FE0682}" srcOrd="0" destOrd="0" presId="urn:microsoft.com/office/officeart/2005/8/layout/vList2"/>
    <dgm:cxn modelId="{57E4E468-84C5-7643-807F-DCDC2CE74629}" type="presOf" srcId="{CABD3BAD-279F-D745-A85F-8B9B47F97F66}" destId="{6A121E38-A69E-6442-BCBB-288ACB35BEE4}" srcOrd="0" destOrd="0" presId="urn:microsoft.com/office/officeart/2005/8/layout/vList2"/>
    <dgm:cxn modelId="{B4F77073-391C-2D45-9B22-5E52005D957F}" type="presOf" srcId="{33F179D9-6FD3-1749-AB0F-E5F216953BD6}" destId="{DBEC2D0E-5815-9D43-BDC9-6A93489DE0AD}" srcOrd="0" destOrd="0" presId="urn:microsoft.com/office/officeart/2005/8/layout/vList2"/>
    <dgm:cxn modelId="{B50667A6-E3AF-5348-872F-D9D0B508E3B9}" srcId="{33F179D9-6FD3-1749-AB0F-E5F216953BD6}" destId="{B5AA0B9D-5069-5340-82FD-44C683EA8648}" srcOrd="0" destOrd="0" parTransId="{DA62B868-9D5D-8E41-984D-9126EA0ADABA}" sibTransId="{1E181B7C-1A48-2044-9052-F417A6E442E5}"/>
    <dgm:cxn modelId="{E1026ABA-E057-4B41-96DA-ED5025B8E655}" type="presOf" srcId="{CFE44F95-9DAC-4C46-B288-D145F1277CFC}" destId="{80108FAD-363A-7F45-982A-33F547C76034}" srcOrd="0" destOrd="0" presId="urn:microsoft.com/office/officeart/2005/8/layout/vList2"/>
    <dgm:cxn modelId="{E04044D5-83FF-FA40-8280-283CBA21BD58}" srcId="{33F179D9-6FD3-1749-AB0F-E5F216953BD6}" destId="{CFE44F95-9DAC-4C46-B288-D145F1277CFC}" srcOrd="2" destOrd="0" parTransId="{E3811DC1-259F-984F-A3D7-DDDAC1A58EA0}" sibTransId="{80567665-EA25-8B41-B65F-1A56DE68D171}"/>
    <dgm:cxn modelId="{FACE59F4-3CCF-5D4C-B5D4-FF29305BAE9B}" srcId="{33F179D9-6FD3-1749-AB0F-E5F216953BD6}" destId="{CABD3BAD-279F-D745-A85F-8B9B47F97F66}" srcOrd="1" destOrd="0" parTransId="{1B0DB4E3-F06A-4B42-926D-8CBE05D3D6F8}" sibTransId="{F2ECD5A7-BE3E-F444-BA24-EB0A1754580F}"/>
    <dgm:cxn modelId="{53EFE83D-84CC-1A4C-ABCE-D2E6FD831A44}" type="presParOf" srcId="{DBEC2D0E-5815-9D43-BDC9-6A93489DE0AD}" destId="{23DDCD36-54C1-8B43-ACDD-A44210FE0682}" srcOrd="0" destOrd="0" presId="urn:microsoft.com/office/officeart/2005/8/layout/vList2"/>
    <dgm:cxn modelId="{F0A5BADE-4459-8E46-8120-EB2F0745AC31}" type="presParOf" srcId="{DBEC2D0E-5815-9D43-BDC9-6A93489DE0AD}" destId="{653E6B05-7533-FC4C-89B9-9B3117E777E5}" srcOrd="1" destOrd="0" presId="urn:microsoft.com/office/officeart/2005/8/layout/vList2"/>
    <dgm:cxn modelId="{503FBE72-1134-3348-8ABA-ABBE806AB101}" type="presParOf" srcId="{DBEC2D0E-5815-9D43-BDC9-6A93489DE0AD}" destId="{6A121E38-A69E-6442-BCBB-288ACB35BEE4}" srcOrd="2" destOrd="0" presId="urn:microsoft.com/office/officeart/2005/8/layout/vList2"/>
    <dgm:cxn modelId="{A7C556EB-91BB-F740-8DB4-3706A4E0E1A4}" type="presParOf" srcId="{DBEC2D0E-5815-9D43-BDC9-6A93489DE0AD}" destId="{82037FC1-F381-6742-A8A1-D4FF25C32FF2}" srcOrd="3" destOrd="0" presId="urn:microsoft.com/office/officeart/2005/8/layout/vList2"/>
    <dgm:cxn modelId="{09C81D9C-A6CF-CD48-8A74-5997913543DC}" type="presParOf" srcId="{DBEC2D0E-5815-9D43-BDC9-6A93489DE0AD}" destId="{80108FAD-363A-7F45-982A-33F547C76034}" srcOrd="4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30EB2D7-AE40-8A42-BD56-47398E86BF8B}">
      <dsp:nvSpPr>
        <dsp:cNvPr id="0" name=""/>
        <dsp:cNvSpPr/>
      </dsp:nvSpPr>
      <dsp:spPr>
        <a:xfrm>
          <a:off x="0" y="61595"/>
          <a:ext cx="5212901" cy="43173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Subcostal Inferior Vena Cava (IVC) view (SIVC)</a:t>
          </a:r>
        </a:p>
      </dsp:txBody>
      <dsp:txXfrm>
        <a:off x="21075" y="82670"/>
        <a:ext cx="5170751" cy="389580"/>
      </dsp:txXfrm>
    </dsp:sp>
    <dsp:sp modelId="{DF8526A2-31A6-6940-9A51-4467B09E7442}">
      <dsp:nvSpPr>
        <dsp:cNvPr id="0" name=""/>
        <dsp:cNvSpPr/>
      </dsp:nvSpPr>
      <dsp:spPr>
        <a:xfrm>
          <a:off x="0" y="552351"/>
          <a:ext cx="5212901" cy="43173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Subcostal 4 Chamber view (S4CH)</a:t>
          </a:r>
        </a:p>
      </dsp:txBody>
      <dsp:txXfrm>
        <a:off x="21075" y="573426"/>
        <a:ext cx="5170751" cy="389580"/>
      </dsp:txXfrm>
    </dsp:sp>
    <dsp:sp modelId="{AD17B7FF-D2B5-B947-AF2C-C193892A01C6}">
      <dsp:nvSpPr>
        <dsp:cNvPr id="0" name=""/>
        <dsp:cNvSpPr/>
      </dsp:nvSpPr>
      <dsp:spPr>
        <a:xfrm>
          <a:off x="0" y="1028735"/>
          <a:ext cx="5212901" cy="43173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Apical 4 Chamber view (A4CH)</a:t>
          </a:r>
        </a:p>
      </dsp:txBody>
      <dsp:txXfrm>
        <a:off x="21075" y="1049810"/>
        <a:ext cx="5170751" cy="389580"/>
      </dsp:txXfrm>
    </dsp:sp>
    <dsp:sp modelId="{E77042DD-60C4-CA41-A4A9-E0A25551792D}">
      <dsp:nvSpPr>
        <dsp:cNvPr id="0" name=""/>
        <dsp:cNvSpPr/>
      </dsp:nvSpPr>
      <dsp:spPr>
        <a:xfrm>
          <a:off x="0" y="1512305"/>
          <a:ext cx="5212901" cy="43173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Parasternal Short Axis view (PSAX)</a:t>
          </a:r>
        </a:p>
      </dsp:txBody>
      <dsp:txXfrm>
        <a:off x="21075" y="1533380"/>
        <a:ext cx="5170751" cy="389580"/>
      </dsp:txXfrm>
    </dsp:sp>
    <dsp:sp modelId="{BC562085-EB1E-A645-87C0-D0D374ECB338}">
      <dsp:nvSpPr>
        <dsp:cNvPr id="0" name=""/>
        <dsp:cNvSpPr/>
      </dsp:nvSpPr>
      <dsp:spPr>
        <a:xfrm>
          <a:off x="0" y="1995875"/>
          <a:ext cx="5212901" cy="43173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solidFill>
            <a:schemeClr val="accent6">
              <a:lumMod val="20000"/>
              <a:lumOff val="80000"/>
            </a:schemeClr>
          </a:solidFill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Parasternal Long Axis view (PLAX)</a:t>
          </a:r>
        </a:p>
      </dsp:txBody>
      <dsp:txXfrm>
        <a:off x="21075" y="2016950"/>
        <a:ext cx="5170751" cy="3895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DDCD36-54C1-8B43-ACDD-A44210FE0682}">
      <dsp:nvSpPr>
        <dsp:cNvPr id="0" name=""/>
        <dsp:cNvSpPr/>
      </dsp:nvSpPr>
      <dsp:spPr>
        <a:xfrm>
          <a:off x="0" y="192205"/>
          <a:ext cx="5791199" cy="11934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Myocardium: bulky, heterogenous, hyperechoic structure</a:t>
          </a:r>
        </a:p>
      </dsp:txBody>
      <dsp:txXfrm>
        <a:off x="58257" y="250462"/>
        <a:ext cx="5674685" cy="1076886"/>
      </dsp:txXfrm>
    </dsp:sp>
    <dsp:sp modelId="{6A121E38-A69E-6442-BCBB-288ACB35BEE4}">
      <dsp:nvSpPr>
        <dsp:cNvPr id="0" name=""/>
        <dsp:cNvSpPr/>
      </dsp:nvSpPr>
      <dsp:spPr>
        <a:xfrm>
          <a:off x="0" y="1472005"/>
          <a:ext cx="5791199" cy="11934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Chambers: anechoic spaces</a:t>
          </a:r>
        </a:p>
      </dsp:txBody>
      <dsp:txXfrm>
        <a:off x="58257" y="1530262"/>
        <a:ext cx="5674685" cy="1076886"/>
      </dsp:txXfrm>
    </dsp:sp>
    <dsp:sp modelId="{80108FAD-363A-7F45-982A-33F547C76034}">
      <dsp:nvSpPr>
        <dsp:cNvPr id="0" name=""/>
        <dsp:cNvSpPr/>
      </dsp:nvSpPr>
      <dsp:spPr>
        <a:xfrm>
          <a:off x="0" y="2751805"/>
          <a:ext cx="5791199" cy="1193400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Pericardium: uniform, bright, echogenic line</a:t>
          </a:r>
        </a:p>
      </dsp:txBody>
      <dsp:txXfrm>
        <a:off x="58257" y="2810062"/>
        <a:ext cx="5674685" cy="1076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05BE77-4385-504D-B132-07BA820CCF35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3CEB8-CB0B-B84A-BE4A-8141DAB77884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018804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Nowadays ultrasound is not only a diagnostic tool, </a:t>
            </a:r>
            <a:r>
              <a:rPr lang="en-US" b="1" dirty="0"/>
              <a:t>it has become an extension of the traditional physical examination, enabling more accurate diagnoses and improved clinical management of our patients."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888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35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738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80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18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82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160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78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792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167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l-GR" dirty="0"/>
              <a:t>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23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5192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097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3231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9166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CEB8-CB0B-B84A-BE4A-8141DAB77884}" type="slidenum">
              <a:rPr lang="en-GR" smtClean="0"/>
              <a:t>33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78281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Ventricular septal rupture following an inferior STEMI is another life-threatening complication of acute myocardial infarction. It can be recognized, as shown in the video </a:t>
            </a:r>
            <a:r>
              <a:rPr lang="en-US" dirty="0" err="1"/>
              <a:t>loops,by</a:t>
            </a:r>
            <a:r>
              <a:rPr lang="en-US" dirty="0"/>
              <a:t> a turbulent flow through the ruptured  septum, visualized using color Doppler.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6414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836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CEB8-CB0B-B84A-BE4A-8141DAB77884}" type="slidenum">
              <a:rPr lang="en-GR" smtClean="0"/>
              <a:t>60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97080848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CEB8-CB0B-B84A-BE4A-8141DAB77884}" type="slidenum">
              <a:rPr lang="en-GR" smtClean="0"/>
              <a:t>65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5606084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B3CEB8-CB0B-B84A-BE4A-8141DAB77884}" type="slidenum">
              <a:rPr lang="en-GR" smtClean="0"/>
              <a:t>66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3593986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541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97289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89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455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724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61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78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b="0" i="0" dirty="0">
              <a:solidFill>
                <a:srgbClr val="7F7E7E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9370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C6105-66C7-074A-8661-1129DE4695F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648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E89D16-F3D9-921C-EADE-46B10BF979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8D190-8628-2F73-B546-5B812D3BAB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CEBE6-69B3-5975-A8C5-4B4E2580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0C13F-FA11-31D6-04B9-1A28EE27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CE2F1-F697-8699-4AC9-41ADF25BC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71538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00565-32CD-5C1A-B9A9-3CDC5FAC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DA10C6-2484-E696-1CD8-AD20330D01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F61E3B-345F-B305-BEC0-3B79892C9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E98ACA-585B-2447-AB87-3A4D6C0AA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3BC244-0411-DDC1-B280-1ACEC29FF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318020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BF5F-30FC-8AB8-63CE-BF40EC4DB8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A4226-D0AC-01E9-96A2-1CC7D61513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EEF16E-8340-AFFD-B56A-18F3BB969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1BA711-73C9-8F01-69DA-E4D3AF7010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BC9131-801D-18B7-579F-4187E7AF5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158144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698D4-0069-D063-C5C5-D2DADDD53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CB281-436F-BEF3-9B14-5D932888E9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BFF16-DDBA-7BD5-ACA9-0E6E7D81B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38FD5-FE7B-D72D-A2AE-637851C0A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63209B-8D6D-A741-AD90-21BE32E62C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835503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A3E62-A5FD-CA4B-DE43-DDC66AC31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A3664-BD81-3120-57DD-1B697C84F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F2717E-ACA9-8D2E-D4DE-BAFE68F00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19A144-4EE6-4233-296F-41118825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FBE2BC-2876-1F70-D21C-340C42CF3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00088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E0908-D6DF-C119-B4A4-2B9B64215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C7B5-6C39-BBD8-FF61-96044A8815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30B019-FEE0-F978-417B-69DB23A32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B357C4-1296-9E8C-1C19-E0DC5E2AA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7112C0-ECCE-5057-2E31-FBAC3A8DD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BF4F3-4F04-9CC2-5B67-D50E2BB80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34445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B07EC-7634-27C5-0602-D352F5D2A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95844F-C3C1-E117-3DA7-62AF674C1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3DAC96-D4A5-B6EC-CE5E-76C18BE676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1855F-94E9-D3C1-96A3-B8C1DCF2E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E11CC5-6C84-E2E8-A52B-1A0DB253B4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8DEDB1-B5CD-F4EF-36DC-62F066996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472880-D720-94BF-0F04-C52C0047A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FB3AD6-739E-BED3-FC3C-C6F6A61D2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2265166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DDDFE-38D7-AB91-CF5D-4B1975729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80188-D82B-3406-4BA3-8A93EAB41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955A8-73BF-127D-9205-18F22FACC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2497F6-2AEB-FDB4-3A44-2E6745CFF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574878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A8103B-4F9D-E7ED-5140-621C44294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26B264-5453-B71F-92B0-D8FA506C9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D9B931-C4CC-BAEB-68C9-8B2DA248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660159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6AFA2-D6B5-E556-3530-3C50833C0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F6FE26-E6D4-189D-EFC0-06F4E39C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9596B2-D712-4473-AFC7-8144F073FF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06C8F-6B7C-AC30-3F39-2CF293BA6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73756D-98DA-54C1-A6E1-841C2EC37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19F65-AAAF-2DB4-2994-7A84884F1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82480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04E4D-C916-CBF5-C8DF-D81B25C8C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396F7-FA1F-81AF-6B7B-FCF67C3ACB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5A1F91-AB47-873C-6310-41CC40B2D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74E487-DA5F-6D68-7C9A-2DB009D3C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F7BED3-ECD9-74D5-5525-1AD3E657D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68726-F657-32AB-EE66-542527E4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358064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CEA57A-C3E7-2F14-6677-9355C57D3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39E95-C03B-BB2F-07BC-F9D10CFCA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4009F-C149-D7BB-C2CA-3332735AF5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FB2466-102A-EA4F-9DB0-392A4521BE58}" type="datetimeFigureOut">
              <a:rPr lang="en-GR" smtClean="0"/>
              <a:t>03/19/2025</a:t>
            </a:fld>
            <a:endParaRPr lang="en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F1C58-80C5-B962-55E8-7CFD44D58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6488E-2D62-F243-7273-2057B0E13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B6F57-BFC5-DC4C-A05F-FFF8ABAEEC67}" type="slidenum">
              <a:rPr lang="en-GR" smtClean="0"/>
              <a:t>‹#›</a:t>
            </a:fld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379177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openxmlformats.org/officeDocument/2006/relationships/image" Target="../media/image18.png"/><Relationship Id="rId3" Type="http://schemas.microsoft.com/office/2007/relationships/media" Target="../media/media2.mp4"/><Relationship Id="rId7" Type="http://schemas.microsoft.com/office/2007/relationships/media" Target="../media/media4.mp4"/><Relationship Id="rId12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6.png"/><Relationship Id="rId5" Type="http://schemas.microsoft.com/office/2007/relationships/media" Target="../media/media3.mp4"/><Relationship Id="rId10" Type="http://schemas.openxmlformats.org/officeDocument/2006/relationships/notesSlide" Target="../notesSlides/notesSlide9.xml"/><Relationship Id="rId4" Type="http://schemas.openxmlformats.org/officeDocument/2006/relationships/video" Target="../media/media2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8.mov"/><Relationship Id="rId13" Type="http://schemas.openxmlformats.org/officeDocument/2006/relationships/image" Target="../media/image25.png"/><Relationship Id="rId3" Type="http://schemas.microsoft.com/office/2007/relationships/media" Target="../media/media6.mp4"/><Relationship Id="rId7" Type="http://schemas.microsoft.com/office/2007/relationships/media" Target="../media/media8.mov"/><Relationship Id="rId12" Type="http://schemas.openxmlformats.org/officeDocument/2006/relationships/image" Target="../media/image24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video" Target="../media/media7.mp4"/><Relationship Id="rId11" Type="http://schemas.openxmlformats.org/officeDocument/2006/relationships/image" Target="../media/image23.png"/><Relationship Id="rId5" Type="http://schemas.microsoft.com/office/2007/relationships/media" Target="../media/media7.mp4"/><Relationship Id="rId10" Type="http://schemas.openxmlformats.org/officeDocument/2006/relationships/notesSlide" Target="../notesSlides/notesSlide12.xml"/><Relationship Id="rId4" Type="http://schemas.openxmlformats.org/officeDocument/2006/relationships/video" Target="../media/media6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video" Target="../media/media12.mp4"/><Relationship Id="rId13" Type="http://schemas.openxmlformats.org/officeDocument/2006/relationships/image" Target="../media/image31.png"/><Relationship Id="rId3" Type="http://schemas.microsoft.com/office/2007/relationships/media" Target="../media/media10.mp4"/><Relationship Id="rId7" Type="http://schemas.microsoft.com/office/2007/relationships/media" Target="../media/media12.mp4"/><Relationship Id="rId12" Type="http://schemas.openxmlformats.org/officeDocument/2006/relationships/image" Target="../media/image30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video" Target="../media/media11.mp4"/><Relationship Id="rId11" Type="http://schemas.openxmlformats.org/officeDocument/2006/relationships/image" Target="../media/image29.png"/><Relationship Id="rId5" Type="http://schemas.microsoft.com/office/2007/relationships/media" Target="../media/media11.mp4"/><Relationship Id="rId10" Type="http://schemas.openxmlformats.org/officeDocument/2006/relationships/notesSlide" Target="../notesSlides/notesSlide15.xml"/><Relationship Id="rId4" Type="http://schemas.openxmlformats.org/officeDocument/2006/relationships/video" Target="../media/media10.mp4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video" Target="../media/media16.mp4"/><Relationship Id="rId13" Type="http://schemas.openxmlformats.org/officeDocument/2006/relationships/image" Target="../media/image37.png"/><Relationship Id="rId3" Type="http://schemas.microsoft.com/office/2007/relationships/media" Target="../media/media14.mp4"/><Relationship Id="rId7" Type="http://schemas.microsoft.com/office/2007/relationships/media" Target="../media/media16.mp4"/><Relationship Id="rId12" Type="http://schemas.openxmlformats.org/officeDocument/2006/relationships/image" Target="../media/image36.pn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video" Target="../media/media15.mp4"/><Relationship Id="rId11" Type="http://schemas.openxmlformats.org/officeDocument/2006/relationships/image" Target="../media/image35.png"/><Relationship Id="rId5" Type="http://schemas.microsoft.com/office/2007/relationships/media" Target="../media/media15.mp4"/><Relationship Id="rId10" Type="http://schemas.openxmlformats.org/officeDocument/2006/relationships/notesSlide" Target="../notesSlides/notesSlide18.xml"/><Relationship Id="rId4" Type="http://schemas.openxmlformats.org/officeDocument/2006/relationships/video" Target="../media/media14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video" Target="../media/media20.mp4"/><Relationship Id="rId13" Type="http://schemas.openxmlformats.org/officeDocument/2006/relationships/image" Target="../media/image43.png"/><Relationship Id="rId3" Type="http://schemas.microsoft.com/office/2007/relationships/media" Target="../media/media18.mp4"/><Relationship Id="rId7" Type="http://schemas.microsoft.com/office/2007/relationships/media" Target="../media/media20.mp4"/><Relationship Id="rId12" Type="http://schemas.openxmlformats.org/officeDocument/2006/relationships/image" Target="../media/image42.png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6" Type="http://schemas.openxmlformats.org/officeDocument/2006/relationships/video" Target="../media/media19.mp4"/><Relationship Id="rId11" Type="http://schemas.openxmlformats.org/officeDocument/2006/relationships/image" Target="../media/image41.png"/><Relationship Id="rId5" Type="http://schemas.microsoft.com/office/2007/relationships/media" Target="../media/media19.mp4"/><Relationship Id="rId10" Type="http://schemas.openxmlformats.org/officeDocument/2006/relationships/notesSlide" Target="../notesSlides/notesSlide21.xml"/><Relationship Id="rId4" Type="http://schemas.openxmlformats.org/officeDocument/2006/relationships/video" Target="../media/media18.mp4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slideLayout" Target="../slideLayouts/slideLayout2.xml"/><Relationship Id="rId7" Type="http://schemas.openxmlformats.org/officeDocument/2006/relationships/diagramQuickStyle" Target="../diagrams/quickStyle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45.png"/><Relationship Id="rId4" Type="http://schemas.openxmlformats.org/officeDocument/2006/relationships/notesSlide" Target="../notesSlides/notesSlide22.xml"/><Relationship Id="rId9" Type="http://schemas.microsoft.com/office/2007/relationships/diagramDrawing" Target="../diagrams/drawing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23.mp4"/><Relationship Id="rId7" Type="http://schemas.openxmlformats.org/officeDocument/2006/relationships/image" Target="../media/image49.png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3.mp4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microsoft.com/office/2007/relationships/media" Target="../media/media25.mp4"/><Relationship Id="rId7" Type="http://schemas.openxmlformats.org/officeDocument/2006/relationships/image" Target="../media/image58.png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5.mp4"/><Relationship Id="rId9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4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media" Target="../media/media28.mp4"/><Relationship Id="rId7" Type="http://schemas.openxmlformats.org/officeDocument/2006/relationships/image" Target="../media/image71.png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6" Type="http://schemas.openxmlformats.org/officeDocument/2006/relationships/image" Target="../media/image70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28.mp4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media" Target="../media/media31.mp4"/><Relationship Id="rId7" Type="http://schemas.openxmlformats.org/officeDocument/2006/relationships/image" Target="../media/image75.png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6" Type="http://schemas.openxmlformats.org/officeDocument/2006/relationships/image" Target="../media/image7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1.mp4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media" Target="../media/media33.mp4"/><Relationship Id="rId7" Type="http://schemas.openxmlformats.org/officeDocument/2006/relationships/image" Target="../media/image77.png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image" Target="../media/image76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3.mp4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media" Target="../media/media35.mp4"/><Relationship Id="rId7" Type="http://schemas.openxmlformats.org/officeDocument/2006/relationships/image" Target="../media/image80.png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6" Type="http://schemas.openxmlformats.org/officeDocument/2006/relationships/image" Target="../media/image7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5.mp4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6.mp4"/><Relationship Id="rId1" Type="http://schemas.microsoft.com/office/2007/relationships/media" Target="../media/media36.mp4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microsoft.com/office/2007/relationships/media" Target="../media/media38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37.mp4"/><Relationship Id="rId1" Type="http://schemas.microsoft.com/office/2007/relationships/media" Target="../media/media37.mp4"/><Relationship Id="rId6" Type="http://schemas.openxmlformats.org/officeDocument/2006/relationships/video" Target="../media/media39.mp4"/><Relationship Id="rId5" Type="http://schemas.microsoft.com/office/2007/relationships/media" Target="../media/media39.mp4"/><Relationship Id="rId10" Type="http://schemas.openxmlformats.org/officeDocument/2006/relationships/image" Target="../media/image84.png"/><Relationship Id="rId4" Type="http://schemas.openxmlformats.org/officeDocument/2006/relationships/video" Target="../media/media38.mp4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media" Target="../media/media41.mp4"/><Relationship Id="rId7" Type="http://schemas.openxmlformats.org/officeDocument/2006/relationships/image" Target="../media/image86.png"/><Relationship Id="rId2" Type="http://schemas.openxmlformats.org/officeDocument/2006/relationships/video" Target="../media/media40.mp4"/><Relationship Id="rId1" Type="http://schemas.microsoft.com/office/2007/relationships/media" Target="../media/media40.mp4"/><Relationship Id="rId6" Type="http://schemas.openxmlformats.org/officeDocument/2006/relationships/image" Target="../media/image85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1.mp4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2.mp4"/><Relationship Id="rId1" Type="http://schemas.microsoft.com/office/2007/relationships/media" Target="../media/media42.mp4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video" Target="../media/media46.mp4"/><Relationship Id="rId13" Type="http://schemas.openxmlformats.org/officeDocument/2006/relationships/image" Target="../media/image90.png"/><Relationship Id="rId3" Type="http://schemas.microsoft.com/office/2007/relationships/media" Target="../media/media44.mp4"/><Relationship Id="rId7" Type="http://schemas.microsoft.com/office/2007/relationships/media" Target="../media/media46.mp4"/><Relationship Id="rId12" Type="http://schemas.openxmlformats.org/officeDocument/2006/relationships/image" Target="../media/image89.png"/><Relationship Id="rId2" Type="http://schemas.openxmlformats.org/officeDocument/2006/relationships/video" Target="../media/media43.mp4"/><Relationship Id="rId1" Type="http://schemas.microsoft.com/office/2007/relationships/media" Target="../media/media43.mp4"/><Relationship Id="rId6" Type="http://schemas.openxmlformats.org/officeDocument/2006/relationships/video" Target="../media/media45.mp4"/><Relationship Id="rId11" Type="http://schemas.openxmlformats.org/officeDocument/2006/relationships/image" Target="../media/image88.png"/><Relationship Id="rId5" Type="http://schemas.microsoft.com/office/2007/relationships/media" Target="../media/media45.mp4"/><Relationship Id="rId10" Type="http://schemas.openxmlformats.org/officeDocument/2006/relationships/notesSlide" Target="../notesSlides/notesSlide24.xml"/><Relationship Id="rId4" Type="http://schemas.openxmlformats.org/officeDocument/2006/relationships/video" Target="../media/media44.mp4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7.mp4"/><Relationship Id="rId1" Type="http://schemas.microsoft.com/office/2007/relationships/media" Target="../media/media47.mp4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media" Target="../media/media49.mp4"/><Relationship Id="rId7" Type="http://schemas.openxmlformats.org/officeDocument/2006/relationships/image" Target="../media/image95.png"/><Relationship Id="rId2" Type="http://schemas.openxmlformats.org/officeDocument/2006/relationships/video" Target="../media/media48.mp4"/><Relationship Id="rId1" Type="http://schemas.microsoft.com/office/2007/relationships/media" Target="../media/media48.mp4"/><Relationship Id="rId6" Type="http://schemas.openxmlformats.org/officeDocument/2006/relationships/image" Target="../media/image94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49.mp4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5.xml"/><Relationship Id="rId3" Type="http://schemas.microsoft.com/office/2007/relationships/media" Target="../media/media50.mp4"/><Relationship Id="rId7" Type="http://schemas.openxmlformats.org/officeDocument/2006/relationships/slideLayout" Target="../slideLayouts/slideLayout7.xml"/><Relationship Id="rId2" Type="http://schemas.openxmlformats.org/officeDocument/2006/relationships/video" Target="../media/media47.mp4"/><Relationship Id="rId1" Type="http://schemas.microsoft.com/office/2007/relationships/media" Target="../media/media47.mp4"/><Relationship Id="rId6" Type="http://schemas.openxmlformats.org/officeDocument/2006/relationships/video" Target="../media/media51.mp4"/><Relationship Id="rId11" Type="http://schemas.openxmlformats.org/officeDocument/2006/relationships/image" Target="../media/image98.png"/><Relationship Id="rId5" Type="http://schemas.microsoft.com/office/2007/relationships/media" Target="../media/media51.mp4"/><Relationship Id="rId10" Type="http://schemas.openxmlformats.org/officeDocument/2006/relationships/image" Target="../media/image97.png"/><Relationship Id="rId4" Type="http://schemas.openxmlformats.org/officeDocument/2006/relationships/video" Target="../media/media50.mp4"/><Relationship Id="rId9" Type="http://schemas.openxmlformats.org/officeDocument/2006/relationships/image" Target="../media/image9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2.mp4"/><Relationship Id="rId1" Type="http://schemas.microsoft.com/office/2007/relationships/media" Target="../media/media52.mp4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3.mp4"/><Relationship Id="rId1" Type="http://schemas.microsoft.com/office/2007/relationships/media" Target="../media/media53.mp4"/><Relationship Id="rId4" Type="http://schemas.openxmlformats.org/officeDocument/2006/relationships/image" Target="../media/image10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4.mp4"/><Relationship Id="rId1" Type="http://schemas.microsoft.com/office/2007/relationships/media" Target="../media/media54.mp4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5.mp4"/><Relationship Id="rId1" Type="http://schemas.microsoft.com/office/2007/relationships/media" Target="../media/media55.mp4"/><Relationship Id="rId5" Type="http://schemas.openxmlformats.org/officeDocument/2006/relationships/image" Target="../media/image118.png"/><Relationship Id="rId4" Type="http://schemas.openxmlformats.org/officeDocument/2006/relationships/notesSlide" Target="../notesSlides/notesSlide3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media" Target="../media/media57.mp4"/><Relationship Id="rId7" Type="http://schemas.openxmlformats.org/officeDocument/2006/relationships/image" Target="../media/image120.png"/><Relationship Id="rId2" Type="http://schemas.openxmlformats.org/officeDocument/2006/relationships/video" Target="../media/media56.mp4"/><Relationship Id="rId1" Type="http://schemas.microsoft.com/office/2007/relationships/media" Target="../media/media56.mp4"/><Relationship Id="rId6" Type="http://schemas.openxmlformats.org/officeDocument/2006/relationships/image" Target="../media/image119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57.mp4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13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5DEE0D-9470-96C9-DF89-F94CA6FEEB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640" y="0"/>
            <a:ext cx="7071359" cy="693645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AE7CDC6-76B2-E7A1-1885-2A2BC30CD60B}"/>
              </a:ext>
            </a:extLst>
          </p:cNvPr>
          <p:cNvSpPr/>
          <p:nvPr/>
        </p:nvSpPr>
        <p:spPr>
          <a:xfrm>
            <a:off x="0" y="1707833"/>
            <a:ext cx="5120640" cy="125858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ΥΠΕΡΗΧΟΓΡΑΦΙΚΗ ΕΚΤΙΜΗΣΗ ΚΑΡΔΙΑΣ </a:t>
            </a:r>
            <a:endParaRPr lang="en-GR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5D83E8-2264-C16E-3825-CD6D9915A041}"/>
              </a:ext>
            </a:extLst>
          </p:cNvPr>
          <p:cNvSpPr txBox="1"/>
          <p:nvPr/>
        </p:nvSpPr>
        <p:spPr>
          <a:xfrm>
            <a:off x="-114301" y="4068441"/>
            <a:ext cx="5234941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/>
              <a:t>Eirini </a:t>
            </a:r>
            <a:r>
              <a:rPr lang="en-US" sz="2800" b="1" dirty="0" err="1"/>
              <a:t>Beneki</a:t>
            </a:r>
            <a:r>
              <a:rPr lang="en-US" sz="2800" b="1" dirty="0"/>
              <a:t>, </a:t>
            </a:r>
            <a:r>
              <a:rPr lang="en-US" sz="2400" dirty="0"/>
              <a:t>MD, MSc, PhD(c)</a:t>
            </a:r>
          </a:p>
          <a:p>
            <a:pPr algn="r"/>
            <a:r>
              <a:rPr lang="en-US" sz="2400" dirty="0"/>
              <a:t>Cardiac Imaging Fellow</a:t>
            </a:r>
          </a:p>
          <a:p>
            <a:pPr algn="r"/>
            <a:endParaRPr lang="en-US" sz="2400" dirty="0"/>
          </a:p>
          <a:p>
            <a:pPr algn="r"/>
            <a:r>
              <a:rPr lang="en-US" sz="2400" dirty="0"/>
              <a:t> </a:t>
            </a:r>
          </a:p>
          <a:p>
            <a:pPr algn="r"/>
            <a:r>
              <a:rPr lang="en-US" sz="2400" dirty="0"/>
              <a:t>Lausanne University Hospital/CHUV</a:t>
            </a:r>
          </a:p>
          <a:p>
            <a:pPr algn="r"/>
            <a:r>
              <a:rPr lang="en-US" sz="2400" dirty="0"/>
              <a:t>Lausanne, Switzerland</a:t>
            </a:r>
          </a:p>
          <a:p>
            <a:pPr algn="r"/>
            <a:r>
              <a:rPr lang="en-US" sz="2400" dirty="0" err="1"/>
              <a:t>Hippokration</a:t>
            </a:r>
            <a:r>
              <a:rPr lang="en-US" sz="2400" dirty="0"/>
              <a:t> General Hospital, Athens</a:t>
            </a:r>
          </a:p>
        </p:txBody>
      </p:sp>
    </p:spTree>
    <p:extLst>
      <p:ext uri="{BB962C8B-B14F-4D97-AF65-F5344CB8AC3E}">
        <p14:creationId xmlns:p14="http://schemas.microsoft.com/office/powerpoint/2010/main" val="2707971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350C4FD-2F45-58FE-4404-4CF00107A32E}"/>
              </a:ext>
            </a:extLst>
          </p:cNvPr>
          <p:cNvSpPr txBox="1"/>
          <p:nvPr/>
        </p:nvSpPr>
        <p:spPr>
          <a:xfrm>
            <a:off x="440267" y="1028441"/>
            <a:ext cx="6096000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Most </a:t>
            </a:r>
            <a:r>
              <a:rPr lang="en-US" sz="2400" b="1" i="0" dirty="0">
                <a:effectLst/>
              </a:rPr>
              <a:t>useful</a:t>
            </a:r>
            <a:r>
              <a:rPr lang="en-US" sz="2400" b="0" i="0" dirty="0">
                <a:effectLst/>
              </a:rPr>
              <a:t> view overall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Patient position: </a:t>
            </a:r>
            <a:r>
              <a:rPr lang="en-US" sz="2400" b="1" i="0" dirty="0">
                <a:effectLst/>
              </a:rPr>
              <a:t>supine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i="0" dirty="0">
              <a:solidFill>
                <a:srgbClr val="7F7E7E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F7E7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D434DB-28F8-38C5-407E-DD5BFE8AB1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38"/>
          <a:stretch/>
        </p:blipFill>
        <p:spPr>
          <a:xfrm>
            <a:off x="440267" y="2641520"/>
            <a:ext cx="4685497" cy="382508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C7662EF-642A-0AFD-75C0-2CF84AC8E7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Subcostal 4 Chamber view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6B2C98-0018-8C90-29B0-A958F4CD5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7337" y="2641519"/>
            <a:ext cx="4605063" cy="38250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96BB5DE-D81A-A01C-CCB7-96B8B1C05970}"/>
              </a:ext>
            </a:extLst>
          </p:cNvPr>
          <p:cNvSpPr txBox="1"/>
          <p:nvPr/>
        </p:nvSpPr>
        <p:spPr>
          <a:xfrm>
            <a:off x="6977337" y="702527"/>
            <a:ext cx="554456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Probe </a:t>
            </a:r>
            <a:r>
              <a:rPr lang="en-US" sz="2400" i="0" dirty="0">
                <a:effectLst/>
              </a:rPr>
              <a:t>placement</a:t>
            </a:r>
            <a:r>
              <a:rPr lang="en-US" sz="2400" b="0" i="0" dirty="0">
                <a:effectLst/>
              </a:rPr>
              <a:t>: </a:t>
            </a:r>
            <a:r>
              <a:rPr lang="en-US" sz="2400" b="1" i="0" dirty="0">
                <a:effectLst/>
              </a:rPr>
              <a:t>2-3 cm below </a:t>
            </a:r>
            <a:r>
              <a:rPr lang="en-US" sz="2400" b="0" i="0" dirty="0">
                <a:effectLst/>
              </a:rPr>
              <a:t>the </a:t>
            </a:r>
          </a:p>
          <a:p>
            <a:r>
              <a:rPr lang="en-US" sz="2400" b="0" i="0" dirty="0">
                <a:effectLst/>
              </a:rPr>
              <a:t>xiphoid process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Probe marker directed toward to  </a:t>
            </a:r>
            <a:r>
              <a:rPr lang="en-US" sz="2400" dirty="0"/>
              <a:t>p</a:t>
            </a:r>
            <a:r>
              <a:rPr lang="en-US" sz="2400" b="0" i="0" dirty="0">
                <a:effectLst/>
              </a:rPr>
              <a:t>atient’s </a:t>
            </a:r>
            <a:r>
              <a:rPr lang="en-US" sz="2400" b="1" i="0" dirty="0">
                <a:solidFill>
                  <a:srgbClr val="C00000"/>
                </a:solidFill>
                <a:effectLst/>
              </a:rPr>
              <a:t>LEFT</a:t>
            </a:r>
            <a:r>
              <a:rPr lang="el-GR" sz="2400" b="1" i="0" dirty="0">
                <a:effectLst/>
              </a:rPr>
              <a:t> </a:t>
            </a:r>
            <a:r>
              <a:rPr lang="en-US" sz="2400" b="1" i="0" dirty="0">
                <a:effectLst/>
              </a:rPr>
              <a:t>shoulder</a:t>
            </a:r>
            <a:endParaRPr lang="en-US" sz="2400" b="0" i="0" dirty="0"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C93F34-5689-F9E8-1FCF-521E7619F771}"/>
              </a:ext>
            </a:extLst>
          </p:cNvPr>
          <p:cNvSpPr txBox="1"/>
          <p:nvPr/>
        </p:nvSpPr>
        <p:spPr>
          <a:xfrm>
            <a:off x="1" y="6657382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2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2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05153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-Recording-2024-06-12-at-8.45.32 AM.mp4">
            <a:hlinkClick r:id="" action="ppaction://media"/>
            <a:extLst>
              <a:ext uri="{FF2B5EF4-FFF2-40B4-BE49-F238E27FC236}">
                <a16:creationId xmlns:a16="http://schemas.microsoft.com/office/drawing/2014/main" id="{CC03633A-7A0E-670F-065C-8D29F8BBEC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8257" y="0"/>
            <a:ext cx="4253191" cy="3165165"/>
          </a:xfrm>
          <a:prstGeom prst="rect">
            <a:avLst/>
          </a:prstGeom>
        </p:spPr>
      </p:pic>
      <p:pic>
        <p:nvPicPr>
          <p:cNvPr id="5" name="Screen-Recording-2024-06-12-at-8.48.01 AM.mp4">
            <a:hlinkClick r:id="" action="ppaction://media"/>
            <a:extLst>
              <a:ext uri="{FF2B5EF4-FFF2-40B4-BE49-F238E27FC236}">
                <a16:creationId xmlns:a16="http://schemas.microsoft.com/office/drawing/2014/main" id="{4927F852-9EC8-101F-9CAF-B0733E06BD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76876" y="0"/>
            <a:ext cx="4465366" cy="3165165"/>
          </a:xfrm>
          <a:prstGeom prst="rect">
            <a:avLst/>
          </a:prstGeom>
        </p:spPr>
      </p:pic>
      <p:pic>
        <p:nvPicPr>
          <p:cNvPr id="6" name="Screen-Recording-2024-06-12-at-8.50.16 AM.mp4">
            <a:hlinkClick r:id="" action="ppaction://media"/>
            <a:extLst>
              <a:ext uri="{FF2B5EF4-FFF2-40B4-BE49-F238E27FC236}">
                <a16:creationId xmlns:a16="http://schemas.microsoft.com/office/drawing/2014/main" id="{7FA71266-0EC3-5581-16EF-8E58032207A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58257" y="3504061"/>
            <a:ext cx="4253191" cy="3123507"/>
          </a:xfrm>
          <a:prstGeom prst="rect">
            <a:avLst/>
          </a:prstGeom>
        </p:spPr>
      </p:pic>
      <p:pic>
        <p:nvPicPr>
          <p:cNvPr id="7" name="Screen-Recording-2024-06-12-at-8.52.22 AM.mp4">
            <a:hlinkClick r:id="" action="ppaction://media"/>
            <a:extLst>
              <a:ext uri="{FF2B5EF4-FFF2-40B4-BE49-F238E27FC236}">
                <a16:creationId xmlns:a16="http://schemas.microsoft.com/office/drawing/2014/main" id="{5DCB711E-5FCD-C727-F2C2-2FD8F2214AEF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76876" y="3413256"/>
            <a:ext cx="4465366" cy="31235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F508FE-4BC0-FBDA-5C81-75F9486127C5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543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6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56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167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1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DD38-EE88-5683-D24A-9427A9F47DD6}"/>
              </a:ext>
            </a:extLst>
          </p:cNvPr>
          <p:cNvSpPr txBox="1">
            <a:spLocks/>
          </p:cNvSpPr>
          <p:nvPr/>
        </p:nvSpPr>
        <p:spPr>
          <a:xfrm>
            <a:off x="0" y="2366048"/>
            <a:ext cx="12191999" cy="13255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/>
              <a:t>Subcostal Inferior Vena Cava view</a:t>
            </a:r>
          </a:p>
        </p:txBody>
      </p:sp>
    </p:spTree>
    <p:extLst>
      <p:ext uri="{BB962C8B-B14F-4D97-AF65-F5344CB8AC3E}">
        <p14:creationId xmlns:p14="http://schemas.microsoft.com/office/powerpoint/2010/main" val="1944420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190CC-2E69-ED4F-437C-E4272772482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Subcostal Inferior Vena Cava 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9B5DB9-03DC-967A-2658-82BB1474D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006" y="2500444"/>
            <a:ext cx="4089826" cy="34050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F1CD7-32DE-0465-A4C8-AC8AC467DB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8894" y="2174870"/>
            <a:ext cx="4737100" cy="31437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794D51B-233B-3556-BAA8-9B7D937161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94014" y="4420629"/>
            <a:ext cx="3098800" cy="23165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E5407DB-1CEA-0CD6-D542-DF52A603AD74}"/>
              </a:ext>
            </a:extLst>
          </p:cNvPr>
          <p:cNvSpPr txBox="1"/>
          <p:nvPr/>
        </p:nvSpPr>
        <p:spPr>
          <a:xfrm>
            <a:off x="114088" y="736340"/>
            <a:ext cx="642630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i="0" dirty="0">
                <a:effectLst/>
              </a:rPr>
              <a:t>Holding </a:t>
            </a:r>
            <a:r>
              <a:rPr lang="en-US" sz="2400" i="0" dirty="0">
                <a:effectLst/>
              </a:rPr>
              <a:t>the probe in the </a:t>
            </a:r>
            <a:r>
              <a:rPr lang="en-US" sz="2400" b="0" i="0" dirty="0">
                <a:effectLst/>
              </a:rPr>
              <a:t>SUBX 4 chamber view + </a:t>
            </a:r>
            <a:r>
              <a:rPr lang="en-US" sz="2400" b="1" i="0" dirty="0">
                <a:effectLst/>
              </a:rPr>
              <a:t>rotating </a:t>
            </a:r>
            <a:r>
              <a:rPr lang="en-US" sz="2400" i="0" dirty="0">
                <a:effectLst/>
              </a:rPr>
              <a:t>it</a:t>
            </a:r>
            <a:r>
              <a:rPr lang="en-US" sz="2400" b="0" i="0" dirty="0">
                <a:effectLst/>
              </a:rPr>
              <a:t> 90 degrees anticlockwise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Probe marker now </a:t>
            </a:r>
            <a:r>
              <a:rPr lang="en-US" sz="2400" b="1" i="0" dirty="0">
                <a:effectLst/>
              </a:rPr>
              <a:t>facing cranially</a:t>
            </a:r>
            <a:endParaRPr lang="en-US" sz="2400" b="1" i="0" dirty="0">
              <a:solidFill>
                <a:srgbClr val="7F7E7E"/>
              </a:solidFill>
              <a:effectLst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7F7E7E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F9DD0A-6C75-CEAD-CBDC-82B3DD1E682D}"/>
              </a:ext>
            </a:extLst>
          </p:cNvPr>
          <p:cNvSpPr txBox="1"/>
          <p:nvPr/>
        </p:nvSpPr>
        <p:spPr>
          <a:xfrm>
            <a:off x="6788894" y="736340"/>
            <a:ext cx="61404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Identify </a:t>
            </a:r>
            <a:r>
              <a:rPr lang="en-US" sz="2400" b="1" i="0" dirty="0">
                <a:effectLst/>
              </a:rPr>
              <a:t>IVC</a:t>
            </a:r>
            <a:r>
              <a:rPr lang="en-US" sz="2400" b="0" i="0" dirty="0">
                <a:effectLst/>
              </a:rPr>
              <a:t>, assess </a:t>
            </a:r>
            <a:r>
              <a:rPr lang="en-US" sz="2400" b="1" i="0" dirty="0">
                <a:effectLst/>
              </a:rPr>
              <a:t>size</a:t>
            </a:r>
            <a:r>
              <a:rPr lang="en-US" sz="2400" b="0" i="0" dirty="0">
                <a:effectLst/>
              </a:rPr>
              <a:t> + collapsibility </a:t>
            </a:r>
          </a:p>
          <a:p>
            <a:r>
              <a:rPr lang="en-US" sz="2400" dirty="0"/>
              <a:t>with the </a:t>
            </a:r>
            <a:r>
              <a:rPr lang="en-US" sz="2400" b="1" i="0" dirty="0">
                <a:effectLst/>
              </a:rPr>
              <a:t>sniff test </a:t>
            </a:r>
          </a:p>
          <a:p>
            <a:endParaRPr lang="en-US" sz="2400" b="0" i="0" dirty="0">
              <a:effectLst/>
            </a:endParaRP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2002959-B97E-4514-6A8D-1284E5A69EDE}"/>
              </a:ext>
            </a:extLst>
          </p:cNvPr>
          <p:cNvSpPr/>
          <p:nvPr/>
        </p:nvSpPr>
        <p:spPr>
          <a:xfrm rot="16200000">
            <a:off x="2329071" y="4533350"/>
            <a:ext cx="763696" cy="538254"/>
          </a:xfrm>
          <a:prstGeom prst="rightArrow">
            <a:avLst/>
          </a:prstGeom>
          <a:solidFill>
            <a:schemeClr val="tx1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25A094-D577-5E92-3301-75AAAF854B77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7504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-Recording-2024-06-12-at-4.44.10 PM.mp4">
            <a:hlinkClick r:id="" action="ppaction://media"/>
            <a:extLst>
              <a:ext uri="{FF2B5EF4-FFF2-40B4-BE49-F238E27FC236}">
                <a16:creationId xmlns:a16="http://schemas.microsoft.com/office/drawing/2014/main" id="{82A26302-145B-C7C7-6E96-2A1F93636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570" y="1"/>
            <a:ext cx="4498877" cy="3335934"/>
          </a:xfrm>
          <a:prstGeom prst="rect">
            <a:avLst/>
          </a:prstGeom>
        </p:spPr>
      </p:pic>
      <p:pic>
        <p:nvPicPr>
          <p:cNvPr id="6" name="Screen-Recording-2024-06-12-at-4.47.25 PM.mp4">
            <a:hlinkClick r:id="" action="ppaction://media"/>
            <a:extLst>
              <a:ext uri="{FF2B5EF4-FFF2-40B4-BE49-F238E27FC236}">
                <a16:creationId xmlns:a16="http://schemas.microsoft.com/office/drawing/2014/main" id="{D0C3D1C7-A895-1D23-EE3B-16A19D375E3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40550" y="0"/>
            <a:ext cx="4498880" cy="3335935"/>
          </a:xfrm>
          <a:prstGeom prst="rect">
            <a:avLst/>
          </a:prstGeom>
        </p:spPr>
      </p:pic>
      <p:pic>
        <p:nvPicPr>
          <p:cNvPr id="7" name="Screen-Recording-2024-06-12-at-4.54.12 PM.mp4">
            <a:hlinkClick r:id="" action="ppaction://media"/>
            <a:extLst>
              <a:ext uri="{FF2B5EF4-FFF2-40B4-BE49-F238E27FC236}">
                <a16:creationId xmlns:a16="http://schemas.microsoft.com/office/drawing/2014/main" id="{7E89C25F-9FCE-A744-4B29-03DDC9E534D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52570" y="3456289"/>
            <a:ext cx="4498877" cy="3170640"/>
          </a:xfrm>
          <a:prstGeom prst="rect">
            <a:avLst/>
          </a:prstGeom>
        </p:spPr>
      </p:pic>
      <p:pic>
        <p:nvPicPr>
          <p:cNvPr id="9" name="Screen Recording 2024-06-13 at 12.25.29 AM.mov">
            <a:hlinkClick r:id="" action="ppaction://media"/>
            <a:extLst>
              <a:ext uri="{FF2B5EF4-FFF2-40B4-BE49-F238E27FC236}">
                <a16:creationId xmlns:a16="http://schemas.microsoft.com/office/drawing/2014/main" id="{DACB23E3-7325-0F16-E18F-9674020982C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340550" y="3429000"/>
            <a:ext cx="4498880" cy="32252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5786AB-75AC-5FCC-D32A-F8F7CD717B1D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94572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934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7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684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5894E43-C321-0D45-638D-C29B0AEE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6048"/>
            <a:ext cx="12191999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Parasternal long axis view</a:t>
            </a:r>
          </a:p>
        </p:txBody>
      </p:sp>
    </p:spTree>
    <p:extLst>
      <p:ext uri="{BB962C8B-B14F-4D97-AF65-F5344CB8AC3E}">
        <p14:creationId xmlns:p14="http://schemas.microsoft.com/office/powerpoint/2010/main" val="15567524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441043-8C15-A138-E403-0CC2ECED8BE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Parasternal long axis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4C98B1-BE3C-DC40-1EDC-54E6D18B0A19}"/>
              </a:ext>
            </a:extLst>
          </p:cNvPr>
          <p:cNvSpPr txBox="1"/>
          <p:nvPr/>
        </p:nvSpPr>
        <p:spPr>
          <a:xfrm>
            <a:off x="381000" y="127471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Patient position </a:t>
            </a:r>
            <a:r>
              <a:rPr lang="en-US" sz="2400" b="1" i="0" dirty="0">
                <a:effectLst/>
              </a:rPr>
              <a:t>left lateral / </a:t>
            </a:r>
            <a:r>
              <a:rPr lang="en-US" sz="2400" i="0" dirty="0">
                <a:effectLst/>
              </a:rPr>
              <a:t>supine</a:t>
            </a:r>
            <a:r>
              <a:rPr lang="en-US" sz="2400" b="1" i="0" dirty="0">
                <a:effectLst/>
              </a:rPr>
              <a:t>  </a:t>
            </a:r>
            <a:endParaRPr lang="en-US" sz="2400" b="0" i="0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6A8340-875C-9F8A-1C57-6D04D1C7B5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377165"/>
            <a:ext cx="5600700" cy="42496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770EB55-8F9F-F980-6B41-51829332B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2221130"/>
            <a:ext cx="4775198" cy="41474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7480DC-2FCE-5B93-4335-DDEB6AD5883C}"/>
              </a:ext>
            </a:extLst>
          </p:cNvPr>
          <p:cNvSpPr txBox="1"/>
          <p:nvPr/>
        </p:nvSpPr>
        <p:spPr>
          <a:xfrm>
            <a:off x="6197077" y="713291"/>
            <a:ext cx="6096000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Probe placement: </a:t>
            </a:r>
            <a:r>
              <a:rPr lang="en-US" sz="2400" b="1" i="0" dirty="0">
                <a:effectLst/>
              </a:rPr>
              <a:t>3</a:t>
            </a:r>
            <a:r>
              <a:rPr lang="en-US" sz="2400" b="1" i="0" baseline="30000" dirty="0">
                <a:effectLst/>
              </a:rPr>
              <a:t>rd</a:t>
            </a:r>
            <a:r>
              <a:rPr lang="en-US" sz="2400" b="1" i="0" dirty="0">
                <a:effectLst/>
              </a:rPr>
              <a:t>- 4</a:t>
            </a:r>
            <a:r>
              <a:rPr lang="en-US" sz="2400" b="1" i="0" baseline="30000" dirty="0">
                <a:effectLst/>
              </a:rPr>
              <a:t>th</a:t>
            </a:r>
            <a:r>
              <a:rPr lang="en-US" sz="2400" b="1" i="0" dirty="0">
                <a:effectLst/>
              </a:rPr>
              <a:t> intercostal space to the left </a:t>
            </a:r>
            <a:r>
              <a:rPr lang="en-US" sz="2400" b="0" i="0" dirty="0">
                <a:effectLst/>
              </a:rPr>
              <a:t>of </a:t>
            </a:r>
            <a:r>
              <a:rPr lang="en-US" sz="2400" b="1" i="0" dirty="0">
                <a:effectLst/>
              </a:rPr>
              <a:t>sternum</a:t>
            </a:r>
          </a:p>
          <a:p>
            <a:pPr algn="l"/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 Probe marker toward </a:t>
            </a:r>
            <a:r>
              <a:rPr lang="en-US" sz="2400" b="1" dirty="0">
                <a:solidFill>
                  <a:srgbClr val="C00000"/>
                </a:solidFill>
              </a:rPr>
              <a:t>R</a:t>
            </a:r>
            <a:r>
              <a:rPr lang="en-US" sz="2400" b="1" i="0" dirty="0">
                <a:solidFill>
                  <a:srgbClr val="C00000"/>
                </a:solidFill>
                <a:effectLst/>
              </a:rPr>
              <a:t>IGHT</a:t>
            </a:r>
            <a:r>
              <a:rPr lang="en-US" sz="2400" b="1" i="0" dirty="0">
                <a:effectLst/>
              </a:rPr>
              <a:t> </a:t>
            </a:r>
            <a:r>
              <a:rPr lang="en-US" sz="2400" b="1" dirty="0"/>
              <a:t>s</a:t>
            </a:r>
            <a:r>
              <a:rPr lang="en-US" sz="2400" b="1" i="0" dirty="0">
                <a:effectLst/>
              </a:rPr>
              <a:t>houlder </a:t>
            </a:r>
          </a:p>
          <a:p>
            <a:pPr algn="l"/>
            <a:endParaRPr lang="en-US" b="0" i="0" dirty="0">
              <a:effectLst/>
              <a:latin typeface="-apple-system"/>
            </a:endParaRPr>
          </a:p>
          <a:p>
            <a:br>
              <a:rPr lang="en-US" dirty="0"/>
            </a:b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5D6C30-6802-0800-CF42-DAED039A2644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85730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Recording 2024-06-12 at 8.00.55 AM.mp4">
            <a:hlinkClick r:id="" action="ppaction://media"/>
            <a:extLst>
              <a:ext uri="{FF2B5EF4-FFF2-40B4-BE49-F238E27FC236}">
                <a16:creationId xmlns:a16="http://schemas.microsoft.com/office/drawing/2014/main" id="{71A38888-E61C-7C42-576D-015D3381F6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7213" y="0"/>
            <a:ext cx="4522454" cy="3353416"/>
          </a:xfrm>
          <a:prstGeom prst="rect">
            <a:avLst/>
          </a:prstGeom>
        </p:spPr>
      </p:pic>
      <p:pic>
        <p:nvPicPr>
          <p:cNvPr id="7" name="Screen Recording 2024-06-12 at 8.06.45 AM.mp4">
            <a:hlinkClick r:id="" action="ppaction://media"/>
            <a:extLst>
              <a:ext uri="{FF2B5EF4-FFF2-40B4-BE49-F238E27FC236}">
                <a16:creationId xmlns:a16="http://schemas.microsoft.com/office/drawing/2014/main" id="{F88F7411-C586-AE74-6CFC-8C59A823147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61496" y="2425"/>
            <a:ext cx="4516245" cy="3353416"/>
          </a:xfrm>
          <a:prstGeom prst="rect">
            <a:avLst/>
          </a:prstGeom>
        </p:spPr>
      </p:pic>
      <p:pic>
        <p:nvPicPr>
          <p:cNvPr id="9" name="Screen Recording 2024-06-12 at 8.14.17 AM.mp4">
            <a:hlinkClick r:id="" action="ppaction://media"/>
            <a:extLst>
              <a:ext uri="{FF2B5EF4-FFF2-40B4-BE49-F238E27FC236}">
                <a16:creationId xmlns:a16="http://schemas.microsoft.com/office/drawing/2014/main" id="{F04AF0A9-FEC6-D0D2-2E6E-3107E1618A9E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61496" y="3502160"/>
            <a:ext cx="4516245" cy="3208502"/>
          </a:xfrm>
          <a:prstGeom prst="rect">
            <a:avLst/>
          </a:prstGeom>
        </p:spPr>
      </p:pic>
      <p:pic>
        <p:nvPicPr>
          <p:cNvPr id="10" name="Screen Recording 2024-06-12 at 8.10.17 AM.mp4">
            <a:hlinkClick r:id="" action="ppaction://media"/>
            <a:extLst>
              <a:ext uri="{FF2B5EF4-FFF2-40B4-BE49-F238E27FC236}">
                <a16:creationId xmlns:a16="http://schemas.microsoft.com/office/drawing/2014/main" id="{8A05C74C-E295-C658-00EE-BC8C40DEE58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55320" y="3429000"/>
            <a:ext cx="4327021" cy="32085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F31014-F2A9-4817-AC2C-C69A9B26125B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19346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4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53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95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8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335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FD4BE-2152-7A20-8A6A-E28DA8EC8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6048"/>
            <a:ext cx="12191999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Parasternal short axis view</a:t>
            </a:r>
          </a:p>
        </p:txBody>
      </p:sp>
    </p:spTree>
    <p:extLst>
      <p:ext uri="{BB962C8B-B14F-4D97-AF65-F5344CB8AC3E}">
        <p14:creationId xmlns:p14="http://schemas.microsoft.com/office/powerpoint/2010/main" val="36734131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7055299-D358-1238-338E-15F2379ADAEF}"/>
              </a:ext>
            </a:extLst>
          </p:cNvPr>
          <p:cNvSpPr txBox="1">
            <a:spLocks/>
          </p:cNvSpPr>
          <p:nvPr/>
        </p:nvSpPr>
        <p:spPr>
          <a:xfrm>
            <a:off x="0" y="5379"/>
            <a:ext cx="12192000" cy="584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Parasternal short axis view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53C55F-9D22-7529-B7BB-3F2CD154577D}"/>
              </a:ext>
            </a:extLst>
          </p:cNvPr>
          <p:cNvSpPr txBox="1"/>
          <p:nvPr/>
        </p:nvSpPr>
        <p:spPr>
          <a:xfrm>
            <a:off x="444500" y="105186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Patient position </a:t>
            </a:r>
            <a:r>
              <a:rPr lang="en-US" sz="2400" b="1" i="0" dirty="0">
                <a:effectLst/>
              </a:rPr>
              <a:t>left lateral </a:t>
            </a:r>
            <a:r>
              <a:rPr lang="en-US" sz="2400" b="1" dirty="0"/>
              <a:t>/ </a:t>
            </a:r>
            <a:r>
              <a:rPr lang="en-US" sz="2400" b="1" i="0" dirty="0">
                <a:effectLst/>
              </a:rPr>
              <a:t>supine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2D634-4C22-FB7A-8971-52481537DA8E}"/>
              </a:ext>
            </a:extLst>
          </p:cNvPr>
          <p:cNvSpPr txBox="1"/>
          <p:nvPr/>
        </p:nvSpPr>
        <p:spPr>
          <a:xfrm>
            <a:off x="5740400" y="728701"/>
            <a:ext cx="6451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Holding</a:t>
            </a:r>
            <a:r>
              <a:rPr lang="en-US" sz="2400" dirty="0"/>
              <a:t> the probe in the PLAX view + </a:t>
            </a:r>
            <a:r>
              <a:rPr lang="en-US" sz="2400" b="1" dirty="0"/>
              <a:t>rotating it </a:t>
            </a:r>
            <a:r>
              <a:rPr lang="en-US" sz="2400" dirty="0"/>
              <a:t>90 degrees clockwise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Prober marker towards </a:t>
            </a:r>
            <a:r>
              <a:rPr lang="en-US" sz="2400" b="1" dirty="0">
                <a:solidFill>
                  <a:srgbClr val="C00000"/>
                </a:solidFill>
              </a:rPr>
              <a:t>L</a:t>
            </a:r>
            <a:r>
              <a:rPr lang="en-US" sz="2400" b="1" i="0" dirty="0">
                <a:solidFill>
                  <a:srgbClr val="C00000"/>
                </a:solidFill>
                <a:effectLst/>
              </a:rPr>
              <a:t>EFT</a:t>
            </a:r>
            <a:r>
              <a:rPr lang="en-US" sz="2400" b="1" i="0" dirty="0">
                <a:effectLst/>
              </a:rPr>
              <a:t> shoulder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DCF4236-C451-0A93-C4CD-84393FD942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199" y="1981200"/>
            <a:ext cx="5281617" cy="43561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07E31BA-F3E9-0A93-86DB-6AB192B349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750" y="1979829"/>
            <a:ext cx="5657850" cy="460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4DD8A-3F2C-2A50-8550-BECE21BB77C9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3761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18EF2-FABB-1002-A91A-675A7D91A2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305" y="591970"/>
            <a:ext cx="4016188" cy="838797"/>
          </a:xfrm>
        </p:spPr>
        <p:txBody>
          <a:bodyPr>
            <a:normAutofit fontScale="90000"/>
          </a:bodyPr>
          <a:lstStyle/>
          <a:p>
            <a:r>
              <a:rPr lang="en-US" sz="6700" b="1" dirty="0"/>
              <a:t>Disclosures</a:t>
            </a:r>
            <a:r>
              <a:rPr lang="en-US" dirty="0"/>
              <a:t>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5DDAAB-1BB5-D7E5-08A5-1B921C6C54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216" y="2042179"/>
            <a:ext cx="4227756" cy="165576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 have nothing to declare</a:t>
            </a:r>
          </a:p>
        </p:txBody>
      </p:sp>
    </p:spTree>
    <p:extLst>
      <p:ext uri="{BB962C8B-B14F-4D97-AF65-F5344CB8AC3E}">
        <p14:creationId xmlns:p14="http://schemas.microsoft.com/office/powerpoint/2010/main" val="13736311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4-06-12 at 8.18.22 AM.mp4">
            <a:hlinkClick r:id="" action="ppaction://media"/>
            <a:extLst>
              <a:ext uri="{FF2B5EF4-FFF2-40B4-BE49-F238E27FC236}">
                <a16:creationId xmlns:a16="http://schemas.microsoft.com/office/drawing/2014/main" id="{919AC6B0-6AD2-254C-A2D9-F30FAAED98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0225" y="76396"/>
            <a:ext cx="4320555" cy="3185662"/>
          </a:xfrm>
          <a:prstGeom prst="rect">
            <a:avLst/>
          </a:prstGeom>
        </p:spPr>
      </p:pic>
      <p:pic>
        <p:nvPicPr>
          <p:cNvPr id="5" name="Screen Recording 2024-06-12 at 8.21.24 AM.mp4">
            <a:hlinkClick r:id="" action="ppaction://media"/>
            <a:extLst>
              <a:ext uri="{FF2B5EF4-FFF2-40B4-BE49-F238E27FC236}">
                <a16:creationId xmlns:a16="http://schemas.microsoft.com/office/drawing/2014/main" id="{7DB0EF98-6EE1-E4D1-6EF6-551D1F29134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467862" y="76396"/>
            <a:ext cx="4560694" cy="3279327"/>
          </a:xfrm>
          <a:prstGeom prst="rect">
            <a:avLst/>
          </a:prstGeom>
        </p:spPr>
      </p:pic>
      <p:pic>
        <p:nvPicPr>
          <p:cNvPr id="6" name="Screen Recording 2024-06-12 at 8.25.55 AM.mp4">
            <a:hlinkClick r:id="" action="ppaction://media"/>
            <a:extLst>
              <a:ext uri="{FF2B5EF4-FFF2-40B4-BE49-F238E27FC236}">
                <a16:creationId xmlns:a16="http://schemas.microsoft.com/office/drawing/2014/main" id="{1384C09B-1B87-C526-DAB8-1EC250730C8C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0225" y="3480683"/>
            <a:ext cx="4552218" cy="3185662"/>
          </a:xfrm>
          <a:prstGeom prst="rect">
            <a:avLst/>
          </a:prstGeom>
        </p:spPr>
      </p:pic>
      <p:pic>
        <p:nvPicPr>
          <p:cNvPr id="7" name="Screen Recording 2024-06-12 at 8.28.44 AM.mp4">
            <a:hlinkClick r:id="" action="ppaction://media"/>
            <a:extLst>
              <a:ext uri="{FF2B5EF4-FFF2-40B4-BE49-F238E27FC236}">
                <a16:creationId xmlns:a16="http://schemas.microsoft.com/office/drawing/2014/main" id="{BA9B1256-9569-3005-D9B9-164B195D3EA6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476338" y="3480683"/>
            <a:ext cx="4552218" cy="31856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E148F35-03DF-5647-3488-720C1CD0CEFE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235565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5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3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41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6061" mute="1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C8A0D1D-3E4B-5C43-2923-8D2D6FB9A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366048"/>
            <a:ext cx="12191999" cy="1325563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6600" b="1" dirty="0"/>
              <a:t>Apical 4 chamber view</a:t>
            </a:r>
          </a:p>
        </p:txBody>
      </p:sp>
    </p:spTree>
    <p:extLst>
      <p:ext uri="{BB962C8B-B14F-4D97-AF65-F5344CB8AC3E}">
        <p14:creationId xmlns:p14="http://schemas.microsoft.com/office/powerpoint/2010/main" val="3779898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EBDF-7FE0-FF82-DE2E-39DEDBAA890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Apical 4 chamber view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C0CBEA-AFA6-2671-49F8-63C6DE30338F}"/>
              </a:ext>
            </a:extLst>
          </p:cNvPr>
          <p:cNvSpPr txBox="1"/>
          <p:nvPr/>
        </p:nvSpPr>
        <p:spPr>
          <a:xfrm>
            <a:off x="584200" y="1275834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i="0" dirty="0">
                <a:effectLst/>
              </a:rPr>
              <a:t>Patient position </a:t>
            </a:r>
            <a:r>
              <a:rPr lang="en-US" sz="2400" b="1" dirty="0"/>
              <a:t>l</a:t>
            </a:r>
            <a:r>
              <a:rPr lang="en-US" sz="2400" b="1" i="0" dirty="0">
                <a:effectLst/>
              </a:rPr>
              <a:t>eft lateral</a:t>
            </a:r>
            <a:r>
              <a:rPr lang="en-US" sz="2400" i="0" dirty="0">
                <a:effectLst/>
              </a:rPr>
              <a:t>/ supine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DC107D0-D538-9139-2270-296859592271}"/>
              </a:ext>
            </a:extLst>
          </p:cNvPr>
          <p:cNvSpPr txBox="1"/>
          <p:nvPr/>
        </p:nvSpPr>
        <p:spPr>
          <a:xfrm>
            <a:off x="6171304" y="702238"/>
            <a:ext cx="6096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</a:rPr>
              <a:t>Transducer at </a:t>
            </a:r>
            <a:r>
              <a:rPr lang="en-US" sz="2400" b="1" i="0" dirty="0">
                <a:effectLst/>
              </a:rPr>
              <a:t>cardiac apex (4</a:t>
            </a:r>
            <a:r>
              <a:rPr lang="en-US" sz="2400" b="1" i="0" baseline="30000" dirty="0">
                <a:effectLst/>
              </a:rPr>
              <a:t>th</a:t>
            </a:r>
            <a:r>
              <a:rPr lang="en-US" sz="2400" b="1" i="0" dirty="0">
                <a:effectLst/>
              </a:rPr>
              <a:t>-5</a:t>
            </a:r>
            <a:r>
              <a:rPr lang="en-US" sz="2400" b="1" i="0" baseline="30000" dirty="0">
                <a:effectLst/>
              </a:rPr>
              <a:t>th </a:t>
            </a:r>
            <a:r>
              <a:rPr lang="en-US" sz="2400" b="1" i="0" dirty="0">
                <a:effectLst/>
              </a:rPr>
              <a:t>intercostal space)</a:t>
            </a:r>
            <a:r>
              <a:rPr lang="en-US" sz="2400" b="1" i="0" baseline="30000" dirty="0">
                <a:effectLst/>
              </a:rPr>
              <a:t> </a:t>
            </a:r>
            <a:endParaRPr lang="el-GR" sz="2400" b="1" i="0" baseline="30000" dirty="0">
              <a:effectLst/>
            </a:endParaRPr>
          </a:p>
          <a:p>
            <a:pPr>
              <a:buFont typeface="Arial" panose="020B0604020202020204" pitchFamily="34" charset="0"/>
              <a:buChar char="•"/>
            </a:pPr>
            <a:endParaRPr lang="el-GR" sz="2400" b="1" baseline="30000" dirty="0">
              <a:latin typeface="-apple-system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0" i="0" dirty="0">
                <a:effectLst/>
                <a:latin typeface="-apple-system"/>
              </a:rPr>
              <a:t>Probe marker pointing toward </a:t>
            </a:r>
            <a:r>
              <a:rPr lang="en-US" sz="2400" b="1" dirty="0">
                <a:latin typeface="-apple-system"/>
              </a:rPr>
              <a:t>l</a:t>
            </a:r>
            <a:r>
              <a:rPr lang="en-US" sz="2400" b="1" i="0" dirty="0">
                <a:effectLst/>
                <a:latin typeface="-apple-system"/>
              </a:rPr>
              <a:t>eft axilla</a:t>
            </a:r>
            <a:endParaRPr lang="en-US" sz="2400" b="1" i="0" dirty="0"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33D9F71-50C7-02DB-2F9A-6995E5A5D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575" y="2106830"/>
            <a:ext cx="5440225" cy="42778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071F0C-1F19-4392-F840-E69B541A01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2" y="2148788"/>
            <a:ext cx="5130800" cy="42358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D9197B7-0DA5-9E74-5FA1-0EB7B02CD065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8572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creen Recording 2024-06-12 at 8.35.37 AM.mp4">
            <a:hlinkClick r:id="" action="ppaction://media"/>
            <a:extLst>
              <a:ext uri="{FF2B5EF4-FFF2-40B4-BE49-F238E27FC236}">
                <a16:creationId xmlns:a16="http://schemas.microsoft.com/office/drawing/2014/main" id="{EDB3191E-AD62-D58C-3A3E-0A7E660368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44911" y="0"/>
            <a:ext cx="4473311" cy="3299984"/>
          </a:xfrm>
          <a:prstGeom prst="rect">
            <a:avLst/>
          </a:prstGeom>
        </p:spPr>
      </p:pic>
      <p:pic>
        <p:nvPicPr>
          <p:cNvPr id="5" name="Screen Recording 2024-06-12 at 8.37.48 AM.mp4">
            <a:hlinkClick r:id="" action="ppaction://media"/>
            <a:extLst>
              <a:ext uri="{FF2B5EF4-FFF2-40B4-BE49-F238E27FC236}">
                <a16:creationId xmlns:a16="http://schemas.microsoft.com/office/drawing/2014/main" id="{733E5710-FDB2-0D51-FCFB-74AB56141BE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658983" y="0"/>
            <a:ext cx="4745003" cy="3299984"/>
          </a:xfrm>
          <a:prstGeom prst="rect">
            <a:avLst/>
          </a:prstGeom>
        </p:spPr>
      </p:pic>
      <p:pic>
        <p:nvPicPr>
          <p:cNvPr id="6" name="Screen-Recording-2024-06-12-at-8.40.27 AM.mp4">
            <a:hlinkClick r:id="" action="ppaction://media"/>
            <a:extLst>
              <a:ext uri="{FF2B5EF4-FFF2-40B4-BE49-F238E27FC236}">
                <a16:creationId xmlns:a16="http://schemas.microsoft.com/office/drawing/2014/main" id="{E476CF35-5F06-A595-3E23-78CB1C527AD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44910" y="3429000"/>
            <a:ext cx="4473311" cy="3266159"/>
          </a:xfrm>
          <a:prstGeom prst="rect">
            <a:avLst/>
          </a:prstGeom>
        </p:spPr>
      </p:pic>
      <p:pic>
        <p:nvPicPr>
          <p:cNvPr id="7" name="Screen-Recording-2024-06-12-at-8.43.04 AM.mp4">
            <a:hlinkClick r:id="" action="ppaction://media"/>
            <a:extLst>
              <a:ext uri="{FF2B5EF4-FFF2-40B4-BE49-F238E27FC236}">
                <a16:creationId xmlns:a16="http://schemas.microsoft.com/office/drawing/2014/main" id="{8283C35B-936A-399E-1A5F-BB804DF54144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658983" y="3428999"/>
            <a:ext cx="4745003" cy="326615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91F125-C3D2-AC62-16A2-F722A8E11F6D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Adapted by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showmethepocus.com</a:t>
            </a:r>
            <a:endParaRPr lang="en-US" sz="1100" b="0" i="0" dirty="0">
              <a:solidFill>
                <a:srgbClr val="21212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330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17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5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5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9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4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6A1AFE-AD94-AEF2-B070-14E0485A597C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Normal appearance of heart</a:t>
            </a:r>
            <a:endParaRPr lang="en-US" sz="36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2565AC9-8B93-419B-8203-0629F30A495D}"/>
              </a:ext>
            </a:extLst>
          </p:cNvPr>
          <p:cNvGraphicFramePr/>
          <p:nvPr/>
        </p:nvGraphicFramePr>
        <p:xfrm>
          <a:off x="6096000" y="1538343"/>
          <a:ext cx="5791199" cy="4137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" name="final plax.mp4">
            <a:hlinkClick r:id="" action="ppaction://media"/>
            <a:extLst>
              <a:ext uri="{FF2B5EF4-FFF2-40B4-BE49-F238E27FC236}">
                <a16:creationId xmlns:a16="http://schemas.microsoft.com/office/drawing/2014/main" id="{8130C628-6E0E-23AF-CEC0-4438C6544F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4574" t="13867" r="17397" b="12897"/>
          <a:stretch/>
        </p:blipFill>
        <p:spPr>
          <a:xfrm>
            <a:off x="304801" y="1538343"/>
            <a:ext cx="5149327" cy="4157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BD300-E864-BA99-8F72-4DAED1672740}"/>
              </a:ext>
            </a:extLst>
          </p:cNvPr>
          <p:cNvSpPr txBox="1"/>
          <p:nvPr/>
        </p:nvSpPr>
        <p:spPr>
          <a:xfrm>
            <a:off x="1" y="6554922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rgbClr val="212121"/>
                </a:solidFill>
                <a:effectLst/>
              </a:rPr>
              <a:t>Skinner H, et al. Focus cardiac ultrasound core curriculum and core syllabus of the European Association of Cardiovascular Imaging. </a:t>
            </a:r>
            <a:r>
              <a:rPr lang="en-US" sz="1200" b="0" i="0" dirty="0" err="1">
                <a:solidFill>
                  <a:srgbClr val="212121"/>
                </a:solidFill>
                <a:effectLst/>
              </a:rPr>
              <a:t>Eur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Heart J Cardiovasc Imaging. 2018 May 1;19(5):475-481. </a:t>
            </a:r>
          </a:p>
        </p:txBody>
      </p:sp>
    </p:spTree>
    <p:extLst>
      <p:ext uri="{BB962C8B-B14F-4D97-AF65-F5344CB8AC3E}">
        <p14:creationId xmlns:p14="http://schemas.microsoft.com/office/powerpoint/2010/main" val="3330915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BB175A3-79A4-667A-A5DA-30EA7BC56BB8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l-GR" sz="2800" b="1" dirty="0"/>
              <a:t>Απαραίτητες πληροφορίες πριν ξεκινήσουμε το </a:t>
            </a:r>
            <a:r>
              <a:rPr lang="el-GR" sz="2800" b="1" dirty="0" err="1"/>
              <a:t>διαθωρακικό</a:t>
            </a:r>
            <a:r>
              <a:rPr lang="el-GR" sz="2800" b="1" dirty="0"/>
              <a:t> υπερηχογράφημα</a:t>
            </a:r>
            <a:endParaRPr lang="en-GR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A81F72-04B0-C583-39A8-1EF578CE2358}"/>
              </a:ext>
            </a:extLst>
          </p:cNvPr>
          <p:cNvSpPr txBox="1"/>
          <p:nvPr/>
        </p:nvSpPr>
        <p:spPr>
          <a:xfrm>
            <a:off x="1135929" y="1351508"/>
            <a:ext cx="1032933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l-GR" sz="2400" dirty="0"/>
              <a:t>Ύψος και Βάρος ασθενούς προκειμένου να προσαρμόσουμε τις μετρήσεις του στα σωματομετρικά του δεδομένα </a:t>
            </a:r>
          </a:p>
          <a:p>
            <a:pPr marL="342900" indent="-342900">
              <a:buAutoNum type="arabicPeriod"/>
            </a:pP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Αρτηριακή πίεση κατά την εξέταση καθώς πολλά ευρήματα είναι άμεσα συνδεδεμένα με την αιμοδυναμική κατάσταση του ασθενούς</a:t>
            </a:r>
          </a:p>
          <a:p>
            <a:pPr marL="342900" indent="-342900">
              <a:buAutoNum type="arabicPeriod"/>
            </a:pP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Καρδιακός ρυθμός και καρδιακή συχνότητα  -  για βελτιστοποίηση των μετρήσεων και της ερμηνείας τους</a:t>
            </a:r>
          </a:p>
          <a:p>
            <a:pPr marL="342900" indent="-342900">
              <a:buAutoNum type="arabicPeriod"/>
            </a:pPr>
            <a:endParaRPr lang="el-GR" sz="2400" dirty="0"/>
          </a:p>
          <a:p>
            <a:pPr marL="342900" indent="-342900">
              <a:buAutoNum type="arabicPeriod"/>
            </a:pPr>
            <a:r>
              <a:rPr lang="el-GR" sz="2400" dirty="0"/>
              <a:t>Κλινικό Ερώτημα – να δοθεί βάση στο αν υπάρχουν αίτια </a:t>
            </a:r>
            <a:r>
              <a:rPr lang="el-GR" sz="2400" dirty="0" err="1"/>
              <a:t>υπερδυναμικής</a:t>
            </a:r>
            <a:r>
              <a:rPr lang="el-GR" sz="2400" dirty="0"/>
              <a:t> κυκλοφορίας ( εμπύρετο – εγκυμοσύνη – αναιμία – υπερθυρεοειδισμός)   </a:t>
            </a:r>
            <a:endParaRPr lang="en-GR" sz="2400" dirty="0"/>
          </a:p>
        </p:txBody>
      </p:sp>
    </p:spTree>
    <p:extLst>
      <p:ext uri="{BB962C8B-B14F-4D97-AF65-F5344CB8AC3E}">
        <p14:creationId xmlns:p14="http://schemas.microsoft.com/office/powerpoint/2010/main" val="8887065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488A601-42F4-8C9D-68B4-1DE146D6C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34" y="190785"/>
            <a:ext cx="9878404" cy="647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68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E39E02-93ED-F783-711B-BD1EB8451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078" y="157245"/>
            <a:ext cx="9915844" cy="6543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5400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31AF95-A0A9-95D7-4720-F19DD4AF0B5B}"/>
              </a:ext>
            </a:extLst>
          </p:cNvPr>
          <p:cNvSpPr/>
          <p:nvPr/>
        </p:nvSpPr>
        <p:spPr>
          <a:xfrm>
            <a:off x="0" y="2300288"/>
            <a:ext cx="12191999" cy="8715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venir Book" panose="02000503020000020003" pitchFamily="2" charset="0"/>
              </a:rPr>
              <a:t>The role of TTE in preventive cardiology </a:t>
            </a:r>
            <a:endParaRPr lang="en-GR" sz="4000" b="1" dirty="0">
              <a:latin typeface="Avenir Book" panose="0200050302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150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E52D95E-FCCD-D55B-FB79-CA741F3B2FB6}"/>
              </a:ext>
            </a:extLst>
          </p:cNvPr>
          <p:cNvSpPr txBox="1"/>
          <p:nvPr/>
        </p:nvSpPr>
        <p:spPr>
          <a:xfrm>
            <a:off x="3333023" y="238108"/>
            <a:ext cx="100441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4000" b="1" dirty="0">
                <a:cs typeface="Times New Roman" panose="02020603050405020304" pitchFamily="18" charset="0"/>
              </a:rPr>
              <a:t>Atherosclerosis and aorta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977CD-D7B1-6301-F10C-EE5DEC4A2E97}"/>
              </a:ext>
            </a:extLst>
          </p:cNvPr>
          <p:cNvSpPr/>
          <p:nvPr/>
        </p:nvSpPr>
        <p:spPr>
          <a:xfrm>
            <a:off x="182880" y="1413084"/>
            <a:ext cx="5593977" cy="55647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sz="3200" b="1" dirty="0"/>
              <a:t>Transthoracic echocardiogram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F372B0-21D0-51B2-0D50-A45EAE3D9FD4}"/>
              </a:ext>
            </a:extLst>
          </p:cNvPr>
          <p:cNvSpPr/>
          <p:nvPr/>
        </p:nvSpPr>
        <p:spPr>
          <a:xfrm>
            <a:off x="6185648" y="1427674"/>
            <a:ext cx="5898776" cy="556474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sz="3200" b="1" dirty="0"/>
              <a:t>Transesophageal echocardiogram </a:t>
            </a:r>
          </a:p>
        </p:txBody>
      </p:sp>
      <p:pic>
        <p:nvPicPr>
          <p:cNvPr id="5" name="ssstwitter.com_1681205397156.mp4">
            <a:hlinkClick r:id="" action="ppaction://media"/>
            <a:extLst>
              <a:ext uri="{FF2B5EF4-FFF2-40B4-BE49-F238E27FC236}">
                <a16:creationId xmlns:a16="http://schemas.microsoft.com/office/drawing/2014/main" id="{2DBB0228-D9FB-7F26-C254-9442F20D5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7394" y="2384550"/>
            <a:ext cx="3379453" cy="4027376"/>
          </a:xfrm>
          <a:prstGeom prst="rect">
            <a:avLst/>
          </a:prstGeom>
        </p:spPr>
      </p:pic>
      <p:pic>
        <p:nvPicPr>
          <p:cNvPr id="6" name="ssstwitter.com_1681205316997.mp4">
            <a:hlinkClick r:id="" action="ppaction://media"/>
            <a:extLst>
              <a:ext uri="{FF2B5EF4-FFF2-40B4-BE49-F238E27FC236}">
                <a16:creationId xmlns:a16="http://schemas.microsoft.com/office/drawing/2014/main" id="{8A3388F1-859E-2F05-B5E0-8BB045DF77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l="6466" r="6875"/>
          <a:stretch/>
        </p:blipFill>
        <p:spPr>
          <a:xfrm>
            <a:off x="6680733" y="2805181"/>
            <a:ext cx="4908606" cy="31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86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60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F8ED09-C11A-BA0F-302D-0D83FC05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891" y="550451"/>
            <a:ext cx="10283787" cy="57570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583072A-BEDF-358B-2603-53D5CD0FD5FA}"/>
              </a:ext>
            </a:extLst>
          </p:cNvPr>
          <p:cNvSpPr txBox="1"/>
          <p:nvPr/>
        </p:nvSpPr>
        <p:spPr>
          <a:xfrm>
            <a:off x="274319" y="84275"/>
            <a:ext cx="87943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Transthoracic echocardiography (TTE) is not only a diagnostic tool. . 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545F24-CF71-E611-415F-B8E019766F57}"/>
              </a:ext>
            </a:extLst>
          </p:cNvPr>
          <p:cNvSpPr txBox="1"/>
          <p:nvPr/>
        </p:nvSpPr>
        <p:spPr>
          <a:xfrm>
            <a:off x="5798371" y="6373615"/>
            <a:ext cx="76489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but an extension of the traditional physical examination. . . </a:t>
            </a:r>
          </a:p>
        </p:txBody>
      </p:sp>
    </p:spTree>
    <p:extLst>
      <p:ext uri="{BB962C8B-B14F-4D97-AF65-F5344CB8AC3E}">
        <p14:creationId xmlns:p14="http://schemas.microsoft.com/office/powerpoint/2010/main" val="1554476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F35095-2F77-3356-0D18-F1775476F9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064" y="3114799"/>
            <a:ext cx="5898627" cy="374320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B5E45D-1BEA-8900-8186-DB880F2D6803}"/>
              </a:ext>
            </a:extLst>
          </p:cNvPr>
          <p:cNvSpPr txBox="1"/>
          <p:nvPr/>
        </p:nvSpPr>
        <p:spPr>
          <a:xfrm>
            <a:off x="5195794" y="2653134"/>
            <a:ext cx="699620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effectLst/>
                <a:latin typeface="var(--nova-font-family-display)"/>
              </a:rPr>
              <a:t>Grading system for severity of aortic atherosclerosis</a:t>
            </a:r>
          </a:p>
        </p:txBody>
      </p:sp>
      <p:pic>
        <p:nvPicPr>
          <p:cNvPr id="1026" name="Picture 2" descr="Atherosclerosis: Symptoms, Causes &amp; Treatment">
            <a:extLst>
              <a:ext uri="{FF2B5EF4-FFF2-40B4-BE49-F238E27FC236}">
                <a16:creationId xmlns:a16="http://schemas.microsoft.com/office/drawing/2014/main" id="{55285E45-2815-EB7E-77D6-F37B7C630A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519579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F4105-E91E-C5FC-FE91-5C2DEB6892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589" r="10096"/>
          <a:stretch/>
        </p:blipFill>
        <p:spPr>
          <a:xfrm>
            <a:off x="9810974" y="0"/>
            <a:ext cx="2381026" cy="805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86D0CD-5A6F-88B3-9334-220CD77568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71" r="7108"/>
          <a:stretch/>
        </p:blipFill>
        <p:spPr>
          <a:xfrm>
            <a:off x="5195794" y="9844"/>
            <a:ext cx="4184462" cy="7963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3B725D-55CD-0AB1-300B-802F90D89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67114" y="795423"/>
            <a:ext cx="7124885" cy="1847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2582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088B11-16A7-6D87-1A46-EAA1B770E3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898"/>
          <a:stretch/>
        </p:blipFill>
        <p:spPr>
          <a:xfrm>
            <a:off x="5586412" y="1483432"/>
            <a:ext cx="6465031" cy="45408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77D13-413F-B47E-AC85-96756BA50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431" y="1483432"/>
            <a:ext cx="4656101" cy="4540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63227B7-3A60-3720-12A8-349867F9B533}"/>
              </a:ext>
            </a:extLst>
          </p:cNvPr>
          <p:cNvSpPr/>
          <p:nvPr/>
        </p:nvSpPr>
        <p:spPr>
          <a:xfrm>
            <a:off x="283431" y="1502953"/>
            <a:ext cx="773844" cy="672307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EDD444-1078-9E69-2B94-3770826452C9}"/>
              </a:ext>
            </a:extLst>
          </p:cNvPr>
          <p:cNvSpPr txBox="1"/>
          <p:nvPr/>
        </p:nvSpPr>
        <p:spPr>
          <a:xfrm>
            <a:off x="283431" y="6024282"/>
            <a:ext cx="317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Echogenic, linear structure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1AD000-9837-D270-38FE-B04C9B284B0F}"/>
              </a:ext>
            </a:extLst>
          </p:cNvPr>
          <p:cNvSpPr txBox="1"/>
          <p:nvPr/>
        </p:nvSpPr>
        <p:spPr>
          <a:xfrm>
            <a:off x="8880963" y="6024282"/>
            <a:ext cx="317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Sometimes mobile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244D1D-0EA3-2E04-E297-A37C0C377BBC}"/>
              </a:ext>
            </a:extLst>
          </p:cNvPr>
          <p:cNvSpPr txBox="1"/>
          <p:nvPr/>
        </p:nvSpPr>
        <p:spPr>
          <a:xfrm>
            <a:off x="0" y="171998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Parasternal long axis view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E68E9B-B454-9550-6047-57C3CA32DCE6}"/>
              </a:ext>
            </a:extLst>
          </p:cNvPr>
          <p:cNvSpPr txBox="1"/>
          <p:nvPr/>
        </p:nvSpPr>
        <p:spPr>
          <a:xfrm>
            <a:off x="4510760" y="882257"/>
            <a:ext cx="3170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Atheromatous plaque</a:t>
            </a:r>
          </a:p>
        </p:txBody>
      </p:sp>
    </p:spTree>
    <p:extLst>
      <p:ext uri="{BB962C8B-B14F-4D97-AF65-F5344CB8AC3E}">
        <p14:creationId xmlns:p14="http://schemas.microsoft.com/office/powerpoint/2010/main" val="2977723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mc1 (1).mp4">
            <a:hlinkClick r:id="" action="ppaction://media"/>
            <a:extLst>
              <a:ext uri="{FF2B5EF4-FFF2-40B4-BE49-F238E27FC236}">
                <a16:creationId xmlns:a16="http://schemas.microsoft.com/office/drawing/2014/main" id="{9E52302C-632B-DD12-0258-6A7C06234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740"/>
          <a:stretch/>
        </p:blipFill>
        <p:spPr>
          <a:xfrm>
            <a:off x="7901190" y="651878"/>
            <a:ext cx="4195013" cy="2916199"/>
          </a:xfrm>
          <a:prstGeom prst="rect">
            <a:avLst/>
          </a:prstGeom>
        </p:spPr>
      </p:pic>
      <p:pic>
        <p:nvPicPr>
          <p:cNvPr id="4" name="mmc2.mp4">
            <a:hlinkClick r:id="" action="ppaction://media"/>
            <a:extLst>
              <a:ext uri="{FF2B5EF4-FFF2-40B4-BE49-F238E27FC236}">
                <a16:creationId xmlns:a16="http://schemas.microsoft.com/office/drawing/2014/main" id="{293A812A-2759-946D-9795-E8BB5A7DF2E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4740"/>
          <a:stretch/>
        </p:blipFill>
        <p:spPr>
          <a:xfrm>
            <a:off x="7901191" y="3689873"/>
            <a:ext cx="4195014" cy="29971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A9EFDF-2924-8B0E-5BBC-2ACC5577529B}"/>
              </a:ext>
            </a:extLst>
          </p:cNvPr>
          <p:cNvSpPr txBox="1"/>
          <p:nvPr/>
        </p:nvSpPr>
        <p:spPr>
          <a:xfrm>
            <a:off x="0" y="0"/>
            <a:ext cx="1219200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High-risk atheromatous plaques for embolic events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B45CC0-C671-D6F7-9980-9818ED3417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493" y="936435"/>
            <a:ext cx="3734034" cy="498512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12E8D4A-2B5E-34AA-0306-9BAE21B280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826182"/>
            <a:ext cx="4132494" cy="30953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03A8CE-546A-0117-C409-0198F82259FC}"/>
              </a:ext>
            </a:extLst>
          </p:cNvPr>
          <p:cNvSpPr txBox="1"/>
          <p:nvPr/>
        </p:nvSpPr>
        <p:spPr>
          <a:xfrm>
            <a:off x="0" y="1525202"/>
            <a:ext cx="4132494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Suprasternal view </a:t>
            </a:r>
          </a:p>
        </p:txBody>
      </p:sp>
    </p:spTree>
    <p:extLst>
      <p:ext uri="{BB962C8B-B14F-4D97-AF65-F5344CB8AC3E}">
        <p14:creationId xmlns:p14="http://schemas.microsoft.com/office/powerpoint/2010/main" val="351065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0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C46753-3AF1-A817-2E1F-D27E247AF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09" y="818809"/>
            <a:ext cx="3657600" cy="2959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AD5BCB-93B7-55AD-9B90-483D24A76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4400" y="596405"/>
            <a:ext cx="36576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4F3A7-A4A5-591D-372B-B75CB56A67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4185" y="4114800"/>
            <a:ext cx="3657600" cy="27432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63C728-70C1-4F96-C946-AA728C2654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0793" y="3993763"/>
            <a:ext cx="3657600" cy="25781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BB23556-F1D1-6695-75D0-66B7AC424970}"/>
              </a:ext>
            </a:extLst>
          </p:cNvPr>
          <p:cNvSpPr txBox="1"/>
          <p:nvPr/>
        </p:nvSpPr>
        <p:spPr>
          <a:xfrm>
            <a:off x="0" y="490779"/>
            <a:ext cx="3181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GR" dirty="0"/>
              <a:t>ild atheromatous plaque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4651B2-7A2A-8FD9-0AD4-6469CE172DFD}"/>
              </a:ext>
            </a:extLst>
          </p:cNvPr>
          <p:cNvSpPr txBox="1"/>
          <p:nvPr/>
        </p:nvSpPr>
        <p:spPr>
          <a:xfrm>
            <a:off x="7915253" y="3624431"/>
            <a:ext cx="521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/>
              <a:t>Thrombus attached to atherosclerotic plaque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F86E27-AB04-CC6F-EFA7-F3A72210F8B8}"/>
              </a:ext>
            </a:extLst>
          </p:cNvPr>
          <p:cNvSpPr txBox="1"/>
          <p:nvPr/>
        </p:nvSpPr>
        <p:spPr>
          <a:xfrm>
            <a:off x="701281" y="3745468"/>
            <a:ext cx="347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/>
              <a:t>Moderate atherosclerotic plaque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DBCB7B-3867-56A0-A4A4-590845CB5FA2}"/>
              </a:ext>
            </a:extLst>
          </p:cNvPr>
          <p:cNvSpPr txBox="1"/>
          <p:nvPr/>
        </p:nvSpPr>
        <p:spPr>
          <a:xfrm>
            <a:off x="5822114" y="6488668"/>
            <a:ext cx="5214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dirty="0"/>
              <a:t>Large atherosclerotic plaque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7C53FF-4E5F-5CD1-E2D6-8439D8626585}"/>
              </a:ext>
            </a:extLst>
          </p:cNvPr>
          <p:cNvSpPr txBox="1"/>
          <p:nvPr/>
        </p:nvSpPr>
        <p:spPr>
          <a:xfrm>
            <a:off x="0" y="0"/>
            <a:ext cx="1202531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Transesophageal echocardiography</a:t>
            </a:r>
          </a:p>
        </p:txBody>
      </p:sp>
    </p:spTree>
    <p:extLst>
      <p:ext uri="{BB962C8B-B14F-4D97-AF65-F5344CB8AC3E}">
        <p14:creationId xmlns:p14="http://schemas.microsoft.com/office/powerpoint/2010/main" val="1801347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9920A4-D2E9-DCEC-83F5-710469DCB6CD}"/>
              </a:ext>
            </a:extLst>
          </p:cNvPr>
          <p:cNvSpPr txBox="1"/>
          <p:nvPr/>
        </p:nvSpPr>
        <p:spPr>
          <a:xfrm>
            <a:off x="3343275" y="457200"/>
            <a:ext cx="9972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4000" b="1" dirty="0"/>
              <a:t>Atherosclerosis and heart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7F5DAE0-7CE1-E1DA-7AD1-462A1AE17C09}"/>
              </a:ext>
            </a:extLst>
          </p:cNvPr>
          <p:cNvSpPr/>
          <p:nvPr/>
        </p:nvSpPr>
        <p:spPr>
          <a:xfrm>
            <a:off x="771525" y="2300288"/>
            <a:ext cx="4614863" cy="8715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sz="3200" b="1" dirty="0"/>
              <a:t>Subclinical atherosclerosis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A35C5E-E129-0D6D-E3B3-78B2825ABCF5}"/>
              </a:ext>
            </a:extLst>
          </p:cNvPr>
          <p:cNvSpPr/>
          <p:nvPr/>
        </p:nvSpPr>
        <p:spPr>
          <a:xfrm>
            <a:off x="771524" y="4307027"/>
            <a:ext cx="4614863" cy="87153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3200" b="1" dirty="0"/>
              <a:t>Clinical atherosclerosis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DAFEF-2545-A871-457F-4D18E18787E5}"/>
              </a:ext>
            </a:extLst>
          </p:cNvPr>
          <p:cNvSpPr txBox="1"/>
          <p:nvPr/>
        </p:nvSpPr>
        <p:spPr>
          <a:xfrm>
            <a:off x="771524" y="5643563"/>
            <a:ext cx="3700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R" sz="2400" dirty="0"/>
              <a:t>Coronary heart disease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R" sz="2400" dirty="0"/>
              <a:t>Valvular dysfunction</a:t>
            </a:r>
          </a:p>
        </p:txBody>
      </p:sp>
    </p:spTree>
    <p:extLst>
      <p:ext uri="{BB962C8B-B14F-4D97-AF65-F5344CB8AC3E}">
        <p14:creationId xmlns:p14="http://schemas.microsoft.com/office/powerpoint/2010/main" val="963651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B399081-CDF2-885C-B235-501148BCD421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2EDF8E-D84F-CFA0-D49C-0710E39A0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94" y="2346739"/>
            <a:ext cx="10579398" cy="34290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CC521E-4F5E-9877-A2A9-71F6B14F5E9F}"/>
              </a:ext>
            </a:extLst>
          </p:cNvPr>
          <p:cNvSpPr txBox="1"/>
          <p:nvPr/>
        </p:nvSpPr>
        <p:spPr>
          <a:xfrm>
            <a:off x="1945924" y="1720216"/>
            <a:ext cx="2771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  <a:r>
              <a:rPr lang="en-GR" sz="2400" b="1" dirty="0"/>
              <a:t>ortic cusps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BF66BA-6551-E31B-FCB3-DB22DB94CE82}"/>
              </a:ext>
            </a:extLst>
          </p:cNvPr>
          <p:cNvSpPr txBox="1"/>
          <p:nvPr/>
        </p:nvSpPr>
        <p:spPr>
          <a:xfrm>
            <a:off x="5268559" y="5885886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</a:t>
            </a:r>
            <a:r>
              <a:rPr lang="en-GR" sz="2400" b="1" dirty="0"/>
              <a:t>itral annulus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BEE1AE-A6FE-1426-C80A-B2FEFE679E5F}"/>
              </a:ext>
            </a:extLst>
          </p:cNvPr>
          <p:cNvSpPr txBox="1"/>
          <p:nvPr/>
        </p:nvSpPr>
        <p:spPr>
          <a:xfrm>
            <a:off x="9528767" y="1677330"/>
            <a:ext cx="2143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400" b="1" dirty="0"/>
              <a:t>Aorta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C2A42FE-3C98-095E-DACC-754C189A1013}"/>
              </a:ext>
            </a:extLst>
          </p:cNvPr>
          <p:cNvSpPr txBox="1"/>
          <p:nvPr/>
        </p:nvSpPr>
        <p:spPr>
          <a:xfrm>
            <a:off x="387120" y="977846"/>
            <a:ext cx="72183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1" dirty="0"/>
              <a:t>Search for the presence of </a:t>
            </a:r>
            <a:r>
              <a:rPr lang="en-US" sz="2800" b="1" dirty="0">
                <a:solidFill>
                  <a:srgbClr val="FF0000"/>
                </a:solidFill>
              </a:rPr>
              <a:t>calcification</a:t>
            </a:r>
            <a:r>
              <a:rPr lang="en-US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775846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23509FE-B9A5-67CF-C8F4-472D63AEB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05" y="2900047"/>
            <a:ext cx="5392737" cy="37613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8ABCD-E997-5230-3908-089F6F9F3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900" y="602762"/>
            <a:ext cx="4376294" cy="29604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B1CAFC-8504-3DBF-8F18-FCEFC6A8C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901" y="3642738"/>
            <a:ext cx="4376293" cy="31993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183F6C-3911-B54F-C439-DE702AE3DD83}"/>
              </a:ext>
            </a:extLst>
          </p:cNvPr>
          <p:cNvSpPr txBox="1"/>
          <p:nvPr/>
        </p:nvSpPr>
        <p:spPr>
          <a:xfrm>
            <a:off x="334369" y="1676849"/>
            <a:ext cx="678719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q"/>
            </a:pPr>
            <a:r>
              <a:rPr lang="en-US" sz="2800" b="1" dirty="0"/>
              <a:t>Search for the presence of </a:t>
            </a:r>
            <a:r>
              <a:rPr lang="en-US" sz="2800" b="1" dirty="0">
                <a:solidFill>
                  <a:srgbClr val="FF0000"/>
                </a:solidFill>
              </a:rPr>
              <a:t>epicardial fat</a:t>
            </a:r>
            <a:r>
              <a:rPr lang="en-US" sz="28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92B37F-18CB-F4BE-46E3-314D028B8771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19504276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sstwitter.com_1681209589773.mp4">
            <a:hlinkClick r:id="" action="ppaction://media"/>
            <a:extLst>
              <a:ext uri="{FF2B5EF4-FFF2-40B4-BE49-F238E27FC236}">
                <a16:creationId xmlns:a16="http://schemas.microsoft.com/office/drawing/2014/main" id="{4534A8B9-64D0-EB18-F25F-946D6307726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1065" y="488147"/>
            <a:ext cx="6046787" cy="58817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852267-91E8-6856-A58A-1611ABFE1761}"/>
              </a:ext>
            </a:extLst>
          </p:cNvPr>
          <p:cNvSpPr txBox="1"/>
          <p:nvPr/>
        </p:nvSpPr>
        <p:spPr>
          <a:xfrm>
            <a:off x="1347758" y="471961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Epicardial fat ? </a:t>
            </a:r>
            <a:endParaRPr lang="en-GR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037454-7072-54F8-1AF6-8717E07D488C}"/>
              </a:ext>
            </a:extLst>
          </p:cNvPr>
          <p:cNvSpPr txBox="1"/>
          <p:nvPr/>
        </p:nvSpPr>
        <p:spPr>
          <a:xfrm>
            <a:off x="1939429" y="293328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OR</a:t>
            </a:r>
            <a:endParaRPr lang="en-GR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C52E36-F02F-4371-716C-91425AFF533E}"/>
              </a:ext>
            </a:extLst>
          </p:cNvPr>
          <p:cNvSpPr txBox="1"/>
          <p:nvPr/>
        </p:nvSpPr>
        <p:spPr>
          <a:xfrm>
            <a:off x="1025027" y="350950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Pericardial effusion ? </a:t>
            </a:r>
            <a:endParaRPr lang="en-GR" sz="2800" b="1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CCDC303-E58C-1468-0FA6-B6E3A64AABAC}"/>
              </a:ext>
            </a:extLst>
          </p:cNvPr>
          <p:cNvSpPr/>
          <p:nvPr/>
        </p:nvSpPr>
        <p:spPr>
          <a:xfrm rot="1089163">
            <a:off x="2833699" y="1546029"/>
            <a:ext cx="5266547" cy="455809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F29C5FE4-7B68-D386-ADBC-B4457B12CDB8}"/>
              </a:ext>
            </a:extLst>
          </p:cNvPr>
          <p:cNvSpPr/>
          <p:nvPr/>
        </p:nvSpPr>
        <p:spPr>
          <a:xfrm rot="20267124">
            <a:off x="3533274" y="3659275"/>
            <a:ext cx="4417345" cy="39664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0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7407591-EBA5-8586-99BA-5E368F97B85A}"/>
              </a:ext>
            </a:extLst>
          </p:cNvPr>
          <p:cNvSpPr txBox="1"/>
          <p:nvPr/>
        </p:nvSpPr>
        <p:spPr>
          <a:xfrm>
            <a:off x="1194098" y="799492"/>
            <a:ext cx="116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Progressive aortic valve calcification leads to </a:t>
            </a:r>
            <a:r>
              <a:rPr lang="en-US" sz="2800" b="1" dirty="0">
                <a:solidFill>
                  <a:srgbClr val="FF0000"/>
                </a:solidFill>
              </a:rPr>
              <a:t>a</a:t>
            </a:r>
            <a:r>
              <a:rPr lang="en-GR" sz="2800" b="1">
                <a:solidFill>
                  <a:srgbClr val="FF0000"/>
                </a:solidFill>
              </a:rPr>
              <a:t>ortic valve </a:t>
            </a:r>
            <a:r>
              <a:rPr lang="en-US" sz="2800" b="1" dirty="0">
                <a:solidFill>
                  <a:srgbClr val="FF0000"/>
                </a:solidFill>
              </a:rPr>
              <a:t>stenosis</a:t>
            </a:r>
            <a:endParaRPr lang="en-GR" sz="2800" b="1" dirty="0">
              <a:solidFill>
                <a:srgbClr val="FF0000"/>
              </a:solidFill>
            </a:endParaRPr>
          </a:p>
        </p:txBody>
      </p:sp>
      <p:pic>
        <p:nvPicPr>
          <p:cNvPr id="3" name="ssstwitter.com_1681210231198.mp4">
            <a:hlinkClick r:id="" action="ppaction://media"/>
            <a:extLst>
              <a:ext uri="{FF2B5EF4-FFF2-40B4-BE49-F238E27FC236}">
                <a16:creationId xmlns:a16="http://schemas.microsoft.com/office/drawing/2014/main" id="{3DAF1560-D1B3-4594-8409-7B0BED35F8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15151" y="1598985"/>
            <a:ext cx="4562475" cy="4562475"/>
          </a:xfrm>
          <a:prstGeom prst="rect">
            <a:avLst/>
          </a:prstGeom>
        </p:spPr>
      </p:pic>
      <p:pic>
        <p:nvPicPr>
          <p:cNvPr id="5" name="ssstwitter.com_1681210528549.mp4">
            <a:hlinkClick r:id="" action="ppaction://media"/>
            <a:extLst>
              <a:ext uri="{FF2B5EF4-FFF2-40B4-BE49-F238E27FC236}">
                <a16:creationId xmlns:a16="http://schemas.microsoft.com/office/drawing/2014/main" id="{8F152544-AEF0-A4A5-A7DF-95CEBDF0E98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4255" y="1598986"/>
            <a:ext cx="5761745" cy="45624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194372-F68C-95F5-289E-2B6DF0B7509D}"/>
              </a:ext>
            </a:extLst>
          </p:cNvPr>
          <p:cNvSpPr txBox="1"/>
          <p:nvPr/>
        </p:nvSpPr>
        <p:spPr>
          <a:xfrm>
            <a:off x="4659854" y="6254134"/>
            <a:ext cx="11654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Calcified aortic cusps </a:t>
            </a:r>
            <a:endParaRPr lang="en-GR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58FB54-D4B0-AA83-C6FD-549CA2C2EAB9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303619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49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6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A1C9FB5-F029-57B5-B8EB-9C82C25BCCB0}"/>
              </a:ext>
            </a:extLst>
          </p:cNvPr>
          <p:cNvSpPr txBox="1"/>
          <p:nvPr/>
        </p:nvSpPr>
        <p:spPr>
          <a:xfrm>
            <a:off x="4550605" y="602866"/>
            <a:ext cx="590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b="1" dirty="0"/>
              <a:t>Aortic </a:t>
            </a:r>
            <a:r>
              <a:rPr lang="en-GR" sz="2800" b="1"/>
              <a:t>valve </a:t>
            </a:r>
            <a:r>
              <a:rPr lang="en-US" sz="2800" b="1" dirty="0"/>
              <a:t>stenosis</a:t>
            </a:r>
            <a:endParaRPr lang="en-GR" sz="28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FD335E-95D5-0121-3854-F110B8A908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02"/>
          <a:stretch/>
        </p:blipFill>
        <p:spPr>
          <a:xfrm>
            <a:off x="6102214" y="1303320"/>
            <a:ext cx="5894822" cy="4226109"/>
          </a:xfrm>
          <a:prstGeom prst="rect">
            <a:avLst/>
          </a:prstGeom>
        </p:spPr>
      </p:pic>
      <p:pic>
        <p:nvPicPr>
          <p:cNvPr id="8" name="ssstwitter.com_1681210289568.mp4">
            <a:hlinkClick r:id="" action="ppaction://media"/>
            <a:extLst>
              <a:ext uri="{FF2B5EF4-FFF2-40B4-BE49-F238E27FC236}">
                <a16:creationId xmlns:a16="http://schemas.microsoft.com/office/drawing/2014/main" id="{DF89913F-EB4C-E4F7-D2A8-974791248F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706" y="1303322"/>
            <a:ext cx="5634812" cy="42261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598CAA2-0678-0733-8A95-58A18766F8B1}"/>
              </a:ext>
            </a:extLst>
          </p:cNvPr>
          <p:cNvSpPr txBox="1"/>
          <p:nvPr/>
        </p:nvSpPr>
        <p:spPr>
          <a:xfrm>
            <a:off x="1109950" y="5723621"/>
            <a:ext cx="590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Color Doppler </a:t>
            </a:r>
            <a:endParaRPr lang="en-GR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53B6C0-0916-F5EC-B84B-0C2F2C724B7B}"/>
              </a:ext>
            </a:extLst>
          </p:cNvPr>
          <p:cNvSpPr txBox="1"/>
          <p:nvPr/>
        </p:nvSpPr>
        <p:spPr>
          <a:xfrm>
            <a:off x="7609362" y="5730409"/>
            <a:ext cx="59007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Spectral Doppler (CW) </a:t>
            </a:r>
            <a:endParaRPr lang="en-GR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0425D2-E48C-7987-AB8C-58965ED39E0E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123718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DB3999-F8CF-DC06-11B7-239DE32F39CA}"/>
              </a:ext>
            </a:extLst>
          </p:cNvPr>
          <p:cNvSpPr txBox="1"/>
          <p:nvPr/>
        </p:nvSpPr>
        <p:spPr>
          <a:xfrm>
            <a:off x="0" y="18136"/>
            <a:ext cx="12192000" cy="646331"/>
          </a:xfrm>
          <a:prstGeom prst="rect">
            <a:avLst/>
          </a:prstGeom>
          <a:solidFill>
            <a:srgbClr val="1C1681"/>
          </a:solidFill>
          <a:ln>
            <a:solidFill>
              <a:srgbClr val="113D2D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TTE is the stethoscope of the future?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291E7E-1731-1CF0-ED4E-7667F7A0C04E}"/>
              </a:ext>
            </a:extLst>
          </p:cNvPr>
          <p:cNvSpPr txBox="1"/>
          <p:nvPr/>
        </p:nvSpPr>
        <p:spPr>
          <a:xfrm>
            <a:off x="714375" y="2592593"/>
            <a:ext cx="10828580" cy="35394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2800" b="1" dirty="0"/>
              <a:t>Stethoscope</a:t>
            </a:r>
            <a:r>
              <a:rPr lang="en-US" sz="2800" dirty="0"/>
              <a:t> of the future</a:t>
            </a:r>
            <a:endParaRPr lang="el-GR" sz="2800" dirty="0"/>
          </a:p>
          <a:p>
            <a:pPr marL="457200" indent="-457200" algn="ctr">
              <a:buFont typeface="Courier New" panose="02070309020205020404" pitchFamily="49" charset="0"/>
              <a:buChar char="o"/>
            </a:pPr>
            <a:endParaRPr lang="el-GR" sz="2800" dirty="0"/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C00000"/>
                </a:solidFill>
              </a:rPr>
              <a:t>Real</a:t>
            </a:r>
            <a:r>
              <a:rPr lang="en-US" sz="2800" b="1" dirty="0"/>
              <a:t> </a:t>
            </a:r>
            <a:r>
              <a:rPr lang="en-US" sz="2800" b="1" dirty="0">
                <a:solidFill>
                  <a:srgbClr val="C00000"/>
                </a:solidFill>
              </a:rPr>
              <a:t>time</a:t>
            </a:r>
            <a:r>
              <a:rPr lang="en-US" sz="2800" b="1" dirty="0"/>
              <a:t> </a:t>
            </a:r>
            <a:r>
              <a:rPr lang="en-US" sz="2800" dirty="0"/>
              <a:t>diagnostic technique</a:t>
            </a:r>
          </a:p>
          <a:p>
            <a:pPr marL="457200" indent="-457200" algn="ctr">
              <a:buFont typeface="Courier New" panose="02070309020205020404" pitchFamily="49" charset="0"/>
              <a:buChar char="o"/>
            </a:pPr>
            <a:endParaRPr lang="en-US" sz="2800" dirty="0"/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2800" dirty="0"/>
              <a:t>More </a:t>
            </a:r>
            <a:r>
              <a:rPr lang="en-US" sz="2800" b="1" dirty="0"/>
              <a:t>sensitive</a:t>
            </a:r>
            <a:r>
              <a:rPr lang="en-US" sz="2800" dirty="0"/>
              <a:t> and </a:t>
            </a:r>
            <a:r>
              <a:rPr lang="en-US" sz="2800" b="1" dirty="0"/>
              <a:t>specific</a:t>
            </a:r>
            <a:r>
              <a:rPr lang="en-US" sz="2800" dirty="0"/>
              <a:t> than physical exam, ECG or CXR</a:t>
            </a:r>
          </a:p>
          <a:p>
            <a:pPr algn="ctr"/>
            <a:endParaRPr lang="en-US" sz="2800" dirty="0"/>
          </a:p>
          <a:p>
            <a:pPr marL="457200" indent="-457200" algn="ctr">
              <a:buFont typeface="Courier New" panose="02070309020205020404" pitchFamily="49" charset="0"/>
              <a:buChar char="o"/>
            </a:pPr>
            <a:r>
              <a:rPr lang="en-US" sz="2800" b="1" dirty="0">
                <a:solidFill>
                  <a:srgbClr val="C00000"/>
                </a:solidFill>
              </a:rPr>
              <a:t>Rapid</a:t>
            </a:r>
            <a:r>
              <a:rPr lang="en-US" sz="2800" b="1" dirty="0"/>
              <a:t> visualization </a:t>
            </a:r>
            <a:r>
              <a:rPr lang="en-US" sz="2800" dirty="0"/>
              <a:t>of cardiac structures and potential pathology </a:t>
            </a:r>
          </a:p>
          <a:p>
            <a:pPr algn="ctr"/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9C37BA-DAD9-4586-92CF-8776CA8507BB}"/>
              </a:ext>
            </a:extLst>
          </p:cNvPr>
          <p:cNvSpPr txBox="1"/>
          <p:nvPr/>
        </p:nvSpPr>
        <p:spPr>
          <a:xfrm>
            <a:off x="3682982" y="1398757"/>
            <a:ext cx="73474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Cardiac Point-of-Care Ultrasound </a:t>
            </a:r>
          </a:p>
        </p:txBody>
      </p:sp>
    </p:spTree>
    <p:extLst>
      <p:ext uri="{BB962C8B-B14F-4D97-AF65-F5344CB8AC3E}">
        <p14:creationId xmlns:p14="http://schemas.microsoft.com/office/powerpoint/2010/main" val="21951822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230D2A-C259-166C-FEFD-197C821189C0}"/>
              </a:ext>
            </a:extLst>
          </p:cNvPr>
          <p:cNvSpPr txBox="1"/>
          <p:nvPr/>
        </p:nvSpPr>
        <p:spPr>
          <a:xfrm>
            <a:off x="3536098" y="864824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2800" b="1"/>
              <a:t>Mitral annular</a:t>
            </a:r>
            <a:r>
              <a:rPr lang="en-US" sz="2800" b="1" dirty="0"/>
              <a:t> valve</a:t>
            </a:r>
            <a:r>
              <a:rPr lang="en-GR" sz="2800" b="1"/>
              <a:t> </a:t>
            </a:r>
            <a:r>
              <a:rPr lang="en-GR" sz="2800" b="1" dirty="0"/>
              <a:t>calcification</a:t>
            </a:r>
          </a:p>
        </p:txBody>
      </p:sp>
      <p:pic>
        <p:nvPicPr>
          <p:cNvPr id="5" name="unnamed_1_1.mp4">
            <a:hlinkClick r:id="" action="ppaction://media"/>
            <a:extLst>
              <a:ext uri="{FF2B5EF4-FFF2-40B4-BE49-F238E27FC236}">
                <a16:creationId xmlns:a16="http://schemas.microsoft.com/office/drawing/2014/main" id="{014AED14-6002-63C0-C7C2-A98E73DF11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6607"/>
          <a:stretch/>
        </p:blipFill>
        <p:spPr>
          <a:xfrm>
            <a:off x="286490" y="1695506"/>
            <a:ext cx="5319033" cy="3700463"/>
          </a:xfrm>
          <a:prstGeom prst="rect">
            <a:avLst/>
          </a:prstGeom>
        </p:spPr>
      </p:pic>
      <p:pic>
        <p:nvPicPr>
          <p:cNvPr id="6" name="unnamed_1_1.mp4">
            <a:hlinkClick r:id="" action="ppaction://media"/>
            <a:extLst>
              <a:ext uri="{FF2B5EF4-FFF2-40B4-BE49-F238E27FC236}">
                <a16:creationId xmlns:a16="http://schemas.microsoft.com/office/drawing/2014/main" id="{0984E0A4-C670-8BC8-79D5-79CD790D21B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6607"/>
          <a:stretch/>
        </p:blipFill>
        <p:spPr>
          <a:xfrm>
            <a:off x="6586479" y="1723493"/>
            <a:ext cx="5319033" cy="3700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7314F14-AFC7-913C-45BC-9BED930700A7}"/>
              </a:ext>
            </a:extLst>
          </p:cNvPr>
          <p:cNvSpPr txBox="1"/>
          <p:nvPr/>
        </p:nvSpPr>
        <p:spPr>
          <a:xfrm>
            <a:off x="286490" y="5832579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</a:t>
            </a:r>
            <a:r>
              <a:rPr lang="en-GR" sz="2800" b="1"/>
              <a:t>itral annular</a:t>
            </a:r>
            <a:r>
              <a:rPr lang="en-US" sz="2800" b="1" dirty="0"/>
              <a:t> </a:t>
            </a:r>
            <a:r>
              <a:rPr lang="en-GR" sz="2800" b="1"/>
              <a:t>calcification</a:t>
            </a:r>
            <a:r>
              <a:rPr lang="en-US" sz="2800" b="1" dirty="0"/>
              <a:t> (MAC)</a:t>
            </a:r>
            <a:endParaRPr lang="en-GR" sz="2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F54D24-5CDA-083B-1AC2-106C92524D53}"/>
              </a:ext>
            </a:extLst>
          </p:cNvPr>
          <p:cNvSpPr txBox="1"/>
          <p:nvPr/>
        </p:nvSpPr>
        <p:spPr>
          <a:xfrm>
            <a:off x="7952701" y="5993028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Mitral regurgitation</a:t>
            </a:r>
            <a:endParaRPr lang="en-GR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477CA-8596-F927-AF85-B24EDEED53B3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39989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3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3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B25460-E276-0F4E-1605-19138E7CC93B}"/>
              </a:ext>
            </a:extLst>
          </p:cNvPr>
          <p:cNvSpPr txBox="1"/>
          <p:nvPr/>
        </p:nvSpPr>
        <p:spPr>
          <a:xfrm>
            <a:off x="214396" y="863812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2800" b="1" dirty="0"/>
              <a:t>Mitral annular calcification</a:t>
            </a:r>
          </a:p>
        </p:txBody>
      </p:sp>
      <p:pic>
        <p:nvPicPr>
          <p:cNvPr id="4" name="gf.mp4">
            <a:hlinkClick r:id="" action="ppaction://media"/>
            <a:extLst>
              <a:ext uri="{FF2B5EF4-FFF2-40B4-BE49-F238E27FC236}">
                <a16:creationId xmlns:a16="http://schemas.microsoft.com/office/drawing/2014/main" id="{3F4E6C73-F37E-96E8-D52A-BBC145E7B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794"/>
          <a:stretch/>
        </p:blipFill>
        <p:spPr>
          <a:xfrm>
            <a:off x="214396" y="1583416"/>
            <a:ext cx="5332367" cy="3887552"/>
          </a:xfrm>
          <a:prstGeom prst="rect">
            <a:avLst/>
          </a:prstGeom>
        </p:spPr>
      </p:pic>
      <p:pic>
        <p:nvPicPr>
          <p:cNvPr id="5" name=",μμμμμ (1).mp4">
            <a:hlinkClick r:id="" action="ppaction://media"/>
            <a:extLst>
              <a:ext uri="{FF2B5EF4-FFF2-40B4-BE49-F238E27FC236}">
                <a16:creationId xmlns:a16="http://schemas.microsoft.com/office/drawing/2014/main" id="{D7B2D05B-2FF8-EF89-DB05-98A835D2BAC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2120"/>
          <a:stretch/>
        </p:blipFill>
        <p:spPr>
          <a:xfrm>
            <a:off x="6465093" y="1583416"/>
            <a:ext cx="5295669" cy="3887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E81DE99-69F9-21E1-9BC3-85B0BFE2921C}"/>
              </a:ext>
            </a:extLst>
          </p:cNvPr>
          <p:cNvSpPr txBox="1"/>
          <p:nvPr/>
        </p:nvSpPr>
        <p:spPr>
          <a:xfrm>
            <a:off x="6465093" y="5925582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Circumferential calcification (3/3)</a:t>
            </a:r>
            <a:endParaRPr lang="en-GR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FF408C-2BE9-EEB8-956F-E3FBD93CBE43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1190335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81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25B7A6-A503-5862-5DE3-03E4EC2336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233" y="2093340"/>
            <a:ext cx="11303534" cy="35866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B6F743-AEC4-2AB4-7FCF-2E3EB4F337A5}"/>
              </a:ext>
            </a:extLst>
          </p:cNvPr>
          <p:cNvSpPr txBox="1"/>
          <p:nvPr/>
        </p:nvSpPr>
        <p:spPr>
          <a:xfrm>
            <a:off x="2899259" y="762113"/>
            <a:ext cx="7895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Grades of mitral annular calcification</a:t>
            </a:r>
            <a:endParaRPr lang="en-GR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74B123-566A-1F87-AE4C-289BEECAFE6E}"/>
              </a:ext>
            </a:extLst>
          </p:cNvPr>
          <p:cNvSpPr txBox="1"/>
          <p:nvPr/>
        </p:nvSpPr>
        <p:spPr>
          <a:xfrm>
            <a:off x="2673349" y="5988310"/>
            <a:ext cx="7810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H</a:t>
            </a:r>
            <a:r>
              <a:rPr lang="en-US" sz="2800" b="1" i="0" dirty="0">
                <a:effectLst/>
              </a:rPr>
              <a:t>igher early mortality</a:t>
            </a:r>
            <a:r>
              <a:rPr lang="en-US" sz="2800" b="0" i="0" dirty="0">
                <a:effectLst/>
              </a:rPr>
              <a:t> and increased risk of </a:t>
            </a:r>
            <a:r>
              <a:rPr lang="en-US" sz="2800" b="1" i="0" dirty="0">
                <a:effectLst/>
              </a:rPr>
              <a:t>MACE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12C42B-8C22-3694-E362-443CC499B639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2950589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9DC4B4A-28DC-B078-8AE8-71958E006110}"/>
              </a:ext>
            </a:extLst>
          </p:cNvPr>
          <p:cNvSpPr txBox="1"/>
          <p:nvPr/>
        </p:nvSpPr>
        <p:spPr>
          <a:xfrm>
            <a:off x="364331" y="872016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2800" b="1" dirty="0"/>
              <a:t>Mitral annular calcification</a:t>
            </a:r>
          </a:p>
        </p:txBody>
      </p:sp>
      <p:pic>
        <p:nvPicPr>
          <p:cNvPr id="3" name="9999.mp4">
            <a:hlinkClick r:id="" action="ppaction://media"/>
            <a:extLst>
              <a:ext uri="{FF2B5EF4-FFF2-40B4-BE49-F238E27FC236}">
                <a16:creationId xmlns:a16="http://schemas.microsoft.com/office/drawing/2014/main" id="{AA6FEB3F-5752-C51F-B391-517FF0D8CBE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3162"/>
          <a:stretch/>
        </p:blipFill>
        <p:spPr>
          <a:xfrm>
            <a:off x="487406" y="1610594"/>
            <a:ext cx="5130855" cy="3547194"/>
          </a:xfrm>
          <a:prstGeom prst="rect">
            <a:avLst/>
          </a:prstGeom>
        </p:spPr>
      </p:pic>
      <p:pic>
        <p:nvPicPr>
          <p:cNvPr id="4" name="!!.mp4">
            <a:hlinkClick r:id="" action="ppaction://media"/>
            <a:extLst>
              <a:ext uri="{FF2B5EF4-FFF2-40B4-BE49-F238E27FC236}">
                <a16:creationId xmlns:a16="http://schemas.microsoft.com/office/drawing/2014/main" id="{32AD951C-BF55-B71B-2655-B9AD77AD840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7"/>
          <a:srcRect t="3630"/>
          <a:stretch/>
        </p:blipFill>
        <p:spPr>
          <a:xfrm>
            <a:off x="6465093" y="1610594"/>
            <a:ext cx="4892770" cy="35363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578193-65F4-4C4B-3F83-333B101A82AB}"/>
              </a:ext>
            </a:extLst>
          </p:cNvPr>
          <p:cNvSpPr txBox="1"/>
          <p:nvPr/>
        </p:nvSpPr>
        <p:spPr>
          <a:xfrm>
            <a:off x="4919045" y="5885543"/>
            <a:ext cx="61007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Mitral stenosis</a:t>
            </a:r>
            <a:endParaRPr lang="en-GR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A30F30-73F1-DAAB-46F9-3BB0506D5E3B}"/>
              </a:ext>
            </a:extLst>
          </p:cNvPr>
          <p:cNvSpPr txBox="1"/>
          <p:nvPr/>
        </p:nvSpPr>
        <p:spPr>
          <a:xfrm>
            <a:off x="1" y="0"/>
            <a:ext cx="1219199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2800" b="1" dirty="0"/>
              <a:t>Subclinical 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997354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703D06-46AD-F26A-2F21-C0C523A2AE23}"/>
              </a:ext>
            </a:extLst>
          </p:cNvPr>
          <p:cNvSpPr txBox="1"/>
          <p:nvPr/>
        </p:nvSpPr>
        <p:spPr>
          <a:xfrm>
            <a:off x="3271529" y="662163"/>
            <a:ext cx="6100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4400" b="1" dirty="0"/>
              <a:t>Atherosclerosis and heart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DC9655-4722-74C8-1845-DE4498F7ED4B}"/>
              </a:ext>
            </a:extLst>
          </p:cNvPr>
          <p:cNvSpPr txBox="1"/>
          <p:nvPr/>
        </p:nvSpPr>
        <p:spPr>
          <a:xfrm>
            <a:off x="4339029" y="5157282"/>
            <a:ext cx="6043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b="1" dirty="0"/>
              <a:t>Coronary heart disease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7C7571-C5A2-0694-1D8D-01462FEC353A}"/>
              </a:ext>
            </a:extLst>
          </p:cNvPr>
          <p:cNvSpPr txBox="1"/>
          <p:nvPr/>
        </p:nvSpPr>
        <p:spPr>
          <a:xfrm>
            <a:off x="0" y="2528047"/>
            <a:ext cx="12191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</a:t>
            </a:r>
            <a:r>
              <a:rPr lang="en-GR" sz="3600" b="1"/>
              <a:t>linical </a:t>
            </a:r>
            <a:r>
              <a:rPr lang="en-GR" sz="3600" b="1" dirty="0"/>
              <a:t>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34444739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5B655FE-9BC5-3B54-733F-8EE44FFCFF50}"/>
              </a:ext>
            </a:extLst>
          </p:cNvPr>
          <p:cNvSpPr txBox="1"/>
          <p:nvPr/>
        </p:nvSpPr>
        <p:spPr>
          <a:xfrm>
            <a:off x="143549" y="687575"/>
            <a:ext cx="604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3200" b="1" dirty="0"/>
              <a:t>Coronary heart disease</a:t>
            </a:r>
          </a:p>
        </p:txBody>
      </p:sp>
      <p:pic>
        <p:nvPicPr>
          <p:cNvPr id="3" name="ssstwitter.com_1681246121156.mp4">
            <a:hlinkClick r:id="" action="ppaction://media"/>
            <a:extLst>
              <a:ext uri="{FF2B5EF4-FFF2-40B4-BE49-F238E27FC236}">
                <a16:creationId xmlns:a16="http://schemas.microsoft.com/office/drawing/2014/main" id="{B1883225-DEA6-E708-AA99-5BAC36B175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2274" y="2093856"/>
            <a:ext cx="7548170" cy="42458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C54006-8CAF-249C-D770-44A662FD4199}"/>
              </a:ext>
            </a:extLst>
          </p:cNvPr>
          <p:cNvSpPr txBox="1"/>
          <p:nvPr/>
        </p:nvSpPr>
        <p:spPr>
          <a:xfrm>
            <a:off x="143549" y="1632191"/>
            <a:ext cx="434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R" sz="2400" dirty="0">
                <a:solidFill>
                  <a:srgbClr val="FF0000"/>
                </a:solidFill>
              </a:rPr>
              <a:t>Wall motion abnormalities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269AA6-757E-E4E7-C127-0F0FBB7CCCB9}"/>
              </a:ext>
            </a:extLst>
          </p:cNvPr>
          <p:cNvSpPr txBox="1"/>
          <p:nvPr/>
        </p:nvSpPr>
        <p:spPr>
          <a:xfrm>
            <a:off x="1" y="-128033"/>
            <a:ext cx="12191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</a:t>
            </a:r>
            <a:r>
              <a:rPr lang="en-GR" sz="3600" b="1"/>
              <a:t>linical </a:t>
            </a:r>
            <a:r>
              <a:rPr lang="en-GR" sz="3600" b="1" dirty="0"/>
              <a:t>atherosclerosis</a:t>
            </a:r>
          </a:p>
        </p:txBody>
      </p:sp>
    </p:spTree>
    <p:extLst>
      <p:ext uri="{BB962C8B-B14F-4D97-AF65-F5344CB8AC3E}">
        <p14:creationId xmlns:p14="http://schemas.microsoft.com/office/powerpoint/2010/main" val="140073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sstwitter.com_1681247758337.mp4">
            <a:hlinkClick r:id="" action="ppaction://media"/>
            <a:extLst>
              <a:ext uri="{FF2B5EF4-FFF2-40B4-BE49-F238E27FC236}">
                <a16:creationId xmlns:a16="http://schemas.microsoft.com/office/drawing/2014/main" id="{5A2AFEE1-C30F-B03E-0185-876EE3B522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96" y="2990626"/>
            <a:ext cx="3383877" cy="3383877"/>
          </a:xfrm>
          <a:prstGeom prst="rect">
            <a:avLst/>
          </a:prstGeom>
        </p:spPr>
      </p:pic>
      <p:pic>
        <p:nvPicPr>
          <p:cNvPr id="4" name="ssstwitter.com_1681247831020.mp4">
            <a:hlinkClick r:id="" action="ppaction://media"/>
            <a:extLst>
              <a:ext uri="{FF2B5EF4-FFF2-40B4-BE49-F238E27FC236}">
                <a16:creationId xmlns:a16="http://schemas.microsoft.com/office/drawing/2014/main" id="{14A5511D-8870-7C5A-D5FE-18500E9B1D3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761907" y="2990626"/>
            <a:ext cx="3383877" cy="3383877"/>
          </a:xfrm>
          <a:prstGeom prst="rect">
            <a:avLst/>
          </a:prstGeom>
        </p:spPr>
      </p:pic>
      <p:pic>
        <p:nvPicPr>
          <p:cNvPr id="5" name="ssstwitter.com_1681247934034.mp4">
            <a:hlinkClick r:id="" action="ppaction://media"/>
            <a:extLst>
              <a:ext uri="{FF2B5EF4-FFF2-40B4-BE49-F238E27FC236}">
                <a16:creationId xmlns:a16="http://schemas.microsoft.com/office/drawing/2014/main" id="{046213A1-F518-CB8C-718E-45EAF21C82A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289799" y="2990626"/>
            <a:ext cx="4837691" cy="338387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8F4C8B-2203-9A41-9D3C-D246FF521C6C}"/>
              </a:ext>
            </a:extLst>
          </p:cNvPr>
          <p:cNvSpPr txBox="1"/>
          <p:nvPr/>
        </p:nvSpPr>
        <p:spPr>
          <a:xfrm>
            <a:off x="1" y="-128033"/>
            <a:ext cx="12191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</a:t>
            </a:r>
            <a:r>
              <a:rPr lang="en-GR" sz="3600" b="1"/>
              <a:t>linical </a:t>
            </a:r>
            <a:r>
              <a:rPr lang="en-GR" sz="3600" b="1" dirty="0"/>
              <a:t>atherosclerosis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B9F96-CF12-1BE6-62CD-E7488F05B79E}"/>
              </a:ext>
            </a:extLst>
          </p:cNvPr>
          <p:cNvSpPr txBox="1"/>
          <p:nvPr/>
        </p:nvSpPr>
        <p:spPr>
          <a:xfrm>
            <a:off x="143549" y="687575"/>
            <a:ext cx="604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3200" b="1" dirty="0"/>
              <a:t>Coronary heart disease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682656-2A4C-5EF1-41D4-08C197EBABD0}"/>
              </a:ext>
            </a:extLst>
          </p:cNvPr>
          <p:cNvSpPr txBox="1"/>
          <p:nvPr/>
        </p:nvSpPr>
        <p:spPr>
          <a:xfrm>
            <a:off x="143549" y="1632191"/>
            <a:ext cx="434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Left ventricular thrombus</a:t>
            </a:r>
            <a:endParaRPr lang="en-G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3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2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93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sstwitter.com_1681248050471.mp4">
            <a:hlinkClick r:id="" action="ppaction://media"/>
            <a:extLst>
              <a:ext uri="{FF2B5EF4-FFF2-40B4-BE49-F238E27FC236}">
                <a16:creationId xmlns:a16="http://schemas.microsoft.com/office/drawing/2014/main" id="{AB0818C3-B647-8BC7-09AE-5738CA8953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9687" y="2159066"/>
            <a:ext cx="5591381" cy="3895329"/>
          </a:xfrm>
          <a:prstGeom prst="rect">
            <a:avLst/>
          </a:prstGeom>
        </p:spPr>
      </p:pic>
      <p:pic>
        <p:nvPicPr>
          <p:cNvPr id="3" name="ssstwitter.com_1681248149836.mp4">
            <a:hlinkClick r:id="" action="ppaction://media"/>
            <a:extLst>
              <a:ext uri="{FF2B5EF4-FFF2-40B4-BE49-F238E27FC236}">
                <a16:creationId xmlns:a16="http://schemas.microsoft.com/office/drawing/2014/main" id="{F60D715D-1505-2FA5-E17A-47B3590A2E77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15415" y="2602819"/>
            <a:ext cx="5366898" cy="38953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C38FF8-FB63-04A1-5641-2E4B26F994FD}"/>
              </a:ext>
            </a:extLst>
          </p:cNvPr>
          <p:cNvSpPr txBox="1"/>
          <p:nvPr/>
        </p:nvSpPr>
        <p:spPr>
          <a:xfrm>
            <a:off x="1" y="-128033"/>
            <a:ext cx="1219199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C</a:t>
            </a:r>
            <a:r>
              <a:rPr lang="en-GR" sz="3600" b="1"/>
              <a:t>linical </a:t>
            </a:r>
            <a:r>
              <a:rPr lang="en-GR" sz="3600" b="1" dirty="0"/>
              <a:t>atherosclerosis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9F00F6-CD4E-9817-639D-E214A178BB70}"/>
              </a:ext>
            </a:extLst>
          </p:cNvPr>
          <p:cNvSpPr txBox="1"/>
          <p:nvPr/>
        </p:nvSpPr>
        <p:spPr>
          <a:xfrm>
            <a:off x="143549" y="687575"/>
            <a:ext cx="60436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3200" b="1" dirty="0"/>
              <a:t>Coronary heart disease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091944-B2B1-71EC-B7B8-2EF4423F22DE}"/>
              </a:ext>
            </a:extLst>
          </p:cNvPr>
          <p:cNvSpPr txBox="1"/>
          <p:nvPr/>
        </p:nvSpPr>
        <p:spPr>
          <a:xfrm>
            <a:off x="143549" y="1441627"/>
            <a:ext cx="43423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2. Left ventricular thrombus</a:t>
            </a:r>
            <a:endParaRPr lang="en-GR" sz="24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54EBD-0017-8781-437A-E5DDDAA89AD7}"/>
              </a:ext>
            </a:extLst>
          </p:cNvPr>
          <p:cNvSpPr txBox="1"/>
          <p:nvPr/>
        </p:nvSpPr>
        <p:spPr>
          <a:xfrm>
            <a:off x="6327569" y="2014242"/>
            <a:ext cx="60436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Higher embolic risk if mobile</a:t>
            </a:r>
            <a:endParaRPr lang="en-GR" sz="2400" b="1" dirty="0"/>
          </a:p>
        </p:txBody>
      </p:sp>
    </p:spTree>
    <p:extLst>
      <p:ext uri="{BB962C8B-B14F-4D97-AF65-F5344CB8AC3E}">
        <p14:creationId xmlns:p14="http://schemas.microsoft.com/office/powerpoint/2010/main" val="612804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1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sstwitter.com_1681246148494.mp4">
            <a:hlinkClick r:id="" action="ppaction://media"/>
            <a:extLst>
              <a:ext uri="{FF2B5EF4-FFF2-40B4-BE49-F238E27FC236}">
                <a16:creationId xmlns:a16="http://schemas.microsoft.com/office/drawing/2014/main" id="{2FB92B24-A436-17F9-811B-CAA6B4E8D2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89763" y="3059656"/>
            <a:ext cx="8111453" cy="302917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9062811-A486-B183-0432-BB7B1414DAC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C</a:t>
            </a:r>
            <a:r>
              <a:rPr lang="en-GR" sz="3600" b="1"/>
              <a:t>linical atherosclerosis</a:t>
            </a:r>
            <a:endParaRPr lang="en-GR" sz="36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73537B-2102-6A36-4498-47873F64F3D6}"/>
              </a:ext>
            </a:extLst>
          </p:cNvPr>
          <p:cNvSpPr txBox="1"/>
          <p:nvPr/>
        </p:nvSpPr>
        <p:spPr>
          <a:xfrm>
            <a:off x="0" y="945636"/>
            <a:ext cx="12295991" cy="4616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Acute Myocardial Infarction Complications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06C98-8F3E-C0C8-EA08-D892670A29AB}"/>
              </a:ext>
            </a:extLst>
          </p:cNvPr>
          <p:cNvSpPr txBox="1"/>
          <p:nvPr/>
        </p:nvSpPr>
        <p:spPr>
          <a:xfrm>
            <a:off x="3068619" y="2133463"/>
            <a:ext cx="61587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/>
              <a:t>Papillary muscle rupture</a:t>
            </a:r>
            <a:endParaRPr lang="en-GR" sz="2400" b="1" dirty="0"/>
          </a:p>
        </p:txBody>
      </p:sp>
    </p:spTree>
    <p:extLst>
      <p:ext uri="{BB962C8B-B14F-4D97-AF65-F5344CB8AC3E}">
        <p14:creationId xmlns:p14="http://schemas.microsoft.com/office/powerpoint/2010/main" val="127007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0D4A6-9DBA-51C1-98B5-19A125B6A4F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C</a:t>
            </a:r>
            <a:r>
              <a:rPr lang="en-GR" sz="3600" b="1"/>
              <a:t>linical atherosclerosis</a:t>
            </a:r>
            <a:endParaRPr lang="en-GR" sz="3600" b="1" dirty="0"/>
          </a:p>
        </p:txBody>
      </p:sp>
      <p:pic>
        <p:nvPicPr>
          <p:cNvPr id="3" name="3">
            <a:hlinkClick r:id="" action="ppaction://media"/>
            <a:extLst>
              <a:ext uri="{FF2B5EF4-FFF2-40B4-BE49-F238E27FC236}">
                <a16:creationId xmlns:a16="http://schemas.microsoft.com/office/drawing/2014/main" id="{E4BD7B0D-A096-CF67-B3D1-3CF8E10E76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33486" y="669195"/>
            <a:ext cx="3883511" cy="2831951"/>
          </a:xfrm>
          <a:prstGeom prst="rect">
            <a:avLst/>
          </a:prstGeom>
        </p:spPr>
      </p:pic>
      <p:pic>
        <p:nvPicPr>
          <p:cNvPr id="4" name="mca_34_8_2023_10_06_beneki_23-00145_sdc7.mp4">
            <a:hlinkClick r:id="" action="ppaction://media"/>
            <a:extLst>
              <a:ext uri="{FF2B5EF4-FFF2-40B4-BE49-F238E27FC236}">
                <a16:creationId xmlns:a16="http://schemas.microsoft.com/office/drawing/2014/main" id="{6D9278EB-319E-9507-02EA-01AC5F2BAB5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690334" y="669195"/>
            <a:ext cx="3883510" cy="2851637"/>
          </a:xfrm>
          <a:prstGeom prst="rect">
            <a:avLst/>
          </a:prstGeom>
        </p:spPr>
      </p:pic>
      <p:pic>
        <p:nvPicPr>
          <p:cNvPr id="5" name="2">
            <a:hlinkClick r:id="" action="ppaction://media"/>
            <a:extLst>
              <a:ext uri="{FF2B5EF4-FFF2-40B4-BE49-F238E27FC236}">
                <a16:creationId xmlns:a16="http://schemas.microsoft.com/office/drawing/2014/main" id="{503684EF-A7C1-8F92-04E8-D874682CFDD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3487" y="3610550"/>
            <a:ext cx="3883511" cy="2912633"/>
          </a:xfrm>
          <a:prstGeom prst="rect">
            <a:avLst/>
          </a:prstGeom>
        </p:spPr>
      </p:pic>
      <p:pic>
        <p:nvPicPr>
          <p:cNvPr id="6" name="1">
            <a:hlinkClick r:id="" action="ppaction://media"/>
            <a:extLst>
              <a:ext uri="{FF2B5EF4-FFF2-40B4-BE49-F238E27FC236}">
                <a16:creationId xmlns:a16="http://schemas.microsoft.com/office/drawing/2014/main" id="{715CDD2A-5B97-35ED-7946-95C8A009AAEA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690333" y="3610550"/>
            <a:ext cx="3883511" cy="291263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03AB989-0376-4AC0-DE51-CAAEB409E25D}"/>
              </a:ext>
            </a:extLst>
          </p:cNvPr>
          <p:cNvSpPr txBox="1"/>
          <p:nvPr/>
        </p:nvSpPr>
        <p:spPr>
          <a:xfrm>
            <a:off x="8573844" y="1850315"/>
            <a:ext cx="3700631" cy="830997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Acute Myocardial Infarction </a:t>
            </a:r>
          </a:p>
          <a:p>
            <a:r>
              <a:rPr lang="en-US" sz="2400" b="1" dirty="0"/>
              <a:t>Complications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CC368C-5535-3AD3-478F-535DE1C32316}"/>
              </a:ext>
            </a:extLst>
          </p:cNvPr>
          <p:cNvSpPr txBox="1"/>
          <p:nvPr/>
        </p:nvSpPr>
        <p:spPr>
          <a:xfrm>
            <a:off x="8702936" y="5184763"/>
            <a:ext cx="3155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Ventricular Septal Rupture after inferior STEMI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00F43E-8EFD-CBD3-8DEE-55AECBAACBB1}"/>
              </a:ext>
            </a:extLst>
          </p:cNvPr>
          <p:cNvSpPr txBox="1"/>
          <p:nvPr/>
        </p:nvSpPr>
        <p:spPr>
          <a:xfrm>
            <a:off x="-41238" y="6581001"/>
            <a:ext cx="122744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 err="1">
                <a:solidFill>
                  <a:srgbClr val="212121"/>
                </a:solidFill>
                <a:effectLst/>
                <a:latin typeface="system-ui"/>
              </a:rPr>
              <a:t>Beneki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system-ui"/>
              </a:rPr>
              <a:t> E, et al. A large ventricular septal rupture detected by cardiac point-of-care ultrasound. </a:t>
            </a:r>
            <a:r>
              <a:rPr lang="en-US" sz="1200" b="0" i="0" dirty="0" err="1">
                <a:solidFill>
                  <a:srgbClr val="212121"/>
                </a:solidFill>
                <a:effectLst/>
                <a:latin typeface="system-ui"/>
              </a:rPr>
              <a:t>Coron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system-ui"/>
              </a:rPr>
              <a:t> 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Artery</a:t>
            </a:r>
            <a:r>
              <a:rPr lang="en-US" sz="1200" b="0" i="0" dirty="0">
                <a:solidFill>
                  <a:srgbClr val="212121"/>
                </a:solidFill>
                <a:effectLst/>
                <a:latin typeface="system-ui"/>
              </a:rPr>
              <a:t> Dis. 2024 Jan 1;35(1):76-77.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21408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4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43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441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0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314F15-0AF0-F0E8-381A-20071EC232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84" y="1476386"/>
            <a:ext cx="8791064" cy="42548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797F05D-F88D-8FAC-212B-B352497FA6F0}"/>
              </a:ext>
            </a:extLst>
          </p:cNvPr>
          <p:cNvSpPr txBox="1"/>
          <p:nvPr/>
        </p:nvSpPr>
        <p:spPr>
          <a:xfrm>
            <a:off x="625600" y="6033816"/>
            <a:ext cx="4903831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US" b="1" i="0" dirty="0">
                <a:solidFill>
                  <a:srgbClr val="000000"/>
                </a:solidFill>
                <a:effectLst/>
              </a:rPr>
              <a:t>PoCUS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should </a:t>
            </a:r>
            <a:r>
              <a:rPr lang="en-US" b="1" i="0" dirty="0">
                <a:solidFill>
                  <a:srgbClr val="FF0000"/>
                </a:solidFill>
                <a:effectLst/>
              </a:rPr>
              <a:t>not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interfere with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CPR efforts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! ! 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0C006CC-6129-A6CA-9444-25D6BF93B3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526" y="1101792"/>
            <a:ext cx="2149913" cy="21024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25A6DA-765E-B222-436C-CE825D3D6CAF}"/>
              </a:ext>
            </a:extLst>
          </p:cNvPr>
          <p:cNvSpPr txBox="1"/>
          <p:nvPr/>
        </p:nvSpPr>
        <p:spPr>
          <a:xfrm>
            <a:off x="0" y="3031"/>
            <a:ext cx="12192000" cy="5847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Point of Care Ultrasound (</a:t>
            </a:r>
            <a:r>
              <a:rPr lang="en-US" sz="3200" b="1" dirty="0" err="1"/>
              <a:t>PoCUS</a:t>
            </a:r>
            <a:r>
              <a:rPr lang="en-US" sz="3200" b="1" dirty="0"/>
              <a:t>) integration into the ACLS algorithm</a:t>
            </a:r>
            <a:endParaRPr lang="en-US" sz="3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CAB98-8D48-BD94-60BD-A7BCFAB402D4}"/>
              </a:ext>
            </a:extLst>
          </p:cNvPr>
          <p:cNvSpPr txBox="1"/>
          <p:nvPr/>
        </p:nvSpPr>
        <p:spPr>
          <a:xfrm>
            <a:off x="7673789" y="6008867"/>
            <a:ext cx="3551678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>
            <a:spAutoFit/>
          </a:bodyPr>
          <a:lstStyle/>
          <a:p>
            <a:pPr algn="ctr" fontAlgn="base"/>
            <a:r>
              <a:rPr lang="en-US" b="1" i="0" dirty="0">
                <a:solidFill>
                  <a:srgbClr val="000000"/>
                </a:solidFill>
                <a:effectLst/>
              </a:rPr>
              <a:t>PoCUS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lasts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&lt; 10 seconds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F8300E-40F5-7F64-ECE1-E8C6CFCDCFE7}"/>
              </a:ext>
            </a:extLst>
          </p:cNvPr>
          <p:cNvSpPr txBox="1"/>
          <p:nvPr/>
        </p:nvSpPr>
        <p:spPr>
          <a:xfrm>
            <a:off x="296576" y="834127"/>
            <a:ext cx="6104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b="1" dirty="0">
                <a:solidFill>
                  <a:srgbClr val="FF0000"/>
                </a:solidFill>
              </a:rPr>
              <a:t>First-line</a:t>
            </a:r>
            <a:r>
              <a:rPr lang="en-US" dirty="0"/>
              <a:t> diagnostic tool in </a:t>
            </a:r>
            <a:r>
              <a:rPr lang="en-US" b="1" dirty="0"/>
              <a:t>acute</a:t>
            </a:r>
            <a:r>
              <a:rPr lang="en-US" dirty="0"/>
              <a:t> </a:t>
            </a:r>
            <a:r>
              <a:rPr lang="en-US" b="1" dirty="0"/>
              <a:t>settings</a:t>
            </a:r>
          </a:p>
        </p:txBody>
      </p:sp>
    </p:spTree>
    <p:extLst>
      <p:ext uri="{BB962C8B-B14F-4D97-AF65-F5344CB8AC3E}">
        <p14:creationId xmlns:p14="http://schemas.microsoft.com/office/powerpoint/2010/main" val="12844804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F60296-0A9C-8B3F-99D2-48FB5BB4A577}"/>
              </a:ext>
            </a:extLst>
          </p:cNvPr>
          <p:cNvSpPr txBox="1"/>
          <p:nvPr/>
        </p:nvSpPr>
        <p:spPr>
          <a:xfrm>
            <a:off x="839684" y="368512"/>
            <a:ext cx="610076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4400" b="1" dirty="0">
                <a:cs typeface="Times New Roman" panose="02020603050405020304" pitchFamily="18" charset="0"/>
              </a:rPr>
              <a:t>Hypertension and aorta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325061B-61BF-6D38-B589-BFA063B319AB}"/>
              </a:ext>
            </a:extLst>
          </p:cNvPr>
          <p:cNvSpPr/>
          <p:nvPr/>
        </p:nvSpPr>
        <p:spPr>
          <a:xfrm>
            <a:off x="258183" y="2009322"/>
            <a:ext cx="3205778" cy="6131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R" sz="2400" b="1" dirty="0"/>
              <a:t>Dilation of aorta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35A274-562A-60B2-156A-ECB057C8AE6E}"/>
              </a:ext>
            </a:extLst>
          </p:cNvPr>
          <p:cNvSpPr/>
          <p:nvPr/>
        </p:nvSpPr>
        <p:spPr>
          <a:xfrm>
            <a:off x="4493110" y="2032016"/>
            <a:ext cx="3205779" cy="61318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R" sz="2400" b="1" dirty="0"/>
              <a:t>Acute aortic syndromes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87E251-5E9B-0E3B-F705-04DEF5F8AD13}"/>
              </a:ext>
            </a:extLst>
          </p:cNvPr>
          <p:cNvSpPr txBox="1"/>
          <p:nvPr/>
        </p:nvSpPr>
        <p:spPr>
          <a:xfrm>
            <a:off x="4399281" y="3420932"/>
            <a:ext cx="609958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x-none" sz="1800">
                <a:latin typeface="Times New Roman" panose="02020603050405020304" pitchFamily="18" charset="0"/>
                <a:cs typeface="Times New Roman" panose="02020603050405020304" pitchFamily="18" charset="0"/>
              </a:rPr>
              <a:t>Aortic dissection (AD) (80%)</a:t>
            </a:r>
          </a:p>
          <a:p>
            <a:pPr marL="285750" indent="-285750">
              <a:buFont typeface="Wingdings" pitchFamily="2" charset="2"/>
              <a:buChar char="q"/>
            </a:pPr>
            <a:endParaRPr lang="x-none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x-none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x-none" sz="1800">
                <a:latin typeface="Times New Roman" panose="02020603050405020304" pitchFamily="18" charset="0"/>
                <a:cs typeface="Times New Roman" panose="02020603050405020304" pitchFamily="18" charset="0"/>
              </a:rPr>
              <a:t>Intramural hematoma (IMH) (15%)</a:t>
            </a:r>
          </a:p>
          <a:p>
            <a:pPr marL="285750" indent="-285750">
              <a:buFont typeface="Wingdings" pitchFamily="2" charset="2"/>
              <a:buChar char="q"/>
            </a:pPr>
            <a:endParaRPr lang="x-none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x-none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Penetrating atherosclerotic ulcer (PAU) (5%)</a:t>
            </a:r>
          </a:p>
          <a:p>
            <a:pPr marL="285750" indent="-285750">
              <a:buFont typeface="Wingdings" pitchFamily="2" charset="2"/>
              <a:buChar char="q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Aortic aneurysm rupture</a:t>
            </a:r>
          </a:p>
        </p:txBody>
      </p:sp>
      <p:pic>
        <p:nvPicPr>
          <p:cNvPr id="5" name="15-01-25-152216_billi_20150125_152216_20150202_151040_0001">
            <a:hlinkClick r:id="" action="ppaction://media"/>
            <a:extLst>
              <a:ext uri="{FF2B5EF4-FFF2-40B4-BE49-F238E27FC236}">
                <a16:creationId xmlns:a16="http://schemas.microsoft.com/office/drawing/2014/main" id="{4F668C2E-3EF5-23B7-8FB3-BB5F99A607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7316"/>
          <a:stretch/>
        </p:blipFill>
        <p:spPr>
          <a:xfrm>
            <a:off x="258183" y="3302597"/>
            <a:ext cx="3860802" cy="263113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5725CD8-DF21-4442-73E6-53E66BB54C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582" y="1256287"/>
            <a:ext cx="2946418" cy="5541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22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BA9CE82-96E5-5298-8C20-1C29633D02F4}"/>
              </a:ext>
            </a:extLst>
          </p:cNvPr>
          <p:cNvSpPr txBox="1"/>
          <p:nvPr/>
        </p:nvSpPr>
        <p:spPr>
          <a:xfrm>
            <a:off x="4794325" y="1104094"/>
            <a:ext cx="6099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2800" b="1" dirty="0"/>
              <a:t>Dilation of aorta</a:t>
            </a:r>
          </a:p>
        </p:txBody>
      </p:sp>
      <p:pic>
        <p:nvPicPr>
          <p:cNvPr id="4" name="ssstwitter.com_1681225088916.mp4">
            <a:hlinkClick r:id="" action="ppaction://media"/>
            <a:extLst>
              <a:ext uri="{FF2B5EF4-FFF2-40B4-BE49-F238E27FC236}">
                <a16:creationId xmlns:a16="http://schemas.microsoft.com/office/drawing/2014/main" id="{A37FFEA7-9D60-2F97-C72B-54A4A069D7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r="9407"/>
          <a:stretch/>
        </p:blipFill>
        <p:spPr>
          <a:xfrm>
            <a:off x="6230470" y="2901342"/>
            <a:ext cx="5697967" cy="3429000"/>
          </a:xfrm>
          <a:prstGeom prst="rect">
            <a:avLst/>
          </a:prstGeom>
        </p:spPr>
      </p:pic>
      <p:pic>
        <p:nvPicPr>
          <p:cNvPr id="5" name="ssstwitter.com_1681225466045.mp4">
            <a:hlinkClick r:id="" action="ppaction://media"/>
            <a:extLst>
              <a:ext uri="{FF2B5EF4-FFF2-40B4-BE49-F238E27FC236}">
                <a16:creationId xmlns:a16="http://schemas.microsoft.com/office/drawing/2014/main" id="{6EF5ED46-AE9C-9AAC-D449-75E8117073F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grayscl/>
          </a:blip>
          <a:stretch>
            <a:fillRect/>
          </a:stretch>
        </p:blipFill>
        <p:spPr>
          <a:xfrm>
            <a:off x="263563" y="1837652"/>
            <a:ext cx="4695769" cy="46957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7AA764A-31D8-FEF6-1C57-78C17C441C41}"/>
              </a:ext>
            </a:extLst>
          </p:cNvPr>
          <p:cNvSpPr txBox="1"/>
          <p:nvPr/>
        </p:nvSpPr>
        <p:spPr>
          <a:xfrm>
            <a:off x="7415550" y="2085078"/>
            <a:ext cx="6099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Aortic regurgitation</a:t>
            </a:r>
            <a:endParaRPr lang="en-GR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5181FE-2B92-D6C2-96C3-FFDD42090295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3600" b="1" dirty="0">
                <a:cs typeface="Times New Roman" panose="02020603050405020304" pitchFamily="18" charset="0"/>
              </a:rPr>
              <a:t>Hypertension and aorta</a:t>
            </a:r>
          </a:p>
        </p:txBody>
      </p:sp>
    </p:spTree>
    <p:extLst>
      <p:ext uri="{BB962C8B-B14F-4D97-AF65-F5344CB8AC3E}">
        <p14:creationId xmlns:p14="http://schemas.microsoft.com/office/powerpoint/2010/main" val="84784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3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AAAF1-677A-E90A-B93E-3B53537A0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7036" y="1296632"/>
            <a:ext cx="7448276" cy="47005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5AEF676-207B-650A-858F-126E80015CD4}"/>
              </a:ext>
            </a:extLst>
          </p:cNvPr>
          <p:cNvSpPr txBox="1"/>
          <p:nvPr/>
        </p:nvSpPr>
        <p:spPr>
          <a:xfrm>
            <a:off x="296688" y="1488193"/>
            <a:ext cx="434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b="1" dirty="0">
                <a:solidFill>
                  <a:srgbClr val="FF0000"/>
                </a:solidFill>
              </a:rPr>
              <a:t>Measurements of aorta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64DE31-21B1-13B4-265B-FAE931E5B8FF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3600" b="1" dirty="0">
                <a:cs typeface="Times New Roman" panose="02020603050405020304" pitchFamily="18" charset="0"/>
              </a:rPr>
              <a:t>Hypertension and aorta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3B6310A-1A55-3588-E225-365F000CA26B}"/>
              </a:ext>
            </a:extLst>
          </p:cNvPr>
          <p:cNvSpPr txBox="1"/>
          <p:nvPr/>
        </p:nvSpPr>
        <p:spPr>
          <a:xfrm>
            <a:off x="0" y="3571622"/>
            <a:ext cx="4343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Leading edge-to-leading edge technique </a:t>
            </a:r>
            <a:endParaRPr lang="en-GR" sz="24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1B96D4-EC7C-4DE2-F444-503D9D67975F}"/>
              </a:ext>
            </a:extLst>
          </p:cNvPr>
          <p:cNvSpPr txBox="1"/>
          <p:nvPr/>
        </p:nvSpPr>
        <p:spPr>
          <a:xfrm>
            <a:off x="641873" y="6224438"/>
            <a:ext cx="1090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Aortic root – Sinuses of Valsalva – </a:t>
            </a:r>
            <a:r>
              <a:rPr lang="en-US" sz="2800" b="1" dirty="0" err="1"/>
              <a:t>Sinotubular</a:t>
            </a:r>
            <a:r>
              <a:rPr lang="en-US" sz="2800" b="1" dirty="0"/>
              <a:t> junction –Ascending aorta </a:t>
            </a:r>
            <a:endParaRPr lang="en-GR" sz="2800" b="1" dirty="0"/>
          </a:p>
        </p:txBody>
      </p:sp>
    </p:spTree>
    <p:extLst>
      <p:ext uri="{BB962C8B-B14F-4D97-AF65-F5344CB8AC3E}">
        <p14:creationId xmlns:p14="http://schemas.microsoft.com/office/powerpoint/2010/main" val="25595118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5-01-25-152216_billi_20150125_152216_20150202_151040_0001">
            <a:hlinkClick r:id="" action="ppaction://media"/>
            <a:extLst>
              <a:ext uri="{FF2B5EF4-FFF2-40B4-BE49-F238E27FC236}">
                <a16:creationId xmlns:a16="http://schemas.microsoft.com/office/drawing/2014/main" id="{1C15A29C-02E8-BDAD-D8AF-1E4FFBA277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t="7316"/>
          <a:stretch/>
        </p:blipFill>
        <p:spPr>
          <a:xfrm>
            <a:off x="0" y="1947135"/>
            <a:ext cx="3860802" cy="2631130"/>
          </a:xfrm>
          <a:prstGeom prst="rect">
            <a:avLst/>
          </a:prstGeom>
        </p:spPr>
      </p:pic>
      <p:pic>
        <p:nvPicPr>
          <p:cNvPr id="3" name="8">
            <a:hlinkClick r:id="" action="ppaction://media"/>
            <a:extLst>
              <a:ext uri="{FF2B5EF4-FFF2-40B4-BE49-F238E27FC236}">
                <a16:creationId xmlns:a16="http://schemas.microsoft.com/office/drawing/2014/main" id="{6065B0E8-7A50-DC05-8A83-696B530506D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t="7096"/>
          <a:stretch/>
        </p:blipFill>
        <p:spPr>
          <a:xfrm>
            <a:off x="4251853" y="1947136"/>
            <a:ext cx="3860802" cy="2631129"/>
          </a:xfrm>
          <a:prstGeom prst="rect">
            <a:avLst/>
          </a:prstGeom>
        </p:spPr>
      </p:pic>
      <p:pic>
        <p:nvPicPr>
          <p:cNvPr id="4" name="ERP-18-0058video_clip_7">
            <a:hlinkClick r:id="" action="ppaction://media"/>
            <a:extLst>
              <a:ext uri="{FF2B5EF4-FFF2-40B4-BE49-F238E27FC236}">
                <a16:creationId xmlns:a16="http://schemas.microsoft.com/office/drawing/2014/main" id="{0C58FC3F-B80E-9457-783E-D04504E19F2D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52329" y="1947135"/>
            <a:ext cx="3510580" cy="2632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449BA9-8406-51C2-67ED-55F502D9D409}"/>
              </a:ext>
            </a:extLst>
          </p:cNvPr>
          <p:cNvSpPr txBox="1"/>
          <p:nvPr/>
        </p:nvSpPr>
        <p:spPr>
          <a:xfrm>
            <a:off x="3860802" y="1036936"/>
            <a:ext cx="4593515" cy="461665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Aortic dissection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132FC8-307B-FCE2-0A87-8C5214E563D6}"/>
              </a:ext>
            </a:extLst>
          </p:cNvPr>
          <p:cNvSpPr txBox="1"/>
          <p:nvPr/>
        </p:nvSpPr>
        <p:spPr>
          <a:xfrm>
            <a:off x="8552329" y="4749366"/>
            <a:ext cx="37851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Pericardial effusion/tamponade</a:t>
            </a: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C770F2-38E0-82A5-FA02-48FE81609689}"/>
              </a:ext>
            </a:extLst>
          </p:cNvPr>
          <p:cNvSpPr txBox="1"/>
          <p:nvPr/>
        </p:nvSpPr>
        <p:spPr>
          <a:xfrm>
            <a:off x="4966507" y="4749366"/>
            <a:ext cx="33697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Aortic regurgitation</a:t>
            </a:r>
            <a:endParaRPr lang="el-GR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486728-C181-A4E8-6246-E7D59CBC4E09}"/>
              </a:ext>
            </a:extLst>
          </p:cNvPr>
          <p:cNvSpPr txBox="1"/>
          <p:nvPr/>
        </p:nvSpPr>
        <p:spPr>
          <a:xfrm>
            <a:off x="-252329" y="4749366"/>
            <a:ext cx="44168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Intimal flap 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aortic dissection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5E9CA-B9B9-D449-3F79-3971B77DD467}"/>
              </a:ext>
            </a:extLst>
          </p:cNvPr>
          <p:cNvSpPr txBox="1"/>
          <p:nvPr/>
        </p:nvSpPr>
        <p:spPr>
          <a:xfrm>
            <a:off x="51403" y="5435667"/>
            <a:ext cx="3809399" cy="14773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Bright, linear echogenic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structure</a:t>
            </a:r>
          </a:p>
          <a:p>
            <a:pPr algn="ctr"/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aortic lumen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ndependent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motion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aorta</a:t>
            </a:r>
          </a:p>
          <a:p>
            <a:pPr algn="ctr"/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85C094-C8DA-EB9F-A5CF-8514A71965AE}"/>
              </a:ext>
            </a:extLst>
          </p:cNvPr>
          <p:cNvSpPr txBox="1"/>
          <p:nvPr/>
        </p:nvSpPr>
        <p:spPr>
          <a:xfrm>
            <a:off x="5893398" y="6581001"/>
            <a:ext cx="62986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pt-BR" sz="1200" dirty="0">
                <a:cs typeface="Times New Roman" panose="02020603050405020304" pitchFamily="18" charset="0"/>
              </a:rPr>
              <a:t>Evangelista A., Echo Res </a:t>
            </a:r>
            <a:r>
              <a:rPr lang="pt-BR" sz="1200" dirty="0" err="1">
                <a:cs typeface="Times New Roman" panose="02020603050405020304" pitchFamily="18" charset="0"/>
              </a:rPr>
              <a:t>Pract</a:t>
            </a:r>
            <a:r>
              <a:rPr lang="pt-BR" sz="1200" dirty="0">
                <a:cs typeface="Times New Roman" panose="02020603050405020304" pitchFamily="18" charset="0"/>
              </a:rPr>
              <a:t>. 2019 </a:t>
            </a:r>
            <a:r>
              <a:rPr lang="pt-BR" sz="1200" dirty="0" err="1">
                <a:cs typeface="Times New Roman" panose="02020603050405020304" pitchFamily="18" charset="0"/>
              </a:rPr>
              <a:t>Jun</a:t>
            </a:r>
            <a:r>
              <a:rPr lang="pt-BR" sz="1200" dirty="0">
                <a:cs typeface="Times New Roman" panose="02020603050405020304" pitchFamily="18" charset="0"/>
              </a:rPr>
              <a:t> 1;6(2):R53-R63</a:t>
            </a:r>
            <a:endParaRPr lang="el-GR" sz="1200" dirty="0"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32D9A9C-5857-0114-F225-543C7DE0CB4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3600" b="1" dirty="0">
                <a:cs typeface="Times New Roman" panose="02020603050405020304" pitchFamily="18" charset="0"/>
              </a:rPr>
              <a:t>Hypertension and aorta</a:t>
            </a:r>
          </a:p>
        </p:txBody>
      </p:sp>
    </p:spTree>
    <p:extLst>
      <p:ext uri="{BB962C8B-B14F-4D97-AF65-F5344CB8AC3E}">
        <p14:creationId xmlns:p14="http://schemas.microsoft.com/office/powerpoint/2010/main" val="13010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80000">
                <p:cTn id="18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7JTyZ7ROOP3w4q7N.mp4" descr="7JTyZ7ROOP3w4q7N.mp4">
            <a:hlinkClick r:id="" action="ppaction://media"/>
            <a:extLst>
              <a:ext uri="{FF2B5EF4-FFF2-40B4-BE49-F238E27FC236}">
                <a16:creationId xmlns:a16="http://schemas.microsoft.com/office/drawing/2014/main" id="{1B2F12FB-933E-848A-1184-E47A351382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" b="50000"/>
          <a:stretch/>
        </p:blipFill>
        <p:spPr>
          <a:xfrm>
            <a:off x="6733679" y="2247048"/>
            <a:ext cx="4992156" cy="25522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3EF775-A59E-BDC2-47A2-D5FD5215FA42}"/>
              </a:ext>
            </a:extLst>
          </p:cNvPr>
          <p:cNvSpPr txBox="1"/>
          <p:nvPr/>
        </p:nvSpPr>
        <p:spPr>
          <a:xfrm>
            <a:off x="3982868" y="1052691"/>
            <a:ext cx="4226263" cy="46166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Aortic intramural hematoma</a:t>
            </a:r>
            <a:endParaRPr lang="en-GR" sz="2400" dirty="0"/>
          </a:p>
        </p:txBody>
      </p:sp>
      <p:pic>
        <p:nvPicPr>
          <p:cNvPr id="4" name="Εικόνα 16">
            <a:extLst>
              <a:ext uri="{FF2B5EF4-FFF2-40B4-BE49-F238E27FC236}">
                <a16:creationId xmlns:a16="http://schemas.microsoft.com/office/drawing/2014/main" id="{21793921-D64D-ABE3-9F80-83E8ABA251E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502"/>
          <a:stretch/>
        </p:blipFill>
        <p:spPr>
          <a:xfrm>
            <a:off x="199202" y="1914330"/>
            <a:ext cx="5896798" cy="1635622"/>
          </a:xfrm>
          <a:prstGeom prst="rect">
            <a:avLst/>
          </a:prstGeom>
        </p:spPr>
      </p:pic>
      <p:pic>
        <p:nvPicPr>
          <p:cNvPr id="6" name="Εικόνα 18">
            <a:extLst>
              <a:ext uri="{FF2B5EF4-FFF2-40B4-BE49-F238E27FC236}">
                <a16:creationId xmlns:a16="http://schemas.microsoft.com/office/drawing/2014/main" id="{E7E4CE9E-4026-90BE-9806-9F30ACC6B2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02" y="3523168"/>
            <a:ext cx="5896798" cy="15617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C5E7F9-3147-3DA5-6255-C1D7CB391D9C}"/>
              </a:ext>
            </a:extLst>
          </p:cNvPr>
          <p:cNvSpPr txBox="1"/>
          <p:nvPr/>
        </p:nvSpPr>
        <p:spPr>
          <a:xfrm>
            <a:off x="-825055" y="5436480"/>
            <a:ext cx="7996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Echo lucent areas in the aortic wall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flow communication between lumen and hematoma 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146706-6FF3-41DB-6FDB-19B553F4E6D9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3600" b="1" dirty="0">
                <a:cs typeface="Times New Roman" panose="02020603050405020304" pitchFamily="18" charset="0"/>
              </a:rPr>
              <a:t>Hypertension and aorta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C728B8D-EA77-ADA2-7238-60A44E736FFD}"/>
              </a:ext>
            </a:extLst>
          </p:cNvPr>
          <p:cNvSpPr txBox="1"/>
          <p:nvPr/>
        </p:nvSpPr>
        <p:spPr>
          <a:xfrm>
            <a:off x="8554123" y="6611779"/>
            <a:ext cx="372035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Song JK. J </a:t>
            </a:r>
            <a:r>
              <a:rPr lang="en-US" sz="1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Cardiol</a:t>
            </a:r>
            <a:r>
              <a:rPr lang="el-GR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2014 Sep;64(3):153-61.</a:t>
            </a:r>
          </a:p>
        </p:txBody>
      </p:sp>
    </p:spTree>
    <p:extLst>
      <p:ext uri="{BB962C8B-B14F-4D97-AF65-F5344CB8AC3E}">
        <p14:creationId xmlns:p14="http://schemas.microsoft.com/office/powerpoint/2010/main" val="4192598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E2DB99D-AEF0-2E7E-12B5-85AAFF559479}"/>
              </a:ext>
            </a:extLst>
          </p:cNvPr>
          <p:cNvSpPr txBox="1"/>
          <p:nvPr/>
        </p:nvSpPr>
        <p:spPr>
          <a:xfrm>
            <a:off x="3546440" y="1108274"/>
            <a:ext cx="60995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Penetrating atherosclerotic ulcer</a:t>
            </a:r>
            <a:endParaRPr lang="el-GR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YZujlJB5K1rK1Aa1.mp4" descr="YZujlJB5K1rK1Aa1.mp4">
            <a:hlinkClick r:id="" action="ppaction://media"/>
            <a:extLst>
              <a:ext uri="{FF2B5EF4-FFF2-40B4-BE49-F238E27FC236}">
                <a16:creationId xmlns:a16="http://schemas.microsoft.com/office/drawing/2014/main" id="{A5D660EC-F3DE-C06E-A22D-8B383C7BE6D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25346" y="2234123"/>
            <a:ext cx="5701553" cy="32071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9A791F-36D3-0CA7-203C-FED78F705FE3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3600" b="1" dirty="0">
                <a:cs typeface="Times New Roman" panose="02020603050405020304" pitchFamily="18" charset="0"/>
              </a:rPr>
              <a:t>Hypertension and aorta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F83139-95AA-1C16-84F6-57AC178F72D3}"/>
              </a:ext>
            </a:extLst>
          </p:cNvPr>
          <p:cNvSpPr txBox="1"/>
          <p:nvPr/>
        </p:nvSpPr>
        <p:spPr>
          <a:xfrm>
            <a:off x="196720" y="2205804"/>
            <a:ext cx="25908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“Craterlike” out-pouching in the aortic wall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666122-F4F5-FEA9-0D1E-0D0F805E8B83}"/>
              </a:ext>
            </a:extLst>
          </p:cNvPr>
          <p:cNvSpPr txBox="1"/>
          <p:nvPr/>
        </p:nvSpPr>
        <p:spPr>
          <a:xfrm>
            <a:off x="9036423" y="2229605"/>
            <a:ext cx="315557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Multiple irregularities in the intimal layer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EF0D6F-5403-5C4F-F3A9-8EAF19B315D8}"/>
              </a:ext>
            </a:extLst>
          </p:cNvPr>
          <p:cNvSpPr txBox="1"/>
          <p:nvPr/>
        </p:nvSpPr>
        <p:spPr>
          <a:xfrm>
            <a:off x="9210562" y="3694654"/>
            <a:ext cx="28754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Aortic wall deformation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4DDE04-261F-8446-B15D-D91E39E18775}"/>
              </a:ext>
            </a:extLst>
          </p:cNvPr>
          <p:cNvSpPr txBox="1"/>
          <p:nvPr/>
        </p:nvSpPr>
        <p:spPr>
          <a:xfrm>
            <a:off x="9752927" y="5053189"/>
            <a:ext cx="21425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agged edges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AD0E2E-A98D-5597-055F-1A9D058B7887}"/>
              </a:ext>
            </a:extLst>
          </p:cNvPr>
          <p:cNvSpPr txBox="1"/>
          <p:nvPr/>
        </p:nvSpPr>
        <p:spPr>
          <a:xfrm>
            <a:off x="21908" y="5041137"/>
            <a:ext cx="294042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Extensive aortic atheroma</a:t>
            </a:r>
            <a:endParaRPr lang="el-GR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D5DF7FE-D89A-9C8C-D4AA-054ED12E6368}"/>
              </a:ext>
            </a:extLst>
          </p:cNvPr>
          <p:cNvSpPr txBox="1"/>
          <p:nvPr/>
        </p:nvSpPr>
        <p:spPr>
          <a:xfrm>
            <a:off x="555308" y="3694654"/>
            <a:ext cx="1873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IMH</a:t>
            </a:r>
            <a:endParaRPr lang="el-G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648675-04B4-607D-9C43-6B342B56B9D4}"/>
              </a:ext>
            </a:extLst>
          </p:cNvPr>
          <p:cNvSpPr txBox="1"/>
          <p:nvPr/>
        </p:nvSpPr>
        <p:spPr>
          <a:xfrm>
            <a:off x="6096000" y="6611779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Goldstein SA, et al. Am Soc </a:t>
            </a:r>
            <a:r>
              <a:rPr kumimoji="0" lang="en-US" sz="1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Echocardiogr</a:t>
            </a: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2015 Feb;28(2):119-82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964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0114135-298A-C121-6EDF-375CC9DEA289}"/>
              </a:ext>
            </a:extLst>
          </p:cNvPr>
          <p:cNvSpPr txBox="1"/>
          <p:nvPr/>
        </p:nvSpPr>
        <p:spPr>
          <a:xfrm>
            <a:off x="2867613" y="585788"/>
            <a:ext cx="645677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4400" b="1" dirty="0"/>
              <a:t>Hypertension and heart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160C14E-6C06-FA81-2E67-461846ECCC58}"/>
              </a:ext>
            </a:extLst>
          </p:cNvPr>
          <p:cNvSpPr txBox="1"/>
          <p:nvPr/>
        </p:nvSpPr>
        <p:spPr>
          <a:xfrm>
            <a:off x="1697524" y="2592593"/>
            <a:ext cx="83802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 typeface="Wingdings" pitchFamily="2" charset="2"/>
              <a:buChar char="q"/>
            </a:pPr>
            <a:r>
              <a:rPr lang="en-GR" sz="2800" b="1">
                <a:solidFill>
                  <a:srgbClr val="C00000"/>
                </a:solidFill>
              </a:rPr>
              <a:t>Morphostructural changes</a:t>
            </a:r>
            <a:r>
              <a:rPr lang="en-US" sz="2800" b="1" dirty="0">
                <a:solidFill>
                  <a:srgbClr val="C00000"/>
                </a:solidFill>
              </a:rPr>
              <a:t> of left ventricle</a:t>
            </a:r>
            <a:endParaRPr lang="en-GR" sz="2800" b="1" dirty="0">
              <a:solidFill>
                <a:srgbClr val="C00000"/>
              </a:solidFill>
            </a:endParaRPr>
          </a:p>
          <a:p>
            <a:endParaRPr lang="en-GR" sz="2800" b="1" dirty="0"/>
          </a:p>
          <a:p>
            <a:endParaRPr lang="en-GR" sz="2800" b="1" dirty="0"/>
          </a:p>
          <a:p>
            <a:endParaRPr lang="en-GR" sz="2800" b="1" dirty="0"/>
          </a:p>
          <a:p>
            <a:endParaRPr lang="en-GR" sz="2800" b="1" dirty="0"/>
          </a:p>
          <a:p>
            <a:pPr marL="457200" indent="-457200" algn="ctr">
              <a:buFont typeface="Wingdings" pitchFamily="2" charset="2"/>
              <a:buChar char="q"/>
            </a:pPr>
            <a:r>
              <a:rPr lang="en-GR" sz="2800" b="1">
                <a:solidFill>
                  <a:srgbClr val="C00000"/>
                </a:solidFill>
              </a:rPr>
              <a:t>Functional changes</a:t>
            </a:r>
            <a:r>
              <a:rPr lang="en-US" sz="2800" b="1" dirty="0">
                <a:solidFill>
                  <a:srgbClr val="C00000"/>
                </a:solidFill>
              </a:rPr>
              <a:t> of left ventricle </a:t>
            </a:r>
            <a:endParaRPr lang="en-GR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7532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BEC2237-BA6F-DC1A-32BC-F9D9EC3F7BDD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R" sz="3600" b="1" dirty="0"/>
              <a:t>Hypertensive cardiomyopathy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3BA6DC-3FC4-127A-66B8-2B1ECB51F8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6262" y="2382228"/>
            <a:ext cx="5993531" cy="3769128"/>
          </a:xfrm>
          <a:prstGeom prst="rect">
            <a:avLst/>
          </a:prstGeom>
        </p:spPr>
      </p:pic>
      <p:pic>
        <p:nvPicPr>
          <p:cNvPr id="5" name="ssstwitter.com_1681374959410.mp4">
            <a:hlinkClick r:id="" action="ppaction://media"/>
            <a:extLst>
              <a:ext uri="{FF2B5EF4-FFF2-40B4-BE49-F238E27FC236}">
                <a16:creationId xmlns:a16="http://schemas.microsoft.com/office/drawing/2014/main" id="{DB923BF1-FF42-0C23-CFD8-6798B4C98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47647" t="1" b="48057"/>
          <a:stretch/>
        </p:blipFill>
        <p:spPr>
          <a:xfrm>
            <a:off x="311972" y="1764799"/>
            <a:ext cx="4899524" cy="27384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C7F4BF-41A6-0FE3-0580-8EFF9CBB2E60}"/>
              </a:ext>
            </a:extLst>
          </p:cNvPr>
          <p:cNvSpPr txBox="1"/>
          <p:nvPr/>
        </p:nvSpPr>
        <p:spPr>
          <a:xfrm>
            <a:off x="7487323" y="1452827"/>
            <a:ext cx="304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b="1" dirty="0">
                <a:solidFill>
                  <a:srgbClr val="FF0000"/>
                </a:solidFill>
              </a:rPr>
              <a:t>Sigmoid septum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C3B2D5D-5FF8-6250-6066-2B39A69793C3}"/>
              </a:ext>
            </a:extLst>
          </p:cNvPr>
          <p:cNvSpPr txBox="1"/>
          <p:nvPr/>
        </p:nvSpPr>
        <p:spPr>
          <a:xfrm>
            <a:off x="942258" y="4951027"/>
            <a:ext cx="30444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R" sz="2800" b="1">
                <a:solidFill>
                  <a:srgbClr val="FF0000"/>
                </a:solidFill>
              </a:rPr>
              <a:t>LVH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rgbClr val="FF0000"/>
                </a:solidFill>
              </a:rPr>
              <a:t>Left atrium dilation</a:t>
            </a:r>
            <a:r>
              <a:rPr lang="en-GR" sz="2800" b="1">
                <a:solidFill>
                  <a:srgbClr val="FF0000"/>
                </a:solidFill>
              </a:rPr>
              <a:t> </a:t>
            </a:r>
            <a:endParaRPr lang="en-GR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34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86E9DA-0B9F-3637-B89C-D72E87568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79" y="1650467"/>
            <a:ext cx="10829215" cy="450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8023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17F312-BE66-D76E-5548-DF25A8DF2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408" y="1799666"/>
            <a:ext cx="4914900" cy="47142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4560A6-6A40-802B-0F2A-87A51B7F5DCF}"/>
              </a:ext>
            </a:extLst>
          </p:cNvPr>
          <p:cNvSpPr txBox="1"/>
          <p:nvPr/>
        </p:nvSpPr>
        <p:spPr>
          <a:xfrm>
            <a:off x="7052310" y="1156685"/>
            <a:ext cx="552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b="1" dirty="0">
                <a:solidFill>
                  <a:srgbClr val="FF0000"/>
                </a:solidFill>
              </a:rPr>
              <a:t>Relative wall thickness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D154F6-C2AF-B920-FD91-E9DCDC193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0134" y="3250565"/>
            <a:ext cx="5083201" cy="8086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D37855-3536-6E71-7BD3-BDCEBDDD6139}"/>
              </a:ext>
            </a:extLst>
          </p:cNvPr>
          <p:cNvSpPr txBox="1"/>
          <p:nvPr/>
        </p:nvSpPr>
        <p:spPr>
          <a:xfrm>
            <a:off x="5937710" y="5498295"/>
            <a:ext cx="44751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000" dirty="0"/>
              <a:t>PWT: posterior wall thickness</a:t>
            </a:r>
          </a:p>
          <a:p>
            <a:endParaRPr lang="en-GR" sz="2000" dirty="0"/>
          </a:p>
          <a:p>
            <a:r>
              <a:rPr lang="en-GR" sz="2000" dirty="0"/>
              <a:t>LVID: LV end-diastolic diameter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A88EE9-640D-C234-26FB-EDFA547408B8}"/>
              </a:ext>
            </a:extLst>
          </p:cNvPr>
          <p:cNvSpPr txBox="1"/>
          <p:nvPr/>
        </p:nvSpPr>
        <p:spPr>
          <a:xfrm>
            <a:off x="0" y="-13865"/>
            <a:ext cx="12192000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GR" sz="3600" b="1"/>
              <a:t>Morphostructural changes</a:t>
            </a:r>
            <a:r>
              <a:rPr lang="en-US" sz="3600" b="1" dirty="0"/>
              <a:t> of left ventricle</a:t>
            </a:r>
            <a:endParaRPr lang="en-GR" sz="3600" b="1" dirty="0"/>
          </a:p>
        </p:txBody>
      </p:sp>
    </p:spTree>
    <p:extLst>
      <p:ext uri="{BB962C8B-B14F-4D97-AF65-F5344CB8AC3E}">
        <p14:creationId xmlns:p14="http://schemas.microsoft.com/office/powerpoint/2010/main" val="1493327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DA2D2D-AF6C-239E-C75B-0D70AFC2C107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Appropriate Equipment - Probe of Choice </a:t>
            </a:r>
            <a:endParaRPr lang="en-US" sz="3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632BCB-C10F-2543-5574-48BCFFBFD04A}"/>
              </a:ext>
            </a:extLst>
          </p:cNvPr>
          <p:cNvSpPr txBox="1"/>
          <p:nvPr/>
        </p:nvSpPr>
        <p:spPr>
          <a:xfrm>
            <a:off x="223044" y="1100773"/>
            <a:ext cx="6640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C00000"/>
                </a:solidFill>
              </a:rPr>
              <a:t>Phased array </a:t>
            </a:r>
            <a:r>
              <a:rPr lang="en-US" sz="2200" dirty="0"/>
              <a:t>(or sector array) transducer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</a:rPr>
              <a:t>F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requency range</a:t>
            </a:r>
            <a:r>
              <a:rPr lang="en-US" sz="2200" b="1" i="0" dirty="0">
                <a:solidFill>
                  <a:srgbClr val="C00000"/>
                </a:solidFill>
                <a:effectLst/>
              </a:rPr>
              <a:t>: </a:t>
            </a:r>
            <a:r>
              <a:rPr lang="en-US" sz="2200" b="1" dirty="0">
                <a:solidFill>
                  <a:srgbClr val="C00000"/>
                </a:solidFill>
              </a:rPr>
              <a:t>1</a:t>
            </a:r>
            <a:r>
              <a:rPr lang="en-US" sz="2200" b="1" i="0" dirty="0">
                <a:solidFill>
                  <a:srgbClr val="C00000"/>
                </a:solidFill>
                <a:effectLst/>
              </a:rPr>
              <a:t> - 5MHz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b="1" u="none" strike="noStrike" dirty="0">
                <a:solidFill>
                  <a:srgbClr val="C00000"/>
                </a:solidFill>
              </a:rPr>
              <a:t>Piezoelectric crystals</a:t>
            </a:r>
            <a:r>
              <a:rPr lang="en-US" sz="2200" b="1" i="0" dirty="0">
                <a:solidFill>
                  <a:srgbClr val="C00000"/>
                </a:solidFill>
                <a:effectLst/>
              </a:rPr>
              <a:t> 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layered in the </a:t>
            </a:r>
            <a:r>
              <a:rPr lang="en-US" sz="2200" b="1" i="0" dirty="0">
                <a:solidFill>
                  <a:srgbClr val="000000"/>
                </a:solidFill>
                <a:effectLst/>
              </a:rPr>
              <a:t>center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 of the probe making it easier to get in-between small spaces </a:t>
            </a:r>
            <a:r>
              <a:rPr lang="en-US" sz="2200" dirty="0">
                <a:solidFill>
                  <a:srgbClr val="000000"/>
                </a:solidFill>
              </a:rPr>
              <a:t>(</a:t>
            </a:r>
            <a:r>
              <a:rPr lang="en-US" sz="2200" b="0" i="0" dirty="0">
                <a:solidFill>
                  <a:srgbClr val="000000"/>
                </a:solidFill>
                <a:effectLst/>
              </a:rPr>
              <a:t>ribs) </a:t>
            </a:r>
          </a:p>
          <a:p>
            <a:endParaRPr lang="en-US" sz="2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A80667-3641-F146-C327-84CAD9E40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044" y="2876151"/>
            <a:ext cx="6459492" cy="355680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16462B3-1F56-873E-BE0B-C905D6657164}"/>
              </a:ext>
            </a:extLst>
          </p:cNvPr>
          <p:cNvSpPr/>
          <p:nvPr/>
        </p:nvSpPr>
        <p:spPr>
          <a:xfrm>
            <a:off x="3708400" y="2963563"/>
            <a:ext cx="1003300" cy="3381981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A5FF6E-5E52-CCA1-8450-8EA5A71E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6456" y="672410"/>
            <a:ext cx="4668044" cy="32326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829112-ACC7-E0BB-A0EB-43E7FD2C31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4144" y="3771791"/>
            <a:ext cx="3111500" cy="3060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9BC516F-A608-C41F-28C5-3FF896AF01C0}"/>
              </a:ext>
            </a:extLst>
          </p:cNvPr>
          <p:cNvSpPr txBox="1"/>
          <p:nvPr/>
        </p:nvSpPr>
        <p:spPr>
          <a:xfrm>
            <a:off x="1" y="6211669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br>
              <a:rPr lang="en-US" sz="1200" b="1" dirty="0"/>
            </a:br>
            <a:r>
              <a:rPr lang="en-US" sz="1200" b="1" i="0" dirty="0">
                <a:solidFill>
                  <a:srgbClr val="212121"/>
                </a:solidFill>
                <a:effectLst/>
              </a:rPr>
              <a:t>Kirkpatrick JN, et al. Recommendations for Echocardiography Laboratories Participating in Cardiac Point of Care Cardiac Ultrasound (POCUS) and Critical Care Echocardiography Training: Report from the American Society of Echocardiography. 2020</a:t>
            </a:r>
            <a:endParaRPr lang="en-US" sz="12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CAD2D33-71E1-18AF-D23C-31FDA07D6CD0}"/>
              </a:ext>
            </a:extLst>
          </p:cNvPr>
          <p:cNvSpPr txBox="1"/>
          <p:nvPr/>
        </p:nvSpPr>
        <p:spPr>
          <a:xfrm>
            <a:off x="7170652" y="646331"/>
            <a:ext cx="50213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Portable, hand-held ultrasound machines</a:t>
            </a:r>
          </a:p>
        </p:txBody>
      </p:sp>
    </p:spTree>
    <p:extLst>
      <p:ext uri="{BB962C8B-B14F-4D97-AF65-F5344CB8AC3E}">
        <p14:creationId xmlns:p14="http://schemas.microsoft.com/office/powerpoint/2010/main" val="18079578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3C0EAB-3722-F63D-8E83-64CFB0791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1" y="484094"/>
            <a:ext cx="12036140" cy="604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0360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00B02-D96C-7BD5-2CF0-F12A645F49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8" y="251874"/>
            <a:ext cx="11578982" cy="61489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47DE40-7233-9D2D-2303-45CF58A08740}"/>
              </a:ext>
            </a:extLst>
          </p:cNvPr>
          <p:cNvSpPr txBox="1"/>
          <p:nvPr/>
        </p:nvSpPr>
        <p:spPr>
          <a:xfrm>
            <a:off x="5550945" y="3034118"/>
            <a:ext cx="2065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GR" b="1" dirty="0">
                <a:solidFill>
                  <a:srgbClr val="C00000"/>
                </a:solidFill>
              </a:rPr>
              <a:t>oncentric LVH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D793F1-AEFD-C2CB-B0CA-72E38CEC1EB2}"/>
              </a:ext>
            </a:extLst>
          </p:cNvPr>
          <p:cNvSpPr txBox="1"/>
          <p:nvPr/>
        </p:nvSpPr>
        <p:spPr>
          <a:xfrm>
            <a:off x="6755802" y="4022961"/>
            <a:ext cx="24097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</a:t>
            </a:r>
            <a:r>
              <a:rPr lang="en-GR" b="1" dirty="0">
                <a:solidFill>
                  <a:srgbClr val="C00000"/>
                </a:solidFill>
              </a:rPr>
              <a:t>oncentric remodeling</a:t>
            </a:r>
          </a:p>
        </p:txBody>
      </p:sp>
    </p:spTree>
    <p:extLst>
      <p:ext uri="{BB962C8B-B14F-4D97-AF65-F5344CB8AC3E}">
        <p14:creationId xmlns:p14="http://schemas.microsoft.com/office/powerpoint/2010/main" val="36932108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A78ABF-5646-BCEB-CBF5-53EE868F7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184" y="664715"/>
            <a:ext cx="11636784" cy="5510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46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CE5F73B-856D-E878-DBF2-E042FD9A063C}"/>
              </a:ext>
            </a:extLst>
          </p:cNvPr>
          <p:cNvSpPr txBox="1"/>
          <p:nvPr/>
        </p:nvSpPr>
        <p:spPr>
          <a:xfrm>
            <a:off x="2796988" y="509139"/>
            <a:ext cx="77777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2800" b="1" dirty="0"/>
              <a:t>Is it correct to just measure LA diameter?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DB9DB-1973-82A3-9BED-121652E1F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33" y="1579209"/>
            <a:ext cx="4304404" cy="42464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C3FFF-7200-EEED-059C-981FB03E1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76482"/>
            <a:ext cx="5144556" cy="248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33183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C09DC-2873-91E3-7D50-C80DC3B690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572"/>
          <a:stretch/>
        </p:blipFill>
        <p:spPr>
          <a:xfrm>
            <a:off x="798129" y="476026"/>
            <a:ext cx="10595741" cy="5715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EDB9C52-8C48-F00C-A83C-9FB12B029808}"/>
              </a:ext>
            </a:extLst>
          </p:cNvPr>
          <p:cNvSpPr/>
          <p:nvPr/>
        </p:nvSpPr>
        <p:spPr>
          <a:xfrm>
            <a:off x="4120180" y="1667436"/>
            <a:ext cx="4485938" cy="236668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R"/>
          </a:p>
        </p:txBody>
      </p:sp>
    </p:spTree>
    <p:extLst>
      <p:ext uri="{BB962C8B-B14F-4D97-AF65-F5344CB8AC3E}">
        <p14:creationId xmlns:p14="http://schemas.microsoft.com/office/powerpoint/2010/main" val="15193922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2FC047-9BB9-9216-FB79-F3A57C48F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27" y="371139"/>
            <a:ext cx="12153373" cy="6115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8283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9AF06-0AD9-201B-5CD3-1B38268D4F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68" y="632823"/>
            <a:ext cx="11573281" cy="591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8563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AFA2FF-CD11-078F-9F2E-FE6501D47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05" y="918368"/>
            <a:ext cx="10828989" cy="50212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995F96-A4E7-79D9-0952-B4F145C2BC6B}"/>
              </a:ext>
            </a:extLst>
          </p:cNvPr>
          <p:cNvSpPr txBox="1"/>
          <p:nvPr/>
        </p:nvSpPr>
        <p:spPr>
          <a:xfrm>
            <a:off x="1731982" y="4012603"/>
            <a:ext cx="5088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q"/>
            </a:pPr>
            <a:r>
              <a:rPr lang="en-GR" sz="3200" b="1" dirty="0">
                <a:solidFill>
                  <a:srgbClr val="C00000"/>
                </a:solidFill>
              </a:rPr>
              <a:t>LV systolic dysfunction </a:t>
            </a:r>
          </a:p>
          <a:p>
            <a:pPr marL="342900" indent="-342900">
              <a:buFont typeface="Wingdings" pitchFamily="2" charset="2"/>
              <a:buChar char="q"/>
            </a:pPr>
            <a:endParaRPr lang="en-GR" sz="3200" b="1" dirty="0"/>
          </a:p>
          <a:p>
            <a:pPr marL="342900" indent="-342900">
              <a:buFont typeface="Wingdings" pitchFamily="2" charset="2"/>
              <a:buChar char="q"/>
            </a:pPr>
            <a:r>
              <a:rPr lang="en-GR" sz="3200" b="1" dirty="0">
                <a:solidFill>
                  <a:srgbClr val="C00000"/>
                </a:solidFill>
              </a:rPr>
              <a:t>LV diastolic dysfunction</a:t>
            </a:r>
          </a:p>
        </p:txBody>
      </p:sp>
    </p:spTree>
    <p:extLst>
      <p:ext uri="{BB962C8B-B14F-4D97-AF65-F5344CB8AC3E}">
        <p14:creationId xmlns:p14="http://schemas.microsoft.com/office/powerpoint/2010/main" val="28773572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00607-CDE1-C0F5-23DC-D8C29ABA484C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LV Systolic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A5518-2151-5B00-B525-12A5890C7324}"/>
              </a:ext>
            </a:extLst>
          </p:cNvPr>
          <p:cNvSpPr txBox="1"/>
          <p:nvPr/>
        </p:nvSpPr>
        <p:spPr>
          <a:xfrm>
            <a:off x="715383" y="1096844"/>
            <a:ext cx="1010680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Ejection Fraction (EF) is a </a:t>
            </a:r>
            <a:r>
              <a:rPr lang="en-U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percentage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of blood ejected from the LV with each contraction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r>
              <a:rPr lang="en-U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Normal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EF: </a:t>
            </a:r>
            <a:r>
              <a:rPr lang="en-U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55-69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%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>
              <a:solidFill>
                <a:srgbClr val="000000"/>
              </a:solidFill>
              <a:latin typeface="Roboto" panose="02000000000000000000" pitchFamily="2" charset="0"/>
            </a:endParaRP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F7CDCF-38B5-FE2E-DAFE-3C3437C0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83" y="2210131"/>
            <a:ext cx="10602441" cy="228656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3A3599-6153-8CCD-B680-A08D196AD907}"/>
              </a:ext>
            </a:extLst>
          </p:cNvPr>
          <p:cNvSpPr txBox="1"/>
          <p:nvPr/>
        </p:nvSpPr>
        <p:spPr>
          <a:xfrm>
            <a:off x="715383" y="5286817"/>
            <a:ext cx="10795299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b="1" dirty="0">
                <a:solidFill>
                  <a:srgbClr val="000000"/>
                </a:solidFill>
                <a:latin typeface="Roboto" panose="02000000000000000000" pitchFamily="2" charset="0"/>
              </a:rPr>
              <a:t>C</a:t>
            </a:r>
            <a:r>
              <a:rPr lang="en-U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ommon views </a:t>
            </a:r>
            <a:r>
              <a:rPr lang="en-US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to assess LVEF: </a:t>
            </a:r>
            <a:r>
              <a:rPr lang="en-US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parasternal long axis view, parasternal short axis view, apical 4 chamber view 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4AC585E-D925-4258-0AD5-0B733C520B93}"/>
              </a:ext>
            </a:extLst>
          </p:cNvPr>
          <p:cNvSpPr/>
          <p:nvPr/>
        </p:nvSpPr>
        <p:spPr>
          <a:xfrm>
            <a:off x="2775473" y="4130936"/>
            <a:ext cx="1376979" cy="10757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73A6C16-6DA7-A7CC-ED99-2D902FC04D30}"/>
              </a:ext>
            </a:extLst>
          </p:cNvPr>
          <p:cNvSpPr/>
          <p:nvPr/>
        </p:nvSpPr>
        <p:spPr>
          <a:xfrm>
            <a:off x="9597614" y="4092526"/>
            <a:ext cx="1376979" cy="10757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261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93ABF-2EC2-BBCD-2983-9AE48422E7F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584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LV Systolic Function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B8029F8-3042-F4AB-C688-864B27C47A3A}"/>
              </a:ext>
            </a:extLst>
          </p:cNvPr>
          <p:cNvSpPr txBox="1"/>
          <p:nvPr/>
        </p:nvSpPr>
        <p:spPr>
          <a:xfrm>
            <a:off x="4573792" y="962571"/>
            <a:ext cx="5151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Normal LV systolic function</a:t>
            </a:r>
          </a:p>
        </p:txBody>
      </p:sp>
      <p:pic>
        <p:nvPicPr>
          <p:cNvPr id="17" name="k.mp4">
            <a:hlinkClick r:id="" action="ppaction://media"/>
            <a:extLst>
              <a:ext uri="{FF2B5EF4-FFF2-40B4-BE49-F238E27FC236}">
                <a16:creationId xmlns:a16="http://schemas.microsoft.com/office/drawing/2014/main" id="{C1C6FF7D-2D0D-E5F1-6DD6-260469DD5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802607"/>
            <a:ext cx="5492513" cy="373076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62B8116-531B-087A-D40B-95B43A250A97}"/>
              </a:ext>
            </a:extLst>
          </p:cNvPr>
          <p:cNvSpPr txBox="1"/>
          <p:nvPr/>
        </p:nvSpPr>
        <p:spPr>
          <a:xfrm>
            <a:off x="5549152" y="2113293"/>
            <a:ext cx="66428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Are the LV walls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coming close to each other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during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systole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?</a:t>
            </a:r>
            <a:endParaRPr lang="en-US" sz="20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6BF6D0-330B-96C5-E9DA-C2F951C15087}"/>
              </a:ext>
            </a:extLst>
          </p:cNvPr>
          <p:cNvSpPr txBox="1"/>
          <p:nvPr/>
        </p:nvSpPr>
        <p:spPr>
          <a:xfrm>
            <a:off x="5535544" y="4350272"/>
            <a:ext cx="71208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 Is </a:t>
            </a:r>
            <a:r>
              <a:rPr lang="en-US" sz="2000" dirty="0">
                <a:solidFill>
                  <a:srgbClr val="000000"/>
                </a:solidFill>
                <a:latin typeface="Roboto" panose="02000000000000000000" pitchFamily="2" charset="0"/>
              </a:rPr>
              <a:t>anterior mitral valve leaflet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coming close to the intraventricular septum 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during </a:t>
            </a:r>
            <a:r>
              <a:rPr lang="en-US" sz="2000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diastole</a:t>
            </a:r>
            <a:r>
              <a:rPr lang="en-US" sz="20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4122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224B860-98EA-E745-EEF8-DC474EF771A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1343254"/>
            <a:ext cx="4090536" cy="5170721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DA6C8C-74D0-68AA-6B98-FBF17F4392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4187" y="861190"/>
            <a:ext cx="5439783" cy="4584210"/>
          </a:xfrm>
        </p:spPr>
        <p:txBody>
          <a:bodyPr/>
          <a:lstStyle/>
          <a:p>
            <a:pPr algn="ctr"/>
            <a:r>
              <a:rPr lang="en-US" dirty="0"/>
              <a:t>3 key transducer positions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052EFD-20F4-09B4-E27A-43334ED2C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3042" y="1664476"/>
            <a:ext cx="2476731" cy="22477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B19D27E-6B55-5247-5548-8A0B4BD8E8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6110" y="1979456"/>
            <a:ext cx="2570924" cy="2253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118E4D-BBA6-328F-5C36-AA57FACD5D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6339" y="4233417"/>
            <a:ext cx="2759771" cy="244464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99BCEE2-8E0E-9503-698A-4C9CC6A35550}"/>
              </a:ext>
            </a:extLst>
          </p:cNvPr>
          <p:cNvSpPr txBox="1"/>
          <p:nvPr/>
        </p:nvSpPr>
        <p:spPr>
          <a:xfrm>
            <a:off x="6394727" y="3903509"/>
            <a:ext cx="195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Subcostal</a:t>
            </a:r>
            <a:r>
              <a:rPr lang="en-US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90786B-11E9-6937-0B5A-607F42743B23}"/>
              </a:ext>
            </a:extLst>
          </p:cNvPr>
          <p:cNvSpPr txBox="1"/>
          <p:nvPr/>
        </p:nvSpPr>
        <p:spPr>
          <a:xfrm>
            <a:off x="10244558" y="4395870"/>
            <a:ext cx="195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Apical</a:t>
            </a:r>
            <a:endParaRPr lang="en-US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FA837C-C5CD-D131-AA3F-D45F8A7667EB}"/>
              </a:ext>
            </a:extLst>
          </p:cNvPr>
          <p:cNvSpPr txBox="1"/>
          <p:nvPr/>
        </p:nvSpPr>
        <p:spPr>
          <a:xfrm>
            <a:off x="9517722" y="6307202"/>
            <a:ext cx="19512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Parasternal</a:t>
            </a:r>
            <a:endParaRPr lang="en-US" b="1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84CC07-1B98-A9A9-BF84-7B4CA801F611}"/>
              </a:ext>
            </a:extLst>
          </p:cNvPr>
          <p:cNvSpPr txBox="1"/>
          <p:nvPr/>
        </p:nvSpPr>
        <p:spPr>
          <a:xfrm>
            <a:off x="0" y="-5601"/>
            <a:ext cx="1219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Basic imaging planes 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5B61A4-33AC-A050-5DC8-A510CB9D64A3}"/>
              </a:ext>
            </a:extLst>
          </p:cNvPr>
          <p:cNvSpPr txBox="1"/>
          <p:nvPr/>
        </p:nvSpPr>
        <p:spPr>
          <a:xfrm>
            <a:off x="1" y="6657382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b="0" i="0" dirty="0">
                <a:solidFill>
                  <a:srgbClr val="212121"/>
                </a:solidFill>
                <a:effectLst/>
              </a:rPr>
              <a:t>Skinner H, et al. Focus cardiac ultrasound core curriculum and core syllabus of the European Association of Cardiovascular Imaging. </a:t>
            </a:r>
            <a:r>
              <a:rPr lang="en-US" sz="1200" b="0" i="0" dirty="0" err="1">
                <a:solidFill>
                  <a:srgbClr val="212121"/>
                </a:solidFill>
                <a:effectLst/>
              </a:rPr>
              <a:t>Eur</a:t>
            </a:r>
            <a:r>
              <a:rPr lang="en-US" sz="1200" b="0" i="0" dirty="0">
                <a:solidFill>
                  <a:srgbClr val="212121"/>
                </a:solidFill>
                <a:effectLst/>
              </a:rPr>
              <a:t> Heart J Cardiovasc Imaging. 2018 May 1;19(5):475-481. </a:t>
            </a:r>
          </a:p>
        </p:txBody>
      </p:sp>
    </p:spTree>
    <p:extLst>
      <p:ext uri="{BB962C8B-B14F-4D97-AF65-F5344CB8AC3E}">
        <p14:creationId xmlns:p14="http://schemas.microsoft.com/office/powerpoint/2010/main" val="2380536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B5F856C-FC01-11EE-E372-D37B9CFE038D}"/>
              </a:ext>
            </a:extLst>
          </p:cNvPr>
          <p:cNvSpPr txBox="1"/>
          <p:nvPr/>
        </p:nvSpPr>
        <p:spPr>
          <a:xfrm>
            <a:off x="1066802" y="1020761"/>
            <a:ext cx="60995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R" sz="3200" b="1" dirty="0">
                <a:solidFill>
                  <a:srgbClr val="FF0000"/>
                </a:solidFill>
              </a:rPr>
              <a:t>LV systolic dysfunction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77F9ED-78C5-1D28-FD61-747709BEE9F6}"/>
              </a:ext>
            </a:extLst>
          </p:cNvPr>
          <p:cNvSpPr txBox="1"/>
          <p:nvPr/>
        </p:nvSpPr>
        <p:spPr>
          <a:xfrm>
            <a:off x="1311537" y="1991721"/>
            <a:ext cx="35285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Ischemic heart disease</a:t>
            </a:r>
            <a:endParaRPr lang="en-GR" sz="20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6753D8-28FC-D64C-6C34-38E442D45B7D}"/>
              </a:ext>
            </a:extLst>
          </p:cNvPr>
          <p:cNvSpPr txBox="1"/>
          <p:nvPr/>
        </p:nvSpPr>
        <p:spPr>
          <a:xfrm>
            <a:off x="5335793" y="5567399"/>
            <a:ext cx="75016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R" sz="2000" b="1"/>
              <a:t>Hypertensi</a:t>
            </a:r>
            <a:r>
              <a:rPr lang="en-US" sz="2000" b="1" dirty="0" err="1"/>
              <a:t>ve</a:t>
            </a:r>
            <a:r>
              <a:rPr lang="en-US" sz="2000" b="1" dirty="0"/>
              <a:t> cardiomyopathy</a:t>
            </a:r>
            <a:r>
              <a:rPr lang="en-GR" sz="2000" b="1"/>
              <a:t> </a:t>
            </a:r>
            <a:r>
              <a:rPr lang="en-GR" sz="2000" b="1">
                <a:sym typeface="Wingdings" pitchFamily="2" charset="2"/>
              </a:rPr>
              <a:t> </a:t>
            </a:r>
            <a:endParaRPr lang="en-US" sz="2000" b="1" dirty="0">
              <a:sym typeface="Wingdings" pitchFamily="2" charset="2"/>
            </a:endParaRPr>
          </a:p>
          <a:p>
            <a:pPr algn="ctr"/>
            <a:r>
              <a:rPr lang="en-GR" sz="2000" b="1">
                <a:sym typeface="Wingdings" pitchFamily="2" charset="2"/>
              </a:rPr>
              <a:t>Dilated </a:t>
            </a:r>
            <a:r>
              <a:rPr lang="en-GR" sz="2000" b="1" dirty="0">
                <a:sym typeface="Wingdings" pitchFamily="2" charset="2"/>
              </a:rPr>
              <a:t>cardiomyopathy (end-stage hypertrophy)</a:t>
            </a:r>
            <a:endParaRPr lang="en-GR" sz="2000" b="1" dirty="0"/>
          </a:p>
        </p:txBody>
      </p:sp>
      <p:pic>
        <p:nvPicPr>
          <p:cNvPr id="7" name="ssstwitter.com_1681377293245.mp4">
            <a:hlinkClick r:id="" action="ppaction://media"/>
            <a:extLst>
              <a:ext uri="{FF2B5EF4-FFF2-40B4-BE49-F238E27FC236}">
                <a16:creationId xmlns:a16="http://schemas.microsoft.com/office/drawing/2014/main" id="{ED54127D-C909-B517-E9F5-B8D5447C45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649" y="2661172"/>
            <a:ext cx="5262284" cy="3946713"/>
          </a:xfrm>
          <a:prstGeom prst="rect">
            <a:avLst/>
          </a:prstGeom>
        </p:spPr>
      </p:pic>
      <p:pic>
        <p:nvPicPr>
          <p:cNvPr id="8" name="ssstwitter.com_1681377410838.mp4">
            <a:hlinkClick r:id="" action="ppaction://media"/>
            <a:extLst>
              <a:ext uri="{FF2B5EF4-FFF2-40B4-BE49-F238E27FC236}">
                <a16:creationId xmlns:a16="http://schemas.microsoft.com/office/drawing/2014/main" id="{DCE604DD-D5E6-F4B8-5FDB-B08E4322B34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723529" y="1068364"/>
            <a:ext cx="5023822" cy="4165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DE7BAA-A699-05B1-C283-435043C4550B}"/>
              </a:ext>
            </a:extLst>
          </p:cNvPr>
          <p:cNvSpPr txBox="1"/>
          <p:nvPr/>
        </p:nvSpPr>
        <p:spPr>
          <a:xfrm>
            <a:off x="0" y="-22948"/>
            <a:ext cx="121919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Functional changes of heart </a:t>
            </a:r>
            <a:endParaRPr lang="en-GR" sz="3200" b="1" dirty="0"/>
          </a:p>
        </p:txBody>
      </p:sp>
    </p:spTree>
    <p:extLst>
      <p:ext uri="{BB962C8B-B14F-4D97-AF65-F5344CB8AC3E}">
        <p14:creationId xmlns:p14="http://schemas.microsoft.com/office/powerpoint/2010/main" val="392230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83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C16D07-4814-A6A0-721E-DFDFCD5A4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1736" y="1566896"/>
            <a:ext cx="9788525" cy="49819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B06D5C3-D3AB-5244-23A5-A2617CE4969E}"/>
              </a:ext>
            </a:extLst>
          </p:cNvPr>
          <p:cNvSpPr txBox="1"/>
          <p:nvPr/>
        </p:nvSpPr>
        <p:spPr>
          <a:xfrm>
            <a:off x="3969572" y="897968"/>
            <a:ext cx="6067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R" sz="3600" b="1" dirty="0">
                <a:solidFill>
                  <a:srgbClr val="FF0000"/>
                </a:solidFill>
              </a:rPr>
              <a:t>LV diastolic dysfunction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483D3C-0798-5E22-0CEA-43B33203EEC3}"/>
              </a:ext>
            </a:extLst>
          </p:cNvPr>
          <p:cNvSpPr txBox="1"/>
          <p:nvPr/>
        </p:nvSpPr>
        <p:spPr>
          <a:xfrm>
            <a:off x="0" y="-22948"/>
            <a:ext cx="1219199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b="1" dirty="0"/>
              <a:t>Functional changes of heart </a:t>
            </a:r>
            <a:endParaRPr lang="en-GR" sz="3200" b="1" dirty="0"/>
          </a:p>
        </p:txBody>
      </p:sp>
    </p:spTree>
    <p:extLst>
      <p:ext uri="{BB962C8B-B14F-4D97-AF65-F5344CB8AC3E}">
        <p14:creationId xmlns:p14="http://schemas.microsoft.com/office/powerpoint/2010/main" val="2437009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7E387-24AF-D4BA-E94E-5451AC4D3F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6"/>
          <a:stretch/>
        </p:blipFill>
        <p:spPr>
          <a:xfrm>
            <a:off x="96819" y="762715"/>
            <a:ext cx="12095181" cy="6095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4606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26DFA2-9321-4C80-02D6-65FC8B1504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399" y="1001544"/>
            <a:ext cx="9451975" cy="5896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B0B6775-8507-5B85-212E-5F1D5C61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9608" y="150606"/>
            <a:ext cx="9174659" cy="85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74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2D97190-00D9-E90E-B9A5-A12204794456}"/>
              </a:ext>
            </a:extLst>
          </p:cNvPr>
          <p:cNvSpPr txBox="1"/>
          <p:nvPr/>
        </p:nvSpPr>
        <p:spPr>
          <a:xfrm>
            <a:off x="0" y="0"/>
            <a:ext cx="12192000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3600" b="1" i="0" dirty="0">
                <a:effectLst/>
              </a:rPr>
              <a:t>Focused Cardiac Ultrasound </a:t>
            </a:r>
            <a:r>
              <a:rPr lang="en-US" sz="3600" b="1" dirty="0"/>
              <a:t>(FoCUS) views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380707-456E-D765-C1AA-78F896A633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62" y="763825"/>
            <a:ext cx="5212901" cy="291694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C1CB84-F605-DACC-3117-D7244B6E3E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19" t="3820" r="10087"/>
          <a:stretch/>
        </p:blipFill>
        <p:spPr>
          <a:xfrm>
            <a:off x="5856642" y="1509238"/>
            <a:ext cx="5992010" cy="4147748"/>
          </a:xfrm>
          <a:prstGeom prst="rect">
            <a:avLst/>
          </a:prstGeom>
        </p:spPr>
      </p:pic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76DD8A64-4171-18C5-E741-1BCEBCA78A77}"/>
              </a:ext>
            </a:extLst>
          </p:cNvPr>
          <p:cNvGraphicFramePr/>
          <p:nvPr/>
        </p:nvGraphicFramePr>
        <p:xfrm>
          <a:off x="199761" y="4244834"/>
          <a:ext cx="5212901" cy="248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9B6D9FF9-DB20-CC29-0ABC-B0186FCE12CD}"/>
              </a:ext>
            </a:extLst>
          </p:cNvPr>
          <p:cNvSpPr txBox="1"/>
          <p:nvPr/>
        </p:nvSpPr>
        <p:spPr>
          <a:xfrm>
            <a:off x="1326681" y="3798265"/>
            <a:ext cx="29590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800" b="1" i="0" dirty="0">
                <a:effectLst/>
              </a:rPr>
              <a:t>5 </a:t>
            </a:r>
            <a:r>
              <a:rPr lang="en-US" sz="2800" b="1" i="0" dirty="0" err="1">
                <a:effectLst/>
              </a:rPr>
              <a:t>FoCUSed</a:t>
            </a:r>
            <a:r>
              <a:rPr lang="en-US" sz="2800" b="1" i="0" dirty="0">
                <a:effectLst/>
              </a:rPr>
              <a:t> views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CA7A1D-37C1-5EDA-3882-79A1616A5AC9}"/>
              </a:ext>
            </a:extLst>
          </p:cNvPr>
          <p:cNvSpPr txBox="1"/>
          <p:nvPr/>
        </p:nvSpPr>
        <p:spPr>
          <a:xfrm>
            <a:off x="1" y="6657382"/>
            <a:ext cx="121919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100" b="0" i="0" dirty="0">
                <a:solidFill>
                  <a:srgbClr val="212121"/>
                </a:solidFill>
                <a:effectLst/>
              </a:rPr>
              <a:t>Skinner H, et al. Focus cardiac ultrasound core curriculum and core syllabus of the European Association of Cardiovascular Imaging. </a:t>
            </a:r>
            <a:r>
              <a:rPr lang="en-US" sz="1100" b="0" i="0" dirty="0" err="1">
                <a:solidFill>
                  <a:srgbClr val="212121"/>
                </a:solidFill>
                <a:effectLst/>
              </a:rPr>
              <a:t>Eur</a:t>
            </a:r>
            <a:r>
              <a:rPr lang="en-US" sz="1100" b="0" i="0" dirty="0">
                <a:solidFill>
                  <a:srgbClr val="212121"/>
                </a:solidFill>
                <a:effectLst/>
              </a:rPr>
              <a:t> Heart J Cardiovasc Imaging. 2018 May 1;19(5):475-481. </a:t>
            </a:r>
          </a:p>
        </p:txBody>
      </p:sp>
    </p:spTree>
    <p:extLst>
      <p:ext uri="{BB962C8B-B14F-4D97-AF65-F5344CB8AC3E}">
        <p14:creationId xmlns:p14="http://schemas.microsoft.com/office/powerpoint/2010/main" val="4262910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10BEF-CAE5-5AD7-C371-C2B578C90116}"/>
              </a:ext>
            </a:extLst>
          </p:cNvPr>
          <p:cNvSpPr txBox="1">
            <a:spLocks/>
          </p:cNvSpPr>
          <p:nvPr/>
        </p:nvSpPr>
        <p:spPr>
          <a:xfrm>
            <a:off x="0" y="2366049"/>
            <a:ext cx="12191999" cy="1062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b="1" dirty="0"/>
              <a:t>Subcostal 4 Chamber view</a:t>
            </a:r>
          </a:p>
        </p:txBody>
      </p:sp>
    </p:spTree>
    <p:extLst>
      <p:ext uri="{BB962C8B-B14F-4D97-AF65-F5344CB8AC3E}">
        <p14:creationId xmlns:p14="http://schemas.microsoft.com/office/powerpoint/2010/main" val="22751651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4443</TotalTime>
  <Words>1423</Words>
  <Application>Microsoft Office PowerPoint</Application>
  <PresentationFormat>Ευρεία οθόνη</PresentationFormat>
  <Paragraphs>295</Paragraphs>
  <Slides>73</Slides>
  <Notes>30</Notes>
  <HiddenSlides>0</HiddenSlides>
  <MMClips>58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73</vt:i4>
      </vt:variant>
    </vt:vector>
  </HeadingPairs>
  <TitlesOfParts>
    <vt:vector size="74" baseType="lpstr">
      <vt:lpstr>Office Theme</vt:lpstr>
      <vt:lpstr>Παρουσίαση του PowerPoint</vt:lpstr>
      <vt:lpstr>Disclosures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Parasternal long axis view</vt:lpstr>
      <vt:lpstr>Παρουσίαση του PowerPoint</vt:lpstr>
      <vt:lpstr>Παρουσίαση του PowerPoint</vt:lpstr>
      <vt:lpstr>Parasternal short axis view</vt:lpstr>
      <vt:lpstr>Παρουσίαση του PowerPoint</vt:lpstr>
      <vt:lpstr>Παρουσίαση του PowerPoint</vt:lpstr>
      <vt:lpstr>Apical 4 chamber view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Eirini Beneki</dc:creator>
  <cp:lastModifiedBy>Eirini Beneki</cp:lastModifiedBy>
  <cp:revision>13</cp:revision>
  <dcterms:created xsi:type="dcterms:W3CDTF">2023-04-11T06:42:50Z</dcterms:created>
  <dcterms:modified xsi:type="dcterms:W3CDTF">2025-03-20T06:50:34Z</dcterms:modified>
</cp:coreProperties>
</file>