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315" r:id="rId4"/>
    <p:sldId id="314" r:id="rId5"/>
    <p:sldId id="302" r:id="rId6"/>
    <p:sldId id="271" r:id="rId7"/>
    <p:sldId id="310" r:id="rId8"/>
    <p:sldId id="285" r:id="rId9"/>
    <p:sldId id="259" r:id="rId10"/>
    <p:sldId id="261" r:id="rId11"/>
    <p:sldId id="303" r:id="rId12"/>
    <p:sldId id="304" r:id="rId13"/>
    <p:sldId id="296" r:id="rId14"/>
    <p:sldId id="305" r:id="rId15"/>
    <p:sldId id="280" r:id="rId16"/>
    <p:sldId id="282" r:id="rId17"/>
    <p:sldId id="306" r:id="rId18"/>
    <p:sldId id="297" r:id="rId19"/>
    <p:sldId id="311" r:id="rId20"/>
    <p:sldId id="307" r:id="rId21"/>
    <p:sldId id="309" r:id="rId22"/>
    <p:sldId id="299" r:id="rId23"/>
    <p:sldId id="278" r:id="rId24"/>
    <p:sldId id="312" r:id="rId25"/>
    <p:sldId id="313" r:id="rId26"/>
    <p:sldId id="308" r:id="rId27"/>
  </p:sldIdLst>
  <p:sldSz cx="12192000" cy="6858000"/>
  <p:notesSz cx="6858000" cy="9144000"/>
  <p:defaultTextStyle>
    <a:defPPr>
      <a:defRPr lang="el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63"/>
    <p:restoredTop sz="94529"/>
  </p:normalViewPr>
  <p:slideViewPr>
    <p:cSldViewPr snapToGrid="0">
      <p:cViewPr varScale="1">
        <p:scale>
          <a:sx n="55" d="100"/>
          <a:sy n="55" d="100"/>
        </p:scale>
        <p:origin x="102" y="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DE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755A4-74FE-7747-8020-0C9D6EBEB1BD}" type="datetimeFigureOut">
              <a:rPr lang="el-DE" smtClean="0"/>
              <a:t>01/20/2025</a:t>
            </a:fld>
            <a:endParaRPr lang="el-DE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DE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DE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DE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DE56E-76D1-0E4B-A095-11638F57C773}" type="slidenum">
              <a:rPr lang="el-DE" smtClean="0"/>
              <a:t>‹#›</a:t>
            </a:fld>
            <a:endParaRPr lang="el-DE"/>
          </a:p>
        </p:txBody>
      </p:sp>
    </p:spTree>
    <p:extLst>
      <p:ext uri="{BB962C8B-B14F-4D97-AF65-F5344CB8AC3E}">
        <p14:creationId xmlns:p14="http://schemas.microsoft.com/office/powerpoint/2010/main" val="219382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Anterior </a:t>
            </a:r>
            <a:r>
              <a:rPr lang="de-DE" dirty="0" err="1"/>
              <a:t>annulus</a:t>
            </a:r>
            <a:r>
              <a:rPr lang="de-DE" dirty="0"/>
              <a:t>, c-</a:t>
            </a:r>
            <a:r>
              <a:rPr lang="de-DE" dirty="0" err="1"/>
              <a:t>shaped</a:t>
            </a:r>
            <a:r>
              <a:rPr lang="de-DE" dirty="0"/>
              <a:t> </a:t>
            </a:r>
            <a:r>
              <a:rPr lang="de-DE" dirty="0" err="1"/>
              <a:t>posterior</a:t>
            </a:r>
            <a:r>
              <a:rPr lang="de-DE" dirty="0"/>
              <a:t>, d-</a:t>
            </a:r>
            <a:r>
              <a:rPr lang="de-DE" dirty="0" err="1"/>
              <a:t>shaped</a:t>
            </a:r>
            <a:r>
              <a:rPr lang="de-DE" dirty="0"/>
              <a:t> in </a:t>
            </a:r>
            <a:r>
              <a:rPr lang="de-DE" dirty="0" err="1"/>
              <a:t>systole</a:t>
            </a:r>
            <a:r>
              <a:rPr lang="de-DE" dirty="0"/>
              <a:t>, </a:t>
            </a:r>
            <a:r>
              <a:rPr lang="de-DE" dirty="0" err="1"/>
              <a:t>circular</a:t>
            </a:r>
            <a:r>
              <a:rPr lang="de-DE" dirty="0"/>
              <a:t> in </a:t>
            </a:r>
            <a:r>
              <a:rPr lang="de-DE" dirty="0" err="1"/>
              <a:t>diastole</a:t>
            </a:r>
            <a:endParaRPr lang="el-DE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DE56E-76D1-0E4B-A095-11638F57C773}" type="slidenum">
              <a:rPr lang="el-DE" smtClean="0"/>
              <a:t>5</a:t>
            </a:fld>
            <a:endParaRPr lang="el-DE"/>
          </a:p>
        </p:txBody>
      </p:sp>
    </p:spTree>
    <p:extLst>
      <p:ext uri="{BB962C8B-B14F-4D97-AF65-F5344CB8AC3E}">
        <p14:creationId xmlns:p14="http://schemas.microsoft.com/office/powerpoint/2010/main" val="1750919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B397F40-82A4-DA59-F44A-82AD0258D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DE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E1A7D2D-BD5F-DC5A-95A6-FFEC87F9C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DE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D3A7C8A-ED89-13AC-D0A7-758057BC1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895A-F7A5-3541-A852-5D8555DBF023}" type="datetimeFigureOut">
              <a:rPr lang="el-DE" smtClean="0"/>
              <a:t>01/20/2025</a:t>
            </a:fld>
            <a:endParaRPr lang="el-DE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D616A7B-79F9-1DCE-F54C-C9C834E78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DE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FF9D772-3B62-3EC6-B1AA-1D27E565F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D669-E122-D044-B00C-7DD4FCC332FA}" type="slidenum">
              <a:rPr lang="el-DE" smtClean="0"/>
              <a:t>‹#›</a:t>
            </a:fld>
            <a:endParaRPr lang="el-DE"/>
          </a:p>
        </p:txBody>
      </p:sp>
    </p:spTree>
    <p:extLst>
      <p:ext uri="{BB962C8B-B14F-4D97-AF65-F5344CB8AC3E}">
        <p14:creationId xmlns:p14="http://schemas.microsoft.com/office/powerpoint/2010/main" val="2943797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6811410-CB16-FDD1-4855-73C4C1B24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DE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3A620E5-18D1-033B-EF59-308B913D1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DE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0200E1A-F6CC-AC3B-39B6-31067BC2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895A-F7A5-3541-A852-5D8555DBF023}" type="datetimeFigureOut">
              <a:rPr lang="el-DE" smtClean="0"/>
              <a:t>01/20/2025</a:t>
            </a:fld>
            <a:endParaRPr lang="el-DE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BBD307-FC24-5913-62FE-34E459CAA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DE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70B5E3D-EF8C-26C6-5AA2-F28079B70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D669-E122-D044-B00C-7DD4FCC332FA}" type="slidenum">
              <a:rPr lang="el-DE" smtClean="0"/>
              <a:t>‹#›</a:t>
            </a:fld>
            <a:endParaRPr lang="el-DE"/>
          </a:p>
        </p:txBody>
      </p:sp>
    </p:spTree>
    <p:extLst>
      <p:ext uri="{BB962C8B-B14F-4D97-AF65-F5344CB8AC3E}">
        <p14:creationId xmlns:p14="http://schemas.microsoft.com/office/powerpoint/2010/main" val="2918320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19833FA1-48EC-8037-7014-985505025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DE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2E696BC-AE7B-EC20-8318-65F3F4F41D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DE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477A4F9-28FD-4A6E-6116-40691B784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895A-F7A5-3541-A852-5D8555DBF023}" type="datetimeFigureOut">
              <a:rPr lang="el-DE" smtClean="0"/>
              <a:t>01/20/2025</a:t>
            </a:fld>
            <a:endParaRPr lang="el-DE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6D4CEDC-426F-E07E-2CB5-EDF2A8D8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DE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1A9C07F-BDF5-F25F-3EDD-14D6EA365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D669-E122-D044-B00C-7DD4FCC332FA}" type="slidenum">
              <a:rPr lang="el-DE" smtClean="0"/>
              <a:t>‹#›</a:t>
            </a:fld>
            <a:endParaRPr lang="el-DE"/>
          </a:p>
        </p:txBody>
      </p:sp>
    </p:spTree>
    <p:extLst>
      <p:ext uri="{BB962C8B-B14F-4D97-AF65-F5344CB8AC3E}">
        <p14:creationId xmlns:p14="http://schemas.microsoft.com/office/powerpoint/2010/main" val="66525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4079A7-CC53-D53F-64F6-786EA9F09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D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CF30EF8-4D8B-9174-1C6B-639F94BA8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DE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B80ABE6-ACD9-E078-800A-8FF78584C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895A-F7A5-3541-A852-5D8555DBF023}" type="datetimeFigureOut">
              <a:rPr lang="el-DE" smtClean="0"/>
              <a:t>01/20/2025</a:t>
            </a:fld>
            <a:endParaRPr lang="el-DE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3706B21-82F8-EC86-C290-638175AF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DE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598EF39-8241-73D0-0E49-3FE3933D2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D669-E122-D044-B00C-7DD4FCC332FA}" type="slidenum">
              <a:rPr lang="el-DE" smtClean="0"/>
              <a:t>‹#›</a:t>
            </a:fld>
            <a:endParaRPr lang="el-DE"/>
          </a:p>
        </p:txBody>
      </p:sp>
    </p:spTree>
    <p:extLst>
      <p:ext uri="{BB962C8B-B14F-4D97-AF65-F5344CB8AC3E}">
        <p14:creationId xmlns:p14="http://schemas.microsoft.com/office/powerpoint/2010/main" val="65058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8362A59-206D-BEB1-2808-E0327E2F7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DE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DFBDD2B-D2A5-90CF-30D9-9B4018DA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2F9ED46-8CD3-E87F-9A72-CDA20EA1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895A-F7A5-3541-A852-5D8555DBF023}" type="datetimeFigureOut">
              <a:rPr lang="el-DE" smtClean="0"/>
              <a:t>01/20/2025</a:t>
            </a:fld>
            <a:endParaRPr lang="el-DE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724C3B5-F20E-7E6B-C616-C5747B948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DE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4002716-E424-58FD-269A-5276B5D60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D669-E122-D044-B00C-7DD4FCC332FA}" type="slidenum">
              <a:rPr lang="el-DE" smtClean="0"/>
              <a:t>‹#›</a:t>
            </a:fld>
            <a:endParaRPr lang="el-DE"/>
          </a:p>
        </p:txBody>
      </p:sp>
    </p:spTree>
    <p:extLst>
      <p:ext uri="{BB962C8B-B14F-4D97-AF65-F5344CB8AC3E}">
        <p14:creationId xmlns:p14="http://schemas.microsoft.com/office/powerpoint/2010/main" val="416858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52A85A-F656-FE3F-E451-8EBFBBF06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D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C64F647-F48A-D595-80F2-458F99616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DE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CE8FFF6-370C-3E76-55DF-CF9B42A90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DE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86768C2-46EF-365E-CAD7-E8FCBCCBA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895A-F7A5-3541-A852-5D8555DBF023}" type="datetimeFigureOut">
              <a:rPr lang="el-DE" smtClean="0"/>
              <a:t>01/20/2025</a:t>
            </a:fld>
            <a:endParaRPr lang="el-DE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6F04022-1BD6-2602-D330-FF7B92410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DE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AAF551C-7C4B-BB51-EEB9-010594B98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D669-E122-D044-B00C-7DD4FCC332FA}" type="slidenum">
              <a:rPr lang="el-DE" smtClean="0"/>
              <a:t>‹#›</a:t>
            </a:fld>
            <a:endParaRPr lang="el-DE"/>
          </a:p>
        </p:txBody>
      </p:sp>
    </p:spTree>
    <p:extLst>
      <p:ext uri="{BB962C8B-B14F-4D97-AF65-F5344CB8AC3E}">
        <p14:creationId xmlns:p14="http://schemas.microsoft.com/office/powerpoint/2010/main" val="15436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729341-038E-DCD3-897C-4517CC04C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DE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D4FD9D8-345C-30C0-C7FC-C05BBCFEC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C01E6F8-6125-C9CC-FE0F-1B23AB0A1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DE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ADA657CB-23AC-84FF-FB87-AEE200425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04972C67-BBD6-F353-19B7-76FE0880CE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DE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B41F6A82-861F-7E16-98B0-14237011F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895A-F7A5-3541-A852-5D8555DBF023}" type="datetimeFigureOut">
              <a:rPr lang="el-DE" smtClean="0"/>
              <a:t>01/20/2025</a:t>
            </a:fld>
            <a:endParaRPr lang="el-DE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228C47AE-C845-7523-C282-27E8D341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DE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67C3412C-EA04-B5BC-77DA-DF5EEAEA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D669-E122-D044-B00C-7DD4FCC332FA}" type="slidenum">
              <a:rPr lang="el-DE" smtClean="0"/>
              <a:t>‹#›</a:t>
            </a:fld>
            <a:endParaRPr lang="el-DE"/>
          </a:p>
        </p:txBody>
      </p:sp>
    </p:spTree>
    <p:extLst>
      <p:ext uri="{BB962C8B-B14F-4D97-AF65-F5344CB8AC3E}">
        <p14:creationId xmlns:p14="http://schemas.microsoft.com/office/powerpoint/2010/main" val="436440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F90DD0-E238-018B-0625-6388F1CCE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DE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87FE8D41-7CE8-58DB-E2A0-6055B1C1E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895A-F7A5-3541-A852-5D8555DBF023}" type="datetimeFigureOut">
              <a:rPr lang="el-DE" smtClean="0"/>
              <a:t>01/20/2025</a:t>
            </a:fld>
            <a:endParaRPr lang="el-DE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5EBA497-3302-C836-0CC1-B7DE4BDB5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DE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917328C-8D49-7A28-0F4B-61A149E2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D669-E122-D044-B00C-7DD4FCC332FA}" type="slidenum">
              <a:rPr lang="el-DE" smtClean="0"/>
              <a:t>‹#›</a:t>
            </a:fld>
            <a:endParaRPr lang="el-DE"/>
          </a:p>
        </p:txBody>
      </p:sp>
    </p:spTree>
    <p:extLst>
      <p:ext uri="{BB962C8B-B14F-4D97-AF65-F5344CB8AC3E}">
        <p14:creationId xmlns:p14="http://schemas.microsoft.com/office/powerpoint/2010/main" val="138064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74A2E22E-A562-E0C9-B8F2-2920816F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895A-F7A5-3541-A852-5D8555DBF023}" type="datetimeFigureOut">
              <a:rPr lang="el-DE" smtClean="0"/>
              <a:t>01/20/2025</a:t>
            </a:fld>
            <a:endParaRPr lang="el-DE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F181B04-CC97-8D48-E4A5-5EE97A579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DE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F105EB8-A7CC-878B-0D95-78EFAA909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D669-E122-D044-B00C-7DD4FCC332FA}" type="slidenum">
              <a:rPr lang="el-DE" smtClean="0"/>
              <a:t>‹#›</a:t>
            </a:fld>
            <a:endParaRPr lang="el-DE"/>
          </a:p>
        </p:txBody>
      </p:sp>
    </p:spTree>
    <p:extLst>
      <p:ext uri="{BB962C8B-B14F-4D97-AF65-F5344CB8AC3E}">
        <p14:creationId xmlns:p14="http://schemas.microsoft.com/office/powerpoint/2010/main" val="1764519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6B0995-367E-1C9A-F752-017C6809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D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C4F6E54-2921-F945-10F0-37593FB6D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DE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C4F6985-314E-8906-1508-3515EF74C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B9E024F-876E-24C8-4E10-07AFE16BD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895A-F7A5-3541-A852-5D8555DBF023}" type="datetimeFigureOut">
              <a:rPr lang="el-DE" smtClean="0"/>
              <a:t>01/20/2025</a:t>
            </a:fld>
            <a:endParaRPr lang="el-DE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33ABD76-8FEF-7B01-D2A3-EB9F7AB9C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DE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789265D-2680-FDEA-4E38-43FD59EFE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D669-E122-D044-B00C-7DD4FCC332FA}" type="slidenum">
              <a:rPr lang="el-DE" smtClean="0"/>
              <a:t>‹#›</a:t>
            </a:fld>
            <a:endParaRPr lang="el-DE"/>
          </a:p>
        </p:txBody>
      </p:sp>
    </p:spTree>
    <p:extLst>
      <p:ext uri="{BB962C8B-B14F-4D97-AF65-F5344CB8AC3E}">
        <p14:creationId xmlns:p14="http://schemas.microsoft.com/office/powerpoint/2010/main" val="46713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1665D5-C2D8-389C-479E-31E13D013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DE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D8E4E702-603C-8394-0EC8-62AA5637E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DE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22C7B98-4A96-1C14-A20B-4ECB5AEA9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78C7700-7C93-7A80-6F40-D82835D29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0895A-F7A5-3541-A852-5D8555DBF023}" type="datetimeFigureOut">
              <a:rPr lang="el-DE" smtClean="0"/>
              <a:t>01/20/2025</a:t>
            </a:fld>
            <a:endParaRPr lang="el-DE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F22C397-510E-4C4E-90EB-CC5AFCDFD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DE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AE5C899-7530-3101-8598-8193F9F1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D669-E122-D044-B00C-7DD4FCC332FA}" type="slidenum">
              <a:rPr lang="el-DE" smtClean="0"/>
              <a:t>‹#›</a:t>
            </a:fld>
            <a:endParaRPr lang="el-DE"/>
          </a:p>
        </p:txBody>
      </p:sp>
    </p:spTree>
    <p:extLst>
      <p:ext uri="{BB962C8B-B14F-4D97-AF65-F5344CB8AC3E}">
        <p14:creationId xmlns:p14="http://schemas.microsoft.com/office/powerpoint/2010/main" val="304685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5530F040-5689-5A2B-6580-4E7245C1D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DE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FBFAE5D-CF83-DD7C-6181-094D322EB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DE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F23ADB3-2E0D-7413-CEC7-5C591736D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0895A-F7A5-3541-A852-5D8555DBF023}" type="datetimeFigureOut">
              <a:rPr lang="el-DE" smtClean="0"/>
              <a:t>01/20/2025</a:t>
            </a:fld>
            <a:endParaRPr lang="el-DE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56FC488-787A-77AD-8A04-FDF3201A4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DE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718EB4B-6C54-39F3-15B4-5DDA78B9C9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2D669-E122-D044-B00C-7DD4FCC332FA}" type="slidenum">
              <a:rPr lang="el-DE" smtClean="0"/>
              <a:t>‹#›</a:t>
            </a:fld>
            <a:endParaRPr lang="el-DE"/>
          </a:p>
        </p:txBody>
      </p:sp>
    </p:spTree>
    <p:extLst>
      <p:ext uri="{BB962C8B-B14F-4D97-AF65-F5344CB8AC3E}">
        <p14:creationId xmlns:p14="http://schemas.microsoft.com/office/powerpoint/2010/main" val="41013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929B6A-9C07-E79A-1FF6-A8EF9D38A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Mitral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anatomy</a:t>
            </a:r>
            <a:endParaRPr lang="el-DE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A9F0C6A-7A48-4B5B-A375-720236B90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751261"/>
          </a:xfrm>
        </p:spPr>
        <p:txBody>
          <a:bodyPr>
            <a:normAutofit/>
          </a:bodyPr>
          <a:lstStyle/>
          <a:p>
            <a:endParaRPr lang="de-DE" b="1" dirty="0">
              <a:solidFill>
                <a:srgbClr val="C00000"/>
              </a:solidFill>
            </a:endParaRPr>
          </a:p>
          <a:p>
            <a:r>
              <a:rPr lang="el-DE" b="1" dirty="0">
                <a:solidFill>
                  <a:srgbClr val="C00000"/>
                </a:solidFill>
              </a:rPr>
              <a:t>Στρατής Κατσιάνος</a:t>
            </a:r>
          </a:p>
          <a:p>
            <a:r>
              <a:rPr lang="el-DE" b="1" dirty="0">
                <a:solidFill>
                  <a:srgbClr val="C00000"/>
                </a:solidFill>
              </a:rPr>
              <a:t>Ακαδημαικός υπότροφος ΓΠΚ</a:t>
            </a:r>
          </a:p>
        </p:txBody>
      </p:sp>
    </p:spTree>
    <p:extLst>
      <p:ext uri="{BB962C8B-B14F-4D97-AF65-F5344CB8AC3E}">
        <p14:creationId xmlns:p14="http://schemas.microsoft.com/office/powerpoint/2010/main" val="170904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340692A-8CC9-FF82-C914-1496A3D62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			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Mitral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annulus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calcification</a:t>
            </a:r>
            <a:endParaRPr lang="el-DE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E2CBC20-015E-E846-9B9E-BBE1E8B4B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273" y="111151"/>
            <a:ext cx="3543448" cy="6671249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96537ACA-2645-BD42-5258-735520C74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327" y="1774685"/>
            <a:ext cx="7772400" cy="4073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88674F-13C8-C685-3B24-ACEFFEE09FA9}"/>
              </a:ext>
            </a:extLst>
          </p:cNvPr>
          <p:cNvSpPr txBox="1"/>
          <p:nvPr/>
        </p:nvSpPr>
        <p:spPr>
          <a:xfrm>
            <a:off x="8102009" y="6156251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/>
              <a:t>Abramowitz</a:t>
            </a:r>
            <a:r>
              <a:rPr lang="de-DE" i="1" dirty="0"/>
              <a:t> et al. JACC 2015</a:t>
            </a:r>
            <a:endParaRPr lang="el-DE" i="1" dirty="0"/>
          </a:p>
        </p:txBody>
      </p:sp>
    </p:spTree>
    <p:extLst>
      <p:ext uri="{BB962C8B-B14F-4D97-AF65-F5344CB8AC3E}">
        <p14:creationId xmlns:p14="http://schemas.microsoft.com/office/powerpoint/2010/main" val="3500861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6FAE17-A462-2C2B-E5CE-128CB239C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1"/>
                </a:solidFill>
                <a:latin typeface="+mn-lt"/>
              </a:rPr>
              <a:t>			   Mitral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leaflets</a:t>
            </a:r>
            <a:endParaRPr lang="el-DE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504B3DB-73B0-1834-1B5A-ED5E18CA4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282" y="1496015"/>
            <a:ext cx="5461095" cy="4500748"/>
          </a:xfr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16D9F40-0BAF-238E-9BBB-02099F35B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552" y="1496015"/>
            <a:ext cx="5168900" cy="463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78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E04E83-D048-FDE3-3E09-6108B7ED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Surgical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view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-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segmentation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scallops</a:t>
            </a:r>
            <a:endParaRPr lang="el-DE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Θέση περιεχομένου 4">
            <a:extLst>
              <a:ext uri="{FF2B5EF4-FFF2-40B4-BE49-F238E27FC236}">
                <a16:creationId xmlns:a16="http://schemas.microsoft.com/office/drawing/2014/main" id="{75BA0302-B1E0-BC55-095A-A8CE82E9E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943" y="1329070"/>
            <a:ext cx="9090378" cy="5268709"/>
          </a:xfrm>
        </p:spPr>
      </p:pic>
    </p:spTree>
    <p:extLst>
      <p:ext uri="{BB962C8B-B14F-4D97-AF65-F5344CB8AC3E}">
        <p14:creationId xmlns:p14="http://schemas.microsoft.com/office/powerpoint/2010/main" val="1195738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DA54B80-6314-0AEC-8D7B-1974B69C0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044"/>
            <a:ext cx="10515600" cy="953312"/>
          </a:xfrm>
        </p:spPr>
        <p:txBody>
          <a:bodyPr/>
          <a:lstStyle/>
          <a:p>
            <a:r>
              <a:rPr lang="de-DE" b="1" dirty="0">
                <a:solidFill>
                  <a:schemeClr val="accent1"/>
                </a:solidFill>
                <a:latin typeface="+mn-lt"/>
              </a:rPr>
              <a:t>Mitral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leaflets</a:t>
            </a:r>
            <a:endParaRPr lang="el-DE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5D92E83-271A-237A-C586-C1A69BE920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936" y="2375452"/>
            <a:ext cx="5475766" cy="43513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b="1" dirty="0">
                <a:solidFill>
                  <a:srgbClr val="C00000"/>
                </a:solidFill>
              </a:rPr>
              <a:t>AML</a:t>
            </a:r>
          </a:p>
          <a:p>
            <a:r>
              <a:rPr lang="de-DE" dirty="0" err="1"/>
              <a:t>Narrower</a:t>
            </a:r>
            <a:r>
              <a:rPr lang="de-DE" dirty="0"/>
              <a:t>, 1/3 </a:t>
            </a:r>
            <a:r>
              <a:rPr lang="de-DE" dirty="0" err="1"/>
              <a:t>annular</a:t>
            </a:r>
            <a:r>
              <a:rPr lang="de-DE" dirty="0"/>
              <a:t> </a:t>
            </a:r>
            <a:r>
              <a:rPr lang="de-DE" dirty="0" err="1"/>
              <a:t>circumference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PML (18-24 mm)</a:t>
            </a:r>
          </a:p>
          <a:p>
            <a:endParaRPr lang="de-DE" dirty="0"/>
          </a:p>
          <a:p>
            <a:r>
              <a:rPr lang="de-DE" dirty="0" err="1"/>
              <a:t>Greater</a:t>
            </a:r>
            <a:r>
              <a:rPr lang="de-DE" dirty="0"/>
              <a:t> </a:t>
            </a:r>
            <a:r>
              <a:rPr lang="de-DE" dirty="0" err="1"/>
              <a:t>diastolic</a:t>
            </a:r>
            <a:r>
              <a:rPr lang="de-DE" dirty="0"/>
              <a:t> </a:t>
            </a:r>
            <a:r>
              <a:rPr lang="de-DE" dirty="0" err="1"/>
              <a:t>excursion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LV</a:t>
            </a:r>
          </a:p>
          <a:p>
            <a:endParaRPr lang="de-DE" dirty="0"/>
          </a:p>
          <a:p>
            <a:r>
              <a:rPr lang="de-DE" dirty="0" err="1"/>
              <a:t>Anchored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aortic</a:t>
            </a:r>
            <a:r>
              <a:rPr lang="de-DE" dirty="0"/>
              <a:t> root</a:t>
            </a:r>
          </a:p>
          <a:p>
            <a:endParaRPr lang="de-DE" dirty="0"/>
          </a:p>
          <a:p>
            <a:r>
              <a:rPr lang="de-DE" dirty="0"/>
              <a:t>3 </a:t>
            </a:r>
            <a:r>
              <a:rPr lang="de-DE" dirty="0" err="1"/>
              <a:t>segments</a:t>
            </a:r>
            <a:r>
              <a:rPr lang="de-DE" dirty="0"/>
              <a:t> </a:t>
            </a:r>
            <a:r>
              <a:rPr lang="de-DE" dirty="0" err="1"/>
              <a:t>proposed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Carpentier (A1-lateral, A2-middle, A3-medial)</a:t>
            </a:r>
            <a:endParaRPr lang="el-DE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23F93DC-A453-9598-801E-2FFE6FF81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3465" y="2375452"/>
            <a:ext cx="5906386" cy="43513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b="1" dirty="0">
                <a:solidFill>
                  <a:srgbClr val="C00000"/>
                </a:solidFill>
              </a:rPr>
              <a:t>PML</a:t>
            </a:r>
            <a:endParaRPr lang="de-DE" b="1" dirty="0"/>
          </a:p>
          <a:p>
            <a:r>
              <a:rPr lang="de-DE" dirty="0"/>
              <a:t>2/3 </a:t>
            </a:r>
            <a:r>
              <a:rPr lang="de-DE" dirty="0" err="1"/>
              <a:t>annular</a:t>
            </a:r>
            <a:r>
              <a:rPr lang="de-DE" dirty="0"/>
              <a:t> </a:t>
            </a:r>
            <a:r>
              <a:rPr lang="de-DE" dirty="0" err="1"/>
              <a:t>circumference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 err="1"/>
              <a:t>Crescentic</a:t>
            </a:r>
            <a:r>
              <a:rPr lang="de-DE" dirty="0"/>
              <a:t> in </a:t>
            </a:r>
            <a:r>
              <a:rPr lang="de-DE" dirty="0" err="1"/>
              <a:t>shape</a:t>
            </a:r>
            <a:r>
              <a:rPr lang="de-DE" dirty="0"/>
              <a:t>, </a:t>
            </a:r>
          </a:p>
          <a:p>
            <a:endParaRPr lang="de-DE" dirty="0"/>
          </a:p>
          <a:p>
            <a:r>
              <a:rPr lang="de-DE" dirty="0"/>
              <a:t>Shorter </a:t>
            </a:r>
            <a:r>
              <a:rPr lang="de-DE" dirty="0" err="1"/>
              <a:t>than</a:t>
            </a:r>
            <a:r>
              <a:rPr lang="de-DE" dirty="0"/>
              <a:t> AML (12-14 mm)</a:t>
            </a:r>
          </a:p>
          <a:p>
            <a:endParaRPr lang="de-DE" dirty="0"/>
          </a:p>
          <a:p>
            <a:r>
              <a:rPr lang="de-DE" dirty="0"/>
              <a:t>3 </a:t>
            </a:r>
            <a:r>
              <a:rPr lang="de-DE" dirty="0" err="1"/>
              <a:t>segments</a:t>
            </a:r>
            <a:r>
              <a:rPr lang="de-DE" dirty="0"/>
              <a:t> </a:t>
            </a:r>
            <a:r>
              <a:rPr lang="de-DE" dirty="0" err="1"/>
              <a:t>proposed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Carpentier (P1-lateral, P2-middle, P3-medial)</a:t>
            </a:r>
            <a:endParaRPr lang="el-DE" dirty="0">
              <a:latin typeface="+mj-lt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EFAFFC-DE70-4E4D-D3B0-07292A32A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048" y="272520"/>
            <a:ext cx="4094422" cy="190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18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C756A504-36F5-88DE-F027-4C4C54C1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67" y="99311"/>
            <a:ext cx="10515600" cy="1325563"/>
          </a:xfrm>
        </p:spPr>
        <p:txBody>
          <a:bodyPr/>
          <a:lstStyle/>
          <a:p>
            <a:r>
              <a:rPr lang="de-DE" b="1" dirty="0">
                <a:solidFill>
                  <a:schemeClr val="accent1"/>
                </a:solidFill>
                <a:latin typeface="+mn-lt"/>
              </a:rPr>
              <a:t> 3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zones</a:t>
            </a:r>
            <a:endParaRPr lang="el-DE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CA48FA83-03F0-6B7A-6A10-ACEB5D4B8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46" y="1868155"/>
            <a:ext cx="5732721" cy="4624720"/>
          </a:xfrm>
        </p:spPr>
        <p:txBody>
          <a:bodyPr>
            <a:normAutofit/>
          </a:bodyPr>
          <a:lstStyle/>
          <a:p>
            <a:r>
              <a:rPr lang="de-DE" sz="2400" dirty="0"/>
              <a:t>Basal </a:t>
            </a:r>
            <a:r>
              <a:rPr lang="de-DE" sz="2400" dirty="0" err="1"/>
              <a:t>zone</a:t>
            </a:r>
            <a:r>
              <a:rPr lang="de-DE" sz="2400" dirty="0"/>
              <a:t>: </a:t>
            </a:r>
            <a:r>
              <a:rPr lang="de-DE" sz="2400" dirty="0" err="1"/>
              <a:t>area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connection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AV </a:t>
            </a:r>
            <a:r>
              <a:rPr lang="de-DE" sz="2400" dirty="0" err="1"/>
              <a:t>junction</a:t>
            </a:r>
            <a:endParaRPr lang="de-DE" sz="2400" dirty="0"/>
          </a:p>
          <a:p>
            <a:endParaRPr lang="de-DE" sz="2400" dirty="0"/>
          </a:p>
          <a:p>
            <a:r>
              <a:rPr lang="de-DE" sz="2400" dirty="0" err="1"/>
              <a:t>Thin</a:t>
            </a:r>
            <a:r>
              <a:rPr lang="de-DE" sz="2400" dirty="0"/>
              <a:t> </a:t>
            </a:r>
            <a:r>
              <a:rPr lang="de-DE" sz="2400" dirty="0" err="1"/>
              <a:t>central</a:t>
            </a:r>
            <a:r>
              <a:rPr lang="de-DE" sz="2400" dirty="0"/>
              <a:t> </a:t>
            </a:r>
            <a:r>
              <a:rPr lang="de-DE" sz="2400" dirty="0" err="1"/>
              <a:t>portion</a:t>
            </a:r>
            <a:r>
              <a:rPr lang="de-DE" sz="2400" dirty="0"/>
              <a:t> </a:t>
            </a:r>
            <a:r>
              <a:rPr lang="de-DE" sz="2400" dirty="0" err="1"/>
              <a:t>clear</a:t>
            </a:r>
            <a:r>
              <a:rPr lang="de-DE" sz="2400" dirty="0"/>
              <a:t> </a:t>
            </a:r>
            <a:r>
              <a:rPr lang="de-DE" sz="2400" dirty="0" err="1"/>
              <a:t>zone</a:t>
            </a:r>
            <a:r>
              <a:rPr lang="de-DE" sz="2400" dirty="0"/>
              <a:t> (smooth) </a:t>
            </a:r>
          </a:p>
          <a:p>
            <a:endParaRPr lang="de-DE" sz="2400" dirty="0"/>
          </a:p>
          <a:p>
            <a:r>
              <a:rPr lang="de-DE" sz="2400" dirty="0" err="1"/>
              <a:t>Thick</a:t>
            </a:r>
            <a:r>
              <a:rPr lang="de-DE" sz="2400" dirty="0"/>
              <a:t> </a:t>
            </a:r>
            <a:r>
              <a:rPr lang="de-DE" sz="2400" dirty="0" err="1"/>
              <a:t>rough</a:t>
            </a:r>
            <a:r>
              <a:rPr lang="de-DE" sz="2400" dirty="0"/>
              <a:t> </a:t>
            </a:r>
            <a:r>
              <a:rPr lang="de-DE" sz="2400" dirty="0" err="1"/>
              <a:t>zone</a:t>
            </a:r>
            <a:r>
              <a:rPr lang="de-DE" sz="2400" dirty="0"/>
              <a:t> at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free</a:t>
            </a:r>
            <a:r>
              <a:rPr lang="de-DE" sz="2400" dirty="0"/>
              <a:t> </a:t>
            </a:r>
            <a:r>
              <a:rPr lang="de-DE" sz="2400" dirty="0" err="1"/>
              <a:t>edge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leaflet</a:t>
            </a:r>
            <a:r>
              <a:rPr lang="de-DE" sz="2400" dirty="0"/>
              <a:t> </a:t>
            </a:r>
            <a:r>
              <a:rPr lang="de-DE" sz="2400" dirty="0" err="1"/>
              <a:t>main</a:t>
            </a:r>
            <a:r>
              <a:rPr lang="de-DE" sz="2400" dirty="0"/>
              <a:t> </a:t>
            </a:r>
            <a:r>
              <a:rPr lang="de-DE" sz="2400" dirty="0" err="1"/>
              <a:t>area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chordae</a:t>
            </a:r>
            <a:r>
              <a:rPr lang="de-DE" sz="2400" dirty="0"/>
              <a:t> </a:t>
            </a:r>
            <a:r>
              <a:rPr lang="de-DE" sz="2400" dirty="0" err="1"/>
              <a:t>tendinae</a:t>
            </a:r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Rough </a:t>
            </a:r>
            <a:r>
              <a:rPr lang="de-DE" sz="2400" dirty="0" err="1"/>
              <a:t>zone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irregular</a:t>
            </a:r>
            <a:r>
              <a:rPr lang="de-DE" sz="2400" dirty="0"/>
              <a:t> and </a:t>
            </a:r>
            <a:r>
              <a:rPr lang="de-DE" sz="2400" dirty="0" err="1"/>
              <a:t>thicker</a:t>
            </a:r>
            <a:r>
              <a:rPr lang="de-DE" sz="2400" dirty="0"/>
              <a:t> </a:t>
            </a:r>
            <a:r>
              <a:rPr lang="de-DE" sz="2400" dirty="0" err="1"/>
              <a:t>because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numerous</a:t>
            </a:r>
            <a:r>
              <a:rPr lang="de-DE" sz="2400" dirty="0"/>
              <a:t> </a:t>
            </a:r>
            <a:r>
              <a:rPr lang="de-DE" sz="2400" dirty="0" err="1"/>
              <a:t>chordae</a:t>
            </a:r>
            <a:r>
              <a:rPr lang="de-DE" sz="2400" dirty="0"/>
              <a:t> </a:t>
            </a:r>
            <a:r>
              <a:rPr lang="de-DE" sz="2400" dirty="0" err="1"/>
              <a:t>attached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its</a:t>
            </a:r>
            <a:r>
              <a:rPr lang="de-DE" sz="2400" dirty="0"/>
              <a:t> </a:t>
            </a:r>
            <a:r>
              <a:rPr lang="de-DE" sz="2400" dirty="0" err="1"/>
              <a:t>ventricular</a:t>
            </a:r>
            <a:r>
              <a:rPr lang="de-DE" sz="2400" dirty="0"/>
              <a:t> </a:t>
            </a:r>
            <a:r>
              <a:rPr lang="de-DE" sz="2400" dirty="0" err="1"/>
              <a:t>side</a:t>
            </a:r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A0D5E4F6-A1FF-60BC-CFA1-A782CA3CA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073" y="73968"/>
            <a:ext cx="5559927" cy="3533185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4B5CFC90-3678-3773-2276-2B1EBFCC0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74" y="3632496"/>
            <a:ext cx="5359680" cy="332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59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7EA7FAF-E23B-5AB8-BC78-332618D13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069" y="1632857"/>
            <a:ext cx="5111931" cy="1463040"/>
          </a:xfrm>
        </p:spPr>
        <p:txBody>
          <a:bodyPr>
            <a:normAutofit fontScale="90000"/>
          </a:bodyPr>
          <a:lstStyle/>
          <a:p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Scallops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nomenclature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transthoracic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views</a:t>
            </a:r>
            <a:endParaRPr lang="el-DE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BABC8CE8-CB21-DA08-8DE4-0295E33C6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988" y="0"/>
            <a:ext cx="6905081" cy="6748588"/>
          </a:xfrm>
        </p:spPr>
      </p:pic>
    </p:spTree>
    <p:extLst>
      <p:ext uri="{BB962C8B-B14F-4D97-AF65-F5344CB8AC3E}">
        <p14:creationId xmlns:p14="http://schemas.microsoft.com/office/powerpoint/2010/main" val="3272016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A5357D-467C-E665-253A-E635C1F25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DE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BD707E8-2E3A-6080-3570-0250A0CF9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118" y="467833"/>
            <a:ext cx="6305008" cy="6255827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EC9CB95-493E-6DEF-A01D-9C0261540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572" y="276446"/>
            <a:ext cx="5408428" cy="644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89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97CC83-F714-8446-409D-C5B57CCE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749" y="216269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/>
              <a:t>		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Carpentier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classification</a:t>
            </a:r>
            <a:endParaRPr lang="el-DE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34A0ADD7-1E1B-03A6-EF78-AD77DDFAB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435" y="1296780"/>
            <a:ext cx="9274570" cy="519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07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78D153-2C28-5B07-83C8-8E393D4D5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39" y="248167"/>
            <a:ext cx="10515600" cy="1325563"/>
          </a:xfrm>
        </p:spPr>
        <p:txBody>
          <a:bodyPr/>
          <a:lstStyle/>
          <a:p>
            <a:r>
              <a:rPr lang="de-DE" dirty="0"/>
              <a:t>	 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Commissures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 and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coaptation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line</a:t>
            </a:r>
            <a:endParaRPr lang="el-DE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FF75EB2-4676-576A-9D2D-C1F7740A9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68" y="2091440"/>
            <a:ext cx="5943212" cy="3990384"/>
          </a:xfrm>
        </p:spPr>
        <p:txBody>
          <a:bodyPr>
            <a:normAutofit/>
          </a:bodyPr>
          <a:lstStyle/>
          <a:p>
            <a:r>
              <a:rPr lang="de-DE" sz="2000" dirty="0"/>
              <a:t>Anterolateral and </a:t>
            </a:r>
            <a:r>
              <a:rPr lang="de-DE" sz="2000" dirty="0" err="1"/>
              <a:t>posteromedial</a:t>
            </a:r>
            <a:endParaRPr lang="de-DE" sz="2000" dirty="0"/>
          </a:p>
          <a:p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r>
              <a:rPr lang="de-DE" sz="2000" dirty="0"/>
              <a:t>Zone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coaptation</a:t>
            </a:r>
            <a:r>
              <a:rPr lang="de-DE" sz="2000" dirty="0"/>
              <a:t> </a:t>
            </a:r>
            <a:r>
              <a:rPr lang="de-DE" sz="2000" dirty="0" err="1"/>
              <a:t>height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7-9 mm</a:t>
            </a:r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Height </a:t>
            </a:r>
            <a:r>
              <a:rPr lang="de-DE" sz="2000" dirty="0" err="1"/>
              <a:t>measured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atrial </a:t>
            </a:r>
            <a:r>
              <a:rPr lang="de-DE" sz="2000" dirty="0" err="1"/>
              <a:t>surface</a:t>
            </a:r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 err="1"/>
              <a:t>Coaptation</a:t>
            </a:r>
            <a:r>
              <a:rPr lang="de-DE" sz="2000" dirty="0"/>
              <a:t> </a:t>
            </a:r>
            <a:r>
              <a:rPr lang="de-DE" sz="2000" dirty="0" err="1"/>
              <a:t>length</a:t>
            </a:r>
            <a:r>
              <a:rPr lang="de-DE" sz="2000" dirty="0"/>
              <a:t> and </a:t>
            </a:r>
            <a:r>
              <a:rPr lang="de-DE" sz="2000" dirty="0" err="1"/>
              <a:t>depth</a:t>
            </a:r>
            <a:endParaRPr lang="el-DE" sz="20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B21B2E7-4476-5FD3-D7EA-F82F728D0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701" y="1701321"/>
            <a:ext cx="5250471" cy="407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76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3D29BCD-A04E-D613-A2B5-B6962F9E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268"/>
            <a:ext cx="10515600" cy="1325563"/>
          </a:xfrm>
        </p:spPr>
        <p:txBody>
          <a:bodyPr/>
          <a:lstStyle/>
          <a:p>
            <a:r>
              <a:rPr lang="de-DE" dirty="0"/>
              <a:t>			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MitraClip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Criteria</a:t>
            </a:r>
            <a:endParaRPr lang="el-DE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Θέση περιεχομένου 4">
            <a:extLst>
              <a:ext uri="{FF2B5EF4-FFF2-40B4-BE49-F238E27FC236}">
                <a16:creationId xmlns:a16="http://schemas.microsoft.com/office/drawing/2014/main" id="{0A78C528-1258-8087-5890-60B972B79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434" y="1541831"/>
            <a:ext cx="4511068" cy="500105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AEF4152-B587-55C3-BAFF-EE7209BFA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870" y="1541831"/>
            <a:ext cx="7169697" cy="5001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0FF8E6-1869-C7D7-B621-45111E7A38A8}"/>
              </a:ext>
            </a:extLst>
          </p:cNvPr>
          <p:cNvSpPr txBox="1"/>
          <p:nvPr/>
        </p:nvSpPr>
        <p:spPr>
          <a:xfrm>
            <a:off x="8390340" y="6457066"/>
            <a:ext cx="3693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/>
              <a:t>Praz</a:t>
            </a:r>
            <a:r>
              <a:rPr lang="de-DE" i="1" dirty="0"/>
              <a:t> F. et al. Eurointervention 2023</a:t>
            </a:r>
            <a:endParaRPr lang="el-DE" i="1" dirty="0"/>
          </a:p>
        </p:txBody>
      </p:sp>
    </p:spTree>
    <p:extLst>
      <p:ext uri="{BB962C8B-B14F-4D97-AF65-F5344CB8AC3E}">
        <p14:creationId xmlns:p14="http://schemas.microsoft.com/office/powerpoint/2010/main" val="347703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BEE4ADC-6361-140E-80F4-1F095D3D9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149"/>
          </a:xfrm>
        </p:spPr>
        <p:txBody>
          <a:bodyPr/>
          <a:lstStyle/>
          <a:p>
            <a:r>
              <a:rPr lang="de-DE" dirty="0"/>
              <a:t>		    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Mitral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valve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apparatus</a:t>
            </a:r>
            <a:endParaRPr lang="el-DE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122" name="Picture 2" descr="Mitral Valve Anatomy | EchoBoardsAcademy">
            <a:extLst>
              <a:ext uri="{FF2B5EF4-FFF2-40B4-BE49-F238E27FC236}">
                <a16:creationId xmlns:a16="http://schemas.microsoft.com/office/drawing/2014/main" id="{9B67A16C-9027-5E06-3CC0-8DB96C125F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86" y="1446028"/>
            <a:ext cx="5149428" cy="517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E715E55-A9AD-1AE2-59BE-9D3A6102A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988" y="2289455"/>
            <a:ext cx="5149429" cy="40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61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DD9D32-7CCF-0C5A-13B2-828D356F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1"/>
                </a:solidFill>
                <a:latin typeface="+mn-lt"/>
              </a:rPr>
              <a:t>			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Chordae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tendinae</a:t>
            </a:r>
            <a:endParaRPr lang="el-DE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6F042A-C4B3-E626-BD5C-58ABADDB8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75" y="1825625"/>
            <a:ext cx="7167525" cy="435133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Primary </a:t>
            </a:r>
            <a:r>
              <a:rPr lang="de-DE" dirty="0" err="1"/>
              <a:t>chords</a:t>
            </a:r>
            <a:r>
              <a:rPr lang="de-DE" dirty="0"/>
              <a:t> 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edge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rough</a:t>
            </a:r>
            <a:r>
              <a:rPr lang="de-DE" dirty="0"/>
              <a:t> </a:t>
            </a:r>
            <a:r>
              <a:rPr lang="de-DE" dirty="0" err="1"/>
              <a:t>zone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leaflets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Secondary</a:t>
            </a:r>
            <a:r>
              <a:rPr lang="de-DE" dirty="0"/>
              <a:t> </a:t>
            </a:r>
            <a:r>
              <a:rPr lang="de-DE" dirty="0" err="1"/>
              <a:t>chords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body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leaflets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Tertiary</a:t>
            </a:r>
            <a:r>
              <a:rPr lang="de-DE" dirty="0"/>
              <a:t> </a:t>
            </a:r>
            <a:r>
              <a:rPr lang="de-DE" dirty="0" err="1"/>
              <a:t>chords</a:t>
            </a:r>
            <a:r>
              <a:rPr lang="de-DE" dirty="0"/>
              <a:t> </a:t>
            </a:r>
            <a:r>
              <a:rPr lang="de-DE" dirty="0" err="1"/>
              <a:t>attach</a:t>
            </a:r>
            <a:r>
              <a:rPr lang="de-DE" dirty="0"/>
              <a:t> </a:t>
            </a:r>
            <a:r>
              <a:rPr lang="de-DE" dirty="0" err="1"/>
              <a:t>directly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ventricular</a:t>
            </a:r>
            <a:r>
              <a:rPr lang="de-DE" dirty="0"/>
              <a:t> wall, </a:t>
            </a:r>
            <a:r>
              <a:rPr lang="de-DE" dirty="0" err="1"/>
              <a:t>to</a:t>
            </a:r>
            <a:r>
              <a:rPr lang="de-DE" dirty="0"/>
              <a:t> PML</a:t>
            </a:r>
          </a:p>
          <a:p>
            <a:endParaRPr lang="de-DE" dirty="0"/>
          </a:p>
          <a:p>
            <a:r>
              <a:rPr lang="de-DE" dirty="0" err="1"/>
              <a:t>Papillary</a:t>
            </a:r>
            <a:r>
              <a:rPr lang="de-DE" dirty="0"/>
              <a:t> </a:t>
            </a:r>
            <a:r>
              <a:rPr lang="de-DE" dirty="0" err="1"/>
              <a:t>muscles</a:t>
            </a:r>
            <a:r>
              <a:rPr lang="de-DE" dirty="0"/>
              <a:t> </a:t>
            </a:r>
            <a:r>
              <a:rPr lang="de-DE" dirty="0" err="1"/>
              <a:t>provide</a:t>
            </a:r>
            <a:r>
              <a:rPr lang="de-DE" dirty="0"/>
              <a:t> </a:t>
            </a:r>
            <a:r>
              <a:rPr lang="de-DE" dirty="0" err="1"/>
              <a:t>chords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leaflets</a:t>
            </a:r>
            <a:endParaRPr lang="de-DE" dirty="0"/>
          </a:p>
          <a:p>
            <a:endParaRPr lang="de-DE" dirty="0"/>
          </a:p>
          <a:p>
            <a:endParaRPr lang="el-DE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B7FEE8E-85A1-8727-C040-00A9A652D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340" y="4177157"/>
            <a:ext cx="4229986" cy="2510722"/>
          </a:xfrm>
          <a:prstGeom prst="rect">
            <a:avLst/>
          </a:prstGeom>
        </p:spPr>
      </p:pic>
      <p:pic>
        <p:nvPicPr>
          <p:cNvPr id="3074" name="Picture 2" descr="Mitral Valve Nomenclature | Radiology Key">
            <a:extLst>
              <a:ext uri="{FF2B5EF4-FFF2-40B4-BE49-F238E27FC236}">
                <a16:creationId xmlns:a16="http://schemas.microsoft.com/office/drawing/2014/main" id="{C4357158-1DCB-885E-0871-558F544EE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961" y="170121"/>
            <a:ext cx="3680364" cy="397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291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578EE8-37E0-9383-5164-9F2E1F0D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1"/>
                </a:solidFill>
                <a:latin typeface="+mn-lt"/>
              </a:rPr>
              <a:t>			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Commissural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chordae</a:t>
            </a:r>
            <a:endParaRPr lang="el-DE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8F3D000-9CBC-A750-7A8A-D7F86D51A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Chordae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interleaflet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commissural</a:t>
            </a:r>
            <a:r>
              <a:rPr lang="de-DE" dirty="0"/>
              <a:t> </a:t>
            </a:r>
            <a:r>
              <a:rPr lang="de-DE" dirty="0" err="1"/>
              <a:t>areas</a:t>
            </a:r>
            <a:r>
              <a:rPr lang="de-DE" dirty="0"/>
              <a:t> </a:t>
            </a:r>
            <a:r>
              <a:rPr lang="de-DE" dirty="0" err="1"/>
              <a:t>located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junction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anterior and </a:t>
            </a:r>
            <a:r>
              <a:rPr lang="de-DE" dirty="0" err="1"/>
              <a:t>posterior</a:t>
            </a:r>
            <a:r>
              <a:rPr lang="de-DE" dirty="0"/>
              <a:t> </a:t>
            </a:r>
            <a:r>
              <a:rPr lang="de-DE" dirty="0" err="1"/>
              <a:t>leaflet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types</a:t>
            </a:r>
            <a:endParaRPr lang="de-DE" dirty="0"/>
          </a:p>
          <a:p>
            <a:pPr lvl="1"/>
            <a:r>
              <a:rPr lang="de-DE" dirty="0" err="1"/>
              <a:t>Posteromedial</a:t>
            </a:r>
            <a:endParaRPr lang="de-DE" dirty="0"/>
          </a:p>
          <a:p>
            <a:pPr lvl="1"/>
            <a:r>
              <a:rPr lang="de-DE" dirty="0"/>
              <a:t>Anterolateral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/>
              <a:t>Shorter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others</a:t>
            </a:r>
            <a:r>
              <a:rPr lang="de-DE" dirty="0"/>
              <a:t> and </a:t>
            </a:r>
            <a:r>
              <a:rPr lang="de-DE" dirty="0" err="1"/>
              <a:t>originate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highest</a:t>
            </a:r>
            <a:r>
              <a:rPr lang="de-DE" dirty="0"/>
              <a:t> </a:t>
            </a:r>
            <a:r>
              <a:rPr lang="de-DE" dirty="0" err="1"/>
              <a:t>tip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papillary</a:t>
            </a:r>
            <a:r>
              <a:rPr lang="de-DE" dirty="0"/>
              <a:t> </a:t>
            </a:r>
            <a:r>
              <a:rPr lang="de-DE" dirty="0" err="1"/>
              <a:t>muscle</a:t>
            </a:r>
            <a:endParaRPr lang="el-DE" dirty="0"/>
          </a:p>
        </p:txBody>
      </p:sp>
    </p:spTree>
    <p:extLst>
      <p:ext uri="{BB962C8B-B14F-4D97-AF65-F5344CB8AC3E}">
        <p14:creationId xmlns:p14="http://schemas.microsoft.com/office/powerpoint/2010/main" val="2334024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624E5FD-0014-798E-9A8F-77202184D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8373"/>
          </a:xfrm>
        </p:spPr>
        <p:txBody>
          <a:bodyPr/>
          <a:lstStyle/>
          <a:p>
            <a:r>
              <a:rPr lang="de-DE" b="1" dirty="0">
                <a:solidFill>
                  <a:schemeClr val="accent1"/>
                </a:solidFill>
                <a:latin typeface="+mn-lt"/>
              </a:rPr>
              <a:t>			  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Papillary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muscles</a:t>
            </a:r>
            <a:endParaRPr lang="el-DE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8ED6322E-0EE3-939D-B9C7-EC29B0E18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35" y="1403498"/>
            <a:ext cx="6518053" cy="4801931"/>
          </a:xfrm>
          <a:prstGeom prst="rect">
            <a:avLst/>
          </a:prstGeom>
        </p:spPr>
      </p:pic>
      <p:pic>
        <p:nvPicPr>
          <p:cNvPr id="4098" name="Picture 2" descr="Acute Papillary Muscle Rupture Immediately After ST-Segment Elevation Acute  Myocardial Infarction: A Case Report and Review">
            <a:extLst>
              <a:ext uri="{FF2B5EF4-FFF2-40B4-BE49-F238E27FC236}">
                <a16:creationId xmlns:a16="http://schemas.microsoft.com/office/drawing/2014/main" id="{B42698C8-A0AD-CB62-A9AC-1B6E4C635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88" y="1501688"/>
            <a:ext cx="5525386" cy="49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613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F30B82-5177-4735-3212-04021371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5722"/>
          </a:xfrm>
        </p:spPr>
        <p:txBody>
          <a:bodyPr/>
          <a:lstStyle/>
          <a:p>
            <a:r>
              <a:rPr lang="de-DE" dirty="0"/>
              <a:t>	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LV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remodelling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-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displaced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 PM- FMR</a:t>
            </a:r>
            <a:endParaRPr lang="el-DE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6146" name="Picture 2" descr="Mechanism of functional mitral regurgitation. (A) Balance of closing... |  Download Scientific Diagram">
            <a:extLst>
              <a:ext uri="{FF2B5EF4-FFF2-40B4-BE49-F238E27FC236}">
                <a16:creationId xmlns:a16="http://schemas.microsoft.com/office/drawing/2014/main" id="{B2A5C66E-AF9C-AEE2-4D07-EC20BED8CE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63" y="1552353"/>
            <a:ext cx="7310272" cy="494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884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74DC8E-7FD2-BDC8-E7F5-85E706B4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4066"/>
          </a:xfrm>
        </p:spPr>
        <p:txBody>
          <a:bodyPr/>
          <a:lstStyle/>
          <a:p>
            <a:r>
              <a:rPr lang="de-DE" b="1" dirty="0">
                <a:solidFill>
                  <a:schemeClr val="accent1"/>
                </a:solidFill>
                <a:latin typeface="+mn-lt"/>
              </a:rPr>
              <a:t>			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Papillary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muscles</a:t>
            </a:r>
            <a:endParaRPr lang="el-DE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Θέση περιεχομένου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0BF9C02A-7014-3008-A913-8E2B7CB8C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5982" y="1440758"/>
            <a:ext cx="5091610" cy="5052116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1B2540F-951C-7024-4A7A-2887341BE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17" y="1690688"/>
            <a:ext cx="5317262" cy="4563423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A78EA3AF-E31F-D5D9-6C5A-FD99429A5F19}"/>
              </a:ext>
            </a:extLst>
          </p:cNvPr>
          <p:cNvSpPr/>
          <p:nvPr/>
        </p:nvSpPr>
        <p:spPr>
          <a:xfrm>
            <a:off x="6554972" y="4486940"/>
            <a:ext cx="202019" cy="595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DE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70E59658-93C6-11FF-9020-FE68FF6789FD}"/>
              </a:ext>
            </a:extLst>
          </p:cNvPr>
          <p:cNvSpPr/>
          <p:nvPr/>
        </p:nvSpPr>
        <p:spPr>
          <a:xfrm>
            <a:off x="10951535" y="5816008"/>
            <a:ext cx="639726" cy="584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DE"/>
          </a:p>
        </p:txBody>
      </p:sp>
    </p:spTree>
    <p:extLst>
      <p:ext uri="{BB962C8B-B14F-4D97-AF65-F5344CB8AC3E}">
        <p14:creationId xmlns:p14="http://schemas.microsoft.com/office/powerpoint/2010/main" val="888337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89D2A5E-27AD-24B5-D9DA-650D81CAC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381" y="488332"/>
            <a:ext cx="6138418" cy="6220814"/>
          </a:xfrm>
        </p:spPr>
      </p:pic>
      <p:pic>
        <p:nvPicPr>
          <p:cNvPr id="7" name="Εικόνα 6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92CA38DF-9D8A-C9CF-5733-D33896CC1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316" y="488332"/>
            <a:ext cx="4157338" cy="6220814"/>
          </a:xfrm>
          <a:prstGeom prst="rect">
            <a:avLst/>
          </a:prstGeom>
        </p:spPr>
      </p:pic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9C82B69E-CBB5-0FFA-E8BF-47F331FA2121}"/>
              </a:ext>
            </a:extLst>
          </p:cNvPr>
          <p:cNvCxnSpPr/>
          <p:nvPr/>
        </p:nvCxnSpPr>
        <p:spPr>
          <a:xfrm>
            <a:off x="8442251" y="829340"/>
            <a:ext cx="18925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C880638C-FC42-C80D-18EB-CE28006A4C3B}"/>
              </a:ext>
            </a:extLst>
          </p:cNvPr>
          <p:cNvCxnSpPr/>
          <p:nvPr/>
        </p:nvCxnSpPr>
        <p:spPr>
          <a:xfrm>
            <a:off x="9780058" y="1811080"/>
            <a:ext cx="18925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978178B4-2191-E130-7C73-721907959D0E}"/>
              </a:ext>
            </a:extLst>
          </p:cNvPr>
          <p:cNvCxnSpPr>
            <a:cxnSpLocks/>
          </p:cNvCxnSpPr>
          <p:nvPr/>
        </p:nvCxnSpPr>
        <p:spPr>
          <a:xfrm>
            <a:off x="9232604" y="2789275"/>
            <a:ext cx="20485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D0E776CB-5166-A0C1-1478-BA8630652FB9}"/>
              </a:ext>
            </a:extLst>
          </p:cNvPr>
          <p:cNvCxnSpPr/>
          <p:nvPr/>
        </p:nvCxnSpPr>
        <p:spPr>
          <a:xfrm>
            <a:off x="8286306" y="3429000"/>
            <a:ext cx="18925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92671D02-73E8-CA95-29E5-5DEFBA8623B9}"/>
              </a:ext>
            </a:extLst>
          </p:cNvPr>
          <p:cNvCxnSpPr/>
          <p:nvPr/>
        </p:nvCxnSpPr>
        <p:spPr>
          <a:xfrm>
            <a:off x="9388548" y="5064643"/>
            <a:ext cx="18925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5B2CC330-42D4-D260-A987-7C013EE5D97B}"/>
              </a:ext>
            </a:extLst>
          </p:cNvPr>
          <p:cNvCxnSpPr/>
          <p:nvPr/>
        </p:nvCxnSpPr>
        <p:spPr>
          <a:xfrm>
            <a:off x="8247320" y="6361814"/>
            <a:ext cx="18925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>
            <a:extLst>
              <a:ext uri="{FF2B5EF4-FFF2-40B4-BE49-F238E27FC236}">
                <a16:creationId xmlns:a16="http://schemas.microsoft.com/office/drawing/2014/main" id="{47DDD4B6-521E-7BA7-BB02-C6D4580E3153}"/>
              </a:ext>
            </a:extLst>
          </p:cNvPr>
          <p:cNvCxnSpPr>
            <a:cxnSpLocks/>
          </p:cNvCxnSpPr>
          <p:nvPr/>
        </p:nvCxnSpPr>
        <p:spPr>
          <a:xfrm>
            <a:off x="8973879" y="6712691"/>
            <a:ext cx="261560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837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F1F645-138D-1EEE-4FE8-E0D26A4CC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1"/>
                </a:solidFill>
                <a:latin typeface="+mn-lt"/>
              </a:rPr>
              <a:t>				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Left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 atrial wall</a:t>
            </a:r>
            <a:endParaRPr lang="el-DE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F32D2F4-DD1A-F659-F443-44F2E86CC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Left</a:t>
            </a:r>
            <a:r>
              <a:rPr lang="de-DE" dirty="0"/>
              <a:t> atrial </a:t>
            </a:r>
            <a:r>
              <a:rPr lang="de-DE" dirty="0" err="1"/>
              <a:t>myocardium</a:t>
            </a:r>
            <a:r>
              <a:rPr lang="de-DE" dirty="0"/>
              <a:t> </a:t>
            </a:r>
            <a:r>
              <a:rPr lang="de-DE" dirty="0" err="1"/>
              <a:t>extends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proximal </a:t>
            </a:r>
            <a:r>
              <a:rPr lang="de-DE" dirty="0" err="1"/>
              <a:t>portion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 err="1"/>
              <a:t>posterior</a:t>
            </a:r>
            <a:r>
              <a:rPr lang="de-DE" b="1" dirty="0"/>
              <a:t> </a:t>
            </a:r>
            <a:r>
              <a:rPr lang="de-DE" b="1" dirty="0" err="1"/>
              <a:t>leaflet</a:t>
            </a:r>
            <a:endParaRPr lang="de-DE" b="1" dirty="0"/>
          </a:p>
          <a:p>
            <a:endParaRPr lang="de-DE" b="1" dirty="0"/>
          </a:p>
          <a:p>
            <a:r>
              <a:rPr lang="de-DE" dirty="0" err="1"/>
              <a:t>Left</a:t>
            </a:r>
            <a:r>
              <a:rPr lang="de-DE" dirty="0"/>
              <a:t> atrial </a:t>
            </a:r>
            <a:r>
              <a:rPr lang="de-DE" dirty="0" err="1"/>
              <a:t>enlargement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result</a:t>
            </a:r>
            <a:r>
              <a:rPr lang="de-DE" dirty="0"/>
              <a:t> in mitral </a:t>
            </a:r>
            <a:r>
              <a:rPr lang="de-DE" dirty="0" err="1"/>
              <a:t>regurgitation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affecting</a:t>
            </a:r>
            <a:r>
              <a:rPr lang="de-DE" dirty="0"/>
              <a:t> </a:t>
            </a:r>
            <a:r>
              <a:rPr lang="de-DE" dirty="0" err="1"/>
              <a:t>posterior</a:t>
            </a:r>
            <a:r>
              <a:rPr lang="de-DE" dirty="0"/>
              <a:t> </a:t>
            </a:r>
            <a:r>
              <a:rPr lang="de-DE" dirty="0" err="1"/>
              <a:t>leaflet</a:t>
            </a:r>
            <a:endParaRPr lang="de-DE" dirty="0"/>
          </a:p>
          <a:p>
            <a:endParaRPr lang="de-DE" dirty="0"/>
          </a:p>
          <a:p>
            <a:r>
              <a:rPr lang="de-DE" dirty="0"/>
              <a:t>The anterior </a:t>
            </a:r>
            <a:r>
              <a:rPr lang="de-DE" dirty="0" err="1"/>
              <a:t>leaflet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affected</a:t>
            </a:r>
            <a:r>
              <a:rPr lang="de-DE" dirty="0"/>
              <a:t>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ist </a:t>
            </a:r>
            <a:r>
              <a:rPr lang="de-DE" dirty="0" err="1"/>
              <a:t>attachment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aortic</a:t>
            </a:r>
            <a:r>
              <a:rPr lang="de-DE" dirty="0"/>
              <a:t> root</a:t>
            </a:r>
            <a:endParaRPr lang="el-DE" dirty="0"/>
          </a:p>
        </p:txBody>
      </p:sp>
    </p:spTree>
    <p:extLst>
      <p:ext uri="{BB962C8B-B14F-4D97-AF65-F5344CB8AC3E}">
        <p14:creationId xmlns:p14="http://schemas.microsoft.com/office/powerpoint/2010/main" val="3456665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879009-06DC-91DF-AC81-D9CE46099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Cardiac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cycle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volume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pressure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loops</a:t>
            </a:r>
            <a:endParaRPr lang="el-DE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7170" name="Picture 2" descr="Cardiac cycle - Wikipedia">
            <a:extLst>
              <a:ext uri="{FF2B5EF4-FFF2-40B4-BE49-F238E27FC236}">
                <a16:creationId xmlns:a16="http://schemas.microsoft.com/office/drawing/2014/main" id="{F89DD625-086D-A1DC-5A6E-4BF4FC4CAC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9" y="1804360"/>
            <a:ext cx="5375466" cy="459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31C27E68-EE7F-9EC9-5F3D-AF2E2FB4C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745" y="1690687"/>
            <a:ext cx="5375466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02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4237F08-6D4C-1DB6-18EA-98B3D9675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1535"/>
          </a:xfrm>
        </p:spPr>
        <p:txBody>
          <a:bodyPr/>
          <a:lstStyle/>
          <a:p>
            <a:r>
              <a:rPr lang="de-DE" dirty="0"/>
              <a:t>	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Components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of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 mitral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valve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apparatus</a:t>
            </a:r>
            <a:endParaRPr lang="el-DE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107977-568A-666F-A5CF-6392B4098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dirty="0"/>
              <a:t>Mitral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annulus</a:t>
            </a:r>
            <a:endParaRPr lang="de-DE" dirty="0"/>
          </a:p>
          <a:p>
            <a:pPr marL="514350" indent="-514350">
              <a:buFont typeface="+mj-lt"/>
              <a:buAutoNum type="arabicPeriod"/>
            </a:pP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Mitral </a:t>
            </a:r>
            <a:r>
              <a:rPr lang="de-DE" dirty="0" err="1"/>
              <a:t>leaflets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commissures</a:t>
            </a:r>
            <a:endParaRPr lang="de-DE" dirty="0"/>
          </a:p>
          <a:p>
            <a:pPr marL="514350" indent="-514350">
              <a:buFont typeface="+mj-lt"/>
              <a:buAutoNum type="arabicPeriod"/>
            </a:pP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 err="1"/>
              <a:t>Chordae</a:t>
            </a:r>
            <a:r>
              <a:rPr lang="de-DE" dirty="0"/>
              <a:t> </a:t>
            </a:r>
            <a:r>
              <a:rPr lang="de-DE" dirty="0" err="1"/>
              <a:t>tendinae</a:t>
            </a:r>
            <a:endParaRPr lang="de-DE" dirty="0"/>
          </a:p>
          <a:p>
            <a:pPr marL="514350" indent="-514350">
              <a:buFont typeface="+mj-lt"/>
              <a:buAutoNum type="arabicPeriod"/>
            </a:pP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 err="1"/>
              <a:t>Papillary</a:t>
            </a:r>
            <a:r>
              <a:rPr lang="de-DE" dirty="0"/>
              <a:t> </a:t>
            </a:r>
            <a:r>
              <a:rPr lang="de-DE" dirty="0" err="1"/>
              <a:t>muscles</a:t>
            </a:r>
            <a:endParaRPr lang="de-DE" dirty="0"/>
          </a:p>
          <a:p>
            <a:pPr marL="514350" indent="-514350">
              <a:buFont typeface="+mj-lt"/>
              <a:buAutoNum type="arabicPeriod"/>
            </a:pP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 err="1"/>
              <a:t>Supporting</a:t>
            </a:r>
            <a:r>
              <a:rPr lang="de-DE" dirty="0"/>
              <a:t> LV wall </a:t>
            </a:r>
            <a:endParaRPr lang="el-DE" dirty="0"/>
          </a:p>
        </p:txBody>
      </p:sp>
    </p:spTree>
    <p:extLst>
      <p:ext uri="{BB962C8B-B14F-4D97-AF65-F5344CB8AC3E}">
        <p14:creationId xmlns:p14="http://schemas.microsoft.com/office/powerpoint/2010/main" val="123746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CE0D657-7004-CCDE-2607-5F818B29C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				Mitral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annulus</a:t>
            </a:r>
            <a:endParaRPr lang="el-DE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BFE4CF0F-5C15-EBF0-2C82-3E32C1D84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2013" y="1474750"/>
            <a:ext cx="5147174" cy="4851622"/>
          </a:xfrm>
        </p:spPr>
      </p:pic>
      <p:pic>
        <p:nvPicPr>
          <p:cNvPr id="10" name="Θέση περιεχομένου 4">
            <a:extLst>
              <a:ext uri="{FF2B5EF4-FFF2-40B4-BE49-F238E27FC236}">
                <a16:creationId xmlns:a16="http://schemas.microsoft.com/office/drawing/2014/main" id="{F4F3C8E7-30CE-9118-2F05-3908F788F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738" y="1407135"/>
            <a:ext cx="4711262" cy="48021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B8CD6A-FB9E-091E-DEB6-2B5EF7241AC4}"/>
              </a:ext>
            </a:extLst>
          </p:cNvPr>
          <p:cNvSpPr txBox="1"/>
          <p:nvPr/>
        </p:nvSpPr>
        <p:spPr>
          <a:xfrm>
            <a:off x="241739" y="6292820"/>
            <a:ext cx="7498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The hinge </a:t>
            </a:r>
            <a:r>
              <a:rPr lang="de-DE" sz="2000" b="1" dirty="0" err="1">
                <a:solidFill>
                  <a:srgbClr val="FF0000"/>
                </a:solidFill>
              </a:rPr>
              <a:t>line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attaching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the</a:t>
            </a:r>
            <a:r>
              <a:rPr lang="de-DE" sz="2000" b="1" dirty="0">
                <a:solidFill>
                  <a:srgbClr val="FF0000"/>
                </a:solidFill>
              </a:rPr>
              <a:t> mitral </a:t>
            </a:r>
            <a:r>
              <a:rPr lang="de-DE" sz="2000" b="1" dirty="0" err="1">
                <a:solidFill>
                  <a:srgbClr val="FF0000"/>
                </a:solidFill>
              </a:rPr>
              <a:t>leaflets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is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commonly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termed</a:t>
            </a:r>
            <a:r>
              <a:rPr lang="de-DE" sz="2000" b="1" dirty="0">
                <a:solidFill>
                  <a:srgbClr val="FF0000"/>
                </a:solidFill>
              </a:rPr>
              <a:t> MA</a:t>
            </a:r>
          </a:p>
        </p:txBody>
      </p:sp>
    </p:spTree>
    <p:extLst>
      <p:ext uri="{BB962C8B-B14F-4D97-AF65-F5344CB8AC3E}">
        <p14:creationId xmlns:p14="http://schemas.microsoft.com/office/powerpoint/2010/main" val="519651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2D9654-3BCC-6807-4CD6-F9EDA89A2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469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/>
              <a:t>		</a:t>
            </a:r>
            <a:r>
              <a:rPr lang="de-DE" b="1" dirty="0" err="1">
                <a:solidFill>
                  <a:schemeClr val="accent1"/>
                </a:solidFill>
              </a:rPr>
              <a:t>Saddle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shaped</a:t>
            </a:r>
            <a:r>
              <a:rPr lang="de-DE" b="1" dirty="0">
                <a:solidFill>
                  <a:schemeClr val="accent1"/>
                </a:solidFill>
              </a:rPr>
              <a:t> mitral </a:t>
            </a:r>
            <a:r>
              <a:rPr lang="de-DE" b="1" dirty="0" err="1">
                <a:solidFill>
                  <a:schemeClr val="accent1"/>
                </a:solidFill>
              </a:rPr>
              <a:t>annulus</a:t>
            </a:r>
            <a:endParaRPr lang="el-DE" b="1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B401B6-0A90-7C10-112E-AA8A8789958C}"/>
              </a:ext>
            </a:extLst>
          </p:cNvPr>
          <p:cNvSpPr txBox="1"/>
          <p:nvPr/>
        </p:nvSpPr>
        <p:spPr>
          <a:xfrm>
            <a:off x="6602819" y="1806045"/>
            <a:ext cx="4750981" cy="42473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Normal mitral </a:t>
            </a:r>
            <a:r>
              <a:rPr lang="de-DE" b="1" dirty="0" err="1"/>
              <a:t>annulus</a:t>
            </a:r>
            <a:r>
              <a:rPr lang="de-DE" b="1" dirty="0"/>
              <a:t> </a:t>
            </a:r>
            <a:r>
              <a:rPr lang="de-DE" b="1" dirty="0" err="1"/>
              <a:t>changes</a:t>
            </a:r>
            <a:r>
              <a:rPr lang="de-DE" b="1" dirty="0"/>
              <a:t> </a:t>
            </a:r>
            <a:r>
              <a:rPr lang="de-DE" b="1" dirty="0" err="1"/>
              <a:t>over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cardiac</a:t>
            </a:r>
            <a:r>
              <a:rPr lang="de-DE" b="1" dirty="0"/>
              <a:t> </a:t>
            </a:r>
            <a:r>
              <a:rPr lang="de-DE" b="1" dirty="0" err="1"/>
              <a:t>cycle</a:t>
            </a: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Minimal </a:t>
            </a:r>
            <a:r>
              <a:rPr lang="de-DE" dirty="0" err="1"/>
              <a:t>variation</a:t>
            </a:r>
            <a:r>
              <a:rPr lang="de-DE" dirty="0"/>
              <a:t> </a:t>
            </a:r>
            <a:r>
              <a:rPr lang="de-DE" dirty="0" err="1"/>
              <a:t>throughout</a:t>
            </a:r>
            <a:r>
              <a:rPr lang="de-DE" dirty="0"/>
              <a:t> </a:t>
            </a:r>
            <a:r>
              <a:rPr lang="de-DE" dirty="0" err="1"/>
              <a:t>diastole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Early </a:t>
            </a:r>
            <a:r>
              <a:rPr lang="de-DE" dirty="0" err="1"/>
              <a:t>systole</a:t>
            </a:r>
            <a:r>
              <a:rPr lang="de-DE" dirty="0"/>
              <a:t>, AP </a:t>
            </a:r>
            <a:r>
              <a:rPr lang="de-DE" dirty="0" err="1"/>
              <a:t>contraction</a:t>
            </a:r>
            <a:r>
              <a:rPr lang="de-DE" dirty="0"/>
              <a:t>, </a:t>
            </a:r>
            <a:r>
              <a:rPr lang="de-DE" dirty="0" err="1"/>
              <a:t>folding</a:t>
            </a:r>
            <a:r>
              <a:rPr lang="de-DE" dirty="0"/>
              <a:t> </a:t>
            </a:r>
            <a:r>
              <a:rPr lang="de-DE" dirty="0" err="1"/>
              <a:t>across</a:t>
            </a:r>
            <a:r>
              <a:rPr lang="de-DE" dirty="0"/>
              <a:t>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intercommissural</a:t>
            </a:r>
            <a:r>
              <a:rPr lang="de-DE" dirty="0"/>
              <a:t> </a:t>
            </a:r>
            <a:r>
              <a:rPr lang="de-DE" dirty="0" err="1"/>
              <a:t>diameter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This </a:t>
            </a:r>
            <a:r>
              <a:rPr lang="de-DE" b="1" dirty="0" err="1"/>
              <a:t>contraction</a:t>
            </a:r>
            <a:r>
              <a:rPr lang="de-DE" b="1" dirty="0"/>
              <a:t> </a:t>
            </a:r>
            <a:r>
              <a:rPr lang="de-DE" b="1" dirty="0" err="1"/>
              <a:t>leads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accentuation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 </a:t>
            </a:r>
            <a:r>
              <a:rPr lang="de-DE" b="1" dirty="0" err="1"/>
              <a:t>saddle-shape</a:t>
            </a: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Prevention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early</a:t>
            </a:r>
            <a:r>
              <a:rPr lang="de-DE" dirty="0"/>
              <a:t> </a:t>
            </a:r>
            <a:r>
              <a:rPr lang="de-DE" dirty="0" err="1"/>
              <a:t>systolic</a:t>
            </a:r>
            <a:r>
              <a:rPr lang="de-DE" dirty="0"/>
              <a:t> MR,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LV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rises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Mitral </a:t>
            </a:r>
            <a:r>
              <a:rPr lang="de-DE" dirty="0" err="1"/>
              <a:t>annular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10 cm</a:t>
            </a:r>
            <a:r>
              <a:rPr lang="de-DE" baseline="30000" dirty="0"/>
              <a:t>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DA564ED-3AD2-14DA-C6F1-602923C6DB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64" y="1984866"/>
            <a:ext cx="541275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269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DFAAC88A-48FB-4B05-DD23-5168BFA3A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3580" y="298727"/>
            <a:ext cx="9589853" cy="6260546"/>
          </a:xfr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C8E33C08-FD87-161C-4844-4E76D6B09099}"/>
              </a:ext>
            </a:extLst>
          </p:cNvPr>
          <p:cNvSpPr/>
          <p:nvPr/>
        </p:nvSpPr>
        <p:spPr>
          <a:xfrm>
            <a:off x="1807535" y="4029740"/>
            <a:ext cx="8601739" cy="75491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DE"/>
          </a:p>
        </p:txBody>
      </p:sp>
    </p:spTree>
    <p:extLst>
      <p:ext uri="{BB962C8B-B14F-4D97-AF65-F5344CB8AC3E}">
        <p14:creationId xmlns:p14="http://schemas.microsoft.com/office/powerpoint/2010/main" val="49757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92F0642-4FDE-082E-23BC-BF431329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	    Mitral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annulus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abnormalities</a:t>
            </a:r>
            <a:endParaRPr lang="el-DE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7B1232D-B8E8-FD83-F3C5-0FF8DDB9D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474" y="1871331"/>
            <a:ext cx="5773182" cy="4699590"/>
          </a:xfrm>
          <a:prstGeom prst="rect">
            <a:avLst/>
          </a:prstGeom>
        </p:spPr>
      </p:pic>
      <p:pic>
        <p:nvPicPr>
          <p:cNvPr id="9" name="Θέση περιεχομένου 4">
            <a:extLst>
              <a:ext uri="{FF2B5EF4-FFF2-40B4-BE49-F238E27FC236}">
                <a16:creationId xmlns:a16="http://schemas.microsoft.com/office/drawing/2014/main" id="{2CAE229B-DD9A-425C-D340-1E66D9AD5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4344" y="1789334"/>
            <a:ext cx="5971656" cy="469959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0A430E-0186-8C2F-30A8-BC089CBD858A}"/>
              </a:ext>
            </a:extLst>
          </p:cNvPr>
          <p:cNvSpPr txBox="1"/>
          <p:nvPr/>
        </p:nvSpPr>
        <p:spPr>
          <a:xfrm>
            <a:off x="1297172" y="1456660"/>
            <a:ext cx="144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       PMR</a:t>
            </a:r>
            <a:endParaRPr lang="el-DE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2B68AE-A75B-3D33-A626-D13BDC2C6582}"/>
              </a:ext>
            </a:extLst>
          </p:cNvPr>
          <p:cNvSpPr txBox="1"/>
          <p:nvPr/>
        </p:nvSpPr>
        <p:spPr>
          <a:xfrm>
            <a:off x="9338930" y="1501999"/>
            <a:ext cx="144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FMR</a:t>
            </a:r>
            <a:endParaRPr lang="el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2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59FD47D-7191-49A0-1EC4-098A52B0C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5722"/>
          </a:xfrm>
        </p:spPr>
        <p:txBody>
          <a:bodyPr/>
          <a:lstStyle/>
          <a:p>
            <a:r>
              <a:rPr lang="de-DE" dirty="0"/>
              <a:t>			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Aortic</a:t>
            </a:r>
            <a:r>
              <a:rPr lang="de-DE" b="1" dirty="0">
                <a:solidFill>
                  <a:schemeClr val="accent1"/>
                </a:solidFill>
                <a:latin typeface="+mn-lt"/>
              </a:rPr>
              <a:t>-mitral </a:t>
            </a:r>
            <a:r>
              <a:rPr lang="de-DE" b="1" dirty="0" err="1">
                <a:solidFill>
                  <a:schemeClr val="accent1"/>
                </a:solidFill>
                <a:latin typeface="+mn-lt"/>
              </a:rPr>
              <a:t>curtain</a:t>
            </a:r>
            <a:endParaRPr lang="el-DE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BD01F9F-F1B5-61D5-378A-4BCE33252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1284" y="4317924"/>
            <a:ext cx="5020329" cy="1904746"/>
          </a:xfrm>
        </p:spPr>
        <p:txBody>
          <a:bodyPr>
            <a:normAutofit fontScale="70000" lnSpcReduction="20000"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The </a:t>
            </a:r>
            <a:r>
              <a:rPr lang="de-DE" b="1" dirty="0" err="1">
                <a:solidFill>
                  <a:srgbClr val="C00000"/>
                </a:solidFill>
              </a:rPr>
              <a:t>right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fibrous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trigone</a:t>
            </a:r>
            <a:r>
              <a:rPr lang="de-DE" b="1" dirty="0">
                <a:solidFill>
                  <a:srgbClr val="C00000"/>
                </a:solidFill>
              </a:rPr>
              <a:t> -NCC </a:t>
            </a:r>
          </a:p>
          <a:p>
            <a:endParaRPr lang="de-DE" b="1" dirty="0">
              <a:solidFill>
                <a:srgbClr val="C00000"/>
              </a:solidFill>
            </a:endParaRPr>
          </a:p>
          <a:p>
            <a:r>
              <a:rPr lang="de-DE" b="1" dirty="0">
                <a:solidFill>
                  <a:srgbClr val="C00000"/>
                </a:solidFill>
              </a:rPr>
              <a:t>The </a:t>
            </a:r>
            <a:r>
              <a:rPr lang="de-DE" b="1" dirty="0" err="1">
                <a:solidFill>
                  <a:srgbClr val="C00000"/>
                </a:solidFill>
              </a:rPr>
              <a:t>left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fibrous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trigone</a:t>
            </a:r>
            <a:r>
              <a:rPr lang="de-DE" b="1" dirty="0">
                <a:solidFill>
                  <a:srgbClr val="C00000"/>
                </a:solidFill>
              </a:rPr>
              <a:t> – LCC</a:t>
            </a:r>
          </a:p>
          <a:p>
            <a:endParaRPr lang="de-DE" b="1" dirty="0">
              <a:solidFill>
                <a:srgbClr val="C00000"/>
              </a:solidFill>
            </a:endParaRPr>
          </a:p>
          <a:p>
            <a:r>
              <a:rPr lang="de-DE" b="1" dirty="0">
                <a:solidFill>
                  <a:srgbClr val="C00000"/>
                </a:solidFill>
              </a:rPr>
              <a:t>Dilatation </a:t>
            </a:r>
            <a:r>
              <a:rPr lang="de-DE" b="1" dirty="0" err="1">
                <a:solidFill>
                  <a:srgbClr val="C00000"/>
                </a:solidFill>
              </a:rPr>
              <a:t>most</a:t>
            </a:r>
            <a:r>
              <a:rPr lang="de-DE" b="1" dirty="0">
                <a:solidFill>
                  <a:srgbClr val="C00000"/>
                </a:solidFill>
              </a:rPr>
              <a:t> frequent in </a:t>
            </a:r>
            <a:r>
              <a:rPr lang="de-DE" b="1" dirty="0" err="1">
                <a:solidFill>
                  <a:srgbClr val="C00000"/>
                </a:solidFill>
              </a:rPr>
              <a:t>posterior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annulus</a:t>
            </a:r>
            <a:endParaRPr lang="de-DE" b="1" dirty="0">
              <a:solidFill>
                <a:srgbClr val="C00000"/>
              </a:solidFill>
            </a:endParaRPr>
          </a:p>
          <a:p>
            <a:endParaRPr lang="de-DE" b="1" dirty="0"/>
          </a:p>
          <a:p>
            <a:endParaRPr lang="de-DE" dirty="0"/>
          </a:p>
          <a:p>
            <a:endParaRPr lang="el-DE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60DE76A-3DBB-52D4-E62D-DC9F06AA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7" y="1403498"/>
            <a:ext cx="6990897" cy="5089376"/>
          </a:xfrm>
          <a:prstGeom prst="rect">
            <a:avLst/>
          </a:prstGeom>
        </p:spPr>
      </p:pic>
      <p:pic>
        <p:nvPicPr>
          <p:cNvPr id="1026" name="Picture 2" descr="Increased Aorto-Mitral Curtain Thickness Independently Predicts Mortality  in Patients With Radiation-Associated Cardiac Disease Undergoing Cardiac  Surgery - The Annals of Thoracic Surgery">
            <a:extLst>
              <a:ext uri="{FF2B5EF4-FFF2-40B4-BE49-F238E27FC236}">
                <a16:creationId xmlns:a16="http://schemas.microsoft.com/office/drawing/2014/main" id="{27160CA5-C0C1-4E44-0F9E-B5A38D08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707" y="1560586"/>
            <a:ext cx="46228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99559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483</Words>
  <Application>Microsoft Office PowerPoint</Application>
  <PresentationFormat>Ευρεία οθόνη</PresentationFormat>
  <Paragraphs>115</Paragraphs>
  <Slides>26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Θέμα του Office</vt:lpstr>
      <vt:lpstr>Mitral valve anatomy</vt:lpstr>
      <vt:lpstr>      Mitral valve apparatus</vt:lpstr>
      <vt:lpstr> Cardiac cycle volume pressure loops</vt:lpstr>
      <vt:lpstr> Components of mitral valve apparatus</vt:lpstr>
      <vt:lpstr>    Mitral annulus</vt:lpstr>
      <vt:lpstr>  Saddle shaped mitral annulus</vt:lpstr>
      <vt:lpstr>Παρουσίαση του PowerPoint</vt:lpstr>
      <vt:lpstr>     Mitral annulus abnormalities</vt:lpstr>
      <vt:lpstr>   Aortic-mitral curtain</vt:lpstr>
      <vt:lpstr>    Mitral annulus calcification</vt:lpstr>
      <vt:lpstr>      Mitral leaflets</vt:lpstr>
      <vt:lpstr> Surgical view- segmentation scallops</vt:lpstr>
      <vt:lpstr>Mitral leaflets</vt:lpstr>
      <vt:lpstr> 3 zones</vt:lpstr>
      <vt:lpstr>Scallops nomenclature transthoracic views</vt:lpstr>
      <vt:lpstr>Παρουσίαση του PowerPoint</vt:lpstr>
      <vt:lpstr>  Carpentier classification</vt:lpstr>
      <vt:lpstr>   Commissures and coaptation line</vt:lpstr>
      <vt:lpstr>   MitraClip Criteria</vt:lpstr>
      <vt:lpstr>   Chordae tendinae</vt:lpstr>
      <vt:lpstr>   Commissural chordae</vt:lpstr>
      <vt:lpstr>      Papillary muscles</vt:lpstr>
      <vt:lpstr> LV remodelling- displaced PM- FMR</vt:lpstr>
      <vt:lpstr>   Papillary muscles</vt:lpstr>
      <vt:lpstr>Παρουσίαση του PowerPoint</vt:lpstr>
      <vt:lpstr>    Left atrial wall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Στρατης Κατσιανος</dc:creator>
  <cp:lastModifiedBy>Georgia Delopoulou</cp:lastModifiedBy>
  <cp:revision>55</cp:revision>
  <dcterms:created xsi:type="dcterms:W3CDTF">2022-10-15T10:24:43Z</dcterms:created>
  <dcterms:modified xsi:type="dcterms:W3CDTF">2025-01-20T08:37:36Z</dcterms:modified>
</cp:coreProperties>
</file>