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58" r:id="rId4"/>
    <p:sldId id="285" r:id="rId5"/>
    <p:sldId id="260" r:id="rId6"/>
    <p:sldId id="261" r:id="rId7"/>
    <p:sldId id="262" r:id="rId8"/>
    <p:sldId id="265" r:id="rId9"/>
    <p:sldId id="283" r:id="rId10"/>
    <p:sldId id="270" r:id="rId11"/>
    <p:sldId id="286" r:id="rId12"/>
    <p:sldId id="275" r:id="rId13"/>
    <p:sldId id="266" r:id="rId14"/>
    <p:sldId id="284" r:id="rId15"/>
    <p:sldId id="267" r:id="rId16"/>
    <p:sldId id="268" r:id="rId17"/>
    <p:sldId id="273" r:id="rId18"/>
    <p:sldId id="271" r:id="rId19"/>
    <p:sldId id="272" r:id="rId20"/>
    <p:sldId id="277" r:id="rId21"/>
    <p:sldId id="287" r:id="rId22"/>
    <p:sldId id="278" r:id="rId23"/>
    <p:sldId id="276" r:id="rId24"/>
    <p:sldId id="280" r:id="rId25"/>
    <p:sldId id="281" r:id="rId26"/>
    <p:sldId id="282" r:id="rId27"/>
    <p:sldId id="288" r:id="rId28"/>
    <p:sldId id="289" r:id="rId29"/>
    <p:sldId id="292" r:id="rId30"/>
    <p:sldId id="293" r:id="rId31"/>
    <p:sldId id="291" r:id="rId32"/>
    <p:sldId id="290" r:id="rId33"/>
    <p:sldId id="294" r:id="rId34"/>
    <p:sldId id="295" r:id="rId35"/>
    <p:sldId id="296" r:id="rId36"/>
    <p:sldId id="297" r:id="rId37"/>
    <p:sldId id="298" r:id="rId38"/>
    <p:sldId id="299" r:id="rId39"/>
    <p:sldId id="300" r:id="rId40"/>
    <p:sldId id="301" r:id="rId41"/>
    <p:sldId id="302" r:id="rId42"/>
    <p:sldId id="30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9"/>
    <p:restoredTop sz="94729"/>
  </p:normalViewPr>
  <p:slideViewPr>
    <p:cSldViewPr snapToGrid="0" snapToObjects="1">
      <p:cViewPr varScale="1">
        <p:scale>
          <a:sx n="109" d="100"/>
          <a:sy n="109" d="100"/>
        </p:scale>
        <p:origin x="8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9T04:56:58.279"/>
    </inkml:context>
    <inkml:brush xml:id="br0">
      <inkml:brushProperty name="width" value="0.05" units="cm"/>
      <inkml:brushProperty name="height" value="0.05" units="cm"/>
      <inkml:brushProperty name="color" value="#E71224"/>
    </inkml:brush>
  </inkml:definitions>
  <inkml:trace contextRef="#ctx0" brushRef="#br0">1 1 24575,'0'36'0,"0"2"0,0 10 0,0-1 0,0-1 0,0-6 0,0-8 0,0-5 0,0-4 0,0-3 0,0 2 0,0-2 0,0 2 0,0 2 0,0 3 0,1 5 0,2 4 0,-1 4 0,1-3 0,-3-5 0,2-7 0,0-5 0,2-3 0,0 0 0,-2-6 0,0 6 0,0-10 0,0 8 0,0-3 0,0 3 0,-2 2 0,0 0 0,1 1 0,1-1 0,1-2 0,0 0 0,0-2 0,-1-3 0,0 0 0,-1 0 0,-1 0 0,3 2 0,-1-3 0,1 0 0,-3-5 0,0 1 0,0-1 0,1 0 0,1 0 0,0 0 0,2 1 0,-2 0 0,0 0 0,0 0 0,-2-1 0,0 1 0,0 0 0,0 0 0,0 0 0,0 0 0,-4-1 0,2 2 0,-4-1 0,2 3 0,-3 1 0,2 1 0,-1-1 0,1 0 0,-1 0 0,-1 0 0,1 0 0,2 0 0,2-1 0,1-3 0,1-4 0,0-10 0,0 5 0,0-6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9T04:57:00.531"/>
    </inkml:context>
    <inkml:brush xml:id="br0">
      <inkml:brushProperty name="width" value="0.05" units="cm"/>
      <inkml:brushProperty name="height" value="0.05" units="cm"/>
      <inkml:brushProperty name="color" value="#E71224"/>
    </inkml:brush>
  </inkml:definitions>
  <inkml:trace contextRef="#ctx0" brushRef="#br0">1 79 24575,'5'8'0,"5"6"0,-6-3 0,8 5 0,-4-4 0,3 3 0,1 1 0,-1 0 0,0-3 0,2 0 0,2-1 0,2 1 0,0 1 0,1 1 0,-1 2 0,0-1 0,0-1 0,0-2 0,0-2 0,0 1 0,-8-6 0,-2 3 0,-7-3 0,0 0 0,1-1 0,1-1 0,2 0 0,0-1 0,0-1 0,-1 0 0,1-2 0,0 0 0,0 0 0,2 0 0,0 0 0,3 0 0,-2-2 0,4-7 0,-2-5 0,4-7 0,-1-2 0,0 1 0,-2-1 0,-1 3 0,1-2 0,1 0 0,2-1 0,2 0 0,3 3 0,2 2 0,3-2 0,2-1 0,-2-2 0,-1 0 0,-6 4 0,-4 0 0,-7 12 0,-2 3 0,-3 8 0,0 0 0,0 0 0,0 0 0,-1 0 0,-1-1 0,-2 1 0,1-3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9T04:57:07.335"/>
    </inkml:context>
    <inkml:brush xml:id="br0">
      <inkml:brushProperty name="width" value="0.05" units="cm"/>
      <inkml:brushProperty name="height" value="0.05" units="cm"/>
      <inkml:brushProperty name="color" value="#E71224"/>
    </inkml:brush>
  </inkml:definitions>
  <inkml:trace contextRef="#ctx0" brushRef="#br0">40 1 24575,'0'10'0,"0"11"0,0 22 0,0 21 0,0 8 0,-3 0 0,0-1 0,-2-7 0,-2 0 0,1-13 0,1-13 0,1-9 0,1-6 0,1-1 0,0-2 0,2 0 0,0 0 0,0-3 0,0-3 0,0-2 0,0-5 0,0-2 0,0-2 0,0 1 0,0 1 0,0 3 0,0 7 0,0 8 0,0 5 0,0 1 0,0-1 0,0-13 0,2 0 0,3-6 0,2 4 0,2 2 0,-1-2 0,-3-4 0,-1-5 0,2-2 0,6-1 0,-5-1 0,6 0 0,-9 1 0,0 3 0,-2 0 0,-2-1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9T04:57:10.263"/>
    </inkml:context>
    <inkml:brush xml:id="br0">
      <inkml:brushProperty name="width" value="0.05" units="cm"/>
      <inkml:brushProperty name="height" value="0.05" units="cm"/>
      <inkml:brushProperty name="color" value="#E71224"/>
    </inkml:brush>
  </inkml:definitions>
  <inkml:trace contextRef="#ctx0" brushRef="#br0">244 48 24575,'-2'28'0,"-15"21"0,6-17 0,-18 25 0,7-22 0,-5 13 0,2 0 0,6-11 0,5-9 0,2-10 0,7-8 0,0-1 0,4-7 0,-1 1 0,-2 1 0,-3 3 0,-3 5 0,-2 0 0,2-1 0,4-6 0,3-10 0,6-17 0,0 6 0,9-16 0,1 6 0,5-13 0,4-7 0,1 0 0,-1 5 0,-1 7 0,-1 5 0,0 3 0,3-1 0,3-1 0,0 2 0,-3 5 0,-3 5 0,-2 8 0,-2 3 0,1 0 0,-7 4 0,7-3 0,-11 4 0,7 0 0,-8 2 0,1 2 0,0 8 0,0 8 0,-1 2 0,3 1 0,0-3 0,1-3 0,-1 2 0,-3 2 0,-3 1 0,-2 1 0,0 0 0,0 2 0,0 1 0,0 3 0,0 1 0,0-1 0,1-2 0,1-3 0,3-4 0,0-2 0,1-4 0,1 1 0,1 0 0,1 2 0,1-2 0,-1-1 0,1 1 0,-3-7 0,3 5 0,-2-6 0,2 2 0,0 0 0,-3-3 0,-2-1 0,-3-2 0,-2-1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9T04:57:16.772"/>
    </inkml:context>
    <inkml:brush xml:id="br0">
      <inkml:brushProperty name="width" value="0.05" units="cm"/>
      <inkml:brushProperty name="height" value="0.05" units="cm"/>
      <inkml:brushProperty name="color" value="#E71224"/>
    </inkml:brush>
  </inkml:definitions>
  <inkml:trace contextRef="#ctx0" brushRef="#br0">0 156 24575,'22'0'0,"11"0"0,12-2 0,14-3 0,-6-1 0,1 0 0,5 4 0,16 13 0,-27 2 0,1 5 0,2 4 0,-1 3 0,-3 1 0,-3 1 0,26 20 0,-22-18 0,-14-12 0,-2-9 0,5-6 0,17-2 0,14-4 0,11-10 0,4-10 0,-9-6 0,-12 1 0,-14 11 0,-5 9 0,5 6 0,12 3 0,16 0 0,15 0 0,-40 0 0,0 0 0,1 1 0,0-2 0,-1-1 0,0-3 0,45-19 0,-47 4 0,-1-4 0,-2-2 0,-1-1 0,35-18 0,-20 18 0,-19 22 0,-8 15 0,4 10 0,20 6 0,26-2 0,-31-17 0,3-6 0,8-5 0,0-7 0,-1-3 0,-3-5 0,-5 0 0,-4-1 0,25-11 0,-30 17 0,-16 15 0,-9 13 0,-2 11 0,3 6 0,0-1 0,0-7 0,-1-9 0,-4-6 0,-3-3 0,-1 1 0,-2 1 0,0 3 0,-1 2 0,-4-4 0,-2 0 0,-3-5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9T04:57:19.550"/>
    </inkml:context>
    <inkml:brush xml:id="br0">
      <inkml:brushProperty name="width" value="0.05" units="cm"/>
      <inkml:brushProperty name="height" value="0.05" units="cm"/>
      <inkml:brushProperty name="color" value="#E71224"/>
    </inkml:brush>
  </inkml:definitions>
  <inkml:trace contextRef="#ctx0" brushRef="#br0">0 1 24575,'25'0'0,"34"0"0,41 7 0,-31 3 0,4 3 0,-2 1 0,-2 3 0,-5 1 0,-3 2 0,-10-2 0,-4 0 0,20 5 0,-12-6 0,-23-10 0,-19-9 0,-4-9 0,-9-4 0,0-9 0,2 12 0,11 0 0,19 12 0,21 0 0,23 0 0,11 0 0,-1 0 0,-7-1 0,-15-5 0,-17-5 0,-14-3 0,-10 2 0,-5 5 0,2 5 0,8 2 0,14 0 0,12 0 0,11 0 0,5 0 0,-1 0 0,-2 0 0,-2 0 0,-9 0 0,-6 0 0,-13 0 0,-10 0 0,-5 0 0,-11 0 0,0 0 0,-7 0 0,-1 0 0,-1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8542B-BA4D-CA41-89FF-251A9688DF09}" type="datetimeFigureOut">
              <a:rPr lang="en-US" smtClean="0"/>
              <a:t>11/12/24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DA7BF9-0202-FE40-A17E-882DBF65D487}" type="slidenum">
              <a:rPr lang="en-US" smtClean="0"/>
              <a:t>‹#›</a:t>
            </a:fld>
            <a:endParaRPr lang="en-US"/>
          </a:p>
        </p:txBody>
      </p:sp>
    </p:spTree>
    <p:extLst>
      <p:ext uri="{BB962C8B-B14F-4D97-AF65-F5344CB8AC3E}">
        <p14:creationId xmlns:p14="http://schemas.microsoft.com/office/powerpoint/2010/main" val="2426561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a:t>
            </a:r>
            <a:r>
              <a:rPr lang="el-GR" dirty="0" err="1"/>
              <a:t>μυοκαρδιακ</a:t>
            </a:r>
            <a:r>
              <a:rPr lang="en-US" dirty="0" err="1"/>
              <a:t>ή</a:t>
            </a:r>
            <a:r>
              <a:rPr lang="el-GR" dirty="0"/>
              <a:t> ισχαιμία προκύπτει από την </a:t>
            </a:r>
            <a:r>
              <a:rPr lang="el-GR" dirty="0" err="1"/>
              <a:t>ανισσοροπία</a:t>
            </a:r>
            <a:r>
              <a:rPr lang="el-GR" dirty="0"/>
              <a:t> προσφοράς και ζήτησης οξυγόνου, Η </a:t>
            </a:r>
            <a:r>
              <a:rPr lang="el-GR" dirty="0" err="1"/>
              <a:t>αμαιτική</a:t>
            </a:r>
            <a:r>
              <a:rPr lang="el-GR" dirty="0"/>
              <a:t> ροή στα στεφανιαία αυξάνει φυσιολογικά στην κόπωση και αυτή η αύξηση από το </a:t>
            </a:r>
            <a:r>
              <a:rPr lang="en-GB" dirty="0"/>
              <a:t>baseline </a:t>
            </a:r>
            <a:r>
              <a:rPr lang="en-GB" dirty="0" err="1"/>
              <a:t>sto</a:t>
            </a:r>
            <a:r>
              <a:rPr lang="en-GB" dirty="0"/>
              <a:t> max flow </a:t>
            </a:r>
            <a:r>
              <a:rPr lang="el-GR" dirty="0"/>
              <a:t>λέγεται</a:t>
            </a:r>
            <a:endParaRPr lang="en-US" dirty="0"/>
          </a:p>
        </p:txBody>
      </p:sp>
      <p:sp>
        <p:nvSpPr>
          <p:cNvPr id="4" name="Slide Number Placeholder 3"/>
          <p:cNvSpPr>
            <a:spLocks noGrp="1"/>
          </p:cNvSpPr>
          <p:nvPr>
            <p:ph type="sldNum" sz="quarter" idx="5"/>
          </p:nvPr>
        </p:nvSpPr>
        <p:spPr/>
        <p:txBody>
          <a:bodyPr/>
          <a:lstStyle/>
          <a:p>
            <a:fld id="{A1DA7BF9-0202-FE40-A17E-882DBF65D487}" type="slidenum">
              <a:rPr lang="en-US" smtClean="0"/>
              <a:t>9</a:t>
            </a:fld>
            <a:endParaRPr lang="en-US"/>
          </a:p>
        </p:txBody>
      </p:sp>
    </p:spTree>
    <p:extLst>
      <p:ext uri="{BB962C8B-B14F-4D97-AF65-F5344CB8AC3E}">
        <p14:creationId xmlns:p14="http://schemas.microsoft.com/office/powerpoint/2010/main" val="128207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εφεδρεία ροής είναι ο λόγος της ροής σε συνθήκες υπεραιμίας προς τη ροή σε συνθήκες ηρεμίας και ανάλογα με την τιμή του λόγου αυτού μια στένωση κρίνεται σημαντική ή όχι. </a:t>
            </a:r>
            <a:endParaRPr lang="en-US" dirty="0"/>
          </a:p>
        </p:txBody>
      </p:sp>
      <p:sp>
        <p:nvSpPr>
          <p:cNvPr id="4" name="Slide Number Placeholder 3"/>
          <p:cNvSpPr>
            <a:spLocks noGrp="1"/>
          </p:cNvSpPr>
          <p:nvPr>
            <p:ph type="sldNum" sz="quarter" idx="5"/>
          </p:nvPr>
        </p:nvSpPr>
        <p:spPr/>
        <p:txBody>
          <a:bodyPr/>
          <a:lstStyle/>
          <a:p>
            <a:fld id="{A1DA7BF9-0202-FE40-A17E-882DBF65D487}" type="slidenum">
              <a:rPr lang="en-US" smtClean="0"/>
              <a:t>10</a:t>
            </a:fld>
            <a:endParaRPr lang="en-US"/>
          </a:p>
        </p:txBody>
      </p:sp>
    </p:spTree>
    <p:extLst>
      <p:ext uri="{BB962C8B-B14F-4D97-AF65-F5344CB8AC3E}">
        <p14:creationId xmlns:p14="http://schemas.microsoft.com/office/powerpoint/2010/main" val="51623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Μια τιμή ΦΦΡ 0.6 σημαίνει ότι η </a:t>
            </a:r>
            <a:r>
              <a:rPr lang="el-GR" dirty="0" err="1"/>
              <a:t>μαχ</a:t>
            </a:r>
            <a:r>
              <a:rPr lang="el-GR" dirty="0"/>
              <a:t> καρδιακή ροή που περνάει από τη βλάβη είναι 60% ενώ ένα ΦΦΡ 0.9 </a:t>
            </a:r>
            <a:r>
              <a:rPr lang="el-GR" dirty="0" err="1"/>
              <a:t>μετα</a:t>
            </a:r>
            <a:r>
              <a:rPr lang="el-GR" dirty="0"/>
              <a:t> από </a:t>
            </a:r>
            <a:r>
              <a:rPr lang="en-GB" dirty="0"/>
              <a:t>PCI</a:t>
            </a:r>
            <a:r>
              <a:rPr lang="el-GR" dirty="0"/>
              <a:t> σημαίνει ροή στο μυοκάρδιο 90%. ΦΦΡ 0.75 σχετίζεται με αναστρέψιμη </a:t>
            </a:r>
            <a:r>
              <a:rPr lang="el-GR" dirty="0" err="1"/>
              <a:t>ισχεμία</a:t>
            </a:r>
            <a:r>
              <a:rPr lang="el-GR" dirty="0"/>
              <a:t> ενώ 0.8 δεν υπάρχει ένδειξη αναστρέψιμη ισχαιμία/</a:t>
            </a:r>
            <a:endParaRPr lang="en-US" dirty="0"/>
          </a:p>
        </p:txBody>
      </p:sp>
      <p:sp>
        <p:nvSpPr>
          <p:cNvPr id="4" name="Slide Number Placeholder 3"/>
          <p:cNvSpPr>
            <a:spLocks noGrp="1"/>
          </p:cNvSpPr>
          <p:nvPr>
            <p:ph type="sldNum" sz="quarter" idx="5"/>
          </p:nvPr>
        </p:nvSpPr>
        <p:spPr/>
        <p:txBody>
          <a:bodyPr/>
          <a:lstStyle/>
          <a:p>
            <a:fld id="{A1DA7BF9-0202-FE40-A17E-882DBF65D487}" type="slidenum">
              <a:rPr lang="en-US" smtClean="0"/>
              <a:t>14</a:t>
            </a:fld>
            <a:endParaRPr lang="en-US"/>
          </a:p>
        </p:txBody>
      </p:sp>
    </p:spTree>
    <p:extLst>
      <p:ext uri="{BB962C8B-B14F-4D97-AF65-F5344CB8AC3E}">
        <p14:creationId xmlns:p14="http://schemas.microsoft.com/office/powerpoint/2010/main" val="1779053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Οταν</a:t>
            </a:r>
            <a:r>
              <a:rPr lang="el-GR" dirty="0"/>
              <a:t> </a:t>
            </a:r>
            <a:r>
              <a:rPr lang="el-GR" dirty="0" err="1"/>
              <a:t>υπ</a:t>
            </a:r>
            <a:r>
              <a:rPr lang="en-US" dirty="0" err="1"/>
              <a:t>ά</a:t>
            </a:r>
            <a:r>
              <a:rPr lang="el-GR" dirty="0" err="1"/>
              <a:t>ρχει</a:t>
            </a:r>
            <a:r>
              <a:rPr lang="el-GR" dirty="0"/>
              <a:t> βλάβη στο </a:t>
            </a:r>
            <a:r>
              <a:rPr lang="el-GR" dirty="0" err="1"/>
              <a:t>στέλεχοσ</a:t>
            </a:r>
            <a:r>
              <a:rPr lang="el-GR" dirty="0"/>
              <a:t> </a:t>
            </a:r>
            <a:r>
              <a:rPr lang="el-GR" dirty="0" err="1"/>
              <a:t>χωρίσ</a:t>
            </a:r>
            <a:r>
              <a:rPr lang="el-GR" dirty="0"/>
              <a:t> βλάβη σε ΛΑΔ και </a:t>
            </a:r>
            <a:r>
              <a:rPr lang="el-GR" dirty="0" err="1"/>
              <a:t>περισπωμενη</a:t>
            </a:r>
            <a:r>
              <a:rPr lang="el-GR" dirty="0"/>
              <a:t> οκ. Όταν υπάρχει βλάβη σε ΛΑΔ </a:t>
            </a:r>
            <a:r>
              <a:rPr lang="el-GR" dirty="0" err="1"/>
              <a:t>τοτε</a:t>
            </a:r>
            <a:r>
              <a:rPr lang="el-GR" dirty="0"/>
              <a:t> το ΦΦΡ στο </a:t>
            </a:r>
            <a:r>
              <a:rPr lang="el-GR" dirty="0" err="1"/>
              <a:t>στέλχοσ</a:t>
            </a:r>
            <a:r>
              <a:rPr lang="el-GR" dirty="0"/>
              <a:t> θα είναι ακριβές αν το άθροισμα του ΦΦΡ ΛΜ και ΛΑΔ είναι μεγαλύτερο από 0.6. </a:t>
            </a:r>
            <a:endParaRPr lang="en-US" dirty="0"/>
          </a:p>
        </p:txBody>
      </p:sp>
      <p:sp>
        <p:nvSpPr>
          <p:cNvPr id="4" name="Slide Number Placeholder 3"/>
          <p:cNvSpPr>
            <a:spLocks noGrp="1"/>
          </p:cNvSpPr>
          <p:nvPr>
            <p:ph type="sldNum" sz="quarter" idx="5"/>
          </p:nvPr>
        </p:nvSpPr>
        <p:spPr/>
        <p:txBody>
          <a:bodyPr/>
          <a:lstStyle/>
          <a:p>
            <a:fld id="{A1DA7BF9-0202-FE40-A17E-882DBF65D487}" type="slidenum">
              <a:rPr lang="en-US" smtClean="0"/>
              <a:t>22</a:t>
            </a:fld>
            <a:endParaRPr lang="en-US"/>
          </a:p>
        </p:txBody>
      </p:sp>
    </p:spTree>
    <p:extLst>
      <p:ext uri="{BB962C8B-B14F-4D97-AF65-F5344CB8AC3E}">
        <p14:creationId xmlns:p14="http://schemas.microsoft.com/office/powerpoint/2010/main" val="149236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a:t>
            </a:r>
            <a:r>
              <a:rPr lang="en-GB" dirty="0"/>
              <a:t>RFR </a:t>
            </a:r>
            <a:r>
              <a:rPr lang="el-GR" dirty="0"/>
              <a:t>αξιολογεί την αιμοδυναμική σημαντικότητα </a:t>
            </a:r>
            <a:r>
              <a:rPr lang="el-GR" dirty="0" err="1"/>
              <a:t>μιασ</a:t>
            </a:r>
            <a:r>
              <a:rPr lang="el-GR" dirty="0"/>
              <a:t> βλάβης βρίσκοντας τον </a:t>
            </a:r>
            <a:r>
              <a:rPr lang="el-GR" dirty="0" err="1"/>
              <a:t>λογο</a:t>
            </a:r>
            <a:r>
              <a:rPr lang="el-GR" dirty="0"/>
              <a:t> </a:t>
            </a:r>
            <a:r>
              <a:rPr lang="en-GB" dirty="0"/>
              <a:t>Pd/PA</a:t>
            </a:r>
            <a:r>
              <a:rPr lang="el-GR" dirty="0"/>
              <a:t> σε όλο τον καρδιακό κύκλο. </a:t>
            </a:r>
            <a:endParaRPr lang="en-US" dirty="0"/>
          </a:p>
        </p:txBody>
      </p:sp>
      <p:sp>
        <p:nvSpPr>
          <p:cNvPr id="4" name="Slide Number Placeholder 3"/>
          <p:cNvSpPr>
            <a:spLocks noGrp="1"/>
          </p:cNvSpPr>
          <p:nvPr>
            <p:ph type="sldNum" sz="quarter" idx="5"/>
          </p:nvPr>
        </p:nvSpPr>
        <p:spPr/>
        <p:txBody>
          <a:bodyPr/>
          <a:lstStyle/>
          <a:p>
            <a:fld id="{A1DA7BF9-0202-FE40-A17E-882DBF65D487}" type="slidenum">
              <a:rPr lang="en-US" smtClean="0"/>
              <a:t>23</a:t>
            </a:fld>
            <a:endParaRPr lang="en-US"/>
          </a:p>
        </p:txBody>
      </p:sp>
    </p:spTree>
    <p:extLst>
      <p:ext uri="{BB962C8B-B14F-4D97-AF65-F5344CB8AC3E}">
        <p14:creationId xmlns:p14="http://schemas.microsoft.com/office/powerpoint/2010/main" val="3973833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FAFA-4295-874B-DAE9-801364B3B5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87CDA42-22EF-9227-AC2D-3E03C17F9F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F0F18DF-ED25-99B3-EF20-6E186A0D0970}"/>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5" name="Footer Placeholder 4">
            <a:extLst>
              <a:ext uri="{FF2B5EF4-FFF2-40B4-BE49-F238E27FC236}">
                <a16:creationId xmlns:a16="http://schemas.microsoft.com/office/drawing/2014/main" id="{376FB63F-1A99-AAC7-6D33-01233FDEE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F8D18-D1D4-B835-B0E2-02B2F0096191}"/>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196922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9D91-B20B-2917-2DA2-30E62CEE8A1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97AD5C-5F89-EF97-D9CE-F0F0CB6451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771A2A-73E0-8B14-A636-41D5ECE236F6}"/>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5" name="Footer Placeholder 4">
            <a:extLst>
              <a:ext uri="{FF2B5EF4-FFF2-40B4-BE49-F238E27FC236}">
                <a16:creationId xmlns:a16="http://schemas.microsoft.com/office/drawing/2014/main" id="{739F5455-222F-F22B-6D24-250C84373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E3F09-E1E6-8009-C9D7-654E78EF3C5F}"/>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3660519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8B7E8A-6AB0-19B0-F817-4581B1AB978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B168F8-985D-70D1-84CB-05F95FC923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50B3E0-BD12-EF8A-E68F-3265C0351D35}"/>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5" name="Footer Placeholder 4">
            <a:extLst>
              <a:ext uri="{FF2B5EF4-FFF2-40B4-BE49-F238E27FC236}">
                <a16:creationId xmlns:a16="http://schemas.microsoft.com/office/drawing/2014/main" id="{81230152-02C6-91DE-57A4-31469674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11A0D-5A28-FBC9-6B5D-9F9272901343}"/>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162016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0E0F-0438-E439-B8AA-294AFC9348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B068E4-DFFC-E693-D1C6-95F6BAD620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4D5AC8-F83E-A1DC-2FF1-978B25EB3D18}"/>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5" name="Footer Placeholder 4">
            <a:extLst>
              <a:ext uri="{FF2B5EF4-FFF2-40B4-BE49-F238E27FC236}">
                <a16:creationId xmlns:a16="http://schemas.microsoft.com/office/drawing/2014/main" id="{70CBA850-5331-0094-9174-D8DE36DB2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BD4B2-E3F2-83DC-4E31-489BE229B357}"/>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21154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5D0E-60FE-3FE6-2B44-043682E646F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9056C41-8390-27C2-72EB-F52662CC83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F09939-58BD-D2BD-B415-9A9364E143C2}"/>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5" name="Footer Placeholder 4">
            <a:extLst>
              <a:ext uri="{FF2B5EF4-FFF2-40B4-BE49-F238E27FC236}">
                <a16:creationId xmlns:a16="http://schemas.microsoft.com/office/drawing/2014/main" id="{66C07E32-EF05-DE21-2C31-5BD28EFBA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A0CEA-57F6-6CE5-1B25-777BEF7ED57F}"/>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386259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51BA-15E7-0FC8-9CB6-5B86A8387C1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5F756B-C288-9900-4548-CEC096AD013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9B4E5F-F3DA-63D7-95BF-ED5EAD8C0DE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EFC331F-C11D-8796-2E15-EBBEABE5E77B}"/>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6" name="Footer Placeholder 5">
            <a:extLst>
              <a:ext uri="{FF2B5EF4-FFF2-40B4-BE49-F238E27FC236}">
                <a16:creationId xmlns:a16="http://schemas.microsoft.com/office/drawing/2014/main" id="{1A641876-DF5B-A78E-3E92-EC1E764CB0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35375D-346D-3B9B-A63C-D3E726B6D148}"/>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275545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3D0FC-BAE8-6671-2645-6791184C3A7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D74FEF8-7637-AAAF-D3F9-FC6067A928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A0F5414-8434-A34A-22DF-7375588EC4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E9B63B6-F8FE-DFE3-11E1-C75C937FB9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A91C04-58F1-9802-1DBC-51BF2AA4CD8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479435F-B84D-7623-5AB0-51EFFEFDF6D3}"/>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8" name="Footer Placeholder 7">
            <a:extLst>
              <a:ext uri="{FF2B5EF4-FFF2-40B4-BE49-F238E27FC236}">
                <a16:creationId xmlns:a16="http://schemas.microsoft.com/office/drawing/2014/main" id="{A9B826BB-F677-1F06-E3D2-20B0ED7A26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C4A8D8-BA15-D756-9F5D-E2529AB9B771}"/>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277663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0670-ACCF-17EE-EC2F-61220C71EC2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2EC85CA-7E8F-0B83-7331-2EBC3E0D2E4B}"/>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4" name="Footer Placeholder 3">
            <a:extLst>
              <a:ext uri="{FF2B5EF4-FFF2-40B4-BE49-F238E27FC236}">
                <a16:creationId xmlns:a16="http://schemas.microsoft.com/office/drawing/2014/main" id="{2EF9D154-49CF-E89F-17A9-C034F22265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DF2A67-B243-67DB-9E49-00BBAE835C39}"/>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134449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1DD8A5-D0D8-2B6E-4FAB-2EC643A20D48}"/>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3" name="Footer Placeholder 2">
            <a:extLst>
              <a:ext uri="{FF2B5EF4-FFF2-40B4-BE49-F238E27FC236}">
                <a16:creationId xmlns:a16="http://schemas.microsoft.com/office/drawing/2014/main" id="{6D3B5464-11F4-DCD2-F592-8C836DC0CE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E98449-D15A-95E6-158E-2D795C0BB319}"/>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142187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A0B4-BB73-3CE3-E4CA-4B385489AD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6F94FE3-E391-8EF8-29E5-2AFF2FB1FF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D7BA723-94AA-577D-E00B-FE03CFE6A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AAEEC4-EB57-06DD-CB83-A65F3F91149E}"/>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6" name="Footer Placeholder 5">
            <a:extLst>
              <a:ext uri="{FF2B5EF4-FFF2-40B4-BE49-F238E27FC236}">
                <a16:creationId xmlns:a16="http://schemas.microsoft.com/office/drawing/2014/main" id="{D6F03997-2DE1-BC64-69E7-50F1B8295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2DE39-F09F-350D-4906-99E4AD8F39CE}"/>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265582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9CF6-70E4-9F44-4012-322968924D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2791112-4F0B-4673-6017-BC696C6F4A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4F232C-8C00-761B-A856-7568F161D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58394D-99FB-3FEA-0006-C3C7788F81AA}"/>
              </a:ext>
            </a:extLst>
          </p:cNvPr>
          <p:cNvSpPr>
            <a:spLocks noGrp="1"/>
          </p:cNvSpPr>
          <p:nvPr>
            <p:ph type="dt" sz="half" idx="10"/>
          </p:nvPr>
        </p:nvSpPr>
        <p:spPr/>
        <p:txBody>
          <a:bodyPr/>
          <a:lstStyle/>
          <a:p>
            <a:fld id="{88102369-95F4-0A43-89D0-46D782024AB5}" type="datetimeFigureOut">
              <a:rPr lang="en-US" smtClean="0"/>
              <a:t>11/12/24</a:t>
            </a:fld>
            <a:endParaRPr lang="en-US"/>
          </a:p>
        </p:txBody>
      </p:sp>
      <p:sp>
        <p:nvSpPr>
          <p:cNvPr id="6" name="Footer Placeholder 5">
            <a:extLst>
              <a:ext uri="{FF2B5EF4-FFF2-40B4-BE49-F238E27FC236}">
                <a16:creationId xmlns:a16="http://schemas.microsoft.com/office/drawing/2014/main" id="{4AAB23AB-2A1A-4824-FD5E-A8ECA3D3AF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1AD1A0-5859-6191-4BAF-309B2AE394C7}"/>
              </a:ext>
            </a:extLst>
          </p:cNvPr>
          <p:cNvSpPr>
            <a:spLocks noGrp="1"/>
          </p:cNvSpPr>
          <p:nvPr>
            <p:ph type="sldNum" sz="quarter" idx="12"/>
          </p:nvPr>
        </p:nvSpPr>
        <p:spPr/>
        <p:txBody>
          <a:bodyPr/>
          <a:lstStyle/>
          <a:p>
            <a:fld id="{2030F7DB-CDAE-7D42-B043-66547069ED4B}" type="slidenum">
              <a:rPr lang="en-US" smtClean="0"/>
              <a:t>‹#›</a:t>
            </a:fld>
            <a:endParaRPr lang="en-US"/>
          </a:p>
        </p:txBody>
      </p:sp>
    </p:spTree>
    <p:extLst>
      <p:ext uri="{BB962C8B-B14F-4D97-AF65-F5344CB8AC3E}">
        <p14:creationId xmlns:p14="http://schemas.microsoft.com/office/powerpoint/2010/main" val="924382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EA660-0DF3-195F-7B8B-2260EEBA6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8EDDF5-130E-3DFE-D14D-84E388DDE7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14DD93-9BAD-C4FD-6F11-50234ABBF4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02369-95F4-0A43-89D0-46D782024AB5}" type="datetimeFigureOut">
              <a:rPr lang="en-US" smtClean="0"/>
              <a:t>11/12/24</a:t>
            </a:fld>
            <a:endParaRPr lang="en-US"/>
          </a:p>
        </p:txBody>
      </p:sp>
      <p:sp>
        <p:nvSpPr>
          <p:cNvPr id="5" name="Footer Placeholder 4">
            <a:extLst>
              <a:ext uri="{FF2B5EF4-FFF2-40B4-BE49-F238E27FC236}">
                <a16:creationId xmlns:a16="http://schemas.microsoft.com/office/drawing/2014/main" id="{1726F183-138C-12F2-67DE-E17973D63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7C1F3C-F586-A1FB-C0CB-9804F2BB9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0F7DB-CDAE-7D42-B043-66547069ED4B}" type="slidenum">
              <a:rPr lang="en-US" smtClean="0"/>
              <a:t>‹#›</a:t>
            </a:fld>
            <a:endParaRPr lang="en-US"/>
          </a:p>
        </p:txBody>
      </p:sp>
    </p:spTree>
    <p:extLst>
      <p:ext uri="{BB962C8B-B14F-4D97-AF65-F5344CB8AC3E}">
        <p14:creationId xmlns:p14="http://schemas.microsoft.com/office/powerpoint/2010/main" val="3560402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customXml" Target="../ink/ink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9.png"/><Relationship Id="rId14" Type="http://schemas.openxmlformats.org/officeDocument/2006/relationships/customXml" Target="../ink/ink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3.amazonaws.com/HMP/hmp_ln/imported/15%20ClinEdCorn_pg%204_Fig%205.png"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8C95-DD33-A5C2-6278-A88D95488DB4}"/>
              </a:ext>
            </a:extLst>
          </p:cNvPr>
          <p:cNvSpPr>
            <a:spLocks noGrp="1"/>
          </p:cNvSpPr>
          <p:nvPr>
            <p:ph type="ctrTitle"/>
          </p:nvPr>
        </p:nvSpPr>
        <p:spPr>
          <a:xfrm>
            <a:off x="1524000" y="479809"/>
            <a:ext cx="9144000" cy="2387600"/>
          </a:xfrm>
        </p:spPr>
        <p:txBody>
          <a:bodyPr>
            <a:normAutofit/>
          </a:bodyPr>
          <a:lstStyle/>
          <a:p>
            <a:r>
              <a:rPr lang="el-GR" sz="3200" b="1" dirty="0"/>
              <a:t>Αιμοδυναμική εκτίμηση και ενδοαγγειακή απεικόνιση στο </a:t>
            </a:r>
            <a:r>
              <a:rPr lang="el-GR" sz="3200" b="1" dirty="0" err="1"/>
              <a:t>αιμοδυναμικό</a:t>
            </a:r>
            <a:r>
              <a:rPr lang="el-GR" sz="3200" b="1" dirty="0"/>
              <a:t> εργαστήριο</a:t>
            </a:r>
            <a:endParaRPr lang="en-US" sz="3200" b="1" dirty="0"/>
          </a:p>
        </p:txBody>
      </p:sp>
      <p:sp>
        <p:nvSpPr>
          <p:cNvPr id="3" name="Subtitle 2">
            <a:extLst>
              <a:ext uri="{FF2B5EF4-FFF2-40B4-BE49-F238E27FC236}">
                <a16:creationId xmlns:a16="http://schemas.microsoft.com/office/drawing/2014/main" id="{16451B45-82C5-2A00-9BA7-1611DB1C55FF}"/>
              </a:ext>
            </a:extLst>
          </p:cNvPr>
          <p:cNvSpPr>
            <a:spLocks noGrp="1"/>
          </p:cNvSpPr>
          <p:nvPr>
            <p:ph type="subTitle" idx="1"/>
          </p:nvPr>
        </p:nvSpPr>
        <p:spPr>
          <a:xfrm>
            <a:off x="1524000" y="4600518"/>
            <a:ext cx="9144000" cy="1655762"/>
          </a:xfrm>
        </p:spPr>
        <p:txBody>
          <a:bodyPr>
            <a:normAutofit/>
          </a:bodyPr>
          <a:lstStyle/>
          <a:p>
            <a:r>
              <a:rPr lang="el-GR" dirty="0"/>
              <a:t>Στρατής </a:t>
            </a:r>
            <a:r>
              <a:rPr lang="el-GR" dirty="0" err="1"/>
              <a:t>Κατσιάνος</a:t>
            </a:r>
            <a:endParaRPr lang="el-GR" dirty="0"/>
          </a:p>
          <a:p>
            <a:r>
              <a:rPr lang="el-GR" dirty="0" err="1"/>
              <a:t>Καρδιολογός</a:t>
            </a:r>
            <a:r>
              <a:rPr lang="el-GR" dirty="0"/>
              <a:t>, Επιστημονικός Συνεργάτης ΓΠΚ</a:t>
            </a:r>
          </a:p>
          <a:p>
            <a:r>
              <a:rPr lang="el-GR" dirty="0"/>
              <a:t>Νοσοκομείο Σωτηρία</a:t>
            </a:r>
            <a:endParaRPr lang="en-US" dirty="0"/>
          </a:p>
        </p:txBody>
      </p:sp>
    </p:spTree>
    <p:extLst>
      <p:ext uri="{BB962C8B-B14F-4D97-AF65-F5344CB8AC3E}">
        <p14:creationId xmlns:p14="http://schemas.microsoft.com/office/powerpoint/2010/main" val="3864025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72BEF-3D17-A520-C1D7-CE52412DDDF6}"/>
              </a:ext>
            </a:extLst>
          </p:cNvPr>
          <p:cNvSpPr/>
          <p:nvPr/>
        </p:nvSpPr>
        <p:spPr>
          <a:xfrm>
            <a:off x="47367" y="40324"/>
            <a:ext cx="12097265" cy="2031325"/>
          </a:xfrm>
          <a:prstGeom prst="rect">
            <a:avLst/>
          </a:prstGeom>
        </p:spPr>
        <p:txBody>
          <a:bodyPr wrap="square">
            <a:spAutoFit/>
          </a:bodyPr>
          <a:lstStyle/>
          <a:p>
            <a:r>
              <a:rPr lang="en-GB" b="0" i="0" dirty="0">
                <a:solidFill>
                  <a:srgbClr val="000000"/>
                </a:solidFill>
                <a:effectLst/>
                <a:latin typeface="Merriweather" pitchFamily="2" charset="77"/>
              </a:rPr>
              <a:t>Fractional flow reserve (FFR) is a technique used in cardiac catheterization to measure pressure differences across a coronary artery stenosis. Fractional flow reserve (FFR) measurement involves determining the ratio between the maximum achievable blood flow in a diseased coronary artery and the theoretical maximum flow in a normal coronary artery to determine the likelihood that the stenosis impedes oxygen delivery to the heart muscle.</a:t>
            </a:r>
          </a:p>
          <a:p>
            <a:br>
              <a:rPr lang="en-GB" dirty="0"/>
            </a:br>
            <a:endParaRPr lang="en-US" dirty="0"/>
          </a:p>
        </p:txBody>
      </p:sp>
      <p:sp>
        <p:nvSpPr>
          <p:cNvPr id="6" name="Rectangle 5">
            <a:extLst>
              <a:ext uri="{FF2B5EF4-FFF2-40B4-BE49-F238E27FC236}">
                <a16:creationId xmlns:a16="http://schemas.microsoft.com/office/drawing/2014/main" id="{1E43C3DD-11B0-9F7C-D881-2F57BD34E890}"/>
              </a:ext>
            </a:extLst>
          </p:cNvPr>
          <p:cNvSpPr/>
          <p:nvPr/>
        </p:nvSpPr>
        <p:spPr>
          <a:xfrm>
            <a:off x="47367" y="3974409"/>
            <a:ext cx="12000471" cy="2862322"/>
          </a:xfrm>
          <a:prstGeom prst="rect">
            <a:avLst/>
          </a:prstGeom>
        </p:spPr>
        <p:txBody>
          <a:bodyPr wrap="square">
            <a:spAutoFit/>
          </a:bodyPr>
          <a:lstStyle/>
          <a:p>
            <a:r>
              <a:rPr lang="en-GB" b="0" i="0" dirty="0">
                <a:solidFill>
                  <a:srgbClr val="000000"/>
                </a:solidFill>
                <a:effectLst/>
                <a:latin typeface="Merriweather" pitchFamily="2" charset="77"/>
              </a:rPr>
              <a:t>An FFR of 1.0 is widely accepted as normal. An FFR lower than 0.75-0.80 is generally considered to be associated with myocardial ischemia.</a:t>
            </a:r>
          </a:p>
          <a:p>
            <a:r>
              <a:rPr lang="en-GB" b="0" i="0" dirty="0">
                <a:solidFill>
                  <a:srgbClr val="000000"/>
                </a:solidFill>
                <a:effectLst/>
                <a:latin typeface="Merriweather" pitchFamily="2" charset="77"/>
              </a:rPr>
              <a:t>Indications for FFR measurement are as follows:</a:t>
            </a:r>
          </a:p>
          <a:p>
            <a:pPr>
              <a:buFont typeface="Arial" panose="020B0604020202020204" pitchFamily="34" charset="0"/>
              <a:buChar char="•"/>
            </a:pPr>
            <a:r>
              <a:rPr lang="en-GB" b="0" i="0" dirty="0">
                <a:solidFill>
                  <a:srgbClr val="0A0A0A"/>
                </a:solidFill>
                <a:effectLst/>
                <a:latin typeface="Merriweather" pitchFamily="2" charset="77"/>
              </a:rPr>
              <a:t>To determine the physiologic and hemodynamic significance of an angiographically intermediate coronary stenosis</a:t>
            </a:r>
          </a:p>
          <a:p>
            <a:pPr>
              <a:buFont typeface="Arial" panose="020B0604020202020204" pitchFamily="34" charset="0"/>
              <a:buChar char="•"/>
            </a:pPr>
            <a:r>
              <a:rPr lang="en-GB" b="0" i="0" dirty="0">
                <a:solidFill>
                  <a:srgbClr val="0A0A0A"/>
                </a:solidFill>
                <a:effectLst/>
                <a:latin typeface="Merriweather" pitchFamily="2" charset="77"/>
              </a:rPr>
              <a:t>To identify appropriate culprit lesion(s) in multivessel coronary artery disease (CAD)</a:t>
            </a:r>
          </a:p>
          <a:p>
            <a:pPr>
              <a:buFont typeface="Arial" panose="020B0604020202020204" pitchFamily="34" charset="0"/>
              <a:buChar char="•"/>
            </a:pPr>
            <a:r>
              <a:rPr lang="en-GB" b="0" i="0" dirty="0">
                <a:solidFill>
                  <a:srgbClr val="0A0A0A"/>
                </a:solidFill>
                <a:effectLst/>
                <a:latin typeface="Merriweather" pitchFamily="2" charset="77"/>
              </a:rPr>
              <a:t>To measure the functional importance of stenosis in the presence of distal collateral flow</a:t>
            </a:r>
          </a:p>
          <a:p>
            <a:pPr>
              <a:buFont typeface="Arial" panose="020B0604020202020204" pitchFamily="34" charset="0"/>
              <a:buChar char="•"/>
            </a:pPr>
            <a:r>
              <a:rPr lang="en-GB" b="0" i="0" dirty="0">
                <a:solidFill>
                  <a:srgbClr val="0A0A0A"/>
                </a:solidFill>
                <a:effectLst/>
                <a:latin typeface="Merriweather" pitchFamily="2" charset="77"/>
              </a:rPr>
              <a:t>To identify the precise location of a coronary lesion when the angiographic image is unclear</a:t>
            </a:r>
          </a:p>
          <a:p>
            <a:br>
              <a:rPr lang="en-GB" dirty="0"/>
            </a:br>
            <a:endParaRPr lang="en-US" dirty="0"/>
          </a:p>
        </p:txBody>
      </p:sp>
      <p:pic>
        <p:nvPicPr>
          <p:cNvPr id="8196" name="Picture 4" descr="Serial Lesion FFR Made Simple">
            <a:extLst>
              <a:ext uri="{FF2B5EF4-FFF2-40B4-BE49-F238E27FC236}">
                <a16:creationId xmlns:a16="http://schemas.microsoft.com/office/drawing/2014/main" id="{79662614-3475-2AB9-079E-51C43917A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195" y="1397675"/>
            <a:ext cx="6413156" cy="257673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FF3D909-6151-B602-CA02-14F9F4DC7EDA}"/>
              </a:ext>
            </a:extLst>
          </p:cNvPr>
          <p:cNvGrpSpPr/>
          <p:nvPr/>
        </p:nvGrpSpPr>
        <p:grpSpPr>
          <a:xfrm>
            <a:off x="1349684" y="3539484"/>
            <a:ext cx="227880" cy="463680"/>
            <a:chOff x="1349684" y="3539484"/>
            <a:chExt cx="227880" cy="463680"/>
          </a:xfrm>
        </p:grpSpPr>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628CD900-39A8-5248-656F-5E3E73C07B46}"/>
                    </a:ext>
                  </a:extLst>
                </p14:cNvPr>
                <p14:cNvContentPartPr/>
                <p14:nvPr/>
              </p14:nvContentPartPr>
              <p14:xfrm>
                <a:off x="1425644" y="3539484"/>
                <a:ext cx="26640" cy="422280"/>
              </p14:xfrm>
            </p:contentPart>
          </mc:Choice>
          <mc:Fallback xmlns="">
            <p:pic>
              <p:nvPicPr>
                <p:cNvPr id="8" name="Ink 7">
                  <a:extLst>
                    <a:ext uri="{FF2B5EF4-FFF2-40B4-BE49-F238E27FC236}">
                      <a16:creationId xmlns:a16="http://schemas.microsoft.com/office/drawing/2014/main" id="{628CD900-39A8-5248-656F-5E3E73C07B46}"/>
                    </a:ext>
                  </a:extLst>
                </p:cNvPr>
                <p:cNvPicPr/>
                <p:nvPr/>
              </p:nvPicPr>
              <p:blipFill>
                <a:blip r:embed="rId5"/>
                <a:stretch>
                  <a:fillRect/>
                </a:stretch>
              </p:blipFill>
              <p:spPr>
                <a:xfrm>
                  <a:off x="1417004" y="3530844"/>
                  <a:ext cx="44280" cy="439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8DE1C79A-DDC0-B4E4-6DBF-7B7F000BE6AD}"/>
                    </a:ext>
                  </a:extLst>
                </p14:cNvPr>
                <p14:cNvContentPartPr/>
                <p14:nvPr/>
              </p14:nvContentPartPr>
              <p14:xfrm>
                <a:off x="1349684" y="3859524"/>
                <a:ext cx="227880" cy="143640"/>
              </p14:xfrm>
            </p:contentPart>
          </mc:Choice>
          <mc:Fallback xmlns="">
            <p:pic>
              <p:nvPicPr>
                <p:cNvPr id="9" name="Ink 8">
                  <a:extLst>
                    <a:ext uri="{FF2B5EF4-FFF2-40B4-BE49-F238E27FC236}">
                      <a16:creationId xmlns:a16="http://schemas.microsoft.com/office/drawing/2014/main" id="{8DE1C79A-DDC0-B4E4-6DBF-7B7F000BE6AD}"/>
                    </a:ext>
                  </a:extLst>
                </p:cNvPr>
                <p:cNvPicPr/>
                <p:nvPr/>
              </p:nvPicPr>
              <p:blipFill>
                <a:blip r:embed="rId7"/>
                <a:stretch>
                  <a:fillRect/>
                </a:stretch>
              </p:blipFill>
              <p:spPr>
                <a:xfrm>
                  <a:off x="1341044" y="3850524"/>
                  <a:ext cx="245520" cy="161280"/>
                </a:xfrm>
                <a:prstGeom prst="rect">
                  <a:avLst/>
                </a:prstGeom>
              </p:spPr>
            </p:pic>
          </mc:Fallback>
        </mc:AlternateContent>
      </p:grpSp>
      <p:grpSp>
        <p:nvGrpSpPr>
          <p:cNvPr id="15" name="Group 14">
            <a:extLst>
              <a:ext uri="{FF2B5EF4-FFF2-40B4-BE49-F238E27FC236}">
                <a16:creationId xmlns:a16="http://schemas.microsoft.com/office/drawing/2014/main" id="{B630627E-91F0-BDF0-B532-10A91F4FDE15}"/>
              </a:ext>
            </a:extLst>
          </p:cNvPr>
          <p:cNvGrpSpPr/>
          <p:nvPr/>
        </p:nvGrpSpPr>
        <p:grpSpPr>
          <a:xfrm>
            <a:off x="7150724" y="4271724"/>
            <a:ext cx="1254600" cy="562320"/>
            <a:chOff x="7150724" y="4271724"/>
            <a:chExt cx="1254600" cy="562320"/>
          </a:xfrm>
        </p:grpSpPr>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C0F47D9A-9833-F5F9-A54F-A037881AF6E9}"/>
                    </a:ext>
                  </a:extLst>
                </p14:cNvPr>
                <p14:cNvContentPartPr/>
                <p14:nvPr/>
              </p14:nvContentPartPr>
              <p14:xfrm>
                <a:off x="7758044" y="4469364"/>
                <a:ext cx="32040" cy="364680"/>
              </p14:xfrm>
            </p:contentPart>
          </mc:Choice>
          <mc:Fallback xmlns="">
            <p:pic>
              <p:nvPicPr>
                <p:cNvPr id="11" name="Ink 10">
                  <a:extLst>
                    <a:ext uri="{FF2B5EF4-FFF2-40B4-BE49-F238E27FC236}">
                      <a16:creationId xmlns:a16="http://schemas.microsoft.com/office/drawing/2014/main" id="{C0F47D9A-9833-F5F9-A54F-A037881AF6E9}"/>
                    </a:ext>
                  </a:extLst>
                </p:cNvPr>
                <p:cNvPicPr/>
                <p:nvPr/>
              </p:nvPicPr>
              <p:blipFill>
                <a:blip r:embed="rId9"/>
                <a:stretch>
                  <a:fillRect/>
                </a:stretch>
              </p:blipFill>
              <p:spPr>
                <a:xfrm>
                  <a:off x="7749044" y="4460724"/>
                  <a:ext cx="4968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AC4FBA3A-5A7A-18A9-90C3-D26C91D789A6}"/>
                    </a:ext>
                  </a:extLst>
                </p14:cNvPr>
                <p14:cNvContentPartPr/>
                <p14:nvPr/>
              </p14:nvContentPartPr>
              <p14:xfrm>
                <a:off x="7673804" y="4336524"/>
                <a:ext cx="213120" cy="224640"/>
              </p14:xfrm>
            </p:contentPart>
          </mc:Choice>
          <mc:Fallback xmlns="">
            <p:pic>
              <p:nvPicPr>
                <p:cNvPr id="12" name="Ink 11">
                  <a:extLst>
                    <a:ext uri="{FF2B5EF4-FFF2-40B4-BE49-F238E27FC236}">
                      <a16:creationId xmlns:a16="http://schemas.microsoft.com/office/drawing/2014/main" id="{AC4FBA3A-5A7A-18A9-90C3-D26C91D789A6}"/>
                    </a:ext>
                  </a:extLst>
                </p:cNvPr>
                <p:cNvPicPr/>
                <p:nvPr/>
              </p:nvPicPr>
              <p:blipFill>
                <a:blip r:embed="rId11"/>
                <a:stretch>
                  <a:fillRect/>
                </a:stretch>
              </p:blipFill>
              <p:spPr>
                <a:xfrm>
                  <a:off x="7665164" y="4327524"/>
                  <a:ext cx="23076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FEA80497-8BA7-F028-EA38-1889AB3C57DD}"/>
                    </a:ext>
                  </a:extLst>
                </p14:cNvPr>
                <p14:cNvContentPartPr/>
                <p14:nvPr/>
              </p14:nvContentPartPr>
              <p14:xfrm>
                <a:off x="7150724" y="4271724"/>
                <a:ext cx="1254600" cy="136800"/>
              </p14:xfrm>
            </p:contentPart>
          </mc:Choice>
          <mc:Fallback xmlns="">
            <p:pic>
              <p:nvPicPr>
                <p:cNvPr id="14" name="Ink 13">
                  <a:extLst>
                    <a:ext uri="{FF2B5EF4-FFF2-40B4-BE49-F238E27FC236}">
                      <a16:creationId xmlns:a16="http://schemas.microsoft.com/office/drawing/2014/main" id="{FEA80497-8BA7-F028-EA38-1889AB3C57DD}"/>
                    </a:ext>
                  </a:extLst>
                </p:cNvPr>
                <p:cNvPicPr/>
                <p:nvPr/>
              </p:nvPicPr>
              <p:blipFill>
                <a:blip r:embed="rId13"/>
                <a:stretch>
                  <a:fillRect/>
                </a:stretch>
              </p:blipFill>
              <p:spPr>
                <a:xfrm>
                  <a:off x="7141724" y="4262724"/>
                  <a:ext cx="1272240" cy="154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11659AEA-F206-6FEB-E790-53307A3F317D}"/>
                  </a:ext>
                </a:extLst>
              </p14:cNvPr>
              <p14:cNvContentPartPr/>
              <p14:nvPr/>
            </p14:nvContentPartPr>
            <p14:xfrm>
              <a:off x="1162124" y="4283604"/>
              <a:ext cx="786240" cy="66240"/>
            </p14:xfrm>
          </p:contentPart>
        </mc:Choice>
        <mc:Fallback xmlns="">
          <p:pic>
            <p:nvPicPr>
              <p:cNvPr id="16" name="Ink 15">
                <a:extLst>
                  <a:ext uri="{FF2B5EF4-FFF2-40B4-BE49-F238E27FC236}">
                    <a16:creationId xmlns:a16="http://schemas.microsoft.com/office/drawing/2014/main" id="{11659AEA-F206-6FEB-E790-53307A3F317D}"/>
                  </a:ext>
                </a:extLst>
              </p:cNvPr>
              <p:cNvPicPr/>
              <p:nvPr/>
            </p:nvPicPr>
            <p:blipFill>
              <a:blip r:embed="rId15"/>
              <a:stretch>
                <a:fillRect/>
              </a:stretch>
            </p:blipFill>
            <p:spPr>
              <a:xfrm>
                <a:off x="1153124" y="4274964"/>
                <a:ext cx="803880" cy="83880"/>
              </a:xfrm>
              <a:prstGeom prst="rect">
                <a:avLst/>
              </a:prstGeom>
            </p:spPr>
          </p:pic>
        </mc:Fallback>
      </mc:AlternateContent>
    </p:spTree>
    <p:extLst>
      <p:ext uri="{BB962C8B-B14F-4D97-AF65-F5344CB8AC3E}">
        <p14:creationId xmlns:p14="http://schemas.microsoft.com/office/powerpoint/2010/main" val="3606456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4A530-74C7-4804-CA01-A65208C7194B}"/>
              </a:ext>
            </a:extLst>
          </p:cNvPr>
          <p:cNvSpPr/>
          <p:nvPr/>
        </p:nvSpPr>
        <p:spPr>
          <a:xfrm>
            <a:off x="772358" y="737210"/>
            <a:ext cx="9481351" cy="5262979"/>
          </a:xfrm>
          <a:prstGeom prst="rect">
            <a:avLst/>
          </a:prstGeom>
        </p:spPr>
        <p:txBody>
          <a:bodyPr wrap="square">
            <a:spAutoFit/>
          </a:bodyPr>
          <a:lstStyle/>
          <a:p>
            <a:pPr>
              <a:buFont typeface="Arial" panose="020B0604020202020204" pitchFamily="34" charset="0"/>
              <a:buChar char="•"/>
            </a:pPr>
            <a:r>
              <a:rPr lang="en-GB" sz="2800" b="0" i="0" dirty="0">
                <a:solidFill>
                  <a:srgbClr val="333333"/>
                </a:solidFill>
                <a:effectLst/>
                <a:latin typeface="Lato" panose="020F0502020204030204" pitchFamily="34" charset="0"/>
              </a:rPr>
              <a:t>FFR is considered nowadays as a gold standard to assess whether any particular stenosis is responsible for inducible ischemia.</a:t>
            </a:r>
          </a:p>
          <a:p>
            <a:endParaRPr lang="en-GB" sz="2800" b="0" i="0" dirty="0">
              <a:solidFill>
                <a:srgbClr val="333333"/>
              </a:solidFill>
              <a:effectLst/>
              <a:latin typeface="Lato" panose="020F0502020204030204" pitchFamily="34" charset="0"/>
            </a:endParaRPr>
          </a:p>
          <a:p>
            <a:pPr>
              <a:buFont typeface="Arial" panose="020B0604020202020204" pitchFamily="34" charset="0"/>
              <a:buChar char="•"/>
            </a:pPr>
            <a:r>
              <a:rPr lang="en-GB" sz="2800" b="0" i="0" dirty="0">
                <a:solidFill>
                  <a:srgbClr val="333333"/>
                </a:solidFill>
                <a:effectLst/>
                <a:latin typeface="Lato" panose="020F0502020204030204" pitchFamily="34" charset="0"/>
              </a:rPr>
              <a:t>Decision making for coronary percutaneous intervention (PCI) guided by FFR is associated with </a:t>
            </a:r>
            <a:r>
              <a:rPr lang="en-GB" sz="2800" b="0" i="0" dirty="0" err="1">
                <a:solidFill>
                  <a:srgbClr val="333333"/>
                </a:solidFill>
                <a:effectLst/>
                <a:latin typeface="Lato" panose="020F0502020204030204" pitchFamily="34" charset="0"/>
              </a:rPr>
              <a:t>favorable</a:t>
            </a:r>
            <a:r>
              <a:rPr lang="en-GB" sz="2800" b="0" i="0" dirty="0">
                <a:solidFill>
                  <a:srgbClr val="333333"/>
                </a:solidFill>
                <a:effectLst/>
                <a:latin typeface="Lato" panose="020F0502020204030204" pitchFamily="34" charset="0"/>
              </a:rPr>
              <a:t> clinical outcomes compared with angiography-guided PCI.</a:t>
            </a:r>
          </a:p>
          <a:p>
            <a:endParaRPr lang="en-GB" sz="2800" b="0" i="0" dirty="0">
              <a:solidFill>
                <a:srgbClr val="333333"/>
              </a:solidFill>
              <a:effectLst/>
              <a:latin typeface="Lato" panose="020F0502020204030204" pitchFamily="34" charset="0"/>
            </a:endParaRPr>
          </a:p>
          <a:p>
            <a:pPr>
              <a:buFont typeface="Arial" panose="020B0604020202020204" pitchFamily="34" charset="0"/>
              <a:buChar char="•"/>
            </a:pPr>
            <a:r>
              <a:rPr lang="en-GB" sz="2800" b="0" i="0" dirty="0">
                <a:solidFill>
                  <a:srgbClr val="333333"/>
                </a:solidFill>
                <a:effectLst/>
                <a:latin typeface="Lato" panose="020F0502020204030204" pitchFamily="34" charset="0"/>
              </a:rPr>
              <a:t>FFR is easy to measure in the catheterization laboratory with an average of 7 minutes added to the case at a cost of 2.8 mSv of effective radiation dose and 35 ml of contrast medium</a:t>
            </a:r>
            <a:endParaRPr lang="en-US" sz="2800" dirty="0"/>
          </a:p>
        </p:txBody>
      </p:sp>
    </p:spTree>
    <p:extLst>
      <p:ext uri="{BB962C8B-B14F-4D97-AF65-F5344CB8AC3E}">
        <p14:creationId xmlns:p14="http://schemas.microsoft.com/office/powerpoint/2010/main" val="1199519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6308C-6D34-4280-C8C1-554097436155}"/>
              </a:ext>
            </a:extLst>
          </p:cNvPr>
          <p:cNvPicPr>
            <a:picLocks noChangeAspect="1"/>
          </p:cNvPicPr>
          <p:nvPr/>
        </p:nvPicPr>
        <p:blipFill>
          <a:blip r:embed="rId2"/>
          <a:stretch>
            <a:fillRect/>
          </a:stretch>
        </p:blipFill>
        <p:spPr>
          <a:xfrm>
            <a:off x="790833" y="296562"/>
            <a:ext cx="7669586" cy="6425514"/>
          </a:xfrm>
          <a:prstGeom prst="rect">
            <a:avLst/>
          </a:prstGeom>
        </p:spPr>
      </p:pic>
      <p:pic>
        <p:nvPicPr>
          <p:cNvPr id="5" name="Picture 4">
            <a:extLst>
              <a:ext uri="{FF2B5EF4-FFF2-40B4-BE49-F238E27FC236}">
                <a16:creationId xmlns:a16="http://schemas.microsoft.com/office/drawing/2014/main" id="{BE53499B-0014-A4D3-1FD8-FCC40CC466E5}"/>
              </a:ext>
            </a:extLst>
          </p:cNvPr>
          <p:cNvPicPr>
            <a:picLocks noChangeAspect="1"/>
          </p:cNvPicPr>
          <p:nvPr/>
        </p:nvPicPr>
        <p:blipFill>
          <a:blip r:embed="rId3"/>
          <a:stretch>
            <a:fillRect/>
          </a:stretch>
        </p:blipFill>
        <p:spPr>
          <a:xfrm>
            <a:off x="8575829" y="1474926"/>
            <a:ext cx="2377244" cy="2235940"/>
          </a:xfrm>
          <a:prstGeom prst="rect">
            <a:avLst/>
          </a:prstGeom>
        </p:spPr>
      </p:pic>
    </p:spTree>
    <p:extLst>
      <p:ext uri="{BB962C8B-B14F-4D97-AF65-F5344CB8AC3E}">
        <p14:creationId xmlns:p14="http://schemas.microsoft.com/office/powerpoint/2010/main" val="2451121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Article image">
            <a:extLst>
              <a:ext uri="{FF2B5EF4-FFF2-40B4-BE49-F238E27FC236}">
                <a16:creationId xmlns:a16="http://schemas.microsoft.com/office/drawing/2014/main" id="{3CCC2D12-C7EE-8377-402E-635602009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663" y="0"/>
            <a:ext cx="6923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517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9BF89-1E63-FFFE-81F2-EC2EE1A534EF}"/>
              </a:ext>
            </a:extLst>
          </p:cNvPr>
          <p:cNvSpPr/>
          <p:nvPr/>
        </p:nvSpPr>
        <p:spPr>
          <a:xfrm>
            <a:off x="275209" y="719493"/>
            <a:ext cx="8566951" cy="2031325"/>
          </a:xfrm>
          <a:prstGeom prst="rect">
            <a:avLst/>
          </a:prstGeom>
        </p:spPr>
        <p:txBody>
          <a:bodyPr wrap="square">
            <a:spAutoFit/>
          </a:bodyPr>
          <a:lstStyle/>
          <a:p>
            <a:r>
              <a:rPr lang="en-GB" dirty="0"/>
              <a:t>❗️An FFR value of 0.6 means that the maximum myocardial flow across the stenosis is only 60% of what it should be without the stenosis. </a:t>
            </a:r>
          </a:p>
          <a:p>
            <a:endParaRPr lang="en-GB" dirty="0"/>
          </a:p>
          <a:p>
            <a:endParaRPr lang="en-GB" dirty="0"/>
          </a:p>
          <a:p>
            <a:endParaRPr lang="en-GB" dirty="0"/>
          </a:p>
          <a:p>
            <a:r>
              <a:rPr lang="en-GB" dirty="0"/>
              <a:t>❗️ An FFR of 0.9 after percutaneous coronary intervention (PCI) means that the maximum flow to the myocardium is 90% that of a completely normal vessel.</a:t>
            </a:r>
            <a:endParaRPr lang="en-US" dirty="0"/>
          </a:p>
        </p:txBody>
      </p:sp>
      <p:sp>
        <p:nvSpPr>
          <p:cNvPr id="3" name="Rectangle 2">
            <a:extLst>
              <a:ext uri="{FF2B5EF4-FFF2-40B4-BE49-F238E27FC236}">
                <a16:creationId xmlns:a16="http://schemas.microsoft.com/office/drawing/2014/main" id="{3E8178D1-2874-BF45-EB03-602FFBB30495}"/>
              </a:ext>
            </a:extLst>
          </p:cNvPr>
          <p:cNvSpPr/>
          <p:nvPr/>
        </p:nvSpPr>
        <p:spPr>
          <a:xfrm>
            <a:off x="275209" y="3645518"/>
            <a:ext cx="8416030" cy="923330"/>
          </a:xfrm>
          <a:prstGeom prst="rect">
            <a:avLst/>
          </a:prstGeom>
        </p:spPr>
        <p:txBody>
          <a:bodyPr wrap="square">
            <a:spAutoFit/>
          </a:bodyPr>
          <a:lstStyle/>
          <a:p>
            <a:pPr algn="just"/>
            <a:r>
              <a:rPr lang="en-GB" dirty="0"/>
              <a:t>❗️ An FFR 0.75 is associated with inducible ischemia (specificity, 100%), whereas a value 0.80 indicates absence of inducible ischemia in the majority of patients (sensitivity, 90%).</a:t>
            </a:r>
            <a:endParaRPr lang="en-US" dirty="0"/>
          </a:p>
        </p:txBody>
      </p:sp>
    </p:spTree>
    <p:extLst>
      <p:ext uri="{BB962C8B-B14F-4D97-AF65-F5344CB8AC3E}">
        <p14:creationId xmlns:p14="http://schemas.microsoft.com/office/powerpoint/2010/main" val="29869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A8E2-8663-B56A-45E2-8B41E48CBD2D}"/>
              </a:ext>
            </a:extLst>
          </p:cNvPr>
          <p:cNvSpPr>
            <a:spLocks noGrp="1"/>
          </p:cNvSpPr>
          <p:nvPr>
            <p:ph type="title"/>
          </p:nvPr>
        </p:nvSpPr>
        <p:spPr>
          <a:xfrm>
            <a:off x="989505" y="768350"/>
            <a:ext cx="10515600" cy="739172"/>
          </a:xfrm>
        </p:spPr>
        <p:txBody>
          <a:bodyPr>
            <a:normAutofit fontScale="90000"/>
          </a:bodyPr>
          <a:lstStyle/>
          <a:p>
            <a:r>
              <a:rPr lang="en-US" dirty="0"/>
              <a:t>Stable angina FFR assessment</a:t>
            </a:r>
          </a:p>
        </p:txBody>
      </p:sp>
      <p:sp>
        <p:nvSpPr>
          <p:cNvPr id="3" name="Text Placeholder 2">
            <a:extLst>
              <a:ext uri="{FF2B5EF4-FFF2-40B4-BE49-F238E27FC236}">
                <a16:creationId xmlns:a16="http://schemas.microsoft.com/office/drawing/2014/main" id="{D33DCD1A-67D6-327C-6F0F-5443D9DCC063}"/>
              </a:ext>
            </a:extLst>
          </p:cNvPr>
          <p:cNvSpPr>
            <a:spLocks noGrp="1"/>
          </p:cNvSpPr>
          <p:nvPr>
            <p:ph type="body" idx="1"/>
          </p:nvPr>
        </p:nvSpPr>
        <p:spPr>
          <a:xfrm>
            <a:off x="831850" y="1923393"/>
            <a:ext cx="10515600" cy="4166257"/>
          </a:xfrm>
        </p:spPr>
        <p:txBody>
          <a:bodyPr>
            <a:normAutofit fontScale="92500" lnSpcReduction="20000"/>
          </a:bodyPr>
          <a:lstStyle/>
          <a:p>
            <a:r>
              <a:rPr lang="en-GB" dirty="0">
                <a:solidFill>
                  <a:schemeClr val="tx1"/>
                </a:solidFill>
              </a:rPr>
              <a:t>FFR is an evidence-based diagnostic test of the physiological significance of a coronary artery stenosis.</a:t>
            </a:r>
          </a:p>
          <a:p>
            <a:r>
              <a:rPr lang="en-GB" dirty="0">
                <a:solidFill>
                  <a:schemeClr val="tx1"/>
                </a:solidFill>
              </a:rPr>
              <a:t>FFR is a pressure-derived index of the maximal achievable myocardial blood flow in the presence of an epicardial coronary stenosis as a ratio to maximum achievable flow if that artery were normal.</a:t>
            </a:r>
          </a:p>
          <a:p>
            <a:r>
              <a:rPr lang="en-GB" dirty="0">
                <a:solidFill>
                  <a:schemeClr val="tx1"/>
                </a:solidFill>
              </a:rPr>
              <a:t>Available evidence suggests that peripheral and central venous routes of adenosine administration are associated with similar minimum FFR values.</a:t>
            </a:r>
          </a:p>
          <a:p>
            <a:r>
              <a:rPr lang="en-GB" dirty="0">
                <a:solidFill>
                  <a:schemeClr val="tx1"/>
                </a:solidFill>
              </a:rPr>
              <a:t>In stable coronary artery disease (CAD), the evidence base supports revascularization of lesions with an FFR of ≤0.80, whereas CAD associated with an FFR of &gt;0.80 can be managed medically.</a:t>
            </a:r>
          </a:p>
          <a:p>
            <a:r>
              <a:rPr lang="en-GB" dirty="0">
                <a:solidFill>
                  <a:schemeClr val="tx1"/>
                </a:solidFill>
              </a:rPr>
              <a:t>There is prognostic importance of the FFR value (as opposed to an FFR binary cut-off value), and patients who have a low-normal FFR value, i.e. 0.81–0.85, have a higher likelihood of future adverse cardiac events compared with patients with a near normal FFR value, i.e. 0.96–1.0.</a:t>
            </a:r>
          </a:p>
          <a:p>
            <a:endParaRPr lang="en-US" dirty="0"/>
          </a:p>
        </p:txBody>
      </p:sp>
    </p:spTree>
    <p:extLst>
      <p:ext uri="{BB962C8B-B14F-4D97-AF65-F5344CB8AC3E}">
        <p14:creationId xmlns:p14="http://schemas.microsoft.com/office/powerpoint/2010/main" val="540379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CBC06D-8F19-8A0C-B241-8E30D6D166D5}"/>
              </a:ext>
            </a:extLst>
          </p:cNvPr>
          <p:cNvSpPr>
            <a:spLocks noGrp="1"/>
          </p:cNvSpPr>
          <p:nvPr>
            <p:ph type="title"/>
          </p:nvPr>
        </p:nvSpPr>
        <p:spPr>
          <a:xfrm>
            <a:off x="989505" y="768350"/>
            <a:ext cx="10515600" cy="739172"/>
          </a:xfrm>
        </p:spPr>
        <p:txBody>
          <a:bodyPr>
            <a:normAutofit fontScale="90000"/>
          </a:bodyPr>
          <a:lstStyle/>
          <a:p>
            <a:r>
              <a:rPr lang="en-US" dirty="0"/>
              <a:t>ACS and FFR assessment</a:t>
            </a:r>
          </a:p>
        </p:txBody>
      </p:sp>
      <p:sp>
        <p:nvSpPr>
          <p:cNvPr id="7" name="Rectangle 6">
            <a:extLst>
              <a:ext uri="{FF2B5EF4-FFF2-40B4-BE49-F238E27FC236}">
                <a16:creationId xmlns:a16="http://schemas.microsoft.com/office/drawing/2014/main" id="{48C0B750-BE3B-39E6-A441-D28FB07D0AF7}"/>
              </a:ext>
            </a:extLst>
          </p:cNvPr>
          <p:cNvSpPr/>
          <p:nvPr/>
        </p:nvSpPr>
        <p:spPr>
          <a:xfrm>
            <a:off x="221942" y="1868139"/>
            <a:ext cx="11283163" cy="4247317"/>
          </a:xfrm>
          <a:prstGeom prst="rect">
            <a:avLst/>
          </a:prstGeom>
        </p:spPr>
        <p:txBody>
          <a:bodyPr wrap="square">
            <a:spAutoFit/>
          </a:bodyPr>
          <a:lstStyle/>
          <a:p>
            <a:pPr algn="just">
              <a:buFont typeface="Arial" panose="020B0604020202020204" pitchFamily="34" charset="0"/>
              <a:buChar char="•"/>
            </a:pPr>
            <a:r>
              <a:rPr lang="en-GB" b="0" i="0" dirty="0">
                <a:solidFill>
                  <a:srgbClr val="333333"/>
                </a:solidFill>
                <a:effectLst/>
                <a:latin typeface="Lato" panose="020F0502020204030203" pitchFamily="34" charset="0"/>
              </a:rPr>
              <a:t>In the early phase after ST segment elevated myocardial infarction (STEMI), severe microvascular impairment (no reflow, stunning, inflammation) may be present. A low FFR still indicates hemodynamic significance of the residual stenosis, but high FFR does not necessarily exclude this. Therefore, pressure-derived FFR should not be used for the culprit vessel during the acute phase (less than 5 days) of a STEMI.</a:t>
            </a:r>
          </a:p>
          <a:p>
            <a:pPr algn="just"/>
            <a:endParaRPr lang="en-GB" b="0" i="0" dirty="0">
              <a:solidFill>
                <a:srgbClr val="333333"/>
              </a:solidFill>
              <a:effectLst/>
              <a:latin typeface="Lato" panose="020F0502020204030203" pitchFamily="34" charset="0"/>
            </a:endParaRPr>
          </a:p>
          <a:p>
            <a:pPr algn="just">
              <a:buFont typeface="Arial" panose="020B0604020202020204" pitchFamily="34" charset="0"/>
              <a:buChar char="•"/>
            </a:pPr>
            <a:r>
              <a:rPr lang="en-GB" b="0" i="0" dirty="0">
                <a:solidFill>
                  <a:srgbClr val="333333"/>
                </a:solidFill>
                <a:effectLst/>
                <a:latin typeface="Lato" panose="020F0502020204030203" pitchFamily="34" charset="0"/>
              </a:rPr>
              <a:t>After treatment of the culprit lesion, FFR analysis of other stenoses (when present) can be helpful and indicate the need for additional treatment, preventing repeated invasive procedures later on and thereby reducing costs.</a:t>
            </a:r>
          </a:p>
          <a:p>
            <a:pPr algn="just"/>
            <a:endParaRPr lang="en-GB" b="0" i="0" dirty="0">
              <a:solidFill>
                <a:srgbClr val="333333"/>
              </a:solidFill>
              <a:effectLst/>
              <a:latin typeface="Lato" panose="020F0502020204030203" pitchFamily="34" charset="0"/>
            </a:endParaRPr>
          </a:p>
          <a:p>
            <a:pPr algn="just">
              <a:buFont typeface="Arial" panose="020B0604020202020204" pitchFamily="34" charset="0"/>
              <a:buChar char="•"/>
            </a:pPr>
            <a:r>
              <a:rPr lang="en-GB" b="0" i="0" dirty="0">
                <a:solidFill>
                  <a:srgbClr val="333333"/>
                </a:solidFill>
                <a:effectLst/>
                <a:latin typeface="Lato" panose="020F0502020204030203" pitchFamily="34" charset="0"/>
              </a:rPr>
              <a:t>In patients with prior MI (&gt;5 days), the classical 0.75 to 0.80 threshold value could be used as usual to indicate residual ischemia of the infarct-relate or remote arteries.</a:t>
            </a:r>
          </a:p>
          <a:p>
            <a:pPr algn="just"/>
            <a:endParaRPr lang="en-GB" b="0" i="0" dirty="0">
              <a:solidFill>
                <a:srgbClr val="333333"/>
              </a:solidFill>
              <a:effectLst/>
              <a:latin typeface="Lato" panose="020F0502020204030203" pitchFamily="34" charset="0"/>
            </a:endParaRPr>
          </a:p>
          <a:p>
            <a:pPr algn="just">
              <a:buFont typeface="Arial" panose="020B0604020202020204" pitchFamily="34" charset="0"/>
              <a:buChar char="•"/>
            </a:pPr>
            <a:r>
              <a:rPr lang="en-GB" b="0" i="0" dirty="0">
                <a:solidFill>
                  <a:srgbClr val="333333"/>
                </a:solidFill>
                <a:effectLst/>
                <a:latin typeface="Lato" panose="020F0502020204030203" pitchFamily="34" charset="0"/>
              </a:rPr>
              <a:t>In the setting of unstable angina or non-STEMI, FFR can be used if the culprit lesion is unclear or if lesions are present in multiple vessels. It has been shown that using coronary pressure measurement in unstable angina or non-STEMI, not only results in a </a:t>
            </a:r>
            <a:r>
              <a:rPr lang="en-GB" b="0" i="0" dirty="0" err="1">
                <a:solidFill>
                  <a:srgbClr val="333333"/>
                </a:solidFill>
                <a:effectLst/>
                <a:latin typeface="Lato" panose="020F0502020204030203" pitchFamily="34" charset="0"/>
              </a:rPr>
              <a:t>favorable</a:t>
            </a:r>
            <a:r>
              <a:rPr lang="en-GB" b="0" i="0" dirty="0">
                <a:solidFill>
                  <a:srgbClr val="333333"/>
                </a:solidFill>
                <a:effectLst/>
                <a:latin typeface="Lato" panose="020F0502020204030203" pitchFamily="34" charset="0"/>
              </a:rPr>
              <a:t> outcome, but is also cost-effective.</a:t>
            </a:r>
          </a:p>
        </p:txBody>
      </p:sp>
    </p:spTree>
    <p:extLst>
      <p:ext uri="{BB962C8B-B14F-4D97-AF65-F5344CB8AC3E}">
        <p14:creationId xmlns:p14="http://schemas.microsoft.com/office/powerpoint/2010/main" val="238914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682100-37B2-C2F6-F65C-F36E5C681B88}"/>
              </a:ext>
            </a:extLst>
          </p:cNvPr>
          <p:cNvSpPr/>
          <p:nvPr/>
        </p:nvSpPr>
        <p:spPr>
          <a:xfrm>
            <a:off x="257452" y="838825"/>
            <a:ext cx="11825057" cy="4832092"/>
          </a:xfrm>
          <a:prstGeom prst="rect">
            <a:avLst/>
          </a:prstGeom>
        </p:spPr>
        <p:txBody>
          <a:bodyPr wrap="square">
            <a:spAutoFit/>
          </a:bodyPr>
          <a:lstStyle/>
          <a:p>
            <a:r>
              <a:rPr lang="en-GB" sz="2800" b="1" i="0" dirty="0">
                <a:solidFill>
                  <a:srgbClr val="C00000"/>
                </a:solidFill>
                <a:effectLst/>
                <a:latin typeface="Lato" panose="020F0502020204030203" pitchFamily="34" charset="0"/>
              </a:rPr>
              <a:t>Is post interventional FFR valid?</a:t>
            </a:r>
          </a:p>
          <a:p>
            <a:endParaRPr lang="en-GB" sz="2800" b="1" i="0" dirty="0">
              <a:solidFill>
                <a:srgbClr val="C00000"/>
              </a:solidFill>
              <a:effectLst/>
              <a:latin typeface="Lato" panose="020F0502020204030203" pitchFamily="34" charset="0"/>
            </a:endParaRPr>
          </a:p>
          <a:p>
            <a:pPr>
              <a:buFont typeface="Arial" panose="020B0604020202020204" pitchFamily="34" charset="0"/>
              <a:buChar char="•"/>
            </a:pPr>
            <a:r>
              <a:rPr lang="en-GB" b="0" i="0" dirty="0">
                <a:solidFill>
                  <a:srgbClr val="333333"/>
                </a:solidFill>
                <a:effectLst/>
                <a:latin typeface="Lato" panose="020F0502020204030203" pitchFamily="34" charset="0"/>
              </a:rPr>
              <a:t>FFR values &gt;0.9 after stent implantation are correlated with better outcomes and a reduced need for repeat revascularization. Normalization of FFR after stent placement (thereby restoring normal conductance of the artery) is accompanied by a restenosis rate of &lt;5% at 6-month follow-up, with a strong inverse correlation between poststent FFR and event rate.</a:t>
            </a:r>
          </a:p>
          <a:p>
            <a:pPr>
              <a:buFont typeface="Arial" panose="020B0604020202020204" pitchFamily="34" charset="0"/>
              <a:buChar char="•"/>
            </a:pPr>
            <a:endParaRPr lang="en-GB" b="0" i="0" dirty="0">
              <a:solidFill>
                <a:srgbClr val="333333"/>
              </a:solidFill>
              <a:effectLst/>
              <a:latin typeface="Lato" panose="020F0502020204030203" pitchFamily="34" charset="0"/>
            </a:endParaRPr>
          </a:p>
          <a:p>
            <a:pPr>
              <a:buFont typeface="Arial" panose="020B0604020202020204" pitchFamily="34" charset="0"/>
              <a:buChar char="•"/>
            </a:pPr>
            <a:r>
              <a:rPr lang="en-GB" b="0" i="0" dirty="0">
                <a:solidFill>
                  <a:srgbClr val="333333"/>
                </a:solidFill>
                <a:effectLst/>
                <a:latin typeface="Lato" panose="020F0502020204030203" pitchFamily="34" charset="0"/>
              </a:rPr>
              <a:t>So far, no data are available to clarify what should be done in case of a suboptimal postinterventional FFR. The following solutions may be reasonable:</a:t>
            </a:r>
          </a:p>
          <a:p>
            <a:endParaRPr lang="en-GB" b="0" i="0" dirty="0">
              <a:solidFill>
                <a:srgbClr val="333333"/>
              </a:solidFill>
              <a:effectLst/>
              <a:latin typeface="Lato" panose="020F0502020204030203" pitchFamily="34" charset="0"/>
            </a:endParaRPr>
          </a:p>
          <a:p>
            <a:r>
              <a:rPr lang="en-GB" b="0" i="0" dirty="0">
                <a:solidFill>
                  <a:srgbClr val="333333"/>
                </a:solidFill>
                <a:effectLst/>
                <a:latin typeface="Lato" panose="020F0502020204030203" pitchFamily="34" charset="0"/>
              </a:rPr>
              <a:t>❗️Intravascular ultrasound or optical coherence tomography to study stent deployment, then post dilation or not</a:t>
            </a:r>
          </a:p>
          <a:p>
            <a:r>
              <a:rPr lang="en-GB" b="0" i="0" dirty="0">
                <a:solidFill>
                  <a:srgbClr val="333333"/>
                </a:solidFill>
                <a:effectLst/>
                <a:latin typeface="Lato" panose="020F0502020204030203" pitchFamily="34" charset="0"/>
              </a:rPr>
              <a:t>❗️The </a:t>
            </a:r>
            <a:r>
              <a:rPr lang="en-GB" b="0" i="0" dirty="0" err="1">
                <a:solidFill>
                  <a:srgbClr val="333333"/>
                </a:solidFill>
                <a:effectLst/>
                <a:latin typeface="Lato" panose="020F0502020204030203" pitchFamily="34" charset="0"/>
              </a:rPr>
              <a:t>hyperemic</a:t>
            </a:r>
            <a:r>
              <a:rPr lang="en-GB" b="0" i="0" dirty="0">
                <a:solidFill>
                  <a:srgbClr val="333333"/>
                </a:solidFill>
                <a:effectLst/>
                <a:latin typeface="Lato" panose="020F0502020204030203" pitchFamily="34" charset="0"/>
              </a:rPr>
              <a:t> pressure pull-back recording to </a:t>
            </a:r>
            <a:r>
              <a:rPr lang="en-GB" b="0" i="0" dirty="0" err="1">
                <a:solidFill>
                  <a:srgbClr val="333333"/>
                </a:solidFill>
                <a:effectLst/>
                <a:latin typeface="Lato" panose="020F0502020204030203" pitchFamily="34" charset="0"/>
              </a:rPr>
              <a:t>analyze</a:t>
            </a:r>
            <a:r>
              <a:rPr lang="en-GB" b="0" i="0" dirty="0">
                <a:solidFill>
                  <a:srgbClr val="333333"/>
                </a:solidFill>
                <a:effectLst/>
                <a:latin typeface="Lato" panose="020F0502020204030203" pitchFamily="34" charset="0"/>
              </a:rPr>
              <a:t> the extent and significance of residual disease proximal or distal to the stent, then stent or not</a:t>
            </a:r>
          </a:p>
          <a:p>
            <a:r>
              <a:rPr lang="en-GB" b="0" i="0" dirty="0">
                <a:solidFill>
                  <a:srgbClr val="333333"/>
                </a:solidFill>
                <a:effectLst/>
                <a:latin typeface="Lato" panose="020F0502020204030203" pitchFamily="34" charset="0"/>
              </a:rPr>
              <a:t>❗️Aggressive secondary prevention</a:t>
            </a:r>
          </a:p>
          <a:p>
            <a:br>
              <a:rPr lang="en-GB" dirty="0"/>
            </a:br>
            <a:endParaRPr lang="en-US" dirty="0"/>
          </a:p>
        </p:txBody>
      </p:sp>
    </p:spTree>
    <p:extLst>
      <p:ext uri="{BB962C8B-B14F-4D97-AF65-F5344CB8AC3E}">
        <p14:creationId xmlns:p14="http://schemas.microsoft.com/office/powerpoint/2010/main" val="673448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0C6AB-CA3E-E1E8-C757-B17D153A8961}"/>
              </a:ext>
            </a:extLst>
          </p:cNvPr>
          <p:cNvSpPr>
            <a:spLocks noGrp="1"/>
          </p:cNvSpPr>
          <p:nvPr>
            <p:ph type="title"/>
          </p:nvPr>
        </p:nvSpPr>
        <p:spPr>
          <a:xfrm rot="10800000" flipV="1">
            <a:off x="142875" y="98855"/>
            <a:ext cx="10515600" cy="1153684"/>
          </a:xfrm>
        </p:spPr>
        <p:txBody>
          <a:bodyPr/>
          <a:lstStyle/>
          <a:p>
            <a:r>
              <a:rPr lang="en-US" dirty="0"/>
              <a:t>Be </a:t>
            </a:r>
            <a:r>
              <a:rPr lang="en-US" dirty="0" err="1"/>
              <a:t>carefull</a:t>
            </a:r>
            <a:r>
              <a:rPr lang="en-US" dirty="0"/>
              <a:t>…</a:t>
            </a:r>
          </a:p>
        </p:txBody>
      </p:sp>
      <p:pic>
        <p:nvPicPr>
          <p:cNvPr id="9218" name="Picture 2">
            <a:extLst>
              <a:ext uri="{FF2B5EF4-FFF2-40B4-BE49-F238E27FC236}">
                <a16:creationId xmlns:a16="http://schemas.microsoft.com/office/drawing/2014/main" id="{8C423966-C982-1231-8099-0E6538121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33384"/>
            <a:ext cx="11906250" cy="43001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D2A236D-37A3-C455-BB3A-3AF9E7A8E715}"/>
              </a:ext>
            </a:extLst>
          </p:cNvPr>
          <p:cNvSpPr/>
          <p:nvPr/>
        </p:nvSpPr>
        <p:spPr>
          <a:xfrm>
            <a:off x="86499" y="5837883"/>
            <a:ext cx="12049125" cy="923330"/>
          </a:xfrm>
          <a:prstGeom prst="rect">
            <a:avLst/>
          </a:prstGeom>
        </p:spPr>
        <p:txBody>
          <a:bodyPr wrap="square">
            <a:spAutoFit/>
          </a:bodyPr>
          <a:lstStyle/>
          <a:p>
            <a:r>
              <a:rPr lang="en-GB" b="0" i="0" dirty="0">
                <a:solidFill>
                  <a:srgbClr val="333333"/>
                </a:solidFill>
                <a:effectLst/>
                <a:latin typeface="verdana" panose="020B0604030504040204" pitchFamily="34" charset="0"/>
              </a:rPr>
              <a:t>FFR is artificially low in </a:t>
            </a:r>
            <a:r>
              <a:rPr lang="en-GB" b="0" i="0" dirty="0" err="1">
                <a:solidFill>
                  <a:srgbClr val="333333"/>
                </a:solidFill>
                <a:effectLst/>
                <a:latin typeface="verdana" panose="020B0604030504040204" pitchFamily="34" charset="0"/>
              </a:rPr>
              <a:t>donar</a:t>
            </a:r>
            <a:r>
              <a:rPr lang="en-GB" b="0" i="0" dirty="0">
                <a:solidFill>
                  <a:srgbClr val="333333"/>
                </a:solidFill>
                <a:effectLst/>
                <a:latin typeface="verdana" panose="020B0604030504040204" pitchFamily="34" charset="0"/>
              </a:rPr>
              <a:t> RCA (&lt;.75) and makes an insignificant lesion as significant ( </a:t>
            </a:r>
            <a:r>
              <a:rPr lang="en-GB" b="0" i="0" dirty="0" err="1">
                <a:solidFill>
                  <a:srgbClr val="333333"/>
                </a:solidFill>
                <a:effectLst/>
                <a:latin typeface="verdana" panose="020B0604030504040204" pitchFamily="34" charset="0"/>
              </a:rPr>
              <a:t>ie</a:t>
            </a:r>
            <a:r>
              <a:rPr lang="en-GB" b="0" i="0" dirty="0">
                <a:solidFill>
                  <a:srgbClr val="333333"/>
                </a:solidFill>
                <a:effectLst/>
                <a:latin typeface="verdana" panose="020B0604030504040204" pitchFamily="34" charset="0"/>
              </a:rPr>
              <a:t> false positive) . Meanwhile, in the recipient artery LAD  FFR is artificially high, and give a false negative result, underestimating the severity</a:t>
            </a:r>
            <a:endParaRPr lang="en-US" dirty="0"/>
          </a:p>
        </p:txBody>
      </p:sp>
    </p:spTree>
    <p:extLst>
      <p:ext uri="{BB962C8B-B14F-4D97-AF65-F5344CB8AC3E}">
        <p14:creationId xmlns:p14="http://schemas.microsoft.com/office/powerpoint/2010/main" val="145102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iagnostics 12 00017 g001 550">
            <a:extLst>
              <a:ext uri="{FF2B5EF4-FFF2-40B4-BE49-F238E27FC236}">
                <a16:creationId xmlns:a16="http://schemas.microsoft.com/office/drawing/2014/main" id="{DCA695AB-F614-FDD2-9005-4B2EDF2AB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18" y="0"/>
            <a:ext cx="6819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C7079B-6BD0-3F19-0334-D3E64DA313B7}"/>
              </a:ext>
            </a:extLst>
          </p:cNvPr>
          <p:cNvSpPr/>
          <p:nvPr/>
        </p:nvSpPr>
        <p:spPr>
          <a:xfrm>
            <a:off x="6639182" y="364692"/>
            <a:ext cx="5177481" cy="4401205"/>
          </a:xfrm>
          <a:prstGeom prst="rect">
            <a:avLst/>
          </a:prstGeom>
        </p:spPr>
        <p:txBody>
          <a:bodyPr wrap="square">
            <a:spAutoFit/>
          </a:bodyPr>
          <a:lstStyle/>
          <a:p>
            <a:r>
              <a:rPr lang="en-GB" sz="2000" b="0" i="0" dirty="0">
                <a:solidFill>
                  <a:srgbClr val="222222"/>
                </a:solidFill>
                <a:effectLst/>
                <a:latin typeface="Arial" panose="020B0604020202020204" pitchFamily="34" charset="0"/>
              </a:rPr>
              <a:t>Slow flow within the </a:t>
            </a:r>
            <a:r>
              <a:rPr lang="en-GB" sz="2000" b="0" i="0" dirty="0" err="1">
                <a:solidFill>
                  <a:srgbClr val="222222"/>
                </a:solidFill>
                <a:effectLst/>
                <a:latin typeface="Arial" panose="020B0604020202020204" pitchFamily="34" charset="0"/>
              </a:rPr>
              <a:t>ectatically</a:t>
            </a:r>
            <a:r>
              <a:rPr lang="en-GB" sz="2000" b="0" i="0" dirty="0">
                <a:solidFill>
                  <a:srgbClr val="222222"/>
                </a:solidFill>
                <a:effectLst/>
                <a:latin typeface="Arial" panose="020B0604020202020204" pitchFamily="34" charset="0"/>
              </a:rPr>
              <a:t> dilated segments of the coronary arteries and the presence of significant atherosclerotic stenosis increase the risk of myocardial ischemia.</a:t>
            </a:r>
          </a:p>
          <a:p>
            <a:endParaRPr lang="en-GB" sz="2000" dirty="0">
              <a:solidFill>
                <a:srgbClr val="222222"/>
              </a:solidFill>
              <a:latin typeface="Arial" panose="020B0604020202020204" pitchFamily="34" charset="0"/>
            </a:endParaRPr>
          </a:p>
          <a:p>
            <a:endParaRPr lang="en-GB" sz="2000" b="0" i="0" dirty="0">
              <a:solidFill>
                <a:srgbClr val="222222"/>
              </a:solidFill>
              <a:effectLst/>
              <a:latin typeface="Arial" panose="020B0604020202020204" pitchFamily="34" charset="0"/>
            </a:endParaRPr>
          </a:p>
          <a:p>
            <a:endParaRPr lang="en-GB" sz="2000" dirty="0">
              <a:solidFill>
                <a:srgbClr val="222222"/>
              </a:solidFill>
              <a:latin typeface="Arial" panose="020B0604020202020204" pitchFamily="34" charset="0"/>
            </a:endParaRPr>
          </a:p>
          <a:p>
            <a:endParaRPr lang="en-GB" sz="2000" b="0" i="0" dirty="0">
              <a:solidFill>
                <a:srgbClr val="222222"/>
              </a:solidFill>
              <a:effectLst/>
              <a:latin typeface="Arial" panose="020B0604020202020204" pitchFamily="34" charset="0"/>
            </a:endParaRPr>
          </a:p>
          <a:p>
            <a:r>
              <a:rPr lang="en-GB" sz="2000" b="0" i="0" dirty="0">
                <a:solidFill>
                  <a:srgbClr val="222222"/>
                </a:solidFill>
                <a:effectLst/>
                <a:latin typeface="Arial" panose="020B0604020202020204" pitchFamily="34" charset="0"/>
              </a:rPr>
              <a:t> In this case, the FFR value is limited due to possible microcirculation disturbances and measurement errors caused by abnormal blood flow within the coronary artery ectasias. </a:t>
            </a:r>
            <a:endParaRPr lang="en-US" sz="2000" dirty="0"/>
          </a:p>
        </p:txBody>
      </p:sp>
    </p:spTree>
    <p:extLst>
      <p:ext uri="{BB962C8B-B14F-4D97-AF65-F5344CB8AC3E}">
        <p14:creationId xmlns:p14="http://schemas.microsoft.com/office/powerpoint/2010/main" val="142378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08FA-1DC2-AC44-7A58-1278C3A81EA3}"/>
              </a:ext>
            </a:extLst>
          </p:cNvPr>
          <p:cNvSpPr>
            <a:spLocks noGrp="1"/>
          </p:cNvSpPr>
          <p:nvPr>
            <p:ph type="title"/>
          </p:nvPr>
        </p:nvSpPr>
        <p:spPr/>
        <p:txBody>
          <a:bodyPr>
            <a:normAutofit/>
          </a:bodyPr>
          <a:lstStyle/>
          <a:p>
            <a:r>
              <a:rPr lang="en-GB" sz="6000" b="1" dirty="0">
                <a:solidFill>
                  <a:srgbClr val="FF0000"/>
                </a:solidFill>
                <a:latin typeface="Times New Roman" panose="02020603050405020304" pitchFamily="18" charset="0"/>
                <a:cs typeface="Times New Roman" panose="02020603050405020304" pitchFamily="18" charset="0"/>
              </a:rPr>
              <a:t>Step I</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Πάνω από 150 διακομιδές το χρόνο για στεφανιογραφία στο Νοσοκομείο Βόλου -  e-thessalia.gr">
            <a:extLst>
              <a:ext uri="{FF2B5EF4-FFF2-40B4-BE49-F238E27FC236}">
                <a16:creationId xmlns:a16="http://schemas.microsoft.com/office/drawing/2014/main" id="{EA8BB4D9-627A-8449-F091-7BD8C41EF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690688"/>
            <a:ext cx="12001500" cy="505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983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CA67-C67D-EA92-1E7B-79C7FC041ABC}"/>
              </a:ext>
            </a:extLst>
          </p:cNvPr>
          <p:cNvSpPr>
            <a:spLocks noGrp="1"/>
          </p:cNvSpPr>
          <p:nvPr>
            <p:ph type="title"/>
          </p:nvPr>
        </p:nvSpPr>
        <p:spPr>
          <a:xfrm>
            <a:off x="145741" y="143181"/>
            <a:ext cx="10515600" cy="709076"/>
          </a:xfrm>
        </p:spPr>
        <p:txBody>
          <a:bodyPr/>
          <a:lstStyle/>
          <a:p>
            <a:r>
              <a:rPr lang="en-US" dirty="0"/>
              <a:t>More than one lesions….</a:t>
            </a:r>
          </a:p>
        </p:txBody>
      </p:sp>
      <p:sp>
        <p:nvSpPr>
          <p:cNvPr id="3" name="Rectangle 2">
            <a:extLst>
              <a:ext uri="{FF2B5EF4-FFF2-40B4-BE49-F238E27FC236}">
                <a16:creationId xmlns:a16="http://schemas.microsoft.com/office/drawing/2014/main" id="{00F9A11B-7876-A6AA-7BAF-995CA161A369}"/>
              </a:ext>
            </a:extLst>
          </p:cNvPr>
          <p:cNvSpPr/>
          <p:nvPr/>
        </p:nvSpPr>
        <p:spPr>
          <a:xfrm>
            <a:off x="86498" y="904742"/>
            <a:ext cx="6009502" cy="2585323"/>
          </a:xfrm>
          <a:prstGeom prst="rect">
            <a:avLst/>
          </a:prstGeom>
        </p:spPr>
        <p:txBody>
          <a:bodyPr wrap="square">
            <a:spAutoFit/>
          </a:bodyPr>
          <a:lstStyle/>
          <a:p>
            <a:pPr algn="just"/>
            <a:r>
              <a:rPr lang="en-GB" b="0" i="0" dirty="0">
                <a:solidFill>
                  <a:srgbClr val="212529"/>
                </a:solidFill>
                <a:effectLst/>
                <a:latin typeface="acumin-pro"/>
              </a:rPr>
              <a:t>The most practical way to assess serial lesions involves two steps:</a:t>
            </a:r>
          </a:p>
          <a:p>
            <a:pPr algn="just"/>
            <a:r>
              <a:rPr lang="en-GB" b="1" i="0" dirty="0">
                <a:solidFill>
                  <a:srgbClr val="212529"/>
                </a:solidFill>
                <a:effectLst/>
                <a:latin typeface="acumin-pro"/>
              </a:rPr>
              <a:t>Step 1.</a:t>
            </a:r>
            <a:r>
              <a:rPr lang="en-GB" b="0" i="0" dirty="0">
                <a:solidFill>
                  <a:srgbClr val="212529"/>
                </a:solidFill>
                <a:effectLst/>
                <a:latin typeface="acumin-pro"/>
              </a:rPr>
              <a:t> After passing the pressure wire beyond the last lesion, measure the FFR (total) across all lesions with IV adenosine in standard fashion. For example, if the FFR is 0.84, then none of the lesions would need treatment and nothing further needs to be done.</a:t>
            </a:r>
          </a:p>
          <a:p>
            <a:pPr algn="just"/>
            <a:r>
              <a:rPr lang="en-GB" b="1" i="0" dirty="0">
                <a:solidFill>
                  <a:srgbClr val="212529"/>
                </a:solidFill>
                <a:effectLst/>
                <a:latin typeface="acumin-pro"/>
              </a:rPr>
              <a:t>Step 2.</a:t>
            </a:r>
            <a:r>
              <a:rPr lang="en-GB" b="0" i="0" dirty="0">
                <a:solidFill>
                  <a:srgbClr val="212529"/>
                </a:solidFill>
                <a:effectLst/>
                <a:latin typeface="acumin-pro"/>
              </a:rPr>
              <a:t> If the summed FFR in step 1 is &lt; 0.80, then perform a </a:t>
            </a:r>
            <a:r>
              <a:rPr lang="en-GB" b="1" i="0" dirty="0">
                <a:solidFill>
                  <a:srgbClr val="212529"/>
                </a:solidFill>
                <a:effectLst/>
                <a:latin typeface="acumin-pro"/>
              </a:rPr>
              <a:t>pressure pull back during IV adenosine </a:t>
            </a:r>
            <a:r>
              <a:rPr lang="en-GB" b="1" i="0" dirty="0" err="1">
                <a:solidFill>
                  <a:srgbClr val="212529"/>
                </a:solidFill>
                <a:effectLst/>
                <a:latin typeface="acumin-pro"/>
              </a:rPr>
              <a:t>hyperemia</a:t>
            </a:r>
            <a:r>
              <a:rPr lang="en-GB" b="1" i="0" dirty="0">
                <a:solidFill>
                  <a:srgbClr val="212529"/>
                </a:solidFill>
                <a:effectLst/>
                <a:latin typeface="acumin-pro"/>
              </a:rPr>
              <a:t>.</a:t>
            </a:r>
            <a:endParaRPr lang="en-GB" b="0" i="0" dirty="0">
              <a:solidFill>
                <a:srgbClr val="212529"/>
              </a:solidFill>
              <a:effectLst/>
              <a:latin typeface="acumin-pro"/>
            </a:endParaRPr>
          </a:p>
        </p:txBody>
      </p:sp>
      <p:sp>
        <p:nvSpPr>
          <p:cNvPr id="4" name="Rectangle 3">
            <a:extLst>
              <a:ext uri="{FF2B5EF4-FFF2-40B4-BE49-F238E27FC236}">
                <a16:creationId xmlns:a16="http://schemas.microsoft.com/office/drawing/2014/main" id="{B0C27B6C-C5FE-A8C2-6095-E0222027345A}"/>
              </a:ext>
            </a:extLst>
          </p:cNvPr>
          <p:cNvSpPr/>
          <p:nvPr/>
        </p:nvSpPr>
        <p:spPr>
          <a:xfrm>
            <a:off x="119446" y="3557034"/>
            <a:ext cx="6157067" cy="3693319"/>
          </a:xfrm>
          <a:prstGeom prst="rect">
            <a:avLst/>
          </a:prstGeom>
        </p:spPr>
        <p:txBody>
          <a:bodyPr wrap="square">
            <a:spAutoFit/>
          </a:bodyPr>
          <a:lstStyle/>
          <a:p>
            <a:pPr algn="just"/>
            <a:r>
              <a:rPr lang="en-GB" b="0" i="0" dirty="0">
                <a:solidFill>
                  <a:srgbClr val="212529"/>
                </a:solidFill>
                <a:effectLst/>
                <a:latin typeface="acumin-pro"/>
              </a:rPr>
              <a:t>Treatment of the most severely narrowed lesion is then determined by which of the lesions produces the biggest </a:t>
            </a:r>
            <a:r>
              <a:rPr lang="en-GB" b="1" i="0" dirty="0">
                <a:solidFill>
                  <a:srgbClr val="212529"/>
                </a:solidFill>
                <a:effectLst/>
                <a:latin typeface="acumin-pro"/>
              </a:rPr>
              <a:t>pressure gradient</a:t>
            </a:r>
            <a:r>
              <a:rPr lang="en-GB" b="0" i="0" dirty="0">
                <a:solidFill>
                  <a:srgbClr val="212529"/>
                </a:solidFill>
                <a:effectLst/>
                <a:latin typeface="acumin-pro"/>
              </a:rPr>
              <a:t> .</a:t>
            </a:r>
          </a:p>
          <a:p>
            <a:pPr algn="just"/>
            <a:r>
              <a:rPr lang="en-GB" b="1" i="0" dirty="0">
                <a:solidFill>
                  <a:srgbClr val="C00000"/>
                </a:solidFill>
                <a:effectLst/>
                <a:latin typeface="acumin-pro"/>
              </a:rPr>
              <a:t>Do NOT measure separate lesion FFR values; it is the pressure gradient (</a:t>
            </a:r>
            <a:r>
              <a:rPr lang="el-GR" b="1" i="0" dirty="0">
                <a:solidFill>
                  <a:srgbClr val="C00000"/>
                </a:solidFill>
                <a:effectLst/>
                <a:latin typeface="acumin-pro"/>
              </a:rPr>
              <a:t>Δ</a:t>
            </a:r>
            <a:r>
              <a:rPr lang="en-GB" b="1" i="0" dirty="0">
                <a:solidFill>
                  <a:srgbClr val="C00000"/>
                </a:solidFill>
                <a:effectLst/>
                <a:latin typeface="acumin-pro"/>
              </a:rPr>
              <a:t>P) that will be used to decide which lesion to treat first.</a:t>
            </a:r>
          </a:p>
          <a:p>
            <a:pPr algn="just"/>
            <a:r>
              <a:rPr lang="en-GB" b="0" i="0" dirty="0">
                <a:solidFill>
                  <a:srgbClr val="212529"/>
                </a:solidFill>
                <a:effectLst/>
                <a:latin typeface="acumin-pro"/>
              </a:rPr>
              <a:t>After stenting the lesion with the largest </a:t>
            </a:r>
            <a:r>
              <a:rPr lang="el-GR" b="0" i="0" dirty="0">
                <a:solidFill>
                  <a:srgbClr val="212529"/>
                </a:solidFill>
                <a:effectLst/>
                <a:latin typeface="acumin-pro"/>
              </a:rPr>
              <a:t>Δ</a:t>
            </a:r>
            <a:r>
              <a:rPr lang="en-GB" b="0" i="0" dirty="0">
                <a:solidFill>
                  <a:srgbClr val="212529"/>
                </a:solidFill>
                <a:effectLst/>
                <a:latin typeface="acumin-pro"/>
              </a:rPr>
              <a:t>P, reassess the remaining lesion(s), repeating either step 1 or step 2, depending on how many lesions remain. If there are more than two lesions and FFR remains abnormal, then stent the lesion with the next largest </a:t>
            </a:r>
            <a:r>
              <a:rPr lang="el-GR" b="0" i="0" dirty="0">
                <a:solidFill>
                  <a:srgbClr val="212529"/>
                </a:solidFill>
                <a:effectLst/>
                <a:latin typeface="acumin-pro"/>
              </a:rPr>
              <a:t>Δ</a:t>
            </a:r>
            <a:r>
              <a:rPr lang="en-GB" b="0" i="0" dirty="0">
                <a:solidFill>
                  <a:srgbClr val="212529"/>
                </a:solidFill>
                <a:effectLst/>
                <a:latin typeface="acumin-pro"/>
              </a:rPr>
              <a:t>P.</a:t>
            </a:r>
          </a:p>
          <a:p>
            <a:br>
              <a:rPr lang="en-GB" b="0" i="0" u="none" strike="noStrike" dirty="0">
                <a:solidFill>
                  <a:srgbClr val="004071"/>
                </a:solidFill>
                <a:effectLst/>
                <a:latin typeface="acumin-pro"/>
                <a:hlinkClick r:id="rId2"/>
              </a:rPr>
            </a:br>
            <a:endParaRPr lang="en-GB" b="0" i="0" dirty="0">
              <a:solidFill>
                <a:srgbClr val="212529"/>
              </a:solidFill>
              <a:effectLst/>
              <a:latin typeface="acumin-pro"/>
            </a:endParaRPr>
          </a:p>
        </p:txBody>
      </p:sp>
      <p:pic>
        <p:nvPicPr>
          <p:cNvPr id="14340" name="Picture 4" descr="A, Angiography shows 2 serial lesions of intermediate severity in the ramus intermedius (red arrowheads). B, Fractional flow reserve (FFR) measurement was performed after induction of maximal hyperemia, demonstrating a nadir value of 0.43. HR indicates heart rate; iPa, instantaneous proximal (aortic) pressure; iPd, instantaneous distal (coronary) pressure; Pa, proximal (aortic) pressure; and Pd, distal (intracoronary) pressure.">
            <a:extLst>
              <a:ext uri="{FF2B5EF4-FFF2-40B4-BE49-F238E27FC236}">
                <a16:creationId xmlns:a16="http://schemas.microsoft.com/office/drawing/2014/main" id="{D24B1F0C-1026-395C-B369-6EBA07BB2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251" y="1269506"/>
            <a:ext cx="5370251" cy="454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850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19DE-CDF5-D89F-08AA-91319928D8AB}"/>
              </a:ext>
            </a:extLst>
          </p:cNvPr>
          <p:cNvSpPr>
            <a:spLocks noGrp="1"/>
          </p:cNvSpPr>
          <p:nvPr>
            <p:ph type="title"/>
          </p:nvPr>
        </p:nvSpPr>
        <p:spPr>
          <a:xfrm>
            <a:off x="282442" y="365125"/>
            <a:ext cx="11071358" cy="2201469"/>
          </a:xfrm>
        </p:spPr>
        <p:txBody>
          <a:bodyPr>
            <a:normAutofit fontScale="90000"/>
          </a:bodyPr>
          <a:lstStyle/>
          <a:p>
            <a:r>
              <a:rPr lang="en-GB" b="1" dirty="0">
                <a:solidFill>
                  <a:srgbClr val="C00000"/>
                </a:solidFill>
              </a:rPr>
              <a:t>Left-Main Coronary Artery Disease </a:t>
            </a:r>
            <a:br>
              <a:rPr lang="en-GB" dirty="0"/>
            </a:br>
            <a:br>
              <a:rPr lang="en-GB" dirty="0"/>
            </a:br>
            <a:r>
              <a:rPr lang="en-GB" sz="3600" dirty="0"/>
              <a:t>• Left main coronary artery poses certain challenges which make the interpretation of CAG &amp; severity of stenosis difficult.</a:t>
            </a:r>
            <a:endParaRPr lang="en-US" sz="3600" dirty="0"/>
          </a:p>
        </p:txBody>
      </p:sp>
      <p:sp>
        <p:nvSpPr>
          <p:cNvPr id="3" name="Rectangle 2">
            <a:extLst>
              <a:ext uri="{FF2B5EF4-FFF2-40B4-BE49-F238E27FC236}">
                <a16:creationId xmlns:a16="http://schemas.microsoft.com/office/drawing/2014/main" id="{00FF5B8D-1EBC-AFB5-D8FA-20461318344F}"/>
              </a:ext>
            </a:extLst>
          </p:cNvPr>
          <p:cNvSpPr/>
          <p:nvPr/>
        </p:nvSpPr>
        <p:spPr>
          <a:xfrm>
            <a:off x="282442" y="2566594"/>
            <a:ext cx="6096000" cy="3693319"/>
          </a:xfrm>
          <a:prstGeom prst="rect">
            <a:avLst/>
          </a:prstGeom>
        </p:spPr>
        <p:txBody>
          <a:bodyPr>
            <a:spAutoFit/>
          </a:bodyPr>
          <a:lstStyle/>
          <a:p>
            <a:pPr algn="just"/>
            <a:r>
              <a:rPr lang="en-GB" dirty="0"/>
              <a:t>– Greater inter-observer variability </a:t>
            </a:r>
          </a:p>
          <a:p>
            <a:pPr algn="just"/>
            <a:r>
              <a:rPr lang="en-GB" dirty="0"/>
              <a:t>– Under-estimation of functional significance since it supplies a large myocardial territory </a:t>
            </a:r>
          </a:p>
          <a:p>
            <a:pPr algn="just"/>
            <a:r>
              <a:rPr lang="en-GB" dirty="0"/>
              <a:t>– Diffuse atherosclerosis in a short LMCA results in absence of a reference segment to judge the significance of a lesion</a:t>
            </a:r>
          </a:p>
          <a:p>
            <a:pPr algn="just"/>
            <a:r>
              <a:rPr lang="en-GB" dirty="0"/>
              <a:t> – Spilling of contrast medium in to the aorta</a:t>
            </a:r>
          </a:p>
          <a:p>
            <a:pPr algn="just"/>
            <a:r>
              <a:rPr lang="en-GB" dirty="0"/>
              <a:t> – Overlapping the catheter with the LMCA</a:t>
            </a:r>
          </a:p>
          <a:p>
            <a:pPr algn="just"/>
            <a:r>
              <a:rPr lang="en-GB" dirty="0"/>
              <a:t> – Non – invasive testing may lead to false negative results since reduced tracer uptake in all vascular territories leading to balanced ischemia.</a:t>
            </a:r>
          </a:p>
          <a:p>
            <a:pPr algn="just"/>
            <a:r>
              <a:rPr lang="en-GB" dirty="0"/>
              <a:t> – FFR has been found to be safe in guiding LMCA revascularisation in several studies &amp; is associated with improved outcomes.</a:t>
            </a:r>
            <a:endParaRPr lang="en-US" dirty="0"/>
          </a:p>
        </p:txBody>
      </p:sp>
      <p:pic>
        <p:nvPicPr>
          <p:cNvPr id="4" name="Picture 3">
            <a:extLst>
              <a:ext uri="{FF2B5EF4-FFF2-40B4-BE49-F238E27FC236}">
                <a16:creationId xmlns:a16="http://schemas.microsoft.com/office/drawing/2014/main" id="{37603C21-673D-A5B1-5E2E-F2A62DDA51A5}"/>
              </a:ext>
            </a:extLst>
          </p:cNvPr>
          <p:cNvPicPr>
            <a:picLocks noChangeAspect="1"/>
          </p:cNvPicPr>
          <p:nvPr/>
        </p:nvPicPr>
        <p:blipFill>
          <a:blip r:embed="rId2"/>
          <a:stretch>
            <a:fillRect/>
          </a:stretch>
        </p:blipFill>
        <p:spPr>
          <a:xfrm>
            <a:off x="7834488" y="2825753"/>
            <a:ext cx="3382433" cy="3175000"/>
          </a:xfrm>
          <a:prstGeom prst="rect">
            <a:avLst/>
          </a:prstGeom>
        </p:spPr>
      </p:pic>
      <p:sp>
        <p:nvSpPr>
          <p:cNvPr id="5" name="Rectangle 4">
            <a:extLst>
              <a:ext uri="{FF2B5EF4-FFF2-40B4-BE49-F238E27FC236}">
                <a16:creationId xmlns:a16="http://schemas.microsoft.com/office/drawing/2014/main" id="{D16680D1-1BCE-C305-0CC2-B29BD3B37361}"/>
              </a:ext>
            </a:extLst>
          </p:cNvPr>
          <p:cNvSpPr/>
          <p:nvPr/>
        </p:nvSpPr>
        <p:spPr>
          <a:xfrm>
            <a:off x="7829079" y="5283200"/>
            <a:ext cx="3382433" cy="632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660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8270-AB7A-D89E-2451-23B7DA4962C2}"/>
              </a:ext>
            </a:extLst>
          </p:cNvPr>
          <p:cNvSpPr>
            <a:spLocks noGrp="1"/>
          </p:cNvSpPr>
          <p:nvPr>
            <p:ph type="title"/>
          </p:nvPr>
        </p:nvSpPr>
        <p:spPr/>
        <p:txBody>
          <a:bodyPr>
            <a:normAutofit fontScale="90000"/>
          </a:bodyPr>
          <a:lstStyle/>
          <a:p>
            <a:r>
              <a:rPr lang="en-GB" dirty="0"/>
              <a:t>Special case of serial lesions: The left main stenosis with LAD or </a:t>
            </a:r>
            <a:r>
              <a:rPr lang="en-GB" dirty="0" err="1"/>
              <a:t>LCx</a:t>
            </a:r>
            <a:r>
              <a:rPr lang="en-GB" dirty="0"/>
              <a:t> disease</a:t>
            </a:r>
            <a:br>
              <a:rPr lang="en-GB" dirty="0"/>
            </a:br>
            <a:endParaRPr lang="en-US" dirty="0"/>
          </a:p>
        </p:txBody>
      </p:sp>
      <p:sp>
        <p:nvSpPr>
          <p:cNvPr id="4" name="Rectangle 3">
            <a:extLst>
              <a:ext uri="{FF2B5EF4-FFF2-40B4-BE49-F238E27FC236}">
                <a16:creationId xmlns:a16="http://schemas.microsoft.com/office/drawing/2014/main" id="{93E47E7E-7242-AC94-719A-21863658AB3B}"/>
              </a:ext>
            </a:extLst>
          </p:cNvPr>
          <p:cNvSpPr/>
          <p:nvPr/>
        </p:nvSpPr>
        <p:spPr>
          <a:xfrm>
            <a:off x="270029" y="1515224"/>
            <a:ext cx="6096000" cy="2031325"/>
          </a:xfrm>
          <a:prstGeom prst="rect">
            <a:avLst/>
          </a:prstGeom>
        </p:spPr>
        <p:txBody>
          <a:bodyPr>
            <a:spAutoFit/>
          </a:bodyPr>
          <a:lstStyle/>
          <a:p>
            <a:pPr algn="just"/>
            <a:r>
              <a:rPr lang="en-GB" b="1" i="0" dirty="0">
                <a:solidFill>
                  <a:srgbClr val="C00000"/>
                </a:solidFill>
                <a:effectLst/>
                <a:latin typeface="acumin-pro"/>
              </a:rPr>
              <a:t>An isolated left main narrowing with no LAD, </a:t>
            </a:r>
            <a:r>
              <a:rPr lang="en-GB" b="1" i="0" dirty="0" err="1">
                <a:solidFill>
                  <a:srgbClr val="C00000"/>
                </a:solidFill>
                <a:effectLst/>
                <a:latin typeface="acumin-pro"/>
              </a:rPr>
              <a:t>LCx</a:t>
            </a:r>
            <a:r>
              <a:rPr lang="en-GB" b="1" i="0" dirty="0">
                <a:solidFill>
                  <a:srgbClr val="C00000"/>
                </a:solidFill>
                <a:effectLst/>
                <a:latin typeface="acumin-pro"/>
              </a:rPr>
              <a:t>, or RCA stenoses reflects the physiologic significance of just the left main narrowing. </a:t>
            </a:r>
            <a:r>
              <a:rPr lang="en-GB" b="1" i="1" dirty="0">
                <a:solidFill>
                  <a:srgbClr val="212529"/>
                </a:solidFill>
                <a:effectLst/>
                <a:latin typeface="acumin-pro"/>
              </a:rPr>
              <a:t>However, when there is a significant lesion in either the LAD or the </a:t>
            </a:r>
            <a:r>
              <a:rPr lang="en-GB" b="1" i="1" dirty="0" err="1">
                <a:solidFill>
                  <a:srgbClr val="212529"/>
                </a:solidFill>
                <a:effectLst/>
                <a:latin typeface="acumin-pro"/>
              </a:rPr>
              <a:t>LCx</a:t>
            </a:r>
            <a:r>
              <a:rPr lang="en-GB" b="1" i="1" dirty="0">
                <a:solidFill>
                  <a:srgbClr val="212529"/>
                </a:solidFill>
                <a:effectLst/>
                <a:latin typeface="acumin-pro"/>
              </a:rPr>
              <a:t>, the apparent FFR of the left main would be higher than otherwise in the absence of a downstream lesion, because the myocardial flow bed is now smaller, flow is less, and FFR higher.</a:t>
            </a:r>
            <a:endParaRPr lang="en-US" b="1" i="1" dirty="0"/>
          </a:p>
        </p:txBody>
      </p:sp>
      <p:sp>
        <p:nvSpPr>
          <p:cNvPr id="5" name="Rectangle 4">
            <a:extLst>
              <a:ext uri="{FF2B5EF4-FFF2-40B4-BE49-F238E27FC236}">
                <a16:creationId xmlns:a16="http://schemas.microsoft.com/office/drawing/2014/main" id="{790C1801-B308-CBA4-4A88-A5B906C4D79D}"/>
              </a:ext>
            </a:extLst>
          </p:cNvPr>
          <p:cNvSpPr/>
          <p:nvPr/>
        </p:nvSpPr>
        <p:spPr>
          <a:xfrm>
            <a:off x="6096000" y="3371085"/>
            <a:ext cx="6096000" cy="2585323"/>
          </a:xfrm>
          <a:prstGeom prst="rect">
            <a:avLst/>
          </a:prstGeom>
        </p:spPr>
        <p:txBody>
          <a:bodyPr>
            <a:spAutoFit/>
          </a:bodyPr>
          <a:lstStyle/>
          <a:p>
            <a:pPr algn="just"/>
            <a:r>
              <a:rPr lang="en-GB" b="1" i="0" dirty="0">
                <a:solidFill>
                  <a:srgbClr val="C00000"/>
                </a:solidFill>
                <a:effectLst/>
                <a:latin typeface="acumin-pro"/>
              </a:rPr>
              <a:t>A new situation exists when there is left main narrowing plus LAD stenosis. The presence of the LAD lesion could produce a higher left main FFR (from 0.78 to 0.82, hypothetically) because the left main bed is now decreased due to the LAD stenosis. The same considerations would apply in the setting of a </a:t>
            </a:r>
            <a:r>
              <a:rPr lang="en-GB" b="1" i="0" dirty="0" err="1">
                <a:solidFill>
                  <a:srgbClr val="C00000"/>
                </a:solidFill>
                <a:effectLst/>
                <a:latin typeface="acumin-pro"/>
              </a:rPr>
              <a:t>LCx</a:t>
            </a:r>
            <a:r>
              <a:rPr lang="en-GB" b="1" i="0" dirty="0">
                <a:solidFill>
                  <a:srgbClr val="C00000"/>
                </a:solidFill>
                <a:effectLst/>
                <a:latin typeface="acumin-pro"/>
              </a:rPr>
              <a:t> narrowing. </a:t>
            </a:r>
            <a:r>
              <a:rPr lang="en-GB" b="0" i="0" dirty="0">
                <a:solidFill>
                  <a:srgbClr val="212529"/>
                </a:solidFill>
                <a:effectLst/>
                <a:latin typeface="acumin-pro"/>
              </a:rPr>
              <a:t>The left main FFR alone cannot be accurately measured when there are significant downstream serial lesions. </a:t>
            </a:r>
            <a:r>
              <a:rPr lang="en-GB" b="1" i="0" dirty="0">
                <a:solidFill>
                  <a:srgbClr val="C00000"/>
                </a:solidFill>
                <a:effectLst/>
                <a:latin typeface="acumin-pro"/>
              </a:rPr>
              <a:t>If the LAD and </a:t>
            </a:r>
            <a:r>
              <a:rPr lang="en-GB" b="1" i="0" dirty="0" err="1">
                <a:solidFill>
                  <a:srgbClr val="C00000"/>
                </a:solidFill>
                <a:effectLst/>
                <a:latin typeface="acumin-pro"/>
              </a:rPr>
              <a:t>LCx</a:t>
            </a:r>
            <a:r>
              <a:rPr lang="en-GB" b="1" i="0" dirty="0">
                <a:solidFill>
                  <a:srgbClr val="C00000"/>
                </a:solidFill>
                <a:effectLst/>
                <a:latin typeface="acumin-pro"/>
              </a:rPr>
              <a:t>  are hemodynamically insignificant, the left main FFR will be accurate. </a:t>
            </a:r>
            <a:endParaRPr lang="en-US" b="1" dirty="0">
              <a:solidFill>
                <a:srgbClr val="C00000"/>
              </a:solidFill>
            </a:endParaRPr>
          </a:p>
        </p:txBody>
      </p:sp>
      <p:sp>
        <p:nvSpPr>
          <p:cNvPr id="6" name="Rectangle 5">
            <a:extLst>
              <a:ext uri="{FF2B5EF4-FFF2-40B4-BE49-F238E27FC236}">
                <a16:creationId xmlns:a16="http://schemas.microsoft.com/office/drawing/2014/main" id="{06DC6526-39D1-9180-933C-37EE665E6046}"/>
              </a:ext>
            </a:extLst>
          </p:cNvPr>
          <p:cNvSpPr/>
          <p:nvPr/>
        </p:nvSpPr>
        <p:spPr>
          <a:xfrm>
            <a:off x="68102" y="4558431"/>
            <a:ext cx="6096000" cy="1200329"/>
          </a:xfrm>
          <a:prstGeom prst="rect">
            <a:avLst/>
          </a:prstGeom>
        </p:spPr>
        <p:txBody>
          <a:bodyPr>
            <a:spAutoFit/>
          </a:bodyPr>
          <a:lstStyle/>
          <a:p>
            <a:pPr algn="just"/>
            <a:r>
              <a:rPr lang="en-GB" b="1" i="0" dirty="0">
                <a:solidFill>
                  <a:srgbClr val="C00000"/>
                </a:solidFill>
                <a:effectLst/>
                <a:latin typeface="acumin-pro"/>
              </a:rPr>
              <a:t>For the left main stenoses with downstream additional disease, the left main FFR will be accurate if the summed FFR (left main + LAD) is &gt; 0.60 and you can measure the left main FFR with the wire in the unobstructed CFX (and vice versa). </a:t>
            </a:r>
            <a:endParaRPr lang="en-US" b="1" dirty="0">
              <a:solidFill>
                <a:srgbClr val="C00000"/>
              </a:solidFill>
            </a:endParaRPr>
          </a:p>
        </p:txBody>
      </p:sp>
    </p:spTree>
    <p:extLst>
      <p:ext uri="{BB962C8B-B14F-4D97-AF65-F5344CB8AC3E}">
        <p14:creationId xmlns:p14="http://schemas.microsoft.com/office/powerpoint/2010/main" val="1826130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BD362-3674-C135-1D57-4320069276CD}"/>
              </a:ext>
            </a:extLst>
          </p:cNvPr>
          <p:cNvPicPr>
            <a:picLocks noChangeAspect="1"/>
          </p:cNvPicPr>
          <p:nvPr/>
        </p:nvPicPr>
        <p:blipFill>
          <a:blip r:embed="rId3"/>
          <a:stretch>
            <a:fillRect/>
          </a:stretch>
        </p:blipFill>
        <p:spPr>
          <a:xfrm>
            <a:off x="172995" y="531340"/>
            <a:ext cx="6314131" cy="3915376"/>
          </a:xfrm>
          <a:prstGeom prst="rect">
            <a:avLst/>
          </a:prstGeom>
        </p:spPr>
      </p:pic>
      <p:sp>
        <p:nvSpPr>
          <p:cNvPr id="4" name="Rectangle 3">
            <a:extLst>
              <a:ext uri="{FF2B5EF4-FFF2-40B4-BE49-F238E27FC236}">
                <a16:creationId xmlns:a16="http://schemas.microsoft.com/office/drawing/2014/main" id="{7098EAD5-170F-1DA9-285F-CC34F7EB796A}"/>
              </a:ext>
            </a:extLst>
          </p:cNvPr>
          <p:cNvSpPr/>
          <p:nvPr/>
        </p:nvSpPr>
        <p:spPr>
          <a:xfrm>
            <a:off x="7809469" y="90263"/>
            <a:ext cx="4209535" cy="5632311"/>
          </a:xfrm>
          <a:prstGeom prst="rect">
            <a:avLst/>
          </a:prstGeom>
        </p:spPr>
        <p:txBody>
          <a:bodyPr wrap="square">
            <a:spAutoFit/>
          </a:bodyPr>
          <a:lstStyle/>
          <a:p>
            <a:pPr algn="just"/>
            <a:r>
              <a:rPr lang="en-GB" sz="2400" b="0" i="0" dirty="0">
                <a:solidFill>
                  <a:srgbClr val="000000"/>
                </a:solidFill>
                <a:effectLst/>
                <a:latin typeface="STIXGeneral-Regular" pitchFamily="2" charset="2"/>
              </a:rPr>
              <a:t>The resting full-cycle ratio (RFR) is a new NHPR that assesses the hemodynamic significance of coronary stenoses, identifying the lowest distal arterial pressure (Pd)/arterial pressure (Pa) ratio over the entire cardiac cycle.</a:t>
            </a:r>
          </a:p>
          <a:p>
            <a:pPr algn="just"/>
            <a:r>
              <a:rPr lang="en-GB" sz="2400" b="0" i="0" dirty="0">
                <a:solidFill>
                  <a:srgbClr val="000000"/>
                </a:solidFill>
                <a:effectLst/>
                <a:latin typeface="STIXGeneral-Regular" pitchFamily="2" charset="2"/>
              </a:rPr>
              <a:t>In contrast to other NHPRs, its measurements would be independent of the morphology of the pressure waves, the electrical signal, and the phasic variations in microcirculatory resistance </a:t>
            </a:r>
            <a:endParaRPr lang="en-US" sz="2400" dirty="0"/>
          </a:p>
        </p:txBody>
      </p:sp>
    </p:spTree>
    <p:extLst>
      <p:ext uri="{BB962C8B-B14F-4D97-AF65-F5344CB8AC3E}">
        <p14:creationId xmlns:p14="http://schemas.microsoft.com/office/powerpoint/2010/main" val="1002314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33B67-2F1F-897B-ED96-F593B5869E1A}"/>
              </a:ext>
            </a:extLst>
          </p:cNvPr>
          <p:cNvSpPr>
            <a:spLocks noGrp="1"/>
          </p:cNvSpPr>
          <p:nvPr>
            <p:ph type="title"/>
          </p:nvPr>
        </p:nvSpPr>
        <p:spPr/>
        <p:txBody>
          <a:bodyPr/>
          <a:lstStyle/>
          <a:p>
            <a:r>
              <a:rPr lang="en-US" dirty="0"/>
              <a:t>IVUS</a:t>
            </a:r>
          </a:p>
        </p:txBody>
      </p:sp>
      <p:sp>
        <p:nvSpPr>
          <p:cNvPr id="3" name="Content Placeholder 2">
            <a:extLst>
              <a:ext uri="{FF2B5EF4-FFF2-40B4-BE49-F238E27FC236}">
                <a16:creationId xmlns:a16="http://schemas.microsoft.com/office/drawing/2014/main" id="{4246C23D-7B5A-CA6C-531B-11A9F2265F31}"/>
              </a:ext>
            </a:extLst>
          </p:cNvPr>
          <p:cNvSpPr>
            <a:spLocks noGrp="1"/>
          </p:cNvSpPr>
          <p:nvPr>
            <p:ph idx="1"/>
          </p:nvPr>
        </p:nvSpPr>
        <p:spPr>
          <a:xfrm>
            <a:off x="155575" y="3429000"/>
            <a:ext cx="10515600" cy="4351338"/>
          </a:xfrm>
        </p:spPr>
        <p:txBody>
          <a:bodyPr/>
          <a:lstStyle/>
          <a:p>
            <a:r>
              <a:rPr lang="en-US" dirty="0"/>
              <a:t>Provides intravascular images of the coronary arteries</a:t>
            </a:r>
          </a:p>
          <a:p>
            <a:r>
              <a:rPr lang="en-US" dirty="0"/>
              <a:t>Has played a critical role</a:t>
            </a:r>
          </a:p>
          <a:p>
            <a:r>
              <a:rPr lang="en-US" dirty="0"/>
              <a:t>-coronary atherosclerosis pathophysiology</a:t>
            </a:r>
          </a:p>
          <a:p>
            <a:r>
              <a:rPr lang="en-US" dirty="0"/>
              <a:t>-diagnostic and therapeutic strategies for various vascular pathologies</a:t>
            </a:r>
          </a:p>
          <a:p>
            <a:r>
              <a:rPr lang="en-US" dirty="0"/>
              <a:t>-integral role in the evolution of interventional cardiology</a:t>
            </a:r>
          </a:p>
        </p:txBody>
      </p:sp>
      <p:pic>
        <p:nvPicPr>
          <p:cNvPr id="15362" name="Picture 2" descr="Catheter Combines Ultrasound and Multispectral Fluorescence to Measure  Arterial Plaque | BioScan | Jan 2018 | BioPhotonics">
            <a:extLst>
              <a:ext uri="{FF2B5EF4-FFF2-40B4-BE49-F238E27FC236}">
                <a16:creationId xmlns:a16="http://schemas.microsoft.com/office/drawing/2014/main" id="{30704AA6-4B8A-AD0B-1954-42E601258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7669" y="31221"/>
            <a:ext cx="3604331" cy="2935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381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33E2-DDFD-4893-8698-DA64D4DC495C}"/>
              </a:ext>
            </a:extLst>
          </p:cNvPr>
          <p:cNvSpPr>
            <a:spLocks noGrp="1"/>
          </p:cNvSpPr>
          <p:nvPr>
            <p:ph type="title"/>
          </p:nvPr>
        </p:nvSpPr>
        <p:spPr/>
        <p:txBody>
          <a:bodyPr/>
          <a:lstStyle/>
          <a:p>
            <a:r>
              <a:rPr lang="en-US" dirty="0"/>
              <a:t>Indications in CAD</a:t>
            </a:r>
          </a:p>
        </p:txBody>
      </p:sp>
      <p:sp>
        <p:nvSpPr>
          <p:cNvPr id="3" name="Content Placeholder 2">
            <a:extLst>
              <a:ext uri="{FF2B5EF4-FFF2-40B4-BE49-F238E27FC236}">
                <a16:creationId xmlns:a16="http://schemas.microsoft.com/office/drawing/2014/main" id="{1ED8D90E-75BE-A3CE-67B4-2E22068A3EEA}"/>
              </a:ext>
            </a:extLst>
          </p:cNvPr>
          <p:cNvSpPr>
            <a:spLocks noGrp="1"/>
          </p:cNvSpPr>
          <p:nvPr>
            <p:ph idx="1"/>
          </p:nvPr>
        </p:nvSpPr>
        <p:spPr/>
        <p:txBody>
          <a:bodyPr>
            <a:normAutofit/>
          </a:bodyPr>
          <a:lstStyle/>
          <a:p>
            <a:r>
              <a:rPr lang="en-US" dirty="0"/>
              <a:t>Arterial wall thickness</a:t>
            </a:r>
          </a:p>
          <a:p>
            <a:r>
              <a:rPr lang="en-US" dirty="0"/>
              <a:t>Atheroma detection, assessment and  characterization</a:t>
            </a:r>
          </a:p>
          <a:p>
            <a:r>
              <a:rPr lang="en-US" dirty="0"/>
              <a:t>Calcium content</a:t>
            </a:r>
          </a:p>
          <a:p>
            <a:r>
              <a:rPr lang="en-US" dirty="0"/>
              <a:t>Aneurysm assessment</a:t>
            </a:r>
          </a:p>
          <a:p>
            <a:r>
              <a:rPr lang="en-US" dirty="0"/>
              <a:t>In stent restenosis</a:t>
            </a:r>
          </a:p>
        </p:txBody>
      </p:sp>
    </p:spTree>
    <p:extLst>
      <p:ext uri="{BB962C8B-B14F-4D97-AF65-F5344CB8AC3E}">
        <p14:creationId xmlns:p14="http://schemas.microsoft.com/office/powerpoint/2010/main" val="4227823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1A03-D3D2-0838-04DB-A42B07E51455}"/>
              </a:ext>
            </a:extLst>
          </p:cNvPr>
          <p:cNvSpPr>
            <a:spLocks noGrp="1"/>
          </p:cNvSpPr>
          <p:nvPr>
            <p:ph type="title"/>
          </p:nvPr>
        </p:nvSpPr>
        <p:spPr/>
        <p:txBody>
          <a:bodyPr/>
          <a:lstStyle/>
          <a:p>
            <a:r>
              <a:rPr lang="en-US" dirty="0"/>
              <a:t>IVUS in PCI</a:t>
            </a:r>
          </a:p>
        </p:txBody>
      </p:sp>
      <p:sp>
        <p:nvSpPr>
          <p:cNvPr id="3" name="Content Placeholder 2">
            <a:extLst>
              <a:ext uri="{FF2B5EF4-FFF2-40B4-BE49-F238E27FC236}">
                <a16:creationId xmlns:a16="http://schemas.microsoft.com/office/drawing/2014/main" id="{9715CDC3-79A2-D2EF-F66A-167D187A8D29}"/>
              </a:ext>
            </a:extLst>
          </p:cNvPr>
          <p:cNvSpPr>
            <a:spLocks noGrp="1"/>
          </p:cNvSpPr>
          <p:nvPr>
            <p:ph idx="1"/>
          </p:nvPr>
        </p:nvSpPr>
        <p:spPr/>
        <p:txBody>
          <a:bodyPr>
            <a:normAutofit/>
          </a:bodyPr>
          <a:lstStyle/>
          <a:p>
            <a:r>
              <a:rPr lang="en-US" dirty="0"/>
              <a:t>Plan interventional strategy and  optimize stent deployment</a:t>
            </a:r>
          </a:p>
          <a:p>
            <a:r>
              <a:rPr lang="en-US" dirty="0"/>
              <a:t>Find Reference lumen dimensions and  lesion length for appropriate stenting  sizing</a:t>
            </a:r>
          </a:p>
          <a:p>
            <a:r>
              <a:rPr lang="en-US" dirty="0"/>
              <a:t>Identify superficial  calcium  which can lead to pre stent rotational atherectomy</a:t>
            </a:r>
          </a:p>
          <a:p>
            <a:r>
              <a:rPr lang="en-US" dirty="0"/>
              <a:t>Assess thrombus burden  (</a:t>
            </a:r>
            <a:r>
              <a:rPr lang="en-GB" dirty="0"/>
              <a:t>Operators may alter anticoagulant therapies or consider mechanical thrombectomy)</a:t>
            </a:r>
            <a:endParaRPr lang="en-US" dirty="0"/>
          </a:p>
          <a:p>
            <a:r>
              <a:rPr lang="en-US" dirty="0"/>
              <a:t>Post stent IVUS assessment may detect complications of PCI and suboptimal stent deployment</a:t>
            </a:r>
          </a:p>
        </p:txBody>
      </p:sp>
    </p:spTree>
    <p:extLst>
      <p:ext uri="{BB962C8B-B14F-4D97-AF65-F5344CB8AC3E}">
        <p14:creationId xmlns:p14="http://schemas.microsoft.com/office/powerpoint/2010/main" val="359126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909CE-32DC-236B-5571-43E29B3B5CB9}"/>
              </a:ext>
            </a:extLst>
          </p:cNvPr>
          <p:cNvSpPr/>
          <p:nvPr/>
        </p:nvSpPr>
        <p:spPr>
          <a:xfrm>
            <a:off x="976544" y="818939"/>
            <a:ext cx="9037467" cy="1631216"/>
          </a:xfrm>
          <a:prstGeom prst="rect">
            <a:avLst/>
          </a:prstGeom>
        </p:spPr>
        <p:txBody>
          <a:bodyPr wrap="square">
            <a:spAutoFit/>
          </a:bodyPr>
          <a:lstStyle/>
          <a:p>
            <a:r>
              <a:rPr lang="en-GB" sz="3200" b="1" dirty="0">
                <a:solidFill>
                  <a:srgbClr val="C00000"/>
                </a:solidFill>
              </a:rPr>
              <a:t>Normal Arterial Appearance </a:t>
            </a:r>
          </a:p>
          <a:p>
            <a:endParaRPr lang="en-GB" sz="3200" b="1" dirty="0">
              <a:solidFill>
                <a:srgbClr val="C00000"/>
              </a:solidFill>
            </a:endParaRPr>
          </a:p>
          <a:p>
            <a:r>
              <a:rPr lang="en-GB" dirty="0"/>
              <a:t>• A standard intravascular ultrasound image consists of three main components: catheter, lumen, and arterial wall. </a:t>
            </a:r>
            <a:endParaRPr lang="en-US" dirty="0"/>
          </a:p>
        </p:txBody>
      </p:sp>
      <p:sp>
        <p:nvSpPr>
          <p:cNvPr id="5" name="Rectangle 4">
            <a:extLst>
              <a:ext uri="{FF2B5EF4-FFF2-40B4-BE49-F238E27FC236}">
                <a16:creationId xmlns:a16="http://schemas.microsoft.com/office/drawing/2014/main" id="{0F42DD4B-0AE1-90AB-7001-BA2B3F0257A4}"/>
              </a:ext>
            </a:extLst>
          </p:cNvPr>
          <p:cNvSpPr/>
          <p:nvPr/>
        </p:nvSpPr>
        <p:spPr>
          <a:xfrm>
            <a:off x="976544" y="3105835"/>
            <a:ext cx="8167456" cy="646331"/>
          </a:xfrm>
          <a:prstGeom prst="rect">
            <a:avLst/>
          </a:prstGeom>
        </p:spPr>
        <p:txBody>
          <a:bodyPr wrap="square">
            <a:spAutoFit/>
          </a:bodyPr>
          <a:lstStyle/>
          <a:p>
            <a:pPr marL="285750" indent="-285750" algn="just">
              <a:buFont typeface="Arial" panose="020B0604020202020204" pitchFamily="34" charset="0"/>
              <a:buChar char="•"/>
            </a:pPr>
            <a:r>
              <a:rPr lang="en-GB" dirty="0"/>
              <a:t>An ultrasound reflection is generated at a tissue interface if an abrupt change in acoustic impedance occurs.</a:t>
            </a:r>
            <a:endParaRPr lang="en-US" dirty="0"/>
          </a:p>
        </p:txBody>
      </p:sp>
      <p:pic>
        <p:nvPicPr>
          <p:cNvPr id="16386" name="Picture 2" descr="Intravascular Ultrasound | Circulation">
            <a:extLst>
              <a:ext uri="{FF2B5EF4-FFF2-40B4-BE49-F238E27FC236}">
                <a16:creationId xmlns:a16="http://schemas.microsoft.com/office/drawing/2014/main" id="{ED1E9DD4-F999-A43D-9733-6DA3FBB1A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742" y="3919574"/>
            <a:ext cx="5484998" cy="294294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ntra-Vascular UltraSound (IVUS) Study — SozoCardiology - Dr Ooi Yau Wei  Interventional Cardiologist">
            <a:extLst>
              <a:ext uri="{FF2B5EF4-FFF2-40B4-BE49-F238E27FC236}">
                <a16:creationId xmlns:a16="http://schemas.microsoft.com/office/drawing/2014/main" id="{8664A0C4-4ECD-B158-A70B-DAF4CE13C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0" y="3919574"/>
            <a:ext cx="6468533" cy="283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15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ntravascular Ultrasound in the Coronary Arteries - ScienceDirect">
            <a:extLst>
              <a:ext uri="{FF2B5EF4-FFF2-40B4-BE49-F238E27FC236}">
                <a16:creationId xmlns:a16="http://schemas.microsoft.com/office/drawing/2014/main" id="{777BBF20-752F-710A-E3A2-E4DC5BFF1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71" y="0"/>
            <a:ext cx="11026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824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r Sharath Reddy | Intravascular Ultrasound (IVUS)">
            <a:extLst>
              <a:ext uri="{FF2B5EF4-FFF2-40B4-BE49-F238E27FC236}">
                <a16:creationId xmlns:a16="http://schemas.microsoft.com/office/drawing/2014/main" id="{6164B1D0-1131-6920-3853-41060A5D7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711" y="0"/>
            <a:ext cx="76651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09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lthy heart arteries look wide on an angiogram">
            <a:extLst>
              <a:ext uri="{FF2B5EF4-FFF2-40B4-BE49-F238E27FC236}">
                <a16:creationId xmlns:a16="http://schemas.microsoft.com/office/drawing/2014/main" id="{505E43C6-F533-6C67-17FF-057567B99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0"/>
            <a:ext cx="9139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778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tent analysis in IVUS | CVUB">
            <a:extLst>
              <a:ext uri="{FF2B5EF4-FFF2-40B4-BE49-F238E27FC236}">
                <a16:creationId xmlns:a16="http://schemas.microsoft.com/office/drawing/2014/main" id="{1B74D149-D579-DF3C-B966-43766FF1B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311"/>
            <a:ext cx="4301066" cy="421075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VUS showing dissection flap in the LMCA. | Download Scientific Diagram">
            <a:extLst>
              <a:ext uri="{FF2B5EF4-FFF2-40B4-BE49-F238E27FC236}">
                <a16:creationId xmlns:a16="http://schemas.microsoft.com/office/drawing/2014/main" id="{2ABF12F9-DDD2-72F0-A117-5F156C29C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617" y="90311"/>
            <a:ext cx="6438900" cy="667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50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F7F0C3-6F88-46AF-0564-BDD77D0D7F52}"/>
              </a:ext>
            </a:extLst>
          </p:cNvPr>
          <p:cNvSpPr/>
          <p:nvPr/>
        </p:nvSpPr>
        <p:spPr>
          <a:xfrm>
            <a:off x="428977" y="294902"/>
            <a:ext cx="10408356" cy="523220"/>
          </a:xfrm>
          <a:prstGeom prst="rect">
            <a:avLst/>
          </a:prstGeom>
        </p:spPr>
        <p:txBody>
          <a:bodyPr wrap="square">
            <a:spAutoFit/>
          </a:bodyPr>
          <a:lstStyle/>
          <a:p>
            <a:r>
              <a:rPr lang="en-GB" sz="2800" b="1" dirty="0">
                <a:solidFill>
                  <a:srgbClr val="C00000"/>
                </a:solidFill>
              </a:rPr>
              <a:t>Evaluating Dissections And Other Complications After Intervention</a:t>
            </a:r>
            <a:endParaRPr lang="en-US" sz="2800" b="1" dirty="0">
              <a:solidFill>
                <a:srgbClr val="C00000"/>
              </a:solidFill>
            </a:endParaRPr>
          </a:p>
        </p:txBody>
      </p:sp>
      <p:sp>
        <p:nvSpPr>
          <p:cNvPr id="5" name="Rectangle 4">
            <a:extLst>
              <a:ext uri="{FF2B5EF4-FFF2-40B4-BE49-F238E27FC236}">
                <a16:creationId xmlns:a16="http://schemas.microsoft.com/office/drawing/2014/main" id="{07D49BA4-BAB6-8A4B-8B39-E790168D3D8A}"/>
              </a:ext>
            </a:extLst>
          </p:cNvPr>
          <p:cNvSpPr/>
          <p:nvPr/>
        </p:nvSpPr>
        <p:spPr>
          <a:xfrm>
            <a:off x="519289" y="2136339"/>
            <a:ext cx="11492090" cy="3970318"/>
          </a:xfrm>
          <a:prstGeom prst="rect">
            <a:avLst/>
          </a:prstGeom>
        </p:spPr>
        <p:txBody>
          <a:bodyPr wrap="square">
            <a:spAutoFit/>
          </a:bodyPr>
          <a:lstStyle/>
          <a:p>
            <a:pPr algn="just"/>
            <a:r>
              <a:rPr lang="en-GB" sz="2800" dirty="0"/>
              <a:t>Intravascular ultrasound is commonly used to detect and direct the treatment of dissections and other complications after intervention. </a:t>
            </a:r>
          </a:p>
          <a:p>
            <a:pPr algn="just"/>
            <a:r>
              <a:rPr lang="en-GB" sz="2800" dirty="0"/>
              <a:t>• IVUS allows for detailed classification of dissection and assessing the severity of the dissection.</a:t>
            </a:r>
          </a:p>
          <a:p>
            <a:pPr algn="just"/>
            <a:r>
              <a:rPr lang="en-GB" sz="2800" dirty="0"/>
              <a:t> • Important characteristics of a dissection are identified distinctly by intravascular ultrasonography such as- – Presence of a false lumen, </a:t>
            </a:r>
          </a:p>
          <a:p>
            <a:pPr algn="just"/>
            <a:r>
              <a:rPr lang="en-GB" sz="2800" dirty="0"/>
              <a:t>– Identification of mobile flap(s),</a:t>
            </a:r>
          </a:p>
          <a:p>
            <a:pPr algn="just"/>
            <a:r>
              <a:rPr lang="en-GB" sz="2800" dirty="0"/>
              <a:t> – Presence of calcium at the dissection border, </a:t>
            </a:r>
          </a:p>
          <a:p>
            <a:pPr algn="just"/>
            <a:r>
              <a:rPr lang="en-GB" sz="2800" dirty="0"/>
              <a:t>– Dissections in close proximity to stent edges</a:t>
            </a:r>
            <a:endParaRPr lang="en-US" sz="2800" dirty="0"/>
          </a:p>
        </p:txBody>
      </p:sp>
    </p:spTree>
    <p:extLst>
      <p:ext uri="{BB962C8B-B14F-4D97-AF65-F5344CB8AC3E}">
        <p14:creationId xmlns:p14="http://schemas.microsoft.com/office/powerpoint/2010/main" val="1261910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62E0B1-97F5-493B-769B-C4AC1C7712C8}"/>
              </a:ext>
            </a:extLst>
          </p:cNvPr>
          <p:cNvSpPr/>
          <p:nvPr/>
        </p:nvSpPr>
        <p:spPr>
          <a:xfrm>
            <a:off x="212495" y="120543"/>
            <a:ext cx="9507237" cy="1569660"/>
          </a:xfrm>
          <a:prstGeom prst="rect">
            <a:avLst/>
          </a:prstGeom>
        </p:spPr>
        <p:txBody>
          <a:bodyPr wrap="square">
            <a:spAutoFit/>
          </a:bodyPr>
          <a:lstStyle/>
          <a:p>
            <a:r>
              <a:rPr lang="en-GB" sz="2800" b="1" dirty="0">
                <a:solidFill>
                  <a:srgbClr val="C00000"/>
                </a:solidFill>
              </a:rPr>
              <a:t>Unusual Lesion Morphology </a:t>
            </a:r>
          </a:p>
          <a:p>
            <a:endParaRPr lang="en-GB" sz="2800" b="1" dirty="0">
              <a:solidFill>
                <a:srgbClr val="C00000"/>
              </a:solidFill>
            </a:endParaRPr>
          </a:p>
          <a:p>
            <a:pPr algn="just"/>
            <a:r>
              <a:rPr lang="en-GB" dirty="0"/>
              <a:t>• </a:t>
            </a:r>
            <a:r>
              <a:rPr lang="en-GB" sz="2000" dirty="0"/>
              <a:t>Intravascular ultrasonography can be used to characterize unusual lesion morphology, such as aneurysms, pseudo-aneurysms, and true versus false lumens.</a:t>
            </a:r>
            <a:endParaRPr lang="en-US" sz="2000" dirty="0"/>
          </a:p>
        </p:txBody>
      </p:sp>
      <p:sp>
        <p:nvSpPr>
          <p:cNvPr id="5" name="Rectangle 4">
            <a:extLst>
              <a:ext uri="{FF2B5EF4-FFF2-40B4-BE49-F238E27FC236}">
                <a16:creationId xmlns:a16="http://schemas.microsoft.com/office/drawing/2014/main" id="{F6526306-F363-630C-6782-38F7CEE09ECC}"/>
              </a:ext>
            </a:extLst>
          </p:cNvPr>
          <p:cNvSpPr/>
          <p:nvPr/>
        </p:nvSpPr>
        <p:spPr>
          <a:xfrm>
            <a:off x="90311" y="1997839"/>
            <a:ext cx="12101689" cy="2800767"/>
          </a:xfrm>
          <a:prstGeom prst="rect">
            <a:avLst/>
          </a:prstGeom>
        </p:spPr>
        <p:txBody>
          <a:bodyPr wrap="square">
            <a:spAutoFit/>
          </a:bodyPr>
          <a:lstStyle/>
          <a:p>
            <a:r>
              <a:rPr lang="en-GB" sz="2800" b="1" dirty="0">
                <a:solidFill>
                  <a:srgbClr val="C00000"/>
                </a:solidFill>
              </a:rPr>
              <a:t>Ambiguous lesions</a:t>
            </a:r>
          </a:p>
          <a:p>
            <a:endParaRPr lang="en-GB" sz="2800" b="1" dirty="0">
              <a:solidFill>
                <a:srgbClr val="C00000"/>
              </a:solidFill>
            </a:endParaRPr>
          </a:p>
          <a:p>
            <a:pPr algn="just"/>
            <a:r>
              <a:rPr lang="en-GB" dirty="0"/>
              <a:t> • </a:t>
            </a:r>
            <a:r>
              <a:rPr lang="en-GB" sz="2000" dirty="0"/>
              <a:t>IVUS lends itself to the identification of technically difficult lesions, such as intermediate lesions of uncertain stenotic severity or ostial stenosis and disease at branching sites. </a:t>
            </a:r>
          </a:p>
          <a:p>
            <a:pPr algn="just"/>
            <a:r>
              <a:rPr lang="en-GB" sz="2000" dirty="0"/>
              <a:t>• IVUS can also be helpful for delineating lesions involving tortuous vessels and left main stem lesions. </a:t>
            </a:r>
          </a:p>
          <a:p>
            <a:pPr algn="just"/>
            <a:r>
              <a:rPr lang="en-GB" sz="2000" dirty="0"/>
              <a:t>• IVUS has a particularly important role in defining areas with intraluminal filling defects, angiographically hazy lesions, sites with plaque rupture, and lesions with local flow disturbances.</a:t>
            </a:r>
          </a:p>
          <a:p>
            <a:pPr algn="just"/>
            <a:r>
              <a:rPr lang="en-GB" sz="2000" dirty="0"/>
              <a:t> • IVUS can be used to determine vein graft morphology in situ as well. </a:t>
            </a:r>
            <a:endParaRPr lang="en-US" sz="2000" dirty="0"/>
          </a:p>
        </p:txBody>
      </p:sp>
    </p:spTree>
    <p:extLst>
      <p:ext uri="{BB962C8B-B14F-4D97-AF65-F5344CB8AC3E}">
        <p14:creationId xmlns:p14="http://schemas.microsoft.com/office/powerpoint/2010/main" val="4204284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1DDAE4-5592-95E5-68C3-797C7AF72D41}"/>
              </a:ext>
            </a:extLst>
          </p:cNvPr>
          <p:cNvPicPr>
            <a:picLocks noChangeAspect="1"/>
          </p:cNvPicPr>
          <p:nvPr/>
        </p:nvPicPr>
        <p:blipFill>
          <a:blip r:embed="rId2"/>
          <a:stretch>
            <a:fillRect/>
          </a:stretch>
        </p:blipFill>
        <p:spPr>
          <a:xfrm>
            <a:off x="225779" y="135467"/>
            <a:ext cx="5170310" cy="6389511"/>
          </a:xfrm>
          <a:prstGeom prst="rect">
            <a:avLst/>
          </a:prstGeom>
        </p:spPr>
      </p:pic>
      <p:sp>
        <p:nvSpPr>
          <p:cNvPr id="6" name="Rectangle 5">
            <a:extLst>
              <a:ext uri="{FF2B5EF4-FFF2-40B4-BE49-F238E27FC236}">
                <a16:creationId xmlns:a16="http://schemas.microsoft.com/office/drawing/2014/main" id="{42BEF9E3-A612-BDEB-892D-365FD5D14CD5}"/>
              </a:ext>
            </a:extLst>
          </p:cNvPr>
          <p:cNvSpPr/>
          <p:nvPr/>
        </p:nvSpPr>
        <p:spPr>
          <a:xfrm>
            <a:off x="5768621" y="1722525"/>
            <a:ext cx="6096000" cy="1200329"/>
          </a:xfrm>
          <a:prstGeom prst="rect">
            <a:avLst/>
          </a:prstGeom>
        </p:spPr>
        <p:txBody>
          <a:bodyPr>
            <a:spAutoFit/>
          </a:bodyPr>
          <a:lstStyle/>
          <a:p>
            <a:r>
              <a:rPr lang="en-GB" b="0" i="0" dirty="0">
                <a:solidFill>
                  <a:srgbClr val="202124"/>
                </a:solidFill>
                <a:effectLst/>
                <a:latin typeface="arial" panose="020B0604020202020204" pitchFamily="34" charset="0"/>
              </a:rPr>
              <a:t>IVUS is valuable in defining moderate CL severity (30 to 70%) in left main (LM) or non-left main (NLM) coronaries using minimum luminal area (MLA) of </a:t>
            </a:r>
            <a:r>
              <a:rPr lang="en-GB" b="1" i="0" dirty="0">
                <a:solidFill>
                  <a:srgbClr val="202124"/>
                </a:solidFill>
                <a:effectLst/>
                <a:latin typeface="arial" panose="020B0604020202020204" pitchFamily="34" charset="0"/>
              </a:rPr>
              <a:t>≤5.9</a:t>
            </a:r>
            <a:r>
              <a:rPr lang="en-GB" b="0" i="0" dirty="0">
                <a:solidFill>
                  <a:srgbClr val="202124"/>
                </a:solidFill>
                <a:effectLst/>
                <a:latin typeface="arial" panose="020B0604020202020204" pitchFamily="34" charset="0"/>
              </a:rPr>
              <a:t> and ≤4 mm</a:t>
            </a:r>
            <a:r>
              <a:rPr lang="en-GB" b="0" i="0" baseline="30000" dirty="0">
                <a:solidFill>
                  <a:srgbClr val="202124"/>
                </a:solidFill>
                <a:effectLst/>
                <a:latin typeface="arial" panose="020B0604020202020204" pitchFamily="34" charset="0"/>
              </a:rPr>
              <a:t>2</a:t>
            </a:r>
            <a:r>
              <a:rPr lang="en-GB" b="0" i="0" dirty="0">
                <a:solidFill>
                  <a:srgbClr val="202124"/>
                </a:solidFill>
                <a:effectLst/>
                <a:latin typeface="arial" panose="020B0604020202020204" pitchFamily="34" charset="0"/>
              </a:rPr>
              <a:t>, respectively.</a:t>
            </a:r>
            <a:endParaRPr lang="en-US" dirty="0"/>
          </a:p>
        </p:txBody>
      </p:sp>
    </p:spTree>
    <p:extLst>
      <p:ext uri="{BB962C8B-B14F-4D97-AF65-F5344CB8AC3E}">
        <p14:creationId xmlns:p14="http://schemas.microsoft.com/office/powerpoint/2010/main" val="3293253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48FB-95FE-A467-538F-3C87155B092C}"/>
              </a:ext>
            </a:extLst>
          </p:cNvPr>
          <p:cNvSpPr>
            <a:spLocks noGrp="1"/>
          </p:cNvSpPr>
          <p:nvPr>
            <p:ph type="title"/>
          </p:nvPr>
        </p:nvSpPr>
        <p:spPr>
          <a:xfrm>
            <a:off x="0" y="0"/>
            <a:ext cx="10515600" cy="1325563"/>
          </a:xfrm>
        </p:spPr>
        <p:txBody>
          <a:bodyPr/>
          <a:lstStyle/>
          <a:p>
            <a:r>
              <a:rPr lang="en-US" b="1" dirty="0">
                <a:solidFill>
                  <a:srgbClr val="C00000"/>
                </a:solidFill>
              </a:rPr>
              <a:t>OCT in Interventional Cardiology</a:t>
            </a:r>
          </a:p>
        </p:txBody>
      </p:sp>
      <p:pic>
        <p:nvPicPr>
          <p:cNvPr id="21505" name="Picture 1" descr="page5image45681920">
            <a:extLst>
              <a:ext uri="{FF2B5EF4-FFF2-40B4-BE49-F238E27FC236}">
                <a16:creationId xmlns:a16="http://schemas.microsoft.com/office/drawing/2014/main" id="{EFB38499-854D-528F-E9EA-AED6EA803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778" y="925688"/>
            <a:ext cx="7089422" cy="566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703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4CEF651-6562-3041-FA75-AA5F15D4CF34}"/>
              </a:ext>
            </a:extLst>
          </p:cNvPr>
          <p:cNvSpPr>
            <a:spLocks noChangeArrowheads="1"/>
          </p:cNvSpPr>
          <p:nvPr/>
        </p:nvSpPr>
        <p:spPr bwMode="auto">
          <a:xfrm>
            <a:off x="1219201" y="2190044"/>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latin typeface="Calibri" panose="020F0502020204030204" pitchFamily="34" charset="0"/>
              </a:rPr>
              <a:t>OCT Technology from St. Jude Medical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latin typeface="ArialMT"/>
              </a:rPr>
              <a:t>• </a:t>
            </a:r>
            <a:r>
              <a:rPr kumimoji="0" lang="en-US" altLang="en-US" sz="2200" b="0" i="0" u="none" strike="noStrike" cap="none" normalizeH="0" baseline="0" dirty="0">
                <a:ln>
                  <a:noFill/>
                </a:ln>
                <a:solidFill>
                  <a:schemeClr val="tx1"/>
                </a:solidFill>
                <a:effectLst/>
                <a:latin typeface="Calibri" panose="020F0502020204030204" pitchFamily="34" charset="0"/>
              </a:rPr>
              <a:t>Console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latin typeface="Calibri" panose="020F0502020204030204" pitchFamily="34" charset="0"/>
              </a:rPr>
              <a:t>Rapid exchange (Rx) imaging catheter </a:t>
            </a:r>
            <a:endParaRPr kumimoji="0" lang="en-US" altLang="en-US" sz="2200" b="0" i="0" u="none" strike="noStrike" cap="none" normalizeH="0" baseline="0" dirty="0">
              <a:ln>
                <a:noFill/>
              </a:ln>
              <a:solidFill>
                <a:schemeClr val="tx1"/>
              </a:solidFill>
              <a:effectLst/>
              <a:latin typeface="ArialM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latin typeface="Calibri" panose="020F0502020204030204" pitchFamily="34" charset="0"/>
              </a:rPr>
              <a:t>Contrast flush; balloon occlusion not required </a:t>
            </a:r>
            <a:endParaRPr kumimoji="0" lang="en-US" altLang="en-US" sz="2200" b="0" i="0" u="none" strike="noStrike" cap="none" normalizeH="0" baseline="0" dirty="0">
              <a:ln>
                <a:noFill/>
              </a:ln>
              <a:solidFill>
                <a:schemeClr val="tx1"/>
              </a:solidFill>
              <a:effectLst/>
              <a:latin typeface="ArialM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latin typeface="Calibri" panose="020F0502020204030204" pitchFamily="34" charset="0"/>
              </a:rPr>
              <a:t>Fast image acquisition: 7.5cm pullback in 2.5 sec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66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27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22530" name="Picture 2" descr="page10image45679008">
            <a:extLst>
              <a:ext uri="{FF2B5EF4-FFF2-40B4-BE49-F238E27FC236}">
                <a16:creationId xmlns:a16="http://schemas.microsoft.com/office/drawing/2014/main" id="{A97B44BB-7B51-577A-8E85-53686F2C8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434" y="3527777"/>
            <a:ext cx="2146300" cy="236735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page10image45681088">
            <a:extLst>
              <a:ext uri="{FF2B5EF4-FFF2-40B4-BE49-F238E27FC236}">
                <a16:creationId xmlns:a16="http://schemas.microsoft.com/office/drawing/2014/main" id="{5A0D6F9B-B3C4-EBF7-59E6-226648C33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495" y="3731858"/>
            <a:ext cx="2908300" cy="1809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8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page17image62042704">
            <a:extLst>
              <a:ext uri="{FF2B5EF4-FFF2-40B4-BE49-F238E27FC236}">
                <a16:creationId xmlns:a16="http://schemas.microsoft.com/office/drawing/2014/main" id="{202BFDCE-3BDB-EF2D-1A52-4F1741507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922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page33image45687536">
            <a:extLst>
              <a:ext uri="{FF2B5EF4-FFF2-40B4-BE49-F238E27FC236}">
                <a16:creationId xmlns:a16="http://schemas.microsoft.com/office/drawing/2014/main" id="{A419ECBF-C62F-1968-5829-2D32E460A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752" y="3429000"/>
            <a:ext cx="32385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page33image45685872">
            <a:extLst>
              <a:ext uri="{FF2B5EF4-FFF2-40B4-BE49-F238E27FC236}">
                <a16:creationId xmlns:a16="http://schemas.microsoft.com/office/drawing/2014/main" id="{56F36C80-6399-373E-87FC-2DDA501B6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4752" y="3429000"/>
            <a:ext cx="3289300"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DC60DF2-7A12-2513-415E-37C04D2FEEBD}"/>
              </a:ext>
            </a:extLst>
          </p:cNvPr>
          <p:cNvSpPr/>
          <p:nvPr/>
        </p:nvSpPr>
        <p:spPr>
          <a:xfrm>
            <a:off x="293511" y="370105"/>
            <a:ext cx="6908800" cy="3785652"/>
          </a:xfrm>
          <a:prstGeom prst="rect">
            <a:avLst/>
          </a:prstGeom>
        </p:spPr>
        <p:txBody>
          <a:bodyPr wrap="square">
            <a:spAutoFit/>
          </a:bodyPr>
          <a:lstStyle/>
          <a:p>
            <a:r>
              <a:rPr lang="en-GB" sz="2400" b="1" i="1" dirty="0">
                <a:solidFill>
                  <a:srgbClr val="00AF4F"/>
                </a:solidFill>
                <a:effectLst/>
                <a:latin typeface="Calibri" panose="020F0502020204030204" pitchFamily="34" charset="0"/>
              </a:rPr>
              <a:t>Findings of OCT </a:t>
            </a:r>
          </a:p>
          <a:p>
            <a:endParaRPr lang="en-GB" sz="2400" dirty="0">
              <a:effectLst/>
            </a:endParaRPr>
          </a:p>
          <a:p>
            <a:r>
              <a:rPr lang="en-GB" sz="2400" dirty="0">
                <a:latin typeface="Calibri" panose="020F0502020204030204" pitchFamily="34" charset="0"/>
              </a:rPr>
              <a:t>Detect the Thrombus , not detected with Angio – Image </a:t>
            </a:r>
          </a:p>
          <a:p>
            <a:endParaRPr lang="en-GB" sz="2400" dirty="0">
              <a:latin typeface="Calibri" panose="020F0502020204030204" pitchFamily="34" charset="0"/>
            </a:endParaRPr>
          </a:p>
          <a:p>
            <a:r>
              <a:rPr lang="en-GB" sz="2400" dirty="0">
                <a:latin typeface="Calibri" panose="020F0502020204030204" pitchFamily="34" charset="0"/>
              </a:rPr>
              <a:t>Rapture Plaque </a:t>
            </a:r>
          </a:p>
          <a:p>
            <a:endParaRPr lang="en-GB" sz="2400" dirty="0">
              <a:effectLst/>
            </a:endParaRPr>
          </a:p>
          <a:p>
            <a:r>
              <a:rPr lang="en-GB" sz="2400" dirty="0">
                <a:latin typeface="Calibri" panose="020F0502020204030204" pitchFamily="34" charset="0"/>
              </a:rPr>
              <a:t>Differentiate between the Red and white Thrombus </a:t>
            </a:r>
          </a:p>
          <a:p>
            <a:endParaRPr lang="en-GB" sz="2400" dirty="0">
              <a:latin typeface="Calibri" panose="020F0502020204030204" pitchFamily="34" charset="0"/>
            </a:endParaRPr>
          </a:p>
          <a:p>
            <a:r>
              <a:rPr lang="en-GB" sz="2400" dirty="0">
                <a:latin typeface="Calibri" panose="020F0502020204030204" pitchFamily="34" charset="0"/>
              </a:rPr>
              <a:t>Stent Thrombosis and </a:t>
            </a:r>
            <a:r>
              <a:rPr lang="en-GB" sz="2400" dirty="0" err="1">
                <a:latin typeface="Calibri" panose="020F0502020204030204" pitchFamily="34" charset="0"/>
              </a:rPr>
              <a:t>Malappositon</a:t>
            </a:r>
            <a:r>
              <a:rPr lang="en-GB" sz="2400" dirty="0">
                <a:latin typeface="Calibri" panose="020F0502020204030204" pitchFamily="34" charset="0"/>
              </a:rPr>
              <a:t> </a:t>
            </a:r>
            <a:endParaRPr lang="en-GB" sz="2400" dirty="0">
              <a:effectLst/>
            </a:endParaRPr>
          </a:p>
        </p:txBody>
      </p:sp>
    </p:spTree>
    <p:extLst>
      <p:ext uri="{BB962C8B-B14F-4D97-AF65-F5344CB8AC3E}">
        <p14:creationId xmlns:p14="http://schemas.microsoft.com/office/powerpoint/2010/main" val="2069178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page44image45936000">
            <a:extLst>
              <a:ext uri="{FF2B5EF4-FFF2-40B4-BE49-F238E27FC236}">
                <a16:creationId xmlns:a16="http://schemas.microsoft.com/office/drawing/2014/main" id="{AA7FC792-AA30-72FA-15D5-A44E5BC4C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06" y="844550"/>
            <a:ext cx="4102100" cy="51689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page44image45932464">
            <a:extLst>
              <a:ext uri="{FF2B5EF4-FFF2-40B4-BE49-F238E27FC236}">
                <a16:creationId xmlns:a16="http://schemas.microsoft.com/office/drawing/2014/main" id="{1580C31F-3332-411F-6704-8CCA12D27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06" y="844550"/>
            <a:ext cx="4114800" cy="516890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page44image39522624">
            <a:extLst>
              <a:ext uri="{FF2B5EF4-FFF2-40B4-BE49-F238E27FC236}">
                <a16:creationId xmlns:a16="http://schemas.microsoft.com/office/drawing/2014/main" id="{5C37C99A-8F17-3D43-079F-5F25013E5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06" y="844550"/>
            <a:ext cx="11430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page44image39524352">
            <a:extLst>
              <a:ext uri="{FF2B5EF4-FFF2-40B4-BE49-F238E27FC236}">
                <a16:creationId xmlns:a16="http://schemas.microsoft.com/office/drawing/2014/main" id="{033B4243-3996-6774-16FD-7B07728FF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06" y="844550"/>
            <a:ext cx="1600200" cy="6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CBC9EC-4206-9231-FE6D-A9A92BDA41FD}"/>
              </a:ext>
            </a:extLst>
          </p:cNvPr>
          <p:cNvSpPr/>
          <p:nvPr/>
        </p:nvSpPr>
        <p:spPr>
          <a:xfrm>
            <a:off x="6310489" y="844550"/>
            <a:ext cx="5147733" cy="1650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rPr>
              <a:t>Plaque Rapture</a:t>
            </a:r>
          </a:p>
        </p:txBody>
      </p:sp>
    </p:spTree>
    <p:extLst>
      <p:ext uri="{BB962C8B-B14F-4D97-AF65-F5344CB8AC3E}">
        <p14:creationId xmlns:p14="http://schemas.microsoft.com/office/powerpoint/2010/main" val="331515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43DB-6660-373D-A152-EDF3A9EC9496}"/>
              </a:ext>
            </a:extLst>
          </p:cNvPr>
          <p:cNvSpPr>
            <a:spLocks noGrp="1"/>
          </p:cNvSpPr>
          <p:nvPr>
            <p:ph type="title"/>
          </p:nvPr>
        </p:nvSpPr>
        <p:spPr>
          <a:xfrm>
            <a:off x="853723" y="49036"/>
            <a:ext cx="10515600" cy="1790700"/>
          </a:xfrm>
        </p:spPr>
        <p:txBody>
          <a:bodyPr/>
          <a:lstStyle/>
          <a:p>
            <a:r>
              <a:rPr lang="en-US" b="1" dirty="0">
                <a:solidFill>
                  <a:srgbClr val="C00000"/>
                </a:solidFill>
              </a:rPr>
              <a:t>Thrombus                        Stent Malposition</a:t>
            </a:r>
          </a:p>
        </p:txBody>
      </p:sp>
      <p:pic>
        <p:nvPicPr>
          <p:cNvPr id="26629" name="Picture 5" descr="page45image45983280">
            <a:extLst>
              <a:ext uri="{FF2B5EF4-FFF2-40B4-BE49-F238E27FC236}">
                <a16:creationId xmlns:a16="http://schemas.microsoft.com/office/drawing/2014/main" id="{737C2014-83F9-C298-1AFE-E7270D034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23" y="2047875"/>
            <a:ext cx="44196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page45image45983072">
            <a:extLst>
              <a:ext uri="{FF2B5EF4-FFF2-40B4-BE49-F238E27FC236}">
                <a16:creationId xmlns:a16="http://schemas.microsoft.com/office/drawing/2014/main" id="{E7FFC6F6-88C4-2CA6-9B64-0B8090805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23" y="2047875"/>
            <a:ext cx="45720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descr="page45image39463808">
            <a:extLst>
              <a:ext uri="{FF2B5EF4-FFF2-40B4-BE49-F238E27FC236}">
                <a16:creationId xmlns:a16="http://schemas.microsoft.com/office/drawing/2014/main" id="{752C8BE1-0915-237B-99CC-1DFE029E5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23" y="2047875"/>
            <a:ext cx="635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page45image39468032">
            <a:extLst>
              <a:ext uri="{FF2B5EF4-FFF2-40B4-BE49-F238E27FC236}">
                <a16:creationId xmlns:a16="http://schemas.microsoft.com/office/drawing/2014/main" id="{109A708F-3AA9-5576-4B2F-7ABB61203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23" y="2047875"/>
            <a:ext cx="9398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6633" name="Picture 9" descr="page46image62235728">
            <a:extLst>
              <a:ext uri="{FF2B5EF4-FFF2-40B4-BE49-F238E27FC236}">
                <a16:creationId xmlns:a16="http://schemas.microsoft.com/office/drawing/2014/main" id="{644D15AE-2640-B0C1-8E87-3C25885714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966" y="1365956"/>
            <a:ext cx="6115756" cy="549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14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3E7A66-DE94-A75D-9277-B78758E6154E}"/>
              </a:ext>
            </a:extLst>
          </p:cNvPr>
          <p:cNvSpPr/>
          <p:nvPr/>
        </p:nvSpPr>
        <p:spPr>
          <a:xfrm>
            <a:off x="627355" y="422618"/>
            <a:ext cx="10937289" cy="4924425"/>
          </a:xfrm>
          <a:prstGeom prst="rect">
            <a:avLst/>
          </a:prstGeom>
        </p:spPr>
        <p:txBody>
          <a:bodyPr wrap="square">
            <a:spAutoFit/>
          </a:bodyPr>
          <a:lstStyle/>
          <a:p>
            <a:r>
              <a:rPr lang="en-GB" sz="3200" b="1" dirty="0">
                <a:solidFill>
                  <a:srgbClr val="C00000"/>
                </a:solidFill>
              </a:rPr>
              <a:t>LIMITATIONS OF CORONARY ANGIOGRAPHY </a:t>
            </a:r>
          </a:p>
          <a:p>
            <a:endParaRPr lang="en-GB" dirty="0"/>
          </a:p>
          <a:p>
            <a:pPr algn="just"/>
            <a:r>
              <a:rPr lang="en-GB" sz="2400" dirty="0"/>
              <a:t>– Interpretation is highly subjective </a:t>
            </a:r>
          </a:p>
          <a:p>
            <a:pPr algn="just"/>
            <a:r>
              <a:rPr lang="en-GB" sz="2400" dirty="0"/>
              <a:t>– CAG provides a 2–</a:t>
            </a:r>
            <a:r>
              <a:rPr lang="en-GB" sz="2400" dirty="0" err="1"/>
              <a:t>dimentional</a:t>
            </a:r>
            <a:r>
              <a:rPr lang="en-GB" sz="2400" dirty="0"/>
              <a:t> view of a 3-dimensional lumen. </a:t>
            </a:r>
          </a:p>
          <a:p>
            <a:pPr algn="just"/>
            <a:r>
              <a:rPr lang="en-GB" sz="2400" dirty="0"/>
              <a:t>– Severity of a stenotic lesion is reported in comparison to a normal reference segment . This is particularly fallacious in case of diffuse disease.</a:t>
            </a:r>
          </a:p>
          <a:p>
            <a:pPr algn="just"/>
            <a:r>
              <a:rPr lang="en-GB" sz="2400" dirty="0"/>
              <a:t> – CAG is a </a:t>
            </a:r>
            <a:r>
              <a:rPr lang="en-GB" sz="2400" dirty="0" err="1"/>
              <a:t>lumenography</a:t>
            </a:r>
            <a:r>
              <a:rPr lang="en-GB" sz="2400" dirty="0"/>
              <a:t> &amp; does not provide information regarding vessel wall &amp; extent of positive or negative </a:t>
            </a:r>
            <a:r>
              <a:rPr lang="en-GB" sz="2400" dirty="0" err="1"/>
              <a:t>remodeling</a:t>
            </a:r>
            <a:r>
              <a:rPr lang="en-GB" sz="2400" dirty="0"/>
              <a:t>.</a:t>
            </a:r>
          </a:p>
          <a:p>
            <a:pPr algn="just"/>
            <a:r>
              <a:rPr lang="en-GB" sz="2400" dirty="0"/>
              <a:t> – An eccentric stenosis has varying appearance of severity in different views. The length, size and severity of a lesion &amp; its relationship with the vessel wall can affect the coronary flow. </a:t>
            </a:r>
          </a:p>
          <a:p>
            <a:pPr algn="just"/>
            <a:r>
              <a:rPr lang="en-GB" sz="2400" dirty="0"/>
              <a:t>– Several artifacts contribute to the disparity in interpretation like vessel foreshortening, overlapping vessels, calcification &amp; contrast streaming. </a:t>
            </a:r>
            <a:endParaRPr lang="en-US" sz="2400" dirty="0"/>
          </a:p>
        </p:txBody>
      </p:sp>
    </p:spTree>
    <p:extLst>
      <p:ext uri="{BB962C8B-B14F-4D97-AF65-F5344CB8AC3E}">
        <p14:creationId xmlns:p14="http://schemas.microsoft.com/office/powerpoint/2010/main" val="2563068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335C00-875E-BF09-2583-B43A8F82CA64}"/>
              </a:ext>
            </a:extLst>
          </p:cNvPr>
          <p:cNvSpPr/>
          <p:nvPr/>
        </p:nvSpPr>
        <p:spPr>
          <a:xfrm>
            <a:off x="699247" y="376518"/>
            <a:ext cx="6867829" cy="523220"/>
          </a:xfrm>
          <a:prstGeom prst="rect">
            <a:avLst/>
          </a:prstGeom>
        </p:spPr>
        <p:txBody>
          <a:bodyPr wrap="square">
            <a:spAutoFit/>
          </a:bodyPr>
          <a:lstStyle/>
          <a:p>
            <a:r>
              <a:rPr lang="en-GB" sz="2800" b="1" dirty="0">
                <a:solidFill>
                  <a:srgbClr val="FF0000"/>
                </a:solidFill>
                <a:latin typeface="TimesNewRomanPS"/>
              </a:rPr>
              <a:t>Progress in coronary image </a:t>
            </a:r>
            <a:endParaRPr lang="en-GB" sz="2800" b="1" dirty="0">
              <a:effectLst/>
            </a:endParaRPr>
          </a:p>
        </p:txBody>
      </p:sp>
      <p:sp>
        <p:nvSpPr>
          <p:cNvPr id="6" name="Rectangle 5">
            <a:extLst>
              <a:ext uri="{FF2B5EF4-FFF2-40B4-BE49-F238E27FC236}">
                <a16:creationId xmlns:a16="http://schemas.microsoft.com/office/drawing/2014/main" id="{4DFF77BE-CF24-0852-6662-566BD631FA68}"/>
              </a:ext>
            </a:extLst>
          </p:cNvPr>
          <p:cNvSpPr/>
          <p:nvPr/>
        </p:nvSpPr>
        <p:spPr>
          <a:xfrm>
            <a:off x="349956" y="1344768"/>
            <a:ext cx="7134578" cy="3108543"/>
          </a:xfrm>
          <a:prstGeom prst="rect">
            <a:avLst/>
          </a:prstGeom>
        </p:spPr>
        <p:txBody>
          <a:bodyPr wrap="square">
            <a:spAutoFit/>
          </a:bodyPr>
          <a:lstStyle/>
          <a:p>
            <a:r>
              <a:rPr lang="en-GB" sz="2800" b="1" dirty="0">
                <a:latin typeface="TimesNewRomanPS"/>
              </a:rPr>
              <a:t>Coronary angiography </a:t>
            </a:r>
            <a:r>
              <a:rPr lang="en-GB" sz="2800" b="1" dirty="0">
                <a:solidFill>
                  <a:srgbClr val="00AFEF"/>
                </a:solidFill>
                <a:latin typeface="TimesNewRomanPS"/>
              </a:rPr>
              <a:t>CAG </a:t>
            </a:r>
          </a:p>
          <a:p>
            <a:r>
              <a:rPr lang="en-GB" sz="2800" b="1" dirty="0">
                <a:latin typeface="TimesNewRomanPS"/>
              </a:rPr>
              <a:t>Intravascular ultrasound </a:t>
            </a:r>
            <a:r>
              <a:rPr lang="en-GB" sz="2800" b="1" dirty="0">
                <a:solidFill>
                  <a:srgbClr val="00AFEF"/>
                </a:solidFill>
                <a:latin typeface="TimesNewRomanPS"/>
              </a:rPr>
              <a:t>IVUS </a:t>
            </a:r>
          </a:p>
          <a:p>
            <a:r>
              <a:rPr lang="en-GB" sz="2800" b="1" dirty="0">
                <a:latin typeface="TimesNewRomanPS"/>
              </a:rPr>
              <a:t>Optical coherence tomography </a:t>
            </a:r>
            <a:r>
              <a:rPr lang="en-GB" sz="2800" b="1" dirty="0">
                <a:solidFill>
                  <a:srgbClr val="00AFEF"/>
                </a:solidFill>
                <a:latin typeface="TimesNewRomanPS"/>
              </a:rPr>
              <a:t>OCT</a:t>
            </a:r>
          </a:p>
          <a:p>
            <a:endParaRPr lang="en-GB" sz="2800" b="1" dirty="0">
              <a:solidFill>
                <a:srgbClr val="00AFEF"/>
              </a:solidFill>
              <a:latin typeface="TimesNewRomanPS"/>
            </a:endParaRPr>
          </a:p>
          <a:p>
            <a:r>
              <a:rPr lang="en-GB" sz="2800" b="1" dirty="0" err="1">
                <a:solidFill>
                  <a:srgbClr val="00AFEF"/>
                </a:solidFill>
                <a:latin typeface="TimesNewRomanPS"/>
              </a:rPr>
              <a:t>Ivus</a:t>
            </a:r>
            <a:r>
              <a:rPr lang="en-GB" sz="2800" b="1" dirty="0">
                <a:solidFill>
                  <a:srgbClr val="00AFEF"/>
                </a:solidFill>
                <a:latin typeface="TimesNewRomanPS"/>
              </a:rPr>
              <a:t>-guided stent implantation has showed to improve the outcomes with reduction of restenosis and thrombosis</a:t>
            </a:r>
            <a:r>
              <a:rPr lang="en-GB" b="1" dirty="0">
                <a:solidFill>
                  <a:srgbClr val="00AFEF"/>
                </a:solidFill>
                <a:latin typeface="TimesNewRomanPS"/>
              </a:rPr>
              <a:t> </a:t>
            </a:r>
            <a:endParaRPr lang="en-GB" dirty="0">
              <a:effectLst/>
            </a:endParaRPr>
          </a:p>
        </p:txBody>
      </p:sp>
      <p:sp>
        <p:nvSpPr>
          <p:cNvPr id="7" name="Rectangle 6">
            <a:extLst>
              <a:ext uri="{FF2B5EF4-FFF2-40B4-BE49-F238E27FC236}">
                <a16:creationId xmlns:a16="http://schemas.microsoft.com/office/drawing/2014/main" id="{A8BBE2FD-8BC1-7941-9CD0-877B8D5A6EC7}"/>
              </a:ext>
            </a:extLst>
          </p:cNvPr>
          <p:cNvSpPr/>
          <p:nvPr/>
        </p:nvSpPr>
        <p:spPr>
          <a:xfrm>
            <a:off x="349954" y="4589903"/>
            <a:ext cx="10803467" cy="646331"/>
          </a:xfrm>
          <a:prstGeom prst="rect">
            <a:avLst/>
          </a:prstGeom>
        </p:spPr>
        <p:txBody>
          <a:bodyPr wrap="square">
            <a:spAutoFit/>
          </a:bodyPr>
          <a:lstStyle/>
          <a:p>
            <a:r>
              <a:rPr lang="en-GB" b="1" dirty="0">
                <a:latin typeface="TimesNewRomanPS"/>
              </a:rPr>
              <a:t>The most prominent feature of OCT is its high resolution of 10</a:t>
            </a:r>
            <a:r>
              <a:rPr lang="el-GR" b="1" dirty="0">
                <a:latin typeface="TimesNewRomanPS"/>
              </a:rPr>
              <a:t>μ</a:t>
            </a:r>
            <a:r>
              <a:rPr lang="en-GB" b="1" dirty="0">
                <a:latin typeface="TimesNewRomanPS"/>
              </a:rPr>
              <a:t>m. It enables real-time, full tomographic, in-vivo of vessel visualization mainly used in the following microstructure: </a:t>
            </a:r>
            <a:endParaRPr lang="en-GB" dirty="0">
              <a:effectLst/>
            </a:endParaRPr>
          </a:p>
        </p:txBody>
      </p:sp>
      <p:sp>
        <p:nvSpPr>
          <p:cNvPr id="8" name="Rectangle 7">
            <a:extLst>
              <a:ext uri="{FF2B5EF4-FFF2-40B4-BE49-F238E27FC236}">
                <a16:creationId xmlns:a16="http://schemas.microsoft.com/office/drawing/2014/main" id="{E15470B0-EF19-D20E-FF0B-42E4E8636493}"/>
              </a:ext>
            </a:extLst>
          </p:cNvPr>
          <p:cNvSpPr/>
          <p:nvPr/>
        </p:nvSpPr>
        <p:spPr>
          <a:xfrm>
            <a:off x="553156" y="6007080"/>
            <a:ext cx="10239022" cy="646331"/>
          </a:xfrm>
          <a:prstGeom prst="rect">
            <a:avLst/>
          </a:prstGeom>
        </p:spPr>
        <p:txBody>
          <a:bodyPr wrap="square">
            <a:spAutoFit/>
          </a:bodyPr>
          <a:lstStyle/>
          <a:p>
            <a:r>
              <a:rPr lang="en-GB" b="1" dirty="0">
                <a:solidFill>
                  <a:srgbClr val="00AFEF"/>
                </a:solidFill>
                <a:latin typeface="TimesNewRomanPS"/>
              </a:rPr>
              <a:t>Fibrous</a:t>
            </a:r>
            <a:r>
              <a:rPr lang="en-GB" b="1" dirty="0">
                <a:latin typeface="TimesNewRomanPS"/>
              </a:rPr>
              <a:t> </a:t>
            </a:r>
            <a:r>
              <a:rPr lang="en-GB" b="1" dirty="0">
                <a:solidFill>
                  <a:srgbClr val="00AFEF"/>
                </a:solidFill>
                <a:latin typeface="TimesNewRomanPS"/>
              </a:rPr>
              <a:t>cap</a:t>
            </a:r>
            <a:r>
              <a:rPr lang="en-GB" b="1" dirty="0">
                <a:latin typeface="TimesNewRomanPS"/>
              </a:rPr>
              <a:t> </a:t>
            </a:r>
            <a:r>
              <a:rPr lang="en-GB" b="1" dirty="0">
                <a:solidFill>
                  <a:srgbClr val="00AFEF"/>
                </a:solidFill>
                <a:latin typeface="TimesNewRomanPS"/>
              </a:rPr>
              <a:t>and</a:t>
            </a:r>
            <a:r>
              <a:rPr lang="en-GB" b="1" dirty="0">
                <a:latin typeface="TimesNewRomanPS"/>
              </a:rPr>
              <a:t> </a:t>
            </a:r>
            <a:r>
              <a:rPr lang="en-GB" b="1" dirty="0">
                <a:solidFill>
                  <a:srgbClr val="00AFEF"/>
                </a:solidFill>
                <a:latin typeface="TimesNewRomanPS"/>
              </a:rPr>
              <a:t>evaluate</a:t>
            </a:r>
            <a:r>
              <a:rPr lang="en-GB" b="1" dirty="0">
                <a:latin typeface="TimesNewRomanPS"/>
              </a:rPr>
              <a:t> </a:t>
            </a:r>
            <a:r>
              <a:rPr lang="en-GB" b="1" dirty="0">
                <a:solidFill>
                  <a:srgbClr val="00AFEF"/>
                </a:solidFill>
                <a:latin typeface="TimesNewRomanPS"/>
              </a:rPr>
              <a:t>vulnerable</a:t>
            </a:r>
            <a:r>
              <a:rPr lang="en-GB" b="1" dirty="0">
                <a:latin typeface="TimesNewRomanPS"/>
              </a:rPr>
              <a:t> </a:t>
            </a:r>
            <a:r>
              <a:rPr lang="en-GB" b="1" dirty="0">
                <a:solidFill>
                  <a:srgbClr val="00AFEF"/>
                </a:solidFill>
                <a:latin typeface="TimesNewRomanPS"/>
              </a:rPr>
              <a:t>plaque </a:t>
            </a:r>
          </a:p>
          <a:p>
            <a:r>
              <a:rPr lang="en-GB" b="1" dirty="0">
                <a:solidFill>
                  <a:srgbClr val="00AFEF"/>
                </a:solidFill>
                <a:latin typeface="TimesNewRomanPS"/>
              </a:rPr>
              <a:t>Strut</a:t>
            </a:r>
            <a:r>
              <a:rPr lang="en-GB" b="1" dirty="0">
                <a:latin typeface="TimesNewRomanPS"/>
              </a:rPr>
              <a:t> </a:t>
            </a:r>
            <a:r>
              <a:rPr lang="en-GB" b="1" dirty="0">
                <a:solidFill>
                  <a:srgbClr val="00AFEF"/>
                </a:solidFill>
                <a:latin typeface="TimesNewRomanPS"/>
              </a:rPr>
              <a:t>apposition</a:t>
            </a:r>
            <a:r>
              <a:rPr lang="en-GB" b="1" dirty="0">
                <a:latin typeface="TimesNewRomanPS"/>
              </a:rPr>
              <a:t> </a:t>
            </a:r>
            <a:r>
              <a:rPr lang="en-GB" b="1" dirty="0">
                <a:solidFill>
                  <a:srgbClr val="00AFEF"/>
                </a:solidFill>
                <a:latin typeface="TimesNewRomanPS"/>
              </a:rPr>
              <a:t>and</a:t>
            </a:r>
            <a:r>
              <a:rPr lang="en-GB" b="1" dirty="0">
                <a:latin typeface="TimesNewRomanPS"/>
              </a:rPr>
              <a:t> </a:t>
            </a:r>
            <a:r>
              <a:rPr lang="en-GB" b="1" dirty="0">
                <a:solidFill>
                  <a:srgbClr val="00AFEF"/>
                </a:solidFill>
                <a:latin typeface="TimesNewRomanPS"/>
              </a:rPr>
              <a:t>stent</a:t>
            </a:r>
            <a:r>
              <a:rPr lang="en-GB" b="1" dirty="0">
                <a:latin typeface="TimesNewRomanPS"/>
              </a:rPr>
              <a:t> </a:t>
            </a:r>
            <a:r>
              <a:rPr lang="en-GB" b="1" dirty="0">
                <a:solidFill>
                  <a:srgbClr val="00AFEF"/>
                </a:solidFill>
                <a:latin typeface="TimesNewRomanPS"/>
              </a:rPr>
              <a:t>tissue</a:t>
            </a:r>
            <a:r>
              <a:rPr lang="en-GB" b="1" dirty="0">
                <a:latin typeface="TimesNewRomanPS"/>
              </a:rPr>
              <a:t> </a:t>
            </a:r>
            <a:r>
              <a:rPr lang="en-GB" b="1" dirty="0">
                <a:solidFill>
                  <a:srgbClr val="00AFEF"/>
                </a:solidFill>
                <a:latin typeface="TimesNewRomanPS"/>
              </a:rPr>
              <a:t>coverage </a:t>
            </a:r>
            <a:endParaRPr lang="en-GB" dirty="0">
              <a:effectLst/>
            </a:endParaRPr>
          </a:p>
        </p:txBody>
      </p:sp>
      <p:pic>
        <p:nvPicPr>
          <p:cNvPr id="27654" name="Picture 6" descr="Optical Coherence Tomography dr md toufiqur rahman cardiologist">
            <a:extLst>
              <a:ext uri="{FF2B5EF4-FFF2-40B4-BE49-F238E27FC236}">
                <a16:creationId xmlns:a16="http://schemas.microsoft.com/office/drawing/2014/main" id="{33C3E312-4141-B774-002D-69AD58B07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076" y="204589"/>
            <a:ext cx="4274969" cy="3224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026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Simple Education">
            <a:extLst>
              <a:ext uri="{FF2B5EF4-FFF2-40B4-BE49-F238E27FC236}">
                <a16:creationId xmlns:a16="http://schemas.microsoft.com/office/drawing/2014/main" id="{1CF149FC-FD6E-75E2-DECB-35E5AA144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546100"/>
            <a:ext cx="8496300" cy="576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425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ECC2-BC34-A5F2-41F0-F0A23A26C55F}"/>
              </a:ext>
            </a:extLst>
          </p:cNvPr>
          <p:cNvSpPr>
            <a:spLocks noGrp="1"/>
          </p:cNvSpPr>
          <p:nvPr>
            <p:ph type="title"/>
          </p:nvPr>
        </p:nvSpPr>
        <p:spPr/>
        <p:txBody>
          <a:bodyPr/>
          <a:lstStyle/>
          <a:p>
            <a:r>
              <a:rPr lang="en-US" dirty="0"/>
              <a:t>We have tools…</a:t>
            </a:r>
          </a:p>
        </p:txBody>
      </p:sp>
      <p:sp>
        <p:nvSpPr>
          <p:cNvPr id="3" name="Content Placeholder 2">
            <a:extLst>
              <a:ext uri="{FF2B5EF4-FFF2-40B4-BE49-F238E27FC236}">
                <a16:creationId xmlns:a16="http://schemas.microsoft.com/office/drawing/2014/main" id="{2691CB98-FD47-843F-49F3-3984E615B324}"/>
              </a:ext>
            </a:extLst>
          </p:cNvPr>
          <p:cNvSpPr>
            <a:spLocks noGrp="1"/>
          </p:cNvSpPr>
          <p:nvPr>
            <p:ph idx="1"/>
          </p:nvPr>
        </p:nvSpPr>
        <p:spPr>
          <a:xfrm>
            <a:off x="838200" y="1825625"/>
            <a:ext cx="10515600" cy="240242"/>
          </a:xfrm>
        </p:spPr>
        <p:txBody>
          <a:bodyPr>
            <a:noAutofit/>
          </a:bodyPr>
          <a:lstStyle/>
          <a:p>
            <a:r>
              <a:rPr lang="en-US" sz="2000" i="1" dirty="0">
                <a:solidFill>
                  <a:srgbClr val="C00000"/>
                </a:solidFill>
              </a:rPr>
              <a:t>We need to learn to use them and be part of our daily practice.</a:t>
            </a:r>
          </a:p>
        </p:txBody>
      </p:sp>
      <p:pic>
        <p:nvPicPr>
          <p:cNvPr id="29698" name="Picture 2">
            <a:extLst>
              <a:ext uri="{FF2B5EF4-FFF2-40B4-BE49-F238E27FC236}">
                <a16:creationId xmlns:a16="http://schemas.microsoft.com/office/drawing/2014/main" id="{D1C5CE0F-54C9-D237-3ED6-9510C8AA2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221" y="0"/>
            <a:ext cx="4354689" cy="634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47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Angiograms showing (a) 95% distal right coronary artery stenosis (arrow) and (b) after successful angioplasty and stenting">
            <a:extLst>
              <a:ext uri="{FF2B5EF4-FFF2-40B4-BE49-F238E27FC236}">
                <a16:creationId xmlns:a16="http://schemas.microsoft.com/office/drawing/2014/main" id="{6C062E8C-3424-D937-239A-8C84173A7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104900"/>
            <a:ext cx="107950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710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ronary artery stenosis, coronarography scan - Stock Image - C047/4246 -  Science Photo Library">
            <a:extLst>
              <a:ext uri="{FF2B5EF4-FFF2-40B4-BE49-F238E27FC236}">
                <a16:creationId xmlns:a16="http://schemas.microsoft.com/office/drawing/2014/main" id="{9214DAEE-17CD-E631-FE06-43AC48F4B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043" y="0"/>
            <a:ext cx="103549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054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Non-Invasive Prediction of Coronary Artery Disease by Multiple Abdomin |  IJGM">
            <a:extLst>
              <a:ext uri="{FF2B5EF4-FFF2-40B4-BE49-F238E27FC236}">
                <a16:creationId xmlns:a16="http://schemas.microsoft.com/office/drawing/2014/main" id="{38813EE2-27DE-807B-EB90-659E2464B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189" y="388722"/>
            <a:ext cx="10700952" cy="617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217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465C-CF40-7088-E8F6-994AFE905F3B}"/>
              </a:ext>
            </a:extLst>
          </p:cNvPr>
          <p:cNvSpPr>
            <a:spLocks noGrp="1"/>
          </p:cNvSpPr>
          <p:nvPr>
            <p:ph type="title"/>
          </p:nvPr>
        </p:nvSpPr>
        <p:spPr>
          <a:xfrm>
            <a:off x="838200" y="365125"/>
            <a:ext cx="10515600" cy="5121275"/>
          </a:xfrm>
        </p:spPr>
        <p:txBody>
          <a:bodyPr>
            <a:normAutofit/>
          </a:bodyPr>
          <a:lstStyle/>
          <a:p>
            <a:r>
              <a:rPr lang="en-US" dirty="0"/>
              <a:t>What happens when the lesion is not that clearly significant?</a:t>
            </a:r>
            <a:br>
              <a:rPr lang="en-US" dirty="0"/>
            </a:br>
            <a:br>
              <a:rPr lang="en-US" dirty="0"/>
            </a:br>
            <a:br>
              <a:rPr lang="en-US" dirty="0"/>
            </a:br>
            <a:r>
              <a:rPr lang="en-US" b="1" dirty="0">
                <a:solidFill>
                  <a:srgbClr val="FF0000"/>
                </a:solidFill>
              </a:rPr>
              <a:t>Our tools….</a:t>
            </a:r>
          </a:p>
        </p:txBody>
      </p:sp>
    </p:spTree>
    <p:extLst>
      <p:ext uri="{BB962C8B-B14F-4D97-AF65-F5344CB8AC3E}">
        <p14:creationId xmlns:p14="http://schemas.microsoft.com/office/powerpoint/2010/main" val="1388499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A77842-3387-8EDA-CB8E-1B7F5ACE7D64}"/>
              </a:ext>
            </a:extLst>
          </p:cNvPr>
          <p:cNvSpPr/>
          <p:nvPr/>
        </p:nvSpPr>
        <p:spPr>
          <a:xfrm>
            <a:off x="530578" y="926701"/>
            <a:ext cx="10182578" cy="1477328"/>
          </a:xfrm>
          <a:prstGeom prst="rect">
            <a:avLst/>
          </a:prstGeom>
        </p:spPr>
        <p:txBody>
          <a:bodyPr wrap="square">
            <a:spAutoFit/>
          </a:bodyPr>
          <a:lstStyle/>
          <a:p>
            <a:r>
              <a:rPr lang="en-GB" sz="3600" b="1" dirty="0"/>
              <a:t>The Coronary Pressure–Flow Relationships </a:t>
            </a:r>
          </a:p>
          <a:p>
            <a:endParaRPr lang="en-GB" dirty="0"/>
          </a:p>
          <a:p>
            <a:endParaRPr lang="en-GB" dirty="0"/>
          </a:p>
          <a:p>
            <a:pPr marL="285750" indent="-285750">
              <a:buFont typeface="Arial" panose="020B0604020202020204" pitchFamily="34" charset="0"/>
              <a:buChar char="•"/>
            </a:pPr>
            <a:r>
              <a:rPr lang="en-GB" dirty="0"/>
              <a:t>Myocardial ischemia results from an imbalance between myocardial oxygen supply and demand.</a:t>
            </a:r>
            <a:endParaRPr lang="en-US" dirty="0"/>
          </a:p>
        </p:txBody>
      </p:sp>
      <p:sp>
        <p:nvSpPr>
          <p:cNvPr id="5" name="Rectangle 4">
            <a:extLst>
              <a:ext uri="{FF2B5EF4-FFF2-40B4-BE49-F238E27FC236}">
                <a16:creationId xmlns:a16="http://schemas.microsoft.com/office/drawing/2014/main" id="{5932692D-333F-548B-1BBD-0F7382FCBD14}"/>
              </a:ext>
            </a:extLst>
          </p:cNvPr>
          <p:cNvSpPr/>
          <p:nvPr/>
        </p:nvSpPr>
        <p:spPr>
          <a:xfrm>
            <a:off x="530578" y="2413338"/>
            <a:ext cx="8613422" cy="2308324"/>
          </a:xfrm>
          <a:prstGeom prst="rect">
            <a:avLst/>
          </a:prstGeom>
        </p:spPr>
        <p:txBody>
          <a:bodyPr wrap="square">
            <a:spAutoFit/>
          </a:bodyPr>
          <a:lstStyle/>
          <a:p>
            <a:pPr marL="285750" indent="-285750" algn="just">
              <a:buFont typeface="Arial" panose="020B0604020202020204" pitchFamily="34" charset="0"/>
              <a:buChar char="•"/>
            </a:pPr>
            <a:r>
              <a:rPr lang="en-GB" dirty="0"/>
              <a:t>Coronary blood flow provides the needed oxygen supply for any given myocardial oxygen demand and normally increases automatically from a resting level to a maximum level in response to increases in myocardial oxygen demand from exercise and neurohumoral or pharmacological </a:t>
            </a:r>
            <a:r>
              <a:rPr lang="en-GB" dirty="0" err="1"/>
              <a:t>hyperemic</a:t>
            </a:r>
            <a:r>
              <a:rPr lang="en-GB" dirty="0"/>
              <a:t> stimuli. </a:t>
            </a:r>
          </a:p>
          <a:p>
            <a:pPr algn="just"/>
            <a:endParaRPr lang="en-GB" dirty="0"/>
          </a:p>
          <a:p>
            <a:endParaRPr lang="en-GB" dirty="0"/>
          </a:p>
          <a:p>
            <a:pPr marL="285750" indent="-285750" algn="just">
              <a:buFont typeface="Arial" panose="020B0604020202020204" pitchFamily="34" charset="0"/>
              <a:buChar char="•"/>
            </a:pPr>
            <a:r>
              <a:rPr lang="en-GB" dirty="0"/>
              <a:t>This increase from baseline to maximal flow has been termed coronary flow reserve (CFR). </a:t>
            </a:r>
            <a:endParaRPr lang="en-US" dirty="0"/>
          </a:p>
        </p:txBody>
      </p:sp>
    </p:spTree>
    <p:extLst>
      <p:ext uri="{BB962C8B-B14F-4D97-AF65-F5344CB8AC3E}">
        <p14:creationId xmlns:p14="http://schemas.microsoft.com/office/powerpoint/2010/main" val="1621496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2580</Words>
  <Application>Microsoft Macintosh PowerPoint</Application>
  <PresentationFormat>Ευρεία οθόνη</PresentationFormat>
  <Paragraphs>174</Paragraphs>
  <Slides>42</Slides>
  <Notes>5</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1</vt:i4>
      </vt:variant>
      <vt:variant>
        <vt:lpstr>Τίτλοι διαφανειών</vt:lpstr>
      </vt:variant>
      <vt:variant>
        <vt:i4>42</vt:i4>
      </vt:variant>
    </vt:vector>
  </HeadingPairs>
  <TitlesOfParts>
    <vt:vector size="55" baseType="lpstr">
      <vt:lpstr>acumin-pro</vt:lpstr>
      <vt:lpstr>Arial</vt:lpstr>
      <vt:lpstr>Arial</vt:lpstr>
      <vt:lpstr>ArialMT</vt:lpstr>
      <vt:lpstr>Calibri</vt:lpstr>
      <vt:lpstr>Calibri Light</vt:lpstr>
      <vt:lpstr>Lato</vt:lpstr>
      <vt:lpstr>Merriweather</vt:lpstr>
      <vt:lpstr>STIXGeneral-Regular</vt:lpstr>
      <vt:lpstr>Times New Roman</vt:lpstr>
      <vt:lpstr>TimesNewRomanPS</vt:lpstr>
      <vt:lpstr>verdana</vt:lpstr>
      <vt:lpstr>Office Theme</vt:lpstr>
      <vt:lpstr>Αιμοδυναμική εκτίμηση και ενδοαγγειακή απεικόνιση στο αιμοδυναμικό εργαστήριο</vt:lpstr>
      <vt:lpstr>Step I</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What happens when the lesion is not that clearly significant?   Our tools….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Stable angina FFR assessment</vt:lpstr>
      <vt:lpstr>ACS and FFR assessment</vt:lpstr>
      <vt:lpstr>Παρουσίαση του PowerPoint</vt:lpstr>
      <vt:lpstr>Be carefull…</vt:lpstr>
      <vt:lpstr>Παρουσίαση του PowerPoint</vt:lpstr>
      <vt:lpstr>More than one lesions….</vt:lpstr>
      <vt:lpstr>Left-Main Coronary Artery Disease   • Left main coronary artery poses certain challenges which make the interpretation of CAG &amp; severity of stenosis difficult.</vt:lpstr>
      <vt:lpstr>Special case of serial lesions: The left main stenosis with LAD or LCx disease </vt:lpstr>
      <vt:lpstr>Παρουσίαση του PowerPoint</vt:lpstr>
      <vt:lpstr>IVUS</vt:lpstr>
      <vt:lpstr>Indications in CAD</vt:lpstr>
      <vt:lpstr>IVUS in PCI</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OCT in Interventional Cardiology</vt:lpstr>
      <vt:lpstr>Παρουσίαση του PowerPoint</vt:lpstr>
      <vt:lpstr>Παρουσίαση του PowerPoint</vt:lpstr>
      <vt:lpstr>Παρουσίαση του PowerPoint</vt:lpstr>
      <vt:lpstr>Παρουσίαση του PowerPoint</vt:lpstr>
      <vt:lpstr>Thrombus                        Stent Malposition</vt:lpstr>
      <vt:lpstr>Παρουσίαση του PowerPoint</vt:lpstr>
      <vt:lpstr>Παρουσίαση του PowerPoint</vt:lpstr>
      <vt:lpstr>We have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Μέθοδοι εκτίμησης λειτουργικής ισχαιμίας κατά τη διάρκεια διακαθετηριακών επεμβάσεων σε σταθερή στεφανιαία νόσο και σε οξέα στεφανιαία σύνδρομα. Πλεονεκτήματα-Μειονεκτήματα</dc:title>
  <dc:creator>mermerelis apostolos</dc:creator>
  <cp:lastModifiedBy>Στρατης Κατσιανος</cp:lastModifiedBy>
  <cp:revision>69</cp:revision>
  <dcterms:created xsi:type="dcterms:W3CDTF">2022-07-08T21:21:24Z</dcterms:created>
  <dcterms:modified xsi:type="dcterms:W3CDTF">2024-11-12T14:18:47Z</dcterms:modified>
</cp:coreProperties>
</file>