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76" r:id="rId4"/>
    <p:sldId id="357" r:id="rId5"/>
    <p:sldId id="359" r:id="rId6"/>
    <p:sldId id="258" r:id="rId7"/>
    <p:sldId id="317" r:id="rId8"/>
    <p:sldId id="361" r:id="rId9"/>
    <p:sldId id="366" r:id="rId10"/>
    <p:sldId id="360" r:id="rId11"/>
    <p:sldId id="387" r:id="rId12"/>
    <p:sldId id="388" r:id="rId13"/>
    <p:sldId id="389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9" r:id="rId22"/>
    <p:sldId id="370" r:id="rId23"/>
    <p:sldId id="261" r:id="rId24"/>
    <p:sldId id="262" r:id="rId25"/>
    <p:sldId id="346" r:id="rId26"/>
    <p:sldId id="407" r:id="rId27"/>
    <p:sldId id="408" r:id="rId28"/>
    <p:sldId id="409" r:id="rId29"/>
    <p:sldId id="410" r:id="rId30"/>
    <p:sldId id="324" r:id="rId31"/>
    <p:sldId id="329" r:id="rId32"/>
    <p:sldId id="373" r:id="rId33"/>
    <p:sldId id="331" r:id="rId34"/>
    <p:sldId id="332" r:id="rId35"/>
    <p:sldId id="333" r:id="rId36"/>
    <p:sldId id="416" r:id="rId37"/>
    <p:sldId id="417" r:id="rId38"/>
    <p:sldId id="419" r:id="rId39"/>
    <p:sldId id="415" r:id="rId40"/>
    <p:sldId id="292" r:id="rId41"/>
    <p:sldId id="337" r:id="rId42"/>
    <p:sldId id="355" r:id="rId43"/>
    <p:sldId id="268" r:id="rId44"/>
    <p:sldId id="354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BDA7-3C8C-48CB-A447-FF0289E12ED7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0D9A-E04D-4FEB-A3DC-D2987A9230E6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3" Type="http://schemas.microsoft.com/office/2007/relationships/media" Target="file:///C:\Users\&#915;&#921;&#937;&#929;&#915;&#927;&#931;\Desktop\&#924;&#921;\EAE%20MR%207.4CH.wmv" TargetMode="External"/><Relationship Id="rId2" Type="http://schemas.openxmlformats.org/officeDocument/2006/relationships/video" Target="file:///C:\Users\&#915;&#921;&#937;&#929;&#915;&#927;&#931;\Desktop\&#924;&#921;\EAE%20MR%207.4CH.wmv" TargetMode="Externa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media" Target="../media/media1.wmv"/><Relationship Id="rId4" Type="http://schemas.openxmlformats.org/officeDocument/2006/relationships/video" Target="../media/media1.wmv"/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microsoft.com/office/2007/relationships/media" Target="../media/media2.wmv"/><Relationship Id="rId4" Type="http://schemas.openxmlformats.org/officeDocument/2006/relationships/video" Target="../media/media2.wmv"/><Relationship Id="rId3" Type="http://schemas.openxmlformats.org/officeDocument/2006/relationships/image" Target="../media/image55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media" Target="file:///C:\Users\&#915;&#921;&#937;&#929;&#915;&#927;&#931;\Desktop\ACUUTE%20HF\R3C2.wmv" TargetMode="External"/><Relationship Id="rId7" Type="http://schemas.openxmlformats.org/officeDocument/2006/relationships/video" Target="file:///C:\Users\&#915;&#921;&#937;&#929;&#915;&#927;&#931;\Desktop\ACUUTE%20HF\R3C2.wmv" TargetMode="External"/><Relationship Id="rId6" Type="http://schemas.openxmlformats.org/officeDocument/2006/relationships/image" Target="../media/image6.png"/><Relationship Id="rId5" Type="http://schemas.microsoft.com/office/2007/relationships/media" Target="file:///C:\Users\&#915;&#921;&#937;&#929;&#915;&#927;&#931;\Desktop\ACUUTE%20HF\VSD4CCO1.wmv" TargetMode="External"/><Relationship Id="rId4" Type="http://schemas.openxmlformats.org/officeDocument/2006/relationships/video" Target="file:///C:\Users\&#915;&#921;&#937;&#929;&#915;&#927;&#931;\Desktop\ACUUTE%20HF\VSD4CCO1.wmv" TargetMode="External"/><Relationship Id="rId3" Type="http://schemas.openxmlformats.org/officeDocument/2006/relationships/image" Target="../media/image5.png"/><Relationship Id="rId2" Type="http://schemas.microsoft.com/office/2007/relationships/media" Target="file:///C:\Users\&#915;&#921;&#937;&#929;&#915;&#927;&#931;\Desktop\ACUUTE%20HF\NDREU%204C.wmv" TargetMode="Externa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1" Type="http://schemas.microsoft.com/office/2007/relationships/media" Target="file:///C:\Users\&#915;&#921;&#937;&#929;&#915;&#927;&#931;\Desktop\&#924;&#921;\mastor%20mrcol3ch.wmv" TargetMode="External"/><Relationship Id="rId10" Type="http://schemas.openxmlformats.org/officeDocument/2006/relationships/video" Target="file:///C:\Users\&#915;&#921;&#937;&#929;&#915;&#927;&#931;\Desktop\&#924;&#921;\mastor%20mrcol3ch.wmv" TargetMode="External"/><Relationship Id="rId1" Type="http://schemas.openxmlformats.org/officeDocument/2006/relationships/video" Target="file:///C:\Users\&#915;&#921;&#937;&#929;&#915;&#927;&#931;\Desktop\ACUUTE%20HF\NDREU%204C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844824"/>
            <a:ext cx="5976664" cy="276373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"Σταδιοποίηση κινδύνου</a:t>
            </a:r>
            <a:br>
              <a:rPr lang="el-GR" sz="3200" dirty="0" smtClean="0"/>
            </a:br>
            <a:r>
              <a:rPr lang="el-GR" sz="3200" dirty="0" smtClean="0"/>
              <a:t>και διαχείριση ασθενή μετά από έμφραγμα μυοκαρδίου"</a:t>
            </a:r>
            <a:endParaRPr lang="el-G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6552728" cy="17526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ΓΕΩΡΓΙΟΣ ΜΑΚΑΒΟΣ </a:t>
            </a:r>
            <a:r>
              <a:rPr lang="en-US" dirty="0" smtClean="0"/>
              <a:t>MD, PhD</a:t>
            </a:r>
            <a:endParaRPr lang="el-GR" dirty="0" smtClean="0"/>
          </a:p>
          <a:p>
            <a:r>
              <a:rPr lang="en-US" dirty="0" smtClean="0"/>
              <a:t>K</a:t>
            </a:r>
            <a:r>
              <a:rPr lang="el-GR" dirty="0" smtClean="0"/>
              <a:t>ΑΡΔΙΟΛΟΓΟΣ, ΕΠΙΜΕΛΗΤΗΣ Α΄</a:t>
            </a:r>
            <a:endParaRPr lang="el-GR" dirty="0" smtClean="0"/>
          </a:p>
          <a:p>
            <a:r>
              <a:rPr lang="el-GR" dirty="0" smtClean="0"/>
              <a:t>Γ’ΠΑΝ.ΚΑΡΔΙΟΛΟΓΙΚΗ ΕΚΠΑ</a:t>
            </a:r>
            <a:endParaRPr lang="el-GR" dirty="0" smtClean="0"/>
          </a:p>
          <a:p>
            <a:r>
              <a:rPr lang="el-GR" dirty="0" smtClean="0"/>
              <a:t>«ΣΩΤΗΡΙΑ»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Title 1"/>
          <p:cNvSpPr txBox="1"/>
          <p:nvPr/>
        </p:nvSpPr>
        <p:spPr>
          <a:xfrm>
            <a:off x="2483768" y="260648"/>
            <a:ext cx="3958208" cy="276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ΚΑΡΔΙΟΜΕΤΑΒΟΛΙΚΗ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ΙΑΤΡΙΚΗ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BENEFITS OF REVASCULARIZATION IN CAD WITH LV DYSFUNCTION</a:t>
            </a:r>
            <a:endParaRPr lang="el-G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57958"/>
            <a:ext cx="5868144" cy="58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858" y="1412776"/>
            <a:ext cx="444114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32040" y="4509120"/>
            <a:ext cx="399593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Patients with </a:t>
            </a:r>
            <a:r>
              <a:rPr lang="en-US" b="1" dirty="0" err="1" smtClean="0"/>
              <a:t>multivessel</a:t>
            </a:r>
            <a:r>
              <a:rPr lang="en-US" b="1" dirty="0" smtClean="0"/>
              <a:t> disease </a:t>
            </a:r>
            <a:r>
              <a:rPr lang="en-US" dirty="0" smtClean="0"/>
              <a:t>in which only the IRA lesion has been treated, or patients with </a:t>
            </a:r>
            <a:r>
              <a:rPr lang="en-US" b="1" dirty="0" smtClean="0"/>
              <a:t>late-presenting STEMI,</a:t>
            </a:r>
            <a:r>
              <a:rPr lang="en-US" dirty="0" smtClean="0"/>
              <a:t> may benefit from additional assessment for </a:t>
            </a:r>
            <a:r>
              <a:rPr lang="en-US" b="1" dirty="0" smtClean="0"/>
              <a:t>residual </a:t>
            </a:r>
            <a:r>
              <a:rPr lang="en-US" b="1" dirty="0" err="1" smtClean="0"/>
              <a:t>ischaemia</a:t>
            </a:r>
            <a:r>
              <a:rPr lang="en-US" b="1" dirty="0" smtClean="0"/>
              <a:t> or viability.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ASSESSMENT OF MYOCARDIAL VIABILITY IN PATIENTS WITH CAD AND LV DYSFUNCTION </a:t>
            </a:r>
            <a:br>
              <a:rPr lang="en-US" sz="3200" dirty="0" smtClean="0"/>
            </a:br>
            <a:r>
              <a:rPr lang="en-US" sz="3200" dirty="0" smtClean="0"/>
              <a:t>HIBERNATING MYOCARDIUM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1844824"/>
            <a:ext cx="34198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Dysfunctional myocardium may be </a:t>
            </a:r>
            <a:endParaRPr lang="en-US" sz="2600" dirty="0" smtClean="0"/>
          </a:p>
          <a:p>
            <a:pPr>
              <a:buNone/>
            </a:pPr>
            <a:r>
              <a:rPr lang="el-GR" sz="2600" dirty="0" smtClean="0">
                <a:solidFill>
                  <a:srgbClr val="FF0000"/>
                </a:solidFill>
              </a:rPr>
              <a:t>     </a:t>
            </a:r>
            <a:r>
              <a:rPr lang="en-US" sz="2600" dirty="0" smtClean="0">
                <a:solidFill>
                  <a:srgbClr val="FF0000"/>
                </a:solidFill>
              </a:rPr>
              <a:t>-viable </a:t>
            </a:r>
            <a:endParaRPr lang="el-GR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600" dirty="0" smtClean="0"/>
              <a:t>        </a:t>
            </a:r>
            <a:r>
              <a:rPr lang="en-US" sz="2600" dirty="0" smtClean="0"/>
              <a:t>(ischemic, stunned, hibernating)</a:t>
            </a:r>
            <a:endParaRPr lang="en-US" sz="2600" dirty="0" smtClean="0"/>
          </a:p>
          <a:p>
            <a:pPr>
              <a:buNone/>
            </a:pPr>
            <a:r>
              <a:rPr lang="el-GR" sz="2600" dirty="0" smtClean="0">
                <a:solidFill>
                  <a:srgbClr val="FF0000"/>
                </a:solidFill>
              </a:rPr>
              <a:t>     </a:t>
            </a:r>
            <a:r>
              <a:rPr lang="en-US" sz="2600" dirty="0" smtClean="0">
                <a:solidFill>
                  <a:srgbClr val="FF0000"/>
                </a:solidFill>
              </a:rPr>
              <a:t>-or non viable </a:t>
            </a:r>
            <a:endParaRPr lang="el-GR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600" dirty="0" smtClean="0"/>
              <a:t>        </a:t>
            </a:r>
            <a:r>
              <a:rPr lang="en-US" sz="2600" dirty="0" smtClean="0"/>
              <a:t>(necrotic or scarred) 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Assessment of myocardial viability may be done in order to select patients that are more likely to benefit from myocardial revascularization (CABG or PCI)</a:t>
            </a:r>
            <a:endParaRPr lang="en-US" sz="2600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556792"/>
            <a:ext cx="5850721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6211669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Bogaert</a:t>
            </a:r>
            <a:r>
              <a:rPr lang="en-US" sz="1600" i="1" dirty="0" smtClean="0"/>
              <a:t> et </a:t>
            </a:r>
            <a:r>
              <a:rPr lang="en-US" sz="1600" i="1" dirty="0" err="1" smtClean="0"/>
              <a:t>al.J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Thorac</a:t>
            </a:r>
            <a:r>
              <a:rPr lang="en-US" sz="1600" i="1" dirty="0" smtClean="0"/>
              <a:t> Imaging 2014;29:134–146</a:t>
            </a:r>
            <a:endParaRPr lang="el-GR" sz="1600" i="1" dirty="0"/>
          </a:p>
        </p:txBody>
      </p:sp>
      <p:sp>
        <p:nvSpPr>
          <p:cNvPr id="7" name="Rectangle 6"/>
          <p:cNvSpPr/>
          <p:nvPr/>
        </p:nvSpPr>
        <p:spPr>
          <a:xfrm>
            <a:off x="2339752" y="2924944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2339752" y="4221088"/>
            <a:ext cx="86409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IMAGING FOR MYOCARDIAL ISCHEMIA/VIABILITY</a:t>
            </a:r>
            <a:endParaRPr lang="el-GR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52736"/>
            <a:ext cx="921410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458112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Anevakar</a:t>
            </a:r>
            <a:r>
              <a:rPr lang="en-US" sz="1600" i="1" dirty="0" smtClean="0"/>
              <a:t> JACC 2016</a:t>
            </a:r>
            <a:endParaRPr lang="el-GR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251520" y="4869160"/>
            <a:ext cx="9684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Cellular integrity</a:t>
            </a:r>
            <a:endParaRPr lang="en-US" sz="1600" b="1" dirty="0" smtClean="0"/>
          </a:p>
          <a:p>
            <a:r>
              <a:rPr lang="en-US" sz="1600" dirty="0" smtClean="0"/>
              <a:t>-Single-photon emission CT (SPECT), </a:t>
            </a:r>
            <a:endParaRPr lang="en-US" sz="1600" dirty="0" smtClean="0"/>
          </a:p>
          <a:p>
            <a:r>
              <a:rPr lang="en-US" sz="1600" dirty="0" smtClean="0"/>
              <a:t>-Late gadolinium enhancement cardiac magnetic resonance </a:t>
            </a:r>
            <a:endParaRPr lang="en-US" sz="1600" dirty="0" smtClean="0"/>
          </a:p>
          <a:p>
            <a:r>
              <a:rPr lang="en-US" sz="1600" dirty="0" smtClean="0"/>
              <a:t>(LGE-CMR) </a:t>
            </a:r>
            <a:endParaRPr lang="en-US" sz="1600" dirty="0" smtClean="0"/>
          </a:p>
          <a:p>
            <a:r>
              <a:rPr lang="en-US" sz="1600" dirty="0" smtClean="0"/>
              <a:t>-Myocardial contrast echo </a:t>
            </a:r>
            <a:endParaRPr lang="en-US" sz="1600" b="1" dirty="0" smtClean="0"/>
          </a:p>
          <a:p>
            <a:r>
              <a:rPr lang="en-US" sz="1600" b="1" dirty="0" smtClean="0"/>
              <a:t>Cellular metabolism</a:t>
            </a:r>
            <a:endParaRPr lang="el-GR" sz="1600" b="1" dirty="0" smtClean="0"/>
          </a:p>
          <a:p>
            <a:r>
              <a:rPr lang="el-GR" sz="1600" dirty="0" smtClean="0"/>
              <a:t>-</a:t>
            </a:r>
            <a:r>
              <a:rPr lang="en-US" sz="1600" dirty="0" smtClean="0"/>
              <a:t>Positron emission tomography (PET)</a:t>
            </a:r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508104" y="4869160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b="1" dirty="0" smtClean="0">
                <a:solidFill>
                  <a:prstClr val="black"/>
                </a:solidFill>
              </a:rPr>
              <a:t>Contractile reserve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-</a:t>
            </a:r>
            <a:r>
              <a:rPr lang="en-US" sz="1600" dirty="0" err="1" smtClean="0">
                <a:solidFill>
                  <a:prstClr val="black"/>
                </a:solidFill>
              </a:rPr>
              <a:t>Dobutamine</a:t>
            </a:r>
            <a:r>
              <a:rPr lang="en-US" sz="1600" dirty="0" smtClean="0">
                <a:solidFill>
                  <a:prstClr val="black"/>
                </a:solidFill>
              </a:rPr>
              <a:t> stress echo.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-</a:t>
            </a:r>
            <a:r>
              <a:rPr lang="en-US" sz="1600" dirty="0" err="1" smtClean="0">
                <a:solidFill>
                  <a:prstClr val="black"/>
                </a:solidFill>
              </a:rPr>
              <a:t>Dobutamine</a:t>
            </a:r>
            <a:r>
              <a:rPr lang="en-US" sz="1600" dirty="0" smtClean="0">
                <a:solidFill>
                  <a:prstClr val="black"/>
                </a:solidFill>
              </a:rPr>
              <a:t> CMR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DOBUTAMINE STRESS ECHO</a:t>
            </a:r>
            <a:endParaRPr lang="el-GR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75856" y="1196752"/>
            <a:ext cx="5868144" cy="464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3347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5-10-20</a:t>
            </a:r>
            <a:r>
              <a:rPr lang="el-GR" dirty="0" smtClean="0"/>
              <a:t>μ</a:t>
            </a:r>
            <a:r>
              <a:rPr lang="en-US" dirty="0" smtClean="0"/>
              <a:t>g/kg/min</a:t>
            </a:r>
            <a:r>
              <a:rPr lang="en-US" dirty="0"/>
              <a:t> at least </a:t>
            </a:r>
            <a:r>
              <a:rPr lang="en-US" b="1" dirty="0"/>
              <a:t>50% viable </a:t>
            </a:r>
            <a:r>
              <a:rPr lang="en-US" b="1" dirty="0" err="1"/>
              <a:t>myocytes</a:t>
            </a:r>
            <a:r>
              <a:rPr lang="en-US" b="1" dirty="0"/>
              <a:t> in a given segment </a:t>
            </a:r>
            <a:endParaRPr lang="en-US" b="1" dirty="0" smtClean="0"/>
          </a:p>
          <a:p>
            <a:r>
              <a:rPr lang="en-US" b="1" dirty="0" smtClean="0"/>
              <a:t>-75-80% sensitivity </a:t>
            </a:r>
            <a:endParaRPr lang="en-US" b="1" dirty="0" smtClean="0"/>
          </a:p>
          <a:p>
            <a:r>
              <a:rPr lang="en-US" b="1" dirty="0" smtClean="0"/>
              <a:t>-80-85% specificity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for predicting </a:t>
            </a:r>
            <a:r>
              <a:rPr lang="en-US" b="1" dirty="0"/>
              <a:t>functional recovery </a:t>
            </a:r>
            <a:r>
              <a:rPr lang="en-US" dirty="0"/>
              <a:t>following revascularization</a:t>
            </a:r>
            <a:endParaRPr lang="en-US" dirty="0"/>
          </a:p>
          <a:p>
            <a:r>
              <a:rPr lang="en-US" dirty="0"/>
              <a:t>in patients with chronic CAD (hibernation)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high-dose </a:t>
            </a:r>
            <a:r>
              <a:rPr lang="en-US" dirty="0"/>
              <a:t>stage, </a:t>
            </a:r>
            <a:r>
              <a:rPr lang="en-US" b="1" u="sng" dirty="0" smtClean="0"/>
              <a:t>biphasic</a:t>
            </a:r>
            <a:endParaRPr lang="en-US" b="1" u="sng" dirty="0"/>
          </a:p>
          <a:p>
            <a:r>
              <a:rPr lang="en-US" b="1" u="sng" dirty="0" smtClean="0"/>
              <a:t>response</a:t>
            </a:r>
            <a:endParaRPr lang="en-US" b="1" u="sng" dirty="0" smtClean="0"/>
          </a:p>
          <a:p>
            <a:r>
              <a:rPr lang="en-US" b="1" dirty="0" smtClean="0"/>
              <a:t> most </a:t>
            </a:r>
            <a:r>
              <a:rPr lang="en-US" b="1" dirty="0"/>
              <a:t>specific </a:t>
            </a:r>
            <a:r>
              <a:rPr lang="en-US" dirty="0"/>
              <a:t>for detection of </a:t>
            </a:r>
            <a:r>
              <a:rPr lang="en-US" dirty="0" smtClean="0"/>
              <a:t>myocardial viability and functional recovery. </a:t>
            </a:r>
            <a:endParaRPr lang="en-US" dirty="0" smtClean="0"/>
          </a:p>
          <a:p>
            <a:r>
              <a:rPr lang="en-US" dirty="0" smtClean="0"/>
              <a:t>-specificity 89</a:t>
            </a:r>
            <a:r>
              <a:rPr lang="en-US" dirty="0"/>
              <a:t>% </a:t>
            </a:r>
            <a:endParaRPr lang="en-US" dirty="0" smtClean="0"/>
          </a:p>
          <a:p>
            <a:r>
              <a:rPr lang="en-US" dirty="0" smtClean="0"/>
              <a:t>-sensitivity 74%.</a:t>
            </a:r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335688" y="335699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Sustained improvement</a:t>
            </a:r>
            <a:endParaRPr lang="el-GR" sz="16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581128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Biphasic response-”jeopardized myocardium”</a:t>
            </a:r>
            <a:endParaRPr lang="el-GR" sz="16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6281444"/>
            <a:ext cx="55066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Rahimtoola</a:t>
            </a:r>
            <a:r>
              <a:rPr lang="en-US" sz="1600" i="1" dirty="0" smtClean="0"/>
              <a:t> et </a:t>
            </a:r>
            <a:r>
              <a:rPr lang="en-US" sz="1600" i="1" dirty="0" err="1" smtClean="0"/>
              <a:t>al.JACC</a:t>
            </a:r>
            <a:r>
              <a:rPr lang="en-US" sz="1600" i="1" dirty="0" smtClean="0"/>
              <a:t> </a:t>
            </a:r>
            <a:r>
              <a:rPr lang="en-US" sz="1600" i="1" dirty="0" err="1"/>
              <a:t>Cardiovasc</a:t>
            </a:r>
            <a:r>
              <a:rPr lang="en-US" sz="1600" i="1" dirty="0"/>
              <a:t> Imaging </a:t>
            </a:r>
            <a:r>
              <a:rPr lang="en-US" sz="1600" i="1" dirty="0" smtClean="0"/>
              <a:t>2008;1:536‑55</a:t>
            </a:r>
            <a:endParaRPr lang="en-US" sz="1600" i="1" dirty="0" smtClean="0"/>
          </a:p>
          <a:p>
            <a:r>
              <a:rPr lang="en-US" sz="1600" i="1" dirty="0" err="1" smtClean="0"/>
              <a:t>Afridi</a:t>
            </a:r>
            <a:r>
              <a:rPr lang="en-US" sz="1600" i="1" dirty="0" smtClean="0"/>
              <a:t> et al. Circulation 1995;91:663‑70.</a:t>
            </a:r>
            <a:endParaRPr lang="el-GR" sz="1600" i="1" dirty="0" smtClean="0"/>
          </a:p>
          <a:p>
            <a:r>
              <a:rPr lang="en-US" sz="1600" i="1" dirty="0" smtClean="0"/>
              <a:t>.</a:t>
            </a:r>
            <a:endParaRPr lang="en-US" sz="1600" i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DOBUTAMINE STRESS ECHO</a:t>
            </a:r>
            <a:r>
              <a:rPr lang="el-GR" sz="3200" dirty="0" smtClean="0"/>
              <a:t> (2)</a:t>
            </a:r>
            <a:endParaRPr lang="el-GR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75856" y="1412776"/>
            <a:ext cx="5868144" cy="464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380832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degree of global LV functional </a:t>
            </a:r>
            <a:r>
              <a:rPr lang="en-US" dirty="0" smtClean="0"/>
              <a:t>recovery post revascularization </a:t>
            </a:r>
            <a:r>
              <a:rPr lang="en-US" dirty="0"/>
              <a:t>is directly proportional to the </a:t>
            </a:r>
            <a:r>
              <a:rPr lang="en-US" dirty="0" smtClean="0"/>
              <a:t>number of </a:t>
            </a:r>
            <a:r>
              <a:rPr lang="en-US" dirty="0"/>
              <a:t>myocardial viable segments on baseline LD‑DSE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improvement </a:t>
            </a:r>
            <a:r>
              <a:rPr lang="en-US" dirty="0"/>
              <a:t>in </a:t>
            </a:r>
            <a:r>
              <a:rPr lang="en-US" dirty="0" smtClean="0"/>
              <a:t>LVEF </a:t>
            </a:r>
            <a:endParaRPr lang="en-US" dirty="0" smtClean="0"/>
          </a:p>
          <a:p>
            <a:r>
              <a:rPr lang="en-US" dirty="0" smtClean="0"/>
              <a:t>5%-6</a:t>
            </a:r>
            <a:r>
              <a:rPr lang="en-US" dirty="0"/>
              <a:t>% for </a:t>
            </a:r>
            <a:r>
              <a:rPr lang="en-US" dirty="0" smtClean="0"/>
              <a:t>baseline 2–5 </a:t>
            </a:r>
            <a:r>
              <a:rPr lang="en-US" dirty="0"/>
              <a:t>viable </a:t>
            </a:r>
            <a:r>
              <a:rPr lang="en-US" dirty="0" smtClean="0"/>
              <a:t>segments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&gt;10</a:t>
            </a:r>
            <a:r>
              <a:rPr lang="en-US" dirty="0"/>
              <a:t>% for baseline </a:t>
            </a:r>
            <a:r>
              <a:rPr lang="en-US" dirty="0" smtClean="0"/>
              <a:t>≥6 viable segments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335688" y="350100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Sustained improvement</a:t>
            </a:r>
            <a:endParaRPr lang="el-GR" sz="16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725144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Biphasic response-”jeopardized myocardium”</a:t>
            </a:r>
            <a:endParaRPr lang="el-GR" sz="16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6012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Meluzin</a:t>
            </a:r>
            <a:r>
              <a:rPr lang="en-US" sz="1600" i="1" dirty="0" smtClean="0"/>
              <a:t> et </a:t>
            </a:r>
            <a:r>
              <a:rPr lang="en-US" sz="1600" i="1" dirty="0" err="1" smtClean="0"/>
              <a:t>al.J</a:t>
            </a:r>
            <a:r>
              <a:rPr lang="en-US" sz="1600" i="1" dirty="0" smtClean="0"/>
              <a:t> Am </a:t>
            </a:r>
            <a:r>
              <a:rPr lang="en-US" sz="1600" i="1" dirty="0" err="1" smtClean="0"/>
              <a:t>Coll</a:t>
            </a:r>
            <a:r>
              <a:rPr lang="en-US" sz="1600" i="1" dirty="0" smtClean="0"/>
              <a:t> </a:t>
            </a:r>
            <a:r>
              <a:rPr lang="en-US" sz="1600" i="1" dirty="0" err="1"/>
              <a:t>Cardiol</a:t>
            </a:r>
            <a:r>
              <a:rPr lang="en-US" sz="1600" i="1" dirty="0"/>
              <a:t> 1998;32:912‑20.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SPECT</a:t>
            </a:r>
            <a:endParaRPr lang="el-G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33843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Myocyte</a:t>
            </a:r>
            <a:r>
              <a:rPr lang="en-US" sz="1600" dirty="0" smtClean="0"/>
              <a:t> membrane integrity thallium-201 </a:t>
            </a:r>
            <a:r>
              <a:rPr lang="en-US" sz="1600" dirty="0"/>
              <a:t>and technetium-99m </a:t>
            </a:r>
            <a:r>
              <a:rPr lang="en-US" sz="1600" dirty="0" err="1"/>
              <a:t>sestamibi</a:t>
            </a:r>
            <a:r>
              <a:rPr lang="en-US" sz="1600" dirty="0"/>
              <a:t>/</a:t>
            </a:r>
            <a:r>
              <a:rPr lang="en-US" sz="1600" dirty="0" err="1"/>
              <a:t>tetrofosmin</a:t>
            </a:r>
            <a:endParaRPr lang="en-US" sz="1600" dirty="0"/>
          </a:p>
          <a:p>
            <a:r>
              <a:rPr lang="en-US" sz="1600" dirty="0"/>
              <a:t>SPECT techniques compare the uptake of radiotracers </a:t>
            </a:r>
            <a:r>
              <a:rPr lang="en-US" sz="1600" dirty="0" smtClean="0"/>
              <a:t>in the </a:t>
            </a:r>
            <a:r>
              <a:rPr lang="en-US" sz="1600" dirty="0"/>
              <a:t>dysfunctional myocardium relative to the remote (</a:t>
            </a:r>
            <a:r>
              <a:rPr lang="en-US" sz="1600" dirty="0" smtClean="0"/>
              <a:t>normal) myocardium.</a:t>
            </a:r>
            <a:endParaRPr lang="en-US" sz="1600" dirty="0" smtClean="0"/>
          </a:p>
          <a:p>
            <a:r>
              <a:rPr lang="en-US" sz="1600" b="1" dirty="0" smtClean="0"/>
              <a:t>Reversible perfusion defects -ischemia</a:t>
            </a:r>
            <a:endParaRPr lang="en-US" sz="1600" b="1" dirty="0" smtClean="0"/>
          </a:p>
          <a:p>
            <a:r>
              <a:rPr lang="en-US" sz="1600" b="1" dirty="0" smtClean="0"/>
              <a:t>A </a:t>
            </a:r>
            <a:r>
              <a:rPr lang="en-US" sz="1600" b="1" dirty="0"/>
              <a:t>tracer activity &gt;50% of the </a:t>
            </a:r>
            <a:r>
              <a:rPr lang="en-US" sz="1600" b="1" dirty="0" smtClean="0"/>
              <a:t>maximum tracer </a:t>
            </a:r>
            <a:r>
              <a:rPr lang="en-US" sz="1600" b="1" dirty="0"/>
              <a:t>uptake is used as the threshold for viable </a:t>
            </a:r>
            <a:r>
              <a:rPr lang="en-US" sz="1600" b="1" dirty="0" smtClean="0"/>
              <a:t>tissue </a:t>
            </a:r>
            <a:endParaRPr lang="en-US" sz="1600" b="1" dirty="0" smtClean="0"/>
          </a:p>
          <a:p>
            <a:endParaRPr lang="en-US" sz="1600" dirty="0" smtClean="0"/>
          </a:p>
          <a:p>
            <a:r>
              <a:rPr lang="en-US" sz="1600" dirty="0" smtClean="0"/>
              <a:t>-low </a:t>
            </a:r>
            <a:r>
              <a:rPr lang="en-US" sz="1600" dirty="0"/>
              <a:t>spatial resolution (</a:t>
            </a:r>
            <a:r>
              <a:rPr lang="en-US" sz="1600" dirty="0" err="1"/>
              <a:t>ie</a:t>
            </a:r>
            <a:r>
              <a:rPr lang="en-US" sz="1600" dirty="0"/>
              <a:t>, 7 mm) </a:t>
            </a:r>
            <a:r>
              <a:rPr lang="en-US" sz="1600" b="1" dirty="0"/>
              <a:t>limiting </a:t>
            </a:r>
            <a:r>
              <a:rPr lang="en-US" sz="1600" b="1" dirty="0" smtClean="0"/>
              <a:t>its ability </a:t>
            </a:r>
            <a:r>
              <a:rPr lang="en-US" sz="1600" b="1" dirty="0"/>
              <a:t>to depict </a:t>
            </a:r>
            <a:r>
              <a:rPr lang="en-US" sz="1600" b="1" dirty="0" err="1"/>
              <a:t>subendocardial</a:t>
            </a:r>
            <a:r>
              <a:rPr lang="en-US" sz="1600" b="1" dirty="0"/>
              <a:t> </a:t>
            </a:r>
            <a:r>
              <a:rPr lang="en-US" sz="1600" b="1" dirty="0" smtClean="0"/>
              <a:t>infarcts</a:t>
            </a:r>
            <a:endParaRPr lang="en-US" sz="1600" b="1" dirty="0" smtClean="0"/>
          </a:p>
          <a:p>
            <a:r>
              <a:rPr lang="en-US" sz="1600" dirty="0" smtClean="0"/>
              <a:t>-</a:t>
            </a:r>
            <a:r>
              <a:rPr lang="en-US" sz="1600" b="1" dirty="0" smtClean="0"/>
              <a:t>radiation </a:t>
            </a:r>
            <a:r>
              <a:rPr lang="en-US" sz="1600" b="1" dirty="0"/>
              <a:t>exposure </a:t>
            </a:r>
            <a:r>
              <a:rPr lang="en-US" sz="1600" dirty="0"/>
              <a:t>of SPECT examinations ranges</a:t>
            </a:r>
            <a:endParaRPr lang="en-US" sz="1600" dirty="0"/>
          </a:p>
          <a:p>
            <a:r>
              <a:rPr lang="en-US" sz="1600" dirty="0"/>
              <a:t>between 8 and 20mSv</a:t>
            </a:r>
            <a:endParaRPr lang="el-GR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31405" y="1268760"/>
            <a:ext cx="488906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SPECT 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628800"/>
            <a:ext cx="4464496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sensitivity 86%–90%</a:t>
            </a:r>
            <a:endParaRPr lang="en-US" sz="2000" b="1" dirty="0" smtClean="0"/>
          </a:p>
          <a:p>
            <a:r>
              <a:rPr lang="en-US" sz="2000" b="1" dirty="0" smtClean="0"/>
              <a:t>specificity 55%–65% for functional recovery</a:t>
            </a:r>
            <a:endParaRPr lang="el-G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29969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Whereas the high sensitivities to predict segmental </a:t>
            </a:r>
            <a:r>
              <a:rPr lang="en-US" dirty="0" smtClean="0"/>
              <a:t>functional recovery </a:t>
            </a:r>
            <a:r>
              <a:rPr lang="en-US" dirty="0"/>
              <a:t>after revascularization of </a:t>
            </a:r>
            <a:r>
              <a:rPr lang="en-US" dirty="0" smtClean="0"/>
              <a:t>thallium SPECT </a:t>
            </a:r>
            <a:r>
              <a:rPr lang="en-US" dirty="0"/>
              <a:t>and</a:t>
            </a:r>
            <a:endParaRPr lang="en-US" dirty="0"/>
          </a:p>
          <a:p>
            <a:r>
              <a:rPr lang="en-US" dirty="0"/>
              <a:t>technetium-99m </a:t>
            </a:r>
            <a:r>
              <a:rPr lang="en-US" dirty="0" err="1"/>
              <a:t>sestamibi</a:t>
            </a:r>
            <a:r>
              <a:rPr lang="en-US" dirty="0"/>
              <a:t> SPECT are quite similar </a:t>
            </a:r>
            <a:r>
              <a:rPr lang="en-US" dirty="0" smtClean="0"/>
              <a:t>(87%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83%,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specificity </a:t>
            </a:r>
            <a:r>
              <a:rPr lang="en-US" dirty="0" smtClean="0"/>
              <a:t>of technetium-99m </a:t>
            </a:r>
            <a:r>
              <a:rPr lang="en-US" dirty="0" err="1"/>
              <a:t>sestamibi</a:t>
            </a:r>
            <a:r>
              <a:rPr lang="en-US" dirty="0"/>
              <a:t> SPECT </a:t>
            </a:r>
            <a:r>
              <a:rPr lang="en-US" dirty="0" smtClean="0"/>
              <a:t>65% is better </a:t>
            </a:r>
            <a:r>
              <a:rPr lang="en-US" dirty="0"/>
              <a:t>than that of thallium-201 SPECT </a:t>
            </a:r>
            <a:r>
              <a:rPr lang="en-US" dirty="0" smtClean="0"/>
              <a:t>54%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60032" y="980728"/>
            <a:ext cx="4283968" cy="340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55976" y="4365104"/>
            <a:ext cx="4788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Up </a:t>
            </a:r>
            <a:r>
              <a:rPr lang="en-US" b="1" dirty="0"/>
              <a:t>to 50% of </a:t>
            </a:r>
            <a:r>
              <a:rPr lang="en-US" b="1" dirty="0" smtClean="0"/>
              <a:t>dysfunctional segments </a:t>
            </a:r>
            <a:r>
              <a:rPr lang="en-US" b="1" dirty="0"/>
              <a:t>without contractile reserve still have resting perfusion</a:t>
            </a:r>
            <a:endParaRPr lang="en-US" b="1" dirty="0"/>
          </a:p>
          <a:p>
            <a:r>
              <a:rPr lang="en-US" b="1" dirty="0" smtClean="0"/>
              <a:t>≥</a:t>
            </a:r>
            <a:r>
              <a:rPr lang="en-US" b="1" dirty="0"/>
              <a:t>50% of % uptake in myocardial perfusion </a:t>
            </a:r>
            <a:r>
              <a:rPr lang="en-US" b="1" dirty="0" smtClean="0"/>
              <a:t>imaging. </a:t>
            </a:r>
            <a:endParaRPr lang="en-US" b="1" dirty="0" smtClean="0"/>
          </a:p>
          <a:p>
            <a:r>
              <a:rPr lang="en-US" dirty="0" smtClean="0"/>
              <a:t>This </a:t>
            </a:r>
            <a:r>
              <a:rPr lang="en-US" dirty="0"/>
              <a:t>discrepancy means that DSE indicates no </a:t>
            </a:r>
            <a:r>
              <a:rPr lang="en-US" dirty="0" smtClean="0"/>
              <a:t>viability but </a:t>
            </a:r>
            <a:r>
              <a:rPr lang="en-US" dirty="0"/>
              <a:t>nuclear imaging does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251520" y="6519446"/>
            <a:ext cx="7020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Schinkel</a:t>
            </a:r>
            <a:r>
              <a:rPr lang="en-US" sz="1600" i="1" dirty="0"/>
              <a:t> </a:t>
            </a:r>
            <a:r>
              <a:rPr lang="en-US" sz="1600" i="1" dirty="0" smtClean="0"/>
              <a:t> et al. </a:t>
            </a:r>
            <a:r>
              <a:rPr lang="en-US" sz="1600" i="1" dirty="0" err="1" smtClean="0"/>
              <a:t>Curr</a:t>
            </a:r>
            <a:r>
              <a:rPr lang="en-US" sz="1600" i="1" dirty="0" smtClean="0"/>
              <a:t> </a:t>
            </a:r>
            <a:r>
              <a:rPr lang="en-US" sz="1600" i="1" dirty="0" err="1"/>
              <a:t>Probl</a:t>
            </a:r>
            <a:r>
              <a:rPr lang="en-US" sz="1600" i="1" dirty="0"/>
              <a:t> </a:t>
            </a:r>
            <a:r>
              <a:rPr lang="en-US" sz="1600" i="1" dirty="0" err="1"/>
              <a:t>Cardiol</a:t>
            </a:r>
            <a:r>
              <a:rPr lang="en-US" sz="1600" i="1" dirty="0"/>
              <a:t> </a:t>
            </a:r>
            <a:r>
              <a:rPr lang="en-US" sz="1600" i="1" dirty="0" smtClean="0"/>
              <a:t>2007;32:375‑410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CMR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72009" y="1340768"/>
            <a:ext cx="42839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Myocyte</a:t>
            </a:r>
            <a:r>
              <a:rPr lang="en-US" dirty="0" smtClean="0"/>
              <a:t> membrane integrity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TM </a:t>
            </a:r>
            <a:r>
              <a:rPr lang="en-US" b="1" dirty="0"/>
              <a:t>extent of the infarct </a:t>
            </a:r>
            <a:r>
              <a:rPr lang="en-US" b="1" dirty="0" smtClean="0"/>
              <a:t>(LGE) </a:t>
            </a:r>
            <a:endParaRPr lang="en-US" b="1" dirty="0" smtClean="0"/>
          </a:p>
          <a:p>
            <a:r>
              <a:rPr lang="en-US" b="1" dirty="0" smtClean="0"/>
              <a:t>More </a:t>
            </a:r>
            <a:r>
              <a:rPr lang="en-US" b="1" dirty="0"/>
              <a:t>than 50% LGE on CMR indicates a </a:t>
            </a:r>
            <a:r>
              <a:rPr lang="en-US" b="1" dirty="0" smtClean="0"/>
              <a:t>small probability </a:t>
            </a:r>
            <a:r>
              <a:rPr lang="en-US" b="1" dirty="0"/>
              <a:t>of contractile recovery after </a:t>
            </a:r>
            <a:r>
              <a:rPr lang="en-US" b="1" dirty="0" smtClean="0"/>
              <a:t>revascularization</a:t>
            </a:r>
            <a:endParaRPr lang="el-GR" b="1" dirty="0" smtClean="0"/>
          </a:p>
          <a:p>
            <a:r>
              <a:rPr lang="el-GR" b="1" dirty="0" smtClean="0"/>
              <a:t>-</a:t>
            </a:r>
            <a:r>
              <a:rPr lang="en-US" b="1" dirty="0" smtClean="0"/>
              <a:t>Excellent spatial resolution</a:t>
            </a:r>
            <a:endParaRPr lang="en-US" b="1" dirty="0" smtClean="0"/>
          </a:p>
          <a:p>
            <a:r>
              <a:rPr lang="el-GR" b="1" dirty="0" smtClean="0"/>
              <a:t>-</a:t>
            </a:r>
            <a:r>
              <a:rPr lang="en-US" b="1" dirty="0" smtClean="0"/>
              <a:t>Excellent </a:t>
            </a:r>
            <a:r>
              <a:rPr lang="en-US" b="1" dirty="0"/>
              <a:t>sensitivity</a:t>
            </a:r>
            <a:r>
              <a:rPr lang="en-US" b="1" dirty="0" smtClean="0"/>
              <a:t>. </a:t>
            </a:r>
            <a:endParaRPr lang="en-US" b="1" dirty="0" smtClean="0"/>
          </a:p>
          <a:p>
            <a:r>
              <a:rPr lang="en-US" dirty="0" smtClean="0"/>
              <a:t>Can </a:t>
            </a:r>
            <a:r>
              <a:rPr lang="en-US" dirty="0"/>
              <a:t>be combined with LDD‑MRI to add </a:t>
            </a:r>
            <a:r>
              <a:rPr lang="en-US" dirty="0" smtClean="0"/>
              <a:t>functional information </a:t>
            </a:r>
            <a:r>
              <a:rPr lang="en-US" dirty="0"/>
              <a:t>to the anatomical scar </a:t>
            </a:r>
            <a:r>
              <a:rPr lang="en-US" dirty="0" smtClean="0"/>
              <a:t>imaging.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LGE‑MRI and </a:t>
            </a:r>
            <a:r>
              <a:rPr lang="en-US" b="1" dirty="0"/>
              <a:t>LDD‑MRI combine anatomical and functional imaging</a:t>
            </a:r>
            <a:endParaRPr lang="en-US" b="1" dirty="0"/>
          </a:p>
          <a:p>
            <a:r>
              <a:rPr lang="en-US" dirty="0"/>
              <a:t>and achieve optimal sensitivity (lower than FDG‑PET) </a:t>
            </a:r>
            <a:r>
              <a:rPr lang="en-US" dirty="0" smtClean="0"/>
              <a:t>and optimal </a:t>
            </a:r>
            <a:r>
              <a:rPr lang="en-US" dirty="0"/>
              <a:t>specificity </a:t>
            </a:r>
            <a:r>
              <a:rPr lang="en-US" dirty="0" smtClean="0"/>
              <a:t>(</a:t>
            </a:r>
            <a:r>
              <a:rPr lang="en-US" dirty="0" err="1" smtClean="0"/>
              <a:t>simlar</a:t>
            </a:r>
            <a:r>
              <a:rPr lang="en-US" dirty="0" smtClean="0"/>
              <a:t>  </a:t>
            </a:r>
            <a:r>
              <a:rPr lang="en-US" dirty="0"/>
              <a:t>to LD‑DSE).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66439" y="1484784"/>
            <a:ext cx="47775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63688" y="6273225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Schinkel</a:t>
            </a:r>
            <a:r>
              <a:rPr lang="en-US" sz="1600" i="1" dirty="0" smtClean="0"/>
              <a:t>  et al. </a:t>
            </a:r>
            <a:r>
              <a:rPr lang="en-US" sz="1600" i="1" dirty="0" err="1" smtClean="0"/>
              <a:t>Curr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Probl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Cardiol</a:t>
            </a:r>
            <a:r>
              <a:rPr lang="en-US" sz="1600" i="1" dirty="0" smtClean="0"/>
              <a:t> 2007;32:375‑410</a:t>
            </a:r>
            <a:endParaRPr lang="el-GR" sz="1600" i="1" dirty="0" smtClean="0"/>
          </a:p>
          <a:p>
            <a:r>
              <a:rPr lang="en-US" sz="1600" i="1" dirty="0" smtClean="0"/>
              <a:t>Romero et </a:t>
            </a:r>
            <a:r>
              <a:rPr lang="en-US" sz="1600" i="1" dirty="0" err="1" smtClean="0"/>
              <a:t>al.JACC</a:t>
            </a:r>
            <a:r>
              <a:rPr lang="en-US" sz="1600" i="1" dirty="0" smtClean="0"/>
              <a:t> </a:t>
            </a:r>
            <a:r>
              <a:rPr lang="en-US" sz="1600" i="1" dirty="0" err="1"/>
              <a:t>Cardiovasc</a:t>
            </a:r>
            <a:r>
              <a:rPr lang="en-US" sz="1600" i="1" dirty="0"/>
              <a:t> Imaging. </a:t>
            </a:r>
            <a:r>
              <a:rPr lang="en-US" sz="1600" i="1" dirty="0" smtClean="0"/>
              <a:t>2012;5:494–508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PET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216024" y="1412776"/>
            <a:ext cx="47880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Cellular metabolism</a:t>
            </a:r>
            <a:r>
              <a:rPr lang="en-US" dirty="0"/>
              <a:t> PET using</a:t>
            </a:r>
            <a:endParaRPr lang="en-US" dirty="0"/>
          </a:p>
          <a:p>
            <a:r>
              <a:rPr lang="en-US" dirty="0" err="1"/>
              <a:t>radiolabeled</a:t>
            </a:r>
            <a:r>
              <a:rPr lang="en-US" dirty="0"/>
              <a:t> metabolic tracers (fatty acid or glucose </a:t>
            </a:r>
            <a:r>
              <a:rPr lang="en-US" dirty="0" smtClean="0"/>
              <a:t>analogs) in </a:t>
            </a:r>
            <a:r>
              <a:rPr lang="en-US" dirty="0"/>
              <a:t>combination with a perfusion tracer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13NH3 </a:t>
            </a:r>
            <a:r>
              <a:rPr lang="en-US" b="1" dirty="0"/>
              <a:t>is used to quantify myocardial blood</a:t>
            </a:r>
            <a:endParaRPr lang="en-US" b="1" dirty="0"/>
          </a:p>
          <a:p>
            <a:r>
              <a:rPr lang="en-US" b="1" dirty="0"/>
              <a:t>flow, whereas 18F-FDG depicts myocardial </a:t>
            </a:r>
            <a:r>
              <a:rPr lang="en-US" b="1" dirty="0" smtClean="0"/>
              <a:t>metabolism</a:t>
            </a:r>
            <a:endParaRPr lang="en-US" b="1" dirty="0" smtClean="0"/>
          </a:p>
          <a:p>
            <a:r>
              <a:rPr lang="en-US" dirty="0" smtClean="0"/>
              <a:t>PET-viable </a:t>
            </a:r>
            <a:r>
              <a:rPr lang="en-US" dirty="0"/>
              <a:t>pattern </a:t>
            </a:r>
            <a:r>
              <a:rPr lang="en-US" dirty="0" smtClean="0"/>
              <a:t>can consist </a:t>
            </a:r>
            <a:r>
              <a:rPr lang="en-US" dirty="0"/>
              <a:t>of either </a:t>
            </a:r>
            <a:r>
              <a:rPr lang="en-US" dirty="0" err="1"/>
              <a:t>hypoperfusion</a:t>
            </a:r>
            <a:r>
              <a:rPr lang="en-US" dirty="0"/>
              <a:t> with relatively </a:t>
            </a:r>
            <a:r>
              <a:rPr lang="en-US" dirty="0" smtClean="0"/>
              <a:t>preserved FDG </a:t>
            </a:r>
            <a:r>
              <a:rPr lang="en-US" dirty="0"/>
              <a:t>uptake </a:t>
            </a:r>
            <a:r>
              <a:rPr lang="en-US" b="1" dirty="0"/>
              <a:t>(PET mismatch, hallmark of a </a:t>
            </a:r>
            <a:r>
              <a:rPr lang="en-US" b="1" dirty="0" smtClean="0"/>
              <a:t>hibernating myocardium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dirty="0" smtClean="0"/>
              <a:t>PET match </a:t>
            </a:r>
            <a:r>
              <a:rPr lang="en-US" dirty="0"/>
              <a:t>is indicative of necrosis/scar</a:t>
            </a:r>
            <a:endParaRPr lang="en-US" dirty="0"/>
          </a:p>
          <a:p>
            <a:r>
              <a:rPr lang="en-US" dirty="0" err="1" smtClean="0"/>
              <a:t>transmural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 smtClean="0"/>
              <a:t>nontransmural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smtClean="0"/>
              <a:t>-excellent </a:t>
            </a:r>
            <a:r>
              <a:rPr lang="en-US" b="1" dirty="0"/>
              <a:t>sensitivity </a:t>
            </a:r>
            <a:r>
              <a:rPr lang="en-US" b="1" dirty="0" smtClean="0"/>
              <a:t>92</a:t>
            </a:r>
            <a:r>
              <a:rPr lang="en-US" b="1" dirty="0"/>
              <a:t>%,</a:t>
            </a:r>
            <a:endParaRPr lang="en-US" b="1" dirty="0"/>
          </a:p>
          <a:p>
            <a:r>
              <a:rPr lang="en-US" b="1" dirty="0" smtClean="0"/>
              <a:t>-moderate </a:t>
            </a:r>
            <a:r>
              <a:rPr lang="en-US" b="1" dirty="0"/>
              <a:t>specificity </a:t>
            </a:r>
            <a:r>
              <a:rPr lang="en-US" b="1" dirty="0" smtClean="0"/>
              <a:t>63</a:t>
            </a:r>
            <a:r>
              <a:rPr lang="en-US" b="1" dirty="0"/>
              <a:t>%, </a:t>
            </a: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08713" y="1052736"/>
            <a:ext cx="423528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30272"/>
            <a:ext cx="1944216" cy="352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PET (2)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144016" y="1524848"/>
            <a:ext cx="4788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</a:t>
            </a:r>
            <a:r>
              <a:rPr lang="en-US" dirty="0"/>
              <a:t>strengths of PET compared with SPECT are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/>
              <a:t>superior spatial resolution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lower </a:t>
            </a:r>
            <a:r>
              <a:rPr lang="en-US" b="1" dirty="0"/>
              <a:t>radiation burden</a:t>
            </a:r>
            <a:r>
              <a:rPr lang="en-US" b="1" dirty="0" smtClean="0"/>
              <a:t>,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absolute quantification </a:t>
            </a:r>
            <a:r>
              <a:rPr lang="en-US" b="1" dirty="0"/>
              <a:t>of myocardial blood flow. </a:t>
            </a:r>
            <a:endParaRPr lang="en-US" b="1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/>
              <a:t>limited availability,</a:t>
            </a:r>
            <a:endParaRPr lang="en-US" b="1" dirty="0" smtClean="0"/>
          </a:p>
          <a:p>
            <a:r>
              <a:rPr lang="en-US" b="1" dirty="0" smtClean="0"/>
              <a:t>- cost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dirty="0" smtClean="0"/>
              <a:t>short </a:t>
            </a:r>
            <a:r>
              <a:rPr lang="en-US" dirty="0"/>
              <a:t>half-life of current available PET </a:t>
            </a:r>
            <a:r>
              <a:rPr lang="en-US" dirty="0" smtClean="0"/>
              <a:t>perfusion</a:t>
            </a:r>
            <a:r>
              <a:rPr lang="da-DK" dirty="0" smtClean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lower </a:t>
            </a:r>
            <a:r>
              <a:rPr lang="en-US" dirty="0"/>
              <a:t>spatial resolution compared</a:t>
            </a:r>
            <a:endParaRPr lang="en-US" dirty="0"/>
          </a:p>
          <a:p>
            <a:r>
              <a:rPr lang="en-US" dirty="0"/>
              <a:t>with CMR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08713" y="1052736"/>
            <a:ext cx="423528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30272"/>
            <a:ext cx="1944216" cy="352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25423" y="0"/>
            <a:ext cx="6300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059832" cy="8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484784"/>
            <a:ext cx="248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/>
          </a:p>
        </p:txBody>
      </p:sp>
      <p:sp>
        <p:nvSpPr>
          <p:cNvPr id="7" name="Rectangle 6"/>
          <p:cNvSpPr/>
          <p:nvPr/>
        </p:nvSpPr>
        <p:spPr>
          <a:xfrm>
            <a:off x="2987824" y="2204864"/>
            <a:ext cx="5976664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1925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COMPARISON OF TECHNIQUES FOR VIABILITY DETECTION</a:t>
            </a:r>
            <a:endParaRPr lang="el-GR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4008" y="836711"/>
            <a:ext cx="4320480" cy="603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09320"/>
            <a:ext cx="47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Schinkel</a:t>
            </a:r>
            <a:r>
              <a:rPr lang="en-US" sz="1400" i="1" dirty="0" smtClean="0"/>
              <a:t>  et al. </a:t>
            </a:r>
            <a:r>
              <a:rPr lang="en-US" sz="1400" i="1" dirty="0" err="1" smtClean="0"/>
              <a:t>Curr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Probl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Cardiol</a:t>
            </a:r>
            <a:r>
              <a:rPr lang="en-US" sz="1400" i="1" dirty="0" smtClean="0"/>
              <a:t> 2007;32:375‑410</a:t>
            </a:r>
            <a:endParaRPr lang="el-GR" sz="1400" i="1" dirty="0" smtClean="0"/>
          </a:p>
          <a:p>
            <a:r>
              <a:rPr lang="en-US" sz="1400" i="1" dirty="0" err="1" smtClean="0"/>
              <a:t>Bax</a:t>
            </a:r>
            <a:r>
              <a:rPr lang="en-US" sz="1400" i="1" dirty="0" smtClean="0"/>
              <a:t> et al. J </a:t>
            </a:r>
            <a:r>
              <a:rPr lang="en-US" sz="1400" i="1" dirty="0" err="1" smtClean="0"/>
              <a:t>Nucl</a:t>
            </a:r>
            <a:r>
              <a:rPr lang="en-US" sz="1400" i="1" dirty="0"/>
              <a:t> </a:t>
            </a:r>
            <a:r>
              <a:rPr lang="en-US" sz="1400" i="1" dirty="0" err="1" smtClean="0"/>
              <a:t>Cardiol</a:t>
            </a:r>
            <a:r>
              <a:rPr lang="en-US" sz="1400" i="1" dirty="0" smtClean="0"/>
              <a:t> 2015;22</a:t>
            </a:r>
            <a:r>
              <a:rPr lang="en-US" sz="1400" i="1" dirty="0"/>
              <a:t>: 229-245</a:t>
            </a:r>
            <a:endParaRPr lang="el-GR" sz="1400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1"/>
            <a:ext cx="4248472" cy="495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39752" y="1772816"/>
            <a:ext cx="720080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3059832" y="2996952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2339752" y="3356992"/>
            <a:ext cx="72008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3059832" y="3789040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020272" y="98072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FDG PET</a:t>
            </a:r>
            <a:endParaRPr lang="el-GR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14127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DSE</a:t>
            </a:r>
            <a:endParaRPr lang="el-G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91880" y="0"/>
            <a:ext cx="5400600" cy="68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4694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484784"/>
            <a:ext cx="313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85293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Lifestyle changes</a:t>
            </a:r>
            <a:endParaRPr lang="en-US" b="1" dirty="0" smtClean="0"/>
          </a:p>
          <a:p>
            <a:r>
              <a:rPr lang="en-US" b="1" dirty="0" smtClean="0"/>
              <a:t>- Optimal medical </a:t>
            </a:r>
            <a:r>
              <a:rPr lang="en-US" b="1" dirty="0" err="1" smtClean="0"/>
              <a:t>teatment</a:t>
            </a:r>
            <a:endParaRPr lang="en-US" b="1" dirty="0" smtClean="0"/>
          </a:p>
          <a:p>
            <a:r>
              <a:rPr lang="en-US" b="1" dirty="0" smtClean="0"/>
              <a:t>- Treatment of risk factors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LIFESTYLE </a:t>
            </a:r>
            <a:r>
              <a:rPr lang="en-US" sz="3200" dirty="0" smtClean="0"/>
              <a:t>INTERVENTIONS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Cessation of smoking</a:t>
            </a:r>
            <a:endParaRPr lang="en-US" sz="2400" dirty="0" smtClean="0"/>
          </a:p>
          <a:p>
            <a:r>
              <a:rPr lang="en-US" sz="2400" dirty="0" smtClean="0"/>
              <a:t>Lifestyle recommendations</a:t>
            </a:r>
            <a:endParaRPr lang="en-US" sz="2400" dirty="0" smtClean="0"/>
          </a:p>
          <a:p>
            <a:r>
              <a:rPr lang="en-US" sz="2400" dirty="0" smtClean="0"/>
              <a:t>Physical activity/rehabilitation</a:t>
            </a:r>
            <a:endParaRPr lang="en-US" sz="2400" dirty="0" smtClean="0"/>
          </a:p>
          <a:p>
            <a:r>
              <a:rPr lang="en-US" sz="2400" dirty="0" smtClean="0"/>
              <a:t>Diet advice and weight control</a:t>
            </a:r>
            <a:endParaRPr lang="en-US" sz="2400" dirty="0" smtClean="0"/>
          </a:p>
          <a:p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45800" y="1484785"/>
            <a:ext cx="479820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63688" y="6488668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Byrne et al. European Heart Journal (2023) 44, 3720–3826</a:t>
            </a:r>
            <a:endParaRPr lang="el-G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SMOKING CESSATION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Smoking has a strong pro-thrombotic effect, and smoking cessation is potentially </a:t>
            </a:r>
            <a:r>
              <a:rPr lang="en-US" sz="2000" b="1" dirty="0" smtClean="0"/>
              <a:t>the most (cost) effective of all secondary prevention </a:t>
            </a:r>
            <a:r>
              <a:rPr lang="en-US" sz="2000" dirty="0" smtClean="0"/>
              <a:t>measures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r>
              <a:rPr lang="en-US" sz="2000" dirty="0" smtClean="0"/>
              <a:t>R</a:t>
            </a:r>
            <a:r>
              <a:rPr lang="en-US" sz="2000" dirty="0" smtClean="0"/>
              <a:t>educed </a:t>
            </a:r>
            <a:r>
              <a:rPr lang="en-US" sz="2000" b="1" dirty="0" smtClean="0"/>
              <a:t>risk of re-infarction (30–40%) and death (35–45%) </a:t>
            </a:r>
            <a:r>
              <a:rPr lang="en-US" sz="2000" dirty="0" smtClean="0"/>
              <a:t>after </a:t>
            </a:r>
            <a:r>
              <a:rPr lang="en-US" sz="2000" dirty="0" smtClean="0"/>
              <a:t>MI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 smtClean="0"/>
              <a:t>significant number of CAD patients </a:t>
            </a:r>
            <a:r>
              <a:rPr lang="en-US" sz="2000" b="1" dirty="0" smtClean="0"/>
              <a:t>continue or restart smoking, </a:t>
            </a:r>
            <a:r>
              <a:rPr lang="en-US" sz="2000" dirty="0" smtClean="0"/>
              <a:t>illustrating the addictive nature of the smoking habit.</a:t>
            </a:r>
            <a:endParaRPr lang="en-US" sz="2000" dirty="0" smtClean="0"/>
          </a:p>
          <a:p>
            <a:r>
              <a:rPr lang="en-US" sz="2000" dirty="0" smtClean="0"/>
              <a:t> There is a strong evidence base for brief interventions, with a combination of </a:t>
            </a:r>
            <a:r>
              <a:rPr lang="en-US" sz="2000" dirty="0" err="1" smtClean="0"/>
              <a:t>behavioural</a:t>
            </a:r>
            <a:r>
              <a:rPr lang="en-US" sz="2000" dirty="0" smtClean="0"/>
              <a:t> support and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pharmacotherapies</a:t>
            </a:r>
            <a:r>
              <a:rPr lang="en-US" sz="2000" b="1" dirty="0" smtClean="0"/>
              <a:t> </a:t>
            </a:r>
            <a:r>
              <a:rPr lang="en-US" sz="2000" dirty="0" smtClean="0"/>
              <a:t>including nicotine replacement therapy, </a:t>
            </a:r>
            <a:r>
              <a:rPr lang="en-US" sz="2000" dirty="0" err="1" smtClean="0"/>
              <a:t>bupropion</a:t>
            </a:r>
            <a:r>
              <a:rPr lang="en-US" sz="2000" dirty="0" smtClean="0"/>
              <a:t>, and </a:t>
            </a:r>
            <a:r>
              <a:rPr lang="en-US" sz="2000" dirty="0" err="1" smtClean="0"/>
              <a:t>varenicline</a:t>
            </a:r>
            <a:endParaRPr lang="en-US" sz="2000" dirty="0" smtClean="0"/>
          </a:p>
          <a:p>
            <a:r>
              <a:rPr lang="en-US" sz="2000" dirty="0" smtClean="0"/>
              <a:t>All forms of NRT are effective, and the anti-depressant </a:t>
            </a:r>
            <a:r>
              <a:rPr lang="en-US" sz="2000" b="1" dirty="0" err="1" smtClean="0"/>
              <a:t>bupropion</a:t>
            </a:r>
            <a:r>
              <a:rPr lang="en-US" sz="2000" dirty="0" smtClean="0"/>
              <a:t> aids in long-term smoking cessation with similar efficacy to</a:t>
            </a:r>
            <a:r>
              <a:rPr lang="en-US" sz="2000" b="1" dirty="0" smtClean="0"/>
              <a:t> </a:t>
            </a:r>
            <a:r>
              <a:rPr lang="en-US" sz="2000" b="1" dirty="0" smtClean="0"/>
              <a:t>NRT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r>
              <a:rPr lang="en-US" sz="2000" b="1" dirty="0" err="1" smtClean="0"/>
              <a:t>Varenicline</a:t>
            </a:r>
            <a:r>
              <a:rPr lang="en-US" sz="2000" dirty="0" smtClean="0"/>
              <a:t> </a:t>
            </a:r>
            <a:r>
              <a:rPr lang="en-US" sz="2000" dirty="0" smtClean="0"/>
              <a:t>is the most effective medical treatment to support smoking cessation and is safe to use in ACS </a:t>
            </a:r>
            <a:r>
              <a:rPr lang="en-US" sz="2000" dirty="0" smtClean="0"/>
              <a:t>patients.</a:t>
            </a:r>
            <a:endParaRPr lang="en-US" sz="2000" dirty="0" smtClean="0"/>
          </a:p>
          <a:p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2267744" y="6273225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 smtClean="0"/>
          </a:p>
          <a:p>
            <a:r>
              <a:rPr lang="en-US" sz="1600" i="1" dirty="0" smtClean="0"/>
              <a:t>Ibanez </a:t>
            </a:r>
            <a:r>
              <a:rPr lang="en-US" sz="1600" i="1" dirty="0" smtClean="0"/>
              <a:t>European Heart Journal (2018) 39, 119–177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1296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Pharmacological Approach to Smoking Cessation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smokers willing to quit at the time of the visit, it is </a:t>
            </a:r>
            <a:r>
              <a:rPr lang="en-US" sz="1800" b="1" dirty="0" smtClean="0"/>
              <a:t>recommended to provide immediately integrated support (pharmacological and behavioral)</a:t>
            </a:r>
            <a:endParaRPr lang="en-US" sz="1800" b="1" dirty="0" smtClean="0"/>
          </a:p>
          <a:p>
            <a:r>
              <a:rPr lang="en-US" sz="1800" b="1" dirty="0" smtClean="0"/>
              <a:t> Pharmacotherapy acts synergistically with behavioral counseling </a:t>
            </a:r>
            <a:r>
              <a:rPr lang="en-US" sz="1800" dirty="0" smtClean="0"/>
              <a:t>to increase quit rates and should be encouraged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Nicotine replacement therapy</a:t>
            </a:r>
            <a:endParaRPr lang="en-US" sz="1800" b="1" dirty="0" smtClean="0"/>
          </a:p>
          <a:p>
            <a:r>
              <a:rPr lang="en-US" sz="1800" b="1" dirty="0" err="1" smtClean="0"/>
              <a:t>Varenicline</a:t>
            </a:r>
            <a:endParaRPr lang="en-US" sz="1800" b="1" dirty="0" smtClean="0"/>
          </a:p>
          <a:p>
            <a:r>
              <a:rPr lang="en-US" sz="1800" b="1" dirty="0" err="1" smtClean="0"/>
              <a:t>Buproprione</a:t>
            </a:r>
            <a:endParaRPr lang="en-US" sz="1800" b="1" dirty="0" smtClean="0"/>
          </a:p>
          <a:p>
            <a:endParaRPr lang="el-GR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4128" y="2443354"/>
            <a:ext cx="3347864" cy="264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293096"/>
            <a:ext cx="275938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858" y="3284984"/>
            <a:ext cx="235226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PHYSICAL ACTIVITY</a:t>
            </a:r>
            <a:br>
              <a:rPr lang="en-US" sz="3200" dirty="0" smtClean="0"/>
            </a:br>
            <a:r>
              <a:rPr lang="en-US" sz="3200" dirty="0" smtClean="0"/>
              <a:t>EXERCISE-BASED CARDIAC REHABILITATION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AMI patients should participate in </a:t>
            </a:r>
            <a:r>
              <a:rPr lang="en-US" sz="2000" b="1" dirty="0" smtClean="0"/>
              <a:t>an exercise-based cardiac rehabilitation </a:t>
            </a:r>
            <a:r>
              <a:rPr lang="en-US" sz="2000" b="1" dirty="0" err="1" smtClean="0"/>
              <a:t>programme</a:t>
            </a:r>
            <a:r>
              <a:rPr lang="en-US" sz="2000" dirty="0" smtClean="0"/>
              <a:t>, taking into account their age, pre-infarction level of activity, and physical limitations. </a:t>
            </a:r>
            <a:endParaRPr lang="en-US" sz="2000" dirty="0" smtClean="0"/>
          </a:p>
          <a:p>
            <a:r>
              <a:rPr lang="en-US" sz="2000" dirty="0" smtClean="0"/>
              <a:t>A cardiac rehabilitation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preferably includes </a:t>
            </a:r>
            <a:r>
              <a:rPr lang="en-US" sz="2000" b="1" dirty="0" smtClean="0"/>
              <a:t>exercise training, risk factor modification,</a:t>
            </a:r>
            <a:r>
              <a:rPr lang="en-US" sz="2000" dirty="0" smtClean="0"/>
              <a:t> education, stress management, and psychological support.</a:t>
            </a:r>
            <a:endParaRPr lang="en-US" sz="2000" dirty="0" smtClean="0"/>
          </a:p>
          <a:p>
            <a:r>
              <a:rPr lang="en-US" sz="2000" b="1" dirty="0" smtClean="0"/>
              <a:t>22% reduction in cardiac mortality rate</a:t>
            </a:r>
            <a:r>
              <a:rPr lang="en-US" sz="2000" dirty="0" smtClean="0"/>
              <a:t> in patients with CAD.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2267744" y="6488668"/>
            <a:ext cx="4412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Ibanez European Heart Journal (2018) 39, 119–177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RESUMPTION OF ACTIVITIES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Return to work </a:t>
            </a:r>
            <a:r>
              <a:rPr lang="en-US" sz="2000" dirty="0" smtClean="0"/>
              <a:t>after AMI represents an important indicator of recovery. </a:t>
            </a:r>
            <a:endParaRPr lang="en-US" sz="2000" dirty="0" smtClean="0"/>
          </a:p>
          <a:p>
            <a:r>
              <a:rPr lang="en-US" sz="2000" b="1" dirty="0" smtClean="0"/>
              <a:t>Decisions should be individualized</a:t>
            </a:r>
            <a:r>
              <a:rPr lang="en-US" sz="2000" dirty="0" smtClean="0"/>
              <a:t>, based on LV function, completeness of revascularization and rhythm control, and the job characteristics. </a:t>
            </a:r>
            <a:endParaRPr lang="en-US" sz="2000" dirty="0" smtClean="0"/>
          </a:p>
          <a:p>
            <a:r>
              <a:rPr lang="en-US" sz="2000" b="1" dirty="0" smtClean="0"/>
              <a:t>Light-to-moderate physical activity </a:t>
            </a:r>
            <a:r>
              <a:rPr lang="en-US" sz="2000" dirty="0" smtClean="0"/>
              <a:t>after discharge should be encouraged. </a:t>
            </a:r>
            <a:endParaRPr lang="en-US" sz="2000" dirty="0" smtClean="0"/>
          </a:p>
          <a:p>
            <a:r>
              <a:rPr lang="en-US" sz="2000" b="1" dirty="0" smtClean="0"/>
              <a:t>Sexual activity can be resumed early if adjusted to physical ability.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dirty="0" smtClean="0"/>
              <a:t>Guidance on </a:t>
            </a:r>
            <a:r>
              <a:rPr lang="en-US" sz="2000" b="1" dirty="0" smtClean="0"/>
              <a:t>air travel</a:t>
            </a:r>
            <a:r>
              <a:rPr lang="en-US" sz="2000" dirty="0" smtClean="0"/>
              <a:t>. Factors related to the clinical circumstances as well as length of travel, whether accompanied, and the degree of anxiety also play a role. For </a:t>
            </a:r>
            <a:r>
              <a:rPr lang="en-US" sz="2000" b="1" dirty="0" smtClean="0"/>
              <a:t>uncomplicated completely </a:t>
            </a:r>
            <a:r>
              <a:rPr lang="en-US" sz="2000" b="1" dirty="0" err="1" smtClean="0"/>
              <a:t>revascularized</a:t>
            </a:r>
            <a:r>
              <a:rPr lang="en-US" sz="2000" b="1" dirty="0" smtClean="0"/>
              <a:t> MI with LVEF &gt;40% the risk is low </a:t>
            </a:r>
            <a:r>
              <a:rPr lang="en-US" sz="2000" dirty="0" smtClean="0"/>
              <a:t>and travelling is regarded as safe after hospital discharge (from day 3 onwards). </a:t>
            </a:r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2267744" y="6488668"/>
            <a:ext cx="4412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Ibanez European Heart Journal (2018) 39, 119–177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PHYSICAL ACTIVITY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340768"/>
            <a:ext cx="3676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060847"/>
            <a:ext cx="5580112" cy="18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"/>
            <a:ext cx="3816424" cy="10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43608" y="6519446"/>
            <a:ext cx="5083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Visseren</a:t>
            </a:r>
            <a:r>
              <a:rPr lang="en-US" sz="1600" i="1" dirty="0" smtClean="0"/>
              <a:t> et al. European Heart Journal (2021) 42, 32273337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1"/>
            <a:ext cx="3816424" cy="10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59"/>
            <a:ext cx="5328592" cy="508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43608" y="6519446"/>
            <a:ext cx="5083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Visseren</a:t>
            </a:r>
            <a:r>
              <a:rPr lang="en-US" sz="1600" i="1" dirty="0" smtClean="0"/>
              <a:t> et al. European Heart Journal (2021) 42, 32273337</a:t>
            </a:r>
            <a:endParaRPr lang="el-GR" sz="1600" i="1" dirty="0"/>
          </a:p>
        </p:txBody>
      </p:sp>
      <p:sp>
        <p:nvSpPr>
          <p:cNvPr id="9" name="Rectangle 8"/>
          <p:cNvSpPr/>
          <p:nvPr/>
        </p:nvSpPr>
        <p:spPr>
          <a:xfrm>
            <a:off x="5615608" y="2420888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Overweight and obesity </a:t>
            </a:r>
            <a:r>
              <a:rPr lang="en-US" dirty="0" smtClean="0"/>
              <a:t>[body mass index (BMI) 25 kg/m2 ] is associated with higher all-cause mortality compared with a healthy weight (BMI between </a:t>
            </a:r>
            <a:r>
              <a:rPr lang="en-US" b="1" dirty="0" smtClean="0"/>
              <a:t>20 kg/m2 and 25kg/m2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9525" y="1268760"/>
            <a:ext cx="91535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320480" cy="119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60172" y="980728"/>
            <a:ext cx="5083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Visseren</a:t>
            </a:r>
            <a:r>
              <a:rPr lang="en-US" sz="1600" i="1" dirty="0" smtClean="0"/>
              <a:t> et al. European Heart Journal (2021) 42, 32273337</a:t>
            </a:r>
            <a:endParaRPr lang="el-GR" sz="1600" i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707" y="3573016"/>
            <a:ext cx="4373614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131840" y="5949280"/>
            <a:ext cx="432048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CLINICAL RISK ASSESSMENT POST MI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patients post ACS (in particular, patients with STEMI) should have an early assessment of </a:t>
            </a:r>
            <a:r>
              <a:rPr lang="en-US" sz="2400" b="1" u="sng" dirty="0" smtClean="0"/>
              <a:t>short-term risk</a:t>
            </a:r>
            <a:r>
              <a:rPr lang="el-GR" sz="2400" b="1" u="sng" dirty="0" smtClean="0"/>
              <a:t>.</a:t>
            </a:r>
            <a:r>
              <a:rPr lang="en-US" sz="2400" b="1" u="sng" dirty="0" smtClean="0"/>
              <a:t> </a:t>
            </a:r>
            <a:endParaRPr lang="el-GR" sz="2400" b="1" u="sng" dirty="0" smtClean="0"/>
          </a:p>
          <a:p>
            <a:r>
              <a:rPr lang="en-US" sz="2400" dirty="0" smtClean="0"/>
              <a:t>extent of </a:t>
            </a:r>
            <a:r>
              <a:rPr lang="en-US" sz="2400" b="1" dirty="0" smtClean="0"/>
              <a:t>myocardial damage</a:t>
            </a:r>
            <a:endParaRPr lang="el-GR" sz="2400" b="1" dirty="0" smtClean="0"/>
          </a:p>
          <a:p>
            <a:r>
              <a:rPr lang="en-US" sz="2400" dirty="0" smtClean="0"/>
              <a:t>achievement of </a:t>
            </a:r>
            <a:r>
              <a:rPr lang="en-US" sz="2400" b="1" dirty="0" smtClean="0"/>
              <a:t>successful reperfusion</a:t>
            </a:r>
            <a:endParaRPr lang="el-GR" sz="2400" b="1" dirty="0" smtClean="0"/>
          </a:p>
          <a:p>
            <a:r>
              <a:rPr lang="en-US" sz="2400" dirty="0" smtClean="0"/>
              <a:t>presence of clinical markers of high risk of further events (i.e. </a:t>
            </a:r>
            <a:r>
              <a:rPr lang="en-US" sz="2400" b="1" dirty="0" smtClean="0"/>
              <a:t>older age, tachycardia, hypotension, </a:t>
            </a:r>
            <a:r>
              <a:rPr lang="en-US" sz="2400" b="1" dirty="0" err="1" smtClean="0"/>
              <a:t>Killip</a:t>
            </a:r>
            <a:r>
              <a:rPr lang="en-US" sz="2400" b="1" dirty="0" smtClean="0"/>
              <a:t> class &gt;I, anterior MI, previous MI, elevated initial serum </a:t>
            </a:r>
            <a:r>
              <a:rPr lang="en-US" sz="2400" b="1" dirty="0" err="1" smtClean="0"/>
              <a:t>creatinine</a:t>
            </a:r>
            <a:r>
              <a:rPr lang="en-US" sz="2400" b="1" dirty="0" smtClean="0"/>
              <a:t>, history of HF, peripheral arterial disease or </a:t>
            </a:r>
            <a:r>
              <a:rPr lang="en-US" sz="2400" b="1" dirty="0" err="1" smtClean="0"/>
              <a:t>anaemia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Assess </a:t>
            </a:r>
            <a:r>
              <a:rPr lang="en-US" sz="2400" dirty="0" smtClean="0"/>
              <a:t>the </a:t>
            </a:r>
            <a:r>
              <a:rPr lang="en-US" sz="2400" b="1" u="sng" dirty="0" smtClean="0"/>
              <a:t>longer-term risk </a:t>
            </a:r>
            <a:r>
              <a:rPr lang="en-US" sz="2400" dirty="0" smtClean="0"/>
              <a:t>of all-cause mortality, or the combined risk of </a:t>
            </a:r>
            <a:r>
              <a:rPr lang="en-US" sz="2400" b="1" dirty="0" smtClean="0"/>
              <a:t>all-cause mortality or MI. 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LDL GOALS</a:t>
            </a:r>
            <a:endParaRPr lang="el-GR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340768"/>
            <a:ext cx="423787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5965110" cy="324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32773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43608" y="6519446"/>
            <a:ext cx="5083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Visseren</a:t>
            </a:r>
            <a:r>
              <a:rPr lang="en-US" sz="1600" i="1" dirty="0" smtClean="0"/>
              <a:t> et al. European Heart Journal (2021) 42, 32273337</a:t>
            </a:r>
            <a:endParaRPr lang="el-GR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4572000" y="1700808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Lipids should be re-evaluated 4–6 weeks after the ACS to determine whether the target levels have been reached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86783" y="-3737"/>
            <a:ext cx="5357217" cy="686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851920" cy="10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6273225"/>
            <a:ext cx="3282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5508104" y="332656"/>
            <a:ext cx="115212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3923928" y="1412776"/>
            <a:ext cx="35283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4067944" y="2420888"/>
            <a:ext cx="72008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5508104" y="3212976"/>
            <a:ext cx="115212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BP TARGETS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060848"/>
            <a:ext cx="9144000" cy="223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"/>
            <a:ext cx="3816424" cy="10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43608" y="6519446"/>
            <a:ext cx="5083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Visseren</a:t>
            </a:r>
            <a:r>
              <a:rPr lang="en-US" sz="1600" i="1" dirty="0" smtClean="0"/>
              <a:t> et al. European Heart Journal (2021) 42, 32273337</a:t>
            </a:r>
            <a:endParaRPr lang="el-GR" sz="1600" i="1" dirty="0"/>
          </a:p>
        </p:txBody>
      </p:sp>
      <p:sp>
        <p:nvSpPr>
          <p:cNvPr id="7" name="Rectangle 6"/>
          <p:cNvSpPr/>
          <p:nvPr/>
        </p:nvSpPr>
        <p:spPr>
          <a:xfrm>
            <a:off x="6804248" y="2852936"/>
            <a:ext cx="115212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4211960" y="3573016"/>
            <a:ext cx="32403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4860032" y="4005064"/>
            <a:ext cx="19442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54684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HTN TREATMENT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52736"/>
            <a:ext cx="4032448" cy="562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3626" y="1052737"/>
            <a:ext cx="5150374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"/>
            <a:ext cx="3816424" cy="10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51920" y="6519446"/>
            <a:ext cx="5083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Visseren</a:t>
            </a:r>
            <a:r>
              <a:rPr lang="en-US" sz="1600" i="1" dirty="0" smtClean="0"/>
              <a:t> et al. European Heart Journal (2021) 42, 32273337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4572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GLYCAEMIA TERGETS</a:t>
            </a:r>
            <a:endParaRPr lang="el-GR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132856"/>
            <a:ext cx="466316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8174"/>
            <a:ext cx="4355976" cy="655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"/>
            <a:ext cx="3816424" cy="10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519446"/>
            <a:ext cx="5083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Visseren</a:t>
            </a:r>
            <a:r>
              <a:rPr lang="en-US" sz="1600" i="1" dirty="0" smtClean="0"/>
              <a:t> et al. European Heart Journal (2021) 42, 32273337</a:t>
            </a:r>
            <a:endParaRPr lang="el-GR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0" y="2420888"/>
            <a:ext cx="457200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4788024" y="2420888"/>
            <a:ext cx="410445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4788024" y="4077072"/>
            <a:ext cx="4104456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3408"/>
            <a:ext cx="5915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ANTITHROMBOTIC TREATMENT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19872" y="548680"/>
            <a:ext cx="5724128" cy="59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31640" y="6519446"/>
            <a:ext cx="6948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/>
          </a:p>
        </p:txBody>
      </p:sp>
      <p:sp>
        <p:nvSpPr>
          <p:cNvPr id="7" name="Rectangle 6"/>
          <p:cNvSpPr/>
          <p:nvPr/>
        </p:nvSpPr>
        <p:spPr>
          <a:xfrm>
            <a:off x="0" y="2276872"/>
            <a:ext cx="349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Tailor </a:t>
            </a:r>
            <a:r>
              <a:rPr lang="en-US" dirty="0" smtClean="0"/>
              <a:t>antithrombotic duration and intensity, in order to maximize </a:t>
            </a:r>
            <a:r>
              <a:rPr lang="en-US" b="1" dirty="0" err="1" smtClean="0"/>
              <a:t>ischaemic</a:t>
            </a:r>
            <a:r>
              <a:rPr lang="en-US" b="1" dirty="0" smtClean="0"/>
              <a:t> protection and minimize bleeding risk </a:t>
            </a:r>
            <a:r>
              <a:rPr lang="en-US" dirty="0" smtClean="0"/>
              <a:t>in the individual patient.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7473" y="1700808"/>
            <a:ext cx="907192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427012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47664" y="6519446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78083" y="0"/>
            <a:ext cx="6865917" cy="665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4694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03648" y="6519446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68761"/>
            <a:ext cx="528524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628800"/>
            <a:ext cx="52565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0" y="3284984"/>
            <a:ext cx="529208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0032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805264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5364088" y="1988840"/>
            <a:ext cx="3779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sacubitril</a:t>
            </a:r>
            <a:r>
              <a:rPr lang="en-US" b="1" dirty="0" smtClean="0"/>
              <a:t> </a:t>
            </a:r>
            <a:r>
              <a:rPr lang="en-US" b="1" dirty="0" smtClean="0"/>
              <a:t>plus </a:t>
            </a:r>
            <a:r>
              <a:rPr lang="en-US" b="1" dirty="0" err="1" smtClean="0"/>
              <a:t>valsartan</a:t>
            </a:r>
            <a:r>
              <a:rPr lang="en-US" b="1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recommended for patients </a:t>
            </a:r>
            <a:r>
              <a:rPr lang="en-US" b="1" dirty="0" smtClean="0"/>
              <a:t>with established </a:t>
            </a:r>
            <a:r>
              <a:rPr lang="en-US" b="1" dirty="0" err="1" smtClean="0"/>
              <a:t>HFrEF</a:t>
            </a:r>
            <a:r>
              <a:rPr lang="en-US" b="1" dirty="0" smtClean="0"/>
              <a:t> </a:t>
            </a:r>
            <a:r>
              <a:rPr lang="en-US" dirty="0" smtClean="0"/>
              <a:t>regardless of the </a:t>
            </a:r>
            <a:r>
              <a:rPr lang="en-US" dirty="0" err="1" smtClean="0"/>
              <a:t>aetiology</a:t>
            </a:r>
            <a:r>
              <a:rPr lang="en-US" dirty="0" smtClean="0"/>
              <a:t>. </a:t>
            </a:r>
            <a:r>
              <a:rPr lang="en-US" dirty="0" smtClean="0"/>
              <a:t>These agents may be considered for patients with HF with mildly reduced ejection fraction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364088" y="4725145"/>
            <a:ext cx="3779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patients with HF regardless of their LVEF, </a:t>
            </a:r>
            <a:r>
              <a:rPr lang="en-US" b="1" dirty="0" err="1" smtClean="0"/>
              <a:t>dapagliflozin</a:t>
            </a:r>
            <a:r>
              <a:rPr lang="en-US" b="1" dirty="0" smtClean="0"/>
              <a:t> and </a:t>
            </a:r>
            <a:r>
              <a:rPr lang="en-US" b="1" dirty="0" err="1" smtClean="0"/>
              <a:t>empagliflozin</a:t>
            </a:r>
            <a:r>
              <a:rPr lang="en-US" b="1" dirty="0" smtClean="0"/>
              <a:t> </a:t>
            </a:r>
            <a:r>
              <a:rPr lang="en-US" dirty="0" smtClean="0"/>
              <a:t>have been shown to significantly reduce the risk of worsening HF or CV death, both in the presence or absence of type </a:t>
            </a:r>
            <a:r>
              <a:rPr lang="en-US" dirty="0" smtClean="0"/>
              <a:t>2 DM.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79621"/>
            <a:ext cx="3851921" cy="79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3697354" cy="9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19872" y="0"/>
            <a:ext cx="5008221" cy="652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4131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15616" y="6488668"/>
            <a:ext cx="4887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McDonagh</a:t>
            </a:r>
            <a:r>
              <a:rPr lang="en-US" sz="1600" i="1" dirty="0" smtClean="0"/>
              <a:t> European Heart Journal (2021) 42, 35993726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0"/>
            <a:ext cx="3621088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IMAGING RISK ASSESSMENT POST MI </a:t>
            </a:r>
            <a:endParaRPr lang="el-G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484785"/>
            <a:ext cx="544078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3264" y="4005064"/>
            <a:ext cx="8910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‘low risk’ </a:t>
            </a:r>
            <a:r>
              <a:rPr lang="en-US" dirty="0" smtClean="0">
                <a:solidFill>
                  <a:prstClr val="black"/>
                </a:solidFill>
              </a:rPr>
              <a:t>and suitable for early discharge: </a:t>
            </a:r>
            <a:r>
              <a:rPr lang="en-US" b="1" dirty="0" smtClean="0">
                <a:solidFill>
                  <a:prstClr val="black"/>
                </a:solidFill>
              </a:rPr>
              <a:t>age</a:t>
            </a:r>
            <a:r>
              <a:rPr lang="en-US" dirty="0" smtClean="0">
                <a:solidFill>
                  <a:prstClr val="black"/>
                </a:solidFill>
              </a:rPr>
              <a:t> &lt;70 years, </a:t>
            </a:r>
            <a:r>
              <a:rPr lang="en-US" b="1" dirty="0" smtClean="0">
                <a:solidFill>
                  <a:prstClr val="black"/>
                </a:solidFill>
              </a:rPr>
              <a:t>LVEF &gt;45%, one- or two-vessel </a:t>
            </a:r>
            <a:r>
              <a:rPr lang="en-US" dirty="0" smtClean="0">
                <a:solidFill>
                  <a:prstClr val="black"/>
                </a:solidFill>
              </a:rPr>
              <a:t>disease, </a:t>
            </a:r>
            <a:r>
              <a:rPr lang="en-US" b="1" dirty="0" smtClean="0">
                <a:solidFill>
                  <a:prstClr val="black"/>
                </a:solidFill>
              </a:rPr>
              <a:t>successful PCI, </a:t>
            </a:r>
            <a:r>
              <a:rPr lang="en-US" dirty="0" smtClean="0"/>
              <a:t>without </a:t>
            </a:r>
            <a:r>
              <a:rPr lang="en-US" b="1" dirty="0" smtClean="0"/>
              <a:t>ongoing myocardial </a:t>
            </a:r>
            <a:r>
              <a:rPr lang="en-US" b="1" dirty="0" err="1" smtClean="0"/>
              <a:t>ischaemia</a:t>
            </a:r>
            <a:r>
              <a:rPr lang="en-US" b="1" dirty="0" smtClean="0"/>
              <a:t>, without arrhythmias</a:t>
            </a:r>
            <a:r>
              <a:rPr lang="en-US" dirty="0" smtClean="0"/>
              <a:t>, who are </a:t>
            </a:r>
            <a:r>
              <a:rPr lang="en-US" b="1" dirty="0" err="1" smtClean="0"/>
              <a:t>haemodynamically</a:t>
            </a:r>
            <a:r>
              <a:rPr lang="en-US" b="1" dirty="0" smtClean="0"/>
              <a:t> stable, </a:t>
            </a:r>
            <a:r>
              <a:rPr lang="en-US" dirty="0" smtClean="0"/>
              <a:t>who are not requiring </a:t>
            </a:r>
            <a:r>
              <a:rPr lang="en-US" dirty="0" err="1" smtClean="0"/>
              <a:t>vasoactive</a:t>
            </a:r>
            <a:r>
              <a:rPr lang="en-US" dirty="0" smtClean="0"/>
              <a:t> or mechanical support, and who are not scheduled for </a:t>
            </a:r>
            <a:r>
              <a:rPr lang="en-US" b="1" dirty="0" smtClean="0"/>
              <a:t>further revascularization.</a:t>
            </a:r>
            <a:endParaRPr lang="el-GR" b="1" dirty="0"/>
          </a:p>
        </p:txBody>
      </p:sp>
      <p:sp>
        <p:nvSpPr>
          <p:cNvPr id="7" name="Rectangle 6"/>
          <p:cNvSpPr/>
          <p:nvPr/>
        </p:nvSpPr>
        <p:spPr>
          <a:xfrm>
            <a:off x="1475656" y="6519446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/>
          </a:p>
        </p:txBody>
      </p:sp>
      <p:pic>
        <p:nvPicPr>
          <p:cNvPr id="8" name="EAE MR 7.4CH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33588" y="1412776"/>
            <a:ext cx="3710412" cy="252028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25870" cy="1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68760"/>
            <a:ext cx="69437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33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7624" y="6488668"/>
            <a:ext cx="4881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McDonagh</a:t>
            </a:r>
            <a:r>
              <a:rPr lang="en-US" sz="1600" i="1" dirty="0" smtClean="0"/>
              <a:t> European Heart Journal (2021) 42, 35993726</a:t>
            </a:r>
            <a:endParaRPr lang="el-GR" sz="1600" i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9" y="3653626"/>
            <a:ext cx="2339752" cy="236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fount4chpre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32240" y="1556792"/>
            <a:ext cx="2411760" cy="209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POST CARDIAC RESSYNCHRONIZATION</a:t>
            </a:r>
            <a:endParaRPr lang="en-US" sz="3200" b="1" dirty="0"/>
          </a:p>
        </p:txBody>
      </p:sp>
      <p:pic>
        <p:nvPicPr>
          <p:cNvPr id="4" name="fount4chpr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516719" y="1196752"/>
            <a:ext cx="3767249" cy="2740531"/>
          </a:xfrm>
          <a:prstGeom prst="rect">
            <a:avLst/>
          </a:prstGeom>
        </p:spPr>
      </p:pic>
      <p:pic>
        <p:nvPicPr>
          <p:cNvPr id="5" name="fount4chpost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9992" y="1196752"/>
            <a:ext cx="3744416" cy="2725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90872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Baseline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899428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Post CRT</a:t>
            </a:r>
            <a:endParaRPr lang="en-US" b="1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077072"/>
            <a:ext cx="2880320" cy="26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4830" y="4293096"/>
            <a:ext cx="2601466" cy="240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/>
          <p:nvPr/>
        </p:nvSpPr>
        <p:spPr>
          <a:xfrm>
            <a:off x="5652120" y="3933056"/>
            <a:ext cx="3154680" cy="34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Reduction of LVESV&gt;15%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ADHERENCE TO TREATMENT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Low treatment adherence </a:t>
            </a:r>
            <a:r>
              <a:rPr lang="en-US" dirty="0" smtClean="0"/>
              <a:t>is an important barrier to achieving optimal treatment targets and is associated with worse outcomes.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Delayed outpatient follow-up after AMI </a:t>
            </a:r>
            <a:r>
              <a:rPr lang="en-US" dirty="0" smtClean="0"/>
              <a:t>results in worse short- and long-term medication adherence patients.</a:t>
            </a:r>
            <a:endParaRPr lang="en-US" dirty="0" smtClean="0"/>
          </a:p>
          <a:p>
            <a:r>
              <a:rPr lang="en-US" dirty="0" smtClean="0"/>
              <a:t> Adherence to cardiovascular medications was estimated to be about </a:t>
            </a:r>
            <a:r>
              <a:rPr lang="en-US" b="1" dirty="0" smtClean="0"/>
              <a:t>57% after a median of 2 years.</a:t>
            </a:r>
            <a:endParaRPr lang="en-US" b="1" dirty="0" smtClean="0"/>
          </a:p>
          <a:p>
            <a:r>
              <a:rPr lang="en-US" dirty="0" smtClean="0"/>
              <a:t> It is generally recognized that adherence is determined by the interplay of </a:t>
            </a:r>
            <a:r>
              <a:rPr lang="en-US" b="1" dirty="0" smtClean="0"/>
              <a:t>socioeconomic, medication-related, condition-related, health system-related, and patient-related factors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A strategy to reduce poor adherence is the use of a </a:t>
            </a:r>
            <a:r>
              <a:rPr lang="en-US" b="1" dirty="0" smtClean="0"/>
              <a:t>fixed-dose combination or </a:t>
            </a:r>
            <a:r>
              <a:rPr lang="en-US" b="1" dirty="0" err="1" smtClean="0"/>
              <a:t>polypill</a:t>
            </a:r>
            <a:r>
              <a:rPr lang="en-US" dirty="0" smtClean="0"/>
              <a:t>, including key medications to reduce cardiovascular risk, as a once-daily dose pill.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el-GR" dirty="0" smtClean="0"/>
              <a:t>ΕΥΧΑΡΙΣΤΩ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NON-INVASIVE IMAGING IN MANAGEMENT AND RISK STRATIFICATION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6588224" cy="45259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LVEF,</a:t>
            </a:r>
            <a:r>
              <a:rPr lang="en-US" sz="1800" dirty="0" smtClean="0"/>
              <a:t> </a:t>
            </a:r>
            <a:r>
              <a:rPr lang="en-US" sz="1800" b="1" dirty="0" smtClean="0"/>
              <a:t>RV and valve function</a:t>
            </a:r>
            <a:r>
              <a:rPr lang="en-US" sz="1800" dirty="0" smtClean="0"/>
              <a:t>, </a:t>
            </a:r>
            <a:r>
              <a:rPr lang="en-US" sz="1800" b="1" dirty="0" smtClean="0"/>
              <a:t>mechanical complications</a:t>
            </a:r>
            <a:endParaRPr lang="en-US" sz="1800" b="1" dirty="0" smtClean="0"/>
          </a:p>
        </p:txBody>
      </p:sp>
      <p:pic>
        <p:nvPicPr>
          <p:cNvPr id="4" name="NDREU 4C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5508104" y="1556792"/>
            <a:ext cx="3456384" cy="2347733"/>
          </a:xfrm>
          <a:prstGeom prst="rect">
            <a:avLst/>
          </a:prstGeom>
        </p:spPr>
      </p:pic>
      <p:pic>
        <p:nvPicPr>
          <p:cNvPr id="5" name="VSD4CCO1.wmv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03648" y="1556792"/>
            <a:ext cx="3498388" cy="2376264"/>
          </a:xfrm>
          <a:prstGeom prst="rect">
            <a:avLst/>
          </a:prstGeom>
        </p:spPr>
      </p:pic>
      <p:pic>
        <p:nvPicPr>
          <p:cNvPr id="6" name="R3C2.wmv">
            <a:hlinkClick r:id="" action="ppaction://media"/>
          </p:cNvPr>
          <p:cNvPicPr>
            <a:picLocks noRot="1"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331640" y="4293096"/>
            <a:ext cx="3600400" cy="2445554"/>
          </a:xfrm>
          <a:prstGeom prst="rect">
            <a:avLst/>
          </a:prstGeom>
        </p:spPr>
      </p:pic>
      <p:pic>
        <p:nvPicPr>
          <p:cNvPr id="7" name="mastor mrcol3ch.wmv">
            <a:hlinkClick r:id="" action="ppaction://media"/>
          </p:cNvPr>
          <p:cNvPicPr>
            <a:picLocks noRot="1"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580112" y="4221088"/>
            <a:ext cx="3312368" cy="2484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20608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VSD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330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WALL RUPTURE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263680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MITRAL REGURGITATION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6263680" y="11247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SEVERE LV  DYSFUNCTION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6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2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33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34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274664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RISK OF SCD</a:t>
            </a:r>
            <a:br>
              <a:rPr lang="en-US" sz="3200" dirty="0" smtClean="0"/>
            </a:br>
            <a:r>
              <a:rPr lang="en-US" sz="3200" dirty="0" smtClean="0"/>
              <a:t>AFTER MI</a:t>
            </a:r>
            <a:endParaRPr lang="el-GR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55934" y="0"/>
            <a:ext cx="5888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275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996952"/>
            <a:ext cx="313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Zepenfeld</a:t>
            </a:r>
            <a:r>
              <a:rPr lang="en-US" sz="1600" i="1" dirty="0" smtClean="0"/>
              <a:t> et al. European Heart Journal (2022) 43, 3997–4126</a:t>
            </a:r>
            <a:endParaRPr lang="el-GR" sz="1600" i="1" dirty="0"/>
          </a:p>
        </p:txBody>
      </p:sp>
      <p:sp>
        <p:nvSpPr>
          <p:cNvPr id="7" name="Rectangle 6"/>
          <p:cNvSpPr/>
          <p:nvPr/>
        </p:nvSpPr>
        <p:spPr>
          <a:xfrm>
            <a:off x="3275856" y="2348880"/>
            <a:ext cx="586814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LVEF AS LONG-TERM PROGNOSTIC MARKER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3970784" cy="4525963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In patients with a </a:t>
            </a:r>
            <a:r>
              <a:rPr lang="en-US" sz="2000" b="1" dirty="0" smtClean="0"/>
              <a:t>pre-discharge LVEF of ≤40%, re-evaluation of the LVEF 6–12 weeks </a:t>
            </a:r>
            <a:r>
              <a:rPr lang="en-US" sz="2000" dirty="0" smtClean="0"/>
              <a:t>after complete revascularization and optimal medical therapy is recommended to assess the potential need for </a:t>
            </a:r>
            <a:r>
              <a:rPr lang="en-US" sz="2000" b="1" dirty="0" smtClean="0"/>
              <a:t>primary prevention implantable </a:t>
            </a:r>
            <a:r>
              <a:rPr lang="en-US" sz="2000" b="1" dirty="0" err="1" smtClean="0"/>
              <a:t>cardioverter</a:t>
            </a:r>
            <a:r>
              <a:rPr lang="en-US" sz="2000" b="1" dirty="0" smtClean="0"/>
              <a:t> defibrillator (ICD)</a:t>
            </a:r>
            <a:endParaRPr lang="en-US" sz="2000" b="1" dirty="0" smtClean="0"/>
          </a:p>
          <a:p>
            <a:r>
              <a:rPr lang="en-US" sz="2000" dirty="0" smtClean="0"/>
              <a:t>ICD implantation within 40 days after MI is generally not indicated. although patients with a pre-existing impaired LVEF may be considered for ICD implantation for primary prevention even within the early post-infarction period.</a:t>
            </a:r>
            <a:endParaRPr lang="el-G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39952" y="1628800"/>
            <a:ext cx="4829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75656" y="6519446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5870" cy="1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9415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VENTRICULAR ARRHYTHMIAS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6–8% of patients with STEMI develop </a:t>
            </a:r>
            <a:r>
              <a:rPr lang="en-US" sz="2000" dirty="0" err="1" smtClean="0"/>
              <a:t>haemodynamically</a:t>
            </a:r>
            <a:r>
              <a:rPr lang="en-US" sz="2000" dirty="0" smtClean="0"/>
              <a:t> significant VT frequently polymorphic, and relatively fast VT, often degenerating into VF. Urgent reperfusion is most important as </a:t>
            </a:r>
            <a:r>
              <a:rPr lang="en-US" sz="2000" dirty="0" err="1" smtClean="0"/>
              <a:t>ischaemia</a:t>
            </a:r>
            <a:r>
              <a:rPr lang="en-US" sz="2000" dirty="0" smtClean="0"/>
              <a:t> is often the trigger for these arrhythmias. </a:t>
            </a:r>
            <a:endParaRPr lang="en-US" sz="2000" dirty="0" smtClean="0"/>
          </a:p>
          <a:p>
            <a:r>
              <a:rPr lang="en-US" sz="2000" b="1" dirty="0" smtClean="0"/>
              <a:t>VT/VF within the first 48 h of STEMI no increase in long-term arrhythmic risk.</a:t>
            </a:r>
            <a:endParaRPr lang="en-US" sz="2000" b="1" dirty="0" smtClean="0"/>
          </a:p>
          <a:p>
            <a:r>
              <a:rPr lang="en-US" sz="2000" dirty="0" smtClean="0"/>
              <a:t> During ongoing </a:t>
            </a:r>
            <a:r>
              <a:rPr lang="en-US" sz="2000" dirty="0" err="1" smtClean="0"/>
              <a:t>ischaemia</a:t>
            </a:r>
            <a:r>
              <a:rPr lang="en-US" sz="2000" dirty="0" smtClean="0"/>
              <a:t> or </a:t>
            </a:r>
            <a:r>
              <a:rPr lang="en-US" sz="2000" b="1" dirty="0" smtClean="0"/>
              <a:t>late after reperfusion (&gt;48 h) is associated with an increase in long-term mortality.</a:t>
            </a:r>
            <a:endParaRPr lang="en-US" sz="2000" b="1" dirty="0" smtClean="0"/>
          </a:p>
          <a:p>
            <a:r>
              <a:rPr lang="en-US" sz="2000" dirty="0" smtClean="0"/>
              <a:t>Sustained VT/VF late after reperfusion </a:t>
            </a:r>
            <a:r>
              <a:rPr lang="en-US" sz="2000" b="1" dirty="0" smtClean="0"/>
              <a:t>(&gt;48 h) requires an evaluation for ICD </a:t>
            </a:r>
            <a:r>
              <a:rPr lang="en-US" sz="2000" dirty="0" smtClean="0"/>
              <a:t>implantation for secondary prevention of sudden cardiac death.</a:t>
            </a:r>
            <a:endParaRPr lang="el-G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62100" y="692697"/>
            <a:ext cx="43464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4283968" cy="338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5595025"/>
            <a:ext cx="4355976" cy="126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60032" y="5589240"/>
            <a:ext cx="4283968" cy="126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0" y="6273225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Byrne et al. European Heart Journal (2023) 44, 3720–3826</a:t>
            </a:r>
            <a:endParaRPr lang="el-GR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692696"/>
            <a:ext cx="4355976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REVASCULARIATION IN COMPLETED MI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patients presenting days after an acute ACS event with a completed MI, the presence of </a:t>
            </a:r>
            <a:r>
              <a:rPr lang="en-US" sz="2400" b="1" dirty="0" smtClean="0"/>
              <a:t>recurrent angina or documented </a:t>
            </a:r>
            <a:r>
              <a:rPr lang="en-US" sz="2400" b="1" dirty="0" err="1" smtClean="0"/>
              <a:t>ischaemia</a:t>
            </a:r>
            <a:r>
              <a:rPr lang="en-US" sz="2400" b="1" dirty="0" smtClean="0"/>
              <a:t> and proven viability in a large myocardial </a:t>
            </a:r>
            <a:r>
              <a:rPr lang="en-US" sz="2400" dirty="0" smtClean="0"/>
              <a:t>territory may help to guide the strategy of planned revascularization of an occluded </a:t>
            </a:r>
            <a:r>
              <a:rPr lang="en-US" sz="2400" dirty="0" smtClean="0"/>
              <a:t>IRA.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infarct size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 smtClean="0"/>
              <a:t>ii) myocardium at risk 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12835</Words>
  <Application>WPS Presentation</Application>
  <PresentationFormat>On-screen Show (4:3)</PresentationFormat>
  <Paragraphs>340</Paragraphs>
  <Slides>43</Slides>
  <Notes>0</Notes>
  <HiddenSlides>0</HiddenSlides>
  <MMClips>13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"Σταδιοποίηση κινδύνου και διαχείριση ασθενή μετά από έμφραγμα μυοκαρδίου"</vt:lpstr>
      <vt:lpstr>PowerPoint 演示文稿</vt:lpstr>
      <vt:lpstr>CLINICAL RISK ASSESSMENT POST MI </vt:lpstr>
      <vt:lpstr>IMAGING RISK ASSESSMENT POST MI </vt:lpstr>
      <vt:lpstr>NON-INVASIVE IMAGING IN MANAGEMENT AND RISK STRATIFICATION</vt:lpstr>
      <vt:lpstr>RISK OF SCD AFTER MI</vt:lpstr>
      <vt:lpstr>LVEF AS LONG-TERM PROGNOSTIC MARKER</vt:lpstr>
      <vt:lpstr> VENTRICULAR ARRHYTHMIAS</vt:lpstr>
      <vt:lpstr>REVASCULARIATION IN COMPLETED MI</vt:lpstr>
      <vt:lpstr>BENEFITS OF REVASCULARIZATION IN CAD WITH LV DYSFUNCTION</vt:lpstr>
      <vt:lpstr>ASSESSMENT OF MYOCARDIAL VIABILITY IN PATIENTS WITH CAD AND LV DYSFUNCTION  HIBERNATING MYOCARDIUM</vt:lpstr>
      <vt:lpstr>IMAGING FOR MYOCARDIAL ISCHEMIA/VIABILITY</vt:lpstr>
      <vt:lpstr>DOBUTAMINE STRESS ECHO</vt:lpstr>
      <vt:lpstr>DOBUTAMINE STRESS ECHO (2)</vt:lpstr>
      <vt:lpstr>SPECT</vt:lpstr>
      <vt:lpstr>SPECT (2)</vt:lpstr>
      <vt:lpstr>CMR</vt:lpstr>
      <vt:lpstr>PET</vt:lpstr>
      <vt:lpstr>PET (2)</vt:lpstr>
      <vt:lpstr>COMPARISON OF TECHNIQUES FOR VIABILITY DETECTION</vt:lpstr>
      <vt:lpstr>PowerPoint 演示文稿</vt:lpstr>
      <vt:lpstr>LIFESTYLE INTERVENTIONS</vt:lpstr>
      <vt:lpstr>SMOKING CESSATION</vt:lpstr>
      <vt:lpstr>Pharmacological Approach to Smoking Cessation</vt:lpstr>
      <vt:lpstr>PHYSICAL ACTIVITY EXERCISE-BASED CARDIAC REHABILITATION</vt:lpstr>
      <vt:lpstr>RESUMPTION OF ACTIVITIES</vt:lpstr>
      <vt:lpstr>PHYSICAL ACTIVITY</vt:lpstr>
      <vt:lpstr>PowerPoint 演示文稿</vt:lpstr>
      <vt:lpstr>PowerPoint 演示文稿</vt:lpstr>
      <vt:lpstr>LDL GOALS</vt:lpstr>
      <vt:lpstr>PowerPoint 演示文稿</vt:lpstr>
      <vt:lpstr>BP TARGETS</vt:lpstr>
      <vt:lpstr>HTN TREATMENT</vt:lpstr>
      <vt:lpstr>GLYCAEMIA TERGETS</vt:lpstr>
      <vt:lpstr>ANTITHROMBOTIC TREATMENT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POST CARDIAC RESSYNCHRONIZATION</vt:lpstr>
      <vt:lpstr>ADHERENCE TO TREATMENT</vt:lpstr>
      <vt:lpstr>ΕΥΧΑΡΙΣΤΩ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ΓΙΩΡΓΟΣ</dc:creator>
  <cp:lastModifiedBy>USER</cp:lastModifiedBy>
  <cp:revision>178</cp:revision>
  <dcterms:created xsi:type="dcterms:W3CDTF">2022-12-02T21:48:00Z</dcterms:created>
  <dcterms:modified xsi:type="dcterms:W3CDTF">2025-01-17T07:17:44Z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FEDDEABFEADB49148E94705330790CD0_13</vt:lpwstr>
  </property>
  <property fmtid="{D5CDD505-2E9C-101B-9397-08002B2CF9AE}" pid="3" name="KSOProductBuildVer">
    <vt:lpwstr>1033-12.2.0.19805</vt:lpwstr>
  </property>
</Properties>
</file>