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9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</p:sldIdLst>
  <p:sldSz cx="9144000" cy="6858000" type="screen4x3"/>
  <p:notesSz cx="9144000" cy="6858000"/>
  <p:embeddedFontLst>
    <p:embeddedFont>
      <p:font typeface="Garamond" panose="02020404030301010803" pitchFamily="18" charset="0"/>
      <p:regular r:id="rId96"/>
      <p:bold r:id="rId97"/>
      <p:italic r:id="rId98"/>
      <p:boldItalic r:id="rId99"/>
    </p:embeddedFont>
    <p:embeddedFont>
      <p:font typeface="Tahoma" panose="020B0604030504040204" pitchFamily="34" charset="0"/>
      <p:regular r:id="rId100"/>
      <p:bold r:id="rId10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font" Target="fonts/font5.fnt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2.fntdata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p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p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4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p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p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p4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Google Shape;437;p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Google Shape;454;p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5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Google Shape;494;p5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p5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6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Google Shape;541;p6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Google Shape;547;p6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Google Shape;567;p6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Google Shape;581;p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" name="Google Shape;588;p6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Google Shape;596;p6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3" name="Google Shape;603;p7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Google Shape;611;p7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Google Shape;619;p7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Google Shape;627;p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Google Shape;635;p7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3" name="Google Shape;643;p7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Google Shape;651;p7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9" name="Google Shape;659;p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Google Shape;666;p7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Google Shape;672;p7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9" name="Google Shape;679;p8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Google Shape;687;p8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6" name="Google Shape;696;p8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4" name="Google Shape;704;p8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1" name="Google Shape;711;p8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7" name="Google Shape;717;p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3" name="Google Shape;723;p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0" name="Google Shape;730;p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6" name="Google Shape;736;p8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2" name="Google Shape;742;p8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9" name="Google Shape;749;p9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7" name="Google Shape;757;p9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3" name="Google Shape;763;p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Αντικείμενο" type="objOnly">
  <p:cSld name="OBJECT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Διάγραμμα ή Οργανόγραμμα" type="dgm">
  <p:cSld name="DIAGRA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marL="2286000" lvl="4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marL="2743200" lvl="5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3200400" lvl="6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7pPr>
            <a:lvl8pPr marL="3657600" lvl="7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8pPr>
            <a:lvl9pPr marL="4114800" lvl="8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2412" cy="6850062"/>
            <a:chOff x="0" y="0"/>
            <a:chExt cx="5758" cy="4315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89" y="3346"/>
                <a:ext cx="2860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7" name="Google Shape;17;p1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0"/>
            <a:ext cx="9142412" cy="6850062"/>
            <a:chOff x="0" y="0"/>
            <a:chExt cx="5758" cy="4315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889" y="3346"/>
                <a:ext cx="2860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40" name="Google Shape;40;p3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so.eurostat.ec.europa.eu/nui/show.do?dataset=hsw_exp1&amp;lang=en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ctrTitle"/>
          </p:nvPr>
        </p:nvSpPr>
        <p:spPr>
          <a:xfrm>
            <a:off x="685800" y="1125537"/>
            <a:ext cx="7772400" cy="253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Εθνικό &amp; ΚαποδιστριακόΠανεπιστήμιο Αθηνών, Ιατρική Σχολή Μεταπτυχιακό Πρόγραμμα Σπουδών «Η Επιστήμη του Στρες και η Προαγωγή της Υγείας»</a:t>
            </a: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Επιδημιολογία του Στρες</a:t>
            </a:r>
            <a:b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Εισαγωγή Στο Στρες-Το πρόβλημα</a:t>
            </a:r>
            <a:b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Βασικές Έννοιες</a:t>
            </a:r>
            <a:b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652462" y="5108575"/>
            <a:ext cx="4032250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Δαρβίρη Χριστίνα καθηγήτρια προαγωγής Υγείας πρόληψης και επιδημιολογίας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sz="2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Σύστημα του στρες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Μεταξύ αυτών των ομοιοστατικών συστημάτων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συγκαταλέγεται και το σύστημα του στρες,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 οποίο εντοπίζεται τόσο στο κεντρικό νευρικό σύστημα όσο και σε περιφερειακά όργανα, ενώ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χαρακτηριστικό γνώρισμα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όλων αυτών των ομοιοστατικών συστημάτων είναι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ότι είναι δόσο-εξαρτώμενα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(dose-response).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Ομοιόσταση (homeostasis)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8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σύνθετη και δυναμική ισορροπία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οποία ουσιαστικά συμβάλλει στη διατήρηση τη ζωής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0" y="1519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492375"/>
            <a:ext cx="5248275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5940425" y="3429000"/>
            <a:ext cx="2843212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Υγιής ομοιόσταση: εύσταση (eustasis)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 idx="4294967295"/>
          </p:nvPr>
        </p:nvSpPr>
        <p:spPr>
          <a:xfrm>
            <a:off x="395287" y="692150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Ομοιόσταση (homeostasis)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Αντίθετα,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η ανεπαρκής προσαρμογή και ανταπόκριση στο στρες,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οποία μπορεί να προκύπτει και από τις δύο πλευρές, είτε δηλαδή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σε συνθήκες ανεπάρκειας (deficiency) είτε υπέρβασης (excess)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της δραστηριότητας του ομοιοστατικού συστήματος, οδηγεί στην εμφάνιση της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λεγόμενης αλλόστασης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(allostasis) ή διαφορετικά στην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δυσομοιόσταση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(cacostasis), η οποία αποτελεί ουσιαστικά μία ελαττωματική ομοιόσταση</a:t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0" y="1519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 idx="4294967295"/>
          </p:nvPr>
        </p:nvSpPr>
        <p:spPr>
          <a:xfrm>
            <a:off x="539750" y="620712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Ομοιόσταση (homeostasis)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4294967295"/>
          </p:nvPr>
        </p:nvSpPr>
        <p:spPr>
          <a:xfrm>
            <a:off x="323850" y="1844675"/>
            <a:ext cx="8229600" cy="468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συνθήκες αυτές μπορεί να επιβαρύνουν τον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οργανισμό είτε σε μακροπρόθεσμο είτε σε βραχυπρόθεσμο επίπεδο.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Τόσο η υπέρμετρη όσο και η υπό- δραστηριότητα των ομοιοστατικών συστημάτων, οδηγούν σε συγκεκριμένα αποτελέσματα.</a:t>
            </a:r>
            <a:endParaRPr/>
          </a:p>
        </p:txBody>
      </p:sp>
      <p:sp>
        <p:nvSpPr>
          <p:cNvPr id="207" name="Google Shape;207;p28"/>
          <p:cNvSpPr txBox="1"/>
          <p:nvPr/>
        </p:nvSpPr>
        <p:spPr>
          <a:xfrm>
            <a:off x="0" y="1519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 κατακλείδι ως στρες νοείται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4294967295"/>
          </p:nvPr>
        </p:nvSpPr>
        <p:spPr>
          <a:xfrm>
            <a:off x="457200" y="2060575"/>
            <a:ext cx="8229600" cy="406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 κατάσταση απειλής ή θεωρούμενης απειλής της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ομοιόστασης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οποία αποκαθίσταται μέσα από ένα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σύνθετο πλέγμα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συμπεριφορικών και φυσιολογικών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αποκρίσεων προσαρμογής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του οργανισμού.</a:t>
            </a:r>
            <a:endParaRPr/>
          </a:p>
          <a:p>
            <a:pPr marL="342900" marR="0" lvl="0" indent="-342900" algn="r" rtl="0">
              <a:lnSpc>
                <a:spcPct val="125000"/>
              </a:lnSpc>
              <a:spcBef>
                <a:spcPts val="156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(Chrousos,1998)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body" idx="4294967295"/>
          </p:nvPr>
        </p:nvSpPr>
        <p:spPr>
          <a:xfrm>
            <a:off x="539750" y="1412875"/>
            <a:ext cx="8229600" cy="4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στρεσογόνοι παράγοντες καθώς και οι μηχανισμοί ανταπόκρισης οι οποίοι δραστηριοποιούνται από την επίδρασή τους, μπορούν τελικά να οδηγήσουν στην εμφάνιση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τριών ειδών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αποτελεσμάτων για τον οργανισμό. </a:t>
            </a:r>
            <a:endParaRPr/>
          </a:p>
          <a:p>
            <a:pPr marL="342900" marR="0" lvl="0" indent="-254000" algn="l" rtl="0"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πρώτη περίπτωση ο οργανισμός ανταποκρίνεται ιδανικά και μπορεί να επανέλθει στη συνθήκη της υγιούς ομοιόστασης, δηλαδή στην εύσταση (eustasis).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δεύτερη περίπτωση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ανταπόκριση προσαρμογής είναι ανεπαρκής, και ο οργανισμός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αν και καταφέρνει να επιβιώσει, εντούτοις φτάνει στην κακόσταση (cacostasis),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είτε επειδή η ίδια η διαδικασία ανταπόκρισης έχει αποτύχει είτε επειδή οι διαμεσολαβητικοί παράγοντες (stress mediators) αυτής οδηγούν σε επιβλαβή για τον οργανισμό αποτελέσματα.)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την έννοια των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διαμεσολαβητών του στρες,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νοούνται τόσο οι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βασικές νευροενδοκρινικές ορμόνες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του συστήματος του στρες, όσο και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άλλοι νευροδιαβιβαστές, όπως οι κυτοκίνες και οι αυξητικοί παράγοντες.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Όλοι αυτοί οι παράγοντες είναι καθοριστικής σημασίας για την ρύθμιση της ομοιόστασης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και εμπλέκονται σε όλες τις διαδικασίες των δυσομοιοστατικών  ασθενειών.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Το τρίτο δυνητικό αποτέλεσμα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της διαδικασίας αυτής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μπορεί να είναι μία ιδανική προσαρμογή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οποία όχι μόνο επαναφέρει τον οργανισμό στα επίπεδα της υγιούς ομοιόστασης, αλλά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επιπροσθέτως, υπάρχουν νέες ωφέλειες για τον οργανισμό, και δημιουργία βελτιωμένης ομοιόστασης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την υπέρ-ομοιόσταση (hyperstasis).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312" y="309562"/>
            <a:ext cx="5411787" cy="624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Βασικά σημεία παρουσίασης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4294967295"/>
          </p:nvPr>
        </p:nvSpPr>
        <p:spPr>
          <a:xfrm>
            <a:off x="457200" y="1268412"/>
            <a:ext cx="8229600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είναι στρες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Άλλοι χρήσιμοι όροι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ως πρόβλημα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εικόνα της σύγχρονης παθολογίας στην ελλάδα και διεθνώς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Σύνδεση στρες νοσηρότητας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Σύνδεση στρες και συμπεριφοράς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Υπάρχον σύστημα υγείας και στρες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Χρήσιμα συμπεράσματα</a:t>
            </a:r>
            <a:endParaRPr/>
          </a:p>
          <a:p>
            <a:pPr marL="342900" marR="0" lvl="0" indent="-262890" algn="l" rtl="0"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Αφορά την επίδραση του στρες στις φυσιολογικές και μοριακές λειτουργίες του ανθρώπινου οργανισμού και τις αντιδράσεις που προκαλεί.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Τις κοινωνικό γνωστικές διαδικασίες με τις οποίες το άτομο ανταποκρίνεται στο στρες.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Τις ατομικές και κοινωνικές διαφορές που χαρακτηρίζουν την ανταπόκριση στο στρες.</a:t>
            </a:r>
            <a:endParaRPr/>
          </a:p>
          <a:p>
            <a:pPr marL="342900" marR="0" lvl="0" indent="-254000" algn="l" rtl="0"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Άλλοι όροι σχετικοί με το στρες</a:t>
            </a: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αρνητική διάσταση στρες αποδίδεται στην διεθνή βιβλιογραφία με τον όρο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distress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δημιουργικό ή θετικό στρες με το όρο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eustress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Άλλοι χρήσιμοι όροι</a:t>
            </a: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Στρεσογόνοι παράγοντες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(stressors):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κάθε εξωτερικό ερέθισμα το οποίο μπορεί να προκαλέσει την εμφάνιση του στρες. 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Μικροπαράγοντες στρες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(Hassles):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οι καταστάσεις οι οποίες  θεωρούνται ενοχλητικές και οδυνηρές και αφορούν στις καθημερινές επαφές με το περιβάλλον.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Κατηγοριοποίηση στρεσογόνων παραγόντων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4294967295"/>
          </p:nvPr>
        </p:nvSpPr>
        <p:spPr>
          <a:xfrm>
            <a:off x="457200" y="1917700"/>
            <a:ext cx="822960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Φυσικοί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στρεσογόνοι παράγοντες οι οποίοι απειλούν την σωματική ακεραιότητα 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Ψυχολογικοί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στρεσογόνοι παράγοντες οι οποίοι απειλούν την πνευματική υγεία και ευεξία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Κατηγοριοποίηση στρεσογόνων παραγόντων</a:t>
            </a:r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Με βάση τη χρονική τους διάρκεια διακρίνονται σε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οξείς </a:t>
            </a: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χρόνιους</a:t>
            </a: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καθημερινούς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σοβαρές αλλαγές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0100" marR="0" lvl="0" indent="-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Τύποι του στρες</a:t>
            </a:r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4294967295"/>
          </p:nvPr>
        </p:nvSpPr>
        <p:spPr>
          <a:xfrm>
            <a:off x="250825" y="765175"/>
            <a:ext cx="8435975" cy="536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 sz="24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Με βάση την επίδραση του στρες: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❖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Εξαντλητικό στρες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distress or stress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).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το νοσογόνο στρες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❖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Αποδοτικό στρες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eustress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κινητήρια δύναμη για την ανθρώπινη απόδοση και αντίδραση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❖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Ουδέτερο στρες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neutral stress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).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περιγράφει εννοιολογικά κάποια αισθητήρια αντίδραση, η οποία ωστόσο δεν έχει κάποια θετική ή αρνητική επίδραση. 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 idx="4294967295"/>
          </p:nvPr>
        </p:nvSpPr>
        <p:spPr>
          <a:xfrm>
            <a:off x="468312" y="476250"/>
            <a:ext cx="82296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Τύποι του στρες</a:t>
            </a:r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body" idx="4294967295"/>
          </p:nvPr>
        </p:nvSpPr>
        <p:spPr>
          <a:xfrm>
            <a:off x="323850" y="1412875"/>
            <a:ext cx="83629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Ανάλογα με την πηγή προέλευσης του στρες: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Σωματικό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Προκύπτει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από την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καταβολή σωματικής δύναμης 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Περιβαλλοντικό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αποτέλεσμα έκθεσης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διάφορα περιβαλλοντικά φαινόμενα.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Ψυχολογικό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Όλες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συμπεριφορικές, γνωστικές και ψυχολογικές αιτίες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κινητοποιούν τους ατομικούς μηχανισμούς ανταπόκρισης.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Τύποι του στρες</a:t>
            </a:r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4294967295"/>
          </p:nvPr>
        </p:nvSpPr>
        <p:spPr>
          <a:xfrm>
            <a:off x="250825" y="981075"/>
            <a:ext cx="8435975" cy="514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βάση τη χρονική διάρκεια και την ένταση της επίδρασης του στρες:</a:t>
            </a:r>
            <a:endParaRPr/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❖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Χρόνιο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Μπορεί να μην εμφανιστεί με μεγάλη ένταση,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αλλά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έχει μακροχρόνια επίδραση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οδηγεί σε μια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συνεχή διέγερση του σώματος με επιβλαβείς για την υγεία συνέπειες.</a:t>
            </a:r>
            <a:endParaRPr/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❖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Οξύ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αντίθεση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με το χρόνιο έχει μεγάλη ένταση αλλά διαρκεί λίγο και για τον λόγο αυτό καλείται και επιφανειακό ή άμεσο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(acute)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στρες.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9311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Όλοι βιώνουμε το ίδιο το στρες;</a:t>
            </a:r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4294967295"/>
          </p:nvPr>
        </p:nvSpPr>
        <p:spPr>
          <a:xfrm>
            <a:off x="250825" y="1268412"/>
            <a:ext cx="8713787" cy="525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Υπάρχει ένα πλήθος στρεσογόνων παραγόντων και ερεθισμάτων, ωστόσο: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ο βαθμός του στρες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που θα βιώσει το άτομο, δεν εξαρτάται τόσο από τα ερεθίσματα, όσο από την αντίδραση σε αυτά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Ακολούθως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η αντίδραση εξαρτάται από τις δυνατότητες του ατόμου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title" idx="4294967295"/>
          </p:nvPr>
        </p:nvSpPr>
        <p:spPr>
          <a:xfrm>
            <a:off x="468312" y="404812"/>
            <a:ext cx="81470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Garamond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Δια στόματος του «πατέρα» του στρες…</a:t>
            </a: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body" idx="4294967295"/>
          </p:nvPr>
        </p:nvSpPr>
        <p:spPr>
          <a:xfrm>
            <a:off x="395287" y="1052512"/>
            <a:ext cx="8291512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«Το στρες μπορεί να αποτελεί για κάποιο άτομο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την τροφή του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και για κάποιο άλλο το δηλητήριό του,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το πιπέρι της ζωής ή το φιλί του θανάτου».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Hans Seyle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είναι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4294967295"/>
          </p:nvPr>
        </p:nvSpPr>
        <p:spPr>
          <a:xfrm>
            <a:off x="3276600" y="1844675"/>
            <a:ext cx="5616575" cy="428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en-US" sz="24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Καθένας ξέρει τι είναι στρες αλλά κανείς στη πραγματικότητα δεν ξέρει</a:t>
            </a:r>
            <a:r>
              <a:rPr lang="en-US" sz="24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ctr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(Hans Selye, σε μία από τις δημόσιες παρουσιάσεις του έργου του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/>
          </a:p>
        </p:txBody>
      </p:sp>
      <p:pic>
        <p:nvPicPr>
          <p:cNvPr id="137" name="Google Shape;137;p18" descr="hans-sel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75" y="1341437"/>
            <a:ext cx="3473450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Καλά τεκμηριωμένες έρευνες…</a:t>
            </a:r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1"/>
          </p:nvPr>
        </p:nvSpPr>
        <p:spPr>
          <a:xfrm>
            <a:off x="323850" y="1700212"/>
            <a:ext cx="6119812" cy="4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βεβαιώνουν ότι το στρες αποτελεί αναπόσπαστο μέρος </a:t>
            </a:r>
            <a:endParaRPr/>
          </a:p>
          <a:p>
            <a:pPr marL="342900" lvl="0" indent="-342900" algn="ctr" rtl="0">
              <a:lnSpc>
                <a:spcPct val="155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του σύγχρονου τρόπου ζωής </a:t>
            </a:r>
            <a:endParaRPr/>
          </a:p>
          <a:p>
            <a:pPr marL="342900" lvl="0" indent="-342900" algn="ctr" rtl="0">
              <a:lnSpc>
                <a:spcPct val="155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 έναν από τους αιτιολογικούς μηχανισμούς</a:t>
            </a:r>
            <a:endParaRPr/>
          </a:p>
          <a:p>
            <a:pPr marL="342900" lvl="0" indent="-342900" algn="ctr" rtl="0">
              <a:lnSpc>
                <a:spcPct val="155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που συνδέονται με τη σύγχρονη παθολογία, νοσηρότητα και θνησιμότητα. </a:t>
            </a:r>
            <a:endParaRPr/>
          </a:p>
        </p:txBody>
      </p:sp>
      <p:pic>
        <p:nvPicPr>
          <p:cNvPr id="305" name="Google Shape;305;p45" descr="t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1916112"/>
            <a:ext cx="2713037" cy="35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Ποιος είναι λοιπόν ο </a:t>
            </a:r>
            <a:r>
              <a:rPr lang="en-US" sz="20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ρόλος του στρες και ειδικότερα της αναποτελεσματικής διαχείρισης και της χρόνιας δυσομοιόστασης του οργανισμού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στο νέο αυτό μοντέλο </a:t>
            </a:r>
            <a:r>
              <a:rPr lang="en-US" sz="20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νοσηρότητας.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Όσοι εργάζονται στον χώρο της υγείας, θα έχουν συναντήσει ασθενείς που εξέφραζαν τη δυσφορία τους για τον καθημερινό τρόπο ζωής, παραπονούμενοι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ότι αυτός είναι έντονος και γεμάτος στρες.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Ταυτόχρονα, δεν είναι σπάνιο τα άτομα να παραπονούνται για την ύπαρξη διαφόρων συμπτωμάτων χωρίς προφανή αίτια, αλλά για τα οποία μία εις βάθος διερεύνηση πολύ συχνά αποκαλύπτει βαθιά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σύνδεση με έναν «στρεσογόνο» τρόπο ζωής και αντίστοιχα τροφοδοτούμενη ανθυγιεινή συμπεριφορά.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468312" y="549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</a:t>
            </a:r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λέξη  στρες λοιπόν είναι μέρος του καθημερινού λεξιλογίου των περισσοτέρων ατόμων. Η αυξημένη αναφορά στο στρες ακολουθεί αντίστοιχα αυξημένη προσπάθεια κατανόησης του σύγχρονου νοσολογικού φάσματος. Δεν είναι άλλωστε τυχαίο ότι το στρες συγκαταλέγεται στα σημαντικότερα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«επιδημικά φαινόμενα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>
            <a:spLocks noGrp="1"/>
          </p:cNvSpPr>
          <p:nvPr>
            <p:ph type="title"/>
          </p:nvPr>
        </p:nvSpPr>
        <p:spPr>
          <a:xfrm>
            <a:off x="468312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</a:t>
            </a:r>
            <a:endParaRPr/>
          </a:p>
        </p:txBody>
      </p:sp>
      <p:sp>
        <p:nvSpPr>
          <p:cNvPr id="335" name="Google Shape;335;p50"/>
          <p:cNvSpPr txBox="1">
            <a:spLocks noGrp="1"/>
          </p:cNvSpPr>
          <p:nvPr>
            <p:ph type="body" idx="1"/>
          </p:nvPr>
        </p:nvSpPr>
        <p:spPr>
          <a:xfrm>
            <a:off x="457200" y="1916112"/>
            <a:ext cx="82296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Ένα πλήθος επιστημών, μεταξύ των οποίων η  ιατρική, η  ψυχολογία, η βιολογία, η κοινωνιολογία, η ανθρωπολογία και άλλες κοινωνικές επιστήμες προσπαθούν να αναλύσουν και να κατανοήσουν τους μηχανισμούς δημιουργίας, ανταπόκρισης και αντιμετώπισης τελικά του στρες. </a:t>
            </a:r>
            <a:endParaRPr/>
          </a:p>
          <a:p>
            <a: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Γιατί είναι τόσο σημαντικός ο έλεγχος του στρες;</a:t>
            </a:r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απάντηση προκύπτει μέσα από τα ερευνητικά δεδομένα αναφορικά με την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επίδραση του στρες στην ανθρώπινη φυσιολογία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την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αξιολόγηση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της εικόνας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της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σύγχρονης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νοσηρότητας και θνησιμότητας.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Νοσηρότητα-Θνησιμότητα</a:t>
            </a:r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σύγχρονο μοντέλο νοσηρότητας αποκαλύπτει την κυριαρχία των μη λοιμωδών νοσημάτων (non communicable diseases)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98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Τα οποία όμως μπορούν να προληφθούν!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2"/>
          <p:cNvSpPr/>
          <p:nvPr/>
        </p:nvSpPr>
        <p:spPr>
          <a:xfrm>
            <a:off x="3851275" y="3644900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Νοσηρότητα-Θνησιμότητα</a:t>
            </a:r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80% των θανάτων από καρδιαγγειακά νοσήματα μπορούν να προληφθούν.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40% όλων των τύπων καρκίνου μπορεί να προληφθεί.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πλειονότητα των παραγόντων κινδύνου για εμφάνιση μη μεταδιδόμενων νοσημάτων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είναι τροποποιήσιμοι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 idx="4294967295"/>
          </p:nvPr>
        </p:nvSpPr>
        <p:spPr>
          <a:xfrm>
            <a:off x="468312" y="549275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αλήθεια των αριθμών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body" idx="4294967295"/>
          </p:nvPr>
        </p:nvSpPr>
        <p:spPr>
          <a:xfrm>
            <a:off x="323850" y="1628775"/>
            <a:ext cx="8362950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74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των θανάτων παγκοσμίως υπολογίζεται ότι οφείλεται στα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χρόνια νοσήματα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(WHO, 20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Μέχρι το 2030, οι θάνατοι από καρδιοαγγειακά νοσήματα, καρκίνο, και τροχαία δυστυχήματα, θα αναλογούν περίπου στο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όλων των θανάτων (WHO, 20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2540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98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Στρες: η ανάγκη για έναν κοινό τόπο κατανόησης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294967295"/>
          </p:nvPr>
        </p:nvSpPr>
        <p:spPr>
          <a:xfrm>
            <a:off x="347662" y="1916112"/>
            <a:ext cx="8339137" cy="421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πρώτο ερώτημα που γεννάται συνεπώς είναι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είναι στρες!</a:t>
            </a: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7330" algn="l" rtl="0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596187" y="5516562"/>
            <a:ext cx="814387" cy="8667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5" name="Google Shape;145;p19" descr="man_question_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357562"/>
            <a:ext cx="2468562" cy="309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Νοσηρότητα-Θνησιμότητα</a:t>
            </a:r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ψυχικά νοσήματα συμβάλλουν στο 1-4% των θανάτων  ενώ προκαλούν το 31-37% όλων των χρόνων ζωής με ανικανότητα (YLD’s)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τροχαία ατυχήματα το 2030 θα βρίσκονται στην 5</a:t>
            </a:r>
            <a:r>
              <a:rPr lang="en-US" sz="2000" b="0" i="0" u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θέση των βασικών παραγόντων προκαλώντας περίπου 2.4 εκ. θανάτους.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Κυριότεροι παράγοντες κινδύνου στις ανεπτυγμένες χώρες</a:t>
            </a:r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Υψηλή αρτηριακή πίεση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Κάπνισμα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Αλκοόλ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Υψηλή χοληστερόλη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Υψηλό σωματικό βάρος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Χαμηλή κατανάλωση φρούτων- λαχανικών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Χαμηλά επίπεδα φυσική άσκησης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(WHO, 20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"/>
          <p:cNvSpPr txBox="1">
            <a:spLocks noGrp="1"/>
          </p:cNvSpPr>
          <p:nvPr>
            <p:ph type="title" idx="4294967295"/>
          </p:nvPr>
        </p:nvSpPr>
        <p:spPr>
          <a:xfrm>
            <a:off x="468312" y="260350"/>
            <a:ext cx="822960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εικόνα στην Ελλάδα</a:t>
            </a:r>
            <a:r>
              <a:rPr lang="en-US" sz="32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378" name="Google Shape;378;p57"/>
          <p:cNvSpPr txBox="1">
            <a:spLocks noGrp="1"/>
          </p:cNvSpPr>
          <p:nvPr>
            <p:ph type="body" idx="4294967295"/>
          </p:nvPr>
        </p:nvSpPr>
        <p:spPr>
          <a:xfrm>
            <a:off x="457200" y="1268412"/>
            <a:ext cx="8229600" cy="52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8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μη μεταδιδόμενα νοσήματα ευθύνονται για το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όλων των θανάτων στην Ελλάδα</a:t>
            </a:r>
            <a:endParaRPr sz="20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84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καρδιαγγειακά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νεοπλάσματα                                         στρες!!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τροχαία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(Εθν. Στατιστική υπηρεσία, 20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7"/>
          <p:cNvSpPr/>
          <p:nvPr/>
        </p:nvSpPr>
        <p:spPr>
          <a:xfrm>
            <a:off x="4427537" y="3716337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/>
          <p:nvPr/>
        </p:nvSpPr>
        <p:spPr>
          <a:xfrm>
            <a:off x="250825" y="1773237"/>
            <a:ext cx="482441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Οι Αρνητικές Πρωτιές της Ελλάδας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στην υγεία</a:t>
            </a:r>
            <a:endParaRPr/>
          </a:p>
        </p:txBody>
      </p:sp>
      <p:pic>
        <p:nvPicPr>
          <p:cNvPr id="385" name="Google Shape;385;p58" descr="fotolia_3005262_X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1484312"/>
            <a:ext cx="33051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/>
          <p:nvPr/>
        </p:nvSpPr>
        <p:spPr>
          <a:xfrm>
            <a:off x="120375" y="476250"/>
            <a:ext cx="8424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Ενώ η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γενική θνησιμότητα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στην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Ευρώπη μειώνεται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Ελλάδα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εμφανίζει τον βραδύτερο ρυθμό μείωσης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σε σχέση με τις υπόλοιπες χώρες της Ε.Ε.</a:t>
            </a:r>
            <a:endParaRPr/>
          </a:p>
        </p:txBody>
      </p:sp>
      <p:sp>
        <p:nvSpPr>
          <p:cNvPr id="391" name="Google Shape;391;p59"/>
          <p:cNvSpPr txBox="1"/>
          <p:nvPr/>
        </p:nvSpPr>
        <p:spPr>
          <a:xfrm>
            <a:off x="335425" y="6093950"/>
            <a:ext cx="613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</p:txBody>
      </p:sp>
      <p:pic>
        <p:nvPicPr>
          <p:cNvPr id="392" name="Google Shape;39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0950"/>
            <a:ext cx="8811450" cy="43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/>
          <p:nvPr/>
        </p:nvSpPr>
        <p:spPr>
          <a:xfrm>
            <a:off x="250825" y="404812"/>
            <a:ext cx="86424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προσδόκιμο ζωής στην ηλικία των 65 ετών στην Ελλάδα, βρίσκεται πλέον </a:t>
            </a:r>
            <a:r>
              <a:rPr lang="en-US" sz="2400" b="1">
                <a:solidFill>
                  <a:schemeClr val="hlink"/>
                </a:solidFill>
              </a:rPr>
              <a:t>πάνω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από τον μέσο όρο της Ε.Ε,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ενώ μέχρι το 1999 ήταν το υψηλότερο.</a:t>
            </a:r>
            <a:endParaRPr/>
          </a:p>
        </p:txBody>
      </p:sp>
      <p:pic>
        <p:nvPicPr>
          <p:cNvPr id="398" name="Google Shape;398;p60"/>
          <p:cNvPicPr preferRelativeResize="0"/>
          <p:nvPr/>
        </p:nvPicPr>
        <p:blipFill rotWithShape="1">
          <a:blip r:embed="rId3">
            <a:alphaModFix/>
          </a:blip>
          <a:srcRect l="20907" t="34937" r="58300" b="44923"/>
          <a:stretch/>
        </p:blipFill>
        <p:spPr>
          <a:xfrm>
            <a:off x="847925" y="2273575"/>
            <a:ext cx="7118899" cy="3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0"/>
          <p:cNvSpPr txBox="1"/>
          <p:nvPr/>
        </p:nvSpPr>
        <p:spPr>
          <a:xfrm>
            <a:off x="399900" y="6149825"/>
            <a:ext cx="673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State of Health in the EU · Greece · Country Health Profile 2019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"/>
          <p:cNvSpPr txBox="1"/>
          <p:nvPr/>
        </p:nvSpPr>
        <p:spPr>
          <a:xfrm>
            <a:off x="168900" y="6128350"/>
            <a:ext cx="8806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n-US" sz="1500">
                <a:solidFill>
                  <a:schemeClr val="lt1"/>
                </a:solidFill>
                <a:highlight>
                  <a:schemeClr val="dk2"/>
                </a:highlight>
              </a:rPr>
              <a:t>Share of daily smokers of cigarettes among persons aged 15 and over, by level of consumption, 2019 https://ec.europa.eu/eurostat/statistics-explained/index.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5" name="Google Shape;405;p61"/>
          <p:cNvSpPr txBox="1"/>
          <p:nvPr/>
        </p:nvSpPr>
        <p:spPr>
          <a:xfrm>
            <a:off x="611187" y="2492375"/>
            <a:ext cx="43211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6" name="Google Shape;406;p61"/>
          <p:cNvSpPr txBox="1"/>
          <p:nvPr/>
        </p:nvSpPr>
        <p:spPr>
          <a:xfrm>
            <a:off x="539750" y="476250"/>
            <a:ext cx="82089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Η Ελλάδα… ένα μεγάλο φουγάρο</a:t>
            </a:r>
            <a:endParaRPr/>
          </a:p>
        </p:txBody>
      </p:sp>
      <p:sp>
        <p:nvSpPr>
          <p:cNvPr id="407" name="Google Shape;407;p61"/>
          <p:cNvSpPr txBox="1"/>
          <p:nvPr/>
        </p:nvSpPr>
        <p:spPr>
          <a:xfrm>
            <a:off x="539750" y="3213100"/>
            <a:ext cx="79930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215163" y="1438200"/>
            <a:ext cx="5113200" cy="3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20</a:t>
            </a:r>
            <a:r>
              <a:rPr lang="en-US" sz="2000" b="1">
                <a:solidFill>
                  <a:schemeClr val="lt1"/>
                </a:solidFill>
              </a:rPr>
              <a:t>19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η Ελλάδα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ήταν </a:t>
            </a:r>
            <a:r>
              <a:rPr lang="en-US" sz="2000" b="1">
                <a:solidFill>
                  <a:schemeClr val="hlink"/>
                </a:solidFill>
              </a:rPr>
              <a:t>2</a:t>
            </a:r>
            <a:r>
              <a:rPr lang="en-US" sz="20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στο καθημερινό κάπνισμα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(τουλάχιστον 1 τσιγάρο την ημέρα) μετά την </a:t>
            </a:r>
            <a:r>
              <a:rPr lang="en-US" sz="2000" b="1">
                <a:solidFill>
                  <a:schemeClr val="lt1"/>
                </a:solidFill>
              </a:rPr>
              <a:t>Βουλγαρία </a:t>
            </a:r>
            <a:endParaRPr/>
          </a:p>
          <a:p>
            <a:pPr marL="0" marR="0" lvl="0" indent="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201</a:t>
            </a:r>
            <a:r>
              <a:rPr lang="en-US" sz="2000" b="1">
                <a:solidFill>
                  <a:schemeClr val="lt1"/>
                </a:solidFill>
              </a:rPr>
              <a:t>9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Ελλάδα είναι </a:t>
            </a:r>
            <a:r>
              <a:rPr lang="en-US" sz="2000" b="1">
                <a:solidFill>
                  <a:schemeClr val="hlink"/>
                </a:solidFill>
              </a:rPr>
              <a:t>1</a:t>
            </a:r>
            <a:r>
              <a:rPr lang="en-US" sz="20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στην Ευρώπη στο κάπνισμα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(με το </a:t>
            </a:r>
            <a:r>
              <a:rPr lang="en-US" sz="2000" b="1">
                <a:solidFill>
                  <a:schemeClr val="lt1"/>
                </a:solidFill>
              </a:rPr>
              <a:t>34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των Ελλήνων και το </a:t>
            </a:r>
            <a:r>
              <a:rPr lang="en-US" sz="2000" b="1">
                <a:solidFill>
                  <a:schemeClr val="lt1"/>
                </a:solidFill>
              </a:rPr>
              <a:t>21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των Ελληνίδων να καπνίζουν!)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1" descr="smoking-cigarette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1484312"/>
            <a:ext cx="385127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body" idx="1"/>
          </p:nvPr>
        </p:nvSpPr>
        <p:spPr>
          <a:xfrm>
            <a:off x="250825" y="1773237"/>
            <a:ext cx="49784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Ελλάδα έχουμε τα υψηλότερα ποσοστά καπνιστών, τα υψηλότερα ποσοστά καπνίσματος σε δημόσιους χώρους, καθώς και τα υψηλότερα ποσοστά παθητικού καπνίσματος στο οικογενειακό περιβάλλον!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415" name="Google Shape;415;p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Ελλάδα…ένα μεγάλο φουγάρο!</a:t>
            </a:r>
            <a:endParaRPr/>
          </a:p>
        </p:txBody>
      </p:sp>
      <p:sp>
        <p:nvSpPr>
          <p:cNvPr id="416" name="Google Shape;416;p62"/>
          <p:cNvSpPr txBox="1"/>
          <p:nvPr/>
        </p:nvSpPr>
        <p:spPr>
          <a:xfrm>
            <a:off x="179373" y="6200775"/>
            <a:ext cx="77037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highlight>
                  <a:schemeClr val="dk2"/>
                </a:highlight>
              </a:rPr>
              <a:t>Eurostat 2019 https://ec.europa.eu/eurostat/statistics-explained/index.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</p:txBody>
      </p:sp>
      <p:pic>
        <p:nvPicPr>
          <p:cNvPr id="417" name="Google Shape;417;p62" descr="ANd9GcQxXdE4LxFTrWLzHGDCThUzXRni-VC_wVAbGMUAo3PfChUw1QY&amp;t=1&amp;usg=__8o3WdZE2sY7-6goeLx-Hp-jZDU8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1412875"/>
            <a:ext cx="1998662" cy="199866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2" descr="9k="/>
          <p:cNvSpPr txBox="1"/>
          <p:nvPr/>
        </p:nvSpPr>
        <p:spPr>
          <a:xfrm>
            <a:off x="3824287" y="2847975"/>
            <a:ext cx="149542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9" name="Google Shape;419;p62" descr="9k="/>
          <p:cNvSpPr txBox="1"/>
          <p:nvPr/>
        </p:nvSpPr>
        <p:spPr>
          <a:xfrm>
            <a:off x="3824287" y="2847975"/>
            <a:ext cx="149542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0" name="Google Shape;420;p62" descr="9k="/>
          <p:cNvSpPr txBox="1"/>
          <p:nvPr/>
        </p:nvSpPr>
        <p:spPr>
          <a:xfrm>
            <a:off x="3824287" y="2847975"/>
            <a:ext cx="149542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21" name="Google Shape;421;p62" descr="20050117_200_type115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3933825"/>
            <a:ext cx="2736850" cy="2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3"/>
          <p:cNvSpPr txBox="1"/>
          <p:nvPr/>
        </p:nvSpPr>
        <p:spPr>
          <a:xfrm>
            <a:off x="192487" y="6386362"/>
            <a:ext cx="496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>
                <a:solidFill>
                  <a:schemeClr val="lt1"/>
                </a:solidFill>
              </a:rPr>
              <a:t>20 </a:t>
            </a:r>
            <a:r>
              <a:rPr lang="en-US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Eurobarometer, Survey on Tobacco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27" name="Google Shape;427;p63"/>
          <p:cNvPicPr preferRelativeResize="0"/>
          <p:nvPr/>
        </p:nvPicPr>
        <p:blipFill rotWithShape="1">
          <a:blip r:embed="rId3">
            <a:alphaModFix/>
          </a:blip>
          <a:srcRect l="26156" t="34226" r="27711" b="8047"/>
          <a:stretch/>
        </p:blipFill>
        <p:spPr>
          <a:xfrm>
            <a:off x="192475" y="278575"/>
            <a:ext cx="8759052" cy="61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"/>
          <p:cNvSpPr txBox="1"/>
          <p:nvPr/>
        </p:nvSpPr>
        <p:spPr>
          <a:xfrm>
            <a:off x="250825" y="260350"/>
            <a:ext cx="88932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ρυθμός μείωσης της θνησιμότητας από νοσήματα του κυκλοφορικού συστήματος στην Ελλάδα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είναι βραδύτερος από όλες τις χώρες της Ε.Ε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με αποτέλεσμα η Ελλάδα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να συγκαταλέγεται </a:t>
            </a:r>
            <a:r>
              <a:rPr lang="en-US" sz="2000" b="1">
                <a:solidFill>
                  <a:schemeClr val="hlink"/>
                </a:solidFill>
              </a:rPr>
              <a:t>από τις πρώτες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στους θανάτους από καρδιαγγειακά νοσήματα στην Ευρώπη</a:t>
            </a:r>
            <a:endParaRPr/>
          </a:p>
        </p:txBody>
      </p:sp>
      <p:pic>
        <p:nvPicPr>
          <p:cNvPr id="433" name="Google Shape;433;p64"/>
          <p:cNvPicPr preferRelativeResize="0"/>
          <p:nvPr/>
        </p:nvPicPr>
        <p:blipFill rotWithShape="1">
          <a:blip r:embed="rId3">
            <a:alphaModFix/>
          </a:blip>
          <a:srcRect l="13034" t="13540" r="16961" b="10942"/>
          <a:stretch/>
        </p:blipFill>
        <p:spPr>
          <a:xfrm>
            <a:off x="345925" y="1900875"/>
            <a:ext cx="8452125" cy="44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4"/>
          <p:cNvSpPr txBox="1"/>
          <p:nvPr/>
        </p:nvSpPr>
        <p:spPr>
          <a:xfrm>
            <a:off x="345925" y="6261650"/>
            <a:ext cx="55536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Eurostat, 2020</a:t>
            </a:r>
            <a:endParaRPr sz="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endParaRPr sz="30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«Η μη-συγκεκριμένη  ανταπόκριση του σώματος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σε κάθε απαίτηση για αλλαγή»</a:t>
            </a:r>
            <a:r>
              <a:rPr lang="en-US" sz="28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(Hans Seyle, 1974)</a:t>
            </a:r>
            <a:r>
              <a:rPr lang="en-US" sz="3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2" name="Google Shape;152;p20" descr="selye19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3500437"/>
            <a:ext cx="222567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5"/>
          <p:cNvSpPr txBox="1"/>
          <p:nvPr/>
        </p:nvSpPr>
        <p:spPr>
          <a:xfrm>
            <a:off x="395287" y="188912"/>
            <a:ext cx="8569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</a:t>
            </a:r>
            <a:r>
              <a:rPr lang="en-US" sz="2400" b="1">
                <a:solidFill>
                  <a:schemeClr val="hlink"/>
                </a:solidFill>
              </a:rPr>
              <a:t>8</a:t>
            </a:r>
            <a:r>
              <a:rPr lang="en-US" sz="24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σε παχυσαρκία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στην Ευρώπη στους άντρες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-US" sz="2400" b="1">
                <a:solidFill>
                  <a:schemeClr val="hlink"/>
                </a:solidFill>
              </a:rPr>
              <a:t>27</a:t>
            </a:r>
            <a:r>
              <a:rPr lang="en-US" sz="24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στον κόσμο το 20</a:t>
            </a:r>
            <a:r>
              <a:rPr lang="en-US" sz="2400" b="1">
                <a:solidFill>
                  <a:schemeClr val="hlink"/>
                </a:solidFill>
              </a:rPr>
              <a:t>19</a:t>
            </a:r>
            <a:endParaRPr/>
          </a:p>
        </p:txBody>
      </p:sp>
      <p:cxnSp>
        <p:nvCxnSpPr>
          <p:cNvPr id="440" name="Google Shape;440;p65"/>
          <p:cNvCxnSpPr/>
          <p:nvPr/>
        </p:nvCxnSpPr>
        <p:spPr>
          <a:xfrm rot="10800000" flipH="1">
            <a:off x="2449875" y="5153012"/>
            <a:ext cx="647700" cy="21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41" name="Google Shape;441;p65"/>
          <p:cNvSpPr txBox="1"/>
          <p:nvPr/>
        </p:nvSpPr>
        <p:spPr>
          <a:xfrm>
            <a:off x="179387" y="6613525"/>
            <a:ext cx="676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</a:rPr>
              <a:t>Eurostat 2019</a:t>
            </a:r>
            <a:endParaRPr/>
          </a:p>
        </p:txBody>
      </p:sp>
      <p:pic>
        <p:nvPicPr>
          <p:cNvPr id="442" name="Google Shape;44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75" y="1172300"/>
            <a:ext cx="8438124" cy="5288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65"/>
          <p:cNvCxnSpPr/>
          <p:nvPr/>
        </p:nvCxnSpPr>
        <p:spPr>
          <a:xfrm rot="10800000" flipH="1">
            <a:off x="2404025" y="5329725"/>
            <a:ext cx="298200" cy="70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6"/>
          <p:cNvSpPr txBox="1"/>
          <p:nvPr/>
        </p:nvSpPr>
        <p:spPr>
          <a:xfrm>
            <a:off x="250825" y="836612"/>
            <a:ext cx="8569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20</a:t>
            </a:r>
            <a:r>
              <a:rPr lang="en-US" sz="2000" b="1">
                <a:solidFill>
                  <a:schemeClr val="lt1"/>
                </a:solidFill>
              </a:rPr>
              <a:t>19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 </a:t>
            </a:r>
            <a:r>
              <a:rPr lang="en-US" sz="2000" b="1">
                <a:solidFill>
                  <a:schemeClr val="lt1"/>
                </a:solidFill>
              </a:rPr>
              <a:t>30.8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των Ελλήνων ήταν υπέρβαροι και το </a:t>
            </a:r>
            <a:r>
              <a:rPr lang="en-US" sz="2000" b="1">
                <a:solidFill>
                  <a:schemeClr val="lt1"/>
                </a:solidFill>
              </a:rPr>
              <a:t>56.2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παχύσαρκοι με αυξητική τάση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6"/>
          <p:cNvSpPr txBox="1"/>
          <p:nvPr/>
        </p:nvSpPr>
        <p:spPr>
          <a:xfrm>
            <a:off x="250825" y="6308725"/>
            <a:ext cx="856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450" name="Google Shape;450;p66"/>
          <p:cNvSpPr txBox="1"/>
          <p:nvPr/>
        </p:nvSpPr>
        <p:spPr>
          <a:xfrm>
            <a:off x="250825" y="333375"/>
            <a:ext cx="84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</a:t>
            </a:r>
            <a:r>
              <a:rPr lang="en-US" sz="2000" b="1">
                <a:solidFill>
                  <a:schemeClr val="hlink"/>
                </a:solidFill>
              </a:rPr>
              <a:t>8</a:t>
            </a:r>
            <a:r>
              <a:rPr lang="en-US" sz="20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σε παχυσαρκία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στην Ευρώπη </a:t>
            </a:r>
            <a:endParaRPr/>
          </a:p>
        </p:txBody>
      </p:sp>
      <p:pic>
        <p:nvPicPr>
          <p:cNvPr id="451" name="Google Shape;451;p66"/>
          <p:cNvPicPr preferRelativeResize="0"/>
          <p:nvPr/>
        </p:nvPicPr>
        <p:blipFill rotWithShape="1">
          <a:blip r:embed="rId3">
            <a:alphaModFix/>
          </a:blip>
          <a:srcRect l="10750" t="13325" r="12896" b="5964"/>
          <a:stretch/>
        </p:blipFill>
        <p:spPr>
          <a:xfrm>
            <a:off x="503175" y="1938125"/>
            <a:ext cx="7957500" cy="44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7"/>
          <p:cNvSpPr txBox="1"/>
          <p:nvPr/>
        </p:nvSpPr>
        <p:spPr>
          <a:xfrm>
            <a:off x="468312" y="260350"/>
            <a:ext cx="828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Η Ελλάδα πρωτοπόρος και στην παιδική παχυσαρκία</a:t>
            </a:r>
            <a:endParaRPr/>
          </a:p>
        </p:txBody>
      </p:sp>
      <p:pic>
        <p:nvPicPr>
          <p:cNvPr id="457" name="Google Shape;457;p67"/>
          <p:cNvPicPr preferRelativeResize="0"/>
          <p:nvPr/>
        </p:nvPicPr>
        <p:blipFill rotWithShape="1">
          <a:blip r:embed="rId3">
            <a:alphaModFix amt="90000"/>
          </a:blip>
          <a:srcRect l="23787" t="24121" r="24136" b="13256"/>
          <a:stretch/>
        </p:blipFill>
        <p:spPr>
          <a:xfrm>
            <a:off x="372725" y="931800"/>
            <a:ext cx="8375974" cy="53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7"/>
          <p:cNvSpPr txBox="1"/>
          <p:nvPr/>
        </p:nvSpPr>
        <p:spPr>
          <a:xfrm>
            <a:off x="540450" y="6392100"/>
            <a:ext cx="5646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WHO, 2019</a:t>
            </a:r>
            <a:endParaRPr sz="1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8"/>
          <p:cNvSpPr txBox="1"/>
          <p:nvPr/>
        </p:nvSpPr>
        <p:spPr>
          <a:xfrm>
            <a:off x="468312" y="333375"/>
            <a:ext cx="79914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πρώτη στα τροχαία ατυχήματα στην Ευρώπη!</a:t>
            </a:r>
            <a:endParaRPr/>
          </a:p>
        </p:txBody>
      </p:sp>
      <p:sp>
        <p:nvSpPr>
          <p:cNvPr id="464" name="Google Shape;464;p68"/>
          <p:cNvSpPr txBox="1"/>
          <p:nvPr/>
        </p:nvSpPr>
        <p:spPr>
          <a:xfrm>
            <a:off x="323850" y="2492375"/>
            <a:ext cx="35289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Είναι χαρακτηριστικό ότι το 20</a:t>
            </a:r>
            <a:r>
              <a:rPr lang="en-US" sz="2000" b="1">
                <a:solidFill>
                  <a:schemeClr val="lt1"/>
                </a:solidFill>
              </a:rPr>
              <a:t>21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οι νεκροί της χώρας μας ανήλθαν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σε </a:t>
            </a:r>
            <a:r>
              <a:rPr lang="en-US" sz="2000" b="1">
                <a:solidFill>
                  <a:schemeClr val="hlink"/>
                </a:solidFill>
              </a:rPr>
              <a:t>624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 στιγμή που ο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μέσος όρος της Ευρώπης </a:t>
            </a:r>
            <a:r>
              <a:rPr lang="en-US" sz="2000" b="1">
                <a:solidFill>
                  <a:schemeClr val="hlink"/>
                </a:solidFill>
              </a:rPr>
              <a:t>είναι 97 ανά εκατομμύριο κατοίκων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(Eurostat, 20</a:t>
            </a:r>
            <a:r>
              <a:rPr lang="en-US" sz="2000" b="1">
                <a:solidFill>
                  <a:schemeClr val="lt1"/>
                </a:solidFill>
              </a:rPr>
              <a:t>21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b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465" name="Google Shape;465;p68" descr="Troxaia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175" y="2205037"/>
            <a:ext cx="4843462" cy="28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25" y="245575"/>
            <a:ext cx="8867350" cy="61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0"/>
          <p:cNvSpPr txBox="1"/>
          <p:nvPr/>
        </p:nvSpPr>
        <p:spPr>
          <a:xfrm>
            <a:off x="4806700" y="333375"/>
            <a:ext cx="4157100" cy="5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Έλληνες εμφανίζουν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χαμηλότερες τιμές στη διάσταση της γενικής υγείας και στη διάσταση της ψυχικής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υγείας σε σύγκριση με άλλες χώρες όπως είναι η Σουηδία, το Ηνωμένο Βασίλειο και η Ιταλία (SF36)</a:t>
            </a: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WHO,2021</a:t>
            </a:r>
            <a:endParaRPr sz="2000" b="1">
              <a:solidFill>
                <a:schemeClr val="lt1"/>
              </a:solidFill>
            </a:endParaRPr>
          </a:p>
        </p:txBody>
      </p:sp>
      <p:pic>
        <p:nvPicPr>
          <p:cNvPr id="476" name="Google Shape;47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25" y="157638"/>
            <a:ext cx="3942000" cy="65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1"/>
          <p:cNvSpPr txBox="1">
            <a:spLocks noGrp="1"/>
          </p:cNvSpPr>
          <p:nvPr>
            <p:ph type="title"/>
          </p:nvPr>
        </p:nvSpPr>
        <p:spPr>
          <a:xfrm>
            <a:off x="6588125" y="2205037"/>
            <a:ext cx="2241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Στρες</a:t>
            </a:r>
            <a:b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από την εργασία στις ευρωπαϊκές χώρες</a:t>
            </a:r>
            <a:b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US" sz="20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Ελλάδα (55,3%) στην ομάδα χωρών με υψηλό ποσοστό στρες (έτος 20</a:t>
            </a:r>
            <a:r>
              <a:rPr lang="en-US" sz="2000">
                <a:solidFill>
                  <a:schemeClr val="hlink"/>
                </a:solidFill>
              </a:rPr>
              <a:t>22</a:t>
            </a:r>
            <a: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b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482" name="Google Shape;482;p71"/>
          <p:cNvSpPr txBox="1"/>
          <p:nvPr/>
        </p:nvSpPr>
        <p:spPr>
          <a:xfrm>
            <a:off x="539750" y="6308725"/>
            <a:ext cx="80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38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 sz="1200">
                <a:solidFill>
                  <a:schemeClr val="lt1"/>
                </a:solidFill>
                <a:highlight>
                  <a:schemeClr val="dk2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https://appsso.eurostat.ec.europa.eu/nui/show.do?dataset=hsw_exp1&amp;lang=en</a:t>
            </a:r>
            <a:endParaRPr sz="12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3" name="Google Shape;483;p71"/>
          <p:cNvPicPr preferRelativeResize="0"/>
          <p:nvPr/>
        </p:nvPicPr>
        <p:blipFill rotWithShape="1">
          <a:blip r:embed="rId4">
            <a:alphaModFix/>
          </a:blip>
          <a:srcRect l="30199" t="14218" r="29662" b="11182"/>
          <a:stretch/>
        </p:blipFill>
        <p:spPr>
          <a:xfrm>
            <a:off x="316800" y="316800"/>
            <a:ext cx="6112573" cy="599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Από τους αριθμούς στην παραγματικότητα!</a:t>
            </a:r>
            <a:endParaRPr/>
          </a:p>
        </p:txBody>
      </p:sp>
      <p:sp>
        <p:nvSpPr>
          <p:cNvPr id="489" name="Google Shape;489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 ανατρέξει κάποιος στη σύγχρονη ββιλιογραφία θα ανακαλύψει ότι μεταξύ όλων των ως άνω νοσημάτων και επικύνδινων για την υγεία συμπεριφορών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υπάρχει ένα κοινό σημείο αναφοράς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2"/>
          <p:cNvSpPr/>
          <p:nvPr/>
        </p:nvSpPr>
        <p:spPr>
          <a:xfrm>
            <a:off x="3851275" y="3357562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91" name="Google Shape;491;p72" descr="stress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362450"/>
            <a:ext cx="2376487" cy="2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σύγχρονη νοσηρότητα</a:t>
            </a:r>
            <a:endParaRPr/>
          </a:p>
        </p:txBody>
      </p:sp>
      <p:sp>
        <p:nvSpPr>
          <p:cNvPr id="497" name="Google Shape;497;p73"/>
          <p:cNvSpPr txBox="1">
            <a:spLocks noGrp="1"/>
          </p:cNvSpPr>
          <p:nvPr>
            <p:ph type="body" idx="4294967295"/>
          </p:nvPr>
        </p:nvSpPr>
        <p:spPr>
          <a:xfrm>
            <a:off x="457200" y="1412875"/>
            <a:ext cx="4186237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επιδρά στη λειτουργία βασικων συστημάτων όπως: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ενδοκρινικό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κεντρικό νευρικό σύστημα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ανοσοποιητικό</a:t>
            </a:r>
            <a:endParaRPr/>
          </a:p>
          <a:p>
            <a:pPr marL="342900" marR="0" lvl="0" indent="-342900" algn="ctr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Επιφέροντας σημαντικές αλλαγές οι οποίες επηρεάζουν </a:t>
            </a:r>
            <a:r>
              <a:rPr lang="en-US" sz="18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άμεσα ή έμμεσα την εμφάνιση των κυριότερων ασθενειών και διαταραχών. </a:t>
            </a:r>
            <a:endParaRPr/>
          </a:p>
        </p:txBody>
      </p:sp>
      <p:pic>
        <p:nvPicPr>
          <p:cNvPr id="498" name="Google Shape;498;p73" descr="how-does-stress-affect-health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1412875"/>
            <a:ext cx="4068762" cy="499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Υγεία</a:t>
            </a:r>
            <a:endParaRPr/>
          </a:p>
        </p:txBody>
      </p:sp>
      <p:sp>
        <p:nvSpPr>
          <p:cNvPr id="504" name="Google Shape;504;p74"/>
          <p:cNvSpPr txBox="1"/>
          <p:nvPr/>
        </p:nvSpPr>
        <p:spPr>
          <a:xfrm>
            <a:off x="323850" y="1125537"/>
            <a:ext cx="3024187" cy="647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Στρεσογόνος Παράγοντας</a:t>
            </a:r>
            <a:endParaRPr/>
          </a:p>
        </p:txBody>
      </p:sp>
      <p:sp>
        <p:nvSpPr>
          <p:cNvPr id="505" name="Google Shape;505;p74"/>
          <p:cNvSpPr txBox="1"/>
          <p:nvPr/>
        </p:nvSpPr>
        <p:spPr>
          <a:xfrm>
            <a:off x="4572000" y="981075"/>
            <a:ext cx="3455987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Εκτίμηση του παράγοντα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και της ικανότητας προσαρμογής</a:t>
            </a:r>
            <a:endParaRPr/>
          </a:p>
        </p:txBody>
      </p:sp>
      <p:sp>
        <p:nvSpPr>
          <p:cNvPr id="506" name="Google Shape;506;p74"/>
          <p:cNvSpPr txBox="1"/>
          <p:nvPr/>
        </p:nvSpPr>
        <p:spPr>
          <a:xfrm>
            <a:off x="2700337" y="2781300"/>
            <a:ext cx="2859087" cy="7191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Εκτίμηση του παράγοντα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ως απειλή</a:t>
            </a:r>
            <a:endParaRPr/>
          </a:p>
        </p:txBody>
      </p:sp>
      <p:sp>
        <p:nvSpPr>
          <p:cNvPr id="507" name="Google Shape;507;p74"/>
          <p:cNvSpPr txBox="1"/>
          <p:nvPr/>
        </p:nvSpPr>
        <p:spPr>
          <a:xfrm>
            <a:off x="2771775" y="4076700"/>
            <a:ext cx="2879725" cy="9366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Αρνητική συναισθηματική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ανταπόκριση</a:t>
            </a:r>
            <a:endParaRPr/>
          </a:p>
        </p:txBody>
      </p:sp>
      <p:sp>
        <p:nvSpPr>
          <p:cNvPr id="508" name="Google Shape;508;p74"/>
          <p:cNvSpPr txBox="1"/>
          <p:nvPr/>
        </p:nvSpPr>
        <p:spPr>
          <a:xfrm>
            <a:off x="2411412" y="5516562"/>
            <a:ext cx="3455987" cy="936625"/>
          </a:xfrm>
          <a:prstGeom prst="rect">
            <a:avLst/>
          </a:prstGeom>
          <a:solidFill>
            <a:schemeClr val="dk2">
              <a:alpha val="21568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Αρνητική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φυσιολογική και συμπεριφορική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ανταπόκριση</a:t>
            </a:r>
            <a:endParaRPr/>
          </a:p>
        </p:txBody>
      </p:sp>
      <p:sp>
        <p:nvSpPr>
          <p:cNvPr id="509" name="Google Shape;509;p74"/>
          <p:cNvSpPr txBox="1"/>
          <p:nvPr/>
        </p:nvSpPr>
        <p:spPr>
          <a:xfrm>
            <a:off x="6659562" y="5445125"/>
            <a:ext cx="2305050" cy="936625"/>
          </a:xfrm>
          <a:prstGeom prst="rect">
            <a:avLst/>
          </a:prstGeom>
          <a:solidFill>
            <a:srgbClr val="FF0000">
              <a:alpha val="43529"/>
            </a:srgb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Αυξημένος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κίνδυνος νόσου</a:t>
            </a:r>
            <a:endParaRPr/>
          </a:p>
        </p:txBody>
      </p:sp>
      <p:sp>
        <p:nvSpPr>
          <p:cNvPr id="510" name="Google Shape;510;p74"/>
          <p:cNvSpPr/>
          <p:nvPr/>
        </p:nvSpPr>
        <p:spPr>
          <a:xfrm>
            <a:off x="3419475" y="1341437"/>
            <a:ext cx="976312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11" name="Google Shape;511;p74"/>
          <p:cNvCxnSpPr/>
          <p:nvPr/>
        </p:nvCxnSpPr>
        <p:spPr>
          <a:xfrm>
            <a:off x="4787900" y="1989137"/>
            <a:ext cx="0" cy="57626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2" name="Google Shape;512;p74"/>
          <p:cNvCxnSpPr/>
          <p:nvPr/>
        </p:nvCxnSpPr>
        <p:spPr>
          <a:xfrm>
            <a:off x="4067175" y="5084762"/>
            <a:ext cx="0" cy="28892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3" name="Google Shape;513;p74"/>
          <p:cNvCxnSpPr/>
          <p:nvPr/>
        </p:nvCxnSpPr>
        <p:spPr>
          <a:xfrm>
            <a:off x="4140200" y="3573462"/>
            <a:ext cx="0" cy="433387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4" name="Google Shape;514;p74"/>
          <p:cNvCxnSpPr/>
          <p:nvPr/>
        </p:nvCxnSpPr>
        <p:spPr>
          <a:xfrm>
            <a:off x="7667625" y="1989137"/>
            <a:ext cx="0" cy="576262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15" name="Google Shape;515;p74"/>
          <p:cNvSpPr/>
          <p:nvPr/>
        </p:nvSpPr>
        <p:spPr>
          <a:xfrm>
            <a:off x="5940425" y="5876925"/>
            <a:ext cx="544512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6" name="Google Shape;516;p74"/>
          <p:cNvSpPr txBox="1"/>
          <p:nvPr/>
        </p:nvSpPr>
        <p:spPr>
          <a:xfrm>
            <a:off x="0" y="6553200"/>
            <a:ext cx="57975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None/>
            </a:pPr>
            <a:r>
              <a:rPr lang="en-US" sz="1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http://ocw.tufts.edu/Content/1/coursehome/194139/194167</a:t>
            </a:r>
            <a:endParaRPr/>
          </a:p>
        </p:txBody>
      </p:sp>
      <p:sp>
        <p:nvSpPr>
          <p:cNvPr id="517" name="Google Shape;517;p74"/>
          <p:cNvSpPr txBox="1"/>
          <p:nvPr/>
        </p:nvSpPr>
        <p:spPr>
          <a:xfrm>
            <a:off x="6011862" y="2781300"/>
            <a:ext cx="2859087" cy="7191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Εκτίμηση του παράγοντα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ως </a:t>
            </a:r>
            <a:r>
              <a:rPr lang="en-US" sz="1800" b="1" i="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μη </a:t>
            </a: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απειλή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4294967295"/>
          </p:nvPr>
        </p:nvSpPr>
        <p:spPr>
          <a:xfrm>
            <a:off x="0" y="1341437"/>
            <a:ext cx="4392612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«Το αποτέλεσμα αλληλεπίδρασης του ατόμου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και του περιβάλλοντός του.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Όταν το άτομο αισθάνεται αδυναμία να αντεπεξέλθει στις απαιτήσεις του περιβάλλοντός του, βασιζόμενο στις προσωπικές του ικανότητες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και δεξιότητες τότε βιώνει το λεγόμενο στρες».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Lazarus R.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1" descr="5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2133600"/>
            <a:ext cx="4500562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Ένδεικτικές έρευνες:</a:t>
            </a:r>
            <a:endParaRPr/>
          </a:p>
        </p:txBody>
      </p:sp>
      <p:sp>
        <p:nvSpPr>
          <p:cNvPr id="523" name="Google Shape;523;p75"/>
          <p:cNvSpPr txBox="1">
            <a:spLocks noGrp="1"/>
          </p:cNvSpPr>
          <p:nvPr>
            <p:ph type="body" idx="4294967295"/>
          </p:nvPr>
        </p:nvSpPr>
        <p:spPr>
          <a:xfrm>
            <a:off x="457200" y="1989137"/>
            <a:ext cx="8229600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Ενήλικες άνδρες που είχαν βιώσει τουλάχιστον τρία σημαντικά στρεσογόνα γεγονότα στη ζωή τους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παρουσίαζαν αυξημένη θνησιμότητα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(Rosengren </a:t>
            </a:r>
            <a:r>
              <a:rPr lang="en-US" sz="24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1993)</a:t>
            </a:r>
            <a:endParaRPr/>
          </a:p>
          <a:p>
            <a:pPr marL="342900" marR="0" lvl="0" indent="-342900" algn="l" rtl="0">
              <a:lnSpc>
                <a:spcPct val="14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514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 σύνδεσης στρες και σύγχρονης νοσηρότητας</a:t>
            </a:r>
            <a:endParaRPr/>
          </a:p>
        </p:txBody>
      </p:sp>
      <p:pic>
        <p:nvPicPr>
          <p:cNvPr id="529" name="Google Shape;529;p76" descr="Stress%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04812"/>
            <a:ext cx="2452687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76"/>
          <p:cNvSpPr/>
          <p:nvPr/>
        </p:nvSpPr>
        <p:spPr>
          <a:xfrm>
            <a:off x="6227762" y="6092825"/>
            <a:ext cx="2200275" cy="5048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1" name="Google Shape;531;p76" descr="ocp_Heart_V_stress_elderly_080125_m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2276475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καρδιαγγειακά- οδοί σύνδεσης</a:t>
            </a:r>
            <a:endParaRPr/>
          </a:p>
        </p:txBody>
      </p:sp>
      <p:sp>
        <p:nvSpPr>
          <p:cNvPr id="537" name="Google Shape;537;p77"/>
          <p:cNvSpPr txBox="1">
            <a:spLocks noGrp="1"/>
          </p:cNvSpPr>
          <p:nvPr>
            <p:ph type="body" idx="1"/>
          </p:nvPr>
        </p:nvSpPr>
        <p:spPr>
          <a:xfrm>
            <a:off x="539750" y="1700212"/>
            <a:ext cx="47529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Υπέρταση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Παχυσαρκία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Οξειδωτικό στρες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Παράγοντες που αυξάνουν τον κίνδυνο των καρδιαγγειακών (καπνισμα, αλκοόλ, κακή διατροφή, μειωμένη άσκηση κτλ)</a:t>
            </a:r>
            <a:endParaRPr/>
          </a:p>
        </p:txBody>
      </p:sp>
      <p:pic>
        <p:nvPicPr>
          <p:cNvPr id="538" name="Google Shape;538;p77" descr="heart_disease_s6_lifestyle_ris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1916112"/>
            <a:ext cx="3600450" cy="25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8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Παχυσαρκία-μηχανισμοί σύνδεσης</a:t>
            </a:r>
            <a:endParaRPr/>
          </a:p>
        </p:txBody>
      </p:sp>
      <p:sp>
        <p:nvSpPr>
          <p:cNvPr id="544" name="Google Shape;544;p78"/>
          <p:cNvSpPr txBox="1">
            <a:spLocks noGrp="1"/>
          </p:cNvSpPr>
          <p:nvPr>
            <p:ph type="body" idx="1"/>
          </p:nvPr>
        </p:nvSpPr>
        <p:spPr>
          <a:xfrm>
            <a:off x="457200" y="2205037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Ενδοκρινολογικοί μηχανισμοί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Υιοθέτηση ανθυγιεινών διατροφικών επιλογών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Επίδραση στην υιοθέτηση και τη συμμόρφωση των διατροφικών και των διαιτολογικών επιλογών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79"/>
          <p:cNvGrpSpPr/>
          <p:nvPr/>
        </p:nvGrpSpPr>
        <p:grpSpPr>
          <a:xfrm>
            <a:off x="616450" y="1028700"/>
            <a:ext cx="7590852" cy="5276850"/>
            <a:chOff x="1814" y="1234"/>
            <a:chExt cx="2107" cy="2342"/>
          </a:xfrm>
        </p:grpSpPr>
        <p:cxnSp>
          <p:nvCxnSpPr>
            <p:cNvPr id="550" name="Google Shape;550;p79"/>
            <p:cNvCxnSpPr/>
            <p:nvPr/>
          </p:nvCxnSpPr>
          <p:spPr>
            <a:xfrm rot="10800000">
              <a:off x="2359" y="2112"/>
              <a:ext cx="256" cy="14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1" name="Google Shape;551;p79"/>
            <p:cNvSpPr txBox="1"/>
            <p:nvPr/>
          </p:nvSpPr>
          <p:spPr>
            <a:xfrm>
              <a:off x="1814" y="1673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Διαταραχή της γλυκόζης </a:t>
              </a:r>
              <a:endParaRPr/>
            </a:p>
          </p:txBody>
        </p:sp>
        <p:cxnSp>
          <p:nvCxnSpPr>
            <p:cNvPr id="552" name="Google Shape;552;p79"/>
            <p:cNvCxnSpPr/>
            <p:nvPr/>
          </p:nvCxnSpPr>
          <p:spPr>
            <a:xfrm flipH="1">
              <a:off x="2360" y="2550"/>
              <a:ext cx="255" cy="148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3" name="Google Shape;553;p79"/>
            <p:cNvSpPr txBox="1"/>
            <p:nvPr/>
          </p:nvSpPr>
          <p:spPr>
            <a:xfrm>
              <a:off x="1814" y="2552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διαταραχή αυτοφροντίδας διαβητικού ασθενούς </a:t>
              </a:r>
              <a:endParaRPr/>
            </a:p>
          </p:txBody>
        </p:sp>
        <p:cxnSp>
          <p:nvCxnSpPr>
            <p:cNvPr id="554" name="Google Shape;554;p79"/>
            <p:cNvCxnSpPr/>
            <p:nvPr/>
          </p:nvCxnSpPr>
          <p:spPr>
            <a:xfrm>
              <a:off x="2867" y="2695"/>
              <a:ext cx="1" cy="295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5" name="Google Shape;555;p79"/>
            <p:cNvSpPr txBox="1"/>
            <p:nvPr/>
          </p:nvSpPr>
          <p:spPr>
            <a:xfrm>
              <a:off x="2575" y="2991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συσχέτιση stress με σπλαγχνική και γενικευμένη παχυσαρκία</a:t>
              </a:r>
              <a:endParaRPr/>
            </a:p>
          </p:txBody>
        </p:sp>
        <p:cxnSp>
          <p:nvCxnSpPr>
            <p:cNvPr id="556" name="Google Shape;556;p79"/>
            <p:cNvCxnSpPr/>
            <p:nvPr/>
          </p:nvCxnSpPr>
          <p:spPr>
            <a:xfrm>
              <a:off x="3119" y="2550"/>
              <a:ext cx="256" cy="14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7" name="Google Shape;557;p79"/>
            <p:cNvSpPr txBox="1"/>
            <p:nvPr/>
          </p:nvSpPr>
          <p:spPr>
            <a:xfrm>
              <a:off x="3336" y="2552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εμμένουσα υπερκορτιζολαιμία</a:t>
              </a:r>
              <a:endParaRPr/>
            </a:p>
          </p:txBody>
        </p:sp>
        <p:cxnSp>
          <p:nvCxnSpPr>
            <p:cNvPr id="558" name="Google Shape;558;p79"/>
            <p:cNvCxnSpPr/>
            <p:nvPr/>
          </p:nvCxnSpPr>
          <p:spPr>
            <a:xfrm rot="10800000" flipH="1">
              <a:off x="3119" y="2111"/>
              <a:ext cx="256" cy="148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9" name="Google Shape;559;p79"/>
            <p:cNvSpPr txBox="1"/>
            <p:nvPr/>
          </p:nvSpPr>
          <p:spPr>
            <a:xfrm>
              <a:off x="3336" y="1673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 φλεγμονή, κυτοκίνες, αντίσταση στην ινσουλίνη</a:t>
              </a:r>
              <a:endParaRPr/>
            </a:p>
          </p:txBody>
        </p:sp>
        <p:cxnSp>
          <p:nvCxnSpPr>
            <p:cNvPr id="560" name="Google Shape;560;p79"/>
            <p:cNvCxnSpPr/>
            <p:nvPr/>
          </p:nvCxnSpPr>
          <p:spPr>
            <a:xfrm rot="10800000">
              <a:off x="2867" y="1818"/>
              <a:ext cx="0" cy="295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61" name="Google Shape;561;p79"/>
            <p:cNvSpPr txBox="1"/>
            <p:nvPr/>
          </p:nvSpPr>
          <p:spPr>
            <a:xfrm>
              <a:off x="2575" y="1234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καταβολισμός, αντιρροπιστικές ορμόνες, υπεργλυκαιμία</a:t>
              </a:r>
              <a:endParaRPr/>
            </a:p>
          </p:txBody>
        </p:sp>
        <p:sp>
          <p:nvSpPr>
            <p:cNvPr id="562" name="Google Shape;562;p79"/>
            <p:cNvSpPr txBox="1"/>
            <p:nvPr/>
          </p:nvSpPr>
          <p:spPr>
            <a:xfrm>
              <a:off x="2575" y="2113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folHlink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Garamond"/>
                <a:buNone/>
              </a:pPr>
              <a:endParaRPr sz="3000" b="1" i="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Garamond"/>
                <a:buNone/>
              </a:pPr>
              <a:r>
                <a:rPr lang="en-US" sz="3000" b="1" i="0" u="none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rPr>
                <a:t>Διαβήτης και stress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63" name="Google Shape;563;p79"/>
          <p:cNvSpPr txBox="1"/>
          <p:nvPr/>
        </p:nvSpPr>
        <p:spPr>
          <a:xfrm>
            <a:off x="250825" y="6237287"/>
            <a:ext cx="24479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4" name="Google Shape;564;p79"/>
          <p:cNvSpPr txBox="1"/>
          <p:nvPr/>
        </p:nvSpPr>
        <p:spPr>
          <a:xfrm>
            <a:off x="179387" y="6362700"/>
            <a:ext cx="3816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Παρουσίαση Καθηγητή κ.Κατσιλάμπρου και Δρ.Κολλιάκη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Στρες και κατάθλιψη</a:t>
            </a:r>
            <a:endParaRPr/>
          </a:p>
        </p:txBody>
      </p:sp>
      <p:sp>
        <p:nvSpPr>
          <p:cNvPr id="570" name="Google Shape;57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Σύμφωνα με τα ερευνητικά δεδομένα το στρες μπορεί να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πυροδοτήσει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σχεδόν το 50% των περιπτώσεων κατάθλιψης 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180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έκθεση σε στρες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στις πρώιμες φάσεις ανάπτυξης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σχετίζεται θετικά με την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εμφάνιση κατάθλιψης στην ενήλικη ζωή. </a:t>
            </a:r>
            <a:endParaRPr/>
          </a:p>
          <a:p>
            <a:pPr marL="342900" lvl="0" indent="-342900" algn="r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lang="en-US" sz="36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   </a:t>
            </a:r>
            <a:endParaRPr/>
          </a:p>
        </p:txBody>
      </p:sp>
      <p:sp>
        <p:nvSpPr>
          <p:cNvPr id="571" name="Google Shape;571;p80"/>
          <p:cNvSpPr txBox="1"/>
          <p:nvPr/>
        </p:nvSpPr>
        <p:spPr>
          <a:xfrm>
            <a:off x="1434975" y="5777250"/>
            <a:ext cx="7622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Wang et al., (2020). </a:t>
            </a:r>
            <a:r>
              <a:rPr lang="en-US" sz="20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Early Life Stress and Depression.</a:t>
            </a:r>
            <a:r>
              <a:rPr lang="en-US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Frontiers in Psychiatry</a:t>
            </a:r>
            <a:endParaRPr sz="2000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Κακοήθεις νεοπλασίες και στρες-μηχανισμοί σύνδεσης</a:t>
            </a:r>
            <a:endParaRPr/>
          </a:p>
        </p:txBody>
      </p:sp>
      <p:sp>
        <p:nvSpPr>
          <p:cNvPr id="577" name="Google Shape;577;p81"/>
          <p:cNvSpPr txBox="1">
            <a:spLocks noGrp="1"/>
          </p:cNvSpPr>
          <p:nvPr>
            <p:ph type="body" idx="1"/>
          </p:nvPr>
        </p:nvSpPr>
        <p:spPr>
          <a:xfrm>
            <a:off x="468312" y="1844675"/>
            <a:ext cx="490696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Αρνητική επίπτωση στο ανοσοποιητικό σύστημα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Οξειδωτικό στρες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Υιοθέτηση επικύνδινων συμπεριφορών (κάπνισμα, κακή διατροφή, καταχρηστικές συμπεριφορές κα)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81" descr="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2133600"/>
            <a:ext cx="28575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ανάδειξη του ρόλου του σύγχρονου</a:t>
            </a:r>
            <a:b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στρεσογόνου τρόπου ζωής</a:t>
            </a:r>
            <a:endParaRPr/>
          </a:p>
        </p:txBody>
      </p:sp>
      <p:sp>
        <p:nvSpPr>
          <p:cNvPr id="584" name="Google Shape;584;p82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3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32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«Genes load the gun.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Lifestyle pulls the trigger»</a:t>
            </a:r>
            <a:endParaRPr sz="32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5" name="Google Shape;585;p82"/>
          <p:cNvSpPr txBox="1"/>
          <p:nvPr/>
        </p:nvSpPr>
        <p:spPr>
          <a:xfrm>
            <a:off x="539750" y="4365625"/>
            <a:ext cx="33210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Dr. Elliot Joslin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έμμεση επίδραση του στρες αποτυπώνεται μέσω…</a:t>
            </a:r>
            <a:endParaRPr/>
          </a:p>
        </p:txBody>
      </p:sp>
      <p:sp>
        <p:nvSpPr>
          <p:cNvPr id="591" name="Google Shape;591;p83"/>
          <p:cNvSpPr txBox="1"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Της ενθάρρυνσης για υιοθέτηση ανθυγιεινών συνηθειών, λόγω της ανεπιτυχούς διαχείρισης όπως: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Κάπνισμα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Χρήση εξαρτησιογόνων ουσιών 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Υπέρμετρη κατανάλωση οινοπνεύματος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Έλλειψη σωματικής άσκησης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Διαταραχές του ύπνου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Λανθασμένες διατροφικές επιλογές</a:t>
            </a:r>
            <a:endParaRPr/>
          </a:p>
        </p:txBody>
      </p:sp>
      <p:sp>
        <p:nvSpPr>
          <p:cNvPr id="592" name="Google Shape;592;p83"/>
          <p:cNvSpPr/>
          <p:nvPr/>
        </p:nvSpPr>
        <p:spPr>
          <a:xfrm>
            <a:off x="6011862" y="2420937"/>
            <a:ext cx="728662" cy="331311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3" name="Google Shape;593;p83"/>
          <p:cNvSpPr txBox="1"/>
          <p:nvPr/>
        </p:nvSpPr>
        <p:spPr>
          <a:xfrm>
            <a:off x="6948487" y="3860800"/>
            <a:ext cx="15859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Στρες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</a:t>
            </a:r>
            <a:endParaRPr/>
          </a:p>
        </p:txBody>
      </p:sp>
      <p:sp>
        <p:nvSpPr>
          <p:cNvPr id="599" name="Google Shape;599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¾ των συμμετεχόντων σε έρευνα στον Καναδά , ανέφεραν ως μεθόδους αντιμετώπισης του στρες,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κάπνισμα, την κατανάλωση αλκοόλ,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γρήγορο και πρόχειρο φαγητό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παρακολούθηση τηλεόρασης! </a:t>
            </a:r>
            <a:endParaRPr/>
          </a:p>
        </p:txBody>
      </p:sp>
      <p:sp>
        <p:nvSpPr>
          <p:cNvPr id="600" name="Google Shape;600;p84"/>
          <p:cNvSpPr txBox="1"/>
          <p:nvPr/>
        </p:nvSpPr>
        <p:spPr>
          <a:xfrm>
            <a:off x="539750" y="5661025"/>
            <a:ext cx="8280400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-US" sz="1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http://www.heartandstroke.qc.ca/site/c.pkI0L7MMJrE/b.3660535/k.A400/2000_Report_Card__Stress_threatening_Canadians_health.htm)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rial"/>
              <a:buNone/>
            </a:pPr>
            <a:br>
              <a:rPr lang="en-US"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«Η πραγματική ή θεωρούμενη έλλειψη ισορροπίας μεταξύ των απαιτήσεων του περιβάλλοντος που χρειάζονται για την επιβίωση, και των ικανοτήτων του ατόμου να προσαρμοστεί σε αυτές τις απαιτήσεις»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(Lazarus and Folkman, 1984, Chrousos and Gold, 1992).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κάπνισμα</a:t>
            </a:r>
            <a:endParaRPr/>
          </a:p>
        </p:txBody>
      </p:sp>
      <p:sp>
        <p:nvSpPr>
          <p:cNvPr id="606" name="Google Shape;606;p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συμβάλλει: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έναρξη της καπνιστικής συνήθειας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ημερήσια κατανάλωση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αδυναμία διακοπής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πιθανότητα υποτροπής</a:t>
            </a:r>
            <a:endParaRPr/>
          </a:p>
        </p:txBody>
      </p:sp>
      <p:sp>
        <p:nvSpPr>
          <p:cNvPr id="607" name="Google Shape;607;p85"/>
          <p:cNvSpPr txBox="1"/>
          <p:nvPr/>
        </p:nvSpPr>
        <p:spPr>
          <a:xfrm>
            <a:off x="558400" y="5573150"/>
            <a:ext cx="618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Taylor, G. M. J., &amp; Treur, J. L. (2023). </a:t>
            </a:r>
            <a:r>
              <a:rPr lang="en-US" sz="18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 application of the stress-diathesis model: A review about the association between smoking tobacco, smoking cessation, and mental health. </a:t>
            </a: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International Journal of Clinical and Health Psychology,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08" name="Google Shape;608;p85" descr="CigarettePri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3500437"/>
            <a:ext cx="173037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διατροφή</a:t>
            </a:r>
            <a:endParaRPr/>
          </a:p>
        </p:txBody>
      </p:sp>
      <p:sp>
        <p:nvSpPr>
          <p:cNvPr id="614" name="Google Shape;614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συμβάλλει: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συνασθηματική υπερφαγία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λήψη τροφών πλούσιων σε λιπαρά και ζάχαρη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αυξημλενη κατανάλωση μικρογευμάτων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πιθανότητα υποτροπής</a:t>
            </a:r>
            <a:endParaRPr/>
          </a:p>
        </p:txBody>
      </p:sp>
      <p:sp>
        <p:nvSpPr>
          <p:cNvPr id="615" name="Google Shape;615;p86"/>
          <p:cNvSpPr txBox="1"/>
          <p:nvPr/>
        </p:nvSpPr>
        <p:spPr>
          <a:xfrm>
            <a:off x="539750" y="5497575"/>
            <a:ext cx="780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Choi, J. (2020). </a:t>
            </a:r>
            <a:r>
              <a:rPr lang="en-US" sz="18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Impact of Stress Levels on Eating Behaviors among College Students.</a:t>
            </a: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Nutrients.</a:t>
            </a:r>
            <a:endParaRPr sz="1800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16" name="Google Shape;616;p86" descr="foodst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1341437"/>
            <a:ext cx="2386012" cy="176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αλκοόλ</a:t>
            </a:r>
            <a:endParaRPr/>
          </a:p>
        </p:txBody>
      </p:sp>
      <p:sp>
        <p:nvSpPr>
          <p:cNvPr id="622" name="Google Shape;622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συμβάλλει: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κατανάλωση αλκοόλ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πιθανότητα υποτροπής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επιδείνωση αλκοολισμού</a:t>
            </a:r>
            <a:endParaRPr/>
          </a:p>
        </p:txBody>
      </p:sp>
      <p:sp>
        <p:nvSpPr>
          <p:cNvPr id="623" name="Google Shape;623;p87"/>
          <p:cNvSpPr txBox="1"/>
          <p:nvPr/>
        </p:nvSpPr>
        <p:spPr>
          <a:xfrm>
            <a:off x="539750" y="5800850"/>
            <a:ext cx="784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Blaine, S. K., &amp; Sinha, R. (2017). Neuropharmacology</a:t>
            </a:r>
            <a:endParaRPr sz="1800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24" name="Google Shape;624;p87" descr="article_1249809376_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1700212"/>
            <a:ext cx="23812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φυσική δραστηριότητα</a:t>
            </a:r>
            <a:endParaRPr/>
          </a:p>
        </p:txBody>
      </p:sp>
      <p:sp>
        <p:nvSpPr>
          <p:cNvPr id="630" name="Google Shape;630;p88"/>
          <p:cNvSpPr txBox="1">
            <a:spLocks noGrp="1"/>
          </p:cNvSpPr>
          <p:nvPr>
            <p:ph type="body" idx="1"/>
          </p:nvPr>
        </p:nvSpPr>
        <p:spPr>
          <a:xfrm>
            <a:off x="457200" y="1989137"/>
            <a:ext cx="8229600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 συνθήκες στρες τα άτομα επιλέγουν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λιγότερο να ασκηθούν σωματικά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αν και η φυσική δραστηριότητα έχει θετική επίδραση στον έλεγχο του στρες.</a:t>
            </a:r>
            <a:endParaRPr/>
          </a:p>
        </p:txBody>
      </p:sp>
      <p:sp>
        <p:nvSpPr>
          <p:cNvPr id="631" name="Google Shape;631;p88"/>
          <p:cNvSpPr txBox="1"/>
          <p:nvPr/>
        </p:nvSpPr>
        <p:spPr>
          <a:xfrm>
            <a:off x="457200" y="5334950"/>
            <a:ext cx="4939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Schultchen, D., et al (2019). </a:t>
            </a:r>
            <a:r>
              <a:rPr lang="en-US" sz="18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Bidirectional relationship of stress and affect with physical activity and healthy eating. </a:t>
            </a: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British Journal of Health Psychology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32" name="Google Shape;632;p88" descr="stress-managment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429000"/>
            <a:ext cx="3343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ύπνος</a:t>
            </a:r>
            <a:endParaRPr/>
          </a:p>
        </p:txBody>
      </p:sp>
      <p:sp>
        <p:nvSpPr>
          <p:cNvPr id="638" name="Google Shape;638;p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943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Επηρεάζει αρνητικά την φυσιολογία του ύπνου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Επιδρά στην ποιότητα και την ποσότητα του ύπνου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Μπορεί να οδηγήσει ακόμη και χρόνιες μορφές αϋπνίας</a:t>
            </a:r>
            <a:endParaRPr/>
          </a:p>
        </p:txBody>
      </p:sp>
      <p:sp>
        <p:nvSpPr>
          <p:cNvPr id="639" name="Google Shape;639;p89"/>
          <p:cNvSpPr txBox="1"/>
          <p:nvPr/>
        </p:nvSpPr>
        <p:spPr>
          <a:xfrm>
            <a:off x="95100" y="5626500"/>
            <a:ext cx="8953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Amaral, A. P.et al. (2018). </a:t>
            </a:r>
            <a:r>
              <a:rPr lang="en-US" i="1">
                <a:solidFill>
                  <a:schemeClr val="lt1"/>
                </a:solidFill>
              </a:rPr>
              <a:t>Sleep difficulties in college students: The role of stress, affect and cognitive processes.</a:t>
            </a:r>
            <a:r>
              <a:rPr lang="en-US">
                <a:solidFill>
                  <a:schemeClr val="lt1"/>
                </a:solidFill>
              </a:rPr>
              <a:t> </a:t>
            </a:r>
            <a:r>
              <a:rPr lang="en-US" i="1">
                <a:solidFill>
                  <a:schemeClr val="lt1"/>
                </a:solidFill>
              </a:rPr>
              <a:t>Psychiatry Research, </a:t>
            </a:r>
            <a:endParaRPr i="1" u="sng">
              <a:solidFill>
                <a:schemeClr val="lt1"/>
              </a:solidFill>
            </a:endParaRPr>
          </a:p>
          <a:p>
            <a:pPr marL="27940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Kalmbach, D. A.,et al (2018). </a:t>
            </a:r>
            <a:r>
              <a:rPr lang="en-US" i="1">
                <a:solidFill>
                  <a:schemeClr val="lt1"/>
                </a:solidFill>
              </a:rPr>
              <a:t>The impact of stress on sleep: Pathogenic sleep reactivity as a vulnerability to insomnia and circadian disorders. Journal of Sleep Research.</a:t>
            </a:r>
            <a:endParaRPr i="1" u="sng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40" name="Google Shape;640;p89" descr="insomn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1989137"/>
            <a:ext cx="28575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οδική ασφάλεια</a:t>
            </a:r>
            <a:endParaRPr/>
          </a:p>
        </p:txBody>
      </p:sp>
      <p:sp>
        <p:nvSpPr>
          <p:cNvPr id="646" name="Google Shape;646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943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 την πιθανότητα ατυχημάτων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 την επιθετική συμπεριφορά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 τις πιθανότητες παραβατικής συμπεριφοράς</a:t>
            </a:r>
            <a:endParaRPr/>
          </a:p>
        </p:txBody>
      </p:sp>
      <p:sp>
        <p:nvSpPr>
          <p:cNvPr id="647" name="Google Shape;647;p90"/>
          <p:cNvSpPr txBox="1"/>
          <p:nvPr/>
        </p:nvSpPr>
        <p:spPr>
          <a:xfrm>
            <a:off x="558400" y="5595875"/>
            <a:ext cx="7865100" cy="14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7620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1.</a:t>
            </a:r>
            <a:endParaRPr sz="1100"/>
          </a:p>
          <a:p>
            <a:pPr marL="2794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Bowen, L., Budden, S. L., &amp; Smith, A. P. (2020). </a:t>
            </a:r>
            <a:r>
              <a:rPr lang="en-US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Factors underpinning unsafe driving: A systematic literature review of car drivers. </a:t>
            </a:r>
            <a:r>
              <a:rPr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Transportation Research Part F: Traffic Psychology and Behaviour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48" name="Google Shape;648;p90" descr="reduce-stress-hea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1412875"/>
            <a:ext cx="334962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Εργασιακό στρες</a:t>
            </a:r>
            <a:endParaRPr/>
          </a:p>
        </p:txBody>
      </p:sp>
      <p:sp>
        <p:nvSpPr>
          <p:cNvPr id="654" name="Google Shape;654;p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943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στρες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εργ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ασία: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Συγκ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αταλέγεται στα συχνότερα αναφερόμενα προβλήματα 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τον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κίνδυνο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τυχημάτων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νοσηρότητ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 και τη </a:t>
            </a:r>
            <a:r>
              <a:rPr lang="el-GR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θνησιμότητα. 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τα π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οσοστά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απ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ουσί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ας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ιφέρει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σημ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αντικό ψυχοκοινωνικό και οικονομικό κόστος</a:t>
            </a:r>
            <a:endParaRPr dirty="0"/>
          </a:p>
        </p:txBody>
      </p:sp>
      <p:sp>
        <p:nvSpPr>
          <p:cNvPr id="655" name="Google Shape;655;p91"/>
          <p:cNvSpPr txBox="1"/>
          <p:nvPr/>
        </p:nvSpPr>
        <p:spPr>
          <a:xfrm>
            <a:off x="3924300" y="6308725"/>
            <a:ext cx="4852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http://osha.europa.eu/en/publications/reports/203</a:t>
            </a:r>
            <a:endParaRPr/>
          </a:p>
        </p:txBody>
      </p:sp>
      <p:pic>
        <p:nvPicPr>
          <p:cNvPr id="656" name="Google Shape;656;p91" descr="14471455_Slid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162877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Από όλα τα ως άνω γίνεται φανερό ότι:</a:t>
            </a:r>
            <a:endParaRPr/>
          </a:p>
        </p:txBody>
      </p:sp>
      <p:sp>
        <p:nvSpPr>
          <p:cNvPr id="662" name="Google Shape;662;p9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αποτελεσματική διαχείριση του στρες αποτελεί βασικό παράγοντα πρόληψης και κύριο τροποποιήσιμο παράγοντα κινδύνου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τον λόγο αυτό αποτελεί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μέρος των κυριότερων στρατηγικών για την προαγωγή της υγείας και την πρόληψη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όπως αποτυπώνεται σε επίσημα κείμενα όπως του ΠΟΥ κα.</a:t>
            </a:r>
            <a:endParaRPr/>
          </a:p>
        </p:txBody>
      </p:sp>
      <p:sp>
        <p:nvSpPr>
          <p:cNvPr id="663" name="Google Shape;663;p92"/>
          <p:cNvSpPr/>
          <p:nvPr/>
        </p:nvSpPr>
        <p:spPr>
          <a:xfrm>
            <a:off x="3779837" y="2924175"/>
            <a:ext cx="927100" cy="57626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Ειδικότερα τελευταία 30 έτη…</a:t>
            </a:r>
            <a:endParaRPr/>
          </a:p>
        </p:txBody>
      </p:sp>
      <p:sp>
        <p:nvSpPr>
          <p:cNvPr id="669" name="Google Shape;669;p9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γνώσεις αναφορικά με την σχέση υγείας και στρες έχουν αυξηθεί σημαντικά,  ώστε να οργανωθούν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συντονισμένες προσπάθειες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από τον ιατρικό κόσμο, τους επαγγελματίες υγείας, τους κοινωνικούς επιστήμονες, αλλά και τα ίδια τα άτομα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για την επιτυχή διαχείριση του στρες 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675" name="Google Shape;675;p94"/>
          <p:cNvSpPr txBox="1">
            <a:spLocks noGrp="1"/>
          </p:cNvSpPr>
          <p:nvPr>
            <p:ph type="body" idx="4294967295"/>
          </p:nvPr>
        </p:nvSpPr>
        <p:spPr>
          <a:xfrm>
            <a:off x="323850" y="1196975"/>
            <a:ext cx="8472487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Περισσότερο πρόκειται για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σύστημα φροντίδας της ασθένειας</a:t>
            </a: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καθώς είναι επικεντρωμένο στην διαχείριση της ασθένειας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παρά στην πρόληψη  και προαγωγή της υγείας. </a:t>
            </a:r>
            <a:endParaRPr/>
          </a:p>
        </p:txBody>
      </p:sp>
      <p:sp>
        <p:nvSpPr>
          <p:cNvPr id="676" name="Google Shape;676;p94"/>
          <p:cNvSpPr/>
          <p:nvPr/>
        </p:nvSpPr>
        <p:spPr>
          <a:xfrm>
            <a:off x="3995737" y="2997200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4294967295"/>
          </p:nvPr>
        </p:nvSpPr>
        <p:spPr>
          <a:xfrm>
            <a:off x="457200" y="1322387"/>
            <a:ext cx="82296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διαταραχή της ομοιόστασης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του οργανισμού </a:t>
            </a: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κάτω από ακραίες εσωτερικές ή περιβαλλοντικές εξωτερικές συνθήκες»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Walter Cannon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</a:pPr>
            <a:endParaRPr sz="2200" b="1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252412" y="4954587"/>
            <a:ext cx="87122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Η ομοιόσταση είναι ο επιτυχής συγχρονισμός των σωματικών λειτουργιών, εξασφαλίζοντας έτσι μία κατάσταση δυναμικής ισορροπίας.</a:t>
            </a:r>
            <a:r>
              <a:rPr lang="en-US" sz="20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της νοσοκεντρικής αντίληψης αποτελούν:</a:t>
            </a:r>
            <a:endParaRPr/>
          </a:p>
        </p:txBody>
      </p:sp>
      <p:sp>
        <p:nvSpPr>
          <p:cNvPr id="682" name="Google Shape;682;p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ιατρικός πληθωρισμός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αυξημένος αριθμός φαρμακείων.</a:t>
            </a:r>
            <a:endParaRPr/>
          </a:p>
          <a:p>
            <a:pPr marL="342900" lvl="0" indent="-23622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95"/>
          <p:cNvSpPr txBox="1"/>
          <p:nvPr/>
        </p:nvSpPr>
        <p:spPr>
          <a:xfrm>
            <a:off x="539750" y="4149725"/>
            <a:ext cx="6864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πρώτη στην Ευρώπη σε φαρμακεία</a:t>
            </a:r>
            <a:endParaRPr/>
          </a:p>
        </p:txBody>
      </p:sp>
      <p:sp>
        <p:nvSpPr>
          <p:cNvPr id="684" name="Google Shape;684;p95"/>
          <p:cNvSpPr/>
          <p:nvPr/>
        </p:nvSpPr>
        <p:spPr>
          <a:xfrm>
            <a:off x="2627312" y="2852737"/>
            <a:ext cx="485775" cy="9763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6"/>
          <p:cNvSpPr txBox="1"/>
          <p:nvPr/>
        </p:nvSpPr>
        <p:spPr>
          <a:xfrm>
            <a:off x="250825" y="6491287"/>
            <a:ext cx="47513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www.sfee.gr/files/story/IOBE_2009_SUM.pdf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690" name="Google Shape;690;p96" descr="1_17-Number-of-inhabitants-per-pharmacy-in-Eur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412875"/>
            <a:ext cx="7415212" cy="49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96"/>
          <p:cNvSpPr txBox="1"/>
          <p:nvPr/>
        </p:nvSpPr>
        <p:spPr>
          <a:xfrm>
            <a:off x="323850" y="260350"/>
            <a:ext cx="80645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Ελλάδα υπάρχουν περίπου</a:t>
            </a: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11.000  φαρμακεία (94,2 ανά 100.000 κατοίκους) δηλαδή τον μεγαλύτερο αριθμό φαρμακείων αναλογικά με τον πληθυσμό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μας σαν χώρα στην Ευρώπη</a:t>
            </a: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92" name="Google Shape;692;p96"/>
          <p:cNvSpPr txBox="1"/>
          <p:nvPr/>
        </p:nvSpPr>
        <p:spPr>
          <a:xfrm>
            <a:off x="250825" y="404812"/>
            <a:ext cx="590391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93" name="Google Shape;693;p96"/>
          <p:cNvCxnSpPr/>
          <p:nvPr/>
        </p:nvCxnSpPr>
        <p:spPr>
          <a:xfrm rot="10800000" flipH="1">
            <a:off x="971550" y="1484312"/>
            <a:ext cx="360362" cy="21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7"/>
          <p:cNvSpPr txBox="1"/>
          <p:nvPr/>
        </p:nvSpPr>
        <p:spPr>
          <a:xfrm>
            <a:off x="250825" y="1196975"/>
            <a:ext cx="5184775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Σε κάθε 1.000 Έλληνες, αντιστοιχούν περίπου 5 ιατροί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(ιατρικός πληθωρισμός=8%)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Η Ελλάδα αναδεικνύεται </a:t>
            </a:r>
            <a:r>
              <a:rPr lang="en-US" sz="1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baseline="30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1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σε ευρωπαϊκό επίπεδο σε «παραγωγή» ιατρών</a:t>
            </a: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καταγράφοντας τη μεγαλύτερη αναλογία ιατρών – πληθυσμού.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Ανάμεσα σε </a:t>
            </a:r>
            <a:r>
              <a:rPr lang="en-US" sz="1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148 χώρες έρχεται 3</a:t>
            </a:r>
            <a:r>
              <a:rPr lang="en-US" sz="1800" b="1" i="0" u="none" baseline="30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μετά τη Κούβα και τη Λευκορωσία.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Πέντε ιατρικές ειδικότητες συγκεντρώνουν το 52% όλων των γιατρών.  Οι μισοί Έλληνες ιατροί είναι παθολόγοι, μικροβιολόγοι, παιδίατροι, μαιευτήρες - γυναικολόγοι, καρδιολόγοι και χειρούργοι.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97"/>
          <p:cNvSpPr txBox="1"/>
          <p:nvPr/>
        </p:nvSpPr>
        <p:spPr>
          <a:xfrm>
            <a:off x="323850" y="6308725"/>
            <a:ext cx="6408737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http://www.inegsee.gr/ereynes-meletes.html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http://www.nationmaster.com/graph/hea_phy_per_1000_peo-physicians-per-1-000-people</a:t>
            </a:r>
            <a:endParaRPr/>
          </a:p>
        </p:txBody>
      </p:sp>
      <p:sp>
        <p:nvSpPr>
          <p:cNvPr id="700" name="Google Shape;700;p97"/>
          <p:cNvSpPr txBox="1"/>
          <p:nvPr/>
        </p:nvSpPr>
        <p:spPr>
          <a:xfrm>
            <a:off x="684212" y="260350"/>
            <a:ext cx="7632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Ο Ιατρικός Πληθωρισμός</a:t>
            </a:r>
            <a:endParaRPr/>
          </a:p>
        </p:txBody>
      </p:sp>
      <p:pic>
        <p:nvPicPr>
          <p:cNvPr id="701" name="Google Shape;701;p97" descr="japanese-doc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052512"/>
            <a:ext cx="3067050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8"/>
          <p:cNvSpPr txBox="1"/>
          <p:nvPr/>
        </p:nvSpPr>
        <p:spPr>
          <a:xfrm>
            <a:off x="684212" y="260350"/>
            <a:ext cx="76327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Ο Ιατρικός Πληθωρισμός</a:t>
            </a:r>
            <a:endParaRPr/>
          </a:p>
        </p:txBody>
      </p:sp>
      <p:pic>
        <p:nvPicPr>
          <p:cNvPr id="707" name="Google Shape;707;p98" descr="life_sciences_g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1557337"/>
            <a:ext cx="7129462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98"/>
          <p:cNvSpPr txBox="1"/>
          <p:nvPr/>
        </p:nvSpPr>
        <p:spPr>
          <a:xfrm>
            <a:off x="827087" y="6237287"/>
            <a:ext cx="59769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 development indicators Database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9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14" name="Google Shape;714;p9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Ώστόσο, η μεγάλη πλειοψηφία της εθνικής μας υγείας επηρεάζεται από παράγοντες επί των οποίων η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νοσοκεντρική προσέγγιση ασκεί μικρή επίδραση.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Τέτοιοι παράγοντες είναι το στρες, η διατροφή, τα κοινωνικά προβλήματα, η ανεπαρκής άσκηση, το κάπνισμα, οι περιβαλλοντικές τοξίνες. 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20" name="Google Shape;720;p100"/>
          <p:cNvSpPr txBox="1">
            <a:spLocks noGrp="1"/>
          </p:cNvSpPr>
          <p:nvPr>
            <p:ph type="body" idx="4294967295"/>
          </p:nvPr>
        </p:nvSpPr>
        <p:spPr>
          <a:xfrm>
            <a:off x="457200" y="1916112"/>
            <a:ext cx="82296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Έρευνες έχουν δείξει ότι το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στρες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ευθύνεται για την επιμονή των συνεπειών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καταστρέφουν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την ζωή παρά τις ιατρικές οδηγίες για την ενημέρωση των Υπουργείων Υγείας των κρατών.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0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18487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26" name="Google Shape;726;p101"/>
          <p:cNvSpPr txBox="1">
            <a:spLocks noGrp="1"/>
          </p:cNvSpPr>
          <p:nvPr>
            <p:ph type="body" idx="4294967295"/>
          </p:nvPr>
        </p:nvSpPr>
        <p:spPr>
          <a:xfrm>
            <a:off x="250825" y="1125537"/>
            <a:ext cx="8435975" cy="500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3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Έρευνες επίσης έχουν δείξει ότι </a:t>
            </a:r>
            <a:endParaRPr/>
          </a:p>
          <a:p>
            <a:pPr marL="342900" marR="0" lvl="0" indent="-34290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τουλάχιστον το 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50%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των θανάτων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και  το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70% των ασθενειών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είναι αυτό-επιβαλλόμενες  και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οφείλονται στην επιδημία της ανθυγιεινής συμπεριφοράς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στην οποία όμως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η νοσοκεντρική προσέγγιση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ασκεί μικρή επίδραση!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7" name="Google Shape;727;p101"/>
          <p:cNvSpPr/>
          <p:nvPr/>
        </p:nvSpPr>
        <p:spPr>
          <a:xfrm>
            <a:off x="3924300" y="3357562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33" name="Google Shape;733;p102"/>
          <p:cNvSpPr txBox="1">
            <a:spLocks noGrp="1"/>
          </p:cNvSpPr>
          <p:nvPr>
            <p:ph type="body" idx="4294967295"/>
          </p:nvPr>
        </p:nvSpPr>
        <p:spPr>
          <a:xfrm>
            <a:off x="395287" y="1412875"/>
            <a:ext cx="830262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Όταν ο πληθυσμός έχει στρες τα προγράμματα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Αγωγής και Προαγωγής υγείας  έχουν μικρή αποτελεσματικότητα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Εξουδετερώνοντας όμως το ατομικό και κοινωνικό στρες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βελτιώνεται η αποτελεσματικότητα τους επαυξάνοντας σημαντικά την συμμόρφωση.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3"/>
          <p:cNvSpPr txBox="1">
            <a:spLocks noGrp="1"/>
          </p:cNvSpPr>
          <p:nvPr>
            <p:ph type="title" idx="4294967295"/>
          </p:nvPr>
        </p:nvSpPr>
        <p:spPr>
          <a:xfrm>
            <a:off x="468312" y="476250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39" name="Google Shape;739;p103"/>
          <p:cNvSpPr txBox="1">
            <a:spLocks noGrp="1"/>
          </p:cNvSpPr>
          <p:nvPr>
            <p:ph type="body" idx="4294967295"/>
          </p:nvPr>
        </p:nvSpPr>
        <p:spPr>
          <a:xfrm>
            <a:off x="395287" y="1341437"/>
            <a:ext cx="8291512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3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Ανάπτυξη στρατηγικών διαχείρισης του στρες για αποτελεσματικότερη τροποποίηση της συμπεριφοράς.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Αφού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Έχει αποδειχθεί ότι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οι στρατηγικές πρόληψης δημιουργούν υγιέστερους πολίτες και μειώνουν το κόστος υγείας κατά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50-70%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45" name="Google Shape;745;p104"/>
          <p:cNvSpPr txBox="1">
            <a:spLocks noGrp="1"/>
          </p:cNvSpPr>
          <p:nvPr>
            <p:ph type="body" idx="4294967295"/>
          </p:nvPr>
        </p:nvSpPr>
        <p:spPr>
          <a:xfrm>
            <a:off x="395287" y="1412875"/>
            <a:ext cx="8229600" cy="345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Ένα τέτοιο πρόγραμμα, εστιαζόμενο στην πρόληψη της αρρώστιας και την προαγωγή της υγείας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προσφέρει λύση στην κρίση του συστήματος υγείας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η οποία είναι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ολοκληρωτική, οικονομικά αναποτελεσματική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επιστημονικά αποδεδειγμένη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746" name="Google Shape;746;p104" descr="298x232-order_of_health-298x232_order_of_heal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005262"/>
            <a:ext cx="3240087" cy="252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Σύστημα του στρες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ανθρώπινος οργανισμός διαθέτει διάφορα συστήματα ομοιόστασης, όπως το  σύστημα του φόβου και θυμού, το σύστημα αμοιβής και τιμωρίας αλλά και το μεταβολικό, του ύπνου, το ανοσολογικό, του πόνου κα. 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52" name="Google Shape;752;p10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Θα πρέπει να εκπαιδευτούν επιστήμονες υγείας οι οποίοι θα είναι σε θέση να εφαρμόσουν στρατηγικές υγείας που εστιάζονται στην πρόληψη,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στρατηγικές για διαχείριση του στρες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αποτελεσματικότερη τροποποίηση της συμπεριφοράς. </a:t>
            </a:r>
            <a:endParaRPr/>
          </a:p>
        </p:txBody>
      </p:sp>
      <p:pic>
        <p:nvPicPr>
          <p:cNvPr id="753" name="Google Shape;753;p105" descr="t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076700"/>
            <a:ext cx="3132137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05" descr="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4797425"/>
            <a:ext cx="24765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60" name="Google Shape;760;p106"/>
          <p:cNvSpPr txBox="1">
            <a:spLocks noGrp="1"/>
          </p:cNvSpPr>
          <p:nvPr>
            <p:ph type="body" idx="4294967295"/>
          </p:nvPr>
        </p:nvSpPr>
        <p:spPr>
          <a:xfrm>
            <a:off x="468312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νέα αυτή αντίληψη για την εκπαίδευση υγείας θα είναι μοναδική ανυψώνοντας την φροντίδα υγείας σε ένα νέο επίπεδο,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αναπτύσσοντας ολόκληρο το δυναμικό του κάθε πολίτη μειώνοντας το ατομικό και συλλογικό στρες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θα εξασφαλίζει μία καθαρά οικονομική δαπάνη για το κράτος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Χρήσιμα Συμπεράσματα</a:t>
            </a:r>
            <a:endParaRPr/>
          </a:p>
        </p:txBody>
      </p:sp>
      <p:sp>
        <p:nvSpPr>
          <p:cNvPr id="766" name="Google Shape;766;p107"/>
          <p:cNvSpPr txBox="1">
            <a:spLocks noGrp="1"/>
          </p:cNvSpPr>
          <p:nvPr>
            <p:ph type="body" idx="4294967295"/>
          </p:nvPr>
        </p:nvSpPr>
        <p:spPr>
          <a:xfrm>
            <a:off x="179387" y="1268412"/>
            <a:ext cx="8713787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Το στρες συνδέεται άμεσα η έμμεσα με τις κυριότερες ασθένειες και διαταραχές που συνθέτουν το σύγχρονο νοσολογικό φάσμα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 βαθμός ανταπόκρισης στο στρες εξαρτάται από το άτομο και τους διαθέσιμους πόρους και ικανότητές.</a:t>
            </a:r>
            <a:endParaRPr/>
          </a:p>
          <a:p>
            <a:pPr marL="342900" marR="0" lvl="0" indent="-2540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Η διαχείριση του στρες αποτελεί βασική στρατηγική για την προαγωγή της υγείας.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Τα συστήματα Υγείας θα πρέπει να προσανατολιστούν στην πρόληψη και όχι στην διαχείριση της ασθένειας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3737</Words>
  <Application>Microsoft Office PowerPoint</Application>
  <PresentationFormat>Προβολή στην οθόνη (4:3)</PresentationFormat>
  <Paragraphs>420</Paragraphs>
  <Slides>92</Slides>
  <Notes>92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92</vt:i4>
      </vt:variant>
    </vt:vector>
  </HeadingPairs>
  <TitlesOfParts>
    <vt:vector size="98" baseType="lpstr">
      <vt:lpstr>Garamond</vt:lpstr>
      <vt:lpstr>Noto Sans Symbols</vt:lpstr>
      <vt:lpstr>Tahoma</vt:lpstr>
      <vt:lpstr>Arial</vt:lpstr>
      <vt:lpstr>1_Stream</vt:lpstr>
      <vt:lpstr>Stream</vt:lpstr>
      <vt:lpstr>  Εθνικό &amp; ΚαποδιστριακόΠανεπιστήμιο Αθηνών, Ιατρική Σχολή Μεταπτυχιακό Πρόγραμμα Σπουδών «Η Επιστήμη του Στρες και η Προαγωγή της Υγείας»  Επιδημιολογία του Στρες  Εισαγωγή Στο Στρες-Το πρόβλημα Βασικές Έννοιες </vt:lpstr>
      <vt:lpstr>Βασικά σημεία παρουσίασης</vt:lpstr>
      <vt:lpstr>Στρες είναι…</vt:lpstr>
      <vt:lpstr>Στρες: η ανάγκη για έναν κοινό τόπο κατανόησης</vt:lpstr>
      <vt:lpstr> Ορισμοί</vt:lpstr>
      <vt:lpstr>Ορισμοί</vt:lpstr>
      <vt:lpstr>  Ορισμοί</vt:lpstr>
      <vt:lpstr>Ορισμοί</vt:lpstr>
      <vt:lpstr>Σύστημα του στρες</vt:lpstr>
      <vt:lpstr>Σύστημα του στρες</vt:lpstr>
      <vt:lpstr>Ομοιόσταση (homeostasis)</vt:lpstr>
      <vt:lpstr>Ομοιόσταση (homeostasis)</vt:lpstr>
      <vt:lpstr>Ομοιόσταση (homeostasis)</vt:lpstr>
      <vt:lpstr>Εν κατακλείδι ως στρες νοείται…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σύγχρονη έρευνα για το στρες:</vt:lpstr>
      <vt:lpstr> Άλλοι όροι σχετικοί με το στρες</vt:lpstr>
      <vt:lpstr> Άλλοι χρήσιμοι όροι</vt:lpstr>
      <vt:lpstr> Κατηγοριοποίηση στρεσογόνων παραγόντων</vt:lpstr>
      <vt:lpstr>Κατηγοριοποίηση στρεσογόνων παραγόντων</vt:lpstr>
      <vt:lpstr>Τύποι του στρες</vt:lpstr>
      <vt:lpstr>Τύποι του στρες</vt:lpstr>
      <vt:lpstr>Τύποι του στρες</vt:lpstr>
      <vt:lpstr> Όλοι βιώνουμε το ίδιο το στρες;</vt:lpstr>
      <vt:lpstr>Δια στόματος του «πατέρα» του στρες…</vt:lpstr>
      <vt:lpstr>Καλά τεκμηριωμένες έρευνες…</vt:lpstr>
      <vt:lpstr>Η σύγχρονη έρευνα για το στρες:</vt:lpstr>
      <vt:lpstr>Η σύγχρονη έρευνα για το στρες:</vt:lpstr>
      <vt:lpstr>Η σύγχρονη έρευνα για το στρες:</vt:lpstr>
      <vt:lpstr>Η σύγχρονη έρευνα για το στρες</vt:lpstr>
      <vt:lpstr>Η σύγχρονη έρευνα για το στρες</vt:lpstr>
      <vt:lpstr>Γιατί είναι τόσο σημαντικός ο έλεγχος του στρες;</vt:lpstr>
      <vt:lpstr>Νοσηρότητα-Θνησιμότητα</vt:lpstr>
      <vt:lpstr>Νοσηρότητα-Θνησιμότητα</vt:lpstr>
      <vt:lpstr>Η αλήθεια των αριθμών  </vt:lpstr>
      <vt:lpstr>Νοσηρότητα-Θνησιμότητα</vt:lpstr>
      <vt:lpstr>Κυριότεροι παράγοντες κινδύνου στις ανεπτυγμένες χώρες</vt:lpstr>
      <vt:lpstr>Η εικόνα στην Ελλάδα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Ελλάδα…ένα μεγάλο φουγάρο!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Στρες από την εργασία στις ευρωπαϊκές χώρες  Η Ελλάδα (55,3%) στην ομάδα χωρών με υψηλό ποσοστό στρες (έτος 2022) </vt:lpstr>
      <vt:lpstr>Από τους αριθμούς στην παραγματικότητα!</vt:lpstr>
      <vt:lpstr>Στρες και σύγχρονη νοσηρότητα</vt:lpstr>
      <vt:lpstr>Στρες και Υγεία</vt:lpstr>
      <vt:lpstr>Ένδεικτικές έρευνες:</vt:lpstr>
      <vt:lpstr>Παρουσίαση του PowerPoint</vt:lpstr>
      <vt:lpstr>Στρες και καρδιαγγειακά- οδοί σύνδεσης</vt:lpstr>
      <vt:lpstr>Στρες και Παχυσαρκία-μηχανισμοί σύνδεσης</vt:lpstr>
      <vt:lpstr>Παρουσίαση του PowerPoint</vt:lpstr>
      <vt:lpstr>Στρες και κατάθλιψη</vt:lpstr>
      <vt:lpstr>Κακοήθεις νεοπλασίες και στρες-μηχανισμοί σύνδεσης</vt:lpstr>
      <vt:lpstr>Η ανάδειξη του ρόλου του σύγχρονου  στρεσογόνου τρόπου ζωής</vt:lpstr>
      <vt:lpstr>Η έμμεση επίδραση του στρες αποτυπώνεται μέσω…</vt:lpstr>
      <vt:lpstr>Ενδεικτικά ευρήματα</vt:lpstr>
      <vt:lpstr>Ενδεικτικά ευρήματα: Στρες και κάπνισμα</vt:lpstr>
      <vt:lpstr>Ενδεικτικά ευρήματα: Στρες και διατροφή</vt:lpstr>
      <vt:lpstr>Ενδεικτικά ευρήματα: Στρες και αλκοόλ</vt:lpstr>
      <vt:lpstr>Ενδεικτικά ευρήματα: Στρες και φυσική δραστηριότητα</vt:lpstr>
      <vt:lpstr>Ενδεικτικά ευρήματα: Στρες και ύπνος</vt:lpstr>
      <vt:lpstr>Ενδεικτικά ευρήματα: Στρες και οδική ασφάλεια</vt:lpstr>
      <vt:lpstr>Ενδεικτικά ευρήματα: Εργασιακό στρες</vt:lpstr>
      <vt:lpstr>Από όλα τα ως άνω γίνεται φανερό ότι:</vt:lpstr>
      <vt:lpstr>Ειδικότερα τελευταία 30 έτη…</vt:lpstr>
      <vt:lpstr> Το υπάρχον Σύστημα Υγείας και το στρες</vt:lpstr>
      <vt:lpstr>Ενδεικτικά της νοσοκεντρικής αντίληψης αποτελούν:</vt:lpstr>
      <vt:lpstr>Παρουσίαση του PowerPoint</vt:lpstr>
      <vt:lpstr>Παρουσίαση του PowerPoint</vt:lpstr>
      <vt:lpstr>Παρουσίαση του PowerPoint</vt:lpstr>
      <vt:lpstr>Το υπάρχον Σύστημα Υγείας και το στρες</vt:lpstr>
      <vt:lpstr>Το υπάρχον Σύστημα Υγείας και το στρες</vt:lpstr>
      <vt:lpstr>Το υπάρχον Σύστημα Υγείας και το στρες</vt:lpstr>
      <vt:lpstr>Το υπάρχον Σύστημα Υγείας και το στρες</vt:lpstr>
      <vt:lpstr>Τι πρέπει να γίνει!</vt:lpstr>
      <vt:lpstr>Τι πρέπει να γίνει!</vt:lpstr>
      <vt:lpstr>Τι πρέπει να γίνει!</vt:lpstr>
      <vt:lpstr>Τι πρέπει να γίνει!</vt:lpstr>
      <vt:lpstr>Χρήσιμα Συμπεράσματα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Christina Darviri</cp:lastModifiedBy>
  <cp:revision>1</cp:revision>
  <dcterms:modified xsi:type="dcterms:W3CDTF">2024-10-21T15:05:19Z</dcterms:modified>
</cp:coreProperties>
</file>