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330" r:id="rId4"/>
    <p:sldId id="332" r:id="rId5"/>
    <p:sldId id="335" r:id="rId6"/>
    <p:sldId id="339" r:id="rId7"/>
    <p:sldId id="385" r:id="rId8"/>
    <p:sldId id="387" r:id="rId9"/>
    <p:sldId id="389" r:id="rId10"/>
    <p:sldId id="340" r:id="rId11"/>
    <p:sldId id="379" r:id="rId12"/>
    <p:sldId id="380" r:id="rId13"/>
    <p:sldId id="381" r:id="rId14"/>
    <p:sldId id="327" r:id="rId15"/>
    <p:sldId id="401" r:id="rId16"/>
    <p:sldId id="397" r:id="rId17"/>
    <p:sldId id="341" r:id="rId18"/>
    <p:sldId id="342" r:id="rId19"/>
    <p:sldId id="343" r:id="rId20"/>
    <p:sldId id="344" r:id="rId21"/>
    <p:sldId id="345" r:id="rId22"/>
    <p:sldId id="349" r:id="rId23"/>
    <p:sldId id="395" r:id="rId24"/>
    <p:sldId id="348" r:id="rId25"/>
    <p:sldId id="350" r:id="rId26"/>
    <p:sldId id="351" r:id="rId27"/>
    <p:sldId id="353" r:id="rId28"/>
    <p:sldId id="352" r:id="rId29"/>
    <p:sldId id="354" r:id="rId30"/>
    <p:sldId id="404" r:id="rId31"/>
    <p:sldId id="355" r:id="rId32"/>
    <p:sldId id="356" r:id="rId33"/>
    <p:sldId id="357" r:id="rId34"/>
    <p:sldId id="396" r:id="rId35"/>
    <p:sldId id="358" r:id="rId36"/>
    <p:sldId id="375" r:id="rId37"/>
    <p:sldId id="374" r:id="rId38"/>
    <p:sldId id="399" r:id="rId39"/>
    <p:sldId id="398" r:id="rId40"/>
    <p:sldId id="370" r:id="rId41"/>
    <p:sldId id="365" r:id="rId42"/>
    <p:sldId id="366" r:id="rId43"/>
    <p:sldId id="367" r:id="rId44"/>
    <p:sldId id="363" r:id="rId45"/>
    <p:sldId id="364" r:id="rId46"/>
    <p:sldId id="371" r:id="rId47"/>
    <p:sldId id="402" r:id="rId48"/>
    <p:sldId id="308" r:id="rId49"/>
    <p:sldId id="394" r:id="rId50"/>
    <p:sldId id="372" r:id="rId51"/>
    <p:sldId id="373" r:id="rId52"/>
    <p:sldId id="376" r:id="rId53"/>
    <p:sldId id="377" r:id="rId54"/>
    <p:sldId id="378" r:id="rId55"/>
    <p:sldId id="263" r:id="rId56"/>
    <p:sldId id="258" r:id="rId5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11/14/2024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5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5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dx.doi.org/10.2174/0929867322666150608093607"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8CCF-977C-2517-2FE5-1C19E83EE47C}"/>
              </a:ext>
            </a:extLst>
          </p:cNvPr>
          <p:cNvSpPr>
            <a:spLocks noGrp="1"/>
          </p:cNvSpPr>
          <p:nvPr>
            <p:ph type="ctrTitle"/>
          </p:nvPr>
        </p:nvSpPr>
        <p:spPr>
          <a:xfrm>
            <a:off x="222028" y="858204"/>
            <a:ext cx="8001000" cy="2971801"/>
          </a:xfrm>
        </p:spPr>
        <p:txBody>
          <a:bodyPr>
            <a:normAutofit fontScale="90000"/>
          </a:bodyPr>
          <a:lstStyle/>
          <a:p>
            <a:r>
              <a:rPr lang="el-GR" dirty="0"/>
              <a:t>ΑγγειακΗ φλεγμονΗ και αθηρωμΑτωση: </a:t>
            </a:r>
            <a:br>
              <a:rPr lang="el-GR" dirty="0"/>
            </a:br>
            <a:r>
              <a:rPr lang="el-GR" dirty="0"/>
              <a:t>ο ρΟλος των υποδοχΕων των οιστρογΟνων</a:t>
            </a:r>
            <a:endParaRPr lang="en-US" dirty="0"/>
          </a:p>
        </p:txBody>
      </p:sp>
      <p:sp>
        <p:nvSpPr>
          <p:cNvPr id="4" name="Subtitle 2">
            <a:extLst>
              <a:ext uri="{FF2B5EF4-FFF2-40B4-BE49-F238E27FC236}">
                <a16:creationId xmlns:a16="http://schemas.microsoft.com/office/drawing/2014/main" id="{BE77D4A8-F3F3-B671-19C2-A0A33FB5C14A}"/>
              </a:ext>
            </a:extLst>
          </p:cNvPr>
          <p:cNvSpPr>
            <a:spLocks noGrp="1"/>
          </p:cNvSpPr>
          <p:nvPr>
            <p:ph type="subTitle" idx="1"/>
          </p:nvPr>
        </p:nvSpPr>
        <p:spPr>
          <a:xfrm>
            <a:off x="5484812" y="4776211"/>
            <a:ext cx="6400800" cy="1947862"/>
          </a:xfrm>
        </p:spPr>
        <p:txBody>
          <a:bodyPr/>
          <a:lstStyle/>
          <a:p>
            <a:pPr algn="r"/>
            <a:r>
              <a:rPr lang="el-GR" dirty="0">
                <a:solidFill>
                  <a:schemeClr val="tx1"/>
                </a:solidFill>
              </a:rPr>
              <a:t>Δρ Αναστασία Ρεπούσκου</a:t>
            </a:r>
          </a:p>
          <a:p>
            <a:pPr algn="r"/>
            <a:r>
              <a:rPr lang="el-GR" sz="1800" dirty="0">
                <a:solidFill>
                  <a:schemeClr val="tx1"/>
                </a:solidFill>
              </a:rPr>
              <a:t>Βιολόγος</a:t>
            </a:r>
            <a:r>
              <a:rPr lang="en-US" sz="1800" dirty="0">
                <a:solidFill>
                  <a:schemeClr val="tx1"/>
                </a:solidFill>
              </a:rPr>
              <a:t>, E</a:t>
            </a:r>
            <a:r>
              <a:rPr lang="el-GR" sz="1800" dirty="0">
                <a:solidFill>
                  <a:schemeClr val="tx1"/>
                </a:solidFill>
              </a:rPr>
              <a:t>ρευνήτρια Γ’</a:t>
            </a:r>
          </a:p>
          <a:p>
            <a:pPr algn="r"/>
            <a:r>
              <a:rPr lang="el-GR" sz="1400" dirty="0">
                <a:solidFill>
                  <a:schemeClr val="tx1"/>
                </a:solidFill>
              </a:rPr>
              <a:t>Μπενάκειο Φυτοπαθολογικό Ινστιτούτο </a:t>
            </a:r>
            <a:endParaRPr lang="en-US" sz="1400" dirty="0">
              <a:solidFill>
                <a:schemeClr val="tx1"/>
              </a:solidFill>
            </a:endParaRPr>
          </a:p>
        </p:txBody>
      </p:sp>
      <p:sp>
        <p:nvSpPr>
          <p:cNvPr id="5" name="TextBox 4">
            <a:extLst>
              <a:ext uri="{FF2B5EF4-FFF2-40B4-BE49-F238E27FC236}">
                <a16:creationId xmlns:a16="http://schemas.microsoft.com/office/drawing/2014/main" id="{9AFF3FB4-A2EB-A9FE-E196-FAB2D0AFC75A}"/>
              </a:ext>
            </a:extLst>
          </p:cNvPr>
          <p:cNvSpPr txBox="1"/>
          <p:nvPr/>
        </p:nvSpPr>
        <p:spPr>
          <a:xfrm>
            <a:off x="1155628" y="6416296"/>
            <a:ext cx="4695735" cy="307777"/>
          </a:xfrm>
          <a:prstGeom prst="rect">
            <a:avLst/>
          </a:prstGeom>
          <a:noFill/>
        </p:spPr>
        <p:txBody>
          <a:bodyPr wrap="square" rtlCol="0">
            <a:spAutoFit/>
          </a:bodyPr>
          <a:lstStyle/>
          <a:p>
            <a:r>
              <a:rPr lang="en-US" sz="1400" dirty="0"/>
              <a:t> </a:t>
            </a:r>
            <a:r>
              <a:rPr lang="el-GR" sz="1200" dirty="0"/>
              <a:t>ΠΜΣ </a:t>
            </a:r>
            <a:r>
              <a:rPr lang="en-US" sz="1200" dirty="0"/>
              <a:t>‘</a:t>
            </a:r>
            <a:r>
              <a:rPr lang="el-GR" sz="1200" dirty="0"/>
              <a:t>Καρδιομεταβολική Ιατρική</a:t>
            </a:r>
            <a:r>
              <a:rPr lang="en-US" sz="1200" dirty="0"/>
              <a:t>’</a:t>
            </a:r>
            <a:r>
              <a:rPr lang="el-GR" sz="1200" dirty="0"/>
              <a:t>  </a:t>
            </a:r>
            <a:r>
              <a:rPr lang="el-GR" sz="1200" dirty="0">
                <a:solidFill>
                  <a:schemeClr val="tx1">
                    <a:lumMod val="65000"/>
                    <a:lumOff val="35000"/>
                  </a:schemeClr>
                </a:solidFill>
              </a:rPr>
              <a:t>14</a:t>
            </a:r>
            <a:r>
              <a:rPr lang="en-US" sz="1200" dirty="0">
                <a:solidFill>
                  <a:schemeClr val="tx1">
                    <a:lumMod val="65000"/>
                    <a:lumOff val="35000"/>
                  </a:schemeClr>
                </a:solidFill>
              </a:rPr>
              <a:t>.11.202</a:t>
            </a:r>
            <a:r>
              <a:rPr lang="el-GR" sz="1200" dirty="0">
                <a:solidFill>
                  <a:schemeClr val="tx1">
                    <a:lumMod val="65000"/>
                    <a:lumOff val="35000"/>
                  </a:schemeClr>
                </a:solidFill>
              </a:rPr>
              <a:t>4</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143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7886" y="396564"/>
            <a:ext cx="8796225" cy="369332"/>
          </a:xfrm>
          <a:prstGeom prst="rect">
            <a:avLst/>
          </a:prstGeom>
          <a:noFill/>
        </p:spPr>
        <p:txBody>
          <a:bodyPr wrap="square" rtlCol="0">
            <a:spAutoFit/>
          </a:bodyPr>
          <a:lstStyle/>
          <a:p>
            <a:r>
              <a:rPr lang="en-US" b="1" dirty="0"/>
              <a:t>O</a:t>
            </a:r>
            <a:r>
              <a:rPr lang="el-GR" b="1" dirty="0"/>
              <a:t>ιστρογόνα</a:t>
            </a:r>
            <a:r>
              <a:rPr lang="en-US" b="1" dirty="0"/>
              <a:t>:</a:t>
            </a:r>
            <a:r>
              <a:rPr lang="el-GR" b="1" dirty="0"/>
              <a:t> δρουν ως αθηροπροστατευτικοί παράγοντες</a:t>
            </a:r>
          </a:p>
        </p:txBody>
      </p:sp>
      <p:sp>
        <p:nvSpPr>
          <p:cNvPr id="3" name="TextBox 2">
            <a:extLst>
              <a:ext uri="{FF2B5EF4-FFF2-40B4-BE49-F238E27FC236}">
                <a16:creationId xmlns:a16="http://schemas.microsoft.com/office/drawing/2014/main" id="{2BCD329F-9E26-AFAB-6AA0-B24933C1AD6C}"/>
              </a:ext>
            </a:extLst>
          </p:cNvPr>
          <p:cNvSpPr txBox="1"/>
          <p:nvPr/>
        </p:nvSpPr>
        <p:spPr>
          <a:xfrm>
            <a:off x="1300806" y="990793"/>
            <a:ext cx="10035516" cy="1077218"/>
          </a:xfrm>
          <a:prstGeom prst="rect">
            <a:avLst/>
          </a:prstGeom>
          <a:noFill/>
        </p:spPr>
        <p:txBody>
          <a:bodyPr wrap="square" rtlCol="0">
            <a:spAutoFit/>
          </a:bodyPr>
          <a:lstStyle/>
          <a:p>
            <a:pPr marL="285750" indent="-285750">
              <a:buFont typeface="Wingdings" panose="05000000000000000000" pitchFamily="2" charset="2"/>
              <a:buChar char="Ø"/>
            </a:pPr>
            <a:r>
              <a:rPr lang="el-GR" sz="1600" dirty="0"/>
              <a:t>Σε υγιείς προεμμηνοπαυσιακές γυναίκες</a:t>
            </a:r>
            <a:r>
              <a:rPr lang="en-US" sz="1600" dirty="0"/>
              <a:t>: </a:t>
            </a:r>
            <a:r>
              <a:rPr lang="el-GR" sz="1600" dirty="0"/>
              <a:t> &gt;90%</a:t>
            </a:r>
            <a:r>
              <a:rPr lang="en-US" sz="1600" dirty="0"/>
              <a:t> </a:t>
            </a:r>
            <a:r>
              <a:rPr lang="el-GR" sz="1600" dirty="0"/>
              <a:t>της οιστραδιόλης παράγεται στις ωοθήκες </a:t>
            </a:r>
          </a:p>
          <a:p>
            <a:pPr marL="285750" indent="-285750">
              <a:buFont typeface="Wingdings" panose="05000000000000000000" pitchFamily="2" charset="2"/>
              <a:buChar char="Ø"/>
            </a:pPr>
            <a:r>
              <a:rPr lang="el-GR" sz="1600" dirty="0"/>
              <a:t>Εξωγοναδικούς ιστούς</a:t>
            </a:r>
            <a:r>
              <a:rPr lang="en-US" sz="1600" dirty="0"/>
              <a:t>: </a:t>
            </a:r>
            <a:r>
              <a:rPr lang="el-GR" sz="1600" dirty="0"/>
              <a:t>εγκέφαλο, το λίπος, τους μύες, τα οστά</a:t>
            </a:r>
            <a:r>
              <a:rPr lang="en-US" sz="1600" dirty="0"/>
              <a:t>, </a:t>
            </a:r>
            <a:r>
              <a:rPr lang="el-GR" sz="1600" dirty="0"/>
              <a:t>το στήθος</a:t>
            </a:r>
            <a:endParaRPr lang="en-US" sz="1600" dirty="0"/>
          </a:p>
          <a:p>
            <a:pPr marL="285750" indent="-285750">
              <a:buFont typeface="Wingdings" panose="05000000000000000000" pitchFamily="2" charset="2"/>
              <a:buChar char="Ø"/>
            </a:pPr>
            <a:r>
              <a:rPr lang="en-US" sz="1600" dirty="0"/>
              <a:t>H</a:t>
            </a:r>
            <a:r>
              <a:rPr lang="el-GR" sz="1600" dirty="0"/>
              <a:t> αρωματάση εκφράζεται στην καρδιά</a:t>
            </a:r>
            <a:endParaRPr lang="en-US" sz="1600" dirty="0"/>
          </a:p>
          <a:p>
            <a:pPr marL="285750" indent="-285750">
              <a:buFont typeface="Wingdings" panose="05000000000000000000" pitchFamily="2" charset="2"/>
              <a:buChar char="Ø"/>
            </a:pPr>
            <a:r>
              <a:rPr lang="el-GR" sz="1600" dirty="0"/>
              <a:t>Τα επίπεδα της οιστραδιόλης στο αίμα επηρεάζονται από τον εμμηνο κύκλο και την εμμηνόπαυση</a:t>
            </a:r>
          </a:p>
        </p:txBody>
      </p:sp>
      <p:pic>
        <p:nvPicPr>
          <p:cNvPr id="5" name="Picture 4" descr="A screenshot of a medical information&#10;&#10;Description automatically generated">
            <a:extLst>
              <a:ext uri="{FF2B5EF4-FFF2-40B4-BE49-F238E27FC236}">
                <a16:creationId xmlns:a16="http://schemas.microsoft.com/office/drawing/2014/main" id="{57693B0E-6631-2324-D496-177E0519EC89}"/>
              </a:ext>
            </a:extLst>
          </p:cNvPr>
          <p:cNvPicPr>
            <a:picLocks noChangeAspect="1"/>
          </p:cNvPicPr>
          <p:nvPr/>
        </p:nvPicPr>
        <p:blipFill>
          <a:blip r:embed="rId2"/>
          <a:stretch>
            <a:fillRect/>
          </a:stretch>
        </p:blipFill>
        <p:spPr>
          <a:xfrm>
            <a:off x="6487742" y="2743254"/>
            <a:ext cx="4744112" cy="2267266"/>
          </a:xfrm>
          <a:prstGeom prst="rect">
            <a:avLst/>
          </a:prstGeom>
        </p:spPr>
      </p:pic>
      <p:sp>
        <p:nvSpPr>
          <p:cNvPr id="6" name="TextBox 5">
            <a:extLst>
              <a:ext uri="{FF2B5EF4-FFF2-40B4-BE49-F238E27FC236}">
                <a16:creationId xmlns:a16="http://schemas.microsoft.com/office/drawing/2014/main" id="{8E5A86A1-9651-33DC-5FBE-4682EA6FAC74}"/>
              </a:ext>
            </a:extLst>
          </p:cNvPr>
          <p:cNvSpPr txBox="1"/>
          <p:nvPr/>
        </p:nvSpPr>
        <p:spPr>
          <a:xfrm>
            <a:off x="8552872" y="5051955"/>
            <a:ext cx="2937163" cy="246221"/>
          </a:xfrm>
          <a:prstGeom prst="rect">
            <a:avLst/>
          </a:prstGeom>
          <a:noFill/>
        </p:spPr>
        <p:txBody>
          <a:bodyPr wrap="square" rtlCol="0">
            <a:spAutoFit/>
          </a:bodyPr>
          <a:lstStyle/>
          <a:p>
            <a:r>
              <a:rPr lang="en-US" sz="1000" dirty="0"/>
              <a:t>Nat Rev Endocrinol. 2017;13(6):352-364</a:t>
            </a:r>
          </a:p>
        </p:txBody>
      </p:sp>
      <p:pic>
        <p:nvPicPr>
          <p:cNvPr id="8" name="Picture 7" descr="Diagram of a cell cycle&#10;&#10;Description automatically generated">
            <a:extLst>
              <a:ext uri="{FF2B5EF4-FFF2-40B4-BE49-F238E27FC236}">
                <a16:creationId xmlns:a16="http://schemas.microsoft.com/office/drawing/2014/main" id="{F2E9C1EF-E55A-9691-2CDE-B48D01A96134}"/>
              </a:ext>
            </a:extLst>
          </p:cNvPr>
          <p:cNvPicPr>
            <a:picLocks noChangeAspect="1"/>
          </p:cNvPicPr>
          <p:nvPr/>
        </p:nvPicPr>
        <p:blipFill>
          <a:blip r:embed="rId3"/>
          <a:stretch>
            <a:fillRect/>
          </a:stretch>
        </p:blipFill>
        <p:spPr>
          <a:xfrm>
            <a:off x="1616792" y="2728867"/>
            <a:ext cx="3509390" cy="2908526"/>
          </a:xfrm>
          <a:prstGeom prst="rect">
            <a:avLst/>
          </a:prstGeom>
        </p:spPr>
      </p:pic>
      <p:sp>
        <p:nvSpPr>
          <p:cNvPr id="9" name="TextBox 8">
            <a:extLst>
              <a:ext uri="{FF2B5EF4-FFF2-40B4-BE49-F238E27FC236}">
                <a16:creationId xmlns:a16="http://schemas.microsoft.com/office/drawing/2014/main" id="{3817435C-5B7D-A4D7-A771-2D0B0495B1D4}"/>
              </a:ext>
            </a:extLst>
          </p:cNvPr>
          <p:cNvSpPr txBox="1"/>
          <p:nvPr/>
        </p:nvSpPr>
        <p:spPr>
          <a:xfrm>
            <a:off x="439454" y="5938216"/>
            <a:ext cx="9241357" cy="523220"/>
          </a:xfrm>
          <a:prstGeom prst="rect">
            <a:avLst/>
          </a:prstGeom>
          <a:noFill/>
        </p:spPr>
        <p:txBody>
          <a:bodyPr wrap="square" rtlCol="0">
            <a:spAutoFit/>
          </a:bodyPr>
          <a:lstStyle/>
          <a:p>
            <a:r>
              <a:rPr lang="el-GR" sz="1400" dirty="0"/>
              <a:t>Επιδημιολογικές μελέτες</a:t>
            </a:r>
            <a:r>
              <a:rPr lang="en-US" sz="1400" dirty="0"/>
              <a:t>: </a:t>
            </a:r>
            <a:r>
              <a:rPr lang="el-GR" sz="1400" dirty="0"/>
              <a:t>σε μετεμμηνοπαυσιακές γυναίκες που λαμβάνουν θεραπεία υποκατάστασης οιστρογόνων, ο κίνδυνος στεφανιαίας νόσου είναι μειωμένος</a:t>
            </a:r>
            <a:endParaRPr lang="en-US" sz="1400" dirty="0"/>
          </a:p>
        </p:txBody>
      </p:sp>
    </p:spTree>
    <p:extLst>
      <p:ext uri="{BB962C8B-B14F-4D97-AF65-F5344CB8AC3E}">
        <p14:creationId xmlns:p14="http://schemas.microsoft.com/office/powerpoint/2010/main" val="48996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213" y="980331"/>
            <a:ext cx="10560676" cy="2862322"/>
          </a:xfrm>
          <a:prstGeom prst="rect">
            <a:avLst/>
          </a:prstGeom>
          <a:noFill/>
        </p:spPr>
        <p:txBody>
          <a:bodyPr wrap="square" rtlCol="0">
            <a:spAutoFit/>
          </a:bodyPr>
          <a:lstStyle/>
          <a:p>
            <a:r>
              <a:rPr lang="el-GR" u="sng" dirty="0"/>
              <a:t>Κλινική πράξη</a:t>
            </a:r>
          </a:p>
          <a:p>
            <a:pPr marL="285750" indent="-285750">
              <a:buFont typeface="Arial" panose="020B0604020202020204" pitchFamily="34" charset="0"/>
              <a:buChar char="•"/>
            </a:pPr>
            <a:r>
              <a:rPr lang="el-GR" dirty="0"/>
              <a:t>Λόγος TH1/TH2 : είναι αυξημένος σε </a:t>
            </a:r>
            <a:r>
              <a:rPr lang="el-GR" dirty="0" err="1"/>
              <a:t>μετεμμηνοπαυσιακές</a:t>
            </a:r>
            <a:r>
              <a:rPr lang="el-GR" dirty="0"/>
              <a:t> γυναίκες και μειώνεται κατά τη θεραπεία ορμονικής υποκατάστασης.</a:t>
            </a:r>
            <a:endParaRPr lang="en-US" dirty="0"/>
          </a:p>
          <a:p>
            <a:endParaRPr lang="el-GR" dirty="0"/>
          </a:p>
          <a:p>
            <a:r>
              <a:rPr lang="el-GR" u="sng" dirty="0"/>
              <a:t>Πειραματικά δεδομένα</a:t>
            </a:r>
          </a:p>
          <a:p>
            <a:pPr marL="285750" indent="-285750">
              <a:buFont typeface="Arial" panose="020B0604020202020204" pitchFamily="34" charset="0"/>
              <a:buChar char="•"/>
            </a:pPr>
            <a:r>
              <a:rPr lang="el-GR" dirty="0"/>
              <a:t>Η χρόνια διέγερση με Ε2 οδηγεί σε αύξηση της IFN-γ και μείωση των αντιφλεγμονωδών </a:t>
            </a:r>
            <a:r>
              <a:rPr lang="el-GR" dirty="0" err="1"/>
              <a:t>κυτοκινών</a:t>
            </a:r>
            <a:r>
              <a:rPr lang="el-GR" dirty="0"/>
              <a:t> από λεμφοκύτταρα CD4+13 και Τ </a:t>
            </a:r>
            <a:r>
              <a:rPr lang="el-GR" dirty="0" err="1"/>
              <a:t>Natural</a:t>
            </a:r>
            <a:r>
              <a:rPr lang="el-GR" dirty="0"/>
              <a:t> </a:t>
            </a:r>
            <a:r>
              <a:rPr lang="el-GR" dirty="0" err="1"/>
              <a:t>Killer</a:t>
            </a:r>
            <a:r>
              <a:rPr lang="el-GR" dirty="0"/>
              <a:t> (</a:t>
            </a:r>
            <a:r>
              <a:rPr lang="el-GR" dirty="0" err="1"/>
              <a:t>προαθηρογονικό</a:t>
            </a:r>
            <a:r>
              <a:rPr lang="el-GR" dirty="0"/>
              <a:t> ΤΗ</a:t>
            </a:r>
            <a:r>
              <a:rPr lang="en-US" dirty="0"/>
              <a:t>1</a:t>
            </a:r>
            <a:r>
              <a:rPr lang="el-GR" dirty="0"/>
              <a:t> προφίλ</a:t>
            </a:r>
            <a:r>
              <a:rPr lang="en-US" dirty="0"/>
              <a:t>)</a:t>
            </a:r>
          </a:p>
          <a:p>
            <a:pPr marL="285750" indent="-285750">
              <a:buFont typeface="Arial" panose="020B0604020202020204" pitchFamily="34" charset="0"/>
              <a:buChar char="•"/>
            </a:pPr>
            <a:r>
              <a:rPr lang="en-US" dirty="0"/>
              <a:t>O</a:t>
            </a:r>
            <a:r>
              <a:rPr lang="el-GR" dirty="0" err="1"/>
              <a:t>ξεία</a:t>
            </a:r>
            <a:r>
              <a:rPr lang="el-GR" dirty="0"/>
              <a:t> έκθεση </a:t>
            </a:r>
            <a:r>
              <a:rPr lang="el-GR" dirty="0" err="1"/>
              <a:t>μακροφάγων</a:t>
            </a:r>
            <a:r>
              <a:rPr lang="el-GR" dirty="0"/>
              <a:t> σε Ε2 έχει αντιφλεγμονώδη δράση</a:t>
            </a:r>
          </a:p>
          <a:p>
            <a:pPr marL="285750" indent="-285750">
              <a:buFont typeface="Arial" panose="020B0604020202020204" pitchFamily="34" charset="0"/>
              <a:buChar char="•"/>
            </a:pPr>
            <a:r>
              <a:rPr lang="el-GR" dirty="0"/>
              <a:t>Πειραματόζωα (μύες) που έλαβαν Ε2 παρήγαγαν αυξημένα επίπεδα </a:t>
            </a:r>
            <a:r>
              <a:rPr lang="el-GR" dirty="0" err="1"/>
              <a:t>προφλεγμονωδών</a:t>
            </a:r>
            <a:r>
              <a:rPr lang="el-GR" dirty="0"/>
              <a:t> </a:t>
            </a:r>
            <a:r>
              <a:rPr lang="el-GR" dirty="0" err="1"/>
              <a:t>κυτοκινών</a:t>
            </a:r>
            <a:r>
              <a:rPr lang="el-GR" dirty="0"/>
              <a:t> IL-1 και IL-12 σε σύγκριση με εκείνα που είχαν υποστεί ωοθηκεκτομή</a:t>
            </a:r>
          </a:p>
        </p:txBody>
      </p:sp>
      <p:sp>
        <p:nvSpPr>
          <p:cNvPr id="4" name="TextBox 3"/>
          <p:cNvSpPr txBox="1"/>
          <p:nvPr/>
        </p:nvSpPr>
        <p:spPr>
          <a:xfrm>
            <a:off x="1085650" y="130125"/>
            <a:ext cx="9118242" cy="369332"/>
          </a:xfrm>
          <a:prstGeom prst="rect">
            <a:avLst/>
          </a:prstGeom>
          <a:noFill/>
        </p:spPr>
        <p:txBody>
          <a:bodyPr wrap="square" rtlCol="0">
            <a:spAutoFit/>
          </a:bodyPr>
          <a:lstStyle/>
          <a:p>
            <a:r>
              <a:rPr lang="el-GR" b="1" dirty="0"/>
              <a:t>Δράση Οιστρογόνων στη φλεγμονή και στην εμμηνόπαυση</a:t>
            </a:r>
            <a:endParaRPr lang="en-US" b="1" dirty="0"/>
          </a:p>
        </p:txBody>
      </p:sp>
      <p:sp>
        <p:nvSpPr>
          <p:cNvPr id="5" name="TextBox 4"/>
          <p:cNvSpPr txBox="1"/>
          <p:nvPr/>
        </p:nvSpPr>
        <p:spPr>
          <a:xfrm>
            <a:off x="1287887" y="4047180"/>
            <a:ext cx="10560676" cy="369332"/>
          </a:xfrm>
          <a:prstGeom prst="rect">
            <a:avLst/>
          </a:prstGeom>
          <a:noFill/>
        </p:spPr>
        <p:txBody>
          <a:bodyPr wrap="square" rtlCol="0">
            <a:spAutoFit/>
          </a:bodyPr>
          <a:lstStyle/>
          <a:p>
            <a:r>
              <a:rPr lang="el-GR" u="sng" dirty="0"/>
              <a:t>Συμπέρασμα?</a:t>
            </a:r>
          </a:p>
        </p:txBody>
      </p:sp>
      <p:sp>
        <p:nvSpPr>
          <p:cNvPr id="6" name="TextBox 5"/>
          <p:cNvSpPr txBox="1"/>
          <p:nvPr/>
        </p:nvSpPr>
        <p:spPr>
          <a:xfrm>
            <a:off x="1287887" y="4531483"/>
            <a:ext cx="10560676" cy="369332"/>
          </a:xfrm>
          <a:prstGeom prst="rect">
            <a:avLst/>
          </a:prstGeom>
          <a:noFill/>
        </p:spPr>
        <p:txBody>
          <a:bodyPr wrap="square" rtlCol="0">
            <a:spAutoFit/>
          </a:bodyPr>
          <a:lstStyle/>
          <a:p>
            <a:r>
              <a:rPr lang="el-GR" dirty="0"/>
              <a:t>Διάρκεια κ δόση Ε2</a:t>
            </a:r>
          </a:p>
        </p:txBody>
      </p:sp>
      <p:sp>
        <p:nvSpPr>
          <p:cNvPr id="7" name="TextBox 6"/>
          <p:cNvSpPr txBox="1"/>
          <p:nvPr/>
        </p:nvSpPr>
        <p:spPr>
          <a:xfrm>
            <a:off x="1287886" y="4954339"/>
            <a:ext cx="10663707" cy="923330"/>
          </a:xfrm>
          <a:prstGeom prst="rect">
            <a:avLst/>
          </a:prstGeom>
          <a:noFill/>
        </p:spPr>
        <p:txBody>
          <a:bodyPr wrap="square" rtlCol="0">
            <a:spAutoFit/>
          </a:bodyPr>
          <a:lstStyle/>
          <a:p>
            <a:r>
              <a:rPr lang="el-GR" dirty="0"/>
              <a:t>Επίπεδα έκφρασης και τύπος υποδοχέων Ε</a:t>
            </a:r>
            <a:r>
              <a:rPr lang="en-US" dirty="0"/>
              <a:t>R</a:t>
            </a:r>
            <a:r>
              <a:rPr lang="el-GR" dirty="0"/>
              <a:t> σε κάθε κυτταρικό τύπο</a:t>
            </a:r>
          </a:p>
          <a:p>
            <a:r>
              <a:rPr lang="el-GR" dirty="0"/>
              <a:t>- διάφοροι πληθυσμοί </a:t>
            </a:r>
            <a:r>
              <a:rPr lang="el-GR" dirty="0" err="1"/>
              <a:t>ανοσοκυττάρων</a:t>
            </a:r>
            <a:r>
              <a:rPr lang="el-GR" dirty="0"/>
              <a:t> </a:t>
            </a:r>
            <a:r>
              <a:rPr lang="el-GR" dirty="0" err="1"/>
              <a:t>αλληλεπιδρούν</a:t>
            </a:r>
            <a:r>
              <a:rPr lang="el-GR" dirty="0"/>
              <a:t> μεταξύ τους καθώς και με</a:t>
            </a:r>
          </a:p>
          <a:p>
            <a:r>
              <a:rPr lang="el-GR" dirty="0"/>
              <a:t>ενδοθηλιακά κύτταρα και </a:t>
            </a:r>
            <a:r>
              <a:rPr lang="el-GR" dirty="0" err="1"/>
              <a:t>VSMCs</a:t>
            </a:r>
            <a:endParaRPr lang="el-GR" dirty="0"/>
          </a:p>
        </p:txBody>
      </p:sp>
    </p:spTree>
    <p:extLst>
      <p:ext uri="{BB962C8B-B14F-4D97-AF65-F5344CB8AC3E}">
        <p14:creationId xmlns:p14="http://schemas.microsoft.com/office/powerpoint/2010/main" val="10468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9104" y="180304"/>
            <a:ext cx="9118242" cy="369332"/>
          </a:xfrm>
          <a:prstGeom prst="rect">
            <a:avLst/>
          </a:prstGeom>
          <a:noFill/>
        </p:spPr>
        <p:txBody>
          <a:bodyPr wrap="square" rtlCol="0">
            <a:spAutoFit/>
          </a:bodyPr>
          <a:lstStyle/>
          <a:p>
            <a:r>
              <a:rPr lang="el-GR" b="1" dirty="0"/>
              <a:t>Δράση Οιστρογόνων στην αθηροσκλήρωση κατά την εμμηνόπαυση</a:t>
            </a:r>
            <a:endParaRPr lang="en-US" b="1" dirty="0"/>
          </a:p>
        </p:txBody>
      </p:sp>
      <p:grpSp>
        <p:nvGrpSpPr>
          <p:cNvPr id="6" name="Group 5"/>
          <p:cNvGrpSpPr/>
          <p:nvPr/>
        </p:nvGrpSpPr>
        <p:grpSpPr>
          <a:xfrm>
            <a:off x="244699" y="695459"/>
            <a:ext cx="4621783" cy="4964805"/>
            <a:chOff x="2126825" y="880391"/>
            <a:chExt cx="5639136" cy="5977608"/>
          </a:xfrm>
        </p:grpSpPr>
        <p:pic>
          <p:nvPicPr>
            <p:cNvPr id="3" name="Picture 2"/>
            <p:cNvPicPr>
              <a:picLocks noChangeAspect="1"/>
            </p:cNvPicPr>
            <p:nvPr/>
          </p:nvPicPr>
          <p:blipFill>
            <a:blip r:embed="rId2"/>
            <a:stretch>
              <a:fillRect/>
            </a:stretch>
          </p:blipFill>
          <p:spPr>
            <a:xfrm>
              <a:off x="2126825" y="880391"/>
              <a:ext cx="5639136" cy="5791134"/>
            </a:xfrm>
            <a:prstGeom prst="rect">
              <a:avLst/>
            </a:prstGeom>
          </p:spPr>
        </p:pic>
        <p:sp>
          <p:nvSpPr>
            <p:cNvPr id="5" name="Oval 4"/>
            <p:cNvSpPr/>
            <p:nvPr/>
          </p:nvSpPr>
          <p:spPr>
            <a:xfrm>
              <a:off x="2126826" y="5516719"/>
              <a:ext cx="5405543" cy="13412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CAE14D8C-3BC8-50DC-CEB1-42D41B1412F9}"/>
              </a:ext>
            </a:extLst>
          </p:cNvPr>
          <p:cNvGrpSpPr/>
          <p:nvPr/>
        </p:nvGrpSpPr>
        <p:grpSpPr>
          <a:xfrm>
            <a:off x="5298046" y="1018035"/>
            <a:ext cx="5624421" cy="3971925"/>
            <a:chOff x="5298046" y="1018035"/>
            <a:chExt cx="5624421" cy="397192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046" y="1018035"/>
              <a:ext cx="5562600" cy="3971925"/>
            </a:xfrm>
            <a:prstGeom prst="rect">
              <a:avLst/>
            </a:prstGeom>
          </p:spPr>
        </p:pic>
        <p:sp>
          <p:nvSpPr>
            <p:cNvPr id="8" name="TextBox 7"/>
            <p:cNvSpPr txBox="1"/>
            <p:nvPr/>
          </p:nvSpPr>
          <p:spPr>
            <a:xfrm>
              <a:off x="9095320" y="4774516"/>
              <a:ext cx="1827147" cy="215444"/>
            </a:xfrm>
            <a:prstGeom prst="rect">
              <a:avLst/>
            </a:prstGeom>
            <a:noFill/>
          </p:spPr>
          <p:txBody>
            <a:bodyPr wrap="square" rtlCol="0">
              <a:spAutoFit/>
            </a:bodyPr>
            <a:lstStyle/>
            <a:p>
              <a:r>
                <a:rPr lang="en-US" sz="800" dirty="0"/>
                <a:t>Heart Failure Reviews</a:t>
              </a:r>
              <a:r>
                <a:rPr lang="el-GR" sz="800" dirty="0"/>
                <a:t>, 2021,</a:t>
              </a:r>
              <a:r>
                <a:rPr lang="en-US" sz="800" dirty="0"/>
                <a:t> 27(2)</a:t>
              </a:r>
            </a:p>
          </p:txBody>
        </p:sp>
      </p:grpSp>
    </p:spTree>
    <p:extLst>
      <p:ext uri="{BB962C8B-B14F-4D97-AF65-F5344CB8AC3E}">
        <p14:creationId xmlns:p14="http://schemas.microsoft.com/office/powerpoint/2010/main" val="247010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20969" y="248426"/>
            <a:ext cx="8628845" cy="369332"/>
          </a:xfrm>
          <a:prstGeom prst="rect">
            <a:avLst/>
          </a:prstGeom>
          <a:noFill/>
        </p:spPr>
        <p:txBody>
          <a:bodyPr wrap="square" rtlCol="0">
            <a:spAutoFit/>
          </a:bodyPr>
          <a:lstStyle/>
          <a:p>
            <a:r>
              <a:rPr lang="el-GR" b="1" u="sng" dirty="0"/>
              <a:t>Ζωικά μοντέλα</a:t>
            </a:r>
            <a:endParaRPr lang="en-US" b="1" dirty="0"/>
          </a:p>
        </p:txBody>
      </p:sp>
      <p:sp>
        <p:nvSpPr>
          <p:cNvPr id="3" name="TextBox 2"/>
          <p:cNvSpPr txBox="1"/>
          <p:nvPr/>
        </p:nvSpPr>
        <p:spPr>
          <a:xfrm>
            <a:off x="517954" y="925535"/>
            <a:ext cx="8886423" cy="1477328"/>
          </a:xfrm>
          <a:prstGeom prst="rect">
            <a:avLst/>
          </a:prstGeom>
          <a:noFill/>
        </p:spPr>
        <p:txBody>
          <a:bodyPr wrap="square" rtlCol="0">
            <a:spAutoFit/>
          </a:bodyPr>
          <a:lstStyle/>
          <a:p>
            <a:r>
              <a:rPr lang="el-GR" dirty="0"/>
              <a:t>Οιστρογόνα, μιτοχόνδρια και οξειδωτικό στρες</a:t>
            </a:r>
          </a:p>
          <a:p>
            <a:r>
              <a:rPr lang="el-GR" dirty="0"/>
              <a:t>Οιστρογόνα και </a:t>
            </a:r>
            <a:r>
              <a:rPr lang="el-GR" dirty="0" err="1"/>
              <a:t>ίνωση</a:t>
            </a:r>
            <a:endParaRPr lang="el-GR" dirty="0"/>
          </a:p>
          <a:p>
            <a:r>
              <a:rPr lang="el-GR" dirty="0"/>
              <a:t>Οιστρογόνα και </a:t>
            </a:r>
            <a:r>
              <a:rPr lang="el-GR" dirty="0" err="1"/>
              <a:t>αγγειογένεση</a:t>
            </a:r>
            <a:endParaRPr lang="el-GR" dirty="0"/>
          </a:p>
          <a:p>
            <a:r>
              <a:rPr lang="el-GR" dirty="0"/>
              <a:t>Οιστρογόνα και αγγειοδιαστολή</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440" y="1424070"/>
            <a:ext cx="7107796" cy="5120971"/>
          </a:xfrm>
          <a:prstGeom prst="rect">
            <a:avLst/>
          </a:prstGeom>
        </p:spPr>
      </p:pic>
      <p:sp>
        <p:nvSpPr>
          <p:cNvPr id="5" name="TextBox 4"/>
          <p:cNvSpPr txBox="1"/>
          <p:nvPr/>
        </p:nvSpPr>
        <p:spPr>
          <a:xfrm>
            <a:off x="9657027" y="6545041"/>
            <a:ext cx="2658011" cy="215444"/>
          </a:xfrm>
          <a:prstGeom prst="rect">
            <a:avLst/>
          </a:prstGeom>
          <a:noFill/>
        </p:spPr>
        <p:txBody>
          <a:bodyPr wrap="square" rtlCol="0">
            <a:spAutoFit/>
          </a:bodyPr>
          <a:lstStyle/>
          <a:p>
            <a:r>
              <a:rPr lang="en-US" sz="800" dirty="0" err="1"/>
              <a:t>Iorga</a:t>
            </a:r>
            <a:r>
              <a:rPr lang="en-US" sz="800" dirty="0"/>
              <a:t> et al. Biology of Sex Differences (2017) 8:33</a:t>
            </a:r>
          </a:p>
        </p:txBody>
      </p:sp>
      <p:sp>
        <p:nvSpPr>
          <p:cNvPr id="6" name="TextBox 5"/>
          <p:cNvSpPr txBox="1"/>
          <p:nvPr/>
        </p:nvSpPr>
        <p:spPr>
          <a:xfrm>
            <a:off x="980348" y="2402863"/>
            <a:ext cx="3161037" cy="3785652"/>
          </a:xfrm>
          <a:prstGeom prst="rect">
            <a:avLst/>
          </a:prstGeom>
          <a:noFill/>
        </p:spPr>
        <p:txBody>
          <a:bodyPr wrap="square" rtlCol="0">
            <a:spAutoFit/>
          </a:bodyPr>
          <a:lstStyle/>
          <a:p>
            <a:r>
              <a:rPr lang="el-GR" sz="1600" dirty="0"/>
              <a:t>Η προστατευτική δράση των οιστρογόνων στην καρδιαγγειακή νόσο σχετίζεται με μειωμένη </a:t>
            </a:r>
            <a:r>
              <a:rPr lang="el-GR" sz="1600" dirty="0" err="1"/>
              <a:t>ίνωση</a:t>
            </a:r>
            <a:r>
              <a:rPr lang="el-GR" sz="1600" dirty="0"/>
              <a:t>, διέγερση της </a:t>
            </a:r>
            <a:r>
              <a:rPr lang="el-GR" sz="1600" dirty="0" err="1"/>
              <a:t>αγγειογένεσης</a:t>
            </a:r>
            <a:r>
              <a:rPr lang="el-GR" sz="1600" dirty="0"/>
              <a:t> και αγγειοδιαστολή, βελτιωμένη </a:t>
            </a:r>
            <a:r>
              <a:rPr lang="el-GR" sz="1600" dirty="0" err="1"/>
              <a:t>μιτοχονδριακή</a:t>
            </a:r>
            <a:r>
              <a:rPr lang="el-GR" sz="1600" dirty="0"/>
              <a:t> λειτουργία και</a:t>
            </a:r>
          </a:p>
          <a:p>
            <a:r>
              <a:rPr lang="el-GR" sz="1600" dirty="0"/>
              <a:t>μειωμένο οξειδωτικό στρες. </a:t>
            </a:r>
            <a:endParaRPr lang="en-US" sz="1600" dirty="0"/>
          </a:p>
          <a:p>
            <a:endParaRPr lang="en-US" sz="1600" dirty="0"/>
          </a:p>
          <a:p>
            <a:endParaRPr lang="el-GR" sz="1600" dirty="0"/>
          </a:p>
          <a:p>
            <a:r>
              <a:rPr lang="el-GR" sz="1000" dirty="0"/>
              <a:t>VEGF</a:t>
            </a:r>
            <a:r>
              <a:rPr lang="en-US" sz="1000" dirty="0"/>
              <a:t>:</a:t>
            </a:r>
            <a:r>
              <a:rPr lang="el-GR" sz="1000" dirty="0"/>
              <a:t> αγγειακός ενδοθηλιακός αυξητικός παράγοντας, </a:t>
            </a:r>
            <a:endParaRPr lang="en-US" sz="1000" dirty="0"/>
          </a:p>
          <a:p>
            <a:r>
              <a:rPr lang="el-GR" sz="1000" dirty="0" err="1"/>
              <a:t>eNOS</a:t>
            </a:r>
            <a:r>
              <a:rPr lang="en-US" sz="1000" dirty="0"/>
              <a:t>:</a:t>
            </a:r>
            <a:r>
              <a:rPr lang="el-GR" sz="1000" dirty="0"/>
              <a:t> ενδοθηλιακή </a:t>
            </a:r>
            <a:r>
              <a:rPr lang="el-GR" sz="1000" dirty="0" err="1"/>
              <a:t>συνθάση</a:t>
            </a:r>
            <a:r>
              <a:rPr lang="el-GR" sz="1000" dirty="0"/>
              <a:t> μονοξειδίου του αζώτου, </a:t>
            </a:r>
            <a:endParaRPr lang="en-US" sz="1000" dirty="0"/>
          </a:p>
          <a:p>
            <a:r>
              <a:rPr lang="el-GR" sz="1000" dirty="0" err="1"/>
              <a:t>Ang</a:t>
            </a:r>
            <a:r>
              <a:rPr lang="en-US" sz="1000" dirty="0"/>
              <a:t> </a:t>
            </a:r>
            <a:r>
              <a:rPr lang="el-GR" sz="1000" dirty="0"/>
              <a:t>II</a:t>
            </a:r>
            <a:r>
              <a:rPr lang="en-US" sz="1000" dirty="0"/>
              <a:t>:</a:t>
            </a:r>
            <a:r>
              <a:rPr lang="el-GR" sz="1000" dirty="0"/>
              <a:t> </a:t>
            </a:r>
            <a:r>
              <a:rPr lang="el-GR" sz="1000" dirty="0" err="1"/>
              <a:t>αγγειοτενσίνη</a:t>
            </a:r>
            <a:r>
              <a:rPr lang="el-GR" sz="1000" dirty="0"/>
              <a:t> II,</a:t>
            </a:r>
          </a:p>
          <a:p>
            <a:r>
              <a:rPr lang="el-GR" sz="1000" dirty="0"/>
              <a:t>MMP2 </a:t>
            </a:r>
            <a:r>
              <a:rPr lang="en-US" sz="1000" dirty="0"/>
              <a:t>matrix metalloproteinase </a:t>
            </a:r>
            <a:r>
              <a:rPr lang="el-GR" sz="1000" dirty="0"/>
              <a:t>2, </a:t>
            </a:r>
            <a:endParaRPr lang="en-US" sz="1000" dirty="0"/>
          </a:p>
          <a:p>
            <a:r>
              <a:rPr lang="el-GR" sz="1000" dirty="0"/>
              <a:t>ROS</a:t>
            </a:r>
            <a:r>
              <a:rPr lang="en-US" sz="1000" dirty="0"/>
              <a:t>:</a:t>
            </a:r>
            <a:r>
              <a:rPr lang="el-GR" sz="1000" dirty="0"/>
              <a:t> </a:t>
            </a:r>
            <a:r>
              <a:rPr lang="en-US" sz="1000" dirty="0"/>
              <a:t>reactive oxygen species</a:t>
            </a:r>
            <a:r>
              <a:rPr lang="el-GR" sz="1000" dirty="0"/>
              <a:t>,</a:t>
            </a:r>
            <a:endParaRPr lang="en-US" sz="1000" dirty="0"/>
          </a:p>
          <a:p>
            <a:r>
              <a:rPr lang="el-GR" sz="1000" dirty="0"/>
              <a:t>FAO</a:t>
            </a:r>
            <a:r>
              <a:rPr lang="en-US" sz="1000" dirty="0"/>
              <a:t>: </a:t>
            </a:r>
            <a:r>
              <a:rPr lang="el-GR" sz="1000" dirty="0"/>
              <a:t>οξείδωση λιπαρών οξέων</a:t>
            </a:r>
            <a:endParaRPr lang="en-US" sz="1000" dirty="0"/>
          </a:p>
        </p:txBody>
      </p:sp>
    </p:spTree>
    <p:extLst>
      <p:ext uri="{BB962C8B-B14F-4D97-AF65-F5344CB8AC3E}">
        <p14:creationId xmlns:p14="http://schemas.microsoft.com/office/powerpoint/2010/main" val="380327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00" y="2756350"/>
            <a:ext cx="6414803" cy="3014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00" y="1270181"/>
            <a:ext cx="5332623" cy="10142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413" y="2333849"/>
            <a:ext cx="3380008" cy="3169330"/>
          </a:xfrm>
          <a:prstGeom prst="rect">
            <a:avLst/>
          </a:prstGeom>
        </p:spPr>
      </p:pic>
      <p:sp>
        <p:nvSpPr>
          <p:cNvPr id="5" name="TextBox 4"/>
          <p:cNvSpPr txBox="1"/>
          <p:nvPr/>
        </p:nvSpPr>
        <p:spPr>
          <a:xfrm>
            <a:off x="212500" y="2294685"/>
            <a:ext cx="6890198" cy="461665"/>
          </a:xfrm>
          <a:prstGeom prst="rect">
            <a:avLst/>
          </a:prstGeom>
          <a:noFill/>
        </p:spPr>
        <p:txBody>
          <a:bodyPr wrap="square" rtlCol="0">
            <a:spAutoFit/>
          </a:bodyPr>
          <a:lstStyle/>
          <a:p>
            <a:r>
              <a:rPr lang="en-US" sz="1200" b="1" dirty="0"/>
              <a:t>female </a:t>
            </a:r>
            <a:r>
              <a:rPr lang="en-US" sz="1200" b="1" dirty="0" err="1"/>
              <a:t>apoE</a:t>
            </a:r>
            <a:r>
              <a:rPr lang="en-US" sz="1200" b="1" dirty="0"/>
              <a:t>-deficient mice with or without ERα</a:t>
            </a:r>
          </a:p>
          <a:p>
            <a:r>
              <a:rPr lang="en-US" sz="1200" b="1" dirty="0"/>
              <a:t>(</a:t>
            </a:r>
            <a:r>
              <a:rPr lang="en-US" sz="1200" b="1" dirty="0" err="1"/>
              <a:t>AAee</a:t>
            </a:r>
            <a:r>
              <a:rPr lang="en-US" sz="1200" b="1" dirty="0"/>
              <a:t> or αα</a:t>
            </a:r>
            <a:r>
              <a:rPr lang="en-US" sz="1200" b="1" dirty="0" err="1"/>
              <a:t>ee</a:t>
            </a:r>
            <a:r>
              <a:rPr lang="en-US" sz="1200" b="1" dirty="0"/>
              <a:t>) on a C57BL6/J genetic background</a:t>
            </a:r>
          </a:p>
        </p:txBody>
      </p:sp>
      <p:sp>
        <p:nvSpPr>
          <p:cNvPr id="6" name="TextBox 5">
            <a:extLst>
              <a:ext uri="{FF2B5EF4-FFF2-40B4-BE49-F238E27FC236}">
                <a16:creationId xmlns:a16="http://schemas.microsoft.com/office/drawing/2014/main" id="{8256C858-1066-B84C-B0F3-22EB28510D15}"/>
              </a:ext>
            </a:extLst>
          </p:cNvPr>
          <p:cNvSpPr txBox="1"/>
          <p:nvPr/>
        </p:nvSpPr>
        <p:spPr>
          <a:xfrm>
            <a:off x="1547279" y="90354"/>
            <a:ext cx="7227606" cy="1107996"/>
          </a:xfrm>
          <a:prstGeom prst="rect">
            <a:avLst/>
          </a:prstGeom>
          <a:noFill/>
        </p:spPr>
        <p:txBody>
          <a:bodyPr wrap="square" rtlCol="0">
            <a:spAutoFit/>
          </a:bodyPr>
          <a:lstStyle/>
          <a:p>
            <a:r>
              <a:rPr lang="en-US" sz="1200" b="1" dirty="0" err="1"/>
              <a:t>ApoE</a:t>
            </a:r>
            <a:r>
              <a:rPr lang="en-US" sz="1200" b="1" dirty="0"/>
              <a:t> KO mice</a:t>
            </a:r>
          </a:p>
          <a:p>
            <a:pPr marL="285750" indent="-285750">
              <a:spcBef>
                <a:spcPts val="600"/>
              </a:spcBef>
              <a:buFont typeface="Arial" panose="020B0604020202020204" pitchFamily="34" charset="0"/>
              <a:buChar char="•"/>
            </a:pPr>
            <a:r>
              <a:rPr lang="el-GR" sz="1100" dirty="0"/>
              <a:t>Μοντέλο για τη μελέτη των καρδιαγγειακών παθήσεων, της αθηροσκλήρωσης και του μεταβολισμού των λιπιδίων</a:t>
            </a:r>
          </a:p>
          <a:p>
            <a:pPr marL="285750" indent="-285750">
              <a:spcBef>
                <a:spcPts val="600"/>
              </a:spcBef>
              <a:buFont typeface="Arial" panose="020B0604020202020204" pitchFamily="34" charset="0"/>
              <a:buChar char="•"/>
            </a:pPr>
            <a:r>
              <a:rPr lang="el-GR" sz="1100" dirty="0"/>
              <a:t>Αυθόρμητη ανάπτυξη αθηροσκλήρωσης (γενετική προδιάθεση) που σχετίζεται με τη διήθηση μακροφάγων και άλλων ανοσοκυττάρων</a:t>
            </a:r>
          </a:p>
        </p:txBody>
      </p:sp>
      <p:pic>
        <p:nvPicPr>
          <p:cNvPr id="7" name="Picture 6">
            <a:extLst>
              <a:ext uri="{FF2B5EF4-FFF2-40B4-BE49-F238E27FC236}">
                <a16:creationId xmlns:a16="http://schemas.microsoft.com/office/drawing/2014/main" id="{5BF4C918-69CF-94ED-114E-1B60A66D9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4916" y="20736"/>
            <a:ext cx="2823405" cy="1929698"/>
          </a:xfrm>
          <a:prstGeom prst="rect">
            <a:avLst/>
          </a:prstGeom>
        </p:spPr>
      </p:pic>
      <p:sp>
        <p:nvSpPr>
          <p:cNvPr id="8" name="TextBox 7">
            <a:extLst>
              <a:ext uri="{FF2B5EF4-FFF2-40B4-BE49-F238E27FC236}">
                <a16:creationId xmlns:a16="http://schemas.microsoft.com/office/drawing/2014/main" id="{637C82F7-CC8A-424D-F8EC-162FDA124DED}"/>
              </a:ext>
            </a:extLst>
          </p:cNvPr>
          <p:cNvSpPr txBox="1"/>
          <p:nvPr/>
        </p:nvSpPr>
        <p:spPr>
          <a:xfrm>
            <a:off x="1259736" y="5905872"/>
            <a:ext cx="6624526" cy="861774"/>
          </a:xfrm>
          <a:prstGeom prst="rect">
            <a:avLst/>
          </a:prstGeom>
          <a:noFill/>
        </p:spPr>
        <p:txBody>
          <a:bodyPr wrap="square" rtlCol="0">
            <a:spAutoFit/>
          </a:bodyPr>
          <a:lstStyle/>
          <a:p>
            <a:pPr marL="171450" indent="-171450">
              <a:buFont typeface="Arial" panose="020B0604020202020204" pitchFamily="34" charset="0"/>
              <a:buChar char="•"/>
            </a:pPr>
            <a:r>
              <a:rPr lang="el-GR" sz="1000" b="1" dirty="0"/>
              <a:t>Ωοθηκεκτομή ή φαρμακολογικός ευνουχισμός, ακολουθούμενοι από αντικατάσταση Ε2 ώστε η συγκέντρωση Ε2 στο πλάσμα να είναι παρόμοια με αυτή που παρατηρείται σε προεμμηνοπαυσιακές γυναίκες πριν από την ωορρηξία (περίπου 100-200 pg/ml). </a:t>
            </a:r>
          </a:p>
          <a:p>
            <a:pPr marL="171450" indent="-171450">
              <a:buFont typeface="Arial" panose="020B0604020202020204" pitchFamily="34" charset="0"/>
              <a:buChar char="•"/>
            </a:pPr>
            <a:r>
              <a:rPr lang="el-GR" sz="1000" b="1" dirty="0"/>
              <a:t>Η χορήγηση (υποκατάσταση) Ε2 βελτίωσε σχεδόν πάντα την αθηροσκλήρωση. </a:t>
            </a:r>
          </a:p>
          <a:p>
            <a:endParaRPr lang="el-GR" sz="1000" b="1" dirty="0"/>
          </a:p>
        </p:txBody>
      </p:sp>
      <p:sp>
        <p:nvSpPr>
          <p:cNvPr id="9" name="TextBox 8">
            <a:extLst>
              <a:ext uri="{FF2B5EF4-FFF2-40B4-BE49-F238E27FC236}">
                <a16:creationId xmlns:a16="http://schemas.microsoft.com/office/drawing/2014/main" id="{E340FF56-86CF-9200-CEFB-CE4F2F474948}"/>
              </a:ext>
            </a:extLst>
          </p:cNvPr>
          <p:cNvSpPr txBox="1"/>
          <p:nvPr/>
        </p:nvSpPr>
        <p:spPr>
          <a:xfrm>
            <a:off x="7986319" y="5636247"/>
            <a:ext cx="4142002" cy="1169551"/>
          </a:xfrm>
          <a:prstGeom prst="rect">
            <a:avLst/>
          </a:prstGeom>
          <a:noFill/>
        </p:spPr>
        <p:txBody>
          <a:bodyPr wrap="square" rtlCol="0">
            <a:spAutoFit/>
          </a:bodyPr>
          <a:lstStyle/>
          <a:p>
            <a:r>
              <a:rPr lang="el-GR" sz="1000" dirty="0"/>
              <a:t>Η δόση και  ο χρόνος αντικατάστασης οιστρογόνων επηρεάζουν την ανάπτυξη της νόσου</a:t>
            </a:r>
          </a:p>
          <a:p>
            <a:pPr marL="171450" indent="-171450">
              <a:buFont typeface="Arial" panose="020B0604020202020204" pitchFamily="34" charset="0"/>
              <a:buChar char="•"/>
            </a:pPr>
            <a:r>
              <a:rPr lang="el-GR" sz="1000" dirty="0"/>
              <a:t>Χαμηλή δόση Ε2 αποτυγχάνει να αποτρέψει το σχηματισμό αθηρωματικής πλάκας</a:t>
            </a:r>
          </a:p>
          <a:p>
            <a:pPr marL="171450" indent="-171450">
              <a:buFont typeface="Arial" panose="020B0604020202020204" pitchFamily="34" charset="0"/>
              <a:buChar char="•"/>
            </a:pPr>
            <a:r>
              <a:rPr lang="el-GR" sz="1000" dirty="0"/>
              <a:t>Η χορήγηση Ε2 45 ημέρες μετά την ωοθηκεκτομή είναι αναποτελεσματική στη μείωση της αθηροσκληρωσης σε ποντικούς Apoe KO.</a:t>
            </a:r>
          </a:p>
        </p:txBody>
      </p:sp>
    </p:spTree>
    <p:extLst>
      <p:ext uri="{BB962C8B-B14F-4D97-AF65-F5344CB8AC3E}">
        <p14:creationId xmlns:p14="http://schemas.microsoft.com/office/powerpoint/2010/main" val="393166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A34A4C-02EA-DD20-341C-EA71C7D46DE7}"/>
              </a:ext>
            </a:extLst>
          </p:cNvPr>
          <p:cNvSpPr txBox="1"/>
          <p:nvPr/>
        </p:nvSpPr>
        <p:spPr>
          <a:xfrm>
            <a:off x="2009104" y="180304"/>
            <a:ext cx="9118242" cy="307777"/>
          </a:xfrm>
          <a:prstGeom prst="rect">
            <a:avLst/>
          </a:prstGeom>
          <a:noFill/>
        </p:spPr>
        <p:txBody>
          <a:bodyPr wrap="square" rtlCol="0">
            <a:spAutoFit/>
          </a:bodyPr>
          <a:lstStyle/>
          <a:p>
            <a:r>
              <a:rPr lang="el-GR" sz="1400" b="1" dirty="0"/>
              <a:t>Δράση Οιστρογόνων στα αγγειακά κύτταρα</a:t>
            </a:r>
            <a:r>
              <a:rPr lang="en-US" sz="1400" b="1" dirty="0"/>
              <a:t>: </a:t>
            </a:r>
            <a:r>
              <a:rPr lang="el-GR" sz="1400" b="1" dirty="0"/>
              <a:t>μοριακοί μηχανισμοί</a:t>
            </a:r>
            <a:endParaRPr lang="en-US" sz="1400" b="1" dirty="0"/>
          </a:p>
        </p:txBody>
      </p:sp>
      <p:grpSp>
        <p:nvGrpSpPr>
          <p:cNvPr id="6" name="Group 5">
            <a:extLst>
              <a:ext uri="{FF2B5EF4-FFF2-40B4-BE49-F238E27FC236}">
                <a16:creationId xmlns:a16="http://schemas.microsoft.com/office/drawing/2014/main" id="{EC9F7617-9B1D-4542-7A42-99684C4EF82D}"/>
              </a:ext>
            </a:extLst>
          </p:cNvPr>
          <p:cNvGrpSpPr/>
          <p:nvPr/>
        </p:nvGrpSpPr>
        <p:grpSpPr>
          <a:xfrm>
            <a:off x="165328" y="679508"/>
            <a:ext cx="7149517" cy="4394330"/>
            <a:chOff x="1331398" y="721453"/>
            <a:chExt cx="7149517" cy="4394330"/>
          </a:xfrm>
        </p:grpSpPr>
        <p:pic>
          <p:nvPicPr>
            <p:cNvPr id="4" name="Picture 3" descr="A diagram of a cell division&#10;&#10;Description automatically generated">
              <a:extLst>
                <a:ext uri="{FF2B5EF4-FFF2-40B4-BE49-F238E27FC236}">
                  <a16:creationId xmlns:a16="http://schemas.microsoft.com/office/drawing/2014/main" id="{A00E89AC-4A51-4048-C0EC-1029CC543FD4}"/>
                </a:ext>
              </a:extLst>
            </p:cNvPr>
            <p:cNvPicPr>
              <a:picLocks noChangeAspect="1"/>
            </p:cNvPicPr>
            <p:nvPr/>
          </p:nvPicPr>
          <p:blipFill>
            <a:blip r:embed="rId2"/>
            <a:stretch>
              <a:fillRect/>
            </a:stretch>
          </p:blipFill>
          <p:spPr>
            <a:xfrm>
              <a:off x="1331398" y="721453"/>
              <a:ext cx="6147429" cy="4394330"/>
            </a:xfrm>
            <a:prstGeom prst="rect">
              <a:avLst/>
            </a:prstGeom>
          </p:spPr>
        </p:pic>
        <p:sp>
          <p:nvSpPr>
            <p:cNvPr id="5" name="TextBox 4">
              <a:extLst>
                <a:ext uri="{FF2B5EF4-FFF2-40B4-BE49-F238E27FC236}">
                  <a16:creationId xmlns:a16="http://schemas.microsoft.com/office/drawing/2014/main" id="{1768EA03-CE2D-A773-A7C2-D21EDB98A0EB}"/>
                </a:ext>
              </a:extLst>
            </p:cNvPr>
            <p:cNvSpPr txBox="1"/>
            <p:nvPr/>
          </p:nvSpPr>
          <p:spPr>
            <a:xfrm>
              <a:off x="4655535" y="4894036"/>
              <a:ext cx="3825380" cy="215444"/>
            </a:xfrm>
            <a:prstGeom prst="rect">
              <a:avLst/>
            </a:prstGeom>
            <a:noFill/>
          </p:spPr>
          <p:txBody>
            <a:bodyPr wrap="square" rtlCol="0">
              <a:spAutoFit/>
            </a:bodyPr>
            <a:lstStyle/>
            <a:p>
              <a:r>
                <a:rPr lang="en-US" sz="800"/>
                <a:t>Journal of Molecular Endocrinology (2012) 48, R13–R29</a:t>
              </a:r>
              <a:endParaRPr lang="en-US" sz="800" dirty="0"/>
            </a:p>
          </p:txBody>
        </p:sp>
      </p:grpSp>
      <p:pic>
        <p:nvPicPr>
          <p:cNvPr id="8" name="Picture 7" descr="A diagram of cell division&#10;&#10;Description automatically generated">
            <a:extLst>
              <a:ext uri="{FF2B5EF4-FFF2-40B4-BE49-F238E27FC236}">
                <a16:creationId xmlns:a16="http://schemas.microsoft.com/office/drawing/2014/main" id="{DCE54D6D-2FE6-881D-20EE-7E63CBD35D18}"/>
              </a:ext>
            </a:extLst>
          </p:cNvPr>
          <p:cNvPicPr>
            <a:picLocks noChangeAspect="1"/>
          </p:cNvPicPr>
          <p:nvPr/>
        </p:nvPicPr>
        <p:blipFill>
          <a:blip r:embed="rId3"/>
          <a:stretch>
            <a:fillRect/>
          </a:stretch>
        </p:blipFill>
        <p:spPr>
          <a:xfrm>
            <a:off x="6417578" y="679508"/>
            <a:ext cx="5609094" cy="2295281"/>
          </a:xfrm>
          <a:prstGeom prst="rect">
            <a:avLst/>
          </a:prstGeom>
        </p:spPr>
      </p:pic>
      <p:pic>
        <p:nvPicPr>
          <p:cNvPr id="9" name="Picture 8" descr="A diagram of a cell&#10;&#10;Description automatically generated">
            <a:extLst>
              <a:ext uri="{FF2B5EF4-FFF2-40B4-BE49-F238E27FC236}">
                <a16:creationId xmlns:a16="http://schemas.microsoft.com/office/drawing/2014/main" id="{7FD954FB-A03C-87A2-5E16-2D676692AA7C}"/>
              </a:ext>
            </a:extLst>
          </p:cNvPr>
          <p:cNvPicPr>
            <a:picLocks noChangeAspect="1"/>
          </p:cNvPicPr>
          <p:nvPr/>
        </p:nvPicPr>
        <p:blipFill>
          <a:blip r:embed="rId4"/>
          <a:stretch>
            <a:fillRect/>
          </a:stretch>
        </p:blipFill>
        <p:spPr>
          <a:xfrm>
            <a:off x="7155940" y="3166217"/>
            <a:ext cx="4150917" cy="3379370"/>
          </a:xfrm>
          <a:prstGeom prst="rect">
            <a:avLst/>
          </a:prstGeom>
        </p:spPr>
      </p:pic>
      <p:sp>
        <p:nvSpPr>
          <p:cNvPr id="10" name="TextBox 9">
            <a:extLst>
              <a:ext uri="{FF2B5EF4-FFF2-40B4-BE49-F238E27FC236}">
                <a16:creationId xmlns:a16="http://schemas.microsoft.com/office/drawing/2014/main" id="{9381DEA2-E1D3-9679-84E5-5CDF0821D62B}"/>
              </a:ext>
            </a:extLst>
          </p:cNvPr>
          <p:cNvSpPr txBox="1"/>
          <p:nvPr/>
        </p:nvSpPr>
        <p:spPr>
          <a:xfrm>
            <a:off x="2009104" y="5473005"/>
            <a:ext cx="3663448" cy="1384995"/>
          </a:xfrm>
          <a:prstGeom prst="rect">
            <a:avLst/>
          </a:prstGeom>
          <a:noFill/>
        </p:spPr>
        <p:txBody>
          <a:bodyPr wrap="square" rtlCol="0">
            <a:spAutoFit/>
          </a:bodyPr>
          <a:lstStyle/>
          <a:p>
            <a:r>
              <a:rPr lang="el-GR" sz="1200" dirty="0"/>
              <a:t>Φλεγμονώδης απόκριση</a:t>
            </a:r>
          </a:p>
          <a:p>
            <a:r>
              <a:rPr lang="el-GR" sz="1200" dirty="0"/>
              <a:t>Αγγειοδιαστολή</a:t>
            </a:r>
          </a:p>
          <a:p>
            <a:r>
              <a:rPr lang="el-GR" sz="1200" dirty="0"/>
              <a:t>Απόπτωση</a:t>
            </a:r>
          </a:p>
          <a:p>
            <a:r>
              <a:rPr lang="el-GR" sz="1200" dirty="0"/>
              <a:t>Κυτταρική γήρανση (οξειδωτικό στρες)</a:t>
            </a:r>
          </a:p>
          <a:p>
            <a:r>
              <a:rPr lang="el-GR" sz="1200" dirty="0"/>
              <a:t>Κυτταρικός πολλαπλασιασμός</a:t>
            </a:r>
          </a:p>
          <a:p>
            <a:r>
              <a:rPr lang="el-GR" sz="1200" dirty="0"/>
              <a:t>Μετανάστευση</a:t>
            </a:r>
          </a:p>
          <a:p>
            <a:endParaRPr lang="en-US" sz="1200" dirty="0"/>
          </a:p>
        </p:txBody>
      </p:sp>
    </p:spTree>
    <p:extLst>
      <p:ext uri="{BB962C8B-B14F-4D97-AF65-F5344CB8AC3E}">
        <p14:creationId xmlns:p14="http://schemas.microsoft.com/office/powerpoint/2010/main" val="227495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types of dna&#10;&#10;Description automatically generated with medium confidence">
            <a:extLst>
              <a:ext uri="{FF2B5EF4-FFF2-40B4-BE49-F238E27FC236}">
                <a16:creationId xmlns:a16="http://schemas.microsoft.com/office/drawing/2014/main" id="{0C9FC528-C070-0233-3C4D-081BE0198902}"/>
              </a:ext>
            </a:extLst>
          </p:cNvPr>
          <p:cNvPicPr>
            <a:picLocks noChangeAspect="1"/>
          </p:cNvPicPr>
          <p:nvPr/>
        </p:nvPicPr>
        <p:blipFill>
          <a:blip r:embed="rId2"/>
          <a:stretch>
            <a:fillRect/>
          </a:stretch>
        </p:blipFill>
        <p:spPr>
          <a:xfrm>
            <a:off x="3980746" y="30345"/>
            <a:ext cx="4230508" cy="6827655"/>
          </a:xfrm>
          <a:prstGeom prst="rect">
            <a:avLst/>
          </a:prstGeom>
        </p:spPr>
      </p:pic>
      <p:sp>
        <p:nvSpPr>
          <p:cNvPr id="4" name="TextBox 3">
            <a:extLst>
              <a:ext uri="{FF2B5EF4-FFF2-40B4-BE49-F238E27FC236}">
                <a16:creationId xmlns:a16="http://schemas.microsoft.com/office/drawing/2014/main" id="{B99920C0-A282-45C3-4CC4-4AC412B367A5}"/>
              </a:ext>
            </a:extLst>
          </p:cNvPr>
          <p:cNvSpPr txBox="1"/>
          <p:nvPr/>
        </p:nvSpPr>
        <p:spPr>
          <a:xfrm>
            <a:off x="954654" y="1258926"/>
            <a:ext cx="3155106" cy="1200329"/>
          </a:xfrm>
          <a:prstGeom prst="rect">
            <a:avLst/>
          </a:prstGeom>
          <a:noFill/>
        </p:spPr>
        <p:txBody>
          <a:bodyPr wrap="square" rtlCol="0">
            <a:spAutoFit/>
          </a:bodyPr>
          <a:lstStyle/>
          <a:p>
            <a:r>
              <a:rPr lang="en-US" dirty="0"/>
              <a:t>Estrogen receptor profiles across tissues</a:t>
            </a:r>
          </a:p>
          <a:p>
            <a:r>
              <a:rPr lang="en-US" dirty="0"/>
              <a:t>from male and female </a:t>
            </a:r>
            <a:r>
              <a:rPr lang="en-US" i="1" dirty="0"/>
              <a:t>Rattus norvegicus</a:t>
            </a:r>
          </a:p>
        </p:txBody>
      </p:sp>
      <p:sp>
        <p:nvSpPr>
          <p:cNvPr id="5" name="TextBox 4">
            <a:extLst>
              <a:ext uri="{FF2B5EF4-FFF2-40B4-BE49-F238E27FC236}">
                <a16:creationId xmlns:a16="http://schemas.microsoft.com/office/drawing/2014/main" id="{9EC9B98D-AE42-9FE5-01CB-F7F89D1110B9}"/>
              </a:ext>
            </a:extLst>
          </p:cNvPr>
          <p:cNvSpPr txBox="1"/>
          <p:nvPr/>
        </p:nvSpPr>
        <p:spPr>
          <a:xfrm>
            <a:off x="954654" y="2459255"/>
            <a:ext cx="2877424" cy="400110"/>
          </a:xfrm>
          <a:prstGeom prst="rect">
            <a:avLst/>
          </a:prstGeom>
          <a:noFill/>
        </p:spPr>
        <p:txBody>
          <a:bodyPr wrap="square" rtlCol="0">
            <a:spAutoFit/>
          </a:bodyPr>
          <a:lstStyle/>
          <a:p>
            <a:r>
              <a:rPr lang="en-US" sz="1000"/>
              <a:t>Biology of Sex Differences volume 10, Article number: 4 (2019) </a:t>
            </a:r>
            <a:endParaRPr lang="en-US" sz="1000" dirty="0"/>
          </a:p>
        </p:txBody>
      </p:sp>
      <p:sp>
        <p:nvSpPr>
          <p:cNvPr id="6" name="TextBox 5">
            <a:extLst>
              <a:ext uri="{FF2B5EF4-FFF2-40B4-BE49-F238E27FC236}">
                <a16:creationId xmlns:a16="http://schemas.microsoft.com/office/drawing/2014/main" id="{FB97A7D6-4F7C-CBB2-34AD-E88A83339DF2}"/>
              </a:ext>
            </a:extLst>
          </p:cNvPr>
          <p:cNvSpPr txBox="1"/>
          <p:nvPr/>
        </p:nvSpPr>
        <p:spPr>
          <a:xfrm>
            <a:off x="8380602" y="6034446"/>
            <a:ext cx="3442283" cy="600164"/>
          </a:xfrm>
          <a:prstGeom prst="rect">
            <a:avLst/>
          </a:prstGeom>
          <a:noFill/>
        </p:spPr>
        <p:txBody>
          <a:bodyPr wrap="square" rtlCol="0">
            <a:spAutoFit/>
          </a:bodyPr>
          <a:lstStyle/>
          <a:p>
            <a:r>
              <a:rPr lang="en-US" sz="1100" dirty="0"/>
              <a:t>three identified receptors ER</a:t>
            </a:r>
            <a:r>
              <a:rPr lang="el-GR" sz="1100" dirty="0"/>
              <a:t>α (</a:t>
            </a:r>
            <a:r>
              <a:rPr lang="en-US" sz="1100" dirty="0"/>
              <a:t>ESR1), </a:t>
            </a:r>
            <a:r>
              <a:rPr lang="en-US" sz="1100" dirty="0" err="1"/>
              <a:t>ERß</a:t>
            </a:r>
            <a:r>
              <a:rPr lang="en-US" sz="1100" dirty="0"/>
              <a:t> (ESR2), and the G protein-coupled estrogen receptor (GPER) enzyme aromatase (CYP19A1)</a:t>
            </a:r>
          </a:p>
        </p:txBody>
      </p:sp>
    </p:spTree>
    <p:extLst>
      <p:ext uri="{BB962C8B-B14F-4D97-AF65-F5344CB8AC3E}">
        <p14:creationId xmlns:p14="http://schemas.microsoft.com/office/powerpoint/2010/main" val="155209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C8AA3-0B54-B790-C328-9688C818695F}"/>
              </a:ext>
            </a:extLst>
          </p:cNvPr>
          <p:cNvSpPr txBox="1"/>
          <p:nvPr/>
        </p:nvSpPr>
        <p:spPr>
          <a:xfrm>
            <a:off x="1979447" y="690660"/>
            <a:ext cx="8917497" cy="738664"/>
          </a:xfrm>
          <a:prstGeom prst="rect">
            <a:avLst/>
          </a:prstGeom>
          <a:noFill/>
        </p:spPr>
        <p:txBody>
          <a:bodyPr wrap="square" rtlCol="0">
            <a:spAutoFit/>
          </a:bodyPr>
          <a:lstStyle/>
          <a:p>
            <a:r>
              <a:rPr lang="el-GR" sz="1400" dirty="0"/>
              <a:t>Οι επιδράσεις των οιστρογόνων μεσολαβούνται από δύο κλασικούς ERs: ERα (το οποίο κωδικοποιείται από το ESR1) και ERβ (το οποίο κωδικοποιείται από το ESR2). Υπάρχουν ισομορφές κάθε υποδοχέα που έχουν διακριτά πρότυπα έκφρασης ιστού και λειτουργίες</a:t>
            </a:r>
            <a:endParaRPr lang="en-US" sz="1400" dirty="0"/>
          </a:p>
        </p:txBody>
      </p:sp>
      <p:sp>
        <p:nvSpPr>
          <p:cNvPr id="3" name="TextBox 2">
            <a:extLst>
              <a:ext uri="{FF2B5EF4-FFF2-40B4-BE49-F238E27FC236}">
                <a16:creationId xmlns:a16="http://schemas.microsoft.com/office/drawing/2014/main" id="{C2A98ACA-E245-8D82-C3CC-95E744878DB6}"/>
              </a:ext>
            </a:extLst>
          </p:cNvPr>
          <p:cNvSpPr txBox="1"/>
          <p:nvPr/>
        </p:nvSpPr>
        <p:spPr>
          <a:xfrm>
            <a:off x="1979447" y="290550"/>
            <a:ext cx="5512158" cy="646331"/>
          </a:xfrm>
          <a:prstGeom prst="rect">
            <a:avLst/>
          </a:prstGeom>
          <a:noFill/>
        </p:spPr>
        <p:txBody>
          <a:bodyPr wrap="square" rtlCol="0">
            <a:spAutoFit/>
          </a:bodyPr>
          <a:lstStyle/>
          <a:p>
            <a:r>
              <a:rPr lang="el-GR" b="1" dirty="0"/>
              <a:t>Υποδοχείς Οιστρογόνων (ER) </a:t>
            </a:r>
          </a:p>
          <a:p>
            <a:endParaRPr lang="en-US" dirty="0"/>
          </a:p>
        </p:txBody>
      </p:sp>
      <p:grpSp>
        <p:nvGrpSpPr>
          <p:cNvPr id="9" name="Group 8">
            <a:extLst>
              <a:ext uri="{FF2B5EF4-FFF2-40B4-BE49-F238E27FC236}">
                <a16:creationId xmlns:a16="http://schemas.microsoft.com/office/drawing/2014/main" id="{84EE115D-1068-B394-12FF-1B18CD819870}"/>
              </a:ext>
            </a:extLst>
          </p:cNvPr>
          <p:cNvGrpSpPr/>
          <p:nvPr/>
        </p:nvGrpSpPr>
        <p:grpSpPr>
          <a:xfrm>
            <a:off x="314206" y="1585952"/>
            <a:ext cx="4421320" cy="4511859"/>
            <a:chOff x="314206" y="1585952"/>
            <a:chExt cx="4421320" cy="4511859"/>
          </a:xfrm>
        </p:grpSpPr>
        <p:pic>
          <p:nvPicPr>
            <p:cNvPr id="4" name="Picture 3">
              <a:extLst>
                <a:ext uri="{FF2B5EF4-FFF2-40B4-BE49-F238E27FC236}">
                  <a16:creationId xmlns:a16="http://schemas.microsoft.com/office/drawing/2014/main" id="{E501644A-30FD-73A1-521C-651D2C378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06" y="1585952"/>
              <a:ext cx="4421320" cy="4511859"/>
            </a:xfrm>
            <a:prstGeom prst="rect">
              <a:avLst/>
            </a:prstGeom>
          </p:spPr>
        </p:pic>
        <p:sp>
          <p:nvSpPr>
            <p:cNvPr id="5" name="TextBox 4">
              <a:extLst>
                <a:ext uri="{FF2B5EF4-FFF2-40B4-BE49-F238E27FC236}">
                  <a16:creationId xmlns:a16="http://schemas.microsoft.com/office/drawing/2014/main" id="{CB3C13A3-CC3F-71D7-751E-A88A46FAED95}"/>
                </a:ext>
              </a:extLst>
            </p:cNvPr>
            <p:cNvSpPr txBox="1"/>
            <p:nvPr/>
          </p:nvSpPr>
          <p:spPr>
            <a:xfrm>
              <a:off x="3075407" y="5882367"/>
              <a:ext cx="1660119" cy="215444"/>
            </a:xfrm>
            <a:prstGeom prst="rect">
              <a:avLst/>
            </a:prstGeom>
            <a:noFill/>
          </p:spPr>
          <p:txBody>
            <a:bodyPr wrap="square" rtlCol="0">
              <a:spAutoFit/>
            </a:bodyPr>
            <a:lstStyle/>
            <a:p>
              <a:r>
                <a:rPr lang="el-GR" sz="800" dirty="0"/>
                <a:t>Ι</a:t>
              </a:r>
              <a:r>
                <a:rPr lang="en-US" sz="800" dirty="0"/>
                <a:t>nt. J. Mol. Sci. 2020, 21, 3244</a:t>
              </a:r>
            </a:p>
          </p:txBody>
        </p:sp>
      </p:grpSp>
      <p:grpSp>
        <p:nvGrpSpPr>
          <p:cNvPr id="10" name="Group 9">
            <a:extLst>
              <a:ext uri="{FF2B5EF4-FFF2-40B4-BE49-F238E27FC236}">
                <a16:creationId xmlns:a16="http://schemas.microsoft.com/office/drawing/2014/main" id="{1AE66DB6-1218-6B78-1FBB-141D65435571}"/>
              </a:ext>
            </a:extLst>
          </p:cNvPr>
          <p:cNvGrpSpPr/>
          <p:nvPr/>
        </p:nvGrpSpPr>
        <p:grpSpPr>
          <a:xfrm>
            <a:off x="6244685" y="1429324"/>
            <a:ext cx="5659294" cy="5217777"/>
            <a:chOff x="6244685" y="1429324"/>
            <a:chExt cx="5659294" cy="5217777"/>
          </a:xfrm>
        </p:grpSpPr>
        <p:pic>
          <p:nvPicPr>
            <p:cNvPr id="7" name="Picture 6" descr="A diagram of a human body&#10;&#10;Description automatically generated">
              <a:extLst>
                <a:ext uri="{FF2B5EF4-FFF2-40B4-BE49-F238E27FC236}">
                  <a16:creationId xmlns:a16="http://schemas.microsoft.com/office/drawing/2014/main" id="{F63AF5AE-B07D-660F-2DC8-DBFDDE4F2E1D}"/>
                </a:ext>
              </a:extLst>
            </p:cNvPr>
            <p:cNvPicPr>
              <a:picLocks noChangeAspect="1"/>
            </p:cNvPicPr>
            <p:nvPr/>
          </p:nvPicPr>
          <p:blipFill>
            <a:blip r:embed="rId3"/>
            <a:stretch>
              <a:fillRect/>
            </a:stretch>
          </p:blipFill>
          <p:spPr>
            <a:xfrm>
              <a:off x="6244685" y="1429324"/>
              <a:ext cx="5172732" cy="5217777"/>
            </a:xfrm>
            <a:prstGeom prst="rect">
              <a:avLst/>
            </a:prstGeom>
          </p:spPr>
        </p:pic>
        <p:sp>
          <p:nvSpPr>
            <p:cNvPr id="8" name="TextBox 7">
              <a:extLst>
                <a:ext uri="{FF2B5EF4-FFF2-40B4-BE49-F238E27FC236}">
                  <a16:creationId xmlns:a16="http://schemas.microsoft.com/office/drawing/2014/main" id="{3709E186-F552-2D14-DF4D-D543829E1BB4}"/>
                </a:ext>
              </a:extLst>
            </p:cNvPr>
            <p:cNvSpPr txBox="1"/>
            <p:nvPr/>
          </p:nvSpPr>
          <p:spPr>
            <a:xfrm>
              <a:off x="9267059" y="6431657"/>
              <a:ext cx="2636920" cy="215444"/>
            </a:xfrm>
            <a:prstGeom prst="rect">
              <a:avLst/>
            </a:prstGeom>
            <a:noFill/>
          </p:spPr>
          <p:txBody>
            <a:bodyPr wrap="square" rtlCol="0">
              <a:spAutoFit/>
            </a:bodyPr>
            <a:lstStyle/>
            <a:p>
              <a:r>
                <a:rPr lang="en-US" sz="800" dirty="0"/>
                <a:t>Nat Rev Endocrinol. 2017;13(6):352-364</a:t>
              </a:r>
            </a:p>
          </p:txBody>
        </p:sp>
      </p:grpSp>
    </p:spTree>
    <p:extLst>
      <p:ext uri="{BB962C8B-B14F-4D97-AF65-F5344CB8AC3E}">
        <p14:creationId xmlns:p14="http://schemas.microsoft.com/office/powerpoint/2010/main" val="3282296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590945" y="877989"/>
            <a:ext cx="5997262" cy="3046988"/>
          </a:xfrm>
          <a:prstGeom prst="rect">
            <a:avLst/>
          </a:prstGeom>
          <a:noFill/>
        </p:spPr>
        <p:txBody>
          <a:bodyPr wrap="square" rtlCol="0">
            <a:spAutoFit/>
          </a:bodyPr>
          <a:lstStyle/>
          <a:p>
            <a:r>
              <a:rPr lang="el-GR" sz="1600" dirty="0" err="1"/>
              <a:t>Αμινοτελικό</a:t>
            </a:r>
            <a:r>
              <a:rPr lang="el-GR" sz="1600" dirty="0"/>
              <a:t> άκρο</a:t>
            </a:r>
            <a:r>
              <a:rPr lang="en-US" sz="1600" dirty="0"/>
              <a:t>: N-terminal domain- NTD</a:t>
            </a:r>
          </a:p>
          <a:p>
            <a:endParaRPr lang="en-US" sz="1600" dirty="0"/>
          </a:p>
          <a:p>
            <a:endParaRPr lang="en-US" sz="1600" dirty="0"/>
          </a:p>
          <a:p>
            <a:r>
              <a:rPr lang="el-GR" sz="1600" dirty="0"/>
              <a:t>Περιοχή πρόσδεσης στο</a:t>
            </a:r>
            <a:r>
              <a:rPr lang="en-US" sz="1600" dirty="0"/>
              <a:t> DNA:</a:t>
            </a:r>
            <a:r>
              <a:rPr lang="el-GR" sz="1600" dirty="0"/>
              <a:t> </a:t>
            </a:r>
            <a:r>
              <a:rPr lang="en-US" sz="1600" dirty="0"/>
              <a:t>DNA binding domain –  DBD </a:t>
            </a:r>
          </a:p>
          <a:p>
            <a:r>
              <a:rPr lang="el-GR" sz="1600" dirty="0"/>
              <a:t>Περιοχή του </a:t>
            </a:r>
            <a:r>
              <a:rPr lang="el-GR" sz="1600" dirty="0" err="1"/>
              <a:t>προσδέτη</a:t>
            </a:r>
            <a:r>
              <a:rPr lang="en-US" sz="1600" dirty="0"/>
              <a:t>: Ligand binding domain – LBD </a:t>
            </a:r>
          </a:p>
          <a:p>
            <a:endParaRPr lang="en-US" sz="1600" dirty="0"/>
          </a:p>
          <a:p>
            <a:r>
              <a:rPr lang="el-GR" sz="1600" dirty="0"/>
              <a:t>Περιοχές ενεργοποίησης της μεταγραφής</a:t>
            </a:r>
            <a:r>
              <a:rPr lang="en-US" sz="1600" dirty="0"/>
              <a:t>:</a:t>
            </a:r>
          </a:p>
          <a:p>
            <a:r>
              <a:rPr lang="en-US" sz="1600" dirty="0"/>
              <a:t>AF-1 (activation function-1) </a:t>
            </a:r>
            <a:r>
              <a:rPr lang="el-GR" sz="1600" dirty="0"/>
              <a:t>στην </a:t>
            </a:r>
            <a:r>
              <a:rPr lang="en-US" sz="1600" dirty="0"/>
              <a:t>NTD</a:t>
            </a:r>
            <a:r>
              <a:rPr lang="el-GR" sz="1600" dirty="0"/>
              <a:t>, δεν εξαρτάται από τον </a:t>
            </a:r>
            <a:r>
              <a:rPr lang="el-GR" sz="1600" dirty="0" err="1"/>
              <a:t>προσδέτη</a:t>
            </a:r>
            <a:endParaRPr lang="en-US" sz="1600" dirty="0"/>
          </a:p>
          <a:p>
            <a:r>
              <a:rPr lang="el-GR" sz="1600" dirty="0"/>
              <a:t> </a:t>
            </a:r>
            <a:endParaRPr lang="en-US" sz="1600" dirty="0"/>
          </a:p>
          <a:p>
            <a:r>
              <a:rPr lang="en-US" sz="1600" dirty="0"/>
              <a:t>AF-2 (activation function-2</a:t>
            </a:r>
            <a:r>
              <a:rPr lang="el-GR" sz="1600" dirty="0"/>
              <a:t> στην </a:t>
            </a:r>
            <a:r>
              <a:rPr lang="en-US" sz="1600" dirty="0"/>
              <a:t>LBD</a:t>
            </a:r>
            <a:r>
              <a:rPr lang="el-GR" sz="1600" dirty="0"/>
              <a:t>, εξαρτάται από τον προσδέτη)</a:t>
            </a:r>
            <a:endParaRPr lang="en-US" sz="1600" dirty="0"/>
          </a:p>
        </p:txBody>
      </p:sp>
      <p:sp>
        <p:nvSpPr>
          <p:cNvPr id="4" name="TextBox 3"/>
          <p:cNvSpPr txBox="1"/>
          <p:nvPr/>
        </p:nvSpPr>
        <p:spPr>
          <a:xfrm>
            <a:off x="2590945" y="311647"/>
            <a:ext cx="5589431" cy="369332"/>
          </a:xfrm>
          <a:prstGeom prst="rect">
            <a:avLst/>
          </a:prstGeom>
          <a:noFill/>
        </p:spPr>
        <p:txBody>
          <a:bodyPr wrap="square" rtlCol="0">
            <a:spAutoFit/>
          </a:bodyPr>
          <a:lstStyle/>
          <a:p>
            <a:r>
              <a:rPr lang="el-GR" b="1" dirty="0"/>
              <a:t>Δομή των </a:t>
            </a:r>
            <a:r>
              <a:rPr lang="en-US" b="1" dirty="0"/>
              <a:t>Era </a:t>
            </a:r>
            <a:r>
              <a:rPr lang="el-GR" b="1" dirty="0"/>
              <a:t>και</a:t>
            </a:r>
            <a:r>
              <a:rPr lang="en-US" b="1" dirty="0"/>
              <a:t> </a:t>
            </a:r>
            <a:r>
              <a:rPr lang="en-US" b="1" dirty="0" err="1"/>
              <a:t>Erb</a:t>
            </a:r>
            <a:endParaRPr lang="en-US" b="1" dirty="0"/>
          </a:p>
        </p:txBody>
      </p:sp>
      <p:pic>
        <p:nvPicPr>
          <p:cNvPr id="6" name="Picture 5" descr="A screenshot of a computer&#10;&#10;Description automatically generated">
            <a:extLst>
              <a:ext uri="{FF2B5EF4-FFF2-40B4-BE49-F238E27FC236}">
                <a16:creationId xmlns:a16="http://schemas.microsoft.com/office/drawing/2014/main" id="{C87D41C6-7F43-DC85-3291-E4287EA479B4}"/>
              </a:ext>
            </a:extLst>
          </p:cNvPr>
          <p:cNvPicPr>
            <a:picLocks noChangeAspect="1"/>
          </p:cNvPicPr>
          <p:nvPr/>
        </p:nvPicPr>
        <p:blipFill>
          <a:blip r:embed="rId2"/>
          <a:stretch>
            <a:fillRect/>
          </a:stretch>
        </p:blipFill>
        <p:spPr>
          <a:xfrm>
            <a:off x="2590945" y="4219254"/>
            <a:ext cx="6563641" cy="1924319"/>
          </a:xfrm>
          <a:prstGeom prst="rect">
            <a:avLst/>
          </a:prstGeom>
        </p:spPr>
      </p:pic>
      <p:sp>
        <p:nvSpPr>
          <p:cNvPr id="7" name="TextBox 6">
            <a:extLst>
              <a:ext uri="{FF2B5EF4-FFF2-40B4-BE49-F238E27FC236}">
                <a16:creationId xmlns:a16="http://schemas.microsoft.com/office/drawing/2014/main" id="{0A4AC1EC-07D1-B364-141A-6322CCCE732D}"/>
              </a:ext>
            </a:extLst>
          </p:cNvPr>
          <p:cNvSpPr txBox="1"/>
          <p:nvPr/>
        </p:nvSpPr>
        <p:spPr>
          <a:xfrm>
            <a:off x="7583648" y="5980011"/>
            <a:ext cx="1847776" cy="215444"/>
          </a:xfrm>
          <a:prstGeom prst="rect">
            <a:avLst/>
          </a:prstGeom>
          <a:noFill/>
        </p:spPr>
        <p:txBody>
          <a:bodyPr wrap="square" rtlCol="0">
            <a:spAutoFit/>
          </a:bodyPr>
          <a:lstStyle/>
          <a:p>
            <a:r>
              <a:rPr lang="el-GR" sz="800" dirty="0"/>
              <a:t>Ι</a:t>
            </a:r>
            <a:r>
              <a:rPr lang="en-US" sz="800" dirty="0"/>
              <a:t>nt. J. Mol. Sci. 2020, 21, 3244</a:t>
            </a:r>
          </a:p>
        </p:txBody>
      </p:sp>
    </p:spTree>
    <p:extLst>
      <p:ext uri="{BB962C8B-B14F-4D97-AF65-F5344CB8AC3E}">
        <p14:creationId xmlns:p14="http://schemas.microsoft.com/office/powerpoint/2010/main" val="143396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957" y="771718"/>
            <a:ext cx="6097025" cy="4362733"/>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l-GR" sz="1600" dirty="0"/>
              <a:t>Η </a:t>
            </a:r>
            <a:r>
              <a:rPr lang="el-GR" sz="1400" dirty="0"/>
              <a:t>κλασική (άμεση) οδός περιλαμβάνει ενεργοποίηση μέσω προσδέτη (αγωνιστής, διμερισμό και άμεση πρόσδεση στο DNA.</a:t>
            </a:r>
          </a:p>
          <a:p>
            <a:pPr marL="285750" indent="-285750">
              <a:spcAft>
                <a:spcPts val="300"/>
              </a:spcAft>
              <a:buFont typeface="Arial" panose="020B0604020202020204" pitchFamily="34" charset="0"/>
              <a:buChar char="•"/>
            </a:pPr>
            <a:r>
              <a:rPr lang="el-GR" sz="1400" dirty="0"/>
              <a:t>Η έμμεση οδός περιλαμβάνει την αλληλεπίδραση με άλλους μεταγραφικούς παράγοντες μετά την ενεργοποίηση</a:t>
            </a:r>
            <a:r>
              <a:rPr lang="en-US" sz="1400" dirty="0"/>
              <a:t>:</a:t>
            </a:r>
            <a:r>
              <a:rPr lang="el-GR" sz="1400" dirty="0"/>
              <a:t> έμμεση πρόσδεση στο DNA.</a:t>
            </a:r>
          </a:p>
          <a:p>
            <a:pPr marL="285750" indent="-285750">
              <a:spcAft>
                <a:spcPts val="300"/>
              </a:spcAft>
              <a:buFont typeface="Arial" panose="020B0604020202020204" pitchFamily="34" charset="0"/>
              <a:buChar char="•"/>
            </a:pPr>
            <a:r>
              <a:rPr lang="en-US" sz="1400" dirty="0"/>
              <a:t>T</a:t>
            </a:r>
            <a:r>
              <a:rPr lang="el-GR" sz="1400" dirty="0"/>
              <a:t>αχείες επιδράσεις</a:t>
            </a:r>
            <a:r>
              <a:rPr lang="en-US" sz="1400" dirty="0"/>
              <a:t>: </a:t>
            </a:r>
            <a:r>
              <a:rPr lang="el-GR" sz="1400" dirty="0"/>
              <a:t>μη γενωμικός μηχανισμός που περιλαμβάνει ενεργοποίηση υποδοχέα (μεμβρανικού ή/και κλασικού), είτε, εναλλακτικά, ένα σήμα ενεργοποιεί ένα κλασικό ER που βρίσκεται στο κυτταρόπλασμα. Κατόπιν, οι καταρράκτες σηματοδότησης ξεκινούν μέσω δευτερογενών σηματοδοτών (SM) που επηρεάζουν κανάλια ιόντων ή αυξάνουν τα επίπεδα μονοξειδίου του αζώτου στο κυτταρόπλασμα και αυτό τελικά οδηγεί σε ταχεία φυσιολογική απόκριση χωρίς να περιλαμβάνει γονιδιακή ρύθμιση. </a:t>
            </a:r>
          </a:p>
          <a:p>
            <a:pPr marL="285750" indent="-285750">
              <a:spcAft>
                <a:spcPts val="300"/>
              </a:spcAft>
              <a:buFont typeface="Arial" panose="020B0604020202020204" pitchFamily="34" charset="0"/>
              <a:buChar char="•"/>
            </a:pPr>
            <a:r>
              <a:rPr lang="el-GR" sz="1400" dirty="0"/>
              <a:t>Η ανεξάρτητη από τον προσδέτη ενεργοποίηση του υποδοχέα περιλαμβάνει άλλες οδούς σηματοδότησης, όπως η σηματοδότηση αυξητικού παράγοντα. Σε αυτή την περίπτωση, οι ενεργοποιημένες κινάσες φωσφορυλιώνουν τους ER και έτσι επάγουν το διμερισμό τους και την άμεση πρόσδεση στο DNA με στόχο τη γονιδιακή ρύθμιση</a:t>
            </a:r>
            <a:r>
              <a:rPr lang="el-GR" sz="1600" dirty="0"/>
              <a:t>. </a:t>
            </a:r>
          </a:p>
        </p:txBody>
      </p:sp>
      <p:sp>
        <p:nvSpPr>
          <p:cNvPr id="3" name="TextBox 2"/>
          <p:cNvSpPr txBox="1"/>
          <p:nvPr/>
        </p:nvSpPr>
        <p:spPr>
          <a:xfrm>
            <a:off x="1996225" y="206062"/>
            <a:ext cx="5512158" cy="646331"/>
          </a:xfrm>
          <a:prstGeom prst="rect">
            <a:avLst/>
          </a:prstGeom>
          <a:noFill/>
        </p:spPr>
        <p:txBody>
          <a:bodyPr wrap="square" rtlCol="0">
            <a:spAutoFit/>
          </a:bodyPr>
          <a:lstStyle/>
          <a:p>
            <a:r>
              <a:rPr lang="el-GR" b="1" dirty="0"/>
              <a:t>Μηχανισμοί δράσης των ER </a:t>
            </a:r>
          </a:p>
          <a:p>
            <a:endParaRPr lang="en-US" dirty="0"/>
          </a:p>
        </p:txBody>
      </p:sp>
      <p:pic>
        <p:nvPicPr>
          <p:cNvPr id="4" name="Picture 3">
            <a:extLst>
              <a:ext uri="{FF2B5EF4-FFF2-40B4-BE49-F238E27FC236}">
                <a16:creationId xmlns:a16="http://schemas.microsoft.com/office/drawing/2014/main" id="{BC53B6B8-70F2-0CE5-0933-05025423C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835" y="771718"/>
            <a:ext cx="4146401" cy="3459423"/>
          </a:xfrm>
          <a:prstGeom prst="rect">
            <a:avLst/>
          </a:prstGeom>
        </p:spPr>
      </p:pic>
      <p:sp>
        <p:nvSpPr>
          <p:cNvPr id="5" name="TextBox 4">
            <a:extLst>
              <a:ext uri="{FF2B5EF4-FFF2-40B4-BE49-F238E27FC236}">
                <a16:creationId xmlns:a16="http://schemas.microsoft.com/office/drawing/2014/main" id="{5B33363C-199A-2191-46D3-E6E95B28D2EE}"/>
              </a:ext>
            </a:extLst>
          </p:cNvPr>
          <p:cNvSpPr txBox="1"/>
          <p:nvPr/>
        </p:nvSpPr>
        <p:spPr>
          <a:xfrm>
            <a:off x="9581715" y="4231141"/>
            <a:ext cx="2408521" cy="215444"/>
          </a:xfrm>
          <a:prstGeom prst="rect">
            <a:avLst/>
          </a:prstGeom>
          <a:noFill/>
        </p:spPr>
        <p:txBody>
          <a:bodyPr wrap="square" rtlCol="0">
            <a:spAutoFit/>
          </a:bodyPr>
          <a:lstStyle/>
          <a:p>
            <a:r>
              <a:rPr lang="en-US" sz="800" dirty="0"/>
              <a:t> </a:t>
            </a:r>
            <a:r>
              <a:rPr lang="en-US" sz="800" dirty="0" err="1"/>
              <a:t>Heldring</a:t>
            </a:r>
            <a:r>
              <a:rPr lang="en-US" sz="800" dirty="0"/>
              <a:t> et al</a:t>
            </a:r>
            <a:r>
              <a:rPr lang="el-GR" sz="800" dirty="0"/>
              <a:t>, 2007.</a:t>
            </a:r>
            <a:r>
              <a:rPr lang="en-US" sz="800" dirty="0"/>
              <a:t> </a:t>
            </a:r>
            <a:r>
              <a:rPr lang="en-US" sz="800" dirty="0" err="1"/>
              <a:t>Physiol</a:t>
            </a:r>
            <a:r>
              <a:rPr lang="en-US" sz="800" dirty="0"/>
              <a:t> Rev;87(3):905-31</a:t>
            </a:r>
          </a:p>
        </p:txBody>
      </p:sp>
    </p:spTree>
    <p:extLst>
      <p:ext uri="{BB962C8B-B14F-4D97-AF65-F5344CB8AC3E}">
        <p14:creationId xmlns:p14="http://schemas.microsoft.com/office/powerpoint/2010/main" val="342010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3D2EFEAF-BD8F-052F-DFBE-C3054745AF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4DBC25-FC74-3CFA-C353-E4A8F231FF61}"/>
              </a:ext>
            </a:extLst>
          </p:cNvPr>
          <p:cNvSpPr txBox="1"/>
          <p:nvPr/>
        </p:nvSpPr>
        <p:spPr>
          <a:xfrm>
            <a:off x="155736" y="871759"/>
            <a:ext cx="10444294" cy="4401205"/>
          </a:xfrm>
          <a:prstGeom prst="rect">
            <a:avLst/>
          </a:prstGeom>
          <a:noFill/>
        </p:spPr>
        <p:txBody>
          <a:bodyPr wrap="square" rtlCol="0">
            <a:spAutoFit/>
          </a:bodyPr>
          <a:lstStyle/>
          <a:p>
            <a:r>
              <a:rPr lang="el-GR" dirty="0"/>
              <a:t>Με τον όρο αθηρωμάτωση περιγράφεται η διαδικασία με την οποία τα τοιχώματα των αρτηριών καλύπτονται με μια πυκνή ουσία, το αθήρωμα, που αποτελείται από εναπόθεση λιπών της χοληστερίνης και άλλων ουσιών. Μια εύθραυστη αθηρωματική πλάκα μπορεί να σπάσει, στέλνοντας το περιεχόμενο στη κυκλοφορία του αίματος. Το αίμα προκειμένου να επιδιορθώσει τη βλάβη, σχηματίζει ένα θρόμβο που μπορεί να μπλοκάρει την αρτηρία.</a:t>
            </a:r>
          </a:p>
          <a:p>
            <a:endParaRPr lang="en-US" dirty="0"/>
          </a:p>
          <a:p>
            <a:r>
              <a:rPr lang="el-GR" dirty="0"/>
              <a:t>Η αθηρωμάτωση είναι στις μέρες μας η σημαντικότερη αιτία θανάτου στις χώρες με υψηλό βιοτικό επίπεδο.</a:t>
            </a:r>
          </a:p>
          <a:p>
            <a:endParaRPr lang="el-GR" dirty="0"/>
          </a:p>
          <a:p>
            <a:pPr algn="just">
              <a:spcAft>
                <a:spcPts val="600"/>
              </a:spcAft>
            </a:pPr>
            <a:r>
              <a:rPr lang="el-GR" dirty="0">
                <a:solidFill>
                  <a:srgbClr val="FF0000"/>
                </a:solidFill>
              </a:rPr>
              <a:t>Χ</a:t>
            </a:r>
            <a:r>
              <a:rPr lang="el-GR" dirty="0"/>
              <a:t> </a:t>
            </a:r>
            <a:r>
              <a:rPr lang="el-GR" dirty="0">
                <a:solidFill>
                  <a:schemeClr val="bg1">
                    <a:lumMod val="65000"/>
                  </a:schemeClr>
                </a:solidFill>
              </a:rPr>
              <a:t>Σχηματισμός αθηρωματικής πλάκας</a:t>
            </a:r>
            <a:r>
              <a:rPr lang="en-US" dirty="0">
                <a:solidFill>
                  <a:schemeClr val="bg1">
                    <a:lumMod val="65000"/>
                  </a:schemeClr>
                </a:solidFill>
              </a:rPr>
              <a:t>: </a:t>
            </a:r>
            <a:r>
              <a:rPr lang="el-GR" dirty="0">
                <a:solidFill>
                  <a:schemeClr val="bg1">
                    <a:lumMod val="65000"/>
                  </a:schemeClr>
                </a:solidFill>
              </a:rPr>
              <a:t>αποτέλεσμα αποθήκευσης χοληστερόλης λόγω διαταραχων του μεταβολισμού των λιπιδίων.</a:t>
            </a:r>
          </a:p>
          <a:p>
            <a:pPr algn="just">
              <a:spcAft>
                <a:spcPts val="600"/>
              </a:spcAft>
            </a:pPr>
            <a:r>
              <a:rPr lang="el-GR" dirty="0">
                <a:solidFill>
                  <a:srgbClr val="00B050"/>
                </a:solidFill>
              </a:rPr>
              <a:t>ν</a:t>
            </a:r>
            <a:r>
              <a:rPr lang="el-GR" dirty="0"/>
              <a:t> </a:t>
            </a:r>
            <a:r>
              <a:rPr lang="el-GR" b="1" dirty="0"/>
              <a:t>Φλεγμονώδης διαδικασία </a:t>
            </a:r>
            <a:r>
              <a:rPr lang="el-GR" dirty="0"/>
              <a:t>που χαρακτηρίζεται από αλληλεπιδράσεις διαφορετικών τύπων κυττάρων όπως ενδοθηλιακά, λεία μυϊκά αγγειακά κύτταρα [</a:t>
            </a:r>
            <a:r>
              <a:rPr lang="en-US" dirty="0"/>
              <a:t>vascular smooth muscle cells</a:t>
            </a:r>
            <a:r>
              <a:rPr lang="el-GR" dirty="0"/>
              <a:t>,</a:t>
            </a:r>
            <a:r>
              <a:rPr lang="en-US" dirty="0"/>
              <a:t> (VSMCs)</a:t>
            </a:r>
            <a:r>
              <a:rPr lang="el-GR" dirty="0"/>
              <a:t>]</a:t>
            </a:r>
            <a:r>
              <a:rPr lang="en-US" dirty="0"/>
              <a:t> </a:t>
            </a:r>
            <a:r>
              <a:rPr lang="el-GR" dirty="0"/>
              <a:t>και κύτταρα του ανοσοποιητικού συστήματος.</a:t>
            </a:r>
          </a:p>
          <a:p>
            <a:endParaRPr lang="el-GR" dirty="0"/>
          </a:p>
        </p:txBody>
      </p:sp>
      <p:sp>
        <p:nvSpPr>
          <p:cNvPr id="4" name="TextBox 3">
            <a:extLst>
              <a:ext uri="{FF2B5EF4-FFF2-40B4-BE49-F238E27FC236}">
                <a16:creationId xmlns:a16="http://schemas.microsoft.com/office/drawing/2014/main" id="{6D39260C-04E4-FB83-5091-C4606194D174}"/>
              </a:ext>
            </a:extLst>
          </p:cNvPr>
          <p:cNvSpPr txBox="1"/>
          <p:nvPr/>
        </p:nvSpPr>
        <p:spPr>
          <a:xfrm>
            <a:off x="1577130" y="243281"/>
            <a:ext cx="7633982"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pic>
        <p:nvPicPr>
          <p:cNvPr id="5" name="Picture 4">
            <a:extLst>
              <a:ext uri="{FF2B5EF4-FFF2-40B4-BE49-F238E27FC236}">
                <a16:creationId xmlns:a16="http://schemas.microsoft.com/office/drawing/2014/main" id="{7D27F506-20FC-5C4D-7889-FE479F237213}"/>
              </a:ext>
            </a:extLst>
          </p:cNvPr>
          <p:cNvPicPr>
            <a:picLocks noChangeAspect="1"/>
          </p:cNvPicPr>
          <p:nvPr/>
        </p:nvPicPr>
        <p:blipFill>
          <a:blip r:embed="rId2"/>
          <a:stretch>
            <a:fillRect/>
          </a:stretch>
        </p:blipFill>
        <p:spPr>
          <a:xfrm>
            <a:off x="2879807" y="4853754"/>
            <a:ext cx="4452944" cy="1851846"/>
          </a:xfrm>
          <a:prstGeom prst="rect">
            <a:avLst/>
          </a:prstGeom>
        </p:spPr>
      </p:pic>
      <p:pic>
        <p:nvPicPr>
          <p:cNvPr id="6" name="Picture 5" descr="A diagram of a human body&#10;&#10;Description automatically generated">
            <a:extLst>
              <a:ext uri="{FF2B5EF4-FFF2-40B4-BE49-F238E27FC236}">
                <a16:creationId xmlns:a16="http://schemas.microsoft.com/office/drawing/2014/main" id="{A0FB0752-3F0D-DCA8-61B8-5B25B6E741E3}"/>
              </a:ext>
            </a:extLst>
          </p:cNvPr>
          <p:cNvPicPr>
            <a:picLocks noChangeAspect="1"/>
          </p:cNvPicPr>
          <p:nvPr/>
        </p:nvPicPr>
        <p:blipFill>
          <a:blip r:embed="rId3"/>
          <a:stretch>
            <a:fillRect/>
          </a:stretch>
        </p:blipFill>
        <p:spPr>
          <a:xfrm>
            <a:off x="9211112" y="4678251"/>
            <a:ext cx="2314898" cy="1991003"/>
          </a:xfrm>
          <a:prstGeom prst="rect">
            <a:avLst/>
          </a:prstGeom>
        </p:spPr>
      </p:pic>
    </p:spTree>
    <p:extLst>
      <p:ext uri="{BB962C8B-B14F-4D97-AF65-F5344CB8AC3E}">
        <p14:creationId xmlns:p14="http://schemas.microsoft.com/office/powerpoint/2010/main" val="416453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0C535-5731-3800-99F2-FFB409E95C54}"/>
              </a:ext>
            </a:extLst>
          </p:cNvPr>
          <p:cNvSpPr txBox="1"/>
          <p:nvPr/>
        </p:nvSpPr>
        <p:spPr>
          <a:xfrm>
            <a:off x="1996225" y="206062"/>
            <a:ext cx="8053786" cy="369332"/>
          </a:xfrm>
          <a:prstGeom prst="rect">
            <a:avLst/>
          </a:prstGeom>
          <a:noFill/>
        </p:spPr>
        <p:txBody>
          <a:bodyPr wrap="square" rtlCol="0">
            <a:spAutoFit/>
          </a:bodyPr>
          <a:lstStyle/>
          <a:p>
            <a:r>
              <a:rPr lang="el-GR" b="1" dirty="0"/>
              <a:t>Μηχανισμοί δράσης των ER</a:t>
            </a:r>
            <a:r>
              <a:rPr lang="en-US" b="1" dirty="0"/>
              <a:t>: </a:t>
            </a:r>
            <a:r>
              <a:rPr lang="el-GR" b="1" dirty="0"/>
              <a:t>ενεργοποίηση με προσδέτη</a:t>
            </a:r>
            <a:endParaRPr lang="en-US" dirty="0"/>
          </a:p>
        </p:txBody>
      </p:sp>
      <p:sp>
        <p:nvSpPr>
          <p:cNvPr id="3" name="TextBox 2">
            <a:extLst>
              <a:ext uri="{FF2B5EF4-FFF2-40B4-BE49-F238E27FC236}">
                <a16:creationId xmlns:a16="http://schemas.microsoft.com/office/drawing/2014/main" id="{DDA1AAA6-DCD0-41DB-4397-DA9637A00A1F}"/>
              </a:ext>
            </a:extLst>
          </p:cNvPr>
          <p:cNvSpPr txBox="1"/>
          <p:nvPr/>
        </p:nvSpPr>
        <p:spPr>
          <a:xfrm>
            <a:off x="1996225" y="800388"/>
            <a:ext cx="9580227" cy="2462213"/>
          </a:xfrm>
          <a:prstGeom prst="rect">
            <a:avLst/>
          </a:prstGeom>
          <a:noFill/>
        </p:spPr>
        <p:txBody>
          <a:bodyPr wrap="square" rtlCol="0">
            <a:spAutoFit/>
          </a:bodyPr>
          <a:lstStyle/>
          <a:p>
            <a:r>
              <a:rPr lang="el-GR" sz="1400" u="sng" dirty="0"/>
              <a:t>Γενωμικοί</a:t>
            </a:r>
          </a:p>
          <a:p>
            <a:r>
              <a:rPr lang="en-US" sz="1400" dirty="0"/>
              <a:t>ER </a:t>
            </a:r>
            <a:r>
              <a:rPr lang="el-GR" sz="1400" dirty="0"/>
              <a:t>στο κυτταρόπλασμα σχηματίζουν πρωτεϊνικά σύμπλοκα με συνοδές πρωτεΐνες θερμικού σοκ. </a:t>
            </a:r>
          </a:p>
          <a:p>
            <a:r>
              <a:rPr lang="el-GR" sz="1400" dirty="0"/>
              <a:t>Ενεργοποίηση μετά από πρόσδεση του αγωνιστή στον ER προάγει τη διάσταση των μονομερών ER και τον επακόλουθο διμερισμό τους με άλλα ελεύθερα μονομερή. Τα διμερή μπορούν να έχουν τη μορφή</a:t>
            </a:r>
          </a:p>
          <a:p>
            <a:r>
              <a:rPr lang="el-GR" sz="1400" dirty="0"/>
              <a:t>ομοδιμερών ERα–ERα ή ERβ–ERβ ή ετεροδιμερών ERα–ERβ. </a:t>
            </a:r>
          </a:p>
          <a:p>
            <a:r>
              <a:rPr lang="el-GR" sz="1400" dirty="0"/>
              <a:t>Τα διμερή ER εισέρχονται στον πυρήνα, όπου δεσμεύουν είτε άμεσα είτε έμμεσα (μέσω άλλοι μεταγραφικοί παράγοντες) σε στοιχεία που ανταποκρίνονται στα οιστρογόνα (EREs) των γονιδίων-στόχων, επάγωντας (ή και καταστέλοντας) την έκφραση τους. </a:t>
            </a:r>
          </a:p>
          <a:p>
            <a:r>
              <a:rPr lang="el-GR" sz="1400" dirty="0"/>
              <a:t>Το εύρος των γονιδίων που μπορεί να επαχθεί ή να ανασταλεί ανάλογα με τον τύπο κυττάρου, εξαρτάται από την παρουσία διαφορετικών μεταγραφικών παραγόντων, τον τύπο και τη συγκέντρωση του αγωνιστή και τον τύπο του διμερούς που σχηματίζεται.</a:t>
            </a:r>
          </a:p>
        </p:txBody>
      </p:sp>
      <p:grpSp>
        <p:nvGrpSpPr>
          <p:cNvPr id="8" name="Group 7">
            <a:extLst>
              <a:ext uri="{FF2B5EF4-FFF2-40B4-BE49-F238E27FC236}">
                <a16:creationId xmlns:a16="http://schemas.microsoft.com/office/drawing/2014/main" id="{4DBA3C8A-F9F3-C155-FC65-4D29043A5FA1}"/>
              </a:ext>
            </a:extLst>
          </p:cNvPr>
          <p:cNvGrpSpPr/>
          <p:nvPr/>
        </p:nvGrpSpPr>
        <p:grpSpPr>
          <a:xfrm>
            <a:off x="2679376" y="3272152"/>
            <a:ext cx="6687483" cy="3463676"/>
            <a:chOff x="2679376" y="3090645"/>
            <a:chExt cx="6687483" cy="3463676"/>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090645"/>
              <a:ext cx="6687483" cy="3115110"/>
            </a:xfrm>
            <a:prstGeom prst="rect">
              <a:avLst/>
            </a:prstGeom>
          </p:spPr>
        </p:pic>
        <p:sp>
          <p:nvSpPr>
            <p:cNvPr id="7" name="TextBox 6">
              <a:extLst>
                <a:ext uri="{FF2B5EF4-FFF2-40B4-BE49-F238E27FC236}">
                  <a16:creationId xmlns:a16="http://schemas.microsoft.com/office/drawing/2014/main" id="{3BC9E5F4-B967-909B-FCF3-7CB3D8FEBF4D}"/>
                </a:ext>
              </a:extLst>
            </p:cNvPr>
            <p:cNvSpPr txBox="1"/>
            <p:nvPr/>
          </p:nvSpPr>
          <p:spPr>
            <a:xfrm>
              <a:off x="6373447" y="6308100"/>
              <a:ext cx="2937163" cy="246221"/>
            </a:xfrm>
            <a:prstGeom prst="rect">
              <a:avLst/>
            </a:prstGeom>
            <a:noFill/>
          </p:spPr>
          <p:txBody>
            <a:bodyPr wrap="square" rtlCol="0">
              <a:spAutoFit/>
            </a:bodyPr>
            <a:lstStyle/>
            <a:p>
              <a:r>
                <a:rPr lang="en-US" sz="1000" dirty="0"/>
                <a:t>Nat Rev Endocrinol. 2017;13(6):352-364</a:t>
              </a:r>
            </a:p>
          </p:txBody>
        </p:sp>
      </p:grpSp>
    </p:spTree>
    <p:extLst>
      <p:ext uri="{BB962C8B-B14F-4D97-AF65-F5344CB8AC3E}">
        <p14:creationId xmlns:p14="http://schemas.microsoft.com/office/powerpoint/2010/main" val="127471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0C535-5731-3800-99F2-FFB409E95C54}"/>
              </a:ext>
            </a:extLst>
          </p:cNvPr>
          <p:cNvSpPr txBox="1"/>
          <p:nvPr/>
        </p:nvSpPr>
        <p:spPr>
          <a:xfrm>
            <a:off x="1996225" y="55695"/>
            <a:ext cx="8053786" cy="369332"/>
          </a:xfrm>
          <a:prstGeom prst="rect">
            <a:avLst/>
          </a:prstGeom>
          <a:noFill/>
        </p:spPr>
        <p:txBody>
          <a:bodyPr wrap="square" rtlCol="0">
            <a:spAutoFit/>
          </a:bodyPr>
          <a:lstStyle/>
          <a:p>
            <a:r>
              <a:rPr lang="el-GR" b="1" dirty="0"/>
              <a:t>Μηχανισμοί δράσης των ER</a:t>
            </a:r>
            <a:r>
              <a:rPr lang="en-US" b="1" dirty="0"/>
              <a:t>: </a:t>
            </a:r>
            <a:r>
              <a:rPr lang="el-GR" b="1" dirty="0"/>
              <a:t>ενεργοποίηση μέσω αγωνιστή</a:t>
            </a:r>
            <a:endParaRPr lang="en-US" dirty="0"/>
          </a:p>
        </p:txBody>
      </p:sp>
      <p:sp>
        <p:nvSpPr>
          <p:cNvPr id="3" name="TextBox 2">
            <a:extLst>
              <a:ext uri="{FF2B5EF4-FFF2-40B4-BE49-F238E27FC236}">
                <a16:creationId xmlns:a16="http://schemas.microsoft.com/office/drawing/2014/main" id="{DDA1AAA6-DCD0-41DB-4397-DA9637A00A1F}"/>
              </a:ext>
            </a:extLst>
          </p:cNvPr>
          <p:cNvSpPr txBox="1"/>
          <p:nvPr/>
        </p:nvSpPr>
        <p:spPr>
          <a:xfrm>
            <a:off x="1996225" y="510594"/>
            <a:ext cx="9580227" cy="3016210"/>
          </a:xfrm>
          <a:prstGeom prst="rect">
            <a:avLst/>
          </a:prstGeom>
          <a:noFill/>
        </p:spPr>
        <p:txBody>
          <a:bodyPr wrap="square" rtlCol="0">
            <a:spAutoFit/>
          </a:bodyPr>
          <a:lstStyle/>
          <a:p>
            <a:r>
              <a:rPr lang="el-GR" sz="1400" u="sng" dirty="0"/>
              <a:t>Μη Γενωμικοί</a:t>
            </a:r>
          </a:p>
          <a:p>
            <a:r>
              <a:rPr lang="el-GR" sz="1400" dirty="0"/>
              <a:t>Σε μη γονιδιωματικές οδούς σηματοδότησης, οι ERs που βρίσκονται στην κυτταρική μεμβράνη, γενικά σε</a:t>
            </a:r>
          </a:p>
          <a:p>
            <a:r>
              <a:rPr lang="el-GR" sz="1400" dirty="0"/>
              <a:t>caveolae, εκκινούν κυτοσολικά σηματοδοτικά μονοπάτια που επηράζουν τη φωσφορυλίωση πρωτεΐνών και την ενεργοποίηση πρωτεΐνικών κινασών, επάγοντας δευτερογενή μηνύματα όπως Ca2+, K+ και ΝΟ (μονοξείδιο του αζώτου), που οδηγεί στην ενεργοποίηση του υποδοχέα κινάσης τυροσίνης, υποδοχέα επιδερμικού αυξητικού παράγοντα (EGFR), </a:t>
            </a:r>
            <a:r>
              <a:rPr lang="en-US" sz="1400" dirty="0"/>
              <a:t>insulin-like growth factor 1 receptor (IGF1R) </a:t>
            </a:r>
            <a:r>
              <a:rPr lang="el-GR" sz="1400" dirty="0"/>
              <a:t>και</a:t>
            </a:r>
            <a:r>
              <a:rPr lang="en-US" sz="1400" dirty="0"/>
              <a:t> </a:t>
            </a:r>
            <a:r>
              <a:rPr lang="el-GR" sz="1400" dirty="0"/>
              <a:t>πρωτεϊνική κινάση Β (PKB).</a:t>
            </a:r>
          </a:p>
          <a:p>
            <a:endParaRPr lang="el-GR" sz="800" dirty="0"/>
          </a:p>
          <a:p>
            <a:pPr marL="285750" indent="-285750">
              <a:buFont typeface="Wingdings" panose="05000000000000000000" pitchFamily="2" charset="2"/>
              <a:buChar char="Ø"/>
            </a:pPr>
            <a:r>
              <a:rPr lang="el-GR" sz="1400" i="1" dirty="0"/>
              <a:t>Υποδοχέας οιστρογόνου </a:t>
            </a:r>
            <a:r>
              <a:rPr lang="el-GR" sz="1400" dirty="0"/>
              <a:t>που συνδέεται με την πρωτεΐνη G που συνδέεται με τη μεμβράνη (G</a:t>
            </a:r>
            <a:r>
              <a:rPr lang="en-US" sz="1400" dirty="0"/>
              <a:t>PR30</a:t>
            </a:r>
            <a:r>
              <a:rPr lang="el-GR" sz="1400" dirty="0"/>
              <a:t> ή GPER1), που εντοπίζεται στην κυτταρική μεμβράνη και στο ενδοπλασματικό δίκτυο. Η οιστραδιόλη δεσμεύεται στο GPER1 και ενεργοποιεί πολλαπλούς κυτταρικούς τελεστές, όπως JUN αμινοτελικές κινάσες (JNKs), ενεργοποιημένες από μιτογόνο πρωτεϊνικές κινάσες (MAPKs), φωσφοϊνοσιτιδική 3-κινάση (PI3K) το οποίο ενεργοποιεί άλλα μονοπάτια σηματοδότησης, όπως </a:t>
            </a:r>
            <a:r>
              <a:rPr lang="el-GR" sz="1400" dirty="0" err="1"/>
              <a:t>π.χ</a:t>
            </a:r>
            <a:r>
              <a:rPr lang="el-GR" sz="1400" dirty="0"/>
              <a:t> Ca2+, </a:t>
            </a:r>
            <a:r>
              <a:rPr lang="el-GR" sz="1400" dirty="0" err="1"/>
              <a:t>cAMP</a:t>
            </a:r>
            <a:r>
              <a:rPr lang="el-GR" sz="1400" dirty="0"/>
              <a:t> και NO, που οδηγούν στην ενεργοποίηση υποδοχέων </a:t>
            </a:r>
            <a:r>
              <a:rPr lang="el-GR" sz="1400" dirty="0" err="1"/>
              <a:t>κινάσης</a:t>
            </a:r>
            <a:r>
              <a:rPr lang="el-GR" sz="1400" dirty="0"/>
              <a:t> </a:t>
            </a:r>
            <a:r>
              <a:rPr lang="el-GR" sz="1400" dirty="0" err="1"/>
              <a:t>τυροσίνης</a:t>
            </a:r>
            <a:r>
              <a:rPr lang="el-GR" sz="1400" dirty="0"/>
              <a:t>, πρωτεϊνική </a:t>
            </a:r>
            <a:r>
              <a:rPr lang="el-GR" sz="1400" dirty="0" err="1"/>
              <a:t>κινάση</a:t>
            </a:r>
            <a:r>
              <a:rPr lang="el-GR" sz="1400" dirty="0"/>
              <a:t> Β (ΡΚΒ) και άλλες ταχείες κυτταρικές διεργασίες.</a:t>
            </a:r>
          </a:p>
        </p:txBody>
      </p:sp>
      <p:grpSp>
        <p:nvGrpSpPr>
          <p:cNvPr id="8" name="Group 7">
            <a:extLst>
              <a:ext uri="{FF2B5EF4-FFF2-40B4-BE49-F238E27FC236}">
                <a16:creationId xmlns:a16="http://schemas.microsoft.com/office/drawing/2014/main" id="{4DBA3C8A-F9F3-C155-FC65-4D29043A5FA1}"/>
              </a:ext>
            </a:extLst>
          </p:cNvPr>
          <p:cNvGrpSpPr/>
          <p:nvPr/>
        </p:nvGrpSpPr>
        <p:grpSpPr>
          <a:xfrm>
            <a:off x="3722565" y="3429000"/>
            <a:ext cx="7057289" cy="3151325"/>
            <a:chOff x="2679376" y="3182924"/>
            <a:chExt cx="7057289" cy="3151325"/>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182924"/>
              <a:ext cx="6687483" cy="3115110"/>
            </a:xfrm>
            <a:prstGeom prst="rect">
              <a:avLst/>
            </a:prstGeom>
          </p:spPr>
        </p:pic>
        <p:sp>
          <p:nvSpPr>
            <p:cNvPr id="7" name="TextBox 6">
              <a:extLst>
                <a:ext uri="{FF2B5EF4-FFF2-40B4-BE49-F238E27FC236}">
                  <a16:creationId xmlns:a16="http://schemas.microsoft.com/office/drawing/2014/main" id="{3BC9E5F4-B967-909B-FCF3-7CB3D8FEBF4D}"/>
                </a:ext>
              </a:extLst>
            </p:cNvPr>
            <p:cNvSpPr txBox="1"/>
            <p:nvPr/>
          </p:nvSpPr>
          <p:spPr>
            <a:xfrm>
              <a:off x="7279458" y="6118805"/>
              <a:ext cx="2457207" cy="215444"/>
            </a:xfrm>
            <a:prstGeom prst="rect">
              <a:avLst/>
            </a:prstGeom>
            <a:noFill/>
          </p:spPr>
          <p:txBody>
            <a:bodyPr wrap="square" rtlCol="0">
              <a:spAutoFit/>
            </a:bodyPr>
            <a:lstStyle/>
            <a:p>
              <a:r>
                <a:rPr lang="en-US" sz="800" dirty="0"/>
                <a:t>Nat Rev Endocrinol. 2017;13(6):352-364</a:t>
              </a:r>
            </a:p>
          </p:txBody>
        </p:sp>
      </p:grpSp>
    </p:spTree>
    <p:extLst>
      <p:ext uri="{BB962C8B-B14F-4D97-AF65-F5344CB8AC3E}">
        <p14:creationId xmlns:p14="http://schemas.microsoft.com/office/powerpoint/2010/main" val="180871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membrane&#10;&#10;Description automatically generated">
            <a:extLst>
              <a:ext uri="{FF2B5EF4-FFF2-40B4-BE49-F238E27FC236}">
                <a16:creationId xmlns:a16="http://schemas.microsoft.com/office/drawing/2014/main" id="{4F0917D3-7DB8-55D2-E235-1C1F4F650BCA}"/>
              </a:ext>
            </a:extLst>
          </p:cNvPr>
          <p:cNvPicPr>
            <a:picLocks noChangeAspect="1"/>
          </p:cNvPicPr>
          <p:nvPr/>
        </p:nvPicPr>
        <p:blipFill>
          <a:blip r:embed="rId2"/>
          <a:stretch>
            <a:fillRect/>
          </a:stretch>
        </p:blipFill>
        <p:spPr>
          <a:xfrm>
            <a:off x="1744910" y="814654"/>
            <a:ext cx="5353797" cy="4305901"/>
          </a:xfrm>
          <a:prstGeom prst="rect">
            <a:avLst/>
          </a:prstGeom>
        </p:spPr>
      </p:pic>
      <p:sp>
        <p:nvSpPr>
          <p:cNvPr id="4" name="TextBox 3">
            <a:extLst>
              <a:ext uri="{FF2B5EF4-FFF2-40B4-BE49-F238E27FC236}">
                <a16:creationId xmlns:a16="http://schemas.microsoft.com/office/drawing/2014/main" id="{E88A5F55-ECF3-2F07-D328-FFF46695A20F}"/>
              </a:ext>
            </a:extLst>
          </p:cNvPr>
          <p:cNvSpPr txBox="1"/>
          <p:nvPr/>
        </p:nvSpPr>
        <p:spPr>
          <a:xfrm>
            <a:off x="8002340" y="680609"/>
            <a:ext cx="3722255" cy="4278094"/>
          </a:xfrm>
          <a:prstGeom prst="rect">
            <a:avLst/>
          </a:prstGeom>
          <a:noFill/>
        </p:spPr>
        <p:txBody>
          <a:bodyPr wrap="square" rtlCol="0">
            <a:spAutoFit/>
          </a:bodyPr>
          <a:lstStyle/>
          <a:p>
            <a:r>
              <a:rPr lang="el-GR" sz="1600" dirty="0"/>
              <a:t>Οι υποδοχείς οιστρογόνου (Α) Οι ER (είτε </a:t>
            </a:r>
            <a:r>
              <a:rPr lang="el-GR" sz="1600" dirty="0" err="1"/>
              <a:t>ERα</a:t>
            </a:r>
            <a:r>
              <a:rPr lang="el-GR" sz="1600" dirty="0"/>
              <a:t> είτε </a:t>
            </a:r>
            <a:r>
              <a:rPr lang="el-GR" sz="1600" dirty="0" err="1"/>
              <a:t>ERβ-ομοδιμερή</a:t>
            </a:r>
            <a:r>
              <a:rPr lang="el-GR" sz="1600" dirty="0"/>
              <a:t>, είτε α/β-</a:t>
            </a:r>
            <a:r>
              <a:rPr lang="el-GR" sz="1600" dirty="0" err="1"/>
              <a:t>ετεροδιμερή</a:t>
            </a:r>
            <a:r>
              <a:rPr lang="el-GR" sz="1600" dirty="0"/>
              <a:t>) συνδέονται με το ERE (στοιχεία που ανταποκρίνονται στα οιστρογόνα) στον πυρήνα και ενεργοποιούν τη γονιδιακή μεταγραφή. (Β) Στην κυτταρική μεμβράνη το ER είναι συνδεδεμένο με την </a:t>
            </a:r>
            <a:r>
              <a:rPr lang="el-GR" sz="1600" dirty="0" err="1"/>
              <a:t>καβεολίνη</a:t>
            </a:r>
            <a:r>
              <a:rPr lang="el-GR" sz="1600" dirty="0"/>
              <a:t> και ενεργοποιεί την </a:t>
            </a:r>
            <a:r>
              <a:rPr lang="el-GR" sz="1600" dirty="0" err="1"/>
              <a:t>κυτταροπλασματική</a:t>
            </a:r>
            <a:r>
              <a:rPr lang="el-GR" sz="1600" dirty="0"/>
              <a:t> σηματοδότηση όπως PI3-κινάση/</a:t>
            </a:r>
            <a:r>
              <a:rPr lang="el-GR" sz="1600" dirty="0" err="1"/>
              <a:t>Akt</a:t>
            </a:r>
            <a:r>
              <a:rPr lang="el-GR" sz="1600" dirty="0"/>
              <a:t> και MAP-</a:t>
            </a:r>
            <a:r>
              <a:rPr lang="el-GR" sz="1600" dirty="0" err="1"/>
              <a:t>κινάσες</a:t>
            </a:r>
            <a:r>
              <a:rPr lang="el-GR" sz="1600" dirty="0"/>
              <a:t>. (</a:t>
            </a:r>
            <a:r>
              <a:rPr lang="en-US" sz="1600" dirty="0"/>
              <a:t>C</a:t>
            </a:r>
            <a:r>
              <a:rPr lang="el-GR" sz="1600" dirty="0"/>
              <a:t>) Το GPER είναι ένας </a:t>
            </a:r>
            <a:r>
              <a:rPr lang="el-GR" sz="1600" dirty="0" err="1"/>
              <a:t>διαμεμβρανικός</a:t>
            </a:r>
            <a:r>
              <a:rPr lang="el-GR" sz="1600" dirty="0"/>
              <a:t> υποδοχέας που ενεργοποιεί τις </a:t>
            </a:r>
            <a:r>
              <a:rPr lang="el-GR" sz="1600" dirty="0" err="1"/>
              <a:t>ετεροτριμερείς</a:t>
            </a:r>
            <a:r>
              <a:rPr lang="el-GR" sz="1600" dirty="0"/>
              <a:t> πρωτεΐνες G μετά τη δέσμευση των οιστρογόνων και την πρόκληση διαφόρων οδών σηματοδότησης</a:t>
            </a:r>
            <a:endParaRPr lang="en-US" sz="1600" dirty="0"/>
          </a:p>
        </p:txBody>
      </p:sp>
      <p:sp>
        <p:nvSpPr>
          <p:cNvPr id="5" name="TextBox 4">
            <a:extLst>
              <a:ext uri="{FF2B5EF4-FFF2-40B4-BE49-F238E27FC236}">
                <a16:creationId xmlns:a16="http://schemas.microsoft.com/office/drawing/2014/main" id="{FAB7F111-C1CC-BEEB-1587-4746AD3CA903}"/>
              </a:ext>
            </a:extLst>
          </p:cNvPr>
          <p:cNvSpPr txBox="1"/>
          <p:nvPr/>
        </p:nvSpPr>
        <p:spPr>
          <a:xfrm>
            <a:off x="1744910" y="5217952"/>
            <a:ext cx="5937419" cy="646331"/>
          </a:xfrm>
          <a:prstGeom prst="rect">
            <a:avLst/>
          </a:prstGeom>
          <a:noFill/>
        </p:spPr>
        <p:txBody>
          <a:bodyPr wrap="square" rtlCol="0">
            <a:spAutoFit/>
          </a:bodyPr>
          <a:lstStyle/>
          <a:p>
            <a:r>
              <a:rPr lang="en-US" sz="1200" dirty="0"/>
              <a:t>ER, estrogen receptor; ERE, estrogen responsive elements; CoA, co-activator; </a:t>
            </a:r>
            <a:r>
              <a:rPr lang="en-US" sz="1200" dirty="0" err="1"/>
              <a:t>CoR</a:t>
            </a:r>
            <a:r>
              <a:rPr lang="en-US" sz="1200" dirty="0"/>
              <a:t>, co-repressor; PI3K, phosphoinositol-3-kinase; GPER, G-protein coupled estrogen receptor 1; GDP, </a:t>
            </a:r>
            <a:r>
              <a:rPr lang="en-US" sz="1200" dirty="0" err="1"/>
              <a:t>guanosindiphosphat</a:t>
            </a:r>
            <a:r>
              <a:rPr lang="en-US" sz="1200" dirty="0"/>
              <a:t>.</a:t>
            </a:r>
          </a:p>
        </p:txBody>
      </p:sp>
      <p:sp>
        <p:nvSpPr>
          <p:cNvPr id="6" name="Rectangle 5"/>
          <p:cNvSpPr/>
          <p:nvPr/>
        </p:nvSpPr>
        <p:spPr>
          <a:xfrm>
            <a:off x="302613" y="153405"/>
            <a:ext cx="3254417" cy="369332"/>
          </a:xfrm>
          <a:prstGeom prst="rect">
            <a:avLst/>
          </a:prstGeom>
        </p:spPr>
        <p:txBody>
          <a:bodyPr wrap="none">
            <a:spAutoFit/>
          </a:bodyPr>
          <a:lstStyle/>
          <a:p>
            <a:r>
              <a:rPr lang="el-GR" b="1" dirty="0"/>
              <a:t>Μηχανισμοί δράσης των ER</a:t>
            </a:r>
          </a:p>
        </p:txBody>
      </p:sp>
    </p:spTree>
    <p:extLst>
      <p:ext uri="{BB962C8B-B14F-4D97-AF65-F5344CB8AC3E}">
        <p14:creationId xmlns:p14="http://schemas.microsoft.com/office/powerpoint/2010/main" val="211180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408" y="1120462"/>
            <a:ext cx="8873544" cy="5473521"/>
          </a:xfrm>
          <a:prstGeom prst="rect">
            <a:avLst/>
          </a:prstGeom>
          <a:noFill/>
        </p:spPr>
        <p:txBody>
          <a:bodyPr wrap="square" rtlCol="0">
            <a:spAutoFit/>
          </a:bodyPr>
          <a:lstStyle/>
          <a:p>
            <a:endParaRPr lang="en-US" dirty="0"/>
          </a:p>
        </p:txBody>
      </p:sp>
      <p:sp>
        <p:nvSpPr>
          <p:cNvPr id="3" name="TextBox 2"/>
          <p:cNvSpPr txBox="1"/>
          <p:nvPr/>
        </p:nvSpPr>
        <p:spPr>
          <a:xfrm>
            <a:off x="1637861" y="656822"/>
            <a:ext cx="9156879" cy="2554545"/>
          </a:xfrm>
          <a:prstGeom prst="rect">
            <a:avLst/>
          </a:prstGeom>
          <a:noFill/>
        </p:spPr>
        <p:txBody>
          <a:bodyPr wrap="square" rtlCol="0">
            <a:spAutoFit/>
          </a:bodyPr>
          <a:lstStyle/>
          <a:p>
            <a:r>
              <a:rPr lang="el-GR" sz="1600" dirty="0"/>
              <a:t>Ο </a:t>
            </a:r>
            <a:r>
              <a:rPr lang="el-GR" sz="1600" dirty="0" err="1"/>
              <a:t>μεμβρανικός</a:t>
            </a:r>
            <a:r>
              <a:rPr lang="el-GR" sz="1600" dirty="0"/>
              <a:t> </a:t>
            </a:r>
            <a:r>
              <a:rPr lang="el-GR" sz="1600" dirty="0" err="1"/>
              <a:t>οιστρογονικός</a:t>
            </a:r>
            <a:r>
              <a:rPr lang="el-GR" sz="1600" dirty="0"/>
              <a:t> υποδοχέας GPER1 ανήκει στην οικογένεια των υποδοχέων συζευγμένων με πρωτεΐνη G και χαρακτηρίζεται από την παρουσία επτά </a:t>
            </a:r>
            <a:r>
              <a:rPr lang="el-GR" sz="1600" dirty="0" err="1"/>
              <a:t>διαμεμβρανικών</a:t>
            </a:r>
            <a:r>
              <a:rPr lang="el-GR" sz="1600" dirty="0"/>
              <a:t> ελίκων. Η οργάνωση των επτά ελίκων περιλαμβάνει το </a:t>
            </a:r>
            <a:r>
              <a:rPr lang="el-GR" sz="1600" dirty="0" err="1"/>
              <a:t>αμινοτελικό</a:t>
            </a:r>
            <a:r>
              <a:rPr lang="el-GR" sz="1600" dirty="0"/>
              <a:t> τμήμα που βρίσκεται έξω από το κύτταρο και το </a:t>
            </a:r>
            <a:r>
              <a:rPr lang="el-GR" sz="1600" dirty="0" err="1"/>
              <a:t>καρβοξυτελικό</a:t>
            </a:r>
            <a:r>
              <a:rPr lang="el-GR" sz="1600" dirty="0"/>
              <a:t> τμήμα στο κυτταρόπλασμα. Οι </a:t>
            </a:r>
            <a:r>
              <a:rPr lang="el-GR" sz="1600" dirty="0" err="1"/>
              <a:t>κυτταροπλασματικοί</a:t>
            </a:r>
            <a:r>
              <a:rPr lang="el-GR" sz="1600" dirty="0"/>
              <a:t> βρόχοι εμπλέκονται στην επιλεκτική δέσμευση και ενεργοποίηση διαφόρων </a:t>
            </a:r>
            <a:r>
              <a:rPr lang="el-GR" sz="1600" dirty="0" err="1"/>
              <a:t>ετεροτριμερών</a:t>
            </a:r>
            <a:r>
              <a:rPr lang="el-GR" sz="1600" dirty="0"/>
              <a:t> πρωτεϊνών. Αυτός ο υποδοχέας εκφράζεται στο </a:t>
            </a:r>
            <a:r>
              <a:rPr lang="el-GR" sz="1600" dirty="0" err="1"/>
              <a:t>ενδοπλασματικό</a:t>
            </a:r>
            <a:r>
              <a:rPr lang="el-GR" sz="1600" dirty="0"/>
              <a:t> δίκτυο και στην πλασματική μεμβράνη</a:t>
            </a:r>
            <a:r>
              <a:rPr lang="en-US" sz="1600" dirty="0"/>
              <a:t>.</a:t>
            </a:r>
            <a:r>
              <a:rPr lang="el-GR" sz="1600" dirty="0"/>
              <a:t> E2 συνδέεται με το GPER1 σε </a:t>
            </a:r>
            <a:r>
              <a:rPr lang="el-GR" sz="1600" dirty="0" err="1"/>
              <a:t>νανομοριακή</a:t>
            </a:r>
            <a:r>
              <a:rPr lang="el-GR" sz="1600" dirty="0"/>
              <a:t> κλίμακα (3-6 </a:t>
            </a:r>
            <a:r>
              <a:rPr lang="el-GR" sz="1600" dirty="0" err="1"/>
              <a:t>nM</a:t>
            </a:r>
            <a:r>
              <a:rPr lang="el-GR" sz="1600" dirty="0"/>
              <a:t>), ενώ η συγγένειά του για τους πυρηνικούς υποδοχείς είναι δέκα φορές υψηλότερη (0,1-0,4 </a:t>
            </a:r>
            <a:r>
              <a:rPr lang="el-GR" sz="1600" dirty="0" err="1"/>
              <a:t>nM</a:t>
            </a:r>
            <a:r>
              <a:rPr lang="el-GR" sz="1600" dirty="0"/>
              <a:t>). Ωστόσο, σε κύτταρα που εκφράζουν τόσο ERα όσο και GPER1, είναι πιθανό να συμβεί συντονισμένη σηματοδότηση (μονοκύτταρα, ενδοθηλιακά, λεία μυικά αγγείων).</a:t>
            </a:r>
            <a:endParaRPr lang="en-US" sz="1600" dirty="0"/>
          </a:p>
        </p:txBody>
      </p:sp>
      <p:grpSp>
        <p:nvGrpSpPr>
          <p:cNvPr id="4" name="Group 3">
            <a:extLst>
              <a:ext uri="{FF2B5EF4-FFF2-40B4-BE49-F238E27FC236}">
                <a16:creationId xmlns:a16="http://schemas.microsoft.com/office/drawing/2014/main" id="{4DBA3C8A-F9F3-C155-FC65-4D29043A5FA1}"/>
              </a:ext>
            </a:extLst>
          </p:cNvPr>
          <p:cNvGrpSpPr/>
          <p:nvPr/>
        </p:nvGrpSpPr>
        <p:grpSpPr>
          <a:xfrm>
            <a:off x="2872560" y="3429000"/>
            <a:ext cx="6824837" cy="3140047"/>
            <a:chOff x="2679376" y="3182924"/>
            <a:chExt cx="6824837" cy="3140047"/>
          </a:xfrm>
        </p:grpSpPr>
        <p:pic>
          <p:nvPicPr>
            <p:cNvPr id="5" name="Picture 4" descr="Diagram of a diagram of a protein factor&#10;&#10;Description automatically generated">
              <a:extLst>
                <a:ext uri="{FF2B5EF4-FFF2-40B4-BE49-F238E27FC236}">
                  <a16:creationId xmlns:a16="http://schemas.microsoft.com/office/drawing/2014/main" id="{21BAEE7B-CFBB-17FC-F9BD-138445E72330}"/>
                </a:ext>
              </a:extLst>
            </p:cNvPr>
            <p:cNvPicPr>
              <a:picLocks noChangeAspect="1"/>
            </p:cNvPicPr>
            <p:nvPr/>
          </p:nvPicPr>
          <p:blipFill>
            <a:blip r:embed="rId2"/>
            <a:stretch>
              <a:fillRect/>
            </a:stretch>
          </p:blipFill>
          <p:spPr>
            <a:xfrm>
              <a:off x="2679376" y="3182924"/>
              <a:ext cx="6687483" cy="3115110"/>
            </a:xfrm>
            <a:prstGeom prst="rect">
              <a:avLst/>
            </a:prstGeom>
          </p:spPr>
        </p:pic>
        <p:sp>
          <p:nvSpPr>
            <p:cNvPr id="6" name="TextBox 5">
              <a:extLst>
                <a:ext uri="{FF2B5EF4-FFF2-40B4-BE49-F238E27FC236}">
                  <a16:creationId xmlns:a16="http://schemas.microsoft.com/office/drawing/2014/main" id="{3BC9E5F4-B967-909B-FCF3-7CB3D8FEBF4D}"/>
                </a:ext>
              </a:extLst>
            </p:cNvPr>
            <p:cNvSpPr txBox="1"/>
            <p:nvPr/>
          </p:nvSpPr>
          <p:spPr>
            <a:xfrm>
              <a:off x="7295959" y="6107527"/>
              <a:ext cx="2208254" cy="215444"/>
            </a:xfrm>
            <a:prstGeom prst="rect">
              <a:avLst/>
            </a:prstGeom>
            <a:noFill/>
          </p:spPr>
          <p:txBody>
            <a:bodyPr wrap="square" rtlCol="0">
              <a:spAutoFit/>
            </a:bodyPr>
            <a:lstStyle/>
            <a:p>
              <a:r>
                <a:rPr lang="en-US" sz="800" dirty="0"/>
                <a:t>Nat Rev Endocrinol. 2017;13(6):352-364</a:t>
              </a:r>
            </a:p>
          </p:txBody>
        </p:sp>
      </p:grpSp>
      <p:sp>
        <p:nvSpPr>
          <p:cNvPr id="7" name="Rectangle 6"/>
          <p:cNvSpPr/>
          <p:nvPr/>
        </p:nvSpPr>
        <p:spPr>
          <a:xfrm>
            <a:off x="1637861" y="155647"/>
            <a:ext cx="5851282" cy="369332"/>
          </a:xfrm>
          <a:prstGeom prst="rect">
            <a:avLst/>
          </a:prstGeom>
        </p:spPr>
        <p:txBody>
          <a:bodyPr wrap="none">
            <a:spAutoFit/>
          </a:bodyPr>
          <a:lstStyle/>
          <a:p>
            <a:r>
              <a:rPr lang="el-GR" b="1" dirty="0"/>
              <a:t>Ενεργοποίηση της δράσης των ER από οιστρογόνα</a:t>
            </a:r>
          </a:p>
        </p:txBody>
      </p:sp>
      <p:sp>
        <p:nvSpPr>
          <p:cNvPr id="8" name="Rectangle 7">
            <a:extLst>
              <a:ext uri="{FF2B5EF4-FFF2-40B4-BE49-F238E27FC236}">
                <a16:creationId xmlns:a16="http://schemas.microsoft.com/office/drawing/2014/main" id="{2F5245DD-1696-D5E3-1453-9196308AA981}"/>
              </a:ext>
            </a:extLst>
          </p:cNvPr>
          <p:cNvSpPr/>
          <p:nvPr/>
        </p:nvSpPr>
        <p:spPr>
          <a:xfrm>
            <a:off x="298763" y="3648547"/>
            <a:ext cx="2082297" cy="68806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dirty="0"/>
              <a:t>Φαρμακολογική σημασία</a:t>
            </a:r>
            <a:r>
              <a:rPr lang="en-US" dirty="0"/>
              <a:t>?</a:t>
            </a:r>
          </a:p>
        </p:txBody>
      </p:sp>
    </p:spTree>
    <p:extLst>
      <p:ext uri="{BB962C8B-B14F-4D97-AF65-F5344CB8AC3E}">
        <p14:creationId xmlns:p14="http://schemas.microsoft.com/office/powerpoint/2010/main" val="33131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65" y="522737"/>
            <a:ext cx="6421941" cy="4595411"/>
          </a:xfrm>
          <a:prstGeom prst="rect">
            <a:avLst/>
          </a:prstGeom>
        </p:spPr>
      </p:pic>
      <p:sp>
        <p:nvSpPr>
          <p:cNvPr id="3" name="Rectangle 2"/>
          <p:cNvSpPr/>
          <p:nvPr/>
        </p:nvSpPr>
        <p:spPr>
          <a:xfrm>
            <a:off x="302613" y="153405"/>
            <a:ext cx="4443845" cy="369332"/>
          </a:xfrm>
          <a:prstGeom prst="rect">
            <a:avLst/>
          </a:prstGeom>
        </p:spPr>
        <p:txBody>
          <a:bodyPr wrap="none">
            <a:spAutoFit/>
          </a:bodyPr>
          <a:lstStyle/>
          <a:p>
            <a:r>
              <a:rPr lang="el-GR" b="1" dirty="0"/>
              <a:t>Μηχανισμοί δράσης των ER</a:t>
            </a:r>
            <a:r>
              <a:rPr lang="en-US" b="1" dirty="0"/>
              <a:t>: </a:t>
            </a:r>
            <a:r>
              <a:rPr lang="el-GR" b="1" dirty="0"/>
              <a:t>σύγκλιση</a:t>
            </a:r>
          </a:p>
        </p:txBody>
      </p:sp>
      <p:sp>
        <p:nvSpPr>
          <p:cNvPr id="4" name="TextBox 3"/>
          <p:cNvSpPr txBox="1"/>
          <p:nvPr/>
        </p:nvSpPr>
        <p:spPr>
          <a:xfrm>
            <a:off x="7018986" y="723564"/>
            <a:ext cx="4932608" cy="4401205"/>
          </a:xfrm>
          <a:prstGeom prst="rect">
            <a:avLst/>
          </a:prstGeom>
          <a:noFill/>
        </p:spPr>
        <p:txBody>
          <a:bodyPr wrap="square" rtlCol="0">
            <a:spAutoFit/>
          </a:bodyPr>
          <a:lstStyle/>
          <a:p>
            <a:r>
              <a:rPr lang="en-US" sz="1400" dirty="0"/>
              <a:t>Schematic Illustration of How Genomic and Non</a:t>
            </a:r>
            <a:r>
              <a:rPr lang="el-GR" sz="1400" dirty="0"/>
              <a:t> </a:t>
            </a:r>
            <a:r>
              <a:rPr lang="en-US" sz="1400" dirty="0"/>
              <a:t>genomic Actions of ERs on a Target Gene Promoter May Converge</a:t>
            </a:r>
            <a:r>
              <a:rPr lang="el-GR" sz="1400" dirty="0"/>
              <a:t> </a:t>
            </a:r>
            <a:r>
              <a:rPr lang="en-US" sz="1400" dirty="0"/>
              <a:t>Nuclear E2-ER complexes bind to EREs, and to transcription factor complexes, e.g. AP-1, STATs, ATF-2 (activation transcription</a:t>
            </a:r>
            <a:r>
              <a:rPr lang="el-GR" sz="1400" dirty="0"/>
              <a:t> </a:t>
            </a:r>
            <a:r>
              <a:rPr lang="en-US" sz="1400" dirty="0"/>
              <a:t>factor 2)/c-Jun, Sp1, and NF-</a:t>
            </a:r>
            <a:r>
              <a:rPr lang="el-GR" sz="1400" dirty="0"/>
              <a:t>κ</a:t>
            </a:r>
            <a:r>
              <a:rPr lang="en-US" sz="1400" dirty="0"/>
              <a:t>B, that are bound to their cognate DNA binding sites. Membrane E2-ER complexes activate</a:t>
            </a:r>
            <a:r>
              <a:rPr lang="el-GR" sz="1400" dirty="0"/>
              <a:t> </a:t>
            </a:r>
            <a:r>
              <a:rPr lang="en-US" sz="1400" dirty="0"/>
              <a:t>protein-kinase cascades, leading to phosphorylation (P) of target transcription factors, e.g. AP-1, STATs, Elk-1, SRF (serum</a:t>
            </a:r>
            <a:r>
              <a:rPr lang="el-GR" sz="1400" dirty="0"/>
              <a:t> </a:t>
            </a:r>
            <a:r>
              <a:rPr lang="en-US" sz="1400" dirty="0"/>
              <a:t>response factor), CREB, and NF-</a:t>
            </a:r>
            <a:r>
              <a:rPr lang="el-GR" sz="1400" dirty="0"/>
              <a:t>κ</a:t>
            </a:r>
            <a:r>
              <a:rPr lang="en-US" sz="1400" dirty="0"/>
              <a:t>B. The phosphorylation results in their transcriptional activation and/or in modulation of the</a:t>
            </a:r>
            <a:r>
              <a:rPr lang="el-GR" sz="1400" dirty="0"/>
              <a:t> </a:t>
            </a:r>
            <a:r>
              <a:rPr lang="en-US" sz="1400" dirty="0"/>
              <a:t>transcriptional activities of ER-AP-1, ER-STAT, ER-Sp1, and ER-NF-</a:t>
            </a:r>
            <a:r>
              <a:rPr lang="el-GR" sz="1400" dirty="0"/>
              <a:t>κ</a:t>
            </a:r>
            <a:r>
              <a:rPr lang="en-US" sz="1400" dirty="0"/>
              <a:t>B complexes at the promoter. Protein-kinase cascades also</a:t>
            </a:r>
            <a:r>
              <a:rPr lang="el-GR" sz="1400" dirty="0"/>
              <a:t> </a:t>
            </a:r>
            <a:r>
              <a:rPr lang="en-US" sz="1400" dirty="0"/>
              <a:t>target ERs themselves and steroid receptor coactivator coactivators, resulting in enhanced transcriptional activity of ERs at EREs.</a:t>
            </a:r>
          </a:p>
          <a:p>
            <a:r>
              <a:rPr lang="en-US" sz="1400" dirty="0"/>
              <a:t>The distinct actions of ERs at multiple response elements provide an extremely fine degree of control for the regulation of target</a:t>
            </a:r>
            <a:r>
              <a:rPr lang="el-GR" sz="1400" dirty="0"/>
              <a:t> </a:t>
            </a:r>
            <a:r>
              <a:rPr lang="en-US" sz="1400" dirty="0"/>
              <a:t>gene transcription.</a:t>
            </a:r>
          </a:p>
        </p:txBody>
      </p:sp>
      <p:sp>
        <p:nvSpPr>
          <p:cNvPr id="5" name="TextBox 4"/>
          <p:cNvSpPr txBox="1"/>
          <p:nvPr/>
        </p:nvSpPr>
        <p:spPr>
          <a:xfrm>
            <a:off x="437881" y="5400360"/>
            <a:ext cx="7134895" cy="1338828"/>
          </a:xfrm>
          <a:prstGeom prst="rect">
            <a:avLst/>
          </a:prstGeom>
          <a:noFill/>
        </p:spPr>
        <p:txBody>
          <a:bodyPr wrap="square" rtlCol="0">
            <a:spAutoFit/>
          </a:bodyPr>
          <a:lstStyle/>
          <a:p>
            <a:r>
              <a:rPr lang="el-GR" dirty="0"/>
              <a:t>Πολλαπλοί συνδυασμοί</a:t>
            </a:r>
            <a:r>
              <a:rPr lang="en-US" dirty="0"/>
              <a:t>:</a:t>
            </a:r>
            <a:r>
              <a:rPr lang="el-GR" dirty="0"/>
              <a:t> πολλαπλές αλληλεπιδράσεις με </a:t>
            </a:r>
            <a:r>
              <a:rPr lang="el-GR" dirty="0" err="1"/>
              <a:t>πρωτε</a:t>
            </a:r>
            <a:r>
              <a:rPr lang="en-US" dirty="0"/>
              <a:t>Ï</a:t>
            </a:r>
            <a:r>
              <a:rPr lang="el-GR" dirty="0"/>
              <a:t>νικά μόρια, διαφορετικοί  καταρράκτες σηματοδότησης</a:t>
            </a:r>
            <a:r>
              <a:rPr lang="en-US" dirty="0"/>
              <a:t> </a:t>
            </a:r>
            <a:endParaRPr lang="el-GR" dirty="0"/>
          </a:p>
          <a:p>
            <a:endParaRPr lang="el-GR" sz="900" dirty="0"/>
          </a:p>
          <a:p>
            <a:r>
              <a:rPr lang="el-GR" dirty="0"/>
              <a:t>                    ελεγχόμενη γονιδιακή ρύθμιση και κυτταρική σηματοδότηση</a:t>
            </a:r>
            <a:endParaRPr lang="en-US" dirty="0"/>
          </a:p>
        </p:txBody>
      </p:sp>
      <p:sp>
        <p:nvSpPr>
          <p:cNvPr id="6" name="Right Arrow 5"/>
          <p:cNvSpPr/>
          <p:nvPr/>
        </p:nvSpPr>
        <p:spPr>
          <a:xfrm>
            <a:off x="785611" y="6154502"/>
            <a:ext cx="695459" cy="187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74483" y="4901800"/>
            <a:ext cx="2528322" cy="215444"/>
          </a:xfrm>
          <a:prstGeom prst="rect">
            <a:avLst/>
          </a:prstGeom>
          <a:noFill/>
        </p:spPr>
        <p:txBody>
          <a:bodyPr wrap="square" rtlCol="0">
            <a:spAutoFit/>
          </a:bodyPr>
          <a:lstStyle/>
          <a:p>
            <a:r>
              <a:rPr lang="en-US" sz="800" dirty="0"/>
              <a:t>Molecular Endocrinology, 2005</a:t>
            </a:r>
            <a:r>
              <a:rPr lang="el-GR" sz="800" dirty="0"/>
              <a:t>, </a:t>
            </a:r>
            <a:r>
              <a:rPr lang="en-US" sz="800" dirty="0"/>
              <a:t> 19, </a:t>
            </a:r>
            <a:r>
              <a:rPr lang="el-GR" sz="800" dirty="0"/>
              <a:t>(</a:t>
            </a:r>
            <a:r>
              <a:rPr lang="en-US" sz="800" dirty="0"/>
              <a:t>4</a:t>
            </a:r>
            <a:r>
              <a:rPr lang="el-GR" sz="800" dirty="0"/>
              <a:t>)</a:t>
            </a:r>
            <a:r>
              <a:rPr lang="en-US" sz="800" dirty="0"/>
              <a:t>, 833–842</a:t>
            </a:r>
          </a:p>
        </p:txBody>
      </p:sp>
    </p:spTree>
    <p:extLst>
      <p:ext uri="{BB962C8B-B14F-4D97-AF65-F5344CB8AC3E}">
        <p14:creationId xmlns:p14="http://schemas.microsoft.com/office/powerpoint/2010/main" val="306080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ell signaling process&#10;&#10;Description automatically generated">
            <a:extLst>
              <a:ext uri="{FF2B5EF4-FFF2-40B4-BE49-F238E27FC236}">
                <a16:creationId xmlns:a16="http://schemas.microsoft.com/office/drawing/2014/main" id="{7EEC036A-9EC9-B4E8-7EC0-8A1248EBB61F}"/>
              </a:ext>
            </a:extLst>
          </p:cNvPr>
          <p:cNvPicPr>
            <a:picLocks noChangeAspect="1"/>
          </p:cNvPicPr>
          <p:nvPr/>
        </p:nvPicPr>
        <p:blipFill>
          <a:blip r:embed="rId2"/>
          <a:stretch>
            <a:fillRect/>
          </a:stretch>
        </p:blipFill>
        <p:spPr>
          <a:xfrm>
            <a:off x="171172" y="714461"/>
            <a:ext cx="7020905" cy="5620534"/>
          </a:xfrm>
          <a:prstGeom prst="rect">
            <a:avLst/>
          </a:prstGeom>
        </p:spPr>
      </p:pic>
      <p:sp>
        <p:nvSpPr>
          <p:cNvPr id="4" name="TextBox 3">
            <a:extLst>
              <a:ext uri="{FF2B5EF4-FFF2-40B4-BE49-F238E27FC236}">
                <a16:creationId xmlns:a16="http://schemas.microsoft.com/office/drawing/2014/main" id="{E93A74D4-61E4-C88F-B454-9C87D08F61F8}"/>
              </a:ext>
            </a:extLst>
          </p:cNvPr>
          <p:cNvSpPr txBox="1"/>
          <p:nvPr/>
        </p:nvSpPr>
        <p:spPr>
          <a:xfrm>
            <a:off x="763601" y="177703"/>
            <a:ext cx="7020905" cy="369332"/>
          </a:xfrm>
          <a:prstGeom prst="rect">
            <a:avLst/>
          </a:prstGeom>
          <a:noFill/>
        </p:spPr>
        <p:txBody>
          <a:bodyPr wrap="square" rtlCol="0">
            <a:spAutoFit/>
          </a:bodyPr>
          <a:lstStyle/>
          <a:p>
            <a:r>
              <a:rPr lang="el-GR" b="1" dirty="0"/>
              <a:t>Μεταγωγή σήματος και Διαμεσολαβητές</a:t>
            </a:r>
            <a:endParaRPr lang="en-US" b="1" dirty="0"/>
          </a:p>
        </p:txBody>
      </p:sp>
      <p:sp>
        <p:nvSpPr>
          <p:cNvPr id="2" name="TextBox 1"/>
          <p:cNvSpPr txBox="1"/>
          <p:nvPr/>
        </p:nvSpPr>
        <p:spPr>
          <a:xfrm>
            <a:off x="7559899" y="1918952"/>
            <a:ext cx="4146997" cy="3693319"/>
          </a:xfrm>
          <a:prstGeom prst="rect">
            <a:avLst/>
          </a:prstGeom>
          <a:noFill/>
        </p:spPr>
        <p:txBody>
          <a:bodyPr wrap="square" rtlCol="0">
            <a:spAutoFit/>
          </a:bodyPr>
          <a:lstStyle/>
          <a:p>
            <a:r>
              <a:rPr lang="el-GR" dirty="0"/>
              <a:t>Οι γρήγορες αλλαγές στις δραστηριότητες της </a:t>
            </a:r>
            <a:r>
              <a:rPr lang="el-GR" dirty="0" err="1"/>
              <a:t>αδενυλικής</a:t>
            </a:r>
            <a:r>
              <a:rPr lang="el-GR" dirty="0"/>
              <a:t> </a:t>
            </a:r>
            <a:r>
              <a:rPr lang="el-GR" dirty="0" err="1"/>
              <a:t>κυκλάσης</a:t>
            </a:r>
            <a:r>
              <a:rPr lang="el-GR" dirty="0"/>
              <a:t>, των ενεργοποιημένων από </a:t>
            </a:r>
            <a:r>
              <a:rPr lang="el-GR" dirty="0" err="1"/>
              <a:t>μιτογόνο</a:t>
            </a:r>
            <a:r>
              <a:rPr lang="el-GR" dirty="0"/>
              <a:t> πρωτεϊνικών </a:t>
            </a:r>
            <a:r>
              <a:rPr lang="el-GR" dirty="0" err="1"/>
              <a:t>κινασών</a:t>
            </a:r>
            <a:r>
              <a:rPr lang="el-GR" dirty="0"/>
              <a:t> (MAPK) και της </a:t>
            </a:r>
            <a:r>
              <a:rPr lang="el-GR" dirty="0" err="1"/>
              <a:t>κινάσης</a:t>
            </a:r>
            <a:r>
              <a:rPr lang="el-GR" dirty="0"/>
              <a:t> της </a:t>
            </a:r>
            <a:r>
              <a:rPr lang="el-GR" dirty="0" err="1"/>
              <a:t>φωσφατιδυλινοσιτόλης</a:t>
            </a:r>
            <a:r>
              <a:rPr lang="el-GR" dirty="0"/>
              <a:t> 3 (PI3K) ή στη συγκέντρωση του </a:t>
            </a:r>
            <a:r>
              <a:rPr lang="el-GR" dirty="0" err="1"/>
              <a:t>κυτταροπλασματικού</a:t>
            </a:r>
            <a:r>
              <a:rPr lang="el-GR" dirty="0"/>
              <a:t> ασβεστίου και στην ενεργοποίηση της </a:t>
            </a:r>
            <a:r>
              <a:rPr lang="el-GR" dirty="0" err="1"/>
              <a:t>συνθάσης</a:t>
            </a:r>
            <a:r>
              <a:rPr lang="el-GR" dirty="0"/>
              <a:t> του ενδοθηλιακού μονοξειδίου του αζώτου (</a:t>
            </a:r>
            <a:r>
              <a:rPr lang="el-GR" dirty="0" err="1"/>
              <a:t>eNOS</a:t>
            </a:r>
            <a:r>
              <a:rPr lang="el-GR" dirty="0"/>
              <a:t>) αποτελούν καθιερωμένες μη </a:t>
            </a:r>
            <a:r>
              <a:rPr lang="el-GR" dirty="0" err="1"/>
              <a:t>γενωμικές</a:t>
            </a:r>
            <a:r>
              <a:rPr lang="el-GR" dirty="0"/>
              <a:t> </a:t>
            </a:r>
            <a:r>
              <a:rPr lang="el-GR" dirty="0" err="1"/>
              <a:t>δρασεις</a:t>
            </a:r>
            <a:r>
              <a:rPr lang="el-GR" dirty="0"/>
              <a:t> των οιστρογόνων. </a:t>
            </a:r>
            <a:endParaRPr lang="en-US" dirty="0"/>
          </a:p>
        </p:txBody>
      </p:sp>
    </p:spTree>
    <p:extLst>
      <p:ext uri="{BB962C8B-B14F-4D97-AF65-F5344CB8AC3E}">
        <p14:creationId xmlns:p14="http://schemas.microsoft.com/office/powerpoint/2010/main" val="171050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9F93C-DD26-57C5-A175-A2667623E588}"/>
              </a:ext>
            </a:extLst>
          </p:cNvPr>
          <p:cNvSpPr txBox="1"/>
          <p:nvPr/>
        </p:nvSpPr>
        <p:spPr>
          <a:xfrm>
            <a:off x="1728131" y="532690"/>
            <a:ext cx="10310069" cy="646331"/>
          </a:xfrm>
          <a:prstGeom prst="rect">
            <a:avLst/>
          </a:prstGeom>
          <a:noFill/>
        </p:spPr>
        <p:txBody>
          <a:bodyPr wrap="square" rtlCol="0">
            <a:spAutoFit/>
          </a:bodyPr>
          <a:lstStyle/>
          <a:p>
            <a:r>
              <a:rPr lang="en-US" sz="1200" dirty="0"/>
              <a:t>O</a:t>
            </a:r>
            <a:r>
              <a:rPr lang="el-GR" sz="1200" dirty="0"/>
              <a:t>ικογένεια ενζύμων ενεργοποιούμενες από μιτογόνα πρωτεΐνικές κινάσες (MAPK) περιλαμβάνει</a:t>
            </a:r>
            <a:r>
              <a:rPr lang="en-US" sz="1200" dirty="0"/>
              <a:t> </a:t>
            </a:r>
            <a:r>
              <a:rPr lang="el-GR" sz="1200" dirty="0"/>
              <a:t>(και)</a:t>
            </a:r>
            <a:r>
              <a:rPr lang="en-US" sz="1200" dirty="0"/>
              <a:t>:</a:t>
            </a:r>
          </a:p>
          <a:p>
            <a:pPr marL="285750" indent="-285750">
              <a:buFont typeface="Arial" panose="020B0604020202020204" pitchFamily="34" charset="0"/>
              <a:buChar char="•"/>
            </a:pPr>
            <a:r>
              <a:rPr lang="el-GR" sz="1200" dirty="0"/>
              <a:t>ERKs (ERK1, ERK2, ERK3/4, ERK5, ERK7) </a:t>
            </a:r>
            <a:r>
              <a:rPr lang="en-US" sz="1200" dirty="0"/>
              <a:t>extracellular signal-regulated</a:t>
            </a:r>
            <a:r>
              <a:rPr lang="el-GR" sz="1200" dirty="0"/>
              <a:t> </a:t>
            </a:r>
            <a:r>
              <a:rPr lang="en-US" sz="1200" dirty="0"/>
              <a:t>protein kinase(ERK) </a:t>
            </a:r>
          </a:p>
          <a:p>
            <a:pPr marL="285750" indent="-285750">
              <a:buFont typeface="Arial" panose="020B0604020202020204" pitchFamily="34" charset="0"/>
              <a:buChar char="•"/>
            </a:pPr>
            <a:r>
              <a:rPr lang="el-GR" sz="1200" dirty="0"/>
              <a:t>p38 MAPK</a:t>
            </a:r>
            <a:endParaRPr lang="en-US" sz="1200" dirty="0"/>
          </a:p>
        </p:txBody>
      </p:sp>
      <p:sp>
        <p:nvSpPr>
          <p:cNvPr id="5" name="TextBox 4">
            <a:extLst>
              <a:ext uri="{FF2B5EF4-FFF2-40B4-BE49-F238E27FC236}">
                <a16:creationId xmlns:a16="http://schemas.microsoft.com/office/drawing/2014/main" id="{3B660EE9-31D1-FD35-26AE-5A40CDC737FD}"/>
              </a:ext>
            </a:extLst>
          </p:cNvPr>
          <p:cNvSpPr txBox="1"/>
          <p:nvPr/>
        </p:nvSpPr>
        <p:spPr>
          <a:xfrm>
            <a:off x="1686187" y="4908783"/>
            <a:ext cx="9865452" cy="830997"/>
          </a:xfrm>
          <a:prstGeom prst="rect">
            <a:avLst/>
          </a:prstGeom>
          <a:noFill/>
        </p:spPr>
        <p:txBody>
          <a:bodyPr wrap="square" rtlCol="0">
            <a:spAutoFit/>
          </a:bodyPr>
          <a:lstStyle/>
          <a:p>
            <a:r>
              <a:rPr lang="el-GR" sz="1200" dirty="0"/>
              <a:t>PI3K-Akt PI3K</a:t>
            </a:r>
            <a:r>
              <a:rPr lang="en-US" sz="1200" dirty="0"/>
              <a:t>: </a:t>
            </a:r>
            <a:r>
              <a:rPr lang="el-GR" sz="1200" dirty="0"/>
              <a:t>οδός σηματοδότησης [(3-κινάση φωσφατιδυλινοσιτόλης) Akt (πρωτεϊνική κινάση Β)] είναι μια οδός μεταγωγής σήματος που προάγει την κυτταρική επιβίωση και</a:t>
            </a:r>
            <a:r>
              <a:rPr lang="en-US" sz="1200" dirty="0"/>
              <a:t> </a:t>
            </a:r>
            <a:r>
              <a:rPr lang="el-GR" sz="1200" dirty="0"/>
              <a:t>ανάπτυξη</a:t>
            </a:r>
            <a:r>
              <a:rPr lang="en-US" sz="1200" dirty="0"/>
              <a:t>, </a:t>
            </a:r>
            <a:r>
              <a:rPr lang="el-GR" sz="1200" dirty="0"/>
              <a:t>τον πολλαπλασιασμό, την κυτταρική μετανάστευσης και την αγγειογένεση ως απόκριση σε εξωκυτταρικά σήματα. </a:t>
            </a:r>
          </a:p>
          <a:p>
            <a:r>
              <a:rPr lang="en-US" sz="1200" dirty="0"/>
              <a:t>2</a:t>
            </a:r>
            <a:r>
              <a:rPr lang="el-GR" sz="1200" dirty="0"/>
              <a:t>γενής σηματοδότης (</a:t>
            </a:r>
            <a:r>
              <a:rPr lang="en-US" sz="1200" dirty="0"/>
              <a:t>second messenger</a:t>
            </a:r>
            <a:r>
              <a:rPr lang="el-GR" sz="1200" dirty="0"/>
              <a:t>)</a:t>
            </a:r>
            <a:r>
              <a:rPr lang="en-US" sz="1200" dirty="0"/>
              <a:t>: phosphatidylinositol (3,4,5)-trisphosphate (PIP3)</a:t>
            </a:r>
          </a:p>
        </p:txBody>
      </p:sp>
      <p:sp>
        <p:nvSpPr>
          <p:cNvPr id="6" name="TextBox 5">
            <a:extLst>
              <a:ext uri="{FF2B5EF4-FFF2-40B4-BE49-F238E27FC236}">
                <a16:creationId xmlns:a16="http://schemas.microsoft.com/office/drawing/2014/main" id="{48DF2D64-66A0-370E-C6F4-3DB126243DF4}"/>
              </a:ext>
            </a:extLst>
          </p:cNvPr>
          <p:cNvSpPr txBox="1"/>
          <p:nvPr/>
        </p:nvSpPr>
        <p:spPr>
          <a:xfrm>
            <a:off x="1728131" y="1434626"/>
            <a:ext cx="9865453" cy="830997"/>
          </a:xfrm>
          <a:prstGeom prst="rect">
            <a:avLst/>
          </a:prstGeom>
          <a:noFill/>
        </p:spPr>
        <p:txBody>
          <a:bodyPr wrap="square" rtlCol="0">
            <a:spAutoFit/>
          </a:bodyPr>
          <a:lstStyle/>
          <a:p>
            <a:r>
              <a:rPr lang="el-GR" sz="1200" dirty="0"/>
              <a:t>Οι ενεργοποιημένες από μιτογόνο πρωτεϊνικές κινάσες p38 είναι μια κατηγορία πρωτεϊνικών κινασών που ενεργοποιούνται από μιτογόνο που ανταποκρίνονται σε στρεσογόνα, όπως κυτοκίνες, υπεριώδη ακτινοβολία, θερμικό σοκ και οσμωτικό σοκ και εμπλέκονται στη διαφοροποίηση των κυττάρων, τη φλεφμονώδη απόκριση, την απόπτωση και την αυτοφαγία. Μεσολαβητής</a:t>
            </a:r>
            <a:r>
              <a:rPr lang="en-US" sz="1200" dirty="0"/>
              <a:t>: tumor necrosis factor-</a:t>
            </a:r>
            <a:r>
              <a:rPr lang="el-GR" sz="1200" dirty="0"/>
              <a:t>α (</a:t>
            </a:r>
            <a:r>
              <a:rPr lang="en-US" sz="1200" dirty="0"/>
              <a:t>TNF-</a:t>
            </a:r>
            <a:r>
              <a:rPr lang="el-GR" sz="1200" dirty="0"/>
              <a:t>α) </a:t>
            </a:r>
            <a:r>
              <a:rPr lang="en-US" sz="1200" dirty="0"/>
              <a:t>and cyclooxygenase-2 (COX-2)</a:t>
            </a:r>
            <a:r>
              <a:rPr lang="el-GR" sz="1200" dirty="0"/>
              <a:t> </a:t>
            </a:r>
            <a:endParaRPr lang="en-US" sz="1200" dirty="0"/>
          </a:p>
        </p:txBody>
      </p:sp>
      <p:grpSp>
        <p:nvGrpSpPr>
          <p:cNvPr id="13" name="Group 12">
            <a:extLst>
              <a:ext uri="{FF2B5EF4-FFF2-40B4-BE49-F238E27FC236}">
                <a16:creationId xmlns:a16="http://schemas.microsoft.com/office/drawing/2014/main" id="{E4407BC1-7564-FCF7-0FCF-B84EDAA47F1E}"/>
              </a:ext>
            </a:extLst>
          </p:cNvPr>
          <p:cNvGrpSpPr/>
          <p:nvPr/>
        </p:nvGrpSpPr>
        <p:grpSpPr>
          <a:xfrm>
            <a:off x="1686187" y="2324027"/>
            <a:ext cx="8330268" cy="2428060"/>
            <a:chOff x="1686187" y="2214970"/>
            <a:chExt cx="8330268" cy="2428060"/>
          </a:xfrm>
        </p:grpSpPr>
        <p:pic>
          <p:nvPicPr>
            <p:cNvPr id="4" name="Picture 3" descr="A diagram of a flowchart&#10;&#10;Description automatically generated">
              <a:extLst>
                <a:ext uri="{FF2B5EF4-FFF2-40B4-BE49-F238E27FC236}">
                  <a16:creationId xmlns:a16="http://schemas.microsoft.com/office/drawing/2014/main" id="{D3EEA91D-F9C7-312E-5F85-837F2B3737C7}"/>
                </a:ext>
              </a:extLst>
            </p:cNvPr>
            <p:cNvPicPr>
              <a:picLocks noChangeAspect="1"/>
            </p:cNvPicPr>
            <p:nvPr/>
          </p:nvPicPr>
          <p:blipFill>
            <a:blip r:embed="rId2"/>
            <a:stretch>
              <a:fillRect/>
            </a:stretch>
          </p:blipFill>
          <p:spPr>
            <a:xfrm>
              <a:off x="1686187" y="2214970"/>
              <a:ext cx="4681057" cy="2428060"/>
            </a:xfrm>
            <a:prstGeom prst="rect">
              <a:avLst/>
            </a:prstGeom>
          </p:spPr>
        </p:pic>
        <p:sp>
          <p:nvSpPr>
            <p:cNvPr id="7" name="Right Brace 6">
              <a:extLst>
                <a:ext uri="{FF2B5EF4-FFF2-40B4-BE49-F238E27FC236}">
                  <a16:creationId xmlns:a16="http://schemas.microsoft.com/office/drawing/2014/main" id="{C0829EF0-F894-8CA5-6E9E-EA4B9F5C1545}"/>
                </a:ext>
              </a:extLst>
            </p:cNvPr>
            <p:cNvSpPr/>
            <p:nvPr/>
          </p:nvSpPr>
          <p:spPr>
            <a:xfrm>
              <a:off x="6438971" y="2659310"/>
              <a:ext cx="179943" cy="16190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3E5CF80-46AB-C32A-F6E7-6271A26C2E87}"/>
                </a:ext>
              </a:extLst>
            </p:cNvPr>
            <p:cNvSpPr txBox="1"/>
            <p:nvPr/>
          </p:nvSpPr>
          <p:spPr>
            <a:xfrm>
              <a:off x="6795083" y="3291492"/>
              <a:ext cx="3221372" cy="584775"/>
            </a:xfrm>
            <a:prstGeom prst="rect">
              <a:avLst/>
            </a:prstGeom>
            <a:noFill/>
          </p:spPr>
          <p:txBody>
            <a:bodyPr wrap="square" rtlCol="0">
              <a:spAutoFit/>
            </a:bodyPr>
            <a:lstStyle/>
            <a:p>
              <a:r>
                <a:rPr lang="el-GR" sz="1600"/>
                <a:t>φωσφορυλίωση μιας σειράς ενδοκυτταρικών πρωτεϊνών</a:t>
              </a:r>
              <a:endParaRPr lang="en-US" sz="1600" dirty="0"/>
            </a:p>
          </p:txBody>
        </p:sp>
      </p:grpSp>
      <p:sp>
        <p:nvSpPr>
          <p:cNvPr id="10" name="TextBox 9">
            <a:extLst>
              <a:ext uri="{FF2B5EF4-FFF2-40B4-BE49-F238E27FC236}">
                <a16:creationId xmlns:a16="http://schemas.microsoft.com/office/drawing/2014/main" id="{E5C3F229-43C6-3FDA-7B5C-9065ECA55EC3}"/>
              </a:ext>
            </a:extLst>
          </p:cNvPr>
          <p:cNvSpPr txBox="1"/>
          <p:nvPr/>
        </p:nvSpPr>
        <p:spPr>
          <a:xfrm>
            <a:off x="1667715" y="5889023"/>
            <a:ext cx="9773175" cy="830997"/>
          </a:xfrm>
          <a:prstGeom prst="rect">
            <a:avLst/>
          </a:prstGeom>
          <a:noFill/>
        </p:spPr>
        <p:txBody>
          <a:bodyPr wrap="square" rtlCol="0">
            <a:spAutoFit/>
          </a:bodyPr>
          <a:lstStyle/>
          <a:p>
            <a:r>
              <a:rPr lang="en-US" sz="1200" dirty="0"/>
              <a:t>cAMP: cyclic adenosine 3′,5′-monophosphate : 2</a:t>
            </a:r>
            <a:r>
              <a:rPr lang="el-GR" sz="1200" dirty="0"/>
              <a:t>γενής σηματοδότης για την διακυτταρική επικοινωνία </a:t>
            </a:r>
          </a:p>
          <a:p>
            <a:r>
              <a:rPr lang="el-GR" sz="1200" dirty="0"/>
              <a:t>Μεμβρανικοί υποδοχείς</a:t>
            </a:r>
            <a:r>
              <a:rPr lang="en-US" sz="1200" dirty="0"/>
              <a:t>:</a:t>
            </a:r>
            <a:r>
              <a:rPr lang="el-GR" sz="1200" dirty="0"/>
              <a:t> </a:t>
            </a:r>
            <a:r>
              <a:rPr lang="en-US" sz="1200" dirty="0"/>
              <a:t>G protein-coupled receptor-triggered signaling </a:t>
            </a:r>
            <a:r>
              <a:rPr lang="el-GR" sz="1200" dirty="0"/>
              <a:t>ενεργοποιούνται από ορμόνες </a:t>
            </a:r>
          </a:p>
          <a:p>
            <a:r>
              <a:rPr lang="el-GR" sz="1200" dirty="0"/>
              <a:t>PKA</a:t>
            </a:r>
            <a:r>
              <a:rPr lang="en-US" sz="1200" dirty="0"/>
              <a:t>: </a:t>
            </a:r>
            <a:r>
              <a:rPr lang="el-GR" sz="1200" dirty="0"/>
              <a:t>εξαρτάται από τα κυτταρικά επίπεδα του κυκλικού AMP (cAMP). Γνωστό ως cAMP-εξαρτώμενη πρωτεϊνική κινάση</a:t>
            </a:r>
            <a:r>
              <a:rPr lang="en-US" sz="1200" dirty="0"/>
              <a:t>.</a:t>
            </a:r>
          </a:p>
          <a:p>
            <a:r>
              <a:rPr lang="el-GR" sz="1200" dirty="0"/>
              <a:t>PKA</a:t>
            </a:r>
            <a:r>
              <a:rPr lang="en-US" sz="1200" dirty="0"/>
              <a:t>: </a:t>
            </a:r>
            <a:r>
              <a:rPr lang="el-GR" sz="1200" dirty="0"/>
              <a:t> ρύθμιση του γλυκογόνου, του σακχάρου και του μεταβολισμού των λιπιδίων.</a:t>
            </a:r>
            <a:endParaRPr lang="en-US" sz="1200" dirty="0"/>
          </a:p>
        </p:txBody>
      </p:sp>
      <p:sp>
        <p:nvSpPr>
          <p:cNvPr id="11" name="TextBox 10">
            <a:extLst>
              <a:ext uri="{FF2B5EF4-FFF2-40B4-BE49-F238E27FC236}">
                <a16:creationId xmlns:a16="http://schemas.microsoft.com/office/drawing/2014/main" id="{0C00DA6E-CDFF-E0C9-F81E-4BAA3A22D6BD}"/>
              </a:ext>
            </a:extLst>
          </p:cNvPr>
          <p:cNvSpPr txBox="1"/>
          <p:nvPr/>
        </p:nvSpPr>
        <p:spPr>
          <a:xfrm>
            <a:off x="1728132" y="1149329"/>
            <a:ext cx="9185946" cy="276999"/>
          </a:xfrm>
          <a:prstGeom prst="rect">
            <a:avLst/>
          </a:prstGeom>
          <a:noFill/>
        </p:spPr>
        <p:txBody>
          <a:bodyPr wrap="square" rtlCol="0">
            <a:spAutoFit/>
          </a:bodyPr>
          <a:lstStyle/>
          <a:p>
            <a:r>
              <a:rPr lang="en-US" sz="1200" dirty="0"/>
              <a:t>ERKs: </a:t>
            </a:r>
            <a:r>
              <a:rPr lang="el-GR" sz="1200" dirty="0"/>
              <a:t>ρύθμισης της μείωσης, μίτωσης</a:t>
            </a:r>
            <a:r>
              <a:rPr lang="en-US" sz="1200" dirty="0"/>
              <a:t>, </a:t>
            </a:r>
            <a:r>
              <a:rPr lang="el-GR" sz="1200" dirty="0"/>
              <a:t>των μεταμιτωτικών λειτουργιών σε διαφοροποιημένα κύτταρα</a:t>
            </a:r>
            <a:r>
              <a:rPr lang="en-US" sz="1200" dirty="0"/>
              <a:t> (</a:t>
            </a:r>
            <a:r>
              <a:rPr lang="el-GR" sz="1200" dirty="0"/>
              <a:t>επιβίωση)</a:t>
            </a:r>
            <a:endParaRPr lang="en-US" sz="1200" dirty="0"/>
          </a:p>
        </p:txBody>
      </p:sp>
      <p:sp>
        <p:nvSpPr>
          <p:cNvPr id="12" name="TextBox 11">
            <a:extLst>
              <a:ext uri="{FF2B5EF4-FFF2-40B4-BE49-F238E27FC236}">
                <a16:creationId xmlns:a16="http://schemas.microsoft.com/office/drawing/2014/main" id="{75897872-EC6C-1E54-4239-2897F610834C}"/>
              </a:ext>
            </a:extLst>
          </p:cNvPr>
          <p:cNvSpPr txBox="1"/>
          <p:nvPr/>
        </p:nvSpPr>
        <p:spPr>
          <a:xfrm>
            <a:off x="195745" y="-25343"/>
            <a:ext cx="2429164" cy="369332"/>
          </a:xfrm>
          <a:prstGeom prst="rect">
            <a:avLst/>
          </a:prstGeom>
          <a:noFill/>
        </p:spPr>
        <p:txBody>
          <a:bodyPr wrap="square" rtlCol="0">
            <a:spAutoFit/>
          </a:bodyPr>
          <a:lstStyle/>
          <a:p>
            <a:r>
              <a:rPr lang="el-GR" b="1" dirty="0"/>
              <a:t>Διαμεσολαβητές</a:t>
            </a:r>
            <a:endParaRPr lang="en-US" b="1" dirty="0"/>
          </a:p>
        </p:txBody>
      </p:sp>
    </p:spTree>
    <p:extLst>
      <p:ext uri="{BB962C8B-B14F-4D97-AF65-F5344CB8AC3E}">
        <p14:creationId xmlns:p14="http://schemas.microsoft.com/office/powerpoint/2010/main" val="630680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31728-2569-A6D9-2AE3-8310AD9558F0}"/>
              </a:ext>
            </a:extLst>
          </p:cNvPr>
          <p:cNvSpPr txBox="1"/>
          <p:nvPr/>
        </p:nvSpPr>
        <p:spPr>
          <a:xfrm>
            <a:off x="1669409" y="175504"/>
            <a:ext cx="7222921" cy="369332"/>
          </a:xfrm>
          <a:prstGeom prst="rect">
            <a:avLst/>
          </a:prstGeom>
          <a:noFill/>
        </p:spPr>
        <p:txBody>
          <a:bodyPr wrap="square" rtlCol="0">
            <a:spAutoFit/>
          </a:bodyPr>
          <a:lstStyle/>
          <a:p>
            <a:r>
              <a:rPr lang="el-GR" b="1" dirty="0"/>
              <a:t>ΥΠΟΔΟΧΕΙΣ ΟΙΣΤΡΟΓΟΝΩΝ ΣΕ ΕΝΔΟΘΗΛΙΑΚΑ ΚΥΤΤΑΡΑ</a:t>
            </a:r>
            <a:endParaRPr lang="en-US" b="1" dirty="0"/>
          </a:p>
        </p:txBody>
      </p:sp>
      <p:sp>
        <p:nvSpPr>
          <p:cNvPr id="3" name="TextBox 2">
            <a:extLst>
              <a:ext uri="{FF2B5EF4-FFF2-40B4-BE49-F238E27FC236}">
                <a16:creationId xmlns:a16="http://schemas.microsoft.com/office/drawing/2014/main" id="{34C85413-A3A7-E794-ABE8-E51E51100BC9}"/>
              </a:ext>
            </a:extLst>
          </p:cNvPr>
          <p:cNvSpPr txBox="1"/>
          <p:nvPr/>
        </p:nvSpPr>
        <p:spPr>
          <a:xfrm>
            <a:off x="1669409" y="805343"/>
            <a:ext cx="10226180" cy="3323987"/>
          </a:xfrm>
          <a:prstGeom prst="rect">
            <a:avLst/>
          </a:prstGeom>
          <a:noFill/>
        </p:spPr>
        <p:txBody>
          <a:bodyPr wrap="square" rtlCol="0">
            <a:spAutoFit/>
          </a:bodyPr>
          <a:lstStyle/>
          <a:p>
            <a:r>
              <a:rPr lang="el-GR" sz="1400" b="1" dirty="0"/>
              <a:t>E</a:t>
            </a:r>
            <a:r>
              <a:rPr lang="en-US" sz="1400" b="1" dirty="0"/>
              <a:t>R</a:t>
            </a:r>
            <a:r>
              <a:rPr lang="el-GR" sz="1400" b="1" dirty="0"/>
              <a:t>α και β μεσολαβούν τις αγγειακές επιδράσεις των οιστρογόνων</a:t>
            </a:r>
          </a:p>
          <a:p>
            <a:endParaRPr lang="el-GR" sz="1400" b="1" dirty="0"/>
          </a:p>
          <a:p>
            <a:r>
              <a:rPr lang="el-GR" sz="1400" b="1" dirty="0"/>
              <a:t>ERs έχουν επίσης βρεθεί στη μεμβράνη των αγγειακών</a:t>
            </a:r>
            <a:r>
              <a:rPr lang="en-US" sz="1400" b="1" dirty="0"/>
              <a:t> </a:t>
            </a:r>
            <a:r>
              <a:rPr lang="el-GR" sz="1400" b="1" dirty="0"/>
              <a:t>κύτταρα (</a:t>
            </a:r>
            <a:r>
              <a:rPr lang="en-US" sz="1400" b="1" dirty="0"/>
              <a:t>caveolae)</a:t>
            </a:r>
            <a:r>
              <a:rPr lang="el-GR" sz="1400" b="1" dirty="0"/>
              <a:t>, όπου διεγείρουν ταχέως μη γονιδιωματικές επιδράσεις των οιστρογόνων </a:t>
            </a:r>
          </a:p>
          <a:p>
            <a:r>
              <a:rPr lang="el-GR" sz="1400" b="1" dirty="0"/>
              <a:t> </a:t>
            </a:r>
          </a:p>
          <a:p>
            <a:r>
              <a:rPr lang="el-GR" sz="1400" b="1" dirty="0"/>
              <a:t>Τα ενδοθηλιακά κύτταρα της ανθρώπινης ομφαλικής φλέβας (HUVECs) είναι το</a:t>
            </a:r>
            <a:r>
              <a:rPr lang="en-US" sz="1400" b="1" dirty="0"/>
              <a:t> </a:t>
            </a:r>
            <a:r>
              <a:rPr lang="el-GR" sz="1400" b="1" dirty="0"/>
              <a:t>το πιο εκτενώς μελετημένο ενδοθηλιακό κυτταρικό σύστημα.</a:t>
            </a:r>
          </a:p>
          <a:p>
            <a:endParaRPr lang="el-GR" sz="1400" b="1" dirty="0"/>
          </a:p>
          <a:p>
            <a:r>
              <a:rPr lang="el-GR" sz="1400" b="1" dirty="0"/>
              <a:t>HUVEC</a:t>
            </a:r>
            <a:r>
              <a:rPr lang="en-US" sz="1400" b="1" dirty="0"/>
              <a:t>:</a:t>
            </a:r>
            <a:r>
              <a:rPr lang="el-GR" sz="1400" b="1" dirty="0"/>
              <a:t> έκφραση ERα και E</a:t>
            </a:r>
            <a:r>
              <a:rPr lang="en-US" sz="1400" b="1" dirty="0"/>
              <a:t>R</a:t>
            </a:r>
            <a:r>
              <a:rPr lang="el-GR" sz="1400" b="1" dirty="0"/>
              <a:t>β επηρεάζεται απο την κυτταρική γήρανση (</a:t>
            </a:r>
            <a:r>
              <a:rPr lang="en-US" sz="1400" b="1" dirty="0"/>
              <a:t>passages</a:t>
            </a:r>
            <a:r>
              <a:rPr lang="el-GR" sz="1400" b="1" dirty="0"/>
              <a:t>) και τις συνθήκες καλλιέργειας</a:t>
            </a:r>
            <a:endParaRPr lang="en-US" sz="1400" b="1" dirty="0"/>
          </a:p>
          <a:p>
            <a:endParaRPr lang="en-US" sz="1400" b="1" dirty="0"/>
          </a:p>
          <a:p>
            <a:r>
              <a:rPr lang="el-GR" sz="1400" b="1" i="1" dirty="0"/>
              <a:t>In vitro</a:t>
            </a:r>
            <a:r>
              <a:rPr lang="en-US" sz="1400" b="1" i="1" dirty="0"/>
              <a:t> </a:t>
            </a:r>
            <a:r>
              <a:rPr lang="el-GR" sz="1400" b="1" dirty="0"/>
              <a:t>πειράματα</a:t>
            </a:r>
            <a:r>
              <a:rPr lang="en-US" sz="1400" b="1" dirty="0"/>
              <a:t>:</a:t>
            </a:r>
            <a:r>
              <a:rPr lang="el-GR" sz="1400" b="1" dirty="0"/>
              <a:t> τα οιστρογόνα ασκούν αθηροπροστατευτικές δράσεις σε ενδοθηλιακά κύτταρ</a:t>
            </a:r>
            <a:r>
              <a:rPr lang="en-US" sz="1400" b="1" dirty="0"/>
              <a:t>a. </a:t>
            </a:r>
            <a:endParaRPr lang="el-GR" sz="1400" b="1" dirty="0"/>
          </a:p>
          <a:p>
            <a:pPr marL="285750" indent="-285750">
              <a:buFont typeface="Arial" panose="020B0604020202020204" pitchFamily="34" charset="0"/>
              <a:buChar char="•"/>
            </a:pPr>
            <a:r>
              <a:rPr lang="el-GR" sz="1400" b="1" dirty="0"/>
              <a:t>αναστολή της γήρανσης</a:t>
            </a:r>
          </a:p>
          <a:p>
            <a:pPr marL="285750" indent="-285750">
              <a:buFont typeface="Arial" panose="020B0604020202020204" pitchFamily="34" charset="0"/>
              <a:buChar char="•"/>
            </a:pPr>
            <a:r>
              <a:rPr lang="el-GR" sz="1400" b="1" dirty="0"/>
              <a:t>απόπτωση </a:t>
            </a:r>
          </a:p>
          <a:p>
            <a:pPr marL="285750" indent="-285750">
              <a:buFont typeface="Arial" panose="020B0604020202020204" pitchFamily="34" charset="0"/>
              <a:buChar char="•"/>
            </a:pPr>
            <a:r>
              <a:rPr lang="el-GR" sz="1400" b="1" dirty="0"/>
              <a:t>καταστολή των μορίων προσκόλλησης των αγγειακών κυττάρων</a:t>
            </a:r>
          </a:p>
          <a:p>
            <a:pPr marL="285750" indent="-285750">
              <a:buFont typeface="Arial" panose="020B0604020202020204" pitchFamily="34" charset="0"/>
              <a:buChar char="•"/>
            </a:pPr>
            <a:r>
              <a:rPr lang="el-GR" sz="1400" b="1" dirty="0"/>
              <a:t>έκφραση κυτοκινών και αντιοξειδωτικών (αντιφελγμονώδης δράση)</a:t>
            </a:r>
          </a:p>
        </p:txBody>
      </p:sp>
    </p:spTree>
    <p:extLst>
      <p:ext uri="{BB962C8B-B14F-4D97-AF65-F5344CB8AC3E}">
        <p14:creationId xmlns:p14="http://schemas.microsoft.com/office/powerpoint/2010/main" val="333846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information&#10;&#10;Description automatically generated with medium confidence">
            <a:extLst>
              <a:ext uri="{FF2B5EF4-FFF2-40B4-BE49-F238E27FC236}">
                <a16:creationId xmlns:a16="http://schemas.microsoft.com/office/drawing/2014/main" id="{B9A90679-05A5-CBA5-C313-1EEEC9CAC85F}"/>
              </a:ext>
            </a:extLst>
          </p:cNvPr>
          <p:cNvPicPr>
            <a:picLocks noChangeAspect="1"/>
          </p:cNvPicPr>
          <p:nvPr/>
        </p:nvPicPr>
        <p:blipFill>
          <a:blip r:embed="rId2"/>
          <a:stretch>
            <a:fillRect/>
          </a:stretch>
        </p:blipFill>
        <p:spPr>
          <a:xfrm>
            <a:off x="1401216" y="84035"/>
            <a:ext cx="8249801" cy="5496692"/>
          </a:xfrm>
          <a:prstGeom prst="rect">
            <a:avLst/>
          </a:prstGeom>
        </p:spPr>
      </p:pic>
      <p:sp>
        <p:nvSpPr>
          <p:cNvPr id="4" name="TextBox 3">
            <a:extLst>
              <a:ext uri="{FF2B5EF4-FFF2-40B4-BE49-F238E27FC236}">
                <a16:creationId xmlns:a16="http://schemas.microsoft.com/office/drawing/2014/main" id="{DB5AD345-254C-B7BE-7538-0DEE69689A1E}"/>
              </a:ext>
            </a:extLst>
          </p:cNvPr>
          <p:cNvSpPr txBox="1"/>
          <p:nvPr/>
        </p:nvSpPr>
        <p:spPr>
          <a:xfrm>
            <a:off x="1401216" y="5580727"/>
            <a:ext cx="8331200" cy="1277273"/>
          </a:xfrm>
          <a:prstGeom prst="rect">
            <a:avLst/>
          </a:prstGeom>
          <a:noFill/>
        </p:spPr>
        <p:txBody>
          <a:bodyPr wrap="square" rtlCol="0">
            <a:spAutoFit/>
          </a:bodyPr>
          <a:lstStyle/>
          <a:p>
            <a:r>
              <a:rPr lang="en-US" sz="1100" b="1" dirty="0"/>
              <a:t>BAECs; Bovine aortic endothelial cells, COX-2; </a:t>
            </a:r>
            <a:r>
              <a:rPr lang="en-US" sz="1100" b="1" dirty="0" err="1"/>
              <a:t>Cycloxygenase</a:t>
            </a:r>
            <a:r>
              <a:rPr lang="en-US" sz="1100" b="1" dirty="0"/>
              <a:t> 2, CRP; C-reactive protein, EDHF; endothelium-derived hyperpolarizing factor, EPCs; endothelial progenitor cells, ERK; extracellular signal-regulated kinase, E-</a:t>
            </a:r>
            <a:r>
              <a:rPr lang="en-US" sz="1100" b="1" dirty="0" err="1"/>
              <a:t>sel</a:t>
            </a:r>
            <a:r>
              <a:rPr lang="en-US" sz="1100" b="1" dirty="0"/>
              <a:t>; E-</a:t>
            </a:r>
            <a:r>
              <a:rPr lang="en-US" sz="1100" b="1" dirty="0" err="1"/>
              <a:t>selectine</a:t>
            </a:r>
            <a:r>
              <a:rPr lang="en-US" sz="1100" b="1" dirty="0"/>
              <a:t>, ET; endothelin, HAEC; human aortic endothelial cells, </a:t>
            </a:r>
            <a:r>
              <a:rPr lang="en-US" sz="1100" b="1" dirty="0" err="1"/>
              <a:t>HsaVECs</a:t>
            </a:r>
            <a:r>
              <a:rPr lang="en-US" sz="1100" b="1" dirty="0"/>
              <a:t>; human saphenous vein endothelial cells, HUVEC; human umbilical vein endothelial cells, ICAM-1; intercellular adhesion molecule 1, ICE; interleukin-1</a:t>
            </a:r>
            <a:r>
              <a:rPr lang="el-GR" sz="1100" b="1" dirty="0"/>
              <a:t>β </a:t>
            </a:r>
            <a:r>
              <a:rPr lang="en-US" sz="1100" b="1" dirty="0"/>
              <a:t>converting enzyme, IL: interleukin, NF-</a:t>
            </a:r>
            <a:r>
              <a:rPr lang="el-GR" sz="1100" b="1" dirty="0"/>
              <a:t>κΒ: </a:t>
            </a:r>
            <a:r>
              <a:rPr lang="en-US" sz="1100" b="1" dirty="0"/>
              <a:t>nuclear factor kappa B, </a:t>
            </a:r>
            <a:r>
              <a:rPr lang="en-US" sz="1100" b="1" dirty="0" err="1"/>
              <a:t>oEC</a:t>
            </a:r>
            <a:r>
              <a:rPr lang="en-US" sz="1100" b="1" dirty="0"/>
              <a:t>; ovine endothelial cells, PAEC; pulmonary artery endothelial cells, PGI2; prostacyclin 2, PGIs; prostacyclin synthase, RAEC; rat aortic endothelial cells, TRLEC; transformed rat lung vascular endothelial cells, VCAM-1; Vascular cell adhesion protein 1.</a:t>
            </a:r>
          </a:p>
        </p:txBody>
      </p:sp>
      <p:sp>
        <p:nvSpPr>
          <p:cNvPr id="5" name="TextBox 4">
            <a:extLst>
              <a:ext uri="{FF2B5EF4-FFF2-40B4-BE49-F238E27FC236}">
                <a16:creationId xmlns:a16="http://schemas.microsoft.com/office/drawing/2014/main" id="{D9B128DC-AE41-A20D-40CD-590DE47221D6}"/>
              </a:ext>
            </a:extLst>
          </p:cNvPr>
          <p:cNvSpPr txBox="1"/>
          <p:nvPr/>
        </p:nvSpPr>
        <p:spPr>
          <a:xfrm>
            <a:off x="9750549" y="394283"/>
            <a:ext cx="2080470" cy="2631490"/>
          </a:xfrm>
          <a:prstGeom prst="rect">
            <a:avLst/>
          </a:prstGeom>
          <a:noFill/>
        </p:spPr>
        <p:txBody>
          <a:bodyPr wrap="square" rtlCol="0">
            <a:spAutoFit/>
          </a:bodyPr>
          <a:lstStyle/>
          <a:p>
            <a:pPr>
              <a:spcAft>
                <a:spcPts val="600"/>
              </a:spcAft>
            </a:pPr>
            <a:r>
              <a:rPr lang="el-GR" sz="1600" dirty="0"/>
              <a:t>δράσεις οιστρογόνων στα ενδοθηλιακά κύτταρα</a:t>
            </a:r>
            <a:r>
              <a:rPr lang="en-US" sz="1600" dirty="0"/>
              <a:t>:</a:t>
            </a:r>
          </a:p>
          <a:p>
            <a:r>
              <a:rPr lang="el-GR" sz="1600" dirty="0"/>
              <a:t>Φλεγμονώδης απόκριση</a:t>
            </a:r>
          </a:p>
          <a:p>
            <a:r>
              <a:rPr lang="el-GR" sz="1600" dirty="0"/>
              <a:t>Αγγειοδιαστολή</a:t>
            </a:r>
          </a:p>
          <a:p>
            <a:r>
              <a:rPr lang="el-GR" sz="1600" dirty="0"/>
              <a:t>Απόπτωση</a:t>
            </a:r>
          </a:p>
          <a:p>
            <a:r>
              <a:rPr lang="el-GR" sz="1600" dirty="0"/>
              <a:t>Κυτταρική γήρανση</a:t>
            </a:r>
          </a:p>
          <a:p>
            <a:endParaRPr lang="en-US" sz="1600" dirty="0"/>
          </a:p>
        </p:txBody>
      </p:sp>
      <p:sp>
        <p:nvSpPr>
          <p:cNvPr id="6" name="TextBox 5">
            <a:extLst>
              <a:ext uri="{FF2B5EF4-FFF2-40B4-BE49-F238E27FC236}">
                <a16:creationId xmlns:a16="http://schemas.microsoft.com/office/drawing/2014/main" id="{4EFA325B-791F-BC16-F076-6C67831EA045}"/>
              </a:ext>
            </a:extLst>
          </p:cNvPr>
          <p:cNvSpPr txBox="1"/>
          <p:nvPr/>
        </p:nvSpPr>
        <p:spPr>
          <a:xfrm>
            <a:off x="9538283" y="5334506"/>
            <a:ext cx="1359016" cy="246221"/>
          </a:xfrm>
          <a:prstGeom prst="rect">
            <a:avLst/>
          </a:prstGeom>
          <a:noFill/>
        </p:spPr>
        <p:txBody>
          <a:bodyPr wrap="square" rtlCol="0">
            <a:spAutoFit/>
          </a:bodyPr>
          <a:lstStyle/>
          <a:p>
            <a:r>
              <a:rPr lang="en-US" sz="1000" dirty="0" err="1"/>
              <a:t>Kassi</a:t>
            </a:r>
            <a:r>
              <a:rPr lang="en-US" sz="1000" dirty="0"/>
              <a:t> et al</a:t>
            </a:r>
            <a:r>
              <a:rPr lang="el-GR" sz="1000" dirty="0"/>
              <a:t>, 2015</a:t>
            </a:r>
            <a:endParaRPr lang="en-US" sz="1000" dirty="0"/>
          </a:p>
        </p:txBody>
      </p:sp>
    </p:spTree>
    <p:extLst>
      <p:ext uri="{BB962C8B-B14F-4D97-AF65-F5344CB8AC3E}">
        <p14:creationId xmlns:p14="http://schemas.microsoft.com/office/powerpoint/2010/main" val="131563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85A70-B24E-E3F8-7AB5-4A021EF8B557}"/>
              </a:ext>
            </a:extLst>
          </p:cNvPr>
          <p:cNvSpPr txBox="1"/>
          <p:nvPr/>
        </p:nvSpPr>
        <p:spPr>
          <a:xfrm>
            <a:off x="1954635" y="587229"/>
            <a:ext cx="10066789" cy="1569660"/>
          </a:xfrm>
          <a:prstGeom prst="rect">
            <a:avLst/>
          </a:prstGeom>
          <a:noFill/>
        </p:spPr>
        <p:txBody>
          <a:bodyPr wrap="square" rtlCol="0">
            <a:spAutoFit/>
          </a:bodyPr>
          <a:lstStyle/>
          <a:p>
            <a:r>
              <a:rPr lang="el-GR" sz="1600" b="1" dirty="0"/>
              <a:t>Ενεργοποίηση της συνθάσης ΝΟ (eNOs) από Ε2</a:t>
            </a:r>
          </a:p>
          <a:p>
            <a:r>
              <a:rPr lang="el-GR" sz="1600" dirty="0"/>
              <a:t>- οξεία απόκριση και ταχεία ενεργοποίηση του eNOS και ενδοθηλιακή απελευθέρωση ΝΟ μεσολαβείται από</a:t>
            </a:r>
            <a:r>
              <a:rPr lang="en-US" sz="1600" dirty="0"/>
              <a:t> </a:t>
            </a:r>
            <a:r>
              <a:rPr lang="el-GR" sz="1600" dirty="0"/>
              <a:t>μη γενωμικές δράσεις του E</a:t>
            </a:r>
            <a:r>
              <a:rPr lang="en-US" sz="1600" dirty="0"/>
              <a:t>R</a:t>
            </a:r>
            <a:r>
              <a:rPr lang="el-GR" sz="1600" dirty="0"/>
              <a:t>α και εξαρτώνται από</a:t>
            </a:r>
            <a:r>
              <a:rPr lang="en-US" sz="1600" dirty="0"/>
              <a:t>:</a:t>
            </a:r>
            <a:endParaRPr lang="el-GR" sz="1600" dirty="0"/>
          </a:p>
          <a:p>
            <a:r>
              <a:rPr lang="el-GR" sz="1600" dirty="0"/>
              <a:t>-μονοπάτι </a:t>
            </a:r>
            <a:r>
              <a:rPr lang="en-US" sz="1600" dirty="0"/>
              <a:t> Pi3-kinase-Akt</a:t>
            </a:r>
            <a:endParaRPr lang="el-GR" sz="1600" dirty="0"/>
          </a:p>
          <a:p>
            <a:r>
              <a:rPr lang="el-GR" sz="1600" dirty="0"/>
              <a:t>-κινάση MAP </a:t>
            </a:r>
            <a:endParaRPr lang="en-US" sz="1600" dirty="0"/>
          </a:p>
          <a:p>
            <a:r>
              <a:rPr lang="el-GR" sz="1600" dirty="0"/>
              <a:t>-ενδοκυττάρια συγκέντρωση </a:t>
            </a:r>
            <a:r>
              <a:rPr lang="en-US" sz="1600" dirty="0"/>
              <a:t>Ca2+</a:t>
            </a:r>
            <a:endParaRPr lang="el-GR" sz="1600" dirty="0"/>
          </a:p>
        </p:txBody>
      </p:sp>
      <p:pic>
        <p:nvPicPr>
          <p:cNvPr id="8" name="Picture 7" descr="A diagram of a gene expression&#10;&#10;Description automatically generated">
            <a:extLst>
              <a:ext uri="{FF2B5EF4-FFF2-40B4-BE49-F238E27FC236}">
                <a16:creationId xmlns:a16="http://schemas.microsoft.com/office/drawing/2014/main" id="{DCDB1B58-6440-8064-77C7-D0BB9216B084}"/>
              </a:ext>
            </a:extLst>
          </p:cNvPr>
          <p:cNvPicPr>
            <a:picLocks noChangeAspect="1"/>
          </p:cNvPicPr>
          <p:nvPr/>
        </p:nvPicPr>
        <p:blipFill>
          <a:blip r:embed="rId2"/>
          <a:stretch>
            <a:fillRect/>
          </a:stretch>
        </p:blipFill>
        <p:spPr>
          <a:xfrm>
            <a:off x="637563" y="2215443"/>
            <a:ext cx="5716048" cy="3955409"/>
          </a:xfrm>
          <a:prstGeom prst="rect">
            <a:avLst/>
          </a:prstGeom>
        </p:spPr>
      </p:pic>
      <p:sp>
        <p:nvSpPr>
          <p:cNvPr id="9" name="TextBox 8">
            <a:extLst>
              <a:ext uri="{FF2B5EF4-FFF2-40B4-BE49-F238E27FC236}">
                <a16:creationId xmlns:a16="http://schemas.microsoft.com/office/drawing/2014/main" id="{9AC4BF03-04F3-AA5A-D76C-7F085A0B659B}"/>
              </a:ext>
            </a:extLst>
          </p:cNvPr>
          <p:cNvSpPr txBox="1"/>
          <p:nvPr/>
        </p:nvSpPr>
        <p:spPr>
          <a:xfrm>
            <a:off x="3007453" y="6229407"/>
            <a:ext cx="3196206" cy="246221"/>
          </a:xfrm>
          <a:prstGeom prst="rect">
            <a:avLst/>
          </a:prstGeom>
          <a:noFill/>
        </p:spPr>
        <p:txBody>
          <a:bodyPr wrap="square" rtlCol="0">
            <a:spAutoFit/>
          </a:bodyPr>
          <a:lstStyle/>
          <a:p>
            <a:r>
              <a:rPr lang="en-US" sz="1000" dirty="0" err="1"/>
              <a:t>Iorga</a:t>
            </a:r>
            <a:r>
              <a:rPr lang="en-US" sz="1000" dirty="0"/>
              <a:t> et al. Biology of Sex Differences (2017) 8:33 </a:t>
            </a:r>
          </a:p>
        </p:txBody>
      </p:sp>
      <p:sp>
        <p:nvSpPr>
          <p:cNvPr id="10" name="TextBox 9">
            <a:extLst>
              <a:ext uri="{FF2B5EF4-FFF2-40B4-BE49-F238E27FC236}">
                <a16:creationId xmlns:a16="http://schemas.microsoft.com/office/drawing/2014/main" id="{1EF86315-8450-C03A-98F7-83D6982A6163}"/>
              </a:ext>
            </a:extLst>
          </p:cNvPr>
          <p:cNvSpPr txBox="1"/>
          <p:nvPr/>
        </p:nvSpPr>
        <p:spPr>
          <a:xfrm>
            <a:off x="1954635" y="139564"/>
            <a:ext cx="2650921" cy="369332"/>
          </a:xfrm>
          <a:prstGeom prst="rect">
            <a:avLst/>
          </a:prstGeom>
          <a:noFill/>
        </p:spPr>
        <p:txBody>
          <a:bodyPr wrap="square" rtlCol="0">
            <a:spAutoFit/>
          </a:bodyPr>
          <a:lstStyle/>
          <a:p>
            <a:r>
              <a:rPr lang="el-GR" sz="1800" b="1"/>
              <a:t>Αγγειοδιαστολή</a:t>
            </a:r>
            <a:endParaRPr lang="el-GR" sz="1800" b="1" dirty="0"/>
          </a:p>
        </p:txBody>
      </p:sp>
      <p:sp>
        <p:nvSpPr>
          <p:cNvPr id="3" name="TextBox 2">
            <a:extLst>
              <a:ext uri="{FF2B5EF4-FFF2-40B4-BE49-F238E27FC236}">
                <a16:creationId xmlns:a16="http://schemas.microsoft.com/office/drawing/2014/main" id="{B2F3374E-EA1B-D03F-8BE6-0C7F7E4E7C78}"/>
              </a:ext>
            </a:extLst>
          </p:cNvPr>
          <p:cNvSpPr txBox="1"/>
          <p:nvPr/>
        </p:nvSpPr>
        <p:spPr>
          <a:xfrm>
            <a:off x="6406045" y="2072945"/>
            <a:ext cx="5716048" cy="2677656"/>
          </a:xfrm>
          <a:prstGeom prst="rect">
            <a:avLst/>
          </a:prstGeom>
          <a:noFill/>
        </p:spPr>
        <p:txBody>
          <a:bodyPr wrap="square" rtlCol="0">
            <a:spAutoFit/>
          </a:bodyPr>
          <a:lstStyle/>
          <a:p>
            <a:r>
              <a:rPr lang="en-US" sz="1400" i="1" u="sng" dirty="0"/>
              <a:t>In vitro</a:t>
            </a:r>
            <a:endParaRPr lang="el-GR" sz="1400" i="1" u="sng" dirty="0"/>
          </a:p>
          <a:p>
            <a:pPr marL="285750" indent="-285750">
              <a:buFont typeface="Arial" panose="020B0604020202020204" pitchFamily="34" charset="0"/>
              <a:buChar char="•"/>
            </a:pPr>
            <a:r>
              <a:rPr lang="el-GR" sz="1400" dirty="0"/>
              <a:t>Οιστραδιόλη συζευγμένη με αλβουμίνη βόειου ορού (E2-BSA),</a:t>
            </a:r>
            <a:r>
              <a:rPr lang="en-US" sz="1400" dirty="0"/>
              <a:t> </a:t>
            </a:r>
            <a:r>
              <a:rPr lang="el-GR" sz="1400" dirty="0"/>
              <a:t>που δεν διέρχεται από την κυτταρική μεμβράνη, προάγει τη φωσφορυλίωση και ενεργοποίηση του eNOS σε καλλιέργιες ενδοθηλιακών κυττάρων EC.</a:t>
            </a:r>
          </a:p>
          <a:p>
            <a:pPr marL="285750" indent="-285750">
              <a:buFont typeface="Arial" panose="020B0604020202020204" pitchFamily="34" charset="0"/>
              <a:buChar char="•"/>
            </a:pPr>
            <a:r>
              <a:rPr lang="el-GR" sz="1400" dirty="0"/>
              <a:t>Οιστραδιόλη συζευγμένη με δενδριμερές (EDC) που ενεργοποιεί το ER που σχετίζεται μόνο με τη μεμβράνη (όχι πυρηνικό) διεγείρει τον πολλαπλασιασμό και τη μετανάστευση EC μέσω E</a:t>
            </a:r>
            <a:r>
              <a:rPr lang="en-US" sz="1400" dirty="0"/>
              <a:t>R</a:t>
            </a:r>
            <a:r>
              <a:rPr lang="el-GR" sz="1400" dirty="0"/>
              <a:t>α εξαρτώμενης ενεργοποίησης του eNOS</a:t>
            </a:r>
            <a:r>
              <a:rPr lang="en-US" sz="1400" dirty="0"/>
              <a:t>.</a:t>
            </a:r>
            <a:endParaRPr lang="el-GR" sz="1400" dirty="0"/>
          </a:p>
          <a:p>
            <a:pPr marL="285750" indent="-285750">
              <a:buFont typeface="Arial" panose="020B0604020202020204" pitchFamily="34" charset="0"/>
              <a:buChar char="•"/>
            </a:pPr>
            <a:r>
              <a:rPr lang="el-GR" sz="1400" dirty="0"/>
              <a:t>Μεμβρανικοί υποδοχείς ενεργοποιούν μονοπάτι PI3K, Akt κινάση και ERK1/2, επάγοντας τη φωσφορυλίωση (= ενεργοποίηση) του Ser-1177 του ενζύμου eNOS.</a:t>
            </a:r>
          </a:p>
        </p:txBody>
      </p:sp>
      <p:sp>
        <p:nvSpPr>
          <p:cNvPr id="5" name="TextBox 4">
            <a:extLst>
              <a:ext uri="{FF2B5EF4-FFF2-40B4-BE49-F238E27FC236}">
                <a16:creationId xmlns:a16="http://schemas.microsoft.com/office/drawing/2014/main" id="{74BB876B-3B90-F95E-9E6D-C803AD8E0643}"/>
              </a:ext>
            </a:extLst>
          </p:cNvPr>
          <p:cNvSpPr txBox="1"/>
          <p:nvPr/>
        </p:nvSpPr>
        <p:spPr>
          <a:xfrm>
            <a:off x="6901343" y="6290962"/>
            <a:ext cx="4566408" cy="369332"/>
          </a:xfrm>
          <a:prstGeom prst="rect">
            <a:avLst/>
          </a:prstGeom>
          <a:noFill/>
        </p:spPr>
        <p:txBody>
          <a:bodyPr wrap="square" rtlCol="0">
            <a:spAutoFit/>
          </a:bodyPr>
          <a:lstStyle/>
          <a:p>
            <a:r>
              <a:rPr lang="en-US" b="1" dirty="0">
                <a:solidFill>
                  <a:srgbClr val="FFC000"/>
                </a:solidFill>
              </a:rPr>
              <a:t>M</a:t>
            </a:r>
            <a:r>
              <a:rPr lang="el-GR" b="1" dirty="0">
                <a:solidFill>
                  <a:srgbClr val="FFC000"/>
                </a:solidFill>
              </a:rPr>
              <a:t>η γενωμικές δράσεις του ERα </a:t>
            </a:r>
            <a:endParaRPr lang="en-US" b="1" dirty="0">
              <a:solidFill>
                <a:srgbClr val="FFC000"/>
              </a:solidFill>
            </a:endParaRPr>
          </a:p>
        </p:txBody>
      </p:sp>
    </p:spTree>
    <p:extLst>
      <p:ext uri="{BB962C8B-B14F-4D97-AF65-F5344CB8AC3E}">
        <p14:creationId xmlns:p14="http://schemas.microsoft.com/office/powerpoint/2010/main" val="37174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752F75-A861-83C2-57A1-ADBCAFD78241}"/>
              </a:ext>
            </a:extLst>
          </p:cNvPr>
          <p:cNvSpPr txBox="1"/>
          <p:nvPr/>
        </p:nvSpPr>
        <p:spPr>
          <a:xfrm>
            <a:off x="854607" y="148881"/>
            <a:ext cx="4613945" cy="369332"/>
          </a:xfrm>
          <a:prstGeom prst="rect">
            <a:avLst/>
          </a:prstGeom>
          <a:noFill/>
        </p:spPr>
        <p:txBody>
          <a:bodyPr wrap="square" rtlCol="0">
            <a:spAutoFit/>
          </a:bodyPr>
          <a:lstStyle/>
          <a:p>
            <a:r>
              <a:rPr lang="el-GR" b="1" dirty="0"/>
              <a:t>Στάδια εξέλιξης της αθηρωμάτωσης</a:t>
            </a:r>
          </a:p>
        </p:txBody>
      </p:sp>
      <p:sp>
        <p:nvSpPr>
          <p:cNvPr id="3" name="TextBox 2">
            <a:extLst>
              <a:ext uri="{FF2B5EF4-FFF2-40B4-BE49-F238E27FC236}">
                <a16:creationId xmlns:a16="http://schemas.microsoft.com/office/drawing/2014/main" id="{9A974840-23B7-D061-3BBC-139151271C01}"/>
              </a:ext>
            </a:extLst>
          </p:cNvPr>
          <p:cNvSpPr txBox="1"/>
          <p:nvPr/>
        </p:nvSpPr>
        <p:spPr>
          <a:xfrm>
            <a:off x="7880522" y="1665711"/>
            <a:ext cx="4151502" cy="1292662"/>
          </a:xfrm>
          <a:prstGeom prst="rect">
            <a:avLst/>
          </a:prstGeom>
          <a:noFill/>
        </p:spPr>
        <p:txBody>
          <a:bodyPr wrap="square" rtlCol="0">
            <a:spAutoFit/>
          </a:bodyPr>
          <a:lstStyle/>
          <a:p>
            <a:pPr algn="just"/>
            <a:r>
              <a:rPr lang="el-GR" sz="1200" b="1" dirty="0"/>
              <a:t>Στάδιο 1ο: Διαταραχές της χοληστερόλης του αίματος</a:t>
            </a:r>
          </a:p>
          <a:p>
            <a:pPr algn="just"/>
            <a:r>
              <a:rPr lang="el-GR" sz="1200" b="1" dirty="0"/>
              <a:t>Στάδιο 2ο: Μεταβολές στα τοιχώματα των αρτηριών</a:t>
            </a:r>
          </a:p>
          <a:p>
            <a:pPr algn="just"/>
            <a:r>
              <a:rPr lang="el-GR" sz="1200" b="1" dirty="0"/>
              <a:t>Στάδιο 3ο: Η επίδραση της φλεγμονής στη βλάβη</a:t>
            </a:r>
          </a:p>
          <a:p>
            <a:pPr algn="just"/>
            <a:r>
              <a:rPr lang="el-GR" sz="1200" b="1" dirty="0"/>
              <a:t>Στάδιο 4ο: Η ρήξη της ινώδους κάψας</a:t>
            </a:r>
          </a:p>
          <a:p>
            <a:pPr algn="just"/>
            <a:r>
              <a:rPr lang="el-GR" sz="1200" b="1" dirty="0"/>
              <a:t>Στάδιο 5ο: Ο σχηματισμός θρόμβου</a:t>
            </a:r>
          </a:p>
          <a:p>
            <a:endParaRPr lang="en-US" dirty="0"/>
          </a:p>
        </p:txBody>
      </p:sp>
      <p:pic>
        <p:nvPicPr>
          <p:cNvPr id="5" name="Picture 4" descr="A diagram of a human body&#10;&#10;Description automatically generated">
            <a:extLst>
              <a:ext uri="{FF2B5EF4-FFF2-40B4-BE49-F238E27FC236}">
                <a16:creationId xmlns:a16="http://schemas.microsoft.com/office/drawing/2014/main" id="{62FF0DBF-643E-56CC-A4F0-968841418FFC}"/>
              </a:ext>
            </a:extLst>
          </p:cNvPr>
          <p:cNvPicPr>
            <a:picLocks noChangeAspect="1"/>
          </p:cNvPicPr>
          <p:nvPr/>
        </p:nvPicPr>
        <p:blipFill>
          <a:blip r:embed="rId2"/>
          <a:stretch>
            <a:fillRect/>
          </a:stretch>
        </p:blipFill>
        <p:spPr>
          <a:xfrm>
            <a:off x="159976" y="518213"/>
            <a:ext cx="7238351" cy="6072910"/>
          </a:xfrm>
          <a:prstGeom prst="rect">
            <a:avLst/>
          </a:prstGeom>
        </p:spPr>
      </p:pic>
      <p:sp>
        <p:nvSpPr>
          <p:cNvPr id="6" name="TextBox 5">
            <a:extLst>
              <a:ext uri="{FF2B5EF4-FFF2-40B4-BE49-F238E27FC236}">
                <a16:creationId xmlns:a16="http://schemas.microsoft.com/office/drawing/2014/main" id="{9424149B-1D95-051A-CBD8-3FCC663D5ED8}"/>
              </a:ext>
            </a:extLst>
          </p:cNvPr>
          <p:cNvSpPr txBox="1"/>
          <p:nvPr/>
        </p:nvSpPr>
        <p:spPr>
          <a:xfrm>
            <a:off x="3336312" y="6591123"/>
            <a:ext cx="3911492" cy="246221"/>
          </a:xfrm>
          <a:prstGeom prst="rect">
            <a:avLst/>
          </a:prstGeom>
          <a:noFill/>
        </p:spPr>
        <p:txBody>
          <a:bodyPr wrap="square" rtlCol="0">
            <a:spAutoFit/>
          </a:bodyPr>
          <a:lstStyle/>
          <a:p>
            <a:r>
              <a:rPr lang="en-US" sz="1000" dirty="0"/>
              <a:t>Frontiers in Cardiovascular Medicine</a:t>
            </a:r>
            <a:r>
              <a:rPr lang="el-GR" sz="1000" dirty="0"/>
              <a:t>,</a:t>
            </a:r>
            <a:r>
              <a:rPr lang="en-US" sz="1000" dirty="0"/>
              <a:t> 2022</a:t>
            </a:r>
            <a:r>
              <a:rPr lang="el-GR" sz="1000" dirty="0"/>
              <a:t>, </a:t>
            </a:r>
            <a:r>
              <a:rPr lang="en-US" sz="1000" dirty="0"/>
              <a:t>8</a:t>
            </a:r>
            <a:r>
              <a:rPr lang="el-GR" sz="1000" dirty="0"/>
              <a:t>, </a:t>
            </a:r>
            <a:r>
              <a:rPr lang="en-US" sz="1000" dirty="0"/>
              <a:t>art. 782098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364" y="2782239"/>
            <a:ext cx="4267200" cy="3714750"/>
          </a:xfrm>
          <a:prstGeom prst="rect">
            <a:avLst/>
          </a:prstGeom>
        </p:spPr>
      </p:pic>
    </p:spTree>
    <p:extLst>
      <p:ext uri="{BB962C8B-B14F-4D97-AF65-F5344CB8AC3E}">
        <p14:creationId xmlns:p14="http://schemas.microsoft.com/office/powerpoint/2010/main" val="397041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A522A-2842-C68E-1E35-88F371B6B972}"/>
              </a:ext>
            </a:extLst>
          </p:cNvPr>
          <p:cNvSpPr txBox="1"/>
          <p:nvPr/>
        </p:nvSpPr>
        <p:spPr>
          <a:xfrm>
            <a:off x="608342" y="516484"/>
            <a:ext cx="4109551" cy="369332"/>
          </a:xfrm>
          <a:prstGeom prst="rect">
            <a:avLst/>
          </a:prstGeom>
          <a:noFill/>
        </p:spPr>
        <p:txBody>
          <a:bodyPr wrap="square" rtlCol="0">
            <a:spAutoFit/>
          </a:bodyPr>
          <a:lstStyle/>
          <a:p>
            <a:r>
              <a:rPr lang="en-US" b="1" dirty="0"/>
              <a:t>E2 </a:t>
            </a:r>
            <a:r>
              <a:rPr lang="el-GR" b="1" dirty="0"/>
              <a:t>και αγγειακή διαστολή</a:t>
            </a:r>
            <a:endParaRPr lang="en-US" b="1" dirty="0"/>
          </a:p>
        </p:txBody>
      </p:sp>
      <p:pic>
        <p:nvPicPr>
          <p:cNvPr id="4" name="Picture 3" descr="A diagram of a cell block&#10;&#10;Description automatically generated">
            <a:extLst>
              <a:ext uri="{FF2B5EF4-FFF2-40B4-BE49-F238E27FC236}">
                <a16:creationId xmlns:a16="http://schemas.microsoft.com/office/drawing/2014/main" id="{CDF82A8F-5F49-87F3-1AA9-910592AB7C31}"/>
              </a:ext>
            </a:extLst>
          </p:cNvPr>
          <p:cNvPicPr>
            <a:picLocks noChangeAspect="1"/>
          </p:cNvPicPr>
          <p:nvPr/>
        </p:nvPicPr>
        <p:blipFill>
          <a:blip r:embed="rId2"/>
          <a:stretch>
            <a:fillRect/>
          </a:stretch>
        </p:blipFill>
        <p:spPr>
          <a:xfrm>
            <a:off x="8909247" y="963701"/>
            <a:ext cx="3003120" cy="4886966"/>
          </a:xfrm>
          <a:prstGeom prst="rect">
            <a:avLst/>
          </a:prstGeom>
        </p:spPr>
      </p:pic>
      <p:sp>
        <p:nvSpPr>
          <p:cNvPr id="8" name="TextBox 7">
            <a:extLst>
              <a:ext uri="{FF2B5EF4-FFF2-40B4-BE49-F238E27FC236}">
                <a16:creationId xmlns:a16="http://schemas.microsoft.com/office/drawing/2014/main" id="{FAFA0E7B-568C-4044-2DF6-04896CAB103B}"/>
              </a:ext>
            </a:extLst>
          </p:cNvPr>
          <p:cNvSpPr txBox="1"/>
          <p:nvPr/>
        </p:nvSpPr>
        <p:spPr>
          <a:xfrm>
            <a:off x="608341" y="1261465"/>
            <a:ext cx="7738953" cy="2893100"/>
          </a:xfrm>
          <a:prstGeom prst="rect">
            <a:avLst/>
          </a:prstGeom>
          <a:noFill/>
        </p:spPr>
        <p:txBody>
          <a:bodyPr wrap="square">
            <a:spAutoFit/>
          </a:bodyPr>
          <a:lstStyle/>
          <a:p>
            <a:r>
              <a:rPr lang="el-GR" sz="1400" u="sng" dirty="0"/>
              <a:t>Έκθεση σε φυσιολογική συγκέντρωση</a:t>
            </a:r>
            <a:r>
              <a:rPr lang="en-US" sz="1400" u="sng" dirty="0"/>
              <a:t> E2:</a:t>
            </a:r>
            <a:endParaRPr lang="el-GR" sz="1400" u="sng" dirty="0"/>
          </a:p>
          <a:p>
            <a:pPr marL="285750" indent="-285750">
              <a:buFont typeface="Arial" panose="020B0604020202020204" pitchFamily="34" charset="0"/>
              <a:buChar char="•"/>
            </a:pPr>
            <a:r>
              <a:rPr lang="el-GR" sz="1400" dirty="0"/>
              <a:t>Η οιστραδιόλη μειώνει την προφλεγμονώδη ενεργοποίηση των αγγειακών ενδοθηλιακών κυττάρων, μειώνοντας την παραγωγή της IL-6 και</a:t>
            </a:r>
            <a:r>
              <a:rPr lang="en-US" sz="1400" dirty="0"/>
              <a:t> </a:t>
            </a:r>
            <a:r>
              <a:rPr lang="el-GR" sz="1400" dirty="0"/>
              <a:t>IL-8 και την έκφραση του μορίου 1 προσκόλλησης αγγειακών κυττάρων (VCAM1) και του μορίου διακυτταρικής προσκόλλησης 1 (ICAM1), που εμπλέκονται στη στρατολόγηση των λευκοκυττάρων, αποτρέποντας έτσι την ανάπτυξη αθηροσκλήρωσης. </a:t>
            </a:r>
            <a:endParaRPr lang="en-US" sz="1400" dirty="0"/>
          </a:p>
          <a:p>
            <a:pPr marL="285750" indent="-285750">
              <a:buFont typeface="Arial" panose="020B0604020202020204" pitchFamily="34" charset="0"/>
              <a:buChar char="•"/>
            </a:pPr>
            <a:r>
              <a:rPr lang="el-GR" sz="1400" dirty="0"/>
              <a:t>Η οιστραδιόλη, σε συνθήκες αγγειακής βλάβης, προάγει μέσω γονιδιωματικών και</a:t>
            </a:r>
            <a:r>
              <a:rPr lang="en-US" sz="1400" dirty="0"/>
              <a:t> </a:t>
            </a:r>
            <a:r>
              <a:rPr lang="el-GR" sz="1400" dirty="0"/>
              <a:t>μη γονιδιωματικών οδών την ενεργοποίηση της συνθάσης του ενδοθηλιακού μονοξειδίου του αζώτου (eNOS), η οποία διευκολύνει την αγγειοδιαστολή.</a:t>
            </a:r>
          </a:p>
          <a:p>
            <a:pPr marL="285750" indent="-285750">
              <a:buFont typeface="Arial" panose="020B0604020202020204" pitchFamily="34" charset="0"/>
              <a:buChar char="•"/>
            </a:pPr>
            <a:r>
              <a:rPr lang="el-GR" sz="1400" dirty="0"/>
              <a:t>Η οιστραδιόλη μεταβάλλει επίσης το λιποπρωτεϊνικό προφίλ, το οποίο αυξάνει την ποσότητα της HDL. Η HDL διεγείρει την παραγωγή ΝΟ μέσω του υποδοχέα SRBI της ενεργοποίησης του eNOS για να οδηγήσει σε αγγειοδιαστολή. </a:t>
            </a:r>
          </a:p>
          <a:p>
            <a:pPr marL="285750" indent="-285750">
              <a:buFont typeface="Arial" panose="020B0604020202020204" pitchFamily="34" charset="0"/>
              <a:buChar char="•"/>
            </a:pPr>
            <a:endParaRPr lang="el-GR" sz="1400" dirty="0"/>
          </a:p>
        </p:txBody>
      </p:sp>
      <p:sp>
        <p:nvSpPr>
          <p:cNvPr id="3" name="TextBox 2">
            <a:extLst>
              <a:ext uri="{FF2B5EF4-FFF2-40B4-BE49-F238E27FC236}">
                <a16:creationId xmlns:a16="http://schemas.microsoft.com/office/drawing/2014/main" id="{5FA4FAC8-A055-FC45-D928-45D6692F1FC4}"/>
              </a:ext>
            </a:extLst>
          </p:cNvPr>
          <p:cNvSpPr txBox="1"/>
          <p:nvPr/>
        </p:nvSpPr>
        <p:spPr>
          <a:xfrm>
            <a:off x="4284049" y="6136858"/>
            <a:ext cx="7331977" cy="600164"/>
          </a:xfrm>
          <a:prstGeom prst="rect">
            <a:avLst/>
          </a:prstGeom>
          <a:noFill/>
        </p:spPr>
        <p:txBody>
          <a:bodyPr wrap="square" rtlCol="0">
            <a:spAutoFit/>
          </a:bodyPr>
          <a:lstStyle/>
          <a:p>
            <a:pPr marL="171450" indent="-171450">
              <a:buFont typeface="Courier New" panose="02070309020205020404" pitchFamily="49" charset="0"/>
              <a:buChar char="o"/>
            </a:pPr>
            <a:r>
              <a:rPr lang="el-GR" sz="1100" dirty="0"/>
              <a:t>Οι ακριβείς μηχανισμοί με τους οποίους το eNOS ενεργοποιείται από την οιστραδιόλη δεν έχουν αποσαφηνιστεί πλήρως (διακεκομμένες γραμμές). Οι συμπαγείς γραμμές υποδεικνύουν άμεσες επιδράσεις. </a:t>
            </a:r>
            <a:endParaRPr lang="en-US" sz="1100" dirty="0"/>
          </a:p>
        </p:txBody>
      </p:sp>
      <p:sp>
        <p:nvSpPr>
          <p:cNvPr id="5" name="TextBox 4">
            <a:extLst>
              <a:ext uri="{FF2B5EF4-FFF2-40B4-BE49-F238E27FC236}">
                <a16:creationId xmlns:a16="http://schemas.microsoft.com/office/drawing/2014/main" id="{F0326AF1-5355-C379-21BD-A3287BEFD909}"/>
              </a:ext>
            </a:extLst>
          </p:cNvPr>
          <p:cNvSpPr txBox="1"/>
          <p:nvPr/>
        </p:nvSpPr>
        <p:spPr>
          <a:xfrm>
            <a:off x="9704113" y="5850667"/>
            <a:ext cx="2208254" cy="215444"/>
          </a:xfrm>
          <a:prstGeom prst="rect">
            <a:avLst/>
          </a:prstGeom>
          <a:noFill/>
        </p:spPr>
        <p:txBody>
          <a:bodyPr wrap="square" rtlCol="0">
            <a:spAutoFit/>
          </a:bodyPr>
          <a:lstStyle/>
          <a:p>
            <a:r>
              <a:rPr lang="en-US" sz="800" dirty="0"/>
              <a:t>Nat Rev Endocrinol. 2017;13(6):352-364</a:t>
            </a:r>
          </a:p>
        </p:txBody>
      </p:sp>
      <p:sp>
        <p:nvSpPr>
          <p:cNvPr id="6" name="TextBox 5">
            <a:extLst>
              <a:ext uri="{FF2B5EF4-FFF2-40B4-BE49-F238E27FC236}">
                <a16:creationId xmlns:a16="http://schemas.microsoft.com/office/drawing/2014/main" id="{85CD507B-5B5F-BBCA-23F0-6FB0A860AC4E}"/>
              </a:ext>
            </a:extLst>
          </p:cNvPr>
          <p:cNvSpPr txBox="1"/>
          <p:nvPr/>
        </p:nvSpPr>
        <p:spPr>
          <a:xfrm>
            <a:off x="9680965" y="1085145"/>
            <a:ext cx="805343" cy="230832"/>
          </a:xfrm>
          <a:prstGeom prst="rect">
            <a:avLst/>
          </a:prstGeom>
          <a:noFill/>
        </p:spPr>
        <p:txBody>
          <a:bodyPr wrap="square" rtlCol="0">
            <a:spAutoFit/>
          </a:bodyPr>
          <a:lstStyle/>
          <a:p>
            <a:r>
              <a:rPr lang="el-GR" sz="900" b="1" dirty="0"/>
              <a:t>Ε2</a:t>
            </a:r>
            <a:endParaRPr lang="en-US" sz="900" b="1" dirty="0"/>
          </a:p>
        </p:txBody>
      </p:sp>
    </p:spTree>
    <p:extLst>
      <p:ext uri="{BB962C8B-B14F-4D97-AF65-F5344CB8AC3E}">
        <p14:creationId xmlns:p14="http://schemas.microsoft.com/office/powerpoint/2010/main" val="122228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85A70-B24E-E3F8-7AB5-4A021EF8B557}"/>
              </a:ext>
            </a:extLst>
          </p:cNvPr>
          <p:cNvSpPr txBox="1"/>
          <p:nvPr/>
        </p:nvSpPr>
        <p:spPr>
          <a:xfrm>
            <a:off x="1510018" y="819754"/>
            <a:ext cx="10066789" cy="923330"/>
          </a:xfrm>
          <a:prstGeom prst="rect">
            <a:avLst/>
          </a:prstGeom>
          <a:noFill/>
        </p:spPr>
        <p:txBody>
          <a:bodyPr wrap="square" rtlCol="0">
            <a:spAutoFit/>
          </a:bodyPr>
          <a:lstStyle/>
          <a:p>
            <a:endParaRPr lang="el-GR" dirty="0"/>
          </a:p>
          <a:p>
            <a:r>
              <a:rPr lang="el-GR" dirty="0"/>
              <a:t>Μεμβρανικά εντοπισμένος ER</a:t>
            </a:r>
            <a:r>
              <a:rPr lang="en-US" dirty="0"/>
              <a:t>(?)</a:t>
            </a:r>
            <a:r>
              <a:rPr lang="el-GR" dirty="0"/>
              <a:t> αλληλεπιδρά με το PI3K που οδηγεί σε ενεργοποίηση της πρωτεϊνικής κινάσης Akt και σε επακόλουθη αύξηση της δραστηριότητας του eNOS </a:t>
            </a:r>
            <a:endParaRPr lang="en-US" dirty="0"/>
          </a:p>
        </p:txBody>
      </p:sp>
      <p:grpSp>
        <p:nvGrpSpPr>
          <p:cNvPr id="4" name="Group 3">
            <a:extLst>
              <a:ext uri="{FF2B5EF4-FFF2-40B4-BE49-F238E27FC236}">
                <a16:creationId xmlns:a16="http://schemas.microsoft.com/office/drawing/2014/main" id="{267F0979-0024-D13C-9C38-8A6D299C3562}"/>
              </a:ext>
            </a:extLst>
          </p:cNvPr>
          <p:cNvGrpSpPr/>
          <p:nvPr/>
        </p:nvGrpSpPr>
        <p:grpSpPr>
          <a:xfrm>
            <a:off x="1510018" y="1868649"/>
            <a:ext cx="9453461" cy="3000724"/>
            <a:chOff x="1954635" y="1281419"/>
            <a:chExt cx="9453461" cy="3000724"/>
          </a:xfrm>
        </p:grpSpPr>
        <p:pic>
          <p:nvPicPr>
            <p:cNvPr id="5" name="Picture 4" descr="A diagram of a cell structure&#10;&#10;Description automatically generated">
              <a:extLst>
                <a:ext uri="{FF2B5EF4-FFF2-40B4-BE49-F238E27FC236}">
                  <a16:creationId xmlns:a16="http://schemas.microsoft.com/office/drawing/2014/main" id="{A6F2F0DA-0B6E-A977-172E-38F621FFE49B}"/>
                </a:ext>
              </a:extLst>
            </p:cNvPr>
            <p:cNvPicPr>
              <a:picLocks noChangeAspect="1"/>
            </p:cNvPicPr>
            <p:nvPr/>
          </p:nvPicPr>
          <p:blipFill>
            <a:blip r:embed="rId2"/>
            <a:stretch>
              <a:fillRect/>
            </a:stretch>
          </p:blipFill>
          <p:spPr>
            <a:xfrm>
              <a:off x="1954635" y="1281419"/>
              <a:ext cx="4425829" cy="2754503"/>
            </a:xfrm>
            <a:prstGeom prst="rect">
              <a:avLst/>
            </a:prstGeom>
          </p:spPr>
        </p:pic>
        <p:sp>
          <p:nvSpPr>
            <p:cNvPr id="6" name="TextBox 5">
              <a:extLst>
                <a:ext uri="{FF2B5EF4-FFF2-40B4-BE49-F238E27FC236}">
                  <a16:creationId xmlns:a16="http://schemas.microsoft.com/office/drawing/2014/main" id="{38952562-F775-4E2E-1676-DFAFA54C5646}"/>
                </a:ext>
              </a:extLst>
            </p:cNvPr>
            <p:cNvSpPr txBox="1"/>
            <p:nvPr/>
          </p:nvSpPr>
          <p:spPr>
            <a:xfrm>
              <a:off x="6503587" y="1366009"/>
              <a:ext cx="4904509" cy="2585323"/>
            </a:xfrm>
            <a:prstGeom prst="rect">
              <a:avLst/>
            </a:prstGeom>
            <a:noFill/>
          </p:spPr>
          <p:txBody>
            <a:bodyPr wrap="square" rtlCol="0">
              <a:spAutoFit/>
            </a:bodyPr>
            <a:lstStyle/>
            <a:p>
              <a:r>
                <a:rPr lang="el-GR" dirty="0"/>
                <a:t>E</a:t>
              </a:r>
              <a:r>
                <a:rPr lang="en-US" dirty="0"/>
                <a:t>R </a:t>
              </a:r>
              <a:r>
                <a:rPr lang="el-GR" dirty="0"/>
                <a:t>σηματοδότηση</a:t>
              </a:r>
              <a:r>
                <a:rPr lang="en-US" dirty="0"/>
                <a:t>: </a:t>
              </a:r>
              <a:r>
                <a:rPr lang="el-GR" dirty="0"/>
                <a:t>διαδοχική ενεργοποίηση κινάση τυροσίνης src, την κινάση σερίνης/θρεονίνης PI3K που παράγει τριφωσφορική φωσφατιδυλινοσιτόλη (PIP3) και την  κινάσηAkt που φωσφορυλιώνει απευθείας την eNOS, οδηγώντας στην ενζυματική ενεργοποίηση και παραγωγή ΝΟ.</a:t>
              </a:r>
            </a:p>
            <a:p>
              <a:r>
                <a:rPr lang="el-GR" dirty="0"/>
                <a:t>(</a:t>
              </a:r>
              <a:r>
                <a:rPr lang="el-GR" u="sng" dirty="0"/>
                <a:t>ενζυμική ενεργοποίηση</a:t>
              </a:r>
              <a:r>
                <a:rPr lang="el-GR" dirty="0"/>
                <a:t>)</a:t>
              </a:r>
              <a:endParaRPr lang="en-US" dirty="0"/>
            </a:p>
          </p:txBody>
        </p:sp>
        <p:sp>
          <p:nvSpPr>
            <p:cNvPr id="7" name="TextBox 6">
              <a:extLst>
                <a:ext uri="{FF2B5EF4-FFF2-40B4-BE49-F238E27FC236}">
                  <a16:creationId xmlns:a16="http://schemas.microsoft.com/office/drawing/2014/main" id="{5B7E0531-ACE8-76E4-0A23-7BA497582A2F}"/>
                </a:ext>
              </a:extLst>
            </p:cNvPr>
            <p:cNvSpPr txBox="1"/>
            <p:nvPr/>
          </p:nvSpPr>
          <p:spPr>
            <a:xfrm>
              <a:off x="4167549" y="4035922"/>
              <a:ext cx="2739642" cy="246221"/>
            </a:xfrm>
            <a:prstGeom prst="rect">
              <a:avLst/>
            </a:prstGeom>
            <a:noFill/>
          </p:spPr>
          <p:txBody>
            <a:bodyPr wrap="square" rtlCol="0">
              <a:spAutoFit/>
            </a:bodyPr>
            <a:lstStyle/>
            <a:p>
              <a:r>
                <a:rPr lang="en-US" sz="1000" dirty="0"/>
                <a:t>J Clin Invest. 2010;120(7):2277-2279</a:t>
              </a:r>
            </a:p>
          </p:txBody>
        </p:sp>
      </p:grpSp>
      <p:sp>
        <p:nvSpPr>
          <p:cNvPr id="8" name="TextBox 7">
            <a:extLst>
              <a:ext uri="{FF2B5EF4-FFF2-40B4-BE49-F238E27FC236}">
                <a16:creationId xmlns:a16="http://schemas.microsoft.com/office/drawing/2014/main" id="{9DAB50D4-78AC-343F-9DB9-624A02434E81}"/>
              </a:ext>
            </a:extLst>
          </p:cNvPr>
          <p:cNvSpPr txBox="1"/>
          <p:nvPr/>
        </p:nvSpPr>
        <p:spPr>
          <a:xfrm>
            <a:off x="1593908" y="343040"/>
            <a:ext cx="2650921" cy="369332"/>
          </a:xfrm>
          <a:prstGeom prst="rect">
            <a:avLst/>
          </a:prstGeom>
          <a:noFill/>
        </p:spPr>
        <p:txBody>
          <a:bodyPr wrap="square" rtlCol="0">
            <a:spAutoFit/>
          </a:bodyPr>
          <a:lstStyle/>
          <a:p>
            <a:r>
              <a:rPr lang="el-GR" sz="1800" b="1"/>
              <a:t>Αγγειοδιαστολή</a:t>
            </a:r>
            <a:endParaRPr lang="el-GR" sz="1800" b="1" dirty="0"/>
          </a:p>
        </p:txBody>
      </p:sp>
    </p:spTree>
    <p:extLst>
      <p:ext uri="{BB962C8B-B14F-4D97-AF65-F5344CB8AC3E}">
        <p14:creationId xmlns:p14="http://schemas.microsoft.com/office/powerpoint/2010/main" val="318931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47938-C076-1F4F-4EE0-5368230E2E29}"/>
              </a:ext>
            </a:extLst>
          </p:cNvPr>
          <p:cNvSpPr txBox="1"/>
          <p:nvPr/>
        </p:nvSpPr>
        <p:spPr>
          <a:xfrm>
            <a:off x="1543573" y="457729"/>
            <a:ext cx="10293293" cy="1785104"/>
          </a:xfrm>
          <a:prstGeom prst="rect">
            <a:avLst/>
          </a:prstGeom>
          <a:noFill/>
        </p:spPr>
        <p:txBody>
          <a:bodyPr wrap="square" rtlCol="0">
            <a:spAutoFit/>
          </a:bodyPr>
          <a:lstStyle/>
          <a:p>
            <a:r>
              <a:rPr lang="el-GR" dirty="0"/>
              <a:t>Η αντιφλεγμονώδης δράση των οιστρογόνων ασκείται μέσω της αναστολής του NF-κB διότι η οιστραδιόλη αποκλείει </a:t>
            </a:r>
            <a:r>
              <a:rPr lang="en-US" dirty="0"/>
              <a:t>(</a:t>
            </a:r>
            <a:r>
              <a:rPr lang="el-GR" dirty="0"/>
              <a:t>έμμεσα) την αποικοδόμηση του ΙκΒα.</a:t>
            </a:r>
          </a:p>
          <a:p>
            <a:endParaRPr lang="el-GR" sz="800" dirty="0"/>
          </a:p>
          <a:p>
            <a:r>
              <a:rPr lang="el-GR" sz="1600" dirty="0"/>
              <a:t>Στη φλεγμονώδη αντίδραση</a:t>
            </a:r>
            <a:r>
              <a:rPr lang="en-US" sz="1600" dirty="0"/>
              <a:t>:</a:t>
            </a:r>
            <a:endParaRPr lang="el-GR" sz="1600" dirty="0"/>
          </a:p>
          <a:p>
            <a:r>
              <a:rPr lang="el-GR" sz="1600" dirty="0"/>
              <a:t>Ο TNF-α μεσολαβεί τη συστημική φλεγμονή και ανοσολογικές αποκρίσεις με την επαγωγή της έκφρασης των φλεγμονωδών συγκολλητικών μορίων μορίων από το ενδοθήλιο και περιλαμβάνει την ενεργοποίηση και τη μετατόπιση του NF-κB στον πυρήνα</a:t>
            </a:r>
            <a:r>
              <a:rPr lang="el-GR" dirty="0"/>
              <a:t>.</a:t>
            </a:r>
          </a:p>
        </p:txBody>
      </p:sp>
      <p:grpSp>
        <p:nvGrpSpPr>
          <p:cNvPr id="7" name="Group 6">
            <a:extLst>
              <a:ext uri="{FF2B5EF4-FFF2-40B4-BE49-F238E27FC236}">
                <a16:creationId xmlns:a16="http://schemas.microsoft.com/office/drawing/2014/main" id="{D35E47B1-4C87-56CC-B0AF-61B755C7E7E4}"/>
              </a:ext>
            </a:extLst>
          </p:cNvPr>
          <p:cNvGrpSpPr/>
          <p:nvPr/>
        </p:nvGrpSpPr>
        <p:grpSpPr>
          <a:xfrm>
            <a:off x="1543573" y="2459918"/>
            <a:ext cx="5259025" cy="2653171"/>
            <a:chOff x="1693076" y="2283749"/>
            <a:chExt cx="5259025" cy="2653171"/>
          </a:xfrm>
        </p:grpSpPr>
        <p:pic>
          <p:nvPicPr>
            <p:cNvPr id="4" name="Picture 3" descr="A diagram of a cell block&#10;&#10;Description automatically generated">
              <a:extLst>
                <a:ext uri="{FF2B5EF4-FFF2-40B4-BE49-F238E27FC236}">
                  <a16:creationId xmlns:a16="http://schemas.microsoft.com/office/drawing/2014/main" id="{5F2ED310-1FE6-6425-3374-477416E0943D}"/>
                </a:ext>
              </a:extLst>
            </p:cNvPr>
            <p:cNvPicPr>
              <a:picLocks noChangeAspect="1"/>
            </p:cNvPicPr>
            <p:nvPr/>
          </p:nvPicPr>
          <p:blipFill>
            <a:blip r:embed="rId2"/>
            <a:stretch>
              <a:fillRect/>
            </a:stretch>
          </p:blipFill>
          <p:spPr>
            <a:xfrm>
              <a:off x="1693076" y="2401195"/>
              <a:ext cx="5259025" cy="2535725"/>
            </a:xfrm>
            <a:prstGeom prst="rect">
              <a:avLst/>
            </a:prstGeom>
          </p:spPr>
        </p:pic>
        <p:sp>
          <p:nvSpPr>
            <p:cNvPr id="5" name="Rectangle 4">
              <a:extLst>
                <a:ext uri="{FF2B5EF4-FFF2-40B4-BE49-F238E27FC236}">
                  <a16:creationId xmlns:a16="http://schemas.microsoft.com/office/drawing/2014/main" id="{8C68FF3D-CF98-F8E8-8353-EE4929AB4C46}"/>
                </a:ext>
              </a:extLst>
            </p:cNvPr>
            <p:cNvSpPr/>
            <p:nvPr/>
          </p:nvSpPr>
          <p:spPr>
            <a:xfrm>
              <a:off x="4672668" y="3313651"/>
              <a:ext cx="1423332" cy="45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ghtning Bolt 5">
              <a:extLst>
                <a:ext uri="{FF2B5EF4-FFF2-40B4-BE49-F238E27FC236}">
                  <a16:creationId xmlns:a16="http://schemas.microsoft.com/office/drawing/2014/main" id="{B04FE916-14C1-35CA-6809-7E9207C1694D}"/>
                </a:ext>
              </a:extLst>
            </p:cNvPr>
            <p:cNvSpPr/>
            <p:nvPr/>
          </p:nvSpPr>
          <p:spPr>
            <a:xfrm>
              <a:off x="3506598" y="2283749"/>
              <a:ext cx="352338" cy="234892"/>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diagram of a cell membrane&#10;&#10;Description automatically generated">
            <a:extLst>
              <a:ext uri="{FF2B5EF4-FFF2-40B4-BE49-F238E27FC236}">
                <a16:creationId xmlns:a16="http://schemas.microsoft.com/office/drawing/2014/main" id="{0FFB8181-5742-0115-90D6-1F760085FA0E}"/>
              </a:ext>
            </a:extLst>
          </p:cNvPr>
          <p:cNvPicPr>
            <a:picLocks noChangeAspect="1"/>
          </p:cNvPicPr>
          <p:nvPr/>
        </p:nvPicPr>
        <p:blipFill>
          <a:blip r:embed="rId3"/>
          <a:stretch>
            <a:fillRect/>
          </a:stretch>
        </p:blipFill>
        <p:spPr>
          <a:xfrm>
            <a:off x="8057600" y="2222764"/>
            <a:ext cx="3449180" cy="2745616"/>
          </a:xfrm>
          <a:prstGeom prst="rect">
            <a:avLst/>
          </a:prstGeom>
        </p:spPr>
      </p:pic>
      <p:sp>
        <p:nvSpPr>
          <p:cNvPr id="12" name="TextBox 11">
            <a:extLst>
              <a:ext uri="{FF2B5EF4-FFF2-40B4-BE49-F238E27FC236}">
                <a16:creationId xmlns:a16="http://schemas.microsoft.com/office/drawing/2014/main" id="{C84614C3-07CE-68E4-1939-A71FDD368C2E}"/>
              </a:ext>
            </a:extLst>
          </p:cNvPr>
          <p:cNvSpPr txBox="1"/>
          <p:nvPr/>
        </p:nvSpPr>
        <p:spPr>
          <a:xfrm>
            <a:off x="1543573" y="0"/>
            <a:ext cx="6094602" cy="369332"/>
          </a:xfrm>
          <a:prstGeom prst="rect">
            <a:avLst/>
          </a:prstGeom>
          <a:noFill/>
        </p:spPr>
        <p:txBody>
          <a:bodyPr wrap="square">
            <a:spAutoFit/>
          </a:bodyPr>
          <a:lstStyle/>
          <a:p>
            <a:r>
              <a:rPr lang="el-GR" sz="1800" b="1" dirty="0"/>
              <a:t>Φλεγμονώδης απόκριση</a:t>
            </a:r>
          </a:p>
        </p:txBody>
      </p:sp>
    </p:spTree>
    <p:extLst>
      <p:ext uri="{BB962C8B-B14F-4D97-AF65-F5344CB8AC3E}">
        <p14:creationId xmlns:p14="http://schemas.microsoft.com/office/powerpoint/2010/main" val="413050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B5D-1545-7DC9-E98A-F1E5F430CF13}"/>
              </a:ext>
            </a:extLst>
          </p:cNvPr>
          <p:cNvSpPr txBox="1"/>
          <p:nvPr/>
        </p:nvSpPr>
        <p:spPr>
          <a:xfrm>
            <a:off x="1744910" y="5360565"/>
            <a:ext cx="7961152" cy="923330"/>
          </a:xfrm>
          <a:prstGeom prst="rect">
            <a:avLst/>
          </a:prstGeom>
          <a:noFill/>
        </p:spPr>
        <p:txBody>
          <a:bodyPr wrap="square" rtlCol="0">
            <a:spAutoFit/>
          </a:bodyPr>
          <a:lstStyle/>
          <a:p>
            <a:r>
              <a:rPr lang="en-US" dirty="0"/>
              <a:t>E2 inhibition of NF-</a:t>
            </a:r>
            <a:r>
              <a:rPr lang="en-US" dirty="0" err="1"/>
              <a:t>κB</a:t>
            </a:r>
            <a:r>
              <a:rPr lang="en-US" dirty="0"/>
              <a:t> nuclear translocation is mediated by a blockade of IKKα activation, leading to decreased </a:t>
            </a:r>
            <a:r>
              <a:rPr lang="en-US" dirty="0" err="1"/>
              <a:t>IκB</a:t>
            </a:r>
            <a:r>
              <a:rPr lang="en-US" dirty="0"/>
              <a:t>α degradation.</a:t>
            </a:r>
          </a:p>
          <a:p>
            <a:r>
              <a:rPr lang="en-US" dirty="0" err="1"/>
              <a:t>IκB</a:t>
            </a:r>
            <a:r>
              <a:rPr lang="en-US" dirty="0"/>
              <a:t>α degradation is triggered by phosphorylation by IKK</a:t>
            </a:r>
          </a:p>
        </p:txBody>
      </p:sp>
      <p:pic>
        <p:nvPicPr>
          <p:cNvPr id="3" name="Picture 2" descr="A diagram of a cell membrane&#10;&#10;Description automatically generated">
            <a:extLst>
              <a:ext uri="{FF2B5EF4-FFF2-40B4-BE49-F238E27FC236}">
                <a16:creationId xmlns:a16="http://schemas.microsoft.com/office/drawing/2014/main" id="{D2308F4A-0788-8BD9-4883-5485E1247F28}"/>
              </a:ext>
            </a:extLst>
          </p:cNvPr>
          <p:cNvPicPr>
            <a:picLocks noChangeAspect="1"/>
          </p:cNvPicPr>
          <p:nvPr/>
        </p:nvPicPr>
        <p:blipFill>
          <a:blip r:embed="rId2"/>
          <a:stretch>
            <a:fillRect/>
          </a:stretch>
        </p:blipFill>
        <p:spPr>
          <a:xfrm>
            <a:off x="2110051" y="2056192"/>
            <a:ext cx="3449180" cy="2745616"/>
          </a:xfrm>
          <a:prstGeom prst="rect">
            <a:avLst/>
          </a:prstGeom>
        </p:spPr>
      </p:pic>
      <p:sp>
        <p:nvSpPr>
          <p:cNvPr id="4" name="TextBox 3">
            <a:extLst>
              <a:ext uri="{FF2B5EF4-FFF2-40B4-BE49-F238E27FC236}">
                <a16:creationId xmlns:a16="http://schemas.microsoft.com/office/drawing/2014/main" id="{B1F6A790-739C-8841-C9F4-ACFD0FF9061E}"/>
              </a:ext>
            </a:extLst>
          </p:cNvPr>
          <p:cNvSpPr txBox="1"/>
          <p:nvPr/>
        </p:nvSpPr>
        <p:spPr>
          <a:xfrm>
            <a:off x="2110051" y="1124101"/>
            <a:ext cx="6123709" cy="369332"/>
          </a:xfrm>
          <a:prstGeom prst="rect">
            <a:avLst/>
          </a:prstGeom>
          <a:noFill/>
        </p:spPr>
        <p:txBody>
          <a:bodyPr wrap="square" rtlCol="0">
            <a:spAutoFit/>
          </a:bodyPr>
          <a:lstStyle/>
          <a:p>
            <a:r>
              <a:rPr lang="en-US" dirty="0"/>
              <a:t>E2  treatment: blockade of IKK activation</a:t>
            </a:r>
          </a:p>
        </p:txBody>
      </p:sp>
      <p:pic>
        <p:nvPicPr>
          <p:cNvPr id="5" name="Picture 4">
            <a:extLst>
              <a:ext uri="{FF2B5EF4-FFF2-40B4-BE49-F238E27FC236}">
                <a16:creationId xmlns:a16="http://schemas.microsoft.com/office/drawing/2014/main" id="{286DF03F-0C5E-C133-3E59-2AAE285C5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539" y="1867524"/>
            <a:ext cx="3743113" cy="3122952"/>
          </a:xfrm>
          <a:prstGeom prst="rect">
            <a:avLst/>
          </a:prstGeom>
        </p:spPr>
      </p:pic>
      <p:sp>
        <p:nvSpPr>
          <p:cNvPr id="7" name="TextBox 6">
            <a:extLst>
              <a:ext uri="{FF2B5EF4-FFF2-40B4-BE49-F238E27FC236}">
                <a16:creationId xmlns:a16="http://schemas.microsoft.com/office/drawing/2014/main" id="{997EDB61-9140-6B2D-8048-9221FFED3121}"/>
              </a:ext>
            </a:extLst>
          </p:cNvPr>
          <p:cNvSpPr txBox="1"/>
          <p:nvPr/>
        </p:nvSpPr>
        <p:spPr>
          <a:xfrm>
            <a:off x="2110051" y="204773"/>
            <a:ext cx="6094602" cy="369332"/>
          </a:xfrm>
          <a:prstGeom prst="rect">
            <a:avLst/>
          </a:prstGeom>
          <a:noFill/>
        </p:spPr>
        <p:txBody>
          <a:bodyPr wrap="square">
            <a:spAutoFit/>
          </a:bodyPr>
          <a:lstStyle/>
          <a:p>
            <a:r>
              <a:rPr lang="el-GR" sz="1800" b="1" dirty="0"/>
              <a:t>Φλεγμονώδης απόκριση</a:t>
            </a:r>
          </a:p>
        </p:txBody>
      </p:sp>
    </p:spTree>
    <p:extLst>
      <p:ext uri="{BB962C8B-B14F-4D97-AF65-F5344CB8AC3E}">
        <p14:creationId xmlns:p14="http://schemas.microsoft.com/office/powerpoint/2010/main" val="15359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C505A-3FFB-BA22-72F1-C8FAD921E017}"/>
              </a:ext>
            </a:extLst>
          </p:cNvPr>
          <p:cNvSpPr txBox="1"/>
          <p:nvPr/>
        </p:nvSpPr>
        <p:spPr>
          <a:xfrm>
            <a:off x="715058" y="117695"/>
            <a:ext cx="6094602" cy="369332"/>
          </a:xfrm>
          <a:prstGeom prst="rect">
            <a:avLst/>
          </a:prstGeom>
          <a:noFill/>
        </p:spPr>
        <p:txBody>
          <a:bodyPr wrap="square">
            <a:spAutoFit/>
          </a:bodyPr>
          <a:lstStyle/>
          <a:p>
            <a:r>
              <a:rPr lang="el-GR" sz="1800" b="1" dirty="0"/>
              <a:t>Φλεγμονώδης απόκριση</a:t>
            </a:r>
          </a:p>
        </p:txBody>
      </p:sp>
      <p:sp>
        <p:nvSpPr>
          <p:cNvPr id="3" name="TextBox 2">
            <a:extLst>
              <a:ext uri="{FF2B5EF4-FFF2-40B4-BE49-F238E27FC236}">
                <a16:creationId xmlns:a16="http://schemas.microsoft.com/office/drawing/2014/main" id="{42A5E1F4-65B4-F253-788B-CEA2656714BC}"/>
              </a:ext>
            </a:extLst>
          </p:cNvPr>
          <p:cNvSpPr txBox="1"/>
          <p:nvPr/>
        </p:nvSpPr>
        <p:spPr>
          <a:xfrm>
            <a:off x="715058" y="800941"/>
            <a:ext cx="10360403" cy="4185761"/>
          </a:xfrm>
          <a:prstGeom prst="rect">
            <a:avLst/>
          </a:prstGeom>
          <a:noFill/>
        </p:spPr>
        <p:txBody>
          <a:bodyPr wrap="square" rtlCol="0">
            <a:spAutoFit/>
          </a:bodyPr>
          <a:lstStyle/>
          <a:p>
            <a:r>
              <a:rPr lang="el-GR" sz="1400" b="1" dirty="0"/>
              <a:t>Ε2 αναστέλλει την C-αντιδρώσα πρωτεΐνη (CRP) </a:t>
            </a:r>
          </a:p>
          <a:p>
            <a:endParaRPr lang="el-GR" sz="1400" dirty="0"/>
          </a:p>
          <a:p>
            <a:r>
              <a:rPr lang="el-GR" sz="1400" dirty="0"/>
              <a:t>CRP</a:t>
            </a:r>
          </a:p>
          <a:p>
            <a:pPr marL="285750" indent="-285750">
              <a:buFont typeface="Arial" panose="020B0604020202020204" pitchFamily="34" charset="0"/>
              <a:buChar char="•"/>
            </a:pPr>
            <a:r>
              <a:rPr lang="el-GR" sz="1400" dirty="0"/>
              <a:t>Τελικό προϊόν του άξονα ιντερλευκίνης (IL)-1β/IL-6/CRP</a:t>
            </a:r>
          </a:p>
          <a:p>
            <a:pPr marL="285750" indent="-285750">
              <a:buFont typeface="Arial" panose="020B0604020202020204" pitchFamily="34" charset="0"/>
              <a:buChar char="•"/>
            </a:pPr>
            <a:r>
              <a:rPr lang="el-GR" sz="1400" dirty="0"/>
              <a:t>Δείκτης φλεγμονής</a:t>
            </a:r>
          </a:p>
          <a:p>
            <a:pPr marL="285750" indent="-285750">
              <a:buFont typeface="Arial" panose="020B0604020202020204" pitchFamily="34" charset="0"/>
              <a:buChar char="•"/>
            </a:pPr>
            <a:r>
              <a:rPr lang="el-GR" sz="1400" dirty="0"/>
              <a:t>Η μονομερής του μορφή  mCRP μπορεί να παραχθεί σε σημεία τοπικής φλεγμονής μέσω της διάσπασης της πενταμερούς CRP</a:t>
            </a:r>
          </a:p>
          <a:p>
            <a:endParaRPr lang="en-US" sz="1400" dirty="0"/>
          </a:p>
          <a:p>
            <a:r>
              <a:rPr lang="el-GR" sz="1400" u="sng" dirty="0"/>
              <a:t>Μελέτες </a:t>
            </a:r>
            <a:r>
              <a:rPr lang="el-GR" sz="1400" i="1" u="sng" dirty="0"/>
              <a:t>in vitro </a:t>
            </a:r>
            <a:r>
              <a:rPr lang="el-GR" sz="1400" u="sng" dirty="0"/>
              <a:t>και </a:t>
            </a:r>
            <a:r>
              <a:rPr lang="en-US" sz="1400" i="1" u="sng" dirty="0"/>
              <a:t>in vivo</a:t>
            </a:r>
            <a:r>
              <a:rPr lang="en-US" sz="1400" u="sng" dirty="0"/>
              <a:t>: </a:t>
            </a:r>
            <a:endParaRPr lang="el-GR" sz="1400" u="sng" dirty="0"/>
          </a:p>
          <a:p>
            <a:r>
              <a:rPr lang="el-GR" sz="1400" dirty="0"/>
              <a:t>mCRP συμμετέχει στην ενεργοποίηση, προσκόλληση και συσσώρευση αιμοπεταλίων, ενδοθηλιακή ενεργοποίηση, στρατολόγηση και πόλωση λευκοκυττάρων, σχηματισμός αφρώδων κυττάρων</a:t>
            </a:r>
          </a:p>
          <a:p>
            <a:r>
              <a:rPr lang="el-GR" sz="1400" dirty="0"/>
              <a:t>Το mCRP έχει αποδειχθεί ότι εναποτίθεται σε αθηρωματικές πλάκες (πρόσληψη οξειδωμένης </a:t>
            </a:r>
            <a:r>
              <a:rPr lang="en-US" sz="1400" dirty="0"/>
              <a:t>LDL</a:t>
            </a:r>
            <a:r>
              <a:rPr lang="el-GR" sz="1400" dirty="0"/>
              <a:t>)</a:t>
            </a:r>
          </a:p>
          <a:p>
            <a:endParaRPr lang="el-GR" sz="1400" dirty="0"/>
          </a:p>
          <a:p>
            <a:r>
              <a:rPr lang="en-US" sz="1400" i="1" u="sng" dirty="0"/>
              <a:t>In vitro </a:t>
            </a:r>
            <a:r>
              <a:rPr lang="el-GR" sz="1400" i="1" u="sng" dirty="0"/>
              <a:t>καλλιέργεια, </a:t>
            </a:r>
            <a:r>
              <a:rPr lang="el-GR" sz="1400" u="sng" dirty="0"/>
              <a:t>ανθρώπινα ενδοθηλιακά κύτταρα αορτής</a:t>
            </a:r>
          </a:p>
          <a:p>
            <a:r>
              <a:rPr lang="el-GR" sz="1400" dirty="0"/>
              <a:t>Μιας ώρα επίδραση E2 σε φυσιολογική δόση (10</a:t>
            </a:r>
            <a:r>
              <a:rPr lang="el-GR" sz="1000" dirty="0"/>
              <a:t>−9 </a:t>
            </a:r>
            <a:r>
              <a:rPr lang="el-GR" sz="1400" dirty="0"/>
              <a:t>M) οδηγεί σε σημαντική μείωση της παραγωγής CRP υποδηλώνοντας μερικό μπλοκάρισμα του βρόχου ενίσχυσης. Επιπλέον, Ε2 μειώνει την έκκριση του πιο ισχυρού αγωνιστή της επαγωγής CRP, της IL-6, κατά 21%. Η προ-αγωγή με Ε2 μείωσε επίσης την έκφραση των προφλεγμονωδών μορίων IL-8, VCAM-1 και ICAM-1 που προκαλούνται από την CRP και εμπλέκονται στη στρατολόγηση λευκοκυττάρων.</a:t>
            </a:r>
            <a:endParaRPr lang="en-US" sz="1400" dirty="0"/>
          </a:p>
        </p:txBody>
      </p:sp>
    </p:spTree>
    <p:extLst>
      <p:ext uri="{BB962C8B-B14F-4D97-AF65-F5344CB8AC3E}">
        <p14:creationId xmlns:p14="http://schemas.microsoft.com/office/powerpoint/2010/main" val="393323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0F25C7-7E93-F282-5967-8762EB848057}"/>
              </a:ext>
            </a:extLst>
          </p:cNvPr>
          <p:cNvSpPr txBox="1"/>
          <p:nvPr/>
        </p:nvSpPr>
        <p:spPr>
          <a:xfrm>
            <a:off x="2040622" y="154723"/>
            <a:ext cx="6094602" cy="369332"/>
          </a:xfrm>
          <a:prstGeom prst="rect">
            <a:avLst/>
          </a:prstGeom>
          <a:noFill/>
        </p:spPr>
        <p:txBody>
          <a:bodyPr wrap="square">
            <a:spAutoFit/>
          </a:bodyPr>
          <a:lstStyle/>
          <a:p>
            <a:r>
              <a:rPr lang="el-GR" sz="1800" b="1" dirty="0"/>
              <a:t>Απόπτωση</a:t>
            </a:r>
          </a:p>
        </p:txBody>
      </p:sp>
      <p:sp>
        <p:nvSpPr>
          <p:cNvPr id="4" name="TextBox 3">
            <a:extLst>
              <a:ext uri="{FF2B5EF4-FFF2-40B4-BE49-F238E27FC236}">
                <a16:creationId xmlns:a16="http://schemas.microsoft.com/office/drawing/2014/main" id="{FF30FA4F-4895-F6FA-D087-79146201C616}"/>
              </a:ext>
            </a:extLst>
          </p:cNvPr>
          <p:cNvSpPr txBox="1"/>
          <p:nvPr/>
        </p:nvSpPr>
        <p:spPr>
          <a:xfrm>
            <a:off x="2040622" y="650048"/>
            <a:ext cx="9745910" cy="1477328"/>
          </a:xfrm>
          <a:prstGeom prst="rect">
            <a:avLst/>
          </a:prstGeom>
          <a:noFill/>
        </p:spPr>
        <p:txBody>
          <a:bodyPr wrap="square" rtlCol="0">
            <a:spAutoFit/>
          </a:bodyPr>
          <a:lstStyle/>
          <a:p>
            <a:r>
              <a:rPr lang="el-GR" dirty="0"/>
              <a:t>Η θεραπεία με Ε2 οδηγεί σε δοσοεξαρτώμενη αναστολή</a:t>
            </a:r>
            <a:r>
              <a:rPr lang="en-US" dirty="0"/>
              <a:t> </a:t>
            </a:r>
            <a:r>
              <a:rPr lang="el-GR" dirty="0"/>
              <a:t>της απόπτωσης των ενδοθηλιακών κυττάρων που προκαλείται από κυτοκίνες. </a:t>
            </a:r>
          </a:p>
          <a:p>
            <a:r>
              <a:rPr lang="el-GR" dirty="0"/>
              <a:t>Αντι-αποπτωτική δράση των οιστρογόνων στα ενδοθηλιακά κύτταρα</a:t>
            </a:r>
            <a:r>
              <a:rPr lang="en-US" dirty="0"/>
              <a:t> </a:t>
            </a:r>
            <a:r>
              <a:rPr lang="el-GR" dirty="0"/>
              <a:t>μεσολαβείται απο </a:t>
            </a:r>
            <a:r>
              <a:rPr lang="en-US" dirty="0" err="1"/>
              <a:t>ERa</a:t>
            </a:r>
            <a:r>
              <a:rPr lang="en-US" dirty="0"/>
              <a:t>: </a:t>
            </a:r>
            <a:r>
              <a:rPr lang="el-GR" dirty="0"/>
              <a:t>μέσω αναστολής  της φωσφορυλίωσης της ERK</a:t>
            </a:r>
          </a:p>
          <a:p>
            <a:r>
              <a:rPr lang="el-GR" dirty="0"/>
              <a:t> </a:t>
            </a:r>
          </a:p>
        </p:txBody>
      </p:sp>
      <p:pic>
        <p:nvPicPr>
          <p:cNvPr id="6" name="Picture 5" descr="A diagram of a diagram&#10;&#10;Description automatically generated">
            <a:extLst>
              <a:ext uri="{FF2B5EF4-FFF2-40B4-BE49-F238E27FC236}">
                <a16:creationId xmlns:a16="http://schemas.microsoft.com/office/drawing/2014/main" id="{856BFE3B-3C85-73D4-5996-678E78440F71}"/>
              </a:ext>
            </a:extLst>
          </p:cNvPr>
          <p:cNvPicPr>
            <a:picLocks noChangeAspect="1"/>
          </p:cNvPicPr>
          <p:nvPr/>
        </p:nvPicPr>
        <p:blipFill>
          <a:blip r:embed="rId2"/>
          <a:stretch>
            <a:fillRect/>
          </a:stretch>
        </p:blipFill>
        <p:spPr>
          <a:xfrm>
            <a:off x="112034" y="656556"/>
            <a:ext cx="1800476" cy="5830114"/>
          </a:xfrm>
          <a:prstGeom prst="rect">
            <a:avLst/>
          </a:prstGeom>
        </p:spPr>
      </p:pic>
      <p:sp>
        <p:nvSpPr>
          <p:cNvPr id="7" name="TextBox 6">
            <a:extLst>
              <a:ext uri="{FF2B5EF4-FFF2-40B4-BE49-F238E27FC236}">
                <a16:creationId xmlns:a16="http://schemas.microsoft.com/office/drawing/2014/main" id="{859676FA-70A0-31E6-7B85-8BC21E797C39}"/>
              </a:ext>
            </a:extLst>
          </p:cNvPr>
          <p:cNvSpPr txBox="1"/>
          <p:nvPr/>
        </p:nvSpPr>
        <p:spPr>
          <a:xfrm>
            <a:off x="2040622" y="2253369"/>
            <a:ext cx="6094602" cy="369332"/>
          </a:xfrm>
          <a:prstGeom prst="rect">
            <a:avLst/>
          </a:prstGeom>
          <a:noFill/>
        </p:spPr>
        <p:txBody>
          <a:bodyPr wrap="square">
            <a:spAutoFit/>
          </a:bodyPr>
          <a:lstStyle/>
          <a:p>
            <a:r>
              <a:rPr lang="el-GR" sz="1800" b="1" dirty="0"/>
              <a:t>Κυτταρική γήρανση</a:t>
            </a:r>
          </a:p>
        </p:txBody>
      </p:sp>
      <p:sp>
        <p:nvSpPr>
          <p:cNvPr id="8" name="TextBox 7">
            <a:extLst>
              <a:ext uri="{FF2B5EF4-FFF2-40B4-BE49-F238E27FC236}">
                <a16:creationId xmlns:a16="http://schemas.microsoft.com/office/drawing/2014/main" id="{08C7588A-471C-6BD6-68A6-ED8AE15BE79C}"/>
              </a:ext>
            </a:extLst>
          </p:cNvPr>
          <p:cNvSpPr txBox="1"/>
          <p:nvPr/>
        </p:nvSpPr>
        <p:spPr>
          <a:xfrm>
            <a:off x="2122415" y="2994870"/>
            <a:ext cx="9664117" cy="923330"/>
          </a:xfrm>
          <a:prstGeom prst="rect">
            <a:avLst/>
          </a:prstGeom>
          <a:noFill/>
        </p:spPr>
        <p:txBody>
          <a:bodyPr wrap="square" rtlCol="0">
            <a:spAutoFit/>
          </a:bodyPr>
          <a:lstStyle/>
          <a:p>
            <a:r>
              <a:rPr lang="el-GR" dirty="0"/>
              <a:t>Ε2 καθυστερεί επίσης τη γήρανση των ενδοθηλιακών κυττάρων </a:t>
            </a:r>
          </a:p>
          <a:p>
            <a:r>
              <a:rPr lang="el-GR" dirty="0"/>
              <a:t>- μέσω της αύξησης της δραστηριότητας της τελομεράσης</a:t>
            </a:r>
          </a:p>
          <a:p>
            <a:r>
              <a:rPr lang="el-GR" dirty="0"/>
              <a:t>- μέσω μιτοχονδριακής προστασίας από οξειδωτικές βλάβες H2O2</a:t>
            </a:r>
          </a:p>
        </p:txBody>
      </p:sp>
      <p:sp>
        <p:nvSpPr>
          <p:cNvPr id="9" name="TextBox 8">
            <a:extLst>
              <a:ext uri="{FF2B5EF4-FFF2-40B4-BE49-F238E27FC236}">
                <a16:creationId xmlns:a16="http://schemas.microsoft.com/office/drawing/2014/main" id="{9BB6896D-59B4-4D3B-C587-217382502F16}"/>
              </a:ext>
            </a:extLst>
          </p:cNvPr>
          <p:cNvSpPr txBox="1"/>
          <p:nvPr/>
        </p:nvSpPr>
        <p:spPr>
          <a:xfrm>
            <a:off x="2122415" y="4152550"/>
            <a:ext cx="9538282" cy="1569660"/>
          </a:xfrm>
          <a:prstGeom prst="rect">
            <a:avLst/>
          </a:prstGeom>
          <a:noFill/>
        </p:spPr>
        <p:txBody>
          <a:bodyPr wrap="square" rtlCol="0">
            <a:spAutoFit/>
          </a:bodyPr>
          <a:lstStyle/>
          <a:p>
            <a:r>
              <a:rPr lang="el-GR" sz="1600" dirty="0"/>
              <a:t>Ε2</a:t>
            </a:r>
            <a:r>
              <a:rPr lang="en-US" sz="1600" dirty="0"/>
              <a:t> </a:t>
            </a:r>
            <a:r>
              <a:rPr lang="el-GR" sz="1600" dirty="0"/>
              <a:t>στα μιτοχόνδρια ενεργοποιεί  μονοπάτι σηματοδότησης PI3K/ERK1/2 την αναστέλλοντας το άνοιγμα του mPTP (</a:t>
            </a:r>
            <a:r>
              <a:rPr lang="en-US" sz="1600" dirty="0"/>
              <a:t>mitochondrial permeability transition pore</a:t>
            </a:r>
            <a:r>
              <a:rPr lang="el-GR" sz="1600" dirty="0"/>
              <a:t>)</a:t>
            </a:r>
          </a:p>
          <a:p>
            <a:endParaRPr lang="en-US" sz="1600" dirty="0"/>
          </a:p>
          <a:p>
            <a:r>
              <a:rPr lang="el-GR" sz="1600" dirty="0"/>
              <a:t>E2 μειώνει την παραγωγή ROS και προστατεύει από το οξειδωτικό στρες αυξάνοντας την παραγωγή ισχυρών αντιοξειδωτικών όπως το ένζυμο SOD2 (</a:t>
            </a:r>
            <a:r>
              <a:rPr lang="en-US" sz="1600" dirty="0"/>
              <a:t>antioxidant mitochondrial</a:t>
            </a:r>
            <a:r>
              <a:rPr lang="el-GR" sz="1600" dirty="0"/>
              <a:t> </a:t>
            </a:r>
            <a:r>
              <a:rPr lang="en-US" sz="1600" dirty="0"/>
              <a:t>superoxide dismutase 2</a:t>
            </a:r>
            <a:r>
              <a:rPr lang="el-GR" sz="1600"/>
              <a:t>)</a:t>
            </a:r>
            <a:r>
              <a:rPr lang="en-US" sz="1600"/>
              <a:t>.</a:t>
            </a:r>
            <a:endParaRPr lang="en-US" sz="1600" dirty="0"/>
          </a:p>
        </p:txBody>
      </p:sp>
    </p:spTree>
    <p:extLst>
      <p:ext uri="{BB962C8B-B14F-4D97-AF65-F5344CB8AC3E}">
        <p14:creationId xmlns:p14="http://schemas.microsoft.com/office/powerpoint/2010/main" val="365548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547" y="724419"/>
            <a:ext cx="6928834" cy="4321946"/>
          </a:xfrm>
          <a:prstGeom prst="rect">
            <a:avLst/>
          </a:prstGeom>
        </p:spPr>
      </p:pic>
      <p:sp>
        <p:nvSpPr>
          <p:cNvPr id="4" name="TextBox 3"/>
          <p:cNvSpPr txBox="1"/>
          <p:nvPr/>
        </p:nvSpPr>
        <p:spPr>
          <a:xfrm>
            <a:off x="1320084" y="5340565"/>
            <a:ext cx="6381482" cy="646331"/>
          </a:xfrm>
          <a:prstGeom prst="rect">
            <a:avLst/>
          </a:prstGeom>
          <a:noFill/>
        </p:spPr>
        <p:txBody>
          <a:bodyPr wrap="square" rtlCol="0">
            <a:spAutoFit/>
          </a:bodyPr>
          <a:lstStyle/>
          <a:p>
            <a:r>
              <a:rPr lang="el-GR" dirty="0"/>
              <a:t>απουσία BH4, το NOS δημιουργεί ελεύθερες ρίζες οξυγόνου (ROS)</a:t>
            </a:r>
            <a:endParaRPr lang="en-US" dirty="0"/>
          </a:p>
        </p:txBody>
      </p:sp>
      <p:sp>
        <p:nvSpPr>
          <p:cNvPr id="6" name="TextBox 5"/>
          <p:cNvSpPr txBox="1"/>
          <p:nvPr/>
        </p:nvSpPr>
        <p:spPr>
          <a:xfrm>
            <a:off x="334851" y="257577"/>
            <a:ext cx="9903853" cy="369332"/>
          </a:xfrm>
          <a:prstGeom prst="rect">
            <a:avLst/>
          </a:prstGeom>
          <a:noFill/>
        </p:spPr>
        <p:txBody>
          <a:bodyPr wrap="square" rtlCol="0">
            <a:spAutoFit/>
          </a:bodyPr>
          <a:lstStyle/>
          <a:p>
            <a:r>
              <a:rPr lang="el-GR" dirty="0"/>
              <a:t>Γήρανση και δράση οιστρογόνων</a:t>
            </a:r>
            <a:r>
              <a:rPr lang="en-US" dirty="0"/>
              <a:t>: </a:t>
            </a:r>
            <a:r>
              <a:rPr lang="el-GR" dirty="0"/>
              <a:t>χαμηλά επίπεδα </a:t>
            </a:r>
            <a:r>
              <a:rPr lang="el-GR" dirty="0" err="1"/>
              <a:t>Τετραϋδροπτερίνης</a:t>
            </a:r>
            <a:r>
              <a:rPr lang="en-US" dirty="0"/>
              <a:t> </a:t>
            </a:r>
            <a:r>
              <a:rPr lang="el-GR" dirty="0"/>
              <a:t>(</a:t>
            </a:r>
            <a:r>
              <a:rPr lang="en-US" dirty="0"/>
              <a:t>BH4)</a:t>
            </a:r>
          </a:p>
        </p:txBody>
      </p:sp>
      <p:sp>
        <p:nvSpPr>
          <p:cNvPr id="7" name="TextBox 6"/>
          <p:cNvSpPr txBox="1"/>
          <p:nvPr/>
        </p:nvSpPr>
        <p:spPr>
          <a:xfrm>
            <a:off x="334851" y="4736173"/>
            <a:ext cx="2665926" cy="246221"/>
          </a:xfrm>
          <a:prstGeom prst="rect">
            <a:avLst/>
          </a:prstGeom>
          <a:noFill/>
        </p:spPr>
        <p:txBody>
          <a:bodyPr wrap="square" rtlCol="0">
            <a:spAutoFit/>
          </a:bodyPr>
          <a:lstStyle/>
          <a:p>
            <a:r>
              <a:rPr lang="en-US" sz="1000" dirty="0" err="1"/>
              <a:t>Circ</a:t>
            </a:r>
            <a:r>
              <a:rPr lang="en-US" sz="1000" dirty="0"/>
              <a:t> Res. 2011;10</a:t>
            </a:r>
            <a:r>
              <a:rPr lang="el-GR" sz="1000" dirty="0"/>
              <a:t>9</a:t>
            </a:r>
            <a:r>
              <a:rPr lang="en-US" sz="1000" dirty="0"/>
              <a:t>:</a:t>
            </a:r>
            <a:r>
              <a:rPr lang="el-GR" sz="1000" dirty="0"/>
              <a:t>687-696</a:t>
            </a:r>
            <a:endParaRPr lang="en-US" sz="1000" dirty="0"/>
          </a:p>
        </p:txBody>
      </p:sp>
      <p:sp>
        <p:nvSpPr>
          <p:cNvPr id="8" name="Right Arrow 7"/>
          <p:cNvSpPr/>
          <p:nvPr/>
        </p:nvSpPr>
        <p:spPr>
          <a:xfrm rot="17550330">
            <a:off x="5351172" y="4985476"/>
            <a:ext cx="502276" cy="121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66" y="724419"/>
            <a:ext cx="3929379" cy="4367292"/>
          </a:xfrm>
          <a:prstGeom prst="rect">
            <a:avLst/>
          </a:prstGeom>
        </p:spPr>
      </p:pic>
    </p:spTree>
    <p:extLst>
      <p:ext uri="{BB962C8B-B14F-4D97-AF65-F5344CB8AC3E}">
        <p14:creationId xmlns:p14="http://schemas.microsoft.com/office/powerpoint/2010/main" val="40197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243CD3-F92F-C8CE-6998-DAA6D6FCBC8F}"/>
              </a:ext>
            </a:extLst>
          </p:cNvPr>
          <p:cNvSpPr txBox="1"/>
          <p:nvPr/>
        </p:nvSpPr>
        <p:spPr>
          <a:xfrm>
            <a:off x="1607890" y="181331"/>
            <a:ext cx="8976220" cy="369332"/>
          </a:xfrm>
          <a:prstGeom prst="rect">
            <a:avLst/>
          </a:prstGeom>
          <a:noFill/>
        </p:spPr>
        <p:txBody>
          <a:bodyPr wrap="square" rtlCol="0">
            <a:spAutoFit/>
          </a:bodyPr>
          <a:lstStyle/>
          <a:p>
            <a:r>
              <a:rPr lang="en-US" b="1" dirty="0"/>
              <a:t>VSMCs: </a:t>
            </a:r>
            <a:r>
              <a:rPr lang="el-GR" b="1" dirty="0"/>
              <a:t>φαινοτυπική αλλαγή</a:t>
            </a:r>
            <a:r>
              <a:rPr lang="en-US" b="1" dirty="0"/>
              <a:t> </a:t>
            </a:r>
            <a:r>
              <a:rPr lang="el-GR" b="1" dirty="0"/>
              <a:t>στην αθηροσκλήρωση κατά τη φλεγμονή</a:t>
            </a:r>
            <a:endParaRPr lang="en-US" b="1" dirty="0"/>
          </a:p>
        </p:txBody>
      </p:sp>
      <p:sp>
        <p:nvSpPr>
          <p:cNvPr id="3" name="TextBox 2">
            <a:extLst>
              <a:ext uri="{FF2B5EF4-FFF2-40B4-BE49-F238E27FC236}">
                <a16:creationId xmlns:a16="http://schemas.microsoft.com/office/drawing/2014/main" id="{4F3F1600-87B2-CBE5-D155-BC02C7C451EA}"/>
              </a:ext>
            </a:extLst>
          </p:cNvPr>
          <p:cNvSpPr txBox="1"/>
          <p:nvPr/>
        </p:nvSpPr>
        <p:spPr>
          <a:xfrm>
            <a:off x="1174458" y="1275127"/>
            <a:ext cx="11006357" cy="3185487"/>
          </a:xfrm>
          <a:prstGeom prst="rect">
            <a:avLst/>
          </a:prstGeom>
          <a:noFill/>
        </p:spPr>
        <p:txBody>
          <a:bodyPr wrap="square" rtlCol="0">
            <a:spAutoFit/>
          </a:bodyPr>
          <a:lstStyle/>
          <a:p>
            <a:pPr>
              <a:spcAft>
                <a:spcPts val="300"/>
              </a:spcAft>
            </a:pPr>
            <a:r>
              <a:rPr lang="el-GR" sz="1400" u="sng" dirty="0"/>
              <a:t>Στο υγιές αρτηριακό τοίχωμα</a:t>
            </a:r>
            <a:r>
              <a:rPr lang="el-GR" sz="1400" dirty="0"/>
              <a:t>, τα VSMC είναι συσταλτά (εκφράζουν ACTA2, SM22α, Myocardin (MYOCD) και MYH11)</a:t>
            </a:r>
          </a:p>
          <a:p>
            <a:pPr>
              <a:spcAft>
                <a:spcPts val="300"/>
              </a:spcAft>
            </a:pPr>
            <a:r>
              <a:rPr lang="el-GR" sz="1400" u="sng" dirty="0"/>
              <a:t>Στη φλεγμονή</a:t>
            </a:r>
            <a:r>
              <a:rPr lang="en-US" sz="1400" dirty="0"/>
              <a:t>:</a:t>
            </a:r>
            <a:r>
              <a:rPr lang="el-GR" sz="1400" dirty="0"/>
              <a:t> </a:t>
            </a:r>
            <a:endParaRPr lang="en-US" sz="1400" dirty="0"/>
          </a:p>
          <a:p>
            <a:pPr marL="285750" indent="-285750">
              <a:buFont typeface="Arial" panose="020B0604020202020204" pitchFamily="34" charset="0"/>
              <a:buChar char="•"/>
            </a:pPr>
            <a:r>
              <a:rPr lang="el-GR" sz="1400" dirty="0"/>
              <a:t>η έκλυση αυξητικών παραγόντων και κυτοκινών (TNF-α) από ενδοθηλιακά, αιμοπετάλια και μακροφάγα προωθούν την αλλαγή φαινοτύπου των VSMC από το ήρεμο «συσταλτικό» στο ενεργό «συνθετικό» και επάγουν πολλαπλασιασμό και τη μετανάστευση.</a:t>
            </a:r>
          </a:p>
          <a:p>
            <a:pPr marL="285750" indent="-285750">
              <a:buFont typeface="Arial" panose="020B0604020202020204" pitchFamily="34" charset="0"/>
              <a:buChar char="•"/>
            </a:pPr>
            <a:r>
              <a:rPr lang="el-GR" sz="1400" dirty="0"/>
              <a:t>ενεργοποιημένα VSMC (συνθετικός φαινότυπος)</a:t>
            </a:r>
            <a:r>
              <a:rPr lang="en-US" sz="1400" dirty="0"/>
              <a:t>: </a:t>
            </a:r>
            <a:r>
              <a:rPr lang="el-GR" sz="1400" dirty="0"/>
              <a:t>εκκρίνουν προφλεγμονώδεις κυτοκίνες και χημειοκινίνες, μεταλλο-πρωτεϊνάσες MMPs, απελευθερώνουν ελεύθερες ρίζες που τροποποιούν τις λιποπρωτεΐνες και παράγουν αυξημένα επίπεδα εξωκυττάριας μήτρας (ECM) και εξωσωμάτων.</a:t>
            </a:r>
          </a:p>
          <a:p>
            <a:pPr marL="285750" indent="-285750">
              <a:buFont typeface="Arial" panose="020B0604020202020204" pitchFamily="34" charset="0"/>
              <a:buChar char="•"/>
            </a:pPr>
            <a:r>
              <a:rPr lang="el-GR" sz="1400" dirty="0"/>
              <a:t>μετανάστευση των VSMCs προς στον έσω χιτώνα οδηγεί σε παθογόνο αγγειακή αναδιαμόρφωση και απώλεια σταθερότητας του αγγειακού τοιχώματος </a:t>
            </a:r>
          </a:p>
          <a:p>
            <a:pPr marL="285750" indent="-285750">
              <a:buFont typeface="Arial" panose="020B0604020202020204" pitchFamily="34" charset="0"/>
              <a:buChar char="•"/>
            </a:pPr>
            <a:r>
              <a:rPr lang="el-GR" sz="1400" dirty="0"/>
              <a:t>εκλύουν ασβεστοποιητικά κυστίδια για τη διάδοση της αγγειακής ασβεστοποίησης</a:t>
            </a:r>
          </a:p>
          <a:p>
            <a:pPr marL="285750" indent="-285750">
              <a:buFont typeface="Arial" panose="020B0604020202020204" pitchFamily="34" charset="0"/>
              <a:buChar char="•"/>
            </a:pPr>
            <a:r>
              <a:rPr lang="el-GR" sz="1400" dirty="0"/>
              <a:t>εκφράζουν μια ποικιλία υποδοχέων για την πρόσληψη λιπιδίων και μπορεί σχηματίζουν αφρώδη κύτταρα, συμμετέχοντας έτσι στην πρώιμη συσσώρευση λιπιδίων της πλάκας</a:t>
            </a:r>
          </a:p>
          <a:p>
            <a:pPr marL="285750" indent="-285750">
              <a:buFont typeface="Arial" panose="020B0604020202020204" pitchFamily="34" charset="0"/>
              <a:buChar char="•"/>
            </a:pPr>
            <a:r>
              <a:rPr lang="en-US" sz="1400" dirty="0" err="1"/>
              <a:t>OxLDL</a:t>
            </a:r>
            <a:r>
              <a:rPr lang="el-GR" sz="1400" dirty="0"/>
              <a:t> προάγει τη φαινοτυπική εναλλαγή των VSMC σε αφρώδες κύτταρο (αποδιαφοροποίηση)</a:t>
            </a:r>
          </a:p>
        </p:txBody>
      </p:sp>
      <p:pic>
        <p:nvPicPr>
          <p:cNvPr id="6" name="Picture 5" descr="A diagram of a cell state&#10;&#10;Description automatically generated">
            <a:extLst>
              <a:ext uri="{FF2B5EF4-FFF2-40B4-BE49-F238E27FC236}">
                <a16:creationId xmlns:a16="http://schemas.microsoft.com/office/drawing/2014/main" id="{266F769E-6BA2-F3EC-A812-7EE0873A3C7E}"/>
              </a:ext>
            </a:extLst>
          </p:cNvPr>
          <p:cNvPicPr>
            <a:picLocks noChangeAspect="1"/>
          </p:cNvPicPr>
          <p:nvPr/>
        </p:nvPicPr>
        <p:blipFill>
          <a:blip r:embed="rId2"/>
          <a:stretch>
            <a:fillRect/>
          </a:stretch>
        </p:blipFill>
        <p:spPr>
          <a:xfrm>
            <a:off x="9883163" y="4122987"/>
            <a:ext cx="1804296" cy="2642223"/>
          </a:xfrm>
          <a:prstGeom prst="rect">
            <a:avLst/>
          </a:prstGeom>
        </p:spPr>
      </p:pic>
      <p:grpSp>
        <p:nvGrpSpPr>
          <p:cNvPr id="9" name="Group 8">
            <a:extLst>
              <a:ext uri="{FF2B5EF4-FFF2-40B4-BE49-F238E27FC236}">
                <a16:creationId xmlns:a16="http://schemas.microsoft.com/office/drawing/2014/main" id="{85BDAAB9-BA32-F407-7801-7A852178E809}"/>
              </a:ext>
            </a:extLst>
          </p:cNvPr>
          <p:cNvGrpSpPr/>
          <p:nvPr/>
        </p:nvGrpSpPr>
        <p:grpSpPr>
          <a:xfrm>
            <a:off x="187113" y="3850547"/>
            <a:ext cx="990738" cy="2781688"/>
            <a:chOff x="205494" y="3716094"/>
            <a:chExt cx="990738" cy="2781688"/>
          </a:xfrm>
        </p:grpSpPr>
        <p:pic>
          <p:nvPicPr>
            <p:cNvPr id="10" name="Picture 9" descr="A green rectangular sign with black text&#10;&#10;Description automatically generated">
              <a:extLst>
                <a:ext uri="{FF2B5EF4-FFF2-40B4-BE49-F238E27FC236}">
                  <a16:creationId xmlns:a16="http://schemas.microsoft.com/office/drawing/2014/main" id="{7B5D77D8-3C13-3449-72BD-C3CED36E56BB}"/>
                </a:ext>
              </a:extLst>
            </p:cNvPr>
            <p:cNvPicPr>
              <a:picLocks noChangeAspect="1"/>
            </p:cNvPicPr>
            <p:nvPr/>
          </p:nvPicPr>
          <p:blipFill>
            <a:blip r:embed="rId3"/>
            <a:stretch>
              <a:fillRect/>
            </a:stretch>
          </p:blipFill>
          <p:spPr>
            <a:xfrm>
              <a:off x="205494" y="3716094"/>
              <a:ext cx="990738" cy="2781688"/>
            </a:xfrm>
            <a:prstGeom prst="rect">
              <a:avLst/>
            </a:prstGeom>
          </p:spPr>
        </p:pic>
        <p:sp>
          <p:nvSpPr>
            <p:cNvPr id="11" name="Rectangle 10">
              <a:extLst>
                <a:ext uri="{FF2B5EF4-FFF2-40B4-BE49-F238E27FC236}">
                  <a16:creationId xmlns:a16="http://schemas.microsoft.com/office/drawing/2014/main" id="{9B312E46-787A-AD51-182E-E70017B87AEA}"/>
                </a:ext>
              </a:extLst>
            </p:cNvPr>
            <p:cNvSpPr/>
            <p:nvPr/>
          </p:nvSpPr>
          <p:spPr>
            <a:xfrm>
              <a:off x="540912" y="4420998"/>
              <a:ext cx="281209" cy="15939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85752A-7151-1789-9C01-F7684C595475}"/>
                </a:ext>
              </a:extLst>
            </p:cNvPr>
            <p:cNvSpPr txBox="1"/>
            <p:nvPr/>
          </p:nvSpPr>
          <p:spPr>
            <a:xfrm>
              <a:off x="453005" y="4362193"/>
              <a:ext cx="738231" cy="276999"/>
            </a:xfrm>
            <a:prstGeom prst="rect">
              <a:avLst/>
            </a:prstGeom>
            <a:noFill/>
          </p:spPr>
          <p:txBody>
            <a:bodyPr wrap="square" rtlCol="0">
              <a:spAutoFit/>
            </a:bodyPr>
            <a:lstStyle/>
            <a:p>
              <a:r>
                <a:rPr lang="en-US" sz="600" b="1" dirty="0" err="1"/>
                <a:t>ERa</a:t>
              </a:r>
              <a:r>
                <a:rPr lang="en-US" sz="600" b="1" dirty="0"/>
                <a:t>, ER</a:t>
              </a:r>
              <a:r>
                <a:rPr lang="el-GR" sz="600" b="1" dirty="0"/>
                <a:t>β, </a:t>
              </a:r>
              <a:r>
                <a:rPr lang="en-US" sz="600" b="1" dirty="0"/>
                <a:t>GPER1</a:t>
              </a:r>
            </a:p>
          </p:txBody>
        </p:sp>
      </p:grpSp>
      <p:sp>
        <p:nvSpPr>
          <p:cNvPr id="13" name="TextBox 12">
            <a:extLst>
              <a:ext uri="{FF2B5EF4-FFF2-40B4-BE49-F238E27FC236}">
                <a16:creationId xmlns:a16="http://schemas.microsoft.com/office/drawing/2014/main" id="{F40A4F50-A4DE-9B90-517F-E3AF67706192}"/>
              </a:ext>
            </a:extLst>
          </p:cNvPr>
          <p:cNvSpPr txBox="1"/>
          <p:nvPr/>
        </p:nvSpPr>
        <p:spPr>
          <a:xfrm>
            <a:off x="1795243" y="749317"/>
            <a:ext cx="9336948" cy="461665"/>
          </a:xfrm>
          <a:prstGeom prst="rect">
            <a:avLst/>
          </a:prstGeom>
          <a:noFill/>
        </p:spPr>
        <p:txBody>
          <a:bodyPr wrap="square" rtlCol="0">
            <a:spAutoFit/>
          </a:bodyPr>
          <a:lstStyle/>
          <a:p>
            <a:pPr marL="285750" indent="-285750">
              <a:buFont typeface="Wingdings" panose="05000000000000000000" pitchFamily="2" charset="2"/>
              <a:buChar char="Ø"/>
            </a:pPr>
            <a:r>
              <a:rPr lang="el-GR" sz="1200" b="1" dirty="0"/>
              <a:t>VSMCs σε καλλιέργεια: εκφράζουν συγκρίσιμες ποσότητες ERα και E</a:t>
            </a:r>
            <a:r>
              <a:rPr lang="en-US" sz="1200" b="1" dirty="0"/>
              <a:t>R</a:t>
            </a:r>
            <a:r>
              <a:rPr lang="el-GR" sz="1200" b="1" dirty="0"/>
              <a:t>β/υπερτερεί ο </a:t>
            </a:r>
            <a:r>
              <a:rPr lang="en-US" sz="1200" b="1" dirty="0"/>
              <a:t>Er</a:t>
            </a:r>
            <a:r>
              <a:rPr lang="el-GR" sz="1200" b="1" dirty="0"/>
              <a:t>β</a:t>
            </a:r>
          </a:p>
          <a:p>
            <a:pPr marL="285750" indent="-285750">
              <a:buFont typeface="Wingdings" panose="05000000000000000000" pitchFamily="2" charset="2"/>
              <a:buChar char="Ø"/>
            </a:pPr>
            <a:r>
              <a:rPr lang="el-GR" sz="1200" b="1" dirty="0"/>
              <a:t> ↓ Erα σε VSMC από αθηροσκληρωτικές αρτηρίες σε προεμμηνοπαυσιακές γυναίκες</a:t>
            </a:r>
          </a:p>
        </p:txBody>
      </p:sp>
      <p:sp>
        <p:nvSpPr>
          <p:cNvPr id="14" name="TextBox 13">
            <a:extLst>
              <a:ext uri="{FF2B5EF4-FFF2-40B4-BE49-F238E27FC236}">
                <a16:creationId xmlns:a16="http://schemas.microsoft.com/office/drawing/2014/main" id="{BC87722B-8220-A1C8-11AA-107963F4E7D4}"/>
              </a:ext>
            </a:extLst>
          </p:cNvPr>
          <p:cNvSpPr txBox="1"/>
          <p:nvPr/>
        </p:nvSpPr>
        <p:spPr>
          <a:xfrm>
            <a:off x="1493239" y="4778789"/>
            <a:ext cx="7441036" cy="1200329"/>
          </a:xfrm>
          <a:prstGeom prst="rect">
            <a:avLst/>
          </a:prstGeom>
          <a:noFill/>
        </p:spPr>
        <p:txBody>
          <a:bodyPr wrap="square" rtlCol="0">
            <a:spAutoFit/>
          </a:bodyPr>
          <a:lstStyle/>
          <a:p>
            <a:r>
              <a:rPr lang="el-GR" dirty="0"/>
              <a:t>Ε2: Επάγει απόπτωση, αναστέλλει πολλαπλασιασμό και τη μετανάστευση των VSMCs προς τα προ-aθηρογονικά χημειοελκτικά PDGF και Ang-II, που σηματοδοτείται από MAPK και cAMP.</a:t>
            </a:r>
          </a:p>
        </p:txBody>
      </p:sp>
    </p:spTree>
    <p:extLst>
      <p:ext uri="{BB962C8B-B14F-4D97-AF65-F5344CB8AC3E}">
        <p14:creationId xmlns:p14="http://schemas.microsoft.com/office/powerpoint/2010/main" val="151934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5A141-4E9B-C2A9-617D-004A46D4B3E0}"/>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
        <p:nvSpPr>
          <p:cNvPr id="3" name="TextBox 2">
            <a:extLst>
              <a:ext uri="{FF2B5EF4-FFF2-40B4-BE49-F238E27FC236}">
                <a16:creationId xmlns:a16="http://schemas.microsoft.com/office/drawing/2014/main" id="{FC0FAB7B-67B1-581F-7272-4C3FEB26FCB9}"/>
              </a:ext>
            </a:extLst>
          </p:cNvPr>
          <p:cNvSpPr txBox="1"/>
          <p:nvPr/>
        </p:nvSpPr>
        <p:spPr>
          <a:xfrm>
            <a:off x="1643054" y="582769"/>
            <a:ext cx="10395148" cy="3754874"/>
          </a:xfrm>
          <a:prstGeom prst="rect">
            <a:avLst/>
          </a:prstGeom>
          <a:noFill/>
        </p:spPr>
        <p:txBody>
          <a:bodyPr wrap="square" rtlCol="0">
            <a:spAutoFit/>
          </a:bodyPr>
          <a:lstStyle/>
          <a:p>
            <a:r>
              <a:rPr lang="el-GR" sz="1400" u="sng" dirty="0"/>
              <a:t>Ε2</a:t>
            </a:r>
            <a:r>
              <a:rPr lang="en-US" sz="1400" u="sng" dirty="0"/>
              <a:t>: </a:t>
            </a:r>
            <a:r>
              <a:rPr lang="el-GR" sz="1400" u="sng" dirty="0"/>
              <a:t>αναστέλλει πολλαπλασιασμό </a:t>
            </a:r>
          </a:p>
          <a:p>
            <a:endParaRPr lang="el-GR" sz="1400" dirty="0"/>
          </a:p>
          <a:p>
            <a:pPr marL="285750" indent="-285750">
              <a:buFont typeface="Arial" panose="020B0604020202020204" pitchFamily="34" charset="0"/>
              <a:buChar char="•"/>
            </a:pPr>
            <a:r>
              <a:rPr lang="el-GR" sz="1400" dirty="0"/>
              <a:t>Χορήγηση Ε2 σε κυτταρική καλλιέργεια VSMC ποντικού</a:t>
            </a:r>
            <a:r>
              <a:rPr lang="en-US" sz="1400" dirty="0"/>
              <a:t>:</a:t>
            </a:r>
            <a:r>
              <a:rPr lang="el-GR" sz="1400" dirty="0"/>
              <a:t> </a:t>
            </a:r>
            <a:r>
              <a:rPr lang="el-GR" sz="1400" b="1" dirty="0"/>
              <a:t>ERα</a:t>
            </a:r>
            <a:r>
              <a:rPr lang="en-US" sz="1400" dirty="0"/>
              <a:t> </a:t>
            </a:r>
            <a:r>
              <a:rPr lang="el-GR" sz="1400" dirty="0"/>
              <a:t>σχηματίζει σύμπλεγμα με την πρωτεΐνη φωσφατάση 2</a:t>
            </a:r>
            <a:r>
              <a:rPr lang="en-US" sz="1400" dirty="0"/>
              <a:t> </a:t>
            </a:r>
            <a:r>
              <a:rPr lang="el-GR" sz="1400" dirty="0"/>
              <a:t>και αναστέλει τη δράση της [PP2A</a:t>
            </a:r>
            <a:r>
              <a:rPr lang="en-US" sz="1400" dirty="0"/>
              <a:t>:</a:t>
            </a:r>
            <a:r>
              <a:rPr lang="el-GR" sz="1400" dirty="0"/>
              <a:t> μια κύρια φωσφατάση σερίνης/θρεονίνης που προάγει τον κυτταρικό κύκλο]</a:t>
            </a:r>
          </a:p>
          <a:p>
            <a:pPr marL="285750" indent="-285750">
              <a:buFont typeface="Arial" panose="020B0604020202020204" pitchFamily="34" charset="0"/>
              <a:buChar char="•"/>
            </a:pPr>
            <a:r>
              <a:rPr lang="el-GR" sz="1400" dirty="0"/>
              <a:t>Χορήγηση Ε2 σε καλλιέργεια VSMC, </a:t>
            </a:r>
            <a:r>
              <a:rPr lang="el-GR" sz="1400" b="1" dirty="0"/>
              <a:t>ERα</a:t>
            </a:r>
            <a:r>
              <a:rPr lang="el-GR" sz="1400" dirty="0"/>
              <a:t> καταστέλλει την έκφραση του miR-203</a:t>
            </a:r>
            <a:r>
              <a:rPr lang="en-US" sz="1400" dirty="0"/>
              <a:t> (</a:t>
            </a:r>
            <a:r>
              <a:rPr lang="el-GR" sz="1400" dirty="0"/>
              <a:t>αυξάνεται κατά τη γήρανση)</a:t>
            </a:r>
            <a:r>
              <a:rPr lang="en-US" sz="1400" dirty="0"/>
              <a:t> </a:t>
            </a:r>
            <a:r>
              <a:rPr lang="el-GR" sz="1400" dirty="0"/>
              <a:t>μέσω αλληλεπίδρασης με το μεταγραφικό παράγοντα Α</a:t>
            </a:r>
            <a:r>
              <a:rPr lang="en-US" sz="1400" dirty="0"/>
              <a:t>P</a:t>
            </a:r>
            <a:r>
              <a:rPr lang="el-GR" sz="1400" dirty="0"/>
              <a:t>-1</a:t>
            </a:r>
            <a:endParaRPr lang="en-US" sz="1400" dirty="0"/>
          </a:p>
          <a:p>
            <a:pPr marL="285750" indent="-285750">
              <a:buFont typeface="Arial" panose="020B0604020202020204" pitchFamily="34" charset="0"/>
              <a:buChar char="•"/>
            </a:pPr>
            <a:r>
              <a:rPr lang="el-GR" sz="1400" dirty="0"/>
              <a:t>Χορήγηση Ε2 σε κυτταρική καλλιέργεια VSMC ποντικού</a:t>
            </a:r>
            <a:r>
              <a:rPr lang="en-US" sz="1400" dirty="0"/>
              <a:t>: </a:t>
            </a:r>
            <a:r>
              <a:rPr lang="el-GR" sz="1400" dirty="0"/>
              <a:t>επάγει την έκφραση του μεταγραφικού παράγοντα </a:t>
            </a:r>
            <a:r>
              <a:rPr lang="en-US" sz="1400" dirty="0" err="1"/>
              <a:t>Kruppel</a:t>
            </a:r>
            <a:r>
              <a:rPr lang="el-GR" sz="1400" dirty="0"/>
              <a:t>-</a:t>
            </a:r>
            <a:r>
              <a:rPr lang="en-US" sz="1400" dirty="0"/>
              <a:t>like factor-4 (KLF4)</a:t>
            </a:r>
            <a:r>
              <a:rPr lang="el-GR" sz="1400" dirty="0"/>
              <a:t> και του ενζύμου </a:t>
            </a:r>
            <a:r>
              <a:rPr lang="en-US" sz="1400" dirty="0"/>
              <a:t>manganese superoxide dismutase (</a:t>
            </a:r>
            <a:r>
              <a:rPr lang="en-US" sz="1400" dirty="0" err="1"/>
              <a:t>MnSOD</a:t>
            </a:r>
            <a:r>
              <a:rPr lang="en-US" sz="1400" dirty="0"/>
              <a:t>) </a:t>
            </a:r>
            <a:r>
              <a:rPr lang="el-GR" sz="1400" dirty="0"/>
              <a:t>(οξειδωτικό στρες)</a:t>
            </a:r>
            <a:endParaRPr lang="en-US" sz="1400" dirty="0"/>
          </a:p>
          <a:p>
            <a:pPr marL="285750" indent="-285750">
              <a:buFont typeface="Arial" panose="020B0604020202020204" pitchFamily="34" charset="0"/>
              <a:buChar char="•"/>
            </a:pPr>
            <a:endParaRPr lang="el-GR" sz="1400" dirty="0"/>
          </a:p>
          <a:p>
            <a:r>
              <a:rPr lang="el-GR" sz="1400" u="sng" dirty="0"/>
              <a:t>Ε2: αντι-φλεγμονώδης δράση</a:t>
            </a:r>
          </a:p>
          <a:p>
            <a:endParaRPr lang="el-GR" sz="1400" u="sng" dirty="0"/>
          </a:p>
          <a:p>
            <a:pPr marL="285750" indent="-285750">
              <a:buFont typeface="Arial" panose="020B0604020202020204" pitchFamily="34" charset="0"/>
              <a:buChar char="•"/>
            </a:pPr>
            <a:r>
              <a:rPr lang="el-GR" sz="1400" dirty="0"/>
              <a:t>Χορήγηση Ε2 σε κύτταρα λείου μυός της αορτής αρουραίου</a:t>
            </a:r>
            <a:r>
              <a:rPr lang="en-US" sz="1400" dirty="0"/>
              <a:t>:</a:t>
            </a:r>
            <a:r>
              <a:rPr lang="el-GR" sz="1400" dirty="0"/>
              <a:t> </a:t>
            </a:r>
            <a:r>
              <a:rPr lang="el-GR" sz="1400" b="1" dirty="0"/>
              <a:t>ERβ </a:t>
            </a:r>
            <a:r>
              <a:rPr lang="el-GR" sz="1400" dirty="0"/>
              <a:t>καταστέλλει την δράση του TNF-α με αποτέλεσμα τη μειωμένη έκφραση φλεγμονωδών μεσολαβητών όπως η P-selectin, ICAM-1, VCAM 1 και των χημειοκινών CINC-2β (ουδετερόφια) και MCP-1 (μονοκύτταρα).</a:t>
            </a:r>
          </a:p>
          <a:p>
            <a:pPr marL="285750" indent="-285750">
              <a:buFont typeface="Arial" panose="020B0604020202020204" pitchFamily="34" charset="0"/>
              <a:buChar char="•"/>
            </a:pPr>
            <a:r>
              <a:rPr lang="el-GR" sz="1400" dirty="0"/>
              <a:t>Χορήγηση Ε2 σε κύτταρα λείου μυός της αορτής αρουραίου</a:t>
            </a:r>
            <a:r>
              <a:rPr lang="en-US" sz="1400" dirty="0"/>
              <a:t>: </a:t>
            </a:r>
            <a:r>
              <a:rPr lang="el-GR" sz="1400" dirty="0"/>
              <a:t>αναστολή της πρόσδεσης NF-κΒ στους υποκινητές των φλεγμονωδών γονιδίων συμπεριλαμβανομένων των χημειοκινών CINC-2β (επαγόμενο από κυτοκίνη ουδετερόφιλο χημειοελκυστικό 2β) και MCP-1 (Χημειοελκυστική πρωτεΐνη 1)</a:t>
            </a:r>
          </a:p>
        </p:txBody>
      </p:sp>
      <p:pic>
        <p:nvPicPr>
          <p:cNvPr id="4" name="Picture 3">
            <a:extLst>
              <a:ext uri="{FF2B5EF4-FFF2-40B4-BE49-F238E27FC236}">
                <a16:creationId xmlns:a16="http://schemas.microsoft.com/office/drawing/2014/main" id="{8BEF2F73-C34B-103B-D252-2E4506806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18" y="2353853"/>
            <a:ext cx="1384436" cy="3316877"/>
          </a:xfrm>
          <a:prstGeom prst="rect">
            <a:avLst/>
          </a:prstGeom>
        </p:spPr>
      </p:pic>
      <p:pic>
        <p:nvPicPr>
          <p:cNvPr id="6" name="Picture 5" descr="A diagram of a cell division&#10;&#10;Description automatically generated">
            <a:extLst>
              <a:ext uri="{FF2B5EF4-FFF2-40B4-BE49-F238E27FC236}">
                <a16:creationId xmlns:a16="http://schemas.microsoft.com/office/drawing/2014/main" id="{5DD33954-DC53-2141-439D-23462097B51F}"/>
              </a:ext>
            </a:extLst>
          </p:cNvPr>
          <p:cNvPicPr>
            <a:picLocks noChangeAspect="1"/>
          </p:cNvPicPr>
          <p:nvPr/>
        </p:nvPicPr>
        <p:blipFill>
          <a:blip r:embed="rId3"/>
          <a:stretch>
            <a:fillRect/>
          </a:stretch>
        </p:blipFill>
        <p:spPr>
          <a:xfrm>
            <a:off x="8604055" y="4328673"/>
            <a:ext cx="3241200" cy="2223021"/>
          </a:xfrm>
          <a:prstGeom prst="rect">
            <a:avLst/>
          </a:prstGeom>
        </p:spPr>
      </p:pic>
      <p:pic>
        <p:nvPicPr>
          <p:cNvPr id="7" name="Picture 6">
            <a:extLst>
              <a:ext uri="{FF2B5EF4-FFF2-40B4-BE49-F238E27FC236}">
                <a16:creationId xmlns:a16="http://schemas.microsoft.com/office/drawing/2014/main" id="{060C6585-6445-CD5E-8F93-B64D5EF8B4E4}"/>
              </a:ext>
            </a:extLst>
          </p:cNvPr>
          <p:cNvPicPr>
            <a:picLocks noChangeAspect="1"/>
          </p:cNvPicPr>
          <p:nvPr/>
        </p:nvPicPr>
        <p:blipFill>
          <a:blip r:embed="rId4"/>
          <a:stretch>
            <a:fillRect/>
          </a:stretch>
        </p:blipFill>
        <p:spPr>
          <a:xfrm>
            <a:off x="3017561" y="4495222"/>
            <a:ext cx="4456562" cy="1889924"/>
          </a:xfrm>
          <a:prstGeom prst="rect">
            <a:avLst/>
          </a:prstGeom>
        </p:spPr>
      </p:pic>
    </p:spTree>
    <p:extLst>
      <p:ext uri="{BB962C8B-B14F-4D97-AF65-F5344CB8AC3E}">
        <p14:creationId xmlns:p14="http://schemas.microsoft.com/office/powerpoint/2010/main" val="423082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of medical information&#10;&#10;Description automatically generated with medium confidence">
            <a:extLst>
              <a:ext uri="{FF2B5EF4-FFF2-40B4-BE49-F238E27FC236}">
                <a16:creationId xmlns:a16="http://schemas.microsoft.com/office/drawing/2014/main" id="{21CDBC9A-945C-C138-E39D-8B3A34E7F582}"/>
              </a:ext>
            </a:extLst>
          </p:cNvPr>
          <p:cNvPicPr>
            <a:picLocks noChangeAspect="1"/>
          </p:cNvPicPr>
          <p:nvPr/>
        </p:nvPicPr>
        <p:blipFill>
          <a:blip r:embed="rId2"/>
          <a:stretch>
            <a:fillRect/>
          </a:stretch>
        </p:blipFill>
        <p:spPr>
          <a:xfrm>
            <a:off x="1822419" y="476537"/>
            <a:ext cx="7182852" cy="4172532"/>
          </a:xfrm>
          <a:prstGeom prst="rect">
            <a:avLst/>
          </a:prstGeom>
        </p:spPr>
      </p:pic>
      <p:sp>
        <p:nvSpPr>
          <p:cNvPr id="4" name="TextBox 3">
            <a:extLst>
              <a:ext uri="{FF2B5EF4-FFF2-40B4-BE49-F238E27FC236}">
                <a16:creationId xmlns:a16="http://schemas.microsoft.com/office/drawing/2014/main" id="{417ECC5F-43AC-97AD-9DA2-0302E246F626}"/>
              </a:ext>
            </a:extLst>
          </p:cNvPr>
          <p:cNvSpPr txBox="1"/>
          <p:nvPr/>
        </p:nvSpPr>
        <p:spPr>
          <a:xfrm>
            <a:off x="1822419" y="4731656"/>
            <a:ext cx="7246080" cy="830997"/>
          </a:xfrm>
          <a:prstGeom prst="rect">
            <a:avLst/>
          </a:prstGeom>
          <a:noFill/>
        </p:spPr>
        <p:txBody>
          <a:bodyPr wrap="square" rtlCol="0">
            <a:spAutoFit/>
          </a:bodyPr>
          <a:lstStyle/>
          <a:p>
            <a:r>
              <a:rPr lang="en-US" sz="800" b="1" dirty="0"/>
              <a:t>cAMP; cyclic adenosine monophosphate, CINC-2</a:t>
            </a:r>
            <a:r>
              <a:rPr lang="el-GR" sz="800" b="1" dirty="0"/>
              <a:t>β; </a:t>
            </a:r>
            <a:r>
              <a:rPr lang="en-US" sz="800" b="1" dirty="0"/>
              <a:t>cytokine induced neutrophil chemoattractant-2-beta, CRHR2; corticotropin releasing hormone receptor 2, ERK; extracellular signal-regulated kinase, ICAM-1; intercellular adhesion molecule 1, </a:t>
            </a:r>
            <a:r>
              <a:rPr lang="en-US" sz="800" b="1" dirty="0" err="1"/>
              <a:t>iNOS</a:t>
            </a:r>
            <a:r>
              <a:rPr lang="en-US" sz="800" b="1" dirty="0"/>
              <a:t>; inducible nitric oxide synthase, KLF4; </a:t>
            </a:r>
            <a:r>
              <a:rPr lang="en-US" sz="800" b="1" dirty="0" err="1"/>
              <a:t>kruppel</a:t>
            </a:r>
            <a:r>
              <a:rPr lang="en-US" sz="800" b="1" dirty="0"/>
              <a:t>-like factor 4, </a:t>
            </a:r>
            <a:r>
              <a:rPr lang="en-US" sz="800" b="1" dirty="0" err="1"/>
              <a:t>AoSMCs</a:t>
            </a:r>
            <a:r>
              <a:rPr lang="en-US" sz="800" b="1" dirty="0"/>
              <a:t>; aortic smooth muscle cells, MCP-1; monocyte chemotactic protein 1, </a:t>
            </a:r>
            <a:r>
              <a:rPr lang="en-US" sz="800" b="1" dirty="0" err="1"/>
              <a:t>MnSOD</a:t>
            </a:r>
            <a:r>
              <a:rPr lang="en-US" sz="800" b="1" dirty="0"/>
              <a:t>; manganese superoxide dismutase, PCNA; proliferating cell nuclear antigen, PP2A; </a:t>
            </a:r>
            <a:r>
              <a:rPr lang="el-GR" sz="800" b="1" dirty="0"/>
              <a:t> </a:t>
            </a:r>
            <a:r>
              <a:rPr lang="en-US" sz="800" b="1" dirty="0"/>
              <a:t>protein phosphatase 2, </a:t>
            </a:r>
            <a:r>
              <a:rPr lang="en-US" sz="800" b="1" dirty="0" err="1"/>
              <a:t>pRb</a:t>
            </a:r>
            <a:r>
              <a:rPr lang="en-US" sz="800" b="1" dirty="0"/>
              <a:t>; phosphorylated retinoblastoma protein, p-</a:t>
            </a:r>
            <a:r>
              <a:rPr lang="en-US" sz="800" b="1" dirty="0" err="1"/>
              <a:t>sel</a:t>
            </a:r>
            <a:r>
              <a:rPr lang="en-US" sz="800" b="1" dirty="0"/>
              <a:t>; p-</a:t>
            </a:r>
            <a:r>
              <a:rPr lang="en-US" sz="800" b="1" dirty="0" err="1"/>
              <a:t>selectine</a:t>
            </a:r>
            <a:r>
              <a:rPr lang="en-US" sz="800" b="1" dirty="0"/>
              <a:t>, PSMCs; porcine smooth muscle cells, Smad2; mothers against decapentaplegic homolog 2,</a:t>
            </a:r>
            <a:r>
              <a:rPr lang="el-GR" sz="800" b="1" dirty="0"/>
              <a:t> </a:t>
            </a:r>
            <a:r>
              <a:rPr lang="en-US" sz="800" b="1" dirty="0"/>
              <a:t>VCAM-1; Vascular cell adhesion protein 1, VSMCs; vascular smooth muscle cells</a:t>
            </a:r>
          </a:p>
        </p:txBody>
      </p:sp>
      <p:sp>
        <p:nvSpPr>
          <p:cNvPr id="5" name="TextBox 4">
            <a:extLst>
              <a:ext uri="{FF2B5EF4-FFF2-40B4-BE49-F238E27FC236}">
                <a16:creationId xmlns:a16="http://schemas.microsoft.com/office/drawing/2014/main" id="{07FE0DAA-2B3B-E237-F205-898E163A4C22}"/>
              </a:ext>
            </a:extLst>
          </p:cNvPr>
          <p:cNvSpPr txBox="1"/>
          <p:nvPr/>
        </p:nvSpPr>
        <p:spPr>
          <a:xfrm>
            <a:off x="8069792" y="5429796"/>
            <a:ext cx="1359016" cy="215444"/>
          </a:xfrm>
          <a:prstGeom prst="rect">
            <a:avLst/>
          </a:prstGeom>
          <a:noFill/>
        </p:spPr>
        <p:txBody>
          <a:bodyPr wrap="square" rtlCol="0">
            <a:spAutoFit/>
          </a:bodyPr>
          <a:lstStyle/>
          <a:p>
            <a:r>
              <a:rPr lang="en-US" sz="800" dirty="0" err="1"/>
              <a:t>Kassi</a:t>
            </a:r>
            <a:r>
              <a:rPr lang="en-US" sz="800" dirty="0"/>
              <a:t> et al</a:t>
            </a:r>
            <a:r>
              <a:rPr lang="el-GR" sz="800" dirty="0"/>
              <a:t>, 2015</a:t>
            </a:r>
            <a:endParaRPr lang="en-US" sz="800" dirty="0"/>
          </a:p>
        </p:txBody>
      </p:sp>
      <p:sp>
        <p:nvSpPr>
          <p:cNvPr id="7" name="TextBox 6">
            <a:extLst>
              <a:ext uri="{FF2B5EF4-FFF2-40B4-BE49-F238E27FC236}">
                <a16:creationId xmlns:a16="http://schemas.microsoft.com/office/drawing/2014/main" id="{BD78B9DC-1588-356A-CB69-630604C524D4}"/>
              </a:ext>
            </a:extLst>
          </p:cNvPr>
          <p:cNvSpPr txBox="1"/>
          <p:nvPr/>
        </p:nvSpPr>
        <p:spPr>
          <a:xfrm>
            <a:off x="9428808" y="1257266"/>
            <a:ext cx="2533894" cy="2693045"/>
          </a:xfrm>
          <a:prstGeom prst="rect">
            <a:avLst/>
          </a:prstGeom>
          <a:noFill/>
        </p:spPr>
        <p:txBody>
          <a:bodyPr wrap="square">
            <a:spAutoFit/>
          </a:bodyPr>
          <a:lstStyle/>
          <a:p>
            <a:pPr marL="342900" indent="-342900">
              <a:spcAft>
                <a:spcPts val="600"/>
              </a:spcAft>
              <a:buAutoNum type="arabicPeriod"/>
            </a:pPr>
            <a:r>
              <a:rPr lang="el-GR" sz="1400" dirty="0"/>
              <a:t>Κυτταρικός Πολλαπαλσιασμός</a:t>
            </a:r>
          </a:p>
          <a:p>
            <a:pPr>
              <a:spcAft>
                <a:spcPts val="600"/>
              </a:spcAft>
            </a:pPr>
            <a:r>
              <a:rPr lang="el-GR" sz="1400" dirty="0"/>
              <a:t>Ε2 μεσολαβεί την αναστολή της μετανάστευση και τον πολλαπλασιασμό των VSMCs</a:t>
            </a:r>
          </a:p>
          <a:p>
            <a:pPr>
              <a:spcAft>
                <a:spcPts val="600"/>
              </a:spcAft>
            </a:pPr>
            <a:r>
              <a:rPr lang="el-GR" sz="1400" dirty="0"/>
              <a:t>μέσω αναστολής κυτταρικής σηματοδότησης από MAPK και cAMP.</a:t>
            </a:r>
          </a:p>
          <a:p>
            <a:pPr>
              <a:spcAft>
                <a:spcPts val="600"/>
              </a:spcAft>
            </a:pPr>
            <a:r>
              <a:rPr lang="el-GR" sz="1400" dirty="0"/>
              <a:t> </a:t>
            </a:r>
            <a:endParaRPr lang="en-US" sz="1400" dirty="0"/>
          </a:p>
        </p:txBody>
      </p:sp>
      <p:sp>
        <p:nvSpPr>
          <p:cNvPr id="6" name="TextBox 5">
            <a:extLst>
              <a:ext uri="{FF2B5EF4-FFF2-40B4-BE49-F238E27FC236}">
                <a16:creationId xmlns:a16="http://schemas.microsoft.com/office/drawing/2014/main" id="{152AF980-04F6-18E5-BCC0-29FD8E6B59CC}"/>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Tree>
    <p:extLst>
      <p:ext uri="{BB962C8B-B14F-4D97-AF65-F5344CB8AC3E}">
        <p14:creationId xmlns:p14="http://schemas.microsoft.com/office/powerpoint/2010/main" val="284059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D0037-9BB2-ABC2-61B5-5124578E4D63}"/>
              </a:ext>
            </a:extLst>
          </p:cNvPr>
          <p:cNvSpPr txBox="1"/>
          <p:nvPr/>
        </p:nvSpPr>
        <p:spPr>
          <a:xfrm>
            <a:off x="157730" y="589855"/>
            <a:ext cx="9411783" cy="6840334"/>
          </a:xfrm>
          <a:prstGeom prst="rect">
            <a:avLst/>
          </a:prstGeom>
          <a:noFill/>
        </p:spPr>
        <p:txBody>
          <a:bodyPr wrap="square" rtlCol="0">
            <a:spAutoFit/>
          </a:bodyPr>
          <a:lstStyle/>
          <a:p>
            <a:pPr marL="285750" indent="-285750" algn="just">
              <a:spcAft>
                <a:spcPts val="300"/>
              </a:spcAft>
              <a:buFont typeface="Arial" panose="020B0604020202020204" pitchFamily="34" charset="0"/>
              <a:buChar char="•"/>
            </a:pPr>
            <a:r>
              <a:rPr lang="el-GR" sz="1600" dirty="0"/>
              <a:t>Ενδοθηλιακά κύτταρα σε μια υγιή αρτηρία απωθούν την προσκόλληση των λευκών αιμοσφαιρίων.</a:t>
            </a:r>
            <a:r>
              <a:rPr lang="en-US" sz="1600" dirty="0"/>
              <a:t> </a:t>
            </a:r>
            <a:endParaRPr lang="el-GR" sz="1600" dirty="0"/>
          </a:p>
          <a:p>
            <a:pPr marL="285750" indent="-285750" algn="just">
              <a:spcAft>
                <a:spcPts val="300"/>
              </a:spcAft>
              <a:buFont typeface="Arial" panose="020B0604020202020204" pitchFamily="34" charset="0"/>
              <a:buChar char="•"/>
            </a:pPr>
            <a:r>
              <a:rPr lang="el-GR" sz="1600" dirty="0"/>
              <a:t>Λιπώδεις λωρίδες που βρίσκονται στον έσω χιτώνα του αρτηριακού τοιχώματος και εκφράζουν εστιακά αυξημένη συγκέντρωση σε </a:t>
            </a:r>
            <a:r>
              <a:rPr lang="el-GR" sz="1600" dirty="0" err="1"/>
              <a:t>λιποπρωτεΐνες</a:t>
            </a:r>
            <a:r>
              <a:rPr lang="el-GR" sz="1600" dirty="0"/>
              <a:t> ενώ συνδέονται με στοιχεία του </a:t>
            </a:r>
            <a:r>
              <a:rPr lang="el-GR" sz="1600" dirty="0" err="1"/>
              <a:t>εξωκυττάριου</a:t>
            </a:r>
            <a:r>
              <a:rPr lang="el-GR" sz="1600" dirty="0"/>
              <a:t> δικτύου.</a:t>
            </a:r>
            <a:endParaRPr lang="en-US" sz="1600" dirty="0"/>
          </a:p>
          <a:p>
            <a:pPr marL="285750" indent="-285750" algn="just">
              <a:spcAft>
                <a:spcPts val="300"/>
              </a:spcAft>
              <a:buFont typeface="Arial" panose="020B0604020202020204" pitchFamily="34" charset="0"/>
              <a:buChar char="•"/>
            </a:pPr>
            <a:r>
              <a:rPr lang="el-GR" sz="1600" dirty="0"/>
              <a:t>Οξειδωμένη LDL</a:t>
            </a:r>
            <a:r>
              <a:rPr lang="en-US" sz="1600" dirty="0"/>
              <a:t>: </a:t>
            </a:r>
            <a:r>
              <a:rPr lang="el-GR" sz="1600" dirty="0"/>
              <a:t>ερέθισμα για την πυροδότηση του καταρράκτη της φλεγμονής</a:t>
            </a:r>
          </a:p>
          <a:p>
            <a:pPr algn="just">
              <a:spcAft>
                <a:spcPts val="300"/>
              </a:spcAft>
            </a:pPr>
            <a:r>
              <a:rPr lang="el-GR" sz="1600" dirty="0"/>
              <a:t>ενδοθηλιακά κύτταρα λόγω της βλάβης που έχουν υποστεί δεν παράγουν φυσιολογικά μονοξείδιο του αζώτου αλλά εκπέμπουν σήμα κινδύνου με τη μορφή </a:t>
            </a:r>
            <a:r>
              <a:rPr lang="el-GR" sz="1600" dirty="0" err="1"/>
              <a:t>κυτοκινών</a:t>
            </a:r>
            <a:r>
              <a:rPr lang="el-GR" sz="1600" dirty="0"/>
              <a:t> (</a:t>
            </a:r>
            <a:r>
              <a:rPr lang="el-GR" sz="1600" dirty="0" err="1"/>
              <a:t>κυτοκίνες</a:t>
            </a:r>
            <a:r>
              <a:rPr lang="el-GR" sz="1600" dirty="0"/>
              <a:t> φλεγμονής) και προσελκύουν λευκά αιμοσφαίρια στη περιοχή και εκφράζουν μόρια ενδοκυτταρικής προσκόλλησης -1 (ICAM-1) και μόριο προσκόλλησης αγγειακών κυττάρων-1 (VCAM-1), Ε-</a:t>
            </a:r>
            <a:r>
              <a:rPr lang="el-GR" sz="1600" dirty="0" err="1"/>
              <a:t>σελεκτίνη</a:t>
            </a:r>
            <a:r>
              <a:rPr lang="el-GR" sz="1600" dirty="0"/>
              <a:t> που ευνοούν την έναρξη της φλεγμονής.</a:t>
            </a:r>
          </a:p>
          <a:p>
            <a:pPr marL="285750" indent="-285750" algn="just">
              <a:spcAft>
                <a:spcPts val="300"/>
              </a:spcAft>
              <a:buFont typeface="Arial" panose="020B0604020202020204" pitchFamily="34" charset="0"/>
              <a:buChar char="•"/>
            </a:pPr>
            <a:r>
              <a:rPr lang="el-GR" sz="1600" dirty="0"/>
              <a:t>Αλληλεπίδραση μεταξύ μονοκυττάρων και κυττάρων του αγγειακού ενδοθηλίου</a:t>
            </a:r>
            <a:r>
              <a:rPr lang="en-US" sz="1600" dirty="0"/>
              <a:t>: </a:t>
            </a:r>
            <a:r>
              <a:rPr lang="el-GR" sz="1600" dirty="0"/>
              <a:t>μοριακή σηματοδότηση ώστε τα μονοκύτταρα να εισέλθουν στο υποενδοθηλιακό χώρο.</a:t>
            </a:r>
          </a:p>
          <a:p>
            <a:pPr marL="285750" indent="-285750" algn="just">
              <a:spcAft>
                <a:spcPts val="300"/>
              </a:spcAft>
              <a:buFont typeface="Arial" panose="020B0604020202020204" pitchFamily="34" charset="0"/>
              <a:buChar char="•"/>
            </a:pPr>
            <a:r>
              <a:rPr lang="el-GR" sz="1600" dirty="0" err="1"/>
              <a:t>Tα</a:t>
            </a:r>
            <a:r>
              <a:rPr lang="el-GR" sz="1600" dirty="0"/>
              <a:t> λευκοκύτταρα υπό την επίδραση </a:t>
            </a:r>
            <a:r>
              <a:rPr lang="el-GR" sz="1600" dirty="0" err="1"/>
              <a:t>χημειοτακτικών</a:t>
            </a:r>
            <a:r>
              <a:rPr lang="el-GR" sz="1600" dirty="0"/>
              <a:t> παραγόντων (MCP-1) και με τη βοήθεια πρωτεϊνών του </a:t>
            </a:r>
            <a:r>
              <a:rPr lang="el-GR" sz="1600" dirty="0" err="1"/>
              <a:t>εξωκυττάριου</a:t>
            </a:r>
            <a:r>
              <a:rPr lang="el-GR" sz="1600" dirty="0"/>
              <a:t> δικτύου (</a:t>
            </a:r>
            <a:r>
              <a:rPr lang="el-GR" sz="1600" dirty="0" err="1"/>
              <a:t>Matrix</a:t>
            </a:r>
            <a:r>
              <a:rPr lang="el-GR" sz="1600" dirty="0"/>
              <a:t> Metalloproteinase-9, MMP-9), διαπερνούν τη βασική μεμβράνη. </a:t>
            </a:r>
          </a:p>
          <a:p>
            <a:pPr marL="285750" indent="-285750" algn="just">
              <a:spcAft>
                <a:spcPts val="300"/>
              </a:spcAft>
              <a:buFont typeface="Arial" panose="020B0604020202020204" pitchFamily="34" charset="0"/>
              <a:buChar char="•"/>
            </a:pPr>
            <a:r>
              <a:rPr lang="el-GR" sz="1600" dirty="0"/>
              <a:t>Τα ενεργοποιημένα μονοκύτταρα ως </a:t>
            </a:r>
            <a:r>
              <a:rPr lang="el-GR" sz="1600" dirty="0" err="1"/>
              <a:t>μακροφάγα</a:t>
            </a:r>
            <a:r>
              <a:rPr lang="el-GR" sz="1600" dirty="0"/>
              <a:t> πια, </a:t>
            </a:r>
            <a:r>
              <a:rPr lang="el-GR" sz="1600" dirty="0" err="1"/>
              <a:t>φαγοκυττώνουν</a:t>
            </a:r>
            <a:r>
              <a:rPr lang="el-GR" sz="1600" dirty="0"/>
              <a:t> τα οξειδωμένα μέρη των </a:t>
            </a:r>
            <a:r>
              <a:rPr lang="el-GR" sz="1600" dirty="0" err="1"/>
              <a:t>λιποπρωτεϊνών</a:t>
            </a:r>
            <a:r>
              <a:rPr lang="el-GR" sz="1600" dirty="0"/>
              <a:t> και μετατρέπονται σε αφρώδη κύτταρα (</a:t>
            </a:r>
            <a:r>
              <a:rPr lang="en-US" sz="1600" dirty="0"/>
              <a:t>foam cells</a:t>
            </a:r>
            <a:r>
              <a:rPr lang="el-GR" sz="1600" dirty="0"/>
              <a:t>), ένα βασικό βήμα για τον σχηματισμό </a:t>
            </a:r>
            <a:r>
              <a:rPr lang="el-GR" sz="1600" dirty="0" err="1"/>
              <a:t>αθηρωματικής</a:t>
            </a:r>
            <a:r>
              <a:rPr lang="el-GR" sz="1600" dirty="0"/>
              <a:t> πλάκας, ενώ παράλληλα παράγουν </a:t>
            </a:r>
            <a:r>
              <a:rPr lang="el-GR" sz="1600" dirty="0" err="1"/>
              <a:t>κυτοκίνες</a:t>
            </a:r>
            <a:r>
              <a:rPr lang="el-GR" sz="1600" dirty="0"/>
              <a:t> (ΤNF-a και IL-1) και ενισχύουν περαιτέρω την φλεγμονή με τελικό αποτέλεσμα να νεκρωθούν απελευθερώνοντας μια λιπώδη ουσία που επιτείνει τη φλεγμονή.</a:t>
            </a:r>
          </a:p>
          <a:p>
            <a:pPr marL="285750" indent="-285750" algn="just">
              <a:spcAft>
                <a:spcPts val="300"/>
              </a:spcAft>
              <a:buFont typeface="Arial" panose="020B0604020202020204" pitchFamily="34" charset="0"/>
              <a:buChar char="•"/>
            </a:pPr>
            <a:r>
              <a:rPr lang="el-GR" sz="1600" dirty="0"/>
              <a:t>Τα λεία μυϊκά κύτταρα, στη προσπάθεια τους να περιορίσουν τη φλεγμονή διογκώνονται και πολλαπλασιάζονται σχηματίζοντας μία ινώδη κάψα με αποτέλεσμα να αυξάνεται το μέγεθος της </a:t>
            </a:r>
            <a:r>
              <a:rPr lang="el-GR" sz="1600" dirty="0" err="1"/>
              <a:t>αθηρωματικής</a:t>
            </a:r>
            <a:r>
              <a:rPr lang="el-GR" sz="1600" dirty="0"/>
              <a:t> πλάκας.</a:t>
            </a:r>
          </a:p>
          <a:p>
            <a:pPr marL="285750" indent="-285750" algn="just">
              <a:spcAft>
                <a:spcPts val="300"/>
              </a:spcAft>
              <a:buFont typeface="Arial" panose="020B0604020202020204" pitchFamily="34" charset="0"/>
              <a:buChar char="•"/>
            </a:pPr>
            <a:endParaRPr lang="el-GR" sz="1600" dirty="0"/>
          </a:p>
          <a:p>
            <a:pPr algn="just"/>
            <a:r>
              <a:rPr lang="el-GR" sz="1600" dirty="0"/>
              <a:t> </a:t>
            </a:r>
          </a:p>
        </p:txBody>
      </p:sp>
      <p:sp>
        <p:nvSpPr>
          <p:cNvPr id="3" name="TextBox 2">
            <a:extLst>
              <a:ext uri="{FF2B5EF4-FFF2-40B4-BE49-F238E27FC236}">
                <a16:creationId xmlns:a16="http://schemas.microsoft.com/office/drawing/2014/main" id="{47BD330C-7687-A794-3103-071D789C513F}"/>
              </a:ext>
            </a:extLst>
          </p:cNvPr>
          <p:cNvSpPr txBox="1"/>
          <p:nvPr/>
        </p:nvSpPr>
        <p:spPr>
          <a:xfrm>
            <a:off x="791472" y="220523"/>
            <a:ext cx="6887361"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spTree>
    <p:extLst>
      <p:ext uri="{BB962C8B-B14F-4D97-AF65-F5344CB8AC3E}">
        <p14:creationId xmlns:p14="http://schemas.microsoft.com/office/powerpoint/2010/main" val="73089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74D407-66CA-29BC-8355-4A78475741BF}"/>
              </a:ext>
            </a:extLst>
          </p:cNvPr>
          <p:cNvGrpSpPr/>
          <p:nvPr/>
        </p:nvGrpSpPr>
        <p:grpSpPr>
          <a:xfrm>
            <a:off x="1902006" y="536895"/>
            <a:ext cx="6801636" cy="4131929"/>
            <a:chOff x="2208140" y="225134"/>
            <a:chExt cx="7220667" cy="4726714"/>
          </a:xfrm>
        </p:grpSpPr>
        <p:pic>
          <p:nvPicPr>
            <p:cNvPr id="4" name="Picture 3" descr="A table of medical information&#10;&#10;Description automatically generated with medium confidence">
              <a:extLst>
                <a:ext uri="{FF2B5EF4-FFF2-40B4-BE49-F238E27FC236}">
                  <a16:creationId xmlns:a16="http://schemas.microsoft.com/office/drawing/2014/main" id="{A58E79F3-233F-3A94-5654-93A32DC65BD7}"/>
                </a:ext>
              </a:extLst>
            </p:cNvPr>
            <p:cNvPicPr>
              <a:picLocks noChangeAspect="1"/>
            </p:cNvPicPr>
            <p:nvPr/>
          </p:nvPicPr>
          <p:blipFill>
            <a:blip r:embed="rId2"/>
            <a:stretch>
              <a:fillRect/>
            </a:stretch>
          </p:blipFill>
          <p:spPr>
            <a:xfrm>
              <a:off x="2245955" y="225134"/>
              <a:ext cx="7182852" cy="4172532"/>
            </a:xfrm>
            <a:prstGeom prst="rect">
              <a:avLst/>
            </a:prstGeom>
          </p:spPr>
        </p:pic>
        <p:pic>
          <p:nvPicPr>
            <p:cNvPr id="6" name="Picture 5" descr="A table of text and images&#10;&#10;Description automatically generated with medium confidence">
              <a:extLst>
                <a:ext uri="{FF2B5EF4-FFF2-40B4-BE49-F238E27FC236}">
                  <a16:creationId xmlns:a16="http://schemas.microsoft.com/office/drawing/2014/main" id="{ED3E7990-CB28-3609-12EA-770C35F02FC0}"/>
                </a:ext>
              </a:extLst>
            </p:cNvPr>
            <p:cNvPicPr>
              <a:picLocks noChangeAspect="1"/>
            </p:cNvPicPr>
            <p:nvPr/>
          </p:nvPicPr>
          <p:blipFill>
            <a:blip r:embed="rId3"/>
            <a:stretch>
              <a:fillRect/>
            </a:stretch>
          </p:blipFill>
          <p:spPr>
            <a:xfrm>
              <a:off x="2208140" y="779316"/>
              <a:ext cx="7211431" cy="4172532"/>
            </a:xfrm>
            <a:prstGeom prst="rect">
              <a:avLst/>
            </a:prstGeom>
          </p:spPr>
        </p:pic>
      </p:grpSp>
      <p:sp>
        <p:nvSpPr>
          <p:cNvPr id="7" name="TextBox 6">
            <a:extLst>
              <a:ext uri="{FF2B5EF4-FFF2-40B4-BE49-F238E27FC236}">
                <a16:creationId xmlns:a16="http://schemas.microsoft.com/office/drawing/2014/main" id="{C0669E0A-60C5-0FEA-3690-EF8777F72D74}"/>
              </a:ext>
            </a:extLst>
          </p:cNvPr>
          <p:cNvSpPr txBox="1"/>
          <p:nvPr/>
        </p:nvSpPr>
        <p:spPr>
          <a:xfrm>
            <a:off x="1902007" y="4870012"/>
            <a:ext cx="6872878" cy="830997"/>
          </a:xfrm>
          <a:prstGeom prst="rect">
            <a:avLst/>
          </a:prstGeom>
          <a:noFill/>
        </p:spPr>
        <p:txBody>
          <a:bodyPr wrap="square" rtlCol="0">
            <a:spAutoFit/>
          </a:bodyPr>
          <a:lstStyle/>
          <a:p>
            <a:r>
              <a:rPr lang="en-US" sz="800" b="1" dirty="0"/>
              <a:t>cAMP; cyclic adenosine monophosphate, CINC-2</a:t>
            </a:r>
            <a:r>
              <a:rPr lang="el-GR" sz="800" b="1" dirty="0"/>
              <a:t>β; </a:t>
            </a:r>
            <a:r>
              <a:rPr lang="en-US" sz="800" b="1" dirty="0"/>
              <a:t>cytokine induced neutrophil chemoattractant-2-beta, CRHR2; corticotropin releasing hormone receptor 2, ERK; extracellular signal-regulated kinase, ICAM-1; intercellular adhesion molecule 1, </a:t>
            </a:r>
            <a:r>
              <a:rPr lang="en-US" sz="800" b="1" dirty="0" err="1"/>
              <a:t>iNOS</a:t>
            </a:r>
            <a:r>
              <a:rPr lang="en-US" sz="800" b="1" dirty="0"/>
              <a:t>; inducible nitric oxide synthase, KLF4; </a:t>
            </a:r>
            <a:r>
              <a:rPr lang="en-US" sz="800" b="1" dirty="0" err="1"/>
              <a:t>kruppel</a:t>
            </a:r>
            <a:r>
              <a:rPr lang="en-US" sz="800" b="1" dirty="0"/>
              <a:t>-like factor 4, </a:t>
            </a:r>
            <a:r>
              <a:rPr lang="en-US" sz="800" b="1" dirty="0" err="1"/>
              <a:t>AoSMCs</a:t>
            </a:r>
            <a:r>
              <a:rPr lang="en-US" sz="800" b="1" dirty="0"/>
              <a:t>; aortic smooth muscle cells, MCP-1; monocyte chemotactic protein 1, </a:t>
            </a:r>
            <a:r>
              <a:rPr lang="en-US" sz="800" b="1" dirty="0" err="1"/>
              <a:t>MnSOD</a:t>
            </a:r>
            <a:r>
              <a:rPr lang="en-US" sz="800" b="1" dirty="0"/>
              <a:t>; manganese superoxide dismutase, PCNA; proliferating cell nuclear antigen, PP2A; </a:t>
            </a:r>
            <a:r>
              <a:rPr lang="el-GR" sz="800" b="1" dirty="0"/>
              <a:t> </a:t>
            </a:r>
            <a:r>
              <a:rPr lang="en-US" sz="800" b="1" dirty="0"/>
              <a:t>protein phosphatase 2, </a:t>
            </a:r>
            <a:r>
              <a:rPr lang="en-US" sz="800" b="1" dirty="0" err="1"/>
              <a:t>pRb</a:t>
            </a:r>
            <a:r>
              <a:rPr lang="en-US" sz="800" b="1" dirty="0"/>
              <a:t>; phosphorylated retinoblastoma protein, p-</a:t>
            </a:r>
            <a:r>
              <a:rPr lang="en-US" sz="800" b="1" dirty="0" err="1"/>
              <a:t>sel</a:t>
            </a:r>
            <a:r>
              <a:rPr lang="en-US" sz="800" b="1" dirty="0"/>
              <a:t>; p-</a:t>
            </a:r>
            <a:r>
              <a:rPr lang="en-US" sz="800" b="1" dirty="0" err="1"/>
              <a:t>selectine</a:t>
            </a:r>
            <a:r>
              <a:rPr lang="en-US" sz="800" b="1" dirty="0"/>
              <a:t>, PSMCs; porcine smooth muscle cells, Smad2; mothers against decapentaplegic homolog 2,</a:t>
            </a:r>
            <a:r>
              <a:rPr lang="el-GR" sz="800" b="1" dirty="0"/>
              <a:t> </a:t>
            </a:r>
            <a:r>
              <a:rPr lang="en-US" sz="800" b="1" dirty="0"/>
              <a:t>VCAM-1; Vascular cell adhesion protein 1, VSMCs; vascular smooth muscle cells</a:t>
            </a:r>
          </a:p>
        </p:txBody>
      </p:sp>
      <p:sp>
        <p:nvSpPr>
          <p:cNvPr id="8" name="TextBox 7">
            <a:extLst>
              <a:ext uri="{FF2B5EF4-FFF2-40B4-BE49-F238E27FC236}">
                <a16:creationId xmlns:a16="http://schemas.microsoft.com/office/drawing/2014/main" id="{7C983ADE-425E-DFB3-9C9B-F3EBC8FCA386}"/>
              </a:ext>
            </a:extLst>
          </p:cNvPr>
          <p:cNvSpPr txBox="1"/>
          <p:nvPr/>
        </p:nvSpPr>
        <p:spPr>
          <a:xfrm>
            <a:off x="7491369" y="5713547"/>
            <a:ext cx="1359016" cy="246221"/>
          </a:xfrm>
          <a:prstGeom prst="rect">
            <a:avLst/>
          </a:prstGeom>
          <a:noFill/>
        </p:spPr>
        <p:txBody>
          <a:bodyPr wrap="square" rtlCol="0">
            <a:spAutoFit/>
          </a:bodyPr>
          <a:lstStyle/>
          <a:p>
            <a:r>
              <a:rPr lang="en-US" sz="1000" dirty="0" err="1"/>
              <a:t>Kassi</a:t>
            </a:r>
            <a:r>
              <a:rPr lang="en-US" sz="1000" dirty="0"/>
              <a:t> et al</a:t>
            </a:r>
            <a:r>
              <a:rPr lang="el-GR" sz="1000" dirty="0"/>
              <a:t>, 2015</a:t>
            </a:r>
            <a:endParaRPr lang="en-US" sz="1000" dirty="0"/>
          </a:p>
        </p:txBody>
      </p:sp>
      <p:sp>
        <p:nvSpPr>
          <p:cNvPr id="9" name="TextBox 8">
            <a:extLst>
              <a:ext uri="{FF2B5EF4-FFF2-40B4-BE49-F238E27FC236}">
                <a16:creationId xmlns:a16="http://schemas.microsoft.com/office/drawing/2014/main" id="{4AC938F5-9857-D3EF-2E08-E175BC156286}"/>
              </a:ext>
            </a:extLst>
          </p:cNvPr>
          <p:cNvSpPr txBox="1"/>
          <p:nvPr/>
        </p:nvSpPr>
        <p:spPr>
          <a:xfrm>
            <a:off x="9529476" y="1150281"/>
            <a:ext cx="2533894" cy="1692771"/>
          </a:xfrm>
          <a:prstGeom prst="rect">
            <a:avLst/>
          </a:prstGeom>
          <a:noFill/>
        </p:spPr>
        <p:txBody>
          <a:bodyPr wrap="square">
            <a:spAutoFit/>
          </a:bodyPr>
          <a:lstStyle/>
          <a:p>
            <a:pPr>
              <a:spcAft>
                <a:spcPts val="600"/>
              </a:spcAft>
            </a:pPr>
            <a:r>
              <a:rPr lang="el-GR" sz="1400" dirty="0"/>
              <a:t>Αύξηση</a:t>
            </a:r>
          </a:p>
          <a:p>
            <a:pPr>
              <a:spcAft>
                <a:spcPts val="600"/>
              </a:spcAft>
            </a:pPr>
            <a:r>
              <a:rPr lang="el-GR" sz="1400" dirty="0"/>
              <a:t>Διαφοροποίηση</a:t>
            </a:r>
          </a:p>
          <a:p>
            <a:pPr>
              <a:spcAft>
                <a:spcPts val="600"/>
              </a:spcAft>
            </a:pPr>
            <a:r>
              <a:rPr lang="el-GR" sz="1400" dirty="0"/>
              <a:t>Απόπτωση</a:t>
            </a:r>
          </a:p>
          <a:p>
            <a:pPr>
              <a:spcAft>
                <a:spcPts val="600"/>
              </a:spcAft>
            </a:pPr>
            <a:r>
              <a:rPr lang="el-GR" sz="1400" dirty="0"/>
              <a:t>Φλεγμ. Απόκρ.</a:t>
            </a:r>
          </a:p>
          <a:p>
            <a:pPr>
              <a:spcAft>
                <a:spcPts val="600"/>
              </a:spcAft>
            </a:pPr>
            <a:r>
              <a:rPr lang="el-GR" sz="1400" dirty="0"/>
              <a:t>Διαστολή/συστολή αγγείων (ΝΟ)</a:t>
            </a:r>
          </a:p>
        </p:txBody>
      </p:sp>
      <p:sp>
        <p:nvSpPr>
          <p:cNvPr id="10" name="TextBox 9">
            <a:extLst>
              <a:ext uri="{FF2B5EF4-FFF2-40B4-BE49-F238E27FC236}">
                <a16:creationId xmlns:a16="http://schemas.microsoft.com/office/drawing/2014/main" id="{4C93A72F-4C42-11B1-1FD8-A64337AB3377}"/>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λεία μυϊκά κύτταρα των αγγείων (VSMCS)</a:t>
            </a:r>
            <a:endParaRPr lang="en-US" b="1" dirty="0"/>
          </a:p>
        </p:txBody>
      </p:sp>
    </p:spTree>
    <p:extLst>
      <p:ext uri="{BB962C8B-B14F-4D97-AF65-F5344CB8AC3E}">
        <p14:creationId xmlns:p14="http://schemas.microsoft.com/office/powerpoint/2010/main" val="1378780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437" y="193183"/>
            <a:ext cx="9208394" cy="369332"/>
          </a:xfrm>
          <a:prstGeom prst="rect">
            <a:avLst/>
          </a:prstGeom>
          <a:noFill/>
        </p:spPr>
        <p:txBody>
          <a:bodyPr wrap="square" rtlCol="0">
            <a:spAutoFit/>
          </a:bodyPr>
          <a:lstStyle/>
          <a:p>
            <a:r>
              <a:rPr lang="el-GR" b="1" dirty="0"/>
              <a:t>Ενεργοποίηση GPR30 σε αγγειακά κύτταρα</a:t>
            </a:r>
            <a:endParaRPr lang="en-US" b="1" dirty="0"/>
          </a:p>
        </p:txBody>
      </p:sp>
      <p:sp>
        <p:nvSpPr>
          <p:cNvPr id="3" name="TextBox 2"/>
          <p:cNvSpPr txBox="1"/>
          <p:nvPr/>
        </p:nvSpPr>
        <p:spPr>
          <a:xfrm>
            <a:off x="1551904" y="6138861"/>
            <a:ext cx="10361054" cy="646331"/>
          </a:xfrm>
          <a:prstGeom prst="rect">
            <a:avLst/>
          </a:prstGeom>
          <a:noFill/>
        </p:spPr>
        <p:txBody>
          <a:bodyPr wrap="square" rtlCol="0">
            <a:spAutoFit/>
          </a:bodyPr>
          <a:lstStyle/>
          <a:p>
            <a:r>
              <a:rPr lang="el-GR" dirty="0"/>
              <a:t>Αναστολή πολλαπλασιασμού ενδοθηλιακών κυττάρων ανεξάρτητα από </a:t>
            </a:r>
            <a:r>
              <a:rPr lang="el-GR" dirty="0" err="1"/>
              <a:t>κινάσες</a:t>
            </a:r>
            <a:r>
              <a:rPr lang="el-GR" dirty="0"/>
              <a:t> ERK</a:t>
            </a:r>
            <a:r>
              <a:rPr lang="en-US" dirty="0"/>
              <a:t> (=</a:t>
            </a:r>
            <a:r>
              <a:rPr lang="en-US" dirty="0" err="1"/>
              <a:t>ERa</a:t>
            </a:r>
            <a:r>
              <a:rPr lang="en-US" dirty="0"/>
              <a:t>)</a:t>
            </a:r>
            <a:endParaRPr lang="el-GR" dirty="0"/>
          </a:p>
          <a:p>
            <a:r>
              <a:rPr lang="el-GR" dirty="0"/>
              <a:t>Καταστολή μεταγραφής των μορίων προσκόλλησης ΙCAM-1 και VCAM-1</a:t>
            </a:r>
            <a:endParaRPr lang="en-US" dirty="0"/>
          </a:p>
        </p:txBody>
      </p:sp>
      <p:sp>
        <p:nvSpPr>
          <p:cNvPr id="4" name="TextBox 3"/>
          <p:cNvSpPr txBox="1"/>
          <p:nvPr/>
        </p:nvSpPr>
        <p:spPr>
          <a:xfrm>
            <a:off x="1867437" y="695459"/>
            <a:ext cx="9813701" cy="646331"/>
          </a:xfrm>
          <a:prstGeom prst="rect">
            <a:avLst/>
          </a:prstGeom>
          <a:noFill/>
        </p:spPr>
        <p:txBody>
          <a:bodyPr wrap="square" rtlCol="0">
            <a:spAutoFit/>
          </a:bodyPr>
          <a:lstStyle/>
          <a:p>
            <a:r>
              <a:rPr lang="el-GR" dirty="0"/>
              <a:t>ο </a:t>
            </a:r>
            <a:r>
              <a:rPr lang="el-GR" dirty="0" err="1"/>
              <a:t>μεμβρανικός</a:t>
            </a:r>
            <a:r>
              <a:rPr lang="el-GR" dirty="0"/>
              <a:t> υποδοχέας GPR30 συζευγμένος με G πρωτεΐνη εντοπίζεται στο </a:t>
            </a:r>
            <a:r>
              <a:rPr lang="el-GR" dirty="0" err="1"/>
              <a:t>ενδοπλασματικό</a:t>
            </a:r>
            <a:r>
              <a:rPr lang="el-GR" dirty="0"/>
              <a:t> δίκτυο και την πλασματική μεμβράνη</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7" y="1579996"/>
            <a:ext cx="6438900" cy="4505325"/>
          </a:xfrm>
          <a:prstGeom prst="rect">
            <a:avLst/>
          </a:prstGeom>
        </p:spPr>
      </p:pic>
      <p:sp>
        <p:nvSpPr>
          <p:cNvPr id="6" name="TextBox 5"/>
          <p:cNvSpPr txBox="1"/>
          <p:nvPr/>
        </p:nvSpPr>
        <p:spPr>
          <a:xfrm>
            <a:off x="8693239" y="2163651"/>
            <a:ext cx="2884868" cy="923330"/>
          </a:xfrm>
          <a:prstGeom prst="rect">
            <a:avLst/>
          </a:prstGeom>
          <a:noFill/>
        </p:spPr>
        <p:txBody>
          <a:bodyPr wrap="square" rtlCol="0">
            <a:spAutoFit/>
          </a:bodyPr>
          <a:lstStyle/>
          <a:p>
            <a:r>
              <a:rPr lang="el-GR" b="1" dirty="0"/>
              <a:t>Ενδοθηλιακά κύτταρα</a:t>
            </a:r>
          </a:p>
          <a:p>
            <a:r>
              <a:rPr lang="el-GR" dirty="0"/>
              <a:t>Κυτταρικός </a:t>
            </a:r>
            <a:r>
              <a:rPr lang="el-GR" dirty="0" err="1"/>
              <a:t>πολ</a:t>
            </a:r>
            <a:r>
              <a:rPr lang="el-GR" dirty="0"/>
              <a:t>/</a:t>
            </a:r>
            <a:r>
              <a:rPr lang="el-GR" dirty="0" err="1"/>
              <a:t>μός</a:t>
            </a:r>
            <a:endParaRPr lang="el-GR" dirty="0"/>
          </a:p>
          <a:p>
            <a:r>
              <a:rPr lang="el-GR" dirty="0"/>
              <a:t>Φλεγμονή</a:t>
            </a:r>
          </a:p>
        </p:txBody>
      </p:sp>
      <p:cxnSp>
        <p:nvCxnSpPr>
          <p:cNvPr id="8" name="Straight Connector 7"/>
          <p:cNvCxnSpPr/>
          <p:nvPr/>
        </p:nvCxnSpPr>
        <p:spPr>
          <a:xfrm flipH="1">
            <a:off x="11024315" y="6233374"/>
            <a:ext cx="115910" cy="154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0011" y="0"/>
            <a:ext cx="9208394" cy="369332"/>
          </a:xfrm>
          <a:prstGeom prst="rect">
            <a:avLst/>
          </a:prstGeom>
          <a:noFill/>
        </p:spPr>
        <p:txBody>
          <a:bodyPr wrap="square" rtlCol="0">
            <a:spAutoFit/>
          </a:bodyPr>
          <a:lstStyle/>
          <a:p>
            <a:r>
              <a:rPr lang="el-GR" b="1" dirty="0"/>
              <a:t>Ενεργοποίηση GPR30 σε αγγειακά κύτταρα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011" y="453151"/>
            <a:ext cx="6438900" cy="4505325"/>
          </a:xfrm>
          <a:prstGeom prst="rect">
            <a:avLst/>
          </a:prstGeom>
        </p:spPr>
      </p:pic>
      <p:sp>
        <p:nvSpPr>
          <p:cNvPr id="4" name="TextBox 3"/>
          <p:cNvSpPr txBox="1"/>
          <p:nvPr/>
        </p:nvSpPr>
        <p:spPr>
          <a:xfrm>
            <a:off x="1317937" y="5081042"/>
            <a:ext cx="10556383" cy="1569660"/>
          </a:xfrm>
          <a:prstGeom prst="rect">
            <a:avLst/>
          </a:prstGeom>
          <a:noFill/>
        </p:spPr>
        <p:txBody>
          <a:bodyPr wrap="square" rtlCol="0">
            <a:spAutoFit/>
          </a:bodyPr>
          <a:lstStyle/>
          <a:p>
            <a:pPr marL="285750" indent="-285750">
              <a:buFontTx/>
              <a:buChar char="-"/>
            </a:pPr>
            <a:r>
              <a:rPr lang="el-GR" sz="1600" dirty="0" err="1"/>
              <a:t>αλληλεπιδρά</a:t>
            </a:r>
            <a:r>
              <a:rPr lang="el-GR" sz="1600" dirty="0"/>
              <a:t> με </a:t>
            </a:r>
            <a:r>
              <a:rPr lang="en-US" sz="1600" dirty="0"/>
              <a:t>EGFR </a:t>
            </a:r>
            <a:r>
              <a:rPr lang="el-GR" sz="1600" dirty="0"/>
              <a:t>και μεσολαβεί την απελευθέρωση </a:t>
            </a:r>
            <a:r>
              <a:rPr lang="en-US" sz="1600" dirty="0"/>
              <a:t>e</a:t>
            </a:r>
            <a:r>
              <a:rPr lang="el-GR" sz="1600" dirty="0"/>
              <a:t>ΝΟ</a:t>
            </a:r>
            <a:r>
              <a:rPr lang="en-US" sz="1600" dirty="0"/>
              <a:t> </a:t>
            </a:r>
            <a:r>
              <a:rPr lang="el-GR" sz="1600" dirty="0"/>
              <a:t>από ενδοθηλιακά κύτταρα, που </a:t>
            </a:r>
            <a:r>
              <a:rPr lang="en-US" sz="1600" dirty="0"/>
              <a:t> </a:t>
            </a:r>
            <a:r>
              <a:rPr lang="el-GR" sz="1600" dirty="0"/>
              <a:t>ενεργοποιεί τη </a:t>
            </a:r>
            <a:r>
              <a:rPr lang="en-US" sz="1600" dirty="0"/>
              <a:t>cGMP </a:t>
            </a:r>
            <a:r>
              <a:rPr lang="el-GR" sz="1600" dirty="0"/>
              <a:t>στα λεία μυϊκά κύτταρα</a:t>
            </a:r>
          </a:p>
          <a:p>
            <a:pPr marL="285750" indent="-285750">
              <a:buFontTx/>
              <a:buChar char="-"/>
            </a:pPr>
            <a:r>
              <a:rPr lang="el-GR" sz="1600" dirty="0"/>
              <a:t>συμμετέχει στην άμεση ενεργοποίησης της </a:t>
            </a:r>
            <a:r>
              <a:rPr lang="en-US" sz="1600" dirty="0" err="1"/>
              <a:t>cAMP</a:t>
            </a:r>
            <a:r>
              <a:rPr lang="en-US" sz="1600" dirty="0"/>
              <a:t>, </a:t>
            </a:r>
            <a:r>
              <a:rPr lang="el-GR" sz="1600" dirty="0"/>
              <a:t>επίσης</a:t>
            </a:r>
            <a:r>
              <a:rPr lang="en-US" sz="1600" dirty="0"/>
              <a:t> </a:t>
            </a:r>
            <a:r>
              <a:rPr lang="el-GR" sz="1600" dirty="0"/>
              <a:t>στα λεία μυϊκά κύτταρα</a:t>
            </a:r>
          </a:p>
          <a:p>
            <a:pPr marL="285750" indent="-285750">
              <a:buFontTx/>
              <a:buChar char="-"/>
            </a:pPr>
            <a:r>
              <a:rPr lang="el-GR" sz="1600" dirty="0"/>
              <a:t>συμμετέχει στην είσοδο ιόντων Κ+ μέσω της ενεργοποίησης </a:t>
            </a:r>
            <a:r>
              <a:rPr lang="en-US" sz="1600" dirty="0"/>
              <a:t>Ca2+ -</a:t>
            </a:r>
            <a:r>
              <a:rPr lang="el-GR" sz="1600" dirty="0"/>
              <a:t>εξαρτώμενων μεταφορέων (δίαυλοι καλίου που ενεργοποιούνται με μεγάλη αγωγιμότητα Ca2+ (</a:t>
            </a:r>
            <a:r>
              <a:rPr lang="el-GR" sz="1600" dirty="0" err="1"/>
              <a:t>BKCa</a:t>
            </a:r>
            <a:r>
              <a:rPr lang="el-GR" sz="1600" dirty="0"/>
              <a:t>))</a:t>
            </a:r>
          </a:p>
          <a:p>
            <a:r>
              <a:rPr lang="el-GR" sz="1600" dirty="0"/>
              <a:t>-    εξασθενεί δράση </a:t>
            </a:r>
            <a:r>
              <a:rPr lang="el-GR" sz="1600" dirty="0" err="1"/>
              <a:t>ενδοθηλίνης</a:t>
            </a:r>
            <a:r>
              <a:rPr lang="el-GR" sz="1600" dirty="0"/>
              <a:t> μέσω της ενεργοποίησης </a:t>
            </a:r>
            <a:r>
              <a:rPr lang="en-US" sz="1600" dirty="0"/>
              <a:t>Ca2+ -</a:t>
            </a:r>
            <a:r>
              <a:rPr lang="el-GR" sz="1600" dirty="0"/>
              <a:t>εξαρτώμενων μεταφορέων </a:t>
            </a:r>
          </a:p>
        </p:txBody>
      </p:sp>
      <p:sp>
        <p:nvSpPr>
          <p:cNvPr id="5" name="TextBox 4"/>
          <p:cNvSpPr txBox="1"/>
          <p:nvPr/>
        </p:nvSpPr>
        <p:spPr>
          <a:xfrm>
            <a:off x="8500056" y="1223493"/>
            <a:ext cx="3039414" cy="369332"/>
          </a:xfrm>
          <a:prstGeom prst="rect">
            <a:avLst/>
          </a:prstGeom>
          <a:noFill/>
        </p:spPr>
        <p:txBody>
          <a:bodyPr wrap="square" rtlCol="0">
            <a:spAutoFit/>
          </a:bodyPr>
          <a:lstStyle/>
          <a:p>
            <a:r>
              <a:rPr lang="el-GR" b="1" dirty="0"/>
              <a:t>αγγειοδιασταλτική δράση</a:t>
            </a:r>
          </a:p>
        </p:txBody>
      </p:sp>
    </p:spTree>
    <p:extLst>
      <p:ext uri="{BB962C8B-B14F-4D97-AF65-F5344CB8AC3E}">
        <p14:creationId xmlns:p14="http://schemas.microsoft.com/office/powerpoint/2010/main" val="3417918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7437" y="193183"/>
            <a:ext cx="9208394" cy="369332"/>
          </a:xfrm>
          <a:prstGeom prst="rect">
            <a:avLst/>
          </a:prstGeom>
          <a:noFill/>
        </p:spPr>
        <p:txBody>
          <a:bodyPr wrap="square" rtlCol="0">
            <a:spAutoFit/>
          </a:bodyPr>
          <a:lstStyle/>
          <a:p>
            <a:r>
              <a:rPr lang="el-GR" b="1" dirty="0"/>
              <a:t>Ενεργοποίηση GPR30 σε λεία μυϊκά κύτταρα</a:t>
            </a:r>
            <a:endParaRPr lang="en-US" b="1" dirty="0"/>
          </a:p>
        </p:txBody>
      </p:sp>
      <p:sp>
        <p:nvSpPr>
          <p:cNvPr id="3" name="TextBox 2"/>
          <p:cNvSpPr txBox="1"/>
          <p:nvPr/>
        </p:nvSpPr>
        <p:spPr>
          <a:xfrm>
            <a:off x="1719329" y="5055703"/>
            <a:ext cx="9556124" cy="1200329"/>
          </a:xfrm>
          <a:prstGeom prst="rect">
            <a:avLst/>
          </a:prstGeom>
          <a:noFill/>
        </p:spPr>
        <p:txBody>
          <a:bodyPr wrap="square" rtlCol="0">
            <a:spAutoFit/>
          </a:bodyPr>
          <a:lstStyle/>
          <a:p>
            <a:pPr marL="285750" indent="-285750">
              <a:buFontTx/>
              <a:buChar char="-"/>
            </a:pPr>
            <a:r>
              <a:rPr lang="el-GR" dirty="0"/>
              <a:t>ενεργοποίηση του GPR30 αναστέλλει τη φλεγμονώδη απόκριση, την απόπτωση, τον κυτταρικό πολλαπλασιασμό (αναστολή σύνθεσης </a:t>
            </a:r>
            <a:r>
              <a:rPr lang="en-US" dirty="0"/>
              <a:t>DNA)</a:t>
            </a:r>
            <a:r>
              <a:rPr lang="el-GR" dirty="0"/>
              <a:t> και τη μετανάστευση των VSMC μέσω αναστολής της έκφρασης γονιδίων</a:t>
            </a:r>
            <a:endParaRPr lang="en-US" dirty="0"/>
          </a:p>
          <a:p>
            <a:pPr marL="285750" indent="-285750">
              <a:buFontTx/>
              <a:buChar char="-"/>
            </a:pPr>
            <a:r>
              <a:rPr lang="en-US" dirty="0"/>
              <a:t>G1: </a:t>
            </a:r>
            <a:r>
              <a:rPr lang="el-GR" dirty="0"/>
              <a:t>ειδικός αγωνιστής του GPR30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37" y="736487"/>
            <a:ext cx="5924281" cy="4145244"/>
          </a:xfrm>
          <a:prstGeom prst="rect">
            <a:avLst/>
          </a:prstGeom>
        </p:spPr>
      </p:pic>
    </p:spTree>
    <p:extLst>
      <p:ext uri="{BB962C8B-B14F-4D97-AF65-F5344CB8AC3E}">
        <p14:creationId xmlns:p14="http://schemas.microsoft.com/office/powerpoint/2010/main" val="2815117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5" t="9340" r="14521" b="4848"/>
          <a:stretch/>
        </p:blipFill>
        <p:spPr>
          <a:xfrm>
            <a:off x="256387" y="656030"/>
            <a:ext cx="6203853" cy="4923692"/>
          </a:xfrm>
          <a:prstGeom prst="rect">
            <a:avLst/>
          </a:prstGeom>
        </p:spPr>
      </p:pic>
      <p:sp>
        <p:nvSpPr>
          <p:cNvPr id="3" name="TextBox 2"/>
          <p:cNvSpPr txBox="1"/>
          <p:nvPr/>
        </p:nvSpPr>
        <p:spPr>
          <a:xfrm>
            <a:off x="6593983" y="12879"/>
            <a:ext cx="5486400" cy="4031873"/>
          </a:xfrm>
          <a:prstGeom prst="rect">
            <a:avLst/>
          </a:prstGeom>
          <a:noFill/>
        </p:spPr>
        <p:txBody>
          <a:bodyPr wrap="square" rtlCol="0">
            <a:spAutoFit/>
          </a:bodyPr>
          <a:lstStyle/>
          <a:p>
            <a:r>
              <a:rPr lang="el-GR" sz="1600" b="1" dirty="0"/>
              <a:t>Ενδοθήλιο</a:t>
            </a:r>
          </a:p>
          <a:p>
            <a:r>
              <a:rPr lang="el-GR" sz="1600" dirty="0"/>
              <a:t>- </a:t>
            </a:r>
            <a:r>
              <a:rPr lang="el-GR" sz="1600" dirty="0" err="1"/>
              <a:t>Συνθάση</a:t>
            </a:r>
            <a:r>
              <a:rPr lang="en-US" sz="1600" dirty="0"/>
              <a:t> </a:t>
            </a:r>
            <a:r>
              <a:rPr lang="el-GR" sz="1600" dirty="0"/>
              <a:t>μονοξειδίου του αζώτου</a:t>
            </a:r>
          </a:p>
          <a:p>
            <a:r>
              <a:rPr lang="el-GR" sz="1600" dirty="0"/>
              <a:t>(</a:t>
            </a:r>
            <a:r>
              <a:rPr lang="el-GR" sz="1600" dirty="0" err="1"/>
              <a:t>eNOS</a:t>
            </a:r>
            <a:r>
              <a:rPr lang="el-GR" sz="1600" dirty="0"/>
              <a:t>), </a:t>
            </a:r>
            <a:r>
              <a:rPr lang="el-GR" sz="1600" dirty="0" err="1"/>
              <a:t>κυκλοοξυγενάση</a:t>
            </a:r>
            <a:r>
              <a:rPr lang="el-GR" sz="1600" dirty="0"/>
              <a:t> 1 (COX1), </a:t>
            </a:r>
            <a:r>
              <a:rPr lang="el-GR" sz="1600" dirty="0" err="1"/>
              <a:t>συνθάση</a:t>
            </a:r>
            <a:r>
              <a:rPr lang="el-GR" sz="1600" dirty="0"/>
              <a:t> </a:t>
            </a:r>
            <a:r>
              <a:rPr lang="el-GR" sz="1600" dirty="0" err="1"/>
              <a:t>προστακυκλίνης</a:t>
            </a:r>
            <a:r>
              <a:rPr lang="el-GR" sz="1600" dirty="0"/>
              <a:t> (PGIS) και ένζυμα μετατροπής της </a:t>
            </a:r>
            <a:r>
              <a:rPr lang="el-GR" sz="1600" dirty="0" err="1"/>
              <a:t>αγγειοτενσίνης</a:t>
            </a:r>
            <a:r>
              <a:rPr lang="el-GR" sz="1600" dirty="0"/>
              <a:t> (ECA) ρυθμίζονται μεταγραφικά από τον E</a:t>
            </a:r>
            <a:r>
              <a:rPr lang="en-US" sz="1600" dirty="0"/>
              <a:t>R</a:t>
            </a:r>
            <a:r>
              <a:rPr lang="el-GR" sz="1600" dirty="0"/>
              <a:t>α.</a:t>
            </a:r>
          </a:p>
          <a:p>
            <a:r>
              <a:rPr lang="el-GR" sz="1600" dirty="0"/>
              <a:t>-  E2 αυξάνει την </a:t>
            </a:r>
            <a:r>
              <a:rPr lang="el-GR" sz="1600" dirty="0" err="1"/>
              <a:t>προστακυκλίνη</a:t>
            </a:r>
            <a:r>
              <a:rPr lang="el-GR" sz="1600" dirty="0"/>
              <a:t> μέσω της οδού </a:t>
            </a:r>
            <a:r>
              <a:rPr lang="en-US" sz="1600" dirty="0"/>
              <a:t>COX1-PGIS</a:t>
            </a:r>
            <a:endParaRPr lang="el-GR" sz="1600" dirty="0"/>
          </a:p>
          <a:p>
            <a:pPr marL="285750" indent="-285750">
              <a:buFontTx/>
              <a:buChar char="-"/>
            </a:pPr>
            <a:r>
              <a:rPr lang="el-GR" sz="1600" dirty="0"/>
              <a:t>E2 αυξάνει </a:t>
            </a:r>
            <a:r>
              <a:rPr lang="el-GR" sz="1600" dirty="0" err="1"/>
              <a:t>ενζυμική</a:t>
            </a:r>
            <a:r>
              <a:rPr lang="el-GR" sz="1600" dirty="0"/>
              <a:t> </a:t>
            </a:r>
            <a:r>
              <a:rPr lang="el-GR" sz="1600" dirty="0" err="1"/>
              <a:t>ενεργότητα</a:t>
            </a:r>
            <a:r>
              <a:rPr lang="el-GR" sz="1600" dirty="0"/>
              <a:t> </a:t>
            </a:r>
            <a:r>
              <a:rPr lang="el-GR" sz="1600" dirty="0" err="1"/>
              <a:t>eNOS</a:t>
            </a:r>
            <a:endParaRPr lang="el-GR" sz="1600" dirty="0"/>
          </a:p>
          <a:p>
            <a:pPr marL="342900" indent="-342900">
              <a:buAutoNum type="arabicPeriod"/>
            </a:pPr>
            <a:r>
              <a:rPr lang="el-GR" sz="1600" dirty="0"/>
              <a:t>μέσω </a:t>
            </a:r>
            <a:r>
              <a:rPr lang="el-GR" sz="1600" dirty="0" err="1"/>
              <a:t>φωσφορυλίωσης</a:t>
            </a:r>
            <a:r>
              <a:rPr lang="el-GR" sz="1600" dirty="0"/>
              <a:t> από </a:t>
            </a:r>
            <a:r>
              <a:rPr lang="el-GR" sz="1600" dirty="0" err="1"/>
              <a:t>κινάσες</a:t>
            </a:r>
            <a:r>
              <a:rPr lang="el-GR" sz="1600" dirty="0"/>
              <a:t> (PI3K/AKT, SCR, ERK) </a:t>
            </a:r>
          </a:p>
          <a:p>
            <a:pPr marL="342900" indent="-342900">
              <a:buAutoNum type="arabicPeriod"/>
            </a:pPr>
            <a:r>
              <a:rPr lang="el-GR" sz="1600" dirty="0"/>
              <a:t>μείωση του ενδογενούς αναστολέα ADMA με ρύθμιση της DDAH</a:t>
            </a:r>
          </a:p>
          <a:p>
            <a:pPr marL="342900" indent="-342900">
              <a:buAutoNum type="arabicPeriod"/>
            </a:pPr>
            <a:r>
              <a:rPr lang="el-GR" sz="1600" dirty="0"/>
              <a:t>αύξηση </a:t>
            </a:r>
            <a:r>
              <a:rPr lang="el-GR" sz="1600" dirty="0" err="1"/>
              <a:t>ενεργότητας</a:t>
            </a:r>
            <a:r>
              <a:rPr lang="el-GR" sz="1600" dirty="0"/>
              <a:t> ενζύμων μετατροπής της </a:t>
            </a:r>
            <a:r>
              <a:rPr lang="el-GR" sz="1600" dirty="0" err="1"/>
              <a:t>αγγειοτενσίνης</a:t>
            </a:r>
            <a:r>
              <a:rPr lang="el-GR" sz="1600" dirty="0"/>
              <a:t> (ECA) αυξάνοντας την παραγωγή </a:t>
            </a:r>
            <a:r>
              <a:rPr lang="el-GR" sz="1600" dirty="0" err="1"/>
              <a:t>αγγειοτενσίνης</a:t>
            </a:r>
            <a:r>
              <a:rPr lang="el-GR" sz="1600" dirty="0"/>
              <a:t> 1-7  </a:t>
            </a:r>
          </a:p>
        </p:txBody>
      </p:sp>
      <p:sp>
        <p:nvSpPr>
          <p:cNvPr id="4" name="TextBox 3"/>
          <p:cNvSpPr txBox="1"/>
          <p:nvPr/>
        </p:nvSpPr>
        <p:spPr>
          <a:xfrm>
            <a:off x="256387" y="166639"/>
            <a:ext cx="4109551" cy="369332"/>
          </a:xfrm>
          <a:prstGeom prst="rect">
            <a:avLst/>
          </a:prstGeom>
          <a:noFill/>
        </p:spPr>
        <p:txBody>
          <a:bodyPr wrap="square" rtlCol="0">
            <a:spAutoFit/>
          </a:bodyPr>
          <a:lstStyle/>
          <a:p>
            <a:r>
              <a:rPr lang="en-US" b="1" dirty="0"/>
              <a:t>E2 </a:t>
            </a:r>
            <a:r>
              <a:rPr lang="el-GR" b="1" dirty="0"/>
              <a:t>και αγγειακή διαστολή</a:t>
            </a:r>
            <a:endParaRPr lang="en-US" b="1" dirty="0"/>
          </a:p>
        </p:txBody>
      </p:sp>
      <p:sp>
        <p:nvSpPr>
          <p:cNvPr id="6" name="TextBox 5"/>
          <p:cNvSpPr txBox="1"/>
          <p:nvPr/>
        </p:nvSpPr>
        <p:spPr>
          <a:xfrm>
            <a:off x="6593982" y="4164811"/>
            <a:ext cx="5352657" cy="2585323"/>
          </a:xfrm>
          <a:prstGeom prst="rect">
            <a:avLst/>
          </a:prstGeom>
          <a:noFill/>
        </p:spPr>
        <p:txBody>
          <a:bodyPr wrap="square" rtlCol="0">
            <a:spAutoFit/>
          </a:bodyPr>
          <a:lstStyle/>
          <a:p>
            <a:r>
              <a:rPr lang="el-GR" b="1" dirty="0"/>
              <a:t>ΛΜΚ</a:t>
            </a:r>
            <a:endParaRPr lang="en-US" b="1" dirty="0"/>
          </a:p>
          <a:p>
            <a:r>
              <a:rPr lang="el-GR" sz="1600" dirty="0"/>
              <a:t>το ΝΟ διαχέεται στα κύτταρα των λείων μυών των αγγείων και συνδέεται με τη </a:t>
            </a:r>
            <a:r>
              <a:rPr lang="el-GR" sz="1600" dirty="0" err="1"/>
              <a:t>γουανυλική</a:t>
            </a:r>
            <a:r>
              <a:rPr lang="el-GR" sz="1600" dirty="0"/>
              <a:t> </a:t>
            </a:r>
            <a:r>
              <a:rPr lang="el-GR" sz="1600" dirty="0" err="1"/>
              <a:t>κυκλάση</a:t>
            </a:r>
            <a:r>
              <a:rPr lang="el-GR" sz="1600" dirty="0"/>
              <a:t> (GC) αυξάνοντας το </a:t>
            </a:r>
            <a:r>
              <a:rPr lang="el-GR" sz="1600" dirty="0" err="1"/>
              <a:t>cGMP</a:t>
            </a:r>
            <a:r>
              <a:rPr lang="el-GR" sz="1600" dirty="0"/>
              <a:t> που με τη σειρά του προκαλούν χαλάρωση.</a:t>
            </a:r>
          </a:p>
          <a:p>
            <a:r>
              <a:rPr lang="el-GR" sz="1600" dirty="0"/>
              <a:t>Η PGI2 απελευθερώνεται από τα ενδοθηλιακά κύτταρα και συνδέεται με υποδοχείς στη μεμβράνη των λείων μυϊκών κυττάρων, οδηγώντας στην αύξηση του </a:t>
            </a:r>
            <a:r>
              <a:rPr lang="el-GR" sz="1600" dirty="0" err="1"/>
              <a:t>cAMP</a:t>
            </a:r>
            <a:r>
              <a:rPr lang="el-GR" sz="1600" dirty="0"/>
              <a:t> μέσω </a:t>
            </a:r>
            <a:r>
              <a:rPr lang="el-GR" sz="1600" dirty="0" err="1"/>
              <a:t>αδενυλικής</a:t>
            </a:r>
            <a:r>
              <a:rPr lang="el-GR" sz="1600" dirty="0"/>
              <a:t> </a:t>
            </a:r>
            <a:r>
              <a:rPr lang="el-GR" sz="1600" dirty="0" err="1"/>
              <a:t>κυκλάσης</a:t>
            </a:r>
            <a:r>
              <a:rPr lang="el-GR" sz="1600" dirty="0"/>
              <a:t> (AC) και μυϊκή χαλάρωση. </a:t>
            </a:r>
            <a:endParaRPr lang="en-US" sz="1600" dirty="0"/>
          </a:p>
        </p:txBody>
      </p:sp>
      <p:sp>
        <p:nvSpPr>
          <p:cNvPr id="7" name="TextBox 6"/>
          <p:cNvSpPr txBox="1"/>
          <p:nvPr/>
        </p:nvSpPr>
        <p:spPr>
          <a:xfrm>
            <a:off x="3741642" y="5625678"/>
            <a:ext cx="2405873" cy="261610"/>
          </a:xfrm>
          <a:prstGeom prst="rect">
            <a:avLst/>
          </a:prstGeom>
          <a:noFill/>
        </p:spPr>
        <p:txBody>
          <a:bodyPr wrap="square" rtlCol="0">
            <a:spAutoFit/>
          </a:bodyPr>
          <a:lstStyle/>
          <a:p>
            <a:r>
              <a:rPr lang="en-US" sz="1100" dirty="0"/>
              <a:t>J Physiol. 2019;597(19):4873-4886. </a:t>
            </a:r>
          </a:p>
        </p:txBody>
      </p:sp>
    </p:spTree>
    <p:extLst>
      <p:ext uri="{BB962C8B-B14F-4D97-AF65-F5344CB8AC3E}">
        <p14:creationId xmlns:p14="http://schemas.microsoft.com/office/powerpoint/2010/main" val="411231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36" y="0"/>
            <a:ext cx="8384146" cy="6603595"/>
          </a:xfrm>
          <a:prstGeom prst="rect">
            <a:avLst/>
          </a:prstGeom>
        </p:spPr>
      </p:pic>
      <p:sp>
        <p:nvSpPr>
          <p:cNvPr id="3" name="TextBox 2"/>
          <p:cNvSpPr txBox="1"/>
          <p:nvPr/>
        </p:nvSpPr>
        <p:spPr>
          <a:xfrm>
            <a:off x="7173532" y="6596390"/>
            <a:ext cx="3510978" cy="261610"/>
          </a:xfrm>
          <a:prstGeom prst="rect">
            <a:avLst/>
          </a:prstGeom>
          <a:noFill/>
        </p:spPr>
        <p:txBody>
          <a:bodyPr wrap="square" rtlCol="0">
            <a:spAutoFit/>
          </a:bodyPr>
          <a:lstStyle/>
          <a:p>
            <a:r>
              <a:rPr lang="en-US" sz="1100" dirty="0"/>
              <a:t>J Physiol. 2019;597(19):4873-4886. </a:t>
            </a:r>
          </a:p>
        </p:txBody>
      </p:sp>
    </p:spTree>
    <p:extLst>
      <p:ext uri="{BB962C8B-B14F-4D97-AF65-F5344CB8AC3E}">
        <p14:creationId xmlns:p14="http://schemas.microsoft.com/office/powerpoint/2010/main" val="4273709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243" y="708544"/>
            <a:ext cx="8649544" cy="3987191"/>
          </a:xfrm>
          <a:prstGeom prst="rect">
            <a:avLst/>
          </a:prstGeom>
        </p:spPr>
      </p:pic>
      <p:sp>
        <p:nvSpPr>
          <p:cNvPr id="3" name="TextBox 2"/>
          <p:cNvSpPr txBox="1"/>
          <p:nvPr/>
        </p:nvSpPr>
        <p:spPr>
          <a:xfrm>
            <a:off x="420709" y="50823"/>
            <a:ext cx="9985421" cy="646331"/>
          </a:xfrm>
          <a:prstGeom prst="rect">
            <a:avLst/>
          </a:prstGeom>
          <a:noFill/>
        </p:spPr>
        <p:txBody>
          <a:bodyPr wrap="square" rtlCol="0">
            <a:spAutoFit/>
          </a:bodyPr>
          <a:lstStyle/>
          <a:p>
            <a:r>
              <a:rPr lang="el-GR" dirty="0"/>
              <a:t>Κύτταρα ανοσοποιητικού</a:t>
            </a:r>
            <a:r>
              <a:rPr lang="en-US" dirty="0"/>
              <a:t>:</a:t>
            </a:r>
            <a:r>
              <a:rPr lang="el-GR" dirty="0"/>
              <a:t> τόσο η προσαρμοστική όσο και η έμφυτη ανοσία συμβάλλουν στην αγγειακή φλεγμονή και τη διαδικασία αθηροσκλήρωσης. </a:t>
            </a:r>
            <a:endParaRPr lang="en-US" dirty="0"/>
          </a:p>
        </p:txBody>
      </p:sp>
      <p:sp>
        <p:nvSpPr>
          <p:cNvPr id="4" name="TextBox 3"/>
          <p:cNvSpPr txBox="1"/>
          <p:nvPr/>
        </p:nvSpPr>
        <p:spPr>
          <a:xfrm>
            <a:off x="1138401" y="4957831"/>
            <a:ext cx="10864709" cy="1323439"/>
          </a:xfrm>
          <a:prstGeom prst="rect">
            <a:avLst/>
          </a:prstGeom>
          <a:noFill/>
        </p:spPr>
        <p:txBody>
          <a:bodyPr wrap="square" rtlCol="0">
            <a:spAutoFit/>
          </a:bodyPr>
          <a:lstStyle/>
          <a:p>
            <a:r>
              <a:rPr lang="el-GR" sz="1600" dirty="0"/>
              <a:t>Λόγος </a:t>
            </a:r>
            <a:r>
              <a:rPr lang="el-GR" sz="1600" b="1" dirty="0"/>
              <a:t>TH1/TH2</a:t>
            </a:r>
            <a:r>
              <a:rPr lang="el-GR" sz="1600" dirty="0"/>
              <a:t> </a:t>
            </a:r>
            <a:r>
              <a:rPr lang="en-US" sz="1600" dirty="0"/>
              <a:t>:</a:t>
            </a:r>
            <a:r>
              <a:rPr lang="el-GR" sz="1600" dirty="0"/>
              <a:t> Κλινικές μελέτες έχουν δείξει ότι παρουσία υψηλών επιπέδων οιστρογόνων η ανοσολογική απόκριση μετατοπίζεται προς </a:t>
            </a:r>
            <a:r>
              <a:rPr lang="el-GR" sz="1600" u="sng" dirty="0"/>
              <a:t>ΤΗ2 (εκκρίνουν αντιφλεγμονώδεις </a:t>
            </a:r>
            <a:r>
              <a:rPr lang="el-GR" sz="1600" u="sng" dirty="0" err="1"/>
              <a:t>κυτοκίνες</a:t>
            </a:r>
            <a:r>
              <a:rPr lang="en-US" sz="1600" dirty="0"/>
              <a:t>:</a:t>
            </a:r>
            <a:r>
              <a:rPr lang="el-GR" sz="1600" dirty="0"/>
              <a:t> IL-5, IL-10 και IL-13)</a:t>
            </a:r>
            <a:r>
              <a:rPr lang="en-US" sz="1600" dirty="0"/>
              <a:t>. T</a:t>
            </a:r>
            <a:r>
              <a:rPr lang="el-GR" sz="1600" dirty="0"/>
              <a:t>α επίπεδα των </a:t>
            </a:r>
            <a:r>
              <a:rPr lang="el-GR" sz="1600" u="sng" dirty="0"/>
              <a:t>TH1 </a:t>
            </a:r>
            <a:r>
              <a:rPr lang="el-GR" sz="1600" u="sng" dirty="0" err="1"/>
              <a:t>κυτοκινών</a:t>
            </a:r>
            <a:r>
              <a:rPr lang="el-GR" sz="1600" u="sng" dirty="0"/>
              <a:t> (</a:t>
            </a:r>
            <a:r>
              <a:rPr lang="el-GR" sz="1600" u="sng" dirty="0" err="1"/>
              <a:t>προαθηρογόνος</a:t>
            </a:r>
            <a:r>
              <a:rPr lang="el-GR" sz="1600" u="sng" dirty="0"/>
              <a:t> φλεγμονώδης απόκριση</a:t>
            </a:r>
            <a:r>
              <a:rPr lang="en-US" sz="1600" dirty="0"/>
              <a:t>: </a:t>
            </a:r>
            <a:r>
              <a:rPr lang="el-GR" sz="1600" dirty="0" err="1"/>
              <a:t>ιντερφερόνη</a:t>
            </a:r>
            <a:r>
              <a:rPr lang="el-GR" sz="1600" dirty="0"/>
              <a:t>-γ (IFN-γ), TNF-α, IL-2, IL-6 και IL 12 IL-2 και η IFN-γ είναι αυξημένο</a:t>
            </a:r>
            <a:r>
              <a:rPr lang="en-US" sz="1600" dirty="0"/>
              <a:t> </a:t>
            </a:r>
            <a:r>
              <a:rPr lang="el-GR" sz="1600" dirty="0"/>
              <a:t>σε </a:t>
            </a:r>
            <a:r>
              <a:rPr lang="el-GR" sz="1600" dirty="0" err="1"/>
              <a:t>μετεμμηνοπαυσιακές</a:t>
            </a:r>
            <a:r>
              <a:rPr lang="el-GR" sz="1600" dirty="0"/>
              <a:t> γυναίκες και μειώνεται κατά τη θεραπεία ορμονικής υποκατάστασης.</a:t>
            </a:r>
          </a:p>
        </p:txBody>
      </p:sp>
      <p:sp>
        <p:nvSpPr>
          <p:cNvPr id="7" name="TextBox 6"/>
          <p:cNvSpPr txBox="1"/>
          <p:nvPr/>
        </p:nvSpPr>
        <p:spPr>
          <a:xfrm>
            <a:off x="6096000" y="4564930"/>
            <a:ext cx="3026535" cy="261610"/>
          </a:xfrm>
          <a:prstGeom prst="rect">
            <a:avLst/>
          </a:prstGeom>
          <a:noFill/>
        </p:spPr>
        <p:txBody>
          <a:bodyPr wrap="square" rtlCol="0">
            <a:spAutoFit/>
          </a:bodyPr>
          <a:lstStyle/>
          <a:p>
            <a:r>
              <a:rPr lang="en-US" sz="1100" dirty="0"/>
              <a:t>Endocrine Reviews, 2007, 28(5):521–574</a:t>
            </a:r>
          </a:p>
        </p:txBody>
      </p:sp>
      <p:sp>
        <p:nvSpPr>
          <p:cNvPr id="8" name="TextBox 7"/>
          <p:cNvSpPr txBox="1"/>
          <p:nvPr/>
        </p:nvSpPr>
        <p:spPr>
          <a:xfrm>
            <a:off x="8847787" y="697154"/>
            <a:ext cx="3416918" cy="2739211"/>
          </a:xfrm>
          <a:prstGeom prst="rect">
            <a:avLst/>
          </a:prstGeom>
          <a:noFill/>
        </p:spPr>
        <p:txBody>
          <a:bodyPr wrap="square" rtlCol="0">
            <a:spAutoFit/>
          </a:bodyPr>
          <a:lstStyle/>
          <a:p>
            <a:r>
              <a:rPr lang="en-US" sz="1200" b="1" dirty="0"/>
              <a:t>Influence of estrogens on important pro- and ant</a:t>
            </a:r>
            <a:r>
              <a:rPr lang="el-GR" sz="1200" b="1" dirty="0"/>
              <a:t>ι-</a:t>
            </a:r>
            <a:r>
              <a:rPr lang="en-US" sz="1200" b="1" dirty="0"/>
              <a:t>inflammatory pathways in different cell types. On the y-axis, the concentration of</a:t>
            </a:r>
            <a:r>
              <a:rPr lang="el-GR" sz="1200" b="1" dirty="0"/>
              <a:t> </a:t>
            </a:r>
            <a:r>
              <a:rPr lang="en-US" sz="1200" b="1" dirty="0"/>
              <a:t>estrogens is given. Depending on the concentration of estrogens, factors in green boxes are stimulated, and factors in orange boxes are inhibited</a:t>
            </a:r>
            <a:r>
              <a:rPr lang="el-GR" sz="1200" b="1" dirty="0"/>
              <a:t> </a:t>
            </a:r>
            <a:r>
              <a:rPr lang="en-US" sz="1200" b="1" dirty="0"/>
              <a:t>by estrogens</a:t>
            </a:r>
            <a:r>
              <a:rPr lang="en-US" sz="1400" dirty="0"/>
              <a:t>. </a:t>
            </a:r>
            <a:endParaRPr lang="el-GR" sz="1400" dirty="0"/>
          </a:p>
          <a:p>
            <a:endParaRPr lang="el-GR" sz="1400" dirty="0"/>
          </a:p>
          <a:p>
            <a:r>
              <a:rPr lang="en-US" sz="1200" b="1" dirty="0"/>
              <a:t>DC, Dendritic cell</a:t>
            </a:r>
            <a:endParaRPr lang="el-GR" sz="1200" b="1" dirty="0"/>
          </a:p>
          <a:p>
            <a:r>
              <a:rPr lang="en-US" sz="1200" b="1" dirty="0"/>
              <a:t>M</a:t>
            </a:r>
            <a:r>
              <a:rPr lang="el-GR" sz="1200" b="1" dirty="0"/>
              <a:t>Φ</a:t>
            </a:r>
            <a:r>
              <a:rPr lang="en-US" sz="1200" b="1" dirty="0"/>
              <a:t>, monocyte/macrophage </a:t>
            </a:r>
            <a:endParaRPr lang="el-GR" sz="1200" b="1" dirty="0"/>
          </a:p>
          <a:p>
            <a:r>
              <a:rPr lang="en-US" sz="1200" b="1" dirty="0"/>
              <a:t>NK cell, natural killer cell</a:t>
            </a:r>
            <a:endParaRPr lang="el-GR" sz="1200" b="1" dirty="0"/>
          </a:p>
          <a:p>
            <a:r>
              <a:rPr lang="en-US" sz="1200" b="1" dirty="0"/>
              <a:t>OPG, </a:t>
            </a:r>
            <a:r>
              <a:rPr lang="en-US" sz="1200" b="1" dirty="0" err="1"/>
              <a:t>osteoprotegerin</a:t>
            </a:r>
            <a:endParaRPr lang="el-GR" sz="1200" b="1" dirty="0"/>
          </a:p>
          <a:p>
            <a:r>
              <a:rPr lang="en-US" sz="1200" b="1" dirty="0"/>
              <a:t>PDGF, platelet-derived growth</a:t>
            </a:r>
            <a:r>
              <a:rPr lang="el-GR" sz="1200" b="1" dirty="0"/>
              <a:t> </a:t>
            </a:r>
            <a:r>
              <a:rPr lang="en-US" sz="1200" b="1" dirty="0"/>
              <a:t>factor</a:t>
            </a:r>
            <a:endParaRPr lang="el-GR" sz="1200" b="1" dirty="0"/>
          </a:p>
          <a:p>
            <a:r>
              <a:rPr lang="en-US" sz="1200" b="1" dirty="0"/>
              <a:t>VSMC, vascular smooth muscle cell</a:t>
            </a:r>
          </a:p>
        </p:txBody>
      </p:sp>
    </p:spTree>
    <p:extLst>
      <p:ext uri="{BB962C8B-B14F-4D97-AF65-F5344CB8AC3E}">
        <p14:creationId xmlns:p14="http://schemas.microsoft.com/office/powerpoint/2010/main" val="4063363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461D2-0A72-6BE8-DDC2-1291DCF1FA9B}"/>
              </a:ext>
            </a:extLst>
          </p:cNvPr>
          <p:cNvSpPr txBox="1"/>
          <p:nvPr/>
        </p:nvSpPr>
        <p:spPr>
          <a:xfrm>
            <a:off x="1571143" y="705177"/>
            <a:ext cx="5593055" cy="2723823"/>
          </a:xfrm>
          <a:prstGeom prst="rect">
            <a:avLst/>
          </a:prstGeom>
          <a:noFill/>
        </p:spPr>
        <p:txBody>
          <a:bodyPr wrap="square" rtlCol="0">
            <a:spAutoFit/>
          </a:bodyPr>
          <a:lstStyle/>
          <a:p>
            <a:pPr>
              <a:spcAft>
                <a:spcPts val="300"/>
              </a:spcAft>
            </a:pPr>
            <a:r>
              <a:rPr lang="en-US" sz="1200" dirty="0"/>
              <a:t>A</a:t>
            </a:r>
            <a:r>
              <a:rPr lang="el-GR" sz="1200" dirty="0"/>
              <a:t>θηροσκλήρωση</a:t>
            </a:r>
            <a:r>
              <a:rPr lang="en-US" sz="1200" dirty="0"/>
              <a:t>:</a:t>
            </a:r>
            <a:r>
              <a:rPr lang="el-GR" sz="1200" dirty="0"/>
              <a:t> απορρύθμιση των TLR</a:t>
            </a:r>
          </a:p>
          <a:p>
            <a:pPr>
              <a:spcAft>
                <a:spcPts val="300"/>
              </a:spcAft>
            </a:pPr>
            <a:r>
              <a:rPr lang="el-GR" sz="1200" dirty="0"/>
              <a:t>TLR4 και TLR2</a:t>
            </a:r>
            <a:r>
              <a:rPr lang="en-US" sz="1200" dirty="0"/>
              <a:t>:</a:t>
            </a:r>
            <a:r>
              <a:rPr lang="el-GR" sz="1200" dirty="0"/>
              <a:t> αυξάνονται στ</a:t>
            </a:r>
            <a:r>
              <a:rPr lang="en-US" sz="1200" dirty="0"/>
              <a:t>a</a:t>
            </a:r>
            <a:r>
              <a:rPr lang="el-GR" sz="1200" dirty="0"/>
              <a:t> μονοκύτταρα, ECs και VSMCs</a:t>
            </a:r>
            <a:endParaRPr lang="en-US" sz="1200" dirty="0"/>
          </a:p>
          <a:p>
            <a:pPr>
              <a:spcAft>
                <a:spcPts val="300"/>
              </a:spcAft>
            </a:pPr>
            <a:r>
              <a:rPr lang="en-US" sz="1200" dirty="0"/>
              <a:t>Toll-like receptors: </a:t>
            </a:r>
            <a:r>
              <a:rPr lang="el-GR" sz="1200" dirty="0"/>
              <a:t>διαμεμβρανικ</a:t>
            </a:r>
            <a:r>
              <a:rPr lang="en-US" sz="1200" dirty="0"/>
              <a:t>o</a:t>
            </a:r>
            <a:r>
              <a:rPr lang="el-GR" sz="1200" dirty="0"/>
              <a:t>ί υποδοχείς, εκφράζονται εκτενώς σε κύτταρα του ανοσοποιητικού συστήματος (μονοκύτταρα, μακροφάγα, DCs, ουδετερόφιλα, λεμφοκύτταρα) και αγγειακά κύτταρα </a:t>
            </a:r>
            <a:endParaRPr lang="en-US" sz="1200" dirty="0"/>
          </a:p>
          <a:p>
            <a:pPr>
              <a:spcAft>
                <a:spcPts val="300"/>
              </a:spcAft>
            </a:pPr>
            <a:r>
              <a:rPr lang="el-GR" sz="1200" dirty="0"/>
              <a:t>Αγωνιστής</a:t>
            </a:r>
            <a:r>
              <a:rPr lang="en-US" sz="1200" dirty="0"/>
              <a:t>:</a:t>
            </a:r>
            <a:r>
              <a:rPr lang="el-GR" sz="1200" dirty="0"/>
              <a:t> oxLDL</a:t>
            </a:r>
          </a:p>
          <a:p>
            <a:pPr>
              <a:spcAft>
                <a:spcPts val="300"/>
              </a:spcAft>
            </a:pPr>
            <a:r>
              <a:rPr lang="el-GR" sz="1200" dirty="0"/>
              <a:t>Σηματοδότηση</a:t>
            </a:r>
            <a:r>
              <a:rPr lang="en-US" sz="1200" dirty="0"/>
              <a:t>: </a:t>
            </a:r>
            <a:r>
              <a:rPr lang="el-GR" sz="1200" dirty="0"/>
              <a:t>MyD88 απαιτείται για όλα τα TLR (εκτός από το TLR3) και ενεργοποιεί τον NF-κB και MAPK</a:t>
            </a:r>
            <a:r>
              <a:rPr lang="en-US" sz="1200" dirty="0"/>
              <a:t> </a:t>
            </a:r>
            <a:r>
              <a:rPr lang="el-GR" sz="1200" dirty="0"/>
              <a:t>μονοπάτια σηματοδότησης για την έκφραση φλεγμονωδών κυτοκινών</a:t>
            </a:r>
          </a:p>
          <a:p>
            <a:pPr>
              <a:spcAft>
                <a:spcPts val="300"/>
              </a:spcAft>
            </a:pPr>
            <a:r>
              <a:rPr lang="el-GR" sz="1200" dirty="0"/>
              <a:t>Ε2</a:t>
            </a:r>
            <a:r>
              <a:rPr lang="en-US" sz="1200" dirty="0"/>
              <a:t>: </a:t>
            </a:r>
            <a:r>
              <a:rPr lang="el-GR" sz="1200" dirty="0"/>
              <a:t>χορήγηση σε μακροφάγα κύτταρα καταστέλει την έκφραση </a:t>
            </a:r>
            <a:r>
              <a:rPr lang="en-US" sz="1200" dirty="0"/>
              <a:t>TLR4: </a:t>
            </a:r>
            <a:r>
              <a:rPr lang="el-GR" sz="1200" dirty="0"/>
              <a:t>γενωμική και μη δράση</a:t>
            </a:r>
          </a:p>
          <a:p>
            <a:endParaRPr lang="el-GR" sz="1200" dirty="0"/>
          </a:p>
          <a:p>
            <a:endParaRPr lang="el-GR" sz="1200" dirty="0"/>
          </a:p>
        </p:txBody>
      </p:sp>
      <p:sp>
        <p:nvSpPr>
          <p:cNvPr id="4" name="TextBox 3">
            <a:extLst>
              <a:ext uri="{FF2B5EF4-FFF2-40B4-BE49-F238E27FC236}">
                <a16:creationId xmlns:a16="http://schemas.microsoft.com/office/drawing/2014/main" id="{FBB6DCE0-F333-6FB7-2175-592B62C9F629}"/>
              </a:ext>
            </a:extLst>
          </p:cNvPr>
          <p:cNvSpPr txBox="1"/>
          <p:nvPr/>
        </p:nvSpPr>
        <p:spPr>
          <a:xfrm>
            <a:off x="1713756" y="55858"/>
            <a:ext cx="8764487" cy="369332"/>
          </a:xfrm>
          <a:prstGeom prst="rect">
            <a:avLst/>
          </a:prstGeom>
          <a:noFill/>
        </p:spPr>
        <p:txBody>
          <a:bodyPr wrap="square" rtlCol="0">
            <a:spAutoFit/>
          </a:bodyPr>
          <a:lstStyle/>
          <a:p>
            <a:r>
              <a:rPr lang="el-GR" b="1" dirty="0"/>
              <a:t>Δράσεις των οιστρογόνων στ</a:t>
            </a:r>
            <a:r>
              <a:rPr lang="en-US" b="1" dirty="0"/>
              <a:t>a</a:t>
            </a:r>
            <a:r>
              <a:rPr lang="el-GR" b="1" dirty="0"/>
              <a:t> κύτταρα του ανοσοποιητικού</a:t>
            </a:r>
            <a:endParaRPr lang="en-US" b="1" dirty="0"/>
          </a:p>
        </p:txBody>
      </p:sp>
      <p:pic>
        <p:nvPicPr>
          <p:cNvPr id="6" name="Picture 5" descr="A diagram of a signal transducer&#10;&#10;Description automatically generated">
            <a:extLst>
              <a:ext uri="{FF2B5EF4-FFF2-40B4-BE49-F238E27FC236}">
                <a16:creationId xmlns:a16="http://schemas.microsoft.com/office/drawing/2014/main" id="{20A99D5B-3303-6CFF-88DE-7DC7EAA0B7EA}"/>
              </a:ext>
            </a:extLst>
          </p:cNvPr>
          <p:cNvPicPr>
            <a:picLocks noChangeAspect="1"/>
          </p:cNvPicPr>
          <p:nvPr/>
        </p:nvPicPr>
        <p:blipFill>
          <a:blip r:embed="rId2"/>
          <a:stretch>
            <a:fillRect/>
          </a:stretch>
        </p:blipFill>
        <p:spPr>
          <a:xfrm>
            <a:off x="6998343" y="1100599"/>
            <a:ext cx="4725040" cy="1154260"/>
          </a:xfrm>
          <a:prstGeom prst="rect">
            <a:avLst/>
          </a:prstGeom>
        </p:spPr>
      </p:pic>
      <p:sp>
        <p:nvSpPr>
          <p:cNvPr id="8" name="TextBox 7">
            <a:extLst>
              <a:ext uri="{FF2B5EF4-FFF2-40B4-BE49-F238E27FC236}">
                <a16:creationId xmlns:a16="http://schemas.microsoft.com/office/drawing/2014/main" id="{23DC8958-00A5-4EBF-A336-22A7EC4EEF85}"/>
              </a:ext>
            </a:extLst>
          </p:cNvPr>
          <p:cNvSpPr txBox="1"/>
          <p:nvPr/>
        </p:nvSpPr>
        <p:spPr>
          <a:xfrm>
            <a:off x="1510018" y="6063478"/>
            <a:ext cx="10117123" cy="738664"/>
          </a:xfrm>
          <a:prstGeom prst="rect">
            <a:avLst/>
          </a:prstGeom>
          <a:noFill/>
        </p:spPr>
        <p:txBody>
          <a:bodyPr wrap="square" rtlCol="0">
            <a:spAutoFit/>
          </a:bodyPr>
          <a:lstStyle/>
          <a:p>
            <a:r>
              <a:rPr lang="en-US" sz="1400" i="1" dirty="0"/>
              <a:t>In </a:t>
            </a:r>
            <a:r>
              <a:rPr lang="el-GR" sz="1400" i="1" dirty="0"/>
              <a:t>vitro </a:t>
            </a:r>
            <a:r>
              <a:rPr lang="el-GR" sz="1400" dirty="0"/>
              <a:t>και </a:t>
            </a:r>
            <a:r>
              <a:rPr lang="el-GR" sz="1400" i="1" dirty="0"/>
              <a:t>ex-vivo</a:t>
            </a:r>
            <a:r>
              <a:rPr lang="el-GR" sz="1400" dirty="0"/>
              <a:t> πειράματα</a:t>
            </a:r>
            <a:r>
              <a:rPr lang="en-US" sz="1400" dirty="0"/>
              <a:t>: </a:t>
            </a:r>
            <a:r>
              <a:rPr lang="el-GR" sz="1400" dirty="0"/>
              <a:t>παραγωγή κυτοκίνης από τα μακροφάγα εξαρτάται από τη διάρκεια της θεραπείας </a:t>
            </a:r>
          </a:p>
          <a:p>
            <a:pPr marL="285750" indent="-285750">
              <a:buFont typeface="Arial" panose="020B0604020202020204" pitchFamily="34" charset="0"/>
              <a:buChar char="•"/>
            </a:pPr>
            <a:r>
              <a:rPr lang="el-GR" sz="1400" dirty="0"/>
              <a:t>Οξεία χορήγηση μακροφάγων με οιστραδιόλη</a:t>
            </a:r>
            <a:r>
              <a:rPr lang="en-US" sz="1400" dirty="0"/>
              <a:t>:</a:t>
            </a:r>
            <a:r>
              <a:rPr lang="el-GR" sz="1400" dirty="0"/>
              <a:t> αντιφλεγμονώδη</a:t>
            </a:r>
            <a:r>
              <a:rPr lang="en-US" sz="1400" dirty="0"/>
              <a:t> </a:t>
            </a:r>
            <a:r>
              <a:rPr lang="el-GR" sz="1400" dirty="0"/>
              <a:t>αποτέλεσμα</a:t>
            </a:r>
            <a:endParaRPr lang="en-US" sz="1400" dirty="0"/>
          </a:p>
          <a:p>
            <a:pPr marL="285750" indent="-285750">
              <a:buFont typeface="Arial" panose="020B0604020202020204" pitchFamily="34" charset="0"/>
              <a:buChar char="•"/>
            </a:pPr>
            <a:r>
              <a:rPr lang="en-US" sz="1400" dirty="0"/>
              <a:t>M</a:t>
            </a:r>
            <a:r>
              <a:rPr lang="el-GR" sz="1400" dirty="0"/>
              <a:t>ακροφάγα από ποντίκια με χρόνια έκθεση σε Ε2 παρήγαγαν αυξημένα επίπεδα προφλεγμονωδών μορίων</a:t>
            </a:r>
            <a:endParaRPr lang="en-US" sz="1400" dirty="0"/>
          </a:p>
        </p:txBody>
      </p:sp>
      <p:pic>
        <p:nvPicPr>
          <p:cNvPr id="10" name="Picture 9" descr="A diagram of a cell&#10;&#10;Description automatically generated">
            <a:extLst>
              <a:ext uri="{FF2B5EF4-FFF2-40B4-BE49-F238E27FC236}">
                <a16:creationId xmlns:a16="http://schemas.microsoft.com/office/drawing/2014/main" id="{9BB21C88-E928-1987-F6FD-CF3AFEEB4DAD}"/>
              </a:ext>
            </a:extLst>
          </p:cNvPr>
          <p:cNvPicPr>
            <a:picLocks noChangeAspect="1"/>
          </p:cNvPicPr>
          <p:nvPr/>
        </p:nvPicPr>
        <p:blipFill>
          <a:blip r:embed="rId3"/>
          <a:stretch>
            <a:fillRect/>
          </a:stretch>
        </p:blipFill>
        <p:spPr>
          <a:xfrm>
            <a:off x="3672943" y="2930268"/>
            <a:ext cx="5791272" cy="2850859"/>
          </a:xfrm>
          <a:prstGeom prst="rect">
            <a:avLst/>
          </a:prstGeom>
        </p:spPr>
      </p:pic>
    </p:spTree>
    <p:extLst>
      <p:ext uri="{BB962C8B-B14F-4D97-AF65-F5344CB8AC3E}">
        <p14:creationId xmlns:p14="http://schemas.microsoft.com/office/powerpoint/2010/main" val="3873091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77A95908-03DE-0D5D-3C10-86592D278F5D}"/>
              </a:ext>
            </a:extLst>
          </p:cNvPr>
          <p:cNvPicPr>
            <a:picLocks noChangeAspect="1"/>
          </p:cNvPicPr>
          <p:nvPr/>
        </p:nvPicPr>
        <p:blipFill>
          <a:blip r:embed="rId2"/>
          <a:stretch>
            <a:fillRect/>
          </a:stretch>
        </p:blipFill>
        <p:spPr>
          <a:xfrm>
            <a:off x="2097247" y="1039844"/>
            <a:ext cx="7745687" cy="3708325"/>
          </a:xfrm>
          <a:prstGeom prst="rect">
            <a:avLst/>
          </a:prstGeom>
        </p:spPr>
      </p:pic>
      <p:sp>
        <p:nvSpPr>
          <p:cNvPr id="4" name="TextBox 3">
            <a:extLst>
              <a:ext uri="{FF2B5EF4-FFF2-40B4-BE49-F238E27FC236}">
                <a16:creationId xmlns:a16="http://schemas.microsoft.com/office/drawing/2014/main" id="{16D688B1-5AFB-A6B7-5803-2723DDDC7207}"/>
              </a:ext>
            </a:extLst>
          </p:cNvPr>
          <p:cNvSpPr txBox="1"/>
          <p:nvPr/>
        </p:nvSpPr>
        <p:spPr>
          <a:xfrm>
            <a:off x="336472" y="5106422"/>
            <a:ext cx="9353725" cy="1208023"/>
          </a:xfrm>
          <a:prstGeom prst="rect">
            <a:avLst/>
          </a:prstGeom>
          <a:noFill/>
        </p:spPr>
        <p:txBody>
          <a:bodyPr wrap="square" rtlCol="0">
            <a:spAutoFit/>
          </a:bodyPr>
          <a:lstStyle/>
          <a:p>
            <a:pPr>
              <a:spcAft>
                <a:spcPts val="300"/>
              </a:spcAft>
            </a:pPr>
            <a:r>
              <a:rPr lang="el-GR" sz="1400" dirty="0"/>
              <a:t>Οι τρέχουσες θεραπείες για την αθηροσκλήρωση επικεντρώνονται στη πρόληψη και την καθυστέρηση του σχηματισμού αθηρωματικής πλάκας &amp; περιλαμβάνουν κυρίως στατίνες και μετφορμίνη, η οποία έχει επίσης αντιφλεγμονώδη δράση. </a:t>
            </a:r>
          </a:p>
          <a:p>
            <a:r>
              <a:rPr lang="el-GR" sz="1400" dirty="0"/>
              <a:t>Οι </a:t>
            </a:r>
            <a:r>
              <a:rPr lang="el-GR" sz="1400" b="1" dirty="0"/>
              <a:t>αντιφλεγμονώδεις παρεμβάσεις </a:t>
            </a:r>
            <a:r>
              <a:rPr lang="el-GR" sz="1400" dirty="0"/>
              <a:t>μπορεί να αντιπροσωπεύουν νέες πιθανές θεραπείες με πρόσθετα ευεργετικά αποτελέσματα σε  ασθενείς υψηλού κινδύνου. </a:t>
            </a:r>
            <a:endParaRPr lang="en-US" sz="1400" dirty="0"/>
          </a:p>
        </p:txBody>
      </p:sp>
      <p:sp>
        <p:nvSpPr>
          <p:cNvPr id="5" name="TextBox 4">
            <a:extLst>
              <a:ext uri="{FF2B5EF4-FFF2-40B4-BE49-F238E27FC236}">
                <a16:creationId xmlns:a16="http://schemas.microsoft.com/office/drawing/2014/main" id="{BC818375-9A66-E383-DE6B-47D8229415D8}"/>
              </a:ext>
            </a:extLst>
          </p:cNvPr>
          <p:cNvSpPr txBox="1"/>
          <p:nvPr/>
        </p:nvSpPr>
        <p:spPr>
          <a:xfrm>
            <a:off x="2562613" y="192946"/>
            <a:ext cx="6493079" cy="646331"/>
          </a:xfrm>
          <a:prstGeom prst="rect">
            <a:avLst/>
          </a:prstGeom>
          <a:noFill/>
        </p:spPr>
        <p:txBody>
          <a:bodyPr wrap="square" rtlCol="0">
            <a:spAutoFit/>
          </a:bodyPr>
          <a:lstStyle/>
          <a:p>
            <a:r>
              <a:rPr lang="el-GR" b="1" dirty="0"/>
              <a:t>Μεσολαβητές Φλεγμονής</a:t>
            </a:r>
            <a:r>
              <a:rPr lang="en-US" b="1" dirty="0"/>
              <a:t>: </a:t>
            </a:r>
            <a:r>
              <a:rPr lang="el-GR" b="1" dirty="0"/>
              <a:t>νέοι θεραπευτικοί στόχοι </a:t>
            </a:r>
            <a:r>
              <a:rPr lang="el-GR" dirty="0"/>
              <a:t>(κύριες θεραπευτικές στρατηγικές)</a:t>
            </a:r>
          </a:p>
        </p:txBody>
      </p:sp>
      <p:sp>
        <p:nvSpPr>
          <p:cNvPr id="6" name="TextBox 5">
            <a:extLst>
              <a:ext uri="{FF2B5EF4-FFF2-40B4-BE49-F238E27FC236}">
                <a16:creationId xmlns:a16="http://schemas.microsoft.com/office/drawing/2014/main" id="{88F2B1DD-C288-C5B7-6B2F-ED8415B78220}"/>
              </a:ext>
            </a:extLst>
          </p:cNvPr>
          <p:cNvSpPr txBox="1"/>
          <p:nvPr/>
        </p:nvSpPr>
        <p:spPr>
          <a:xfrm>
            <a:off x="6652470" y="4748169"/>
            <a:ext cx="3551191" cy="230832"/>
          </a:xfrm>
          <a:prstGeom prst="rect">
            <a:avLst/>
          </a:prstGeom>
          <a:noFill/>
        </p:spPr>
        <p:txBody>
          <a:bodyPr wrap="square" rtlCol="0">
            <a:spAutoFit/>
          </a:bodyPr>
          <a:lstStyle/>
          <a:p>
            <a:r>
              <a:rPr lang="en-US" sz="900"/>
              <a:t>Signal Transduction and Targeted Therapy (2022) 7:131</a:t>
            </a:r>
            <a:endParaRPr lang="en-US" sz="900" dirty="0"/>
          </a:p>
        </p:txBody>
      </p:sp>
    </p:spTree>
    <p:extLst>
      <p:ext uri="{BB962C8B-B14F-4D97-AF65-F5344CB8AC3E}">
        <p14:creationId xmlns:p14="http://schemas.microsoft.com/office/powerpoint/2010/main" val="2998465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31" y="519167"/>
            <a:ext cx="5046014" cy="3910661"/>
          </a:xfrm>
          <a:prstGeom prst="rect">
            <a:avLst/>
          </a:prstGeom>
        </p:spPr>
      </p:pic>
      <p:sp>
        <p:nvSpPr>
          <p:cNvPr id="3" name="TextBox 2"/>
          <p:cNvSpPr txBox="1"/>
          <p:nvPr/>
        </p:nvSpPr>
        <p:spPr>
          <a:xfrm>
            <a:off x="540912" y="116121"/>
            <a:ext cx="1996226" cy="307777"/>
          </a:xfrm>
          <a:prstGeom prst="rect">
            <a:avLst/>
          </a:prstGeom>
          <a:noFill/>
        </p:spPr>
        <p:txBody>
          <a:bodyPr wrap="square" rtlCol="0">
            <a:spAutoFit/>
          </a:bodyPr>
          <a:lstStyle/>
          <a:p>
            <a:r>
              <a:rPr lang="el-GR" sz="1400" b="1" dirty="0"/>
              <a:t>Συνοπτικά</a:t>
            </a:r>
            <a:endParaRPr lang="en-US" sz="1400" b="1" dirty="0"/>
          </a:p>
        </p:txBody>
      </p:sp>
      <p:sp>
        <p:nvSpPr>
          <p:cNvPr id="4" name="TextBox 3"/>
          <p:cNvSpPr txBox="1"/>
          <p:nvPr/>
        </p:nvSpPr>
        <p:spPr>
          <a:xfrm>
            <a:off x="6096000" y="2665373"/>
            <a:ext cx="5967369" cy="3046988"/>
          </a:xfrm>
          <a:prstGeom prst="rect">
            <a:avLst/>
          </a:prstGeom>
          <a:noFill/>
        </p:spPr>
        <p:txBody>
          <a:bodyPr wrap="square" rtlCol="0">
            <a:spAutoFit/>
          </a:bodyPr>
          <a:lstStyle/>
          <a:p>
            <a:pPr marL="285750" indent="-285750">
              <a:buFont typeface="Wingdings" panose="05000000000000000000" pitchFamily="2" charset="2"/>
              <a:buChar char="Ø"/>
            </a:pPr>
            <a:r>
              <a:rPr lang="el-GR" sz="1200" dirty="0"/>
              <a:t>Ε2 προάγει την της επαγωγής του πολλαπλασιασμού και των αναδιατάξεων του κυτταροσκελετού (μετανάστευση)</a:t>
            </a:r>
          </a:p>
          <a:p>
            <a:pPr marL="285750" indent="-285750">
              <a:buFont typeface="Wingdings" panose="05000000000000000000" pitchFamily="2" charset="2"/>
              <a:buChar char="Ø"/>
            </a:pPr>
            <a:r>
              <a:rPr lang="el-GR" sz="1200" dirty="0"/>
              <a:t>Ε2 ρυθμίζει την ενεργοποίηση/διαφοροποίηση των μακροφάγων και την έκκριση χημειοκίνων και κυτοκίνων</a:t>
            </a:r>
          </a:p>
          <a:p>
            <a:pPr marL="285750" indent="-285750">
              <a:buFont typeface="Wingdings" panose="05000000000000000000" pitchFamily="2" charset="2"/>
              <a:buChar char="Ø"/>
            </a:pPr>
            <a:r>
              <a:rPr lang="el-GR" sz="1200" dirty="0"/>
              <a:t>Η ρύθμιση αυτή διαμεσολαβείται από ενδοκυτταρικούς και μεμβρανικούς υποτύπους ER</a:t>
            </a:r>
            <a:endParaRPr lang="en-US" sz="1200" dirty="0"/>
          </a:p>
          <a:p>
            <a:pPr marL="285750" indent="-285750">
              <a:buFont typeface="Wingdings" panose="05000000000000000000" pitchFamily="2" charset="2"/>
              <a:buChar char="Ø"/>
            </a:pPr>
            <a:r>
              <a:rPr lang="en-US" sz="1200" dirty="0"/>
              <a:t>H </a:t>
            </a:r>
            <a:r>
              <a:rPr lang="el-GR" sz="1200" dirty="0"/>
              <a:t>γήρανση χαρακτηρίζεται από συστηματική φλεγμονή</a:t>
            </a:r>
            <a:r>
              <a:rPr lang="en-US" sz="1200" dirty="0"/>
              <a:t>. </a:t>
            </a:r>
            <a:r>
              <a:rPr lang="el-GR" sz="1200" dirty="0"/>
              <a:t>Στις γυναίκες, σχετίζεται με αυξημένο κίνδυνο καρδιαγγειακών και μεταβολικών παθήσεων, σε μεγάλο βαθμό λόγω</a:t>
            </a:r>
            <a:r>
              <a:rPr lang="en-US" sz="1200" dirty="0"/>
              <a:t> </a:t>
            </a:r>
            <a:r>
              <a:rPr lang="el-GR" sz="1200" dirty="0"/>
              <a:t>μείωσης των οιστρογόνων μετά την εμμηνόπαυση.</a:t>
            </a:r>
          </a:p>
          <a:p>
            <a:pPr marL="285750" indent="-285750">
              <a:buFont typeface="Wingdings" panose="05000000000000000000" pitchFamily="2" charset="2"/>
              <a:buChar char="Ø"/>
            </a:pPr>
            <a:r>
              <a:rPr lang="el-GR" sz="1200" dirty="0"/>
              <a:t>Προ- ή αντιφλεγμονώδης δράσεις των οιστρογόνων</a:t>
            </a:r>
            <a:r>
              <a:rPr lang="en-US" sz="1200" dirty="0"/>
              <a:t>:</a:t>
            </a:r>
            <a:r>
              <a:rPr lang="el-GR" sz="1200" dirty="0"/>
              <a:t> φαίνεται να εξαρτώνται από την διάρκεια της θεραπείας</a:t>
            </a:r>
          </a:p>
          <a:p>
            <a:pPr marL="285750" indent="-285750">
              <a:buFont typeface="Wingdings" panose="05000000000000000000" pitchFamily="2" charset="2"/>
              <a:buChar char="Ø"/>
            </a:pPr>
            <a:r>
              <a:rPr lang="el-GR" sz="1200" dirty="0"/>
              <a:t>Αποτελέσματα κλινικών μελετών καταδεικνύουν τις προστατευτικές επιδράσεις της βραχυπρόθεσμης ορμονοθεραπεία νωρίς κατά την έναρξη εμμηνόπαυση και σταδιακή απώλεια της προστασίας με την πρόοδο της ηλικίας</a:t>
            </a:r>
            <a:endParaRPr lang="en-US" sz="1200" dirty="0"/>
          </a:p>
        </p:txBody>
      </p:sp>
      <p:grpSp>
        <p:nvGrpSpPr>
          <p:cNvPr id="10" name="Group 9">
            <a:extLst>
              <a:ext uri="{FF2B5EF4-FFF2-40B4-BE49-F238E27FC236}">
                <a16:creationId xmlns:a16="http://schemas.microsoft.com/office/drawing/2014/main" id="{5CBFBFE0-1365-63D3-0806-D1F3D81BEBFB}"/>
              </a:ext>
            </a:extLst>
          </p:cNvPr>
          <p:cNvGrpSpPr/>
          <p:nvPr/>
        </p:nvGrpSpPr>
        <p:grpSpPr>
          <a:xfrm>
            <a:off x="128631" y="3429000"/>
            <a:ext cx="1062606" cy="2781688"/>
            <a:chOff x="205494" y="3716094"/>
            <a:chExt cx="990738" cy="2781688"/>
          </a:xfrm>
        </p:grpSpPr>
        <p:pic>
          <p:nvPicPr>
            <p:cNvPr id="6" name="Picture 5" descr="A green rectangular sign with black text&#10;&#10;Description automatically generated">
              <a:extLst>
                <a:ext uri="{FF2B5EF4-FFF2-40B4-BE49-F238E27FC236}">
                  <a16:creationId xmlns:a16="http://schemas.microsoft.com/office/drawing/2014/main" id="{4ACAFD49-433B-6D8E-80AC-E8E0239702F7}"/>
                </a:ext>
              </a:extLst>
            </p:cNvPr>
            <p:cNvPicPr>
              <a:picLocks noChangeAspect="1"/>
            </p:cNvPicPr>
            <p:nvPr/>
          </p:nvPicPr>
          <p:blipFill>
            <a:blip r:embed="rId3"/>
            <a:stretch>
              <a:fillRect/>
            </a:stretch>
          </p:blipFill>
          <p:spPr>
            <a:xfrm>
              <a:off x="205494" y="3716094"/>
              <a:ext cx="990738" cy="2781688"/>
            </a:xfrm>
            <a:prstGeom prst="rect">
              <a:avLst/>
            </a:prstGeom>
          </p:spPr>
        </p:pic>
        <p:sp>
          <p:nvSpPr>
            <p:cNvPr id="8" name="Rectangle 7">
              <a:extLst>
                <a:ext uri="{FF2B5EF4-FFF2-40B4-BE49-F238E27FC236}">
                  <a16:creationId xmlns:a16="http://schemas.microsoft.com/office/drawing/2014/main" id="{0FD68C89-AC0C-96A0-BE91-94B9D79B566B}"/>
                </a:ext>
              </a:extLst>
            </p:cNvPr>
            <p:cNvSpPr/>
            <p:nvPr/>
          </p:nvSpPr>
          <p:spPr>
            <a:xfrm>
              <a:off x="540912" y="4420998"/>
              <a:ext cx="281209" cy="159391"/>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AA3568-8902-96EE-57A1-F5C8C743CC1D}"/>
                </a:ext>
              </a:extLst>
            </p:cNvPr>
            <p:cNvSpPr txBox="1"/>
            <p:nvPr/>
          </p:nvSpPr>
          <p:spPr>
            <a:xfrm>
              <a:off x="335681" y="4410200"/>
              <a:ext cx="738231" cy="276999"/>
            </a:xfrm>
            <a:prstGeom prst="rect">
              <a:avLst/>
            </a:prstGeom>
            <a:noFill/>
          </p:spPr>
          <p:txBody>
            <a:bodyPr wrap="square" rtlCol="0">
              <a:spAutoFit/>
            </a:bodyPr>
            <a:lstStyle/>
            <a:p>
              <a:r>
                <a:rPr lang="en-US" sz="600" b="1" dirty="0" err="1"/>
                <a:t>ERa</a:t>
              </a:r>
              <a:r>
                <a:rPr lang="en-US" sz="600" b="1" dirty="0"/>
                <a:t>, ER</a:t>
              </a:r>
              <a:r>
                <a:rPr lang="el-GR" sz="600" b="1" dirty="0"/>
                <a:t>β, </a:t>
              </a:r>
              <a:r>
                <a:rPr lang="en-US" sz="600" b="1" dirty="0"/>
                <a:t>GPER1</a:t>
              </a:r>
            </a:p>
          </p:txBody>
        </p:sp>
      </p:grpSp>
      <p:sp>
        <p:nvSpPr>
          <p:cNvPr id="7" name="TextBox 6">
            <a:extLst>
              <a:ext uri="{FF2B5EF4-FFF2-40B4-BE49-F238E27FC236}">
                <a16:creationId xmlns:a16="http://schemas.microsoft.com/office/drawing/2014/main" id="{8AD2B690-2DF5-A93E-BBAD-2E2C024918AD}"/>
              </a:ext>
            </a:extLst>
          </p:cNvPr>
          <p:cNvSpPr txBox="1"/>
          <p:nvPr/>
        </p:nvSpPr>
        <p:spPr>
          <a:xfrm>
            <a:off x="5863905" y="423898"/>
            <a:ext cx="6199464" cy="2123658"/>
          </a:xfrm>
          <a:prstGeom prst="rect">
            <a:avLst/>
          </a:prstGeom>
          <a:noFill/>
        </p:spPr>
        <p:txBody>
          <a:bodyPr wrap="square" rtlCol="0">
            <a:spAutoFit/>
          </a:bodyPr>
          <a:lstStyle/>
          <a:p>
            <a:pPr marL="171450" indent="-171450">
              <a:buFont typeface="Arial" panose="020B0604020202020204" pitchFamily="34" charset="0"/>
              <a:buChar char="•"/>
            </a:pPr>
            <a:r>
              <a:rPr lang="el-GR" sz="1200" dirty="0"/>
              <a:t>ERα και ERβ ορμονικοί υποδοχείς, λειτουργούν ως μεταγραφικοί παράγοντες</a:t>
            </a:r>
          </a:p>
          <a:p>
            <a:pPr marL="171450" indent="-171450">
              <a:buFont typeface="Arial" panose="020B0604020202020204" pitchFamily="34" charset="0"/>
              <a:buChar char="•"/>
            </a:pPr>
            <a:r>
              <a:rPr lang="el-GR" sz="1200" dirty="0"/>
              <a:t>Ως μεμβρανικοί υποδοχείς έχουν μη γενωμικές δράσεις</a:t>
            </a:r>
          </a:p>
          <a:p>
            <a:pPr marL="171450" indent="-171450">
              <a:buFont typeface="Arial" panose="020B0604020202020204" pitchFamily="34" charset="0"/>
              <a:buChar char="•"/>
            </a:pPr>
            <a:r>
              <a:rPr lang="el-GR" sz="1200" dirty="0"/>
              <a:t>Επιπλέον διαμεμβρανικός υποδοχέα συζευγμένου με πρωτεΐνη G</a:t>
            </a:r>
            <a:r>
              <a:rPr lang="en-US" sz="1200" dirty="0"/>
              <a:t>:</a:t>
            </a:r>
            <a:r>
              <a:rPr lang="el-GR" sz="1200" dirty="0"/>
              <a:t> GPR30</a:t>
            </a:r>
          </a:p>
          <a:p>
            <a:pPr marL="171450" indent="-171450">
              <a:buFont typeface="Arial" panose="020B0604020202020204" pitchFamily="34" charset="0"/>
              <a:buChar char="•"/>
            </a:pPr>
            <a:r>
              <a:rPr lang="el-GR" sz="1200" dirty="0"/>
              <a:t>Λειτουργικοί ER εκφράζονται σε αγγειακά ενδοθηλιακά κύτταρα, λεία μυϊκά αγγειακά κύτταρα και καρδιομυοκύτταρα σε ανθρώπους και ζώα </a:t>
            </a:r>
          </a:p>
          <a:p>
            <a:pPr marL="171450" indent="-171450">
              <a:buFont typeface="Arial" panose="020B0604020202020204" pitchFamily="34" charset="0"/>
              <a:buChar char="•"/>
            </a:pPr>
            <a:r>
              <a:rPr lang="el-GR" sz="1200" dirty="0"/>
              <a:t>Η αθηροσκλήρωση είναι μια χρόνια φλεγμονώδης αγγειακή νόσος. Προκύπτει ως αλληλεπίδραση μεταξύ λιποπρωτεϊνών, αγγειακών κύτταρων (ενδοθηλιακά, λεία μυικά) και κύτταρα του ανοσοποιητικού</a:t>
            </a:r>
          </a:p>
          <a:p>
            <a:pPr marL="171450" indent="-171450">
              <a:buFont typeface="Arial" panose="020B0604020202020204" pitchFamily="34" charset="0"/>
              <a:buChar char="•"/>
            </a:pPr>
            <a:r>
              <a:rPr lang="el-GR" sz="1200" dirty="0"/>
              <a:t>Πολλαπλές επιδράσεις της 17β-οιστραδιόλης (Ε2)-Διακριτοί κυτταρικοί στόχοι </a:t>
            </a:r>
          </a:p>
          <a:p>
            <a:pPr marL="171450" indent="-171450">
              <a:buFont typeface="Arial" panose="020B0604020202020204" pitchFamily="34" charset="0"/>
              <a:buChar char="•"/>
            </a:pPr>
            <a:r>
              <a:rPr lang="el-GR" sz="1200" dirty="0"/>
              <a:t>Κυτταρική ομοιόσταση (Φλεγμονή-Απόπτωση-Πολλαπλασιασμός-Γήρανση)</a:t>
            </a:r>
          </a:p>
          <a:p>
            <a:pPr marL="171450" indent="-171450">
              <a:buFont typeface="Arial" panose="020B0604020202020204" pitchFamily="34" charset="0"/>
              <a:buChar char="•"/>
            </a:pPr>
            <a:endParaRPr lang="en-US" sz="1200" dirty="0"/>
          </a:p>
        </p:txBody>
      </p:sp>
      <p:pic>
        <p:nvPicPr>
          <p:cNvPr id="5" name="Picture 4">
            <a:extLst>
              <a:ext uri="{FF2B5EF4-FFF2-40B4-BE49-F238E27FC236}">
                <a16:creationId xmlns:a16="http://schemas.microsoft.com/office/drawing/2014/main" id="{2ABF4F26-C542-88C8-E5D5-F8C9FC781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859" y="4192627"/>
            <a:ext cx="3739696" cy="2670297"/>
          </a:xfrm>
          <a:prstGeom prst="rect">
            <a:avLst/>
          </a:prstGeom>
        </p:spPr>
      </p:pic>
    </p:spTree>
    <p:extLst>
      <p:ext uri="{BB962C8B-B14F-4D97-AF65-F5344CB8AC3E}">
        <p14:creationId xmlns:p14="http://schemas.microsoft.com/office/powerpoint/2010/main" val="307802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D330C-7687-A794-3103-071D789C513F}"/>
              </a:ext>
            </a:extLst>
          </p:cNvPr>
          <p:cNvSpPr txBox="1"/>
          <p:nvPr/>
        </p:nvSpPr>
        <p:spPr>
          <a:xfrm>
            <a:off x="1551963" y="302004"/>
            <a:ext cx="6887361" cy="369332"/>
          </a:xfrm>
          <a:prstGeom prst="rect">
            <a:avLst/>
          </a:prstGeom>
          <a:noFill/>
        </p:spPr>
        <p:txBody>
          <a:bodyPr wrap="square" rtlCol="0">
            <a:spAutoFit/>
          </a:bodyPr>
          <a:lstStyle/>
          <a:p>
            <a:r>
              <a:rPr lang="el-GR" b="1" dirty="0"/>
              <a:t>ΑΘΗΡΟΣΚΛΗΡΩΣΗ, ΜΙΑ ΦΛΕΓΜΟΝΩΔΗΣ ΝΟΣΟΣ</a:t>
            </a:r>
            <a:endParaRPr lang="en-US" b="1" dirty="0"/>
          </a:p>
        </p:txBody>
      </p:sp>
      <p:sp>
        <p:nvSpPr>
          <p:cNvPr id="4" name="TextBox 3">
            <a:extLst>
              <a:ext uri="{FF2B5EF4-FFF2-40B4-BE49-F238E27FC236}">
                <a16:creationId xmlns:a16="http://schemas.microsoft.com/office/drawing/2014/main" id="{D98D0037-9BB2-ABC2-61B5-5124578E4D63}"/>
              </a:ext>
            </a:extLst>
          </p:cNvPr>
          <p:cNvSpPr txBox="1"/>
          <p:nvPr/>
        </p:nvSpPr>
        <p:spPr>
          <a:xfrm>
            <a:off x="320692" y="856870"/>
            <a:ext cx="10516306" cy="5324535"/>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l-GR" sz="1600" dirty="0"/>
              <a:t>Τα λεία μυϊκά κύτταρα, στη προσπάθεια τους να περιορίσουν τη φλεγμονή διογκώνονται και πολλαπλασιάζονται σχηματίζοντας μία ινώδη κάψα.</a:t>
            </a:r>
          </a:p>
          <a:p>
            <a:pPr marL="285750" indent="-285750">
              <a:spcAft>
                <a:spcPts val="300"/>
              </a:spcAft>
              <a:buFont typeface="Arial" panose="020B0604020202020204" pitchFamily="34" charset="0"/>
              <a:buChar char="•"/>
            </a:pPr>
            <a:r>
              <a:rPr lang="el-GR" sz="1600" dirty="0"/>
              <a:t>Τ λεμφοκύτταρα (CD-4+), που αντιπροσωπεύουν το κυτταρικό σκέλος της επίκτητης ανοσίας, ως απάντηση στη δράση της IL-10, αναγνωρίζουν τα οξειδωμένα μέρη της LDL ως αντιγόνα με περαιτέρω ενεργοποίηση του μηχανισμού της φλεγμονής.</a:t>
            </a:r>
          </a:p>
          <a:p>
            <a:pPr marL="285750" indent="-285750">
              <a:spcAft>
                <a:spcPts val="300"/>
              </a:spcAft>
              <a:buFont typeface="Arial" panose="020B0604020202020204" pitchFamily="34" charset="0"/>
              <a:buChar char="•"/>
            </a:pPr>
            <a:r>
              <a:rPr lang="el-GR" sz="1600" dirty="0"/>
              <a:t>Υπό την επίδραση των </a:t>
            </a:r>
            <a:r>
              <a:rPr lang="el-GR" sz="1600" dirty="0" err="1"/>
              <a:t>κυτοκινών</a:t>
            </a:r>
            <a:r>
              <a:rPr lang="el-GR" sz="1600" dirty="0"/>
              <a:t>, τα λεία μυϊκά κύτταρα πολλαπλασιάζονται και μεταναστεύουν από το μέσο στον έσω χιτώνα του αγγείου, προκαλώντας, μέσω της </a:t>
            </a:r>
            <a:r>
              <a:rPr lang="el-GR" sz="1600" dirty="0" err="1"/>
              <a:t>παραγωγήςειδικών</a:t>
            </a:r>
            <a:r>
              <a:rPr lang="el-GR" sz="1600" dirty="0"/>
              <a:t> ενζύμων (</a:t>
            </a:r>
            <a:r>
              <a:rPr lang="el-GR" sz="1600" dirty="0" err="1"/>
              <a:t>MMPs</a:t>
            </a:r>
            <a:r>
              <a:rPr lang="el-GR" sz="1600" dirty="0"/>
              <a:t>), την αποδόμηση της </a:t>
            </a:r>
            <a:r>
              <a:rPr lang="el-GR" sz="1600" dirty="0" err="1"/>
              <a:t>ελαστίνης</a:t>
            </a:r>
            <a:r>
              <a:rPr lang="el-GR" sz="1600" dirty="0"/>
              <a:t> και του κολλαγόνου του </a:t>
            </a:r>
            <a:r>
              <a:rPr lang="el-GR" sz="1600" dirty="0" err="1"/>
              <a:t>εξωκυττάριου</a:t>
            </a:r>
            <a:r>
              <a:rPr lang="el-GR" sz="1600" dirty="0"/>
              <a:t> δικτύου. </a:t>
            </a:r>
          </a:p>
          <a:p>
            <a:pPr marL="285750" indent="-285750">
              <a:spcAft>
                <a:spcPts val="300"/>
              </a:spcAft>
              <a:buFont typeface="Arial" panose="020B0604020202020204" pitchFamily="34" charset="0"/>
              <a:buChar char="•"/>
            </a:pPr>
            <a:r>
              <a:rPr lang="el-GR" sz="1600" dirty="0"/>
              <a:t>Έτσι, επεκτείνονται και η </a:t>
            </a:r>
            <a:r>
              <a:rPr lang="el-GR" sz="1600" dirty="0" err="1"/>
              <a:t>αθηρωματική</a:t>
            </a:r>
            <a:r>
              <a:rPr lang="el-GR" sz="1600" dirty="0"/>
              <a:t> πλάκα εξελίσσεται σε έναν ινώδη σχηματισμό που περικλείει έναν πυρήνα πλούσιο σε λιπίδια.</a:t>
            </a:r>
          </a:p>
          <a:p>
            <a:pPr marL="285750" indent="-285750">
              <a:spcAft>
                <a:spcPts val="300"/>
              </a:spcAft>
              <a:buFont typeface="Arial" panose="020B0604020202020204" pitchFamily="34" charset="0"/>
              <a:buChar char="•"/>
            </a:pPr>
            <a:r>
              <a:rPr lang="el-GR" sz="1600" dirty="0"/>
              <a:t> Υπό την επίδραση των μεσολαβητών της φλεγμονής, εμποδίζεται η παραγωγή κολλαγόνου και ευνοείται η παραγωγή και </a:t>
            </a:r>
            <a:r>
              <a:rPr lang="el-GR" sz="1600" dirty="0" err="1"/>
              <a:t>απελεύθερωση</a:t>
            </a:r>
            <a:r>
              <a:rPr lang="el-GR" sz="1600" dirty="0"/>
              <a:t> </a:t>
            </a:r>
            <a:r>
              <a:rPr lang="el-GR" sz="1600" dirty="0" err="1"/>
              <a:t>κολλαγενασών</a:t>
            </a:r>
            <a:r>
              <a:rPr lang="el-GR" sz="1600" dirty="0"/>
              <a:t>, MMP-1, MMP-8 και κυρίως της MMP-9, η οποία έχει σχετιστεί σε μελέτες με μορφολογικές αλλοιώσεις στο </a:t>
            </a:r>
            <a:r>
              <a:rPr lang="el-GR" sz="1600" dirty="0" err="1"/>
              <a:t>εξωκυττάριο</a:t>
            </a:r>
            <a:r>
              <a:rPr lang="el-GR" sz="1600" dirty="0"/>
              <a:t> δίκτυο που προκαλούν τη ρήξη της ινώδους κάψας (</a:t>
            </a:r>
            <a:r>
              <a:rPr lang="el-GR" sz="1600" dirty="0" err="1"/>
              <a:t>αποδομούν</a:t>
            </a:r>
            <a:r>
              <a:rPr lang="el-GR" sz="1600" dirty="0"/>
              <a:t> το κολλαγόνο).</a:t>
            </a:r>
          </a:p>
          <a:p>
            <a:pPr marL="285750" indent="-285750">
              <a:spcAft>
                <a:spcPts val="300"/>
              </a:spcAft>
              <a:buFont typeface="Arial" panose="020B0604020202020204" pitchFamily="34" charset="0"/>
              <a:buChar char="•"/>
            </a:pPr>
            <a:r>
              <a:rPr lang="el-GR" sz="1600" dirty="0"/>
              <a:t>Προσελκύονται αιμοπετάλια (παράγοντες πήξης),  </a:t>
            </a:r>
            <a:r>
              <a:rPr lang="el-GR" sz="1600" dirty="0" err="1"/>
              <a:t>συγκολλούνται</a:t>
            </a:r>
            <a:r>
              <a:rPr lang="el-GR" sz="1600" dirty="0"/>
              <a:t> στην διαρρηγμένη κάψα με αποτέλεσμα το σχηματισμό θρόμβου, που ολοκληρώνει την απόφραξη. Τέλος το μυοκάρδιο νεκρώνεται όταν μειωθεί η αιμάτωση και η οξυγόνωση του.</a:t>
            </a:r>
          </a:p>
          <a:p>
            <a:pPr marL="285750" indent="-285750">
              <a:spcAft>
                <a:spcPts val="300"/>
              </a:spcAft>
              <a:buFont typeface="Arial" panose="020B0604020202020204" pitchFamily="34" charset="0"/>
              <a:buChar char="•"/>
            </a:pPr>
            <a:endParaRPr lang="el-GR" sz="1600" dirty="0"/>
          </a:p>
          <a:p>
            <a:pPr marL="285750" indent="-285750">
              <a:spcAft>
                <a:spcPts val="300"/>
              </a:spcAft>
              <a:buFont typeface="Arial" panose="020B0604020202020204" pitchFamily="34" charset="0"/>
              <a:buChar char="•"/>
            </a:pPr>
            <a:endParaRPr lang="el-GR" sz="1600" dirty="0"/>
          </a:p>
          <a:p>
            <a:r>
              <a:rPr lang="el-GR" sz="1600" dirty="0"/>
              <a:t> </a:t>
            </a:r>
          </a:p>
        </p:txBody>
      </p:sp>
    </p:spTree>
    <p:extLst>
      <p:ext uri="{BB962C8B-B14F-4D97-AF65-F5344CB8AC3E}">
        <p14:creationId xmlns:p14="http://schemas.microsoft.com/office/powerpoint/2010/main" val="1695831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1982" y="399244"/>
            <a:ext cx="6735651" cy="369332"/>
          </a:xfrm>
          <a:prstGeom prst="rect">
            <a:avLst/>
          </a:prstGeom>
          <a:noFill/>
        </p:spPr>
        <p:txBody>
          <a:bodyPr wrap="square" rtlCol="0">
            <a:spAutoFit/>
          </a:bodyPr>
          <a:lstStyle/>
          <a:p>
            <a:r>
              <a:rPr lang="el-GR" b="1" dirty="0"/>
              <a:t>ΠΕΙΡΑΜΑΤΙΣΜΟΣ σε ΖΩΙΚΑ ΜΟΝΤΕΛΑ (</a:t>
            </a:r>
            <a:r>
              <a:rPr lang="el-GR" b="1" dirty="0" err="1"/>
              <a:t>διαγονιδιακά</a:t>
            </a:r>
            <a:r>
              <a:rPr lang="el-GR" b="1" dirty="0"/>
              <a:t> ζώα)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509" y="832970"/>
            <a:ext cx="8005288" cy="5549252"/>
          </a:xfrm>
          <a:prstGeom prst="rect">
            <a:avLst/>
          </a:prstGeom>
        </p:spPr>
      </p:pic>
      <p:sp>
        <p:nvSpPr>
          <p:cNvPr id="4" name="TextBox 3"/>
          <p:cNvSpPr txBox="1"/>
          <p:nvPr/>
        </p:nvSpPr>
        <p:spPr>
          <a:xfrm>
            <a:off x="7237928" y="6446616"/>
            <a:ext cx="2781836" cy="261610"/>
          </a:xfrm>
          <a:prstGeom prst="rect">
            <a:avLst/>
          </a:prstGeom>
          <a:noFill/>
        </p:spPr>
        <p:txBody>
          <a:bodyPr wrap="square" rtlCol="0">
            <a:spAutoFit/>
          </a:bodyPr>
          <a:lstStyle/>
          <a:p>
            <a:r>
              <a:rPr lang="en-US" sz="1100" dirty="0" err="1"/>
              <a:t>Int.J.Mol</a:t>
            </a:r>
            <a:r>
              <a:rPr lang="en-US" sz="1100" dirty="0"/>
              <a:t>. Sci.  2020, 21, 3244</a:t>
            </a:r>
          </a:p>
        </p:txBody>
      </p:sp>
    </p:spTree>
    <p:extLst>
      <p:ext uri="{BB962C8B-B14F-4D97-AF65-F5344CB8AC3E}">
        <p14:creationId xmlns:p14="http://schemas.microsoft.com/office/powerpoint/2010/main" val="3807588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1982" y="399244"/>
            <a:ext cx="6735651" cy="369332"/>
          </a:xfrm>
          <a:prstGeom prst="rect">
            <a:avLst/>
          </a:prstGeom>
          <a:noFill/>
        </p:spPr>
        <p:txBody>
          <a:bodyPr wrap="square" rtlCol="0">
            <a:spAutoFit/>
          </a:bodyPr>
          <a:lstStyle/>
          <a:p>
            <a:r>
              <a:rPr lang="el-GR" b="1" dirty="0"/>
              <a:t>ΠΕΙΡΑΜΑΤΙΣΜΟΣ σε ΖΩΙΚΑ ΜΟΝΤΕΛΑ (</a:t>
            </a:r>
            <a:r>
              <a:rPr lang="el-GR" b="1" dirty="0" err="1"/>
              <a:t>διαγονιδιακά</a:t>
            </a:r>
            <a:r>
              <a:rPr lang="el-GR" b="1" dirty="0"/>
              <a:t> ζώα)</a:t>
            </a:r>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698" y="1247711"/>
            <a:ext cx="5210175" cy="44767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645" y="1599528"/>
            <a:ext cx="3432355" cy="4144251"/>
          </a:xfrm>
          <a:prstGeom prst="rect">
            <a:avLst/>
          </a:prstGeom>
        </p:spPr>
      </p:pic>
      <p:sp>
        <p:nvSpPr>
          <p:cNvPr id="9" name="TextBox 8"/>
          <p:cNvSpPr txBox="1"/>
          <p:nvPr/>
        </p:nvSpPr>
        <p:spPr>
          <a:xfrm>
            <a:off x="5389807" y="5724461"/>
            <a:ext cx="2781836" cy="215444"/>
          </a:xfrm>
          <a:prstGeom prst="rect">
            <a:avLst/>
          </a:prstGeom>
          <a:noFill/>
        </p:spPr>
        <p:txBody>
          <a:bodyPr wrap="square" rtlCol="0">
            <a:spAutoFit/>
          </a:bodyPr>
          <a:lstStyle/>
          <a:p>
            <a:r>
              <a:rPr lang="en-US" sz="800" dirty="0" err="1"/>
              <a:t>Int.J.Mol</a:t>
            </a:r>
            <a:r>
              <a:rPr lang="en-US" sz="800" dirty="0"/>
              <a:t>. Sci.  2020, 21, 3244</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01" y="1544793"/>
            <a:ext cx="3019425" cy="3657600"/>
          </a:xfrm>
          <a:prstGeom prst="rect">
            <a:avLst/>
          </a:prstGeom>
        </p:spPr>
      </p:pic>
      <p:sp>
        <p:nvSpPr>
          <p:cNvPr id="11" name="TextBox 10"/>
          <p:cNvSpPr txBox="1"/>
          <p:nvPr/>
        </p:nvSpPr>
        <p:spPr>
          <a:xfrm>
            <a:off x="1305058" y="5275645"/>
            <a:ext cx="2781836" cy="215444"/>
          </a:xfrm>
          <a:prstGeom prst="rect">
            <a:avLst/>
          </a:prstGeom>
          <a:noFill/>
        </p:spPr>
        <p:txBody>
          <a:bodyPr wrap="square" rtlCol="0">
            <a:spAutoFit/>
          </a:bodyPr>
          <a:lstStyle/>
          <a:p>
            <a:r>
              <a:rPr lang="en-US" sz="800" dirty="0" err="1"/>
              <a:t>Int.J.Mol</a:t>
            </a:r>
            <a:r>
              <a:rPr lang="en-US" sz="800" dirty="0"/>
              <a:t>. Sci.  2020, 21, 3244</a:t>
            </a:r>
          </a:p>
        </p:txBody>
      </p:sp>
    </p:spTree>
    <p:extLst>
      <p:ext uri="{BB962C8B-B14F-4D97-AF65-F5344CB8AC3E}">
        <p14:creationId xmlns:p14="http://schemas.microsoft.com/office/powerpoint/2010/main" val="3393594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677" y="158908"/>
            <a:ext cx="6735651" cy="369332"/>
          </a:xfrm>
          <a:prstGeom prst="rect">
            <a:avLst/>
          </a:prstGeom>
          <a:noFill/>
        </p:spPr>
        <p:txBody>
          <a:bodyPr wrap="square" rtlCol="0">
            <a:spAutoFit/>
          </a:bodyPr>
          <a:lstStyle/>
          <a:p>
            <a:r>
              <a:rPr lang="el-GR" b="1" dirty="0"/>
              <a:t>ΠΕΙΡΑΜΑΤΙΣΜΟΣ σε ΖΩΙΚΑ ΜΟΝΤΕΛΑ</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63" y="648408"/>
            <a:ext cx="5713086" cy="4255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57" y="648408"/>
            <a:ext cx="5514975" cy="2676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5657" y="3445101"/>
            <a:ext cx="5534025" cy="2085975"/>
          </a:xfrm>
          <a:prstGeom prst="rect">
            <a:avLst/>
          </a:prstGeom>
        </p:spPr>
      </p:pic>
      <p:sp>
        <p:nvSpPr>
          <p:cNvPr id="6" name="TextBox 5"/>
          <p:cNvSpPr txBox="1"/>
          <p:nvPr/>
        </p:nvSpPr>
        <p:spPr>
          <a:xfrm>
            <a:off x="1222518" y="5651244"/>
            <a:ext cx="10506277" cy="1107996"/>
          </a:xfrm>
          <a:prstGeom prst="rect">
            <a:avLst/>
          </a:prstGeom>
          <a:noFill/>
        </p:spPr>
        <p:txBody>
          <a:bodyPr wrap="square" rtlCol="0">
            <a:spAutoFit/>
          </a:bodyPr>
          <a:lstStyle/>
          <a:p>
            <a:r>
              <a:rPr lang="en-US" sz="1100" dirty="0"/>
              <a:t>I/R ischemia/reperfusion, HSP heat shock protein, CSE cystathionine-F-</a:t>
            </a:r>
            <a:r>
              <a:rPr lang="en-US" sz="1100" dirty="0" err="1"/>
              <a:t>lyase</a:t>
            </a:r>
            <a:r>
              <a:rPr lang="en-US" sz="1100" dirty="0"/>
              <a:t>, H2S hydrogen sulfide, CINC-2</a:t>
            </a:r>
            <a:r>
              <a:rPr lang="el-GR" sz="1100" dirty="0"/>
              <a:t>β </a:t>
            </a:r>
            <a:r>
              <a:rPr lang="en-US" sz="1100" dirty="0"/>
              <a:t>cytokine-induced neutrophil chemoattractant,</a:t>
            </a:r>
            <a:r>
              <a:rPr lang="el-GR" sz="1100" dirty="0"/>
              <a:t> </a:t>
            </a:r>
            <a:r>
              <a:rPr lang="en-US" sz="1100" dirty="0"/>
              <a:t>MCP-1 monocyte chemoattractant protein, G-1 GPR30 agonist, NG-R1 </a:t>
            </a:r>
            <a:r>
              <a:rPr lang="en-US" sz="1100" dirty="0" err="1"/>
              <a:t>notoginsenoside</a:t>
            </a:r>
            <a:r>
              <a:rPr lang="en-US" sz="1100" dirty="0"/>
              <a:t> R1, ACAA2 </a:t>
            </a:r>
            <a:r>
              <a:rPr lang="en-US" sz="1100" dirty="0" err="1"/>
              <a:t>acetylcoenzyme</a:t>
            </a:r>
            <a:r>
              <a:rPr lang="en-US" sz="1100" dirty="0"/>
              <a:t> A acyltransferase</a:t>
            </a:r>
            <a:r>
              <a:rPr lang="el-GR" sz="1100" dirty="0"/>
              <a:t> </a:t>
            </a:r>
            <a:r>
              <a:rPr lang="en-US" sz="1100" dirty="0"/>
              <a:t>2, ASK1 apoptosis signal-regulating kinase 1, JNK c-Jun N-terminal kinase, p38 MAPK p38 mitogen-activated protein kinase, GSH/GSSG</a:t>
            </a:r>
          </a:p>
          <a:p>
            <a:r>
              <a:rPr lang="en-US" sz="1100" dirty="0"/>
              <a:t>glutathione/oxidized glutathione ratio, T-AOC total antioxidant capacity, CAT catalase, SOD superoxide dismutase, VSMC vascular smooth muscle</a:t>
            </a:r>
          </a:p>
          <a:p>
            <a:r>
              <a:rPr lang="en-US" sz="1100" dirty="0"/>
              <a:t>cells, MI myocardial infarction, ER</a:t>
            </a:r>
            <a:r>
              <a:rPr lang="el-GR" sz="1100" dirty="0"/>
              <a:t>β−/−/</a:t>
            </a:r>
            <a:r>
              <a:rPr lang="en-US" sz="1100" dirty="0"/>
              <a:t>TAC ER</a:t>
            </a:r>
            <a:r>
              <a:rPr lang="el-GR" sz="1100" dirty="0"/>
              <a:t>β </a:t>
            </a:r>
            <a:r>
              <a:rPr lang="en-US" sz="1100" dirty="0"/>
              <a:t>knockout/transverse aortic constriction, Nox4 NADPH oxidase 4, Pgts2 </a:t>
            </a:r>
            <a:r>
              <a:rPr lang="en-US" sz="1100" dirty="0" err="1"/>
              <a:t>prostaglandinendoperoxide</a:t>
            </a:r>
            <a:endParaRPr lang="en-US" sz="1100" dirty="0"/>
          </a:p>
          <a:p>
            <a:r>
              <a:rPr lang="en-US" sz="1100" dirty="0"/>
              <a:t>synthase 2, Gpx1 glutathione peroxidase 1</a:t>
            </a:r>
          </a:p>
        </p:txBody>
      </p:sp>
      <p:sp>
        <p:nvSpPr>
          <p:cNvPr id="7" name="TextBox 6"/>
          <p:cNvSpPr txBox="1"/>
          <p:nvPr/>
        </p:nvSpPr>
        <p:spPr>
          <a:xfrm>
            <a:off x="4015791" y="5023635"/>
            <a:ext cx="2459865" cy="246221"/>
          </a:xfrm>
          <a:prstGeom prst="rect">
            <a:avLst/>
          </a:prstGeom>
          <a:noFill/>
        </p:spPr>
        <p:txBody>
          <a:bodyPr wrap="square" rtlCol="0">
            <a:spAutoFit/>
          </a:bodyPr>
          <a:lstStyle/>
          <a:p>
            <a:r>
              <a:rPr lang="en-US" sz="1000" dirty="0"/>
              <a:t>Heart Failure Reviews</a:t>
            </a:r>
            <a:r>
              <a:rPr lang="el-GR" sz="1000" dirty="0"/>
              <a:t>, 2021,</a:t>
            </a:r>
            <a:r>
              <a:rPr lang="en-US" sz="1000" dirty="0"/>
              <a:t> 27(2)</a:t>
            </a:r>
          </a:p>
        </p:txBody>
      </p:sp>
    </p:spTree>
    <p:extLst>
      <p:ext uri="{BB962C8B-B14F-4D97-AF65-F5344CB8AC3E}">
        <p14:creationId xmlns:p14="http://schemas.microsoft.com/office/powerpoint/2010/main" val="1928673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469" y="949012"/>
            <a:ext cx="6543675" cy="5372100"/>
          </a:xfrm>
          <a:prstGeom prst="rect">
            <a:avLst/>
          </a:prstGeom>
        </p:spPr>
      </p:pic>
      <p:sp>
        <p:nvSpPr>
          <p:cNvPr id="3" name="TextBox 2"/>
          <p:cNvSpPr txBox="1"/>
          <p:nvPr/>
        </p:nvSpPr>
        <p:spPr>
          <a:xfrm>
            <a:off x="1905469" y="399244"/>
            <a:ext cx="8564451" cy="369332"/>
          </a:xfrm>
          <a:prstGeom prst="rect">
            <a:avLst/>
          </a:prstGeom>
          <a:noFill/>
        </p:spPr>
        <p:txBody>
          <a:bodyPr wrap="square" rtlCol="0">
            <a:spAutoFit/>
          </a:bodyPr>
          <a:lstStyle/>
          <a:p>
            <a:r>
              <a:rPr lang="el-GR" b="1" dirty="0"/>
              <a:t>ΠΕΙΡΑΜΑΤΙΣΜΟΣ σε ΖΩΙΚΑ ΜΟΝΤΕΛΑ</a:t>
            </a:r>
            <a:r>
              <a:rPr lang="en-US" b="1" dirty="0"/>
              <a:t> </a:t>
            </a:r>
            <a:r>
              <a:rPr lang="el-GR" b="1" dirty="0"/>
              <a:t>με φαρμακολογικούς παράγοντες</a:t>
            </a:r>
            <a:endParaRPr lang="en-US" b="1" dirty="0"/>
          </a:p>
        </p:txBody>
      </p:sp>
      <p:sp>
        <p:nvSpPr>
          <p:cNvPr id="4" name="TextBox 3"/>
          <p:cNvSpPr txBox="1"/>
          <p:nvPr/>
        </p:nvSpPr>
        <p:spPr>
          <a:xfrm>
            <a:off x="6375044" y="6501548"/>
            <a:ext cx="2781836" cy="261610"/>
          </a:xfrm>
          <a:prstGeom prst="rect">
            <a:avLst/>
          </a:prstGeom>
          <a:noFill/>
        </p:spPr>
        <p:txBody>
          <a:bodyPr wrap="square" rtlCol="0">
            <a:spAutoFit/>
          </a:bodyPr>
          <a:lstStyle/>
          <a:p>
            <a:r>
              <a:rPr lang="en-US" sz="1100" dirty="0" err="1"/>
              <a:t>Int.J.Mol</a:t>
            </a:r>
            <a:r>
              <a:rPr lang="en-US" sz="1100" dirty="0"/>
              <a:t>. Sci.  2020, 21, 3244</a:t>
            </a:r>
          </a:p>
        </p:txBody>
      </p:sp>
      <p:sp>
        <p:nvSpPr>
          <p:cNvPr id="6" name="TextBox 5"/>
          <p:cNvSpPr txBox="1"/>
          <p:nvPr/>
        </p:nvSpPr>
        <p:spPr>
          <a:xfrm>
            <a:off x="8834907" y="1043189"/>
            <a:ext cx="2794716" cy="4031873"/>
          </a:xfrm>
          <a:prstGeom prst="rect">
            <a:avLst/>
          </a:prstGeom>
          <a:noFill/>
        </p:spPr>
        <p:txBody>
          <a:bodyPr wrap="square" rtlCol="0">
            <a:spAutoFit/>
          </a:bodyPr>
          <a:lstStyle/>
          <a:p>
            <a:r>
              <a:rPr lang="en-US" sz="1600" b="1" dirty="0"/>
              <a:t>Estrogen-dendrimer conjugate</a:t>
            </a:r>
            <a:r>
              <a:rPr lang="en-US" sz="1600" dirty="0"/>
              <a:t> (EDC) and “</a:t>
            </a:r>
            <a:r>
              <a:rPr lang="en-US" sz="1600" b="1" dirty="0"/>
              <a:t>pathway preferential estrogens</a:t>
            </a:r>
            <a:r>
              <a:rPr lang="en-US" sz="1600" dirty="0"/>
              <a:t>” (</a:t>
            </a:r>
            <a:r>
              <a:rPr lang="en-US" sz="1600" dirty="0" err="1"/>
              <a:t>PaPEs</a:t>
            </a:r>
            <a:r>
              <a:rPr lang="en-US" sz="1600" dirty="0"/>
              <a:t>) efficiently activate membrane-initiated steroid signaling (MISS) but do not induce nuclear ER transcriptional activity</a:t>
            </a:r>
            <a:endParaRPr lang="el-GR" sz="1600" dirty="0"/>
          </a:p>
          <a:p>
            <a:endParaRPr lang="el-GR" sz="1600" dirty="0"/>
          </a:p>
          <a:p>
            <a:r>
              <a:rPr lang="en-US" sz="1600" b="1" dirty="0"/>
              <a:t>fetal</a:t>
            </a:r>
            <a:r>
              <a:rPr lang="el-GR" sz="1600" b="1" dirty="0"/>
              <a:t> </a:t>
            </a:r>
            <a:r>
              <a:rPr lang="en-US" sz="1600" b="1" dirty="0"/>
              <a:t>estrogen </a:t>
            </a:r>
            <a:r>
              <a:rPr lang="en-US" sz="1600" b="1" dirty="0" err="1"/>
              <a:t>estetrol</a:t>
            </a:r>
            <a:r>
              <a:rPr lang="en-US" sz="1600" b="1" dirty="0"/>
              <a:t> (E4) </a:t>
            </a:r>
            <a:r>
              <a:rPr lang="en-US" sz="1600" dirty="0"/>
              <a:t>acts as a natural modulator of ER</a:t>
            </a:r>
            <a:r>
              <a:rPr lang="el-GR" sz="1600" dirty="0"/>
              <a:t> </a:t>
            </a:r>
            <a:r>
              <a:rPr lang="en-US" sz="1600" dirty="0"/>
              <a:t>through a selective activation of nuclear ER</a:t>
            </a:r>
            <a:br>
              <a:rPr lang="en-US" sz="1600" dirty="0"/>
            </a:br>
            <a:endParaRPr lang="en-US" sz="1600" dirty="0"/>
          </a:p>
        </p:txBody>
      </p:sp>
    </p:spTree>
    <p:extLst>
      <p:ext uri="{BB962C8B-B14F-4D97-AF65-F5344CB8AC3E}">
        <p14:creationId xmlns:p14="http://schemas.microsoft.com/office/powerpoint/2010/main" val="3219466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996" y="1093765"/>
            <a:ext cx="4953000" cy="4438650"/>
          </a:xfrm>
          <a:prstGeom prst="rect">
            <a:avLst/>
          </a:prstGeom>
        </p:spPr>
      </p:pic>
      <p:sp>
        <p:nvSpPr>
          <p:cNvPr id="3" name="TextBox 2"/>
          <p:cNvSpPr txBox="1"/>
          <p:nvPr/>
        </p:nvSpPr>
        <p:spPr>
          <a:xfrm>
            <a:off x="1751527" y="1297153"/>
            <a:ext cx="2794716" cy="4031873"/>
          </a:xfrm>
          <a:prstGeom prst="rect">
            <a:avLst/>
          </a:prstGeom>
          <a:noFill/>
        </p:spPr>
        <p:txBody>
          <a:bodyPr wrap="square" rtlCol="0">
            <a:spAutoFit/>
          </a:bodyPr>
          <a:lstStyle/>
          <a:p>
            <a:r>
              <a:rPr lang="en-US" sz="1600" b="1" dirty="0"/>
              <a:t>Estrogen-dendrimer conjugate</a:t>
            </a:r>
            <a:r>
              <a:rPr lang="en-US" sz="1600" dirty="0"/>
              <a:t> (EDC) and “</a:t>
            </a:r>
            <a:r>
              <a:rPr lang="en-US" sz="1600" b="1" dirty="0"/>
              <a:t>pathway preferential estrogens</a:t>
            </a:r>
            <a:r>
              <a:rPr lang="en-US" sz="1600" dirty="0"/>
              <a:t>” (</a:t>
            </a:r>
            <a:r>
              <a:rPr lang="en-US" sz="1600" dirty="0" err="1"/>
              <a:t>PaPEs</a:t>
            </a:r>
            <a:r>
              <a:rPr lang="en-US" sz="1600" dirty="0"/>
              <a:t>) efficiently activate membrane-initiated steroid signaling (MISS) but do not induce nuclear ER transcriptional activity</a:t>
            </a:r>
            <a:endParaRPr lang="el-GR" sz="1600" dirty="0"/>
          </a:p>
          <a:p>
            <a:endParaRPr lang="el-GR" sz="1600" dirty="0"/>
          </a:p>
          <a:p>
            <a:r>
              <a:rPr lang="en-US" sz="1600" b="1" dirty="0"/>
              <a:t>fetal</a:t>
            </a:r>
            <a:r>
              <a:rPr lang="el-GR" sz="1600" b="1" dirty="0"/>
              <a:t> </a:t>
            </a:r>
            <a:r>
              <a:rPr lang="en-US" sz="1600" b="1" dirty="0"/>
              <a:t>estrogen </a:t>
            </a:r>
            <a:r>
              <a:rPr lang="en-US" sz="1600" b="1" dirty="0" err="1"/>
              <a:t>estetrol</a:t>
            </a:r>
            <a:r>
              <a:rPr lang="en-US" sz="1600" b="1" dirty="0"/>
              <a:t> (E4) </a:t>
            </a:r>
            <a:r>
              <a:rPr lang="en-US" sz="1600" dirty="0"/>
              <a:t>acts as a natural modulator of ER</a:t>
            </a:r>
            <a:r>
              <a:rPr lang="el-GR" sz="1600" dirty="0"/>
              <a:t> </a:t>
            </a:r>
            <a:r>
              <a:rPr lang="en-US" sz="1600" dirty="0"/>
              <a:t>through a selective activation of nuclear ER</a:t>
            </a:r>
            <a:br>
              <a:rPr lang="en-US" sz="1600" dirty="0"/>
            </a:br>
            <a:endParaRPr lang="en-US" sz="1600" dirty="0"/>
          </a:p>
        </p:txBody>
      </p:sp>
      <p:sp>
        <p:nvSpPr>
          <p:cNvPr id="4" name="TextBox 3"/>
          <p:cNvSpPr txBox="1"/>
          <p:nvPr/>
        </p:nvSpPr>
        <p:spPr>
          <a:xfrm>
            <a:off x="1905469" y="399244"/>
            <a:ext cx="8564451" cy="369332"/>
          </a:xfrm>
          <a:prstGeom prst="rect">
            <a:avLst/>
          </a:prstGeom>
          <a:noFill/>
        </p:spPr>
        <p:txBody>
          <a:bodyPr wrap="square" rtlCol="0">
            <a:spAutoFit/>
          </a:bodyPr>
          <a:lstStyle/>
          <a:p>
            <a:r>
              <a:rPr lang="el-GR" b="1" dirty="0"/>
              <a:t>ΠΕΙΡΑΜΑΤΙΣΜΟΣ σε ΖΩΙΚΑ ΜΟΝΤΕΛΑ</a:t>
            </a:r>
            <a:r>
              <a:rPr lang="en-US" b="1" dirty="0"/>
              <a:t> </a:t>
            </a:r>
            <a:r>
              <a:rPr lang="el-GR" b="1" dirty="0"/>
              <a:t>με φαρμακολογικούς παράγοντες</a:t>
            </a:r>
            <a:endParaRPr lang="en-US" b="1" dirty="0"/>
          </a:p>
        </p:txBody>
      </p:sp>
      <p:sp>
        <p:nvSpPr>
          <p:cNvPr id="5" name="TextBox 4"/>
          <p:cNvSpPr txBox="1"/>
          <p:nvPr/>
        </p:nvSpPr>
        <p:spPr>
          <a:xfrm>
            <a:off x="6503832" y="5857604"/>
            <a:ext cx="2781836" cy="261610"/>
          </a:xfrm>
          <a:prstGeom prst="rect">
            <a:avLst/>
          </a:prstGeom>
          <a:noFill/>
        </p:spPr>
        <p:txBody>
          <a:bodyPr wrap="square" rtlCol="0">
            <a:spAutoFit/>
          </a:bodyPr>
          <a:lstStyle/>
          <a:p>
            <a:r>
              <a:rPr lang="en-US" sz="1100" dirty="0" err="1"/>
              <a:t>Int.J.Mol</a:t>
            </a:r>
            <a:r>
              <a:rPr lang="en-US" sz="1100" dirty="0"/>
              <a:t>. Sci.  2020, 21, 3244</a:t>
            </a:r>
          </a:p>
        </p:txBody>
      </p:sp>
    </p:spTree>
    <p:extLst>
      <p:ext uri="{BB962C8B-B14F-4D97-AF65-F5344CB8AC3E}">
        <p14:creationId xmlns:p14="http://schemas.microsoft.com/office/powerpoint/2010/main" val="1312315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C49093CC-062D-9316-D54D-F9E1F7DAD0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7C8E25-663D-C595-7F15-91B13333C339}"/>
              </a:ext>
            </a:extLst>
          </p:cNvPr>
          <p:cNvSpPr txBox="1"/>
          <p:nvPr/>
        </p:nvSpPr>
        <p:spPr>
          <a:xfrm>
            <a:off x="2127376" y="1053727"/>
            <a:ext cx="9541710" cy="4747453"/>
          </a:xfrm>
          <a:prstGeom prst="rect">
            <a:avLst/>
          </a:prstGeom>
          <a:noFill/>
        </p:spPr>
        <p:txBody>
          <a:bodyPr wrap="square" rtlCol="0">
            <a:spAutoFit/>
          </a:bodyPr>
          <a:lstStyle/>
          <a:p>
            <a:r>
              <a:rPr lang="el-GR" sz="2000" dirty="0"/>
              <a:t>Σημειώσεις</a:t>
            </a:r>
            <a:r>
              <a:rPr lang="en-US" sz="2000" dirty="0"/>
              <a:t>:</a:t>
            </a:r>
          </a:p>
          <a:p>
            <a:endParaRPr lang="el-GR" sz="2000" dirty="0"/>
          </a:p>
          <a:p>
            <a:pPr marL="342900" indent="-342900">
              <a:lnSpc>
                <a:spcPct val="150000"/>
              </a:lnSpc>
              <a:buFont typeface="Courier New" panose="02070309020205020404" pitchFamily="49" charset="0"/>
              <a:buChar char="o"/>
            </a:pPr>
            <a:r>
              <a:rPr lang="el-GR" sz="2000" dirty="0"/>
              <a:t>Εξεταστέα Ύλη</a:t>
            </a:r>
            <a:r>
              <a:rPr lang="en-US" sz="2000" dirty="0"/>
              <a:t>:</a:t>
            </a:r>
            <a:r>
              <a:rPr lang="el-GR" sz="2000" dirty="0"/>
              <a:t> </a:t>
            </a:r>
            <a:r>
              <a:rPr lang="en-US" sz="2000" dirty="0"/>
              <a:t>E</a:t>
            </a:r>
            <a:r>
              <a:rPr lang="el-GR" sz="2000" dirty="0"/>
              <a:t>λληνικά</a:t>
            </a:r>
          </a:p>
          <a:p>
            <a:pPr marL="342900" indent="-342900">
              <a:lnSpc>
                <a:spcPct val="150000"/>
              </a:lnSpc>
              <a:buFont typeface="Courier New" panose="02070309020205020404" pitchFamily="49" charset="0"/>
              <a:buChar char="o"/>
            </a:pPr>
            <a:r>
              <a:rPr lang="el-GR" sz="2000" dirty="0"/>
              <a:t>51-55</a:t>
            </a:r>
            <a:r>
              <a:rPr lang="en-US" sz="2000" dirty="0"/>
              <a:t>: </a:t>
            </a:r>
            <a:r>
              <a:rPr lang="el-GR" sz="2000" dirty="0"/>
              <a:t>ενημερωτικά – όπως και οι διαφάνειες στα Αγγλικά</a:t>
            </a:r>
          </a:p>
          <a:p>
            <a:endParaRPr lang="el-GR" sz="2000" dirty="0"/>
          </a:p>
          <a:p>
            <a:pPr marL="342900" indent="-342900">
              <a:lnSpc>
                <a:spcPct val="150000"/>
              </a:lnSpc>
              <a:buFont typeface="Courier New" panose="02070309020205020404" pitchFamily="49" charset="0"/>
              <a:buChar char="o"/>
            </a:pPr>
            <a:r>
              <a:rPr lang="el-GR" sz="2000" dirty="0"/>
              <a:t>Βιβλιογραφία</a:t>
            </a:r>
            <a:r>
              <a:rPr lang="en-US" sz="2000" dirty="0"/>
              <a:t>:</a:t>
            </a:r>
          </a:p>
          <a:p>
            <a:pPr>
              <a:lnSpc>
                <a:spcPct val="150000"/>
              </a:lnSpc>
              <a:spcAft>
                <a:spcPts val="300"/>
              </a:spcAft>
            </a:pPr>
            <a:r>
              <a:rPr lang="en-US" sz="2000" b="1" dirty="0"/>
              <a:t>Vascular Inflammation and Atherosclerosis: The Role of Estrogen Receptors</a:t>
            </a:r>
            <a:endParaRPr lang="el-GR" sz="2000" b="1" dirty="0"/>
          </a:p>
          <a:p>
            <a:pPr>
              <a:lnSpc>
                <a:spcPct val="150000"/>
              </a:lnSpc>
            </a:pPr>
            <a:r>
              <a:rPr lang="en-US" sz="2000" b="1" dirty="0" err="1"/>
              <a:t>Kassi</a:t>
            </a:r>
            <a:r>
              <a:rPr lang="en-US" sz="2000" b="1" dirty="0"/>
              <a:t> et al, 2015. Current Medicinal Chemistry, Vol. 22, No. 1</a:t>
            </a:r>
          </a:p>
          <a:p>
            <a:pPr>
              <a:lnSpc>
                <a:spcPct val="150000"/>
              </a:lnSpc>
            </a:pPr>
            <a:r>
              <a:rPr lang="en-US" sz="2000" dirty="0"/>
              <a:t>DOI:</a:t>
            </a:r>
            <a:r>
              <a:rPr lang="en-US" sz="2000" u="sng" dirty="0">
                <a:hlinkClick r:id="rId2">
                  <a:extLst>
                    <a:ext uri="{A12FA001-AC4F-418D-AE19-62706E023703}">
                      <ahyp:hlinkClr xmlns:ahyp="http://schemas.microsoft.com/office/drawing/2018/hyperlinkcolor" val="tx"/>
                    </a:ext>
                  </a:extLst>
                </a:hlinkClick>
              </a:rPr>
              <a:t>10.2174/0929867322666150608093607</a:t>
            </a:r>
            <a:endParaRPr lang="en-US" sz="2000" u="sng" dirty="0"/>
          </a:p>
          <a:p>
            <a:endParaRPr lang="en-US" sz="2000" u="sng" dirty="0"/>
          </a:p>
          <a:p>
            <a:pPr marL="342900" indent="-342900">
              <a:buFont typeface="Courier New" panose="02070309020205020404" pitchFamily="49" charset="0"/>
              <a:buChar char="o"/>
            </a:pPr>
            <a:r>
              <a:rPr lang="el-GR" sz="2000" dirty="0"/>
              <a:t>Ερωτήσεις</a:t>
            </a:r>
            <a:r>
              <a:rPr lang="en-US" sz="2000" dirty="0"/>
              <a:t>: a.repouskou@bpi.gr</a:t>
            </a:r>
            <a:br>
              <a:rPr lang="en-US" sz="2000" dirty="0"/>
            </a:br>
            <a:endParaRPr lang="en-US" sz="2000" dirty="0"/>
          </a:p>
        </p:txBody>
      </p:sp>
    </p:spTree>
    <p:extLst>
      <p:ext uri="{BB962C8B-B14F-4D97-AF65-F5344CB8AC3E}">
        <p14:creationId xmlns:p14="http://schemas.microsoft.com/office/powerpoint/2010/main" val="471056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1A31-7897-C446-4536-79641D55AD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D05269-D909-177F-8B33-E8A371F0FC9B}"/>
              </a:ext>
            </a:extLst>
          </p:cNvPr>
          <p:cNvSpPr txBox="1"/>
          <p:nvPr/>
        </p:nvSpPr>
        <p:spPr>
          <a:xfrm>
            <a:off x="2734811" y="1853967"/>
            <a:ext cx="7415868" cy="1446550"/>
          </a:xfrm>
          <a:prstGeom prst="rect">
            <a:avLst/>
          </a:prstGeom>
          <a:noFill/>
        </p:spPr>
        <p:txBody>
          <a:bodyPr wrap="square" rtlCol="0">
            <a:spAutoFit/>
          </a:bodyPr>
          <a:lstStyle/>
          <a:p>
            <a:r>
              <a:rPr lang="el-GR" sz="4400" dirty="0"/>
              <a:t>Ευχαριστώ για την προσοχή</a:t>
            </a:r>
            <a:endParaRPr lang="en-US" sz="4400" dirty="0"/>
          </a:p>
        </p:txBody>
      </p:sp>
    </p:spTree>
    <p:extLst>
      <p:ext uri="{BB962C8B-B14F-4D97-AF65-F5344CB8AC3E}">
        <p14:creationId xmlns:p14="http://schemas.microsoft.com/office/powerpoint/2010/main" val="418211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3B111-016E-CCD1-B306-3422E38312D7}"/>
              </a:ext>
            </a:extLst>
          </p:cNvPr>
          <p:cNvSpPr txBox="1"/>
          <p:nvPr/>
        </p:nvSpPr>
        <p:spPr>
          <a:xfrm>
            <a:off x="1697887" y="272610"/>
            <a:ext cx="8796225" cy="369332"/>
          </a:xfrm>
          <a:prstGeom prst="rect">
            <a:avLst/>
          </a:prstGeom>
          <a:noFill/>
        </p:spPr>
        <p:txBody>
          <a:bodyPr wrap="square" rtlCol="0">
            <a:spAutoFit/>
          </a:bodyPr>
          <a:lstStyle/>
          <a:p>
            <a:r>
              <a:rPr lang="el-GR" b="1" dirty="0"/>
              <a:t>Κ</a:t>
            </a:r>
            <a:r>
              <a:rPr lang="el-GR" sz="1800" b="1" dirty="0"/>
              <a:t>αρδιαγγειακή νόσος</a:t>
            </a:r>
            <a:r>
              <a:rPr lang="en-US" b="1" dirty="0"/>
              <a:t> </a:t>
            </a:r>
            <a:endParaRPr lang="el-GR" b="1" dirty="0"/>
          </a:p>
        </p:txBody>
      </p:sp>
      <p:sp>
        <p:nvSpPr>
          <p:cNvPr id="3" name="TextBox 2">
            <a:extLst>
              <a:ext uri="{FF2B5EF4-FFF2-40B4-BE49-F238E27FC236}">
                <a16:creationId xmlns:a16="http://schemas.microsoft.com/office/drawing/2014/main" id="{B9CC91B5-5954-75A4-97A8-B0BDE9DB0779}"/>
              </a:ext>
            </a:extLst>
          </p:cNvPr>
          <p:cNvSpPr txBox="1"/>
          <p:nvPr/>
        </p:nvSpPr>
        <p:spPr>
          <a:xfrm>
            <a:off x="385135" y="737635"/>
            <a:ext cx="9795030" cy="5847755"/>
          </a:xfrm>
          <a:prstGeom prst="rect">
            <a:avLst/>
          </a:prstGeom>
          <a:noFill/>
        </p:spPr>
        <p:txBody>
          <a:bodyPr wrap="square" rtlCol="0">
            <a:spAutoFit/>
          </a:bodyPr>
          <a:lstStyle/>
          <a:p>
            <a:r>
              <a:rPr lang="el-GR" sz="1400" u="sng" dirty="0"/>
              <a:t>Επιδημιολογικά στοιχεία</a:t>
            </a:r>
          </a:p>
          <a:p>
            <a:pPr marL="285750" indent="-285750">
              <a:spcAft>
                <a:spcPts val="300"/>
              </a:spcAft>
              <a:buFont typeface="Arial" panose="020B0604020202020204" pitchFamily="34" charset="0"/>
              <a:buChar char="•"/>
            </a:pPr>
            <a:r>
              <a:rPr lang="el-GR" sz="1400" dirty="0"/>
              <a:t>Ποσοστά καρδιαγγειακής νόσου διαφέρει μεταξύ των φύλων.</a:t>
            </a:r>
          </a:p>
          <a:p>
            <a:pPr marL="285750" indent="-285750">
              <a:spcAft>
                <a:spcPts val="300"/>
              </a:spcAft>
              <a:buFont typeface="Arial" panose="020B0604020202020204" pitchFamily="34" charset="0"/>
              <a:buChar char="•"/>
            </a:pPr>
            <a:r>
              <a:rPr lang="el-GR" sz="1400" dirty="0"/>
              <a:t>Οι προεμμηνοπαυσιακές γυναίκες είναι λιγότερο πιθανό να αναπτύξουν καρδιαγγειακή νόσο από τους άνδρες (αντίστοιχης ηλικίας) και σε σύγκριση με μετεμμηνοπαυσιακές γυναίκες.</a:t>
            </a:r>
          </a:p>
          <a:p>
            <a:pPr marL="285750" indent="-285750">
              <a:spcAft>
                <a:spcPts val="300"/>
              </a:spcAft>
              <a:buFont typeface="Arial" panose="020B0604020202020204" pitchFamily="34" charset="0"/>
              <a:buChar char="•"/>
            </a:pPr>
            <a:r>
              <a:rPr lang="el-GR" sz="1400" dirty="0"/>
              <a:t>Οι μετεμμηνοπαυσιακές γυναίκες έχουν μεγαλύτερες πιθανότητες να αναπτύξουν καρδιαγγειακά νοσήματα από τις προεμμηνοπαυσιακές γυναίκες της ίδιας ηλικίας. </a:t>
            </a:r>
          </a:p>
          <a:p>
            <a:pPr marL="285750" indent="-285750">
              <a:spcAft>
                <a:spcPts val="300"/>
              </a:spcAft>
              <a:buFont typeface="Arial" panose="020B0604020202020204" pitchFamily="34" charset="0"/>
              <a:buChar char="•"/>
            </a:pPr>
            <a:r>
              <a:rPr lang="el-GR" sz="1400" dirty="0"/>
              <a:t>Οι γυναίκες με διαταραγμένη λειτουργία των ωοθηκών έχουν επίσης υψηλότερο κίνδυνο καρδιαγγειακής νόσου </a:t>
            </a:r>
          </a:p>
          <a:p>
            <a:endParaRPr lang="el-GR" sz="1400" dirty="0"/>
          </a:p>
          <a:p>
            <a:pPr>
              <a:spcAft>
                <a:spcPts val="300"/>
              </a:spcAft>
            </a:pPr>
            <a:r>
              <a:rPr lang="el-GR" sz="1400" u="sng" dirty="0"/>
              <a:t>Πειραματικά στοιχεία</a:t>
            </a:r>
          </a:p>
          <a:p>
            <a:pPr>
              <a:spcAft>
                <a:spcPts val="300"/>
              </a:spcAft>
            </a:pPr>
            <a:r>
              <a:rPr lang="en-US" sz="1400" i="1" u="sng" dirty="0"/>
              <a:t>In vitro</a:t>
            </a:r>
            <a:r>
              <a:rPr lang="en-US" sz="1400" dirty="0"/>
              <a:t>: </a:t>
            </a:r>
            <a:r>
              <a:rPr lang="el-GR" sz="1400" dirty="0"/>
              <a:t>τα οιστρογόνα</a:t>
            </a:r>
            <a:r>
              <a:rPr lang="en-US" sz="1400" dirty="0"/>
              <a:t> </a:t>
            </a:r>
            <a:r>
              <a:rPr lang="el-GR" sz="1400" dirty="0"/>
              <a:t>έχουν ισχυρές καρδιαγγειακές προστατευτικές δράσεις</a:t>
            </a:r>
          </a:p>
          <a:p>
            <a:pPr>
              <a:spcAft>
                <a:spcPts val="300"/>
              </a:spcAft>
            </a:pPr>
            <a:r>
              <a:rPr lang="el-GR" sz="1400" u="sng" dirty="0"/>
              <a:t>Πειραματόζωα</a:t>
            </a:r>
            <a:r>
              <a:rPr lang="en-US" sz="1400" u="sng" dirty="0"/>
              <a:t>:</a:t>
            </a:r>
            <a:r>
              <a:rPr lang="el-GR" sz="1400" dirty="0"/>
              <a:t> έχουν επίσης δείξει ότι τα οιστρογόνα προστατεύουν από το σχηματισμό αθηρωματικών αλλοιώσεων υποστηρίζοντας την υπόθεση ότι η προεμμηνοπαυσιακή κατάσταση παρέχει καρδιοπροστασία</a:t>
            </a:r>
            <a:endParaRPr lang="en-US" sz="1400" dirty="0"/>
          </a:p>
          <a:p>
            <a:pPr>
              <a:spcAft>
                <a:spcPts val="300"/>
              </a:spcAft>
            </a:pPr>
            <a:r>
              <a:rPr lang="el-GR" sz="1400" u="sng" dirty="0"/>
              <a:t>Επιδημιολογικά δεδομέν</a:t>
            </a:r>
            <a:r>
              <a:rPr lang="en-US" sz="1400" u="sng" dirty="0"/>
              <a:t>a</a:t>
            </a:r>
            <a:r>
              <a:rPr lang="en-US" sz="1400" dirty="0"/>
              <a:t>: </a:t>
            </a:r>
            <a:r>
              <a:rPr lang="el-GR" sz="1400" dirty="0"/>
              <a:t>Έδειξαν πως η θεραπεία με οιστρογόνα μπορεί να αυξήσει δυνητικά τον κίνδυνο στεφανιαίας νόσου.</a:t>
            </a:r>
            <a:endParaRPr lang="en-US" sz="1400" dirty="0"/>
          </a:p>
          <a:p>
            <a:pPr>
              <a:spcAft>
                <a:spcPts val="300"/>
              </a:spcAft>
            </a:pPr>
            <a:endParaRPr lang="en-US" sz="1400" dirty="0"/>
          </a:p>
          <a:p>
            <a:pPr>
              <a:spcAft>
                <a:spcPts val="300"/>
              </a:spcAft>
            </a:pPr>
            <a:r>
              <a:rPr lang="el-GR" sz="1200" dirty="0"/>
              <a:t>Η θεραπεία ορμονικής υποκατάστασης (HRT) σε μετεμμηνοπαυσιακές γυναίκες, σύμφωνα με  δεδομένα παρατήρησης, έδειξε μείωση του κινδύνου για στεφανιαία νόσο με θεραπεία με οιστρογόνα. </a:t>
            </a:r>
          </a:p>
          <a:p>
            <a:pPr>
              <a:spcAft>
                <a:spcPts val="300"/>
              </a:spcAft>
            </a:pPr>
            <a:r>
              <a:rPr lang="el-GR" sz="1200" dirty="0"/>
              <a:t>Επιδημιολογικές μελέτες έχουν δείξει ότι τα οιστρογόνα παρέχουν μεγάλη προστασία κατά των καρδιαγγειακών παθήσεων κατά την προεμμηνοπαυσιακή περίοδο περίοδος. Η ανεπάρκεια οιστρογόνων που εμφανίζεται μετά την εμμηνόπαυση επηρεάζει αρνητικά τις παραμέτρους καρδιαγγειακού κινδύνου ενώ λήψη οιστρογόνων σχετίζεται με μείωση της θνησιμότητας από καρδιαγγειακή νόσο.</a:t>
            </a:r>
          </a:p>
          <a:p>
            <a:pPr>
              <a:spcAft>
                <a:spcPts val="300"/>
              </a:spcAft>
            </a:pPr>
            <a:r>
              <a:rPr lang="el-GR" sz="1200" dirty="0"/>
              <a:t>Η χρήση της θεραπείας Ε2 στην καρδιαγγειακή νόσο έχει  ευεργετικά αποτελέσματα σε ζωικά μοντέλα, η χορήγηση Ε2 στους ανθρώπους με τη μορφή θεραπείας ορμονικής υποκατάστασης είχε αμφιλεγόμενα αποτελέσματα.</a:t>
            </a:r>
          </a:p>
          <a:p>
            <a:pPr>
              <a:spcAft>
                <a:spcPts val="300"/>
              </a:spcAft>
            </a:pPr>
            <a:r>
              <a:rPr lang="el-GR" sz="1200" dirty="0"/>
              <a:t>Κλινικές μελέτες (ελεγχόμενη προοπτικής και τυχαιοποιημένες) απέτυχαν να επιβεβαιώσουν τα οφέλη του θεραπεία ορμονικής υποκατάστασης (HRT) στην πρωτογενή και δευτερογενή πρόληψη καρδιαγγειακών συμβάντων στην εμμηνόπαυση. Έδειξαν πως η θεραπεία με οιστρογόνα μπορεί να αυξήσει δυνητικά τον κίνδυνο στεφανιαίας νόσου.</a:t>
            </a:r>
          </a:p>
        </p:txBody>
      </p:sp>
    </p:spTree>
    <p:extLst>
      <p:ext uri="{BB962C8B-B14F-4D97-AF65-F5344CB8AC3E}">
        <p14:creationId xmlns:p14="http://schemas.microsoft.com/office/powerpoint/2010/main" val="368073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393" y="360226"/>
            <a:ext cx="8628845" cy="369332"/>
          </a:xfrm>
          <a:prstGeom prst="rect">
            <a:avLst/>
          </a:prstGeom>
          <a:noFill/>
        </p:spPr>
        <p:txBody>
          <a:bodyPr wrap="square" rtlCol="0">
            <a:spAutoFit/>
          </a:bodyPr>
          <a:lstStyle/>
          <a:p>
            <a:r>
              <a:rPr lang="el-GR" b="1" u="sng" dirty="0"/>
              <a:t>Κλινικές μελέτες</a:t>
            </a:r>
            <a:endParaRPr lang="en-US" b="1" dirty="0"/>
          </a:p>
        </p:txBody>
      </p:sp>
      <p:sp>
        <p:nvSpPr>
          <p:cNvPr id="3" name="TextBox 2"/>
          <p:cNvSpPr txBox="1"/>
          <p:nvPr/>
        </p:nvSpPr>
        <p:spPr>
          <a:xfrm>
            <a:off x="209393" y="1038936"/>
            <a:ext cx="10494863" cy="5016758"/>
          </a:xfrm>
          <a:prstGeom prst="rect">
            <a:avLst/>
          </a:prstGeom>
          <a:noFill/>
        </p:spPr>
        <p:txBody>
          <a:bodyPr wrap="square" rtlCol="0">
            <a:spAutoFit/>
          </a:bodyPr>
          <a:lstStyle/>
          <a:p>
            <a:r>
              <a:rPr lang="el-GR" sz="1600" dirty="0"/>
              <a:t>Δύο μεγάλης κλίμακας τυχαιοποιημένες, διπλά-τυφλές, ελεγχόμενες με εικονικό φάρμακο κλινικές δοκιμές, η Πρωτοβουλία για την Υγεία των Γυναικών </a:t>
            </a:r>
            <a:r>
              <a:rPr lang="en-US" sz="1600" dirty="0"/>
              <a:t>Women’s Health Initiative </a:t>
            </a:r>
            <a:r>
              <a:rPr lang="el-GR" sz="1600" dirty="0"/>
              <a:t>(WHI) και </a:t>
            </a:r>
            <a:r>
              <a:rPr lang="en-US" sz="1600" dirty="0"/>
              <a:t>Heart and Estrogen/progestin Replacement</a:t>
            </a:r>
            <a:r>
              <a:rPr lang="el-GR" sz="1600" dirty="0"/>
              <a:t> </a:t>
            </a:r>
            <a:r>
              <a:rPr lang="en-US" sz="1600" dirty="0"/>
              <a:t>Study</a:t>
            </a:r>
            <a:r>
              <a:rPr lang="el-GR" sz="1600" dirty="0"/>
              <a:t> (HERS), σχεδιάστηκαν για να εξετάσουν την αποτελεσματικότητα της θεραπεία ορμονικής υποκατάστασης (HRT) στη μείωση του  κινδύνου ισχαιμικής καρδιακής νόσου σε </a:t>
            </a:r>
            <a:r>
              <a:rPr lang="el-GR" sz="1600" dirty="0" err="1"/>
              <a:t>μετεμμηνοπαυσιακές</a:t>
            </a:r>
            <a:r>
              <a:rPr lang="el-GR" sz="1600" dirty="0"/>
              <a:t> γυναίκες.</a:t>
            </a:r>
          </a:p>
          <a:p>
            <a:r>
              <a:rPr lang="el-GR" sz="1600" dirty="0"/>
              <a:t> </a:t>
            </a:r>
          </a:p>
          <a:p>
            <a:r>
              <a:rPr lang="el-GR" sz="1600" dirty="0"/>
              <a:t>Στη μελέτη </a:t>
            </a:r>
            <a:r>
              <a:rPr lang="el-GR" sz="1600" u="sng" dirty="0"/>
              <a:t>WHI</a:t>
            </a:r>
            <a:r>
              <a:rPr lang="el-GR" sz="1600" dirty="0"/>
              <a:t>, </a:t>
            </a:r>
            <a:r>
              <a:rPr lang="el-GR" sz="1600" dirty="0" err="1"/>
              <a:t>μετεμμηνοπαυσιακές</a:t>
            </a:r>
            <a:r>
              <a:rPr lang="el-GR" sz="1600" dirty="0"/>
              <a:t> γυναίκες (50-79 ετών) χωρίς ιστορικό καρδιαγγειακής νόσου χορηγήθηκαν μια ημερήσια δόση </a:t>
            </a:r>
            <a:r>
              <a:rPr lang="en-US" sz="1600" dirty="0"/>
              <a:t>conjugated equine </a:t>
            </a:r>
            <a:r>
              <a:rPr lang="el-GR" sz="1600" dirty="0"/>
              <a:t>Ε2 (CEE, 0,625 </a:t>
            </a:r>
            <a:r>
              <a:rPr lang="el-GR" sz="1600" dirty="0" err="1"/>
              <a:t>mg</a:t>
            </a:r>
            <a:r>
              <a:rPr lang="el-GR" sz="1600" dirty="0"/>
              <a:t>) συν προγεστερόνη (</a:t>
            </a:r>
            <a:r>
              <a:rPr lang="en-US" sz="1600" dirty="0"/>
              <a:t>medroxyprogesterone acetate</a:t>
            </a:r>
            <a:r>
              <a:rPr lang="el-GR" sz="1600" dirty="0"/>
              <a:t>, MPA, 2,5 </a:t>
            </a:r>
            <a:r>
              <a:rPr lang="el-GR" sz="1600" dirty="0" err="1"/>
              <a:t>mg</a:t>
            </a:r>
            <a:r>
              <a:rPr lang="el-GR" sz="1600" dirty="0"/>
              <a:t>). Η μελέτη WHI διακόπηκε πρόωρα λόγω ανεπιθύμητων καρδιακών συμβάντων και αύξηση  του κινδύνου εμφάνισης καρκίνου του μαστού</a:t>
            </a:r>
          </a:p>
          <a:p>
            <a:r>
              <a:rPr lang="el-GR" sz="1600" dirty="0"/>
              <a:t>Στη μελέτη </a:t>
            </a:r>
            <a:r>
              <a:rPr lang="el-GR" sz="1600" u="sng" dirty="0"/>
              <a:t>HERS</a:t>
            </a:r>
            <a:r>
              <a:rPr lang="el-GR" sz="1600" dirty="0"/>
              <a:t>, που διεξήχθη στο </a:t>
            </a:r>
            <a:r>
              <a:rPr lang="el-GR" sz="1600" dirty="0" err="1"/>
              <a:t>μετεμμηνοπαυσιακές</a:t>
            </a:r>
            <a:r>
              <a:rPr lang="el-GR" sz="1600" dirty="0"/>
              <a:t> γυναίκες με </a:t>
            </a:r>
            <a:r>
              <a:rPr lang="el-GR" sz="1600" dirty="0" err="1"/>
              <a:t>προϋπάρχουσα</a:t>
            </a:r>
            <a:r>
              <a:rPr lang="el-GR" sz="1600" dirty="0"/>
              <a:t> καρδιαγγειακή νόσο (44-49 ετών), διαπιστώθηκε ότι η καθημερινή χρήση CEE (0,625 </a:t>
            </a:r>
            <a:r>
              <a:rPr lang="el-GR" sz="1600" dirty="0" err="1"/>
              <a:t>mg</a:t>
            </a:r>
            <a:r>
              <a:rPr lang="el-GR" sz="1600" dirty="0"/>
              <a:t>) συν MPA (2,5 </a:t>
            </a:r>
            <a:r>
              <a:rPr lang="el-GR" sz="1600" dirty="0" err="1"/>
              <a:t>mg</a:t>
            </a:r>
            <a:r>
              <a:rPr lang="el-GR" sz="1600" dirty="0"/>
              <a:t>) δεν είχε καμία επίδραση στην εξέλιξη της καρδιαγγειακής νόσου.</a:t>
            </a:r>
          </a:p>
          <a:p>
            <a:endParaRPr lang="el-GR" sz="1600" dirty="0"/>
          </a:p>
          <a:p>
            <a:r>
              <a:rPr lang="el-GR" sz="1600" dirty="0"/>
              <a:t>Σε μετέπειτα τυχαιοποιημένη μελέτη HRT χορηγήθηκε σε γυναίκες (42–58 ετών) εντός 6–36 μηνών από την έναρξη της εμμηνόπαυσης και ορισμένοι παράγοντες κινδύνου για καρδιαγγειακή νόσο μειώθηκαν.</a:t>
            </a:r>
          </a:p>
          <a:p>
            <a:r>
              <a:rPr lang="el-GR" sz="1600" dirty="0"/>
              <a:t>Σε μια άλλη τυχαιοποιημένη μελέτη σε γυναίκες (45-58 ετών) παρουσίασαν επίσης </a:t>
            </a:r>
            <a:r>
              <a:rPr lang="el-GR" sz="1600" u="sng" dirty="0"/>
              <a:t>σημαντικά μειωμένο κίνδυνο θνησιμότητας, καρδιακή ανεπάρκεια ή έμφραγμα του μυοκαρδίου εάν είχε ξεκινήσει HRT νωρίς μετά την εμμηνόπαυση.</a:t>
            </a:r>
          </a:p>
          <a:p>
            <a:endParaRPr lang="en-US" sz="1600" dirty="0"/>
          </a:p>
        </p:txBody>
      </p:sp>
    </p:spTree>
    <p:extLst>
      <p:ext uri="{BB962C8B-B14F-4D97-AF65-F5344CB8AC3E}">
        <p14:creationId xmlns:p14="http://schemas.microsoft.com/office/powerpoint/2010/main" val="392617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63" y="1127157"/>
            <a:ext cx="7724775" cy="3286125"/>
          </a:xfrm>
          <a:prstGeom prst="rect">
            <a:avLst/>
          </a:prstGeom>
        </p:spPr>
      </p:pic>
      <p:sp>
        <p:nvSpPr>
          <p:cNvPr id="3" name="TextBox 2"/>
          <p:cNvSpPr txBox="1"/>
          <p:nvPr/>
        </p:nvSpPr>
        <p:spPr>
          <a:xfrm>
            <a:off x="1485363" y="757825"/>
            <a:ext cx="8925059" cy="369332"/>
          </a:xfrm>
          <a:prstGeom prst="rect">
            <a:avLst/>
          </a:prstGeom>
          <a:noFill/>
        </p:spPr>
        <p:txBody>
          <a:bodyPr wrap="square" rtlCol="0">
            <a:spAutoFit/>
          </a:bodyPr>
          <a:lstStyle/>
          <a:p>
            <a:r>
              <a:rPr lang="en-US" dirty="0"/>
              <a:t>Lessons from KEEPS: the Kronos Early Estrogen</a:t>
            </a:r>
            <a:r>
              <a:rPr lang="el-GR" dirty="0"/>
              <a:t> </a:t>
            </a:r>
            <a:r>
              <a:rPr lang="en-US" dirty="0"/>
              <a:t>Prevention Study</a:t>
            </a:r>
            <a:r>
              <a:rPr lang="el-GR" dirty="0"/>
              <a:t> (2021)</a:t>
            </a:r>
            <a:endParaRPr lang="en-US" dirty="0"/>
          </a:p>
        </p:txBody>
      </p:sp>
      <p:sp>
        <p:nvSpPr>
          <p:cNvPr id="4" name="TextBox 3"/>
          <p:cNvSpPr txBox="1"/>
          <p:nvPr/>
        </p:nvSpPr>
        <p:spPr>
          <a:xfrm>
            <a:off x="1485363" y="0"/>
            <a:ext cx="8628845" cy="369332"/>
          </a:xfrm>
          <a:prstGeom prst="rect">
            <a:avLst/>
          </a:prstGeom>
          <a:noFill/>
        </p:spPr>
        <p:txBody>
          <a:bodyPr wrap="square" rtlCol="0">
            <a:spAutoFit/>
          </a:bodyPr>
          <a:lstStyle/>
          <a:p>
            <a:r>
              <a:rPr lang="el-GR" b="1" u="sng" dirty="0"/>
              <a:t>Κλινικές μελέτες </a:t>
            </a:r>
            <a:r>
              <a:rPr lang="el-GR" dirty="0"/>
              <a:t>(με βάση την υπόθεση του χρονισμού) </a:t>
            </a:r>
            <a:endParaRPr lang="en-US" dirty="0"/>
          </a:p>
        </p:txBody>
      </p:sp>
      <p:sp>
        <p:nvSpPr>
          <p:cNvPr id="5" name="TextBox 4"/>
          <p:cNvSpPr txBox="1"/>
          <p:nvPr/>
        </p:nvSpPr>
        <p:spPr>
          <a:xfrm>
            <a:off x="446466" y="4621014"/>
            <a:ext cx="10706637" cy="2031325"/>
          </a:xfrm>
          <a:prstGeom prst="rect">
            <a:avLst/>
          </a:prstGeom>
          <a:noFill/>
        </p:spPr>
        <p:txBody>
          <a:bodyPr wrap="square" rtlCol="0">
            <a:spAutoFit/>
          </a:bodyPr>
          <a:lstStyle/>
          <a:p>
            <a:r>
              <a:rPr lang="en-US" sz="1400" dirty="0"/>
              <a:t>The Kronos Early Estrogen Prevention Study (KEEPS) was a randomized, double-blind, placebo-controlled</a:t>
            </a:r>
            <a:r>
              <a:rPr lang="el-GR" sz="1400" dirty="0"/>
              <a:t> </a:t>
            </a:r>
            <a:r>
              <a:rPr lang="en-US" sz="1400" dirty="0"/>
              <a:t>trial designed to determine the effects of hormone treatments (menopausal hormone treatments</a:t>
            </a:r>
            <a:r>
              <a:rPr lang="el-GR" sz="1400" dirty="0"/>
              <a:t> </a:t>
            </a:r>
            <a:r>
              <a:rPr lang="en-US" sz="1400" dirty="0"/>
              <a:t>[MHTs]) on the progression of </a:t>
            </a:r>
            <a:r>
              <a:rPr lang="en-US" sz="1400" u="sng" dirty="0"/>
              <a:t>carotid intima-medial thickness (CIMT) in recently menopausal</a:t>
            </a:r>
            <a:r>
              <a:rPr lang="el-GR" sz="1400" u="sng" dirty="0"/>
              <a:t> </a:t>
            </a:r>
            <a:r>
              <a:rPr lang="en-US" sz="1400" u="sng" dirty="0"/>
              <a:t>women</a:t>
            </a:r>
            <a:r>
              <a:rPr lang="en-US" sz="1400" dirty="0"/>
              <a:t>. Participants less than 3 years from menopause and without a history of overt cardiovascular</a:t>
            </a:r>
            <a:r>
              <a:rPr lang="el-GR" sz="1400" dirty="0"/>
              <a:t> </a:t>
            </a:r>
            <a:r>
              <a:rPr lang="en-US" sz="1400" dirty="0"/>
              <a:t>disease (CVD), defined as no clinical CVD events and coronary artery calcium &lt; 50 </a:t>
            </a:r>
            <a:r>
              <a:rPr lang="en-US" sz="1400" dirty="0" err="1"/>
              <a:t>Agatston</a:t>
            </a:r>
            <a:r>
              <a:rPr lang="en-US" sz="1400" dirty="0"/>
              <a:t> units,</a:t>
            </a:r>
            <a:r>
              <a:rPr lang="el-GR" sz="1400" dirty="0"/>
              <a:t> </a:t>
            </a:r>
            <a:r>
              <a:rPr lang="en-US" sz="1400" dirty="0"/>
              <a:t>received either oral conjugated equine estrogens (0.45mg/day) or transdermal 17b-estradiol (50 mg/</a:t>
            </a:r>
            <a:r>
              <a:rPr lang="el-GR" sz="1400" dirty="0"/>
              <a:t> </a:t>
            </a:r>
            <a:r>
              <a:rPr lang="en-US" sz="1400" dirty="0"/>
              <a:t>day), both with progesterone (200 mg/day for 12 days/month), or placebo pills and patches for 4 years.</a:t>
            </a:r>
          </a:p>
          <a:p>
            <a:r>
              <a:rPr lang="en-US" sz="1400" dirty="0"/>
              <a:t>Although MHT </a:t>
            </a:r>
            <a:r>
              <a:rPr lang="en-US" sz="1400" u="sng" dirty="0"/>
              <a:t>did not decrease the age-related increase in CIMT</a:t>
            </a:r>
            <a:r>
              <a:rPr lang="en-US" sz="1400" dirty="0"/>
              <a:t>, KEEPS provided other important insights about MHT effects. Both MHTs versus placebo reduced the severity of menopausal symptoms and maintained bone density, but differed in efficacy regarding mood/anxiety, sleep, sexual function and deposition of b-amyloid in the brain.</a:t>
            </a:r>
          </a:p>
        </p:txBody>
      </p:sp>
    </p:spTree>
    <p:extLst>
      <p:ext uri="{BB962C8B-B14F-4D97-AF65-F5344CB8AC3E}">
        <p14:creationId xmlns:p14="http://schemas.microsoft.com/office/powerpoint/2010/main" val="320076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9933" y="995845"/>
            <a:ext cx="9721552" cy="3416320"/>
          </a:xfrm>
          <a:prstGeom prst="rect">
            <a:avLst/>
          </a:prstGeom>
          <a:noFill/>
        </p:spPr>
        <p:txBody>
          <a:bodyPr wrap="square" rtlCol="0">
            <a:spAutoFit/>
          </a:bodyPr>
          <a:lstStyle/>
          <a:p>
            <a:r>
              <a:rPr lang="el-GR" dirty="0"/>
              <a:t>Η διαφορά μεταξύ παρατηρήσεων και των κλινικών δοκιμών σχετίζεται με</a:t>
            </a:r>
          </a:p>
          <a:p>
            <a:pPr marL="285750" indent="-285750">
              <a:buFont typeface="Arial" panose="020B0604020202020204" pitchFamily="34" charset="0"/>
              <a:buChar char="•"/>
            </a:pPr>
            <a:r>
              <a:rPr lang="el-GR" dirty="0"/>
              <a:t>καρδιαγγειακές συν-νοσηρότητες</a:t>
            </a:r>
          </a:p>
          <a:p>
            <a:pPr marL="285750" indent="-285750">
              <a:buFont typeface="Arial" panose="020B0604020202020204" pitchFamily="34" charset="0"/>
              <a:buChar char="•"/>
            </a:pPr>
            <a:r>
              <a:rPr lang="el-GR" dirty="0"/>
              <a:t>δόση/συνδυασμό φαρμ. παραγόντων</a:t>
            </a:r>
          </a:p>
          <a:p>
            <a:pPr marL="285750" indent="-285750">
              <a:buFont typeface="Arial" panose="020B0604020202020204" pitchFamily="34" charset="0"/>
              <a:buChar char="•"/>
            </a:pPr>
            <a:r>
              <a:rPr lang="el-GR" dirty="0"/>
              <a:t>ηλικία έναρξη θεραπείας </a:t>
            </a:r>
          </a:p>
          <a:p>
            <a:pPr marL="285750" indent="-285750">
              <a:buFont typeface="Arial" panose="020B0604020202020204" pitchFamily="34" charset="0"/>
              <a:buChar char="•"/>
            </a:pPr>
            <a:r>
              <a:rPr lang="el-GR" dirty="0"/>
              <a:t>χρόνος από την εμμηνόπαυση</a:t>
            </a:r>
          </a:p>
          <a:p>
            <a:endParaRPr lang="el-GR" dirty="0"/>
          </a:p>
          <a:p>
            <a:r>
              <a:rPr lang="el-GR" dirty="0"/>
              <a:t>Η θεραπεία ορμονικής υποκατάστασης HRT φαίνεται να είναι σχετικά ασφαλής μόνο για τις γυναίκες, χωρίς καθιερωμένη καρδιαγγειακή νόσο και εντός των πρώτων ετών από την εμμηνόπαυση.</a:t>
            </a:r>
          </a:p>
          <a:p>
            <a:r>
              <a:rPr lang="el-GR" dirty="0"/>
              <a:t>Μετά την εγκατάσταση αθηροσκλήρωση και παρουσία </a:t>
            </a:r>
            <a:r>
              <a:rPr lang="el-GR" dirty="0" err="1"/>
              <a:t>αθηρωματικής</a:t>
            </a:r>
            <a:r>
              <a:rPr lang="el-GR" dirty="0"/>
              <a:t> πλάκας, τα οιστρογόνα μπορεί να είναι δυνητικά επιβλαβή.</a:t>
            </a:r>
          </a:p>
          <a:p>
            <a:endParaRPr lang="el-GR" dirty="0"/>
          </a:p>
        </p:txBody>
      </p:sp>
      <p:sp>
        <p:nvSpPr>
          <p:cNvPr id="3" name="TextBox 2"/>
          <p:cNvSpPr txBox="1"/>
          <p:nvPr/>
        </p:nvSpPr>
        <p:spPr>
          <a:xfrm>
            <a:off x="1876023" y="231819"/>
            <a:ext cx="8255358" cy="646331"/>
          </a:xfrm>
          <a:prstGeom prst="rect">
            <a:avLst/>
          </a:prstGeom>
          <a:noFill/>
        </p:spPr>
        <p:txBody>
          <a:bodyPr wrap="square" rtlCol="0">
            <a:spAutoFit/>
          </a:bodyPr>
          <a:lstStyle/>
          <a:p>
            <a:r>
              <a:rPr lang="en-US" b="1" dirty="0"/>
              <a:t>The Timing Hypothesis</a:t>
            </a:r>
            <a:r>
              <a:rPr lang="el-GR" dirty="0"/>
              <a:t> </a:t>
            </a:r>
            <a:r>
              <a:rPr lang="en-US" dirty="0"/>
              <a:t>(</a:t>
            </a:r>
            <a:r>
              <a:rPr lang="el-GR" dirty="0"/>
              <a:t>Η υπόθεση του χρονισμού)</a:t>
            </a:r>
          </a:p>
          <a:p>
            <a:endParaRPr lang="en-US" b="1" dirty="0"/>
          </a:p>
        </p:txBody>
      </p:sp>
      <p:sp>
        <p:nvSpPr>
          <p:cNvPr id="4" name="TextBox 3"/>
          <p:cNvSpPr txBox="1"/>
          <p:nvPr/>
        </p:nvSpPr>
        <p:spPr>
          <a:xfrm>
            <a:off x="617592" y="4984992"/>
            <a:ext cx="8347656" cy="1754326"/>
          </a:xfrm>
          <a:prstGeom prst="rect">
            <a:avLst/>
          </a:prstGeom>
          <a:noFill/>
        </p:spPr>
        <p:txBody>
          <a:bodyPr wrap="square" rtlCol="0">
            <a:spAutoFit/>
          </a:bodyPr>
          <a:lstStyle/>
          <a:p>
            <a:r>
              <a:rPr lang="el-GR" dirty="0"/>
              <a:t>Αλλαγή των επιπέδων έκφρασης των υποδοχέων οιστρογόνων στην εμμηνόπαυση.</a:t>
            </a:r>
            <a:endParaRPr lang="en-US" dirty="0"/>
          </a:p>
          <a:p>
            <a:r>
              <a:rPr lang="el-GR" dirty="0"/>
              <a:t>Έκφραση του </a:t>
            </a:r>
            <a:r>
              <a:rPr lang="el-GR" dirty="0" err="1"/>
              <a:t>ERα</a:t>
            </a:r>
            <a:r>
              <a:rPr lang="el-GR" dirty="0"/>
              <a:t> μειώνεται με την ηλικία, σε γυναίκες που δεν λαμβάνουν θεραπεία </a:t>
            </a:r>
            <a:r>
              <a:rPr lang="en-US" dirty="0"/>
              <a:t>HRT.</a:t>
            </a:r>
            <a:endParaRPr lang="el-GR" dirty="0"/>
          </a:p>
          <a:p>
            <a:endParaRPr lang="el-GR" dirty="0"/>
          </a:p>
          <a:p>
            <a:endParaRPr lang="en-US" dirty="0"/>
          </a:p>
        </p:txBody>
      </p:sp>
      <p:sp>
        <p:nvSpPr>
          <p:cNvPr id="5" name="Arrow: Down 4">
            <a:extLst>
              <a:ext uri="{FF2B5EF4-FFF2-40B4-BE49-F238E27FC236}">
                <a16:creationId xmlns:a16="http://schemas.microsoft.com/office/drawing/2014/main" id="{FEA233A8-F62F-E777-2D44-E58C8E75368B}"/>
              </a:ext>
            </a:extLst>
          </p:cNvPr>
          <p:cNvSpPr/>
          <p:nvPr/>
        </p:nvSpPr>
        <p:spPr>
          <a:xfrm>
            <a:off x="2915216" y="4200808"/>
            <a:ext cx="217283" cy="62468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9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l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479</TotalTime>
  <Words>6620</Words>
  <Application>Microsoft Office PowerPoint</Application>
  <PresentationFormat>Widescreen</PresentationFormat>
  <Paragraphs>431</Paragraphs>
  <Slides>56</Slides>
  <Notes>0</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Century Gothic</vt:lpstr>
      <vt:lpstr>Courier New</vt:lpstr>
      <vt:lpstr>Wingdings</vt:lpstr>
      <vt:lpstr>Wingdings 3</vt:lpstr>
      <vt:lpstr>Slice</vt:lpstr>
      <vt:lpstr>ΑγγειακΗ φλεγμονΗ και αθηρωμΑτωση:  ο ρΟλος των υποδοχΕων των οιστρογΟνων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BPI-TOX</dc:creator>
  <cp:lastModifiedBy>BPI-TOX</cp:lastModifiedBy>
  <cp:revision>11</cp:revision>
  <cp:lastPrinted>2024-11-14T09:27:02Z</cp:lastPrinted>
  <dcterms:created xsi:type="dcterms:W3CDTF">2024-10-31T08:42:46Z</dcterms:created>
  <dcterms:modified xsi:type="dcterms:W3CDTF">2024-11-14T11:45:31Z</dcterms:modified>
</cp:coreProperties>
</file>